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1" r:id="rId3"/>
    <p:sldId id="331" r:id="rId4"/>
    <p:sldId id="307" r:id="rId5"/>
    <p:sldId id="556" r:id="rId6"/>
    <p:sldId id="558" r:id="rId7"/>
    <p:sldId id="277" r:id="rId8"/>
    <p:sldId id="308" r:id="rId9"/>
    <p:sldId id="557" r:id="rId10"/>
    <p:sldId id="279" r:id="rId11"/>
    <p:sldId id="344" r:id="rId12"/>
    <p:sldId id="345" r:id="rId13"/>
    <p:sldId id="346" r:id="rId14"/>
    <p:sldId id="347" r:id="rId15"/>
    <p:sldId id="348" r:id="rId16"/>
    <p:sldId id="334" r:id="rId17"/>
    <p:sldId id="282" r:id="rId18"/>
    <p:sldId id="555" r:id="rId19"/>
    <p:sldId id="283" r:id="rId20"/>
    <p:sldId id="335" r:id="rId21"/>
    <p:sldId id="349" r:id="rId22"/>
    <p:sldId id="561" r:id="rId23"/>
    <p:sldId id="560" r:id="rId24"/>
    <p:sldId id="562" r:id="rId25"/>
    <p:sldId id="563" r:id="rId26"/>
    <p:sldId id="564" r:id="rId27"/>
    <p:sldId id="565" r:id="rId28"/>
    <p:sldId id="360" r:id="rId29"/>
    <p:sldId id="257" r:id="rId30"/>
    <p:sldId id="258" r:id="rId31"/>
    <p:sldId id="559" r:id="rId32"/>
    <p:sldId id="260" r:id="rId33"/>
    <p:sldId id="549" r:id="rId34"/>
    <p:sldId id="550" r:id="rId35"/>
    <p:sldId id="551" r:id="rId36"/>
    <p:sldId id="352" r:id="rId37"/>
    <p:sldId id="353" r:id="rId38"/>
    <p:sldId id="355" r:id="rId39"/>
    <p:sldId id="356" r:id="rId40"/>
    <p:sldId id="357" r:id="rId41"/>
    <p:sldId id="358" r:id="rId42"/>
    <p:sldId id="326" r:id="rId43"/>
    <p:sldId id="336" r:id="rId44"/>
    <p:sldId id="337" r:id="rId45"/>
    <p:sldId id="339" r:id="rId46"/>
    <p:sldId id="338" r:id="rId47"/>
    <p:sldId id="340" r:id="rId48"/>
    <p:sldId id="343" r:id="rId49"/>
    <p:sldId id="341" r:id="rId50"/>
    <p:sldId id="342" r:id="rId51"/>
    <p:sldId id="328" r:id="rId52"/>
    <p:sldId id="329" r:id="rId53"/>
    <p:sldId id="330" r:id="rId54"/>
    <p:sldId id="292" r:id="rId55"/>
    <p:sldId id="259" r:id="rId56"/>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369777@outlook.com" initials="l" lastIdx="1" clrIdx="0">
    <p:extLst>
      <p:ext uri="{19B8F6BF-5375-455C-9EA6-DF929625EA0E}">
        <p15:presenceInfo xmlns:p15="http://schemas.microsoft.com/office/powerpoint/2012/main" userId="48e84a0ea09098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66"/>
    <a:srgbClr val="66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88" d="100"/>
          <a:sy n="88" d="100"/>
        </p:scale>
        <p:origin x="1092" y="5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Sheet0!$B$1</c:f>
              <c:strCache>
                <c:ptCount val="1"/>
                <c:pt idx="0">
                  <c:v>祥源文化</c:v>
                </c:pt>
              </c:strCache>
            </c:strRef>
          </c:tx>
          <c:spPr>
            <a:ln w="28575" cap="rnd">
              <a:solidFill>
                <a:schemeClr val="accent1"/>
              </a:solidFill>
              <a:round/>
            </a:ln>
            <a:effectLst/>
          </c:spPr>
          <c:marker>
            <c:symbol val="none"/>
          </c:marker>
          <c:cat>
            <c:strRef>
              <c:f>Sheet0!$A$1:$A$95</c:f>
              <c:strCache>
                <c:ptCount val="95"/>
                <c:pt idx="0">
                  <c:v>日期</c:v>
                </c:pt>
                <c:pt idx="1">
                  <c:v>2022-01-04</c:v>
                </c:pt>
                <c:pt idx="2">
                  <c:v>2022-01-05</c:v>
                </c:pt>
                <c:pt idx="3">
                  <c:v>2022-01-06</c:v>
                </c:pt>
                <c:pt idx="4">
                  <c:v>2022-01-07</c:v>
                </c:pt>
                <c:pt idx="5">
                  <c:v>2022-01-10</c:v>
                </c:pt>
                <c:pt idx="6">
                  <c:v>2022-01-11</c:v>
                </c:pt>
                <c:pt idx="7">
                  <c:v>2022-01-12</c:v>
                </c:pt>
                <c:pt idx="8">
                  <c:v>2022-01-13</c:v>
                </c:pt>
                <c:pt idx="9">
                  <c:v>2022-01-14</c:v>
                </c:pt>
                <c:pt idx="10">
                  <c:v>2022-01-17</c:v>
                </c:pt>
                <c:pt idx="11">
                  <c:v>2022-01-18</c:v>
                </c:pt>
                <c:pt idx="12">
                  <c:v>2022-01-19</c:v>
                </c:pt>
                <c:pt idx="13">
                  <c:v>2022-01-20</c:v>
                </c:pt>
                <c:pt idx="14">
                  <c:v>2022-01-21</c:v>
                </c:pt>
                <c:pt idx="15">
                  <c:v>2022-01-24</c:v>
                </c:pt>
                <c:pt idx="16">
                  <c:v>2022-01-25</c:v>
                </c:pt>
                <c:pt idx="17">
                  <c:v>2022-01-26</c:v>
                </c:pt>
                <c:pt idx="18">
                  <c:v>2022-01-27</c:v>
                </c:pt>
                <c:pt idx="19">
                  <c:v>2022-01-28</c:v>
                </c:pt>
                <c:pt idx="20">
                  <c:v>2022-02-07</c:v>
                </c:pt>
                <c:pt idx="21">
                  <c:v>2022-02-08</c:v>
                </c:pt>
                <c:pt idx="22">
                  <c:v>2022-02-09</c:v>
                </c:pt>
                <c:pt idx="23">
                  <c:v>2022-02-10</c:v>
                </c:pt>
                <c:pt idx="24">
                  <c:v>2022-02-11</c:v>
                </c:pt>
                <c:pt idx="25">
                  <c:v>2022-02-14</c:v>
                </c:pt>
                <c:pt idx="26">
                  <c:v>2022-02-15</c:v>
                </c:pt>
                <c:pt idx="27">
                  <c:v>2022-02-16</c:v>
                </c:pt>
                <c:pt idx="28">
                  <c:v>2022-02-17</c:v>
                </c:pt>
                <c:pt idx="29">
                  <c:v>2022-02-18</c:v>
                </c:pt>
                <c:pt idx="30">
                  <c:v>2022-02-21</c:v>
                </c:pt>
                <c:pt idx="31">
                  <c:v>2022-02-22</c:v>
                </c:pt>
                <c:pt idx="32">
                  <c:v>2022-02-23</c:v>
                </c:pt>
                <c:pt idx="33">
                  <c:v>2022-02-24</c:v>
                </c:pt>
                <c:pt idx="34">
                  <c:v>2022-02-25</c:v>
                </c:pt>
                <c:pt idx="35">
                  <c:v>2022-02-28</c:v>
                </c:pt>
                <c:pt idx="36">
                  <c:v>2022-03-01</c:v>
                </c:pt>
                <c:pt idx="37">
                  <c:v>2022-03-02</c:v>
                </c:pt>
                <c:pt idx="38">
                  <c:v>2022-03-03</c:v>
                </c:pt>
                <c:pt idx="39">
                  <c:v>2022-03-04</c:v>
                </c:pt>
                <c:pt idx="40">
                  <c:v>2022-03-07</c:v>
                </c:pt>
                <c:pt idx="41">
                  <c:v>2022-03-08</c:v>
                </c:pt>
                <c:pt idx="42">
                  <c:v>2022-03-09</c:v>
                </c:pt>
                <c:pt idx="43">
                  <c:v>2022-03-10</c:v>
                </c:pt>
                <c:pt idx="44">
                  <c:v>2022-03-11</c:v>
                </c:pt>
                <c:pt idx="45">
                  <c:v>2022-03-14</c:v>
                </c:pt>
                <c:pt idx="46">
                  <c:v>2022-03-15</c:v>
                </c:pt>
                <c:pt idx="47">
                  <c:v>2022-03-16</c:v>
                </c:pt>
                <c:pt idx="48">
                  <c:v>2022-03-17</c:v>
                </c:pt>
                <c:pt idx="49">
                  <c:v>2022-03-18</c:v>
                </c:pt>
                <c:pt idx="50">
                  <c:v>2022-03-21</c:v>
                </c:pt>
                <c:pt idx="51">
                  <c:v>2022-03-22</c:v>
                </c:pt>
                <c:pt idx="52">
                  <c:v>2022-03-23</c:v>
                </c:pt>
                <c:pt idx="53">
                  <c:v>2022-03-24</c:v>
                </c:pt>
                <c:pt idx="54">
                  <c:v>2022-03-25</c:v>
                </c:pt>
                <c:pt idx="55">
                  <c:v>2022-03-28</c:v>
                </c:pt>
                <c:pt idx="56">
                  <c:v>2022-03-29</c:v>
                </c:pt>
                <c:pt idx="57">
                  <c:v>2022-03-30</c:v>
                </c:pt>
                <c:pt idx="58">
                  <c:v>2022-03-31</c:v>
                </c:pt>
                <c:pt idx="59">
                  <c:v>2022-04-01</c:v>
                </c:pt>
                <c:pt idx="60">
                  <c:v>2022-04-06</c:v>
                </c:pt>
                <c:pt idx="61">
                  <c:v>2022-04-07</c:v>
                </c:pt>
                <c:pt idx="62">
                  <c:v>2022-04-08</c:v>
                </c:pt>
                <c:pt idx="63">
                  <c:v>2022-04-11</c:v>
                </c:pt>
                <c:pt idx="64">
                  <c:v>2022-04-12</c:v>
                </c:pt>
                <c:pt idx="65">
                  <c:v>2022-04-13</c:v>
                </c:pt>
                <c:pt idx="66">
                  <c:v>2022-04-14</c:v>
                </c:pt>
                <c:pt idx="67">
                  <c:v>2022-04-15</c:v>
                </c:pt>
                <c:pt idx="68">
                  <c:v>2022-04-18</c:v>
                </c:pt>
                <c:pt idx="69">
                  <c:v>2022-04-19</c:v>
                </c:pt>
                <c:pt idx="70">
                  <c:v>2022-04-20</c:v>
                </c:pt>
                <c:pt idx="71">
                  <c:v>2022-04-21</c:v>
                </c:pt>
                <c:pt idx="72">
                  <c:v>2022-04-22</c:v>
                </c:pt>
                <c:pt idx="73">
                  <c:v>2022-04-25</c:v>
                </c:pt>
                <c:pt idx="74">
                  <c:v>2022-04-26</c:v>
                </c:pt>
                <c:pt idx="75">
                  <c:v>2022-04-27</c:v>
                </c:pt>
                <c:pt idx="76">
                  <c:v>2022-04-28</c:v>
                </c:pt>
                <c:pt idx="77">
                  <c:v>2022-04-29</c:v>
                </c:pt>
                <c:pt idx="78">
                  <c:v>2022-05-05</c:v>
                </c:pt>
                <c:pt idx="79">
                  <c:v>2022-05-06</c:v>
                </c:pt>
                <c:pt idx="80">
                  <c:v>2022-05-09</c:v>
                </c:pt>
                <c:pt idx="81">
                  <c:v>2022-05-10</c:v>
                </c:pt>
                <c:pt idx="82">
                  <c:v>2022-05-11</c:v>
                </c:pt>
                <c:pt idx="83">
                  <c:v>2022-05-12</c:v>
                </c:pt>
                <c:pt idx="84">
                  <c:v>2022-05-13</c:v>
                </c:pt>
                <c:pt idx="85">
                  <c:v>2022-05-16</c:v>
                </c:pt>
                <c:pt idx="86">
                  <c:v>2022-05-17</c:v>
                </c:pt>
                <c:pt idx="87">
                  <c:v>2022-05-18</c:v>
                </c:pt>
                <c:pt idx="88">
                  <c:v>2022-05-19</c:v>
                </c:pt>
                <c:pt idx="89">
                  <c:v>2022-05-20</c:v>
                </c:pt>
                <c:pt idx="90">
                  <c:v>2022-05-23</c:v>
                </c:pt>
                <c:pt idx="91">
                  <c:v>2022-05-24</c:v>
                </c:pt>
                <c:pt idx="92">
                  <c:v>2022-05-25</c:v>
                </c:pt>
                <c:pt idx="93">
                  <c:v>2022-05-26</c:v>
                </c:pt>
                <c:pt idx="94">
                  <c:v>2022-05-27</c:v>
                </c:pt>
              </c:strCache>
            </c:strRef>
          </c:cat>
          <c:val>
            <c:numRef>
              <c:f>Sheet0!$B$2:$B$95</c:f>
              <c:numCache>
                <c:formatCode>0.00_);[Red]\(0.00\)</c:formatCode>
                <c:ptCount val="94"/>
                <c:pt idx="0">
                  <c:v>5.4</c:v>
                </c:pt>
                <c:pt idx="1">
                  <c:v>5.38</c:v>
                </c:pt>
                <c:pt idx="2">
                  <c:v>5.34</c:v>
                </c:pt>
                <c:pt idx="3">
                  <c:v>5.23</c:v>
                </c:pt>
                <c:pt idx="4">
                  <c:v>5.32</c:v>
                </c:pt>
                <c:pt idx="5">
                  <c:v>5.26</c:v>
                </c:pt>
                <c:pt idx="6">
                  <c:v>5.36</c:v>
                </c:pt>
                <c:pt idx="7">
                  <c:v>5.39</c:v>
                </c:pt>
                <c:pt idx="8">
                  <c:v>5.42</c:v>
                </c:pt>
                <c:pt idx="9">
                  <c:v>5.52</c:v>
                </c:pt>
                <c:pt idx="10">
                  <c:v>5.31</c:v>
                </c:pt>
                <c:pt idx="11">
                  <c:v>5.53</c:v>
                </c:pt>
                <c:pt idx="12">
                  <c:v>5.43</c:v>
                </c:pt>
                <c:pt idx="13">
                  <c:v>5.43</c:v>
                </c:pt>
                <c:pt idx="14">
                  <c:v>5.24</c:v>
                </c:pt>
                <c:pt idx="15">
                  <c:v>4.9000000000000004</c:v>
                </c:pt>
                <c:pt idx="16">
                  <c:v>4.9400000000000004</c:v>
                </c:pt>
                <c:pt idx="17">
                  <c:v>4.88</c:v>
                </c:pt>
                <c:pt idx="18">
                  <c:v>5.15</c:v>
                </c:pt>
                <c:pt idx="19">
                  <c:v>5.12</c:v>
                </c:pt>
                <c:pt idx="20">
                  <c:v>5.39</c:v>
                </c:pt>
                <c:pt idx="21">
                  <c:v>5.46</c:v>
                </c:pt>
                <c:pt idx="22">
                  <c:v>5.47</c:v>
                </c:pt>
                <c:pt idx="23">
                  <c:v>5.36</c:v>
                </c:pt>
                <c:pt idx="24">
                  <c:v>5.9</c:v>
                </c:pt>
                <c:pt idx="25">
                  <c:v>6.03</c:v>
                </c:pt>
                <c:pt idx="26">
                  <c:v>5.72</c:v>
                </c:pt>
                <c:pt idx="27">
                  <c:v>5.85</c:v>
                </c:pt>
                <c:pt idx="28">
                  <c:v>6.14</c:v>
                </c:pt>
                <c:pt idx="29">
                  <c:v>6.01</c:v>
                </c:pt>
                <c:pt idx="30">
                  <c:v>6.2</c:v>
                </c:pt>
                <c:pt idx="31">
                  <c:v>6.21</c:v>
                </c:pt>
                <c:pt idx="32">
                  <c:v>5.76</c:v>
                </c:pt>
                <c:pt idx="33">
                  <c:v>5.71</c:v>
                </c:pt>
                <c:pt idx="34">
                  <c:v>5.83</c:v>
                </c:pt>
                <c:pt idx="35">
                  <c:v>5.79</c:v>
                </c:pt>
                <c:pt idx="36">
                  <c:v>6.16</c:v>
                </c:pt>
                <c:pt idx="37">
                  <c:v>6.21</c:v>
                </c:pt>
                <c:pt idx="38">
                  <c:v>6.06</c:v>
                </c:pt>
                <c:pt idx="39">
                  <c:v>6.01</c:v>
                </c:pt>
                <c:pt idx="40">
                  <c:v>6.04</c:v>
                </c:pt>
                <c:pt idx="41">
                  <c:v>6.35</c:v>
                </c:pt>
                <c:pt idx="42">
                  <c:v>6.64</c:v>
                </c:pt>
                <c:pt idx="43">
                  <c:v>6.92</c:v>
                </c:pt>
                <c:pt idx="44">
                  <c:v>6.57</c:v>
                </c:pt>
                <c:pt idx="45">
                  <c:v>6.24</c:v>
                </c:pt>
                <c:pt idx="46">
                  <c:v>6.74</c:v>
                </c:pt>
                <c:pt idx="47">
                  <c:v>6.56</c:v>
                </c:pt>
                <c:pt idx="48">
                  <c:v>6.63</c:v>
                </c:pt>
                <c:pt idx="49">
                  <c:v>6.98</c:v>
                </c:pt>
                <c:pt idx="50">
                  <c:v>7.25</c:v>
                </c:pt>
                <c:pt idx="51">
                  <c:v>7.04</c:v>
                </c:pt>
                <c:pt idx="52">
                  <c:v>6.94</c:v>
                </c:pt>
                <c:pt idx="53">
                  <c:v>6.72</c:v>
                </c:pt>
                <c:pt idx="54">
                  <c:v>6.9</c:v>
                </c:pt>
                <c:pt idx="55">
                  <c:v>6.71</c:v>
                </c:pt>
                <c:pt idx="56">
                  <c:v>6.29</c:v>
                </c:pt>
                <c:pt idx="57">
                  <c:v>6.18</c:v>
                </c:pt>
                <c:pt idx="58">
                  <c:v>6.29</c:v>
                </c:pt>
                <c:pt idx="59">
                  <c:v>6.38</c:v>
                </c:pt>
                <c:pt idx="60">
                  <c:v>6.07</c:v>
                </c:pt>
                <c:pt idx="61">
                  <c:v>5.83</c:v>
                </c:pt>
                <c:pt idx="62">
                  <c:v>5.67</c:v>
                </c:pt>
                <c:pt idx="63">
                  <c:v>5.99</c:v>
                </c:pt>
                <c:pt idx="64">
                  <c:v>5.89</c:v>
                </c:pt>
                <c:pt idx="65">
                  <c:v>5.75</c:v>
                </c:pt>
                <c:pt idx="66">
                  <c:v>5.59</c:v>
                </c:pt>
                <c:pt idx="67">
                  <c:v>5.67</c:v>
                </c:pt>
                <c:pt idx="68">
                  <c:v>5.77</c:v>
                </c:pt>
                <c:pt idx="69">
                  <c:v>5.62</c:v>
                </c:pt>
                <c:pt idx="70">
                  <c:v>5.31</c:v>
                </c:pt>
                <c:pt idx="71">
                  <c:v>5.19</c:v>
                </c:pt>
                <c:pt idx="72">
                  <c:v>4.6900000000000004</c:v>
                </c:pt>
                <c:pt idx="73">
                  <c:v>4.4800000000000004</c:v>
                </c:pt>
                <c:pt idx="74">
                  <c:v>4.66</c:v>
                </c:pt>
                <c:pt idx="75">
                  <c:v>4.74</c:v>
                </c:pt>
                <c:pt idx="76">
                  <c:v>4.8499999999999996</c:v>
                </c:pt>
                <c:pt idx="77">
                  <c:v>4.78</c:v>
                </c:pt>
                <c:pt idx="78">
                  <c:v>4.7</c:v>
                </c:pt>
                <c:pt idx="79">
                  <c:v>4.74</c:v>
                </c:pt>
                <c:pt idx="80">
                  <c:v>4.79</c:v>
                </c:pt>
                <c:pt idx="81">
                  <c:v>4.6900000000000004</c:v>
                </c:pt>
                <c:pt idx="82">
                  <c:v>4.76</c:v>
                </c:pt>
                <c:pt idx="83">
                  <c:v>4.87</c:v>
                </c:pt>
                <c:pt idx="84">
                  <c:v>4.9800000000000004</c:v>
                </c:pt>
                <c:pt idx="85">
                  <c:v>5.01</c:v>
                </c:pt>
                <c:pt idx="86">
                  <c:v>5.13</c:v>
                </c:pt>
                <c:pt idx="87">
                  <c:v>5.2</c:v>
                </c:pt>
                <c:pt idx="88">
                  <c:v>5.24</c:v>
                </c:pt>
                <c:pt idx="89">
                  <c:v>5.45</c:v>
                </c:pt>
                <c:pt idx="90">
                  <c:v>5.21</c:v>
                </c:pt>
                <c:pt idx="91">
                  <c:v>5.41</c:v>
                </c:pt>
                <c:pt idx="92">
                  <c:v>5.37</c:v>
                </c:pt>
                <c:pt idx="93">
                  <c:v>5.36</c:v>
                </c:pt>
              </c:numCache>
            </c:numRef>
          </c:val>
          <c:smooth val="0"/>
          <c:extLst>
            <c:ext xmlns:c16="http://schemas.microsoft.com/office/drawing/2014/chart" uri="{C3380CC4-5D6E-409C-BE32-E72D297353CC}">
              <c16:uniqueId val="{00000000-821F-4A04-9752-C28A4EDB1410}"/>
            </c:ext>
          </c:extLst>
        </c:ser>
        <c:dLbls>
          <c:showLegendKey val="0"/>
          <c:showVal val="0"/>
          <c:showCatName val="0"/>
          <c:showSerName val="0"/>
          <c:showPercent val="0"/>
          <c:showBubbleSize val="0"/>
        </c:dLbls>
        <c:marker val="1"/>
        <c:smooth val="0"/>
        <c:axId val="944707664"/>
        <c:axId val="944707984"/>
      </c:lineChart>
      <c:lineChart>
        <c:grouping val="standard"/>
        <c:varyColors val="0"/>
        <c:ser>
          <c:idx val="1"/>
          <c:order val="1"/>
          <c:tx>
            <c:strRef>
              <c:f>Sheet0!$C$1</c:f>
              <c:strCache>
                <c:ptCount val="1"/>
                <c:pt idx="0">
                  <c:v>上证指数</c:v>
                </c:pt>
              </c:strCache>
            </c:strRef>
          </c:tx>
          <c:spPr>
            <a:ln w="28575" cap="rnd">
              <a:solidFill>
                <a:schemeClr val="accent2"/>
              </a:solidFill>
              <a:round/>
            </a:ln>
            <a:effectLst/>
          </c:spPr>
          <c:marker>
            <c:symbol val="none"/>
          </c:marker>
          <c:val>
            <c:numRef>
              <c:f>Sheet0!$C$2:$C$95</c:f>
              <c:numCache>
                <c:formatCode>0.00_);[Red]\(0.00\)</c:formatCode>
                <c:ptCount val="94"/>
                <c:pt idx="0">
                  <c:v>3632.328</c:v>
                </c:pt>
                <c:pt idx="1">
                  <c:v>3595.1759999999999</c:v>
                </c:pt>
                <c:pt idx="2">
                  <c:v>3586.0790000000002</c:v>
                </c:pt>
                <c:pt idx="3">
                  <c:v>3579.5419999999999</c:v>
                </c:pt>
                <c:pt idx="4">
                  <c:v>3593.518</c:v>
                </c:pt>
                <c:pt idx="5">
                  <c:v>3567.44</c:v>
                </c:pt>
                <c:pt idx="6">
                  <c:v>3597.4319999999998</c:v>
                </c:pt>
                <c:pt idx="7">
                  <c:v>3555.2579999999998</c:v>
                </c:pt>
                <c:pt idx="8">
                  <c:v>3521.2550000000001</c:v>
                </c:pt>
                <c:pt idx="9">
                  <c:v>3541.6660000000002</c:v>
                </c:pt>
                <c:pt idx="10">
                  <c:v>3569.9140000000002</c:v>
                </c:pt>
                <c:pt idx="11">
                  <c:v>3558.1790000000001</c:v>
                </c:pt>
                <c:pt idx="12">
                  <c:v>3555.0619999999999</c:v>
                </c:pt>
                <c:pt idx="13">
                  <c:v>3522.567</c:v>
                </c:pt>
                <c:pt idx="14">
                  <c:v>3524.105</c:v>
                </c:pt>
                <c:pt idx="15">
                  <c:v>3433.0610000000001</c:v>
                </c:pt>
                <c:pt idx="16">
                  <c:v>3455.6669999999999</c:v>
                </c:pt>
                <c:pt idx="17">
                  <c:v>3394.2469999999998</c:v>
                </c:pt>
                <c:pt idx="18">
                  <c:v>3361.4389999999999</c:v>
                </c:pt>
                <c:pt idx="19">
                  <c:v>3429.58</c:v>
                </c:pt>
                <c:pt idx="20">
                  <c:v>3452.6280000000002</c:v>
                </c:pt>
                <c:pt idx="21">
                  <c:v>3479.9450000000002</c:v>
                </c:pt>
                <c:pt idx="22">
                  <c:v>3485.9070000000002</c:v>
                </c:pt>
                <c:pt idx="23">
                  <c:v>3462.9470000000001</c:v>
                </c:pt>
                <c:pt idx="24">
                  <c:v>3428.8820000000001</c:v>
                </c:pt>
                <c:pt idx="25">
                  <c:v>3446.0880000000002</c:v>
                </c:pt>
                <c:pt idx="26">
                  <c:v>3465.83</c:v>
                </c:pt>
                <c:pt idx="27">
                  <c:v>3468.0349999999999</c:v>
                </c:pt>
                <c:pt idx="28">
                  <c:v>3490.7570000000001</c:v>
                </c:pt>
                <c:pt idx="29">
                  <c:v>3490.6120000000001</c:v>
                </c:pt>
                <c:pt idx="30">
                  <c:v>3457.1460000000002</c:v>
                </c:pt>
                <c:pt idx="31">
                  <c:v>3489.1460000000002</c:v>
                </c:pt>
                <c:pt idx="32">
                  <c:v>3429.9560000000001</c:v>
                </c:pt>
                <c:pt idx="33">
                  <c:v>3451.4059999999999</c:v>
                </c:pt>
                <c:pt idx="34">
                  <c:v>3462.306</c:v>
                </c:pt>
                <c:pt idx="35">
                  <c:v>3488.8339999999998</c:v>
                </c:pt>
                <c:pt idx="36">
                  <c:v>3484.1909999999998</c:v>
                </c:pt>
                <c:pt idx="37">
                  <c:v>3481.1120000000001</c:v>
                </c:pt>
                <c:pt idx="38">
                  <c:v>3447.6489999999999</c:v>
                </c:pt>
                <c:pt idx="39">
                  <c:v>3372.855</c:v>
                </c:pt>
                <c:pt idx="40">
                  <c:v>3293.53</c:v>
                </c:pt>
                <c:pt idx="41">
                  <c:v>3256.3879999999999</c:v>
                </c:pt>
                <c:pt idx="42">
                  <c:v>3296.0920000000001</c:v>
                </c:pt>
                <c:pt idx="43">
                  <c:v>3309.7460000000001</c:v>
                </c:pt>
                <c:pt idx="44">
                  <c:v>3223.5320000000002</c:v>
                </c:pt>
                <c:pt idx="45">
                  <c:v>3063.9650000000001</c:v>
                </c:pt>
                <c:pt idx="46">
                  <c:v>3170.71</c:v>
                </c:pt>
                <c:pt idx="47">
                  <c:v>3215.0439999999999</c:v>
                </c:pt>
                <c:pt idx="48">
                  <c:v>3251.0720000000001</c:v>
                </c:pt>
                <c:pt idx="49">
                  <c:v>3253.6849999999999</c:v>
                </c:pt>
                <c:pt idx="50">
                  <c:v>3259.8609999999999</c:v>
                </c:pt>
                <c:pt idx="51">
                  <c:v>3271.0320000000002</c:v>
                </c:pt>
                <c:pt idx="52">
                  <c:v>3250.2640000000001</c:v>
                </c:pt>
                <c:pt idx="53">
                  <c:v>3212.239</c:v>
                </c:pt>
                <c:pt idx="54">
                  <c:v>3214.502</c:v>
                </c:pt>
                <c:pt idx="55">
                  <c:v>3203.9389999999999</c:v>
                </c:pt>
                <c:pt idx="56">
                  <c:v>3266.5949999999998</c:v>
                </c:pt>
                <c:pt idx="57">
                  <c:v>3252.2020000000002</c:v>
                </c:pt>
                <c:pt idx="58">
                  <c:v>3282.7159999999999</c:v>
                </c:pt>
                <c:pt idx="59">
                  <c:v>3283.4259999999999</c:v>
                </c:pt>
                <c:pt idx="60">
                  <c:v>3236.6950000000002</c:v>
                </c:pt>
                <c:pt idx="61">
                  <c:v>3251.85</c:v>
                </c:pt>
                <c:pt idx="62">
                  <c:v>3167.125</c:v>
                </c:pt>
                <c:pt idx="63">
                  <c:v>3213.3290000000002</c:v>
                </c:pt>
                <c:pt idx="64">
                  <c:v>3186.8240000000001</c:v>
                </c:pt>
                <c:pt idx="65">
                  <c:v>3225.6410000000001</c:v>
                </c:pt>
                <c:pt idx="66">
                  <c:v>3211.2440000000001</c:v>
                </c:pt>
                <c:pt idx="67">
                  <c:v>3195.5239999999999</c:v>
                </c:pt>
                <c:pt idx="68">
                  <c:v>3194.0279999999998</c:v>
                </c:pt>
                <c:pt idx="69">
                  <c:v>3151.049</c:v>
                </c:pt>
                <c:pt idx="70">
                  <c:v>3079.8069999999998</c:v>
                </c:pt>
                <c:pt idx="71">
                  <c:v>3086.9189999999999</c:v>
                </c:pt>
                <c:pt idx="72">
                  <c:v>2928.511</c:v>
                </c:pt>
                <c:pt idx="73">
                  <c:v>2886.4250000000002</c:v>
                </c:pt>
                <c:pt idx="74">
                  <c:v>2958.2820000000002</c:v>
                </c:pt>
                <c:pt idx="75">
                  <c:v>2975.4839999999999</c:v>
                </c:pt>
                <c:pt idx="76">
                  <c:v>3047.0619999999999</c:v>
                </c:pt>
                <c:pt idx="77">
                  <c:v>3067.7579999999998</c:v>
                </c:pt>
                <c:pt idx="78">
                  <c:v>3001.56</c:v>
                </c:pt>
                <c:pt idx="79">
                  <c:v>3004.14</c:v>
                </c:pt>
                <c:pt idx="80">
                  <c:v>3035.8440000000001</c:v>
                </c:pt>
                <c:pt idx="81">
                  <c:v>3058.7020000000002</c:v>
                </c:pt>
                <c:pt idx="82">
                  <c:v>3054.9940000000001</c:v>
                </c:pt>
                <c:pt idx="83">
                  <c:v>3084.2840000000001</c:v>
                </c:pt>
                <c:pt idx="84">
                  <c:v>3073.748</c:v>
                </c:pt>
                <c:pt idx="85">
                  <c:v>3093.6959999999999</c:v>
                </c:pt>
                <c:pt idx="86">
                  <c:v>3085.9760000000001</c:v>
                </c:pt>
                <c:pt idx="87">
                  <c:v>3096.9639999999999</c:v>
                </c:pt>
                <c:pt idx="88">
                  <c:v>3146.567</c:v>
                </c:pt>
                <c:pt idx="89">
                  <c:v>3146.857</c:v>
                </c:pt>
                <c:pt idx="90">
                  <c:v>3070.9270000000001</c:v>
                </c:pt>
                <c:pt idx="91">
                  <c:v>3107.4639999999999</c:v>
                </c:pt>
                <c:pt idx="92">
                  <c:v>3123.107</c:v>
                </c:pt>
                <c:pt idx="93">
                  <c:v>3130.24</c:v>
                </c:pt>
              </c:numCache>
            </c:numRef>
          </c:val>
          <c:smooth val="0"/>
          <c:extLst>
            <c:ext xmlns:c16="http://schemas.microsoft.com/office/drawing/2014/chart" uri="{C3380CC4-5D6E-409C-BE32-E72D297353CC}">
              <c16:uniqueId val="{00000001-821F-4A04-9752-C28A4EDB1410}"/>
            </c:ext>
          </c:extLst>
        </c:ser>
        <c:dLbls>
          <c:showLegendKey val="0"/>
          <c:showVal val="0"/>
          <c:showCatName val="0"/>
          <c:showSerName val="0"/>
          <c:showPercent val="0"/>
          <c:showBubbleSize val="0"/>
        </c:dLbls>
        <c:marker val="1"/>
        <c:smooth val="0"/>
        <c:axId val="944726864"/>
        <c:axId val="944717904"/>
      </c:lineChart>
      <c:catAx>
        <c:axId val="9447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944707984"/>
        <c:crosses val="autoZero"/>
        <c:auto val="1"/>
        <c:lblAlgn val="ctr"/>
        <c:lblOffset val="100"/>
        <c:noMultiLvlLbl val="0"/>
      </c:catAx>
      <c:valAx>
        <c:axId val="944707984"/>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944707664"/>
        <c:crosses val="autoZero"/>
        <c:crossBetween val="between"/>
      </c:valAx>
      <c:valAx>
        <c:axId val="944717904"/>
        <c:scaling>
          <c:orientation val="minMax"/>
          <c:min val="2900"/>
        </c:scaling>
        <c:delete val="0"/>
        <c:axPos val="r"/>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944726864"/>
        <c:crosses val="max"/>
        <c:crossBetween val="between"/>
      </c:valAx>
      <c:catAx>
        <c:axId val="944726864"/>
        <c:scaling>
          <c:orientation val="minMax"/>
        </c:scaling>
        <c:delete val="1"/>
        <c:axPos val="b"/>
        <c:majorTickMark val="out"/>
        <c:minorTickMark val="none"/>
        <c:tickLblPos val="nextTo"/>
        <c:crossAx val="944717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DDB4A-6552-4DFA-BF85-1DD470A36FD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BDF0E0CE-A52D-4DA1-A24D-3114B984CC3B}">
      <dgm:prSet phldrT="[文本]"/>
      <dgm:spPr/>
      <dgm:t>
        <a:bodyPr/>
        <a:lstStyle/>
        <a:p>
          <a:r>
            <a:rPr lang="zh-CN" altLang="en-US" dirty="0">
              <a:solidFill>
                <a:srgbClr val="FF0000"/>
              </a:solidFill>
            </a:rPr>
            <a:t>假设前提</a:t>
          </a:r>
        </a:p>
      </dgm:t>
    </dgm:pt>
    <dgm:pt modelId="{3EBCEA78-320A-4FE4-AA31-796BF1BA6FBA}" type="parTrans" cxnId="{198F3D69-82C7-492B-9223-4EFF9660700F}">
      <dgm:prSet/>
      <dgm:spPr/>
      <dgm:t>
        <a:bodyPr/>
        <a:lstStyle/>
        <a:p>
          <a:endParaRPr lang="zh-CN" altLang="en-US"/>
        </a:p>
      </dgm:t>
    </dgm:pt>
    <dgm:pt modelId="{2BD1C3B7-C972-469A-BFAF-F3737F5D237A}" type="sibTrans" cxnId="{198F3D69-82C7-492B-9223-4EFF9660700F}">
      <dgm:prSet/>
      <dgm:spPr/>
      <dgm:t>
        <a:bodyPr/>
        <a:lstStyle/>
        <a:p>
          <a:endParaRPr lang="zh-CN" altLang="en-US"/>
        </a:p>
      </dgm:t>
    </dgm:pt>
    <dgm:pt modelId="{94B9CD07-ACAF-42A6-AB19-3575F66425F3}">
      <dgm:prSet phldrT="[文本]"/>
      <dgm:spPr/>
      <dgm:t>
        <a:bodyPr/>
        <a:lstStyle/>
        <a:p>
          <a:r>
            <a:rPr lang="zh-CN" altLang="en-US" dirty="0"/>
            <a:t>规范性讨论</a:t>
          </a:r>
          <a:r>
            <a:rPr lang="en-US" altLang="zh-CN" dirty="0">
              <a:sym typeface="Wingdings" panose="05000000000000000000" pitchFamily="2" charset="2"/>
            </a:rPr>
            <a:t></a:t>
          </a:r>
          <a:r>
            <a:rPr lang="zh-CN" altLang="en-US" dirty="0">
              <a:sym typeface="Wingdings" panose="05000000000000000000" pitchFamily="2" charset="2"/>
            </a:rPr>
            <a:t>前提是否成立</a:t>
          </a:r>
          <a:endParaRPr lang="zh-CN" altLang="en-US" dirty="0"/>
        </a:p>
      </dgm:t>
    </dgm:pt>
    <dgm:pt modelId="{A62F89E4-F6B4-413E-AA42-AE0A3F86DEDB}" type="parTrans" cxnId="{200C87D0-A70E-4616-AFBA-BAFEDF4B11C1}">
      <dgm:prSet/>
      <dgm:spPr/>
      <dgm:t>
        <a:bodyPr/>
        <a:lstStyle/>
        <a:p>
          <a:endParaRPr lang="zh-CN" altLang="en-US"/>
        </a:p>
      </dgm:t>
    </dgm:pt>
    <dgm:pt modelId="{1BF9CE77-3E7C-4C5E-81AF-AC9854930387}" type="sibTrans" cxnId="{200C87D0-A70E-4616-AFBA-BAFEDF4B11C1}">
      <dgm:prSet/>
      <dgm:spPr/>
      <dgm:t>
        <a:bodyPr/>
        <a:lstStyle/>
        <a:p>
          <a:endParaRPr lang="zh-CN" altLang="en-US"/>
        </a:p>
      </dgm:t>
    </dgm:pt>
    <dgm:pt modelId="{56D275EB-52B8-4891-99CA-7CD5956AE4EF}">
      <dgm:prSet phldrT="[文本]"/>
      <dgm:spPr/>
      <dgm:t>
        <a:bodyPr/>
        <a:lstStyle/>
        <a:p>
          <a:r>
            <a:rPr lang="zh-CN" altLang="en-US" dirty="0">
              <a:solidFill>
                <a:srgbClr val="FF0000"/>
              </a:solidFill>
            </a:rPr>
            <a:t>数学推导</a:t>
          </a:r>
        </a:p>
      </dgm:t>
    </dgm:pt>
    <dgm:pt modelId="{AA440B34-FB6E-4F80-AFE7-E7131C94AFF8}" type="parTrans" cxnId="{94307B9E-41BD-4E9A-9D6A-FC8247813527}">
      <dgm:prSet/>
      <dgm:spPr/>
      <dgm:t>
        <a:bodyPr/>
        <a:lstStyle/>
        <a:p>
          <a:endParaRPr lang="zh-CN" altLang="en-US"/>
        </a:p>
      </dgm:t>
    </dgm:pt>
    <dgm:pt modelId="{78B55865-6F37-40CC-A532-39959D96A77B}" type="sibTrans" cxnId="{94307B9E-41BD-4E9A-9D6A-FC8247813527}">
      <dgm:prSet/>
      <dgm:spPr/>
      <dgm:t>
        <a:bodyPr/>
        <a:lstStyle/>
        <a:p>
          <a:endParaRPr lang="zh-CN" altLang="en-US"/>
        </a:p>
      </dgm:t>
    </dgm:pt>
    <dgm:pt modelId="{B4CF0E46-BF49-4710-B103-6A1589793668}">
      <dgm:prSet phldrT="[文本]"/>
      <dgm:spPr/>
      <dgm:t>
        <a:bodyPr/>
        <a:lstStyle/>
        <a:p>
          <a:r>
            <a:rPr lang="zh-CN" altLang="en-US" dirty="0"/>
            <a:t>正确性讨论</a:t>
          </a:r>
          <a:r>
            <a:rPr lang="en-US" altLang="zh-CN" dirty="0">
              <a:sym typeface="Wingdings" panose="05000000000000000000" pitchFamily="2" charset="2"/>
            </a:rPr>
            <a:t></a:t>
          </a:r>
          <a:r>
            <a:rPr lang="zh-CN" altLang="en-US" dirty="0"/>
            <a:t>推导是否严谨、有无错误</a:t>
          </a:r>
        </a:p>
      </dgm:t>
    </dgm:pt>
    <dgm:pt modelId="{B992AFF6-844F-4AAB-BB54-F85BB62BEA85}" type="parTrans" cxnId="{E4CECE2F-D4D3-4A3B-934E-D32AB2B31D4A}">
      <dgm:prSet/>
      <dgm:spPr/>
      <dgm:t>
        <a:bodyPr/>
        <a:lstStyle/>
        <a:p>
          <a:endParaRPr lang="zh-CN" altLang="en-US"/>
        </a:p>
      </dgm:t>
    </dgm:pt>
    <dgm:pt modelId="{A9225B8B-170E-4ED1-B5E7-F4E4A351A685}" type="sibTrans" cxnId="{E4CECE2F-D4D3-4A3B-934E-D32AB2B31D4A}">
      <dgm:prSet/>
      <dgm:spPr/>
      <dgm:t>
        <a:bodyPr/>
        <a:lstStyle/>
        <a:p>
          <a:endParaRPr lang="zh-CN" altLang="en-US"/>
        </a:p>
      </dgm:t>
    </dgm:pt>
    <dgm:pt modelId="{DCB3FD22-F17B-4CD0-8FFF-5E9F4373811B}">
      <dgm:prSet phldrT="[文本]"/>
      <dgm:spPr/>
      <dgm:t>
        <a:bodyPr/>
        <a:lstStyle/>
        <a:p>
          <a:r>
            <a:rPr lang="zh-CN" altLang="en-US" dirty="0"/>
            <a:t>改进性讨论</a:t>
          </a:r>
          <a:r>
            <a:rPr lang="en-US" altLang="zh-CN" dirty="0">
              <a:sym typeface="Wingdings" panose="05000000000000000000" pitchFamily="2" charset="2"/>
            </a:rPr>
            <a:t></a:t>
          </a:r>
          <a:r>
            <a:rPr lang="zh-CN" altLang="en-US" dirty="0">
              <a:sym typeface="Wingdings" panose="05000000000000000000" pitchFamily="2" charset="2"/>
            </a:rPr>
            <a:t>是否有更聪明的表达</a:t>
          </a:r>
          <a:endParaRPr lang="zh-CN" altLang="en-US" dirty="0"/>
        </a:p>
      </dgm:t>
    </dgm:pt>
    <dgm:pt modelId="{77632A73-54B3-4408-AAEE-433B4CD28326}" type="parTrans" cxnId="{699E1611-C7E1-4FA5-A33F-56DFCDA0F544}">
      <dgm:prSet/>
      <dgm:spPr/>
      <dgm:t>
        <a:bodyPr/>
        <a:lstStyle/>
        <a:p>
          <a:endParaRPr lang="zh-CN" altLang="en-US"/>
        </a:p>
      </dgm:t>
    </dgm:pt>
    <dgm:pt modelId="{3F900BD1-C9E8-4746-8459-7AFCDCB8464A}" type="sibTrans" cxnId="{699E1611-C7E1-4FA5-A33F-56DFCDA0F544}">
      <dgm:prSet/>
      <dgm:spPr/>
      <dgm:t>
        <a:bodyPr/>
        <a:lstStyle/>
        <a:p>
          <a:endParaRPr lang="zh-CN" altLang="en-US"/>
        </a:p>
      </dgm:t>
    </dgm:pt>
    <dgm:pt modelId="{7FA83C16-F0E2-4CA4-80D4-80B0FD8A9E45}">
      <dgm:prSet phldrT="[文本]"/>
      <dgm:spPr/>
      <dgm:t>
        <a:bodyPr/>
        <a:lstStyle/>
        <a:p>
          <a:r>
            <a:rPr lang="zh-CN" altLang="en-US" dirty="0">
              <a:solidFill>
                <a:srgbClr val="FF0000"/>
              </a:solidFill>
            </a:rPr>
            <a:t>理论预测</a:t>
          </a:r>
        </a:p>
      </dgm:t>
    </dgm:pt>
    <dgm:pt modelId="{5E75627D-7AD0-4A86-AC87-776CE8667DC6}" type="parTrans" cxnId="{A3BF0FFA-F3F7-446F-92FC-531B8503CC52}">
      <dgm:prSet/>
      <dgm:spPr/>
      <dgm:t>
        <a:bodyPr/>
        <a:lstStyle/>
        <a:p>
          <a:endParaRPr lang="zh-CN" altLang="en-US"/>
        </a:p>
      </dgm:t>
    </dgm:pt>
    <dgm:pt modelId="{FA3CD4C9-4999-4A83-8E39-DD2E4CBA3B4E}" type="sibTrans" cxnId="{A3BF0FFA-F3F7-446F-92FC-531B8503CC52}">
      <dgm:prSet/>
      <dgm:spPr/>
      <dgm:t>
        <a:bodyPr/>
        <a:lstStyle/>
        <a:p>
          <a:endParaRPr lang="zh-CN" altLang="en-US"/>
        </a:p>
      </dgm:t>
    </dgm:pt>
    <dgm:pt modelId="{9796B787-C94D-4A61-9134-F3E8F7FA2952}">
      <dgm:prSet phldrT="[文本]"/>
      <dgm:spPr/>
      <dgm:t>
        <a:bodyPr/>
        <a:lstStyle/>
        <a:p>
          <a:r>
            <a:rPr lang="zh-CN" altLang="en-US" dirty="0"/>
            <a:t>理论能预测哪些情况？</a:t>
          </a:r>
        </a:p>
      </dgm:t>
    </dgm:pt>
    <dgm:pt modelId="{1B9E2CE1-F408-4105-AC92-972B9FD9288B}" type="parTrans" cxnId="{A108E553-0D32-452D-8388-DDEAB3F8E70E}">
      <dgm:prSet/>
      <dgm:spPr/>
      <dgm:t>
        <a:bodyPr/>
        <a:lstStyle/>
        <a:p>
          <a:endParaRPr lang="zh-CN" altLang="en-US"/>
        </a:p>
      </dgm:t>
    </dgm:pt>
    <dgm:pt modelId="{3826B745-EA1A-4A1A-A70D-A05D4A475A0C}" type="sibTrans" cxnId="{A108E553-0D32-452D-8388-DDEAB3F8E70E}">
      <dgm:prSet/>
      <dgm:spPr/>
      <dgm:t>
        <a:bodyPr/>
        <a:lstStyle/>
        <a:p>
          <a:endParaRPr lang="zh-CN" altLang="en-US"/>
        </a:p>
      </dgm:t>
    </dgm:pt>
    <dgm:pt modelId="{2F3F43A6-6A72-46ED-AAD7-4BB485A81617}">
      <dgm:prSet phldrT="[文本]"/>
      <dgm:spPr/>
      <dgm:t>
        <a:bodyPr/>
        <a:lstStyle/>
        <a:p>
          <a:r>
            <a:rPr lang="zh-CN" altLang="en-US" dirty="0"/>
            <a:t>理论的预测是否符合实际？</a:t>
          </a:r>
        </a:p>
      </dgm:t>
    </dgm:pt>
    <dgm:pt modelId="{FFA3FCA5-68FD-4526-BCDE-BFC9EF69826D}" type="parTrans" cxnId="{863A499B-ED6C-45C8-8BA5-4FBAB41DF0F0}">
      <dgm:prSet/>
      <dgm:spPr/>
      <dgm:t>
        <a:bodyPr/>
        <a:lstStyle/>
        <a:p>
          <a:endParaRPr lang="zh-CN" altLang="en-US"/>
        </a:p>
      </dgm:t>
    </dgm:pt>
    <dgm:pt modelId="{72F0A7A7-B620-4A34-8261-CF1FDF5D190B}" type="sibTrans" cxnId="{863A499B-ED6C-45C8-8BA5-4FBAB41DF0F0}">
      <dgm:prSet/>
      <dgm:spPr/>
      <dgm:t>
        <a:bodyPr/>
        <a:lstStyle/>
        <a:p>
          <a:endParaRPr lang="zh-CN" altLang="en-US"/>
        </a:p>
      </dgm:t>
    </dgm:pt>
    <dgm:pt modelId="{663C9CDA-59FA-496A-8332-BC568208B188}">
      <dgm:prSet phldrT="[文本]"/>
      <dgm:spPr/>
      <dgm:t>
        <a:bodyPr/>
        <a:lstStyle/>
        <a:p>
          <a:r>
            <a:rPr lang="zh-CN" altLang="en-US" dirty="0"/>
            <a:t>改进性讨论</a:t>
          </a:r>
          <a:r>
            <a:rPr lang="en-US" altLang="zh-CN" dirty="0">
              <a:sym typeface="Wingdings" panose="05000000000000000000" pitchFamily="2" charset="2"/>
            </a:rPr>
            <a:t></a:t>
          </a:r>
          <a:r>
            <a:rPr lang="zh-CN" altLang="en-US" dirty="0">
              <a:sym typeface="Wingdings" panose="05000000000000000000" pitchFamily="2" charset="2"/>
            </a:rPr>
            <a:t>假设是否可以放松</a:t>
          </a:r>
          <a:endParaRPr lang="zh-CN" altLang="en-US" dirty="0"/>
        </a:p>
      </dgm:t>
    </dgm:pt>
    <dgm:pt modelId="{A5D82A28-6A1E-45B0-BBF4-6A001E7C23FB}" type="sibTrans" cxnId="{E83C8707-1203-4358-A5C8-6C3F59FD5C27}">
      <dgm:prSet/>
      <dgm:spPr/>
      <dgm:t>
        <a:bodyPr/>
        <a:lstStyle/>
        <a:p>
          <a:endParaRPr lang="zh-CN" altLang="en-US"/>
        </a:p>
      </dgm:t>
    </dgm:pt>
    <dgm:pt modelId="{2A45DEC0-75D6-45E1-B731-3C8B20A5121C}" type="parTrans" cxnId="{E83C8707-1203-4358-A5C8-6C3F59FD5C27}">
      <dgm:prSet/>
      <dgm:spPr/>
      <dgm:t>
        <a:bodyPr/>
        <a:lstStyle/>
        <a:p>
          <a:endParaRPr lang="zh-CN" altLang="en-US"/>
        </a:p>
      </dgm:t>
    </dgm:pt>
    <dgm:pt modelId="{FC1402A9-67C9-48F5-98EB-5DCF59EDDA45}" type="pres">
      <dgm:prSet presAssocID="{AB1DDB4A-6552-4DFA-BF85-1DD470A36FD4}" presName="linearFlow" presStyleCnt="0">
        <dgm:presLayoutVars>
          <dgm:dir/>
          <dgm:animLvl val="lvl"/>
          <dgm:resizeHandles val="exact"/>
        </dgm:presLayoutVars>
      </dgm:prSet>
      <dgm:spPr/>
    </dgm:pt>
    <dgm:pt modelId="{4887414F-F389-4A60-B436-D126335542F1}" type="pres">
      <dgm:prSet presAssocID="{BDF0E0CE-A52D-4DA1-A24D-3114B984CC3B}" presName="composite" presStyleCnt="0"/>
      <dgm:spPr/>
    </dgm:pt>
    <dgm:pt modelId="{60618A7A-2FA2-4862-BA68-6CC347A4D44F}" type="pres">
      <dgm:prSet presAssocID="{BDF0E0CE-A52D-4DA1-A24D-3114B984CC3B}" presName="parentText" presStyleLbl="alignNode1" presStyleIdx="0" presStyleCnt="3">
        <dgm:presLayoutVars>
          <dgm:chMax val="1"/>
          <dgm:bulletEnabled val="1"/>
        </dgm:presLayoutVars>
      </dgm:prSet>
      <dgm:spPr/>
    </dgm:pt>
    <dgm:pt modelId="{130F455C-C325-4380-8959-31F415DB53AB}" type="pres">
      <dgm:prSet presAssocID="{BDF0E0CE-A52D-4DA1-A24D-3114B984CC3B}" presName="descendantText" presStyleLbl="alignAcc1" presStyleIdx="0" presStyleCnt="3">
        <dgm:presLayoutVars>
          <dgm:bulletEnabled val="1"/>
        </dgm:presLayoutVars>
      </dgm:prSet>
      <dgm:spPr/>
    </dgm:pt>
    <dgm:pt modelId="{8067C05C-13B6-4EE4-AE8F-5E63FD52EBA0}" type="pres">
      <dgm:prSet presAssocID="{2BD1C3B7-C972-469A-BFAF-F3737F5D237A}" presName="sp" presStyleCnt="0"/>
      <dgm:spPr/>
    </dgm:pt>
    <dgm:pt modelId="{59597C7A-06FC-42B2-8D47-245AEDF8856F}" type="pres">
      <dgm:prSet presAssocID="{56D275EB-52B8-4891-99CA-7CD5956AE4EF}" presName="composite" presStyleCnt="0"/>
      <dgm:spPr/>
    </dgm:pt>
    <dgm:pt modelId="{387200D9-6536-47A4-9612-5E2A53D5B749}" type="pres">
      <dgm:prSet presAssocID="{56D275EB-52B8-4891-99CA-7CD5956AE4EF}" presName="parentText" presStyleLbl="alignNode1" presStyleIdx="1" presStyleCnt="3">
        <dgm:presLayoutVars>
          <dgm:chMax val="1"/>
          <dgm:bulletEnabled val="1"/>
        </dgm:presLayoutVars>
      </dgm:prSet>
      <dgm:spPr/>
    </dgm:pt>
    <dgm:pt modelId="{6AB6E51B-B83C-4BEB-97E6-EF37981A3A48}" type="pres">
      <dgm:prSet presAssocID="{56D275EB-52B8-4891-99CA-7CD5956AE4EF}" presName="descendantText" presStyleLbl="alignAcc1" presStyleIdx="1" presStyleCnt="3">
        <dgm:presLayoutVars>
          <dgm:bulletEnabled val="1"/>
        </dgm:presLayoutVars>
      </dgm:prSet>
      <dgm:spPr/>
    </dgm:pt>
    <dgm:pt modelId="{E9398B3F-8C96-4E58-AFDA-A25F5654235F}" type="pres">
      <dgm:prSet presAssocID="{78B55865-6F37-40CC-A532-39959D96A77B}" presName="sp" presStyleCnt="0"/>
      <dgm:spPr/>
    </dgm:pt>
    <dgm:pt modelId="{5FE82762-403D-4671-9649-4B7E04D715D2}" type="pres">
      <dgm:prSet presAssocID="{7FA83C16-F0E2-4CA4-80D4-80B0FD8A9E45}" presName="composite" presStyleCnt="0"/>
      <dgm:spPr/>
    </dgm:pt>
    <dgm:pt modelId="{6556411D-E70C-4F44-8F88-6BAAB406CC4D}" type="pres">
      <dgm:prSet presAssocID="{7FA83C16-F0E2-4CA4-80D4-80B0FD8A9E45}" presName="parentText" presStyleLbl="alignNode1" presStyleIdx="2" presStyleCnt="3">
        <dgm:presLayoutVars>
          <dgm:chMax val="1"/>
          <dgm:bulletEnabled val="1"/>
        </dgm:presLayoutVars>
      </dgm:prSet>
      <dgm:spPr/>
    </dgm:pt>
    <dgm:pt modelId="{8F816158-B329-493C-B43A-33BC7679C859}" type="pres">
      <dgm:prSet presAssocID="{7FA83C16-F0E2-4CA4-80D4-80B0FD8A9E45}" presName="descendantText" presStyleLbl="alignAcc1" presStyleIdx="2" presStyleCnt="3">
        <dgm:presLayoutVars>
          <dgm:bulletEnabled val="1"/>
        </dgm:presLayoutVars>
      </dgm:prSet>
      <dgm:spPr/>
    </dgm:pt>
  </dgm:ptLst>
  <dgm:cxnLst>
    <dgm:cxn modelId="{08D7A400-7D2D-41CC-A447-ADA9701A02F5}" type="presOf" srcId="{B4CF0E46-BF49-4710-B103-6A1589793668}" destId="{6AB6E51B-B83C-4BEB-97E6-EF37981A3A48}" srcOrd="0" destOrd="0" presId="urn:microsoft.com/office/officeart/2005/8/layout/chevron2"/>
    <dgm:cxn modelId="{6362BC03-3683-48A2-8409-400B87587B3C}" type="presOf" srcId="{9796B787-C94D-4A61-9134-F3E8F7FA2952}" destId="{8F816158-B329-493C-B43A-33BC7679C859}" srcOrd="0" destOrd="0" presId="urn:microsoft.com/office/officeart/2005/8/layout/chevron2"/>
    <dgm:cxn modelId="{E83C8707-1203-4358-A5C8-6C3F59FD5C27}" srcId="{BDF0E0CE-A52D-4DA1-A24D-3114B984CC3B}" destId="{663C9CDA-59FA-496A-8332-BC568208B188}" srcOrd="1" destOrd="0" parTransId="{2A45DEC0-75D6-45E1-B731-3C8B20A5121C}" sibTransId="{A5D82A28-6A1E-45B0-BBF4-6A001E7C23FB}"/>
    <dgm:cxn modelId="{699E1611-C7E1-4FA5-A33F-56DFCDA0F544}" srcId="{56D275EB-52B8-4891-99CA-7CD5956AE4EF}" destId="{DCB3FD22-F17B-4CD0-8FFF-5E9F4373811B}" srcOrd="1" destOrd="0" parTransId="{77632A73-54B3-4408-AAEE-433B4CD28326}" sibTransId="{3F900BD1-C9E8-4746-8459-7AFCDCB8464A}"/>
    <dgm:cxn modelId="{3E31EA26-4D14-461E-BB60-4DB5C5185847}" type="presOf" srcId="{94B9CD07-ACAF-42A6-AB19-3575F66425F3}" destId="{130F455C-C325-4380-8959-31F415DB53AB}" srcOrd="0" destOrd="0" presId="urn:microsoft.com/office/officeart/2005/8/layout/chevron2"/>
    <dgm:cxn modelId="{E4CECE2F-D4D3-4A3B-934E-D32AB2B31D4A}" srcId="{56D275EB-52B8-4891-99CA-7CD5956AE4EF}" destId="{B4CF0E46-BF49-4710-B103-6A1589793668}" srcOrd="0" destOrd="0" parTransId="{B992AFF6-844F-4AAB-BB54-F85BB62BEA85}" sibTransId="{A9225B8B-170E-4ED1-B5E7-F4E4A351A685}"/>
    <dgm:cxn modelId="{F44DDE30-3E6B-4DBF-AB07-41793EB3B585}" type="presOf" srcId="{DCB3FD22-F17B-4CD0-8FFF-5E9F4373811B}" destId="{6AB6E51B-B83C-4BEB-97E6-EF37981A3A48}" srcOrd="0" destOrd="1" presId="urn:microsoft.com/office/officeart/2005/8/layout/chevron2"/>
    <dgm:cxn modelId="{CC437A5D-49DF-408D-A407-091BE2ED98FB}" type="presOf" srcId="{BDF0E0CE-A52D-4DA1-A24D-3114B984CC3B}" destId="{60618A7A-2FA2-4862-BA68-6CC347A4D44F}" srcOrd="0" destOrd="0" presId="urn:microsoft.com/office/officeart/2005/8/layout/chevron2"/>
    <dgm:cxn modelId="{198F3D69-82C7-492B-9223-4EFF9660700F}" srcId="{AB1DDB4A-6552-4DFA-BF85-1DD470A36FD4}" destId="{BDF0E0CE-A52D-4DA1-A24D-3114B984CC3B}" srcOrd="0" destOrd="0" parTransId="{3EBCEA78-320A-4FE4-AA31-796BF1BA6FBA}" sibTransId="{2BD1C3B7-C972-469A-BFAF-F3737F5D237A}"/>
    <dgm:cxn modelId="{A108E553-0D32-452D-8388-DDEAB3F8E70E}" srcId="{7FA83C16-F0E2-4CA4-80D4-80B0FD8A9E45}" destId="{9796B787-C94D-4A61-9134-F3E8F7FA2952}" srcOrd="0" destOrd="0" parTransId="{1B9E2CE1-F408-4105-AC92-972B9FD9288B}" sibTransId="{3826B745-EA1A-4A1A-A70D-A05D4A475A0C}"/>
    <dgm:cxn modelId="{D1E79A79-8045-40A4-9B0D-FF2D7026C26C}" type="presOf" srcId="{56D275EB-52B8-4891-99CA-7CD5956AE4EF}" destId="{387200D9-6536-47A4-9612-5E2A53D5B749}" srcOrd="0" destOrd="0" presId="urn:microsoft.com/office/officeart/2005/8/layout/chevron2"/>
    <dgm:cxn modelId="{7386037E-FB87-4B59-8D61-A31254DAFCED}" type="presOf" srcId="{AB1DDB4A-6552-4DFA-BF85-1DD470A36FD4}" destId="{FC1402A9-67C9-48F5-98EB-5DCF59EDDA45}" srcOrd="0" destOrd="0" presId="urn:microsoft.com/office/officeart/2005/8/layout/chevron2"/>
    <dgm:cxn modelId="{EECC3699-9274-4BFD-97A4-6C31EA5C22F4}" type="presOf" srcId="{7FA83C16-F0E2-4CA4-80D4-80B0FD8A9E45}" destId="{6556411D-E70C-4F44-8F88-6BAAB406CC4D}" srcOrd="0" destOrd="0" presId="urn:microsoft.com/office/officeart/2005/8/layout/chevron2"/>
    <dgm:cxn modelId="{863A499B-ED6C-45C8-8BA5-4FBAB41DF0F0}" srcId="{7FA83C16-F0E2-4CA4-80D4-80B0FD8A9E45}" destId="{2F3F43A6-6A72-46ED-AAD7-4BB485A81617}" srcOrd="1" destOrd="0" parTransId="{FFA3FCA5-68FD-4526-BCDE-BFC9EF69826D}" sibTransId="{72F0A7A7-B620-4A34-8261-CF1FDF5D190B}"/>
    <dgm:cxn modelId="{94307B9E-41BD-4E9A-9D6A-FC8247813527}" srcId="{AB1DDB4A-6552-4DFA-BF85-1DD470A36FD4}" destId="{56D275EB-52B8-4891-99CA-7CD5956AE4EF}" srcOrd="1" destOrd="0" parTransId="{AA440B34-FB6E-4F80-AFE7-E7131C94AFF8}" sibTransId="{78B55865-6F37-40CC-A532-39959D96A77B}"/>
    <dgm:cxn modelId="{200C87D0-A70E-4616-AFBA-BAFEDF4B11C1}" srcId="{BDF0E0CE-A52D-4DA1-A24D-3114B984CC3B}" destId="{94B9CD07-ACAF-42A6-AB19-3575F66425F3}" srcOrd="0" destOrd="0" parTransId="{A62F89E4-F6B4-413E-AA42-AE0A3F86DEDB}" sibTransId="{1BF9CE77-3E7C-4C5E-81AF-AC9854930387}"/>
    <dgm:cxn modelId="{0B4891E1-19B9-4823-98CD-ED4843369261}" type="presOf" srcId="{663C9CDA-59FA-496A-8332-BC568208B188}" destId="{130F455C-C325-4380-8959-31F415DB53AB}" srcOrd="0" destOrd="1" presId="urn:microsoft.com/office/officeart/2005/8/layout/chevron2"/>
    <dgm:cxn modelId="{E3ADC9E1-C961-42A3-A183-AC560BE66075}" type="presOf" srcId="{2F3F43A6-6A72-46ED-AAD7-4BB485A81617}" destId="{8F816158-B329-493C-B43A-33BC7679C859}" srcOrd="0" destOrd="1" presId="urn:microsoft.com/office/officeart/2005/8/layout/chevron2"/>
    <dgm:cxn modelId="{A3BF0FFA-F3F7-446F-92FC-531B8503CC52}" srcId="{AB1DDB4A-6552-4DFA-BF85-1DD470A36FD4}" destId="{7FA83C16-F0E2-4CA4-80D4-80B0FD8A9E45}" srcOrd="2" destOrd="0" parTransId="{5E75627D-7AD0-4A86-AC87-776CE8667DC6}" sibTransId="{FA3CD4C9-4999-4A83-8E39-DD2E4CBA3B4E}"/>
    <dgm:cxn modelId="{52E93237-0A0B-4EDD-B0AE-289C0B8DACDC}" type="presParOf" srcId="{FC1402A9-67C9-48F5-98EB-5DCF59EDDA45}" destId="{4887414F-F389-4A60-B436-D126335542F1}" srcOrd="0" destOrd="0" presId="urn:microsoft.com/office/officeart/2005/8/layout/chevron2"/>
    <dgm:cxn modelId="{00A513D0-DBA3-4C25-B79D-0E1DE6E19249}" type="presParOf" srcId="{4887414F-F389-4A60-B436-D126335542F1}" destId="{60618A7A-2FA2-4862-BA68-6CC347A4D44F}" srcOrd="0" destOrd="0" presId="urn:microsoft.com/office/officeart/2005/8/layout/chevron2"/>
    <dgm:cxn modelId="{1420AAF4-4B82-4FCB-B3F3-4CA85016477F}" type="presParOf" srcId="{4887414F-F389-4A60-B436-D126335542F1}" destId="{130F455C-C325-4380-8959-31F415DB53AB}" srcOrd="1" destOrd="0" presId="urn:microsoft.com/office/officeart/2005/8/layout/chevron2"/>
    <dgm:cxn modelId="{C7575061-0DFE-496E-A5CD-4719D6C227C3}" type="presParOf" srcId="{FC1402A9-67C9-48F5-98EB-5DCF59EDDA45}" destId="{8067C05C-13B6-4EE4-AE8F-5E63FD52EBA0}" srcOrd="1" destOrd="0" presId="urn:microsoft.com/office/officeart/2005/8/layout/chevron2"/>
    <dgm:cxn modelId="{7302FD83-EEDA-4DA9-9773-0FA21D912E6D}" type="presParOf" srcId="{FC1402A9-67C9-48F5-98EB-5DCF59EDDA45}" destId="{59597C7A-06FC-42B2-8D47-245AEDF8856F}" srcOrd="2" destOrd="0" presId="urn:microsoft.com/office/officeart/2005/8/layout/chevron2"/>
    <dgm:cxn modelId="{5B94E328-DA7C-46AA-A60C-32A67C299A56}" type="presParOf" srcId="{59597C7A-06FC-42B2-8D47-245AEDF8856F}" destId="{387200D9-6536-47A4-9612-5E2A53D5B749}" srcOrd="0" destOrd="0" presId="urn:microsoft.com/office/officeart/2005/8/layout/chevron2"/>
    <dgm:cxn modelId="{F8D3ED07-D3A1-4BAE-9099-A1A029B27F3C}" type="presParOf" srcId="{59597C7A-06FC-42B2-8D47-245AEDF8856F}" destId="{6AB6E51B-B83C-4BEB-97E6-EF37981A3A48}" srcOrd="1" destOrd="0" presId="urn:microsoft.com/office/officeart/2005/8/layout/chevron2"/>
    <dgm:cxn modelId="{3BE8D385-ED1F-443D-948A-0FE86EA22F51}" type="presParOf" srcId="{FC1402A9-67C9-48F5-98EB-5DCF59EDDA45}" destId="{E9398B3F-8C96-4E58-AFDA-A25F5654235F}" srcOrd="3" destOrd="0" presId="urn:microsoft.com/office/officeart/2005/8/layout/chevron2"/>
    <dgm:cxn modelId="{EA82AC85-5765-4A80-BA8F-8DADEB29F8E2}" type="presParOf" srcId="{FC1402A9-67C9-48F5-98EB-5DCF59EDDA45}" destId="{5FE82762-403D-4671-9649-4B7E04D715D2}" srcOrd="4" destOrd="0" presId="urn:microsoft.com/office/officeart/2005/8/layout/chevron2"/>
    <dgm:cxn modelId="{C7C72D2E-620E-4A60-8812-B4F11406B037}" type="presParOf" srcId="{5FE82762-403D-4671-9649-4B7E04D715D2}" destId="{6556411D-E70C-4F44-8F88-6BAAB406CC4D}" srcOrd="0" destOrd="0" presId="urn:microsoft.com/office/officeart/2005/8/layout/chevron2"/>
    <dgm:cxn modelId="{57E82DAA-49F0-4E13-925D-9D3F948711FA}" type="presParOf" srcId="{5FE82762-403D-4671-9649-4B7E04D715D2}" destId="{8F816158-B329-493C-B43A-33BC7679C8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8A7A-2FA2-4862-BA68-6CC347A4D44F}">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solidFill>
                <a:srgbClr val="FF0000"/>
              </a:solidFill>
            </a:rPr>
            <a:t>假设前提</a:t>
          </a:r>
        </a:p>
      </dsp:txBody>
      <dsp:txXfrm rot="-5400000">
        <a:off x="1" y="573596"/>
        <a:ext cx="1146297" cy="491270"/>
      </dsp:txXfrm>
    </dsp:sp>
    <dsp:sp modelId="{130F455C-C325-4380-8959-31F415DB53AB}">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t>规范性讨论</a:t>
          </a:r>
          <a:r>
            <a:rPr lang="en-US" altLang="zh-CN" sz="2800" kern="1200" dirty="0">
              <a:sym typeface="Wingdings" panose="05000000000000000000" pitchFamily="2" charset="2"/>
            </a:rPr>
            <a:t></a:t>
          </a:r>
          <a:r>
            <a:rPr lang="zh-CN" altLang="en-US" sz="2800" kern="1200" dirty="0">
              <a:sym typeface="Wingdings" panose="05000000000000000000" pitchFamily="2" charset="2"/>
            </a:rPr>
            <a:t>前提是否成立</a:t>
          </a:r>
          <a:endParaRPr lang="zh-CN" altLang="en-US" sz="2800" kern="1200" dirty="0"/>
        </a:p>
        <a:p>
          <a:pPr marL="285750" lvl="1" indent="-285750" algn="l" defTabSz="1244600">
            <a:lnSpc>
              <a:spcPct val="90000"/>
            </a:lnSpc>
            <a:spcBef>
              <a:spcPct val="0"/>
            </a:spcBef>
            <a:spcAft>
              <a:spcPct val="15000"/>
            </a:spcAft>
            <a:buChar char="•"/>
          </a:pPr>
          <a:r>
            <a:rPr lang="zh-CN" altLang="en-US" sz="2800" kern="1200" dirty="0"/>
            <a:t>改进性讨论</a:t>
          </a:r>
          <a:r>
            <a:rPr lang="en-US" altLang="zh-CN" sz="2800" kern="1200" dirty="0">
              <a:sym typeface="Wingdings" panose="05000000000000000000" pitchFamily="2" charset="2"/>
            </a:rPr>
            <a:t></a:t>
          </a:r>
          <a:r>
            <a:rPr lang="zh-CN" altLang="en-US" sz="2800" kern="1200" dirty="0">
              <a:sym typeface="Wingdings" panose="05000000000000000000" pitchFamily="2" charset="2"/>
            </a:rPr>
            <a:t>假设是否可以放松</a:t>
          </a:r>
          <a:endParaRPr lang="zh-CN" altLang="en-US" sz="2800" kern="1200" dirty="0"/>
        </a:p>
      </dsp:txBody>
      <dsp:txXfrm rot="-5400000">
        <a:off x="1146298" y="52408"/>
        <a:ext cx="7031341" cy="960496"/>
      </dsp:txXfrm>
    </dsp:sp>
    <dsp:sp modelId="{387200D9-6536-47A4-9612-5E2A53D5B749}">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solidFill>
                <a:srgbClr val="FF0000"/>
              </a:solidFill>
            </a:rPr>
            <a:t>数学推导</a:t>
          </a:r>
        </a:p>
      </dsp:txBody>
      <dsp:txXfrm rot="-5400000">
        <a:off x="1" y="2017346"/>
        <a:ext cx="1146297" cy="491270"/>
      </dsp:txXfrm>
    </dsp:sp>
    <dsp:sp modelId="{6AB6E51B-B83C-4BEB-97E6-EF37981A3A48}">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t>正确性讨论</a:t>
          </a:r>
          <a:r>
            <a:rPr lang="en-US" altLang="zh-CN" sz="2800" kern="1200" dirty="0">
              <a:sym typeface="Wingdings" panose="05000000000000000000" pitchFamily="2" charset="2"/>
            </a:rPr>
            <a:t></a:t>
          </a:r>
          <a:r>
            <a:rPr lang="zh-CN" altLang="en-US" sz="2800" kern="1200" dirty="0"/>
            <a:t>推导是否严谨、有无错误</a:t>
          </a:r>
        </a:p>
        <a:p>
          <a:pPr marL="285750" lvl="1" indent="-285750" algn="l" defTabSz="1244600">
            <a:lnSpc>
              <a:spcPct val="90000"/>
            </a:lnSpc>
            <a:spcBef>
              <a:spcPct val="0"/>
            </a:spcBef>
            <a:spcAft>
              <a:spcPct val="15000"/>
            </a:spcAft>
            <a:buChar char="•"/>
          </a:pPr>
          <a:r>
            <a:rPr lang="zh-CN" altLang="en-US" sz="2800" kern="1200" dirty="0"/>
            <a:t>改进性讨论</a:t>
          </a:r>
          <a:r>
            <a:rPr lang="en-US" altLang="zh-CN" sz="2800" kern="1200" dirty="0">
              <a:sym typeface="Wingdings" panose="05000000000000000000" pitchFamily="2" charset="2"/>
            </a:rPr>
            <a:t></a:t>
          </a:r>
          <a:r>
            <a:rPr lang="zh-CN" altLang="en-US" sz="2800" kern="1200" dirty="0">
              <a:sym typeface="Wingdings" panose="05000000000000000000" pitchFamily="2" charset="2"/>
            </a:rPr>
            <a:t>是否有更聪明的表达</a:t>
          </a:r>
          <a:endParaRPr lang="zh-CN" altLang="en-US" sz="2800" kern="1200" dirty="0"/>
        </a:p>
      </dsp:txBody>
      <dsp:txXfrm rot="-5400000">
        <a:off x="1146298" y="1496158"/>
        <a:ext cx="7031341" cy="960496"/>
      </dsp:txXfrm>
    </dsp:sp>
    <dsp:sp modelId="{6556411D-E70C-4F44-8F88-6BAAB406CC4D}">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solidFill>
                <a:srgbClr val="FF0000"/>
              </a:solidFill>
            </a:rPr>
            <a:t>理论预测</a:t>
          </a:r>
        </a:p>
      </dsp:txBody>
      <dsp:txXfrm rot="-5400000">
        <a:off x="1" y="3461096"/>
        <a:ext cx="1146297" cy="491270"/>
      </dsp:txXfrm>
    </dsp:sp>
    <dsp:sp modelId="{8F816158-B329-493C-B43A-33BC7679C859}">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kern="1200" dirty="0"/>
            <a:t>理论能预测哪些情况？</a:t>
          </a:r>
        </a:p>
        <a:p>
          <a:pPr marL="285750" lvl="1" indent="-285750" algn="l" defTabSz="1244600">
            <a:lnSpc>
              <a:spcPct val="90000"/>
            </a:lnSpc>
            <a:spcBef>
              <a:spcPct val="0"/>
            </a:spcBef>
            <a:spcAft>
              <a:spcPct val="15000"/>
            </a:spcAft>
            <a:buChar char="•"/>
          </a:pPr>
          <a:r>
            <a:rPr lang="zh-CN" altLang="en-US" sz="2800" kern="1200" dirty="0"/>
            <a:t>理论的预测是否符合实际？</a:t>
          </a: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00.947"/>
    </inkml:context>
    <inkml:brush xml:id="br0">
      <inkml:brushProperty name="width" value="0.035" units="cm"/>
      <inkml:brushProperty name="height" value="0.035" units="cm"/>
      <inkml:brushProperty name="color" value="#E71224"/>
    </inkml:brush>
  </inkml:definitions>
  <inkml:trace contextRef="#ctx0" brushRef="#br0">873 456 24575,'-9'-3'0,"0"0"0,0-1 0,0 0 0,1-1 0,-1 0 0,1 0 0,0-1 0,-13-13 0,18 17 0,-41-36 0,-48-54 0,87 88 0,1 0 0,-1 1 0,0-1 0,0 1 0,0 0 0,0 0 0,0 1 0,-1-1 0,1 1 0,-10-2 0,-65-11 0,21 5 0,3-2 0,33 8 0,1-1 0,-1-1 0,1-2 0,0 0 0,-32-17 0,-29-33 64,62 41-422,0 2 1,-1 0 0,-34-16 0,41 25-6469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02.048"/>
    </inkml:context>
    <inkml:brush xml:id="br0">
      <inkml:brushProperty name="width" value="0.035" units="cm"/>
      <inkml:brushProperty name="height" value="0.035" units="cm"/>
      <inkml:brushProperty name="color" value="#E71224"/>
    </inkml:brush>
  </inkml:definitions>
  <inkml:trace contextRef="#ctx0" brushRef="#br0">0 1 24575,'0'8'0,"0"7"0,0 5 0,0 4 0,0 0 0,4 2 0,2-4-8191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04.030"/>
    </inkml:context>
    <inkml:brush xml:id="br0">
      <inkml:brushProperty name="width" value="0.035" units="cm"/>
      <inkml:brushProperty name="height" value="0.035" units="cm"/>
      <inkml:brushProperty name="color" value="#E71224"/>
    </inkml:brush>
  </inkml:definitions>
  <inkml:trace contextRef="#ctx0" brushRef="#br0">0 26 24575,'9'-5'0,"14"0"0,16 0 0,6 1 0,3 1 0,-3 1 0,-4 1 0,-9 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08.546"/>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29.52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30.354"/>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5:02:40.15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536514B-8543-4C17-AFF1-BFBCB98F262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E1F16-6EA0-45BA-9A22-0337A89D165D}" type="slidenum">
              <a:rPr lang="en-US" altLang="zh-CN"/>
              <a:pPr/>
              <a:t>1</a:t>
            </a:fld>
            <a:endParaRPr lang="en-US" altLang="zh-CN" dirty="0"/>
          </a:p>
        </p:txBody>
      </p:sp>
      <p:sp>
        <p:nvSpPr>
          <p:cNvPr id="4098" name="Rectangle 2"/>
          <p:cNvSpPr>
            <a:spLocks noGrp="1" noRot="1" noChangeAspec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62A4E-DCCA-4536-B452-2145185C3DD1}" type="slidenum">
              <a:rPr lang="en-US" altLang="zh-CN"/>
              <a:pPr/>
              <a:t>55</a:t>
            </a:fld>
            <a:endParaRPr lang="en-US" altLang="zh-CN"/>
          </a:p>
        </p:txBody>
      </p:sp>
      <p:sp>
        <p:nvSpPr>
          <p:cNvPr id="12290" name="Rectangle 2"/>
          <p:cNvSpPr>
            <a:spLocks noGrp="1" noRot="1" noChangeAspec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124" name="Rectangle 4"/>
          <p:cNvSpPr>
            <a:spLocks noGrp="1" noChangeArrowheads="1"/>
          </p:cNvSpPr>
          <p:nvPr>
            <p:ph type="dt" sz="half" idx="2"/>
          </p:nvPr>
        </p:nvSpPr>
        <p:spPr/>
        <p:txBody>
          <a:bodyPr/>
          <a:lstStyle>
            <a:lvl1pPr>
              <a:defRPr/>
            </a:lvl1pPr>
          </a:lstStyle>
          <a:p>
            <a:endParaRPr lang="en-US" altLang="zh-CN"/>
          </a:p>
        </p:txBody>
      </p:sp>
      <p:sp>
        <p:nvSpPr>
          <p:cNvPr id="5125" name="Rectangle 5"/>
          <p:cNvSpPr>
            <a:spLocks noGrp="1" noChangeArrowheads="1"/>
          </p:cNvSpPr>
          <p:nvPr>
            <p:ph type="ftr" sz="quarter" idx="3"/>
          </p:nvPr>
        </p:nvSpPr>
        <p:spPr/>
        <p:txBody>
          <a:bodyPr/>
          <a:lstStyle>
            <a:lvl1pPr>
              <a:defRPr/>
            </a:lvl1pPr>
          </a:lstStyle>
          <a:p>
            <a:endParaRPr lang="en-US" altLang="zh-CN"/>
          </a:p>
        </p:txBody>
      </p:sp>
      <p:sp>
        <p:nvSpPr>
          <p:cNvPr id="5126" name="Rectangle 6"/>
          <p:cNvSpPr>
            <a:spLocks noGrp="1" noChangeArrowheads="1"/>
          </p:cNvSpPr>
          <p:nvPr>
            <p:ph type="sldNum" sz="quarter" idx="4"/>
          </p:nvPr>
        </p:nvSpPr>
        <p:spPr/>
        <p:txBody>
          <a:bodyPr/>
          <a:lstStyle>
            <a:lvl1pPr>
              <a:defRPr/>
            </a:lvl1pPr>
          </a:lstStyle>
          <a:p>
            <a:fld id="{3DB583C6-BF90-474C-993F-11B545209AF2}" type="slidenum">
              <a:rPr lang="en-US" altLang="zh-CN"/>
              <a:pPr/>
              <a:t>‹#›</a:t>
            </a:fld>
            <a:endParaRPr lang="en-US" altLang="zh-CN"/>
          </a:p>
        </p:txBody>
      </p:sp>
      <p:pic>
        <p:nvPicPr>
          <p:cNvPr id="5127" name="Picture 7" descr="PPT-2b"/>
          <p:cNvPicPr>
            <a:picLocks noChangeAspect="1" noChangeArrowheads="1"/>
          </p:cNvPicPr>
          <p:nvPr userDrawn="1"/>
        </p:nvPicPr>
        <p:blipFill>
          <a:blip r:embed="rId2" cstate="print"/>
          <a:srcRect/>
          <a:stretch>
            <a:fillRect/>
          </a:stretch>
        </p:blipFill>
        <p:spPr bwMode="auto">
          <a:xfrm>
            <a:off x="0" y="-9525"/>
            <a:ext cx="9144000" cy="6877050"/>
          </a:xfrm>
          <a:prstGeom prst="rect">
            <a:avLst/>
          </a:prstGeom>
          <a:noFill/>
        </p:spPr>
      </p:pic>
      <p:pic>
        <p:nvPicPr>
          <p:cNvPr id="5128" name="Picture 8" descr="PPT-2a"/>
          <p:cNvPicPr>
            <a:picLocks noChangeAspect="1" noChangeArrowheads="1"/>
          </p:cNvPicPr>
          <p:nvPr userDrawn="1"/>
        </p:nvPicPr>
        <p:blipFill>
          <a:blip r:embed="rId3" cstate="print"/>
          <a:srcRect/>
          <a:stretch>
            <a:fillRect/>
          </a:stretch>
        </p:blipFill>
        <p:spPr bwMode="auto">
          <a:xfrm>
            <a:off x="0" y="-9525"/>
            <a:ext cx="9144000" cy="6877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BBA447-B1E6-4E50-AE75-FC6BA8284C7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D8D34A-CF92-4C0C-84FA-BA904FD4A51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79AD7CED-173C-4149-892C-4F2F158D21E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9B1FEB-CAC2-456A-B597-C0C3985F681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F4C1B2-1A09-46B1-A7E6-3C67687F6D0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48AE0A-1B5E-4443-A11E-F1CCC6A0F53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B1D5A55-8805-4D9C-AEDA-7B0894D74BA7}"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CB696CB-0D20-433D-8E5B-0B86E57B7B0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ABADBC-C7C3-4515-9C32-39AE9F49792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7DAA04-42F4-4FEC-983B-1DF9D6DC33E0}"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AF2870-266B-41D2-8899-8AC34ECFBF5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DC8B9D-6BF6-4FEE-B22E-E76EE2CD2E14}" type="slidenum">
              <a:rPr lang="en-US" altLang="zh-CN"/>
              <a:pPr/>
              <a:t>‹#›</a:t>
            </a:fld>
            <a:endParaRPr lang="en-US" altLang="zh-CN"/>
          </a:p>
        </p:txBody>
      </p:sp>
      <p:pic>
        <p:nvPicPr>
          <p:cNvPr id="1031" name="Picture 7" descr="PPT-2b"/>
          <p:cNvPicPr>
            <a:picLocks noChangeAspect="1" noChangeArrowheads="1"/>
          </p:cNvPicPr>
          <p:nvPr userDrawn="1"/>
        </p:nvPicPr>
        <p:blipFill>
          <a:blip r:embed="rId14" cstate="print"/>
          <a:srcRect/>
          <a:stretch>
            <a:fillRect/>
          </a:stretch>
        </p:blipFill>
        <p:spPr bwMode="auto">
          <a:xfrm>
            <a:off x="0" y="-9525"/>
            <a:ext cx="9144000" cy="68770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d@mail.shufe.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10.png"/><Relationship Id="rId2" Type="http://schemas.openxmlformats.org/officeDocument/2006/relationships/image" Target="../media/image35.emf"/><Relationship Id="rId1" Type="http://schemas.openxmlformats.org/officeDocument/2006/relationships/slideLayout" Target="../slideLayouts/slideLayout5.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2.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4.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ustomXml" Target="../ink/ink5.xml"/><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5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84438" y="2564904"/>
            <a:ext cx="6046787" cy="1862634"/>
          </a:xfrm>
        </p:spPr>
        <p:txBody>
          <a:bodyPr/>
          <a:lstStyle/>
          <a:p>
            <a:r>
              <a:rPr lang="zh-CN" altLang="en-US" sz="4000" b="1" dirty="0">
                <a:solidFill>
                  <a:srgbClr val="333300"/>
                </a:solidFill>
                <a:ea typeface="汉仪大宋简" pitchFamily="49" charset="-122"/>
              </a:rPr>
              <a:t>投资学</a:t>
            </a:r>
            <a:br>
              <a:rPr lang="en-US" altLang="zh-CN" sz="4000" b="1">
                <a:solidFill>
                  <a:srgbClr val="333300"/>
                </a:solidFill>
                <a:ea typeface="汉仪大宋简" pitchFamily="49" charset="-122"/>
              </a:rPr>
            </a:br>
            <a:r>
              <a:rPr lang="en-US" altLang="zh-CN" sz="4000" b="1">
                <a:solidFill>
                  <a:srgbClr val="333300"/>
                </a:solidFill>
                <a:ea typeface="汉仪大宋简" pitchFamily="49" charset="-122"/>
              </a:rPr>
              <a:t>L6:</a:t>
            </a:r>
            <a:r>
              <a:rPr lang="en-US" altLang="zh-CN" sz="4000" b="1" dirty="0">
                <a:solidFill>
                  <a:srgbClr val="333300"/>
                </a:solidFill>
                <a:ea typeface="汉仪大宋简" pitchFamily="49" charset="-122"/>
              </a:rPr>
              <a:t>CAPM</a:t>
            </a:r>
            <a:endParaRPr lang="zh-CN" altLang="en-US" sz="3600" b="1" dirty="0">
              <a:solidFill>
                <a:srgbClr val="333300"/>
              </a:solidFill>
              <a:ea typeface="汉仪大宋简" pitchFamily="49" charset="-122"/>
            </a:endParaRPr>
          </a:p>
        </p:txBody>
      </p:sp>
      <p:sp>
        <p:nvSpPr>
          <p:cNvPr id="2051" name="Rectangle 3"/>
          <p:cNvSpPr>
            <a:spLocks noGrp="1" noChangeArrowheads="1"/>
          </p:cNvSpPr>
          <p:nvPr>
            <p:ph type="subTitle" idx="1"/>
          </p:nvPr>
        </p:nvSpPr>
        <p:spPr>
          <a:xfrm>
            <a:off x="4572000" y="4652963"/>
            <a:ext cx="3952875" cy="1728365"/>
          </a:xfrm>
        </p:spPr>
        <p:txBody>
          <a:bodyPr/>
          <a:lstStyle/>
          <a:p>
            <a:pPr algn="r">
              <a:lnSpc>
                <a:spcPct val="90000"/>
              </a:lnSpc>
            </a:pPr>
            <a:r>
              <a:rPr lang="zh-CN" altLang="en-US" sz="2400" b="1" dirty="0">
                <a:effectLst>
                  <a:outerShdw blurRad="38100" dist="38100" dir="2700000" algn="tl">
                    <a:srgbClr val="C0C0C0"/>
                  </a:outerShdw>
                </a:effectLst>
                <a:latin typeface="SimHei" pitchFamily="2" charset="-122"/>
                <a:ea typeface="SimHei" pitchFamily="2" charset="-122"/>
              </a:rPr>
              <a:t>上海财经大学</a:t>
            </a:r>
            <a:r>
              <a:rPr lang="zh-CN" altLang="en-US" b="1" dirty="0">
                <a:effectLst>
                  <a:outerShdw blurRad="38100" dist="38100" dir="2700000" algn="tl">
                    <a:srgbClr val="C0C0C0"/>
                  </a:outerShdw>
                </a:effectLst>
                <a:latin typeface="SimHei" pitchFamily="2" charset="-122"/>
                <a:ea typeface="SimHei" pitchFamily="2" charset="-122"/>
              </a:rPr>
              <a:t>  骆玉鼎</a:t>
            </a:r>
            <a:endParaRPr lang="zh-CN" altLang="en-US" sz="2400" b="1" dirty="0">
              <a:effectLst>
                <a:outerShdw blurRad="38100" dist="38100" dir="2700000" algn="tl">
                  <a:srgbClr val="C0C0C0"/>
                </a:outerShdw>
              </a:effectLst>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hlinkClick r:id="rId3"/>
              </a:rPr>
              <a:t>lyd@mail.shufe.edu.cn</a:t>
            </a:r>
            <a:endParaRPr lang="en-US" altLang="zh-CN" sz="2400" dirty="0">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rPr>
              <a:t> 2024.4</a:t>
            </a:r>
          </a:p>
          <a:p>
            <a:pPr algn="r">
              <a:lnSpc>
                <a:spcPct val="90000"/>
              </a:lnSpc>
            </a:pPr>
            <a:endParaRPr lang="en-US" altLang="zh-CN" sz="2400" dirty="0">
              <a:latin typeface="汉仪大宋简" pitchFamily="49" charset="-122"/>
              <a:ea typeface="汉仪大宋简" pitchFamily="49" charset="-122"/>
            </a:endParaRPr>
          </a:p>
        </p:txBody>
      </p:sp>
      <p:sp>
        <p:nvSpPr>
          <p:cNvPr id="2052" name="Line 4"/>
          <p:cNvSpPr>
            <a:spLocks noChangeShapeType="1"/>
          </p:cNvSpPr>
          <p:nvPr/>
        </p:nvSpPr>
        <p:spPr bwMode="auto">
          <a:xfrm>
            <a:off x="2987675" y="4581525"/>
            <a:ext cx="5472113" cy="0"/>
          </a:xfrm>
          <a:prstGeom prst="line">
            <a:avLst/>
          </a:prstGeom>
          <a:noFill/>
          <a:ln w="22225">
            <a:solidFill>
              <a:srgbClr val="333300"/>
            </a:solidFill>
            <a:round/>
            <a:headEnd/>
            <a:tailEnd/>
          </a:ln>
          <a:effec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idx="4294967295"/>
          </p:nvPr>
        </p:nvSpPr>
        <p:spPr>
          <a:xfrm>
            <a:off x="0" y="381000"/>
            <a:ext cx="8305800" cy="990600"/>
          </a:xfrm>
        </p:spPr>
        <p:txBody>
          <a:bodyPr lIns="90488" tIns="44450" rIns="90488" bIns="44450" anchorCtr="1"/>
          <a:lstStyle/>
          <a:p>
            <a:r>
              <a:rPr lang="zh-CN" altLang="en-US" sz="3800" dirty="0">
                <a:ea typeface="PMingLiU" pitchFamily="18" charset="-120"/>
              </a:rPr>
              <a:t>均衡</a:t>
            </a:r>
            <a:r>
              <a:rPr lang="en-US" altLang="zh-CN" sz="3800" dirty="0">
                <a:ea typeface="PMingLiU" pitchFamily="18" charset="-120"/>
              </a:rPr>
              <a:t>-CAPM</a:t>
            </a:r>
          </a:p>
        </p:txBody>
      </p:sp>
      <mc:AlternateContent xmlns:mc="http://schemas.openxmlformats.org/markup-compatibility/2006" xmlns:a14="http://schemas.microsoft.com/office/drawing/2010/main">
        <mc:Choice Requires="a14">
          <p:sp>
            <p:nvSpPr>
              <p:cNvPr id="12292" name="Content Placeholder 2"/>
              <p:cNvSpPr>
                <a:spLocks noGrp="1"/>
              </p:cNvSpPr>
              <p:nvPr>
                <p:ph idx="4294967295"/>
              </p:nvPr>
            </p:nvSpPr>
            <p:spPr>
              <a:xfrm>
                <a:off x="685800" y="1447800"/>
                <a:ext cx="7772400" cy="4876800"/>
              </a:xfrm>
            </p:spPr>
            <p:txBody>
              <a:bodyPr lIns="90488" tIns="44450" rIns="90488" bIns="44450"/>
              <a:lstStyle/>
              <a:p>
                <a:r>
                  <a:rPr lang="en-US" altLang="zh-CN" sz="2400" dirty="0">
                    <a:ea typeface="PMingLiU" pitchFamily="18" charset="-120"/>
                  </a:rPr>
                  <a:t>GE </a:t>
                </a:r>
                <a:r>
                  <a:rPr lang="zh-CN" altLang="en-US" sz="2400" dirty="0">
                    <a:ea typeface="PMingLiU" pitchFamily="18" charset="-120"/>
                  </a:rPr>
                  <a:t>与市场组合的回报</a:t>
                </a:r>
                <a:r>
                  <a:rPr lang="en-US" altLang="zh-CN" sz="2400" dirty="0">
                    <a:ea typeface="PMingLiU" pitchFamily="18" charset="-120"/>
                  </a:rPr>
                  <a:t>-</a:t>
                </a:r>
                <a:r>
                  <a:rPr lang="zh-CN" altLang="en-US" sz="2400" dirty="0">
                    <a:ea typeface="PMingLiU" pitchFamily="18" charset="-120"/>
                  </a:rPr>
                  <a:t>风险比相等</a:t>
                </a:r>
                <a:endParaRPr lang="en-US" altLang="zh-CN" sz="2400" dirty="0">
                  <a:ea typeface="PMingLiU" pitchFamily="18" charset="-120"/>
                </a:endParaRPr>
              </a:p>
              <a:p>
                <a:endParaRPr lang="en-US" altLang="zh-CN" sz="2400" dirty="0">
                  <a:ea typeface="PMingLiU" pitchFamily="18" charset="-120"/>
                </a:endParaRPr>
              </a:p>
              <a:p>
                <a:endParaRPr lang="en-US" altLang="zh-CN" sz="2400" dirty="0">
                  <a:ea typeface="PMingLiU" pitchFamily="18" charset="-120"/>
                </a:endParaRPr>
              </a:p>
              <a:p>
                <a:endParaRPr lang="en-US" altLang="zh-CN" sz="2400" dirty="0">
                  <a:ea typeface="PMingLiU" pitchFamily="18" charset="-120"/>
                </a:endParaRPr>
              </a:p>
              <a:p>
                <a:endParaRPr lang="en-US" altLang="zh-CN" sz="2400" dirty="0">
                  <a:ea typeface="PMingLiU" pitchFamily="18" charset="-120"/>
                </a:endParaRPr>
              </a:p>
              <a:p>
                <a:r>
                  <a:rPr lang="zh-CN" altLang="en-US" sz="2400" dirty="0">
                    <a:ea typeface="PMingLiU" pitchFamily="18" charset="-120"/>
                  </a:rPr>
                  <a:t>于是：</a:t>
                </a:r>
                <a:endParaRPr lang="en-US" altLang="zh-CN" sz="2400" dirty="0">
                  <a:ea typeface="PMingLiU" pitchFamily="18" charset="-120"/>
                </a:endParaRPr>
              </a:p>
              <a:p>
                <a:r>
                  <a:rPr lang="zh-CN" altLang="en-US" sz="2400" dirty="0">
                    <a:ea typeface="PMingLiU" pitchFamily="18" charset="-120"/>
                  </a:rPr>
                  <a:t>整理得：</a:t>
                </a:r>
                <a:endParaRPr lang="en-US" altLang="zh-CN" sz="2400" dirty="0">
                  <a:ea typeface="PMingLiU" pitchFamily="18" charset="-120"/>
                </a:endParaRPr>
              </a:p>
              <a:p>
                <a:r>
                  <a:rPr lang="zh-CN" altLang="en-US" sz="2400" dirty="0">
                    <a:ea typeface="PMingLiU" pitchFamily="18" charset="-120"/>
                  </a:rPr>
                  <a:t>定义               为</a:t>
                </a:r>
                <a14:m>
                  <m:oMath xmlns:m="http://schemas.openxmlformats.org/officeDocument/2006/math">
                    <m:sSub>
                      <m:sSubPr>
                        <m:ctrlPr>
                          <a:rPr lang="en-US" altLang="zh-CN" sz="2400" i="1" smtClean="0">
                            <a:latin typeface="Cambria Math" panose="02040503050406030204" pitchFamily="18" charset="0"/>
                            <a:ea typeface="PMingLiU" pitchFamily="18" charset="-120"/>
                          </a:rPr>
                        </m:ctrlPr>
                      </m:sSubPr>
                      <m:e>
                        <m:r>
                          <a:rPr lang="zh-CN" altLang="en-US" sz="2400" i="1" smtClean="0">
                            <a:latin typeface="Cambria Math" panose="02040503050406030204" pitchFamily="18" charset="0"/>
                            <a:ea typeface="PMingLiU" pitchFamily="18" charset="-120"/>
                          </a:rPr>
                          <m:t>𝛽</m:t>
                        </m:r>
                      </m:e>
                      <m:sub>
                        <m:r>
                          <m:rPr>
                            <m:sty m:val="p"/>
                          </m:rPr>
                          <a:rPr lang="en-US" altLang="zh-CN" sz="2400" i="1">
                            <a:latin typeface="Cambria Math" panose="02040503050406030204" pitchFamily="18" charset="0"/>
                            <a:ea typeface="PMingLiU" pitchFamily="18" charset="-120"/>
                          </a:rPr>
                          <m:t>GE</m:t>
                        </m:r>
                      </m:sub>
                    </m:sSub>
                  </m:oMath>
                </a14:m>
                <a:r>
                  <a:rPr lang="zh-CN" altLang="en-US" sz="2400" dirty="0">
                    <a:ea typeface="PMingLiU" pitchFamily="18" charset="-120"/>
                  </a:rPr>
                  <a:t>，即有</a:t>
                </a:r>
                <a:endParaRPr lang="en-US" altLang="zh-CN" sz="2400" dirty="0">
                  <a:ea typeface="PMingLiU" pitchFamily="18" charset="-120"/>
                </a:endParaRPr>
              </a:p>
              <a:p>
                <a:pPr marL="0" indent="0">
                  <a:buNone/>
                </a:pPr>
                <a:endParaRPr lang="en-US" altLang="zh-CN" sz="3000" dirty="0">
                  <a:ea typeface="PMingLiU" pitchFamily="18" charset="-120"/>
                </a:endParaRPr>
              </a:p>
            </p:txBody>
          </p:sp>
        </mc:Choice>
        <mc:Fallback xmlns="">
          <p:sp>
            <p:nvSpPr>
              <p:cNvPr id="12292" name="Content Placeholder 2"/>
              <p:cNvSpPr>
                <a:spLocks noGrp="1" noRot="1" noChangeAspect="1" noMove="1" noResize="1" noEditPoints="1" noAdjustHandles="1" noChangeArrowheads="1" noChangeShapeType="1" noTextEdit="1"/>
              </p:cNvSpPr>
              <p:nvPr>
                <p:ph idx="4294967295"/>
              </p:nvPr>
            </p:nvSpPr>
            <p:spPr>
              <a:xfrm>
                <a:off x="685800" y="1447800"/>
                <a:ext cx="7772400" cy="4876800"/>
              </a:xfrm>
              <a:blipFill>
                <a:blip r:embed="rId2"/>
                <a:stretch>
                  <a:fillRect l="-1098" t="-1125"/>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fld id="{9EABADBC-C7C3-4515-9C32-39AE9F497921}" type="slidenum">
              <a:rPr lang="en-US" altLang="zh-CN" smtClean="0"/>
              <a:pPr/>
              <a:t>10</a:t>
            </a:fld>
            <a:endParaRPr lang="en-US" altLang="zh-CN" dirty="0"/>
          </a:p>
        </p:txBody>
      </p:sp>
      <p:pic>
        <p:nvPicPr>
          <p:cNvPr id="2" name="图片 1"/>
          <p:cNvPicPr>
            <a:picLocks noChangeAspect="1"/>
          </p:cNvPicPr>
          <p:nvPr/>
        </p:nvPicPr>
        <p:blipFill>
          <a:blip r:embed="rId3"/>
          <a:stretch>
            <a:fillRect/>
          </a:stretch>
        </p:blipFill>
        <p:spPr>
          <a:xfrm>
            <a:off x="1355161" y="2058288"/>
            <a:ext cx="5611726" cy="591067"/>
          </a:xfrm>
          <a:prstGeom prst="rect">
            <a:avLst/>
          </a:prstGeom>
        </p:spPr>
      </p:pic>
      <p:pic>
        <p:nvPicPr>
          <p:cNvPr id="3" name="图片 2"/>
          <p:cNvPicPr>
            <a:picLocks noChangeAspect="1"/>
          </p:cNvPicPr>
          <p:nvPr/>
        </p:nvPicPr>
        <p:blipFill>
          <a:blip r:embed="rId4"/>
          <a:stretch>
            <a:fillRect/>
          </a:stretch>
        </p:blipFill>
        <p:spPr>
          <a:xfrm>
            <a:off x="1331640" y="2725555"/>
            <a:ext cx="2481375" cy="648267"/>
          </a:xfrm>
          <a:prstGeom prst="rect">
            <a:avLst/>
          </a:prstGeom>
        </p:spPr>
      </p:pic>
      <p:pic>
        <p:nvPicPr>
          <p:cNvPr id="4" name="图片 3"/>
          <p:cNvPicPr>
            <a:picLocks noChangeAspect="1"/>
          </p:cNvPicPr>
          <p:nvPr/>
        </p:nvPicPr>
        <p:blipFill>
          <a:blip r:embed="rId5"/>
          <a:stretch>
            <a:fillRect/>
          </a:stretch>
        </p:blipFill>
        <p:spPr>
          <a:xfrm>
            <a:off x="2462237" y="3321580"/>
            <a:ext cx="4504650" cy="657800"/>
          </a:xfrm>
          <a:prstGeom prst="rect">
            <a:avLst/>
          </a:prstGeom>
        </p:spPr>
      </p:pic>
      <p:pic>
        <p:nvPicPr>
          <p:cNvPr id="5" name="图片 4"/>
          <p:cNvPicPr>
            <a:picLocks noChangeAspect="1"/>
          </p:cNvPicPr>
          <p:nvPr/>
        </p:nvPicPr>
        <p:blipFill>
          <a:blip r:embed="rId6"/>
          <a:stretch>
            <a:fillRect/>
          </a:stretch>
        </p:blipFill>
        <p:spPr>
          <a:xfrm>
            <a:off x="2684791" y="4032005"/>
            <a:ext cx="2710425" cy="543400"/>
          </a:xfrm>
          <a:prstGeom prst="rect">
            <a:avLst/>
          </a:prstGeom>
        </p:spPr>
      </p:pic>
      <p:pic>
        <p:nvPicPr>
          <p:cNvPr id="6" name="图片 5"/>
          <p:cNvPicPr>
            <a:picLocks noChangeAspect="1"/>
          </p:cNvPicPr>
          <p:nvPr/>
        </p:nvPicPr>
        <p:blipFill>
          <a:blip r:embed="rId7"/>
          <a:stretch>
            <a:fillRect/>
          </a:stretch>
        </p:blipFill>
        <p:spPr>
          <a:xfrm>
            <a:off x="1763688" y="4524109"/>
            <a:ext cx="1145250" cy="581533"/>
          </a:xfrm>
          <a:prstGeom prst="rect">
            <a:avLst/>
          </a:prstGeom>
        </p:spPr>
      </p:pic>
      <p:pic>
        <p:nvPicPr>
          <p:cNvPr id="10" name="图片 9"/>
          <p:cNvPicPr>
            <a:picLocks noChangeAspect="1"/>
          </p:cNvPicPr>
          <p:nvPr/>
        </p:nvPicPr>
        <p:blipFill>
          <a:blip r:embed="rId8"/>
          <a:stretch>
            <a:fillRect/>
          </a:stretch>
        </p:blipFill>
        <p:spPr>
          <a:xfrm>
            <a:off x="2462236" y="5120134"/>
            <a:ext cx="4582359" cy="728216"/>
          </a:xfrm>
          <a:prstGeom prst="rect">
            <a:avLst/>
          </a:prstGeom>
        </p:spPr>
      </p:pic>
      <p:sp>
        <p:nvSpPr>
          <p:cNvPr id="8" name="文本框 7">
            <a:extLst>
              <a:ext uri="{FF2B5EF4-FFF2-40B4-BE49-F238E27FC236}">
                <a16:creationId xmlns:a16="http://schemas.microsoft.com/office/drawing/2014/main" id="{51248A61-88CD-42A4-A8FE-DA09EB5B25ED}"/>
              </a:ext>
            </a:extLst>
          </p:cNvPr>
          <p:cNvSpPr txBox="1"/>
          <p:nvPr/>
        </p:nvSpPr>
        <p:spPr>
          <a:xfrm>
            <a:off x="4274124" y="2939261"/>
            <a:ext cx="2692763" cy="369332"/>
          </a:xfrm>
          <a:prstGeom prst="rect">
            <a:avLst/>
          </a:prstGeom>
          <a:noFill/>
        </p:spPr>
        <p:txBody>
          <a:bodyPr wrap="square" rtlCol="0">
            <a:spAutoFit/>
          </a:bodyPr>
          <a:lstStyle/>
          <a:p>
            <a:r>
              <a:rPr lang="zh-CN" altLang="en-US" dirty="0"/>
              <a:t>风险的市场价格</a:t>
            </a:r>
          </a:p>
        </p:txBody>
      </p:sp>
    </p:spTree>
    <p:extLst>
      <p:ext uri="{BB962C8B-B14F-4D97-AF65-F5344CB8AC3E}">
        <p14:creationId xmlns:p14="http://schemas.microsoft.com/office/powerpoint/2010/main" val="413612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AA4E2-2D21-4D85-AF46-51070A4D0A61}"/>
              </a:ext>
            </a:extLst>
          </p:cNvPr>
          <p:cNvSpPr>
            <a:spLocks noGrp="1"/>
          </p:cNvSpPr>
          <p:nvPr>
            <p:ph type="title"/>
          </p:nvPr>
        </p:nvSpPr>
        <p:spPr/>
        <p:txBody>
          <a:bodyPr/>
          <a:lstStyle/>
          <a:p>
            <a:r>
              <a:rPr lang="zh-CN" altLang="en-US" dirty="0"/>
              <a:t>   第二种证明</a:t>
            </a:r>
          </a:p>
        </p:txBody>
      </p:sp>
      <p:sp>
        <p:nvSpPr>
          <p:cNvPr id="3" name="内容占位符 2">
            <a:extLst>
              <a:ext uri="{FF2B5EF4-FFF2-40B4-BE49-F238E27FC236}">
                <a16:creationId xmlns:a16="http://schemas.microsoft.com/office/drawing/2014/main" id="{2337A8C6-8E99-4D3A-8B0E-04182FA8E243}"/>
              </a:ext>
            </a:extLst>
          </p:cNvPr>
          <p:cNvSpPr>
            <a:spLocks noGrp="1"/>
          </p:cNvSpPr>
          <p:nvPr>
            <p:ph idx="1"/>
          </p:nvPr>
        </p:nvSpPr>
        <p:spPr>
          <a:xfrm>
            <a:off x="457200" y="1478896"/>
            <a:ext cx="8229600" cy="4525963"/>
          </a:xfrm>
        </p:spPr>
        <p:txBody>
          <a:bodyPr/>
          <a:lstStyle/>
          <a:p>
            <a:r>
              <a:rPr lang="zh-CN" altLang="en-US" sz="2000" dirty="0"/>
              <a:t>根据</a:t>
            </a:r>
            <a:r>
              <a:rPr lang="en-US" altLang="zh-CN" sz="2000" dirty="0" err="1"/>
              <a:t>Markorwitz</a:t>
            </a:r>
            <a:r>
              <a:rPr lang="zh-CN" altLang="en-US" sz="2000" dirty="0"/>
              <a:t>资产组合优化方法，市场组合</a:t>
            </a:r>
            <a:r>
              <a:rPr lang="en-US" altLang="zh-CN" sz="2000" dirty="0"/>
              <a:t>M</a:t>
            </a:r>
            <a:r>
              <a:rPr lang="zh-CN" altLang="en-US" sz="2000" dirty="0"/>
              <a:t>与任意证券</a:t>
            </a:r>
            <a:r>
              <a:rPr lang="en-US" altLang="zh-CN" sz="2000" dirty="0" err="1"/>
              <a:t>i</a:t>
            </a:r>
            <a:r>
              <a:rPr lang="zh-CN" altLang="en-US" sz="2000" dirty="0"/>
              <a:t>的组合</a:t>
            </a:r>
            <a:r>
              <a:rPr lang="en-US" altLang="zh-CN" sz="2000" dirty="0"/>
              <a:t>P</a:t>
            </a:r>
            <a:r>
              <a:rPr lang="zh-CN" altLang="en-US" sz="2000" dirty="0"/>
              <a:t>形成的投资机会集是一条凸向</a:t>
            </a:r>
            <a:r>
              <a:rPr lang="en-US" altLang="zh-CN" sz="2000" dirty="0"/>
              <a:t>Y</a:t>
            </a:r>
            <a:r>
              <a:rPr lang="zh-CN" altLang="en-US" sz="2000" dirty="0"/>
              <a:t>轴的光滑曲线。</a:t>
            </a:r>
            <a:endParaRPr lang="en-US" altLang="zh-CN" sz="2000" dirty="0"/>
          </a:p>
          <a:p>
            <a:r>
              <a:rPr lang="zh-CN" altLang="en-US" sz="2000" dirty="0"/>
              <a:t>均衡条件下，</a:t>
            </a:r>
            <a:r>
              <a:rPr lang="en-US" altLang="zh-CN" sz="2000" dirty="0"/>
              <a:t>M</a:t>
            </a:r>
            <a:r>
              <a:rPr lang="zh-CN" altLang="en-US" sz="2000" dirty="0"/>
              <a:t>是最优组合，所以过</a:t>
            </a:r>
            <a:r>
              <a:rPr lang="en-US" altLang="zh-CN" sz="2000" dirty="0"/>
              <a:t>M</a:t>
            </a:r>
            <a:r>
              <a:rPr lang="zh-CN" altLang="en-US" sz="2000" dirty="0"/>
              <a:t>点的资产配置线（</a:t>
            </a:r>
            <a:r>
              <a:rPr lang="en-US" altLang="zh-CN" sz="2000" dirty="0"/>
              <a:t>CML</a:t>
            </a:r>
            <a:r>
              <a:rPr lang="zh-CN" altLang="en-US" sz="2000" dirty="0"/>
              <a:t>）一定是前面光滑曲线的切线。即</a:t>
            </a:r>
            <a:r>
              <a:rPr lang="en-US" altLang="zh-CN" sz="2000" dirty="0"/>
              <a:t>CML</a:t>
            </a:r>
            <a:r>
              <a:rPr lang="zh-CN" altLang="en-US" sz="2000" dirty="0"/>
              <a:t>的斜率必定等于这条曲线在</a:t>
            </a:r>
            <a:r>
              <a:rPr lang="en-US" altLang="zh-CN" sz="2000" dirty="0"/>
              <a:t>M</a:t>
            </a:r>
            <a:r>
              <a:rPr lang="zh-CN" altLang="en-US" sz="2000" dirty="0"/>
              <a:t>点上的斜率。</a:t>
            </a:r>
          </a:p>
        </p:txBody>
      </p:sp>
      <p:cxnSp>
        <p:nvCxnSpPr>
          <p:cNvPr id="5" name="直接箭头连接符 4">
            <a:extLst>
              <a:ext uri="{FF2B5EF4-FFF2-40B4-BE49-F238E27FC236}">
                <a16:creationId xmlns:a16="http://schemas.microsoft.com/office/drawing/2014/main" id="{A1584360-803D-483C-8942-81E3C7D524C0}"/>
              </a:ext>
            </a:extLst>
          </p:cNvPr>
          <p:cNvCxnSpPr/>
          <p:nvPr/>
        </p:nvCxnSpPr>
        <p:spPr>
          <a:xfrm>
            <a:off x="2195736" y="5661248"/>
            <a:ext cx="48965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DB741B24-A82F-4A38-9CE6-4183E14BA2E7}"/>
              </a:ext>
            </a:extLst>
          </p:cNvPr>
          <p:cNvCxnSpPr/>
          <p:nvPr/>
        </p:nvCxnSpPr>
        <p:spPr>
          <a:xfrm flipV="1">
            <a:off x="2195736" y="3429000"/>
            <a:ext cx="0" cy="22322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任意多边形: 形状 9">
            <a:extLst>
              <a:ext uri="{FF2B5EF4-FFF2-40B4-BE49-F238E27FC236}">
                <a16:creationId xmlns:a16="http://schemas.microsoft.com/office/drawing/2014/main" id="{75C15898-4E9C-4D9F-A00F-341A1F585F76}"/>
              </a:ext>
            </a:extLst>
          </p:cNvPr>
          <p:cNvSpPr/>
          <p:nvPr/>
        </p:nvSpPr>
        <p:spPr>
          <a:xfrm>
            <a:off x="2843808" y="3886302"/>
            <a:ext cx="792087" cy="1224136"/>
          </a:xfrm>
          <a:custGeom>
            <a:avLst/>
            <a:gdLst>
              <a:gd name="connsiteX0" fmla="*/ 53558 w 674455"/>
              <a:gd name="connsiteY0" fmla="*/ 1302874 h 1302874"/>
              <a:gd name="connsiteX1" fmla="*/ 53558 w 674455"/>
              <a:gd name="connsiteY1" fmla="*/ 617074 h 1302874"/>
              <a:gd name="connsiteX2" fmla="*/ 610149 w 674455"/>
              <a:gd name="connsiteY2" fmla="*/ 60483 h 1302874"/>
              <a:gd name="connsiteX3" fmla="*/ 639967 w 674455"/>
              <a:gd name="connsiteY3" fmla="*/ 40604 h 1302874"/>
            </a:gdLst>
            <a:ahLst/>
            <a:cxnLst>
              <a:cxn ang="0">
                <a:pos x="connsiteX0" y="connsiteY0"/>
              </a:cxn>
              <a:cxn ang="0">
                <a:pos x="connsiteX1" y="connsiteY1"/>
              </a:cxn>
              <a:cxn ang="0">
                <a:pos x="connsiteX2" y="connsiteY2"/>
              </a:cxn>
              <a:cxn ang="0">
                <a:pos x="connsiteX3" y="connsiteY3"/>
              </a:cxn>
            </a:cxnLst>
            <a:rect l="l" t="t" r="r" b="b"/>
            <a:pathLst>
              <a:path w="674455" h="1302874">
                <a:moveTo>
                  <a:pt x="53558" y="1302874"/>
                </a:moveTo>
                <a:cubicBezTo>
                  <a:pt x="7175" y="1063506"/>
                  <a:pt x="-39207" y="824139"/>
                  <a:pt x="53558" y="617074"/>
                </a:cubicBezTo>
                <a:cubicBezTo>
                  <a:pt x="146323" y="410009"/>
                  <a:pt x="610149" y="60483"/>
                  <a:pt x="610149" y="60483"/>
                </a:cubicBezTo>
                <a:cubicBezTo>
                  <a:pt x="707884" y="-35595"/>
                  <a:pt x="673925" y="2504"/>
                  <a:pt x="639967" y="406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991FC791-AFDC-481C-981B-72032615EB51}"/>
              </a:ext>
            </a:extLst>
          </p:cNvPr>
          <p:cNvCxnSpPr/>
          <p:nvPr/>
        </p:nvCxnSpPr>
        <p:spPr>
          <a:xfrm>
            <a:off x="-900608" y="234593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A22B8461-4752-4DB0-9059-21FFC43C6911}"/>
              </a:ext>
            </a:extLst>
          </p:cNvPr>
          <p:cNvCxnSpPr/>
          <p:nvPr/>
        </p:nvCxnSpPr>
        <p:spPr>
          <a:xfrm flipV="1">
            <a:off x="2195736" y="3501008"/>
            <a:ext cx="2448272" cy="936104"/>
          </a:xfrm>
          <a:prstGeom prst="line">
            <a:avLst/>
          </a:prstGeom>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282AAE21-A3DA-4349-88AD-361DD12789D6}"/>
              </a:ext>
            </a:extLst>
          </p:cNvPr>
          <p:cNvSpPr txBox="1"/>
          <p:nvPr/>
        </p:nvSpPr>
        <p:spPr>
          <a:xfrm>
            <a:off x="6660232" y="5661979"/>
            <a:ext cx="576064" cy="369332"/>
          </a:xfrm>
          <a:prstGeom prst="rect">
            <a:avLst/>
          </a:prstGeom>
          <a:noFill/>
        </p:spPr>
        <p:txBody>
          <a:bodyPr wrap="square" rtlCol="0">
            <a:spAutoFit/>
          </a:bodyPr>
          <a:lstStyle/>
          <a:p>
            <a:r>
              <a:rPr lang="en-US" altLang="zh-CN" dirty="0"/>
              <a:t>σ</a:t>
            </a:r>
            <a:endParaRPr lang="zh-CN" altLang="en-US" dirty="0"/>
          </a:p>
        </p:txBody>
      </p:sp>
      <p:sp>
        <p:nvSpPr>
          <p:cNvPr id="16" name="文本框 15">
            <a:extLst>
              <a:ext uri="{FF2B5EF4-FFF2-40B4-BE49-F238E27FC236}">
                <a16:creationId xmlns:a16="http://schemas.microsoft.com/office/drawing/2014/main" id="{BD813B8E-DA6E-4DA1-9CC3-3D786A122D35}"/>
              </a:ext>
            </a:extLst>
          </p:cNvPr>
          <p:cNvSpPr txBox="1"/>
          <p:nvPr/>
        </p:nvSpPr>
        <p:spPr>
          <a:xfrm>
            <a:off x="1979712" y="3112729"/>
            <a:ext cx="648067" cy="369332"/>
          </a:xfrm>
          <a:prstGeom prst="rect">
            <a:avLst/>
          </a:prstGeom>
          <a:noFill/>
        </p:spPr>
        <p:txBody>
          <a:bodyPr wrap="square" rtlCol="0">
            <a:spAutoFit/>
          </a:bodyPr>
          <a:lstStyle/>
          <a:p>
            <a:r>
              <a:rPr lang="en-US" altLang="zh-CN" dirty="0"/>
              <a:t>E</a:t>
            </a:r>
            <a:r>
              <a:rPr lang="zh-CN" altLang="en-US" dirty="0"/>
              <a:t>（</a:t>
            </a:r>
            <a:r>
              <a:rPr lang="en-US" altLang="zh-CN" dirty="0"/>
              <a:t>r)</a:t>
            </a:r>
            <a:endParaRPr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9F4D31E-7C7A-451A-A7A0-0A60007E7D46}"/>
                  </a:ext>
                </a:extLst>
              </p:cNvPr>
              <p:cNvSpPr txBox="1"/>
              <p:nvPr/>
            </p:nvSpPr>
            <p:spPr>
              <a:xfrm>
                <a:off x="1619672" y="4221088"/>
                <a:ext cx="576063"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oMath>
                  </m:oMathPara>
                </a14:m>
                <a:endParaRPr lang="zh-CN" altLang="en-US" dirty="0"/>
              </a:p>
            </p:txBody>
          </p:sp>
        </mc:Choice>
        <mc:Fallback xmlns="">
          <p:sp>
            <p:nvSpPr>
              <p:cNvPr id="17" name="文本框 16">
                <a:extLst>
                  <a:ext uri="{FF2B5EF4-FFF2-40B4-BE49-F238E27FC236}">
                    <a16:creationId xmlns:a16="http://schemas.microsoft.com/office/drawing/2014/main" id="{89F4D31E-7C7A-451A-A7A0-0A60007E7D46}"/>
                  </a:ext>
                </a:extLst>
              </p:cNvPr>
              <p:cNvSpPr txBox="1">
                <a:spLocks noRot="1" noChangeAspect="1" noMove="1" noResize="1" noEditPoints="1" noAdjustHandles="1" noChangeArrowheads="1" noChangeShapeType="1" noTextEdit="1"/>
              </p:cNvSpPr>
              <p:nvPr/>
            </p:nvSpPr>
            <p:spPr>
              <a:xfrm>
                <a:off x="1619672" y="4221088"/>
                <a:ext cx="576063" cy="391582"/>
              </a:xfrm>
              <a:prstGeom prst="rect">
                <a:avLst/>
              </a:prstGeom>
              <a:blipFill>
                <a:blip r:embed="rId2"/>
                <a:stretch>
                  <a:fillRect b="-9231"/>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032798C9-00C3-49F7-934D-748A21188584}"/>
              </a:ext>
            </a:extLst>
          </p:cNvPr>
          <p:cNvSpPr txBox="1"/>
          <p:nvPr/>
        </p:nvSpPr>
        <p:spPr>
          <a:xfrm>
            <a:off x="3347864" y="3501008"/>
            <a:ext cx="360037" cy="369332"/>
          </a:xfrm>
          <a:prstGeom prst="rect">
            <a:avLst/>
          </a:prstGeom>
          <a:noFill/>
        </p:spPr>
        <p:txBody>
          <a:bodyPr wrap="square" rtlCol="0">
            <a:spAutoFit/>
          </a:bodyPr>
          <a:lstStyle/>
          <a:p>
            <a:r>
              <a:rPr lang="en-US" altLang="zh-CN" dirty="0"/>
              <a:t>M</a:t>
            </a:r>
            <a:endParaRPr lang="zh-CN" altLang="en-US" dirty="0"/>
          </a:p>
        </p:txBody>
      </p:sp>
      <p:sp>
        <p:nvSpPr>
          <p:cNvPr id="19" name="椭圆 18">
            <a:extLst>
              <a:ext uri="{FF2B5EF4-FFF2-40B4-BE49-F238E27FC236}">
                <a16:creationId xmlns:a16="http://schemas.microsoft.com/office/drawing/2014/main" id="{18EF89D1-E7D3-4E02-A8AD-570B224CE7B4}"/>
              </a:ext>
            </a:extLst>
          </p:cNvPr>
          <p:cNvSpPr/>
          <p:nvPr/>
        </p:nvSpPr>
        <p:spPr>
          <a:xfrm>
            <a:off x="2771800" y="4678390"/>
            <a:ext cx="144016" cy="190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8CBA4CE4-2C07-4330-8630-31D9AA7946E7}"/>
              </a:ext>
            </a:extLst>
          </p:cNvPr>
          <p:cNvSpPr/>
          <p:nvPr/>
        </p:nvSpPr>
        <p:spPr>
          <a:xfrm>
            <a:off x="3569973" y="3800209"/>
            <a:ext cx="144016" cy="190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94259949-1DCC-403D-8926-6756ECAB16E9}"/>
              </a:ext>
            </a:extLst>
          </p:cNvPr>
          <p:cNvSpPr txBox="1"/>
          <p:nvPr/>
        </p:nvSpPr>
        <p:spPr>
          <a:xfrm>
            <a:off x="2987825" y="4604767"/>
            <a:ext cx="432047" cy="369332"/>
          </a:xfrm>
          <a:prstGeom prst="rect">
            <a:avLst/>
          </a:prstGeom>
          <a:noFill/>
        </p:spPr>
        <p:txBody>
          <a:bodyPr wrap="square" rtlCol="0">
            <a:spAutoFit/>
          </a:bodyPr>
          <a:lstStyle/>
          <a:p>
            <a:r>
              <a:rPr lang="en-US" altLang="zh-CN" dirty="0" err="1"/>
              <a:t>i</a:t>
            </a:r>
            <a:endParaRPr lang="zh-CN" altLang="en-US" dirty="0"/>
          </a:p>
        </p:txBody>
      </p:sp>
      <p:cxnSp>
        <p:nvCxnSpPr>
          <p:cNvPr id="6" name="直接连接符 5">
            <a:extLst>
              <a:ext uri="{FF2B5EF4-FFF2-40B4-BE49-F238E27FC236}">
                <a16:creationId xmlns:a16="http://schemas.microsoft.com/office/drawing/2014/main" id="{FF1419C0-418B-896B-73FD-44C2EAFE83BC}"/>
              </a:ext>
            </a:extLst>
          </p:cNvPr>
          <p:cNvCxnSpPr>
            <a:stCxn id="20" idx="1"/>
          </p:cNvCxnSpPr>
          <p:nvPr/>
        </p:nvCxnSpPr>
        <p:spPr>
          <a:xfrm>
            <a:off x="3591064" y="3828147"/>
            <a:ext cx="44831" cy="1833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8EA72F3-D3CB-692D-17F1-A69380B28837}"/>
              </a:ext>
            </a:extLst>
          </p:cNvPr>
          <p:cNvCxnSpPr>
            <a:stCxn id="17" idx="3"/>
          </p:cNvCxnSpPr>
          <p:nvPr/>
        </p:nvCxnSpPr>
        <p:spPr>
          <a:xfrm>
            <a:off x="2195735" y="4416879"/>
            <a:ext cx="1440160" cy="20233"/>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81B9E530-5536-551B-DCF6-FEEBEFFFB1D8}"/>
              </a:ext>
            </a:extLst>
          </p:cNvPr>
          <p:cNvCxnSpPr>
            <a:stCxn id="20" idx="4"/>
          </p:cNvCxnSpPr>
          <p:nvPr/>
        </p:nvCxnSpPr>
        <p:spPr>
          <a:xfrm flipH="1">
            <a:off x="3635895" y="3990979"/>
            <a:ext cx="6086" cy="44613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8B39A61-3BA9-B3CC-643A-2CE5F8135BC9}"/>
              </a:ext>
            </a:extLst>
          </p:cNvPr>
          <p:cNvCxnSpPr>
            <a:stCxn id="17" idx="3"/>
          </p:cNvCxnSpPr>
          <p:nvPr/>
        </p:nvCxnSpPr>
        <p:spPr>
          <a:xfrm>
            <a:off x="2195735" y="4416879"/>
            <a:ext cx="1374238" cy="2023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3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6494A-DCB5-47BB-845B-C7925951A296}"/>
              </a:ext>
            </a:extLst>
          </p:cNvPr>
          <p:cNvSpPr>
            <a:spLocks noGrp="1"/>
          </p:cNvSpPr>
          <p:nvPr>
            <p:ph type="title"/>
          </p:nvPr>
        </p:nvSpPr>
        <p:spPr/>
        <p:txBody>
          <a:bodyPr/>
          <a:lstStyle/>
          <a:p>
            <a:r>
              <a:rPr lang="zh-CN" altLang="en-US" dirty="0"/>
              <a:t>推导</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DAF8605-18DC-4F23-89B0-219281ECFB46}"/>
                  </a:ext>
                </a:extLst>
              </p:cNvPr>
              <p:cNvSpPr>
                <a:spLocks noGrp="1"/>
              </p:cNvSpPr>
              <p:nvPr>
                <p:ph idx="1"/>
              </p:nvPr>
            </p:nvSpPr>
            <p:spPr/>
            <p:txBody>
              <a:bodyPr/>
              <a:lstStyle/>
              <a:p>
                <a:r>
                  <a:rPr lang="zh-CN" altLang="en-US" dirty="0"/>
                  <a:t>证券</a:t>
                </a:r>
                <a:r>
                  <a:rPr lang="en-US" altLang="zh-CN" dirty="0" err="1"/>
                  <a:t>i</a:t>
                </a:r>
                <a:r>
                  <a:rPr lang="zh-CN" altLang="en-US" dirty="0"/>
                  <a:t>与</a:t>
                </a:r>
                <a:r>
                  <a:rPr lang="en-US" altLang="zh-CN" dirty="0"/>
                  <a:t>M</a:t>
                </a:r>
                <a:r>
                  <a:rPr lang="zh-CN" altLang="en-US" dirty="0"/>
                  <a:t>形成的</a:t>
                </a:r>
                <a:r>
                  <a:rPr lang="en-US" altLang="zh-CN" dirty="0"/>
                  <a:t>P</a:t>
                </a:r>
                <a:r>
                  <a:rPr lang="zh-CN" altLang="en-US" dirty="0"/>
                  <a:t>曲线表达式</a:t>
                </a:r>
                <a:endParaRPr lang="en-US" altLang="zh-CN" dirty="0"/>
              </a:p>
              <a:p>
                <a:pPr marL="0" indent="0">
                  <a:buNone/>
                </a:pPr>
                <a:r>
                  <a:rPr lang="en-US" altLang="zh-CN" dirty="0"/>
                  <a:t>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𝑟</m:t>
                        </m:r>
                      </m:e>
                      <m:sub>
                        <m:r>
                          <m:rPr>
                            <m:sty m:val="p"/>
                          </m:rPr>
                          <a:rPr lang="en-US" altLang="zh-CN" sz="2400" i="1">
                            <a:latin typeface="Cambria Math" panose="02040503050406030204" pitchFamily="18" charset="0"/>
                          </a:rPr>
                          <m:t>p</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𝑤</m:t>
                        </m:r>
                      </m:e>
                      <m:sub>
                        <m:r>
                          <m:rPr>
                            <m:sty m:val="p"/>
                          </m:rPr>
                          <a:rPr lang="en-US" altLang="zh-CN" sz="2400" i="1">
                            <a:latin typeface="Cambria Math" panose="02040503050406030204" pitchFamily="18" charset="0"/>
                          </a:rPr>
                          <m:t>i</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b="0" i="1" smtClean="0">
                            <a:latin typeface="Cambria Math" panose="02040503050406030204" pitchFamily="18" charset="0"/>
                          </a:rPr>
                          <m:t>𝑀</m:t>
                        </m:r>
                      </m:sub>
                    </m:sSub>
                  </m:oMath>
                </a14:m>
                <a:endParaRPr lang="en-US" altLang="zh-CN" sz="2400" dirty="0"/>
              </a:p>
              <a:p>
                <a:pPr marL="0" indent="0">
                  <a:buNone/>
                </a:pPr>
                <a:r>
                  <a:rPr lang="en-US" altLang="zh-CN" sz="2400" dirty="0"/>
                  <a:t>  </a:t>
                </a:r>
                <a14:m>
                  <m:oMath xmlns:m="http://schemas.openxmlformats.org/officeDocument/2006/math">
                    <m:sSubSup>
                      <m:sSubSupPr>
                        <m:ctrlPr>
                          <a:rPr lang="en-US" altLang="zh-CN" sz="2400" i="1" smtClean="0">
                            <a:latin typeface="Cambria Math" panose="02040503050406030204" pitchFamily="18" charset="0"/>
                          </a:rPr>
                        </m:ctrlPr>
                      </m:sSubSupPr>
                      <m:e>
                        <m:r>
                          <a:rPr lang="zh-CN" altLang="en-US" sz="2400" i="1" smtClean="0">
                            <a:latin typeface="Cambria Math" panose="02040503050406030204" pitchFamily="18" charset="0"/>
                          </a:rPr>
                          <m:t>𝜎</m:t>
                        </m:r>
                      </m:e>
                      <m:sub>
                        <m:r>
                          <m:rPr>
                            <m:sty m:val="p"/>
                          </m:rPr>
                          <a:rPr lang="en-US" altLang="zh-CN" sz="2400" i="1">
                            <a:latin typeface="Cambria Math" panose="02040503050406030204" pitchFamily="18" charset="0"/>
                          </a:rPr>
                          <m:t>P</m:t>
                        </m:r>
                      </m:sub>
                      <m:sup>
                        <m:r>
                          <a:rPr lang="en-US" altLang="zh-CN" sz="2400" b="0" i="1" smtClean="0">
                            <a:latin typeface="Cambria Math" panose="02040503050406030204" pitchFamily="18" charset="0"/>
                          </a:rPr>
                          <m:t>2</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𝑖</m:t>
                        </m:r>
                      </m:sub>
                      <m:sup>
                        <m:r>
                          <a:rPr lang="en-US" altLang="zh-CN" sz="2400" b="0" i="1" smtClean="0">
                            <a:latin typeface="Cambria Math" panose="02040503050406030204" pitchFamily="18" charset="0"/>
                          </a:rPr>
                          <m:t>2</m:t>
                        </m:r>
                      </m:sup>
                    </m:sSubSup>
                    <m:sSubSup>
                      <m:sSubSupPr>
                        <m:ctrlPr>
                          <a:rPr lang="en-US" altLang="zh-CN" sz="2400" b="0" i="1" smtClean="0">
                            <a:latin typeface="Cambria Math" panose="02040503050406030204" pitchFamily="18" charset="0"/>
                          </a:rPr>
                        </m:ctrlPr>
                      </m:sSubSupPr>
                      <m:e>
                        <m:r>
                          <a:rPr lang="zh-CN" altLang="en-US" sz="2400" b="0" i="1" smtClean="0">
                            <a:latin typeface="Cambria Math" panose="02040503050406030204" pitchFamily="18" charset="0"/>
                          </a:rPr>
                          <m:t>𝜎</m:t>
                        </m:r>
                      </m:e>
                      <m:sub>
                        <m:r>
                          <a:rPr lang="en-US" altLang="zh-CN" sz="2400" b="0" i="1" smtClean="0">
                            <a:latin typeface="Cambria Math" panose="02040503050406030204" pitchFamily="18" charset="0"/>
                          </a:rPr>
                          <m:t>𝑖</m:t>
                        </m:r>
                      </m:sub>
                      <m:sup>
                        <m:r>
                          <a:rPr lang="en-US" altLang="zh-CN" sz="2400" b="0" i="1" smtClean="0">
                            <a:latin typeface="Cambria Math" panose="02040503050406030204" pitchFamily="18" charset="0"/>
                          </a:rPr>
                          <m:t>2</m:t>
                        </m:r>
                      </m:sup>
                    </m:sSubSup>
                    <m:r>
                      <a:rPr lang="en-US" altLang="zh-CN" sz="2400" b="0" i="1" smtClean="0">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
                      <m:dPr>
                        <m:ctrlPr>
                          <a:rPr lang="en-US" altLang="zh-CN" sz="2400" i="1">
                            <a:latin typeface="Cambria Math" panose="02040503050406030204" pitchFamily="18" charset="0"/>
                          </a:rPr>
                        </m:ctrlPr>
                      </m:dPr>
                      <m:e>
                        <m:r>
                          <a:rPr lang="en-US" altLang="zh-CN" sz="240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e>
                    </m:d>
                    <m:r>
                      <a:rPr lang="en-US" altLang="zh-CN" sz="2400" b="0" i="1" smtClean="0">
                        <a:latin typeface="Cambria Math" panose="02040503050406030204" pitchFamily="18" charset="0"/>
                      </a:rPr>
                      <m:t>𝑐𝑜𝑣</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m:t>
                    </m:r>
                  </m:oMath>
                </a14:m>
                <a:r>
                  <a:rPr lang="en-US" altLang="zh-CN" sz="2400" dirty="0"/>
                  <a:t> </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zh-CN" altLang="en-US" sz="2400" i="1">
                            <a:latin typeface="Cambria Math" panose="02040503050406030204" pitchFamily="18" charset="0"/>
                          </a:rPr>
                          <m:t>）</m:t>
                        </m:r>
                      </m:e>
                      <m:sup>
                        <m:r>
                          <a:rPr lang="en-US" altLang="zh-CN" sz="2400" b="0" i="1" smtClean="0">
                            <a:latin typeface="Cambria Math" panose="02040503050406030204" pitchFamily="18" charset="0"/>
                          </a:rPr>
                          <m:t>2</m:t>
                        </m:r>
                      </m:sup>
                    </m:s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m:rPr>
                            <m:sty m:val="p"/>
                          </m:rPr>
                          <a:rPr lang="en-US" altLang="zh-CN" sz="2400" i="1" smtClean="0">
                            <a:latin typeface="Cambria Math" panose="02040503050406030204" pitchFamily="18" charset="0"/>
                          </a:rPr>
                          <m:t>M</m:t>
                        </m:r>
                      </m:sub>
                      <m:sup>
                        <m:r>
                          <a:rPr lang="en-US" altLang="zh-CN" sz="2400" i="1">
                            <a:latin typeface="Cambria Math" panose="02040503050406030204" pitchFamily="18" charset="0"/>
                          </a:rPr>
                          <m:t>2</m:t>
                        </m:r>
                      </m:sup>
                    </m:sSubSup>
                  </m:oMath>
                </a14:m>
                <a:endParaRPr lang="en-US" altLang="zh-CN"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t-BR" altLang="zh-CN" sz="2400" i="1" dirty="0">
                              <a:latin typeface="Cambria Math" panose="02040503050406030204" pitchFamily="18" charset="0"/>
                              <a:ea typeface="Cambria Math" panose="02040503050406030204" pitchFamily="18" charset="0"/>
                            </a:rPr>
                          </m:ctrlPr>
                        </m:sSubPr>
                        <m:e>
                          <m:r>
                            <a:rPr lang="en-US" altLang="zh-CN" sz="2400" i="1" dirty="0">
                              <a:latin typeface="Cambria Math" panose="02040503050406030204" pitchFamily="18" charset="0"/>
                              <a:ea typeface="Cambria Math" panose="02040503050406030204" pitchFamily="18" charset="0"/>
                            </a:rPr>
                            <m:t>𝜎</m:t>
                          </m:r>
                        </m:e>
                        <m:sub>
                          <m:r>
                            <a:rPr lang="en-US" altLang="zh-CN" sz="2400" i="1" dirty="0">
                              <a:latin typeface="Cambria Math" panose="02040503050406030204" pitchFamily="18" charset="0"/>
                              <a:ea typeface="Cambria Math" panose="02040503050406030204" pitchFamily="18" charset="0"/>
                            </a:rPr>
                            <m:t>𝑃</m:t>
                          </m:r>
                        </m:sub>
                      </m:sSub>
                      <m:r>
                        <a:rPr lang="en-US" altLang="zh-CN" sz="2400" b="0" i="1" dirty="0" smtClean="0">
                          <a:latin typeface="Cambria Math" panose="02040503050406030204" pitchFamily="18" charset="0"/>
                          <a:ea typeface="Cambria Math" panose="02040503050406030204" pitchFamily="18" charset="0"/>
                        </a:rPr>
                        <m:t>=</m:t>
                      </m:r>
                      <m:sSup>
                        <m:sSupPr>
                          <m:ctrlPr>
                            <a:rPr lang="en-US" altLang="zh-CN" sz="2400" b="0" i="1" dirty="0" smtClean="0">
                              <a:latin typeface="Cambria Math" panose="02040503050406030204" pitchFamily="18" charset="0"/>
                              <a:ea typeface="Cambria Math" panose="02040503050406030204" pitchFamily="18" charset="0"/>
                            </a:rPr>
                          </m:ctrlPr>
                        </m:sSupPr>
                        <m:e>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m:t>
                              </m:r>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
                            <m:dPr>
                              <m:ctrlPr>
                                <a:rPr lang="en-US" altLang="zh-CN" sz="2400" i="1">
                                  <a:latin typeface="Cambria Math" panose="02040503050406030204" pitchFamily="18" charset="0"/>
                                </a:rPr>
                              </m:ctrlPr>
                            </m:dPr>
                            <m:e>
                              <m:r>
                                <a:rPr lang="en-US" altLang="zh-CN" sz="240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e>
                          </m:d>
                          <m:r>
                            <a:rPr lang="en-US" altLang="zh-CN" sz="2400" i="1">
                              <a:latin typeface="Cambria Math" panose="02040503050406030204" pitchFamily="18" charset="0"/>
                            </a:rPr>
                            <m:t>𝑐𝑜𝑣</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𝑀</m:t>
                              </m:r>
                            </m:e>
                          </m:d>
                          <m:r>
                            <a:rPr lang="en-US" altLang="zh-CN" sz="2400" i="1">
                              <a:latin typeface="Cambria Math" panose="02040503050406030204" pitchFamily="18" charset="0"/>
                            </a:rPr>
                            <m:t>+</m:t>
                          </m:r>
                          <m:r>
                            <m:rPr>
                              <m:nor/>
                            </m:rPr>
                            <a:rPr lang="en-US" altLang="zh-CN" sz="2400" dirty="0"/>
                            <m:t> </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m:rPr>
                                  <m:sty m:val="p"/>
                                </m:rPr>
                                <a:rPr lang="en-US" altLang="zh-CN" sz="2400" i="1">
                                  <a:latin typeface="Cambria Math" panose="02040503050406030204" pitchFamily="18" charset="0"/>
                                </a:rPr>
                                <m:t>M</m:t>
                              </m:r>
                            </m:sub>
                            <m:sup>
                              <m:r>
                                <a:rPr lang="en-US" altLang="zh-CN" sz="2400" i="1">
                                  <a:latin typeface="Cambria Math" panose="02040503050406030204" pitchFamily="18" charset="0"/>
                                </a:rPr>
                                <m:t>2</m:t>
                              </m:r>
                            </m:sup>
                          </m:sSubSup>
                          <m:r>
                            <a:rPr lang="en-US" altLang="zh-CN" sz="2400" b="0" i="1" smtClean="0">
                              <a:latin typeface="Cambria Math" panose="02040503050406030204" pitchFamily="18" charset="0"/>
                            </a:rPr>
                            <m:t>]</m:t>
                          </m:r>
                        </m:e>
                        <m:sup>
                          <m:f>
                            <m:fPr>
                              <m:ctrlPr>
                                <a:rPr lang="en-US" altLang="zh-CN" sz="2400" b="0" i="1" dirty="0" smtClean="0">
                                  <a:latin typeface="Cambria Math" panose="02040503050406030204" pitchFamily="18" charset="0"/>
                                  <a:ea typeface="Cambria Math" panose="02040503050406030204" pitchFamily="18" charset="0"/>
                                </a:rPr>
                              </m:ctrlPr>
                            </m:fPr>
                            <m:num>
                              <m:r>
                                <a:rPr lang="en-US" altLang="zh-CN" sz="2400" b="0" i="1" dirty="0" smtClean="0">
                                  <a:latin typeface="Cambria Math" panose="02040503050406030204" pitchFamily="18" charset="0"/>
                                  <a:ea typeface="Cambria Math" panose="02040503050406030204" pitchFamily="18" charset="0"/>
                                </a:rPr>
                                <m:t>1</m:t>
                              </m:r>
                            </m:num>
                            <m:den>
                              <m:r>
                                <a:rPr lang="en-US" altLang="zh-CN" sz="2400" b="0" i="1" dirty="0" smtClean="0">
                                  <a:latin typeface="Cambria Math" panose="02040503050406030204" pitchFamily="18" charset="0"/>
                                  <a:ea typeface="Cambria Math" panose="02040503050406030204" pitchFamily="18" charset="0"/>
                                </a:rPr>
                                <m:t>2</m:t>
                              </m:r>
                            </m:den>
                          </m:f>
                        </m:sup>
                      </m:sSup>
                    </m:oMath>
                  </m:oMathPara>
                </a14:m>
                <a:endParaRPr lang="en-US" altLang="zh-CN" sz="2400" dirty="0"/>
              </a:p>
              <a:p>
                <a:pPr marL="0" indent="0">
                  <a:buNone/>
                </a:pPr>
                <a:r>
                  <a:rPr lang="en-US" altLang="zh-CN" sz="2400" dirty="0"/>
                  <a:t>  </a:t>
                </a:r>
              </a:p>
              <a:p>
                <a:pPr marL="0" indent="0">
                  <a:buNone/>
                </a:pPr>
                <a:r>
                  <a:rPr lang="en-US" altLang="zh-CN" sz="2400" dirty="0"/>
                  <a:t>  </a:t>
                </a:r>
                <a14:m>
                  <m:oMath xmlns:m="http://schemas.openxmlformats.org/officeDocument/2006/math">
                    <m:r>
                      <a:rPr lang="zh-CN" altLang="en-US" sz="2400" i="1" dirty="0" smtClean="0">
                        <a:latin typeface="Cambria Math" panose="02040503050406030204" pitchFamily="18" charset="0"/>
                      </a:rPr>
                      <m:t>在</m:t>
                    </m:r>
                    <m:r>
                      <a:rPr lang="zh-CN" altLang="en-US" sz="2400" i="1" dirty="0">
                        <a:latin typeface="Cambria Math" panose="02040503050406030204" pitchFamily="18" charset="0"/>
                      </a:rPr>
                      <m:t>任何</m:t>
                    </m:r>
                    <m:r>
                      <a:rPr lang="zh-CN" altLang="en-US" sz="2400" i="1" dirty="0" smtClean="0">
                        <a:latin typeface="Cambria Math" panose="02040503050406030204" pitchFamily="18" charset="0"/>
                      </a:rPr>
                      <m:t>一点</m:t>
                    </m:r>
                    <m:r>
                      <a:rPr lang="zh-CN" altLang="en-US" sz="2400" i="1" dirty="0">
                        <a:latin typeface="Cambria Math" panose="02040503050406030204" pitchFamily="18" charset="0"/>
                      </a:rPr>
                      <m:t>上</m:t>
                    </m:r>
                    <m:r>
                      <a:rPr lang="zh-CN" altLang="en-US" sz="2400" i="1" dirty="0" smtClean="0">
                        <a:latin typeface="Cambria Math" panose="02040503050406030204" pitchFamily="18" charset="0"/>
                      </a:rPr>
                      <m:t>，曲线</m:t>
                    </m:r>
                    <m:r>
                      <a:rPr lang="zh-CN" altLang="en-US" sz="2400" i="1" dirty="0">
                        <a:latin typeface="Cambria Math" panose="02040503050406030204" pitchFamily="18" charset="0"/>
                      </a:rPr>
                      <m:t>斜率</m:t>
                    </m:r>
                    <m:r>
                      <a:rPr lang="en-US" altLang="zh-CN" sz="2400" b="0" i="1" dirty="0" smtClean="0">
                        <a:latin typeface="Cambria Math" panose="02040503050406030204" pitchFamily="18" charset="0"/>
                      </a:rPr>
                      <m:t>=</m:t>
                    </m:r>
                    <m:func>
                      <m:funcPr>
                        <m:ctrlPr>
                          <a:rPr lang="pt-BR" altLang="zh-CN" sz="2400" b="0" i="1" dirty="0" smtClean="0">
                            <a:latin typeface="Cambria Math" panose="02040503050406030204" pitchFamily="18" charset="0"/>
                          </a:rPr>
                        </m:ctrlPr>
                      </m:funcPr>
                      <m:fName>
                        <m:limLow>
                          <m:limLowPr>
                            <m:ctrlPr>
                              <a:rPr lang="pt-BR" altLang="zh-CN" sz="2400" b="0" i="1" dirty="0" smtClean="0">
                                <a:latin typeface="Cambria Math" panose="02040503050406030204" pitchFamily="18" charset="0"/>
                              </a:rPr>
                            </m:ctrlPr>
                          </m:limLowPr>
                          <m:e>
                            <m:r>
                              <m:rPr>
                                <m:sty m:val="p"/>
                              </m:rPr>
                              <a:rPr lang="pt-BR" altLang="zh-CN" sz="2400" b="0" i="0" dirty="0" smtClean="0">
                                <a:latin typeface="Cambria Math" panose="02040503050406030204" pitchFamily="18" charset="0"/>
                              </a:rPr>
                              <m:t>lim</m:t>
                            </m:r>
                          </m:e>
                          <m:lim>
                            <m:r>
                              <a:rPr lang="pt-BR" altLang="zh-CN" sz="2400" b="0" i="1" dirty="0" smtClean="0">
                                <a:latin typeface="Cambria Math" panose="02040503050406030204" pitchFamily="18" charset="0"/>
                                <a:ea typeface="Cambria Math" panose="02040503050406030204" pitchFamily="18" charset="0"/>
                              </a:rPr>
                              <m:t>∆</m:t>
                            </m:r>
                            <m:r>
                              <a:rPr lang="zh-CN" altLang="pt-BR" sz="2400" b="0" i="1" dirty="0" smtClean="0">
                                <a:latin typeface="Cambria Math" panose="02040503050406030204" pitchFamily="18" charset="0"/>
                                <a:ea typeface="Cambria Math" panose="02040503050406030204" pitchFamily="18" charset="0"/>
                              </a:rPr>
                              <m:t>𝜎</m:t>
                            </m:r>
                            <m:r>
                              <a:rPr lang="pt-BR" altLang="zh-CN" sz="2400" b="0" i="1" dirty="0" smtClean="0">
                                <a:latin typeface="Cambria Math" panose="02040503050406030204" pitchFamily="18" charset="0"/>
                              </a:rPr>
                              <m:t>→</m:t>
                            </m:r>
                            <m:r>
                              <a:rPr lang="en-US" altLang="zh-CN" sz="2400" b="0" i="1" dirty="0" smtClean="0">
                                <a:latin typeface="Cambria Math" panose="02040503050406030204" pitchFamily="18" charset="0"/>
                              </a:rPr>
                              <m:t>0</m:t>
                            </m:r>
                          </m:lim>
                        </m:limLow>
                      </m:fName>
                      <m:e>
                        <m:f>
                          <m:fPr>
                            <m:ctrlPr>
                              <a:rPr lang="pt-BR" altLang="zh-CN" sz="2400" b="0" i="1" dirty="0" smtClean="0">
                                <a:latin typeface="Cambria Math" panose="02040503050406030204" pitchFamily="18" charset="0"/>
                              </a:rPr>
                            </m:ctrlPr>
                          </m:fPr>
                          <m:num>
                            <m:r>
                              <a:rPr lang="pt-BR" altLang="zh-CN" sz="2400" b="0" i="1" dirty="0" smtClean="0">
                                <a:latin typeface="Cambria Math" panose="02040503050406030204" pitchFamily="18" charset="0"/>
                                <a:ea typeface="Cambria Math" panose="02040503050406030204" pitchFamily="18" charset="0"/>
                              </a:rPr>
                              <m:t>∆</m:t>
                            </m:r>
                            <m:sSub>
                              <m:sSubPr>
                                <m:ctrlPr>
                                  <a:rPr lang="pt-BR" altLang="zh-CN" sz="2400" b="0" i="1" dirty="0" smtClean="0">
                                    <a:latin typeface="Cambria Math" panose="02040503050406030204" pitchFamily="18" charset="0"/>
                                    <a:ea typeface="Cambria Math" panose="02040503050406030204" pitchFamily="18" charset="0"/>
                                  </a:rPr>
                                </m:ctrlPr>
                              </m:sSubPr>
                              <m:e>
                                <m:r>
                                  <m:rPr>
                                    <m:sty m:val="p"/>
                                  </m:rPr>
                                  <a:rPr lang="en-US" altLang="zh-CN" sz="2400" i="1" dirty="0">
                                    <a:latin typeface="Cambria Math" panose="02040503050406030204" pitchFamily="18" charset="0"/>
                                    <a:ea typeface="Cambria Math" panose="02040503050406030204" pitchFamily="18" charset="0"/>
                                  </a:rPr>
                                  <m:t>r</m:t>
                                </m:r>
                              </m:e>
                              <m:sub>
                                <m:r>
                                  <a:rPr lang="en-US" altLang="zh-CN" sz="2400" b="0" i="1" dirty="0" smtClean="0">
                                    <a:latin typeface="Cambria Math" panose="02040503050406030204" pitchFamily="18" charset="0"/>
                                    <a:ea typeface="Cambria Math" panose="02040503050406030204" pitchFamily="18" charset="0"/>
                                  </a:rPr>
                                  <m:t>𝑃</m:t>
                                </m:r>
                              </m:sub>
                            </m:sSub>
                          </m:num>
                          <m:den>
                            <m:r>
                              <a:rPr lang="pt-BR" altLang="zh-CN" sz="2400" b="0" i="1" dirty="0" smtClean="0">
                                <a:latin typeface="Cambria Math" panose="02040503050406030204" pitchFamily="18" charset="0"/>
                                <a:ea typeface="Cambria Math" panose="02040503050406030204" pitchFamily="18" charset="0"/>
                              </a:rPr>
                              <m:t>∆</m:t>
                            </m:r>
                            <m:sSub>
                              <m:sSubPr>
                                <m:ctrlPr>
                                  <a:rPr lang="pt-BR" altLang="zh-CN" sz="2400" b="0" i="1" dirty="0" smtClean="0">
                                    <a:latin typeface="Cambria Math" panose="02040503050406030204" pitchFamily="18" charset="0"/>
                                    <a:ea typeface="Cambria Math" panose="02040503050406030204" pitchFamily="18" charset="0"/>
                                  </a:rPr>
                                </m:ctrlPr>
                              </m:sSubPr>
                              <m:e>
                                <m:r>
                                  <a:rPr lang="zh-CN" altLang="pt-BR" sz="2400" b="0" i="1" dirty="0" smtClean="0">
                                    <a:latin typeface="Cambria Math" panose="02040503050406030204" pitchFamily="18" charset="0"/>
                                    <a:ea typeface="Cambria Math" panose="02040503050406030204" pitchFamily="18" charset="0"/>
                                  </a:rPr>
                                  <m:t>𝜎</m:t>
                                </m:r>
                              </m:e>
                              <m:sub>
                                <m:r>
                                  <m:rPr>
                                    <m:sty m:val="p"/>
                                  </m:rPr>
                                  <a:rPr lang="en-US" altLang="zh-CN" sz="2400" i="1" dirty="0">
                                    <a:latin typeface="Cambria Math" panose="02040503050406030204" pitchFamily="18" charset="0"/>
                                    <a:ea typeface="Cambria Math" panose="02040503050406030204" pitchFamily="18" charset="0"/>
                                  </a:rPr>
                                  <m:t>P</m:t>
                                </m:r>
                              </m:sub>
                            </m:sSub>
                          </m:den>
                        </m:f>
                        <m:r>
                          <a:rPr lang="en-US" altLang="zh-CN" sz="2400" b="0" i="1" dirty="0" smtClean="0">
                            <a:latin typeface="Cambria Math" panose="02040503050406030204" pitchFamily="18" charset="0"/>
                          </a:rPr>
                          <m:t>=</m:t>
                        </m:r>
                        <m:f>
                          <m:fPr>
                            <m:ctrlPr>
                              <a:rPr lang="en-US" altLang="zh-CN" sz="2400" b="0" i="1" dirty="0" smtClean="0">
                                <a:latin typeface="Cambria Math" panose="02040503050406030204" pitchFamily="18" charset="0"/>
                              </a:rPr>
                            </m:ctrlPr>
                          </m:fPr>
                          <m:num>
                            <m:r>
                              <a:rPr lang="en-US" altLang="zh-CN" sz="2400" b="0" i="1" dirty="0" smtClean="0">
                                <a:latin typeface="Cambria Math" panose="02040503050406030204" pitchFamily="18" charset="0"/>
                              </a:rPr>
                              <m:t>𝜕</m:t>
                            </m:r>
                            <m:sSub>
                              <m:sSubPr>
                                <m:ctrlPr>
                                  <a:rPr lang="pt-BR" altLang="zh-CN" sz="2400" i="1" dirty="0">
                                    <a:latin typeface="Cambria Math" panose="02040503050406030204" pitchFamily="18" charset="0"/>
                                    <a:ea typeface="Cambria Math" panose="02040503050406030204" pitchFamily="18" charset="0"/>
                                  </a:rPr>
                                </m:ctrlPr>
                              </m:sSubPr>
                              <m:e>
                                <m:r>
                                  <m:rPr>
                                    <m:sty m:val="p"/>
                                  </m:rPr>
                                  <a:rPr lang="en-US" altLang="zh-CN" sz="2400" i="1" dirty="0">
                                    <a:latin typeface="Cambria Math" panose="02040503050406030204" pitchFamily="18" charset="0"/>
                                    <a:ea typeface="Cambria Math" panose="02040503050406030204" pitchFamily="18" charset="0"/>
                                  </a:rPr>
                                  <m:t>r</m:t>
                                </m:r>
                              </m:e>
                              <m:sub>
                                <m:r>
                                  <a:rPr lang="en-US" altLang="zh-CN" sz="2400" i="1" dirty="0">
                                    <a:latin typeface="Cambria Math" panose="02040503050406030204" pitchFamily="18" charset="0"/>
                                    <a:ea typeface="Cambria Math" panose="02040503050406030204" pitchFamily="18" charset="0"/>
                                  </a:rPr>
                                  <m:t>𝑃</m:t>
                                </m:r>
                              </m:sub>
                            </m:sSub>
                          </m:num>
                          <m:den>
                            <m:r>
                              <a:rPr lang="en-US" altLang="zh-CN" sz="2400" b="0" i="1" dirty="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en>
                        </m:f>
                        <m:r>
                          <a:rPr lang="en-US" altLang="zh-CN" sz="2400" b="0" i="1" dirty="0" smtClean="0">
                            <a:latin typeface="Cambria Math" panose="02040503050406030204" pitchFamily="18" charset="0"/>
                          </a:rPr>
                          <m:t>/</m:t>
                        </m:r>
                      </m:e>
                    </m:func>
                  </m:oMath>
                </a14:m>
                <a:r>
                  <a:rPr lang="en-US" altLang="zh-CN" sz="2400" dirty="0"/>
                  <a:t> </a:t>
                </a:r>
                <a14:m>
                  <m:oMath xmlns:m="http://schemas.openxmlformats.org/officeDocument/2006/math">
                    <m:f>
                      <m:fPr>
                        <m:ctrlPr>
                          <a:rPr lang="en-US" altLang="zh-CN" sz="2400" i="1" dirty="0">
                            <a:latin typeface="Cambria Math" panose="02040503050406030204" pitchFamily="18" charset="0"/>
                          </a:rPr>
                        </m:ctrlPr>
                      </m:fPr>
                      <m:num>
                        <m:r>
                          <a:rPr lang="en-US" altLang="zh-CN" sz="2400" i="1" dirty="0">
                            <a:latin typeface="Cambria Math" panose="02040503050406030204" pitchFamily="18" charset="0"/>
                          </a:rPr>
                          <m:t>𝜕</m:t>
                        </m:r>
                        <m:sSub>
                          <m:sSubPr>
                            <m:ctrlPr>
                              <a:rPr lang="pt-BR" altLang="zh-CN" sz="2400" i="1" dirty="0">
                                <a:latin typeface="Cambria Math" panose="02040503050406030204" pitchFamily="18" charset="0"/>
                                <a:ea typeface="Cambria Math" panose="02040503050406030204" pitchFamily="18" charset="0"/>
                              </a:rPr>
                            </m:ctrlPr>
                          </m:sSubPr>
                          <m:e>
                            <m:r>
                              <a:rPr lang="en-US" altLang="zh-CN" sz="2400" i="1" dirty="0">
                                <a:latin typeface="Cambria Math" panose="02040503050406030204" pitchFamily="18" charset="0"/>
                                <a:ea typeface="Cambria Math" panose="02040503050406030204" pitchFamily="18" charset="0"/>
                              </a:rPr>
                              <m:t>𝜎</m:t>
                            </m:r>
                          </m:e>
                          <m:sub>
                            <m:r>
                              <a:rPr lang="en-US" altLang="zh-CN" sz="2400" i="1" dirty="0">
                                <a:latin typeface="Cambria Math" panose="02040503050406030204" pitchFamily="18" charset="0"/>
                                <a:ea typeface="Cambria Math" panose="02040503050406030204" pitchFamily="18" charset="0"/>
                              </a:rPr>
                              <m:t>𝑃</m:t>
                            </m:r>
                          </m:sub>
                        </m:sSub>
                      </m:num>
                      <m:den>
                        <m:r>
                          <a:rPr lang="en-US" altLang="zh-CN" sz="2400" i="1" dirty="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en>
                    </m:f>
                  </m:oMath>
                </a14:m>
                <a:endParaRPr lang="en-US" altLang="zh-CN" sz="2400" dirty="0"/>
              </a:p>
              <a:p>
                <a:pPr marL="0" indent="0">
                  <a:buNone/>
                </a:pPr>
                <a:r>
                  <a:rPr lang="zh-CN" altLang="en-US" sz="2400" b="0" dirty="0"/>
                  <a:t>先对</a:t>
                </a:r>
                <a14:m>
                  <m:oMath xmlns:m="http://schemas.openxmlformats.org/officeDocument/2006/math">
                    <m:r>
                      <a:rPr lang="zh-CN" altLang="en-US" sz="2400" i="1" dirty="0">
                        <a:latin typeface="Cambria Math" panose="02040503050406030204" pitchFamily="18" charset="0"/>
                      </a:rPr>
                      <m:t>分</m:t>
                    </m:r>
                    <m:r>
                      <a:rPr lang="zh-CN" altLang="en-US" sz="2400" i="1" dirty="0" smtClean="0">
                        <a:latin typeface="Cambria Math" panose="02040503050406030204" pitchFamily="18" charset="0"/>
                      </a:rPr>
                      <m:t>子</m:t>
                    </m:r>
                    <m:r>
                      <a:rPr lang="zh-CN" altLang="en-US" sz="2400" i="1" dirty="0">
                        <a:latin typeface="Cambria Math" panose="02040503050406030204" pitchFamily="18" charset="0"/>
                      </a:rPr>
                      <m:t>求偏导</m:t>
                    </m:r>
                    <m:r>
                      <a:rPr lang="en-US" altLang="zh-CN" sz="2400" b="0" i="1" dirty="0" smtClean="0">
                        <a:latin typeface="Cambria Math" panose="02040503050406030204" pitchFamily="18" charset="0"/>
                      </a:rPr>
                      <m:t>, </m:t>
                    </m:r>
                    <m:f>
                      <m:fPr>
                        <m:ctrlPr>
                          <a:rPr lang="en-US" altLang="zh-CN" sz="2400" b="0" i="1" dirty="0" smtClean="0">
                            <a:latin typeface="Cambria Math" panose="02040503050406030204" pitchFamily="18" charset="0"/>
                          </a:rPr>
                        </m:ctrlPr>
                      </m:fPr>
                      <m:num>
                        <m:r>
                          <a:rPr lang="en-US" altLang="zh-CN" sz="2400" b="0" i="1" dirty="0" smtClean="0">
                            <a:latin typeface="Cambria Math" panose="02040503050406030204" pitchFamily="18" charset="0"/>
                          </a:rPr>
                          <m:t>𝜕</m:t>
                        </m:r>
                        <m:sSub>
                          <m:sSubPr>
                            <m:ctrlPr>
                              <a:rPr lang="pt-BR" altLang="zh-CN" sz="2400" i="1" dirty="0">
                                <a:latin typeface="Cambria Math" panose="02040503050406030204" pitchFamily="18" charset="0"/>
                                <a:ea typeface="Cambria Math" panose="02040503050406030204" pitchFamily="18" charset="0"/>
                              </a:rPr>
                            </m:ctrlPr>
                          </m:sSubPr>
                          <m:e>
                            <m:r>
                              <m:rPr>
                                <m:sty m:val="p"/>
                              </m:rPr>
                              <a:rPr lang="en-US" altLang="zh-CN" sz="2400" i="1" dirty="0">
                                <a:latin typeface="Cambria Math" panose="02040503050406030204" pitchFamily="18" charset="0"/>
                                <a:ea typeface="Cambria Math" panose="02040503050406030204" pitchFamily="18" charset="0"/>
                              </a:rPr>
                              <m:t>r</m:t>
                            </m:r>
                          </m:e>
                          <m:sub>
                            <m:r>
                              <a:rPr lang="en-US" altLang="zh-CN" sz="2400" i="1" dirty="0">
                                <a:latin typeface="Cambria Math" panose="02040503050406030204" pitchFamily="18" charset="0"/>
                                <a:ea typeface="Cambria Math" panose="02040503050406030204" pitchFamily="18" charset="0"/>
                              </a:rPr>
                              <m:t>𝑃</m:t>
                            </m:r>
                          </m:sub>
                        </m:sSub>
                      </m:num>
                      <m:den>
                        <m:r>
                          <a:rPr lang="en-US" altLang="zh-CN" sz="2400" b="0" i="1" dirty="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en>
                    </m:f>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m:rPr>
                            <m:sty m:val="p"/>
                          </m:rPr>
                          <a:rPr lang="en-US" altLang="zh-CN" sz="2400" i="1" smtClean="0">
                            <a:latin typeface="Cambria Math" panose="02040503050406030204" pitchFamily="18" charset="0"/>
                          </a:rPr>
                          <m:t>M</m:t>
                        </m:r>
                      </m:sub>
                    </m:sSub>
                  </m:oMath>
                </a14:m>
                <a:r>
                  <a:rPr lang="en-US" altLang="zh-CN" sz="2400" dirty="0"/>
                  <a:t>                          </a:t>
                </a:r>
                <a:r>
                  <a:rPr lang="zh-CN" altLang="en-US" sz="2400" dirty="0"/>
                  <a:t>（</a:t>
                </a:r>
                <a:r>
                  <a:rPr lang="en-US" altLang="zh-CN" sz="2400" dirty="0"/>
                  <a:t>1</a:t>
                </a:r>
                <a:r>
                  <a:rPr lang="zh-CN" altLang="en-US" sz="2400" dirty="0"/>
                  <a:t>）</a:t>
                </a:r>
                <a:endParaRPr lang="en-US" altLang="zh-CN" sz="2400" dirty="0"/>
              </a:p>
              <a:p>
                <a:pPr marL="0" indent="0">
                  <a:buNone/>
                </a:pPr>
                <a:r>
                  <a:rPr lang="en-US" altLang="zh-CN" sz="2400" dirty="0"/>
                  <a:t> </a:t>
                </a:r>
                <a:endParaRPr lang="zh-CN" altLang="en-US" sz="2400" dirty="0"/>
              </a:p>
            </p:txBody>
          </p:sp>
        </mc:Choice>
        <mc:Fallback xmlns="">
          <p:sp>
            <p:nvSpPr>
              <p:cNvPr id="3" name="内容占位符 2">
                <a:extLst>
                  <a:ext uri="{FF2B5EF4-FFF2-40B4-BE49-F238E27FC236}">
                    <a16:creationId xmlns:a16="http://schemas.microsoft.com/office/drawing/2014/main" id="{DDAF8605-18DC-4F23-89B0-219281ECFB46}"/>
                  </a:ext>
                </a:extLst>
              </p:cNvPr>
              <p:cNvSpPr>
                <a:spLocks noGrp="1" noRot="1" noChangeAspect="1" noMove="1" noResize="1" noEditPoints="1" noAdjustHandles="1" noChangeArrowheads="1" noChangeShapeType="1" noTextEdit="1"/>
              </p:cNvSpPr>
              <p:nvPr>
                <p:ph idx="1"/>
              </p:nvPr>
            </p:nvSpPr>
            <p:spPr>
              <a:blipFill>
                <a:blip r:embed="rId2"/>
                <a:stretch>
                  <a:fillRect l="-1704" t="-21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145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BE0434-A801-4925-89FC-74C8E5B452C3}"/>
              </a:ext>
            </a:extLst>
          </p:cNvPr>
          <p:cNvSpPr>
            <a:spLocks noGrp="1"/>
          </p:cNvSpPr>
          <p:nvPr>
            <p:ph type="title"/>
          </p:nvPr>
        </p:nvSpPr>
        <p:spPr/>
        <p:txBody>
          <a:bodyPr/>
          <a:lstStyle/>
          <a:p>
            <a:r>
              <a:rPr lang="en-US" altLang="zh-CN" dirty="0"/>
              <a:t>           P</a:t>
            </a:r>
            <a:r>
              <a:rPr lang="zh-CN" altLang="en-US" dirty="0"/>
              <a:t>曲线在</a:t>
            </a:r>
            <a:r>
              <a:rPr lang="en-US" altLang="zh-CN" dirty="0"/>
              <a:t>M</a:t>
            </a:r>
            <a:r>
              <a:rPr lang="zh-CN" altLang="en-US" dirty="0"/>
              <a:t>点处的斜率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2F7F20C-15AC-46CB-9A78-CA8567CAEB03}"/>
                  </a:ext>
                </a:extLst>
              </p:cNvPr>
              <p:cNvSpPr>
                <a:spLocks noGrp="1"/>
              </p:cNvSpPr>
              <p:nvPr>
                <p:ph idx="1"/>
              </p:nvPr>
            </p:nvSpPr>
            <p:spPr/>
            <p:txBody>
              <a:bodyPr/>
              <a:lstStyle/>
              <a:p>
                <a:r>
                  <a:rPr lang="zh-CN" altLang="en-US" dirty="0">
                    <a:latin typeface="Cambria Math" panose="02040503050406030204" pitchFamily="18" charset="0"/>
                  </a:rPr>
                  <a:t>再对分母求偏导</a:t>
                </a:r>
                <a:endParaRPr lang="en-US" altLang="zh-CN" sz="3200" dirty="0">
                  <a:latin typeface="Cambria Math" panose="02040503050406030204" pitchFamily="18" charset="0"/>
                </a:endParaRPr>
              </a:p>
              <a:p>
                <a14:m>
                  <m:oMath xmlns:m="http://schemas.openxmlformats.org/officeDocument/2006/math">
                    <m:f>
                      <m:fPr>
                        <m:ctrlPr>
                          <a:rPr lang="en-US" altLang="zh-CN" sz="2400" i="1" dirty="0" smtClean="0">
                            <a:latin typeface="Cambria Math" panose="02040503050406030204" pitchFamily="18" charset="0"/>
                          </a:rPr>
                        </m:ctrlPr>
                      </m:fPr>
                      <m:num>
                        <m:r>
                          <a:rPr lang="en-US" altLang="zh-CN" sz="2400" i="1" dirty="0">
                            <a:latin typeface="Cambria Math" panose="02040503050406030204" pitchFamily="18" charset="0"/>
                          </a:rPr>
                          <m:t>𝜕</m:t>
                        </m:r>
                        <m:sSub>
                          <m:sSubPr>
                            <m:ctrlPr>
                              <a:rPr lang="pt-BR" altLang="zh-CN" sz="2400" i="1" dirty="0">
                                <a:latin typeface="Cambria Math" panose="02040503050406030204" pitchFamily="18" charset="0"/>
                                <a:ea typeface="Cambria Math" panose="02040503050406030204" pitchFamily="18" charset="0"/>
                              </a:rPr>
                            </m:ctrlPr>
                          </m:sSubPr>
                          <m:e>
                            <m:r>
                              <a:rPr lang="en-US" altLang="zh-CN" sz="2400" i="1" dirty="0">
                                <a:latin typeface="Cambria Math" panose="02040503050406030204" pitchFamily="18" charset="0"/>
                                <a:ea typeface="Cambria Math" panose="02040503050406030204" pitchFamily="18" charset="0"/>
                              </a:rPr>
                              <m:t>𝜎</m:t>
                            </m:r>
                          </m:e>
                          <m:sub>
                            <m:r>
                              <a:rPr lang="en-US" altLang="zh-CN" sz="2400" i="1" dirty="0">
                                <a:latin typeface="Cambria Math" panose="02040503050406030204" pitchFamily="18" charset="0"/>
                                <a:ea typeface="Cambria Math" panose="02040503050406030204" pitchFamily="18" charset="0"/>
                              </a:rPr>
                              <m:t>𝑃</m:t>
                            </m:r>
                          </m:sub>
                        </m:sSub>
                      </m:num>
                      <m:den>
                        <m:r>
                          <a:rPr lang="en-US" altLang="zh-CN" sz="2400" i="1" dirty="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2</m:t>
                        </m:r>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𝑐𝑜𝑣</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−4</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𝑐𝑜𝑣</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−2</m:t>
                        </m:r>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en-US" altLang="zh-CN" sz="2400" b="0" i="1" smtClean="0">
                                <a:latin typeface="Cambria Math" panose="02040503050406030204" pitchFamily="18" charset="0"/>
                              </a:rPr>
                              <m:t>)</m:t>
                            </m:r>
                            <m:r>
                              <a:rPr lang="zh-CN" altLang="en-US" sz="2400" i="1">
                                <a:latin typeface="Cambria Math" panose="02040503050406030204" pitchFamily="18" charset="0"/>
                              </a:rPr>
                              <m:t>𝜎</m:t>
                            </m:r>
                          </m:e>
                          <m:sub>
                            <m:r>
                              <m:rPr>
                                <m:sty m:val="p"/>
                              </m:rPr>
                              <a:rPr lang="en-US" altLang="zh-CN" sz="2400" i="1">
                                <a:latin typeface="Cambria Math" panose="02040503050406030204" pitchFamily="18" charset="0"/>
                              </a:rPr>
                              <m:t>M</m:t>
                            </m:r>
                          </m:sub>
                          <m:sup>
                            <m:r>
                              <a:rPr lang="en-US" altLang="zh-CN" sz="2400" i="1">
                                <a:latin typeface="Cambria Math" panose="02040503050406030204" pitchFamily="18" charset="0"/>
                              </a:rPr>
                              <m:t>2</m:t>
                            </m:r>
                          </m:sup>
                        </m:sSubSup>
                      </m:num>
                      <m:den>
                        <m:sSup>
                          <m:sSupPr>
                            <m:ctrlPr>
                              <a:rPr lang="en-US" altLang="zh-CN" sz="2400" i="1" dirty="0">
                                <a:latin typeface="Cambria Math" panose="02040503050406030204" pitchFamily="18" charset="0"/>
                                <a:ea typeface="Cambria Math" panose="02040503050406030204" pitchFamily="18" charset="0"/>
                              </a:rPr>
                            </m:ctrlPr>
                          </m:sSupPr>
                          <m:e>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2</m:t>
                                </m:r>
                                <m:r>
                                  <a:rPr lang="en-US" altLang="zh-CN" sz="2400" i="1">
                                    <a:latin typeface="Cambria Math" panose="02040503050406030204" pitchFamily="18" charset="0"/>
                                  </a:rPr>
                                  <m:t>[</m:t>
                                </m:r>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
                              <m:dPr>
                                <m:ctrlPr>
                                  <a:rPr lang="en-US" altLang="zh-CN" sz="2400" i="1">
                                    <a:latin typeface="Cambria Math" panose="02040503050406030204" pitchFamily="18" charset="0"/>
                                  </a:rPr>
                                </m:ctrlPr>
                              </m:dPr>
                              <m:e>
                                <m:r>
                                  <a:rPr lang="en-US" altLang="zh-CN" sz="240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e>
                            </m:d>
                            <m:r>
                              <a:rPr lang="en-US" altLang="zh-CN" sz="2400" i="1">
                                <a:latin typeface="Cambria Math" panose="02040503050406030204" pitchFamily="18" charset="0"/>
                              </a:rPr>
                              <m:t>𝑐𝑜𝑣</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𝑀</m:t>
                                </m:r>
                              </m:e>
                            </m:d>
                            <m:r>
                              <a:rPr lang="en-US" altLang="zh-CN" sz="2400" i="1">
                                <a:latin typeface="Cambria Math" panose="02040503050406030204" pitchFamily="18" charset="0"/>
                              </a:rPr>
                              <m:t>+</m:t>
                            </m:r>
                            <m:r>
                              <m:rPr>
                                <m:nor/>
                              </m:rPr>
                              <a:rPr lang="en-US" altLang="zh-CN" sz="2400" dirty="0"/>
                              <m:t> </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m:rPr>
                                    <m:sty m:val="p"/>
                                  </m:rPr>
                                  <a:rPr lang="en-US" altLang="zh-CN" sz="2400" i="1">
                                    <a:latin typeface="Cambria Math" panose="02040503050406030204" pitchFamily="18" charset="0"/>
                                  </a:rPr>
                                  <m:t>M</m:t>
                                </m:r>
                              </m:sub>
                              <m:sup>
                                <m:r>
                                  <a:rPr lang="en-US" altLang="zh-CN" sz="2400" i="1">
                                    <a:latin typeface="Cambria Math" panose="02040503050406030204" pitchFamily="18" charset="0"/>
                                  </a:rPr>
                                  <m:t>2</m:t>
                                </m:r>
                              </m:sup>
                            </m:sSubSup>
                            <m:r>
                              <a:rPr lang="en-US" altLang="zh-CN" sz="2400" i="1">
                                <a:latin typeface="Cambria Math" panose="02040503050406030204" pitchFamily="18" charset="0"/>
                              </a:rPr>
                              <m:t>]</m:t>
                            </m:r>
                          </m:e>
                          <m:sup>
                            <m:f>
                              <m:fPr>
                                <m:ctrlPr>
                                  <a:rPr lang="en-US" altLang="zh-CN" sz="2400" i="1" dirty="0">
                                    <a:latin typeface="Cambria Math" panose="02040503050406030204" pitchFamily="18" charset="0"/>
                                    <a:ea typeface="Cambria Math" panose="02040503050406030204" pitchFamily="18" charset="0"/>
                                  </a:rPr>
                                </m:ctrlPr>
                              </m:fPr>
                              <m:num>
                                <m:r>
                                  <a:rPr lang="en-US" altLang="zh-CN" sz="2400" i="1" dirty="0">
                                    <a:latin typeface="Cambria Math" panose="02040503050406030204" pitchFamily="18" charset="0"/>
                                    <a:ea typeface="Cambria Math" panose="02040503050406030204" pitchFamily="18" charset="0"/>
                                  </a:rPr>
                                  <m:t>1</m:t>
                                </m:r>
                              </m:num>
                              <m:den>
                                <m:r>
                                  <a:rPr lang="en-US" altLang="zh-CN" sz="2400" i="1" dirty="0">
                                    <a:latin typeface="Cambria Math" panose="02040503050406030204" pitchFamily="18" charset="0"/>
                                    <a:ea typeface="Cambria Math" panose="02040503050406030204" pitchFamily="18" charset="0"/>
                                  </a:rPr>
                                  <m:t>2</m:t>
                                </m:r>
                              </m:den>
                            </m:f>
                          </m:sup>
                        </m:sSup>
                      </m:den>
                    </m:f>
                  </m:oMath>
                </a14:m>
                <a:endParaRPr lang="en-US" altLang="zh-CN" sz="2400" dirty="0"/>
              </a:p>
              <a:p>
                <a:pPr marL="0" indent="0">
                  <a:buNone/>
                </a:pPr>
                <a:r>
                  <a:rPr lang="en-US" altLang="zh-CN" sz="2400" dirty="0"/>
                  <a:t>         </a:t>
                </a:r>
                <a14:m>
                  <m:oMath xmlns:m="http://schemas.openxmlformats.org/officeDocument/2006/math">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r>
                          <a:rPr lang="en-US" altLang="zh-CN" sz="2400" b="0" i="1" smtClean="0">
                            <a:latin typeface="Cambria Math" panose="02040503050406030204" pitchFamily="18" charset="0"/>
                          </a:rPr>
                          <m:t>+</m:t>
                        </m:r>
                        <m:r>
                          <a:rPr lang="en-US" altLang="zh-CN" sz="2400" i="1">
                            <a:latin typeface="Cambria Math" panose="02040503050406030204" pitchFamily="18" charset="0"/>
                          </a:rPr>
                          <m:t>𝑐𝑜𝑣</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𝑀</m:t>
                            </m:r>
                          </m:e>
                        </m:d>
                        <m:r>
                          <a:rPr lang="en-US" altLang="zh-CN" sz="2400" b="0" i="1" smtClean="0">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𝑐𝑜𝑣</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𝑀</m:t>
                            </m:r>
                          </m:e>
                        </m:d>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en-US" altLang="zh-CN" sz="2400" i="1">
                                <a:latin typeface="Cambria Math" panose="02040503050406030204" pitchFamily="18" charset="0"/>
                              </a:rPr>
                              <m:t>)</m:t>
                            </m:r>
                            <m:r>
                              <a:rPr lang="zh-CN" altLang="en-US" sz="2400" i="1">
                                <a:latin typeface="Cambria Math" panose="02040503050406030204" pitchFamily="18" charset="0"/>
                              </a:rPr>
                              <m:t>𝜎</m:t>
                            </m:r>
                          </m:e>
                          <m:sub>
                            <m:r>
                              <m:rPr>
                                <m:sty m:val="p"/>
                              </m:rPr>
                              <a:rPr lang="en-US" altLang="zh-CN" sz="2400" i="1">
                                <a:latin typeface="Cambria Math" panose="02040503050406030204" pitchFamily="18" charset="0"/>
                              </a:rPr>
                              <m:t>M</m:t>
                            </m:r>
                          </m:sub>
                          <m:sup>
                            <m:r>
                              <a:rPr lang="en-US" altLang="zh-CN" sz="2400" i="1">
                                <a:latin typeface="Cambria Math" panose="02040503050406030204" pitchFamily="18" charset="0"/>
                              </a:rPr>
                              <m:t>2</m:t>
                            </m:r>
                          </m:sup>
                        </m:sSubSup>
                      </m:num>
                      <m:den>
                        <m:sSup>
                          <m:sSupPr>
                            <m:ctrlPr>
                              <a:rPr lang="en-US" altLang="zh-CN" sz="2400" i="1" dirty="0">
                                <a:latin typeface="Cambria Math" panose="02040503050406030204" pitchFamily="18" charset="0"/>
                                <a:ea typeface="Cambria Math" panose="02040503050406030204" pitchFamily="18" charset="0"/>
                              </a:rPr>
                            </m:ctrlPr>
                          </m:sSup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m:t>
                                </m:r>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a:rPr lang="en-US" altLang="zh-CN" sz="2400" i="1">
                                    <a:latin typeface="Cambria Math" panose="02040503050406030204" pitchFamily="18" charset="0"/>
                                  </a:rPr>
                                  <m:t>𝑖</m:t>
                                </m:r>
                              </m:sub>
                              <m:sup>
                                <m:r>
                                  <a:rPr lang="en-US" altLang="zh-CN" sz="2400" i="1">
                                    <a:latin typeface="Cambria Math" panose="02040503050406030204" pitchFamily="18" charset="0"/>
                                  </a:rPr>
                                  <m:t>2</m:t>
                                </m:r>
                              </m:sup>
                            </m:sSubSup>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d>
                              <m:dPr>
                                <m:ctrlPr>
                                  <a:rPr lang="en-US" altLang="zh-CN" sz="2400" i="1">
                                    <a:latin typeface="Cambria Math" panose="02040503050406030204" pitchFamily="18" charset="0"/>
                                  </a:rPr>
                                </m:ctrlPr>
                              </m:dPr>
                              <m:e>
                                <m:r>
                                  <a:rPr lang="en-US" altLang="zh-CN" sz="240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e>
                            </m:d>
                            <m:r>
                              <a:rPr lang="en-US" altLang="zh-CN" sz="2400" i="1">
                                <a:latin typeface="Cambria Math" panose="02040503050406030204" pitchFamily="18" charset="0"/>
                              </a:rPr>
                              <m:t>𝑐𝑜𝑣</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𝑀</m:t>
                                </m:r>
                              </m:e>
                            </m:d>
                            <m:r>
                              <a:rPr lang="en-US" altLang="zh-CN" sz="2400" i="1">
                                <a:latin typeface="Cambria Math" panose="02040503050406030204" pitchFamily="18" charset="0"/>
                              </a:rPr>
                              <m:t>+</m:t>
                            </m:r>
                            <m:r>
                              <m:rPr>
                                <m:nor/>
                              </m:rPr>
                              <a:rPr lang="en-US" altLang="zh-CN" sz="2400" dirty="0"/>
                              <m:t> </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m:rPr>
                                        <m:sty m:val="p"/>
                                      </m:rPr>
                                      <a:rPr lang="en-US" altLang="zh-CN" sz="2400" i="1">
                                        <a:latin typeface="Cambria Math" panose="02040503050406030204" pitchFamily="18" charset="0"/>
                                      </a:rPr>
                                      <m:t>i</m:t>
                                    </m:r>
                                  </m:sub>
                                </m:sSub>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sSubSup>
                              <m:sSubSupPr>
                                <m:ctrlPr>
                                  <a:rPr lang="en-US" altLang="zh-CN" sz="2400" i="1">
                                    <a:latin typeface="Cambria Math" panose="02040503050406030204" pitchFamily="18" charset="0"/>
                                  </a:rPr>
                                </m:ctrlPr>
                              </m:sSubSupPr>
                              <m:e>
                                <m:r>
                                  <a:rPr lang="zh-CN" altLang="en-US" sz="2400" i="1">
                                    <a:latin typeface="Cambria Math" panose="02040503050406030204" pitchFamily="18" charset="0"/>
                                  </a:rPr>
                                  <m:t>𝜎</m:t>
                                </m:r>
                              </m:e>
                              <m:sub>
                                <m:r>
                                  <m:rPr>
                                    <m:sty m:val="p"/>
                                  </m:rPr>
                                  <a:rPr lang="en-US" altLang="zh-CN" sz="2400" i="1">
                                    <a:latin typeface="Cambria Math" panose="02040503050406030204" pitchFamily="18" charset="0"/>
                                  </a:rPr>
                                  <m:t>M</m:t>
                                </m:r>
                              </m:sub>
                              <m:sup>
                                <m:r>
                                  <a:rPr lang="en-US" altLang="zh-CN" sz="2400" i="1">
                                    <a:latin typeface="Cambria Math" panose="02040503050406030204" pitchFamily="18" charset="0"/>
                                  </a:rPr>
                                  <m:t>2</m:t>
                                </m:r>
                              </m:sup>
                            </m:sSubSup>
                            <m:r>
                              <a:rPr lang="en-US" altLang="zh-CN" sz="2400" i="1">
                                <a:latin typeface="Cambria Math" panose="02040503050406030204" pitchFamily="18" charset="0"/>
                              </a:rPr>
                              <m:t>]</m:t>
                            </m:r>
                          </m:e>
                          <m:sup>
                            <m:f>
                              <m:fPr>
                                <m:ctrlPr>
                                  <a:rPr lang="en-US" altLang="zh-CN" sz="2400" i="1" dirty="0">
                                    <a:latin typeface="Cambria Math" panose="02040503050406030204" pitchFamily="18" charset="0"/>
                                    <a:ea typeface="Cambria Math" panose="02040503050406030204" pitchFamily="18" charset="0"/>
                                  </a:rPr>
                                </m:ctrlPr>
                              </m:fPr>
                              <m:num>
                                <m:r>
                                  <a:rPr lang="en-US" altLang="zh-CN" sz="2400" i="1" dirty="0">
                                    <a:latin typeface="Cambria Math" panose="02040503050406030204" pitchFamily="18" charset="0"/>
                                    <a:ea typeface="Cambria Math" panose="02040503050406030204" pitchFamily="18" charset="0"/>
                                  </a:rPr>
                                  <m:t>1</m:t>
                                </m:r>
                              </m:num>
                              <m:den>
                                <m:r>
                                  <a:rPr lang="en-US" altLang="zh-CN" sz="2400" i="1" dirty="0">
                                    <a:latin typeface="Cambria Math" panose="02040503050406030204" pitchFamily="18" charset="0"/>
                                    <a:ea typeface="Cambria Math" panose="02040503050406030204" pitchFamily="18" charset="0"/>
                                  </a:rPr>
                                  <m:t>2</m:t>
                                </m:r>
                              </m:den>
                            </m:f>
                          </m:sup>
                        </m:sSup>
                      </m:den>
                    </m:f>
                  </m:oMath>
                </a14:m>
                <a:endParaRPr lang="en-US" altLang="zh-CN" dirty="0"/>
              </a:p>
              <a:p>
                <a:r>
                  <a:rPr lang="zh-CN" altLang="en-US" dirty="0"/>
                  <a:t>在</a:t>
                </a:r>
                <a:r>
                  <a:rPr lang="en-US" altLang="zh-CN" dirty="0"/>
                  <a:t>M</a:t>
                </a:r>
                <a:r>
                  <a:rPr lang="zh-CN" altLang="en-US" dirty="0"/>
                  <a:t>点处，</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m:t>
                    </m:r>
                  </m:oMath>
                </a14:m>
                <a:r>
                  <a:rPr lang="en-US" altLang="zh-CN" dirty="0"/>
                  <a:t>, </a:t>
                </a:r>
                <a:r>
                  <a:rPr lang="zh-CN" altLang="en-US" dirty="0"/>
                  <a:t>于是，斜率为</a:t>
                </a:r>
              </a:p>
            </p:txBody>
          </p:sp>
        </mc:Choice>
        <mc:Fallback xmlns="">
          <p:sp>
            <p:nvSpPr>
              <p:cNvPr id="3" name="内容占位符 2">
                <a:extLst>
                  <a:ext uri="{FF2B5EF4-FFF2-40B4-BE49-F238E27FC236}">
                    <a16:creationId xmlns:a16="http://schemas.microsoft.com/office/drawing/2014/main" id="{12F7F20C-15AC-46CB-9A78-CA8567CAEB03}"/>
                  </a:ext>
                </a:extLst>
              </p:cNvPr>
              <p:cNvSpPr>
                <a:spLocks noGrp="1" noRot="1" noChangeAspect="1" noMove="1" noResize="1" noEditPoints="1" noAdjustHandles="1" noChangeArrowheads="1" noChangeShapeType="1" noTextEdit="1"/>
              </p:cNvSpPr>
              <p:nvPr>
                <p:ph idx="1"/>
              </p:nvPr>
            </p:nvSpPr>
            <p:spPr>
              <a:blipFill>
                <a:blip r:embed="rId2"/>
                <a:stretch>
                  <a:fillRect l="-1852" t="-2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F2052AB-18D8-4FE1-B536-0F8A98D98AE9}"/>
                  </a:ext>
                </a:extLst>
              </p:cNvPr>
              <p:cNvSpPr txBox="1"/>
              <p:nvPr/>
            </p:nvSpPr>
            <p:spPr>
              <a:xfrm>
                <a:off x="1547664" y="4723423"/>
                <a:ext cx="4824536" cy="1217128"/>
              </a:xfrm>
              <a:prstGeom prst="rect">
                <a:avLst/>
              </a:prstGeom>
              <a:noFill/>
            </p:spPr>
            <p:txBody>
              <a:bodyPr wrap="square">
                <a:spAutoFit/>
              </a:bodyPr>
              <a:lstStyle/>
              <a:p>
                <a14:m>
                  <m:oMath xmlns:m="http://schemas.openxmlformats.org/officeDocument/2006/math">
                    <m:func>
                      <m:funcPr>
                        <m:ctrlPr>
                          <a:rPr lang="pt-BR" altLang="zh-CN" sz="3200" b="0" i="1" dirty="0" smtClean="0">
                            <a:latin typeface="Cambria Math" panose="02040503050406030204" pitchFamily="18" charset="0"/>
                          </a:rPr>
                        </m:ctrlPr>
                      </m:funcPr>
                      <m:fName>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m:t>
                            </m:r>
                            <m:sSub>
                              <m:sSubPr>
                                <m:ctrlPr>
                                  <a:rPr lang="pt-BR" altLang="zh-CN" sz="3200" i="1" dirty="0">
                                    <a:latin typeface="Cambria Math" panose="02040503050406030204" pitchFamily="18" charset="0"/>
                                    <a:ea typeface="Cambria Math" panose="02040503050406030204" pitchFamily="18" charset="0"/>
                                  </a:rPr>
                                </m:ctrlPr>
                              </m:sSubPr>
                              <m:e>
                                <m:r>
                                  <m:rPr>
                                    <m:sty m:val="p"/>
                                  </m:rPr>
                                  <a:rPr lang="en-US" altLang="zh-CN" sz="3200" i="1" dirty="0">
                                    <a:latin typeface="Cambria Math" panose="02040503050406030204" pitchFamily="18" charset="0"/>
                                    <a:ea typeface="Cambria Math" panose="02040503050406030204" pitchFamily="18" charset="0"/>
                                  </a:rPr>
                                  <m:t>r</m:t>
                                </m:r>
                              </m:e>
                              <m:sub>
                                <m:r>
                                  <a:rPr lang="en-US" altLang="zh-CN" sz="3200" i="1" dirty="0">
                                    <a:latin typeface="Cambria Math" panose="02040503050406030204" pitchFamily="18" charset="0"/>
                                    <a:ea typeface="Cambria Math" panose="02040503050406030204" pitchFamily="18" charset="0"/>
                                  </a:rPr>
                                  <m:t>𝑃</m:t>
                                </m:r>
                              </m:sub>
                            </m:sSub>
                          </m:num>
                          <m:den>
                            <m:r>
                              <a:rPr lang="en-US" altLang="zh-CN" sz="3200" i="1" dirty="0">
                                <a:latin typeface="Cambria Math" panose="02040503050406030204" pitchFamily="18" charset="0"/>
                              </a:rPr>
                              <m:t>𝜕</m:t>
                            </m:r>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𝑤</m:t>
                                </m:r>
                              </m:e>
                              <m:sub>
                                <m:r>
                                  <m:rPr>
                                    <m:sty m:val="p"/>
                                  </m:rPr>
                                  <a:rPr lang="en-US" altLang="zh-CN" sz="3200" i="1">
                                    <a:latin typeface="Cambria Math" panose="02040503050406030204" pitchFamily="18" charset="0"/>
                                  </a:rPr>
                                  <m:t>i</m:t>
                                </m:r>
                              </m:sub>
                            </m:sSub>
                          </m:den>
                        </m:f>
                      </m:fName>
                      <m:e>
                        <m:r>
                          <a:rPr lang="en-US" altLang="zh-CN" sz="3200" b="0" i="1" dirty="0" smtClean="0">
                            <a:latin typeface="Cambria Math" panose="02040503050406030204" pitchFamily="18" charset="0"/>
                          </a:rPr>
                          <m:t>/</m:t>
                        </m:r>
                      </m:e>
                    </m:func>
                  </m:oMath>
                </a14:m>
                <a:r>
                  <a:rPr lang="en-US" altLang="zh-CN" sz="3200" dirty="0"/>
                  <a:t> </a:t>
                </a:r>
                <a14:m>
                  <m:oMath xmlns:m="http://schemas.openxmlformats.org/officeDocument/2006/math">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m:t>
                        </m:r>
                        <m:sSub>
                          <m:sSubPr>
                            <m:ctrlPr>
                              <a:rPr lang="pt-BR" altLang="zh-CN" sz="3200" i="1" dirty="0">
                                <a:latin typeface="Cambria Math" panose="02040503050406030204" pitchFamily="18" charset="0"/>
                                <a:ea typeface="Cambria Math" panose="02040503050406030204" pitchFamily="18" charset="0"/>
                              </a:rPr>
                            </m:ctrlPr>
                          </m:sSubPr>
                          <m:e>
                            <m:r>
                              <a:rPr lang="en-US" altLang="zh-CN" sz="3200" i="1" dirty="0">
                                <a:latin typeface="Cambria Math" panose="02040503050406030204" pitchFamily="18" charset="0"/>
                                <a:ea typeface="Cambria Math" panose="02040503050406030204" pitchFamily="18" charset="0"/>
                              </a:rPr>
                              <m:t>𝜎</m:t>
                            </m:r>
                          </m:e>
                          <m:sub>
                            <m:r>
                              <a:rPr lang="en-US" altLang="zh-CN" sz="3200" i="1" dirty="0">
                                <a:latin typeface="Cambria Math" panose="02040503050406030204" pitchFamily="18" charset="0"/>
                                <a:ea typeface="Cambria Math" panose="02040503050406030204" pitchFamily="18" charset="0"/>
                              </a:rPr>
                              <m:t>𝑃</m:t>
                            </m:r>
                          </m:sub>
                        </m:sSub>
                      </m:num>
                      <m:den>
                        <m:r>
                          <a:rPr lang="en-US" altLang="zh-CN" sz="3200" i="1" dirty="0">
                            <a:latin typeface="Cambria Math" panose="02040503050406030204" pitchFamily="18" charset="0"/>
                          </a:rPr>
                          <m:t>𝜕</m:t>
                        </m:r>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𝑤</m:t>
                            </m:r>
                          </m:e>
                          <m:sub>
                            <m:r>
                              <m:rPr>
                                <m:sty m:val="p"/>
                              </m:rPr>
                              <a:rPr lang="en-US" altLang="zh-CN" sz="3200" i="1">
                                <a:latin typeface="Cambria Math" panose="02040503050406030204" pitchFamily="18" charset="0"/>
                              </a:rPr>
                              <m:t>i</m:t>
                            </m:r>
                          </m:sub>
                        </m:sSub>
                      </m:den>
                    </m:f>
                    <m:r>
                      <a:rPr lang="en-US" altLang="zh-CN" sz="3200" b="0" i="1" smtClean="0">
                        <a:latin typeface="Cambria Math" panose="02040503050406030204" pitchFamily="18" charset="0"/>
                      </a:rPr>
                      <m:t>=</m:t>
                    </m:r>
                    <m:f>
                      <m:fPr>
                        <m:ctrlPr>
                          <a:rPr lang="en-US" altLang="zh-CN" sz="3200" b="0" i="1" smtClean="0">
                            <a:latin typeface="Cambria Math" panose="02040503050406030204" pitchFamily="18" charset="0"/>
                          </a:rPr>
                        </m:ctrlPr>
                      </m:fPr>
                      <m:num>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𝑟</m:t>
                            </m:r>
                          </m:e>
                          <m:sub>
                            <m:r>
                              <a:rPr lang="en-US" altLang="zh-CN" sz="3200" i="1">
                                <a:latin typeface="Cambria Math" panose="02040503050406030204" pitchFamily="18" charset="0"/>
                              </a:rPr>
                              <m:t>𝑖</m:t>
                            </m:r>
                          </m:sub>
                        </m:sSub>
                        <m:r>
                          <a:rPr lang="en-US" altLang="zh-CN" sz="3200" i="1">
                            <a:latin typeface="Cambria Math" panose="02040503050406030204" pitchFamily="18" charset="0"/>
                          </a:rPr>
                          <m:t>−</m:t>
                        </m:r>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𝑟</m:t>
                            </m:r>
                          </m:e>
                          <m:sub>
                            <m:r>
                              <m:rPr>
                                <m:sty m:val="p"/>
                              </m:rPr>
                              <a:rPr lang="en-US" altLang="zh-CN" sz="3200" i="1">
                                <a:latin typeface="Cambria Math" panose="02040503050406030204" pitchFamily="18" charset="0"/>
                              </a:rPr>
                              <m:t>M</m:t>
                            </m:r>
                          </m:sub>
                        </m:sSub>
                      </m:num>
                      <m:den>
                        <m:f>
                          <m:fPr>
                            <m:ctrlPr>
                              <a:rPr lang="en-US" altLang="zh-CN" sz="3200" b="0" i="1" smtClean="0">
                                <a:latin typeface="Cambria Math" panose="02040503050406030204" pitchFamily="18" charset="0"/>
                              </a:rPr>
                            </m:ctrlPr>
                          </m:fPr>
                          <m:num>
                            <m:r>
                              <a:rPr lang="en-US" altLang="zh-CN" sz="3200" b="0" i="1" smtClean="0">
                                <a:latin typeface="Cambria Math" panose="02040503050406030204" pitchFamily="18" charset="0"/>
                              </a:rPr>
                              <m:t>𝑐𝑜𝑣</m:t>
                            </m:r>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𝑖</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𝑀</m:t>
                                </m:r>
                              </m:e>
                            </m:d>
                            <m:r>
                              <a:rPr lang="en-US" altLang="zh-CN" sz="3200" b="0" i="1" smtClean="0">
                                <a:latin typeface="Cambria Math" panose="02040503050406030204" pitchFamily="18" charset="0"/>
                              </a:rPr>
                              <m:t>−</m:t>
                            </m:r>
                            <m:sSubSup>
                              <m:sSubSupPr>
                                <m:ctrlPr>
                                  <a:rPr lang="en-US" altLang="zh-CN" sz="3200" b="0" i="1" smtClean="0">
                                    <a:latin typeface="Cambria Math" panose="02040503050406030204" pitchFamily="18" charset="0"/>
                                  </a:rPr>
                                </m:ctrlPr>
                              </m:sSubSupPr>
                              <m:e>
                                <m:r>
                                  <a:rPr lang="zh-CN" altLang="en-US" sz="3200" b="0" i="1" smtClean="0">
                                    <a:latin typeface="Cambria Math" panose="02040503050406030204" pitchFamily="18" charset="0"/>
                                  </a:rPr>
                                  <m:t>𝜎</m:t>
                                </m:r>
                              </m:e>
                              <m:sub>
                                <m:r>
                                  <a:rPr lang="en-US" altLang="zh-CN" sz="3200" b="0" i="1" smtClean="0">
                                    <a:latin typeface="Cambria Math" panose="02040503050406030204" pitchFamily="18" charset="0"/>
                                  </a:rPr>
                                  <m:t>𝑀</m:t>
                                </m:r>
                              </m:sub>
                              <m:sup>
                                <m:r>
                                  <a:rPr lang="en-US" altLang="zh-CN" sz="3200" b="0" i="1" smtClean="0">
                                    <a:latin typeface="Cambria Math" panose="02040503050406030204" pitchFamily="18" charset="0"/>
                                  </a:rPr>
                                  <m:t>2</m:t>
                                </m:r>
                              </m:sup>
                            </m:sSubSup>
                          </m:num>
                          <m:den>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𝜎</m:t>
                                </m:r>
                              </m:e>
                              <m:sub>
                                <m:r>
                                  <a:rPr lang="en-US" altLang="zh-CN" sz="3200" b="0" i="1" smtClean="0">
                                    <a:latin typeface="Cambria Math" panose="02040503050406030204" pitchFamily="18" charset="0"/>
                                  </a:rPr>
                                  <m:t>𝑀</m:t>
                                </m:r>
                              </m:sub>
                            </m:sSub>
                          </m:den>
                        </m:f>
                      </m:den>
                    </m:f>
                  </m:oMath>
                </a14:m>
                <a:endParaRPr lang="zh-CN" altLang="en-US" sz="3200" dirty="0"/>
              </a:p>
            </p:txBody>
          </p:sp>
        </mc:Choice>
        <mc:Fallback xmlns="">
          <p:sp>
            <p:nvSpPr>
              <p:cNvPr id="5" name="文本框 4">
                <a:extLst>
                  <a:ext uri="{FF2B5EF4-FFF2-40B4-BE49-F238E27FC236}">
                    <a16:creationId xmlns:a16="http://schemas.microsoft.com/office/drawing/2014/main" id="{CF2052AB-18D8-4FE1-B536-0F8A98D98AE9}"/>
                  </a:ext>
                </a:extLst>
              </p:cNvPr>
              <p:cNvSpPr txBox="1">
                <a:spLocks noRot="1" noChangeAspect="1" noMove="1" noResize="1" noEditPoints="1" noAdjustHandles="1" noChangeArrowheads="1" noChangeShapeType="1" noTextEdit="1"/>
              </p:cNvSpPr>
              <p:nvPr/>
            </p:nvSpPr>
            <p:spPr>
              <a:xfrm>
                <a:off x="1547664" y="4723423"/>
                <a:ext cx="4824536" cy="1217128"/>
              </a:xfrm>
              <a:prstGeom prst="rect">
                <a:avLst/>
              </a:prstGeom>
              <a:blipFill>
                <a:blip r:embed="rId3"/>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3198B461-CA19-4C99-925E-0F70F984508C}"/>
              </a:ext>
            </a:extLst>
          </p:cNvPr>
          <p:cNvSpPr txBox="1"/>
          <p:nvPr/>
        </p:nvSpPr>
        <p:spPr>
          <a:xfrm>
            <a:off x="6732240" y="5085184"/>
            <a:ext cx="864096" cy="369332"/>
          </a:xfrm>
          <a:prstGeom prst="rect">
            <a:avLst/>
          </a:prstGeom>
          <a:noFill/>
        </p:spPr>
        <p:txBody>
          <a:bodyPr wrap="square" rtlCol="0">
            <a:spAutoFit/>
          </a:bodyPr>
          <a:lstStyle/>
          <a:p>
            <a:r>
              <a:rPr lang="zh-CN" altLang="en-US" dirty="0"/>
              <a:t>（</a:t>
            </a:r>
            <a:r>
              <a:rPr lang="en-US" altLang="zh-CN" dirty="0"/>
              <a:t>2</a:t>
            </a:r>
            <a:r>
              <a:rPr lang="zh-CN" altLang="en-US" dirty="0"/>
              <a:t>）</a:t>
            </a:r>
          </a:p>
        </p:txBody>
      </p:sp>
    </p:spTree>
    <p:extLst>
      <p:ext uri="{BB962C8B-B14F-4D97-AF65-F5344CB8AC3E}">
        <p14:creationId xmlns:p14="http://schemas.microsoft.com/office/powerpoint/2010/main" val="125026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709A1-4611-4BFD-8F3D-23D4DCD88DD1}"/>
              </a:ext>
            </a:extLst>
          </p:cNvPr>
          <p:cNvSpPr>
            <a:spLocks noGrp="1"/>
          </p:cNvSpPr>
          <p:nvPr>
            <p:ph type="title"/>
          </p:nvPr>
        </p:nvSpPr>
        <p:spPr/>
        <p:txBody>
          <a:bodyPr/>
          <a:lstStyle/>
          <a:p>
            <a:r>
              <a:rPr lang="en-US" altLang="zh-CN" dirty="0"/>
              <a:t>            CML</a:t>
            </a:r>
            <a:r>
              <a:rPr lang="zh-CN" altLang="en-US" dirty="0"/>
              <a:t>的斜率等于</a:t>
            </a:r>
            <a:r>
              <a:rPr lang="en-US" altLang="zh-CN" dirty="0"/>
              <a:t>P</a:t>
            </a:r>
            <a:r>
              <a:rPr lang="zh-CN" altLang="en-US" dirty="0"/>
              <a:t>的斜率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45CCD14-3521-4DC6-9966-A4922DAD44B1}"/>
                  </a:ext>
                </a:extLst>
              </p:cNvPr>
              <p:cNvSpPr>
                <a:spLocks noGrp="1"/>
              </p:cNvSpPr>
              <p:nvPr>
                <p:ph idx="1"/>
              </p:nvPr>
            </p:nvSpPr>
            <p:spPr/>
            <p:txBody>
              <a:bodyPr/>
              <a:lstStyle/>
              <a:p>
                <a:r>
                  <a:rPr lang="zh-CN" altLang="en-US" dirty="0"/>
                  <a:t>我们已经知道，资本市场线（</a:t>
                </a:r>
                <a:r>
                  <a:rPr lang="en-US" altLang="zh-CN" dirty="0"/>
                  <a:t>CML)</a:t>
                </a:r>
                <a:r>
                  <a:rPr lang="zh-CN" altLang="en-US" dirty="0"/>
                  <a:t>为</a:t>
                </a:r>
                <a:r>
                  <a:rPr lang="en-US" altLang="zh-CN" dirty="0"/>
                  <a:t>M</a:t>
                </a:r>
                <a:r>
                  <a:rPr lang="zh-CN" altLang="en-US" dirty="0"/>
                  <a:t>与无风险资产的组合，即连接无风险收益与</a:t>
                </a:r>
                <a:r>
                  <a:rPr lang="en-US" altLang="zh-CN" dirty="0"/>
                  <a:t>M</a:t>
                </a:r>
                <a:r>
                  <a:rPr lang="zh-CN" altLang="en-US" dirty="0"/>
                  <a:t>点的直线，表达式为：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𝑀</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𝑀</m:t>
                              </m:r>
                            </m:sub>
                          </m:sSub>
                        </m:den>
                      </m:f>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m:rPr>
                              <m:sty m:val="p"/>
                            </m:rPr>
                            <a:rPr lang="en-US" altLang="zh-CN" i="1">
                              <a:latin typeface="Cambria Math" panose="02040503050406030204" pitchFamily="18" charset="0"/>
                            </a:rPr>
                            <m:t>P</m:t>
                          </m:r>
                        </m:sub>
                      </m:sSub>
                    </m:oMath>
                  </m:oMathPara>
                </a14:m>
                <a:endParaRPr lang="en-US" altLang="zh-CN" dirty="0"/>
              </a:p>
              <a:p>
                <a:r>
                  <a:rPr lang="zh-CN" altLang="en-US" dirty="0"/>
                  <a:t>两条线斜率相等，即有</a:t>
                </a:r>
                <a:endParaRPr lang="en-US" altLang="zh-CN" dirty="0"/>
              </a:p>
              <a:p>
                <a:pPr marL="0" indent="0">
                  <a:buNone/>
                </a:pPr>
                <a:r>
                  <a:rPr lang="en-US" altLang="zh-CN" dirty="0"/>
                  <a:t>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𝑀</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𝑀</m:t>
                            </m:r>
                          </m:sub>
                        </m:sSub>
                      </m:den>
                    </m:f>
                    <m:r>
                      <a:rPr lang="en-US" altLang="zh-CN" b="0" i="1" smtClean="0">
                        <a:latin typeface="Cambria Math" panose="02040503050406030204" pitchFamily="18" charset="0"/>
                      </a:rPr>
                      <m:t>=</m:t>
                    </m:r>
                  </m:oMath>
                </a14:m>
                <a:r>
                  <a:rPr lang="en-US" altLang="zh-CN" dirty="0"/>
                  <a:t> </a:t>
                </a:r>
                <a14:m>
                  <m:oMath xmlns:m="http://schemas.openxmlformats.org/officeDocument/2006/math">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m:rPr>
                                <m:sty m:val="p"/>
                              </m:rPr>
                              <a:rPr lang="en-US" altLang="zh-CN" i="1">
                                <a:latin typeface="Cambria Math" panose="02040503050406030204" pitchFamily="18" charset="0"/>
                              </a:rPr>
                              <m:t>M</m:t>
                            </m:r>
                          </m:sub>
                        </m:sSub>
                      </m:num>
                      <m:den>
                        <m:f>
                          <m:fPr>
                            <m:ctrlPr>
                              <a:rPr lang="en-US" altLang="zh-CN" i="1">
                                <a:latin typeface="Cambria Math" panose="02040503050406030204" pitchFamily="18" charset="0"/>
                              </a:rPr>
                            </m:ctrlPr>
                          </m:fPr>
                          <m:num>
                            <m:r>
                              <a:rPr lang="en-US" altLang="zh-CN" i="1">
                                <a:latin typeface="Cambria Math" panose="02040503050406030204" pitchFamily="18" charset="0"/>
                              </a:rPr>
                              <m:t>𝑐𝑜𝑣</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𝑀</m:t>
                                </m:r>
                              </m:e>
                            </m:d>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𝑀</m:t>
                                </m:r>
                              </m:sub>
                              <m:sup>
                                <m:r>
                                  <a:rPr lang="en-US" altLang="zh-CN" i="1">
                                    <a:latin typeface="Cambria Math" panose="02040503050406030204" pitchFamily="18" charset="0"/>
                                  </a:rPr>
                                  <m:t>2</m:t>
                                </m:r>
                              </m:sup>
                            </m:sSubSup>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𝑀</m:t>
                                </m:r>
                              </m:sub>
                            </m:sSub>
                          </m:den>
                        </m:f>
                      </m:den>
                    </m:f>
                  </m:oMath>
                </a14:m>
                <a:r>
                  <a:rPr lang="zh-CN" altLang="en-US" dirty="0"/>
                  <a:t>                 （</a:t>
                </a:r>
                <a:r>
                  <a:rPr lang="en-US" altLang="zh-CN" dirty="0"/>
                  <a:t>3</a:t>
                </a:r>
                <a:r>
                  <a:rPr lang="zh-CN" altLang="en-US" dirty="0"/>
                  <a:t>）</a:t>
                </a:r>
              </a:p>
            </p:txBody>
          </p:sp>
        </mc:Choice>
        <mc:Fallback xmlns="">
          <p:sp>
            <p:nvSpPr>
              <p:cNvPr id="3" name="内容占位符 2">
                <a:extLst>
                  <a:ext uri="{FF2B5EF4-FFF2-40B4-BE49-F238E27FC236}">
                    <a16:creationId xmlns:a16="http://schemas.microsoft.com/office/drawing/2014/main" id="{345CCD14-3521-4DC6-9966-A4922DAD44B1}"/>
                  </a:ext>
                </a:extLst>
              </p:cNvPr>
              <p:cNvSpPr>
                <a:spLocks noGrp="1" noRot="1" noChangeAspect="1" noMove="1" noResize="1" noEditPoints="1" noAdjustHandles="1" noChangeArrowheads="1" noChangeShapeType="1" noTextEdit="1"/>
              </p:cNvSpPr>
              <p:nvPr>
                <p:ph idx="1"/>
              </p:nvPr>
            </p:nvSpPr>
            <p:spPr>
              <a:blipFill>
                <a:blip r:embed="rId2"/>
                <a:stretch>
                  <a:fillRect l="-1704" t="-2156" r="-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0116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62AB21-1A57-4506-817E-92059DC0532E}"/>
              </a:ext>
            </a:extLst>
          </p:cNvPr>
          <p:cNvSpPr>
            <a:spLocks noGrp="1"/>
          </p:cNvSpPr>
          <p:nvPr>
            <p:ph type="title"/>
          </p:nvPr>
        </p:nvSpPr>
        <p:spPr/>
        <p:txBody>
          <a:bodyPr/>
          <a:lstStyle/>
          <a:p>
            <a:r>
              <a:rPr lang="zh-CN" altLang="en-US" dirty="0"/>
              <a:t>整理得</a:t>
            </a:r>
            <a:r>
              <a:rPr lang="en-US" altLang="zh-CN" dirty="0"/>
              <a:t>CAPM</a:t>
            </a:r>
            <a:endParaRPr lang="zh-CN" altLang="en-US" dirty="0"/>
          </a:p>
        </p:txBody>
      </p:sp>
      <p:sp>
        <p:nvSpPr>
          <p:cNvPr id="3" name="内容占位符 2">
            <a:extLst>
              <a:ext uri="{FF2B5EF4-FFF2-40B4-BE49-F238E27FC236}">
                <a16:creationId xmlns:a16="http://schemas.microsoft.com/office/drawing/2014/main" id="{FA3A901C-D45F-4E62-AEB9-6E924A28580F}"/>
              </a:ext>
            </a:extLst>
          </p:cNvPr>
          <p:cNvSpPr>
            <a:spLocks noGrp="1"/>
          </p:cNvSpPr>
          <p:nvPr>
            <p:ph idx="1"/>
          </p:nvPr>
        </p:nvSpPr>
        <p:spPr/>
        <p:txBody>
          <a:bodyPr/>
          <a:lstStyle/>
          <a:p>
            <a:r>
              <a:rPr lang="zh-CN" altLang="en-US" dirty="0"/>
              <a:t>将（</a:t>
            </a:r>
            <a:r>
              <a:rPr lang="en-US" altLang="zh-CN" dirty="0"/>
              <a:t>3</a:t>
            </a:r>
            <a:r>
              <a:rPr lang="zh-CN" altLang="en-US" dirty="0"/>
              <a:t>）整理</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C0EE84C-4B65-4671-B3E0-DB7156A8E56B}"/>
                  </a:ext>
                </a:extLst>
              </p:cNvPr>
              <p:cNvSpPr txBox="1"/>
              <p:nvPr/>
            </p:nvSpPr>
            <p:spPr>
              <a:xfrm>
                <a:off x="1259632" y="2201409"/>
                <a:ext cx="5382344" cy="754887"/>
              </a:xfrm>
              <a:prstGeom prst="rect">
                <a:avLst/>
              </a:prstGeom>
              <a:noFill/>
            </p:spPr>
            <p:txBody>
              <a:bodyPr wrap="square">
                <a:spAutoFit/>
              </a:bodyPr>
              <a:lstStyle/>
              <a:p>
                <a:r>
                  <a:rPr lang="en-US" altLang="zh-CN" sz="2000" dirty="0"/>
                  <a:t> </a:t>
                </a:r>
                <a14:m>
                  <m:oMath xmlns:m="http://schemas.openxmlformats.org/officeDocument/2006/math">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𝑀</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𝑓</m:t>
                            </m:r>
                          </m:sub>
                        </m:sSub>
                      </m:num>
                      <m:den>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𝜎</m:t>
                            </m:r>
                          </m:e>
                          <m:sub>
                            <m:r>
                              <a:rPr lang="en-US" altLang="zh-CN" sz="2000" b="0" i="1" smtClean="0">
                                <a:latin typeface="Cambria Math" panose="02040503050406030204" pitchFamily="18" charset="0"/>
                              </a:rPr>
                              <m:t>𝑀</m:t>
                            </m:r>
                          </m:sub>
                        </m:sSub>
                      </m:den>
                    </m:f>
                    <m:r>
                      <a:rPr lang="en-US" altLang="zh-CN" sz="2000" b="0" i="1" smtClean="0">
                        <a:latin typeface="Cambria Math" panose="02040503050406030204" pitchFamily="18" charset="0"/>
                      </a:rPr>
                      <m:t>=</m:t>
                    </m:r>
                  </m:oMath>
                </a14:m>
                <a:r>
                  <a:rPr lang="en-US" altLang="zh-CN" sz="2000" dirty="0"/>
                  <a:t> </a:t>
                </a:r>
                <a14:m>
                  <m:oMath xmlns:m="http://schemas.openxmlformats.org/officeDocument/2006/math">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m:rPr>
                                <m:sty m:val="p"/>
                              </m:rPr>
                              <a:rPr lang="en-US" altLang="zh-CN" sz="2000" i="1">
                                <a:latin typeface="Cambria Math" panose="02040503050406030204" pitchFamily="18" charset="0"/>
                              </a:rPr>
                              <m:t>M</m:t>
                            </m:r>
                          </m:sub>
                        </m:sSub>
                      </m:num>
                      <m:den>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𝑐𝑜𝑣</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𝑀</m:t>
                                </m:r>
                              </m:e>
                            </m:d>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up>
                                <m:r>
                                  <a:rPr lang="en-US" altLang="zh-CN" sz="2000" i="1">
                                    <a:latin typeface="Cambria Math" panose="02040503050406030204" pitchFamily="18" charset="0"/>
                                  </a:rPr>
                                  <m:t>2</m:t>
                                </m:r>
                              </m:sup>
                            </m:sSubSup>
                          </m:num>
                          <m:den>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Sub>
                          </m:den>
                        </m:f>
                      </m:den>
                    </m:f>
                  </m:oMath>
                </a14:m>
                <a:r>
                  <a:rPr lang="zh-CN" altLang="en-US" sz="2000" dirty="0"/>
                  <a:t>                 （</a:t>
                </a:r>
                <a:r>
                  <a:rPr lang="en-US" altLang="zh-CN" sz="2000" dirty="0"/>
                  <a:t>3</a:t>
                </a:r>
                <a:r>
                  <a:rPr lang="zh-CN" altLang="en-US" sz="2000" dirty="0"/>
                  <a:t>）</a:t>
                </a:r>
              </a:p>
            </p:txBody>
          </p:sp>
        </mc:Choice>
        <mc:Fallback xmlns="">
          <p:sp>
            <p:nvSpPr>
              <p:cNvPr id="5" name="文本框 4">
                <a:extLst>
                  <a:ext uri="{FF2B5EF4-FFF2-40B4-BE49-F238E27FC236}">
                    <a16:creationId xmlns:a16="http://schemas.microsoft.com/office/drawing/2014/main" id="{FC0EE84C-4B65-4671-B3E0-DB7156A8E56B}"/>
                  </a:ext>
                </a:extLst>
              </p:cNvPr>
              <p:cNvSpPr txBox="1">
                <a:spLocks noRot="1" noChangeAspect="1" noMove="1" noResize="1" noEditPoints="1" noAdjustHandles="1" noChangeArrowheads="1" noChangeShapeType="1" noTextEdit="1"/>
              </p:cNvSpPr>
              <p:nvPr/>
            </p:nvSpPr>
            <p:spPr>
              <a:xfrm>
                <a:off x="1259632" y="2201409"/>
                <a:ext cx="5382344" cy="754887"/>
              </a:xfrm>
              <a:prstGeom prst="rect">
                <a:avLst/>
              </a:prstGeom>
              <a:blipFill>
                <a:blip r:embed="rId2"/>
                <a:stretch>
                  <a:fillRect b="-24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D9E4AB6-EDE7-433F-898E-68C233D32CAC}"/>
                  </a:ext>
                </a:extLst>
              </p:cNvPr>
              <p:cNvSpPr txBox="1"/>
              <p:nvPr/>
            </p:nvSpPr>
            <p:spPr>
              <a:xfrm>
                <a:off x="487017" y="3079223"/>
                <a:ext cx="8363272" cy="1115883"/>
              </a:xfrm>
              <a:prstGeom prst="rect">
                <a:avLst/>
              </a:prstGeom>
              <a:noFill/>
            </p:spPr>
            <p:txBody>
              <a:bodyPr wrap="square">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m:rPr>
                            <m:sty m:val="p"/>
                          </m:rPr>
                          <a:rPr lang="en-US" altLang="zh-CN" sz="2000" i="1">
                            <a:latin typeface="Cambria Math" panose="02040503050406030204" pitchFamily="18" charset="0"/>
                          </a:rPr>
                          <m:t>M</m:t>
                        </m:r>
                      </m:sub>
                    </m:sSub>
                  </m:oMath>
                </a14:m>
                <a:r>
                  <a:rPr lang="en-US" altLang="zh-CN" sz="2000" dirty="0"/>
                  <a:t>= </a:t>
                </a:r>
                <a14:m>
                  <m:oMath xmlns:m="http://schemas.openxmlformats.org/officeDocument/2006/math">
                    <m:f>
                      <m:fPr>
                        <m:ctrlPr>
                          <a:rPr lang="en-US" altLang="zh-CN" sz="2000" i="1" smtClean="0">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𝑓</m:t>
                            </m:r>
                          </m:sub>
                        </m:sSub>
                      </m:num>
                      <m:den>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𝑐𝑜𝑣</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𝑀</m:t>
                            </m:r>
                          </m:e>
                        </m:d>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up>
                            <m:r>
                              <a:rPr lang="en-US" altLang="zh-CN" sz="2000" i="1">
                                <a:latin typeface="Cambria Math" panose="02040503050406030204" pitchFamily="18" charset="0"/>
                              </a:rPr>
                              <m:t>2</m:t>
                            </m:r>
                          </m:sup>
                        </m:sSubSup>
                      </m:num>
                      <m:den>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Sub>
                      </m:den>
                    </m:f>
                    <m:r>
                      <a:rPr lang="en-US" altLang="zh-CN" sz="2000" b="0" i="0" smtClean="0">
                        <a:latin typeface="Cambria Math" panose="02040503050406030204" pitchFamily="18" charset="0"/>
                      </a:rPr>
                      <m:t>=</m:t>
                    </m:r>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𝑓</m:t>
                            </m:r>
                          </m:sub>
                        </m:sSub>
                      </m:num>
                      <m:den>
                        <m:sSup>
                          <m:sSupPr>
                            <m:ctrlPr>
                              <a:rPr lang="en-US" altLang="zh-CN" sz="2000" i="1" smtClean="0">
                                <a:latin typeface="Cambria Math" panose="02040503050406030204" pitchFamily="18" charset="0"/>
                              </a:rPr>
                            </m:ctrlPr>
                          </m:sSup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Sub>
                          </m:e>
                          <m:sup>
                            <m:r>
                              <a:rPr lang="en-US" altLang="zh-CN" sz="2000" b="0" i="1" smtClean="0">
                                <a:latin typeface="Cambria Math" panose="02040503050406030204" pitchFamily="18" charset="0"/>
                              </a:rPr>
                              <m:t>2</m:t>
                            </m:r>
                          </m:sup>
                        </m:sSup>
                      </m:den>
                    </m:f>
                    <m:r>
                      <a:rPr lang="en-US" altLang="zh-CN" sz="2000" i="1" smtClean="0">
                        <a:latin typeface="Cambria Math" panose="02040503050406030204" pitchFamily="18" charset="0"/>
                        <a:ea typeface="Cambria Math" panose="02040503050406030204" pitchFamily="18" charset="0"/>
                      </a:rPr>
                      <m:t>×</m:t>
                    </m:r>
                    <m:d>
                      <m:dPr>
                        <m:begChr m:val="["/>
                        <m:endChr m:val="]"/>
                        <m:ctrlPr>
                          <a:rPr lang="en-US" altLang="zh-CN" sz="2000" b="0" i="1" smtClean="0">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rPr>
                          <m:t>𝑐𝑜𝑣</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𝑀</m:t>
                            </m:r>
                          </m:e>
                        </m:d>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up>
                            <m:r>
                              <a:rPr lang="en-US" altLang="zh-CN" sz="2000" i="1">
                                <a:latin typeface="Cambria Math" panose="02040503050406030204" pitchFamily="18" charset="0"/>
                              </a:rPr>
                              <m:t>2</m:t>
                            </m:r>
                          </m:sup>
                        </m:sSubSup>
                      </m:e>
                    </m:d>
                    <m:r>
                      <a:rPr lang="en-US" altLang="zh-CN" sz="2000" b="0" i="1" smtClean="0">
                        <a:latin typeface="Cambria Math" panose="02040503050406030204" pitchFamily="18" charset="0"/>
                      </a:rPr>
                      <m:t>=</m:t>
                    </m:r>
                  </m:oMath>
                </a14:m>
                <a:r>
                  <a:rPr lang="en-US" altLang="zh-CN" sz="2000" dirty="0"/>
                  <a:t> </a:t>
                </a:r>
                <a14:m>
                  <m:oMath xmlns:m="http://schemas.openxmlformats.org/officeDocument/2006/math">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𝑐𝑜𝑣</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𝑀</m:t>
                            </m:r>
                          </m:e>
                        </m:d>
                      </m:num>
                      <m:den>
                        <m:sSup>
                          <m:sSupPr>
                            <m:ctrlPr>
                              <a:rPr lang="en-US" altLang="zh-CN" sz="2000" i="1">
                                <a:latin typeface="Cambria Math" panose="02040503050406030204" pitchFamily="18" charset="0"/>
                              </a:rPr>
                            </m:ctrlPr>
                          </m:sSup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Sub>
                          </m:e>
                          <m:sup>
                            <m:r>
                              <a:rPr lang="en-US" altLang="zh-CN" sz="2000" i="1">
                                <a:latin typeface="Cambria Math" panose="02040503050406030204" pitchFamily="18" charset="0"/>
                              </a:rPr>
                              <m:t>2</m:t>
                            </m:r>
                          </m:sup>
                        </m:sSup>
                      </m:den>
                    </m:f>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m:t>
                        </m:r>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𝑓</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𝑓</m:t>
                        </m:r>
                      </m:sub>
                    </m:sSub>
                  </m:oMath>
                </a14:m>
                <a:endParaRPr lang="zh-CN" altLang="en-US" sz="2000" dirty="0"/>
              </a:p>
            </p:txBody>
          </p:sp>
        </mc:Choice>
        <mc:Fallback xmlns="">
          <p:sp>
            <p:nvSpPr>
              <p:cNvPr id="7" name="文本框 6">
                <a:extLst>
                  <a:ext uri="{FF2B5EF4-FFF2-40B4-BE49-F238E27FC236}">
                    <a16:creationId xmlns:a16="http://schemas.microsoft.com/office/drawing/2014/main" id="{5D9E4AB6-EDE7-433F-898E-68C233D32CAC}"/>
                  </a:ext>
                </a:extLst>
              </p:cNvPr>
              <p:cNvSpPr txBox="1">
                <a:spLocks noRot="1" noChangeAspect="1" noMove="1" noResize="1" noEditPoints="1" noAdjustHandles="1" noChangeArrowheads="1" noChangeShapeType="1" noTextEdit="1"/>
              </p:cNvSpPr>
              <p:nvPr/>
            </p:nvSpPr>
            <p:spPr>
              <a:xfrm>
                <a:off x="487017" y="3079223"/>
                <a:ext cx="8363272" cy="1115883"/>
              </a:xfrm>
              <a:prstGeom prst="rect">
                <a:avLst/>
              </a:prstGeom>
              <a:blipFill>
                <a:blip r:embed="rId3"/>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67109B42-E3F7-498D-8476-1EE702DA45D7}"/>
              </a:ext>
            </a:extLst>
          </p:cNvPr>
          <p:cNvSpPr txBox="1"/>
          <p:nvPr/>
        </p:nvSpPr>
        <p:spPr>
          <a:xfrm>
            <a:off x="791580" y="4405261"/>
            <a:ext cx="1224136" cy="369332"/>
          </a:xfrm>
          <a:prstGeom prst="rect">
            <a:avLst/>
          </a:prstGeom>
          <a:noFill/>
        </p:spPr>
        <p:txBody>
          <a:bodyPr wrap="square" rtlCol="0">
            <a:spAutoFit/>
          </a:bodyPr>
          <a:lstStyle/>
          <a:p>
            <a:r>
              <a:rPr lang="zh-CN" altLang="en-US" dirty="0"/>
              <a:t>于是，</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D0F22D8-2A50-48CC-B0D4-5CC8B129EF5A}"/>
                  </a:ext>
                </a:extLst>
              </p:cNvPr>
              <p:cNvSpPr txBox="1"/>
              <p:nvPr/>
            </p:nvSpPr>
            <p:spPr>
              <a:xfrm>
                <a:off x="1547664" y="4190108"/>
                <a:ext cx="4572000" cy="7399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𝑓</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𝑐𝑜𝑣</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𝑀</m:t>
                              </m:r>
                            </m:e>
                          </m:d>
                        </m:num>
                        <m:den>
                          <m:sSup>
                            <m:sSupPr>
                              <m:ctrlPr>
                                <a:rPr lang="en-US" altLang="zh-CN" sz="2000" i="1">
                                  <a:latin typeface="Cambria Math" panose="02040503050406030204" pitchFamily="18" charset="0"/>
                                </a:rPr>
                              </m:ctrlPr>
                            </m:sSup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𝑀</m:t>
                                  </m:r>
                                </m:sub>
                              </m:sSub>
                            </m:e>
                            <m:sup>
                              <m:r>
                                <a:rPr lang="en-US" altLang="zh-CN" sz="2000" i="1">
                                  <a:latin typeface="Cambria Math" panose="02040503050406030204" pitchFamily="18" charset="0"/>
                                </a:rPr>
                                <m:t>2</m:t>
                              </m:r>
                            </m:sup>
                          </m:sSup>
                        </m:den>
                      </m:f>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𝑟</m:t>
                          </m:r>
                        </m:e>
                        <m:sub>
                          <m:r>
                            <a:rPr lang="en-US" altLang="zh-CN" sz="2000" i="1">
                              <a:latin typeface="Cambria Math" panose="02040503050406030204" pitchFamily="18" charset="0"/>
                            </a:rPr>
                            <m:t>𝑀</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𝑓</m:t>
                          </m:r>
                        </m:sub>
                      </m:sSub>
                      <m:r>
                        <a:rPr lang="en-US" altLang="zh-CN" sz="2000" i="1">
                          <a:latin typeface="Cambria Math" panose="02040503050406030204" pitchFamily="18" charset="0"/>
                        </a:rPr>
                        <m:t>)</m:t>
                      </m:r>
                    </m:oMath>
                  </m:oMathPara>
                </a14:m>
                <a:endParaRPr lang="zh-CN" altLang="en-US" sz="2000" dirty="0"/>
              </a:p>
            </p:txBody>
          </p:sp>
        </mc:Choice>
        <mc:Fallback xmlns="">
          <p:sp>
            <p:nvSpPr>
              <p:cNvPr id="10" name="文本框 9">
                <a:extLst>
                  <a:ext uri="{FF2B5EF4-FFF2-40B4-BE49-F238E27FC236}">
                    <a16:creationId xmlns:a16="http://schemas.microsoft.com/office/drawing/2014/main" id="{CD0F22D8-2A50-48CC-B0D4-5CC8B129EF5A}"/>
                  </a:ext>
                </a:extLst>
              </p:cNvPr>
              <p:cNvSpPr txBox="1">
                <a:spLocks noRot="1" noChangeAspect="1" noMove="1" noResize="1" noEditPoints="1" noAdjustHandles="1" noChangeArrowheads="1" noChangeShapeType="1" noTextEdit="1"/>
              </p:cNvSpPr>
              <p:nvPr/>
            </p:nvSpPr>
            <p:spPr>
              <a:xfrm>
                <a:off x="1547664" y="4190108"/>
                <a:ext cx="4572000" cy="739946"/>
              </a:xfrm>
              <a:prstGeom prst="rect">
                <a:avLst/>
              </a:prstGeom>
              <a:blipFill>
                <a:blip r:embed="rId4"/>
                <a:stretch>
                  <a:fillRect/>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690915BE-C4AF-4965-8EDF-45AE06D0DDED}"/>
              </a:ext>
            </a:extLst>
          </p:cNvPr>
          <p:cNvSpPr txBox="1"/>
          <p:nvPr/>
        </p:nvSpPr>
        <p:spPr>
          <a:xfrm>
            <a:off x="5819765" y="4375415"/>
            <a:ext cx="1098376" cy="369332"/>
          </a:xfrm>
          <a:prstGeom prst="rect">
            <a:avLst/>
          </a:prstGeom>
          <a:noFill/>
        </p:spPr>
        <p:txBody>
          <a:bodyPr wrap="square" rtlCol="0">
            <a:spAutoFit/>
          </a:bodyPr>
          <a:lstStyle/>
          <a:p>
            <a:r>
              <a:rPr lang="zh-CN" altLang="en-US" dirty="0"/>
              <a:t>（</a:t>
            </a:r>
            <a:r>
              <a:rPr lang="en-US" altLang="zh-CN" dirty="0"/>
              <a:t>4</a:t>
            </a:r>
            <a:r>
              <a:rPr lang="zh-CN" altLang="en-US" dirty="0"/>
              <a:t>）</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08112B9-0621-4EBA-8EE0-02180774EC56}"/>
                  </a:ext>
                </a:extLst>
              </p:cNvPr>
              <p:cNvSpPr txBox="1"/>
              <p:nvPr/>
            </p:nvSpPr>
            <p:spPr>
              <a:xfrm>
                <a:off x="791580" y="5068063"/>
                <a:ext cx="4572000" cy="537776"/>
              </a:xfrm>
              <a:prstGeom prst="rect">
                <a:avLst/>
              </a:prstGeom>
              <a:noFill/>
            </p:spPr>
            <p:txBody>
              <a:bodyPr wrap="square">
                <a:spAutoFit/>
              </a:bodyPr>
              <a:lstStyle/>
              <a:p>
                <a:r>
                  <a:rPr lang="zh-CN" altLang="en-US" dirty="0"/>
                  <a:t>定义</a:t>
                </a:r>
                <a14:m>
                  <m:oMath xmlns:m="http://schemas.openxmlformats.org/officeDocument/2006/math">
                    <m:f>
                      <m:fPr>
                        <m:ctrlPr>
                          <a:rPr lang="en-US" altLang="zh-CN" sz="1800" i="1" smtClean="0">
                            <a:latin typeface="Cambria Math" panose="02040503050406030204" pitchFamily="18" charset="0"/>
                          </a:rPr>
                        </m:ctrlPr>
                      </m:fPr>
                      <m:num>
                        <m:r>
                          <a:rPr lang="en-US" altLang="zh-CN" sz="1800" i="1">
                            <a:latin typeface="Cambria Math" panose="02040503050406030204" pitchFamily="18" charset="0"/>
                          </a:rPr>
                          <m:t>𝑐𝑜𝑣</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𝑖</m:t>
                            </m:r>
                            <m:r>
                              <a:rPr lang="en-US" altLang="zh-CN" sz="1800" i="1">
                                <a:latin typeface="Cambria Math" panose="02040503050406030204" pitchFamily="18" charset="0"/>
                              </a:rPr>
                              <m:t>,</m:t>
                            </m:r>
                            <m:r>
                              <a:rPr lang="en-US" altLang="zh-CN" sz="1800" i="1">
                                <a:latin typeface="Cambria Math" panose="02040503050406030204" pitchFamily="18" charset="0"/>
                              </a:rPr>
                              <m:t>𝑀</m:t>
                            </m:r>
                          </m:e>
                        </m:d>
                      </m:num>
                      <m:den>
                        <m:sSup>
                          <m:sSupPr>
                            <m:ctrlPr>
                              <a:rPr lang="en-US" altLang="zh-CN" sz="1800" i="1">
                                <a:latin typeface="Cambria Math" panose="02040503050406030204" pitchFamily="18" charset="0"/>
                              </a:rPr>
                            </m:ctrlPr>
                          </m:sSupPr>
                          <m:e>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𝜎</m:t>
                                </m:r>
                              </m:e>
                              <m:sub>
                                <m:r>
                                  <a:rPr lang="en-US" altLang="zh-CN" sz="1800" i="1">
                                    <a:latin typeface="Cambria Math" panose="02040503050406030204" pitchFamily="18" charset="0"/>
                                  </a:rPr>
                                  <m:t>𝑀</m:t>
                                </m:r>
                              </m:sub>
                            </m:sSub>
                          </m:e>
                          <m:sup>
                            <m:r>
                              <a:rPr lang="en-US" altLang="zh-CN" sz="1800" i="1">
                                <a:latin typeface="Cambria Math" panose="02040503050406030204" pitchFamily="18" charset="0"/>
                              </a:rPr>
                              <m:t>2</m:t>
                            </m:r>
                          </m:sup>
                        </m:sSup>
                      </m:den>
                    </m:f>
                    <m:r>
                      <a:rPr lang="en-US" altLang="zh-CN" sz="1800" b="0" i="0"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zh-CN" altLang="en-US" sz="1800" b="0" i="1" smtClean="0">
                            <a:latin typeface="Cambria Math" panose="02040503050406030204" pitchFamily="18" charset="0"/>
                          </a:rPr>
                          <m:t>𝛽</m:t>
                        </m:r>
                      </m:e>
                      <m:sub>
                        <m:r>
                          <m:rPr>
                            <m:sty m:val="p"/>
                          </m:rPr>
                          <a:rPr lang="en-US" altLang="zh-CN" i="1">
                            <a:latin typeface="Cambria Math" panose="02040503050406030204" pitchFamily="18" charset="0"/>
                          </a:rPr>
                          <m:t>i</m:t>
                        </m:r>
                      </m:sub>
                    </m:sSub>
                  </m:oMath>
                </a14:m>
                <a:endParaRPr lang="zh-CN" altLang="en-US" dirty="0"/>
              </a:p>
            </p:txBody>
          </p:sp>
        </mc:Choice>
        <mc:Fallback xmlns="">
          <p:sp>
            <p:nvSpPr>
              <p:cNvPr id="14" name="文本框 13">
                <a:extLst>
                  <a:ext uri="{FF2B5EF4-FFF2-40B4-BE49-F238E27FC236}">
                    <a16:creationId xmlns:a16="http://schemas.microsoft.com/office/drawing/2014/main" id="{B08112B9-0621-4EBA-8EE0-02180774EC56}"/>
                  </a:ext>
                </a:extLst>
              </p:cNvPr>
              <p:cNvSpPr txBox="1">
                <a:spLocks noRot="1" noChangeAspect="1" noMove="1" noResize="1" noEditPoints="1" noAdjustHandles="1" noChangeArrowheads="1" noChangeShapeType="1" noTextEdit="1"/>
              </p:cNvSpPr>
              <p:nvPr/>
            </p:nvSpPr>
            <p:spPr>
              <a:xfrm>
                <a:off x="791580" y="5068063"/>
                <a:ext cx="4572000" cy="537776"/>
              </a:xfrm>
              <a:prstGeom prst="rect">
                <a:avLst/>
              </a:prstGeom>
              <a:blipFill>
                <a:blip r:embed="rId5"/>
                <a:stretch>
                  <a:fillRect l="-12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AAC2D1D-DFC7-4330-9099-3FEC9C2D2173}"/>
                  </a:ext>
                </a:extLst>
              </p:cNvPr>
              <p:cNvSpPr txBox="1"/>
              <p:nvPr/>
            </p:nvSpPr>
            <p:spPr>
              <a:xfrm>
                <a:off x="1547664" y="5592794"/>
                <a:ext cx="4572000" cy="5640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a:latin typeface="Cambria Math" panose="02040503050406030204" pitchFamily="18" charset="0"/>
                            </a:rPr>
                            <m:t>𝒓</m:t>
                          </m:r>
                        </m:e>
                        <m:sub>
                          <m:r>
                            <a:rPr lang="en-US" altLang="zh-CN" sz="2800" b="1" i="1">
                              <a:latin typeface="Cambria Math" panose="02040503050406030204" pitchFamily="18" charset="0"/>
                            </a:rPr>
                            <m:t>𝒊</m:t>
                          </m:r>
                        </m:sub>
                      </m:sSub>
                      <m:r>
                        <a:rPr lang="en-US" altLang="zh-CN" sz="2800" b="1" i="1" smtClean="0">
                          <a:latin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𝒓</m:t>
                          </m:r>
                        </m:e>
                        <m:sub>
                          <m:r>
                            <a:rPr lang="en-US" altLang="zh-CN" sz="2800" b="1" i="1">
                              <a:latin typeface="Cambria Math" panose="02040503050406030204" pitchFamily="18" charset="0"/>
                            </a:rPr>
                            <m:t>𝒇</m:t>
                          </m:r>
                        </m:sub>
                      </m:sSub>
                      <m:r>
                        <a:rPr lang="en-US" altLang="zh-CN" sz="2800" b="1" i="1" smtClean="0">
                          <a:latin typeface="Cambria Math" panose="02040503050406030204" pitchFamily="18" charset="0"/>
                        </a:rPr>
                        <m:t>+</m:t>
                      </m:r>
                      <m:sSub>
                        <m:sSubPr>
                          <m:ctrlPr>
                            <a:rPr lang="en-US" altLang="zh-CN" sz="2800" b="1" i="1" smtClean="0">
                              <a:latin typeface="Cambria Math" panose="02040503050406030204" pitchFamily="18" charset="0"/>
                            </a:rPr>
                          </m:ctrlPr>
                        </m:sSubPr>
                        <m:e>
                          <m:r>
                            <a:rPr lang="zh-CN" altLang="en-US" sz="2800" b="1" i="1" smtClean="0">
                              <a:latin typeface="Cambria Math" panose="02040503050406030204" pitchFamily="18" charset="0"/>
                            </a:rPr>
                            <m:t>𝜷</m:t>
                          </m:r>
                        </m:e>
                        <m:sub>
                          <m:r>
                            <a:rPr lang="en-US" altLang="zh-CN" sz="2800" b="1" i="1">
                              <a:latin typeface="Cambria Math" panose="02040503050406030204" pitchFamily="18" charset="0"/>
                            </a:rPr>
                            <m:t>𝒊</m:t>
                          </m:r>
                        </m:sub>
                      </m:sSub>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m:t>
                          </m:r>
                          <m:r>
                            <a:rPr lang="en-US" altLang="zh-CN" sz="2800" b="1" i="1">
                              <a:latin typeface="Cambria Math" panose="02040503050406030204" pitchFamily="18" charset="0"/>
                            </a:rPr>
                            <m:t>𝒓</m:t>
                          </m:r>
                        </m:e>
                        <m:sub>
                          <m:r>
                            <a:rPr lang="en-US" altLang="zh-CN" sz="2800" b="1" i="1">
                              <a:latin typeface="Cambria Math" panose="02040503050406030204" pitchFamily="18" charset="0"/>
                            </a:rPr>
                            <m:t>𝑴</m:t>
                          </m:r>
                        </m:sub>
                      </m:sSub>
                      <m:r>
                        <a:rPr lang="en-US" altLang="zh-CN" sz="2800" b="1" i="1">
                          <a:latin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𝒓</m:t>
                          </m:r>
                        </m:e>
                        <m:sub>
                          <m:r>
                            <a:rPr lang="en-US" altLang="zh-CN" sz="2800" b="1" i="1">
                              <a:latin typeface="Cambria Math" panose="02040503050406030204" pitchFamily="18" charset="0"/>
                            </a:rPr>
                            <m:t>𝒇</m:t>
                          </m:r>
                        </m:sub>
                      </m:sSub>
                      <m:r>
                        <a:rPr lang="en-US" altLang="zh-CN" sz="2800" b="1" i="1">
                          <a:latin typeface="Cambria Math" panose="02040503050406030204" pitchFamily="18" charset="0"/>
                        </a:rPr>
                        <m:t>)</m:t>
                      </m:r>
                    </m:oMath>
                  </m:oMathPara>
                </a14:m>
                <a:endParaRPr lang="zh-CN" altLang="en-US" sz="2800" b="1" dirty="0"/>
              </a:p>
            </p:txBody>
          </p:sp>
        </mc:Choice>
        <mc:Fallback xmlns="">
          <p:sp>
            <p:nvSpPr>
              <p:cNvPr id="16" name="文本框 15">
                <a:extLst>
                  <a:ext uri="{FF2B5EF4-FFF2-40B4-BE49-F238E27FC236}">
                    <a16:creationId xmlns:a16="http://schemas.microsoft.com/office/drawing/2014/main" id="{6AAC2D1D-DFC7-4330-9099-3FEC9C2D2173}"/>
                  </a:ext>
                </a:extLst>
              </p:cNvPr>
              <p:cNvSpPr txBox="1">
                <a:spLocks noRot="1" noChangeAspect="1" noMove="1" noResize="1" noEditPoints="1" noAdjustHandles="1" noChangeArrowheads="1" noChangeShapeType="1" noTextEdit="1"/>
              </p:cNvSpPr>
              <p:nvPr/>
            </p:nvSpPr>
            <p:spPr>
              <a:xfrm>
                <a:off x="1547664" y="5592794"/>
                <a:ext cx="4572000" cy="564065"/>
              </a:xfrm>
              <a:prstGeom prst="rect">
                <a:avLst/>
              </a:prstGeom>
              <a:blipFill>
                <a:blip r:embed="rId6"/>
                <a:stretch>
                  <a:fillRect/>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768E5F51-D702-453D-9049-8D0572C6082B}"/>
              </a:ext>
            </a:extLst>
          </p:cNvPr>
          <p:cNvSpPr txBox="1"/>
          <p:nvPr/>
        </p:nvSpPr>
        <p:spPr>
          <a:xfrm>
            <a:off x="6918141" y="5733256"/>
            <a:ext cx="966227" cy="369332"/>
          </a:xfrm>
          <a:prstGeom prst="rect">
            <a:avLst/>
          </a:prstGeom>
          <a:noFill/>
        </p:spPr>
        <p:txBody>
          <a:bodyPr wrap="square" rtlCol="0">
            <a:spAutoFit/>
          </a:bodyPr>
          <a:lstStyle/>
          <a:p>
            <a:r>
              <a:rPr lang="zh-CN" altLang="en-US" dirty="0"/>
              <a:t>（</a:t>
            </a:r>
            <a:r>
              <a:rPr lang="en-US" altLang="zh-CN" dirty="0"/>
              <a:t>5</a:t>
            </a:r>
            <a:r>
              <a:rPr lang="zh-CN" altLang="en-US" dirty="0"/>
              <a:t>）</a:t>
            </a:r>
          </a:p>
        </p:txBody>
      </p:sp>
    </p:spTree>
    <p:extLst>
      <p:ext uri="{BB962C8B-B14F-4D97-AF65-F5344CB8AC3E}">
        <p14:creationId xmlns:p14="http://schemas.microsoft.com/office/powerpoint/2010/main" val="50036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2F5889-DDA4-44CE-ABEF-4C2D54D16A51}"/>
              </a:ext>
            </a:extLst>
          </p:cNvPr>
          <p:cNvSpPr>
            <a:spLocks noGrp="1"/>
          </p:cNvSpPr>
          <p:nvPr>
            <p:ph type="title"/>
          </p:nvPr>
        </p:nvSpPr>
        <p:spPr/>
        <p:txBody>
          <a:bodyPr/>
          <a:lstStyle/>
          <a:p>
            <a:r>
              <a:rPr lang="zh-CN" altLang="en-US" dirty="0"/>
              <a:t>            </a:t>
            </a:r>
            <a:r>
              <a:rPr lang="en-US" altLang="zh-CN" dirty="0"/>
              <a:t>CAPM</a:t>
            </a:r>
            <a:r>
              <a:rPr lang="zh-CN" altLang="en-US" dirty="0"/>
              <a:t>也适用于风险组合</a:t>
            </a:r>
          </a:p>
        </p:txBody>
      </p:sp>
      <p:pic>
        <p:nvPicPr>
          <p:cNvPr id="7" name="内容占位符 6">
            <a:extLst>
              <a:ext uri="{FF2B5EF4-FFF2-40B4-BE49-F238E27FC236}">
                <a16:creationId xmlns:a16="http://schemas.microsoft.com/office/drawing/2014/main" id="{F58F924C-FBBA-4DF2-8ADC-187B34E69A46}"/>
              </a:ext>
            </a:extLst>
          </p:cNvPr>
          <p:cNvPicPr>
            <a:picLocks noGrp="1" noChangeAspect="1"/>
          </p:cNvPicPr>
          <p:nvPr>
            <p:ph idx="1"/>
          </p:nvPr>
        </p:nvPicPr>
        <p:blipFill>
          <a:blip r:embed="rId2"/>
          <a:stretch>
            <a:fillRect/>
          </a:stretch>
        </p:blipFill>
        <p:spPr>
          <a:xfrm>
            <a:off x="1691680" y="2996952"/>
            <a:ext cx="5112568" cy="2325207"/>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16488DB-6FF7-465F-900C-EA37A6262F03}"/>
                  </a:ext>
                </a:extLst>
              </p:cNvPr>
              <p:cNvSpPr txBox="1"/>
              <p:nvPr/>
            </p:nvSpPr>
            <p:spPr>
              <a:xfrm>
                <a:off x="4563616" y="1585911"/>
                <a:ext cx="1436355" cy="754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m:rPr>
                              <m:sty m:val="p"/>
                            </m:rPr>
                            <a:rPr lang="en-US" altLang="zh-CN" i="1">
                              <a:latin typeface="Cambria Math" panose="02040503050406030204" pitchFamily="18" charset="0"/>
                            </a:rPr>
                            <m:t>p</m:t>
                          </m:r>
                        </m:sub>
                      </m:sSub>
                      <m:r>
                        <a:rPr lang="en-US" altLang="zh-CN" i="1">
                          <a:latin typeface="Cambria Math" panose="02040503050406030204" pitchFamily="18" charset="0"/>
                        </a:rPr>
                        <m:t>=</m:t>
                      </m:r>
                      <m:nary>
                        <m:naryPr>
                          <m:chr m:val="∑"/>
                          <m:ctrlPr>
                            <a:rPr lang="en-US" altLang="zh-CN" i="1" smtClean="0">
                              <a:latin typeface="Cambria Math" panose="02040503050406030204" pitchFamily="18" charset="0"/>
                            </a:rPr>
                          </m:ctrlPr>
                        </m:naryPr>
                        <m:sub>
                          <m:r>
                            <m:rPr>
                              <m:sty m:val="p"/>
                              <m:brk m:alnAt="23"/>
                            </m:rPr>
                            <a:rPr lang="en-US" altLang="zh-CN" i="1">
                              <a:latin typeface="Cambria Math" panose="02040503050406030204" pitchFamily="18" charset="0"/>
                            </a:rPr>
                            <m:t>i</m:t>
                          </m:r>
                          <m:r>
                            <a:rPr lang="en-US" altLang="zh-CN" i="1" smtClean="0">
                              <a:latin typeface="Cambria Math" panose="02040503050406030204" pitchFamily="18" charset="0"/>
                            </a:rPr>
                            <m:t>=</m:t>
                          </m:r>
                          <m:r>
                            <a:rPr lang="en-US" altLang="zh-CN" i="1">
                              <a:latin typeface="Cambria Math" panose="02040503050406030204" pitchFamily="18" charset="0"/>
                            </a:rPr>
                            <m:t>1</m:t>
                          </m:r>
                        </m:sub>
                        <m:sup>
                          <m:r>
                            <m:rPr>
                              <m:sty m:val="p"/>
                            </m:rPr>
                            <a:rPr lang="en-US" altLang="zh-CN" i="1">
                              <a:latin typeface="Cambria Math" panose="02040503050406030204" pitchFamily="18" charset="0"/>
                            </a:rPr>
                            <m:t>n</m:t>
                          </m:r>
                        </m:sup>
                        <m:e>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w</m:t>
                              </m:r>
                            </m:e>
                            <m:sub>
                              <m:r>
                                <m:rPr>
                                  <m:sty m:val="p"/>
                                </m:rPr>
                                <a:rPr lang="en-US" altLang="zh-CN" i="1">
                                  <a:latin typeface="Cambria Math" panose="02040503050406030204" pitchFamily="18" charset="0"/>
                                </a:rPr>
                                <m:t>i</m:t>
                              </m:r>
                            </m:sub>
                          </m:sSub>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m:rPr>
                                  <m:sty m:val="p"/>
                                </m:rPr>
                                <a:rPr lang="en-US" altLang="zh-CN" i="1">
                                  <a:latin typeface="Cambria Math" panose="02040503050406030204" pitchFamily="18" charset="0"/>
                                </a:rPr>
                                <m:t>i</m:t>
                              </m:r>
                            </m:sub>
                          </m:sSub>
                        </m:e>
                      </m:nary>
                    </m:oMath>
                  </m:oMathPara>
                </a14:m>
                <a:endParaRPr lang="zh-CN" altLang="en-US" dirty="0"/>
              </a:p>
            </p:txBody>
          </p:sp>
        </mc:Choice>
        <mc:Fallback xmlns="">
          <p:sp>
            <p:nvSpPr>
              <p:cNvPr id="8" name="文本框 7">
                <a:extLst>
                  <a:ext uri="{FF2B5EF4-FFF2-40B4-BE49-F238E27FC236}">
                    <a16:creationId xmlns:a16="http://schemas.microsoft.com/office/drawing/2014/main" id="{516488DB-6FF7-465F-900C-EA37A6262F03}"/>
                  </a:ext>
                </a:extLst>
              </p:cNvPr>
              <p:cNvSpPr txBox="1">
                <a:spLocks noRot="1" noChangeAspect="1" noMove="1" noResize="1" noEditPoints="1" noAdjustHandles="1" noChangeArrowheads="1" noChangeShapeType="1" noTextEdit="1"/>
              </p:cNvSpPr>
              <p:nvPr/>
            </p:nvSpPr>
            <p:spPr>
              <a:xfrm>
                <a:off x="4563616" y="1585911"/>
                <a:ext cx="1436355" cy="75469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2CF07CC-DE5D-4779-A27E-61D9CE4CB301}"/>
                  </a:ext>
                </a:extLst>
              </p:cNvPr>
              <p:cNvSpPr txBox="1"/>
              <p:nvPr/>
            </p:nvSpPr>
            <p:spPr>
              <a:xfrm>
                <a:off x="755576" y="1628800"/>
                <a:ext cx="3096344" cy="646331"/>
              </a:xfrm>
              <a:prstGeom prst="rect">
                <a:avLst/>
              </a:prstGeom>
              <a:noFill/>
            </p:spPr>
            <p:txBody>
              <a:bodyPr wrap="square" rtlCol="0">
                <a:spAutoFit/>
              </a:bodyPr>
              <a:lstStyle/>
              <a:p>
                <a:r>
                  <a:rPr lang="zh-CN" altLang="en-US" dirty="0"/>
                  <a:t>若组合</a:t>
                </a:r>
                <a:r>
                  <a:rPr lang="en-US" altLang="zh-CN" dirty="0"/>
                  <a:t>P</a:t>
                </a:r>
                <a:r>
                  <a:rPr lang="zh-CN" altLang="en-US" dirty="0"/>
                  <a:t>由</a:t>
                </a:r>
                <a:r>
                  <a:rPr lang="en-US" altLang="zh-CN" dirty="0"/>
                  <a:t>n</a:t>
                </a:r>
                <a:r>
                  <a:rPr lang="zh-CN" altLang="en-US" dirty="0"/>
                  <a:t>个证券组成，权重分别为</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w</m:t>
                        </m:r>
                      </m:e>
                      <m:sub>
                        <m:r>
                          <m:rPr>
                            <m:sty m:val="p"/>
                          </m:rPr>
                          <a:rPr lang="en-US" altLang="zh-CN" i="1">
                            <a:latin typeface="Cambria Math" panose="02040503050406030204" pitchFamily="18" charset="0"/>
                          </a:rPr>
                          <m:t>i</m:t>
                        </m:r>
                      </m:sub>
                    </m:sSub>
                  </m:oMath>
                </a14:m>
                <a:r>
                  <a:rPr lang="zh-CN" altLang="en-US" dirty="0"/>
                  <a:t>，则</a:t>
                </a:r>
              </a:p>
            </p:txBody>
          </p:sp>
        </mc:Choice>
        <mc:Fallback xmlns="">
          <p:sp>
            <p:nvSpPr>
              <p:cNvPr id="9" name="文本框 8">
                <a:extLst>
                  <a:ext uri="{FF2B5EF4-FFF2-40B4-BE49-F238E27FC236}">
                    <a16:creationId xmlns:a16="http://schemas.microsoft.com/office/drawing/2014/main" id="{22CF07CC-DE5D-4779-A27E-61D9CE4CB301}"/>
                  </a:ext>
                </a:extLst>
              </p:cNvPr>
              <p:cNvSpPr txBox="1">
                <a:spLocks noRot="1" noChangeAspect="1" noMove="1" noResize="1" noEditPoints="1" noAdjustHandles="1" noChangeArrowheads="1" noChangeShapeType="1" noTextEdit="1"/>
              </p:cNvSpPr>
              <p:nvPr/>
            </p:nvSpPr>
            <p:spPr>
              <a:xfrm>
                <a:off x="755576" y="1628800"/>
                <a:ext cx="3096344" cy="646331"/>
              </a:xfrm>
              <a:prstGeom prst="rect">
                <a:avLst/>
              </a:prstGeom>
              <a:blipFill>
                <a:blip r:embed="rId4"/>
                <a:stretch>
                  <a:fillRect l="-1772" t="-6604" b="-12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BC91E6A-F1BD-1D74-8F56-54DDFF336960}"/>
                  </a:ext>
                </a:extLst>
              </p:cNvPr>
              <p:cNvSpPr txBox="1"/>
              <p:nvPr/>
            </p:nvSpPr>
            <p:spPr>
              <a:xfrm>
                <a:off x="2483768" y="5734932"/>
                <a:ext cx="1927772" cy="278025"/>
              </a:xfrm>
              <a:prstGeom prst="rect">
                <a:avLst/>
              </a:prstGeom>
              <a:noFill/>
            </p:spPr>
            <p:txBody>
              <a:bodyPr wrap="none" lIns="0" tIns="0" rIns="0" bIns="0" rtlCol="0">
                <a:spAutoFit/>
              </a:bodyPr>
              <a:lstStyle/>
              <a:p>
                <a:r>
                  <a:rPr lang="zh-CN" altLang="en-US" dirty="0"/>
                  <a:t>定义</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𝛽</m:t>
                        </m:r>
                      </m:e>
                      <m:sub>
                        <m:r>
                          <m:rPr>
                            <m:sty m:val="p"/>
                          </m:rPr>
                          <a:rPr lang="en-US" altLang="zh-CN" i="1">
                            <a:latin typeface="Cambria Math" panose="02040503050406030204" pitchFamily="18" charset="0"/>
                          </a:rPr>
                          <m:t>P</m:t>
                        </m:r>
                      </m:sub>
                    </m:sSub>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𝑖</m:t>
                            </m:r>
                          </m:sub>
                        </m:sSub>
                      </m:e>
                    </m:nary>
                  </m:oMath>
                </a14:m>
                <a:endParaRPr lang="zh-CN" altLang="en-US" dirty="0"/>
              </a:p>
            </p:txBody>
          </p:sp>
        </mc:Choice>
        <mc:Fallback xmlns="">
          <p:sp>
            <p:nvSpPr>
              <p:cNvPr id="3" name="文本框 2">
                <a:extLst>
                  <a:ext uri="{FF2B5EF4-FFF2-40B4-BE49-F238E27FC236}">
                    <a16:creationId xmlns:a16="http://schemas.microsoft.com/office/drawing/2014/main" id="{0BC91E6A-F1BD-1D74-8F56-54DDFF336960}"/>
                  </a:ext>
                </a:extLst>
              </p:cNvPr>
              <p:cNvSpPr txBox="1">
                <a:spLocks noRot="1" noChangeAspect="1" noMove="1" noResize="1" noEditPoints="1" noAdjustHandles="1" noChangeArrowheads="1" noChangeShapeType="1" noTextEdit="1"/>
              </p:cNvSpPr>
              <p:nvPr/>
            </p:nvSpPr>
            <p:spPr>
              <a:xfrm>
                <a:off x="2483768" y="5734932"/>
                <a:ext cx="1927772" cy="278025"/>
              </a:xfrm>
              <a:prstGeom prst="rect">
                <a:avLst/>
              </a:prstGeom>
              <a:blipFill>
                <a:blip r:embed="rId5"/>
                <a:stretch>
                  <a:fillRect l="-7256" t="-177778" r="-5678" b="-268889"/>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A52B5113-B883-8CAB-0381-A3264F729C7A}"/>
              </a:ext>
            </a:extLst>
          </p:cNvPr>
          <p:cNvSpPr txBox="1"/>
          <p:nvPr/>
        </p:nvSpPr>
        <p:spPr>
          <a:xfrm>
            <a:off x="5004048" y="5661248"/>
            <a:ext cx="3024336" cy="646331"/>
          </a:xfrm>
          <a:prstGeom prst="rect">
            <a:avLst/>
          </a:prstGeom>
          <a:noFill/>
        </p:spPr>
        <p:txBody>
          <a:bodyPr wrap="square" rtlCol="0">
            <a:spAutoFit/>
          </a:bodyPr>
          <a:lstStyle/>
          <a:p>
            <a:r>
              <a:rPr lang="zh-CN" altLang="en-US" dirty="0"/>
              <a:t>组合的贝塔值等于组合中所有资产</a:t>
            </a:r>
            <a:r>
              <a:rPr lang="en-US" altLang="zh-CN" dirty="0"/>
              <a:t>β</a:t>
            </a:r>
            <a:r>
              <a:rPr lang="zh-CN" altLang="en-US" dirty="0"/>
              <a:t>值得加权平均数</a:t>
            </a:r>
          </a:p>
        </p:txBody>
      </p:sp>
    </p:spTree>
    <p:extLst>
      <p:ext uri="{BB962C8B-B14F-4D97-AF65-F5344CB8AC3E}">
        <p14:creationId xmlns:p14="http://schemas.microsoft.com/office/powerpoint/2010/main" val="275961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idx="4294967295"/>
          </p:nvPr>
        </p:nvSpPr>
        <p:spPr>
          <a:xfrm>
            <a:off x="76200" y="274638"/>
            <a:ext cx="8229600" cy="1096962"/>
          </a:xfrm>
        </p:spPr>
        <p:txBody>
          <a:bodyPr lIns="90488" tIns="44450" rIns="90488" bIns="44450" anchorCtr="1"/>
          <a:lstStyle/>
          <a:p>
            <a:r>
              <a:rPr lang="zh-CN" altLang="en-US" sz="3800" dirty="0">
                <a:ea typeface="PMingLiU" pitchFamily="18" charset="-120"/>
              </a:rPr>
              <a:t>               证券市场线（</a:t>
            </a:r>
            <a:r>
              <a:rPr lang="en-US" altLang="zh-CN" sz="3800" dirty="0">
                <a:ea typeface="PMingLiU" pitchFamily="18" charset="-120"/>
              </a:rPr>
              <a:t>SML)</a:t>
            </a:r>
          </a:p>
        </p:txBody>
      </p:sp>
      <p:pic>
        <p:nvPicPr>
          <p:cNvPr id="15364" name="Content Placeholder 5" descr="9.2.bmp"/>
          <p:cNvPicPr>
            <a:picLocks noGrp="1" noChangeAspect="1" noChangeArrowheads="1"/>
          </p:cNvPicPr>
          <p:nvPr>
            <p:ph idx="4294967295"/>
          </p:nvPr>
        </p:nvPicPr>
        <p:blipFill>
          <a:blip r:embed="rId2"/>
          <a:srcRect/>
          <a:stretch>
            <a:fillRect/>
          </a:stretch>
        </p:blipFill>
        <p:spPr>
          <a:xfrm>
            <a:off x="1220788" y="1222375"/>
            <a:ext cx="7161212" cy="5332413"/>
          </a:xfrm>
          <a:ln/>
        </p:spPr>
      </p:pic>
      <p:sp>
        <p:nvSpPr>
          <p:cNvPr id="5" name="灯片编号占位符 4"/>
          <p:cNvSpPr>
            <a:spLocks noGrp="1"/>
          </p:cNvSpPr>
          <p:nvPr>
            <p:ph type="sldNum" sz="quarter" idx="12"/>
          </p:nvPr>
        </p:nvSpPr>
        <p:spPr/>
        <p:txBody>
          <a:bodyPr/>
          <a:lstStyle/>
          <a:p>
            <a:fld id="{9EABADBC-C7C3-4515-9C32-39AE9F497921}" type="slidenum">
              <a:rPr lang="en-US" altLang="zh-CN" smtClean="0"/>
              <a:pPr/>
              <a:t>17</a:t>
            </a:fld>
            <a:endParaRPr lang="en-US" altLang="zh-CN"/>
          </a:p>
        </p:txBody>
      </p:sp>
    </p:spTree>
    <p:extLst>
      <p:ext uri="{BB962C8B-B14F-4D97-AF65-F5344CB8AC3E}">
        <p14:creationId xmlns:p14="http://schemas.microsoft.com/office/powerpoint/2010/main" val="33854297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55AC18-43F0-498D-50C7-832AFC65F8E4}"/>
              </a:ext>
            </a:extLst>
          </p:cNvPr>
          <p:cNvSpPr>
            <a:spLocks noGrp="1"/>
          </p:cNvSpPr>
          <p:nvPr>
            <p:ph type="title"/>
          </p:nvPr>
        </p:nvSpPr>
        <p:spPr/>
        <p:txBody>
          <a:bodyPr/>
          <a:lstStyle/>
          <a:p>
            <a:r>
              <a:rPr lang="zh-CN" altLang="en-US" dirty="0"/>
              <a:t>           比较</a:t>
            </a:r>
            <a:r>
              <a:rPr lang="en-US" altLang="zh-CN" dirty="0"/>
              <a:t>CAL,CML</a:t>
            </a:r>
            <a:r>
              <a:rPr lang="zh-CN" altLang="en-US" dirty="0"/>
              <a:t>，</a:t>
            </a:r>
            <a:r>
              <a:rPr lang="en-US" altLang="zh-CN" dirty="0"/>
              <a:t>SML</a:t>
            </a:r>
            <a:endParaRPr lang="zh-CN" altLang="en-US" dirty="0"/>
          </a:p>
        </p:txBody>
      </p:sp>
      <p:sp>
        <p:nvSpPr>
          <p:cNvPr id="3" name="内容占位符 2">
            <a:extLst>
              <a:ext uri="{FF2B5EF4-FFF2-40B4-BE49-F238E27FC236}">
                <a16:creationId xmlns:a16="http://schemas.microsoft.com/office/drawing/2014/main" id="{3A4BD566-C2D5-BF1D-7F9F-3CC76C4CAE42}"/>
              </a:ext>
            </a:extLst>
          </p:cNvPr>
          <p:cNvSpPr>
            <a:spLocks noGrp="1"/>
          </p:cNvSpPr>
          <p:nvPr>
            <p:ph idx="1"/>
          </p:nvPr>
        </p:nvSpPr>
        <p:spPr/>
        <p:txBody>
          <a:bodyPr/>
          <a:lstStyle/>
          <a:p>
            <a:r>
              <a:rPr lang="en-US" altLang="zh-CN" dirty="0"/>
              <a:t>CAL </a:t>
            </a:r>
            <a:r>
              <a:rPr lang="zh-CN" altLang="en-US" dirty="0"/>
              <a:t>，资本配置线</a:t>
            </a:r>
          </a:p>
        </p:txBody>
      </p:sp>
      <p:cxnSp>
        <p:nvCxnSpPr>
          <p:cNvPr id="5" name="直接箭头连接符 4">
            <a:extLst>
              <a:ext uri="{FF2B5EF4-FFF2-40B4-BE49-F238E27FC236}">
                <a16:creationId xmlns:a16="http://schemas.microsoft.com/office/drawing/2014/main" id="{AA25F31E-69FA-4340-4402-87E4161C9167}"/>
              </a:ext>
            </a:extLst>
          </p:cNvPr>
          <p:cNvCxnSpPr/>
          <p:nvPr/>
        </p:nvCxnSpPr>
        <p:spPr>
          <a:xfrm flipV="1">
            <a:off x="1259632" y="2420888"/>
            <a:ext cx="0" cy="2664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F0A7F855-757F-C909-21F2-3C6E3F7829DC}"/>
              </a:ext>
            </a:extLst>
          </p:cNvPr>
          <p:cNvCxnSpPr/>
          <p:nvPr/>
        </p:nvCxnSpPr>
        <p:spPr>
          <a:xfrm>
            <a:off x="1259632" y="5085184"/>
            <a:ext cx="3384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5FB2AEE-29A7-A7A0-5B41-3537F3503E95}"/>
                  </a:ext>
                </a:extLst>
              </p:cNvPr>
              <p:cNvSpPr txBox="1"/>
              <p:nvPr/>
            </p:nvSpPr>
            <p:spPr>
              <a:xfrm>
                <a:off x="4283968" y="522920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10" name="文本框 9">
                <a:extLst>
                  <a:ext uri="{FF2B5EF4-FFF2-40B4-BE49-F238E27FC236}">
                    <a16:creationId xmlns:a16="http://schemas.microsoft.com/office/drawing/2014/main" id="{35FB2AEE-29A7-A7A0-5B41-3537F3503E95}"/>
                  </a:ext>
                </a:extLst>
              </p:cNvPr>
              <p:cNvSpPr txBox="1">
                <a:spLocks noRot="1" noChangeAspect="1" noMove="1" noResize="1" noEditPoints="1" noAdjustHandles="1" noChangeArrowheads="1" noChangeShapeType="1" noTextEdit="1"/>
              </p:cNvSpPr>
              <p:nvPr/>
            </p:nvSpPr>
            <p:spPr>
              <a:xfrm>
                <a:off x="4283968" y="5229200"/>
                <a:ext cx="720080" cy="369332"/>
              </a:xfrm>
              <a:prstGeom prst="rect">
                <a:avLst/>
              </a:prstGeom>
              <a:blipFill>
                <a:blip r:embed="rId2"/>
                <a:stretch>
                  <a:fillRect b="-15000"/>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4468CF68-0B56-DC61-BFD6-313586FA15FE}"/>
              </a:ext>
            </a:extLst>
          </p:cNvPr>
          <p:cNvSpPr txBox="1"/>
          <p:nvPr/>
        </p:nvSpPr>
        <p:spPr>
          <a:xfrm>
            <a:off x="971600" y="2558534"/>
            <a:ext cx="261610" cy="369332"/>
          </a:xfrm>
          <a:prstGeom prst="rect">
            <a:avLst/>
          </a:prstGeom>
          <a:noFill/>
        </p:spPr>
        <p:txBody>
          <a:bodyPr wrap="none" rtlCol="0">
            <a:spAutoFit/>
          </a:bodyPr>
          <a:lstStyle/>
          <a:p>
            <a:r>
              <a:rPr lang="en-US" altLang="zh-CN" dirty="0"/>
              <a:t>r</a:t>
            </a:r>
            <a:endParaRPr lang="zh-CN" altLang="en-US" dirty="0"/>
          </a:p>
        </p:txBody>
      </p:sp>
      <p:sp>
        <p:nvSpPr>
          <p:cNvPr id="12" name="椭圆 11">
            <a:extLst>
              <a:ext uri="{FF2B5EF4-FFF2-40B4-BE49-F238E27FC236}">
                <a16:creationId xmlns:a16="http://schemas.microsoft.com/office/drawing/2014/main" id="{65141070-58B8-B1A1-8AB5-12F30D9A1C4B}"/>
              </a:ext>
            </a:extLst>
          </p:cNvPr>
          <p:cNvSpPr/>
          <p:nvPr/>
        </p:nvSpPr>
        <p:spPr>
          <a:xfrm flipH="1">
            <a:off x="1213781" y="4081935"/>
            <a:ext cx="45719" cy="152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657D79E-D8E2-E418-9949-B11B52874357}"/>
                  </a:ext>
                </a:extLst>
              </p:cNvPr>
              <p:cNvSpPr txBox="1"/>
              <p:nvPr/>
            </p:nvSpPr>
            <p:spPr>
              <a:xfrm>
                <a:off x="683568" y="3789040"/>
                <a:ext cx="549642"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oMath>
                  </m:oMathPara>
                </a14:m>
                <a:endParaRPr lang="zh-CN" altLang="en-US" dirty="0"/>
              </a:p>
            </p:txBody>
          </p:sp>
        </mc:Choice>
        <mc:Fallback xmlns="">
          <p:sp>
            <p:nvSpPr>
              <p:cNvPr id="13" name="文本框 12">
                <a:extLst>
                  <a:ext uri="{FF2B5EF4-FFF2-40B4-BE49-F238E27FC236}">
                    <a16:creationId xmlns:a16="http://schemas.microsoft.com/office/drawing/2014/main" id="{8657D79E-D8E2-E418-9949-B11B52874357}"/>
                  </a:ext>
                </a:extLst>
              </p:cNvPr>
              <p:cNvSpPr txBox="1">
                <a:spLocks noRot="1" noChangeAspect="1" noMove="1" noResize="1" noEditPoints="1" noAdjustHandles="1" noChangeArrowheads="1" noChangeShapeType="1" noTextEdit="1"/>
              </p:cNvSpPr>
              <p:nvPr/>
            </p:nvSpPr>
            <p:spPr>
              <a:xfrm>
                <a:off x="683568" y="3789040"/>
                <a:ext cx="549642" cy="391582"/>
              </a:xfrm>
              <a:prstGeom prst="rect">
                <a:avLst/>
              </a:prstGeom>
              <a:blipFill>
                <a:blip r:embed="rId3"/>
                <a:stretch>
                  <a:fillRect b="-9375"/>
                </a:stretch>
              </a:blipFill>
            </p:spPr>
            <p:txBody>
              <a:bodyPr/>
              <a:lstStyle/>
              <a:p>
                <a:r>
                  <a:rPr lang="zh-CN" altLang="en-US">
                    <a:noFill/>
                  </a:rPr>
                  <a:t> </a:t>
                </a:r>
              </a:p>
            </p:txBody>
          </p:sp>
        </mc:Fallback>
      </mc:AlternateContent>
      <p:sp>
        <p:nvSpPr>
          <p:cNvPr id="14" name="椭圆 13">
            <a:extLst>
              <a:ext uri="{FF2B5EF4-FFF2-40B4-BE49-F238E27FC236}">
                <a16:creationId xmlns:a16="http://schemas.microsoft.com/office/drawing/2014/main" id="{B47CFA81-926B-4651-983E-831CC90158CF}"/>
              </a:ext>
            </a:extLst>
          </p:cNvPr>
          <p:cNvSpPr/>
          <p:nvPr/>
        </p:nvSpPr>
        <p:spPr>
          <a:xfrm>
            <a:off x="3203848" y="3140968"/>
            <a:ext cx="45719" cy="720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9A575A49-DD11-ACBB-BE7D-0898D0960570}"/>
              </a:ext>
            </a:extLst>
          </p:cNvPr>
          <p:cNvCxnSpPr>
            <a:cxnSpLocks/>
          </p:cNvCxnSpPr>
          <p:nvPr/>
        </p:nvCxnSpPr>
        <p:spPr>
          <a:xfrm flipV="1">
            <a:off x="1265964" y="2339956"/>
            <a:ext cx="3718259" cy="1809122"/>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8212EDF8-9B17-8D83-4781-3FC0AB01A19F}"/>
              </a:ext>
            </a:extLst>
          </p:cNvPr>
          <p:cNvSpPr txBox="1"/>
          <p:nvPr/>
        </p:nvSpPr>
        <p:spPr>
          <a:xfrm>
            <a:off x="5174221" y="2166318"/>
            <a:ext cx="2703815" cy="369332"/>
          </a:xfrm>
          <a:prstGeom prst="rect">
            <a:avLst/>
          </a:prstGeom>
          <a:noFill/>
        </p:spPr>
        <p:txBody>
          <a:bodyPr wrap="square" rtlCol="0">
            <a:spAutoFit/>
          </a:bodyPr>
          <a:lstStyle/>
          <a:p>
            <a:r>
              <a:rPr lang="en-US" altLang="zh-CN" dirty="0"/>
              <a:t>SML</a:t>
            </a:r>
            <a:r>
              <a:rPr lang="zh-CN" altLang="en-US" dirty="0"/>
              <a:t>（定价合理的证券）</a:t>
            </a:r>
          </a:p>
        </p:txBody>
      </p:sp>
      <p:cxnSp>
        <p:nvCxnSpPr>
          <p:cNvPr id="19" name="直接连接符 18">
            <a:extLst>
              <a:ext uri="{FF2B5EF4-FFF2-40B4-BE49-F238E27FC236}">
                <a16:creationId xmlns:a16="http://schemas.microsoft.com/office/drawing/2014/main" id="{745D5611-0E0C-C040-3FF0-1AA87F8FF1CF}"/>
              </a:ext>
            </a:extLst>
          </p:cNvPr>
          <p:cNvCxnSpPr>
            <a:stCxn id="14" idx="2"/>
          </p:cNvCxnSpPr>
          <p:nvPr/>
        </p:nvCxnSpPr>
        <p:spPr>
          <a:xfrm>
            <a:off x="3203848" y="3176970"/>
            <a:ext cx="45719" cy="1908214"/>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4C4AF409-A9CF-728C-8295-873D5E08D681}"/>
              </a:ext>
            </a:extLst>
          </p:cNvPr>
          <p:cNvSpPr txBox="1"/>
          <p:nvPr/>
        </p:nvSpPr>
        <p:spPr>
          <a:xfrm>
            <a:off x="3125093" y="5229200"/>
            <a:ext cx="438795" cy="369331"/>
          </a:xfrm>
          <a:prstGeom prst="rect">
            <a:avLst/>
          </a:prstGeom>
          <a:noFill/>
        </p:spPr>
        <p:txBody>
          <a:bodyPr wrap="square" rtlCol="0">
            <a:spAutoFit/>
          </a:bodyPr>
          <a:lstStyle/>
          <a:p>
            <a:r>
              <a:rPr lang="en-US" altLang="zh-CN" dirty="0"/>
              <a:t>1</a:t>
            </a:r>
            <a:endParaRPr lang="zh-CN" altLang="en-US" dirty="0"/>
          </a:p>
        </p:txBody>
      </p:sp>
      <p:sp>
        <p:nvSpPr>
          <p:cNvPr id="21" name="文本框 20">
            <a:extLst>
              <a:ext uri="{FF2B5EF4-FFF2-40B4-BE49-F238E27FC236}">
                <a16:creationId xmlns:a16="http://schemas.microsoft.com/office/drawing/2014/main" id="{13ED09E6-66DF-8660-73A2-9E892F9DB7DF}"/>
              </a:ext>
            </a:extLst>
          </p:cNvPr>
          <p:cNvSpPr txBox="1"/>
          <p:nvPr/>
        </p:nvSpPr>
        <p:spPr>
          <a:xfrm>
            <a:off x="1475656" y="2339956"/>
            <a:ext cx="2304256" cy="1200329"/>
          </a:xfrm>
          <a:prstGeom prst="rect">
            <a:avLst/>
          </a:prstGeom>
          <a:noFill/>
        </p:spPr>
        <p:txBody>
          <a:bodyPr wrap="square" rtlCol="0">
            <a:spAutoFit/>
          </a:bodyPr>
          <a:lstStyle/>
          <a:p>
            <a:r>
              <a:rPr lang="en-US" altLang="zh-CN" dirty="0"/>
              <a:t>SML</a:t>
            </a:r>
            <a:r>
              <a:rPr lang="zh-CN" altLang="en-US" dirty="0"/>
              <a:t>上方区域（预期收益</a:t>
            </a:r>
            <a:r>
              <a:rPr lang="en-US" altLang="zh-CN" dirty="0"/>
              <a:t>&gt;</a:t>
            </a:r>
            <a:r>
              <a:rPr lang="zh-CN" altLang="en-US" dirty="0"/>
              <a:t>合理收益，股价偏低）</a:t>
            </a:r>
            <a:r>
              <a:rPr lang="en-US" altLang="zh-CN" dirty="0"/>
              <a:t>——</a:t>
            </a:r>
            <a:r>
              <a:rPr lang="zh-CN" altLang="en-US" dirty="0"/>
              <a:t>低估，买进</a:t>
            </a:r>
          </a:p>
        </p:txBody>
      </p:sp>
      <p:sp>
        <p:nvSpPr>
          <p:cNvPr id="22" name="文本框 21">
            <a:extLst>
              <a:ext uri="{FF2B5EF4-FFF2-40B4-BE49-F238E27FC236}">
                <a16:creationId xmlns:a16="http://schemas.microsoft.com/office/drawing/2014/main" id="{F04CA229-8671-2960-7F65-AE8846E6251A}"/>
              </a:ext>
            </a:extLst>
          </p:cNvPr>
          <p:cNvSpPr txBox="1"/>
          <p:nvPr/>
        </p:nvSpPr>
        <p:spPr>
          <a:xfrm>
            <a:off x="2996218" y="3864424"/>
            <a:ext cx="1649437" cy="369332"/>
          </a:xfrm>
          <a:prstGeom prst="rect">
            <a:avLst/>
          </a:prstGeom>
          <a:noFill/>
        </p:spPr>
        <p:txBody>
          <a:bodyPr wrap="square" rtlCol="0">
            <a:spAutoFit/>
          </a:bodyPr>
          <a:lstStyle/>
          <a:p>
            <a:r>
              <a:rPr lang="en-US" altLang="zh-CN" dirty="0"/>
              <a:t>SML</a:t>
            </a:r>
            <a:r>
              <a:rPr lang="zh-CN" altLang="en-US" dirty="0"/>
              <a:t>下方区域</a:t>
            </a:r>
          </a:p>
        </p:txBody>
      </p:sp>
      <p:cxnSp>
        <p:nvCxnSpPr>
          <p:cNvPr id="24" name="直接连接符 23">
            <a:extLst>
              <a:ext uri="{FF2B5EF4-FFF2-40B4-BE49-F238E27FC236}">
                <a16:creationId xmlns:a16="http://schemas.microsoft.com/office/drawing/2014/main" id="{96A7B7BE-C80B-04D3-8C6B-2853D10BE5DE}"/>
              </a:ext>
            </a:extLst>
          </p:cNvPr>
          <p:cNvCxnSpPr/>
          <p:nvPr/>
        </p:nvCxnSpPr>
        <p:spPr>
          <a:xfrm flipV="1">
            <a:off x="2267744" y="2927866"/>
            <a:ext cx="0" cy="2157318"/>
          </a:xfrm>
          <a:prstGeom prst="line">
            <a:avLst/>
          </a:prstGeom>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056947AC-67B5-27D9-B2DD-99251660293F}"/>
              </a:ext>
            </a:extLst>
          </p:cNvPr>
          <p:cNvSpPr/>
          <p:nvPr/>
        </p:nvSpPr>
        <p:spPr>
          <a:xfrm>
            <a:off x="2195736" y="3573016"/>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FB2574DD-1CDE-484A-9D1C-F45EAAFB8FA9}"/>
              </a:ext>
            </a:extLst>
          </p:cNvPr>
          <p:cNvSpPr/>
          <p:nvPr/>
        </p:nvSpPr>
        <p:spPr>
          <a:xfrm>
            <a:off x="2123728" y="2852936"/>
            <a:ext cx="216024" cy="74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333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idx="4294967295"/>
          </p:nvPr>
        </p:nvSpPr>
        <p:spPr>
          <a:xfrm>
            <a:off x="76200" y="274638"/>
            <a:ext cx="8229600" cy="1143000"/>
          </a:xfrm>
        </p:spPr>
        <p:txBody>
          <a:bodyPr lIns="90488" tIns="44450" rIns="90488" bIns="44450" anchorCtr="1"/>
          <a:lstStyle/>
          <a:p>
            <a:r>
              <a:rPr lang="zh-CN" altLang="en-US" sz="3400" dirty="0">
                <a:ea typeface="PMingLiU" pitchFamily="18" charset="-120"/>
              </a:rPr>
              <a:t>正</a:t>
            </a:r>
            <a:r>
              <a:rPr lang="en-US" altLang="zh-CN" sz="3400" dirty="0">
                <a:ea typeface="PMingLiU" pitchFamily="18" charset="-120"/>
              </a:rPr>
              <a:t>alpha</a:t>
            </a:r>
            <a:r>
              <a:rPr lang="zh-CN" altLang="en-US" sz="3400" dirty="0">
                <a:ea typeface="PMingLiU" pitchFamily="18" charset="-120"/>
              </a:rPr>
              <a:t>证券</a:t>
            </a:r>
            <a:endParaRPr lang="en-US" altLang="zh-CN" sz="3400" dirty="0">
              <a:ea typeface="PMingLiU" pitchFamily="18" charset="-120"/>
            </a:endParaRPr>
          </a:p>
        </p:txBody>
      </p:sp>
      <p:pic>
        <p:nvPicPr>
          <p:cNvPr id="16388" name="Content Placeholder 5" descr="9.3.bmp"/>
          <p:cNvPicPr>
            <a:picLocks noGrp="1" noChangeAspect="1" noChangeArrowheads="1"/>
          </p:cNvPicPr>
          <p:nvPr>
            <p:ph idx="4294967295"/>
          </p:nvPr>
        </p:nvPicPr>
        <p:blipFill>
          <a:blip r:embed="rId2"/>
          <a:srcRect/>
          <a:stretch>
            <a:fillRect/>
          </a:stretch>
        </p:blipFill>
        <p:spPr>
          <a:xfrm>
            <a:off x="251520" y="1250950"/>
            <a:ext cx="6781800" cy="5332412"/>
          </a:xfrm>
          <a:ln/>
        </p:spPr>
      </p:pic>
      <p:sp>
        <p:nvSpPr>
          <p:cNvPr id="5" name="灯片编号占位符 4"/>
          <p:cNvSpPr>
            <a:spLocks noGrp="1"/>
          </p:cNvSpPr>
          <p:nvPr>
            <p:ph type="sldNum" sz="quarter" idx="12"/>
          </p:nvPr>
        </p:nvSpPr>
        <p:spPr/>
        <p:txBody>
          <a:bodyPr/>
          <a:lstStyle/>
          <a:p>
            <a:fld id="{9EABADBC-C7C3-4515-9C32-39AE9F497921}" type="slidenum">
              <a:rPr lang="en-US" altLang="zh-CN" smtClean="0"/>
              <a:pPr/>
              <a:t>19</a:t>
            </a:fld>
            <a:endParaRPr lang="en-US" altLang="zh-CN"/>
          </a:p>
        </p:txBody>
      </p:sp>
      <p:sp>
        <p:nvSpPr>
          <p:cNvPr id="3" name="文本框 2">
            <a:extLst>
              <a:ext uri="{FF2B5EF4-FFF2-40B4-BE49-F238E27FC236}">
                <a16:creationId xmlns:a16="http://schemas.microsoft.com/office/drawing/2014/main" id="{AAAA372A-E648-33F7-24AB-7E1BFE129045}"/>
              </a:ext>
            </a:extLst>
          </p:cNvPr>
          <p:cNvSpPr txBox="1"/>
          <p:nvPr/>
        </p:nvSpPr>
        <p:spPr>
          <a:xfrm>
            <a:off x="2785998" y="2286164"/>
            <a:ext cx="1800200" cy="369332"/>
          </a:xfrm>
          <a:prstGeom prst="rect">
            <a:avLst/>
          </a:prstGeom>
          <a:noFill/>
        </p:spPr>
        <p:txBody>
          <a:bodyPr wrap="square" rtlCol="0">
            <a:spAutoFit/>
          </a:bodyPr>
          <a:lstStyle/>
          <a:p>
            <a:r>
              <a:rPr lang="zh-CN" altLang="en-US" dirty="0"/>
              <a:t>低估区域</a:t>
            </a:r>
          </a:p>
        </p:txBody>
      </p:sp>
      <p:sp>
        <p:nvSpPr>
          <p:cNvPr id="4" name="文本框 3">
            <a:extLst>
              <a:ext uri="{FF2B5EF4-FFF2-40B4-BE49-F238E27FC236}">
                <a16:creationId xmlns:a16="http://schemas.microsoft.com/office/drawing/2014/main" id="{4743B3FF-65D8-9D43-0488-8F774A28BE85}"/>
              </a:ext>
            </a:extLst>
          </p:cNvPr>
          <p:cNvSpPr txBox="1"/>
          <p:nvPr/>
        </p:nvSpPr>
        <p:spPr>
          <a:xfrm>
            <a:off x="3616253" y="3547824"/>
            <a:ext cx="1800200" cy="369332"/>
          </a:xfrm>
          <a:prstGeom prst="rect">
            <a:avLst/>
          </a:prstGeom>
          <a:noFill/>
        </p:spPr>
        <p:txBody>
          <a:bodyPr wrap="square" rtlCol="0">
            <a:spAutoFit/>
          </a:bodyPr>
          <a:lstStyle/>
          <a:p>
            <a:r>
              <a:rPr lang="zh-CN" altLang="en-US" dirty="0"/>
              <a:t>高估区域</a:t>
            </a:r>
          </a:p>
        </p:txBody>
      </p:sp>
      <p:sp>
        <p:nvSpPr>
          <p:cNvPr id="6" name="文本框 5">
            <a:extLst>
              <a:ext uri="{FF2B5EF4-FFF2-40B4-BE49-F238E27FC236}">
                <a16:creationId xmlns:a16="http://schemas.microsoft.com/office/drawing/2014/main" id="{B0EF5624-F5AA-1394-4474-26FCF34622DF}"/>
              </a:ext>
            </a:extLst>
          </p:cNvPr>
          <p:cNvSpPr txBox="1"/>
          <p:nvPr/>
        </p:nvSpPr>
        <p:spPr>
          <a:xfrm>
            <a:off x="6156176" y="2286164"/>
            <a:ext cx="2304256" cy="923330"/>
          </a:xfrm>
          <a:prstGeom prst="rect">
            <a:avLst/>
          </a:prstGeom>
          <a:noFill/>
        </p:spPr>
        <p:txBody>
          <a:bodyPr wrap="square" rtlCol="0">
            <a:spAutoFit/>
          </a:bodyPr>
          <a:lstStyle/>
          <a:p>
            <a:r>
              <a:rPr lang="en-US" altLang="zh-CN" dirty="0" err="1"/>
              <a:t>Alhpa</a:t>
            </a:r>
            <a:r>
              <a:rPr lang="en-US" altLang="zh-CN" dirty="0"/>
              <a:t>=</a:t>
            </a:r>
            <a:r>
              <a:rPr lang="zh-CN" altLang="en-US" dirty="0"/>
              <a:t>预测的收益率</a:t>
            </a:r>
            <a:r>
              <a:rPr lang="en-US" altLang="zh-CN" dirty="0"/>
              <a:t>-</a:t>
            </a:r>
            <a:r>
              <a:rPr lang="zh-CN" altLang="en-US" dirty="0"/>
              <a:t>合理收益率（</a:t>
            </a:r>
            <a:r>
              <a:rPr lang="en-US" altLang="zh-CN" dirty="0" err="1"/>
              <a:t>capm</a:t>
            </a:r>
            <a:r>
              <a:rPr lang="zh-CN" altLang="en-US" dirty="0"/>
              <a:t>估计收益率）</a:t>
            </a:r>
          </a:p>
        </p:txBody>
      </p:sp>
    </p:spTree>
    <p:extLst>
      <p:ext uri="{BB962C8B-B14F-4D97-AF65-F5344CB8AC3E}">
        <p14:creationId xmlns:p14="http://schemas.microsoft.com/office/powerpoint/2010/main" val="27671065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body" idx="4294967295"/>
          </p:nvPr>
        </p:nvSpPr>
        <p:spPr>
          <a:xfrm>
            <a:off x="762000" y="1905000"/>
            <a:ext cx="7772400" cy="4114800"/>
          </a:xfrm>
          <a:noFill/>
        </p:spPr>
        <p:txBody>
          <a:bodyPr lIns="90488" tIns="44450" rIns="90488" bIns="44450"/>
          <a:lstStyle/>
          <a:p>
            <a:r>
              <a:rPr lang="zh-CN" altLang="en-US" sz="3000" dirty="0">
                <a:ea typeface="PMingLiU" pitchFamily="18" charset="-120"/>
              </a:rPr>
              <a:t>均衡模型，现代“主流”金融理论基石</a:t>
            </a:r>
            <a:endParaRPr lang="en-US" altLang="zh-CN" sz="3000" dirty="0">
              <a:ea typeface="PMingLiU" pitchFamily="18" charset="-120"/>
            </a:endParaRPr>
          </a:p>
          <a:p>
            <a:r>
              <a:rPr lang="zh-CN" altLang="en-US" sz="3000" dirty="0">
                <a:ea typeface="PMingLiU" pitchFamily="18" charset="-120"/>
              </a:rPr>
              <a:t>简化假设</a:t>
            </a:r>
            <a:endParaRPr lang="en-US" altLang="zh-CN" sz="3000" dirty="0">
              <a:ea typeface="PMingLiU" pitchFamily="18" charset="-120"/>
            </a:endParaRPr>
          </a:p>
          <a:p>
            <a:r>
              <a:rPr lang="en-US" altLang="zh-CN" sz="3000" dirty="0">
                <a:ea typeface="PMingLiU" pitchFamily="18" charset="-120"/>
              </a:rPr>
              <a:t>Markowitz(1952), Sharpe(1964), </a:t>
            </a:r>
            <a:r>
              <a:rPr lang="en-US" altLang="zh-CN" sz="3000" dirty="0" err="1">
                <a:ea typeface="PMingLiU" pitchFamily="18" charset="-120"/>
              </a:rPr>
              <a:t>Lintner</a:t>
            </a:r>
            <a:r>
              <a:rPr lang="en-US" altLang="zh-CN" sz="3000" dirty="0">
                <a:ea typeface="PMingLiU" pitchFamily="18" charset="-120"/>
              </a:rPr>
              <a:t> and </a:t>
            </a:r>
            <a:r>
              <a:rPr lang="en-US" altLang="zh-CN" sz="3000" dirty="0" err="1">
                <a:ea typeface="PMingLiU" pitchFamily="18" charset="-120"/>
              </a:rPr>
              <a:t>Mossin</a:t>
            </a:r>
            <a:r>
              <a:rPr lang="en-US" altLang="zh-CN" sz="3000" dirty="0">
                <a:ea typeface="PMingLiU" pitchFamily="18" charset="-120"/>
              </a:rPr>
              <a:t>(1965)</a:t>
            </a:r>
          </a:p>
          <a:p>
            <a:r>
              <a:rPr lang="zh-CN" altLang="en-US" sz="3000" dirty="0">
                <a:ea typeface="PMingLiU" pitchFamily="18" charset="-120"/>
              </a:rPr>
              <a:t>意义：</a:t>
            </a:r>
            <a:endParaRPr lang="en-US" altLang="zh-CN" sz="3000" dirty="0">
              <a:ea typeface="PMingLiU" pitchFamily="18" charset="-120"/>
            </a:endParaRPr>
          </a:p>
          <a:p>
            <a:pPr marL="0" indent="0">
              <a:buNone/>
            </a:pPr>
            <a:r>
              <a:rPr lang="en-US" altLang="zh-CN" sz="3000" dirty="0">
                <a:ea typeface="PMingLiU" pitchFamily="18" charset="-120"/>
              </a:rPr>
              <a:t>   1</a:t>
            </a:r>
            <a:r>
              <a:rPr lang="zh-CN" altLang="en-US" sz="3000" dirty="0">
                <a:ea typeface="PMingLiU" pitchFamily="18" charset="-120"/>
              </a:rPr>
              <a:t>、提供交易性证券收益率的评估基准；</a:t>
            </a:r>
            <a:endParaRPr lang="en-US" altLang="zh-CN" sz="3000" dirty="0">
              <a:ea typeface="PMingLiU" pitchFamily="18" charset="-120"/>
            </a:endParaRPr>
          </a:p>
          <a:p>
            <a:pPr marL="0" indent="0">
              <a:buNone/>
            </a:pPr>
            <a:r>
              <a:rPr lang="en-US" altLang="zh-CN" sz="3000" dirty="0">
                <a:ea typeface="PMingLiU" pitchFamily="18" charset="-120"/>
              </a:rPr>
              <a:t>   2</a:t>
            </a:r>
            <a:r>
              <a:rPr lang="zh-CN" altLang="en-US" sz="3000" dirty="0">
                <a:ea typeface="PMingLiU" pitchFamily="18" charset="-120"/>
              </a:rPr>
              <a:t>、为非交易资产收益提供</a:t>
            </a:r>
            <a:r>
              <a:rPr lang="en-US" altLang="zh-CN" sz="3000" dirty="0">
                <a:ea typeface="PMingLiU" pitchFamily="18" charset="-120"/>
              </a:rPr>
              <a:t>educated guess.</a:t>
            </a:r>
          </a:p>
        </p:txBody>
      </p:sp>
      <p:sp>
        <p:nvSpPr>
          <p:cNvPr id="4100" name="Rectangle 3"/>
          <p:cNvSpPr>
            <a:spLocks noGrp="1" noChangeArrowheads="1"/>
          </p:cNvSpPr>
          <p:nvPr>
            <p:ph type="title" idx="4294967295"/>
          </p:nvPr>
        </p:nvSpPr>
        <p:spPr>
          <a:xfrm>
            <a:off x="0" y="381000"/>
            <a:ext cx="8305800" cy="914400"/>
          </a:xfrm>
        </p:spPr>
        <p:txBody>
          <a:bodyPr lIns="90488" tIns="44450" rIns="90488" bIns="44450" anchorCtr="1"/>
          <a:lstStyle/>
          <a:p>
            <a:r>
              <a:rPr lang="en-US" altLang="zh-CN" sz="3800" dirty="0">
                <a:ea typeface="PMingLiU" pitchFamily="18" charset="-120"/>
              </a:rPr>
              <a:t>                    </a:t>
            </a:r>
            <a:r>
              <a:rPr lang="zh-CN" altLang="en-US" sz="3600" dirty="0">
                <a:ea typeface="PMingLiU" pitchFamily="18" charset="-120"/>
              </a:rPr>
              <a:t>资本资产定价模型</a:t>
            </a:r>
            <a:r>
              <a:rPr lang="en-US" altLang="zh-CN" sz="3600" dirty="0">
                <a:ea typeface="PMingLiU" pitchFamily="18" charset="-120"/>
              </a:rPr>
              <a:t> (CAPM)</a:t>
            </a:r>
          </a:p>
        </p:txBody>
      </p:sp>
      <p:sp>
        <p:nvSpPr>
          <p:cNvPr id="5" name="灯片编号占位符 4"/>
          <p:cNvSpPr>
            <a:spLocks noGrp="1"/>
          </p:cNvSpPr>
          <p:nvPr>
            <p:ph type="sldNum" sz="quarter" idx="12"/>
          </p:nvPr>
        </p:nvSpPr>
        <p:spPr/>
        <p:txBody>
          <a:bodyPr/>
          <a:lstStyle/>
          <a:p>
            <a:fld id="{9EABADBC-C7C3-4515-9C32-39AE9F497921}" type="slidenum">
              <a:rPr lang="en-US" altLang="zh-CN" smtClean="0"/>
              <a:pPr/>
              <a:t>2</a:t>
            </a:fld>
            <a:endParaRPr lang="en-US" altLang="zh-CN"/>
          </a:p>
        </p:txBody>
      </p:sp>
    </p:spTree>
    <p:extLst>
      <p:ext uri="{BB962C8B-B14F-4D97-AF65-F5344CB8AC3E}">
        <p14:creationId xmlns:p14="http://schemas.microsoft.com/office/powerpoint/2010/main" val="2197972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5FBF2C-AB76-4FED-A92F-B1F9A55F0788}"/>
              </a:ext>
            </a:extLst>
          </p:cNvPr>
          <p:cNvSpPr>
            <a:spLocks noGrp="1"/>
          </p:cNvSpPr>
          <p:nvPr>
            <p:ph type="title"/>
          </p:nvPr>
        </p:nvSpPr>
        <p:spPr/>
        <p:txBody>
          <a:bodyPr/>
          <a:lstStyle/>
          <a:p>
            <a:r>
              <a:rPr lang="en-US" altLang="zh-CN" dirty="0"/>
              <a:t>             </a:t>
            </a:r>
            <a:r>
              <a:rPr lang="en-US" altLang="zh-CN" sz="3600" dirty="0"/>
              <a:t>CAPM</a:t>
            </a:r>
            <a:r>
              <a:rPr lang="zh-CN" altLang="en-US" sz="3600" dirty="0"/>
              <a:t>与单指数模型比较</a:t>
            </a:r>
            <a:endParaRPr lang="zh-CN" altLang="en-US" dirty="0"/>
          </a:p>
        </p:txBody>
      </p:sp>
      <p:sp>
        <p:nvSpPr>
          <p:cNvPr id="4" name="文本占位符 3">
            <a:extLst>
              <a:ext uri="{FF2B5EF4-FFF2-40B4-BE49-F238E27FC236}">
                <a16:creationId xmlns:a16="http://schemas.microsoft.com/office/drawing/2014/main" id="{CAC3FE33-2AC2-4635-9324-64C350430437}"/>
              </a:ext>
            </a:extLst>
          </p:cNvPr>
          <p:cNvSpPr>
            <a:spLocks noGrp="1"/>
          </p:cNvSpPr>
          <p:nvPr>
            <p:ph type="body" idx="1"/>
          </p:nvPr>
        </p:nvSpPr>
        <p:spPr/>
        <p:txBody>
          <a:bodyPr/>
          <a:lstStyle/>
          <a:p>
            <a:r>
              <a:rPr lang="zh-CN" altLang="en-US" dirty="0"/>
              <a:t>单指数模型</a:t>
            </a:r>
          </a:p>
        </p:txBody>
      </p:sp>
      <p:pic>
        <p:nvPicPr>
          <p:cNvPr id="8" name="内容占位符 7">
            <a:extLst>
              <a:ext uri="{FF2B5EF4-FFF2-40B4-BE49-F238E27FC236}">
                <a16:creationId xmlns:a16="http://schemas.microsoft.com/office/drawing/2014/main" id="{4982083D-8328-4F89-B18E-6E16F0D43442}"/>
              </a:ext>
            </a:extLst>
          </p:cNvPr>
          <p:cNvPicPr>
            <a:picLocks noGrp="1" noChangeAspect="1"/>
          </p:cNvPicPr>
          <p:nvPr>
            <p:ph sz="half" idx="2"/>
          </p:nvPr>
        </p:nvPicPr>
        <p:blipFill>
          <a:blip r:embed="rId2"/>
          <a:stretch>
            <a:fillRect/>
          </a:stretch>
        </p:blipFill>
        <p:spPr>
          <a:xfrm>
            <a:off x="509428" y="2170112"/>
            <a:ext cx="2724637" cy="504056"/>
          </a:xfrm>
          <a:prstGeom prst="rect">
            <a:avLst/>
          </a:prstGeom>
        </p:spPr>
      </p:pic>
      <p:sp>
        <p:nvSpPr>
          <p:cNvPr id="6" name="文本占位符 5">
            <a:extLst>
              <a:ext uri="{FF2B5EF4-FFF2-40B4-BE49-F238E27FC236}">
                <a16:creationId xmlns:a16="http://schemas.microsoft.com/office/drawing/2014/main" id="{5BCEA29D-027E-4051-B3CD-3D4DDA8D74F4}"/>
              </a:ext>
            </a:extLst>
          </p:cNvPr>
          <p:cNvSpPr>
            <a:spLocks noGrp="1"/>
          </p:cNvSpPr>
          <p:nvPr>
            <p:ph type="body" sz="quarter" idx="3"/>
          </p:nvPr>
        </p:nvSpPr>
        <p:spPr/>
        <p:txBody>
          <a:bodyPr/>
          <a:lstStyle/>
          <a:p>
            <a:r>
              <a:rPr lang="en-US" altLang="zh-CN" dirty="0"/>
              <a:t>CAPM</a:t>
            </a:r>
            <a:endParaRPr lang="zh-CN" altLang="en-US" dirty="0"/>
          </a:p>
        </p:txBody>
      </p:sp>
      <mc:AlternateContent xmlns:mc="http://schemas.openxmlformats.org/markup-compatibility/2006" xmlns:a14="http://schemas.microsoft.com/office/drawing/2010/main">
        <mc:Choice Requires="a14">
          <p:sp>
            <p:nvSpPr>
              <p:cNvPr id="7" name="内容占位符 6">
                <a:extLst>
                  <a:ext uri="{FF2B5EF4-FFF2-40B4-BE49-F238E27FC236}">
                    <a16:creationId xmlns:a16="http://schemas.microsoft.com/office/drawing/2014/main" id="{D2582726-7D95-445B-A4E2-1A3AE10486D1}"/>
                  </a:ext>
                </a:extLst>
              </p:cNvPr>
              <p:cNvSpPr>
                <a:spLocks noGrp="1"/>
              </p:cNvSpPr>
              <p:nvPr>
                <p:ph sz="quarter" idx="4"/>
              </p:nvPr>
            </p:nvSpPr>
            <p:spPr/>
            <p:txBody>
              <a:bodyPr/>
              <a:lstStyle/>
              <a:p>
                <a14:m>
                  <m:oMath xmlns:m="http://schemas.openxmlformats.org/officeDocument/2006/math">
                    <m:r>
                      <m:rPr>
                        <m:sty m:val="p"/>
                      </m:rPr>
                      <a:rPr lang="en-US" altLang="zh-CN" i="1" smtClean="0">
                        <a:latin typeface="Cambria Math" panose="02040503050406030204" pitchFamily="18" charset="0"/>
                      </a:rPr>
                      <m:t>E</m:t>
                    </m:r>
                    <m:d>
                      <m:dPr>
                        <m:begChr m:val="（"/>
                        <m:endChr m:val="）"/>
                        <m:ctrlPr>
                          <a:rPr lang="zh-CN" altLang="en-US" i="1" smtClean="0">
                            <a:latin typeface="Cambria Math" panose="02040503050406030204" pitchFamily="18" charset="0"/>
                          </a:rPr>
                        </m:ctrlPr>
                      </m:dPr>
                      <m:e>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m:rPr>
                                <m:sty m:val="p"/>
                              </m:rPr>
                              <a:rPr lang="en-US" altLang="zh-CN" i="1">
                                <a:latin typeface="Cambria Math" panose="02040503050406030204" pitchFamily="18" charset="0"/>
                              </a:rPr>
                              <m:t>i</m:t>
                            </m:r>
                          </m:sub>
                        </m:sSub>
                      </m:e>
                    </m:d>
                    <m:r>
                      <a:rPr lang="en-US" altLang="zh-CN"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𝑀</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i="1">
                            <a:latin typeface="Cambria Math" panose="02040503050406030204" pitchFamily="18" charset="0"/>
                          </a:rPr>
                          <m:t>𝑓</m:t>
                        </m:r>
                      </m:sub>
                    </m:sSub>
                  </m:oMath>
                </a14:m>
                <a:r>
                  <a:rPr lang="en-US" altLang="zh-CN" dirty="0"/>
                  <a:t>)</a:t>
                </a:r>
              </a:p>
              <a:p>
                <a14:m>
                  <m:oMath xmlns:m="http://schemas.openxmlformats.org/officeDocument/2006/math">
                    <m:r>
                      <m:rPr>
                        <m:sty m:val="p"/>
                      </m:rPr>
                      <a:rPr lang="en-US" altLang="zh-CN" i="1">
                        <a:latin typeface="Cambria Math" panose="02040503050406030204" pitchFamily="18" charset="0"/>
                      </a:rPr>
                      <m:t>E</m:t>
                    </m:r>
                    <m:d>
                      <m:dPr>
                        <m:begChr m:val="（"/>
                        <m:endChr m:val="）"/>
                        <m:ctrlPr>
                          <a:rPr lang="zh-CN" altLang="en-US"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m:rPr>
                                <m:sty m:val="p"/>
                              </m:rPr>
                              <a:rPr lang="en-US" altLang="zh-CN" i="1">
                                <a:latin typeface="Cambria Math" panose="02040503050406030204" pitchFamily="18" charset="0"/>
                              </a:rPr>
                              <m:t>i</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𝑀</m:t>
                        </m:r>
                      </m:sub>
                    </m:sSub>
                  </m:oMath>
                </a14:m>
                <a:endParaRPr lang="en-US" altLang="zh-CN" dirty="0"/>
              </a:p>
              <a:p>
                <a:r>
                  <a:rPr lang="en-US" altLang="zh-CN" dirty="0"/>
                  <a:t>CAPM</a:t>
                </a:r>
                <a:r>
                  <a:rPr lang="zh-CN" altLang="en-US" dirty="0"/>
                  <a:t>中，</a:t>
                </a:r>
                <a:r>
                  <a:rPr lang="en-US" altLang="zh-CN" dirty="0"/>
                  <a:t>β</a:t>
                </a:r>
                <a:r>
                  <a:rPr lang="zh-CN" altLang="en-US" dirty="0"/>
                  <a:t>定义</a:t>
                </a:r>
                <a:endParaRPr lang="en-US" altLang="zh-CN" dirty="0"/>
              </a:p>
              <a:p>
                <a:endParaRPr lang="en-US" altLang="zh-CN" dirty="0"/>
              </a:p>
              <a:p>
                <a:endParaRPr lang="en-US" altLang="zh-CN" dirty="0"/>
              </a:p>
              <a:p>
                <a:r>
                  <a:rPr lang="zh-CN" altLang="en-US" sz="2000" dirty="0"/>
                  <a:t>比较</a:t>
                </a:r>
                <a:r>
                  <a:rPr lang="en-US" altLang="zh-CN" sz="2000" dirty="0"/>
                  <a:t>CAPM</a:t>
                </a:r>
                <a:r>
                  <a:rPr lang="zh-CN" altLang="en-US" sz="2000" dirty="0"/>
                  <a:t>与单指数模型，差了一个</a:t>
                </a:r>
                <a:r>
                  <a:rPr lang="en-US" altLang="zh-CN" sz="2000" dirty="0"/>
                  <a:t>α</a:t>
                </a:r>
                <a:r>
                  <a:rPr lang="zh-CN" altLang="en-US" sz="2000" dirty="0"/>
                  <a:t>，也就是说，</a:t>
                </a:r>
                <a:r>
                  <a:rPr lang="en-US" altLang="zh-CN" sz="2000" dirty="0"/>
                  <a:t>CAPM</a:t>
                </a:r>
                <a:r>
                  <a:rPr lang="zh-CN" altLang="en-US" sz="2000" dirty="0"/>
                  <a:t>预测是每个证券的阿尔法为</a:t>
                </a:r>
                <a:r>
                  <a:rPr lang="en-US" altLang="zh-CN" sz="2000" dirty="0"/>
                  <a:t>0</a:t>
                </a:r>
              </a:p>
              <a:p>
                <a:r>
                  <a:rPr lang="zh-CN" altLang="en-US" sz="2000" dirty="0"/>
                  <a:t>既然阿尔法为</a:t>
                </a:r>
                <a:r>
                  <a:rPr lang="en-US" altLang="zh-CN" sz="2000" dirty="0"/>
                  <a:t>0</a:t>
                </a:r>
                <a:r>
                  <a:rPr lang="zh-CN" altLang="en-US" sz="2000" dirty="0"/>
                  <a:t>，最优组合就是市场组合</a:t>
                </a:r>
              </a:p>
            </p:txBody>
          </p:sp>
        </mc:Choice>
        <mc:Fallback xmlns="">
          <p:sp>
            <p:nvSpPr>
              <p:cNvPr id="7" name="内容占位符 6">
                <a:extLst>
                  <a:ext uri="{FF2B5EF4-FFF2-40B4-BE49-F238E27FC236}">
                    <a16:creationId xmlns:a16="http://schemas.microsoft.com/office/drawing/2014/main" id="{D2582726-7D95-445B-A4E2-1A3AE10486D1}"/>
                  </a:ext>
                </a:extLst>
              </p:cNvPr>
              <p:cNvSpPr>
                <a:spLocks noGrp="1" noRot="1" noChangeAspect="1" noMove="1" noResize="1" noEditPoints="1" noAdjustHandles="1" noChangeArrowheads="1" noChangeShapeType="1" noTextEdit="1"/>
              </p:cNvSpPr>
              <p:nvPr>
                <p:ph sz="quarter" idx="4"/>
              </p:nvPr>
            </p:nvSpPr>
            <p:spPr>
              <a:blipFill>
                <a:blip r:embed="rId3"/>
                <a:stretch>
                  <a:fillRect l="-2262" t="-1235" r="-151" b="-926"/>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6366C14E-F0D0-4A1B-9CC4-CC9B6CFEBE32}"/>
              </a:ext>
            </a:extLst>
          </p:cNvPr>
          <p:cNvPicPr>
            <a:picLocks noChangeAspect="1"/>
          </p:cNvPicPr>
          <p:nvPr/>
        </p:nvPicPr>
        <p:blipFill>
          <a:blip r:embed="rId4"/>
          <a:stretch>
            <a:fillRect/>
          </a:stretch>
        </p:blipFill>
        <p:spPr>
          <a:xfrm>
            <a:off x="498812" y="2757327"/>
            <a:ext cx="2520280" cy="527895"/>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60092ECB-E16E-4E3A-8EAA-FC934EED732D}"/>
                  </a:ext>
                </a:extLst>
              </p:cNvPr>
              <p:cNvSpPr/>
              <p:nvPr/>
            </p:nvSpPr>
            <p:spPr>
              <a:xfrm>
                <a:off x="395536" y="3542666"/>
                <a:ext cx="4101852" cy="1200329"/>
              </a:xfrm>
              <a:prstGeom prst="rect">
                <a:avLst/>
              </a:prstGeom>
            </p:spPr>
            <p:txBody>
              <a:bodyPr wrap="square">
                <a:spAutoFit/>
              </a:bodyPr>
              <a:lstStyle/>
              <a:p>
                <a14:m>
                  <m:oMath xmlns:m="http://schemas.openxmlformats.org/officeDocument/2006/math">
                    <m:r>
                      <m:rPr>
                        <m:sty m:val="p"/>
                      </m:rPr>
                      <a:rPr lang="en-US" altLang="zh-CN" i="1">
                        <a:latin typeface="Cambria Math" panose="02040503050406030204" pitchFamily="18" charset="0"/>
                      </a:rPr>
                      <m:t>c</m:t>
                    </m:r>
                    <m:r>
                      <a:rPr lang="en-US" altLang="zh-CN" i="1">
                        <a:latin typeface="Cambria Math" panose="02040503050406030204" pitchFamily="18" charset="0"/>
                      </a:rPr>
                      <m:t>𝑜𝑣</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e>
                    </m:d>
                    <m:r>
                      <a:rPr lang="en-US" altLang="zh-CN" i="1">
                        <a:latin typeface="Cambria Math" panose="02040503050406030204" pitchFamily="18" charset="0"/>
                      </a:rPr>
                      <m:t>=</m:t>
                    </m:r>
                    <m:r>
                      <a:rPr lang="en-US" altLang="zh-CN" i="1">
                        <a:latin typeface="Cambria Math" panose="02040503050406030204" pitchFamily="18" charset="0"/>
                      </a:rPr>
                      <m:t>𝑐𝑜𝑣</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𝛼</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𝑖</m:t>
                        </m:r>
                      </m:sub>
                    </m:sSub>
                    <m:r>
                      <a:rPr lang="en-US" altLang="zh-CN" i="1">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oMath>
                </a14:m>
                <a:r>
                  <a:rPr lang="en-US" altLang="zh-CN" dirty="0"/>
                  <a:t>)</a:t>
                </a:r>
              </a:p>
              <a:p>
                <a:pPr defTabSz="893763">
                  <a:tabLst>
                    <a:tab pos="1431925" algn="l"/>
                  </a:tabLst>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𝑐𝑜𝑣</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e>
                      </m:d>
                    </m:oMath>
                  </m:oMathPara>
                </a14:m>
                <a:endParaRPr lang="en-US" altLang="zh-CN" dirty="0"/>
              </a:p>
              <a:p>
                <a:pPr marL="0" indent="0">
                  <a:buNone/>
                </a:pPr>
                <a:r>
                  <a:rPr lang="en-US" altLang="zh-CN" dirty="0"/>
                  <a:t> </a:t>
                </a:r>
                <a14:m>
                  <m:oMath xmlns:m="http://schemas.openxmlformats.org/officeDocument/2006/math">
                    <m:r>
                      <a:rPr lang="en-US" altLang="zh-CN">
                        <a:latin typeface="Cambria Math" panose="02040503050406030204" pitchFamily="18" charset="0"/>
                      </a:rPr>
                      <m:t>    </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r>
                      <a:rPr lang="en-US" altLang="zh-CN" i="1">
                        <a:latin typeface="Cambria Math" panose="02040503050406030204" pitchFamily="18" charset="0"/>
                      </a:rPr>
                      <m:t>𝑐𝑜𝑣</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e>
                    </m:d>
                    <m:r>
                      <a:rPr lang="en-US" altLang="zh-CN">
                        <a:latin typeface="Cambria Math" panose="02040503050406030204" pitchFamily="18" charset="0"/>
                      </a:rPr>
                      <m:t>+</m:t>
                    </m:r>
                    <m:r>
                      <m:rPr>
                        <m:sty m:val="p"/>
                      </m:rPr>
                      <a:rPr lang="en-US" altLang="zh-CN">
                        <a:latin typeface="Cambria Math" panose="02040503050406030204" pitchFamily="18" charset="0"/>
                      </a:rPr>
                      <m:t>cov</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e>
                    </m:d>
                  </m:oMath>
                </a14:m>
                <a:endParaRPr lang="en-US" altLang="zh-CN" dirty="0"/>
              </a:p>
              <a:p>
                <a:pPr marL="0" indent="0">
                  <a:buNone/>
                </a:pPr>
                <a:r>
                  <a:rPr lang="en-US" altLang="zh-CN" dirty="0"/>
                  <a:t>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𝑚</m:t>
                        </m:r>
                      </m:sub>
                      <m:sup>
                        <m:r>
                          <a:rPr lang="en-US" altLang="zh-CN" i="1">
                            <a:latin typeface="Cambria Math" panose="02040503050406030204" pitchFamily="18" charset="0"/>
                          </a:rPr>
                          <m:t>2</m:t>
                        </m:r>
                      </m:sup>
                    </m:sSubSup>
                  </m:oMath>
                </a14:m>
                <a:endParaRPr lang="zh-CN" altLang="en-US" dirty="0"/>
              </a:p>
            </p:txBody>
          </p:sp>
        </mc:Choice>
        <mc:Fallback xmlns="">
          <p:sp>
            <p:nvSpPr>
              <p:cNvPr id="10" name="矩形 9">
                <a:extLst>
                  <a:ext uri="{FF2B5EF4-FFF2-40B4-BE49-F238E27FC236}">
                    <a16:creationId xmlns:a16="http://schemas.microsoft.com/office/drawing/2014/main" id="{60092ECB-E16E-4E3A-8EAA-FC934EED732D}"/>
                  </a:ext>
                </a:extLst>
              </p:cNvPr>
              <p:cNvSpPr>
                <a:spLocks noRot="1" noChangeAspect="1" noMove="1" noResize="1" noEditPoints="1" noAdjustHandles="1" noChangeArrowheads="1" noChangeShapeType="1" noTextEdit="1"/>
              </p:cNvSpPr>
              <p:nvPr/>
            </p:nvSpPr>
            <p:spPr>
              <a:xfrm>
                <a:off x="395536" y="3542666"/>
                <a:ext cx="4101852" cy="1200329"/>
              </a:xfrm>
              <a:prstGeom prst="rect">
                <a:avLst/>
              </a:prstGeom>
              <a:blipFill>
                <a:blip r:embed="rId5"/>
                <a:stretch>
                  <a:fillRect t="-2538" b="-4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90312145-22E8-4187-868E-5E756094E522}"/>
                  </a:ext>
                </a:extLst>
              </p:cNvPr>
              <p:cNvSpPr/>
              <p:nvPr/>
            </p:nvSpPr>
            <p:spPr>
              <a:xfrm>
                <a:off x="562218" y="5014659"/>
                <a:ext cx="1915076" cy="686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m:rPr>
                              <m:sty m:val="p"/>
                            </m:rPr>
                            <a:rPr lang="en-US" altLang="zh-CN" i="1">
                              <a:latin typeface="Cambria Math" panose="02040503050406030204" pitchFamily="18" charset="0"/>
                            </a:rPr>
                            <m:t>c</m:t>
                          </m:r>
                          <m:r>
                            <a:rPr lang="en-US" altLang="zh-CN" i="1">
                              <a:latin typeface="Cambria Math" panose="02040503050406030204" pitchFamily="18" charset="0"/>
                            </a:rPr>
                            <m:t>𝑜𝑣</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e>
                          </m:d>
                        </m:num>
                        <m:den>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𝑚</m:t>
                              </m:r>
                            </m:sub>
                            <m:sup>
                              <m:r>
                                <a:rPr lang="en-US" altLang="zh-CN" i="1">
                                  <a:latin typeface="Cambria Math" panose="02040503050406030204" pitchFamily="18" charset="0"/>
                                </a:rPr>
                                <m:t>2</m:t>
                              </m:r>
                            </m:sup>
                          </m:sSubSup>
                        </m:den>
                      </m:f>
                    </m:oMath>
                  </m:oMathPara>
                </a14:m>
                <a:endParaRPr lang="zh-CN" altLang="en-US" dirty="0"/>
              </a:p>
            </p:txBody>
          </p:sp>
        </mc:Choice>
        <mc:Fallback xmlns="">
          <p:sp>
            <p:nvSpPr>
              <p:cNvPr id="11" name="矩形 10">
                <a:extLst>
                  <a:ext uri="{FF2B5EF4-FFF2-40B4-BE49-F238E27FC236}">
                    <a16:creationId xmlns:a16="http://schemas.microsoft.com/office/drawing/2014/main" id="{90312145-22E8-4187-868E-5E756094E522}"/>
                  </a:ext>
                </a:extLst>
              </p:cNvPr>
              <p:cNvSpPr>
                <a:spLocks noRot="1" noChangeAspect="1" noMove="1" noResize="1" noEditPoints="1" noAdjustHandles="1" noChangeArrowheads="1" noChangeShapeType="1" noTextEdit="1"/>
              </p:cNvSpPr>
              <p:nvPr/>
            </p:nvSpPr>
            <p:spPr>
              <a:xfrm>
                <a:off x="562218" y="5014659"/>
                <a:ext cx="1915076" cy="68666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F08F64DC-075D-4483-8B75-9EDB516F03E5}"/>
                  </a:ext>
                </a:extLst>
              </p:cNvPr>
              <p:cNvSpPr/>
              <p:nvPr/>
            </p:nvSpPr>
            <p:spPr>
              <a:xfrm>
                <a:off x="5436096" y="3542666"/>
                <a:ext cx="1915076" cy="686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𝑖</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m:rPr>
                              <m:sty m:val="p"/>
                            </m:rPr>
                            <a:rPr lang="en-US" altLang="zh-CN" i="1">
                              <a:latin typeface="Cambria Math" panose="02040503050406030204" pitchFamily="18" charset="0"/>
                            </a:rPr>
                            <m:t>c</m:t>
                          </m:r>
                          <m:r>
                            <a:rPr lang="en-US" altLang="zh-CN" i="1">
                              <a:latin typeface="Cambria Math" panose="02040503050406030204" pitchFamily="18" charset="0"/>
                            </a:rPr>
                            <m:t>𝑜𝑣</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𝑚</m:t>
                                  </m:r>
                                </m:sub>
                              </m:sSub>
                            </m:e>
                          </m:d>
                        </m:num>
                        <m:den>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𝑚</m:t>
                              </m:r>
                            </m:sub>
                            <m:sup>
                              <m:r>
                                <a:rPr lang="en-US" altLang="zh-CN" i="1">
                                  <a:latin typeface="Cambria Math" panose="02040503050406030204" pitchFamily="18" charset="0"/>
                                </a:rPr>
                                <m:t>2</m:t>
                              </m:r>
                            </m:sup>
                          </m:sSubSup>
                        </m:den>
                      </m:f>
                    </m:oMath>
                  </m:oMathPara>
                </a14:m>
                <a:endParaRPr lang="zh-CN" altLang="en-US" dirty="0"/>
              </a:p>
            </p:txBody>
          </p:sp>
        </mc:Choice>
        <mc:Fallback xmlns="">
          <p:sp>
            <p:nvSpPr>
              <p:cNvPr id="12" name="矩形 11">
                <a:extLst>
                  <a:ext uri="{FF2B5EF4-FFF2-40B4-BE49-F238E27FC236}">
                    <a16:creationId xmlns:a16="http://schemas.microsoft.com/office/drawing/2014/main" id="{F08F64DC-075D-4483-8B75-9EDB516F03E5}"/>
                  </a:ext>
                </a:extLst>
              </p:cNvPr>
              <p:cNvSpPr>
                <a:spLocks noRot="1" noChangeAspect="1" noMove="1" noResize="1" noEditPoints="1" noAdjustHandles="1" noChangeArrowheads="1" noChangeShapeType="1" noTextEdit="1"/>
              </p:cNvSpPr>
              <p:nvPr/>
            </p:nvSpPr>
            <p:spPr>
              <a:xfrm>
                <a:off x="5436096" y="3542666"/>
                <a:ext cx="1915076" cy="686663"/>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5587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E1AE4-9A75-4666-B0B6-B3BDC119FBEE}"/>
              </a:ext>
            </a:extLst>
          </p:cNvPr>
          <p:cNvSpPr>
            <a:spLocks noGrp="1"/>
          </p:cNvSpPr>
          <p:nvPr>
            <p:ph type="title"/>
          </p:nvPr>
        </p:nvSpPr>
        <p:spPr/>
        <p:txBody>
          <a:bodyPr/>
          <a:lstStyle/>
          <a:p>
            <a:r>
              <a:rPr lang="en-US" altLang="zh-CN" dirty="0"/>
              <a:t>CAPM</a:t>
            </a:r>
            <a:r>
              <a:rPr lang="zh-CN" altLang="en-US" dirty="0"/>
              <a:t>的应用</a:t>
            </a:r>
          </a:p>
        </p:txBody>
      </p:sp>
      <p:sp>
        <p:nvSpPr>
          <p:cNvPr id="3" name="内容占位符 2">
            <a:extLst>
              <a:ext uri="{FF2B5EF4-FFF2-40B4-BE49-F238E27FC236}">
                <a16:creationId xmlns:a16="http://schemas.microsoft.com/office/drawing/2014/main" id="{FFBD446E-E686-46CB-AC17-17932CD95324}"/>
              </a:ext>
            </a:extLst>
          </p:cNvPr>
          <p:cNvSpPr>
            <a:spLocks noGrp="1"/>
          </p:cNvSpPr>
          <p:nvPr>
            <p:ph idx="1"/>
          </p:nvPr>
        </p:nvSpPr>
        <p:spPr/>
        <p:txBody>
          <a:bodyPr/>
          <a:lstStyle/>
          <a:p>
            <a:r>
              <a:rPr lang="zh-CN" altLang="en-US" dirty="0"/>
              <a:t>单个资产选择时，计算</a:t>
            </a:r>
            <a:r>
              <a:rPr lang="en-US" altLang="zh-CN" dirty="0"/>
              <a:t>alpha</a:t>
            </a:r>
            <a:r>
              <a:rPr lang="zh-CN" altLang="en-US" dirty="0"/>
              <a:t>和</a:t>
            </a:r>
            <a:r>
              <a:rPr lang="en-US" altLang="zh-CN" dirty="0"/>
              <a:t>Beta</a:t>
            </a:r>
          </a:p>
          <a:p>
            <a:r>
              <a:rPr lang="zh-CN" altLang="en-US" dirty="0"/>
              <a:t>企业估值</a:t>
            </a:r>
            <a:r>
              <a:rPr lang="en-US" altLang="zh-CN" dirty="0"/>
              <a:t>/</a:t>
            </a:r>
            <a:r>
              <a:rPr lang="zh-CN" altLang="en-US" dirty="0"/>
              <a:t>股权估值中</a:t>
            </a:r>
            <a:r>
              <a:rPr lang="en-US" altLang="zh-CN" dirty="0"/>
              <a:t>WACC/</a:t>
            </a:r>
            <a:r>
              <a:rPr lang="zh-CN" altLang="en-US" dirty="0"/>
              <a:t>权益报酬率</a:t>
            </a:r>
            <a:endParaRPr lang="en-US" altLang="zh-CN" dirty="0"/>
          </a:p>
          <a:p>
            <a:r>
              <a:rPr lang="zh-CN" altLang="en-US" dirty="0"/>
              <a:t>司法判决中，剔除市场影响</a:t>
            </a:r>
            <a:endParaRPr lang="en-US" altLang="zh-CN" dirty="0"/>
          </a:p>
          <a:p>
            <a:r>
              <a:rPr lang="zh-CN" altLang="en-US" dirty="0"/>
              <a:t>风险管理中，对冲市场风险</a:t>
            </a:r>
          </a:p>
        </p:txBody>
      </p:sp>
    </p:spTree>
    <p:extLst>
      <p:ext uri="{BB962C8B-B14F-4D97-AF65-F5344CB8AC3E}">
        <p14:creationId xmlns:p14="http://schemas.microsoft.com/office/powerpoint/2010/main" val="107252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41F9B-F9B0-0FCB-4322-69B4681BC1F2}"/>
              </a:ext>
            </a:extLst>
          </p:cNvPr>
          <p:cNvSpPr>
            <a:spLocks noGrp="1"/>
          </p:cNvSpPr>
          <p:nvPr>
            <p:ph type="title"/>
          </p:nvPr>
        </p:nvSpPr>
        <p:spPr/>
        <p:txBody>
          <a:bodyPr/>
          <a:lstStyle/>
          <a:p>
            <a:r>
              <a:rPr lang="zh-CN" altLang="en-US" dirty="0"/>
              <a:t>          例：加权平均资本成本</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F22043C-6914-E122-10C5-EE9CB596603F}"/>
                  </a:ext>
                </a:extLst>
              </p:cNvPr>
              <p:cNvSpPr>
                <a:spLocks noGrp="1"/>
              </p:cNvSpPr>
              <p:nvPr>
                <p:ph idx="1"/>
              </p:nvPr>
            </p:nvSpPr>
            <p:spPr/>
            <p:txBody>
              <a:bodyPr/>
              <a:lstStyle/>
              <a:p>
                <a:r>
                  <a:rPr lang="zh-CN" altLang="en-US" dirty="0"/>
                  <a:t>假设企业的资本来源分为权益资本（</a:t>
                </a:r>
                <a:r>
                  <a:rPr lang="en-US" altLang="zh-CN" dirty="0"/>
                  <a:t>E</a:t>
                </a:r>
                <a:r>
                  <a:rPr lang="zh-CN" altLang="en-US" dirty="0"/>
                  <a:t>）和债务资本（</a:t>
                </a:r>
                <a:r>
                  <a:rPr lang="en-US" altLang="zh-CN" dirty="0"/>
                  <a:t>D</a:t>
                </a:r>
                <a:r>
                  <a:rPr lang="zh-CN" altLang="en-US" dirty="0"/>
                  <a:t>），所得税率为</a:t>
                </a:r>
                <a:r>
                  <a:rPr lang="en-US" altLang="zh-CN" dirty="0"/>
                  <a:t>t</a:t>
                </a:r>
                <a:r>
                  <a:rPr lang="zh-CN" altLang="en-US" dirty="0"/>
                  <a:t>，那么，</a:t>
                </a:r>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𝑊𝐴𝐶𝐶</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𝐸</m:t>
                            </m:r>
                          </m:sub>
                        </m:sSub>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𝐸</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m:rPr>
                                <m:sty m:val="p"/>
                              </m:rPr>
                              <a:rPr lang="en-US" altLang="zh-CN" i="1" smtClean="0">
                                <a:latin typeface="Cambria Math" panose="02040503050406030204" pitchFamily="18" charset="0"/>
                              </a:rPr>
                              <m:t>D</m:t>
                            </m:r>
                          </m:sub>
                        </m:sSub>
                        <m:r>
                          <a:rPr lang="en-US" altLang="zh-CN" i="1">
                            <a:latin typeface="Cambria Math" panose="02040503050406030204" pitchFamily="18" charset="0"/>
                          </a:rPr>
                          <m:t>𝑟</m:t>
                        </m:r>
                      </m:e>
                      <m:sub>
                        <m:r>
                          <a:rPr lang="en-US" altLang="zh-CN" b="0" i="1" smtClean="0">
                            <a:latin typeface="Cambria Math" panose="02040503050406030204" pitchFamily="18" charset="0"/>
                          </a:rPr>
                          <m:t>𝐷</m:t>
                        </m:r>
                      </m:sub>
                    </m:sSub>
                    <m:d>
                      <m:dPr>
                        <m:begChr m:val="（"/>
                        <m:endChr m:val="）"/>
                        <m:ctrlPr>
                          <a:rPr lang="zh-CN" altLang="en-US"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𝑡</m:t>
                        </m:r>
                      </m:e>
                    </m:d>
                  </m:oMath>
                </a14:m>
                <a:endParaRPr lang="en-US" altLang="zh-CN" dirty="0"/>
              </a:p>
              <a:p>
                <a:r>
                  <a:rPr lang="zh-CN" altLang="en-US" dirty="0"/>
                  <a:t>其中，</a:t>
                </a:r>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𝐸</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i="1">
                            <a:latin typeface="Cambria Math" panose="02040503050406030204" pitchFamily="18" charset="0"/>
                          </a:rPr>
                          <m:t>E</m:t>
                        </m:r>
                      </m:num>
                      <m:den>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m:rPr>
                            <m:sty m:val="p"/>
                          </m:rPr>
                          <a:rPr lang="en-US" altLang="zh-CN" i="1">
                            <a:latin typeface="Cambria Math" panose="02040503050406030204" pitchFamily="18" charset="0"/>
                          </a:rPr>
                          <m:t>D</m:t>
                        </m:r>
                      </m:den>
                    </m:f>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𝐷</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m:rPr>
                            <m:sty m:val="p"/>
                          </m:rPr>
                          <a:rPr lang="en-US" altLang="zh-CN" i="1" smtClean="0">
                            <a:latin typeface="Cambria Math" panose="02040503050406030204" pitchFamily="18" charset="0"/>
                          </a:rPr>
                          <m:t>D</m:t>
                        </m:r>
                      </m:num>
                      <m:den>
                        <m:r>
                          <a:rPr lang="en-US" altLang="zh-CN" i="1">
                            <a:latin typeface="Cambria Math" panose="02040503050406030204" pitchFamily="18" charset="0"/>
                          </a:rPr>
                          <m:t>𝐸</m:t>
                        </m:r>
                        <m:r>
                          <a:rPr lang="en-US" altLang="zh-CN" i="1">
                            <a:latin typeface="Cambria Math" panose="02040503050406030204" pitchFamily="18" charset="0"/>
                          </a:rPr>
                          <m:t>+</m:t>
                        </m:r>
                        <m:r>
                          <m:rPr>
                            <m:sty m:val="p"/>
                          </m:rPr>
                          <a:rPr lang="en-US" altLang="zh-CN" i="1">
                            <a:latin typeface="Cambria Math" panose="02040503050406030204" pitchFamily="18" charset="0"/>
                          </a:rPr>
                          <m:t>D</m:t>
                        </m:r>
                      </m:den>
                    </m:f>
                  </m:oMath>
                </a14:m>
                <a:endParaRPr lang="zh-CN" altLang="en-US" dirty="0"/>
              </a:p>
            </p:txBody>
          </p:sp>
        </mc:Choice>
        <mc:Fallback>
          <p:sp>
            <p:nvSpPr>
              <p:cNvPr id="3" name="内容占位符 2">
                <a:extLst>
                  <a:ext uri="{FF2B5EF4-FFF2-40B4-BE49-F238E27FC236}">
                    <a16:creationId xmlns:a16="http://schemas.microsoft.com/office/drawing/2014/main" id="{8F22043C-6914-E122-10C5-EE9CB596603F}"/>
                  </a:ext>
                </a:extLst>
              </p:cNvPr>
              <p:cNvSpPr>
                <a:spLocks noGrp="1" noRot="1" noChangeAspect="1" noMove="1" noResize="1" noEditPoints="1" noAdjustHandles="1" noChangeArrowheads="1" noChangeShapeType="1" noTextEdit="1"/>
              </p:cNvSpPr>
              <p:nvPr>
                <p:ph idx="1"/>
              </p:nvPr>
            </p:nvSpPr>
            <p:spPr>
              <a:blipFill>
                <a:blip r:embed="rId2"/>
                <a:stretch>
                  <a:fillRect l="-1704" t="-2156" r="-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437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9788ABEC-19D4-E0D2-70B9-79576506F780}"/>
              </a:ext>
            </a:extLst>
          </p:cNvPr>
          <p:cNvPicPr>
            <a:picLocks noChangeAspect="1"/>
          </p:cNvPicPr>
          <p:nvPr/>
        </p:nvPicPr>
        <p:blipFill>
          <a:blip r:embed="rId2"/>
          <a:stretch>
            <a:fillRect/>
          </a:stretch>
        </p:blipFill>
        <p:spPr>
          <a:xfrm>
            <a:off x="1444824" y="1542347"/>
            <a:ext cx="5742254" cy="4769261"/>
          </a:xfrm>
          <a:prstGeom prst="rect">
            <a:avLst/>
          </a:prstGeom>
        </p:spPr>
      </p:pic>
      <p:sp>
        <p:nvSpPr>
          <p:cNvPr id="2" name="标题 1">
            <a:extLst>
              <a:ext uri="{FF2B5EF4-FFF2-40B4-BE49-F238E27FC236}">
                <a16:creationId xmlns:a16="http://schemas.microsoft.com/office/drawing/2014/main" id="{636B4B3A-05A0-95C3-B857-34430254C6BF}"/>
              </a:ext>
            </a:extLst>
          </p:cNvPr>
          <p:cNvSpPr>
            <a:spLocks noGrp="1"/>
          </p:cNvSpPr>
          <p:nvPr>
            <p:ph type="title"/>
          </p:nvPr>
        </p:nvSpPr>
        <p:spPr/>
        <p:txBody>
          <a:bodyPr/>
          <a:lstStyle/>
          <a:p>
            <a:r>
              <a:rPr lang="zh-CN" altLang="en-US" dirty="0"/>
              <a:t>              </a:t>
            </a:r>
            <a:r>
              <a:rPr lang="zh-CN" altLang="en-US" sz="3200" dirty="0"/>
              <a:t>例</a:t>
            </a:r>
            <a:r>
              <a:rPr lang="en-US" altLang="zh-CN" sz="3200" dirty="0"/>
              <a:t>1</a:t>
            </a:r>
            <a:r>
              <a:rPr lang="zh-CN" altLang="en-US" sz="3200" dirty="0"/>
              <a:t>：上港集团（</a:t>
            </a:r>
            <a:r>
              <a:rPr lang="en-US" altLang="zh-CN" sz="3200" dirty="0"/>
              <a:t>600018.sh</a:t>
            </a:r>
            <a:r>
              <a:rPr lang="zh-CN" altLang="en-US" sz="3200" dirty="0"/>
              <a:t>）</a:t>
            </a:r>
            <a:endParaRPr lang="zh-CN" altLang="en-US" dirty="0"/>
          </a:p>
        </p:txBody>
      </p:sp>
      <p:sp>
        <p:nvSpPr>
          <p:cNvPr id="6" name="文本框 5">
            <a:extLst>
              <a:ext uri="{FF2B5EF4-FFF2-40B4-BE49-F238E27FC236}">
                <a16:creationId xmlns:a16="http://schemas.microsoft.com/office/drawing/2014/main" id="{60618E55-7921-F3CC-CB20-CB6741CAE922}"/>
              </a:ext>
            </a:extLst>
          </p:cNvPr>
          <p:cNvSpPr txBox="1"/>
          <p:nvPr/>
        </p:nvSpPr>
        <p:spPr>
          <a:xfrm>
            <a:off x="76672" y="3081734"/>
            <a:ext cx="1368152" cy="923330"/>
          </a:xfrm>
          <a:prstGeom prst="rect">
            <a:avLst/>
          </a:prstGeom>
          <a:noFill/>
        </p:spPr>
        <p:txBody>
          <a:bodyPr wrap="square" rtlCol="0">
            <a:spAutoFit/>
          </a:bodyPr>
          <a:lstStyle/>
          <a:p>
            <a:r>
              <a:rPr lang="zh-CN" altLang="en-US" dirty="0"/>
              <a:t>资产评估协会要求</a:t>
            </a:r>
            <a:r>
              <a:rPr lang="en-US" altLang="zh-CN" dirty="0"/>
              <a:t>10Y</a:t>
            </a:r>
            <a:r>
              <a:rPr lang="zh-CN" altLang="en-US" dirty="0"/>
              <a:t>以上</a:t>
            </a:r>
          </a:p>
        </p:txBody>
      </p:sp>
      <p:cxnSp>
        <p:nvCxnSpPr>
          <p:cNvPr id="8" name="直接箭头连接符 7">
            <a:extLst>
              <a:ext uri="{FF2B5EF4-FFF2-40B4-BE49-F238E27FC236}">
                <a16:creationId xmlns:a16="http://schemas.microsoft.com/office/drawing/2014/main" id="{C019259C-CAAD-F961-E4FA-46E048B9B402}"/>
              </a:ext>
            </a:extLst>
          </p:cNvPr>
          <p:cNvCxnSpPr>
            <a:cxnSpLocks/>
          </p:cNvCxnSpPr>
          <p:nvPr/>
        </p:nvCxnSpPr>
        <p:spPr>
          <a:xfrm>
            <a:off x="760748" y="3926978"/>
            <a:ext cx="78691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7E090EEC-BF2F-C8D2-D174-3684AF07F4AD}"/>
              </a:ext>
            </a:extLst>
          </p:cNvPr>
          <p:cNvCxnSpPr/>
          <p:nvPr/>
        </p:nvCxnSpPr>
        <p:spPr>
          <a:xfrm>
            <a:off x="611560" y="3933056"/>
            <a:ext cx="83326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4234E96F-F4BB-FBF5-7C66-76FC5CBEA280}"/>
              </a:ext>
            </a:extLst>
          </p:cNvPr>
          <p:cNvSpPr txBox="1"/>
          <p:nvPr/>
        </p:nvSpPr>
        <p:spPr>
          <a:xfrm>
            <a:off x="6964532" y="4756502"/>
            <a:ext cx="1722267" cy="923330"/>
          </a:xfrm>
          <a:prstGeom prst="rect">
            <a:avLst/>
          </a:prstGeom>
          <a:noFill/>
        </p:spPr>
        <p:txBody>
          <a:bodyPr wrap="square" rtlCol="0">
            <a:spAutoFit/>
          </a:bodyPr>
          <a:lstStyle/>
          <a:p>
            <a:r>
              <a:rPr lang="zh-CN" altLang="en-US" dirty="0"/>
              <a:t>为什么不让它等于</a:t>
            </a:r>
            <a:r>
              <a:rPr lang="en-US" altLang="zh-CN" dirty="0"/>
              <a:t>1</a:t>
            </a:r>
            <a:r>
              <a:rPr lang="zh-CN" altLang="en-US" dirty="0"/>
              <a:t>？干嘛要调整？</a:t>
            </a:r>
          </a:p>
        </p:txBody>
      </p:sp>
      <p:cxnSp>
        <p:nvCxnSpPr>
          <p:cNvPr id="13" name="直接箭头连接符 12">
            <a:extLst>
              <a:ext uri="{FF2B5EF4-FFF2-40B4-BE49-F238E27FC236}">
                <a16:creationId xmlns:a16="http://schemas.microsoft.com/office/drawing/2014/main" id="{FB292C63-A330-2092-25EE-B610E1BEC1D7}"/>
              </a:ext>
            </a:extLst>
          </p:cNvPr>
          <p:cNvCxnSpPr>
            <a:cxnSpLocks/>
            <a:stCxn id="11" idx="1"/>
          </p:cNvCxnSpPr>
          <p:nvPr/>
        </p:nvCxnSpPr>
        <p:spPr>
          <a:xfrm flipH="1" flipV="1">
            <a:off x="6588224" y="5013176"/>
            <a:ext cx="376308" cy="20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407F812F-E492-827E-D705-2E0C80E60036}"/>
              </a:ext>
            </a:extLst>
          </p:cNvPr>
          <p:cNvGrpSpPr/>
          <p:nvPr/>
        </p:nvGrpSpPr>
        <p:grpSpPr>
          <a:xfrm>
            <a:off x="6644400" y="5050286"/>
            <a:ext cx="331560" cy="183960"/>
            <a:chOff x="6644400" y="5050286"/>
            <a:chExt cx="331560" cy="183960"/>
          </a:xfrm>
        </p:grpSpPr>
        <mc:AlternateContent xmlns:mc="http://schemas.openxmlformats.org/markup-compatibility/2006">
          <mc:Choice xmlns:p14="http://schemas.microsoft.com/office/powerpoint/2010/main" Requires="p14">
            <p:contentPart p14:bwMode="auto" r:id="rId3">
              <p14:nvContentPartPr>
                <p14:cNvPr id="15" name="墨迹 14">
                  <a:extLst>
                    <a:ext uri="{FF2B5EF4-FFF2-40B4-BE49-F238E27FC236}">
                      <a16:creationId xmlns:a16="http://schemas.microsoft.com/office/drawing/2014/main" id="{788927EE-EB1C-0B03-66B3-BA0CF130FCDC}"/>
                    </a:ext>
                  </a:extLst>
                </p14:cNvPr>
                <p14:cNvContentPartPr/>
                <p14:nvPr/>
              </p14:nvContentPartPr>
              <p14:xfrm>
                <a:off x="6661320" y="5069726"/>
                <a:ext cx="314640" cy="164520"/>
              </p14:xfrm>
            </p:contentPart>
          </mc:Choice>
          <mc:Fallback>
            <p:pic>
              <p:nvPicPr>
                <p:cNvPr id="15" name="墨迹 14">
                  <a:extLst>
                    <a:ext uri="{FF2B5EF4-FFF2-40B4-BE49-F238E27FC236}">
                      <a16:creationId xmlns:a16="http://schemas.microsoft.com/office/drawing/2014/main" id="{788927EE-EB1C-0B03-66B3-BA0CF130FCDC}"/>
                    </a:ext>
                  </a:extLst>
                </p:cNvPr>
                <p:cNvPicPr/>
                <p:nvPr/>
              </p:nvPicPr>
              <p:blipFill>
                <a:blip r:embed="rId4"/>
                <a:stretch>
                  <a:fillRect/>
                </a:stretch>
              </p:blipFill>
              <p:spPr>
                <a:xfrm>
                  <a:off x="6655200" y="5063606"/>
                  <a:ext cx="326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墨迹 15">
                  <a:extLst>
                    <a:ext uri="{FF2B5EF4-FFF2-40B4-BE49-F238E27FC236}">
                      <a16:creationId xmlns:a16="http://schemas.microsoft.com/office/drawing/2014/main" id="{D22037E6-DF78-2908-2995-D00D4533D45B}"/>
                    </a:ext>
                  </a:extLst>
                </p14:cNvPr>
                <p14:cNvContentPartPr/>
                <p14:nvPr/>
              </p14:nvContentPartPr>
              <p14:xfrm>
                <a:off x="6644400" y="5050646"/>
                <a:ext cx="3600" cy="50400"/>
              </p14:xfrm>
            </p:contentPart>
          </mc:Choice>
          <mc:Fallback>
            <p:pic>
              <p:nvPicPr>
                <p:cNvPr id="16" name="墨迹 15">
                  <a:extLst>
                    <a:ext uri="{FF2B5EF4-FFF2-40B4-BE49-F238E27FC236}">
                      <a16:creationId xmlns:a16="http://schemas.microsoft.com/office/drawing/2014/main" id="{D22037E6-DF78-2908-2995-D00D4533D45B}"/>
                    </a:ext>
                  </a:extLst>
                </p:cNvPr>
                <p:cNvPicPr/>
                <p:nvPr/>
              </p:nvPicPr>
              <p:blipFill>
                <a:blip r:embed="rId6"/>
                <a:stretch>
                  <a:fillRect/>
                </a:stretch>
              </p:blipFill>
              <p:spPr>
                <a:xfrm>
                  <a:off x="6638280" y="5044526"/>
                  <a:ext cx="15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墨迹 16">
                  <a:extLst>
                    <a:ext uri="{FF2B5EF4-FFF2-40B4-BE49-F238E27FC236}">
                      <a16:creationId xmlns:a16="http://schemas.microsoft.com/office/drawing/2014/main" id="{1E3047E3-6871-3CAE-AAF5-8C8E795BC25E}"/>
                    </a:ext>
                  </a:extLst>
                </p14:cNvPr>
                <p14:cNvContentPartPr/>
                <p14:nvPr/>
              </p14:nvContentPartPr>
              <p14:xfrm>
                <a:off x="6644400" y="5050286"/>
                <a:ext cx="101520" cy="9360"/>
              </p14:xfrm>
            </p:contentPart>
          </mc:Choice>
          <mc:Fallback>
            <p:pic>
              <p:nvPicPr>
                <p:cNvPr id="17" name="墨迹 16">
                  <a:extLst>
                    <a:ext uri="{FF2B5EF4-FFF2-40B4-BE49-F238E27FC236}">
                      <a16:creationId xmlns:a16="http://schemas.microsoft.com/office/drawing/2014/main" id="{1E3047E3-6871-3CAE-AAF5-8C8E795BC25E}"/>
                    </a:ext>
                  </a:extLst>
                </p:cNvPr>
                <p:cNvPicPr/>
                <p:nvPr/>
              </p:nvPicPr>
              <p:blipFill>
                <a:blip r:embed="rId8"/>
                <a:stretch>
                  <a:fillRect/>
                </a:stretch>
              </p:blipFill>
              <p:spPr>
                <a:xfrm>
                  <a:off x="6638280" y="5044166"/>
                  <a:ext cx="11376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9" name="墨迹 18">
                <a:extLst>
                  <a:ext uri="{FF2B5EF4-FFF2-40B4-BE49-F238E27FC236}">
                    <a16:creationId xmlns:a16="http://schemas.microsoft.com/office/drawing/2014/main" id="{53A5C539-786A-A763-BFDE-FC2527490686}"/>
                  </a:ext>
                </a:extLst>
              </p14:cNvPr>
              <p14:cNvContentPartPr/>
              <p14:nvPr/>
            </p14:nvContentPartPr>
            <p14:xfrm>
              <a:off x="-966720" y="4345766"/>
              <a:ext cx="360" cy="360"/>
            </p14:xfrm>
          </p:contentPart>
        </mc:Choice>
        <mc:Fallback>
          <p:pic>
            <p:nvPicPr>
              <p:cNvPr id="19" name="墨迹 18">
                <a:extLst>
                  <a:ext uri="{FF2B5EF4-FFF2-40B4-BE49-F238E27FC236}">
                    <a16:creationId xmlns:a16="http://schemas.microsoft.com/office/drawing/2014/main" id="{53A5C539-786A-A763-BFDE-FC2527490686}"/>
                  </a:ext>
                </a:extLst>
              </p:cNvPr>
              <p:cNvPicPr/>
              <p:nvPr/>
            </p:nvPicPr>
            <p:blipFill>
              <a:blip r:embed="rId10"/>
              <a:stretch>
                <a:fillRect/>
              </a:stretch>
            </p:blipFill>
            <p:spPr>
              <a:xfrm>
                <a:off x="-972840" y="4339646"/>
                <a:ext cx="12600" cy="12600"/>
              </a:xfrm>
              <a:prstGeom prst="rect">
                <a:avLst/>
              </a:prstGeom>
            </p:spPr>
          </p:pic>
        </mc:Fallback>
      </mc:AlternateContent>
    </p:spTree>
    <p:extLst>
      <p:ext uri="{BB962C8B-B14F-4D97-AF65-F5344CB8AC3E}">
        <p14:creationId xmlns:p14="http://schemas.microsoft.com/office/powerpoint/2010/main" val="383513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a:extLst>
                  <a:ext uri="{FF2B5EF4-FFF2-40B4-BE49-F238E27FC236}">
                    <a16:creationId xmlns:a16="http://schemas.microsoft.com/office/drawing/2014/main" id="{F5DCA835-2323-B2D3-6D80-53BC2EE05DD1}"/>
                  </a:ext>
                </a:extLst>
              </p:cNvPr>
              <p:cNvSpPr>
                <a:spLocks noGrp="1"/>
              </p:cNvSpPr>
              <p:nvPr>
                <p:ph type="title"/>
              </p:nvPr>
            </p:nvSpPr>
            <p:spPr/>
            <p:txBody>
              <a:bodyPr/>
              <a:lstStyle/>
              <a:p>
                <a:r>
                  <a:rPr lang="zh-CN" altLang="en-US" dirty="0"/>
                  <a:t>         上港集团</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m:rPr>
                            <m:sty m:val="p"/>
                          </m:rPr>
                          <a:rPr lang="en-US" altLang="zh-CN" i="1">
                            <a:latin typeface="Cambria Math" panose="02040503050406030204" pitchFamily="18" charset="0"/>
                          </a:rPr>
                          <m:t>E</m:t>
                        </m:r>
                      </m:sub>
                    </m:sSub>
                    <m:r>
                      <a:rPr lang="zh-CN" altLang="en-US" i="1">
                        <a:latin typeface="Cambria Math" panose="02040503050406030204" pitchFamily="18" charset="0"/>
                      </a:rPr>
                      <m:t>的</m:t>
                    </m:r>
                  </m:oMath>
                </a14:m>
                <a:r>
                  <a:rPr lang="zh-CN" altLang="en-US" dirty="0"/>
                  <a:t>计算</a:t>
                </a:r>
              </a:p>
            </p:txBody>
          </p:sp>
        </mc:Choice>
        <mc:Fallback>
          <p:sp>
            <p:nvSpPr>
              <p:cNvPr id="2" name="标题 1">
                <a:extLst>
                  <a:ext uri="{FF2B5EF4-FFF2-40B4-BE49-F238E27FC236}">
                    <a16:creationId xmlns:a16="http://schemas.microsoft.com/office/drawing/2014/main" id="{F5DCA835-2323-B2D3-6D80-53BC2EE05DD1}"/>
                  </a:ext>
                </a:extLst>
              </p:cNvPr>
              <p:cNvSpPr>
                <a:spLocks noGrp="1" noRot="1" noChangeAspect="1" noMove="1" noResize="1" noEditPoints="1" noAdjustHandles="1" noChangeArrowheads="1" noChangeShapeType="1" noTextEdit="1"/>
              </p:cNvSpPr>
              <p:nvPr>
                <p:ph type="title"/>
              </p:nvPr>
            </p:nvSpPr>
            <p:spPr>
              <a:blipFill>
                <a:blip r:embed="rId2"/>
                <a:stretch>
                  <a:fillRect b="-638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墨迹 3">
                <a:extLst>
                  <a:ext uri="{FF2B5EF4-FFF2-40B4-BE49-F238E27FC236}">
                    <a16:creationId xmlns:a16="http://schemas.microsoft.com/office/drawing/2014/main" id="{6EE33987-267B-0734-B79C-DF10DCDFFB9B}"/>
                  </a:ext>
                </a:extLst>
              </p14:cNvPr>
              <p14:cNvContentPartPr/>
              <p14:nvPr/>
            </p14:nvContentPartPr>
            <p14:xfrm>
              <a:off x="3779229" y="809846"/>
              <a:ext cx="360" cy="360"/>
            </p14:xfrm>
          </p:contentPart>
        </mc:Choice>
        <mc:Fallback>
          <p:pic>
            <p:nvPicPr>
              <p:cNvPr id="4" name="墨迹 3">
                <a:extLst>
                  <a:ext uri="{FF2B5EF4-FFF2-40B4-BE49-F238E27FC236}">
                    <a16:creationId xmlns:a16="http://schemas.microsoft.com/office/drawing/2014/main" id="{6EE33987-267B-0734-B79C-DF10DCDFFB9B}"/>
                  </a:ext>
                </a:extLst>
              </p:cNvPr>
              <p:cNvPicPr/>
              <p:nvPr/>
            </p:nvPicPr>
            <p:blipFill>
              <a:blip r:embed="rId4"/>
              <a:stretch>
                <a:fillRect/>
              </a:stretch>
            </p:blipFill>
            <p:spPr>
              <a:xfrm>
                <a:off x="3773109" y="803726"/>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墨迹 4">
                <a:extLst>
                  <a:ext uri="{FF2B5EF4-FFF2-40B4-BE49-F238E27FC236}">
                    <a16:creationId xmlns:a16="http://schemas.microsoft.com/office/drawing/2014/main" id="{E5021762-E17D-44CF-8254-908EFC7D8A8C}"/>
                  </a:ext>
                </a:extLst>
              </p14:cNvPr>
              <p14:cNvContentPartPr/>
              <p14:nvPr/>
            </p14:nvContentPartPr>
            <p14:xfrm>
              <a:off x="3770589" y="835766"/>
              <a:ext cx="360" cy="360"/>
            </p14:xfrm>
          </p:contentPart>
        </mc:Choice>
        <mc:Fallback>
          <p:pic>
            <p:nvPicPr>
              <p:cNvPr id="5" name="墨迹 4">
                <a:extLst>
                  <a:ext uri="{FF2B5EF4-FFF2-40B4-BE49-F238E27FC236}">
                    <a16:creationId xmlns:a16="http://schemas.microsoft.com/office/drawing/2014/main" id="{E5021762-E17D-44CF-8254-908EFC7D8A8C}"/>
                  </a:ext>
                </a:extLst>
              </p:cNvPr>
              <p:cNvPicPr/>
              <p:nvPr/>
            </p:nvPicPr>
            <p:blipFill>
              <a:blip r:embed="rId4"/>
              <a:stretch>
                <a:fillRect/>
              </a:stretch>
            </p:blipFill>
            <p:spPr>
              <a:xfrm>
                <a:off x="3764469" y="829646"/>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墨迹 5">
                <a:extLst>
                  <a:ext uri="{FF2B5EF4-FFF2-40B4-BE49-F238E27FC236}">
                    <a16:creationId xmlns:a16="http://schemas.microsoft.com/office/drawing/2014/main" id="{EF13B6DD-3746-B59B-91FB-44FB652AA771}"/>
                  </a:ext>
                </a:extLst>
              </p14:cNvPr>
              <p14:cNvContentPartPr/>
              <p14:nvPr/>
            </p14:nvContentPartPr>
            <p14:xfrm>
              <a:off x="4406349" y="1950686"/>
              <a:ext cx="360" cy="360"/>
            </p14:xfrm>
          </p:contentPart>
        </mc:Choice>
        <mc:Fallback>
          <p:pic>
            <p:nvPicPr>
              <p:cNvPr id="6" name="墨迹 5">
                <a:extLst>
                  <a:ext uri="{FF2B5EF4-FFF2-40B4-BE49-F238E27FC236}">
                    <a16:creationId xmlns:a16="http://schemas.microsoft.com/office/drawing/2014/main" id="{EF13B6DD-3746-B59B-91FB-44FB652AA771}"/>
                  </a:ext>
                </a:extLst>
              </p:cNvPr>
              <p:cNvPicPr/>
              <p:nvPr/>
            </p:nvPicPr>
            <p:blipFill>
              <a:blip r:embed="rId4"/>
              <a:stretch>
                <a:fillRect/>
              </a:stretch>
            </p:blipFill>
            <p:spPr>
              <a:xfrm>
                <a:off x="4400229" y="1944566"/>
                <a:ext cx="12600" cy="12600"/>
              </a:xfrm>
              <a:prstGeom prst="rect">
                <a:avLst/>
              </a:prstGeom>
            </p:spPr>
          </p:pic>
        </mc:Fallback>
      </mc:AlternateContent>
      <p:pic>
        <p:nvPicPr>
          <p:cNvPr id="8" name="图片 7">
            <a:extLst>
              <a:ext uri="{FF2B5EF4-FFF2-40B4-BE49-F238E27FC236}">
                <a16:creationId xmlns:a16="http://schemas.microsoft.com/office/drawing/2014/main" id="{33E586EF-2A2D-4808-8DF4-6ACBC22A9AB6}"/>
              </a:ext>
            </a:extLst>
          </p:cNvPr>
          <p:cNvPicPr>
            <a:picLocks noChangeAspect="1"/>
          </p:cNvPicPr>
          <p:nvPr/>
        </p:nvPicPr>
        <p:blipFill>
          <a:blip r:embed="rId7"/>
          <a:stretch>
            <a:fillRect/>
          </a:stretch>
        </p:blipFill>
        <p:spPr>
          <a:xfrm>
            <a:off x="395536" y="1268760"/>
            <a:ext cx="4104096" cy="4001372"/>
          </a:xfrm>
          <a:prstGeom prst="rect">
            <a:avLst/>
          </a:prstGeom>
        </p:spPr>
      </p:pic>
      <p:pic>
        <p:nvPicPr>
          <p:cNvPr id="10" name="图片 9">
            <a:extLst>
              <a:ext uri="{FF2B5EF4-FFF2-40B4-BE49-F238E27FC236}">
                <a16:creationId xmlns:a16="http://schemas.microsoft.com/office/drawing/2014/main" id="{5E4C0565-E7DD-DB1E-7900-A90C4B787590}"/>
              </a:ext>
            </a:extLst>
          </p:cNvPr>
          <p:cNvPicPr>
            <a:picLocks noChangeAspect="1"/>
          </p:cNvPicPr>
          <p:nvPr/>
        </p:nvPicPr>
        <p:blipFill>
          <a:blip r:embed="rId8"/>
          <a:stretch>
            <a:fillRect/>
          </a:stretch>
        </p:blipFill>
        <p:spPr>
          <a:xfrm>
            <a:off x="4788024" y="1268760"/>
            <a:ext cx="3456384" cy="4001372"/>
          </a:xfrm>
          <a:prstGeom prst="rect">
            <a:avLst/>
          </a:prstGeom>
        </p:spPr>
      </p:pic>
      <p:graphicFrame>
        <p:nvGraphicFramePr>
          <p:cNvPr id="11" name="表格 10">
            <a:extLst>
              <a:ext uri="{FF2B5EF4-FFF2-40B4-BE49-F238E27FC236}">
                <a16:creationId xmlns:a16="http://schemas.microsoft.com/office/drawing/2014/main" id="{F74140ED-A30D-028D-8A2B-1CC2A8E4A68B}"/>
              </a:ext>
            </a:extLst>
          </p:cNvPr>
          <p:cNvGraphicFramePr>
            <a:graphicFrameLocks noGrp="1"/>
          </p:cNvGraphicFramePr>
          <p:nvPr/>
        </p:nvGraphicFramePr>
        <p:xfrm>
          <a:off x="457200" y="524692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39753392"/>
                    </a:ext>
                  </a:extLst>
                </a:gridCol>
                <a:gridCol w="2032000">
                  <a:extLst>
                    <a:ext uri="{9D8B030D-6E8A-4147-A177-3AD203B41FA5}">
                      <a16:colId xmlns:a16="http://schemas.microsoft.com/office/drawing/2014/main" val="1562571400"/>
                    </a:ext>
                  </a:extLst>
                </a:gridCol>
                <a:gridCol w="2032000">
                  <a:extLst>
                    <a:ext uri="{9D8B030D-6E8A-4147-A177-3AD203B41FA5}">
                      <a16:colId xmlns:a16="http://schemas.microsoft.com/office/drawing/2014/main" val="979480272"/>
                    </a:ext>
                  </a:extLst>
                </a:gridCol>
              </a:tblGrid>
              <a:tr h="370840">
                <a:tc>
                  <a:txBody>
                    <a:bodyPr/>
                    <a:lstStyle/>
                    <a:p>
                      <a:endParaRPr lang="zh-CN" altLang="en-US" dirty="0">
                        <a:solidFill>
                          <a:schemeClr val="tx1"/>
                        </a:solidFill>
                      </a:endParaRPr>
                    </a:p>
                  </a:txBody>
                  <a:tcPr/>
                </a:tc>
                <a:tc>
                  <a:txBody>
                    <a:bodyPr/>
                    <a:lstStyle/>
                    <a:p>
                      <a:r>
                        <a:rPr lang="zh-CN" altLang="en-US" dirty="0">
                          <a:solidFill>
                            <a:schemeClr val="tx1"/>
                          </a:solidFill>
                        </a:rPr>
                        <a:t>原始</a:t>
                      </a:r>
                      <a:r>
                        <a:rPr lang="en-US" altLang="zh-CN" dirty="0">
                          <a:solidFill>
                            <a:schemeClr val="tx1"/>
                          </a:solidFill>
                        </a:rPr>
                        <a:t>β</a:t>
                      </a:r>
                      <a:endParaRPr lang="zh-CN" altLang="en-US" dirty="0">
                        <a:solidFill>
                          <a:schemeClr val="tx1"/>
                        </a:solidFill>
                      </a:endParaRPr>
                    </a:p>
                  </a:txBody>
                  <a:tcPr/>
                </a:tc>
                <a:tc>
                  <a:txBody>
                    <a:bodyPr/>
                    <a:lstStyle/>
                    <a:p>
                      <a:r>
                        <a:rPr lang="zh-CN" altLang="en-US" dirty="0">
                          <a:solidFill>
                            <a:schemeClr val="tx1"/>
                          </a:solidFill>
                        </a:rPr>
                        <a:t>调整</a:t>
                      </a:r>
                      <a:r>
                        <a:rPr lang="en-US" altLang="zh-CN" dirty="0">
                          <a:solidFill>
                            <a:schemeClr val="tx1"/>
                          </a:solidFill>
                        </a:rPr>
                        <a:t>β</a:t>
                      </a:r>
                      <a:endParaRPr lang="zh-CN" altLang="en-US" dirty="0">
                        <a:solidFill>
                          <a:schemeClr val="tx1"/>
                        </a:solidFill>
                      </a:endParaRPr>
                    </a:p>
                  </a:txBody>
                  <a:tcPr/>
                </a:tc>
                <a:extLst>
                  <a:ext uri="{0D108BD9-81ED-4DB2-BD59-A6C34878D82A}">
                    <a16:rowId xmlns:a16="http://schemas.microsoft.com/office/drawing/2014/main" val="2835663678"/>
                  </a:ext>
                </a:extLst>
              </a:tr>
              <a:tr h="370840">
                <a:tc>
                  <a:txBody>
                    <a:bodyPr/>
                    <a:lstStyle/>
                    <a:p>
                      <a:r>
                        <a:rPr lang="en-US" altLang="zh-CN" dirty="0"/>
                        <a:t>5</a:t>
                      </a:r>
                      <a:r>
                        <a:rPr lang="zh-CN" altLang="en-US" dirty="0"/>
                        <a:t>年样本日数据</a:t>
                      </a:r>
                    </a:p>
                  </a:txBody>
                  <a:tcPr/>
                </a:tc>
                <a:tc>
                  <a:txBody>
                    <a:bodyPr/>
                    <a:lstStyle/>
                    <a:p>
                      <a:r>
                        <a:rPr lang="en-US" altLang="zh-CN" dirty="0"/>
                        <a:t>0.7040</a:t>
                      </a:r>
                      <a:endParaRPr lang="zh-CN" altLang="en-US" dirty="0"/>
                    </a:p>
                  </a:txBody>
                  <a:tcPr/>
                </a:tc>
                <a:tc>
                  <a:txBody>
                    <a:bodyPr/>
                    <a:lstStyle/>
                    <a:p>
                      <a:r>
                        <a:rPr lang="en-US" altLang="zh-CN" dirty="0"/>
                        <a:t>0.8017</a:t>
                      </a:r>
                      <a:endParaRPr lang="zh-CN" altLang="en-US" dirty="0"/>
                    </a:p>
                  </a:txBody>
                  <a:tcPr/>
                </a:tc>
                <a:extLst>
                  <a:ext uri="{0D108BD9-81ED-4DB2-BD59-A6C34878D82A}">
                    <a16:rowId xmlns:a16="http://schemas.microsoft.com/office/drawing/2014/main" val="1015975497"/>
                  </a:ext>
                </a:extLst>
              </a:tr>
              <a:tr h="370840">
                <a:tc>
                  <a:txBody>
                    <a:bodyPr/>
                    <a:lstStyle/>
                    <a:p>
                      <a:r>
                        <a:rPr lang="en-US" altLang="zh-CN" dirty="0"/>
                        <a:t>10</a:t>
                      </a:r>
                      <a:r>
                        <a:rPr lang="zh-CN" altLang="en-US" dirty="0"/>
                        <a:t>年样本日数据</a:t>
                      </a:r>
                    </a:p>
                  </a:txBody>
                  <a:tcPr/>
                </a:tc>
                <a:tc>
                  <a:txBody>
                    <a:bodyPr/>
                    <a:lstStyle/>
                    <a:p>
                      <a:r>
                        <a:rPr lang="en-US" altLang="zh-CN" dirty="0"/>
                        <a:t>0.7946</a:t>
                      </a:r>
                      <a:endParaRPr lang="zh-CN" altLang="en-US" dirty="0"/>
                    </a:p>
                  </a:txBody>
                  <a:tcPr/>
                </a:tc>
                <a:tc>
                  <a:txBody>
                    <a:bodyPr/>
                    <a:lstStyle/>
                    <a:p>
                      <a:r>
                        <a:rPr lang="en-US" altLang="zh-CN" dirty="0"/>
                        <a:t>0.8624</a:t>
                      </a:r>
                      <a:endParaRPr lang="zh-CN" altLang="en-US" dirty="0"/>
                    </a:p>
                  </a:txBody>
                  <a:tcPr/>
                </a:tc>
                <a:extLst>
                  <a:ext uri="{0D108BD9-81ED-4DB2-BD59-A6C34878D82A}">
                    <a16:rowId xmlns:a16="http://schemas.microsoft.com/office/drawing/2014/main" val="2461328152"/>
                  </a:ext>
                </a:extLst>
              </a:tr>
            </a:tbl>
          </a:graphicData>
        </a:graphic>
      </p:graphicFrame>
    </p:spTree>
    <p:extLst>
      <p:ext uri="{BB962C8B-B14F-4D97-AF65-F5344CB8AC3E}">
        <p14:creationId xmlns:p14="http://schemas.microsoft.com/office/powerpoint/2010/main" val="208539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608242-2908-728D-E361-BA9081F4390C}"/>
              </a:ext>
            </a:extLst>
          </p:cNvPr>
          <p:cNvSpPr>
            <a:spLocks noGrp="1"/>
          </p:cNvSpPr>
          <p:nvPr>
            <p:ph type="title"/>
          </p:nvPr>
        </p:nvSpPr>
        <p:spPr/>
        <p:txBody>
          <a:bodyPr/>
          <a:lstStyle/>
          <a:p>
            <a:r>
              <a:rPr lang="zh-CN" altLang="en-US" dirty="0"/>
              <a:t>            上港集团的资本结构</a:t>
            </a:r>
          </a:p>
        </p:txBody>
      </p:sp>
      <p:pic>
        <p:nvPicPr>
          <p:cNvPr id="5" name="内容占位符 4">
            <a:extLst>
              <a:ext uri="{FF2B5EF4-FFF2-40B4-BE49-F238E27FC236}">
                <a16:creationId xmlns:a16="http://schemas.microsoft.com/office/drawing/2014/main" id="{E73CE520-AA95-DBE2-86B9-27D15887D472}"/>
              </a:ext>
            </a:extLst>
          </p:cNvPr>
          <p:cNvPicPr>
            <a:picLocks noGrp="1" noChangeAspect="1"/>
          </p:cNvPicPr>
          <p:nvPr>
            <p:ph idx="1"/>
          </p:nvPr>
        </p:nvPicPr>
        <p:blipFill>
          <a:blip r:embed="rId2"/>
          <a:stretch>
            <a:fillRect/>
          </a:stretch>
        </p:blipFill>
        <p:spPr>
          <a:xfrm>
            <a:off x="899592" y="1386089"/>
            <a:ext cx="6578034" cy="1080120"/>
          </a:xfrm>
        </p:spPr>
      </p:pic>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FAAE63E8-6984-2A70-6097-8C57002C00CE}"/>
                  </a:ext>
                </a:extLst>
              </p:cNvPr>
              <p:cNvSpPr txBox="1"/>
              <p:nvPr/>
            </p:nvSpPr>
            <p:spPr>
              <a:xfrm>
                <a:off x="611560" y="2780928"/>
                <a:ext cx="6408712" cy="3139321"/>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w</m:t>
                        </m:r>
                      </m:e>
                      <m:sub>
                        <m:r>
                          <a:rPr lang="en-US" altLang="zh-CN" b="0" i="1" smtClean="0">
                            <a:latin typeface="Cambria Math" panose="02040503050406030204" pitchFamily="18" charset="0"/>
                          </a:rPr>
                          <m:t>𝐷</m:t>
                        </m:r>
                      </m:sub>
                    </m:sSub>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w</m:t>
                        </m:r>
                      </m:e>
                      <m:sub>
                        <m:r>
                          <a:rPr lang="en-US" altLang="zh-CN" b="0" i="1" smtClean="0">
                            <a:latin typeface="Cambria Math" panose="02040503050406030204" pitchFamily="18" charset="0"/>
                          </a:rPr>
                          <m:t>𝐸</m:t>
                        </m:r>
                      </m:sub>
                    </m:sSub>
                  </m:oMath>
                </a14:m>
                <a:r>
                  <a:rPr lang="zh-CN" altLang="en-US" dirty="0"/>
                  <a:t>数据是如何获得的？</a:t>
                </a:r>
                <a:endParaRPr lang="en-US" altLang="zh-CN" dirty="0"/>
              </a:p>
              <a:p>
                <a:endParaRPr lang="en-US" altLang="zh-CN" dirty="0"/>
              </a:p>
              <a:p>
                <a:endParaRPr lang="en-US" altLang="zh-CN" dirty="0"/>
              </a:p>
              <a:p>
                <a:r>
                  <a:rPr lang="zh-CN" altLang="en-US" dirty="0"/>
                  <a:t>按市值计算股权资本和债务资本的价值。</a:t>
                </a:r>
                <a:endParaRPr lang="en-US" altLang="zh-CN" dirty="0"/>
              </a:p>
              <a:p>
                <a:endParaRPr lang="en-US" altLang="zh-CN" dirty="0"/>
              </a:p>
              <a:p>
                <a:pPr marL="285750" indent="-285750">
                  <a:buFont typeface="Arial" panose="020B0604020202020204" pitchFamily="34" charset="0"/>
                  <a:buChar char="•"/>
                </a:pPr>
                <a:r>
                  <a:rPr lang="zh-CN" altLang="en-US" dirty="0"/>
                  <a:t>普通股市值根据股价行情计算</a:t>
                </a:r>
                <a:endParaRPr lang="en-US" altLang="zh-CN" dirty="0"/>
              </a:p>
              <a:p>
                <a:pPr marL="285750" indent="-285750">
                  <a:buFont typeface="Arial" panose="020B0604020202020204" pitchFamily="34" charset="0"/>
                  <a:buChar char="•"/>
                </a:pPr>
                <a:r>
                  <a:rPr lang="zh-CN" altLang="en-US" dirty="0"/>
                  <a:t>债务资本计算</a:t>
                </a:r>
                <a:r>
                  <a:rPr lang="zh-CN" altLang="en-US" b="1" dirty="0">
                    <a:solidFill>
                      <a:srgbClr val="FF0000"/>
                    </a:solidFill>
                  </a:rPr>
                  <a:t>生息负债</a:t>
                </a:r>
                <a:r>
                  <a:rPr lang="zh-CN" altLang="en-US" dirty="0"/>
                  <a:t>的价值</a:t>
                </a:r>
                <a:endParaRPr lang="en-US" altLang="zh-CN" dirty="0"/>
              </a:p>
              <a:p>
                <a:endParaRPr lang="en-US" altLang="zh-CN" dirty="0"/>
              </a:p>
              <a:p>
                <a:r>
                  <a:rPr lang="zh-CN" altLang="en-US" dirty="0"/>
                  <a:t>从年报中获取短期生息债务和长期生息债务的数额</a:t>
                </a:r>
                <a:endParaRPr lang="en-US" altLang="zh-CN" dirty="0"/>
              </a:p>
              <a:p>
                <a:endParaRPr lang="en-US" altLang="zh-CN" dirty="0"/>
              </a:p>
              <a:p>
                <a:endParaRPr lang="zh-CN" altLang="en-US" dirty="0"/>
              </a:p>
            </p:txBody>
          </p:sp>
        </mc:Choice>
        <mc:Fallback>
          <p:sp>
            <p:nvSpPr>
              <p:cNvPr id="6" name="文本框 5">
                <a:extLst>
                  <a:ext uri="{FF2B5EF4-FFF2-40B4-BE49-F238E27FC236}">
                    <a16:creationId xmlns:a16="http://schemas.microsoft.com/office/drawing/2014/main" id="{FAAE63E8-6984-2A70-6097-8C57002C00CE}"/>
                  </a:ext>
                </a:extLst>
              </p:cNvPr>
              <p:cNvSpPr txBox="1">
                <a:spLocks noRot="1" noChangeAspect="1" noMove="1" noResize="1" noEditPoints="1" noAdjustHandles="1" noChangeArrowheads="1" noChangeShapeType="1" noTextEdit="1"/>
              </p:cNvSpPr>
              <p:nvPr/>
            </p:nvSpPr>
            <p:spPr>
              <a:xfrm>
                <a:off x="611560" y="2780928"/>
                <a:ext cx="6408712" cy="3139321"/>
              </a:xfrm>
              <a:prstGeom prst="rect">
                <a:avLst/>
              </a:prstGeom>
              <a:blipFill>
                <a:blip r:embed="rId3"/>
                <a:stretch>
                  <a:fillRect l="-760" t="-1359"/>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994FE301-BE71-672E-DF13-BAC0378AEEA7}"/>
              </a:ext>
            </a:extLst>
          </p:cNvPr>
          <p:cNvPicPr>
            <a:picLocks noChangeAspect="1"/>
          </p:cNvPicPr>
          <p:nvPr/>
        </p:nvPicPr>
        <p:blipFill>
          <a:blip r:embed="rId4"/>
          <a:stretch>
            <a:fillRect/>
          </a:stretch>
        </p:blipFill>
        <p:spPr>
          <a:xfrm>
            <a:off x="5940152" y="2529089"/>
            <a:ext cx="2842854" cy="3777337"/>
          </a:xfrm>
          <a:prstGeom prst="rect">
            <a:avLst/>
          </a:prstGeom>
        </p:spPr>
      </p:pic>
      <p:sp>
        <p:nvSpPr>
          <p:cNvPr id="11" name="文本框 10">
            <a:extLst>
              <a:ext uri="{FF2B5EF4-FFF2-40B4-BE49-F238E27FC236}">
                <a16:creationId xmlns:a16="http://schemas.microsoft.com/office/drawing/2014/main" id="{F72749A5-3914-4DFC-9498-8F97F999FFDC}"/>
              </a:ext>
            </a:extLst>
          </p:cNvPr>
          <p:cNvSpPr txBox="1"/>
          <p:nvPr/>
        </p:nvSpPr>
        <p:spPr>
          <a:xfrm>
            <a:off x="611560" y="5527082"/>
            <a:ext cx="5112568" cy="707886"/>
          </a:xfrm>
          <a:prstGeom prst="rect">
            <a:avLst/>
          </a:prstGeom>
          <a:noFill/>
        </p:spPr>
        <p:txBody>
          <a:bodyPr wrap="square" rtlCol="0">
            <a:spAutoFit/>
          </a:bodyPr>
          <a:lstStyle/>
          <a:p>
            <a:r>
              <a:rPr lang="zh-CN" altLang="en-US" sz="2000" b="1" dirty="0">
                <a:solidFill>
                  <a:srgbClr val="FF0000"/>
                </a:solidFill>
              </a:rPr>
              <a:t>显然，</a:t>
            </a:r>
            <a:r>
              <a:rPr lang="en-US" altLang="zh-CN" sz="2000" b="1" dirty="0" err="1">
                <a:solidFill>
                  <a:srgbClr val="FF0000"/>
                </a:solidFill>
              </a:rPr>
              <a:t>iFind</a:t>
            </a:r>
            <a:r>
              <a:rPr lang="zh-CN" altLang="en-US" sz="2000" b="1" dirty="0">
                <a:solidFill>
                  <a:srgbClr val="FF0000"/>
                </a:solidFill>
              </a:rPr>
              <a:t>提供的</a:t>
            </a:r>
            <a:r>
              <a:rPr lang="en-US" altLang="zh-CN" sz="2000" b="1" dirty="0" err="1">
                <a:solidFill>
                  <a:srgbClr val="FF0000"/>
                </a:solidFill>
              </a:rPr>
              <a:t>Wacc</a:t>
            </a:r>
            <a:r>
              <a:rPr lang="zh-CN" altLang="en-US" sz="2000" b="1" dirty="0">
                <a:solidFill>
                  <a:srgbClr val="FF0000"/>
                </a:solidFill>
              </a:rPr>
              <a:t>计算器是粗糙和不可靠的，必须自己查询财务报告</a:t>
            </a:r>
          </a:p>
        </p:txBody>
      </p:sp>
    </p:spTree>
    <p:extLst>
      <p:ext uri="{BB962C8B-B14F-4D97-AF65-F5344CB8AC3E}">
        <p14:creationId xmlns:p14="http://schemas.microsoft.com/office/powerpoint/2010/main" val="182320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8E0FFE-12C7-A5DB-3121-23D9778612FA}"/>
              </a:ext>
            </a:extLst>
          </p:cNvPr>
          <p:cNvSpPr>
            <a:spLocks noGrp="1"/>
          </p:cNvSpPr>
          <p:nvPr>
            <p:ph type="title"/>
          </p:nvPr>
        </p:nvSpPr>
        <p:spPr/>
        <p:txBody>
          <a:bodyPr/>
          <a:lstStyle/>
          <a:p>
            <a:r>
              <a:rPr lang="zh-CN" altLang="en-US" dirty="0"/>
              <a:t>          究竟是不是生息负债</a:t>
            </a:r>
          </a:p>
        </p:txBody>
      </p:sp>
      <p:pic>
        <p:nvPicPr>
          <p:cNvPr id="5" name="内容占位符 4">
            <a:extLst>
              <a:ext uri="{FF2B5EF4-FFF2-40B4-BE49-F238E27FC236}">
                <a16:creationId xmlns:a16="http://schemas.microsoft.com/office/drawing/2014/main" id="{F25C6169-4645-6787-48CF-A69EDD6912BA}"/>
              </a:ext>
            </a:extLst>
          </p:cNvPr>
          <p:cNvPicPr>
            <a:picLocks noGrp="1" noChangeAspect="1"/>
          </p:cNvPicPr>
          <p:nvPr>
            <p:ph idx="1"/>
          </p:nvPr>
        </p:nvPicPr>
        <p:blipFill>
          <a:blip r:embed="rId2"/>
          <a:stretch>
            <a:fillRect/>
          </a:stretch>
        </p:blipFill>
        <p:spPr>
          <a:xfrm>
            <a:off x="683568" y="1556792"/>
            <a:ext cx="5863874" cy="4525963"/>
          </a:xfrm>
        </p:spPr>
      </p:pic>
      <p:sp>
        <p:nvSpPr>
          <p:cNvPr id="6" name="任意多边形: 形状 5">
            <a:extLst>
              <a:ext uri="{FF2B5EF4-FFF2-40B4-BE49-F238E27FC236}">
                <a16:creationId xmlns:a16="http://schemas.microsoft.com/office/drawing/2014/main" id="{424326A6-6579-AD1A-860A-8FA32F7152DB}"/>
              </a:ext>
            </a:extLst>
          </p:cNvPr>
          <p:cNvSpPr/>
          <p:nvPr/>
        </p:nvSpPr>
        <p:spPr>
          <a:xfrm>
            <a:off x="740040" y="5404757"/>
            <a:ext cx="6058089" cy="566752"/>
          </a:xfrm>
          <a:custGeom>
            <a:avLst/>
            <a:gdLst>
              <a:gd name="connsiteX0" fmla="*/ 266889 w 6058089"/>
              <a:gd name="connsiteY0" fmla="*/ 103414 h 566752"/>
              <a:gd name="connsiteX1" fmla="*/ 168917 w 6058089"/>
              <a:gd name="connsiteY1" fmla="*/ 146957 h 566752"/>
              <a:gd name="connsiteX2" fmla="*/ 136260 w 6058089"/>
              <a:gd name="connsiteY2" fmla="*/ 174172 h 566752"/>
              <a:gd name="connsiteX3" fmla="*/ 87274 w 6058089"/>
              <a:gd name="connsiteY3" fmla="*/ 195943 h 566752"/>
              <a:gd name="connsiteX4" fmla="*/ 60060 w 6058089"/>
              <a:gd name="connsiteY4" fmla="*/ 217714 h 566752"/>
              <a:gd name="connsiteX5" fmla="*/ 11074 w 6058089"/>
              <a:gd name="connsiteY5" fmla="*/ 250372 h 566752"/>
              <a:gd name="connsiteX6" fmla="*/ 189 w 6058089"/>
              <a:gd name="connsiteY6" fmla="*/ 272143 h 566752"/>
              <a:gd name="connsiteX7" fmla="*/ 27403 w 6058089"/>
              <a:gd name="connsiteY7" fmla="*/ 332014 h 566752"/>
              <a:gd name="connsiteX8" fmla="*/ 81831 w 6058089"/>
              <a:gd name="connsiteY8" fmla="*/ 353786 h 566752"/>
              <a:gd name="connsiteX9" fmla="*/ 223346 w 6058089"/>
              <a:gd name="connsiteY9" fmla="*/ 364672 h 566752"/>
              <a:gd name="connsiteX10" fmla="*/ 299546 w 6058089"/>
              <a:gd name="connsiteY10" fmla="*/ 381000 h 566752"/>
              <a:gd name="connsiteX11" fmla="*/ 326760 w 6058089"/>
              <a:gd name="connsiteY11" fmla="*/ 402772 h 566752"/>
              <a:gd name="connsiteX12" fmla="*/ 408403 w 6058089"/>
              <a:gd name="connsiteY12" fmla="*/ 457200 h 566752"/>
              <a:gd name="connsiteX13" fmla="*/ 479160 w 6058089"/>
              <a:gd name="connsiteY13" fmla="*/ 468086 h 566752"/>
              <a:gd name="connsiteX14" fmla="*/ 500931 w 6058089"/>
              <a:gd name="connsiteY14" fmla="*/ 473529 h 566752"/>
              <a:gd name="connsiteX15" fmla="*/ 555360 w 6058089"/>
              <a:gd name="connsiteY15" fmla="*/ 478972 h 566752"/>
              <a:gd name="connsiteX16" fmla="*/ 718646 w 6058089"/>
              <a:gd name="connsiteY16" fmla="*/ 495300 h 566752"/>
              <a:gd name="connsiteX17" fmla="*/ 827503 w 6058089"/>
              <a:gd name="connsiteY17" fmla="*/ 506186 h 566752"/>
              <a:gd name="connsiteX18" fmla="*/ 1328246 w 6058089"/>
              <a:gd name="connsiteY18" fmla="*/ 533400 h 566752"/>
              <a:gd name="connsiteX19" fmla="*/ 1627603 w 6058089"/>
              <a:gd name="connsiteY19" fmla="*/ 544286 h 566752"/>
              <a:gd name="connsiteX20" fmla="*/ 2618203 w 6058089"/>
              <a:gd name="connsiteY20" fmla="*/ 533400 h 566752"/>
              <a:gd name="connsiteX21" fmla="*/ 3282231 w 6058089"/>
              <a:gd name="connsiteY21" fmla="*/ 500743 h 566752"/>
              <a:gd name="connsiteX22" fmla="*/ 3772089 w 6058089"/>
              <a:gd name="connsiteY22" fmla="*/ 451757 h 566752"/>
              <a:gd name="connsiteX23" fmla="*/ 3919046 w 6058089"/>
              <a:gd name="connsiteY23" fmla="*/ 424543 h 566752"/>
              <a:gd name="connsiteX24" fmla="*/ 3940817 w 6058089"/>
              <a:gd name="connsiteY24" fmla="*/ 419100 h 566752"/>
              <a:gd name="connsiteX25" fmla="*/ 4109546 w 6058089"/>
              <a:gd name="connsiteY25" fmla="*/ 413657 h 566752"/>
              <a:gd name="connsiteX26" fmla="*/ 4452446 w 6058089"/>
              <a:gd name="connsiteY26" fmla="*/ 408214 h 566752"/>
              <a:gd name="connsiteX27" fmla="*/ 4751803 w 6058089"/>
              <a:gd name="connsiteY27" fmla="*/ 462643 h 566752"/>
              <a:gd name="connsiteX28" fmla="*/ 4904203 w 6058089"/>
              <a:gd name="connsiteY28" fmla="*/ 478972 h 566752"/>
              <a:gd name="connsiteX29" fmla="*/ 5078374 w 6058089"/>
              <a:gd name="connsiteY29" fmla="*/ 522514 h 566752"/>
              <a:gd name="connsiteX30" fmla="*/ 5176346 w 6058089"/>
              <a:gd name="connsiteY30" fmla="*/ 527957 h 566752"/>
              <a:gd name="connsiteX31" fmla="*/ 5252546 w 6058089"/>
              <a:gd name="connsiteY31" fmla="*/ 549729 h 566752"/>
              <a:gd name="connsiteX32" fmla="*/ 5726074 w 6058089"/>
              <a:gd name="connsiteY32" fmla="*/ 555172 h 566752"/>
              <a:gd name="connsiteX33" fmla="*/ 5834931 w 6058089"/>
              <a:gd name="connsiteY33" fmla="*/ 527957 h 566752"/>
              <a:gd name="connsiteX34" fmla="*/ 5938346 w 6058089"/>
              <a:gd name="connsiteY34" fmla="*/ 506186 h 566752"/>
              <a:gd name="connsiteX35" fmla="*/ 5971003 w 6058089"/>
              <a:gd name="connsiteY35" fmla="*/ 473529 h 566752"/>
              <a:gd name="connsiteX36" fmla="*/ 6003660 w 6058089"/>
              <a:gd name="connsiteY36" fmla="*/ 419100 h 566752"/>
              <a:gd name="connsiteX37" fmla="*/ 6058089 w 6058089"/>
              <a:gd name="connsiteY37" fmla="*/ 375557 h 566752"/>
              <a:gd name="connsiteX38" fmla="*/ 6047203 w 6058089"/>
              <a:gd name="connsiteY38" fmla="*/ 332014 h 566752"/>
              <a:gd name="connsiteX39" fmla="*/ 5965560 w 6058089"/>
              <a:gd name="connsiteY39" fmla="*/ 277586 h 566752"/>
              <a:gd name="connsiteX40" fmla="*/ 5878474 w 6058089"/>
              <a:gd name="connsiteY40" fmla="*/ 195943 h 566752"/>
              <a:gd name="connsiteX41" fmla="*/ 5845817 w 6058089"/>
              <a:gd name="connsiteY41" fmla="*/ 152400 h 566752"/>
              <a:gd name="connsiteX42" fmla="*/ 5829489 w 6058089"/>
              <a:gd name="connsiteY42" fmla="*/ 125186 h 566752"/>
              <a:gd name="connsiteX43" fmla="*/ 5584560 w 6058089"/>
              <a:gd name="connsiteY43" fmla="*/ 92529 h 566752"/>
              <a:gd name="connsiteX44" fmla="*/ 5301531 w 6058089"/>
              <a:gd name="connsiteY44" fmla="*/ 70757 h 566752"/>
              <a:gd name="connsiteX45" fmla="*/ 4947746 w 6058089"/>
              <a:gd name="connsiteY45" fmla="*/ 48986 h 566752"/>
              <a:gd name="connsiteX46" fmla="*/ 4174860 w 6058089"/>
              <a:gd name="connsiteY46" fmla="*/ 32657 h 566752"/>
              <a:gd name="connsiteX47" fmla="*/ 3657789 w 6058089"/>
              <a:gd name="connsiteY47" fmla="*/ 10886 h 566752"/>
              <a:gd name="connsiteX48" fmla="*/ 3363874 w 6058089"/>
              <a:gd name="connsiteY48" fmla="*/ 0 h 566752"/>
              <a:gd name="connsiteX49" fmla="*/ 2923003 w 6058089"/>
              <a:gd name="connsiteY49" fmla="*/ 32657 h 566752"/>
              <a:gd name="connsiteX50" fmla="*/ 2770603 w 6058089"/>
              <a:gd name="connsiteY50" fmla="*/ 48986 h 566752"/>
              <a:gd name="connsiteX51" fmla="*/ 2318846 w 6058089"/>
              <a:gd name="connsiteY51" fmla="*/ 54429 h 566752"/>
              <a:gd name="connsiteX52" fmla="*/ 1910631 w 6058089"/>
              <a:gd name="connsiteY52" fmla="*/ 59872 h 566752"/>
              <a:gd name="connsiteX53" fmla="*/ 773074 w 6058089"/>
              <a:gd name="connsiteY53" fmla="*/ 76200 h 566752"/>
              <a:gd name="connsiteX54" fmla="*/ 539031 w 6058089"/>
              <a:gd name="connsiteY54" fmla="*/ 81643 h 566752"/>
              <a:gd name="connsiteX55" fmla="*/ 446503 w 6058089"/>
              <a:gd name="connsiteY55" fmla="*/ 92529 h 566752"/>
              <a:gd name="connsiteX56" fmla="*/ 207017 w 6058089"/>
              <a:gd name="connsiteY56" fmla="*/ 114300 h 566752"/>
              <a:gd name="connsiteX57" fmla="*/ 174360 w 6058089"/>
              <a:gd name="connsiteY57" fmla="*/ 125186 h 56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58089" h="566752">
                <a:moveTo>
                  <a:pt x="266889" y="103414"/>
                </a:moveTo>
                <a:cubicBezTo>
                  <a:pt x="218608" y="117209"/>
                  <a:pt x="220287" y="113718"/>
                  <a:pt x="168917" y="146957"/>
                </a:cubicBezTo>
                <a:cubicBezTo>
                  <a:pt x="157020" y="154655"/>
                  <a:pt x="148411" y="166882"/>
                  <a:pt x="136260" y="174172"/>
                </a:cubicBezTo>
                <a:cubicBezTo>
                  <a:pt x="120938" y="183365"/>
                  <a:pt x="102788" y="187078"/>
                  <a:pt x="87274" y="195943"/>
                </a:cubicBezTo>
                <a:cubicBezTo>
                  <a:pt x="77188" y="201707"/>
                  <a:pt x="69577" y="211052"/>
                  <a:pt x="60060" y="217714"/>
                </a:cubicBezTo>
                <a:cubicBezTo>
                  <a:pt x="-44918" y="291200"/>
                  <a:pt x="101323" y="182685"/>
                  <a:pt x="11074" y="250372"/>
                </a:cubicBezTo>
                <a:cubicBezTo>
                  <a:pt x="7446" y="257629"/>
                  <a:pt x="-1402" y="264187"/>
                  <a:pt x="189" y="272143"/>
                </a:cubicBezTo>
                <a:cubicBezTo>
                  <a:pt x="4488" y="293639"/>
                  <a:pt x="14661" y="314175"/>
                  <a:pt x="27403" y="332014"/>
                </a:cubicBezTo>
                <a:cubicBezTo>
                  <a:pt x="37570" y="346248"/>
                  <a:pt x="66087" y="352262"/>
                  <a:pt x="81831" y="353786"/>
                </a:cubicBezTo>
                <a:cubicBezTo>
                  <a:pt x="128922" y="358343"/>
                  <a:pt x="176174" y="361043"/>
                  <a:pt x="223346" y="364672"/>
                </a:cubicBezTo>
                <a:cubicBezTo>
                  <a:pt x="248746" y="370115"/>
                  <a:pt x="275171" y="372020"/>
                  <a:pt x="299546" y="381000"/>
                </a:cubicBezTo>
                <a:cubicBezTo>
                  <a:pt x="310447" y="385016"/>
                  <a:pt x="317243" y="396110"/>
                  <a:pt x="326760" y="402772"/>
                </a:cubicBezTo>
                <a:cubicBezTo>
                  <a:pt x="353555" y="421528"/>
                  <a:pt x="378340" y="444316"/>
                  <a:pt x="408403" y="457200"/>
                </a:cubicBezTo>
                <a:cubicBezTo>
                  <a:pt x="430337" y="466600"/>
                  <a:pt x="455660" y="463939"/>
                  <a:pt x="479160" y="468086"/>
                </a:cubicBezTo>
                <a:cubicBezTo>
                  <a:pt x="486527" y="469386"/>
                  <a:pt x="493526" y="472471"/>
                  <a:pt x="500931" y="473529"/>
                </a:cubicBezTo>
                <a:cubicBezTo>
                  <a:pt x="518981" y="476108"/>
                  <a:pt x="537247" y="476882"/>
                  <a:pt x="555360" y="478972"/>
                </a:cubicBezTo>
                <a:cubicBezTo>
                  <a:pt x="782466" y="505175"/>
                  <a:pt x="513380" y="477188"/>
                  <a:pt x="718646" y="495300"/>
                </a:cubicBezTo>
                <a:cubicBezTo>
                  <a:pt x="754972" y="498505"/>
                  <a:pt x="791125" y="503648"/>
                  <a:pt x="827503" y="506186"/>
                </a:cubicBezTo>
                <a:cubicBezTo>
                  <a:pt x="1114922" y="526238"/>
                  <a:pt x="1113657" y="525146"/>
                  <a:pt x="1328246" y="533400"/>
                </a:cubicBezTo>
                <a:cubicBezTo>
                  <a:pt x="1447804" y="542597"/>
                  <a:pt x="1462985" y="545021"/>
                  <a:pt x="1627603" y="544286"/>
                </a:cubicBezTo>
                <a:lnTo>
                  <a:pt x="2618203" y="533400"/>
                </a:lnTo>
                <a:cubicBezTo>
                  <a:pt x="3044006" y="476627"/>
                  <a:pt x="2431580" y="552156"/>
                  <a:pt x="3282231" y="500743"/>
                </a:cubicBezTo>
                <a:cubicBezTo>
                  <a:pt x="3446032" y="490843"/>
                  <a:pt x="3610732" y="481638"/>
                  <a:pt x="3772089" y="451757"/>
                </a:cubicBezTo>
                <a:lnTo>
                  <a:pt x="3919046" y="424543"/>
                </a:lnTo>
                <a:cubicBezTo>
                  <a:pt x="3926390" y="423122"/>
                  <a:pt x="3933349" y="419527"/>
                  <a:pt x="3940817" y="419100"/>
                </a:cubicBezTo>
                <a:cubicBezTo>
                  <a:pt x="3996998" y="415890"/>
                  <a:pt x="4053303" y="415471"/>
                  <a:pt x="4109546" y="413657"/>
                </a:cubicBezTo>
                <a:cubicBezTo>
                  <a:pt x="4243562" y="354095"/>
                  <a:pt x="4166141" y="379583"/>
                  <a:pt x="4452446" y="408214"/>
                </a:cubicBezTo>
                <a:cubicBezTo>
                  <a:pt x="4660428" y="429012"/>
                  <a:pt x="4595675" y="436622"/>
                  <a:pt x="4751803" y="462643"/>
                </a:cubicBezTo>
                <a:cubicBezTo>
                  <a:pt x="4791489" y="469257"/>
                  <a:pt x="4860344" y="474985"/>
                  <a:pt x="4904203" y="478972"/>
                </a:cubicBezTo>
                <a:cubicBezTo>
                  <a:pt x="4954981" y="493480"/>
                  <a:pt x="5022019" y="516684"/>
                  <a:pt x="5078374" y="522514"/>
                </a:cubicBezTo>
                <a:cubicBezTo>
                  <a:pt x="5110908" y="525879"/>
                  <a:pt x="5143689" y="526143"/>
                  <a:pt x="5176346" y="527957"/>
                </a:cubicBezTo>
                <a:cubicBezTo>
                  <a:pt x="5201746" y="535214"/>
                  <a:pt x="5226806" y="543789"/>
                  <a:pt x="5252546" y="549729"/>
                </a:cubicBezTo>
                <a:cubicBezTo>
                  <a:pt x="5399682" y="583683"/>
                  <a:pt x="5618928" y="556600"/>
                  <a:pt x="5726074" y="555172"/>
                </a:cubicBezTo>
                <a:cubicBezTo>
                  <a:pt x="5762360" y="546100"/>
                  <a:pt x="5798469" y="536291"/>
                  <a:pt x="5834931" y="527957"/>
                </a:cubicBezTo>
                <a:cubicBezTo>
                  <a:pt x="6042585" y="480493"/>
                  <a:pt x="5857661" y="526357"/>
                  <a:pt x="5938346" y="506186"/>
                </a:cubicBezTo>
                <a:cubicBezTo>
                  <a:pt x="5949232" y="495300"/>
                  <a:pt x="5961766" y="485845"/>
                  <a:pt x="5971003" y="473529"/>
                </a:cubicBezTo>
                <a:cubicBezTo>
                  <a:pt x="5983698" y="456602"/>
                  <a:pt x="5989603" y="434914"/>
                  <a:pt x="6003660" y="419100"/>
                </a:cubicBezTo>
                <a:cubicBezTo>
                  <a:pt x="6019096" y="401734"/>
                  <a:pt x="6039946" y="390071"/>
                  <a:pt x="6058089" y="375557"/>
                </a:cubicBezTo>
                <a:cubicBezTo>
                  <a:pt x="6054460" y="361043"/>
                  <a:pt x="6057476" y="342891"/>
                  <a:pt x="6047203" y="332014"/>
                </a:cubicBezTo>
                <a:cubicBezTo>
                  <a:pt x="6024745" y="308235"/>
                  <a:pt x="5989421" y="299956"/>
                  <a:pt x="5965560" y="277586"/>
                </a:cubicBezTo>
                <a:cubicBezTo>
                  <a:pt x="5936531" y="250372"/>
                  <a:pt x="5905978" y="224697"/>
                  <a:pt x="5878474" y="195943"/>
                </a:cubicBezTo>
                <a:cubicBezTo>
                  <a:pt x="5865933" y="182832"/>
                  <a:pt x="5856144" y="167317"/>
                  <a:pt x="5845817" y="152400"/>
                </a:cubicBezTo>
                <a:cubicBezTo>
                  <a:pt x="5839795" y="143702"/>
                  <a:pt x="5839431" y="128801"/>
                  <a:pt x="5829489" y="125186"/>
                </a:cubicBezTo>
                <a:cubicBezTo>
                  <a:pt x="5803970" y="115906"/>
                  <a:pt x="5590937" y="93189"/>
                  <a:pt x="5584560" y="92529"/>
                </a:cubicBezTo>
                <a:cubicBezTo>
                  <a:pt x="5202967" y="53054"/>
                  <a:pt x="5575325" y="91420"/>
                  <a:pt x="5301531" y="70757"/>
                </a:cubicBezTo>
                <a:cubicBezTo>
                  <a:pt x="4981178" y="46580"/>
                  <a:pt x="5262096" y="58810"/>
                  <a:pt x="4947746" y="48986"/>
                </a:cubicBezTo>
                <a:cubicBezTo>
                  <a:pt x="4626383" y="6137"/>
                  <a:pt x="4988559" y="50983"/>
                  <a:pt x="4174860" y="32657"/>
                </a:cubicBezTo>
                <a:cubicBezTo>
                  <a:pt x="4002394" y="28773"/>
                  <a:pt x="3830159" y="17827"/>
                  <a:pt x="3657789" y="10886"/>
                </a:cubicBezTo>
                <a:lnTo>
                  <a:pt x="3363874" y="0"/>
                </a:lnTo>
                <a:cubicBezTo>
                  <a:pt x="3216917" y="10886"/>
                  <a:pt x="3067501" y="3756"/>
                  <a:pt x="2923003" y="32657"/>
                </a:cubicBezTo>
                <a:cubicBezTo>
                  <a:pt x="2864857" y="44287"/>
                  <a:pt x="2859092" y="46482"/>
                  <a:pt x="2770603" y="48986"/>
                </a:cubicBezTo>
                <a:cubicBezTo>
                  <a:pt x="2620067" y="53247"/>
                  <a:pt x="2469431" y="52523"/>
                  <a:pt x="2318846" y="54429"/>
                </a:cubicBezTo>
                <a:lnTo>
                  <a:pt x="1910631" y="59872"/>
                </a:lnTo>
                <a:cubicBezTo>
                  <a:pt x="1528225" y="187333"/>
                  <a:pt x="1900448" y="67034"/>
                  <a:pt x="773074" y="76200"/>
                </a:cubicBezTo>
                <a:cubicBezTo>
                  <a:pt x="695041" y="76834"/>
                  <a:pt x="617045" y="79829"/>
                  <a:pt x="539031" y="81643"/>
                </a:cubicBezTo>
                <a:cubicBezTo>
                  <a:pt x="496700" y="95754"/>
                  <a:pt x="536616" y="83947"/>
                  <a:pt x="446503" y="92529"/>
                </a:cubicBezTo>
                <a:cubicBezTo>
                  <a:pt x="199252" y="116076"/>
                  <a:pt x="382628" y="103324"/>
                  <a:pt x="207017" y="114300"/>
                </a:cubicBezTo>
                <a:cubicBezTo>
                  <a:pt x="181310" y="120727"/>
                  <a:pt x="191937" y="116398"/>
                  <a:pt x="174360" y="12518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5C51A22-013A-87D1-9091-1B76A1814306}"/>
              </a:ext>
            </a:extLst>
          </p:cNvPr>
          <p:cNvSpPr txBox="1"/>
          <p:nvPr/>
        </p:nvSpPr>
        <p:spPr>
          <a:xfrm>
            <a:off x="7164288" y="2780928"/>
            <a:ext cx="1440160" cy="923330"/>
          </a:xfrm>
          <a:prstGeom prst="rect">
            <a:avLst/>
          </a:prstGeom>
          <a:noFill/>
        </p:spPr>
        <p:txBody>
          <a:bodyPr wrap="square" rtlCol="0">
            <a:spAutoFit/>
          </a:bodyPr>
          <a:lstStyle/>
          <a:p>
            <a:r>
              <a:rPr lang="zh-CN" altLang="en-US" dirty="0"/>
              <a:t>需要进一步查询财务报表附注</a:t>
            </a:r>
          </a:p>
        </p:txBody>
      </p:sp>
    </p:spTree>
    <p:extLst>
      <p:ext uri="{BB962C8B-B14F-4D97-AF65-F5344CB8AC3E}">
        <p14:creationId xmlns:p14="http://schemas.microsoft.com/office/powerpoint/2010/main" val="178774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CE371-5E35-AE20-03C8-724DA873B8D5}"/>
              </a:ext>
            </a:extLst>
          </p:cNvPr>
          <p:cNvSpPr>
            <a:spLocks noGrp="1"/>
          </p:cNvSpPr>
          <p:nvPr>
            <p:ph type="title"/>
          </p:nvPr>
        </p:nvSpPr>
        <p:spPr/>
        <p:txBody>
          <a:bodyPr/>
          <a:lstStyle/>
          <a:p>
            <a:r>
              <a:rPr lang="zh-CN" altLang="en-US" dirty="0"/>
              <a:t>短期债务</a:t>
            </a:r>
          </a:p>
        </p:txBody>
      </p:sp>
      <p:pic>
        <p:nvPicPr>
          <p:cNvPr id="5" name="内容占位符 4">
            <a:extLst>
              <a:ext uri="{FF2B5EF4-FFF2-40B4-BE49-F238E27FC236}">
                <a16:creationId xmlns:a16="http://schemas.microsoft.com/office/drawing/2014/main" id="{EBDC3816-E730-3667-DB48-75F79769B8D6}"/>
              </a:ext>
            </a:extLst>
          </p:cNvPr>
          <p:cNvPicPr>
            <a:picLocks noGrp="1" noChangeAspect="1"/>
          </p:cNvPicPr>
          <p:nvPr>
            <p:ph idx="1"/>
          </p:nvPr>
        </p:nvPicPr>
        <p:blipFill>
          <a:blip r:embed="rId2"/>
          <a:stretch>
            <a:fillRect/>
          </a:stretch>
        </p:blipFill>
        <p:spPr>
          <a:xfrm>
            <a:off x="611560" y="1556792"/>
            <a:ext cx="6683197" cy="4525963"/>
          </a:xfrm>
        </p:spPr>
      </p:pic>
      <p:sp>
        <p:nvSpPr>
          <p:cNvPr id="7" name="星形: 四角 6">
            <a:extLst>
              <a:ext uri="{FF2B5EF4-FFF2-40B4-BE49-F238E27FC236}">
                <a16:creationId xmlns:a16="http://schemas.microsoft.com/office/drawing/2014/main" id="{0312C480-1611-D871-8A03-0AE97F8856E2}"/>
              </a:ext>
            </a:extLst>
          </p:cNvPr>
          <p:cNvSpPr/>
          <p:nvPr/>
        </p:nvSpPr>
        <p:spPr>
          <a:xfrm>
            <a:off x="2483767" y="2704058"/>
            <a:ext cx="229571" cy="144016"/>
          </a:xfrm>
          <a:prstGeom prst="star4">
            <a:avLst>
              <a:gd name="adj" fmla="val 10988"/>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四角 7">
            <a:extLst>
              <a:ext uri="{FF2B5EF4-FFF2-40B4-BE49-F238E27FC236}">
                <a16:creationId xmlns:a16="http://schemas.microsoft.com/office/drawing/2014/main" id="{93BAA9FB-AD70-5376-1F32-B6BCEAF43222}"/>
              </a:ext>
            </a:extLst>
          </p:cNvPr>
          <p:cNvSpPr/>
          <p:nvPr/>
        </p:nvSpPr>
        <p:spPr>
          <a:xfrm>
            <a:off x="2483768" y="2492896"/>
            <a:ext cx="229571" cy="144016"/>
          </a:xfrm>
          <a:prstGeom prst="star4">
            <a:avLst>
              <a:gd name="adj" fmla="val 10988"/>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星形: 四角 8">
            <a:extLst>
              <a:ext uri="{FF2B5EF4-FFF2-40B4-BE49-F238E27FC236}">
                <a16:creationId xmlns:a16="http://schemas.microsoft.com/office/drawing/2014/main" id="{DFB05DFC-95E7-CDE9-3A55-3FFC7EFAEEA8}"/>
              </a:ext>
            </a:extLst>
          </p:cNvPr>
          <p:cNvSpPr/>
          <p:nvPr/>
        </p:nvSpPr>
        <p:spPr>
          <a:xfrm>
            <a:off x="2483766" y="3068551"/>
            <a:ext cx="229571" cy="144016"/>
          </a:xfrm>
          <a:prstGeom prst="star4">
            <a:avLst>
              <a:gd name="adj" fmla="val 10988"/>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B087457-7CA5-F7A4-908D-70795C144AA2}"/>
              </a:ext>
            </a:extLst>
          </p:cNvPr>
          <p:cNvSpPr txBox="1"/>
          <p:nvPr/>
        </p:nvSpPr>
        <p:spPr>
          <a:xfrm>
            <a:off x="7452320" y="2564904"/>
            <a:ext cx="1008112" cy="923330"/>
          </a:xfrm>
          <a:prstGeom prst="rect">
            <a:avLst/>
          </a:prstGeom>
          <a:noFill/>
        </p:spPr>
        <p:txBody>
          <a:bodyPr wrap="square" rtlCol="0">
            <a:spAutoFit/>
          </a:bodyPr>
          <a:lstStyle/>
          <a:p>
            <a:r>
              <a:rPr lang="zh-CN" altLang="en-US" b="1" dirty="0">
                <a:solidFill>
                  <a:srgbClr val="FF0000"/>
                </a:solidFill>
              </a:rPr>
              <a:t>只有</a:t>
            </a:r>
            <a:r>
              <a:rPr lang="en-US" altLang="zh-CN" b="1" dirty="0">
                <a:solidFill>
                  <a:srgbClr val="FF0000"/>
                </a:solidFill>
              </a:rPr>
              <a:t>3</a:t>
            </a:r>
            <a:r>
              <a:rPr lang="zh-CN" altLang="en-US" b="1" dirty="0">
                <a:solidFill>
                  <a:srgbClr val="FF0000"/>
                </a:solidFill>
              </a:rPr>
              <a:t>项应该计入</a:t>
            </a:r>
          </a:p>
        </p:txBody>
      </p:sp>
    </p:spTree>
    <p:extLst>
      <p:ext uri="{BB962C8B-B14F-4D97-AF65-F5344CB8AC3E}">
        <p14:creationId xmlns:p14="http://schemas.microsoft.com/office/powerpoint/2010/main" val="3270972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A77038-D9D1-635C-B9CC-D716D8CD9CDF}"/>
              </a:ext>
            </a:extLst>
          </p:cNvPr>
          <p:cNvSpPr>
            <a:spLocks noGrp="1"/>
          </p:cNvSpPr>
          <p:nvPr>
            <p:ph type="title"/>
          </p:nvPr>
        </p:nvSpPr>
        <p:spPr/>
        <p:txBody>
          <a:bodyPr/>
          <a:lstStyle/>
          <a:p>
            <a:r>
              <a:rPr lang="zh-CN" altLang="en-US" dirty="0"/>
              <a:t>            例</a:t>
            </a:r>
            <a:r>
              <a:rPr lang="en-US" altLang="zh-CN" dirty="0"/>
              <a:t>2</a:t>
            </a:r>
            <a:r>
              <a:rPr lang="zh-CN" altLang="en-US" dirty="0"/>
              <a:t>：非上市公司估值</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442FC88-5398-37FB-B990-9067BB318D06}"/>
                  </a:ext>
                </a:extLst>
              </p:cNvPr>
              <p:cNvSpPr>
                <a:spLocks noGrp="1"/>
              </p:cNvSpPr>
              <p:nvPr>
                <p:ph idx="1"/>
              </p:nvPr>
            </p:nvSpPr>
            <p:spPr>
              <a:xfrm>
                <a:off x="457200" y="1417638"/>
                <a:ext cx="8229600" cy="4708525"/>
              </a:xfrm>
            </p:spPr>
            <p:txBody>
              <a:bodyPr/>
              <a:lstStyle/>
              <a:p>
                <a:pPr marL="514350" indent="-514350">
                  <a:buFont typeface="+mj-lt"/>
                  <a:buAutoNum type="arabicPeriod"/>
                </a:pPr>
                <a:r>
                  <a:rPr lang="zh-CN" altLang="en-US" sz="2000" dirty="0"/>
                  <a:t>选定可比公司（上市公司）</a:t>
                </a:r>
                <a:endParaRPr lang="en-US" altLang="zh-CN" sz="2000" dirty="0"/>
              </a:p>
              <a:p>
                <a:pPr marL="514350" indent="-514350">
                  <a:buFont typeface="+mj-lt"/>
                  <a:buAutoNum type="arabicPeriod"/>
                </a:pPr>
                <a:r>
                  <a:rPr lang="zh-CN" altLang="en-US" sz="2000" dirty="0"/>
                  <a:t>根据可比公司收益率与市场收益率，回归得到可比公司的</a:t>
                </a:r>
                <a:r>
                  <a:rPr lang="en-US" altLang="zh-CN" sz="2000" dirty="0"/>
                  <a:t>beta(</a:t>
                </a:r>
                <a:r>
                  <a:rPr lang="zh-CN" altLang="en-US" sz="2000" dirty="0"/>
                  <a:t>权益</a:t>
                </a:r>
                <a:r>
                  <a:rPr lang="en-US" altLang="zh-CN" sz="2000" dirty="0"/>
                  <a:t>β</a:t>
                </a:r>
                <a:r>
                  <a:rPr lang="zh-CN" altLang="en-US" sz="2000" dirty="0"/>
                  <a:t>，或</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𝛽</m:t>
                        </m:r>
                      </m:e>
                      <m:sub>
                        <m:r>
                          <m:rPr>
                            <m:sty m:val="p"/>
                          </m:rPr>
                          <a:rPr lang="en-US" altLang="zh-CN" sz="2000" i="1">
                            <a:latin typeface="Cambria Math" panose="02040503050406030204" pitchFamily="18" charset="0"/>
                          </a:rPr>
                          <m:t>E</m:t>
                        </m:r>
                      </m:sub>
                    </m:sSub>
                  </m:oMath>
                </a14:m>
                <a:r>
                  <a:rPr lang="en-US" altLang="zh-CN" sz="2000" dirty="0"/>
                  <a:t>)</a:t>
                </a:r>
              </a:p>
              <a:p>
                <a:pPr marL="514350" indent="-514350">
                  <a:buFont typeface="+mj-lt"/>
                  <a:buAutoNum type="arabicPeriod"/>
                </a:pPr>
                <a:r>
                  <a:rPr lang="zh-CN" altLang="en-US" sz="2000" dirty="0"/>
                  <a:t>根据公式</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𝛽</m:t>
                        </m:r>
                      </m:e>
                      <m:sub>
                        <m:r>
                          <m:rPr>
                            <m:sty m:val="p"/>
                          </m:rPr>
                          <a:rPr lang="en-US" altLang="zh-CN" sz="2000" i="1">
                            <a:latin typeface="Cambria Math" panose="02040503050406030204" pitchFamily="18" charset="0"/>
                          </a:rPr>
                          <m:t>U</m:t>
                        </m:r>
                      </m:sub>
                    </m:sSub>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1+</m:t>
                            </m:r>
                            <m:r>
                              <a:rPr lang="zh-CN" altLang="en-US" sz="2000" i="1">
                                <a:latin typeface="Cambria Math" panose="02040503050406030204" pitchFamily="18" charset="0"/>
                              </a:rPr>
                              <m:t>（</m:t>
                            </m:r>
                            <m:r>
                              <a:rPr lang="en-US" altLang="zh-CN" sz="2000" b="0" i="1" smtClean="0">
                                <a:latin typeface="Cambria Math" panose="02040503050406030204" pitchFamily="18" charset="0"/>
                              </a:rPr>
                              <m:t>1−</m:t>
                            </m:r>
                            <m:r>
                              <m:rPr>
                                <m:sty m:val="p"/>
                              </m:rPr>
                              <a:rPr lang="en-US" altLang="zh-CN" sz="2000" i="1">
                                <a:latin typeface="Cambria Math" panose="02040503050406030204" pitchFamily="18" charset="0"/>
                              </a:rPr>
                              <m:t>t</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𝐷</m:t>
                                </m:r>
                              </m:num>
                              <m:den>
                                <m:r>
                                  <m:rPr>
                                    <m:sty m:val="p"/>
                                  </m:rPr>
                                  <a:rPr lang="en-US" altLang="zh-CN" sz="2000" i="1">
                                    <a:latin typeface="Cambria Math" panose="02040503050406030204" pitchFamily="18" charset="0"/>
                                  </a:rPr>
                                  <m:t>E</m:t>
                                </m:r>
                              </m:den>
                            </m:f>
                          </m:den>
                        </m:f>
                      </m:e>
                    </m:d>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b="0" i="1" smtClean="0">
                            <a:latin typeface="Cambria Math" panose="02040503050406030204" pitchFamily="18" charset="0"/>
                          </a:rPr>
                          <m:t>𝐸</m:t>
                        </m:r>
                      </m:sub>
                    </m:sSub>
                  </m:oMath>
                </a14:m>
                <a:r>
                  <a:rPr lang="zh-CN" altLang="en-US" sz="2000" dirty="0"/>
                  <a:t>，计算可比公司的无杠杆</a:t>
                </a:r>
                <a:r>
                  <a:rPr lang="en-US" altLang="zh-CN" sz="2000" dirty="0"/>
                  <a:t>β</a:t>
                </a:r>
                <a:r>
                  <a:rPr lang="zh-CN" altLang="en-US" sz="2000" dirty="0"/>
                  <a:t>，并将其作为目标公司的无杠杆</a:t>
                </a:r>
                <a:r>
                  <a:rPr lang="en-US" altLang="zh-CN" sz="2000" dirty="0"/>
                  <a:t>β</a:t>
                </a:r>
                <a:r>
                  <a:rPr lang="zh-CN" altLang="en-US" sz="2000" dirty="0"/>
                  <a:t>（</a:t>
                </a: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m:rPr>
                            <m:sty m:val="p"/>
                          </m:rPr>
                          <a:rPr lang="en-US" altLang="zh-CN" sz="2000" i="1">
                            <a:latin typeface="Cambria Math" panose="02040503050406030204" pitchFamily="18" charset="0"/>
                          </a:rPr>
                          <m:t>U</m:t>
                        </m:r>
                      </m:sub>
                    </m:sSub>
                  </m:oMath>
                </a14:m>
                <a:r>
                  <a:rPr lang="zh-CN" altLang="en-US" sz="2000" dirty="0"/>
                  <a:t>）</a:t>
                </a:r>
                <a:endParaRPr lang="en-US" altLang="zh-CN" sz="2000" dirty="0"/>
              </a:p>
              <a:p>
                <a:pPr marL="514350" indent="-514350">
                  <a:buFont typeface="+mj-lt"/>
                  <a:buAutoNum type="arabicPeriod"/>
                </a:pPr>
                <a:r>
                  <a:rPr lang="zh-CN" altLang="en-US" sz="2000" dirty="0"/>
                  <a:t>根据公式</a:t>
                </a:r>
                <a:r>
                  <a:rPr lang="en-US" altLang="zh-CN" sz="2000" dirty="0"/>
                  <a:t> </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𝛽</m:t>
                        </m:r>
                      </m:e>
                      <m:sub>
                        <m:r>
                          <m:rPr>
                            <m:sty m:val="p"/>
                          </m:rPr>
                          <a:rPr lang="en-US" altLang="zh-CN" sz="2000" i="1">
                            <a:latin typeface="Cambria Math" panose="02040503050406030204" pitchFamily="18" charset="0"/>
                          </a:rPr>
                          <m:t>E</m:t>
                        </m:r>
                      </m:sub>
                    </m:sSub>
                    <m:r>
                      <a:rPr lang="en-US" altLang="zh-CN" sz="2000" b="0" i="1" smtClean="0">
                        <a:latin typeface="Cambria Math" panose="02040503050406030204" pitchFamily="18" charset="0"/>
                      </a:rPr>
                      <m:t>=[</m:t>
                    </m:r>
                    <m:r>
                      <a:rPr lang="en-US" altLang="zh-CN" sz="2000" i="1">
                        <a:latin typeface="Cambria Math" panose="02040503050406030204" pitchFamily="18" charset="0"/>
                      </a:rPr>
                      <m:t>1+</m:t>
                    </m:r>
                    <m:d>
                      <m:dPr>
                        <m:begChr m:val="（"/>
                        <m:endChr m:val="）"/>
                        <m:ctrlPr>
                          <a:rPr lang="zh-CN" altLang="en-US" sz="2000" i="1">
                            <a:latin typeface="Cambria Math" panose="02040503050406030204" pitchFamily="18" charset="0"/>
                          </a:rPr>
                        </m:ctrlPr>
                      </m:dPr>
                      <m:e>
                        <m:r>
                          <a:rPr lang="en-US" altLang="zh-CN" sz="2000" i="1">
                            <a:latin typeface="Cambria Math" panose="02040503050406030204" pitchFamily="18" charset="0"/>
                          </a:rPr>
                          <m:t>1−</m:t>
                        </m:r>
                        <m:r>
                          <m:rPr>
                            <m:sty m:val="p"/>
                          </m:rPr>
                          <a:rPr lang="en-US" altLang="zh-CN" sz="2000" i="1">
                            <a:latin typeface="Cambria Math" panose="02040503050406030204" pitchFamily="18" charset="0"/>
                          </a:rPr>
                          <m:t>t</m:t>
                        </m:r>
                      </m:e>
                    </m:d>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𝐷</m:t>
                        </m:r>
                      </m:num>
                      <m:den>
                        <m:r>
                          <m:rPr>
                            <m:sty m:val="p"/>
                          </m:rPr>
                          <a:rPr lang="en-US" altLang="zh-CN" sz="2000" i="1">
                            <a:latin typeface="Cambria Math" panose="02040503050406030204" pitchFamily="18" charset="0"/>
                          </a:rPr>
                          <m:t>E</m:t>
                        </m:r>
                      </m:den>
                    </m:f>
                    <m:r>
                      <a:rPr lang="en-US" altLang="zh-CN" sz="2000" b="0" i="1" smtClean="0">
                        <a:latin typeface="Cambria Math" panose="02040503050406030204" pitchFamily="18" charset="0"/>
                      </a:rPr>
                      <m:t>]</m:t>
                    </m:r>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m:rPr>
                            <m:sty m:val="p"/>
                          </m:rPr>
                          <a:rPr lang="en-US" altLang="zh-CN" sz="2000" i="1">
                            <a:latin typeface="Cambria Math" panose="02040503050406030204" pitchFamily="18" charset="0"/>
                          </a:rPr>
                          <m:t>U</m:t>
                        </m:r>
                      </m:sub>
                    </m:sSub>
                  </m:oMath>
                </a14:m>
                <a:r>
                  <a:rPr lang="zh-CN" altLang="en-US" sz="2000" dirty="0"/>
                  <a:t>，计算目标公司的权益</a:t>
                </a:r>
                <a:r>
                  <a:rPr lang="en-US" altLang="zh-CN" sz="2000" dirty="0"/>
                  <a:t>β</a:t>
                </a:r>
                <a:r>
                  <a:rPr lang="zh-CN" altLang="en-US" sz="2000" dirty="0"/>
                  <a:t>（</a:t>
                </a: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m:rPr>
                            <m:sty m:val="p"/>
                          </m:rPr>
                          <a:rPr lang="en-US" altLang="zh-CN" sz="2000" i="1">
                            <a:latin typeface="Cambria Math" panose="02040503050406030204" pitchFamily="18" charset="0"/>
                          </a:rPr>
                          <m:t>E</m:t>
                        </m:r>
                      </m:sub>
                    </m:sSub>
                  </m:oMath>
                </a14:m>
                <a:r>
                  <a:rPr lang="zh-CN" altLang="en-US" sz="2000" dirty="0"/>
                  <a:t>）</a:t>
                </a:r>
                <a:endParaRPr lang="en-US" altLang="zh-CN" sz="2000" dirty="0"/>
              </a:p>
              <a:p>
                <a:pPr marL="514350" indent="-514350">
                  <a:buFont typeface="+mj-lt"/>
                  <a:buAutoNum type="arabicPeriod"/>
                </a:pPr>
                <a:r>
                  <a:rPr lang="zh-CN" altLang="en-US" sz="2000" dirty="0"/>
                  <a:t>应用</a:t>
                </a:r>
                <a:r>
                  <a:rPr lang="en-US" altLang="zh-CN" sz="2000" dirty="0" err="1"/>
                  <a:t>capm</a:t>
                </a:r>
                <a:r>
                  <a:rPr lang="en-US" altLang="zh-CN" sz="2000" dirty="0"/>
                  <a:t>,</a:t>
                </a:r>
                <a:r>
                  <a:rPr lang="zh-CN" altLang="en-US" sz="2000" dirty="0"/>
                  <a:t>得到权益资本成本：</a:t>
                </a:r>
                <a:r>
                  <a:rPr lang="en-US" altLang="zh-CN" sz="2000" dirty="0"/>
                  <a:t>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𝑒</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𝑓</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𝑒</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m:rPr>
                                <m:sty m:val="p"/>
                              </m:rPr>
                              <a:rPr lang="en-US" altLang="zh-CN" sz="2000" i="1">
                                <a:latin typeface="Cambria Math" panose="02040503050406030204" pitchFamily="18" charset="0"/>
                              </a:rPr>
                              <m:t>m</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m:rPr>
                                <m:sty m:val="p"/>
                              </m:rPr>
                              <a:rPr lang="en-US" altLang="zh-CN" sz="2000" i="1">
                                <a:latin typeface="Cambria Math" panose="02040503050406030204" pitchFamily="18" charset="0"/>
                              </a:rPr>
                              <m:t>f</m:t>
                            </m:r>
                          </m:sub>
                        </m:sSub>
                      </m:e>
                    </m:d>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𝜀</m:t>
                    </m:r>
                  </m:oMath>
                </a14:m>
                <a:endParaRPr lang="en-US" altLang="zh-CN" sz="2000" dirty="0"/>
              </a:p>
              <a:p>
                <a:pPr marL="514350" indent="-514350">
                  <a:buFont typeface="+mj-lt"/>
                  <a:buAutoNum type="arabicPeriod"/>
                </a:pPr>
                <a:r>
                  <a:rPr lang="zh-CN" altLang="en-US" sz="2000" dirty="0"/>
                  <a:t>计算</a:t>
                </a:r>
                <a:r>
                  <a:rPr lang="en-US" altLang="zh-CN" sz="2000" dirty="0"/>
                  <a:t>WACC  </a:t>
                </a:r>
                <a14:m>
                  <m:oMath xmlns:m="http://schemas.openxmlformats.org/officeDocument/2006/math">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𝑒</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𝑒</m:t>
                        </m:r>
                      </m:sub>
                    </m:sSub>
                    <m:r>
                      <a:rPr lang="en-US" altLang="zh-CN" sz="2000" b="0" i="1" smtClean="0">
                        <a:latin typeface="Cambria Math" panose="02040503050406030204" pitchFamily="18" charset="0"/>
                      </a:rPr>
                      <m:t>+</m:t>
                    </m:r>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b="0" i="1" smtClean="0">
                            <a:latin typeface="Cambria Math" panose="02040503050406030204" pitchFamily="18" charset="0"/>
                          </a:rPr>
                          <m:t>𝑑</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b="0" i="1" smtClean="0">
                            <a:latin typeface="Cambria Math" panose="02040503050406030204" pitchFamily="18" charset="0"/>
                          </a:rPr>
                          <m:t>𝑑</m:t>
                        </m:r>
                      </m:sub>
                    </m:sSub>
                  </m:oMath>
                </a14:m>
                <a:endParaRPr lang="en-US" altLang="zh-CN" sz="2000" dirty="0"/>
              </a:p>
              <a:p>
                <a:pPr marL="514350" indent="-514350">
                  <a:buFont typeface="+mj-lt"/>
                  <a:buAutoNum type="arabicPeriod"/>
                </a:pPr>
                <a:r>
                  <a:rPr lang="zh-CN" altLang="en-US" sz="2000" dirty="0"/>
                  <a:t>计算企业价值  </a:t>
                </a:r>
                <a:endParaRPr lang="en-US" altLang="zh-CN" sz="2000" dirty="0"/>
              </a:p>
              <a:p>
                <a:pPr marL="514350" indent="-514350">
                  <a:buFont typeface="+mj-lt"/>
                  <a:buAutoNum type="arabicPeriod"/>
                </a:pPr>
                <a:r>
                  <a:rPr lang="zh-CN" altLang="en-US" sz="2000" dirty="0"/>
                  <a:t>计算股权价值</a:t>
                </a:r>
                <a:endParaRPr lang="zh-CN" altLang="en-US" sz="2400" dirty="0"/>
              </a:p>
            </p:txBody>
          </p:sp>
        </mc:Choice>
        <mc:Fallback xmlns="">
          <p:sp>
            <p:nvSpPr>
              <p:cNvPr id="3" name="内容占位符 2">
                <a:extLst>
                  <a:ext uri="{FF2B5EF4-FFF2-40B4-BE49-F238E27FC236}">
                    <a16:creationId xmlns:a16="http://schemas.microsoft.com/office/drawing/2014/main" id="{A442FC88-5398-37FB-B990-9067BB318D06}"/>
                  </a:ext>
                </a:extLst>
              </p:cNvPr>
              <p:cNvSpPr>
                <a:spLocks noGrp="1" noRot="1" noChangeAspect="1" noMove="1" noResize="1" noEditPoints="1" noAdjustHandles="1" noChangeArrowheads="1" noChangeShapeType="1" noTextEdit="1"/>
              </p:cNvSpPr>
              <p:nvPr>
                <p:ph idx="1"/>
              </p:nvPr>
            </p:nvSpPr>
            <p:spPr>
              <a:xfrm>
                <a:off x="457200" y="1417638"/>
                <a:ext cx="8229600" cy="4708525"/>
              </a:xfrm>
              <a:blipFill>
                <a:blip r:embed="rId2"/>
                <a:stretch>
                  <a:fillRect l="-667" t="-10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2563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4D765D-53A6-4F3F-8BC8-D6B3F75C0420}"/>
              </a:ext>
            </a:extLst>
          </p:cNvPr>
          <p:cNvSpPr>
            <a:spLocks noGrp="1"/>
          </p:cNvSpPr>
          <p:nvPr>
            <p:ph type="title"/>
          </p:nvPr>
        </p:nvSpPr>
        <p:spPr/>
        <p:txBody>
          <a:bodyPr/>
          <a:lstStyle/>
          <a:p>
            <a:r>
              <a:rPr lang="zh-CN" altLang="en-US" dirty="0"/>
              <a:t>            资本结构与税盾效应</a:t>
            </a:r>
          </a:p>
        </p:txBody>
      </p:sp>
      <p:sp>
        <p:nvSpPr>
          <p:cNvPr id="3" name="内容占位符 2">
            <a:extLst>
              <a:ext uri="{FF2B5EF4-FFF2-40B4-BE49-F238E27FC236}">
                <a16:creationId xmlns:a16="http://schemas.microsoft.com/office/drawing/2014/main" id="{ECEC8DB1-5EB9-477F-ADD4-CD7DAC3FCDB5}"/>
              </a:ext>
            </a:extLst>
          </p:cNvPr>
          <p:cNvSpPr>
            <a:spLocks noGrp="1"/>
          </p:cNvSpPr>
          <p:nvPr>
            <p:ph idx="1"/>
          </p:nvPr>
        </p:nvSpPr>
        <p:spPr/>
        <p:txBody>
          <a:bodyPr>
            <a:normAutofit/>
          </a:bodyPr>
          <a:lstStyle/>
          <a:p>
            <a:r>
              <a:rPr lang="zh-CN" altLang="en-US" sz="1800" dirty="0"/>
              <a:t>公司生产经营得到的成果，应由债务人和股东分享。</a:t>
            </a:r>
            <a:endParaRPr lang="en-US" altLang="zh-CN" sz="1800" dirty="0"/>
          </a:p>
          <a:p>
            <a:r>
              <a:rPr lang="zh-CN" altLang="en-US" sz="1800" dirty="0"/>
              <a:t>假设所得税率为</a:t>
            </a:r>
            <a:r>
              <a:rPr lang="en-US" altLang="zh-CN" sz="1800" dirty="0"/>
              <a:t>t</a:t>
            </a:r>
          </a:p>
          <a:p>
            <a:r>
              <a:rPr lang="en-US" altLang="zh-CN" sz="1800" dirty="0"/>
              <a:t>A</a:t>
            </a:r>
            <a:r>
              <a:rPr lang="zh-CN" altLang="en-US" sz="1800" dirty="0"/>
              <a:t>企业（</a:t>
            </a:r>
            <a:r>
              <a:rPr lang="en-US" altLang="zh-CN" sz="1800" dirty="0"/>
              <a:t>100%</a:t>
            </a:r>
            <a:r>
              <a:rPr lang="zh-CN" altLang="en-US" sz="1800" dirty="0"/>
              <a:t>股权，简称无杠杆企业） </a:t>
            </a:r>
            <a:endParaRPr lang="en-US" altLang="zh-CN" sz="1800" dirty="0"/>
          </a:p>
          <a:p>
            <a:pPr marL="0" indent="0">
              <a:buNone/>
            </a:pPr>
            <a:r>
              <a:rPr lang="en-US" altLang="zh-CN" sz="1800" dirty="0"/>
              <a:t>       A</a:t>
            </a:r>
            <a:r>
              <a:rPr lang="zh-CN" altLang="en-US" sz="1800" dirty="0"/>
              <a:t>企业股东和债权人所得</a:t>
            </a:r>
            <a:r>
              <a:rPr lang="en-US" altLang="zh-CN" sz="1800" dirty="0"/>
              <a:t>=</a:t>
            </a:r>
            <a:r>
              <a:rPr lang="zh-CN" altLang="en-US" sz="1800" dirty="0"/>
              <a:t>经营利润</a:t>
            </a:r>
            <a:r>
              <a:rPr lang="en-US" altLang="zh-CN" sz="1800" dirty="0"/>
              <a:t>x(1-t)</a:t>
            </a:r>
          </a:p>
          <a:p>
            <a:r>
              <a:rPr lang="en-US" altLang="zh-CN" sz="1800" dirty="0"/>
              <a:t>B</a:t>
            </a:r>
            <a:r>
              <a:rPr lang="zh-CN" altLang="en-US" sz="1800" dirty="0"/>
              <a:t>企业非</a:t>
            </a:r>
            <a:r>
              <a:rPr lang="en-US" altLang="zh-CN" sz="1800" dirty="0"/>
              <a:t>100%</a:t>
            </a:r>
            <a:r>
              <a:rPr lang="zh-CN" altLang="en-US" sz="1800" dirty="0"/>
              <a:t>股权，需支付债务利息为</a:t>
            </a:r>
            <a:r>
              <a:rPr lang="en-US" altLang="zh-CN" sz="1800" dirty="0">
                <a:latin typeface="MS Gothic" panose="020B0609070205080204" pitchFamily="49" charset="-128"/>
                <a:ea typeface="MS Gothic" panose="020B0609070205080204" pitchFamily="49" charset="-128"/>
              </a:rPr>
              <a:t>I</a:t>
            </a:r>
          </a:p>
          <a:p>
            <a:pPr marL="0" indent="0">
              <a:buNone/>
            </a:pPr>
            <a:r>
              <a:rPr lang="en-US" altLang="zh-CN" sz="1800" dirty="0"/>
              <a:t>       B</a:t>
            </a:r>
            <a:r>
              <a:rPr lang="zh-CN" altLang="en-US" sz="1800" dirty="0"/>
              <a:t>企业股东和债权人所得</a:t>
            </a:r>
            <a:r>
              <a:rPr lang="en-US" altLang="zh-CN" sz="1800" dirty="0"/>
              <a:t>=(</a:t>
            </a:r>
            <a:r>
              <a:rPr lang="zh-CN" altLang="en-US" sz="1800" dirty="0"/>
              <a:t>经营利润</a:t>
            </a:r>
            <a:r>
              <a:rPr lang="en-US" altLang="zh-CN" sz="1800" dirty="0"/>
              <a:t>-</a:t>
            </a:r>
            <a:r>
              <a:rPr lang="en-US" altLang="zh-CN" sz="1800" dirty="0">
                <a:latin typeface="MS Gothic" panose="020B0609070205080204" pitchFamily="49" charset="-128"/>
                <a:ea typeface="MS Gothic" panose="020B0609070205080204" pitchFamily="49" charset="-128"/>
              </a:rPr>
              <a:t> I</a:t>
            </a:r>
            <a:r>
              <a:rPr lang="en-US" altLang="zh-CN" sz="1800" dirty="0"/>
              <a:t>)x(1-t)+</a:t>
            </a:r>
            <a:r>
              <a:rPr lang="en-US" altLang="zh-CN" sz="1800" dirty="0">
                <a:latin typeface="MS Gothic" panose="020B0609070205080204" pitchFamily="49" charset="-128"/>
                <a:ea typeface="MS Gothic" panose="020B0609070205080204" pitchFamily="49" charset="-128"/>
              </a:rPr>
              <a:t> I</a:t>
            </a:r>
            <a:endParaRPr lang="en-US" altLang="zh-CN" sz="1800" dirty="0"/>
          </a:p>
          <a:p>
            <a:pPr marL="0" indent="0">
              <a:buNone/>
            </a:pPr>
            <a:r>
              <a:rPr lang="en-US" altLang="zh-CN" sz="1800" dirty="0"/>
              <a:t>                                              =</a:t>
            </a:r>
            <a:r>
              <a:rPr lang="zh-CN" altLang="en-US" sz="1800" dirty="0"/>
              <a:t>经营利润</a:t>
            </a:r>
            <a:r>
              <a:rPr lang="en-US" altLang="zh-CN" sz="1800" dirty="0"/>
              <a:t>x</a:t>
            </a:r>
            <a:r>
              <a:rPr lang="zh-CN" altLang="en-US" sz="1800" dirty="0"/>
              <a:t>（</a:t>
            </a:r>
            <a:r>
              <a:rPr lang="en-US" altLang="zh-CN" sz="1800" dirty="0"/>
              <a:t>1-t)+</a:t>
            </a:r>
            <a:r>
              <a:rPr lang="en-US" altLang="zh-CN" sz="1800" dirty="0">
                <a:latin typeface="MS Gothic" panose="020B0609070205080204" pitchFamily="49" charset="-128"/>
                <a:ea typeface="MS Gothic" panose="020B0609070205080204" pitchFamily="49" charset="-128"/>
              </a:rPr>
              <a:t> I*t</a:t>
            </a:r>
          </a:p>
          <a:p>
            <a:pPr marL="0" indent="0">
              <a:buNone/>
            </a:pPr>
            <a:r>
              <a:rPr lang="zh-CN" altLang="en-US" sz="1800" dirty="0">
                <a:latin typeface="MS Gothic" panose="020B0609070205080204" pitchFamily="49" charset="-128"/>
                <a:ea typeface="MS Gothic" panose="020B0609070205080204" pitchFamily="49" charset="-128"/>
              </a:rPr>
              <a:t>不难发现，同等资产盈利性条件下，由于股东分红之前先要从经营利润中扣除利息支出，使得</a:t>
            </a:r>
            <a:r>
              <a:rPr lang="en-US" altLang="zh-CN" sz="1800" dirty="0">
                <a:latin typeface="MS Gothic" panose="020B0609070205080204" pitchFamily="49" charset="-128"/>
                <a:ea typeface="MS Gothic" panose="020B0609070205080204" pitchFamily="49" charset="-128"/>
              </a:rPr>
              <a:t>B</a:t>
            </a:r>
            <a:r>
              <a:rPr lang="zh-CN" altLang="en-US" sz="1800" dirty="0">
                <a:latin typeface="MS Gothic" panose="020B0609070205080204" pitchFamily="49" charset="-128"/>
                <a:ea typeface="MS Gothic" panose="020B0609070205080204" pitchFamily="49" charset="-128"/>
              </a:rPr>
              <a:t>企业对外分配的总量比无债务的</a:t>
            </a:r>
            <a:r>
              <a:rPr lang="en-US" altLang="zh-CN" sz="1800" dirty="0">
                <a:latin typeface="MS Gothic" panose="020B0609070205080204" pitchFamily="49" charset="-128"/>
                <a:ea typeface="MS Gothic" panose="020B0609070205080204" pitchFamily="49" charset="-128"/>
              </a:rPr>
              <a:t>A</a:t>
            </a:r>
            <a:r>
              <a:rPr lang="zh-CN" altLang="en-US" sz="1800" dirty="0">
                <a:latin typeface="MS Gothic" panose="020B0609070205080204" pitchFamily="49" charset="-128"/>
                <a:ea typeface="MS Gothic" panose="020B0609070205080204" pitchFamily="49" charset="-128"/>
              </a:rPr>
              <a:t>企业每年多了</a:t>
            </a:r>
            <a:r>
              <a:rPr lang="en-US" altLang="zh-CN" sz="1800" dirty="0">
                <a:latin typeface="MS Gothic" panose="020B0609070205080204" pitchFamily="49" charset="-128"/>
                <a:ea typeface="MS Gothic" panose="020B0609070205080204" pitchFamily="49" charset="-128"/>
              </a:rPr>
              <a:t>I*t</a:t>
            </a:r>
          </a:p>
          <a:p>
            <a:pPr marL="0" indent="0">
              <a:buNone/>
            </a:pPr>
            <a:endParaRPr lang="en-US" altLang="zh-CN" sz="1800" dirty="0">
              <a:latin typeface="MS Gothic" panose="020B0609070205080204" pitchFamily="49" charset="-128"/>
              <a:ea typeface="MS Gothic" panose="020B0609070205080204" pitchFamily="49" charset="-128"/>
            </a:endParaRPr>
          </a:p>
          <a:p>
            <a:pPr marL="0" indent="0">
              <a:buNone/>
            </a:pPr>
            <a:r>
              <a:rPr lang="zh-CN" altLang="en-US" sz="1800" dirty="0">
                <a:latin typeface="MS Gothic" panose="020B0609070205080204" pitchFamily="49" charset="-128"/>
                <a:ea typeface="MS Gothic" panose="020B0609070205080204" pitchFamily="49" charset="-128"/>
              </a:rPr>
              <a:t>简言之，税盾效应是指债务利息在所得税前从应税所得中扣除，导致所得税可以少缴（减少了所得税的负担）</a:t>
            </a:r>
            <a:r>
              <a:rPr lang="en-US" altLang="zh-CN" sz="1800" dirty="0">
                <a:latin typeface="MS Gothic" panose="020B0609070205080204" pitchFamily="49" charset="-128"/>
                <a:ea typeface="MS Gothic" panose="020B0609070205080204" pitchFamily="49" charset="-128"/>
              </a:rPr>
              <a:t>=I*T</a:t>
            </a:r>
          </a:p>
          <a:p>
            <a:pPr marL="0" indent="0">
              <a:buNone/>
            </a:pPr>
            <a:endParaRPr lang="en-US" altLang="zh-CN" sz="1800" dirty="0">
              <a:latin typeface="MS Gothic" panose="020B0609070205080204" pitchFamily="49" charset="-128"/>
              <a:ea typeface="MS Gothic" panose="020B0609070205080204" pitchFamily="49" charset="-128"/>
            </a:endParaRPr>
          </a:p>
          <a:p>
            <a:pPr marL="0" indent="0">
              <a:buNone/>
            </a:pPr>
            <a:endParaRPr lang="zh-CN" altLang="en-US" sz="1800" dirty="0"/>
          </a:p>
        </p:txBody>
      </p:sp>
    </p:spTree>
    <p:extLst>
      <p:ext uri="{BB962C8B-B14F-4D97-AF65-F5344CB8AC3E}">
        <p14:creationId xmlns:p14="http://schemas.microsoft.com/office/powerpoint/2010/main" val="400412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F9906E-4666-4F66-A491-EFDB5C6A6BF5}"/>
              </a:ext>
            </a:extLst>
          </p:cNvPr>
          <p:cNvSpPr>
            <a:spLocks noGrp="1"/>
          </p:cNvSpPr>
          <p:nvPr>
            <p:ph type="title"/>
          </p:nvPr>
        </p:nvSpPr>
        <p:spPr/>
        <p:txBody>
          <a:bodyPr/>
          <a:lstStyle/>
          <a:p>
            <a:r>
              <a:rPr lang="en-US" altLang="zh-CN" dirty="0"/>
              <a:t>CAPM</a:t>
            </a:r>
            <a:r>
              <a:rPr lang="zh-CN" altLang="en-US" dirty="0"/>
              <a:t>假设</a:t>
            </a:r>
          </a:p>
        </p:txBody>
      </p:sp>
      <p:pic>
        <p:nvPicPr>
          <p:cNvPr id="7" name="内容占位符 6">
            <a:extLst>
              <a:ext uri="{FF2B5EF4-FFF2-40B4-BE49-F238E27FC236}">
                <a16:creationId xmlns:a16="http://schemas.microsoft.com/office/drawing/2014/main" id="{D4984D0C-E07D-4721-A19E-CD9669BF7DB6}"/>
              </a:ext>
            </a:extLst>
          </p:cNvPr>
          <p:cNvPicPr>
            <a:picLocks noGrp="1" noChangeAspect="1"/>
          </p:cNvPicPr>
          <p:nvPr>
            <p:ph idx="1"/>
          </p:nvPr>
        </p:nvPicPr>
        <p:blipFill>
          <a:blip r:embed="rId2"/>
          <a:stretch>
            <a:fillRect/>
          </a:stretch>
        </p:blipFill>
        <p:spPr>
          <a:xfrm>
            <a:off x="378900" y="1916832"/>
            <a:ext cx="8377008" cy="3888432"/>
          </a:xfrm>
          <a:prstGeom prst="rect">
            <a:avLst/>
          </a:prstGeom>
        </p:spPr>
      </p:pic>
    </p:spTree>
    <p:extLst>
      <p:ext uri="{BB962C8B-B14F-4D97-AF65-F5344CB8AC3E}">
        <p14:creationId xmlns:p14="http://schemas.microsoft.com/office/powerpoint/2010/main" val="810375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D315E1-9624-4442-ABF9-8BA071642919}"/>
              </a:ext>
            </a:extLst>
          </p:cNvPr>
          <p:cNvSpPr>
            <a:spLocks noGrp="1"/>
          </p:cNvSpPr>
          <p:nvPr>
            <p:ph type="title"/>
          </p:nvPr>
        </p:nvSpPr>
        <p:spPr/>
        <p:txBody>
          <a:bodyPr/>
          <a:lstStyle/>
          <a:p>
            <a:r>
              <a:rPr lang="zh-CN" altLang="en-US" dirty="0"/>
              <a:t>税盾</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02616EB-49BB-466C-9B4B-221DF6885C23}"/>
                  </a:ext>
                </a:extLst>
              </p:cNvPr>
              <p:cNvSpPr>
                <a:spLocks noGrp="1"/>
              </p:cNvSpPr>
              <p:nvPr>
                <p:ph idx="1"/>
              </p:nvPr>
            </p:nvSpPr>
            <p:spPr>
              <a:xfrm>
                <a:off x="628650" y="1556792"/>
                <a:ext cx="8301659" cy="3933181"/>
              </a:xfrm>
            </p:spPr>
            <p:txBody>
              <a:bodyPr/>
              <a:lstStyle/>
              <a:p>
                <a:pPr marL="0" indent="0">
                  <a:buNone/>
                </a:pPr>
                <a:r>
                  <a:rPr lang="zh-CN" altLang="en-US" sz="2000" b="1" dirty="0">
                    <a:solidFill>
                      <a:srgbClr val="FF0000"/>
                    </a:solidFill>
                    <a:latin typeface="Cambria Math" panose="02040503050406030204" pitchFamily="18" charset="0"/>
                  </a:rPr>
                  <a:t>对于任何现实中存在的企业（有杠杆企业）</a:t>
                </a:r>
                <a:r>
                  <a:rPr lang="en-US" altLang="zh-CN" sz="2000" b="1" dirty="0">
                    <a:solidFill>
                      <a:srgbClr val="FF0000"/>
                    </a:solidFill>
                    <a:latin typeface="Cambria Math" panose="02040503050406030204" pitchFamily="18" charset="0"/>
                  </a:rPr>
                  <a:t>,</a:t>
                </a:r>
                <a:r>
                  <a:rPr lang="zh-CN" altLang="en-US" sz="2000" b="1" dirty="0">
                    <a:solidFill>
                      <a:srgbClr val="FF0000"/>
                    </a:solidFill>
                    <a:latin typeface="Cambria Math" panose="02040503050406030204" pitchFamily="18" charset="0"/>
                  </a:rPr>
                  <a:t>我们假设存在一个业务跟它完全相同的</a:t>
                </a:r>
                <a:r>
                  <a:rPr lang="zh-CN" altLang="en-US" sz="2000" b="1" dirty="0">
                    <a:solidFill>
                      <a:srgbClr val="00B0F0"/>
                    </a:solidFill>
                    <a:latin typeface="Cambria Math" panose="02040503050406030204" pitchFamily="18" charset="0"/>
                  </a:rPr>
                  <a:t>无杠杆企业</a:t>
                </a:r>
                <a:r>
                  <a:rPr lang="zh-CN" altLang="en-US" sz="2000" b="1" dirty="0">
                    <a:solidFill>
                      <a:srgbClr val="FF0000"/>
                    </a:solidFill>
                    <a:latin typeface="Cambria Math" panose="02040503050406030204" pitchFamily="18" charset="0"/>
                  </a:rPr>
                  <a:t>。那么，</a:t>
                </a:r>
                <a:endParaRPr lang="en-US" altLang="zh-CN" sz="2000" b="1" dirty="0">
                  <a:solidFill>
                    <a:srgbClr val="FF0000"/>
                  </a:solidFill>
                  <a:latin typeface="Cambria Math" panose="02040503050406030204" pitchFamily="18" charset="0"/>
                </a:endParaRPr>
              </a:p>
              <a:p>
                <a:r>
                  <a:rPr lang="zh-CN" altLang="en-US" sz="2000" i="1" dirty="0">
                    <a:latin typeface="Cambria Math" panose="02040503050406030204" pitchFamily="18" charset="0"/>
                  </a:rPr>
                  <a:t>有杠杆企业的价值</a:t>
                </a:r>
                <a:r>
                  <a:rPr lang="en-US" altLang="zh-CN" sz="2000" i="1" dirty="0">
                    <a:latin typeface="Cambria Math" panose="02040503050406030204" pitchFamily="18" charset="0"/>
                  </a:rPr>
                  <a:t>=</a:t>
                </a:r>
                <a:r>
                  <a:rPr lang="zh-CN" altLang="en-US" sz="2000" i="1" dirty="0">
                    <a:latin typeface="Cambria Math" panose="02040503050406030204" pitchFamily="18" charset="0"/>
                  </a:rPr>
                  <a:t>无杠杆企业价值</a:t>
                </a:r>
                <a:r>
                  <a:rPr lang="en-US" altLang="zh-CN" sz="2000" i="1" dirty="0">
                    <a:latin typeface="Cambria Math" panose="02040503050406030204" pitchFamily="18" charset="0"/>
                  </a:rPr>
                  <a:t>+</a:t>
                </a:r>
                <a:r>
                  <a:rPr lang="zh-CN" altLang="en-US" sz="2000" i="1" dirty="0">
                    <a:latin typeface="Cambria Math" panose="02040503050406030204" pitchFamily="18" charset="0"/>
                  </a:rPr>
                  <a:t>每年利息乘以税率的现值之和</a:t>
                </a:r>
                <a:endParaRPr lang="en-US" altLang="zh-CN" sz="2000" i="1" dirty="0">
                  <a:latin typeface="Cambria Math" panose="02040503050406030204" pitchFamily="18" charset="0"/>
                </a:endParaRPr>
              </a:p>
              <a:p>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V</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m:rPr>
                            <m:sty m:val="p"/>
                          </m:rPr>
                          <a:rPr lang="en-US" altLang="zh-CN" sz="2000" i="1">
                            <a:latin typeface="Cambria Math" panose="02040503050406030204" pitchFamily="18" charset="0"/>
                          </a:rPr>
                          <m:t>u</m:t>
                        </m:r>
                      </m:sub>
                    </m:sSub>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ea typeface="Cambria Math" panose="02040503050406030204" pitchFamily="18" charset="0"/>
                          </a:rPr>
                          <m:t>∞</m:t>
                        </m:r>
                      </m:sup>
                      <m:e>
                        <m:r>
                          <a:rPr lang="en-US" altLang="zh-CN" sz="2000" b="0" i="1" smtClean="0">
                            <a:latin typeface="Cambria Math" panose="02040503050406030204" pitchFamily="18" charset="0"/>
                          </a:rPr>
                          <m:t>𝑃𝑉</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𝐼𝑡</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m:rPr>
                                <m:sty m:val="p"/>
                              </m:rPr>
                              <a:rPr lang="en-US" altLang="zh-CN" sz="2000" i="1" smtClean="0">
                                <a:latin typeface="Cambria Math" panose="02040503050406030204" pitchFamily="18" charset="0"/>
                              </a:rPr>
                              <m:t>V</m:t>
                            </m:r>
                          </m:e>
                          <m:sub>
                            <m:r>
                              <m:rPr>
                                <m:sty m:val="p"/>
                              </m:rPr>
                              <a:rPr lang="en-US" altLang="zh-CN" sz="2000" i="1">
                                <a:latin typeface="Cambria Math" panose="02040503050406030204" pitchFamily="18" charset="0"/>
                              </a:rPr>
                              <m:t>u</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e>
                    </m:nary>
                  </m:oMath>
                </a14:m>
                <a:r>
                  <a:rPr lang="en-US" altLang="zh-CN" sz="2000" dirty="0"/>
                  <a:t> </a:t>
                </a:r>
                <a14:m>
                  <m:oMath xmlns:m="http://schemas.openxmlformats.org/officeDocument/2006/math">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ea typeface="Cambria Math" panose="02040503050406030204" pitchFamily="18" charset="0"/>
                          </a:rPr>
                          <m:t>∞</m:t>
                        </m:r>
                      </m:sup>
                      <m:e>
                        <m:r>
                          <a:rPr lang="en-US" altLang="zh-CN" sz="2000" i="1">
                            <a:latin typeface="Cambria Math" panose="02040503050406030204" pitchFamily="18" charset="0"/>
                          </a:rPr>
                          <m:t>𝑃𝑉</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𝐼</m:t>
                            </m:r>
                          </m:e>
                        </m:d>
                      </m:e>
                    </m:nary>
                  </m:oMath>
                </a14:m>
                <a:endParaRPr lang="en-US" altLang="zh-CN" sz="2000" dirty="0"/>
              </a:p>
              <a:p>
                <a:r>
                  <a:rPr lang="zh-CN" altLang="en-US" sz="2000" dirty="0"/>
                  <a:t>而每年利息的现值之和正好等于债务的市场价值</a:t>
                </a:r>
                <a:r>
                  <a:rPr lang="en-US" altLang="zh-CN" sz="2000" dirty="0"/>
                  <a:t>(D)</a:t>
                </a:r>
                <a:r>
                  <a:rPr lang="zh-CN" altLang="en-US" sz="2000" dirty="0"/>
                  <a:t>，于是</a:t>
                </a:r>
                <a:endParaRPr lang="en-US" altLang="zh-CN" sz="2000" dirty="0"/>
              </a:p>
              <a:p>
                <a:pPr marL="0" indent="0">
                  <a:buNone/>
                </a:pPr>
                <a:r>
                  <a:rPr lang="en-US" altLang="zh-CN" sz="2000" dirty="0"/>
                  <a:t>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V</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m:rPr>
                            <m:sty m:val="p"/>
                          </m:rPr>
                          <a:rPr lang="en-US" altLang="zh-CN" sz="2000" i="1">
                            <a:latin typeface="Cambria Math" panose="02040503050406030204" pitchFamily="18" charset="0"/>
                          </a:rPr>
                          <m:t>u</m:t>
                        </m:r>
                      </m:sub>
                    </m:sSub>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tD</m:t>
                    </m:r>
                  </m:oMath>
                </a14:m>
                <a:r>
                  <a:rPr lang="en-US" altLang="zh-CN" sz="2000" dirty="0"/>
                  <a:t>                              </a:t>
                </a:r>
                <a:r>
                  <a:rPr lang="zh-CN" altLang="en-US" sz="2000" dirty="0"/>
                  <a:t>（</a:t>
                </a:r>
                <a:r>
                  <a:rPr lang="en-US" altLang="zh-CN" sz="2000" dirty="0"/>
                  <a:t>1</a:t>
                </a:r>
                <a:r>
                  <a:rPr lang="zh-CN" altLang="en-US" sz="2000" dirty="0"/>
                  <a:t>）</a:t>
                </a:r>
                <a:endParaRPr lang="en-US" altLang="zh-CN" sz="2000" dirty="0"/>
              </a:p>
              <a:p>
                <a:r>
                  <a:rPr lang="zh-CN" altLang="en-US" sz="2000" dirty="0"/>
                  <a:t>同时，既然企业是由债权人和股东共享的，于是：</a:t>
                </a:r>
                <a:endParaRPr lang="en-US" altLang="zh-CN" sz="2000" dirty="0"/>
              </a:p>
              <a:p>
                <a:pPr marL="0" indent="0">
                  <a:buNone/>
                </a:pPr>
                <a:r>
                  <a:rPr lang="en-US" altLang="zh-CN" sz="2000" dirty="0"/>
                  <a:t>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V</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𝐷</m:t>
                    </m:r>
                  </m:oMath>
                </a14:m>
                <a:r>
                  <a:rPr lang="en-US" altLang="zh-CN" sz="2000" dirty="0"/>
                  <a:t>                                 </a:t>
                </a:r>
                <a:r>
                  <a:rPr lang="zh-CN" altLang="en-US" sz="2000" dirty="0"/>
                  <a:t>（</a:t>
                </a:r>
                <a:r>
                  <a:rPr lang="en-US" altLang="zh-CN" sz="2000" dirty="0"/>
                  <a:t>2</a:t>
                </a:r>
                <a:r>
                  <a:rPr lang="zh-CN" altLang="en-US" sz="2000" dirty="0"/>
                  <a:t>）</a:t>
                </a:r>
                <a:endParaRPr lang="en-US" altLang="zh-CN" sz="2000" dirty="0"/>
              </a:p>
              <a:p>
                <a:pPr marL="0" indent="0">
                  <a:buNone/>
                </a:pPr>
                <a:r>
                  <a:rPr lang="zh-CN" altLang="en-US" sz="2000" dirty="0"/>
                  <a:t>所以，我们得到有杠杆企业的价值分解式：</a:t>
                </a:r>
                <a:r>
                  <a:rPr lang="en-US" altLang="zh-CN" sz="2000" b="0" dirty="0"/>
                  <a:t> </a:t>
                </a:r>
                <a14:m>
                  <m:oMath xmlns:m="http://schemas.openxmlformats.org/officeDocument/2006/math">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𝐷</m:t>
                    </m:r>
                  </m:oMath>
                </a14:m>
                <a:r>
                  <a:rPr lang="en-US" altLang="zh-CN" sz="2000" dirty="0"/>
                  <a:t> =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m:rPr>
                            <m:sty m:val="p"/>
                          </m:rPr>
                          <a:rPr lang="en-US" altLang="zh-CN" sz="2000" i="1">
                            <a:latin typeface="Cambria Math" panose="02040503050406030204" pitchFamily="18" charset="0"/>
                          </a:rPr>
                          <m:t>u</m:t>
                        </m:r>
                      </m:sub>
                    </m:sSub>
                    <m:r>
                      <a:rPr lang="en-US" altLang="zh-CN" sz="2000">
                        <a:latin typeface="Cambria Math" panose="02040503050406030204" pitchFamily="18" charset="0"/>
                      </a:rPr>
                      <m:t>+</m:t>
                    </m:r>
                    <m:r>
                      <m:rPr>
                        <m:sty m:val="p"/>
                      </m:rPr>
                      <a:rPr lang="en-US" altLang="zh-CN" sz="2000">
                        <a:latin typeface="Cambria Math" panose="02040503050406030204" pitchFamily="18" charset="0"/>
                      </a:rPr>
                      <m:t>tD</m:t>
                    </m:r>
                  </m:oMath>
                </a14:m>
                <a:r>
                  <a:rPr lang="en-US" altLang="zh-CN" sz="2000" dirty="0"/>
                  <a:t>     </a:t>
                </a:r>
                <a:r>
                  <a:rPr lang="zh-CN" altLang="en-US" sz="2000" dirty="0"/>
                  <a:t>（</a:t>
                </a:r>
                <a:r>
                  <a:rPr lang="en-US" altLang="zh-CN" sz="2000" dirty="0"/>
                  <a:t>3</a:t>
                </a:r>
                <a:r>
                  <a:rPr lang="zh-CN" altLang="en-US" sz="2000" dirty="0"/>
                  <a:t>）</a:t>
                </a: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p:txBody>
          </p:sp>
        </mc:Choice>
        <mc:Fallback>
          <p:sp>
            <p:nvSpPr>
              <p:cNvPr id="3" name="内容占位符 2">
                <a:extLst>
                  <a:ext uri="{FF2B5EF4-FFF2-40B4-BE49-F238E27FC236}">
                    <a16:creationId xmlns:a16="http://schemas.microsoft.com/office/drawing/2014/main" id="{002616EB-49BB-466C-9B4B-221DF6885C23}"/>
                  </a:ext>
                </a:extLst>
              </p:cNvPr>
              <p:cNvSpPr>
                <a:spLocks noGrp="1" noRot="1" noChangeAspect="1" noMove="1" noResize="1" noEditPoints="1" noAdjustHandles="1" noChangeArrowheads="1" noChangeShapeType="1" noTextEdit="1"/>
              </p:cNvSpPr>
              <p:nvPr>
                <p:ph idx="1"/>
              </p:nvPr>
            </p:nvSpPr>
            <p:spPr>
              <a:xfrm>
                <a:off x="628650" y="1556792"/>
                <a:ext cx="8301659" cy="3933181"/>
              </a:xfrm>
              <a:blipFill>
                <a:blip r:embed="rId2"/>
                <a:stretch>
                  <a:fillRect l="-734" t="-10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6325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8E5DB8-4D88-4953-A5C5-684D8660C51C}"/>
              </a:ext>
            </a:extLst>
          </p:cNvPr>
          <p:cNvSpPr>
            <a:spLocks noGrp="1"/>
          </p:cNvSpPr>
          <p:nvPr>
            <p:ph type="title"/>
          </p:nvPr>
        </p:nvSpPr>
        <p:spPr/>
        <p:txBody>
          <a:bodyPr/>
          <a:lstStyle/>
          <a:p>
            <a:r>
              <a:rPr lang="zh-CN" altLang="en-US" dirty="0"/>
              <a:t>组合</a:t>
            </a:r>
            <a:r>
              <a:rPr lang="en-US" altLang="zh-CN" dirty="0"/>
              <a:t>β</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B3C7308-6222-4098-9557-F5BC919F6DC6}"/>
                  </a:ext>
                </a:extLst>
              </p:cNvPr>
              <p:cNvSpPr>
                <a:spLocks noGrp="1"/>
              </p:cNvSpPr>
              <p:nvPr>
                <p:ph idx="1"/>
              </p:nvPr>
            </p:nvSpPr>
            <p:spPr/>
            <p:txBody>
              <a:bodyPr>
                <a:normAutofit fontScale="62500" lnSpcReduction="20000"/>
              </a:bodyPr>
              <a:lstStyle/>
              <a:p>
                <a14:m>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oMath>
                </a14:m>
                <a:r>
                  <a:rPr lang="en-US" altLang="zh-CN" dirty="0"/>
                  <a:t>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u</m:t>
                        </m:r>
                      </m:sub>
                    </m:sSub>
                    <m:r>
                      <a:rPr lang="en-US" altLang="zh-CN">
                        <a:latin typeface="Cambria Math" panose="02040503050406030204" pitchFamily="18" charset="0"/>
                      </a:rPr>
                      <m:t>+</m:t>
                    </m:r>
                    <m:r>
                      <m:rPr>
                        <m:sty m:val="p"/>
                      </m:rPr>
                      <a:rPr lang="en-US" altLang="zh-CN">
                        <a:latin typeface="Cambria Math" panose="02040503050406030204" pitchFamily="18" charset="0"/>
                      </a:rPr>
                      <m:t>tD</m:t>
                    </m:r>
                  </m:oMath>
                </a14:m>
                <a:r>
                  <a:rPr lang="en-US" altLang="zh-CN" dirty="0"/>
                  <a:t>     </a:t>
                </a:r>
                <a:r>
                  <a:rPr lang="zh-CN" altLang="en-US" dirty="0"/>
                  <a:t>（</a:t>
                </a:r>
                <a:r>
                  <a:rPr lang="en-US" altLang="zh-CN" dirty="0"/>
                  <a:t>3</a:t>
                </a:r>
                <a:r>
                  <a:rPr lang="zh-CN" altLang="en-US" dirty="0"/>
                  <a:t>）</a:t>
                </a:r>
                <a:endParaRPr lang="en-US" altLang="zh-CN" dirty="0"/>
              </a:p>
              <a:p>
                <a:pPr>
                  <a:lnSpc>
                    <a:spcPct val="120000"/>
                  </a:lnSpc>
                </a:pPr>
                <a:endParaRPr lang="en-US" altLang="zh-CN" sz="2900" dirty="0"/>
              </a:p>
              <a:p>
                <a:pPr>
                  <a:lnSpc>
                    <a:spcPct val="120000"/>
                  </a:lnSpc>
                </a:pPr>
                <a:r>
                  <a:rPr lang="zh-CN" altLang="en-US" sz="2900" dirty="0"/>
                  <a:t>说明，有杠杆企业可以视为债权和股权的组合（等式左边），也可以视为无杠杆企业与税盾（</a:t>
                </a:r>
                <a:r>
                  <a:rPr lang="en-US" altLang="zh-CN" sz="2900" dirty="0" err="1"/>
                  <a:t>Intesrest</a:t>
                </a:r>
                <a:r>
                  <a:rPr lang="en-US" altLang="zh-CN" sz="2900" dirty="0"/>
                  <a:t> tax </a:t>
                </a:r>
                <a:r>
                  <a:rPr lang="en-US" altLang="zh-CN" sz="2900" dirty="0" err="1"/>
                  <a:t>shield,ITS</a:t>
                </a:r>
                <a:r>
                  <a:rPr lang="zh-CN" altLang="en-US" sz="2900" dirty="0"/>
                  <a:t>）的组合。</a:t>
                </a:r>
                <a:endParaRPr lang="en-US" altLang="zh-CN" sz="2900" dirty="0"/>
              </a:p>
              <a:p>
                <a:pPr>
                  <a:lnSpc>
                    <a:spcPct val="120000"/>
                  </a:lnSpc>
                </a:pPr>
                <a:r>
                  <a:rPr lang="zh-CN" altLang="en-US" sz="2900" dirty="0"/>
                  <a:t>根据</a:t>
                </a:r>
                <a:r>
                  <a:rPr lang="en-US" altLang="zh-CN" sz="2900" dirty="0"/>
                  <a:t>CAPM</a:t>
                </a:r>
                <a:r>
                  <a:rPr lang="zh-CN" altLang="en-US" sz="2900" dirty="0"/>
                  <a:t>的性质，组合的</a:t>
                </a:r>
                <a:r>
                  <a:rPr lang="en-US" altLang="zh-CN" sz="2900" dirty="0"/>
                  <a:t>β</a:t>
                </a:r>
                <a:r>
                  <a:rPr lang="zh-CN" altLang="en-US" sz="2900" dirty="0"/>
                  <a:t>等于成分证券</a:t>
                </a:r>
                <a:r>
                  <a:rPr lang="en-US" altLang="zh-CN" sz="2900" dirty="0"/>
                  <a:t>β</a:t>
                </a:r>
                <a:r>
                  <a:rPr lang="zh-CN" altLang="en-US" sz="2900" dirty="0"/>
                  <a:t>值的加权平均数</a:t>
                </a:r>
                <a:endParaRPr lang="en-US" altLang="zh-CN" sz="2900" dirty="0"/>
              </a:p>
              <a:p>
                <a:endParaRPr lang="en-US" altLang="zh-CN" sz="2900" dirty="0"/>
              </a:p>
              <a:p>
                <a:pPr marL="0" indent="0">
                  <a:buNone/>
                </a:pP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𝛽</m:t>
                        </m:r>
                      </m:e>
                      <m:sub>
                        <m:r>
                          <a:rPr lang="zh-CN" altLang="en-US" i="1">
                            <a:latin typeface="Cambria Math" panose="02040503050406030204" pitchFamily="18" charset="0"/>
                          </a:rPr>
                          <m:t>企业</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i="1">
                            <a:latin typeface="Cambria Math" panose="02040503050406030204" pitchFamily="18" charset="0"/>
                          </a:rPr>
                          <m:t>w</m:t>
                        </m:r>
                      </m:e>
                      <m:sub>
                        <m:r>
                          <a:rPr lang="en-US" altLang="zh-CN" b="0" i="1" smtClean="0">
                            <a:latin typeface="Cambria Math" panose="02040503050406030204" pitchFamily="18" charset="0"/>
                          </a:rPr>
                          <m:t>𝐸</m:t>
                        </m:r>
                      </m:sub>
                    </m:s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𝛽</m:t>
                        </m:r>
                      </m:e>
                      <m:sub>
                        <m:r>
                          <m:rPr>
                            <m:sty m:val="p"/>
                          </m:rPr>
                          <a:rPr lang="en-US" altLang="zh-CN" i="1">
                            <a:latin typeface="Cambria Math" panose="02040503050406030204" pitchFamily="18" charset="0"/>
                          </a:rPr>
                          <m:t>E</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w</m:t>
                        </m:r>
                      </m:e>
                      <m:sub>
                        <m:r>
                          <a:rPr lang="en-US" altLang="zh-CN" b="0" i="1" smtClean="0">
                            <a:latin typeface="Cambria Math" panose="02040503050406030204" pitchFamily="18" charset="0"/>
                          </a:rPr>
                          <m:t>𝐷</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smtClean="0">
                            <a:latin typeface="Cambria Math" panose="02040503050406030204" pitchFamily="18" charset="0"/>
                          </a:rPr>
                          <m:t>D</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w</m:t>
                        </m:r>
                      </m:e>
                      <m:sub>
                        <m:r>
                          <a:rPr lang="en-US" altLang="zh-CN" b="0" i="1" smtClean="0">
                            <a:latin typeface="Cambria Math" panose="02040503050406030204" pitchFamily="18" charset="0"/>
                          </a:rPr>
                          <m:t>𝑈</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b="0" i="1" smtClean="0">
                            <a:latin typeface="Cambria Math" panose="02040503050406030204" pitchFamily="18" charset="0"/>
                          </a:rPr>
                          <m:t>𝑈</m:t>
                        </m:r>
                      </m:sub>
                    </m:sSub>
                    <m:r>
                      <a:rPr lang="en-US" altLang="zh-CN" i="1">
                        <a:latin typeface="Cambria Math" panose="02040503050406030204" pitchFamily="18" charset="0"/>
                      </a:rPr>
                      <m:t>+</m:t>
                    </m:r>
                    <m:r>
                      <m:rPr>
                        <m:nor/>
                      </m:rPr>
                      <a:rPr lang="en-US" altLang="zh-CN" dirty="0"/>
                      <m:t> </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w</m:t>
                        </m:r>
                      </m:e>
                      <m:sub>
                        <m:r>
                          <m:rPr>
                            <m:sty m:val="p"/>
                          </m:rPr>
                          <a:rPr lang="en-US" altLang="zh-CN" i="1">
                            <a:latin typeface="Cambria Math" panose="02040503050406030204" pitchFamily="18" charset="0"/>
                          </a:rPr>
                          <m:t>ITS</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b="0" i="1" smtClean="0">
                            <a:latin typeface="Cambria Math" panose="02040503050406030204" pitchFamily="18" charset="0"/>
                          </a:rPr>
                          <m:t>𝐼𝑇𝑆</m:t>
                        </m:r>
                      </m:sub>
                    </m:sSub>
                  </m:oMath>
                </a14:m>
                <a:r>
                  <a:rPr lang="en-US" altLang="zh-CN" dirty="0"/>
                  <a:t>              </a:t>
                </a:r>
                <a:r>
                  <a:rPr lang="zh-CN" altLang="en-US" dirty="0"/>
                  <a:t>（</a:t>
                </a:r>
                <a:r>
                  <a:rPr lang="en-US" altLang="zh-CN" dirty="0"/>
                  <a:t>4</a:t>
                </a:r>
                <a:r>
                  <a:rPr lang="zh-CN" altLang="en-US" dirty="0"/>
                  <a:t>）</a:t>
                </a:r>
                <a:endParaRPr lang="en-US" altLang="zh-CN" dirty="0"/>
              </a:p>
              <a:p>
                <a:pPr marL="0" indent="0">
                  <a:buNone/>
                </a:pPr>
                <a:endParaRPr lang="en-US" altLang="zh-CN" dirty="0"/>
              </a:p>
              <a:p>
                <a:pPr marL="0" indent="0">
                  <a:buNone/>
                </a:pP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𝐸</m:t>
                        </m:r>
                      </m:num>
                      <m:den>
                        <m:r>
                          <m:rPr>
                            <m:sty m:val="p"/>
                          </m:rPr>
                          <a:rPr lang="en-US" altLang="zh-CN" i="1">
                            <a:latin typeface="Cambria Math" panose="02040503050406030204" pitchFamily="18" charset="0"/>
                          </a:rPr>
                          <m:t>E</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den>
                    </m:f>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E</m:t>
                        </m:r>
                      </m:sub>
                    </m:sSub>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𝐷</m:t>
                        </m:r>
                      </m:num>
                      <m:den>
                        <m:r>
                          <m:rPr>
                            <m:sty m:val="p"/>
                          </m:rPr>
                          <a:rPr lang="en-US" altLang="zh-CN" i="1">
                            <a:latin typeface="Cambria Math" panose="02040503050406030204" pitchFamily="18" charset="0"/>
                          </a:rPr>
                          <m:t>E</m:t>
                        </m:r>
                        <m:r>
                          <a:rPr lang="en-US" altLang="zh-CN" i="1">
                            <a:latin typeface="Cambria Math" panose="02040503050406030204" pitchFamily="18" charset="0"/>
                          </a:rPr>
                          <m:t>+</m:t>
                        </m:r>
                        <m:r>
                          <a:rPr lang="en-US" altLang="zh-CN" i="1">
                            <a:latin typeface="Cambria Math" panose="02040503050406030204" pitchFamily="18" charset="0"/>
                          </a:rPr>
                          <m:t>𝐷</m:t>
                        </m:r>
                      </m:den>
                    </m:f>
                    <m:r>
                      <m:rPr>
                        <m:nor/>
                      </m:rPr>
                      <a:rPr lang="en-US" altLang="zh-CN" dirty="0"/>
                      <m:t> </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D</m:t>
                        </m:r>
                      </m:sub>
                    </m:sSub>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u</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u</m:t>
                            </m:r>
                          </m:sub>
                        </m:sSub>
                        <m:r>
                          <a:rPr lang="en-US" altLang="zh-CN" b="0" i="1" smtClean="0">
                            <a:latin typeface="Cambria Math" panose="02040503050406030204" pitchFamily="18" charset="0"/>
                          </a:rPr>
                          <m:t>+</m:t>
                        </m:r>
                        <m:r>
                          <m:rPr>
                            <m:sty m:val="p"/>
                          </m:rPr>
                          <a:rPr lang="en-US" altLang="zh-CN" i="1">
                            <a:latin typeface="Cambria Math" panose="02040503050406030204" pitchFamily="18" charset="0"/>
                          </a:rPr>
                          <m:t>t</m:t>
                        </m:r>
                        <m:r>
                          <a:rPr lang="en-US" altLang="zh-CN" b="0" i="1" smtClean="0">
                            <a:latin typeface="Cambria Math" panose="02040503050406030204" pitchFamily="18" charset="0"/>
                          </a:rPr>
                          <m:t>𝐷</m:t>
                        </m:r>
                      </m:den>
                    </m:f>
                    <m:r>
                      <m:rPr>
                        <m:nor/>
                      </m:rPr>
                      <a:rPr lang="en-US" altLang="zh-CN" dirty="0"/>
                      <m:t> </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U</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b="0" i="1" smtClean="0">
                            <a:latin typeface="Cambria Math" panose="02040503050406030204" pitchFamily="18" charset="0"/>
                          </a:rPr>
                          <m:t>𝑡𝐷</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m:rPr>
                                <m:sty m:val="p"/>
                              </m:rPr>
                              <a:rPr lang="en-US" altLang="zh-CN" i="1">
                                <a:latin typeface="Cambria Math" panose="02040503050406030204" pitchFamily="18" charset="0"/>
                              </a:rPr>
                              <m:t>u</m:t>
                            </m:r>
                          </m:sub>
                        </m:sSub>
                        <m:r>
                          <a:rPr lang="en-US" altLang="zh-CN" i="1">
                            <a:latin typeface="Cambria Math" panose="02040503050406030204" pitchFamily="18" charset="0"/>
                          </a:rPr>
                          <m:t>+</m:t>
                        </m:r>
                        <m:r>
                          <m:rPr>
                            <m:sty m:val="p"/>
                          </m:rPr>
                          <a:rPr lang="en-US" altLang="zh-CN" i="1">
                            <a:latin typeface="Cambria Math" panose="02040503050406030204" pitchFamily="18" charset="0"/>
                          </a:rPr>
                          <m:t>t</m:t>
                        </m:r>
                        <m:r>
                          <a:rPr lang="en-US" altLang="zh-CN" i="1">
                            <a:latin typeface="Cambria Math" panose="02040503050406030204" pitchFamily="18" charset="0"/>
                          </a:rPr>
                          <m:t>𝐷</m:t>
                        </m:r>
                      </m:den>
                    </m:f>
                    <m:r>
                      <m:rPr>
                        <m:nor/>
                      </m:rPr>
                      <a:rPr lang="en-US" altLang="zh-CN" dirty="0"/>
                      <m:t> </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IRS</m:t>
                        </m:r>
                      </m:sub>
                    </m:sSub>
                  </m:oMath>
                </a14:m>
                <a:r>
                  <a:rPr lang="zh-CN" altLang="en-US" dirty="0"/>
                  <a:t>                        </a:t>
                </a:r>
                <a:r>
                  <a:rPr lang="en-US" altLang="zh-CN" dirty="0"/>
                  <a:t>(5)</a:t>
                </a:r>
              </a:p>
              <a:p>
                <a:endParaRPr lang="en-US" altLang="zh-CN" dirty="0"/>
              </a:p>
              <a:p>
                <a:r>
                  <a:rPr lang="zh-CN" altLang="en-US" dirty="0"/>
                  <a:t>现在，</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E</m:t>
                        </m:r>
                      </m:sub>
                    </m:sSub>
                  </m:oMath>
                </a14:m>
                <a:r>
                  <a:rPr lang="zh-CN" altLang="en-US" dirty="0"/>
                  <a:t>是有杠杆企业的股权的</a:t>
                </a:r>
                <a:r>
                  <a:rPr lang="en-US" altLang="zh-CN" dirty="0"/>
                  <a:t>β</a:t>
                </a:r>
                <a:r>
                  <a:rPr lang="zh-CN" altLang="en-US" dirty="0"/>
                  <a:t>（即我们用股票收益率直接回归出来的</a:t>
                </a:r>
                <a:r>
                  <a:rPr lang="en-US" altLang="zh-CN" dirty="0"/>
                  <a:t>β</a:t>
                </a:r>
                <a:r>
                  <a:rPr lang="zh-CN" altLang="en-US" dirty="0"/>
                  <a:t>，也可以记为</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L</m:t>
                        </m:r>
                      </m:sub>
                    </m:sSub>
                    <m:r>
                      <a:rPr lang="en-US" altLang="zh-CN" i="1">
                        <a:latin typeface="Cambria Math" panose="02040503050406030204" pitchFamily="18" charset="0"/>
                      </a:rPr>
                      <m:t> </m:t>
                    </m:r>
                  </m:oMath>
                </a14:m>
                <a:r>
                  <a:rPr lang="zh-CN" altLang="en-US"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U</m:t>
                        </m:r>
                      </m:sub>
                    </m:sSub>
                  </m:oMath>
                </a14:m>
                <a:r>
                  <a:rPr lang="zh-CN" altLang="en-US" dirty="0"/>
                  <a:t>是无杠杆企业的</a:t>
                </a:r>
                <a:r>
                  <a:rPr lang="en-US" altLang="zh-CN" dirty="0"/>
                  <a:t>β</a:t>
                </a:r>
                <a:r>
                  <a:rPr lang="zh-CN" altLang="en-US" dirty="0"/>
                  <a:t>（资产</a:t>
                </a:r>
                <a:r>
                  <a:rPr lang="en-US" altLang="zh-CN" dirty="0"/>
                  <a:t>β</a:t>
                </a:r>
                <a:r>
                  <a:rPr lang="zh-CN" altLang="en-US" dirty="0"/>
                  <a:t>）。</a:t>
                </a:r>
                <a:endParaRPr lang="en-US" altLang="zh-CN" dirty="0"/>
              </a:p>
              <a:p>
                <a:endParaRPr lang="en-US" altLang="zh-CN" i="1" dirty="0">
                  <a:latin typeface="Cambria Math" panose="02040503050406030204" pitchFamily="18" charset="0"/>
                </a:endParaRPr>
              </a:p>
              <a:p>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D</m:t>
                        </m:r>
                      </m:sub>
                    </m:sSub>
                  </m:oMath>
                </a14:m>
                <a:r>
                  <a:rPr lang="zh-CN" altLang="en-US" dirty="0"/>
                  <a:t>和</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m:rPr>
                            <m:sty m:val="p"/>
                          </m:rPr>
                          <a:rPr lang="en-US" altLang="zh-CN" i="1">
                            <a:latin typeface="Cambria Math" panose="02040503050406030204" pitchFamily="18" charset="0"/>
                          </a:rPr>
                          <m:t>IRS</m:t>
                        </m:r>
                      </m:sub>
                    </m:sSub>
                  </m:oMath>
                </a14:m>
                <a:r>
                  <a:rPr lang="zh-CN" altLang="en-US" dirty="0"/>
                  <a:t>分别是有杠杆企业债务和税盾的</a:t>
                </a:r>
                <a:r>
                  <a:rPr lang="en-US" altLang="zh-CN" dirty="0"/>
                  <a:t>β</a:t>
                </a:r>
                <a:r>
                  <a:rPr lang="zh-CN" altLang="en-US" dirty="0"/>
                  <a:t>，根据它们的性质，等于</a:t>
                </a:r>
                <a:r>
                  <a:rPr lang="en-US" altLang="zh-CN" dirty="0"/>
                  <a:t>0.</a:t>
                </a:r>
                <a:endParaRPr lang="zh-CN" altLang="en-US" dirty="0"/>
              </a:p>
            </p:txBody>
          </p:sp>
        </mc:Choice>
        <mc:Fallback>
          <p:sp>
            <p:nvSpPr>
              <p:cNvPr id="3" name="内容占位符 2">
                <a:extLst>
                  <a:ext uri="{FF2B5EF4-FFF2-40B4-BE49-F238E27FC236}">
                    <a16:creationId xmlns:a16="http://schemas.microsoft.com/office/drawing/2014/main" id="{EB3C7308-6222-4098-9557-F5BC919F6DC6}"/>
                  </a:ext>
                </a:extLst>
              </p:cNvPr>
              <p:cNvSpPr>
                <a:spLocks noGrp="1" noRot="1" noChangeAspect="1" noMove="1" noResize="1" noEditPoints="1" noAdjustHandles="1" noChangeArrowheads="1" noChangeShapeType="1" noTextEdit="1"/>
              </p:cNvSpPr>
              <p:nvPr>
                <p:ph idx="1"/>
              </p:nvPr>
            </p:nvSpPr>
            <p:spPr>
              <a:blipFill>
                <a:blip r:embed="rId2"/>
                <a:stretch>
                  <a:fillRect l="-741" t="-2426" r="-741" b="-1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21897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7D7FCA-E35F-4A8E-99E2-B6E87EDBB578}"/>
              </a:ext>
            </a:extLst>
          </p:cNvPr>
          <p:cNvSpPr>
            <a:spLocks noGrp="1"/>
          </p:cNvSpPr>
          <p:nvPr>
            <p:ph type="title"/>
          </p:nvPr>
        </p:nvSpPr>
        <p:spPr/>
        <p:txBody>
          <a:bodyPr/>
          <a:lstStyle/>
          <a:p>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A35866E-5B64-4EF0-81E5-ECB91D5C294F}"/>
                  </a:ext>
                </a:extLst>
              </p:cNvPr>
              <p:cNvSpPr>
                <a:spLocks noGrp="1"/>
              </p:cNvSpPr>
              <p:nvPr>
                <p:ph idx="1"/>
              </p:nvPr>
            </p:nvSpPr>
            <p:spPr/>
            <p:txBody>
              <a:bodyPr/>
              <a:lstStyle/>
              <a:p>
                <a14:m>
                  <m:oMath xmlns:m="http://schemas.openxmlformats.org/officeDocument/2006/math">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𝐸</m:t>
                        </m:r>
                      </m:num>
                      <m:den>
                        <m:r>
                          <m:rPr>
                            <m:sty m:val="p"/>
                          </m:rPr>
                          <a:rPr lang="en-US" altLang="zh-CN" sz="2400" i="1">
                            <a:latin typeface="Cambria Math" panose="02040503050406030204" pitchFamily="18" charset="0"/>
                          </a:rPr>
                          <m:t>E</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den>
                    </m:f>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E</m:t>
                        </m:r>
                      </m:sub>
                    </m:sSub>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𝐷</m:t>
                        </m:r>
                      </m:num>
                      <m:den>
                        <m:r>
                          <m:rPr>
                            <m:sty m:val="p"/>
                          </m:rPr>
                          <a:rPr lang="en-US" altLang="zh-CN" sz="2400" i="1">
                            <a:latin typeface="Cambria Math" panose="02040503050406030204" pitchFamily="18" charset="0"/>
                          </a:rPr>
                          <m:t>E</m:t>
                        </m:r>
                        <m:r>
                          <a:rPr lang="en-US" altLang="zh-CN" sz="2400" i="1">
                            <a:latin typeface="Cambria Math" panose="02040503050406030204" pitchFamily="18" charset="0"/>
                          </a:rPr>
                          <m:t>+</m:t>
                        </m:r>
                        <m:r>
                          <a:rPr lang="en-US" altLang="zh-CN" sz="2400" i="1">
                            <a:latin typeface="Cambria Math" panose="02040503050406030204" pitchFamily="18" charset="0"/>
                          </a:rPr>
                          <m:t>𝐷</m:t>
                        </m:r>
                      </m:den>
                    </m:f>
                    <m:r>
                      <m:rPr>
                        <m:nor/>
                      </m:rPr>
                      <a:rPr lang="en-US" altLang="zh-CN" sz="2400" dirty="0"/>
                      <m:t> </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D</m:t>
                        </m:r>
                      </m:sub>
                    </m:sSub>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e>
                          <m:sub>
                            <m:r>
                              <m:rPr>
                                <m:sty m:val="p"/>
                              </m:rPr>
                              <a:rPr lang="en-US" altLang="zh-CN" sz="2400" i="1">
                                <a:latin typeface="Cambria Math" panose="02040503050406030204" pitchFamily="18" charset="0"/>
                              </a:rPr>
                              <m:t>u</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e>
                          <m:sub>
                            <m:r>
                              <m:rPr>
                                <m:sty m:val="p"/>
                              </m:rPr>
                              <a:rPr lang="en-US" altLang="zh-CN" sz="2400" i="1">
                                <a:latin typeface="Cambria Math" panose="02040503050406030204" pitchFamily="18" charset="0"/>
                              </a:rPr>
                              <m:t>u</m:t>
                            </m:r>
                          </m:sub>
                        </m:sSub>
                        <m:r>
                          <a:rPr lang="en-US" altLang="zh-CN" sz="2400" b="0" i="1" smtClean="0">
                            <a:latin typeface="Cambria Math" panose="02040503050406030204" pitchFamily="18" charset="0"/>
                          </a:rPr>
                          <m:t>+</m:t>
                        </m:r>
                        <m:r>
                          <m:rPr>
                            <m:sty m:val="p"/>
                          </m:rPr>
                          <a:rPr lang="en-US" altLang="zh-CN" sz="2400" i="1">
                            <a:latin typeface="Cambria Math" panose="02040503050406030204" pitchFamily="18" charset="0"/>
                          </a:rPr>
                          <m:t>t</m:t>
                        </m:r>
                        <m:r>
                          <a:rPr lang="en-US" altLang="zh-CN" sz="2400" b="0" i="1" smtClean="0">
                            <a:latin typeface="Cambria Math" panose="02040503050406030204" pitchFamily="18" charset="0"/>
                          </a:rPr>
                          <m:t>𝐷</m:t>
                        </m:r>
                      </m:den>
                    </m:f>
                    <m:r>
                      <m:rPr>
                        <m:nor/>
                      </m:rPr>
                      <a:rPr lang="en-US" altLang="zh-CN" sz="2400" dirty="0"/>
                      <m:t> </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U</m:t>
                        </m:r>
                      </m:sub>
                    </m:sSub>
                    <m:r>
                      <a:rPr lang="en-US" altLang="zh-CN" sz="2400" b="0" i="1" smtClean="0">
                        <a:latin typeface="Cambria Math" panose="02040503050406030204" pitchFamily="18" charset="0"/>
                      </a:rPr>
                      <m:t>+</m:t>
                    </m:r>
                  </m:oMath>
                </a14:m>
                <a:r>
                  <a:rPr lang="en-US" altLang="zh-CN" sz="2400" dirty="0"/>
                  <a:t> </a:t>
                </a:r>
                <a14:m>
                  <m:oMath xmlns:m="http://schemas.openxmlformats.org/officeDocument/2006/math">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𝑡𝐷</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e>
                          <m:sub>
                            <m:r>
                              <m:rPr>
                                <m:sty m:val="p"/>
                              </m:rPr>
                              <a:rPr lang="en-US" altLang="zh-CN" sz="2400" i="1">
                                <a:latin typeface="Cambria Math" panose="02040503050406030204" pitchFamily="18" charset="0"/>
                              </a:rPr>
                              <m:t>u</m:t>
                            </m:r>
                          </m:sub>
                        </m:sSub>
                        <m:r>
                          <a:rPr lang="en-US" altLang="zh-CN" sz="2400" i="1">
                            <a:latin typeface="Cambria Math" panose="02040503050406030204" pitchFamily="18" charset="0"/>
                          </a:rPr>
                          <m:t>+</m:t>
                        </m:r>
                        <m:r>
                          <m:rPr>
                            <m:sty m:val="p"/>
                          </m:rPr>
                          <a:rPr lang="en-US" altLang="zh-CN" sz="2400" i="1">
                            <a:latin typeface="Cambria Math" panose="02040503050406030204" pitchFamily="18" charset="0"/>
                          </a:rPr>
                          <m:t>t</m:t>
                        </m:r>
                        <m:r>
                          <a:rPr lang="en-US" altLang="zh-CN" sz="2400" i="1">
                            <a:latin typeface="Cambria Math" panose="02040503050406030204" pitchFamily="18" charset="0"/>
                          </a:rPr>
                          <m:t>𝐷</m:t>
                        </m:r>
                      </m:den>
                    </m:f>
                    <m:r>
                      <m:rPr>
                        <m:nor/>
                      </m:rPr>
                      <a:rPr lang="en-US" altLang="zh-CN" sz="2400" dirty="0"/>
                      <m:t> </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IRS</m:t>
                        </m:r>
                      </m:sub>
                    </m:sSub>
                  </m:oMath>
                </a14:m>
                <a:r>
                  <a:rPr lang="zh-CN" altLang="en-US" sz="2400" dirty="0"/>
                  <a:t>                   </a:t>
                </a:r>
                <a:r>
                  <a:rPr lang="en-US" altLang="zh-CN" sz="2400" dirty="0"/>
                  <a:t>(5)</a:t>
                </a:r>
              </a:p>
              <a:p>
                <a:pPr marL="0" indent="0">
                  <a:buNone/>
                </a:pPr>
                <a:r>
                  <a:rPr lang="zh-CN" altLang="en-US" sz="2400" dirty="0"/>
                  <a:t>变为：</a:t>
                </a:r>
                <a:endParaRPr lang="en-US" altLang="zh-CN" sz="2400" dirty="0"/>
              </a:p>
              <a:p>
                <a:pPr marL="0" indent="0">
                  <a:buNone/>
                </a:pPr>
                <a:r>
                  <a:rPr lang="en-US" altLang="zh-CN" sz="2400" dirty="0"/>
                  <a:t>   </a:t>
                </a:r>
                <a14:m>
                  <m:oMath xmlns:m="http://schemas.openxmlformats.org/officeDocument/2006/math">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𝐸</m:t>
                        </m:r>
                      </m:num>
                      <m:den>
                        <m:r>
                          <m:rPr>
                            <m:sty m:val="p"/>
                          </m:rPr>
                          <a:rPr lang="en-US" altLang="zh-CN" sz="2400" i="1">
                            <a:latin typeface="Cambria Math" panose="02040503050406030204" pitchFamily="18" charset="0"/>
                          </a:rPr>
                          <m:t>E</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den>
                    </m:f>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E</m:t>
                        </m:r>
                      </m:sub>
                    </m:sSub>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e>
                          <m:sub>
                            <m:r>
                              <m:rPr>
                                <m:sty m:val="p"/>
                              </m:rPr>
                              <a:rPr lang="en-US" altLang="zh-CN" sz="2400" i="1">
                                <a:latin typeface="Cambria Math" panose="02040503050406030204" pitchFamily="18" charset="0"/>
                              </a:rPr>
                              <m:t>u</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e>
                          <m:sub>
                            <m:r>
                              <m:rPr>
                                <m:sty m:val="p"/>
                              </m:rPr>
                              <a:rPr lang="en-US" altLang="zh-CN" sz="2400" i="1">
                                <a:latin typeface="Cambria Math" panose="02040503050406030204" pitchFamily="18" charset="0"/>
                              </a:rPr>
                              <m:t>u</m:t>
                            </m:r>
                          </m:sub>
                        </m:sSub>
                        <m:r>
                          <a:rPr lang="en-US" altLang="zh-CN" sz="2400" b="0" i="1" smtClean="0">
                            <a:latin typeface="Cambria Math" panose="02040503050406030204" pitchFamily="18" charset="0"/>
                          </a:rPr>
                          <m:t>+</m:t>
                        </m:r>
                        <m:r>
                          <m:rPr>
                            <m:sty m:val="p"/>
                          </m:rPr>
                          <a:rPr lang="en-US" altLang="zh-CN" sz="2400" i="1">
                            <a:latin typeface="Cambria Math" panose="02040503050406030204" pitchFamily="18" charset="0"/>
                          </a:rPr>
                          <m:t>t</m:t>
                        </m:r>
                        <m:r>
                          <a:rPr lang="en-US" altLang="zh-CN" sz="2400" b="0" i="1" smtClean="0">
                            <a:latin typeface="Cambria Math" panose="02040503050406030204" pitchFamily="18" charset="0"/>
                          </a:rPr>
                          <m:t>𝐷</m:t>
                        </m:r>
                      </m:den>
                    </m:f>
                    <m:r>
                      <m:rPr>
                        <m:nor/>
                      </m:rPr>
                      <a:rPr lang="en-US" altLang="zh-CN" sz="2400" dirty="0"/>
                      <m:t> </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U</m:t>
                        </m:r>
                      </m:sub>
                    </m:sSub>
                  </m:oMath>
                </a14:m>
                <a:r>
                  <a:rPr lang="zh-CN" altLang="en-US" sz="2400" dirty="0"/>
                  <a:t>                                                         </a:t>
                </a:r>
                <a:r>
                  <a:rPr lang="en-US" altLang="zh-CN" sz="2400" dirty="0"/>
                  <a:t>(6)</a:t>
                </a:r>
              </a:p>
              <a:p>
                <a:pPr marL="0" indent="0">
                  <a:buNone/>
                </a:pPr>
                <a:r>
                  <a:rPr lang="zh-CN" altLang="en-US" sz="2400" dirty="0"/>
                  <a:t>将</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𝑉</m:t>
                        </m:r>
                      </m:e>
                      <m:sub>
                        <m:r>
                          <m:rPr>
                            <m:sty m:val="p"/>
                          </m:rPr>
                          <a:rPr lang="en-US" altLang="zh-CN" sz="2400" i="1">
                            <a:latin typeface="Cambria Math" panose="02040503050406030204" pitchFamily="18" charset="0"/>
                          </a:rPr>
                          <m:t>u</m:t>
                        </m:r>
                      </m:sub>
                    </m:sSub>
                    <m:r>
                      <a:rPr lang="en-US" altLang="zh-CN" sz="2400" b="0" i="1" smtClean="0">
                        <a:latin typeface="Cambria Math" panose="02040503050406030204" pitchFamily="18" charset="0"/>
                      </a:rPr>
                      <m:t>=</m:t>
                    </m:r>
                    <m:r>
                      <m:rPr>
                        <m:sty m:val="p"/>
                      </m:rPr>
                      <a:rPr lang="en-US" altLang="zh-CN" sz="2400" i="1">
                        <a:latin typeface="Cambria Math" panose="02040503050406030204" pitchFamily="18" charset="0"/>
                      </a:rPr>
                      <m:t>E</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D</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tD</m:t>
                    </m:r>
                    <m:r>
                      <a:rPr lang="zh-CN" altLang="en-US" sz="2400" i="1">
                        <a:latin typeface="Cambria Math" panose="02040503050406030204" pitchFamily="18" charset="0"/>
                      </a:rPr>
                      <m:t>代入</m:t>
                    </m:r>
                  </m:oMath>
                </a14:m>
                <a:r>
                  <a:rPr lang="zh-CN" altLang="en-US" sz="2400" dirty="0"/>
                  <a:t>（</a:t>
                </a:r>
                <a:r>
                  <a:rPr lang="en-US" altLang="zh-CN" sz="2400" dirty="0"/>
                  <a:t>6</a:t>
                </a:r>
                <a:r>
                  <a:rPr lang="zh-CN" altLang="en-US" sz="2400" dirty="0"/>
                  <a:t>），化简得：</a:t>
                </a:r>
                <a:endParaRPr lang="en-US" altLang="zh-CN" sz="2400" dirty="0"/>
              </a:p>
              <a:p>
                <a:pPr marL="0" indent="0">
                  <a:buNone/>
                </a:pP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𝛽</m:t>
                        </m:r>
                      </m:e>
                      <m:sub>
                        <m:r>
                          <m:rPr>
                            <m:sty m:val="p"/>
                          </m:rPr>
                          <a:rPr lang="en-US" altLang="zh-CN" sz="2400" i="1">
                            <a:latin typeface="Cambria Math" panose="02040503050406030204" pitchFamily="18" charset="0"/>
                          </a:rPr>
                          <m:t>U</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1+</m:t>
                            </m:r>
                            <m:r>
                              <a:rPr lang="zh-CN" altLang="en-US" sz="2400" i="1">
                                <a:latin typeface="Cambria Math" panose="02040503050406030204" pitchFamily="18" charset="0"/>
                              </a:rPr>
                              <m:t>（</m:t>
                            </m:r>
                            <m:r>
                              <a:rPr lang="en-US" altLang="zh-CN" sz="2400" b="0" i="1" smtClean="0">
                                <a:latin typeface="Cambria Math" panose="02040503050406030204" pitchFamily="18" charset="0"/>
                              </a:rPr>
                              <m:t>1−</m:t>
                            </m:r>
                            <m:r>
                              <m:rPr>
                                <m:sty m:val="p"/>
                              </m:rPr>
                              <a:rPr lang="en-US" altLang="zh-CN" sz="2400" i="1">
                                <a:latin typeface="Cambria Math" panose="02040503050406030204" pitchFamily="18" charset="0"/>
                              </a:rPr>
                              <m:t>t</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𝐷</m:t>
                                </m:r>
                              </m:num>
                              <m:den>
                                <m:r>
                                  <m:rPr>
                                    <m:sty m:val="p"/>
                                  </m:rPr>
                                  <a:rPr lang="en-US" altLang="zh-CN" sz="2400" i="1">
                                    <a:latin typeface="Cambria Math" panose="02040503050406030204" pitchFamily="18" charset="0"/>
                                  </a:rPr>
                                  <m:t>E</m:t>
                                </m:r>
                              </m:den>
                            </m:f>
                          </m:den>
                        </m:f>
                      </m:e>
                    </m:d>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a:rPr lang="en-US" altLang="zh-CN" sz="2400" b="0" i="1" smtClean="0">
                            <a:latin typeface="Cambria Math" panose="02040503050406030204" pitchFamily="18" charset="0"/>
                          </a:rPr>
                          <m:t>𝐸</m:t>
                        </m:r>
                      </m:sub>
                    </m:sSub>
                  </m:oMath>
                </a14:m>
                <a:r>
                  <a:rPr lang="en-US" altLang="zh-CN" sz="2400" dirty="0"/>
                  <a:t>                                                      </a:t>
                </a:r>
                <a:r>
                  <a:rPr lang="zh-CN" altLang="en-US" sz="2400" dirty="0"/>
                  <a:t>（</a:t>
                </a:r>
                <a:r>
                  <a:rPr lang="en-US" altLang="zh-CN" sz="2400" dirty="0"/>
                  <a:t>7</a:t>
                </a:r>
                <a:r>
                  <a:rPr lang="zh-CN" altLang="en-US" sz="2400" dirty="0"/>
                  <a:t>）</a:t>
                </a:r>
                <a:endParaRPr lang="en-US" altLang="zh-CN" sz="2400" dirty="0"/>
              </a:p>
              <a:p>
                <a:pPr marL="0" indent="0">
                  <a:buNone/>
                </a:pPr>
                <a:r>
                  <a:rPr lang="zh-CN" altLang="en-US" sz="2400" dirty="0"/>
                  <a:t>或者 </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𝛽</m:t>
                        </m:r>
                      </m:e>
                      <m:sub>
                        <m:r>
                          <m:rPr>
                            <m:sty m:val="p"/>
                          </m:rPr>
                          <a:rPr lang="en-US" altLang="zh-CN" sz="2400" i="1">
                            <a:latin typeface="Cambria Math" panose="02040503050406030204" pitchFamily="18" charset="0"/>
                          </a:rPr>
                          <m:t>E</m:t>
                        </m:r>
                      </m:sub>
                    </m:sSub>
                    <m:r>
                      <a:rPr lang="en-US" altLang="zh-CN" sz="2400" b="0" i="1" smtClean="0">
                        <a:latin typeface="Cambria Math" panose="02040503050406030204" pitchFamily="18" charset="0"/>
                      </a:rPr>
                      <m:t>=[</m:t>
                    </m:r>
                    <m:r>
                      <a:rPr lang="en-US" altLang="zh-CN" sz="2400" i="1">
                        <a:latin typeface="Cambria Math" panose="02040503050406030204" pitchFamily="18" charset="0"/>
                      </a:rPr>
                      <m:t>1+</m:t>
                    </m:r>
                    <m:d>
                      <m:dPr>
                        <m:begChr m:val="（"/>
                        <m:endChr m:val="）"/>
                        <m:ctrlPr>
                          <a:rPr lang="zh-CN" altLang="en-US" sz="2400" i="1">
                            <a:latin typeface="Cambria Math" panose="02040503050406030204" pitchFamily="18" charset="0"/>
                          </a:rPr>
                        </m:ctrlPr>
                      </m:dPr>
                      <m:e>
                        <m:r>
                          <a:rPr lang="en-US" altLang="zh-CN" sz="2400" i="1">
                            <a:latin typeface="Cambria Math" panose="02040503050406030204" pitchFamily="18" charset="0"/>
                          </a:rPr>
                          <m:t>1−</m:t>
                        </m:r>
                        <m:r>
                          <m:rPr>
                            <m:sty m:val="p"/>
                          </m:rPr>
                          <a:rPr lang="en-US" altLang="zh-CN" sz="2400" i="1">
                            <a:latin typeface="Cambria Math" panose="02040503050406030204" pitchFamily="18" charset="0"/>
                          </a:rPr>
                          <m:t>t</m:t>
                        </m:r>
                      </m:e>
                    </m:d>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𝐷</m:t>
                        </m:r>
                      </m:num>
                      <m:den>
                        <m:r>
                          <m:rPr>
                            <m:sty m:val="p"/>
                          </m:rPr>
                          <a:rPr lang="en-US" altLang="zh-CN" sz="2400" i="1">
                            <a:latin typeface="Cambria Math" panose="02040503050406030204" pitchFamily="18" charset="0"/>
                          </a:rPr>
                          <m:t>E</m:t>
                        </m:r>
                      </m:den>
                    </m:f>
                    <m:r>
                      <a:rPr lang="en-US" altLang="zh-CN" sz="2400" b="0" i="1" smtClean="0">
                        <a:latin typeface="Cambria Math" panose="02040503050406030204" pitchFamily="18" charset="0"/>
                      </a:rPr>
                      <m:t>]</m:t>
                    </m:r>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𝛽</m:t>
                        </m:r>
                      </m:e>
                      <m:sub>
                        <m:r>
                          <m:rPr>
                            <m:sty m:val="p"/>
                          </m:rPr>
                          <a:rPr lang="en-US" altLang="zh-CN" sz="2400" i="1">
                            <a:latin typeface="Cambria Math" panose="02040503050406030204" pitchFamily="18" charset="0"/>
                          </a:rPr>
                          <m:t>U</m:t>
                        </m:r>
                      </m:sub>
                    </m:sSub>
                  </m:oMath>
                </a14:m>
                <a:r>
                  <a:rPr lang="en-US" altLang="zh-CN" sz="2400" dirty="0"/>
                  <a:t>                                            (8)</a:t>
                </a:r>
              </a:p>
              <a:p>
                <a:pPr marL="0" indent="0">
                  <a:buNone/>
                </a:pPr>
                <a:endParaRPr lang="zh-CN" altLang="en-US" dirty="0"/>
              </a:p>
            </p:txBody>
          </p:sp>
        </mc:Choice>
        <mc:Fallback>
          <p:sp>
            <p:nvSpPr>
              <p:cNvPr id="3" name="内容占位符 2">
                <a:extLst>
                  <a:ext uri="{FF2B5EF4-FFF2-40B4-BE49-F238E27FC236}">
                    <a16:creationId xmlns:a16="http://schemas.microsoft.com/office/drawing/2014/main" id="{6A35866E-5B64-4EF0-81E5-ECB91D5C294F}"/>
                  </a:ext>
                </a:extLst>
              </p:cNvPr>
              <p:cNvSpPr>
                <a:spLocks noGrp="1" noRot="1" noChangeAspect="1" noMove="1" noResize="1" noEditPoints="1" noAdjustHandles="1" noChangeArrowheads="1" noChangeShapeType="1" noTextEdit="1"/>
              </p:cNvSpPr>
              <p:nvPr>
                <p:ph idx="1"/>
              </p:nvPr>
            </p:nvSpPr>
            <p:spPr>
              <a:blipFill>
                <a:blip r:embed="rId2"/>
                <a:stretch>
                  <a:fillRect l="-11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0464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70ED97-5EB8-E17D-C7CD-AB1AD1FD6957}"/>
              </a:ext>
            </a:extLst>
          </p:cNvPr>
          <p:cNvSpPr>
            <a:spLocks noGrp="1"/>
          </p:cNvSpPr>
          <p:nvPr>
            <p:ph type="title"/>
          </p:nvPr>
        </p:nvSpPr>
        <p:spPr/>
        <p:txBody>
          <a:bodyPr/>
          <a:lstStyle/>
          <a:p>
            <a:r>
              <a:rPr lang="zh-CN" altLang="en-US" sz="3200" dirty="0"/>
              <a:t>                案例：祥源文化（</a:t>
            </a:r>
            <a:r>
              <a:rPr lang="en-US" altLang="zh-CN" sz="3200" dirty="0"/>
              <a:t>600576.sh</a:t>
            </a:r>
            <a:r>
              <a:rPr lang="zh-CN" altLang="en-US" sz="3200" dirty="0"/>
              <a:t>）</a:t>
            </a:r>
          </a:p>
        </p:txBody>
      </p:sp>
      <p:sp>
        <p:nvSpPr>
          <p:cNvPr id="3" name="内容占位符 2">
            <a:extLst>
              <a:ext uri="{FF2B5EF4-FFF2-40B4-BE49-F238E27FC236}">
                <a16:creationId xmlns:a16="http://schemas.microsoft.com/office/drawing/2014/main" id="{2BEA8224-D0AD-CB39-99AD-50AD5402CB02}"/>
              </a:ext>
            </a:extLst>
          </p:cNvPr>
          <p:cNvSpPr>
            <a:spLocks noGrp="1"/>
          </p:cNvSpPr>
          <p:nvPr>
            <p:ph idx="1"/>
          </p:nvPr>
        </p:nvSpPr>
        <p:spPr/>
        <p:txBody>
          <a:bodyPr/>
          <a:lstStyle/>
          <a:p>
            <a:pPr marL="0" indent="0">
              <a:buNone/>
            </a:pPr>
            <a:r>
              <a:rPr lang="en-US" altLang="zh-CN" dirty="0"/>
              <a:t> </a:t>
            </a:r>
            <a:endParaRPr lang="zh-CN" altLang="en-US" dirty="0"/>
          </a:p>
        </p:txBody>
      </p:sp>
      <p:graphicFrame>
        <p:nvGraphicFramePr>
          <p:cNvPr id="4" name="图表 3">
            <a:extLst>
              <a:ext uri="{FF2B5EF4-FFF2-40B4-BE49-F238E27FC236}">
                <a16:creationId xmlns:a16="http://schemas.microsoft.com/office/drawing/2014/main" id="{A3F19531-55C6-C28A-2A08-191E104C5D07}"/>
              </a:ext>
            </a:extLst>
          </p:cNvPr>
          <p:cNvGraphicFramePr>
            <a:graphicFrameLocks/>
          </p:cNvGraphicFramePr>
          <p:nvPr/>
        </p:nvGraphicFramePr>
        <p:xfrm>
          <a:off x="598240" y="1196752"/>
          <a:ext cx="7790184" cy="2936179"/>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D351861B-53BF-465F-2D24-67FA3E4488A1}"/>
              </a:ext>
            </a:extLst>
          </p:cNvPr>
          <p:cNvSpPr txBox="1"/>
          <p:nvPr/>
        </p:nvSpPr>
        <p:spPr>
          <a:xfrm>
            <a:off x="5951309" y="4132931"/>
            <a:ext cx="2581131" cy="1477328"/>
          </a:xfrm>
          <a:prstGeom prst="rect">
            <a:avLst/>
          </a:prstGeom>
          <a:noFill/>
        </p:spPr>
        <p:txBody>
          <a:bodyPr wrap="square" rtlCol="0">
            <a:spAutoFit/>
          </a:bodyPr>
          <a:lstStyle/>
          <a:p>
            <a:r>
              <a:rPr lang="en-US" altLang="zh-CN" kern="0" dirty="0">
                <a:solidFill>
                  <a:srgbClr val="000000"/>
                </a:solidFill>
                <a:latin typeface="Arial"/>
                <a:ea typeface="宋体"/>
              </a:rPr>
              <a:t>2022</a:t>
            </a:r>
            <a:r>
              <a:rPr lang="zh-CN" altLang="en-US" kern="0" dirty="0">
                <a:solidFill>
                  <a:srgbClr val="000000"/>
                </a:solidFill>
                <a:latin typeface="Arial"/>
                <a:ea typeface="宋体"/>
              </a:rPr>
              <a:t>年</a:t>
            </a:r>
            <a:r>
              <a:rPr lang="en-US" altLang="zh-CN" kern="0" dirty="0">
                <a:solidFill>
                  <a:srgbClr val="000000"/>
                </a:solidFill>
                <a:latin typeface="Arial"/>
                <a:ea typeface="宋体"/>
              </a:rPr>
              <a:t>4</a:t>
            </a:r>
            <a:r>
              <a:rPr lang="zh-CN" altLang="en-US" kern="0" dirty="0">
                <a:solidFill>
                  <a:srgbClr val="000000"/>
                </a:solidFill>
                <a:latin typeface="Arial"/>
                <a:ea typeface="宋体"/>
              </a:rPr>
              <a:t>月</a:t>
            </a:r>
            <a:r>
              <a:rPr lang="en-US" altLang="zh-CN" kern="0" dirty="0">
                <a:solidFill>
                  <a:srgbClr val="000000"/>
                </a:solidFill>
                <a:latin typeface="Arial"/>
                <a:ea typeface="宋体"/>
              </a:rPr>
              <a:t>2</a:t>
            </a:r>
            <a:r>
              <a:rPr lang="zh-CN" altLang="en-US" kern="0" dirty="0">
                <a:solidFill>
                  <a:srgbClr val="000000"/>
                </a:solidFill>
                <a:latin typeface="Arial"/>
                <a:ea typeface="宋体"/>
              </a:rPr>
              <a:t>日，祥源文化（</a:t>
            </a:r>
            <a:r>
              <a:rPr lang="en-US" altLang="zh-CN" kern="0" dirty="0">
                <a:solidFill>
                  <a:srgbClr val="000000"/>
                </a:solidFill>
                <a:latin typeface="Arial"/>
                <a:ea typeface="宋体"/>
              </a:rPr>
              <a:t>600576.sh)</a:t>
            </a:r>
            <a:r>
              <a:rPr lang="zh-CN" altLang="en-US" kern="0" dirty="0">
                <a:solidFill>
                  <a:srgbClr val="000000"/>
                </a:solidFill>
                <a:latin typeface="Arial"/>
                <a:ea typeface="宋体"/>
              </a:rPr>
              <a:t>拟发行股票购买实控人</a:t>
            </a:r>
            <a:r>
              <a:rPr lang="en-US" altLang="zh-CN" kern="0" dirty="0">
                <a:solidFill>
                  <a:srgbClr val="000000"/>
                </a:solidFill>
                <a:latin typeface="Arial"/>
                <a:ea typeface="宋体"/>
              </a:rPr>
              <a:t>4</a:t>
            </a:r>
            <a:r>
              <a:rPr lang="zh-CN" altLang="en-US" kern="0" dirty="0">
                <a:solidFill>
                  <a:srgbClr val="000000"/>
                </a:solidFill>
                <a:latin typeface="Arial"/>
                <a:ea typeface="宋体"/>
              </a:rPr>
              <a:t>项资产</a:t>
            </a:r>
            <a:r>
              <a:rPr lang="en-US" altLang="zh-CN" kern="0" dirty="0">
                <a:solidFill>
                  <a:srgbClr val="000000"/>
                </a:solidFill>
                <a:latin typeface="Arial"/>
                <a:ea typeface="宋体"/>
              </a:rPr>
              <a:t>100%</a:t>
            </a:r>
            <a:r>
              <a:rPr lang="zh-CN" altLang="en-US" kern="0" dirty="0">
                <a:solidFill>
                  <a:srgbClr val="000000"/>
                </a:solidFill>
                <a:latin typeface="Arial"/>
                <a:ea typeface="宋体"/>
              </a:rPr>
              <a:t>权益。</a:t>
            </a:r>
            <a:endParaRPr lang="en-US" altLang="zh-CN" kern="0" dirty="0">
              <a:solidFill>
                <a:srgbClr val="000000"/>
              </a:solidFill>
              <a:latin typeface="Arial"/>
              <a:ea typeface="宋体"/>
            </a:endParaRPr>
          </a:p>
          <a:p>
            <a:endParaRPr lang="zh-CN" altLang="en-US" dirty="0"/>
          </a:p>
        </p:txBody>
      </p:sp>
      <p:graphicFrame>
        <p:nvGraphicFramePr>
          <p:cNvPr id="7" name="表格 6">
            <a:extLst>
              <a:ext uri="{FF2B5EF4-FFF2-40B4-BE49-F238E27FC236}">
                <a16:creationId xmlns:a16="http://schemas.microsoft.com/office/drawing/2014/main" id="{476B0A21-8D03-E498-76F8-FFBCFBE00F26}"/>
              </a:ext>
            </a:extLst>
          </p:cNvPr>
          <p:cNvGraphicFramePr>
            <a:graphicFrameLocks noGrp="1"/>
          </p:cNvGraphicFramePr>
          <p:nvPr/>
        </p:nvGraphicFramePr>
        <p:xfrm>
          <a:off x="457200" y="4221087"/>
          <a:ext cx="5266926" cy="1905075"/>
        </p:xfrm>
        <a:graphic>
          <a:graphicData uri="http://schemas.openxmlformats.org/drawingml/2006/table">
            <a:tbl>
              <a:tblPr/>
              <a:tblGrid>
                <a:gridCol w="877821">
                  <a:extLst>
                    <a:ext uri="{9D8B030D-6E8A-4147-A177-3AD203B41FA5}">
                      <a16:colId xmlns:a16="http://schemas.microsoft.com/office/drawing/2014/main" val="2198321939"/>
                    </a:ext>
                  </a:extLst>
                </a:gridCol>
                <a:gridCol w="877821">
                  <a:extLst>
                    <a:ext uri="{9D8B030D-6E8A-4147-A177-3AD203B41FA5}">
                      <a16:colId xmlns:a16="http://schemas.microsoft.com/office/drawing/2014/main" val="3443477330"/>
                    </a:ext>
                  </a:extLst>
                </a:gridCol>
                <a:gridCol w="877821">
                  <a:extLst>
                    <a:ext uri="{9D8B030D-6E8A-4147-A177-3AD203B41FA5}">
                      <a16:colId xmlns:a16="http://schemas.microsoft.com/office/drawing/2014/main" val="1431029518"/>
                    </a:ext>
                  </a:extLst>
                </a:gridCol>
                <a:gridCol w="877821">
                  <a:extLst>
                    <a:ext uri="{9D8B030D-6E8A-4147-A177-3AD203B41FA5}">
                      <a16:colId xmlns:a16="http://schemas.microsoft.com/office/drawing/2014/main" val="3592312557"/>
                    </a:ext>
                  </a:extLst>
                </a:gridCol>
                <a:gridCol w="877821">
                  <a:extLst>
                    <a:ext uri="{9D8B030D-6E8A-4147-A177-3AD203B41FA5}">
                      <a16:colId xmlns:a16="http://schemas.microsoft.com/office/drawing/2014/main" val="1089016302"/>
                    </a:ext>
                  </a:extLst>
                </a:gridCol>
                <a:gridCol w="877821">
                  <a:extLst>
                    <a:ext uri="{9D8B030D-6E8A-4147-A177-3AD203B41FA5}">
                      <a16:colId xmlns:a16="http://schemas.microsoft.com/office/drawing/2014/main" val="2449074017"/>
                    </a:ext>
                  </a:extLst>
                </a:gridCol>
              </a:tblGrid>
              <a:tr h="381015">
                <a:tc>
                  <a:txBody>
                    <a:bodyPr/>
                    <a:lstStyle/>
                    <a:p>
                      <a:pPr algn="ctr" fontAlgn="ctr"/>
                      <a:r>
                        <a:rPr lang="zh-CN" altLang="en-US" sz="1050" b="1" i="0" u="none" strike="noStrike" dirty="0">
                          <a:solidFill>
                            <a:srgbClr val="000000"/>
                          </a:solidFill>
                          <a:effectLst/>
                          <a:latin typeface="Microsoft YaHei" panose="020B0503020204020204" pitchFamily="34" charset="-122"/>
                          <a:ea typeface="Microsoft YaHei" panose="020B0503020204020204" pitchFamily="34" charset="-122"/>
                        </a:rPr>
                        <a:t>主营产品</a:t>
                      </a:r>
                      <a:r>
                        <a:rPr lang="en-US" altLang="zh-CN" sz="1050" b="1" i="0" u="none" strike="noStrike" dirty="0">
                          <a:solidFill>
                            <a:srgbClr val="000000"/>
                          </a:solidFill>
                          <a:effectLst/>
                          <a:latin typeface="Microsoft YaHei" panose="020B0503020204020204" pitchFamily="34" charset="-122"/>
                          <a:ea typeface="Microsoft YaHei" panose="020B0503020204020204" pitchFamily="34" charset="-122"/>
                        </a:rPr>
                        <a:t>/</a:t>
                      </a:r>
                      <a:r>
                        <a:rPr lang="zh-CN" altLang="en-US" sz="1050" b="1" i="0" u="none" strike="noStrike" dirty="0">
                          <a:solidFill>
                            <a:srgbClr val="000000"/>
                          </a:solidFill>
                          <a:effectLst/>
                          <a:latin typeface="Microsoft YaHei" panose="020B0503020204020204" pitchFamily="34" charset="-122"/>
                          <a:ea typeface="Microsoft YaHei" panose="020B0503020204020204" pitchFamily="34" charset="-122"/>
                        </a:rPr>
                        <a:t>服务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ctr" fontAlgn="ct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营业收入</a:t>
                      </a:r>
                      <a:r>
                        <a:rPr lang="en-US" altLang="zh-CN" sz="1050" b="1" i="0" u="none" strike="noStrike">
                          <a:solidFill>
                            <a:srgbClr val="000000"/>
                          </a:solidFill>
                          <a:effectLst/>
                          <a:latin typeface="Microsoft YaHei" panose="020B0503020204020204" pitchFamily="34" charset="-122"/>
                          <a:ea typeface="Microsoft YaHei" panose="020B0503020204020204" pitchFamily="34" charset="-122"/>
                        </a:rPr>
                        <a:t>(</a:t>
                      </a: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万元</a:t>
                      </a:r>
                      <a:r>
                        <a:rPr lang="en-US" altLang="zh-CN" sz="1050" b="1" i="0" u="none" strike="noStrike">
                          <a:solidFill>
                            <a:srgbClr val="000000"/>
                          </a:solidFill>
                          <a:effectLst/>
                          <a:latin typeface="Microsoft YaHei" panose="020B0503020204020204" pitchFamily="34" charset="-122"/>
                          <a:ea typeface="Microsoft YaHei" panose="020B0503020204020204" pitchFamily="34"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ctr" fontAlgn="ct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营业收入占比</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ctr" fontAlgn="ct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营业成本</a:t>
                      </a:r>
                      <a:r>
                        <a:rPr lang="en-US" altLang="zh-CN" sz="1050" b="1" i="0" u="none" strike="noStrike">
                          <a:solidFill>
                            <a:srgbClr val="000000"/>
                          </a:solidFill>
                          <a:effectLst/>
                          <a:latin typeface="Microsoft YaHei" panose="020B0503020204020204" pitchFamily="34" charset="-122"/>
                          <a:ea typeface="Microsoft YaHei" panose="020B0503020204020204" pitchFamily="34" charset="-122"/>
                        </a:rPr>
                        <a:t>(</a:t>
                      </a: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万元</a:t>
                      </a:r>
                      <a:r>
                        <a:rPr lang="en-US" altLang="zh-CN" sz="1050" b="1" i="0" u="none" strike="noStrike">
                          <a:solidFill>
                            <a:srgbClr val="000000"/>
                          </a:solidFill>
                          <a:effectLst/>
                          <a:latin typeface="Microsoft YaHei" panose="020B0503020204020204" pitchFamily="34" charset="-122"/>
                          <a:ea typeface="Microsoft YaHei" panose="020B0503020204020204" pitchFamily="34"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ctr" fontAlgn="ct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营业成本占比</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ctr" fontAlgn="ctr"/>
                      <a:r>
                        <a:rPr lang="zh-CN" altLang="en-US" sz="1050" b="1" i="0" u="none" strike="noStrike">
                          <a:solidFill>
                            <a:srgbClr val="000000"/>
                          </a:solidFill>
                          <a:effectLst/>
                          <a:latin typeface="Microsoft YaHei" panose="020B0503020204020204" pitchFamily="34" charset="-122"/>
                          <a:ea typeface="Microsoft YaHei" panose="020B0503020204020204" pitchFamily="34" charset="-122"/>
                        </a:rPr>
                        <a:t>毛利率</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extLst>
                  <a:ext uri="{0D108BD9-81ED-4DB2-BD59-A6C34878D82A}">
                    <a16:rowId xmlns:a16="http://schemas.microsoft.com/office/drawing/2014/main" val="4097415849"/>
                  </a:ext>
                </a:extLst>
              </a:tr>
              <a:tr h="254010">
                <a:tc>
                  <a:txBody>
                    <a:bodyPr/>
                    <a:lstStyle/>
                    <a:p>
                      <a:pPr algn="ctr" fontAlgn="ctr"/>
                      <a:r>
                        <a:rPr lang="zh-CN" altLang="en-US" sz="1050" b="0" i="0" u="none" strike="noStrike" dirty="0">
                          <a:solidFill>
                            <a:srgbClr val="000000"/>
                          </a:solidFill>
                          <a:effectLst/>
                          <a:latin typeface="Microsoft YaHei" panose="020B0503020204020204" pitchFamily="34" charset="-122"/>
                          <a:ea typeface="Microsoft YaHei" panose="020B0503020204020204" pitchFamily="34" charset="-122"/>
                        </a:rPr>
                        <a:t>动漫衍生业务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22,066.43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89.47%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12,894.16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95.57%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41.57%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8988403"/>
                  </a:ext>
                </a:extLst>
              </a:tr>
              <a:tr h="254010">
                <a:tc>
                  <a:txBody>
                    <a:bodyPr/>
                    <a:lstStyle/>
                    <a:p>
                      <a:pPr algn="ctr" fontAlgn="ctr"/>
                      <a:r>
                        <a:rPr lang="zh-CN" altLang="en-US" sz="1050" b="0" i="0" u="none" strike="noStrike">
                          <a:solidFill>
                            <a:srgbClr val="000000"/>
                          </a:solidFill>
                          <a:effectLst/>
                          <a:latin typeface="Microsoft YaHei" panose="020B0503020204020204" pitchFamily="34" charset="-122"/>
                          <a:ea typeface="Microsoft YaHei" panose="020B0503020204020204" pitchFamily="34" charset="-122"/>
                        </a:rPr>
                        <a:t>其他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1,618.25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6.56%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335.54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2.49%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79.27%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extLst>
                  <a:ext uri="{0D108BD9-81ED-4DB2-BD59-A6C34878D82A}">
                    <a16:rowId xmlns:a16="http://schemas.microsoft.com/office/drawing/2014/main" val="485026981"/>
                  </a:ext>
                </a:extLst>
              </a:tr>
              <a:tr h="254010">
                <a:tc>
                  <a:txBody>
                    <a:bodyPr/>
                    <a:lstStyle/>
                    <a:p>
                      <a:pPr algn="ctr" fontAlgn="ctr"/>
                      <a:r>
                        <a:rPr lang="zh-CN" altLang="en-US" sz="1050" b="0" i="0" u="none" strike="noStrike">
                          <a:solidFill>
                            <a:srgbClr val="000000"/>
                          </a:solidFill>
                          <a:effectLst/>
                          <a:latin typeface="Microsoft YaHei" panose="020B0503020204020204" pitchFamily="34" charset="-122"/>
                          <a:ea typeface="Microsoft YaHei" panose="020B0503020204020204" pitchFamily="34" charset="-122"/>
                        </a:rPr>
                        <a:t>电影电视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413.76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F"/>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1.68%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239.09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1.77%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42.22%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F"/>
                    </a:solidFill>
                  </a:tcPr>
                </a:tc>
                <a:extLst>
                  <a:ext uri="{0D108BD9-81ED-4DB2-BD59-A6C34878D82A}">
                    <a16:rowId xmlns:a16="http://schemas.microsoft.com/office/drawing/2014/main" val="1600257316"/>
                  </a:ext>
                </a:extLst>
              </a:tr>
              <a:tr h="254010">
                <a:tc>
                  <a:txBody>
                    <a:bodyPr/>
                    <a:lstStyle/>
                    <a:p>
                      <a:pPr algn="ctr" fontAlgn="ctr"/>
                      <a:r>
                        <a:rPr lang="zh-CN" altLang="en-US" sz="1050" b="0" i="0" u="none" strike="noStrike">
                          <a:solidFill>
                            <a:srgbClr val="000000"/>
                          </a:solidFill>
                          <a:effectLst/>
                          <a:latin typeface="Microsoft YaHei" panose="020B0503020204020204" pitchFamily="34" charset="-122"/>
                          <a:ea typeface="Microsoft YaHei" panose="020B0503020204020204" pitchFamily="34" charset="-122"/>
                        </a:rPr>
                        <a:t>充值业务收入</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321.43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extLst>
                  <a:ext uri="{0D108BD9-81ED-4DB2-BD59-A6C34878D82A}">
                    <a16:rowId xmlns:a16="http://schemas.microsoft.com/office/drawing/2014/main" val="3384596566"/>
                  </a:ext>
                </a:extLst>
              </a:tr>
              <a:tr h="254010">
                <a:tc>
                  <a:txBody>
                    <a:bodyPr/>
                    <a:lstStyle/>
                    <a:p>
                      <a:pPr algn="ctr" fontAlgn="ctr"/>
                      <a:r>
                        <a:rPr lang="zh-CN" altLang="en-US" sz="1050" b="0" i="0" u="none" strike="noStrike">
                          <a:solidFill>
                            <a:srgbClr val="000000"/>
                          </a:solidFill>
                          <a:effectLst/>
                          <a:latin typeface="Microsoft YaHei" panose="020B0503020204020204" pitchFamily="34" charset="-122"/>
                          <a:ea typeface="Microsoft YaHei" panose="020B0503020204020204" pitchFamily="34" charset="-122"/>
                        </a:rPr>
                        <a:t>其他业务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234.34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0.95%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8.69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96.29%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6731788"/>
                  </a:ext>
                </a:extLst>
              </a:tr>
              <a:tr h="254010">
                <a:tc>
                  <a:txBody>
                    <a:bodyPr/>
                    <a:lstStyle/>
                    <a:p>
                      <a:pPr algn="ctr" fontAlgn="ctr"/>
                      <a:r>
                        <a:rPr lang="zh-CN" altLang="en-US" sz="1050" b="0" i="0" u="none" strike="noStrike">
                          <a:solidFill>
                            <a:srgbClr val="000000"/>
                          </a:solidFill>
                          <a:effectLst/>
                          <a:latin typeface="Microsoft YaHei" panose="020B0503020204020204" pitchFamily="34" charset="-122"/>
                          <a:ea typeface="Microsoft YaHei" panose="020B0503020204020204" pitchFamily="34" charset="-122"/>
                        </a:rPr>
                        <a:t>游戏运营业务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9"/>
                    </a:solidFill>
                  </a:tcPr>
                </a:tc>
                <a:tc>
                  <a:txBody>
                    <a:bodyPr/>
                    <a:lstStyle/>
                    <a:p>
                      <a:pPr algn="r" fontAlgn="ctr"/>
                      <a:r>
                        <a:rPr lang="en-US" altLang="zh-CN" sz="1050" b="0" i="0" u="none" strike="noStrike">
                          <a:solidFill>
                            <a:srgbClr val="000000"/>
                          </a:solidFill>
                          <a:effectLst/>
                          <a:latin typeface="Microsoft YaHei" panose="020B0503020204020204" pitchFamily="34" charset="-122"/>
                          <a:ea typeface="Microsoft YaHei" panose="020B0503020204020204" pitchFamily="34" charset="-122"/>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13.97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tc>
                  <a:txBody>
                    <a:bodyPr/>
                    <a:lstStyle/>
                    <a:p>
                      <a:pPr algn="r" fontAlgn="ctr"/>
                      <a:r>
                        <a:rPr lang="en-US" altLang="zh-CN" sz="1050" b="0" i="0" u="none" strike="noStrike" dirty="0">
                          <a:solidFill>
                            <a:srgbClr val="000000"/>
                          </a:solidFill>
                          <a:effectLst/>
                          <a:latin typeface="Microsoft YaHei" panose="020B0503020204020204" pitchFamily="34" charset="-122"/>
                          <a:ea typeface="Microsoft YaHei" panose="020B0503020204020204" pitchFamily="34" charset="-122"/>
                        </a:rPr>
                        <a:t>-74.69%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C"/>
                    </a:solidFill>
                  </a:tcPr>
                </a:tc>
                <a:extLst>
                  <a:ext uri="{0D108BD9-81ED-4DB2-BD59-A6C34878D82A}">
                    <a16:rowId xmlns:a16="http://schemas.microsoft.com/office/drawing/2014/main" val="798964041"/>
                  </a:ext>
                </a:extLst>
              </a:tr>
            </a:tbl>
          </a:graphicData>
        </a:graphic>
      </p:graphicFrame>
      <p:sp>
        <p:nvSpPr>
          <p:cNvPr id="5" name="灯片编号占位符 4">
            <a:extLst>
              <a:ext uri="{FF2B5EF4-FFF2-40B4-BE49-F238E27FC236}">
                <a16:creationId xmlns:a16="http://schemas.microsoft.com/office/drawing/2014/main" id="{D6B80092-7EC8-266D-98CC-BBE4CFC07967}"/>
              </a:ext>
            </a:extLst>
          </p:cNvPr>
          <p:cNvSpPr>
            <a:spLocks noGrp="1"/>
          </p:cNvSpPr>
          <p:nvPr>
            <p:ph type="sldNum" sz="quarter" idx="12"/>
          </p:nvPr>
        </p:nvSpPr>
        <p:spPr/>
        <p:txBody>
          <a:bodyPr/>
          <a:lstStyle/>
          <a:p>
            <a:fld id="{5C9B1FEB-CAC2-456A-B597-C0C3985F6812}" type="slidenum">
              <a:rPr lang="en-US" altLang="zh-CN" smtClean="0"/>
              <a:pPr/>
              <a:t>33</a:t>
            </a:fld>
            <a:endParaRPr lang="en-US" altLang="zh-CN"/>
          </a:p>
        </p:txBody>
      </p:sp>
    </p:spTree>
    <p:extLst>
      <p:ext uri="{BB962C8B-B14F-4D97-AF65-F5344CB8AC3E}">
        <p14:creationId xmlns:p14="http://schemas.microsoft.com/office/powerpoint/2010/main" val="2334807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CBDDDA78-C082-4D92-ACE6-5FC7467833FC}"/>
              </a:ext>
            </a:extLst>
          </p:cNvPr>
          <p:cNvSpPr/>
          <p:nvPr/>
        </p:nvSpPr>
        <p:spPr>
          <a:xfrm>
            <a:off x="5486070" y="3202461"/>
            <a:ext cx="1173147" cy="395511"/>
          </a:xfrm>
          <a:custGeom>
            <a:avLst/>
            <a:gdLst>
              <a:gd name="connsiteX0" fmla="*/ 904791 w 1173147"/>
              <a:gd name="connsiteY0" fmla="*/ 375626 h 395511"/>
              <a:gd name="connsiteX1" fmla="*/ 835217 w 1173147"/>
              <a:gd name="connsiteY1" fmla="*/ 395504 h 395511"/>
              <a:gd name="connsiteX2" fmla="*/ 228930 w 1173147"/>
              <a:gd name="connsiteY2" fmla="*/ 355748 h 395511"/>
              <a:gd name="connsiteX3" fmla="*/ 189173 w 1173147"/>
              <a:gd name="connsiteY3" fmla="*/ 345809 h 395511"/>
              <a:gd name="connsiteX4" fmla="*/ 159356 w 1173147"/>
              <a:gd name="connsiteY4" fmla="*/ 315991 h 395511"/>
              <a:gd name="connsiteX5" fmla="*/ 40087 w 1173147"/>
              <a:gd name="connsiteY5" fmla="*/ 286174 h 395511"/>
              <a:gd name="connsiteX6" fmla="*/ 10269 w 1173147"/>
              <a:gd name="connsiteY6" fmla="*/ 276235 h 395511"/>
              <a:gd name="connsiteX7" fmla="*/ 330 w 1173147"/>
              <a:gd name="connsiteY7" fmla="*/ 236478 h 395511"/>
              <a:gd name="connsiteX8" fmla="*/ 40087 w 1173147"/>
              <a:gd name="connsiteY8" fmla="*/ 87391 h 395511"/>
              <a:gd name="connsiteX9" fmla="*/ 89782 w 1173147"/>
              <a:gd name="connsiteY9" fmla="*/ 77452 h 395511"/>
              <a:gd name="connsiteX10" fmla="*/ 298504 w 1173147"/>
              <a:gd name="connsiteY10" fmla="*/ 67513 h 395511"/>
              <a:gd name="connsiteX11" fmla="*/ 586739 w 1173147"/>
              <a:gd name="connsiteY11" fmla="*/ 47635 h 395511"/>
              <a:gd name="connsiteX12" fmla="*/ 1153269 w 1173147"/>
              <a:gd name="connsiteY12" fmla="*/ 107269 h 395511"/>
              <a:gd name="connsiteX13" fmla="*/ 1173147 w 1173147"/>
              <a:gd name="connsiteY13" fmla="*/ 196722 h 395511"/>
              <a:gd name="connsiteX14" fmla="*/ 1163208 w 1173147"/>
              <a:gd name="connsiteY14" fmla="*/ 256356 h 395511"/>
              <a:gd name="connsiteX15" fmla="*/ 1063817 w 1173147"/>
              <a:gd name="connsiteY15" fmla="*/ 315991 h 395511"/>
              <a:gd name="connsiteX16" fmla="*/ 984304 w 1173147"/>
              <a:gd name="connsiteY16" fmla="*/ 345809 h 395511"/>
              <a:gd name="connsiteX17" fmla="*/ 934608 w 1173147"/>
              <a:gd name="connsiteY17" fmla="*/ 355748 h 395511"/>
              <a:gd name="connsiteX18" fmla="*/ 904791 w 1173147"/>
              <a:gd name="connsiteY18" fmla="*/ 375626 h 39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3147" h="395511">
                <a:moveTo>
                  <a:pt x="904791" y="375626"/>
                </a:moveTo>
                <a:cubicBezTo>
                  <a:pt x="888226" y="382252"/>
                  <a:pt x="859333" y="395887"/>
                  <a:pt x="835217" y="395504"/>
                </a:cubicBezTo>
                <a:cubicBezTo>
                  <a:pt x="641168" y="392424"/>
                  <a:pt x="426317" y="399611"/>
                  <a:pt x="228930" y="355748"/>
                </a:cubicBezTo>
                <a:cubicBezTo>
                  <a:pt x="215595" y="352785"/>
                  <a:pt x="202425" y="349122"/>
                  <a:pt x="189173" y="345809"/>
                </a:cubicBezTo>
                <a:cubicBezTo>
                  <a:pt x="179234" y="335870"/>
                  <a:pt x="172407" y="321211"/>
                  <a:pt x="159356" y="315991"/>
                </a:cubicBezTo>
                <a:cubicBezTo>
                  <a:pt x="121307" y="300771"/>
                  <a:pt x="79683" y="296733"/>
                  <a:pt x="40087" y="286174"/>
                </a:cubicBezTo>
                <a:cubicBezTo>
                  <a:pt x="29964" y="283475"/>
                  <a:pt x="20208" y="279548"/>
                  <a:pt x="10269" y="276235"/>
                </a:cubicBezTo>
                <a:cubicBezTo>
                  <a:pt x="6956" y="262983"/>
                  <a:pt x="-1801" y="249971"/>
                  <a:pt x="330" y="236478"/>
                </a:cubicBezTo>
                <a:cubicBezTo>
                  <a:pt x="8352" y="185675"/>
                  <a:pt x="14872" y="132218"/>
                  <a:pt x="40087" y="87391"/>
                </a:cubicBezTo>
                <a:cubicBezTo>
                  <a:pt x="48369" y="72667"/>
                  <a:pt x="72939" y="78748"/>
                  <a:pt x="89782" y="77452"/>
                </a:cubicBezTo>
                <a:cubicBezTo>
                  <a:pt x="159230" y="72110"/>
                  <a:pt x="228943" y="71080"/>
                  <a:pt x="298504" y="67513"/>
                </a:cubicBezTo>
                <a:cubicBezTo>
                  <a:pt x="490711" y="57656"/>
                  <a:pt x="432162" y="61687"/>
                  <a:pt x="586739" y="47635"/>
                </a:cubicBezTo>
                <a:cubicBezTo>
                  <a:pt x="662690" y="50397"/>
                  <a:pt x="1091298" y="-94140"/>
                  <a:pt x="1153269" y="107269"/>
                </a:cubicBezTo>
                <a:cubicBezTo>
                  <a:pt x="1162252" y="136463"/>
                  <a:pt x="1166521" y="166904"/>
                  <a:pt x="1173147" y="196722"/>
                </a:cubicBezTo>
                <a:cubicBezTo>
                  <a:pt x="1169834" y="216600"/>
                  <a:pt x="1171393" y="237941"/>
                  <a:pt x="1163208" y="256356"/>
                </a:cubicBezTo>
                <a:cubicBezTo>
                  <a:pt x="1148460" y="289539"/>
                  <a:pt x="1087235" y="306624"/>
                  <a:pt x="1063817" y="315991"/>
                </a:cubicBezTo>
                <a:cubicBezTo>
                  <a:pt x="1037535" y="326504"/>
                  <a:pt x="1011359" y="337484"/>
                  <a:pt x="984304" y="345809"/>
                </a:cubicBezTo>
                <a:cubicBezTo>
                  <a:pt x="968158" y="350777"/>
                  <a:pt x="950997" y="351651"/>
                  <a:pt x="934608" y="355748"/>
                </a:cubicBezTo>
                <a:cubicBezTo>
                  <a:pt x="924444" y="358289"/>
                  <a:pt x="921356" y="369000"/>
                  <a:pt x="904791" y="375626"/>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E5C7E06F-C7BB-4ACE-B5CD-38FEEFE354D5}"/>
              </a:ext>
            </a:extLst>
          </p:cNvPr>
          <p:cNvSpPr>
            <a:spLocks noGrp="1"/>
          </p:cNvSpPr>
          <p:nvPr>
            <p:ph type="title"/>
          </p:nvPr>
        </p:nvSpPr>
        <p:spPr/>
        <p:txBody>
          <a:bodyPr/>
          <a:lstStyle/>
          <a:p>
            <a:r>
              <a:rPr lang="zh-CN" altLang="en-US" dirty="0"/>
              <a:t>             评估值为账面值的</a:t>
            </a:r>
            <a:r>
              <a:rPr lang="en-US" altLang="zh-CN" dirty="0"/>
              <a:t>10</a:t>
            </a:r>
            <a:r>
              <a:rPr lang="zh-CN" altLang="en-US" dirty="0"/>
              <a:t>倍</a:t>
            </a:r>
          </a:p>
        </p:txBody>
      </p:sp>
      <p:pic>
        <p:nvPicPr>
          <p:cNvPr id="5" name="内容占位符 4">
            <a:extLst>
              <a:ext uri="{FF2B5EF4-FFF2-40B4-BE49-F238E27FC236}">
                <a16:creationId xmlns:a16="http://schemas.microsoft.com/office/drawing/2014/main" id="{01D1720B-164A-45BE-B5D7-215780C01E91}"/>
              </a:ext>
            </a:extLst>
          </p:cNvPr>
          <p:cNvPicPr>
            <a:picLocks noGrp="1" noChangeAspect="1"/>
          </p:cNvPicPr>
          <p:nvPr>
            <p:ph idx="1"/>
          </p:nvPr>
        </p:nvPicPr>
        <p:blipFill>
          <a:blip r:embed="rId2"/>
          <a:stretch>
            <a:fillRect/>
          </a:stretch>
        </p:blipFill>
        <p:spPr>
          <a:xfrm>
            <a:off x="457200" y="1482518"/>
            <a:ext cx="8229600" cy="3439885"/>
          </a:xfrm>
        </p:spPr>
      </p:pic>
      <p:sp>
        <p:nvSpPr>
          <p:cNvPr id="7" name="任意多边形: 形状 6">
            <a:extLst>
              <a:ext uri="{FF2B5EF4-FFF2-40B4-BE49-F238E27FC236}">
                <a16:creationId xmlns:a16="http://schemas.microsoft.com/office/drawing/2014/main" id="{37C899F7-CBDB-44FE-B34C-C02AC1A65ECB}"/>
              </a:ext>
            </a:extLst>
          </p:cNvPr>
          <p:cNvSpPr/>
          <p:nvPr/>
        </p:nvSpPr>
        <p:spPr>
          <a:xfrm>
            <a:off x="5486070" y="2759057"/>
            <a:ext cx="1074077" cy="369618"/>
          </a:xfrm>
          <a:custGeom>
            <a:avLst/>
            <a:gdLst>
              <a:gd name="connsiteX0" fmla="*/ 437885 w 1074077"/>
              <a:gd name="connsiteY0" fmla="*/ 367747 h 369618"/>
              <a:gd name="connsiteX1" fmla="*/ 20441 w 1074077"/>
              <a:gd name="connsiteY1" fmla="*/ 288234 h 369618"/>
              <a:gd name="connsiteX2" fmla="*/ 563 w 1074077"/>
              <a:gd name="connsiteY2" fmla="*/ 248478 h 369618"/>
              <a:gd name="connsiteX3" fmla="*/ 10502 w 1074077"/>
              <a:gd name="connsiteY3" fmla="*/ 99391 h 369618"/>
              <a:gd name="connsiteX4" fmla="*/ 20441 w 1074077"/>
              <a:gd name="connsiteY4" fmla="*/ 69574 h 369618"/>
              <a:gd name="connsiteX5" fmla="*/ 50259 w 1074077"/>
              <a:gd name="connsiteY5" fmla="*/ 29817 h 369618"/>
              <a:gd name="connsiteX6" fmla="*/ 149650 w 1074077"/>
              <a:gd name="connsiteY6" fmla="*/ 9939 h 369618"/>
              <a:gd name="connsiteX7" fmla="*/ 268919 w 1074077"/>
              <a:gd name="connsiteY7" fmla="*/ 0 h 369618"/>
              <a:gd name="connsiteX8" fmla="*/ 855328 w 1074077"/>
              <a:gd name="connsiteY8" fmla="*/ 9939 h 369618"/>
              <a:gd name="connsiteX9" fmla="*/ 914963 w 1074077"/>
              <a:gd name="connsiteY9" fmla="*/ 29817 h 369618"/>
              <a:gd name="connsiteX10" fmla="*/ 1004415 w 1074077"/>
              <a:gd name="connsiteY10" fmla="*/ 79513 h 369618"/>
              <a:gd name="connsiteX11" fmla="*/ 1064050 w 1074077"/>
              <a:gd name="connsiteY11" fmla="*/ 119269 h 369618"/>
              <a:gd name="connsiteX12" fmla="*/ 1073989 w 1074077"/>
              <a:gd name="connsiteY12" fmla="*/ 168965 h 369618"/>
              <a:gd name="connsiteX13" fmla="*/ 1054111 w 1074077"/>
              <a:gd name="connsiteY13" fmla="*/ 288234 h 369618"/>
              <a:gd name="connsiteX14" fmla="*/ 994476 w 1074077"/>
              <a:gd name="connsiteY14" fmla="*/ 327991 h 369618"/>
              <a:gd name="connsiteX15" fmla="*/ 577032 w 1074077"/>
              <a:gd name="connsiteY15" fmla="*/ 337930 h 369618"/>
              <a:gd name="connsiteX16" fmla="*/ 437885 w 1074077"/>
              <a:gd name="connsiteY16" fmla="*/ 367747 h 36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4077" h="369618">
                <a:moveTo>
                  <a:pt x="437885" y="367747"/>
                </a:moveTo>
                <a:cubicBezTo>
                  <a:pt x="345120" y="359464"/>
                  <a:pt x="176206" y="381694"/>
                  <a:pt x="20441" y="288234"/>
                </a:cubicBezTo>
                <a:cubicBezTo>
                  <a:pt x="13815" y="274982"/>
                  <a:pt x="1342" y="263274"/>
                  <a:pt x="563" y="248478"/>
                </a:cubicBezTo>
                <a:cubicBezTo>
                  <a:pt x="-2055" y="198741"/>
                  <a:pt x="5002" y="148892"/>
                  <a:pt x="10502" y="99391"/>
                </a:cubicBezTo>
                <a:cubicBezTo>
                  <a:pt x="11659" y="88978"/>
                  <a:pt x="15243" y="78670"/>
                  <a:pt x="20441" y="69574"/>
                </a:cubicBezTo>
                <a:cubicBezTo>
                  <a:pt x="28660" y="55191"/>
                  <a:pt x="35218" y="36759"/>
                  <a:pt x="50259" y="29817"/>
                </a:cubicBezTo>
                <a:cubicBezTo>
                  <a:pt x="80936" y="15659"/>
                  <a:pt x="116173" y="14504"/>
                  <a:pt x="149650" y="9939"/>
                </a:cubicBezTo>
                <a:cubicBezTo>
                  <a:pt x="189178" y="4549"/>
                  <a:pt x="229163" y="3313"/>
                  <a:pt x="268919" y="0"/>
                </a:cubicBezTo>
                <a:cubicBezTo>
                  <a:pt x="464389" y="3313"/>
                  <a:pt x="660038" y="926"/>
                  <a:pt x="855328" y="9939"/>
                </a:cubicBezTo>
                <a:cubicBezTo>
                  <a:pt x="876259" y="10905"/>
                  <a:pt x="895975" y="20956"/>
                  <a:pt x="914963" y="29817"/>
                </a:cubicBezTo>
                <a:cubicBezTo>
                  <a:pt x="945873" y="44242"/>
                  <a:pt x="975166" y="61964"/>
                  <a:pt x="1004415" y="79513"/>
                </a:cubicBezTo>
                <a:cubicBezTo>
                  <a:pt x="1024901" y="91805"/>
                  <a:pt x="1044172" y="106017"/>
                  <a:pt x="1064050" y="119269"/>
                </a:cubicBezTo>
                <a:cubicBezTo>
                  <a:pt x="1067363" y="135834"/>
                  <a:pt x="1074981" y="152101"/>
                  <a:pt x="1073989" y="168965"/>
                </a:cubicBezTo>
                <a:cubicBezTo>
                  <a:pt x="1071622" y="209200"/>
                  <a:pt x="1064496" y="249290"/>
                  <a:pt x="1054111" y="288234"/>
                </a:cubicBezTo>
                <a:cubicBezTo>
                  <a:pt x="1045824" y="319311"/>
                  <a:pt x="1023901" y="326712"/>
                  <a:pt x="994476" y="327991"/>
                </a:cubicBezTo>
                <a:cubicBezTo>
                  <a:pt x="855420" y="334037"/>
                  <a:pt x="716180" y="334617"/>
                  <a:pt x="577032" y="337930"/>
                </a:cubicBezTo>
                <a:cubicBezTo>
                  <a:pt x="508171" y="355145"/>
                  <a:pt x="530650" y="376030"/>
                  <a:pt x="437885" y="367747"/>
                </a:cubicBezTo>
                <a:close/>
              </a:path>
            </a:pathLst>
          </a:cu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D653147-D2D3-4629-8026-B6F5ACB35490}"/>
              </a:ext>
            </a:extLst>
          </p:cNvPr>
          <p:cNvSpPr txBox="1"/>
          <p:nvPr/>
        </p:nvSpPr>
        <p:spPr>
          <a:xfrm>
            <a:off x="971600" y="5373216"/>
            <a:ext cx="6480720" cy="369332"/>
          </a:xfrm>
          <a:prstGeom prst="rect">
            <a:avLst/>
          </a:prstGeom>
          <a:noFill/>
        </p:spPr>
        <p:txBody>
          <a:bodyPr wrap="square" rtlCol="0">
            <a:spAutoFit/>
          </a:bodyPr>
          <a:lstStyle/>
          <a:p>
            <a:r>
              <a:rPr lang="zh-CN" altLang="en-US" dirty="0"/>
              <a:t>其中，百龙绿色增值</a:t>
            </a:r>
            <a:r>
              <a:rPr lang="en-US" altLang="zh-CN" dirty="0"/>
              <a:t>2715.92%</a:t>
            </a:r>
            <a:r>
              <a:rPr lang="zh-CN" altLang="en-US" dirty="0"/>
              <a:t>！</a:t>
            </a:r>
          </a:p>
        </p:txBody>
      </p:sp>
      <p:sp>
        <p:nvSpPr>
          <p:cNvPr id="3" name="灯片编号占位符 2">
            <a:extLst>
              <a:ext uri="{FF2B5EF4-FFF2-40B4-BE49-F238E27FC236}">
                <a16:creationId xmlns:a16="http://schemas.microsoft.com/office/drawing/2014/main" id="{DC5911B3-411F-232D-F19E-50AC1F9A7F7C}"/>
              </a:ext>
            </a:extLst>
          </p:cNvPr>
          <p:cNvSpPr>
            <a:spLocks noGrp="1"/>
          </p:cNvSpPr>
          <p:nvPr>
            <p:ph type="sldNum" sz="quarter" idx="12"/>
          </p:nvPr>
        </p:nvSpPr>
        <p:spPr/>
        <p:txBody>
          <a:bodyPr/>
          <a:lstStyle/>
          <a:p>
            <a:fld id="{5C9B1FEB-CAC2-456A-B597-C0C3985F6812}" type="slidenum">
              <a:rPr lang="en-US" altLang="zh-CN" smtClean="0"/>
              <a:pPr/>
              <a:t>34</a:t>
            </a:fld>
            <a:endParaRPr lang="en-US" altLang="zh-CN"/>
          </a:p>
        </p:txBody>
      </p:sp>
    </p:spTree>
    <p:extLst>
      <p:ext uri="{BB962C8B-B14F-4D97-AF65-F5344CB8AC3E}">
        <p14:creationId xmlns:p14="http://schemas.microsoft.com/office/powerpoint/2010/main" val="429345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86D715-A464-4D93-C151-556D0A7889EF}"/>
              </a:ext>
            </a:extLst>
          </p:cNvPr>
          <p:cNvSpPr>
            <a:spLocks noGrp="1"/>
          </p:cNvSpPr>
          <p:nvPr>
            <p:ph type="title"/>
          </p:nvPr>
        </p:nvSpPr>
        <p:spPr/>
        <p:txBody>
          <a:bodyPr/>
          <a:lstStyle/>
          <a:p>
            <a:r>
              <a:rPr lang="zh-CN" altLang="en-US" dirty="0"/>
              <a:t>百龙天梯</a:t>
            </a:r>
          </a:p>
        </p:txBody>
      </p:sp>
      <p:pic>
        <p:nvPicPr>
          <p:cNvPr id="2050" name="Picture 2">
            <a:extLst>
              <a:ext uri="{FF2B5EF4-FFF2-40B4-BE49-F238E27FC236}">
                <a16:creationId xmlns:a16="http://schemas.microsoft.com/office/drawing/2014/main" id="{1A456423-EC06-8E22-E0F4-AE22E682B0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635" y="1268760"/>
            <a:ext cx="6048672" cy="4896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a:extLst>
              <a:ext uri="{FF2B5EF4-FFF2-40B4-BE49-F238E27FC236}">
                <a16:creationId xmlns:a16="http://schemas.microsoft.com/office/drawing/2014/main" id="{AB990469-15DD-2647-32D7-0F14DA1F135B}"/>
              </a:ext>
            </a:extLst>
          </p:cNvPr>
          <p:cNvGraphicFramePr>
            <a:graphicFrameLocks noGrp="1"/>
          </p:cNvGraphicFramePr>
          <p:nvPr>
            <p:extLst>
              <p:ext uri="{D42A27DB-BD31-4B8C-83A1-F6EECF244321}">
                <p14:modId xmlns:p14="http://schemas.microsoft.com/office/powerpoint/2010/main" val="3947888348"/>
              </p:ext>
            </p:extLst>
          </p:nvPr>
        </p:nvGraphicFramePr>
        <p:xfrm>
          <a:off x="7452320" y="404664"/>
          <a:ext cx="1440161" cy="5931729"/>
        </p:xfrm>
        <a:graphic>
          <a:graphicData uri="http://schemas.openxmlformats.org/drawingml/2006/table">
            <a:tbl>
              <a:tblPr/>
              <a:tblGrid>
                <a:gridCol w="683713">
                  <a:extLst>
                    <a:ext uri="{9D8B030D-6E8A-4147-A177-3AD203B41FA5}">
                      <a16:colId xmlns:a16="http://schemas.microsoft.com/office/drawing/2014/main" val="1191056712"/>
                    </a:ext>
                  </a:extLst>
                </a:gridCol>
                <a:gridCol w="378224">
                  <a:extLst>
                    <a:ext uri="{9D8B030D-6E8A-4147-A177-3AD203B41FA5}">
                      <a16:colId xmlns:a16="http://schemas.microsoft.com/office/drawing/2014/main" val="2401259772"/>
                    </a:ext>
                  </a:extLst>
                </a:gridCol>
                <a:gridCol w="378224">
                  <a:extLst>
                    <a:ext uri="{9D8B030D-6E8A-4147-A177-3AD203B41FA5}">
                      <a16:colId xmlns:a16="http://schemas.microsoft.com/office/drawing/2014/main" val="4096827686"/>
                    </a:ext>
                  </a:extLst>
                </a:gridCol>
              </a:tblGrid>
              <a:tr h="215325">
                <a:tc>
                  <a:txBody>
                    <a:bodyPr/>
                    <a:lstStyle/>
                    <a:p>
                      <a:pPr algn="l" fontAlgn="ctr"/>
                      <a:r>
                        <a:rPr lang="zh-CN" altLang="en-US" sz="700" b="0" i="0" u="none" strike="noStrike" dirty="0">
                          <a:solidFill>
                            <a:srgbClr val="000000"/>
                          </a:solidFill>
                          <a:effectLst/>
                          <a:latin typeface="等线" panose="02010600030101010101" pitchFamily="2" charset="-122"/>
                          <a:ea typeface="等线" panose="02010600030101010101" pitchFamily="2" charset="-122"/>
                        </a:rPr>
                        <a:t>项目</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effectLst/>
                          <a:latin typeface="等线" panose="02010600030101010101" pitchFamily="2" charset="-122"/>
                          <a:ea typeface="等线" panose="02010600030101010101" pitchFamily="2" charset="-122"/>
                        </a:rPr>
                        <a:t>净现金流量</a:t>
                      </a:r>
                      <a:r>
                        <a:rPr lang="en-US" altLang="zh-CN" sz="700" b="0" i="0" u="none" strike="noStrike">
                          <a:solidFill>
                            <a:srgbClr val="000000"/>
                          </a:solidFill>
                          <a:effectLst/>
                          <a:latin typeface="等线" panose="02010600030101010101" pitchFamily="2" charset="-122"/>
                          <a:ea typeface="等线" panose="02010600030101010101" pitchFamily="2" charset="-122"/>
                        </a:rPr>
                        <a:t>(</a:t>
                      </a:r>
                      <a:r>
                        <a:rPr lang="zh-CN" altLang="en-US" sz="700" b="0" i="0" u="none" strike="noStrike">
                          <a:solidFill>
                            <a:srgbClr val="000000"/>
                          </a:solidFill>
                          <a:effectLst/>
                          <a:latin typeface="等线" panose="02010600030101010101" pitchFamily="2" charset="-122"/>
                          <a:ea typeface="等线" panose="02010600030101010101" pitchFamily="2" charset="-122"/>
                        </a:rPr>
                        <a:t>万元）</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effectLst/>
                          <a:latin typeface="等线" panose="02010600030101010101" pitchFamily="2" charset="-122"/>
                          <a:ea typeface="等线" panose="02010600030101010101" pitchFamily="2" charset="-122"/>
                        </a:rPr>
                        <a:t>贴现率（</a:t>
                      </a:r>
                      <a:r>
                        <a:rPr lang="en-US" sz="700" b="0" i="0" u="none" strike="noStrike">
                          <a:solidFill>
                            <a:srgbClr val="000000"/>
                          </a:solidFill>
                          <a:effectLst/>
                          <a:latin typeface="等线" panose="02010600030101010101" pitchFamily="2" charset="-122"/>
                          <a:ea typeface="等线" panose="02010600030101010101" pitchFamily="2" charset="-122"/>
                        </a:rPr>
                        <a:t>wacc)</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437023"/>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-927.97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11.37%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95827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9,684.37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11.55%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47389"/>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2023</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14,014.10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11.74%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543853"/>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14,646.16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63164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14,784.16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093975"/>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15,587.38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235793"/>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15,140.45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558911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1577285"/>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2029</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621583"/>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-14.59</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837175"/>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42715"/>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15,140.45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333260"/>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2033</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894183"/>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18011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06236"/>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542571"/>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11,953.20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064138"/>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41065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2039</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407058"/>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548230"/>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708418"/>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15,140.45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860640"/>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2043</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025219"/>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51176"/>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918645"/>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36918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14,737.48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360782"/>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363448"/>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2049</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15,096.44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1545003"/>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23647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65720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-608.66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046746"/>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2053</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543398"/>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271790"/>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376116"/>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846051"/>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15,140.45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179845"/>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12,547.27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326138"/>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2059</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686961"/>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067629"/>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028892"/>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15,140.45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357737"/>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2063</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757679"/>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295829"/>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044972"/>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2066</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15,284.44</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70634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2067</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15,140.45</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676427"/>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71380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2069</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15,106.51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809804"/>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2070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15,509.48</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490866"/>
                  </a:ext>
                </a:extLst>
              </a:tr>
              <a:tr h="112065">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2071</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a:solidFill>
                            <a:srgbClr val="000000"/>
                          </a:solidFill>
                          <a:effectLst/>
                          <a:latin typeface="等线" panose="02010600030101010101" pitchFamily="2" charset="-122"/>
                          <a:ea typeface="等线" panose="02010600030101010101" pitchFamily="2" charset="-122"/>
                        </a:rPr>
                        <a:t>15,901.70</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12.02%</a:t>
                      </a:r>
                    </a:p>
                  </a:txBody>
                  <a:tcPr marL="3054" marR="3054" marT="3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677711"/>
                  </a:ext>
                </a:extLst>
              </a:tr>
            </a:tbl>
          </a:graphicData>
        </a:graphic>
      </p:graphicFrame>
      <p:sp>
        <p:nvSpPr>
          <p:cNvPr id="3" name="灯片编号占位符 2">
            <a:extLst>
              <a:ext uri="{FF2B5EF4-FFF2-40B4-BE49-F238E27FC236}">
                <a16:creationId xmlns:a16="http://schemas.microsoft.com/office/drawing/2014/main" id="{CCA37E46-9491-E567-CB57-6769C164906C}"/>
              </a:ext>
            </a:extLst>
          </p:cNvPr>
          <p:cNvSpPr>
            <a:spLocks noGrp="1"/>
          </p:cNvSpPr>
          <p:nvPr>
            <p:ph type="sldNum" sz="quarter" idx="12"/>
          </p:nvPr>
        </p:nvSpPr>
        <p:spPr/>
        <p:txBody>
          <a:bodyPr/>
          <a:lstStyle/>
          <a:p>
            <a:fld id="{5C9B1FEB-CAC2-456A-B597-C0C3985F6812}" type="slidenum">
              <a:rPr lang="en-US" altLang="zh-CN" smtClean="0"/>
              <a:pPr/>
              <a:t>35</a:t>
            </a:fld>
            <a:endParaRPr lang="en-US" altLang="zh-CN"/>
          </a:p>
        </p:txBody>
      </p:sp>
    </p:spTree>
    <p:extLst>
      <p:ext uri="{BB962C8B-B14F-4D97-AF65-F5344CB8AC3E}">
        <p14:creationId xmlns:p14="http://schemas.microsoft.com/office/powerpoint/2010/main" val="423101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A5BC34-2996-4039-B7A3-65E008BC33ED}"/>
              </a:ext>
            </a:extLst>
          </p:cNvPr>
          <p:cNvSpPr>
            <a:spLocks noGrp="1"/>
          </p:cNvSpPr>
          <p:nvPr>
            <p:ph type="title"/>
          </p:nvPr>
        </p:nvSpPr>
        <p:spPr/>
        <p:txBody>
          <a:bodyPr/>
          <a:lstStyle/>
          <a:p>
            <a:r>
              <a:rPr lang="zh-CN" altLang="en-US" dirty="0"/>
              <a:t>    模型需要贴现率</a:t>
            </a:r>
          </a:p>
        </p:txBody>
      </p:sp>
      <p:pic>
        <p:nvPicPr>
          <p:cNvPr id="5" name="内容占位符 4">
            <a:extLst>
              <a:ext uri="{FF2B5EF4-FFF2-40B4-BE49-F238E27FC236}">
                <a16:creationId xmlns:a16="http://schemas.microsoft.com/office/drawing/2014/main" id="{1C8DCAF5-6C9E-47E5-A1E3-9B35385D48CA}"/>
              </a:ext>
            </a:extLst>
          </p:cNvPr>
          <p:cNvPicPr>
            <a:picLocks noGrp="1" noChangeAspect="1"/>
          </p:cNvPicPr>
          <p:nvPr>
            <p:ph idx="1"/>
          </p:nvPr>
        </p:nvPicPr>
        <p:blipFill>
          <a:blip r:embed="rId2"/>
          <a:stretch>
            <a:fillRect/>
          </a:stretch>
        </p:blipFill>
        <p:spPr>
          <a:xfrm>
            <a:off x="1619673" y="1600200"/>
            <a:ext cx="5143468" cy="4525963"/>
          </a:xfrm>
        </p:spPr>
      </p:pic>
      <p:sp>
        <p:nvSpPr>
          <p:cNvPr id="6" name="任意多边形: 形状 5">
            <a:extLst>
              <a:ext uri="{FF2B5EF4-FFF2-40B4-BE49-F238E27FC236}">
                <a16:creationId xmlns:a16="http://schemas.microsoft.com/office/drawing/2014/main" id="{8EF62C4B-9B31-4D37-9B3E-4212017C9B0E}"/>
              </a:ext>
            </a:extLst>
          </p:cNvPr>
          <p:cNvSpPr/>
          <p:nvPr/>
        </p:nvSpPr>
        <p:spPr>
          <a:xfrm>
            <a:off x="2195736" y="3861048"/>
            <a:ext cx="4831229" cy="648072"/>
          </a:xfrm>
          <a:custGeom>
            <a:avLst/>
            <a:gdLst>
              <a:gd name="connsiteX0" fmla="*/ 795130 w 5814391"/>
              <a:gd name="connsiteY0" fmla="*/ 78857 h 1199826"/>
              <a:gd name="connsiteX1" fmla="*/ 487017 w 5814391"/>
              <a:gd name="connsiteY1" fmla="*/ 68918 h 1199826"/>
              <a:gd name="connsiteX2" fmla="*/ 437322 w 5814391"/>
              <a:gd name="connsiteY2" fmla="*/ 88796 h 1199826"/>
              <a:gd name="connsiteX3" fmla="*/ 327991 w 5814391"/>
              <a:gd name="connsiteY3" fmla="*/ 178248 h 1199826"/>
              <a:gd name="connsiteX4" fmla="*/ 198783 w 5814391"/>
              <a:gd name="connsiteY4" fmla="*/ 247822 h 1199826"/>
              <a:gd name="connsiteX5" fmla="*/ 119269 w 5814391"/>
              <a:gd name="connsiteY5" fmla="*/ 317396 h 1199826"/>
              <a:gd name="connsiteX6" fmla="*/ 79513 w 5814391"/>
              <a:gd name="connsiteY6" fmla="*/ 347213 h 1199826"/>
              <a:gd name="connsiteX7" fmla="*/ 29817 w 5814391"/>
              <a:gd name="connsiteY7" fmla="*/ 426726 h 1199826"/>
              <a:gd name="connsiteX8" fmla="*/ 19878 w 5814391"/>
              <a:gd name="connsiteY8" fmla="*/ 466483 h 1199826"/>
              <a:gd name="connsiteX9" fmla="*/ 0 w 5814391"/>
              <a:gd name="connsiteY9" fmla="*/ 655326 h 1199826"/>
              <a:gd name="connsiteX10" fmla="*/ 9939 w 5814391"/>
              <a:gd name="connsiteY10" fmla="*/ 794474 h 1199826"/>
              <a:gd name="connsiteX11" fmla="*/ 29817 w 5814391"/>
              <a:gd name="connsiteY11" fmla="*/ 834231 h 1199826"/>
              <a:gd name="connsiteX12" fmla="*/ 39756 w 5814391"/>
              <a:gd name="connsiteY12" fmla="*/ 864048 h 1199826"/>
              <a:gd name="connsiteX13" fmla="*/ 139148 w 5814391"/>
              <a:gd name="connsiteY13" fmla="*/ 953500 h 1199826"/>
              <a:gd name="connsiteX14" fmla="*/ 188843 w 5814391"/>
              <a:gd name="connsiteY14" fmla="*/ 963439 h 1199826"/>
              <a:gd name="connsiteX15" fmla="*/ 228600 w 5814391"/>
              <a:gd name="connsiteY15" fmla="*/ 973378 h 1199826"/>
              <a:gd name="connsiteX16" fmla="*/ 298174 w 5814391"/>
              <a:gd name="connsiteY16" fmla="*/ 993257 h 1199826"/>
              <a:gd name="connsiteX17" fmla="*/ 417443 w 5814391"/>
              <a:gd name="connsiteY17" fmla="*/ 1003196 h 1199826"/>
              <a:gd name="connsiteX18" fmla="*/ 586409 w 5814391"/>
              <a:gd name="connsiteY18" fmla="*/ 1042952 h 1199826"/>
              <a:gd name="connsiteX19" fmla="*/ 775252 w 5814391"/>
              <a:gd name="connsiteY19" fmla="*/ 1052891 h 1199826"/>
              <a:gd name="connsiteX20" fmla="*/ 954156 w 5814391"/>
              <a:gd name="connsiteY20" fmla="*/ 1082709 h 1199826"/>
              <a:gd name="connsiteX21" fmla="*/ 1033669 w 5814391"/>
              <a:gd name="connsiteY21" fmla="*/ 1142344 h 1199826"/>
              <a:gd name="connsiteX22" fmla="*/ 1063487 w 5814391"/>
              <a:gd name="connsiteY22" fmla="*/ 1162222 h 1199826"/>
              <a:gd name="connsiteX23" fmla="*/ 1868556 w 5814391"/>
              <a:gd name="connsiteY23" fmla="*/ 1172161 h 1199826"/>
              <a:gd name="connsiteX24" fmla="*/ 2514600 w 5814391"/>
              <a:gd name="connsiteY24" fmla="*/ 1172161 h 1199826"/>
              <a:gd name="connsiteX25" fmla="*/ 3011556 w 5814391"/>
              <a:gd name="connsiteY25" fmla="*/ 1142344 h 1199826"/>
              <a:gd name="connsiteX26" fmla="*/ 3458817 w 5814391"/>
              <a:gd name="connsiteY26" fmla="*/ 1082709 h 1199826"/>
              <a:gd name="connsiteX27" fmla="*/ 3677478 w 5814391"/>
              <a:gd name="connsiteY27" fmla="*/ 1042952 h 1199826"/>
              <a:gd name="connsiteX28" fmla="*/ 4820478 w 5814391"/>
              <a:gd name="connsiteY28" fmla="*/ 1033013 h 1199826"/>
              <a:gd name="connsiteX29" fmla="*/ 5287617 w 5814391"/>
              <a:gd name="connsiteY29" fmla="*/ 1013135 h 1199826"/>
              <a:gd name="connsiteX30" fmla="*/ 5615609 w 5814391"/>
              <a:gd name="connsiteY30" fmla="*/ 963439 h 1199826"/>
              <a:gd name="connsiteX31" fmla="*/ 5645426 w 5814391"/>
              <a:gd name="connsiteY31" fmla="*/ 913744 h 1199826"/>
              <a:gd name="connsiteX32" fmla="*/ 5705061 w 5814391"/>
              <a:gd name="connsiteY32" fmla="*/ 724900 h 1199826"/>
              <a:gd name="connsiteX33" fmla="*/ 5814391 w 5814391"/>
              <a:gd name="connsiteY33" fmla="*/ 516178 h 1199826"/>
              <a:gd name="connsiteX34" fmla="*/ 5625548 w 5814391"/>
              <a:gd name="connsiteY34" fmla="*/ 406848 h 1199826"/>
              <a:gd name="connsiteX35" fmla="*/ 5565913 w 5814391"/>
              <a:gd name="connsiteY35" fmla="*/ 396909 h 1199826"/>
              <a:gd name="connsiteX36" fmla="*/ 5317435 w 5814391"/>
              <a:gd name="connsiteY36" fmla="*/ 377031 h 1199826"/>
              <a:gd name="connsiteX37" fmla="*/ 5098774 w 5814391"/>
              <a:gd name="connsiteY37" fmla="*/ 357152 h 1199826"/>
              <a:gd name="connsiteX38" fmla="*/ 4979504 w 5814391"/>
              <a:gd name="connsiteY38" fmla="*/ 327335 h 1199826"/>
              <a:gd name="connsiteX39" fmla="*/ 4840356 w 5814391"/>
              <a:gd name="connsiteY39" fmla="*/ 297518 h 1199826"/>
              <a:gd name="connsiteX40" fmla="*/ 4542183 w 5814391"/>
              <a:gd name="connsiteY40" fmla="*/ 188187 h 1199826"/>
              <a:gd name="connsiteX41" fmla="*/ 4273826 w 5814391"/>
              <a:gd name="connsiteY41" fmla="*/ 148431 h 1199826"/>
              <a:gd name="connsiteX42" fmla="*/ 3568148 w 5814391"/>
              <a:gd name="connsiteY42" fmla="*/ 49039 h 1199826"/>
              <a:gd name="connsiteX43" fmla="*/ 3478696 w 5814391"/>
              <a:gd name="connsiteY43" fmla="*/ 39100 h 1199826"/>
              <a:gd name="connsiteX44" fmla="*/ 2842591 w 5814391"/>
              <a:gd name="connsiteY44" fmla="*/ 39100 h 1199826"/>
              <a:gd name="connsiteX45" fmla="*/ 2773017 w 5814391"/>
              <a:gd name="connsiteY45" fmla="*/ 88796 h 1199826"/>
              <a:gd name="connsiteX46" fmla="*/ 2733261 w 5814391"/>
              <a:gd name="connsiteY46" fmla="*/ 98735 h 1199826"/>
              <a:gd name="connsiteX47" fmla="*/ 2673626 w 5814391"/>
              <a:gd name="connsiteY47" fmla="*/ 158370 h 1199826"/>
              <a:gd name="connsiteX48" fmla="*/ 1987826 w 5814391"/>
              <a:gd name="connsiteY48" fmla="*/ 148431 h 1199826"/>
              <a:gd name="connsiteX49" fmla="*/ 1411356 w 5814391"/>
              <a:gd name="connsiteY49" fmla="*/ 118613 h 1199826"/>
              <a:gd name="connsiteX50" fmla="*/ 715617 w 5814391"/>
              <a:gd name="connsiteY50" fmla="*/ 88796 h 11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814391" h="1199826">
                <a:moveTo>
                  <a:pt x="795130" y="78857"/>
                </a:moveTo>
                <a:cubicBezTo>
                  <a:pt x="658119" y="63633"/>
                  <a:pt x="614982" y="47590"/>
                  <a:pt x="487017" y="68918"/>
                </a:cubicBezTo>
                <a:cubicBezTo>
                  <a:pt x="469419" y="71851"/>
                  <a:pt x="453887" y="82170"/>
                  <a:pt x="437322" y="88796"/>
                </a:cubicBezTo>
                <a:cubicBezTo>
                  <a:pt x="397314" y="128802"/>
                  <a:pt x="387548" y="141379"/>
                  <a:pt x="327991" y="178248"/>
                </a:cubicBezTo>
                <a:cubicBezTo>
                  <a:pt x="286399" y="203995"/>
                  <a:pt x="239484" y="220688"/>
                  <a:pt x="198783" y="247822"/>
                </a:cubicBezTo>
                <a:cubicBezTo>
                  <a:pt x="169480" y="267358"/>
                  <a:pt x="146325" y="294850"/>
                  <a:pt x="119269" y="317396"/>
                </a:cubicBezTo>
                <a:cubicBezTo>
                  <a:pt x="106543" y="328001"/>
                  <a:pt x="92765" y="337274"/>
                  <a:pt x="79513" y="347213"/>
                </a:cubicBezTo>
                <a:cubicBezTo>
                  <a:pt x="62948" y="373717"/>
                  <a:pt x="43795" y="398770"/>
                  <a:pt x="29817" y="426726"/>
                </a:cubicBezTo>
                <a:cubicBezTo>
                  <a:pt x="23708" y="438944"/>
                  <a:pt x="22322" y="453043"/>
                  <a:pt x="19878" y="466483"/>
                </a:cubicBezTo>
                <a:cubicBezTo>
                  <a:pt x="7893" y="532403"/>
                  <a:pt x="5761" y="586188"/>
                  <a:pt x="0" y="655326"/>
                </a:cubicBezTo>
                <a:cubicBezTo>
                  <a:pt x="3313" y="701709"/>
                  <a:pt x="2294" y="748606"/>
                  <a:pt x="9939" y="794474"/>
                </a:cubicBezTo>
                <a:cubicBezTo>
                  <a:pt x="12375" y="809089"/>
                  <a:pt x="23981" y="820612"/>
                  <a:pt x="29817" y="834231"/>
                </a:cubicBezTo>
                <a:cubicBezTo>
                  <a:pt x="33944" y="843861"/>
                  <a:pt x="33470" y="855667"/>
                  <a:pt x="39756" y="864048"/>
                </a:cubicBezTo>
                <a:cubicBezTo>
                  <a:pt x="51546" y="879767"/>
                  <a:pt x="119067" y="943460"/>
                  <a:pt x="139148" y="953500"/>
                </a:cubicBezTo>
                <a:cubicBezTo>
                  <a:pt x="154258" y="961055"/>
                  <a:pt x="172352" y="959774"/>
                  <a:pt x="188843" y="963439"/>
                </a:cubicBezTo>
                <a:cubicBezTo>
                  <a:pt x="202178" y="966402"/>
                  <a:pt x="215421" y="969784"/>
                  <a:pt x="228600" y="973378"/>
                </a:cubicBezTo>
                <a:cubicBezTo>
                  <a:pt x="251870" y="979724"/>
                  <a:pt x="274350" y="989495"/>
                  <a:pt x="298174" y="993257"/>
                </a:cubicBezTo>
                <a:cubicBezTo>
                  <a:pt x="337580" y="999479"/>
                  <a:pt x="377687" y="999883"/>
                  <a:pt x="417443" y="1003196"/>
                </a:cubicBezTo>
                <a:cubicBezTo>
                  <a:pt x="442924" y="1009566"/>
                  <a:pt x="563828" y="1040533"/>
                  <a:pt x="586409" y="1042952"/>
                </a:cubicBezTo>
                <a:cubicBezTo>
                  <a:pt x="649085" y="1049667"/>
                  <a:pt x="712304" y="1049578"/>
                  <a:pt x="775252" y="1052891"/>
                </a:cubicBezTo>
                <a:cubicBezTo>
                  <a:pt x="834887" y="1062830"/>
                  <a:pt x="903852" y="1049174"/>
                  <a:pt x="954156" y="1082709"/>
                </a:cubicBezTo>
                <a:cubicBezTo>
                  <a:pt x="1021567" y="1127648"/>
                  <a:pt x="939231" y="1071516"/>
                  <a:pt x="1033669" y="1142344"/>
                </a:cubicBezTo>
                <a:cubicBezTo>
                  <a:pt x="1043225" y="1149511"/>
                  <a:pt x="1051549" y="1161796"/>
                  <a:pt x="1063487" y="1162222"/>
                </a:cubicBezTo>
                <a:cubicBezTo>
                  <a:pt x="1331693" y="1171801"/>
                  <a:pt x="1600200" y="1168848"/>
                  <a:pt x="1868556" y="1172161"/>
                </a:cubicBezTo>
                <a:cubicBezTo>
                  <a:pt x="2158339" y="1220457"/>
                  <a:pt x="1959812" y="1195602"/>
                  <a:pt x="2514600" y="1172161"/>
                </a:cubicBezTo>
                <a:cubicBezTo>
                  <a:pt x="2612340" y="1168031"/>
                  <a:pt x="2966873" y="1145137"/>
                  <a:pt x="3011556" y="1142344"/>
                </a:cubicBezTo>
                <a:cubicBezTo>
                  <a:pt x="3160643" y="1122466"/>
                  <a:pt x="3310837" y="1109615"/>
                  <a:pt x="3458817" y="1082709"/>
                </a:cubicBezTo>
                <a:cubicBezTo>
                  <a:pt x="3531704" y="1069457"/>
                  <a:pt x="3603445" y="1045654"/>
                  <a:pt x="3677478" y="1042952"/>
                </a:cubicBezTo>
                <a:cubicBezTo>
                  <a:pt x="4058239" y="1029056"/>
                  <a:pt x="4439478" y="1036326"/>
                  <a:pt x="4820478" y="1033013"/>
                </a:cubicBezTo>
                <a:lnTo>
                  <a:pt x="5287617" y="1013135"/>
                </a:lnTo>
                <a:cubicBezTo>
                  <a:pt x="5411416" y="1006704"/>
                  <a:pt x="5541940" y="1061664"/>
                  <a:pt x="5615609" y="963439"/>
                </a:cubicBezTo>
                <a:cubicBezTo>
                  <a:pt x="5627200" y="947985"/>
                  <a:pt x="5635487" y="930309"/>
                  <a:pt x="5645426" y="913744"/>
                </a:cubicBezTo>
                <a:cubicBezTo>
                  <a:pt x="5660888" y="836434"/>
                  <a:pt x="5661742" y="819660"/>
                  <a:pt x="5705061" y="724900"/>
                </a:cubicBezTo>
                <a:cubicBezTo>
                  <a:pt x="5737715" y="653469"/>
                  <a:pt x="5777948" y="585752"/>
                  <a:pt x="5814391" y="516178"/>
                </a:cubicBezTo>
                <a:cubicBezTo>
                  <a:pt x="5735746" y="461127"/>
                  <a:pt x="5713648" y="436215"/>
                  <a:pt x="5625548" y="406848"/>
                </a:cubicBezTo>
                <a:cubicBezTo>
                  <a:pt x="5606430" y="400475"/>
                  <a:pt x="5585972" y="398850"/>
                  <a:pt x="5565913" y="396909"/>
                </a:cubicBezTo>
                <a:cubicBezTo>
                  <a:pt x="5483209" y="388905"/>
                  <a:pt x="5400226" y="384077"/>
                  <a:pt x="5317435" y="377031"/>
                </a:cubicBezTo>
                <a:lnTo>
                  <a:pt x="5098774" y="357152"/>
                </a:lnTo>
                <a:cubicBezTo>
                  <a:pt x="4950295" y="327457"/>
                  <a:pt x="5172590" y="373307"/>
                  <a:pt x="4979504" y="327335"/>
                </a:cubicBezTo>
                <a:cubicBezTo>
                  <a:pt x="4933358" y="316348"/>
                  <a:pt x="4885559" y="311901"/>
                  <a:pt x="4840356" y="297518"/>
                </a:cubicBezTo>
                <a:cubicBezTo>
                  <a:pt x="4739478" y="265420"/>
                  <a:pt x="4646232" y="207696"/>
                  <a:pt x="4542183" y="188187"/>
                </a:cubicBezTo>
                <a:cubicBezTo>
                  <a:pt x="4347189" y="151626"/>
                  <a:pt x="4436867" y="163253"/>
                  <a:pt x="4273826" y="148431"/>
                </a:cubicBezTo>
                <a:cubicBezTo>
                  <a:pt x="4020392" y="21712"/>
                  <a:pt x="4236997" y="121347"/>
                  <a:pt x="3568148" y="49039"/>
                </a:cubicBezTo>
                <a:lnTo>
                  <a:pt x="3478696" y="39100"/>
                </a:lnTo>
                <a:cubicBezTo>
                  <a:pt x="3259634" y="-33918"/>
                  <a:pt x="3410984" y="12867"/>
                  <a:pt x="2842591" y="39100"/>
                </a:cubicBezTo>
                <a:cubicBezTo>
                  <a:pt x="2800822" y="41028"/>
                  <a:pt x="2803294" y="71495"/>
                  <a:pt x="2773017" y="88796"/>
                </a:cubicBezTo>
                <a:cubicBezTo>
                  <a:pt x="2761157" y="95573"/>
                  <a:pt x="2746513" y="95422"/>
                  <a:pt x="2733261" y="98735"/>
                </a:cubicBezTo>
                <a:cubicBezTo>
                  <a:pt x="2719735" y="125787"/>
                  <a:pt x="2713657" y="157822"/>
                  <a:pt x="2673626" y="158370"/>
                </a:cubicBezTo>
                <a:lnTo>
                  <a:pt x="1987826" y="148431"/>
                </a:lnTo>
                <a:lnTo>
                  <a:pt x="1411356" y="118613"/>
                </a:lnTo>
                <a:cubicBezTo>
                  <a:pt x="709718" y="90321"/>
                  <a:pt x="969602" y="152291"/>
                  <a:pt x="715617" y="88796"/>
                </a:cubicBezTo>
              </a:path>
            </a:pathLst>
          </a:custGeom>
          <a:solidFill>
            <a:srgbClr val="FF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6D0A7BDC-B142-4353-9078-75CAA1ED2E2E}"/>
              </a:ext>
            </a:extLst>
          </p:cNvPr>
          <p:cNvSpPr/>
          <p:nvPr/>
        </p:nvSpPr>
        <p:spPr>
          <a:xfrm>
            <a:off x="1619673" y="5013176"/>
            <a:ext cx="1152127" cy="244624"/>
          </a:xfrm>
          <a:prstGeom prst="ellipse">
            <a:avLst/>
          </a:prstGeom>
          <a:solidFill>
            <a:srgbClr val="00B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4302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F8C8F6-3429-4B59-9F58-80104FC8E549}"/>
              </a:ext>
            </a:extLst>
          </p:cNvPr>
          <p:cNvPicPr>
            <a:picLocks noChangeAspect="1"/>
          </p:cNvPicPr>
          <p:nvPr/>
        </p:nvPicPr>
        <p:blipFill>
          <a:blip r:embed="rId2"/>
          <a:stretch>
            <a:fillRect/>
          </a:stretch>
        </p:blipFill>
        <p:spPr>
          <a:xfrm>
            <a:off x="1448250" y="439681"/>
            <a:ext cx="6247499" cy="5978637"/>
          </a:xfrm>
          <a:prstGeom prst="rect">
            <a:avLst/>
          </a:prstGeom>
        </p:spPr>
      </p:pic>
    </p:spTree>
    <p:extLst>
      <p:ext uri="{BB962C8B-B14F-4D97-AF65-F5344CB8AC3E}">
        <p14:creationId xmlns:p14="http://schemas.microsoft.com/office/powerpoint/2010/main" val="3478928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6F5E96F-6F77-4DF9-85A2-01D67D8E6A84}"/>
              </a:ext>
            </a:extLst>
          </p:cNvPr>
          <p:cNvPicPr>
            <a:picLocks noChangeAspect="1"/>
          </p:cNvPicPr>
          <p:nvPr/>
        </p:nvPicPr>
        <p:blipFill>
          <a:blip r:embed="rId2"/>
          <a:stretch>
            <a:fillRect/>
          </a:stretch>
        </p:blipFill>
        <p:spPr>
          <a:xfrm>
            <a:off x="0" y="175773"/>
            <a:ext cx="9144000" cy="6506454"/>
          </a:xfrm>
          <a:prstGeom prst="rect">
            <a:avLst/>
          </a:prstGeom>
        </p:spPr>
      </p:pic>
      <p:sp>
        <p:nvSpPr>
          <p:cNvPr id="4" name="文本框 3">
            <a:extLst>
              <a:ext uri="{FF2B5EF4-FFF2-40B4-BE49-F238E27FC236}">
                <a16:creationId xmlns:a16="http://schemas.microsoft.com/office/drawing/2014/main" id="{354D0F9D-EE6C-4039-9B1B-1668CD84456A}"/>
              </a:ext>
            </a:extLst>
          </p:cNvPr>
          <p:cNvSpPr txBox="1"/>
          <p:nvPr/>
        </p:nvSpPr>
        <p:spPr>
          <a:xfrm>
            <a:off x="4932040" y="332656"/>
            <a:ext cx="3528392" cy="584775"/>
          </a:xfrm>
          <a:prstGeom prst="rect">
            <a:avLst/>
          </a:prstGeom>
          <a:noFill/>
        </p:spPr>
        <p:txBody>
          <a:bodyPr wrap="square" rtlCol="0">
            <a:spAutoFit/>
          </a:bodyPr>
          <a:lstStyle/>
          <a:p>
            <a:r>
              <a:rPr lang="zh-CN" altLang="en-US" sz="3200" dirty="0">
                <a:solidFill>
                  <a:srgbClr val="FF0000"/>
                </a:solidFill>
              </a:rPr>
              <a:t>一直算到</a:t>
            </a:r>
            <a:r>
              <a:rPr lang="en-US" altLang="zh-CN" sz="3200" dirty="0">
                <a:solidFill>
                  <a:srgbClr val="FF0000"/>
                </a:solidFill>
              </a:rPr>
              <a:t>2071</a:t>
            </a:r>
            <a:r>
              <a:rPr lang="zh-CN" altLang="en-US" sz="3200" dirty="0">
                <a:solidFill>
                  <a:srgbClr val="FF0000"/>
                </a:solidFill>
              </a:rPr>
              <a:t>年！</a:t>
            </a:r>
          </a:p>
        </p:txBody>
      </p:sp>
    </p:spTree>
    <p:extLst>
      <p:ext uri="{BB962C8B-B14F-4D97-AF65-F5344CB8AC3E}">
        <p14:creationId xmlns:p14="http://schemas.microsoft.com/office/powerpoint/2010/main" val="835136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1F9B41-64CC-4F6C-B86F-1DD5C5F97E92}"/>
              </a:ext>
            </a:extLst>
          </p:cNvPr>
          <p:cNvPicPr>
            <a:picLocks noChangeAspect="1"/>
          </p:cNvPicPr>
          <p:nvPr/>
        </p:nvPicPr>
        <p:blipFill>
          <a:blip r:embed="rId2"/>
          <a:stretch>
            <a:fillRect/>
          </a:stretch>
        </p:blipFill>
        <p:spPr>
          <a:xfrm>
            <a:off x="377788" y="1268760"/>
            <a:ext cx="8388424" cy="4951216"/>
          </a:xfrm>
          <a:prstGeom prst="rect">
            <a:avLst/>
          </a:prstGeom>
        </p:spPr>
      </p:pic>
    </p:spTree>
    <p:extLst>
      <p:ext uri="{BB962C8B-B14F-4D97-AF65-F5344CB8AC3E}">
        <p14:creationId xmlns:p14="http://schemas.microsoft.com/office/powerpoint/2010/main" val="396031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同质性与均衡逻辑</a:t>
            </a:r>
          </a:p>
        </p:txBody>
      </p:sp>
      <p:sp>
        <p:nvSpPr>
          <p:cNvPr id="3" name="内容占位符 2"/>
          <p:cNvSpPr>
            <a:spLocks noGrp="1"/>
          </p:cNvSpPr>
          <p:nvPr>
            <p:ph sz="half" idx="1"/>
          </p:nvPr>
        </p:nvSpPr>
        <p:spPr/>
        <p:txBody>
          <a:bodyPr/>
          <a:lstStyle/>
          <a:p>
            <a:r>
              <a:rPr lang="zh-CN" altLang="en-US" sz="2000" dirty="0"/>
              <a:t>所有投资者对单个证券的计算相同（预期收益、标准差）</a:t>
            </a:r>
            <a:r>
              <a:rPr lang="en-US" altLang="zh-CN" sz="2000" dirty="0">
                <a:sym typeface="Wingdings" panose="05000000000000000000" pitchFamily="2" charset="2"/>
              </a:rPr>
              <a:t></a:t>
            </a:r>
            <a:r>
              <a:rPr lang="zh-CN" altLang="en-US" sz="2000" dirty="0"/>
              <a:t>具有相同的有效边界</a:t>
            </a:r>
            <a:endParaRPr lang="en-US" altLang="zh-CN" sz="2000" dirty="0"/>
          </a:p>
          <a:p>
            <a:r>
              <a:rPr lang="zh-CN" altLang="en-US" sz="2000" dirty="0"/>
              <a:t>所有投资者对无风险利率的估计相同</a:t>
            </a:r>
            <a:r>
              <a:rPr lang="en-US" altLang="zh-CN" sz="2000" dirty="0">
                <a:sym typeface="Wingdings" panose="05000000000000000000" pitchFamily="2" charset="2"/>
              </a:rPr>
              <a:t></a:t>
            </a:r>
            <a:r>
              <a:rPr lang="zh-CN" altLang="en-US" sz="2000" dirty="0">
                <a:sym typeface="Wingdings" panose="05000000000000000000" pitchFamily="2" charset="2"/>
              </a:rPr>
              <a:t>具有相同的资本配置线（</a:t>
            </a:r>
            <a:r>
              <a:rPr lang="en-US" altLang="zh-CN" sz="2000" dirty="0">
                <a:sym typeface="Wingdings" panose="05000000000000000000" pitchFamily="2" charset="2"/>
              </a:rPr>
              <a:t>CAL</a:t>
            </a:r>
            <a:r>
              <a:rPr lang="zh-CN" altLang="en-US" sz="2000" dirty="0">
                <a:sym typeface="Wingdings" panose="05000000000000000000" pitchFamily="2" charset="2"/>
              </a:rPr>
              <a:t>）</a:t>
            </a:r>
            <a:endParaRPr lang="en-US" altLang="zh-CN" sz="2000" dirty="0">
              <a:sym typeface="Wingdings" panose="05000000000000000000" pitchFamily="2" charset="2"/>
            </a:endParaRPr>
          </a:p>
          <a:p>
            <a:r>
              <a:rPr lang="zh-CN" altLang="en-US" sz="2000" dirty="0">
                <a:sym typeface="Wingdings" panose="05000000000000000000" pitchFamily="2" charset="2"/>
              </a:rPr>
              <a:t>所有投资者持有所有风险资产（</a:t>
            </a:r>
            <a:r>
              <a:rPr lang="zh-CN" altLang="en-US" sz="2000" dirty="0">
                <a:solidFill>
                  <a:srgbClr val="FF0000"/>
                </a:solidFill>
                <a:sym typeface="Wingdings" panose="05000000000000000000" pitchFamily="2" charset="2"/>
              </a:rPr>
              <a:t>市场组合</a:t>
            </a:r>
            <a:r>
              <a:rPr lang="zh-CN" altLang="en-US" sz="2000" dirty="0">
                <a:sym typeface="Wingdings" panose="05000000000000000000" pitchFamily="2" charset="2"/>
              </a:rPr>
              <a:t>）</a:t>
            </a:r>
            <a:r>
              <a:rPr lang="en-US" altLang="zh-CN" sz="2000" dirty="0">
                <a:sym typeface="Wingdings" panose="05000000000000000000" pitchFamily="2" charset="2"/>
              </a:rPr>
              <a:t></a:t>
            </a:r>
            <a:r>
              <a:rPr lang="zh-CN" altLang="en-US" sz="2000" dirty="0">
                <a:sym typeface="Wingdings" panose="05000000000000000000" pitchFamily="2" charset="2"/>
              </a:rPr>
              <a:t>单个投资者最优风险资产组合为市场组合（</a:t>
            </a:r>
            <a:r>
              <a:rPr lang="en-US" altLang="zh-CN" sz="2000" dirty="0">
                <a:sym typeface="Wingdings" panose="05000000000000000000" pitchFamily="2" charset="2"/>
              </a:rPr>
              <a:t>PM)</a:t>
            </a:r>
            <a:r>
              <a:rPr lang="zh-CN" altLang="en-US" sz="2000" dirty="0">
                <a:sym typeface="Wingdings" panose="05000000000000000000" pitchFamily="2" charset="2"/>
              </a:rPr>
              <a:t>资本配置线（</a:t>
            </a:r>
            <a:r>
              <a:rPr lang="en-US" altLang="zh-CN" sz="2000" dirty="0">
                <a:sym typeface="Wingdings" panose="05000000000000000000" pitchFamily="2" charset="2"/>
              </a:rPr>
              <a:t>CAL</a:t>
            </a:r>
            <a:r>
              <a:rPr lang="zh-CN" altLang="en-US" sz="2000" dirty="0">
                <a:sym typeface="Wingdings" panose="05000000000000000000" pitchFamily="2" charset="2"/>
              </a:rPr>
              <a:t>）</a:t>
            </a:r>
            <a:r>
              <a:rPr lang="en-US" altLang="zh-CN" sz="2000" dirty="0">
                <a:sym typeface="Wingdings" panose="05000000000000000000" pitchFamily="2" charset="2"/>
              </a:rPr>
              <a:t></a:t>
            </a:r>
            <a:r>
              <a:rPr lang="zh-CN" altLang="en-US" sz="2000" dirty="0">
                <a:sym typeface="Wingdings" panose="05000000000000000000" pitchFamily="2" charset="2"/>
              </a:rPr>
              <a:t>资本市场线（</a:t>
            </a:r>
            <a:r>
              <a:rPr lang="en-US" altLang="zh-CN" sz="2000" dirty="0">
                <a:sym typeface="Wingdings" panose="05000000000000000000" pitchFamily="2" charset="2"/>
              </a:rPr>
              <a:t>CML</a:t>
            </a:r>
            <a:r>
              <a:rPr lang="zh-CN" altLang="en-US" sz="2000" dirty="0">
                <a:sym typeface="Wingdings" panose="05000000000000000000" pitchFamily="2" charset="2"/>
              </a:rPr>
              <a:t>）</a:t>
            </a:r>
            <a:endParaRPr lang="en-US" altLang="zh-CN" sz="2000" dirty="0">
              <a:sym typeface="Wingdings" panose="05000000000000000000" pitchFamily="2" charset="2"/>
            </a:endParaRPr>
          </a:p>
          <a:p>
            <a:r>
              <a:rPr lang="zh-CN" altLang="en-US" sz="2000" b="1" dirty="0">
                <a:solidFill>
                  <a:srgbClr val="FF0000"/>
                </a:solidFill>
                <a:sym typeface="Wingdings" panose="05000000000000000000" pitchFamily="2" charset="2"/>
              </a:rPr>
              <a:t>市场组合（</a:t>
            </a:r>
            <a:r>
              <a:rPr lang="en-US" altLang="zh-CN" sz="2000" b="1" dirty="0">
                <a:solidFill>
                  <a:srgbClr val="FF0000"/>
                </a:solidFill>
                <a:sym typeface="Wingdings" panose="05000000000000000000" pitchFamily="2" charset="2"/>
              </a:rPr>
              <a:t>market portfolio)</a:t>
            </a:r>
            <a:r>
              <a:rPr lang="zh-CN" altLang="en-US" sz="2000" b="1" dirty="0">
                <a:solidFill>
                  <a:srgbClr val="FF0000"/>
                </a:solidFill>
                <a:sym typeface="Wingdings" panose="05000000000000000000" pitchFamily="2" charset="2"/>
              </a:rPr>
              <a:t>抵消了所有借贷，其金额等于真实财富的数额。</a:t>
            </a:r>
            <a:endParaRPr lang="zh-CN" altLang="en-US" sz="2000" b="1" dirty="0">
              <a:solidFill>
                <a:srgbClr val="FF0000"/>
              </a:solidFill>
            </a:endParaRPr>
          </a:p>
        </p:txBody>
      </p:sp>
      <p:pic>
        <p:nvPicPr>
          <p:cNvPr id="8" name="内容占位符 7"/>
          <p:cNvPicPr>
            <a:picLocks noGrp="1" noChangeAspect="1"/>
          </p:cNvPicPr>
          <p:nvPr>
            <p:ph sz="half" idx="2"/>
          </p:nvPr>
        </p:nvPicPr>
        <p:blipFill>
          <a:blip r:embed="rId2"/>
          <a:stretch>
            <a:fillRect/>
          </a:stretch>
        </p:blipFill>
        <p:spPr>
          <a:xfrm>
            <a:off x="4716016" y="1340768"/>
            <a:ext cx="4038600" cy="2592145"/>
          </a:xfrm>
          <a:prstGeom prst="rect">
            <a:avLst/>
          </a:prstGeom>
        </p:spPr>
      </p:pic>
      <p:pic>
        <p:nvPicPr>
          <p:cNvPr id="9" name="图片 8"/>
          <p:cNvPicPr>
            <a:picLocks noChangeAspect="1"/>
          </p:cNvPicPr>
          <p:nvPr/>
        </p:nvPicPr>
        <p:blipFill>
          <a:blip r:embed="rId3"/>
          <a:stretch>
            <a:fillRect/>
          </a:stretch>
        </p:blipFill>
        <p:spPr>
          <a:xfrm>
            <a:off x="4716016" y="4005064"/>
            <a:ext cx="4038600" cy="2236268"/>
          </a:xfrm>
          <a:prstGeom prst="rect">
            <a:avLst/>
          </a:prstGeom>
        </p:spPr>
      </p:pic>
    </p:spTree>
    <p:extLst>
      <p:ext uri="{BB962C8B-B14F-4D97-AF65-F5344CB8AC3E}">
        <p14:creationId xmlns:p14="http://schemas.microsoft.com/office/powerpoint/2010/main" val="63775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2115C4D-CE76-40D9-A8C3-A5EF36892AB4}"/>
              </a:ext>
            </a:extLst>
          </p:cNvPr>
          <p:cNvPicPr>
            <a:picLocks noChangeAspect="1"/>
          </p:cNvPicPr>
          <p:nvPr/>
        </p:nvPicPr>
        <p:blipFill>
          <a:blip r:embed="rId2"/>
          <a:stretch>
            <a:fillRect/>
          </a:stretch>
        </p:blipFill>
        <p:spPr>
          <a:xfrm>
            <a:off x="107504" y="332657"/>
            <a:ext cx="8727726" cy="6336704"/>
          </a:xfrm>
          <a:prstGeom prst="rect">
            <a:avLst/>
          </a:prstGeom>
        </p:spPr>
      </p:pic>
    </p:spTree>
    <p:extLst>
      <p:ext uri="{BB962C8B-B14F-4D97-AF65-F5344CB8AC3E}">
        <p14:creationId xmlns:p14="http://schemas.microsoft.com/office/powerpoint/2010/main" val="806177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6A2AEE4-080B-4E53-B950-164CCD9F9420}"/>
              </a:ext>
            </a:extLst>
          </p:cNvPr>
          <p:cNvPicPr>
            <a:picLocks noChangeAspect="1"/>
          </p:cNvPicPr>
          <p:nvPr/>
        </p:nvPicPr>
        <p:blipFill>
          <a:blip r:embed="rId2"/>
          <a:stretch>
            <a:fillRect/>
          </a:stretch>
        </p:blipFill>
        <p:spPr>
          <a:xfrm>
            <a:off x="683567" y="465324"/>
            <a:ext cx="7761975" cy="5916004"/>
          </a:xfrm>
          <a:prstGeom prst="rect">
            <a:avLst/>
          </a:prstGeom>
        </p:spPr>
      </p:pic>
    </p:spTree>
    <p:extLst>
      <p:ext uri="{BB962C8B-B14F-4D97-AF65-F5344CB8AC3E}">
        <p14:creationId xmlns:p14="http://schemas.microsoft.com/office/powerpoint/2010/main" val="2404081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对理论的评价</a:t>
            </a:r>
          </a:p>
        </p:txBody>
      </p:sp>
      <p:graphicFrame>
        <p:nvGraphicFramePr>
          <p:cNvPr id="4" name="内容占位符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888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FDCFA-E253-45EB-A759-8EF83356F1F2}"/>
              </a:ext>
            </a:extLst>
          </p:cNvPr>
          <p:cNvSpPr>
            <a:spLocks noGrp="1"/>
          </p:cNvSpPr>
          <p:nvPr>
            <p:ph type="title"/>
          </p:nvPr>
        </p:nvSpPr>
        <p:spPr/>
        <p:txBody>
          <a:bodyPr/>
          <a:lstStyle/>
          <a:p>
            <a:r>
              <a:rPr lang="zh-CN" altLang="en-US" dirty="0"/>
              <a:t>            放宽假设与</a:t>
            </a:r>
            <a:r>
              <a:rPr lang="en-US" altLang="zh-CN" dirty="0"/>
              <a:t>CAPM</a:t>
            </a:r>
            <a:r>
              <a:rPr lang="zh-CN" altLang="en-US" dirty="0"/>
              <a:t>扩展</a:t>
            </a:r>
          </a:p>
        </p:txBody>
      </p:sp>
      <p:pic>
        <p:nvPicPr>
          <p:cNvPr id="4" name="内容占位符 6">
            <a:extLst>
              <a:ext uri="{FF2B5EF4-FFF2-40B4-BE49-F238E27FC236}">
                <a16:creationId xmlns:a16="http://schemas.microsoft.com/office/drawing/2014/main" id="{A1FDCA57-0EDE-4211-A692-C86212E5AE33}"/>
              </a:ext>
            </a:extLst>
          </p:cNvPr>
          <p:cNvPicPr>
            <a:picLocks noGrp="1" noChangeAspect="1"/>
          </p:cNvPicPr>
          <p:nvPr>
            <p:ph idx="1"/>
          </p:nvPr>
        </p:nvPicPr>
        <p:blipFill>
          <a:blip r:embed="rId2"/>
          <a:stretch>
            <a:fillRect/>
          </a:stretch>
        </p:blipFill>
        <p:spPr>
          <a:xfrm>
            <a:off x="937245" y="2013595"/>
            <a:ext cx="7269510" cy="4027586"/>
          </a:xfrm>
          <a:prstGeom prst="rect">
            <a:avLst/>
          </a:prstGeom>
        </p:spPr>
      </p:pic>
      <p:sp>
        <p:nvSpPr>
          <p:cNvPr id="5" name="文本框 4">
            <a:extLst>
              <a:ext uri="{FF2B5EF4-FFF2-40B4-BE49-F238E27FC236}">
                <a16:creationId xmlns:a16="http://schemas.microsoft.com/office/drawing/2014/main" id="{4144A605-64DF-42D5-9258-3046784FE2AD}"/>
              </a:ext>
            </a:extLst>
          </p:cNvPr>
          <p:cNvSpPr txBox="1"/>
          <p:nvPr/>
        </p:nvSpPr>
        <p:spPr>
          <a:xfrm>
            <a:off x="683568" y="1484784"/>
            <a:ext cx="4320480" cy="461665"/>
          </a:xfrm>
          <a:prstGeom prst="rect">
            <a:avLst/>
          </a:prstGeom>
          <a:noFill/>
        </p:spPr>
        <p:txBody>
          <a:bodyPr wrap="square" rtlCol="0">
            <a:spAutoFit/>
          </a:bodyPr>
          <a:lstStyle/>
          <a:p>
            <a:r>
              <a:rPr lang="en-US" altLang="zh-CN" sz="2400" dirty="0"/>
              <a:t>CAPM</a:t>
            </a:r>
            <a:r>
              <a:rPr lang="zh-CN" altLang="en-US" sz="2400" dirty="0"/>
              <a:t>假设回顾：</a:t>
            </a:r>
          </a:p>
        </p:txBody>
      </p:sp>
    </p:spTree>
    <p:extLst>
      <p:ext uri="{BB962C8B-B14F-4D97-AF65-F5344CB8AC3E}">
        <p14:creationId xmlns:p14="http://schemas.microsoft.com/office/powerpoint/2010/main" val="3516269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C281B5-8ED7-45C8-B127-AC15B344FBA6}"/>
              </a:ext>
            </a:extLst>
          </p:cNvPr>
          <p:cNvSpPr>
            <a:spLocks noGrp="1"/>
          </p:cNvSpPr>
          <p:nvPr>
            <p:ph type="title"/>
          </p:nvPr>
        </p:nvSpPr>
        <p:spPr/>
        <p:txBody>
          <a:bodyPr/>
          <a:lstStyle/>
          <a:p>
            <a:r>
              <a:rPr lang="zh-CN" altLang="en-US" dirty="0"/>
              <a:t>假设检讨</a:t>
            </a:r>
            <a:r>
              <a:rPr lang="en-US" altLang="zh-CN" dirty="0"/>
              <a:t>:1C</a:t>
            </a:r>
            <a:endParaRPr lang="zh-CN" altLang="en-US" dirty="0"/>
          </a:p>
        </p:txBody>
      </p:sp>
      <p:sp>
        <p:nvSpPr>
          <p:cNvPr id="3" name="内容占位符 2">
            <a:extLst>
              <a:ext uri="{FF2B5EF4-FFF2-40B4-BE49-F238E27FC236}">
                <a16:creationId xmlns:a16="http://schemas.microsoft.com/office/drawing/2014/main" id="{59EF495C-096B-4057-94C9-4DE0B9275D7D}"/>
              </a:ext>
            </a:extLst>
          </p:cNvPr>
          <p:cNvSpPr>
            <a:spLocks noGrp="1"/>
          </p:cNvSpPr>
          <p:nvPr>
            <p:ph idx="1"/>
          </p:nvPr>
        </p:nvSpPr>
        <p:spPr/>
        <p:txBody>
          <a:bodyPr/>
          <a:lstStyle/>
          <a:p>
            <a:r>
              <a:rPr lang="en-US" altLang="zh-CN" dirty="0"/>
              <a:t>1C</a:t>
            </a:r>
            <a:r>
              <a:rPr lang="zh-CN" altLang="en-US" dirty="0"/>
              <a:t>：投资者对每个证券的预期均相同（预期收益、标准差、两两协方差）</a:t>
            </a:r>
            <a:r>
              <a:rPr lang="en-US" altLang="zh-CN" dirty="0">
                <a:sym typeface="Wingdings" panose="05000000000000000000" pitchFamily="2" charset="2"/>
              </a:rPr>
              <a:t></a:t>
            </a:r>
            <a:r>
              <a:rPr lang="zh-CN" altLang="en-US" dirty="0">
                <a:sym typeface="Wingdings" panose="05000000000000000000" pitchFamily="2" charset="2"/>
              </a:rPr>
              <a:t>公开信息情况下，容易形成一致预期</a:t>
            </a:r>
            <a:endParaRPr lang="en-US" altLang="zh-CN" dirty="0">
              <a:sym typeface="Wingdings" panose="05000000000000000000" pitchFamily="2" charset="2"/>
            </a:endParaRPr>
          </a:p>
          <a:p>
            <a:endParaRPr lang="zh-CN" altLang="en-US" dirty="0"/>
          </a:p>
        </p:txBody>
      </p:sp>
      <p:pic>
        <p:nvPicPr>
          <p:cNvPr id="4" name="图片 3">
            <a:extLst>
              <a:ext uri="{FF2B5EF4-FFF2-40B4-BE49-F238E27FC236}">
                <a16:creationId xmlns:a16="http://schemas.microsoft.com/office/drawing/2014/main" id="{0BC032A0-425E-4F98-B9CE-8B481EC090F5}"/>
              </a:ext>
            </a:extLst>
          </p:cNvPr>
          <p:cNvPicPr>
            <a:picLocks noChangeAspect="1"/>
          </p:cNvPicPr>
          <p:nvPr/>
        </p:nvPicPr>
        <p:blipFill>
          <a:blip r:embed="rId2"/>
          <a:stretch>
            <a:fillRect/>
          </a:stretch>
        </p:blipFill>
        <p:spPr>
          <a:xfrm>
            <a:off x="607284" y="3429000"/>
            <a:ext cx="8133310" cy="2448272"/>
          </a:xfrm>
          <a:prstGeom prst="rect">
            <a:avLst/>
          </a:prstGeom>
        </p:spPr>
      </p:pic>
      <p:sp>
        <p:nvSpPr>
          <p:cNvPr id="5" name="文本框 4">
            <a:extLst>
              <a:ext uri="{FF2B5EF4-FFF2-40B4-BE49-F238E27FC236}">
                <a16:creationId xmlns:a16="http://schemas.microsoft.com/office/drawing/2014/main" id="{2B571A90-5FBD-22B3-C1AC-CC92CD73009B}"/>
              </a:ext>
            </a:extLst>
          </p:cNvPr>
          <p:cNvSpPr txBox="1"/>
          <p:nvPr/>
        </p:nvSpPr>
        <p:spPr>
          <a:xfrm>
            <a:off x="6516216" y="2852936"/>
            <a:ext cx="2016224" cy="369332"/>
          </a:xfrm>
          <a:prstGeom prst="rect">
            <a:avLst/>
          </a:prstGeom>
          <a:noFill/>
        </p:spPr>
        <p:txBody>
          <a:bodyPr wrap="square" rtlCol="0">
            <a:spAutoFit/>
          </a:bodyPr>
          <a:lstStyle/>
          <a:p>
            <a:r>
              <a:rPr lang="en-US" altLang="zh-CN" dirty="0" err="1"/>
              <a:t>Gamestop</a:t>
            </a:r>
            <a:endParaRPr lang="zh-CN" altLang="en-US" dirty="0"/>
          </a:p>
        </p:txBody>
      </p:sp>
    </p:spTree>
    <p:extLst>
      <p:ext uri="{BB962C8B-B14F-4D97-AF65-F5344CB8AC3E}">
        <p14:creationId xmlns:p14="http://schemas.microsoft.com/office/powerpoint/2010/main" val="2422855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FD354A-AD1E-4E00-B166-BFFF649F77F7}"/>
              </a:ext>
            </a:extLst>
          </p:cNvPr>
          <p:cNvSpPr>
            <a:spLocks noGrp="1"/>
          </p:cNvSpPr>
          <p:nvPr>
            <p:ph type="title"/>
          </p:nvPr>
        </p:nvSpPr>
        <p:spPr/>
        <p:txBody>
          <a:bodyPr/>
          <a:lstStyle/>
          <a:p>
            <a:r>
              <a:rPr lang="zh-CN" altLang="en-US" dirty="0"/>
              <a:t>检讨：</a:t>
            </a:r>
            <a:r>
              <a:rPr lang="en-US" altLang="zh-CN" dirty="0"/>
              <a:t>2C</a:t>
            </a:r>
            <a:endParaRPr lang="zh-CN" altLang="en-US" dirty="0"/>
          </a:p>
        </p:txBody>
      </p:sp>
      <p:sp>
        <p:nvSpPr>
          <p:cNvPr id="3" name="内容占位符 2">
            <a:extLst>
              <a:ext uri="{FF2B5EF4-FFF2-40B4-BE49-F238E27FC236}">
                <a16:creationId xmlns:a16="http://schemas.microsoft.com/office/drawing/2014/main" id="{3E0400E8-F399-4AC5-B92B-6C52B5225C3E}"/>
              </a:ext>
            </a:extLst>
          </p:cNvPr>
          <p:cNvSpPr>
            <a:spLocks noGrp="1"/>
          </p:cNvSpPr>
          <p:nvPr>
            <p:ph idx="1"/>
          </p:nvPr>
        </p:nvSpPr>
        <p:spPr/>
        <p:txBody>
          <a:bodyPr/>
          <a:lstStyle/>
          <a:p>
            <a:r>
              <a:rPr lang="en-US" altLang="zh-CN" dirty="0"/>
              <a:t>2C</a:t>
            </a:r>
            <a:r>
              <a:rPr lang="zh-CN" altLang="en-US" dirty="0"/>
              <a:t>，无税收，该条件会影响</a:t>
            </a:r>
            <a:r>
              <a:rPr lang="en-US" altLang="zh-CN" dirty="0"/>
              <a:t>1C</a:t>
            </a:r>
            <a:r>
              <a:rPr lang="zh-CN" altLang="en-US" dirty="0"/>
              <a:t>（输入变量一致预期）</a:t>
            </a:r>
            <a:endParaRPr lang="en-US" altLang="zh-CN" dirty="0"/>
          </a:p>
          <a:p>
            <a:r>
              <a:rPr lang="zh-CN" altLang="en-US" dirty="0"/>
              <a:t>影响不大，投资者会套利，或者上市公司可以改变股利政策</a:t>
            </a:r>
          </a:p>
        </p:txBody>
      </p:sp>
    </p:spTree>
    <p:extLst>
      <p:ext uri="{BB962C8B-B14F-4D97-AF65-F5344CB8AC3E}">
        <p14:creationId xmlns:p14="http://schemas.microsoft.com/office/powerpoint/2010/main" val="1514749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42176-5E2A-43B2-8B9A-771260EC54B0}"/>
              </a:ext>
            </a:extLst>
          </p:cNvPr>
          <p:cNvSpPr>
            <a:spLocks noGrp="1"/>
          </p:cNvSpPr>
          <p:nvPr>
            <p:ph type="title"/>
          </p:nvPr>
        </p:nvSpPr>
        <p:spPr/>
        <p:txBody>
          <a:bodyPr/>
          <a:lstStyle/>
          <a:p>
            <a:r>
              <a:rPr lang="zh-CN" altLang="en-US" dirty="0"/>
              <a:t>             检讨：</a:t>
            </a:r>
            <a:r>
              <a:rPr lang="en-US" altLang="zh-CN" dirty="0"/>
              <a:t>2b</a:t>
            </a:r>
            <a:r>
              <a:rPr lang="zh-CN" altLang="en-US" dirty="0"/>
              <a:t>（信用交易）</a:t>
            </a:r>
          </a:p>
        </p:txBody>
      </p:sp>
      <p:sp>
        <p:nvSpPr>
          <p:cNvPr id="3" name="内容占位符 2">
            <a:extLst>
              <a:ext uri="{FF2B5EF4-FFF2-40B4-BE49-F238E27FC236}">
                <a16:creationId xmlns:a16="http://schemas.microsoft.com/office/drawing/2014/main" id="{93670284-C8D2-4AAB-9B71-FD64B0005B42}"/>
              </a:ext>
            </a:extLst>
          </p:cNvPr>
          <p:cNvSpPr>
            <a:spLocks noGrp="1"/>
          </p:cNvSpPr>
          <p:nvPr>
            <p:ph idx="1"/>
          </p:nvPr>
        </p:nvSpPr>
        <p:spPr/>
        <p:txBody>
          <a:bodyPr/>
          <a:lstStyle/>
          <a:p>
            <a:r>
              <a:rPr lang="zh-CN" altLang="en-US" dirty="0"/>
              <a:t>关于做空限制，空头的不利情况：</a:t>
            </a:r>
            <a:endParaRPr lang="en-US" altLang="zh-CN" dirty="0"/>
          </a:p>
          <a:p>
            <a:pPr marL="1073150">
              <a:buFont typeface="Wingdings" panose="05000000000000000000" pitchFamily="2" charset="2"/>
              <a:buChar char="Ø"/>
            </a:pPr>
            <a:r>
              <a:rPr lang="zh-CN" altLang="en-US" sz="2800" dirty="0"/>
              <a:t>抵押品要求；</a:t>
            </a:r>
            <a:endParaRPr lang="en-US" altLang="zh-CN" sz="2800" dirty="0"/>
          </a:p>
          <a:p>
            <a:pPr marL="1073150">
              <a:buFont typeface="Wingdings" panose="05000000000000000000" pitchFamily="2" charset="2"/>
              <a:buChar char="Ø"/>
            </a:pPr>
            <a:r>
              <a:rPr lang="zh-CN" altLang="en-US" sz="2800" dirty="0"/>
              <a:t>券商无法提供标的证券（足够的标的证券）</a:t>
            </a:r>
            <a:endParaRPr lang="en-US" altLang="zh-CN" sz="2800" dirty="0"/>
          </a:p>
          <a:p>
            <a:pPr marL="1073150">
              <a:buFont typeface="Wingdings" panose="05000000000000000000" pitchFamily="2" charset="2"/>
              <a:buChar char="Ø"/>
            </a:pPr>
            <a:r>
              <a:rPr lang="zh-CN" altLang="en-US" sz="2800" dirty="0"/>
              <a:t>某些基金公司投资政策不允许做空</a:t>
            </a:r>
            <a:endParaRPr lang="en-US" altLang="zh-CN" sz="2800" dirty="0"/>
          </a:p>
          <a:p>
            <a:pPr>
              <a:buFont typeface="Wingdings" panose="05000000000000000000" pitchFamily="2" charset="2"/>
              <a:buChar char="l"/>
            </a:pPr>
            <a:endParaRPr lang="en-US" altLang="zh-CN" sz="2800" dirty="0"/>
          </a:p>
        </p:txBody>
      </p:sp>
    </p:spTree>
    <p:extLst>
      <p:ext uri="{BB962C8B-B14F-4D97-AF65-F5344CB8AC3E}">
        <p14:creationId xmlns:p14="http://schemas.microsoft.com/office/powerpoint/2010/main" val="669596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E9389-6EB4-4F7F-BCAA-1D6940053876}"/>
              </a:ext>
            </a:extLst>
          </p:cNvPr>
          <p:cNvSpPr>
            <a:spLocks noGrp="1"/>
          </p:cNvSpPr>
          <p:nvPr>
            <p:ph type="title"/>
          </p:nvPr>
        </p:nvSpPr>
        <p:spPr/>
        <p:txBody>
          <a:bodyPr/>
          <a:lstStyle/>
          <a:p>
            <a:r>
              <a:rPr lang="zh-CN" altLang="en-US" dirty="0"/>
              <a:t>               检讨：</a:t>
            </a:r>
            <a:r>
              <a:rPr lang="en-US" altLang="zh-CN" dirty="0"/>
              <a:t>2b</a:t>
            </a:r>
            <a:r>
              <a:rPr lang="zh-CN" altLang="en-US" dirty="0"/>
              <a:t>（无风险借贷）</a:t>
            </a:r>
          </a:p>
        </p:txBody>
      </p:sp>
      <p:sp>
        <p:nvSpPr>
          <p:cNvPr id="3" name="内容占位符 2">
            <a:extLst>
              <a:ext uri="{FF2B5EF4-FFF2-40B4-BE49-F238E27FC236}">
                <a16:creationId xmlns:a16="http://schemas.microsoft.com/office/drawing/2014/main" id="{66F5C8F4-5FC1-4171-AACF-5DDE1333BCFE}"/>
              </a:ext>
            </a:extLst>
          </p:cNvPr>
          <p:cNvSpPr>
            <a:spLocks noGrp="1"/>
          </p:cNvSpPr>
          <p:nvPr>
            <p:ph idx="1"/>
          </p:nvPr>
        </p:nvSpPr>
        <p:spPr/>
        <p:txBody>
          <a:bodyPr/>
          <a:lstStyle/>
          <a:p>
            <a:r>
              <a:rPr lang="zh-CN" altLang="en-US" sz="2800" dirty="0"/>
              <a:t>实际情况是，融资交易有限制（抵押品、公司内控机制，</a:t>
            </a:r>
            <a:r>
              <a:rPr lang="en-US" altLang="zh-CN" sz="2800" dirty="0"/>
              <a:t>etc.</a:t>
            </a:r>
            <a:r>
              <a:rPr lang="zh-CN" altLang="en-US" sz="2800" dirty="0"/>
              <a:t>）借贷利率也不相等（贷出利率低，借入利率高）。</a:t>
            </a:r>
            <a:endParaRPr lang="en-US" altLang="zh-CN" sz="2800" dirty="0"/>
          </a:p>
          <a:p>
            <a:r>
              <a:rPr lang="zh-CN" altLang="en-US" sz="2800" dirty="0"/>
              <a:t>导致资本配置线（</a:t>
            </a:r>
            <a:r>
              <a:rPr lang="en-US" altLang="zh-CN" sz="2800" dirty="0"/>
              <a:t>CAL</a:t>
            </a:r>
            <a:r>
              <a:rPr lang="zh-CN" altLang="en-US" sz="2800" dirty="0"/>
              <a:t>）形成折线，切点组合可能不是市场组合。</a:t>
            </a:r>
          </a:p>
        </p:txBody>
      </p:sp>
    </p:spTree>
    <p:extLst>
      <p:ext uri="{BB962C8B-B14F-4D97-AF65-F5344CB8AC3E}">
        <p14:creationId xmlns:p14="http://schemas.microsoft.com/office/powerpoint/2010/main" val="1520699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B999F-7B52-4B80-90CB-746AB50FE884}"/>
              </a:ext>
            </a:extLst>
          </p:cNvPr>
          <p:cNvSpPr>
            <a:spLocks noGrp="1"/>
          </p:cNvSpPr>
          <p:nvPr>
            <p:ph type="title"/>
          </p:nvPr>
        </p:nvSpPr>
        <p:spPr/>
        <p:txBody>
          <a:bodyPr/>
          <a:lstStyle/>
          <a:p>
            <a:r>
              <a:rPr lang="zh-CN" altLang="en-US" dirty="0"/>
              <a:t>              无风险利率的选择困难</a:t>
            </a:r>
          </a:p>
        </p:txBody>
      </p:sp>
      <p:sp>
        <p:nvSpPr>
          <p:cNvPr id="3" name="内容占位符 2">
            <a:extLst>
              <a:ext uri="{FF2B5EF4-FFF2-40B4-BE49-F238E27FC236}">
                <a16:creationId xmlns:a16="http://schemas.microsoft.com/office/drawing/2014/main" id="{83A2B409-05EC-4419-B8AC-60553BB3CEA1}"/>
              </a:ext>
            </a:extLst>
          </p:cNvPr>
          <p:cNvSpPr>
            <a:spLocks noGrp="1"/>
          </p:cNvSpPr>
          <p:nvPr>
            <p:ph idx="1"/>
          </p:nvPr>
        </p:nvSpPr>
        <p:spPr/>
        <p:txBody>
          <a:bodyPr/>
          <a:lstStyle/>
          <a:p>
            <a:r>
              <a:rPr lang="zh-CN" altLang="en-US" sz="2400" dirty="0"/>
              <a:t>事实上并不存在绝对意义上的“无风险收益率”</a:t>
            </a:r>
            <a:r>
              <a:rPr lang="en-US" altLang="zh-CN" sz="2400" dirty="0"/>
              <a:t>,</a:t>
            </a:r>
            <a:r>
              <a:rPr lang="zh-CN" altLang="en-US" sz="2400" dirty="0"/>
              <a:t>即便是以本币偿付的中央政府债券，历史上也出现</a:t>
            </a:r>
            <a:r>
              <a:rPr lang="en-US" altLang="zh-CN" sz="2400" dirty="0"/>
              <a:t>3</a:t>
            </a:r>
            <a:r>
              <a:rPr lang="zh-CN" altLang="en-US" sz="2400" dirty="0"/>
              <a:t>位数以上的违约情况。</a:t>
            </a:r>
            <a:endParaRPr lang="en-US" altLang="zh-CN" sz="2400" dirty="0"/>
          </a:p>
          <a:p>
            <a:r>
              <a:rPr lang="zh-CN" altLang="en-US" sz="2400" dirty="0"/>
              <a:t>国债收益率与同期限风险略高的信用借贷利率相比，往往数值大幅偏低，不能反映融入资金者的真实成本</a:t>
            </a:r>
            <a:endParaRPr lang="en-US" altLang="zh-CN" sz="2400" dirty="0"/>
          </a:p>
          <a:p>
            <a:r>
              <a:rPr lang="zh-CN" altLang="en-US" sz="2400" dirty="0"/>
              <a:t>以</a:t>
            </a:r>
            <a:r>
              <a:rPr lang="en-US" altLang="zh-CN" sz="2400" dirty="0" err="1"/>
              <a:t>libor</a:t>
            </a:r>
            <a:r>
              <a:rPr lang="en-US" altLang="zh-CN" sz="2400" dirty="0"/>
              <a:t>\</a:t>
            </a:r>
            <a:r>
              <a:rPr lang="en-US" altLang="zh-CN" sz="2400" dirty="0" err="1"/>
              <a:t>shibor</a:t>
            </a:r>
            <a:r>
              <a:rPr lang="en-US" altLang="zh-CN" sz="2400" dirty="0"/>
              <a:t>\</a:t>
            </a:r>
            <a:r>
              <a:rPr lang="en-US" altLang="zh-CN" sz="2400" dirty="0" err="1"/>
              <a:t>euribor</a:t>
            </a:r>
            <a:r>
              <a:rPr lang="zh-CN" altLang="en-US" sz="2400" dirty="0"/>
              <a:t>等为代表的银行间市场无抵押贷款利率通常反映的是报价行的“报价意愿”，事实证明存在系统性操纵行为</a:t>
            </a:r>
            <a:endParaRPr lang="en-US" altLang="zh-CN" sz="2400" dirty="0"/>
          </a:p>
          <a:p>
            <a:r>
              <a:rPr lang="en-US" altLang="zh-CN" sz="2400" dirty="0"/>
              <a:t>Repo</a:t>
            </a:r>
            <a:r>
              <a:rPr lang="zh-CN" altLang="en-US" sz="2400" dirty="0"/>
              <a:t>利率存在流动性问题，且随日历日波动较大</a:t>
            </a:r>
            <a:endParaRPr lang="en-US" altLang="zh-CN" sz="2400" dirty="0"/>
          </a:p>
          <a:p>
            <a:r>
              <a:rPr lang="zh-CN" altLang="en-US" sz="2400" dirty="0"/>
              <a:t>上述利率都存在隔日、日内波动的问题，“预期”就更不能满足特定期限内不变的假设前提。</a:t>
            </a:r>
          </a:p>
        </p:txBody>
      </p:sp>
    </p:spTree>
    <p:extLst>
      <p:ext uri="{BB962C8B-B14F-4D97-AF65-F5344CB8AC3E}">
        <p14:creationId xmlns:p14="http://schemas.microsoft.com/office/powerpoint/2010/main" val="3346552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875258-699A-4048-8830-A7205CA0F7A1}"/>
              </a:ext>
            </a:extLst>
          </p:cNvPr>
          <p:cNvSpPr>
            <a:spLocks noGrp="1"/>
          </p:cNvSpPr>
          <p:nvPr>
            <p:ph type="title"/>
          </p:nvPr>
        </p:nvSpPr>
        <p:spPr/>
        <p:txBody>
          <a:bodyPr/>
          <a:lstStyle/>
          <a:p>
            <a:r>
              <a:rPr lang="zh-CN" altLang="en-US" dirty="0"/>
              <a:t>             </a:t>
            </a:r>
            <a:r>
              <a:rPr lang="zh-CN" altLang="en-US" sz="4000" dirty="0"/>
              <a:t>有效边界组合的扩展特性</a:t>
            </a:r>
            <a:endParaRPr lang="zh-CN" altLang="en-US" dirty="0"/>
          </a:p>
        </p:txBody>
      </p:sp>
      <p:sp>
        <p:nvSpPr>
          <p:cNvPr id="3" name="内容占位符 2">
            <a:extLst>
              <a:ext uri="{FF2B5EF4-FFF2-40B4-BE49-F238E27FC236}">
                <a16:creationId xmlns:a16="http://schemas.microsoft.com/office/drawing/2014/main" id="{4B554540-5678-47C1-98B0-0A15F2474F96}"/>
              </a:ext>
            </a:extLst>
          </p:cNvPr>
          <p:cNvSpPr>
            <a:spLocks noGrp="1"/>
          </p:cNvSpPr>
          <p:nvPr>
            <p:ph idx="1"/>
          </p:nvPr>
        </p:nvSpPr>
        <p:spPr/>
        <p:txBody>
          <a:bodyPr/>
          <a:lstStyle/>
          <a:p>
            <a:r>
              <a:rPr lang="en-US" altLang="zh-CN" sz="2400" dirty="0"/>
              <a:t>Merton</a:t>
            </a:r>
            <a:r>
              <a:rPr lang="zh-CN" altLang="en-US" sz="2400" dirty="0"/>
              <a:t>（</a:t>
            </a:r>
            <a:r>
              <a:rPr lang="en-US" altLang="zh-CN" sz="2400" dirty="0"/>
              <a:t>1972</a:t>
            </a:r>
            <a:r>
              <a:rPr lang="zh-CN" altLang="en-US" sz="2400" dirty="0"/>
              <a:t>）</a:t>
            </a:r>
            <a:r>
              <a:rPr lang="en-US" altLang="zh-CN" sz="2400" dirty="0"/>
              <a:t> and Roll</a:t>
            </a:r>
            <a:r>
              <a:rPr lang="zh-CN" altLang="en-US" sz="2400" dirty="0"/>
              <a:t>（</a:t>
            </a:r>
            <a:r>
              <a:rPr lang="en-US" altLang="zh-CN" sz="2400" dirty="0"/>
              <a:t>1977</a:t>
            </a:r>
            <a:r>
              <a:rPr lang="zh-CN" altLang="en-US" sz="2400" dirty="0"/>
              <a:t>）</a:t>
            </a:r>
            <a:endParaRPr lang="en-US" altLang="zh-CN" sz="2400" dirty="0"/>
          </a:p>
          <a:p>
            <a:pPr indent="14288">
              <a:buFont typeface="Wingdings" panose="05000000000000000000" pitchFamily="2" charset="2"/>
              <a:buChar char="ü"/>
            </a:pPr>
            <a:r>
              <a:rPr lang="zh-CN" altLang="en-US" sz="1800" dirty="0"/>
              <a:t>有效边界上的组合形成的新组合也在有效边界上；</a:t>
            </a:r>
            <a:endParaRPr lang="en-US" altLang="zh-CN" sz="1800" dirty="0"/>
          </a:p>
          <a:p>
            <a:pPr indent="14288">
              <a:buFont typeface="Wingdings" panose="05000000000000000000" pitchFamily="2" charset="2"/>
              <a:buChar char="ü"/>
            </a:pPr>
            <a:r>
              <a:rPr lang="zh-CN" altLang="en-US" sz="1800" dirty="0"/>
              <a:t>若投资者均在有效边界上选择风险资产组合，则所有投资者组合加总为市场组合，必然也在有效边界上；</a:t>
            </a:r>
            <a:endParaRPr lang="en-US" altLang="zh-CN" sz="1800" dirty="0"/>
          </a:p>
          <a:p>
            <a:pPr indent="14288">
              <a:buFont typeface="Wingdings" panose="05000000000000000000" pitchFamily="2" charset="2"/>
              <a:buChar char="ü"/>
            </a:pPr>
            <a:r>
              <a:rPr lang="zh-CN" altLang="en-US" sz="1800" dirty="0"/>
              <a:t>除全球最小方差组合外，有效边界上的每个组合，均存在一个</a:t>
            </a:r>
            <a:r>
              <a:rPr lang="zh-CN" altLang="en-US" sz="1800" b="1" dirty="0">
                <a:solidFill>
                  <a:srgbClr val="FF0000"/>
                </a:solidFill>
              </a:rPr>
              <a:t>对藕组合</a:t>
            </a:r>
            <a:r>
              <a:rPr lang="zh-CN" altLang="en-US" sz="1800" dirty="0"/>
              <a:t>（位于外包络线下半段，与有效组合方差相等，但收益较低）。两个组合完全独立。</a:t>
            </a:r>
            <a:endParaRPr lang="en-US" altLang="zh-CN" sz="1800" dirty="0"/>
          </a:p>
          <a:p>
            <a:pPr indent="14288">
              <a:buFont typeface="Wingdings" panose="05000000000000000000" pitchFamily="2" charset="2"/>
              <a:buChar char="ü"/>
            </a:pPr>
            <a:endParaRPr lang="zh-CN" altLang="en-US" dirty="0"/>
          </a:p>
        </p:txBody>
      </p:sp>
      <p:cxnSp>
        <p:nvCxnSpPr>
          <p:cNvPr id="5" name="直接箭头连接符 4">
            <a:extLst>
              <a:ext uri="{FF2B5EF4-FFF2-40B4-BE49-F238E27FC236}">
                <a16:creationId xmlns:a16="http://schemas.microsoft.com/office/drawing/2014/main" id="{949D5261-0DC7-4AEE-B0B9-F6DE66D7FEB8}"/>
              </a:ext>
            </a:extLst>
          </p:cNvPr>
          <p:cNvCxnSpPr/>
          <p:nvPr/>
        </p:nvCxnSpPr>
        <p:spPr>
          <a:xfrm>
            <a:off x="2123728" y="6021288"/>
            <a:ext cx="53285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312FF1B6-14EB-4316-8238-C6F3916F5B3B}"/>
              </a:ext>
            </a:extLst>
          </p:cNvPr>
          <p:cNvCxnSpPr/>
          <p:nvPr/>
        </p:nvCxnSpPr>
        <p:spPr>
          <a:xfrm flipV="1">
            <a:off x="2123728" y="3861048"/>
            <a:ext cx="0" cy="216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任意多边形: 形状 7">
            <a:extLst>
              <a:ext uri="{FF2B5EF4-FFF2-40B4-BE49-F238E27FC236}">
                <a16:creationId xmlns:a16="http://schemas.microsoft.com/office/drawing/2014/main" id="{32D166D8-64F5-490C-9DEC-6ACA630C8EE8}"/>
              </a:ext>
            </a:extLst>
          </p:cNvPr>
          <p:cNvSpPr/>
          <p:nvPr/>
        </p:nvSpPr>
        <p:spPr>
          <a:xfrm>
            <a:off x="3203340" y="3965713"/>
            <a:ext cx="2561356" cy="1868557"/>
          </a:xfrm>
          <a:custGeom>
            <a:avLst/>
            <a:gdLst>
              <a:gd name="connsiteX0" fmla="*/ 2392390 w 2561356"/>
              <a:gd name="connsiteY0" fmla="*/ 0 h 1868557"/>
              <a:gd name="connsiteX1" fmla="*/ 702738 w 2561356"/>
              <a:gd name="connsiteY1" fmla="*/ 258417 h 1868557"/>
              <a:gd name="connsiteX2" fmla="*/ 36817 w 2561356"/>
              <a:gd name="connsiteY2" fmla="*/ 904461 h 1868557"/>
              <a:gd name="connsiteX3" fmla="*/ 354869 w 2561356"/>
              <a:gd name="connsiteY3" fmla="*/ 1451113 h 1868557"/>
              <a:gd name="connsiteX4" fmla="*/ 2561356 w 2561356"/>
              <a:gd name="connsiteY4" fmla="*/ 1868557 h 1868557"/>
              <a:gd name="connsiteX5" fmla="*/ 2561356 w 2561356"/>
              <a:gd name="connsiteY5" fmla="*/ 1868557 h 186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1356" h="1868557">
                <a:moveTo>
                  <a:pt x="2392390" y="0"/>
                </a:moveTo>
                <a:cubicBezTo>
                  <a:pt x="1743861" y="53837"/>
                  <a:pt x="1095333" y="107674"/>
                  <a:pt x="702738" y="258417"/>
                </a:cubicBezTo>
                <a:cubicBezTo>
                  <a:pt x="310143" y="409160"/>
                  <a:pt x="94795" y="705678"/>
                  <a:pt x="36817" y="904461"/>
                </a:cubicBezTo>
                <a:cubicBezTo>
                  <a:pt x="-21161" y="1103244"/>
                  <a:pt x="-65888" y="1290430"/>
                  <a:pt x="354869" y="1451113"/>
                </a:cubicBezTo>
                <a:cubicBezTo>
                  <a:pt x="775625" y="1611796"/>
                  <a:pt x="2561356" y="1868557"/>
                  <a:pt x="2561356" y="1868557"/>
                </a:cubicBezTo>
                <a:lnTo>
                  <a:pt x="2561356" y="18685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AFE59A6B-BDBF-4383-8221-E8FF5907E78C}"/>
              </a:ext>
            </a:extLst>
          </p:cNvPr>
          <p:cNvSpPr/>
          <p:nvPr/>
        </p:nvSpPr>
        <p:spPr>
          <a:xfrm>
            <a:off x="3180480" y="5013176"/>
            <a:ext cx="45719" cy="1006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8FCFA69-26E7-4AED-8E88-7AA1E7107039}"/>
              </a:ext>
            </a:extLst>
          </p:cNvPr>
          <p:cNvSpPr/>
          <p:nvPr/>
        </p:nvSpPr>
        <p:spPr>
          <a:xfrm>
            <a:off x="4526281" y="3999188"/>
            <a:ext cx="45719" cy="1006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D2807C9-15EA-4EDE-95B7-38ED54415CB9}"/>
              </a:ext>
            </a:extLst>
          </p:cNvPr>
          <p:cNvSpPr/>
          <p:nvPr/>
        </p:nvSpPr>
        <p:spPr>
          <a:xfrm>
            <a:off x="4514171" y="5589240"/>
            <a:ext cx="45719" cy="1006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B702A5D-4822-4C68-92D7-4B241DA3CBEE}"/>
              </a:ext>
            </a:extLst>
          </p:cNvPr>
          <p:cNvSpPr txBox="1"/>
          <p:nvPr/>
        </p:nvSpPr>
        <p:spPr>
          <a:xfrm>
            <a:off x="4461129" y="3670100"/>
            <a:ext cx="1080120" cy="369332"/>
          </a:xfrm>
          <a:prstGeom prst="rect">
            <a:avLst/>
          </a:prstGeom>
          <a:noFill/>
        </p:spPr>
        <p:txBody>
          <a:bodyPr wrap="square" rtlCol="0">
            <a:spAutoFit/>
          </a:bodyPr>
          <a:lstStyle/>
          <a:p>
            <a:r>
              <a:rPr lang="en-US" altLang="zh-CN" dirty="0"/>
              <a:t>A</a:t>
            </a:r>
            <a:endParaRPr lang="zh-CN" altLang="en-US" dirty="0"/>
          </a:p>
        </p:txBody>
      </p:sp>
      <p:sp>
        <p:nvSpPr>
          <p:cNvPr id="13" name="文本框 12">
            <a:extLst>
              <a:ext uri="{FF2B5EF4-FFF2-40B4-BE49-F238E27FC236}">
                <a16:creationId xmlns:a16="http://schemas.microsoft.com/office/drawing/2014/main" id="{14A9A94B-45E8-4B2B-8D31-DBED57D732FC}"/>
              </a:ext>
            </a:extLst>
          </p:cNvPr>
          <p:cNvSpPr txBox="1"/>
          <p:nvPr/>
        </p:nvSpPr>
        <p:spPr>
          <a:xfrm>
            <a:off x="4552122" y="5364116"/>
            <a:ext cx="1080120" cy="369332"/>
          </a:xfrm>
          <a:prstGeom prst="rect">
            <a:avLst/>
          </a:prstGeom>
          <a:noFill/>
        </p:spPr>
        <p:txBody>
          <a:bodyPr wrap="square" rtlCol="0">
            <a:spAutoFit/>
          </a:bodyPr>
          <a:lstStyle/>
          <a:p>
            <a:r>
              <a:rPr lang="en-US" altLang="zh-CN" dirty="0"/>
              <a:t>A’</a:t>
            </a:r>
            <a:endParaRPr lang="zh-CN" altLang="en-US" dirty="0"/>
          </a:p>
        </p:txBody>
      </p:sp>
      <p:sp>
        <p:nvSpPr>
          <p:cNvPr id="14" name="文本框 13">
            <a:extLst>
              <a:ext uri="{FF2B5EF4-FFF2-40B4-BE49-F238E27FC236}">
                <a16:creationId xmlns:a16="http://schemas.microsoft.com/office/drawing/2014/main" id="{DDD92E0F-7C32-4580-9EA0-20D67B54F6E2}"/>
              </a:ext>
            </a:extLst>
          </p:cNvPr>
          <p:cNvSpPr txBox="1"/>
          <p:nvPr/>
        </p:nvSpPr>
        <p:spPr>
          <a:xfrm>
            <a:off x="1894589" y="3864826"/>
            <a:ext cx="679003" cy="369332"/>
          </a:xfrm>
          <a:prstGeom prst="rect">
            <a:avLst/>
          </a:prstGeom>
          <a:noFill/>
        </p:spPr>
        <p:txBody>
          <a:bodyPr wrap="square" rtlCol="0">
            <a:spAutoFit/>
          </a:bodyPr>
          <a:lstStyle/>
          <a:p>
            <a:r>
              <a:rPr lang="en-US" altLang="zh-CN" dirty="0"/>
              <a:t>r</a:t>
            </a:r>
            <a:endParaRPr lang="zh-CN" altLang="en-US"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AE7279E-AE50-456E-BDE2-C60051EBB9CB}"/>
                  </a:ext>
                </a:extLst>
              </p:cNvPr>
              <p:cNvSpPr txBox="1"/>
              <p:nvPr/>
            </p:nvSpPr>
            <p:spPr>
              <a:xfrm>
                <a:off x="6981024" y="5733448"/>
                <a:ext cx="7331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𝛿</m:t>
                      </m:r>
                    </m:oMath>
                  </m:oMathPara>
                </a14:m>
                <a:endParaRPr lang="zh-CN" altLang="en-US" dirty="0"/>
              </a:p>
            </p:txBody>
          </p:sp>
        </mc:Choice>
        <mc:Fallback xmlns="">
          <p:sp>
            <p:nvSpPr>
              <p:cNvPr id="15" name="文本框 14">
                <a:extLst>
                  <a:ext uri="{FF2B5EF4-FFF2-40B4-BE49-F238E27FC236}">
                    <a16:creationId xmlns:a16="http://schemas.microsoft.com/office/drawing/2014/main" id="{AAE7279E-AE50-456E-BDE2-C60051EBB9CB}"/>
                  </a:ext>
                </a:extLst>
              </p:cNvPr>
              <p:cNvSpPr txBox="1">
                <a:spLocks noRot="1" noChangeAspect="1" noMove="1" noResize="1" noEditPoints="1" noAdjustHandles="1" noChangeArrowheads="1" noChangeShapeType="1" noTextEdit="1"/>
              </p:cNvSpPr>
              <p:nvPr/>
            </p:nvSpPr>
            <p:spPr>
              <a:xfrm>
                <a:off x="6981024" y="5733448"/>
                <a:ext cx="733192" cy="369332"/>
              </a:xfrm>
              <a:prstGeom prst="rect">
                <a:avLst/>
              </a:prstGeom>
              <a:blipFill>
                <a:blip r:embed="rId2"/>
                <a:stretch>
                  <a:fillRect/>
                </a:stretch>
              </a:blipFill>
            </p:spPr>
            <p:txBody>
              <a:bodyPr/>
              <a:lstStyle/>
              <a:p>
                <a:r>
                  <a:rPr lang="zh-CN" altLang="en-US">
                    <a:noFill/>
                  </a:rPr>
                  <a:t> </a:t>
                </a:r>
              </a:p>
            </p:txBody>
          </p:sp>
        </mc:Fallback>
      </mc:AlternateContent>
      <p:cxnSp>
        <p:nvCxnSpPr>
          <p:cNvPr id="18" name="直接连接符 17">
            <a:extLst>
              <a:ext uri="{FF2B5EF4-FFF2-40B4-BE49-F238E27FC236}">
                <a16:creationId xmlns:a16="http://schemas.microsoft.com/office/drawing/2014/main" id="{48865094-C30F-460C-A0AD-BC67E3328FB6}"/>
              </a:ext>
            </a:extLst>
          </p:cNvPr>
          <p:cNvCxnSpPr>
            <a:cxnSpLocks/>
          </p:cNvCxnSpPr>
          <p:nvPr/>
        </p:nvCxnSpPr>
        <p:spPr>
          <a:xfrm>
            <a:off x="2123728" y="5063480"/>
            <a:ext cx="446449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4F2A4DB-B4D2-47BE-A267-935B55D7A235}"/>
              </a:ext>
            </a:extLst>
          </p:cNvPr>
          <p:cNvSpPr txBox="1"/>
          <p:nvPr/>
        </p:nvSpPr>
        <p:spPr>
          <a:xfrm>
            <a:off x="2108209" y="4690010"/>
            <a:ext cx="1233164" cy="646331"/>
          </a:xfrm>
          <a:prstGeom prst="rect">
            <a:avLst/>
          </a:prstGeom>
          <a:noFill/>
        </p:spPr>
        <p:txBody>
          <a:bodyPr wrap="square" rtlCol="0">
            <a:spAutoFit/>
          </a:bodyPr>
          <a:lstStyle/>
          <a:p>
            <a:r>
              <a:rPr lang="zh-CN" altLang="en-US" dirty="0"/>
              <a:t>全球最小方差组合</a:t>
            </a:r>
          </a:p>
        </p:txBody>
      </p:sp>
    </p:spTree>
    <p:extLst>
      <p:ext uri="{BB962C8B-B14F-4D97-AF65-F5344CB8AC3E}">
        <p14:creationId xmlns:p14="http://schemas.microsoft.com/office/powerpoint/2010/main" val="349531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35AF412-2E8D-6F6D-3D34-9BE8A7927B46}"/>
              </a:ext>
            </a:extLst>
          </p:cNvPr>
          <p:cNvSpPr>
            <a:spLocks noGrp="1"/>
          </p:cNvSpPr>
          <p:nvPr>
            <p:ph type="title"/>
          </p:nvPr>
        </p:nvSpPr>
        <p:spPr/>
        <p:txBody>
          <a:bodyPr/>
          <a:lstStyle/>
          <a:p>
            <a:r>
              <a:rPr lang="zh-CN" altLang="en-US" dirty="0"/>
              <a:t>           均衡是如何实现的？</a:t>
            </a:r>
          </a:p>
        </p:txBody>
      </p:sp>
      <p:sp>
        <p:nvSpPr>
          <p:cNvPr id="6" name="内容占位符 5">
            <a:extLst>
              <a:ext uri="{FF2B5EF4-FFF2-40B4-BE49-F238E27FC236}">
                <a16:creationId xmlns:a16="http://schemas.microsoft.com/office/drawing/2014/main" id="{D91002B3-38E6-46F8-8BCF-AD673100B0E8}"/>
              </a:ext>
            </a:extLst>
          </p:cNvPr>
          <p:cNvSpPr>
            <a:spLocks noGrp="1"/>
          </p:cNvSpPr>
          <p:nvPr>
            <p:ph idx="1"/>
          </p:nvPr>
        </p:nvSpPr>
        <p:spPr/>
        <p:txBody>
          <a:bodyPr/>
          <a:lstStyle/>
          <a:p>
            <a:r>
              <a:rPr lang="zh-CN" altLang="en-US" sz="2400" dirty="0"/>
              <a:t>在马科维兹优化过程中，我们看到，即便用几只股票形成最优风险资产组合，也极有可能其中某几只股票的权重为</a:t>
            </a:r>
            <a:r>
              <a:rPr lang="en-US" altLang="zh-CN" sz="2400" dirty="0"/>
              <a:t>0</a:t>
            </a:r>
            <a:r>
              <a:rPr lang="zh-CN" altLang="en-US" sz="2400" dirty="0"/>
              <a:t>，也就是说，投资者不会将其选入自己的最优组合。</a:t>
            </a:r>
            <a:endParaRPr lang="en-US" altLang="zh-CN" sz="2400" dirty="0"/>
          </a:p>
          <a:p>
            <a:r>
              <a:rPr lang="zh-CN" altLang="en-US" sz="2400" dirty="0"/>
              <a:t>那么，在均衡条件下，为什么所有的风险资产都能进入代表性个人的最优风险资产组合（即市场组合）呢？</a:t>
            </a:r>
            <a:endParaRPr lang="en-US" altLang="zh-CN" sz="2400" dirty="0"/>
          </a:p>
          <a:p>
            <a:r>
              <a:rPr lang="zh-CN" altLang="en-US" sz="2400" dirty="0"/>
              <a:t>答案是价格。如果某资产进不了组合，原因只能是它对组合的风险贡献太高，而对组合的收益贡献太低。那么投资者就会卖出它，其价格下降，从而其收益增大，而且权重也下降。直到价格下降到足够低，它有资格进入组合为止。</a:t>
            </a:r>
          </a:p>
        </p:txBody>
      </p:sp>
    </p:spTree>
    <p:extLst>
      <p:ext uri="{BB962C8B-B14F-4D97-AF65-F5344CB8AC3E}">
        <p14:creationId xmlns:p14="http://schemas.microsoft.com/office/powerpoint/2010/main" val="1281765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CCE84-6850-47EB-A99A-848261B325E0}"/>
              </a:ext>
            </a:extLst>
          </p:cNvPr>
          <p:cNvSpPr>
            <a:spLocks noGrp="1"/>
          </p:cNvSpPr>
          <p:nvPr>
            <p:ph type="title"/>
          </p:nvPr>
        </p:nvSpPr>
        <p:spPr/>
        <p:txBody>
          <a:bodyPr/>
          <a:lstStyle/>
          <a:p>
            <a:r>
              <a:rPr lang="zh-CN" altLang="en-US" dirty="0"/>
              <a:t>零贝塔模型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823070B-8FDF-4E25-AF04-7D25F9685864}"/>
                  </a:ext>
                </a:extLst>
              </p:cNvPr>
              <p:cNvSpPr>
                <a:spLocks noGrp="1"/>
              </p:cNvSpPr>
              <p:nvPr>
                <p:ph idx="1"/>
              </p:nvPr>
            </p:nvSpPr>
            <p:spPr/>
            <p:txBody>
              <a:bodyPr/>
              <a:lstStyle/>
              <a:p>
                <a:r>
                  <a:rPr lang="zh-CN" altLang="en-US" sz="2400" dirty="0"/>
                  <a:t>有效组合与对藕组合相互独立，因此，可以把市场组合的对藕组合称为零贝塔组合（</a:t>
                </a:r>
                <a:r>
                  <a:rPr lang="en-US" altLang="zh-CN" sz="2400" dirty="0"/>
                  <a:t>zero beta portfolio</a:t>
                </a:r>
                <a:r>
                  <a:rPr lang="zh-CN" altLang="en-US" sz="2400" dirty="0"/>
                  <a:t>）。（提示：</a:t>
                </a:r>
                <a:r>
                  <a:rPr lang="en-US" altLang="zh-CN" sz="2400" dirty="0"/>
                  <a:t>β</a:t>
                </a:r>
                <a:r>
                  <a:rPr lang="zh-CN" altLang="en-US" sz="2400" dirty="0"/>
                  <a:t>的定义，协方差除以市场组合的方差）</a:t>
                </a:r>
                <a:endParaRPr lang="en-US" altLang="zh-CN" sz="2400" dirty="0"/>
              </a:p>
              <a:p>
                <a:r>
                  <a:rPr lang="zh-CN" altLang="en-US" sz="2400" dirty="0"/>
                  <a:t>零贝塔组合的收益率</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𝑧</m:t>
                        </m:r>
                      </m:sub>
                    </m:sSub>
                  </m:oMath>
                </a14:m>
                <a:r>
                  <a:rPr lang="zh-CN" altLang="en-US" sz="2400" dirty="0"/>
                  <a:t>为零贝塔收益率，不同于无风险收益率</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m:rPr>
                            <m:sty m:val="p"/>
                          </m:rPr>
                          <a:rPr lang="en-US" altLang="zh-CN" sz="2400" i="1" smtClean="0">
                            <a:latin typeface="Cambria Math" panose="02040503050406030204" pitchFamily="18" charset="0"/>
                          </a:rPr>
                          <m:t>f</m:t>
                        </m:r>
                      </m:sub>
                    </m:sSub>
                  </m:oMath>
                </a14:m>
                <a:r>
                  <a:rPr lang="zh-CN" altLang="en-US" sz="2400" dirty="0"/>
                  <a:t>。既然无风险利率不能确定，我们就改用零贝塔收益率，类似地，有</a:t>
                </a:r>
                <a:r>
                  <a:rPr lang="en-US" altLang="zh-CN" sz="2400" dirty="0"/>
                  <a:t>:</a:t>
                </a:r>
              </a:p>
              <a:p>
                <a:endParaRPr lang="en-US" altLang="zh-CN" sz="2400" dirty="0"/>
              </a:p>
              <a:p>
                <a:endParaRPr lang="en-US" altLang="zh-CN" sz="2400" dirty="0"/>
              </a:p>
              <a:p>
                <a:endParaRPr lang="en-US" altLang="zh-CN" sz="2400" dirty="0"/>
              </a:p>
              <a:p>
                <a:r>
                  <a:rPr lang="zh-CN" altLang="en-US" sz="2400" dirty="0"/>
                  <a:t>称为零贝塔模型</a:t>
                </a:r>
              </a:p>
            </p:txBody>
          </p:sp>
        </mc:Choice>
        <mc:Fallback xmlns="">
          <p:sp>
            <p:nvSpPr>
              <p:cNvPr id="3" name="内容占位符 2">
                <a:extLst>
                  <a:ext uri="{FF2B5EF4-FFF2-40B4-BE49-F238E27FC236}">
                    <a16:creationId xmlns:a16="http://schemas.microsoft.com/office/drawing/2014/main" id="{D823070B-8FDF-4E25-AF04-7D25F9685864}"/>
                  </a:ext>
                </a:extLst>
              </p:cNvPr>
              <p:cNvSpPr>
                <a:spLocks noGrp="1" noRot="1" noChangeAspect="1" noMove="1" noResize="1" noEditPoints="1" noAdjustHandles="1" noChangeArrowheads="1" noChangeShapeType="1" noTextEdit="1"/>
              </p:cNvSpPr>
              <p:nvPr>
                <p:ph idx="1"/>
              </p:nvPr>
            </p:nvSpPr>
            <p:spPr>
              <a:blipFill>
                <a:blip r:embed="rId2"/>
                <a:stretch>
                  <a:fillRect l="-963" t="-1078" r="-3852"/>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7F538746-D772-4A1B-82C4-624E14004DDA}"/>
              </a:ext>
            </a:extLst>
          </p:cNvPr>
          <p:cNvPicPr>
            <a:picLocks noChangeAspect="1"/>
          </p:cNvPicPr>
          <p:nvPr/>
        </p:nvPicPr>
        <p:blipFill>
          <a:blip r:embed="rId3"/>
          <a:stretch>
            <a:fillRect/>
          </a:stretch>
        </p:blipFill>
        <p:spPr>
          <a:xfrm>
            <a:off x="1115616" y="4293096"/>
            <a:ext cx="7329601" cy="791267"/>
          </a:xfrm>
          <a:prstGeom prst="rect">
            <a:avLst/>
          </a:prstGeom>
        </p:spPr>
      </p:pic>
    </p:spTree>
    <p:extLst>
      <p:ext uri="{BB962C8B-B14F-4D97-AF65-F5344CB8AC3E}">
        <p14:creationId xmlns:p14="http://schemas.microsoft.com/office/powerpoint/2010/main" val="1213350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零贝塔</a:t>
            </a:r>
            <a:r>
              <a:rPr lang="en-US" altLang="zh-CN" dirty="0"/>
              <a:t>SML</a:t>
            </a:r>
            <a:endParaRPr lang="zh-CN" altLang="en-US" dirty="0"/>
          </a:p>
        </p:txBody>
      </p:sp>
      <p:sp>
        <p:nvSpPr>
          <p:cNvPr id="3" name="内容占位符 2"/>
          <p:cNvSpPr>
            <a:spLocks noGrp="1"/>
          </p:cNvSpPr>
          <p:nvPr>
            <p:ph idx="1"/>
          </p:nvPr>
        </p:nvSpPr>
        <p:spPr>
          <a:xfrm>
            <a:off x="457200" y="1386165"/>
            <a:ext cx="8229600" cy="4525963"/>
          </a:xfrm>
        </p:spPr>
        <p:txBody>
          <a:bodyPr/>
          <a:lstStyle/>
          <a:p>
            <a:endParaRPr lang="en-US" altLang="zh-CN" dirty="0"/>
          </a:p>
          <a:p>
            <a:endParaRPr lang="en-US" altLang="zh-CN" dirty="0"/>
          </a:p>
          <a:p>
            <a:endParaRPr lang="en-US" altLang="zh-CN" dirty="0"/>
          </a:p>
          <a:p>
            <a:endParaRPr lang="en-US" altLang="zh-CN" dirty="0"/>
          </a:p>
          <a:p>
            <a:endParaRPr lang="en-US" altLang="zh-CN" dirty="0"/>
          </a:p>
        </p:txBody>
      </p:sp>
      <p:cxnSp>
        <p:nvCxnSpPr>
          <p:cNvPr id="10" name="直接箭头连接符 9"/>
          <p:cNvCxnSpPr/>
          <p:nvPr/>
        </p:nvCxnSpPr>
        <p:spPr>
          <a:xfrm>
            <a:off x="1691680" y="4005064"/>
            <a:ext cx="2592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p:cNvSpPr txBox="1"/>
              <p:nvPr/>
            </p:nvSpPr>
            <p:spPr>
              <a:xfrm>
                <a:off x="3923928" y="3619377"/>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𝛿</m:t>
                      </m:r>
                    </m:oMath>
                  </m:oMathPara>
                </a14:m>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3923928" y="3619377"/>
                <a:ext cx="648072" cy="369332"/>
              </a:xfrm>
              <a:prstGeom prst="rect">
                <a:avLst/>
              </a:prstGeom>
              <a:blipFill>
                <a:blip r:embed="rId2"/>
                <a:stretch>
                  <a:fillRect/>
                </a:stretch>
              </a:blipFill>
            </p:spPr>
            <p:txBody>
              <a:bodyPr/>
              <a:lstStyle/>
              <a:p>
                <a:r>
                  <a:rPr lang="zh-CN" altLang="en-US">
                    <a:noFill/>
                  </a:rPr>
                  <a:t> </a:t>
                </a:r>
              </a:p>
            </p:txBody>
          </p:sp>
        </mc:Fallback>
      </mc:AlternateContent>
      <p:grpSp>
        <p:nvGrpSpPr>
          <p:cNvPr id="32" name="组合 31"/>
          <p:cNvGrpSpPr/>
          <p:nvPr/>
        </p:nvGrpSpPr>
        <p:grpSpPr>
          <a:xfrm>
            <a:off x="1316344" y="1873893"/>
            <a:ext cx="2641844" cy="2145564"/>
            <a:chOff x="1331640" y="1859500"/>
            <a:chExt cx="2641844" cy="2145564"/>
          </a:xfrm>
        </p:grpSpPr>
        <p:cxnSp>
          <p:nvCxnSpPr>
            <p:cNvPr id="13" name="直接箭头连接符 12"/>
            <p:cNvCxnSpPr/>
            <p:nvPr/>
          </p:nvCxnSpPr>
          <p:spPr>
            <a:xfrm flipV="1">
              <a:off x="1691680" y="2132856"/>
              <a:ext cx="0" cy="1872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2452255" y="2078144"/>
              <a:ext cx="1487978" cy="889500"/>
            </a:xfrm>
            <a:custGeom>
              <a:avLst/>
              <a:gdLst>
                <a:gd name="connsiteX0" fmla="*/ 0 w 1487978"/>
                <a:gd name="connsiteY0" fmla="*/ 889500 h 889500"/>
                <a:gd name="connsiteX1" fmla="*/ 16625 w 1487978"/>
                <a:gd name="connsiteY1" fmla="*/ 789747 h 889500"/>
                <a:gd name="connsiteX2" fmla="*/ 24938 w 1487978"/>
                <a:gd name="connsiteY2" fmla="*/ 764809 h 889500"/>
                <a:gd name="connsiteX3" fmla="*/ 49876 w 1487978"/>
                <a:gd name="connsiteY3" fmla="*/ 714932 h 889500"/>
                <a:gd name="connsiteX4" fmla="*/ 74814 w 1487978"/>
                <a:gd name="connsiteY4" fmla="*/ 665056 h 889500"/>
                <a:gd name="connsiteX5" fmla="*/ 91440 w 1487978"/>
                <a:gd name="connsiteY5" fmla="*/ 648431 h 889500"/>
                <a:gd name="connsiteX6" fmla="*/ 141316 w 1487978"/>
                <a:gd name="connsiteY6" fmla="*/ 598554 h 889500"/>
                <a:gd name="connsiteX7" fmla="*/ 157941 w 1487978"/>
                <a:gd name="connsiteY7" fmla="*/ 565303 h 889500"/>
                <a:gd name="connsiteX8" fmla="*/ 207818 w 1487978"/>
                <a:gd name="connsiteY8" fmla="*/ 515427 h 889500"/>
                <a:gd name="connsiteX9" fmla="*/ 224443 w 1487978"/>
                <a:gd name="connsiteY9" fmla="*/ 498801 h 889500"/>
                <a:gd name="connsiteX10" fmla="*/ 241069 w 1487978"/>
                <a:gd name="connsiteY10" fmla="*/ 473863 h 889500"/>
                <a:gd name="connsiteX11" fmla="*/ 266007 w 1487978"/>
                <a:gd name="connsiteY11" fmla="*/ 457238 h 889500"/>
                <a:gd name="connsiteX12" fmla="*/ 307570 w 1487978"/>
                <a:gd name="connsiteY12" fmla="*/ 415674 h 889500"/>
                <a:gd name="connsiteX13" fmla="*/ 357447 w 1487978"/>
                <a:gd name="connsiteY13" fmla="*/ 382423 h 889500"/>
                <a:gd name="connsiteX14" fmla="*/ 407323 w 1487978"/>
                <a:gd name="connsiteY14" fmla="*/ 365798 h 889500"/>
                <a:gd name="connsiteX15" fmla="*/ 473825 w 1487978"/>
                <a:gd name="connsiteY15" fmla="*/ 315921 h 889500"/>
                <a:gd name="connsiteX16" fmla="*/ 498763 w 1487978"/>
                <a:gd name="connsiteY16" fmla="*/ 307609 h 889500"/>
                <a:gd name="connsiteX17" fmla="*/ 581890 w 1487978"/>
                <a:gd name="connsiteY17" fmla="*/ 266045 h 889500"/>
                <a:gd name="connsiteX18" fmla="*/ 656705 w 1487978"/>
                <a:gd name="connsiteY18" fmla="*/ 232794 h 889500"/>
                <a:gd name="connsiteX19" fmla="*/ 681643 w 1487978"/>
                <a:gd name="connsiteY19" fmla="*/ 224481 h 889500"/>
                <a:gd name="connsiteX20" fmla="*/ 706581 w 1487978"/>
                <a:gd name="connsiteY20" fmla="*/ 207856 h 889500"/>
                <a:gd name="connsiteX21" fmla="*/ 739832 w 1487978"/>
                <a:gd name="connsiteY21" fmla="*/ 199543 h 889500"/>
                <a:gd name="connsiteX22" fmla="*/ 789709 w 1487978"/>
                <a:gd name="connsiteY22" fmla="*/ 182918 h 889500"/>
                <a:gd name="connsiteX23" fmla="*/ 806334 w 1487978"/>
                <a:gd name="connsiteY23" fmla="*/ 166292 h 889500"/>
                <a:gd name="connsiteX24" fmla="*/ 897774 w 1487978"/>
                <a:gd name="connsiteY24" fmla="*/ 141354 h 889500"/>
                <a:gd name="connsiteX25" fmla="*/ 947650 w 1487978"/>
                <a:gd name="connsiteY25" fmla="*/ 124729 h 889500"/>
                <a:gd name="connsiteX26" fmla="*/ 972589 w 1487978"/>
                <a:gd name="connsiteY26" fmla="*/ 116416 h 889500"/>
                <a:gd name="connsiteX27" fmla="*/ 1022465 w 1487978"/>
                <a:gd name="connsiteY27" fmla="*/ 91478 h 889500"/>
                <a:gd name="connsiteX28" fmla="*/ 1080654 w 1487978"/>
                <a:gd name="connsiteY28" fmla="*/ 83165 h 889500"/>
                <a:gd name="connsiteX29" fmla="*/ 1147156 w 1487978"/>
                <a:gd name="connsiteY29" fmla="*/ 66540 h 889500"/>
                <a:gd name="connsiteX30" fmla="*/ 1263534 w 1487978"/>
                <a:gd name="connsiteY30" fmla="*/ 49914 h 889500"/>
                <a:gd name="connsiteX31" fmla="*/ 1330036 w 1487978"/>
                <a:gd name="connsiteY31" fmla="*/ 33289 h 889500"/>
                <a:gd name="connsiteX32" fmla="*/ 1379912 w 1487978"/>
                <a:gd name="connsiteY32" fmla="*/ 24976 h 889500"/>
                <a:gd name="connsiteX33" fmla="*/ 1429789 w 1487978"/>
                <a:gd name="connsiteY33" fmla="*/ 8351 h 889500"/>
                <a:gd name="connsiteX34" fmla="*/ 1487978 w 1487978"/>
                <a:gd name="connsiteY34" fmla="*/ 38 h 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87978" h="889500">
                  <a:moveTo>
                    <a:pt x="0" y="889500"/>
                  </a:moveTo>
                  <a:cubicBezTo>
                    <a:pt x="4692" y="856650"/>
                    <a:pt x="8520" y="822165"/>
                    <a:pt x="16625" y="789747"/>
                  </a:cubicBezTo>
                  <a:cubicBezTo>
                    <a:pt x="18750" y="781246"/>
                    <a:pt x="22531" y="773234"/>
                    <a:pt x="24938" y="764809"/>
                  </a:cubicBezTo>
                  <a:cubicBezTo>
                    <a:pt x="37194" y="721911"/>
                    <a:pt x="23770" y="741038"/>
                    <a:pt x="49876" y="714932"/>
                  </a:cubicBezTo>
                  <a:cubicBezTo>
                    <a:pt x="58656" y="688594"/>
                    <a:pt x="56399" y="688075"/>
                    <a:pt x="74814" y="665056"/>
                  </a:cubicBezTo>
                  <a:cubicBezTo>
                    <a:pt x="79710" y="658936"/>
                    <a:pt x="86544" y="654551"/>
                    <a:pt x="91440" y="648431"/>
                  </a:cubicBezTo>
                  <a:cubicBezTo>
                    <a:pt x="127908" y="602845"/>
                    <a:pt x="83212" y="642132"/>
                    <a:pt x="141316" y="598554"/>
                  </a:cubicBezTo>
                  <a:cubicBezTo>
                    <a:pt x="146858" y="587470"/>
                    <a:pt x="150506" y="575217"/>
                    <a:pt x="157941" y="565303"/>
                  </a:cubicBezTo>
                  <a:cubicBezTo>
                    <a:pt x="157951" y="565290"/>
                    <a:pt x="199499" y="523746"/>
                    <a:pt x="207818" y="515427"/>
                  </a:cubicBezTo>
                  <a:cubicBezTo>
                    <a:pt x="213360" y="509885"/>
                    <a:pt x="220096" y="505322"/>
                    <a:pt x="224443" y="498801"/>
                  </a:cubicBezTo>
                  <a:cubicBezTo>
                    <a:pt x="229985" y="490488"/>
                    <a:pt x="234004" y="480927"/>
                    <a:pt x="241069" y="473863"/>
                  </a:cubicBezTo>
                  <a:cubicBezTo>
                    <a:pt x="248133" y="466799"/>
                    <a:pt x="258488" y="463817"/>
                    <a:pt x="266007" y="457238"/>
                  </a:cubicBezTo>
                  <a:cubicBezTo>
                    <a:pt x="280752" y="444336"/>
                    <a:pt x="291267" y="426542"/>
                    <a:pt x="307570" y="415674"/>
                  </a:cubicBezTo>
                  <a:cubicBezTo>
                    <a:pt x="324196" y="404590"/>
                    <a:pt x="338491" y="388742"/>
                    <a:pt x="357447" y="382423"/>
                  </a:cubicBezTo>
                  <a:lnTo>
                    <a:pt x="407323" y="365798"/>
                  </a:lnTo>
                  <a:cubicBezTo>
                    <a:pt x="427016" y="346105"/>
                    <a:pt x="445628" y="325319"/>
                    <a:pt x="473825" y="315921"/>
                  </a:cubicBezTo>
                  <a:lnTo>
                    <a:pt x="498763" y="307609"/>
                  </a:lnTo>
                  <a:cubicBezTo>
                    <a:pt x="558146" y="268021"/>
                    <a:pt x="529255" y="279205"/>
                    <a:pt x="581890" y="266045"/>
                  </a:cubicBezTo>
                  <a:cubicBezTo>
                    <a:pt x="621411" y="239699"/>
                    <a:pt x="597351" y="252579"/>
                    <a:pt x="656705" y="232794"/>
                  </a:cubicBezTo>
                  <a:cubicBezTo>
                    <a:pt x="665018" y="230023"/>
                    <a:pt x="674352" y="229341"/>
                    <a:pt x="681643" y="224481"/>
                  </a:cubicBezTo>
                  <a:cubicBezTo>
                    <a:pt x="689956" y="218939"/>
                    <a:pt x="697398" y="211791"/>
                    <a:pt x="706581" y="207856"/>
                  </a:cubicBezTo>
                  <a:cubicBezTo>
                    <a:pt x="717082" y="203356"/>
                    <a:pt x="728889" y="202826"/>
                    <a:pt x="739832" y="199543"/>
                  </a:cubicBezTo>
                  <a:cubicBezTo>
                    <a:pt x="756618" y="194507"/>
                    <a:pt x="789709" y="182918"/>
                    <a:pt x="789709" y="182918"/>
                  </a:cubicBezTo>
                  <a:cubicBezTo>
                    <a:pt x="795251" y="177376"/>
                    <a:pt x="799324" y="169797"/>
                    <a:pt x="806334" y="166292"/>
                  </a:cubicBezTo>
                  <a:cubicBezTo>
                    <a:pt x="846521" y="146198"/>
                    <a:pt x="857644" y="152298"/>
                    <a:pt x="897774" y="141354"/>
                  </a:cubicBezTo>
                  <a:cubicBezTo>
                    <a:pt x="914681" y="136743"/>
                    <a:pt x="931025" y="130271"/>
                    <a:pt x="947650" y="124729"/>
                  </a:cubicBezTo>
                  <a:cubicBezTo>
                    <a:pt x="955963" y="121958"/>
                    <a:pt x="965298" y="121277"/>
                    <a:pt x="972589" y="116416"/>
                  </a:cubicBezTo>
                  <a:cubicBezTo>
                    <a:pt x="993605" y="102405"/>
                    <a:pt x="997883" y="96395"/>
                    <a:pt x="1022465" y="91478"/>
                  </a:cubicBezTo>
                  <a:cubicBezTo>
                    <a:pt x="1041678" y="87635"/>
                    <a:pt x="1061327" y="86386"/>
                    <a:pt x="1080654" y="83165"/>
                  </a:cubicBezTo>
                  <a:cubicBezTo>
                    <a:pt x="1172566" y="67846"/>
                    <a:pt x="1082919" y="82599"/>
                    <a:pt x="1147156" y="66540"/>
                  </a:cubicBezTo>
                  <a:cubicBezTo>
                    <a:pt x="1189507" y="55952"/>
                    <a:pt x="1216973" y="55088"/>
                    <a:pt x="1263534" y="49914"/>
                  </a:cubicBezTo>
                  <a:cubicBezTo>
                    <a:pt x="1298147" y="38376"/>
                    <a:pt x="1285893" y="41315"/>
                    <a:pt x="1330036" y="33289"/>
                  </a:cubicBezTo>
                  <a:cubicBezTo>
                    <a:pt x="1346619" y="30274"/>
                    <a:pt x="1363561" y="29064"/>
                    <a:pt x="1379912" y="24976"/>
                  </a:cubicBezTo>
                  <a:cubicBezTo>
                    <a:pt x="1396914" y="20726"/>
                    <a:pt x="1412604" y="11788"/>
                    <a:pt x="1429789" y="8351"/>
                  </a:cubicBezTo>
                  <a:cubicBezTo>
                    <a:pt x="1476786" y="-1049"/>
                    <a:pt x="1457223" y="38"/>
                    <a:pt x="1487978" y="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2452255" y="2967644"/>
              <a:ext cx="1521229" cy="947651"/>
            </a:xfrm>
            <a:custGeom>
              <a:avLst/>
              <a:gdLst>
                <a:gd name="connsiteX0" fmla="*/ 0 w 1521229"/>
                <a:gd name="connsiteY0" fmla="*/ 0 h 947651"/>
                <a:gd name="connsiteX1" fmla="*/ 16625 w 1521229"/>
                <a:gd name="connsiteY1" fmla="*/ 66501 h 947651"/>
                <a:gd name="connsiteX2" fmla="*/ 49876 w 1521229"/>
                <a:gd name="connsiteY2" fmla="*/ 99752 h 947651"/>
                <a:gd name="connsiteX3" fmla="*/ 74814 w 1521229"/>
                <a:gd name="connsiteY3" fmla="*/ 149629 h 947651"/>
                <a:gd name="connsiteX4" fmla="*/ 83127 w 1521229"/>
                <a:gd name="connsiteY4" fmla="*/ 174567 h 947651"/>
                <a:gd name="connsiteX5" fmla="*/ 99752 w 1521229"/>
                <a:gd name="connsiteY5" fmla="*/ 199505 h 947651"/>
                <a:gd name="connsiteX6" fmla="*/ 124690 w 1521229"/>
                <a:gd name="connsiteY6" fmla="*/ 249381 h 947651"/>
                <a:gd name="connsiteX7" fmla="*/ 174567 w 1521229"/>
                <a:gd name="connsiteY7" fmla="*/ 290945 h 947651"/>
                <a:gd name="connsiteX8" fmla="*/ 207818 w 1521229"/>
                <a:gd name="connsiteY8" fmla="*/ 324196 h 947651"/>
                <a:gd name="connsiteX9" fmla="*/ 224443 w 1521229"/>
                <a:gd name="connsiteY9" fmla="*/ 349134 h 947651"/>
                <a:gd name="connsiteX10" fmla="*/ 299258 w 1521229"/>
                <a:gd name="connsiteY10" fmla="*/ 407323 h 947651"/>
                <a:gd name="connsiteX11" fmla="*/ 332509 w 1521229"/>
                <a:gd name="connsiteY11" fmla="*/ 440574 h 947651"/>
                <a:gd name="connsiteX12" fmla="*/ 349134 w 1521229"/>
                <a:gd name="connsiteY12" fmla="*/ 457200 h 947651"/>
                <a:gd name="connsiteX13" fmla="*/ 374072 w 1521229"/>
                <a:gd name="connsiteY13" fmla="*/ 473825 h 947651"/>
                <a:gd name="connsiteX14" fmla="*/ 440574 w 1521229"/>
                <a:gd name="connsiteY14" fmla="*/ 532014 h 947651"/>
                <a:gd name="connsiteX15" fmla="*/ 482138 w 1521229"/>
                <a:gd name="connsiteY15" fmla="*/ 565265 h 947651"/>
                <a:gd name="connsiteX16" fmla="*/ 515389 w 1521229"/>
                <a:gd name="connsiteY16" fmla="*/ 581891 h 947651"/>
                <a:gd name="connsiteX17" fmla="*/ 573578 w 1521229"/>
                <a:gd name="connsiteY17" fmla="*/ 623454 h 947651"/>
                <a:gd name="connsiteX18" fmla="*/ 615141 w 1521229"/>
                <a:gd name="connsiteY18" fmla="*/ 648392 h 947651"/>
                <a:gd name="connsiteX19" fmla="*/ 631767 w 1521229"/>
                <a:gd name="connsiteY19" fmla="*/ 665018 h 947651"/>
                <a:gd name="connsiteX20" fmla="*/ 656705 w 1521229"/>
                <a:gd name="connsiteY20" fmla="*/ 673331 h 947651"/>
                <a:gd name="connsiteX21" fmla="*/ 681643 w 1521229"/>
                <a:gd name="connsiteY21" fmla="*/ 689956 h 947651"/>
                <a:gd name="connsiteX22" fmla="*/ 731520 w 1521229"/>
                <a:gd name="connsiteY22" fmla="*/ 706581 h 947651"/>
                <a:gd name="connsiteX23" fmla="*/ 789709 w 1521229"/>
                <a:gd name="connsiteY23" fmla="*/ 731520 h 947651"/>
                <a:gd name="connsiteX24" fmla="*/ 814647 w 1521229"/>
                <a:gd name="connsiteY24" fmla="*/ 748145 h 947651"/>
                <a:gd name="connsiteX25" fmla="*/ 847898 w 1521229"/>
                <a:gd name="connsiteY25" fmla="*/ 764771 h 947651"/>
                <a:gd name="connsiteX26" fmla="*/ 872836 w 1521229"/>
                <a:gd name="connsiteY26" fmla="*/ 781396 h 947651"/>
                <a:gd name="connsiteX27" fmla="*/ 922712 w 1521229"/>
                <a:gd name="connsiteY27" fmla="*/ 798021 h 947651"/>
                <a:gd name="connsiteX28" fmla="*/ 939338 w 1521229"/>
                <a:gd name="connsiteY28" fmla="*/ 814647 h 947651"/>
                <a:gd name="connsiteX29" fmla="*/ 989214 w 1521229"/>
                <a:gd name="connsiteY29" fmla="*/ 831272 h 947651"/>
                <a:gd name="connsiteX30" fmla="*/ 1014152 w 1521229"/>
                <a:gd name="connsiteY30" fmla="*/ 839585 h 947651"/>
                <a:gd name="connsiteX31" fmla="*/ 1064029 w 1521229"/>
                <a:gd name="connsiteY31" fmla="*/ 856211 h 947651"/>
                <a:gd name="connsiteX32" fmla="*/ 1130530 w 1521229"/>
                <a:gd name="connsiteY32" fmla="*/ 872836 h 947651"/>
                <a:gd name="connsiteX33" fmla="*/ 1163781 w 1521229"/>
                <a:gd name="connsiteY33" fmla="*/ 881149 h 947651"/>
                <a:gd name="connsiteX34" fmla="*/ 1230283 w 1521229"/>
                <a:gd name="connsiteY34" fmla="*/ 897774 h 947651"/>
                <a:gd name="connsiteX35" fmla="*/ 1296785 w 1521229"/>
                <a:gd name="connsiteY35" fmla="*/ 906087 h 947651"/>
                <a:gd name="connsiteX36" fmla="*/ 1363287 w 1521229"/>
                <a:gd name="connsiteY36" fmla="*/ 922712 h 947651"/>
                <a:gd name="connsiteX37" fmla="*/ 1396538 w 1521229"/>
                <a:gd name="connsiteY37" fmla="*/ 931025 h 947651"/>
                <a:gd name="connsiteX38" fmla="*/ 1479665 w 1521229"/>
                <a:gd name="connsiteY38" fmla="*/ 947651 h 947651"/>
                <a:gd name="connsiteX39" fmla="*/ 1521229 w 1521229"/>
                <a:gd name="connsiteY39" fmla="*/ 939338 h 9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1229" h="947651">
                  <a:moveTo>
                    <a:pt x="0" y="0"/>
                  </a:moveTo>
                  <a:cubicBezTo>
                    <a:pt x="873" y="4363"/>
                    <a:pt x="9523" y="56559"/>
                    <a:pt x="16625" y="66501"/>
                  </a:cubicBezTo>
                  <a:cubicBezTo>
                    <a:pt x="25736" y="79256"/>
                    <a:pt x="49876" y="99752"/>
                    <a:pt x="49876" y="99752"/>
                  </a:cubicBezTo>
                  <a:cubicBezTo>
                    <a:pt x="70770" y="162435"/>
                    <a:pt x="42586" y="85174"/>
                    <a:pt x="74814" y="149629"/>
                  </a:cubicBezTo>
                  <a:cubicBezTo>
                    <a:pt x="78733" y="157466"/>
                    <a:pt x="79208" y="166730"/>
                    <a:pt x="83127" y="174567"/>
                  </a:cubicBezTo>
                  <a:cubicBezTo>
                    <a:pt x="87595" y="183503"/>
                    <a:pt x="95284" y="190569"/>
                    <a:pt x="99752" y="199505"/>
                  </a:cubicBezTo>
                  <a:cubicBezTo>
                    <a:pt x="120237" y="240475"/>
                    <a:pt x="92928" y="209679"/>
                    <a:pt x="124690" y="249381"/>
                  </a:cubicBezTo>
                  <a:cubicBezTo>
                    <a:pt x="140950" y="269706"/>
                    <a:pt x="153011" y="272083"/>
                    <a:pt x="174567" y="290945"/>
                  </a:cubicBezTo>
                  <a:cubicBezTo>
                    <a:pt x="186363" y="301267"/>
                    <a:pt x="199123" y="311154"/>
                    <a:pt x="207818" y="324196"/>
                  </a:cubicBezTo>
                  <a:cubicBezTo>
                    <a:pt x="213360" y="332509"/>
                    <a:pt x="217051" y="342414"/>
                    <a:pt x="224443" y="349134"/>
                  </a:cubicBezTo>
                  <a:cubicBezTo>
                    <a:pt x="247820" y="370386"/>
                    <a:pt x="276918" y="384983"/>
                    <a:pt x="299258" y="407323"/>
                  </a:cubicBezTo>
                  <a:lnTo>
                    <a:pt x="332509" y="440574"/>
                  </a:lnTo>
                  <a:cubicBezTo>
                    <a:pt x="338051" y="446116"/>
                    <a:pt x="342613" y="452853"/>
                    <a:pt x="349134" y="457200"/>
                  </a:cubicBezTo>
                  <a:lnTo>
                    <a:pt x="374072" y="473825"/>
                  </a:lnTo>
                  <a:cubicBezTo>
                    <a:pt x="421180" y="544485"/>
                    <a:pt x="343589" y="435029"/>
                    <a:pt x="440574" y="532014"/>
                  </a:cubicBezTo>
                  <a:cubicBezTo>
                    <a:pt x="458781" y="550221"/>
                    <a:pt x="457669" y="551282"/>
                    <a:pt x="482138" y="565265"/>
                  </a:cubicBezTo>
                  <a:cubicBezTo>
                    <a:pt x="492897" y="571413"/>
                    <a:pt x="505305" y="574688"/>
                    <a:pt x="515389" y="581891"/>
                  </a:cubicBezTo>
                  <a:cubicBezTo>
                    <a:pt x="594017" y="638055"/>
                    <a:pt x="482454" y="577893"/>
                    <a:pt x="573578" y="623454"/>
                  </a:cubicBezTo>
                  <a:cubicBezTo>
                    <a:pt x="615701" y="665579"/>
                    <a:pt x="561188" y="616021"/>
                    <a:pt x="615141" y="648392"/>
                  </a:cubicBezTo>
                  <a:cubicBezTo>
                    <a:pt x="621862" y="652424"/>
                    <a:pt x="625046" y="660986"/>
                    <a:pt x="631767" y="665018"/>
                  </a:cubicBezTo>
                  <a:cubicBezTo>
                    <a:pt x="639281" y="669526"/>
                    <a:pt x="648868" y="669412"/>
                    <a:pt x="656705" y="673331"/>
                  </a:cubicBezTo>
                  <a:cubicBezTo>
                    <a:pt x="665641" y="677799"/>
                    <a:pt x="672513" y="685899"/>
                    <a:pt x="681643" y="689956"/>
                  </a:cubicBezTo>
                  <a:cubicBezTo>
                    <a:pt x="697658" y="697073"/>
                    <a:pt x="731520" y="706581"/>
                    <a:pt x="731520" y="706581"/>
                  </a:cubicBezTo>
                  <a:cubicBezTo>
                    <a:pt x="794124" y="748318"/>
                    <a:pt x="714564" y="699315"/>
                    <a:pt x="789709" y="731520"/>
                  </a:cubicBezTo>
                  <a:cubicBezTo>
                    <a:pt x="798892" y="735455"/>
                    <a:pt x="805973" y="743188"/>
                    <a:pt x="814647" y="748145"/>
                  </a:cubicBezTo>
                  <a:cubicBezTo>
                    <a:pt x="825406" y="754293"/>
                    <a:pt x="837139" y="758623"/>
                    <a:pt x="847898" y="764771"/>
                  </a:cubicBezTo>
                  <a:cubicBezTo>
                    <a:pt x="856572" y="769728"/>
                    <a:pt x="863707" y="777339"/>
                    <a:pt x="872836" y="781396"/>
                  </a:cubicBezTo>
                  <a:cubicBezTo>
                    <a:pt x="888850" y="788513"/>
                    <a:pt x="922712" y="798021"/>
                    <a:pt x="922712" y="798021"/>
                  </a:cubicBezTo>
                  <a:cubicBezTo>
                    <a:pt x="928254" y="803563"/>
                    <a:pt x="932328" y="811142"/>
                    <a:pt x="939338" y="814647"/>
                  </a:cubicBezTo>
                  <a:cubicBezTo>
                    <a:pt x="955012" y="822484"/>
                    <a:pt x="972589" y="825730"/>
                    <a:pt x="989214" y="831272"/>
                  </a:cubicBezTo>
                  <a:lnTo>
                    <a:pt x="1014152" y="839585"/>
                  </a:lnTo>
                  <a:lnTo>
                    <a:pt x="1064029" y="856211"/>
                  </a:lnTo>
                  <a:lnTo>
                    <a:pt x="1130530" y="872836"/>
                  </a:lnTo>
                  <a:cubicBezTo>
                    <a:pt x="1141614" y="875607"/>
                    <a:pt x="1152942" y="877537"/>
                    <a:pt x="1163781" y="881149"/>
                  </a:cubicBezTo>
                  <a:cubicBezTo>
                    <a:pt x="1194122" y="891262"/>
                    <a:pt x="1193029" y="892042"/>
                    <a:pt x="1230283" y="897774"/>
                  </a:cubicBezTo>
                  <a:cubicBezTo>
                    <a:pt x="1252363" y="901171"/>
                    <a:pt x="1274618" y="903316"/>
                    <a:pt x="1296785" y="906087"/>
                  </a:cubicBezTo>
                  <a:cubicBezTo>
                    <a:pt x="1341350" y="920943"/>
                    <a:pt x="1303096" y="909337"/>
                    <a:pt x="1363287" y="922712"/>
                  </a:cubicBezTo>
                  <a:cubicBezTo>
                    <a:pt x="1374440" y="925190"/>
                    <a:pt x="1385335" y="928784"/>
                    <a:pt x="1396538" y="931025"/>
                  </a:cubicBezTo>
                  <a:cubicBezTo>
                    <a:pt x="1498447" y="951408"/>
                    <a:pt x="1402431" y="928342"/>
                    <a:pt x="1479665" y="947651"/>
                  </a:cubicBezTo>
                  <a:lnTo>
                    <a:pt x="1521229" y="939338"/>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31640" y="2078144"/>
              <a:ext cx="288032" cy="369332"/>
            </a:xfrm>
            <a:prstGeom prst="rect">
              <a:avLst/>
            </a:prstGeom>
            <a:noFill/>
          </p:spPr>
          <p:txBody>
            <a:bodyPr wrap="square" rtlCol="0">
              <a:spAutoFit/>
            </a:bodyPr>
            <a:lstStyle/>
            <a:p>
              <a:r>
                <a:rPr lang="en-US" altLang="zh-CN" dirty="0"/>
                <a:t>r</a:t>
              </a:r>
              <a:endParaRPr lang="zh-CN" altLang="en-US" dirty="0"/>
            </a:p>
          </p:txBody>
        </p:sp>
        <p:cxnSp>
          <p:nvCxnSpPr>
            <p:cNvPr id="23" name="直接连接符 22"/>
            <p:cNvCxnSpPr/>
            <p:nvPr/>
          </p:nvCxnSpPr>
          <p:spPr>
            <a:xfrm flipV="1">
              <a:off x="1706976" y="1859500"/>
              <a:ext cx="1618436" cy="17618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357067" y="2941089"/>
              <a:ext cx="414005" cy="369332"/>
            </a:xfrm>
            <a:prstGeom prst="rect">
              <a:avLst/>
            </a:prstGeom>
            <a:noFill/>
          </p:spPr>
          <p:txBody>
            <a:bodyPr wrap="square" rtlCol="0">
              <a:spAutoFit/>
            </a:bodyPr>
            <a:lstStyle/>
            <a:p>
              <a:r>
                <a:rPr lang="en-US" altLang="zh-CN" dirty="0" err="1"/>
                <a:t>r</a:t>
              </a:r>
              <a:r>
                <a:rPr lang="en-US" altLang="zh-CN" baseline="-25000" dirty="0" err="1"/>
                <a:t>Z</a:t>
              </a:r>
              <a:endParaRPr lang="zh-CN" altLang="en-US" baseline="-25000" dirty="0"/>
            </a:p>
          </p:txBody>
        </p:sp>
      </p:grpSp>
      <p:sp>
        <p:nvSpPr>
          <p:cNvPr id="25" name="文本框 24"/>
          <p:cNvSpPr txBox="1"/>
          <p:nvPr/>
        </p:nvSpPr>
        <p:spPr>
          <a:xfrm>
            <a:off x="2334650" y="2358958"/>
            <a:ext cx="288032" cy="369332"/>
          </a:xfrm>
          <a:prstGeom prst="rect">
            <a:avLst/>
          </a:prstGeom>
          <a:noFill/>
        </p:spPr>
        <p:txBody>
          <a:bodyPr wrap="square" rtlCol="0">
            <a:spAutoFit/>
          </a:bodyPr>
          <a:lstStyle/>
          <a:p>
            <a:r>
              <a:rPr lang="en-US" altLang="zh-CN" dirty="0"/>
              <a:t>M</a:t>
            </a:r>
            <a:endParaRPr lang="zh-CN" altLang="en-US" dirty="0"/>
          </a:p>
        </p:txBody>
      </p:sp>
      <p:cxnSp>
        <p:nvCxnSpPr>
          <p:cNvPr id="27" name="直接连接符 26"/>
          <p:cNvCxnSpPr/>
          <p:nvPr/>
        </p:nvCxnSpPr>
        <p:spPr>
          <a:xfrm>
            <a:off x="2622682" y="2020564"/>
            <a:ext cx="0"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635169" y="3015698"/>
            <a:ext cx="360040" cy="369332"/>
          </a:xfrm>
          <a:prstGeom prst="rect">
            <a:avLst/>
          </a:prstGeom>
          <a:noFill/>
        </p:spPr>
        <p:txBody>
          <a:bodyPr wrap="square" rtlCol="0">
            <a:spAutoFit/>
          </a:bodyPr>
          <a:lstStyle/>
          <a:p>
            <a:r>
              <a:rPr lang="en-US" altLang="zh-CN" dirty="0"/>
              <a:t>Z</a:t>
            </a:r>
            <a:endParaRPr lang="zh-CN" altLang="en-US" dirty="0"/>
          </a:p>
        </p:txBody>
      </p:sp>
      <p:grpSp>
        <p:nvGrpSpPr>
          <p:cNvPr id="4" name="组合 3"/>
          <p:cNvGrpSpPr/>
          <p:nvPr/>
        </p:nvGrpSpPr>
        <p:grpSpPr>
          <a:xfrm>
            <a:off x="4639371" y="2061789"/>
            <a:ext cx="2963821" cy="1926920"/>
            <a:chOff x="4639371" y="2061789"/>
            <a:chExt cx="2963821" cy="1926920"/>
          </a:xfrm>
        </p:grpSpPr>
        <p:grpSp>
          <p:nvGrpSpPr>
            <p:cNvPr id="33" name="组合 32"/>
            <p:cNvGrpSpPr/>
            <p:nvPr/>
          </p:nvGrpSpPr>
          <p:grpSpPr>
            <a:xfrm>
              <a:off x="4639371" y="2061789"/>
              <a:ext cx="414005" cy="1926920"/>
              <a:chOff x="1330491" y="2078144"/>
              <a:chExt cx="414005" cy="1926920"/>
            </a:xfrm>
          </p:grpSpPr>
          <p:cxnSp>
            <p:nvCxnSpPr>
              <p:cNvPr id="34" name="直接箭头连接符 33"/>
              <p:cNvCxnSpPr/>
              <p:nvPr/>
            </p:nvCxnSpPr>
            <p:spPr>
              <a:xfrm flipV="1">
                <a:off x="1691680" y="2132856"/>
                <a:ext cx="0" cy="1872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331640" y="2078144"/>
                <a:ext cx="288032" cy="369332"/>
              </a:xfrm>
              <a:prstGeom prst="rect">
                <a:avLst/>
              </a:prstGeom>
              <a:noFill/>
            </p:spPr>
            <p:txBody>
              <a:bodyPr wrap="square" rtlCol="0">
                <a:spAutoFit/>
              </a:bodyPr>
              <a:lstStyle/>
              <a:p>
                <a:r>
                  <a:rPr lang="en-US" altLang="zh-CN" dirty="0"/>
                  <a:t>r</a:t>
                </a:r>
                <a:endParaRPr lang="zh-CN" altLang="en-US" dirty="0"/>
              </a:p>
            </p:txBody>
          </p:sp>
          <p:sp>
            <p:nvSpPr>
              <p:cNvPr id="39" name="文本框 38"/>
              <p:cNvSpPr txBox="1"/>
              <p:nvPr/>
            </p:nvSpPr>
            <p:spPr>
              <a:xfrm>
                <a:off x="1330491" y="3091627"/>
                <a:ext cx="414005" cy="369332"/>
              </a:xfrm>
              <a:prstGeom prst="rect">
                <a:avLst/>
              </a:prstGeom>
              <a:noFill/>
            </p:spPr>
            <p:txBody>
              <a:bodyPr wrap="square" rtlCol="0">
                <a:spAutoFit/>
              </a:bodyPr>
              <a:lstStyle/>
              <a:p>
                <a:r>
                  <a:rPr lang="en-US" altLang="zh-CN" dirty="0" err="1"/>
                  <a:t>r</a:t>
                </a:r>
                <a:r>
                  <a:rPr lang="en-US" altLang="zh-CN" baseline="-25000" dirty="0" err="1"/>
                  <a:t>Z</a:t>
                </a:r>
                <a:endParaRPr lang="zh-CN" altLang="en-US" baseline="-25000" dirty="0"/>
              </a:p>
            </p:txBody>
          </p:sp>
        </p:grpSp>
        <p:cxnSp>
          <p:nvCxnSpPr>
            <p:cNvPr id="41" name="直接箭头连接符 40"/>
            <p:cNvCxnSpPr/>
            <p:nvPr/>
          </p:nvCxnSpPr>
          <p:spPr>
            <a:xfrm flipV="1">
              <a:off x="5007416" y="3972354"/>
              <a:ext cx="2595776" cy="16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1732017" y="3300705"/>
            <a:ext cx="1109348"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文本框 44"/>
              <p:cNvSpPr txBox="1"/>
              <p:nvPr/>
            </p:nvSpPr>
            <p:spPr>
              <a:xfrm>
                <a:off x="7452320" y="367674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45" name="文本框 44"/>
              <p:cNvSpPr txBox="1">
                <a:spLocks noRot="1" noChangeAspect="1" noMove="1" noResize="1" noEditPoints="1" noAdjustHandles="1" noChangeArrowheads="1" noChangeShapeType="1" noTextEdit="1"/>
              </p:cNvSpPr>
              <p:nvPr/>
            </p:nvSpPr>
            <p:spPr>
              <a:xfrm>
                <a:off x="7452320" y="3676748"/>
                <a:ext cx="432048" cy="369332"/>
              </a:xfrm>
              <a:prstGeom prst="rect">
                <a:avLst/>
              </a:prstGeom>
              <a:blipFill>
                <a:blip r:embed="rId4"/>
                <a:stretch>
                  <a:fillRect b="-14754"/>
                </a:stretch>
              </a:blipFill>
            </p:spPr>
            <p:txBody>
              <a:bodyPr/>
              <a:lstStyle/>
              <a:p>
                <a:r>
                  <a:rPr lang="zh-CN" altLang="en-US">
                    <a:noFill/>
                  </a:rPr>
                  <a:t> </a:t>
                </a:r>
              </a:p>
            </p:txBody>
          </p:sp>
        </mc:Fallback>
      </mc:AlternateContent>
      <p:cxnSp>
        <p:nvCxnSpPr>
          <p:cNvPr id="47" name="直接连接符 46"/>
          <p:cNvCxnSpPr/>
          <p:nvPr/>
        </p:nvCxnSpPr>
        <p:spPr>
          <a:xfrm flipV="1">
            <a:off x="4993705" y="2016581"/>
            <a:ext cx="2643160" cy="128412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372331" y="3396314"/>
            <a:ext cx="414005" cy="369332"/>
          </a:xfrm>
          <a:prstGeom prst="rect">
            <a:avLst/>
          </a:prstGeom>
          <a:noFill/>
        </p:spPr>
        <p:txBody>
          <a:bodyPr wrap="square" rtlCol="0">
            <a:spAutoFit/>
          </a:bodyPr>
          <a:lstStyle/>
          <a:p>
            <a:r>
              <a:rPr lang="en-US" altLang="zh-CN" dirty="0"/>
              <a:t>r</a:t>
            </a:r>
            <a:r>
              <a:rPr lang="en-US" altLang="zh-CN" baseline="-25000" dirty="0"/>
              <a:t>f</a:t>
            </a:r>
            <a:endParaRPr lang="zh-CN" altLang="en-US" baseline="-25000" dirty="0"/>
          </a:p>
        </p:txBody>
      </p:sp>
      <p:cxnSp>
        <p:nvCxnSpPr>
          <p:cNvPr id="52" name="直接连接符 51"/>
          <p:cNvCxnSpPr/>
          <p:nvPr/>
        </p:nvCxnSpPr>
        <p:spPr>
          <a:xfrm flipV="1">
            <a:off x="1676383" y="2537287"/>
            <a:ext cx="5775937" cy="64927"/>
          </a:xfrm>
          <a:prstGeom prst="line">
            <a:avLst/>
          </a:prstGeom>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360911" y="2417548"/>
            <a:ext cx="414005" cy="369332"/>
          </a:xfrm>
          <a:prstGeom prst="rect">
            <a:avLst/>
          </a:prstGeom>
          <a:noFill/>
        </p:spPr>
        <p:txBody>
          <a:bodyPr wrap="square" rtlCol="0">
            <a:spAutoFit/>
          </a:bodyPr>
          <a:lstStyle/>
          <a:p>
            <a:r>
              <a:rPr lang="en-US" altLang="zh-CN" dirty="0" err="1"/>
              <a:t>r</a:t>
            </a:r>
            <a:r>
              <a:rPr lang="en-US" altLang="zh-CN" baseline="-25000" dirty="0" err="1"/>
              <a:t>M</a:t>
            </a:r>
            <a:endParaRPr lang="zh-CN" altLang="en-US" baseline="-25000" dirty="0"/>
          </a:p>
        </p:txBody>
      </p:sp>
      <p:cxnSp>
        <p:nvCxnSpPr>
          <p:cNvPr id="56" name="直接连接符 55"/>
          <p:cNvCxnSpPr/>
          <p:nvPr/>
        </p:nvCxnSpPr>
        <p:spPr>
          <a:xfrm flipV="1">
            <a:off x="1676383" y="3580980"/>
            <a:ext cx="5775937" cy="54753"/>
          </a:xfrm>
          <a:prstGeom prst="line">
            <a:avLst/>
          </a:prstGeom>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4682187" y="3506661"/>
            <a:ext cx="414005" cy="369332"/>
          </a:xfrm>
          <a:prstGeom prst="rect">
            <a:avLst/>
          </a:prstGeom>
          <a:noFill/>
        </p:spPr>
        <p:txBody>
          <a:bodyPr wrap="square" rtlCol="0">
            <a:spAutoFit/>
          </a:bodyPr>
          <a:lstStyle/>
          <a:p>
            <a:r>
              <a:rPr lang="en-US" altLang="zh-CN" dirty="0"/>
              <a:t>r</a:t>
            </a:r>
            <a:r>
              <a:rPr lang="en-US" altLang="zh-CN" baseline="-25000" dirty="0"/>
              <a:t>f</a:t>
            </a:r>
            <a:endParaRPr lang="zh-CN" altLang="en-US" baseline="-25000" dirty="0"/>
          </a:p>
        </p:txBody>
      </p:sp>
      <p:sp>
        <p:nvSpPr>
          <p:cNvPr id="58" name="文本框 57"/>
          <p:cNvSpPr txBox="1"/>
          <p:nvPr/>
        </p:nvSpPr>
        <p:spPr>
          <a:xfrm>
            <a:off x="4611924" y="2381137"/>
            <a:ext cx="414005" cy="369332"/>
          </a:xfrm>
          <a:prstGeom prst="rect">
            <a:avLst/>
          </a:prstGeom>
          <a:noFill/>
        </p:spPr>
        <p:txBody>
          <a:bodyPr wrap="square" rtlCol="0">
            <a:spAutoFit/>
          </a:bodyPr>
          <a:lstStyle/>
          <a:p>
            <a:r>
              <a:rPr lang="en-US" altLang="zh-CN" dirty="0" err="1"/>
              <a:t>r</a:t>
            </a:r>
            <a:r>
              <a:rPr lang="en-US" altLang="zh-CN" baseline="-25000" dirty="0" err="1"/>
              <a:t>M</a:t>
            </a:r>
            <a:endParaRPr lang="zh-CN" altLang="en-US" baseline="-25000" dirty="0"/>
          </a:p>
        </p:txBody>
      </p:sp>
      <p:cxnSp>
        <p:nvCxnSpPr>
          <p:cNvPr id="60" name="直接连接符 59"/>
          <p:cNvCxnSpPr/>
          <p:nvPr/>
        </p:nvCxnSpPr>
        <p:spPr>
          <a:xfrm flipV="1">
            <a:off x="5007416" y="1822546"/>
            <a:ext cx="2592600" cy="17934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7636865" y="1597179"/>
            <a:ext cx="1063023" cy="369332"/>
          </a:xfrm>
          <a:prstGeom prst="rect">
            <a:avLst/>
          </a:prstGeom>
          <a:noFill/>
        </p:spPr>
        <p:txBody>
          <a:bodyPr wrap="square" rtlCol="0">
            <a:spAutoFit/>
          </a:bodyPr>
          <a:lstStyle/>
          <a:p>
            <a:r>
              <a:rPr lang="en-US" altLang="zh-CN" dirty="0"/>
              <a:t>SML</a:t>
            </a:r>
            <a:endParaRPr lang="zh-CN" altLang="en-US" dirty="0"/>
          </a:p>
        </p:txBody>
      </p:sp>
      <p:sp>
        <p:nvSpPr>
          <p:cNvPr id="63" name="文本框 62"/>
          <p:cNvSpPr txBox="1"/>
          <p:nvPr/>
        </p:nvSpPr>
        <p:spPr>
          <a:xfrm>
            <a:off x="7668344" y="2061789"/>
            <a:ext cx="936104" cy="523220"/>
          </a:xfrm>
          <a:prstGeom prst="rect">
            <a:avLst/>
          </a:prstGeom>
          <a:noFill/>
        </p:spPr>
        <p:txBody>
          <a:bodyPr wrap="square" rtlCol="0">
            <a:spAutoFit/>
          </a:bodyPr>
          <a:lstStyle/>
          <a:p>
            <a:r>
              <a:rPr lang="zh-CN" altLang="en-US" sz="1400" dirty="0"/>
              <a:t>零贝塔证券市场线</a:t>
            </a:r>
          </a:p>
        </p:txBody>
      </p:sp>
      <p:sp>
        <p:nvSpPr>
          <p:cNvPr id="64" name="文本框 63"/>
          <p:cNvSpPr txBox="1"/>
          <p:nvPr/>
        </p:nvSpPr>
        <p:spPr>
          <a:xfrm>
            <a:off x="7884368" y="3140968"/>
            <a:ext cx="936104"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Y</a:t>
            </a:r>
            <a:r>
              <a:rPr lang="zh-CN" altLang="en-US" dirty="0"/>
              <a:t>截距高</a:t>
            </a:r>
            <a:endParaRPr lang="en-US" altLang="zh-CN" dirty="0"/>
          </a:p>
          <a:p>
            <a:pPr marL="285750" indent="-285750">
              <a:buFont typeface="Arial" panose="020B0604020202020204" pitchFamily="34" charset="0"/>
              <a:buChar char="•"/>
            </a:pPr>
            <a:r>
              <a:rPr lang="zh-CN" altLang="en-US" dirty="0"/>
              <a:t>相对平坦</a:t>
            </a:r>
          </a:p>
        </p:txBody>
      </p:sp>
    </p:spTree>
    <p:extLst>
      <p:ext uri="{BB962C8B-B14F-4D97-AF65-F5344CB8AC3E}">
        <p14:creationId xmlns:p14="http://schemas.microsoft.com/office/powerpoint/2010/main" val="3079297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              </a:t>
            </a:r>
            <a:r>
              <a:rPr lang="zh-CN" altLang="en-US" sz="2800" dirty="0"/>
              <a:t>检讨：</a:t>
            </a:r>
            <a:r>
              <a:rPr lang="en-US" altLang="zh-CN" sz="2800" dirty="0"/>
              <a:t>2a</a:t>
            </a:r>
            <a:r>
              <a:rPr lang="zh-CN" altLang="en-US" sz="2800" dirty="0"/>
              <a:t>人力资本与非交易性资产</a:t>
            </a:r>
            <a:endParaRPr lang="zh-CN" altLang="en-US" sz="3600" dirty="0"/>
          </a:p>
        </p:txBody>
      </p:sp>
      <p:sp>
        <p:nvSpPr>
          <p:cNvPr id="3" name="内容占位符 2"/>
          <p:cNvSpPr>
            <a:spLocks noGrp="1"/>
          </p:cNvSpPr>
          <p:nvPr>
            <p:ph idx="1"/>
          </p:nvPr>
        </p:nvSpPr>
        <p:spPr/>
        <p:txBody>
          <a:bodyPr/>
          <a:lstStyle/>
          <a:p>
            <a:r>
              <a:rPr lang="zh-CN" altLang="en-US" dirty="0"/>
              <a:t>放松关于资产可交易的假设，加入人力资本和非公众企业</a:t>
            </a:r>
          </a:p>
        </p:txBody>
      </p:sp>
      <p:pic>
        <p:nvPicPr>
          <p:cNvPr id="4" name="图片 3"/>
          <p:cNvPicPr>
            <a:picLocks noChangeAspect="1"/>
          </p:cNvPicPr>
          <p:nvPr/>
        </p:nvPicPr>
        <p:blipFill>
          <a:blip r:embed="rId2"/>
          <a:stretch>
            <a:fillRect/>
          </a:stretch>
        </p:blipFill>
        <p:spPr>
          <a:xfrm>
            <a:off x="422319" y="2780928"/>
            <a:ext cx="8360326" cy="2879067"/>
          </a:xfrm>
          <a:prstGeom prst="rect">
            <a:avLst/>
          </a:prstGeom>
        </p:spPr>
      </p:pic>
    </p:spTree>
    <p:extLst>
      <p:ext uri="{BB962C8B-B14F-4D97-AF65-F5344CB8AC3E}">
        <p14:creationId xmlns:p14="http://schemas.microsoft.com/office/powerpoint/2010/main" val="158246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多期模型与对冲组合</a:t>
            </a:r>
          </a:p>
        </p:txBody>
      </p:sp>
      <p:sp>
        <p:nvSpPr>
          <p:cNvPr id="3" name="内容占位符 2"/>
          <p:cNvSpPr>
            <a:spLocks noGrp="1"/>
          </p:cNvSpPr>
          <p:nvPr>
            <p:ph idx="1"/>
          </p:nvPr>
        </p:nvSpPr>
        <p:spPr/>
        <p:txBody>
          <a:bodyPr/>
          <a:lstStyle/>
          <a:p>
            <a:r>
              <a:rPr lang="en-US" altLang="zh-CN" dirty="0"/>
              <a:t>ICAPM( Intertemporal CAPM,</a:t>
            </a:r>
            <a:r>
              <a:rPr lang="zh-CN" altLang="en-US" dirty="0"/>
              <a:t>跨期</a:t>
            </a:r>
            <a:r>
              <a:rPr lang="en-US" altLang="zh-CN" dirty="0"/>
              <a:t>CAPM)</a:t>
            </a:r>
          </a:p>
          <a:p>
            <a:endParaRPr lang="zh-CN" altLang="en-US" dirty="0"/>
          </a:p>
        </p:txBody>
      </p:sp>
      <p:pic>
        <p:nvPicPr>
          <p:cNvPr id="4" name="图片 3"/>
          <p:cNvPicPr>
            <a:picLocks noChangeAspect="1"/>
          </p:cNvPicPr>
          <p:nvPr/>
        </p:nvPicPr>
        <p:blipFill>
          <a:blip r:embed="rId2"/>
          <a:stretch>
            <a:fillRect/>
          </a:stretch>
        </p:blipFill>
        <p:spPr>
          <a:xfrm>
            <a:off x="1475656" y="3085800"/>
            <a:ext cx="5764426" cy="686400"/>
          </a:xfrm>
          <a:prstGeom prst="rect">
            <a:avLst/>
          </a:prstGeom>
        </p:spPr>
      </p:pic>
    </p:spTree>
    <p:extLst>
      <p:ext uri="{BB962C8B-B14F-4D97-AF65-F5344CB8AC3E}">
        <p14:creationId xmlns:p14="http://schemas.microsoft.com/office/powerpoint/2010/main" val="1799932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idx="4294967295"/>
          </p:nvPr>
        </p:nvSpPr>
        <p:spPr>
          <a:xfrm>
            <a:off x="76200" y="236538"/>
            <a:ext cx="8153400" cy="1143000"/>
          </a:xfrm>
        </p:spPr>
        <p:txBody>
          <a:bodyPr lIns="90488" tIns="44450" rIns="90488" bIns="44450" anchorCtr="1"/>
          <a:lstStyle/>
          <a:p>
            <a:r>
              <a:rPr lang="zh-CN" altLang="en-US" sz="3600" dirty="0">
                <a:ea typeface="PMingLiU" pitchFamily="18" charset="-120"/>
              </a:rPr>
              <a:t>流动性溢价</a:t>
            </a:r>
            <a:endParaRPr lang="en-US" altLang="zh-CN" sz="3600" dirty="0">
              <a:ea typeface="PMingLiU" pitchFamily="18" charset="-120"/>
            </a:endParaRPr>
          </a:p>
        </p:txBody>
      </p:sp>
      <p:pic>
        <p:nvPicPr>
          <p:cNvPr id="25604" name="Content Placeholder 5" descr="9.5.bmp"/>
          <p:cNvPicPr>
            <a:picLocks noGrp="1" noChangeAspect="1" noChangeArrowheads="1"/>
          </p:cNvPicPr>
          <p:nvPr>
            <p:ph idx="4294967295"/>
          </p:nvPr>
        </p:nvPicPr>
        <p:blipFill>
          <a:blip r:embed="rId2"/>
          <a:srcRect/>
          <a:stretch>
            <a:fillRect/>
          </a:stretch>
        </p:blipFill>
        <p:spPr>
          <a:xfrm>
            <a:off x="457200" y="1221201"/>
            <a:ext cx="8153400" cy="5410200"/>
          </a:xfrm>
          <a:ln/>
        </p:spPr>
      </p:pic>
      <p:sp>
        <p:nvSpPr>
          <p:cNvPr id="5" name="灯片编号占位符 4"/>
          <p:cNvSpPr>
            <a:spLocks noGrp="1"/>
          </p:cNvSpPr>
          <p:nvPr>
            <p:ph type="sldNum" sz="quarter" idx="12"/>
          </p:nvPr>
        </p:nvSpPr>
        <p:spPr/>
        <p:txBody>
          <a:bodyPr/>
          <a:lstStyle/>
          <a:p>
            <a:fld id="{9EABADBC-C7C3-4515-9C32-39AE9F497921}" type="slidenum">
              <a:rPr lang="en-US" altLang="zh-CN" smtClean="0"/>
              <a:pPr/>
              <a:t>54</a:t>
            </a:fld>
            <a:endParaRPr lang="en-US" altLang="zh-CN"/>
          </a:p>
        </p:txBody>
      </p:sp>
    </p:spTree>
    <p:extLst>
      <p:ext uri="{BB962C8B-B14F-4D97-AF65-F5344CB8AC3E}">
        <p14:creationId xmlns:p14="http://schemas.microsoft.com/office/powerpoint/2010/main" val="11178269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PPT-2c 拷贝"/>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p:spPr>
      </p:pic>
      <p:sp>
        <p:nvSpPr>
          <p:cNvPr id="11266" name="Rectangle 2"/>
          <p:cNvSpPr>
            <a:spLocks noGrp="1" noChangeArrowheads="1"/>
          </p:cNvSpPr>
          <p:nvPr>
            <p:ph type="title"/>
          </p:nvPr>
        </p:nvSpPr>
        <p:spPr>
          <a:xfrm>
            <a:off x="827584" y="1052736"/>
            <a:ext cx="8064895" cy="4968552"/>
          </a:xfrm>
        </p:spPr>
        <p:txBody>
          <a:bodyPr/>
          <a:lstStyle/>
          <a:p>
            <a:pPr algn="l"/>
            <a:r>
              <a:rPr lang="zh-CN" altLang="en-US" sz="3200" dirty="0">
                <a:solidFill>
                  <a:schemeClr val="tx2"/>
                </a:solidFill>
                <a:latin typeface="+mj-lt"/>
                <a:ea typeface="+mj-ea"/>
                <a:cs typeface="+mj-cs"/>
              </a:rPr>
              <a:t>本院为研究商学而设，为培植商业人才而设，为领导商人而设，是则本院之使命。</a:t>
            </a:r>
            <a:endParaRPr lang="en-US" altLang="zh-CN" sz="3200" dirty="0">
              <a:solidFill>
                <a:srgbClr val="333300"/>
              </a:solidFill>
              <a:latin typeface="汉仪综艺体简" pitchFamily="49" charset="-122"/>
              <a:ea typeface="汉仪综艺体简"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518058-2EB0-D916-9965-F2DA85E8E8AE}"/>
              </a:ext>
            </a:extLst>
          </p:cNvPr>
          <p:cNvSpPr>
            <a:spLocks noGrp="1"/>
          </p:cNvSpPr>
          <p:nvPr>
            <p:ph type="title"/>
          </p:nvPr>
        </p:nvSpPr>
        <p:spPr/>
        <p:txBody>
          <a:bodyPr/>
          <a:lstStyle/>
          <a:p>
            <a:r>
              <a:rPr lang="en-US" altLang="zh-CN" dirty="0"/>
              <a:t>CAPM</a:t>
            </a:r>
            <a:r>
              <a:rPr lang="zh-CN" altLang="en-US" dirty="0"/>
              <a:t>的推导</a:t>
            </a:r>
          </a:p>
        </p:txBody>
      </p:sp>
      <p:sp>
        <p:nvSpPr>
          <p:cNvPr id="3" name="内容占位符 2">
            <a:extLst>
              <a:ext uri="{FF2B5EF4-FFF2-40B4-BE49-F238E27FC236}">
                <a16:creationId xmlns:a16="http://schemas.microsoft.com/office/drawing/2014/main" id="{770CC241-3704-18D5-6107-DD8E6FD6A39D}"/>
              </a:ext>
            </a:extLst>
          </p:cNvPr>
          <p:cNvSpPr>
            <a:spLocks noGrp="1"/>
          </p:cNvSpPr>
          <p:nvPr>
            <p:ph idx="1"/>
          </p:nvPr>
        </p:nvSpPr>
        <p:spPr/>
        <p:txBody>
          <a:bodyPr/>
          <a:lstStyle/>
          <a:p>
            <a:r>
              <a:rPr lang="en-US" altLang="zh-CN" dirty="0"/>
              <a:t>CAPM</a:t>
            </a:r>
            <a:r>
              <a:rPr lang="zh-CN" altLang="en-US" dirty="0"/>
              <a:t>的证明或推导方法很多，我们介绍最常见的两种方法：</a:t>
            </a:r>
            <a:endParaRPr lang="en-US" altLang="zh-CN" dirty="0"/>
          </a:p>
          <a:p>
            <a:pPr marL="514350" indent="-514350">
              <a:buFont typeface="+mj-lt"/>
              <a:buAutoNum type="arabicPeriod"/>
            </a:pPr>
            <a:r>
              <a:rPr lang="zh-CN" altLang="en-US" sz="2800" dirty="0"/>
              <a:t>均衡时代表性个人的最优组合即市场组合，达成均衡的条件是每个证券对组合的超额收益贡献与风险贡献之比相等。</a:t>
            </a:r>
            <a:endParaRPr lang="en-US" altLang="zh-CN" sz="2800" dirty="0"/>
          </a:p>
          <a:p>
            <a:pPr marL="514350" indent="-514350">
              <a:buFont typeface="+mj-lt"/>
              <a:buAutoNum type="arabicPeriod"/>
            </a:pPr>
            <a:r>
              <a:rPr lang="zh-CN" altLang="en-US" sz="2800" dirty="0"/>
              <a:t>市场组合与其它证券形成的两资产组合的机会集是一条凸向</a:t>
            </a:r>
            <a:r>
              <a:rPr lang="en-US" altLang="zh-CN" sz="2800" dirty="0"/>
              <a:t>Y</a:t>
            </a:r>
            <a:r>
              <a:rPr lang="zh-CN" altLang="en-US" sz="2800" dirty="0"/>
              <a:t>轴的曲线。均衡时，</a:t>
            </a:r>
            <a:r>
              <a:rPr lang="en-US" altLang="zh-CN" sz="2800" dirty="0"/>
              <a:t>M</a:t>
            </a:r>
            <a:r>
              <a:rPr lang="zh-CN" altLang="en-US" sz="2800" dirty="0"/>
              <a:t>是最优组合，因此资本配置线就是这条曲线在</a:t>
            </a:r>
            <a:r>
              <a:rPr lang="en-US" altLang="zh-CN" sz="2800" dirty="0"/>
              <a:t>M</a:t>
            </a:r>
            <a:r>
              <a:rPr lang="zh-CN" altLang="en-US" sz="2800" dirty="0"/>
              <a:t>点的切线。于是，该切线在</a:t>
            </a:r>
            <a:r>
              <a:rPr lang="en-US" altLang="zh-CN" sz="2800" dirty="0"/>
              <a:t>M</a:t>
            </a:r>
            <a:r>
              <a:rPr lang="zh-CN" altLang="en-US" sz="2800" dirty="0"/>
              <a:t>点时的斜率必然等于资本配置线的现率。</a:t>
            </a:r>
            <a:endParaRPr lang="en-US" altLang="zh-CN" sz="2800" dirty="0"/>
          </a:p>
          <a:p>
            <a:pPr marL="514350" indent="-514350">
              <a:buFont typeface="+mj-lt"/>
              <a:buAutoNum type="arabicPeriod"/>
            </a:pPr>
            <a:endParaRPr lang="zh-CN" altLang="en-US" sz="2000" dirty="0"/>
          </a:p>
        </p:txBody>
      </p:sp>
    </p:spTree>
    <p:extLst>
      <p:ext uri="{BB962C8B-B14F-4D97-AF65-F5344CB8AC3E}">
        <p14:creationId xmlns:p14="http://schemas.microsoft.com/office/powerpoint/2010/main" val="330973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body" idx="4294967295"/>
          </p:nvPr>
        </p:nvSpPr>
        <p:spPr>
          <a:xfrm>
            <a:off x="685800" y="1447800"/>
            <a:ext cx="7543800" cy="4011613"/>
          </a:xfrm>
          <a:noFill/>
        </p:spPr>
        <p:txBody>
          <a:bodyPr lIns="90488" tIns="44450" rIns="90488" bIns="44450"/>
          <a:lstStyle/>
          <a:p>
            <a:r>
              <a:rPr lang="zh-CN" altLang="en-US" dirty="0">
                <a:ea typeface="PMingLiU" pitchFamily="18" charset="-120"/>
              </a:rPr>
              <a:t>单个证券的风险溢价为该证券对市场组合风险贡献的函数</a:t>
            </a:r>
            <a:endParaRPr lang="en-US" altLang="zh-CN" dirty="0">
              <a:ea typeface="PMingLiU" pitchFamily="18" charset="-120"/>
            </a:endParaRPr>
          </a:p>
        </p:txBody>
      </p:sp>
      <p:sp>
        <p:nvSpPr>
          <p:cNvPr id="10244" name="Rectangle 3"/>
          <p:cNvSpPr>
            <a:spLocks noGrp="1" noChangeArrowheads="1"/>
          </p:cNvSpPr>
          <p:nvPr>
            <p:ph type="title" idx="4294967295"/>
          </p:nvPr>
        </p:nvSpPr>
        <p:spPr>
          <a:xfrm>
            <a:off x="76200" y="381000"/>
            <a:ext cx="8153400" cy="914400"/>
          </a:xfrm>
        </p:spPr>
        <p:txBody>
          <a:bodyPr lIns="90488" tIns="44450" rIns="90488" bIns="44450" anchorCtr="1"/>
          <a:lstStyle/>
          <a:p>
            <a:r>
              <a:rPr lang="zh-CN" altLang="en-US" sz="3800" dirty="0">
                <a:ea typeface="PMingLiU" pitchFamily="18" charset="-120"/>
              </a:rPr>
              <a:t>                  单个证券的收益与风险</a:t>
            </a:r>
            <a:endParaRPr lang="en-US" altLang="zh-CN" sz="3800" dirty="0">
              <a:ea typeface="PMingLiU" pitchFamily="18" charset="-120"/>
            </a:endParaRPr>
          </a:p>
        </p:txBody>
      </p:sp>
      <p:sp>
        <p:nvSpPr>
          <p:cNvPr id="5" name="灯片编号占位符 4"/>
          <p:cNvSpPr>
            <a:spLocks noGrp="1"/>
          </p:cNvSpPr>
          <p:nvPr>
            <p:ph type="sldNum" sz="quarter" idx="12"/>
          </p:nvPr>
        </p:nvSpPr>
        <p:spPr/>
        <p:txBody>
          <a:bodyPr/>
          <a:lstStyle/>
          <a:p>
            <a:fld id="{9EABADBC-C7C3-4515-9C32-39AE9F497921}" type="slidenum">
              <a:rPr lang="en-US" altLang="zh-CN" smtClean="0"/>
              <a:pPr/>
              <a:t>7</a:t>
            </a:fld>
            <a:endParaRPr lang="en-US" altLang="zh-CN"/>
          </a:p>
        </p:txBody>
      </p:sp>
      <p:pic>
        <p:nvPicPr>
          <p:cNvPr id="2" name="图片 1"/>
          <p:cNvPicPr>
            <a:picLocks noChangeAspect="1"/>
          </p:cNvPicPr>
          <p:nvPr/>
        </p:nvPicPr>
        <p:blipFill>
          <a:blip r:embed="rId2"/>
          <a:stretch>
            <a:fillRect/>
          </a:stretch>
        </p:blipFill>
        <p:spPr>
          <a:xfrm>
            <a:off x="2051720" y="2564905"/>
            <a:ext cx="3779325" cy="1359768"/>
          </a:xfrm>
          <a:prstGeom prst="rect">
            <a:avLst/>
          </a:prstGeom>
        </p:spPr>
      </p:pic>
      <p:pic>
        <p:nvPicPr>
          <p:cNvPr id="3" name="图片 2"/>
          <p:cNvPicPr>
            <a:picLocks noChangeAspect="1"/>
          </p:cNvPicPr>
          <p:nvPr/>
        </p:nvPicPr>
        <p:blipFill>
          <a:blip r:embed="rId3"/>
          <a:stretch>
            <a:fillRect/>
          </a:stretch>
        </p:blipFill>
        <p:spPr>
          <a:xfrm>
            <a:off x="1115616" y="3902544"/>
            <a:ext cx="6222526" cy="2278467"/>
          </a:xfrm>
          <a:prstGeom prst="rect">
            <a:avLst/>
          </a:prstGeom>
        </p:spPr>
      </p:pic>
    </p:spTree>
    <p:extLst>
      <p:ext uri="{BB962C8B-B14F-4D97-AF65-F5344CB8AC3E}">
        <p14:creationId xmlns:p14="http://schemas.microsoft.com/office/powerpoint/2010/main" val="35206560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r>
              <a:rPr lang="zh-CN" altLang="en-US" sz="2800" dirty="0"/>
              <a:t>个别资产</a:t>
            </a:r>
            <a:r>
              <a:rPr lang="en-US" altLang="zh-CN" sz="2800" dirty="0"/>
              <a:t>GE</a:t>
            </a:r>
            <a:r>
              <a:rPr lang="zh-CN" altLang="en-US" sz="2800" dirty="0"/>
              <a:t>对组合的风险和收益贡献</a:t>
            </a:r>
          </a:p>
        </p:txBody>
      </p:sp>
      <p:sp>
        <p:nvSpPr>
          <p:cNvPr id="3" name="内容占位符 2"/>
          <p:cNvSpPr>
            <a:spLocks noGrp="1"/>
          </p:cNvSpPr>
          <p:nvPr>
            <p:ph idx="1"/>
          </p:nvPr>
        </p:nvSpPr>
        <p:spPr/>
        <p:txBody>
          <a:bodyPr/>
          <a:lstStyle/>
          <a:p>
            <a:r>
              <a:rPr lang="zh-CN" altLang="en-US" sz="2400" dirty="0"/>
              <a:t>以</a:t>
            </a:r>
            <a:r>
              <a:rPr lang="en-US" altLang="zh-CN" sz="2400" dirty="0"/>
              <a:t>GE</a:t>
            </a:r>
            <a:r>
              <a:rPr lang="zh-CN" altLang="en-US" sz="2400" dirty="0"/>
              <a:t>为例，</a:t>
            </a:r>
            <a:r>
              <a:rPr lang="en-US" altLang="zh-CN" sz="2400" dirty="0"/>
              <a:t>GE</a:t>
            </a:r>
            <a:r>
              <a:rPr lang="zh-CN" altLang="en-US" sz="2400" dirty="0"/>
              <a:t>对组合风险的贡献为</a:t>
            </a:r>
            <a:r>
              <a:rPr lang="en-US" altLang="zh-CN" sz="2400" dirty="0"/>
              <a:t>GE</a:t>
            </a:r>
            <a:r>
              <a:rPr lang="zh-CN" altLang="en-US" sz="2400" dirty="0"/>
              <a:t>权重所在的列或行（不重复计算）</a:t>
            </a:r>
            <a:endParaRPr lang="en-US" altLang="zh-CN" sz="2400" dirty="0"/>
          </a:p>
          <a:p>
            <a:endParaRPr lang="en-US" altLang="zh-CN" sz="2400" dirty="0"/>
          </a:p>
          <a:p>
            <a:endParaRPr lang="en-US" altLang="zh-CN" sz="2400" dirty="0"/>
          </a:p>
          <a:p>
            <a:r>
              <a:rPr lang="zh-CN" altLang="en-US" sz="2400" dirty="0"/>
              <a:t>协方差具有可加性</a:t>
            </a:r>
            <a:endParaRPr lang="en-US" altLang="zh-CN" sz="2400" dirty="0"/>
          </a:p>
          <a:p>
            <a:endParaRPr lang="en-US" altLang="zh-CN" sz="2400" dirty="0"/>
          </a:p>
          <a:p>
            <a:endParaRPr lang="en-US" altLang="zh-CN" sz="2400" dirty="0"/>
          </a:p>
          <a:p>
            <a:r>
              <a:rPr lang="zh-CN" altLang="en-US" sz="2400" dirty="0"/>
              <a:t>于是，</a:t>
            </a:r>
            <a:r>
              <a:rPr lang="en-US" altLang="zh-CN" sz="2400" dirty="0"/>
              <a:t>GE</a:t>
            </a:r>
            <a:r>
              <a:rPr lang="zh-CN" altLang="en-US" sz="2400" dirty="0"/>
              <a:t>对市场组合的风险贡献为：</a:t>
            </a:r>
            <a:endParaRPr lang="en-US" altLang="zh-CN" sz="2400" dirty="0"/>
          </a:p>
          <a:p>
            <a:r>
              <a:rPr lang="zh-CN" altLang="en-US" sz="2400" dirty="0"/>
              <a:t>同时，</a:t>
            </a:r>
            <a:r>
              <a:rPr lang="en-US" altLang="zh-CN" sz="2400" dirty="0"/>
              <a:t>GE</a:t>
            </a:r>
            <a:r>
              <a:rPr lang="zh-CN" altLang="en-US" sz="2400" dirty="0"/>
              <a:t>对市场组合的风险溢价贡献为：</a:t>
            </a:r>
            <a:endParaRPr lang="en-US" altLang="zh-CN" sz="2400" dirty="0"/>
          </a:p>
          <a:p>
            <a:pPr marL="0" indent="0">
              <a:buNone/>
            </a:pPr>
            <a:endParaRPr lang="en-US" altLang="zh-CN" dirty="0"/>
          </a:p>
        </p:txBody>
      </p:sp>
      <p:pic>
        <p:nvPicPr>
          <p:cNvPr id="4" name="图片 3"/>
          <p:cNvPicPr>
            <a:picLocks noChangeAspect="1"/>
          </p:cNvPicPr>
          <p:nvPr/>
        </p:nvPicPr>
        <p:blipFill>
          <a:blip r:embed="rId2"/>
          <a:stretch>
            <a:fillRect/>
          </a:stretch>
        </p:blipFill>
        <p:spPr>
          <a:xfrm>
            <a:off x="1043608" y="2429211"/>
            <a:ext cx="6375226" cy="629200"/>
          </a:xfrm>
          <a:prstGeom prst="rect">
            <a:avLst/>
          </a:prstGeom>
        </p:spPr>
      </p:pic>
      <p:pic>
        <p:nvPicPr>
          <p:cNvPr id="5" name="图片 4"/>
          <p:cNvPicPr>
            <a:picLocks noChangeAspect="1"/>
          </p:cNvPicPr>
          <p:nvPr/>
        </p:nvPicPr>
        <p:blipFill>
          <a:blip r:embed="rId3"/>
          <a:stretch>
            <a:fillRect/>
          </a:stretch>
        </p:blipFill>
        <p:spPr>
          <a:xfrm>
            <a:off x="1234483" y="3630898"/>
            <a:ext cx="5993476" cy="724533"/>
          </a:xfrm>
          <a:prstGeom prst="rect">
            <a:avLst/>
          </a:prstGeom>
        </p:spPr>
      </p:pic>
      <p:pic>
        <p:nvPicPr>
          <p:cNvPr id="6" name="图片 5"/>
          <p:cNvPicPr>
            <a:picLocks noChangeAspect="1"/>
          </p:cNvPicPr>
          <p:nvPr/>
        </p:nvPicPr>
        <p:blipFill>
          <a:blip r:embed="rId4"/>
          <a:stretch>
            <a:fillRect/>
          </a:stretch>
        </p:blipFill>
        <p:spPr>
          <a:xfrm>
            <a:off x="1763688" y="4088497"/>
            <a:ext cx="1412475" cy="533867"/>
          </a:xfrm>
          <a:prstGeom prst="rect">
            <a:avLst/>
          </a:prstGeom>
        </p:spPr>
      </p:pic>
      <p:pic>
        <p:nvPicPr>
          <p:cNvPr id="7" name="图片 6"/>
          <p:cNvPicPr>
            <a:picLocks noChangeAspect="1"/>
          </p:cNvPicPr>
          <p:nvPr/>
        </p:nvPicPr>
        <p:blipFill>
          <a:blip r:embed="rId5"/>
          <a:stretch>
            <a:fillRect/>
          </a:stretch>
        </p:blipFill>
        <p:spPr>
          <a:xfrm>
            <a:off x="6012160" y="4725144"/>
            <a:ext cx="1308142" cy="257400"/>
          </a:xfrm>
          <a:prstGeom prst="rect">
            <a:avLst/>
          </a:prstGeom>
        </p:spPr>
      </p:pic>
      <p:pic>
        <p:nvPicPr>
          <p:cNvPr id="8" name="图片 7"/>
          <p:cNvPicPr>
            <a:picLocks noChangeAspect="1"/>
          </p:cNvPicPr>
          <p:nvPr/>
        </p:nvPicPr>
        <p:blipFill>
          <a:blip r:embed="rId6"/>
          <a:stretch>
            <a:fillRect/>
          </a:stretch>
        </p:blipFill>
        <p:spPr>
          <a:xfrm>
            <a:off x="6480452" y="5153954"/>
            <a:ext cx="839850" cy="266933"/>
          </a:xfrm>
          <a:prstGeom prst="rect">
            <a:avLst/>
          </a:prstGeom>
        </p:spPr>
      </p:pic>
    </p:spTree>
    <p:extLst>
      <p:ext uri="{BB962C8B-B14F-4D97-AF65-F5344CB8AC3E}">
        <p14:creationId xmlns:p14="http://schemas.microsoft.com/office/powerpoint/2010/main" val="329625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0317D-9796-C56C-88F5-EEAB27462E0B}"/>
              </a:ext>
            </a:extLst>
          </p:cNvPr>
          <p:cNvSpPr>
            <a:spLocks noGrp="1"/>
          </p:cNvSpPr>
          <p:nvPr>
            <p:ph type="title"/>
          </p:nvPr>
        </p:nvSpPr>
        <p:spPr/>
        <p:txBody>
          <a:bodyPr/>
          <a:lstStyle/>
          <a:p>
            <a:r>
              <a:rPr lang="zh-CN" altLang="en-US" dirty="0"/>
              <a:t>均衡条件</a:t>
            </a:r>
          </a:p>
        </p:txBody>
      </p:sp>
      <p:sp>
        <p:nvSpPr>
          <p:cNvPr id="3" name="内容占位符 2">
            <a:extLst>
              <a:ext uri="{FF2B5EF4-FFF2-40B4-BE49-F238E27FC236}">
                <a16:creationId xmlns:a16="http://schemas.microsoft.com/office/drawing/2014/main" id="{4B0F1BB4-C60A-DCF4-FB8B-85BE0D8FF309}"/>
              </a:ext>
            </a:extLst>
          </p:cNvPr>
          <p:cNvSpPr>
            <a:spLocks noGrp="1"/>
          </p:cNvSpPr>
          <p:nvPr>
            <p:ph idx="1"/>
          </p:nvPr>
        </p:nvSpPr>
        <p:spPr/>
        <p:txBody>
          <a:bodyPr/>
          <a:lstStyle/>
          <a:p>
            <a:r>
              <a:rPr lang="zh-CN" altLang="en-US" sz="2400" dirty="0"/>
              <a:t>市场达到均衡水平时，所有风险证券都应该满足：它对市场组合的超额收益贡献与风险贡献的比例相同。且正好等于市场组合自身的超额收益与总风险之比。</a:t>
            </a:r>
            <a:endParaRPr lang="en-US" altLang="zh-CN" sz="2400" dirty="0"/>
          </a:p>
          <a:p>
            <a:r>
              <a:rPr lang="zh-CN" altLang="en-US" sz="2400" dirty="0"/>
              <a:t>如果某一证券对市场组合的超额收益贡献与风险贡献的比例</a:t>
            </a:r>
            <a:r>
              <a:rPr lang="zh-CN" altLang="en-US" sz="2400" b="1" dirty="0">
                <a:solidFill>
                  <a:srgbClr val="FF0000"/>
                </a:solidFill>
              </a:rPr>
              <a:t>低于</a:t>
            </a:r>
            <a:r>
              <a:rPr lang="zh-CN" altLang="en-US" sz="2400" dirty="0"/>
              <a:t>前述值，那么它就入选不了市场组合，只有价格下跌、收益上升，直到该比例与其它入选证券相同为止。</a:t>
            </a:r>
            <a:endParaRPr lang="en-US" altLang="zh-CN" sz="2400" dirty="0"/>
          </a:p>
          <a:p>
            <a:r>
              <a:rPr lang="zh-CN" altLang="en-US" sz="2400" dirty="0"/>
              <a:t>反之，如果某一证券对市场组合的超额收益贡献与风险贡献的比例</a:t>
            </a:r>
            <a:r>
              <a:rPr lang="zh-CN" altLang="en-US" sz="2400" b="1" dirty="0">
                <a:solidFill>
                  <a:srgbClr val="FF0000"/>
                </a:solidFill>
              </a:rPr>
              <a:t>高于</a:t>
            </a:r>
            <a:r>
              <a:rPr lang="zh-CN" altLang="en-US" sz="2400" dirty="0"/>
              <a:t>前述值，那么它就会面临更大的需求，只有价格上升、收益下降，直到该比例与其它入选证券相同为止。</a:t>
            </a:r>
            <a:endParaRPr lang="en-US" altLang="zh-CN" sz="2400" dirty="0"/>
          </a:p>
          <a:p>
            <a:endParaRPr lang="zh-CN" altLang="en-US" dirty="0"/>
          </a:p>
        </p:txBody>
      </p:sp>
    </p:spTree>
    <p:extLst>
      <p:ext uri="{BB962C8B-B14F-4D97-AF65-F5344CB8AC3E}">
        <p14:creationId xmlns:p14="http://schemas.microsoft.com/office/powerpoint/2010/main" val="1336731157"/>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18816</TotalTime>
  <Words>3173</Words>
  <Application>Microsoft Office PowerPoint</Application>
  <PresentationFormat>全屏显示(4:3)</PresentationFormat>
  <Paragraphs>503</Paragraphs>
  <Slides>55</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55</vt:i4>
      </vt:variant>
    </vt:vector>
  </HeadingPairs>
  <TitlesOfParts>
    <vt:vector size="66" baseType="lpstr">
      <vt:lpstr>MS Gothic</vt:lpstr>
      <vt:lpstr>PMingLiU</vt:lpstr>
      <vt:lpstr>等线</vt:lpstr>
      <vt:lpstr>汉仪大宋简</vt:lpstr>
      <vt:lpstr>汉仪综艺体简</vt:lpstr>
      <vt:lpstr>SimHei</vt:lpstr>
      <vt:lpstr>Microsoft YaHei</vt:lpstr>
      <vt:lpstr>Arial</vt:lpstr>
      <vt:lpstr>Cambria Math</vt:lpstr>
      <vt:lpstr>Wingdings</vt:lpstr>
      <vt:lpstr>默认设计模板</vt:lpstr>
      <vt:lpstr>投资学 L6:CAPM</vt:lpstr>
      <vt:lpstr>                    资本资产定价模型 (CAPM)</vt:lpstr>
      <vt:lpstr>CAPM假设</vt:lpstr>
      <vt:lpstr>         同质性与均衡逻辑</vt:lpstr>
      <vt:lpstr>           均衡是如何实现的？</vt:lpstr>
      <vt:lpstr>CAPM的推导</vt:lpstr>
      <vt:lpstr>                  单个证券的收益与风险</vt:lpstr>
      <vt:lpstr>             个别资产GE对组合的风险和收益贡献</vt:lpstr>
      <vt:lpstr>均衡条件</vt:lpstr>
      <vt:lpstr>均衡-CAPM</vt:lpstr>
      <vt:lpstr>   第二种证明</vt:lpstr>
      <vt:lpstr>推导</vt:lpstr>
      <vt:lpstr>           P曲线在M点处的斜率</vt:lpstr>
      <vt:lpstr>            CML的斜率等于P的斜率</vt:lpstr>
      <vt:lpstr>整理得CAPM</vt:lpstr>
      <vt:lpstr>            CAPM也适用于风险组合</vt:lpstr>
      <vt:lpstr>               证券市场线（SML)</vt:lpstr>
      <vt:lpstr>           比较CAL,CML，SML</vt:lpstr>
      <vt:lpstr>正alpha证券</vt:lpstr>
      <vt:lpstr>             CAPM与单指数模型比较</vt:lpstr>
      <vt:lpstr>CAPM的应用</vt:lpstr>
      <vt:lpstr>          例：加权平均资本成本</vt:lpstr>
      <vt:lpstr>              例1：上港集团（600018.sh）</vt:lpstr>
      <vt:lpstr>         上港集团r_E 的计算</vt:lpstr>
      <vt:lpstr>            上港集团的资本结构</vt:lpstr>
      <vt:lpstr>          究竟是不是生息负债</vt:lpstr>
      <vt:lpstr>短期债务</vt:lpstr>
      <vt:lpstr>            例2：非上市公司估值</vt:lpstr>
      <vt:lpstr>            资本结构与税盾效应</vt:lpstr>
      <vt:lpstr>税盾</vt:lpstr>
      <vt:lpstr>组合β</vt:lpstr>
      <vt:lpstr>PowerPoint 演示文稿</vt:lpstr>
      <vt:lpstr>                案例：祥源文化（600576.sh）</vt:lpstr>
      <vt:lpstr>             评估值为账面值的10倍</vt:lpstr>
      <vt:lpstr>百龙天梯</vt:lpstr>
      <vt:lpstr>    模型需要贴现率</vt:lpstr>
      <vt:lpstr>PowerPoint 演示文稿</vt:lpstr>
      <vt:lpstr>PowerPoint 演示文稿</vt:lpstr>
      <vt:lpstr>PowerPoint 演示文稿</vt:lpstr>
      <vt:lpstr>PowerPoint 演示文稿</vt:lpstr>
      <vt:lpstr>PowerPoint 演示文稿</vt:lpstr>
      <vt:lpstr>对理论的评价</vt:lpstr>
      <vt:lpstr>            放宽假设与CAPM扩展</vt:lpstr>
      <vt:lpstr>假设检讨:1C</vt:lpstr>
      <vt:lpstr>检讨：2C</vt:lpstr>
      <vt:lpstr>             检讨：2b（信用交易）</vt:lpstr>
      <vt:lpstr>               检讨：2b（无风险借贷）</vt:lpstr>
      <vt:lpstr>              无风险利率的选择困难</vt:lpstr>
      <vt:lpstr>             有效边界组合的扩展特性</vt:lpstr>
      <vt:lpstr>零贝塔模型</vt:lpstr>
      <vt:lpstr>零贝塔SML</vt:lpstr>
      <vt:lpstr>              检讨：2a人力资本与非交易性资产</vt:lpstr>
      <vt:lpstr>           多期模型与对冲组合</vt:lpstr>
      <vt:lpstr>流动性溢价</vt:lpstr>
      <vt:lpstr>本院为研究商学而设，为培植商业人才而设，为领导商人而设，是则本院之使命。</vt:lpstr>
    </vt:vector>
  </TitlesOfParts>
  <Company>微软用户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中国概念股: 资本市场的泡沫与修正</dc:title>
  <dc:creator>微软用户</dc:creator>
  <cp:lastModifiedBy>玉鼎 骆</cp:lastModifiedBy>
  <cp:revision>533</cp:revision>
  <dcterms:created xsi:type="dcterms:W3CDTF">2011-08-18T07:31:51Z</dcterms:created>
  <dcterms:modified xsi:type="dcterms:W3CDTF">2024-04-11T06:01:17Z</dcterms:modified>
</cp:coreProperties>
</file>