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51" r:id="rId3"/>
    <p:sldId id="401" r:id="rId4"/>
    <p:sldId id="402" r:id="rId5"/>
    <p:sldId id="403" r:id="rId6"/>
    <p:sldId id="408" r:id="rId7"/>
    <p:sldId id="409" r:id="rId8"/>
    <p:sldId id="410" r:id="rId9"/>
    <p:sldId id="411" r:id="rId10"/>
    <p:sldId id="404" r:id="rId11"/>
    <p:sldId id="293" r:id="rId12"/>
    <p:sldId id="405" r:id="rId13"/>
    <p:sldId id="413" r:id="rId14"/>
    <p:sldId id="389" r:id="rId15"/>
    <p:sldId id="412" r:id="rId16"/>
    <p:sldId id="368" r:id="rId17"/>
    <p:sldId id="414" r:id="rId18"/>
    <p:sldId id="376" r:id="rId19"/>
    <p:sldId id="375" r:id="rId20"/>
    <p:sldId id="390" r:id="rId21"/>
    <p:sldId id="391" r:id="rId22"/>
    <p:sldId id="406" r:id="rId23"/>
    <p:sldId id="407" r:id="rId24"/>
    <p:sldId id="371" r:id="rId25"/>
    <p:sldId id="395" r:id="rId26"/>
    <p:sldId id="396" r:id="rId27"/>
    <p:sldId id="397" r:id="rId28"/>
    <p:sldId id="400" r:id="rId29"/>
    <p:sldId id="399" r:id="rId30"/>
    <p:sldId id="259" r:id="rId31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66"/>
    <a:srgbClr val="6633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85" d="100"/>
          <a:sy n="85" d="100"/>
        </p:scale>
        <p:origin x="8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5EC5DE-89BA-40DA-BCA7-AA96ACEF1A2F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88E9E268-BC38-48C1-8C80-551E99EBE056}">
      <dgm:prSet phldrT="[文本]"/>
      <dgm:spPr/>
      <dgm:t>
        <a:bodyPr/>
        <a:lstStyle/>
        <a:p>
          <a:r>
            <a:rPr lang="zh-CN" altLang="en-US" dirty="0"/>
            <a:t>高风险</a:t>
          </a:r>
        </a:p>
      </dgm:t>
    </dgm:pt>
    <dgm:pt modelId="{0DEABC35-4616-4142-9222-BFA3458D2434}" type="parTrans" cxnId="{76F14E72-3914-459B-949A-94CCF04647CE}">
      <dgm:prSet/>
      <dgm:spPr/>
      <dgm:t>
        <a:bodyPr/>
        <a:lstStyle/>
        <a:p>
          <a:endParaRPr lang="zh-CN" altLang="en-US"/>
        </a:p>
      </dgm:t>
    </dgm:pt>
    <dgm:pt modelId="{909087F0-18E0-452B-BD73-4CF4ACF07C22}" type="sibTrans" cxnId="{76F14E72-3914-459B-949A-94CCF04647CE}">
      <dgm:prSet/>
      <dgm:spPr/>
      <dgm:t>
        <a:bodyPr/>
        <a:lstStyle/>
        <a:p>
          <a:endParaRPr lang="zh-CN" altLang="en-US"/>
        </a:p>
      </dgm:t>
    </dgm:pt>
    <dgm:pt modelId="{018BD359-0EC0-45D5-8814-3153E50F89BB}">
      <dgm:prSet phldrT="[文本]"/>
      <dgm:spPr/>
      <dgm:t>
        <a:bodyPr/>
        <a:lstStyle/>
        <a:p>
          <a:r>
            <a:rPr lang="zh-CN" altLang="en-US" dirty="0"/>
            <a:t>中风险</a:t>
          </a:r>
        </a:p>
      </dgm:t>
    </dgm:pt>
    <dgm:pt modelId="{53BA0FDF-4F93-4812-A634-F3AA3076B7B9}" type="parTrans" cxnId="{D19D2BFC-6883-49BD-83CC-1C7527C62DBD}">
      <dgm:prSet/>
      <dgm:spPr/>
      <dgm:t>
        <a:bodyPr/>
        <a:lstStyle/>
        <a:p>
          <a:endParaRPr lang="zh-CN" altLang="en-US"/>
        </a:p>
      </dgm:t>
    </dgm:pt>
    <dgm:pt modelId="{30713C89-E959-4356-A465-B80E6D90A857}" type="sibTrans" cxnId="{D19D2BFC-6883-49BD-83CC-1C7527C62DBD}">
      <dgm:prSet/>
      <dgm:spPr/>
      <dgm:t>
        <a:bodyPr/>
        <a:lstStyle/>
        <a:p>
          <a:endParaRPr lang="zh-CN" altLang="en-US"/>
        </a:p>
      </dgm:t>
    </dgm:pt>
    <dgm:pt modelId="{0255E661-9D02-4F11-B7D3-982CA3F9D096}">
      <dgm:prSet phldrT="[文本]"/>
      <dgm:spPr/>
      <dgm:t>
        <a:bodyPr/>
        <a:lstStyle/>
        <a:p>
          <a:r>
            <a:rPr lang="zh-CN" altLang="en-US" dirty="0"/>
            <a:t>低风险</a:t>
          </a:r>
        </a:p>
      </dgm:t>
    </dgm:pt>
    <dgm:pt modelId="{85004C57-9CB0-4FFA-9331-318AEC890402}" type="parTrans" cxnId="{30C77B97-CF8C-4902-A12B-E6F1A19A1879}">
      <dgm:prSet/>
      <dgm:spPr/>
      <dgm:t>
        <a:bodyPr/>
        <a:lstStyle/>
        <a:p>
          <a:endParaRPr lang="zh-CN" altLang="en-US"/>
        </a:p>
      </dgm:t>
    </dgm:pt>
    <dgm:pt modelId="{A1A8C633-0F10-4F05-923C-E9EC186B0A33}" type="sibTrans" cxnId="{30C77B97-CF8C-4902-A12B-E6F1A19A1879}">
      <dgm:prSet/>
      <dgm:spPr/>
      <dgm:t>
        <a:bodyPr/>
        <a:lstStyle/>
        <a:p>
          <a:endParaRPr lang="zh-CN" altLang="en-US"/>
        </a:p>
      </dgm:t>
    </dgm:pt>
    <dgm:pt modelId="{B0C21DC5-0D99-494A-AB86-85F9DBED9C12}" type="pres">
      <dgm:prSet presAssocID="{E35EC5DE-89BA-40DA-BCA7-AA96ACEF1A2F}" presName="Name0" presStyleCnt="0">
        <dgm:presLayoutVars>
          <dgm:dir/>
          <dgm:animLvl val="lvl"/>
          <dgm:resizeHandles val="exact"/>
        </dgm:presLayoutVars>
      </dgm:prSet>
      <dgm:spPr/>
    </dgm:pt>
    <dgm:pt modelId="{0A7C0A8F-A086-467F-A1E4-31A9AF6C870A}" type="pres">
      <dgm:prSet presAssocID="{88E9E268-BC38-48C1-8C80-551E99EBE056}" presName="Name8" presStyleCnt="0"/>
      <dgm:spPr/>
    </dgm:pt>
    <dgm:pt modelId="{F131C8E9-0BB9-4A89-A714-AC3939A1BE12}" type="pres">
      <dgm:prSet presAssocID="{88E9E268-BC38-48C1-8C80-551E99EBE056}" presName="level" presStyleLbl="node1" presStyleIdx="0" presStyleCnt="3">
        <dgm:presLayoutVars>
          <dgm:chMax val="1"/>
          <dgm:bulletEnabled val="1"/>
        </dgm:presLayoutVars>
      </dgm:prSet>
      <dgm:spPr/>
    </dgm:pt>
    <dgm:pt modelId="{148D01BA-E9B5-432E-9078-B31EB0683865}" type="pres">
      <dgm:prSet presAssocID="{88E9E268-BC38-48C1-8C80-551E99EBE05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C626829-C450-4295-B41E-F4A237290346}" type="pres">
      <dgm:prSet presAssocID="{018BD359-0EC0-45D5-8814-3153E50F89BB}" presName="Name8" presStyleCnt="0"/>
      <dgm:spPr/>
    </dgm:pt>
    <dgm:pt modelId="{040267B6-924C-409D-BEA5-152CB74FE614}" type="pres">
      <dgm:prSet presAssocID="{018BD359-0EC0-45D5-8814-3153E50F89BB}" presName="level" presStyleLbl="node1" presStyleIdx="1" presStyleCnt="3">
        <dgm:presLayoutVars>
          <dgm:chMax val="1"/>
          <dgm:bulletEnabled val="1"/>
        </dgm:presLayoutVars>
      </dgm:prSet>
      <dgm:spPr/>
    </dgm:pt>
    <dgm:pt modelId="{9BC73866-49D2-4AFB-957C-05A675DC7291}" type="pres">
      <dgm:prSet presAssocID="{018BD359-0EC0-45D5-8814-3153E50F89B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B55DC9A-5C58-498F-8C32-A24C5E24C50D}" type="pres">
      <dgm:prSet presAssocID="{0255E661-9D02-4F11-B7D3-982CA3F9D096}" presName="Name8" presStyleCnt="0"/>
      <dgm:spPr/>
    </dgm:pt>
    <dgm:pt modelId="{36F088D7-1FF5-4C1B-9C8E-451E44B9B628}" type="pres">
      <dgm:prSet presAssocID="{0255E661-9D02-4F11-B7D3-982CA3F9D096}" presName="level" presStyleLbl="node1" presStyleIdx="2" presStyleCnt="3">
        <dgm:presLayoutVars>
          <dgm:chMax val="1"/>
          <dgm:bulletEnabled val="1"/>
        </dgm:presLayoutVars>
      </dgm:prSet>
      <dgm:spPr/>
    </dgm:pt>
    <dgm:pt modelId="{5C5F1754-E553-4F50-8458-12C39B57201E}" type="pres">
      <dgm:prSet presAssocID="{0255E661-9D02-4F11-B7D3-982CA3F9D09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9439322-99D9-4EB6-8C07-625DEBC7457B}" type="presOf" srcId="{88E9E268-BC38-48C1-8C80-551E99EBE056}" destId="{148D01BA-E9B5-432E-9078-B31EB0683865}" srcOrd="1" destOrd="0" presId="urn:microsoft.com/office/officeart/2005/8/layout/pyramid1"/>
    <dgm:cxn modelId="{0C263E33-4BC0-487D-9C49-8025EBE8CBCA}" type="presOf" srcId="{0255E661-9D02-4F11-B7D3-982CA3F9D096}" destId="{36F088D7-1FF5-4C1B-9C8E-451E44B9B628}" srcOrd="0" destOrd="0" presId="urn:microsoft.com/office/officeart/2005/8/layout/pyramid1"/>
    <dgm:cxn modelId="{76F14E72-3914-459B-949A-94CCF04647CE}" srcId="{E35EC5DE-89BA-40DA-BCA7-AA96ACEF1A2F}" destId="{88E9E268-BC38-48C1-8C80-551E99EBE056}" srcOrd="0" destOrd="0" parTransId="{0DEABC35-4616-4142-9222-BFA3458D2434}" sibTransId="{909087F0-18E0-452B-BD73-4CF4ACF07C22}"/>
    <dgm:cxn modelId="{6947FC52-1C37-4924-8063-5382C75D2B2C}" type="presOf" srcId="{88E9E268-BC38-48C1-8C80-551E99EBE056}" destId="{F131C8E9-0BB9-4A89-A714-AC3939A1BE12}" srcOrd="0" destOrd="0" presId="urn:microsoft.com/office/officeart/2005/8/layout/pyramid1"/>
    <dgm:cxn modelId="{83519279-5193-4B65-B014-D24F0557FE22}" type="presOf" srcId="{018BD359-0EC0-45D5-8814-3153E50F89BB}" destId="{9BC73866-49D2-4AFB-957C-05A675DC7291}" srcOrd="1" destOrd="0" presId="urn:microsoft.com/office/officeart/2005/8/layout/pyramid1"/>
    <dgm:cxn modelId="{30C77B97-CF8C-4902-A12B-E6F1A19A1879}" srcId="{E35EC5DE-89BA-40DA-BCA7-AA96ACEF1A2F}" destId="{0255E661-9D02-4F11-B7D3-982CA3F9D096}" srcOrd="2" destOrd="0" parTransId="{85004C57-9CB0-4FFA-9331-318AEC890402}" sibTransId="{A1A8C633-0F10-4F05-923C-E9EC186B0A33}"/>
    <dgm:cxn modelId="{83A9F2A1-9DB5-4279-B3EF-2FFB9C067836}" type="presOf" srcId="{0255E661-9D02-4F11-B7D3-982CA3F9D096}" destId="{5C5F1754-E553-4F50-8458-12C39B57201E}" srcOrd="1" destOrd="0" presId="urn:microsoft.com/office/officeart/2005/8/layout/pyramid1"/>
    <dgm:cxn modelId="{C44666BB-6E60-4FE8-A8F1-25CB6784AFCE}" type="presOf" srcId="{E35EC5DE-89BA-40DA-BCA7-AA96ACEF1A2F}" destId="{B0C21DC5-0D99-494A-AB86-85F9DBED9C12}" srcOrd="0" destOrd="0" presId="urn:microsoft.com/office/officeart/2005/8/layout/pyramid1"/>
    <dgm:cxn modelId="{595CD7F1-8184-4056-86D8-95E4986E17DA}" type="presOf" srcId="{018BD359-0EC0-45D5-8814-3153E50F89BB}" destId="{040267B6-924C-409D-BEA5-152CB74FE614}" srcOrd="0" destOrd="0" presId="urn:microsoft.com/office/officeart/2005/8/layout/pyramid1"/>
    <dgm:cxn modelId="{D19D2BFC-6883-49BD-83CC-1C7527C62DBD}" srcId="{E35EC5DE-89BA-40DA-BCA7-AA96ACEF1A2F}" destId="{018BD359-0EC0-45D5-8814-3153E50F89BB}" srcOrd="1" destOrd="0" parTransId="{53BA0FDF-4F93-4812-A634-F3AA3076B7B9}" sibTransId="{30713C89-E959-4356-A465-B80E6D90A857}"/>
    <dgm:cxn modelId="{FC924F01-1CCF-4C7B-8F50-E8645BB8EB17}" type="presParOf" srcId="{B0C21DC5-0D99-494A-AB86-85F9DBED9C12}" destId="{0A7C0A8F-A086-467F-A1E4-31A9AF6C870A}" srcOrd="0" destOrd="0" presId="urn:microsoft.com/office/officeart/2005/8/layout/pyramid1"/>
    <dgm:cxn modelId="{5B0D6011-2A70-4CF1-B128-D3DC6FF4A868}" type="presParOf" srcId="{0A7C0A8F-A086-467F-A1E4-31A9AF6C870A}" destId="{F131C8E9-0BB9-4A89-A714-AC3939A1BE12}" srcOrd="0" destOrd="0" presId="urn:microsoft.com/office/officeart/2005/8/layout/pyramid1"/>
    <dgm:cxn modelId="{787FD069-61C2-42CA-8DD0-045C2B1D5756}" type="presParOf" srcId="{0A7C0A8F-A086-467F-A1E4-31A9AF6C870A}" destId="{148D01BA-E9B5-432E-9078-B31EB0683865}" srcOrd="1" destOrd="0" presId="urn:microsoft.com/office/officeart/2005/8/layout/pyramid1"/>
    <dgm:cxn modelId="{FC0EF802-2455-44D9-9416-831366C4391D}" type="presParOf" srcId="{B0C21DC5-0D99-494A-AB86-85F9DBED9C12}" destId="{5C626829-C450-4295-B41E-F4A237290346}" srcOrd="1" destOrd="0" presId="urn:microsoft.com/office/officeart/2005/8/layout/pyramid1"/>
    <dgm:cxn modelId="{74919D4E-8DC7-4FBB-9542-FA99070FBC18}" type="presParOf" srcId="{5C626829-C450-4295-B41E-F4A237290346}" destId="{040267B6-924C-409D-BEA5-152CB74FE614}" srcOrd="0" destOrd="0" presId="urn:microsoft.com/office/officeart/2005/8/layout/pyramid1"/>
    <dgm:cxn modelId="{032D5CE6-F7B6-4462-973A-279C1BB51882}" type="presParOf" srcId="{5C626829-C450-4295-B41E-F4A237290346}" destId="{9BC73866-49D2-4AFB-957C-05A675DC7291}" srcOrd="1" destOrd="0" presId="urn:microsoft.com/office/officeart/2005/8/layout/pyramid1"/>
    <dgm:cxn modelId="{FEF0E8A5-742C-4BE3-A80F-C1F645724E24}" type="presParOf" srcId="{B0C21DC5-0D99-494A-AB86-85F9DBED9C12}" destId="{FB55DC9A-5C58-498F-8C32-A24C5E24C50D}" srcOrd="2" destOrd="0" presId="urn:microsoft.com/office/officeart/2005/8/layout/pyramid1"/>
    <dgm:cxn modelId="{CAB24293-446D-4365-8D2D-844168580DAE}" type="presParOf" srcId="{FB55DC9A-5C58-498F-8C32-A24C5E24C50D}" destId="{36F088D7-1FF5-4C1B-9C8E-451E44B9B628}" srcOrd="0" destOrd="0" presId="urn:microsoft.com/office/officeart/2005/8/layout/pyramid1"/>
    <dgm:cxn modelId="{AB6FF6D0-F515-466B-BB4C-15FE579AF3B8}" type="presParOf" srcId="{FB55DC9A-5C58-498F-8C32-A24C5E24C50D}" destId="{5C5F1754-E553-4F50-8458-12C39B5720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1C8E9-0BB9-4A89-A714-AC3939A1BE12}">
      <dsp:nvSpPr>
        <dsp:cNvPr id="0" name=""/>
        <dsp:cNvSpPr/>
      </dsp:nvSpPr>
      <dsp:spPr>
        <a:xfrm>
          <a:off x="2743200" y="0"/>
          <a:ext cx="2743199" cy="1508654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500" kern="1200" dirty="0"/>
            <a:t>高风险</a:t>
          </a:r>
        </a:p>
      </dsp:txBody>
      <dsp:txXfrm>
        <a:off x="2743200" y="0"/>
        <a:ext cx="2743199" cy="1508654"/>
      </dsp:txXfrm>
    </dsp:sp>
    <dsp:sp modelId="{040267B6-924C-409D-BEA5-152CB74FE614}">
      <dsp:nvSpPr>
        <dsp:cNvPr id="0" name=""/>
        <dsp:cNvSpPr/>
      </dsp:nvSpPr>
      <dsp:spPr>
        <a:xfrm>
          <a:off x="1371600" y="1508654"/>
          <a:ext cx="5486399" cy="1508654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500" kern="1200" dirty="0"/>
            <a:t>中风险</a:t>
          </a:r>
        </a:p>
      </dsp:txBody>
      <dsp:txXfrm>
        <a:off x="2331720" y="1508654"/>
        <a:ext cx="3566160" cy="1508654"/>
      </dsp:txXfrm>
    </dsp:sp>
    <dsp:sp modelId="{36F088D7-1FF5-4C1B-9C8E-451E44B9B628}">
      <dsp:nvSpPr>
        <dsp:cNvPr id="0" name=""/>
        <dsp:cNvSpPr/>
      </dsp:nvSpPr>
      <dsp:spPr>
        <a:xfrm>
          <a:off x="0" y="3017308"/>
          <a:ext cx="8229600" cy="1508654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500" kern="1200" dirty="0"/>
            <a:t>低风险</a:t>
          </a:r>
        </a:p>
      </dsp:txBody>
      <dsp:txXfrm>
        <a:off x="1440179" y="3017308"/>
        <a:ext cx="5349240" cy="1508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2536514B-8543-4C17-AFF1-BFBCB98F262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1E1F16-6EA0-45BA-9A22-0337A89D165D}" type="slidenum">
              <a:rPr lang="en-US" altLang="zh-CN"/>
              <a:pPr/>
              <a:t>1</a:t>
            </a:fld>
            <a:endParaRPr lang="en-US" altLang="zh-CN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A62A4E-DCCA-4536-B452-2145185C3DD1}" type="slidenum">
              <a:rPr lang="en-US" altLang="zh-CN"/>
              <a:pPr/>
              <a:t>30</a:t>
            </a:fld>
            <a:endParaRPr lang="en-US" altLang="zh-CN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DB583C6-BF90-474C-993F-11B545209AF2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5127" name="Picture 7" descr="PPT-2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  <p:pic>
        <p:nvPicPr>
          <p:cNvPr id="5128" name="Picture 8" descr="PPT-2a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BA447-B1E6-4E50-AE75-FC6BA8284C7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8D34A-CF92-4C0C-84FA-BA904FD4A51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AD7CED-173C-4149-892C-4F2F158D21E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B1FEB-CAC2-456A-B597-C0C3985F681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4C1B2-1A09-46B1-A7E6-3C67687F6D0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8AE0A-1B5E-4443-A11E-F1CCC6A0F53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D5A55-8805-4D9C-AEDA-7B0894D74BA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696CB-0D20-433D-8E5B-0B86E57B7B0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BADBC-C7C3-4515-9C32-39AE9F49792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DAA04-42F4-4FEC-983B-1DF9D6DC33E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F2870-266B-41D2-8899-8AC34ECFBF5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DC8B9D-6BF6-4FEE-B22E-E76EE2CD2E14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1031" name="Picture 7" descr="PPT-2b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yd@mail.shufe.edu.c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libili.com/video/BV16s411N798/?spm_id_from=333.788.recommend_more_video.4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libili.com/video/BV1xs411k7QJ?spm_id_from=333.337.search-card.all.click" TargetMode="External"/><Relationship Id="rId2" Type="http://schemas.openxmlformats.org/officeDocument/2006/relationships/hyperlink" Target="https://www.bilibili.com/video/BV1xs411k7yG/?spm_id_from=333.788.recommend_more_video.-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ilibili.com/video/BV17p4y1174r?spm_id_from=333.337.search-card.all.click" TargetMode="External"/><Relationship Id="rId4" Type="http://schemas.openxmlformats.org/officeDocument/2006/relationships/hyperlink" Target="https://www.bilibili.com/video/BV1xs411k7CW/?spm_id_from=333.788.recommend_more_video.1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4438" y="2564904"/>
            <a:ext cx="6046787" cy="1862634"/>
          </a:xfrm>
        </p:spPr>
        <p:txBody>
          <a:bodyPr/>
          <a:lstStyle/>
          <a:p>
            <a:r>
              <a:rPr lang="zh-CN" altLang="en-US" sz="4000" b="1" dirty="0">
                <a:solidFill>
                  <a:srgbClr val="333300"/>
                </a:solidFill>
                <a:ea typeface="汉仪大宋简" pitchFamily="49" charset="-122"/>
              </a:rPr>
              <a:t>投资学</a:t>
            </a:r>
            <a:br>
              <a:rPr lang="en-US" altLang="zh-CN" sz="4000" b="1" dirty="0">
                <a:solidFill>
                  <a:srgbClr val="333300"/>
                </a:solidFill>
                <a:ea typeface="汉仪大宋简" pitchFamily="49" charset="-122"/>
              </a:rPr>
            </a:br>
            <a:r>
              <a:rPr lang="en-US" altLang="zh-CN" sz="4000" b="1" dirty="0">
                <a:solidFill>
                  <a:srgbClr val="333300"/>
                </a:solidFill>
                <a:ea typeface="汉仪大宋简" pitchFamily="49" charset="-122"/>
              </a:rPr>
              <a:t>L9 </a:t>
            </a:r>
            <a:r>
              <a:rPr lang="zh-CN" altLang="en-US" sz="4000" b="1" dirty="0">
                <a:solidFill>
                  <a:srgbClr val="333300"/>
                </a:solidFill>
                <a:ea typeface="汉仪大宋简" pitchFamily="49" charset="-122"/>
              </a:rPr>
              <a:t>行为金融理论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652963"/>
            <a:ext cx="3952875" cy="1728365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2" charset="-122"/>
                <a:ea typeface="SimHei" pitchFamily="2" charset="-122"/>
              </a:rPr>
              <a:t>上海财经大学</a:t>
            </a: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2" charset="-122"/>
                <a:ea typeface="SimHei" pitchFamily="2" charset="-122"/>
              </a:rPr>
              <a:t>  骆玉鼎</a:t>
            </a:r>
            <a:endParaRPr lang="zh-CN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汉仪大宋简" pitchFamily="49" charset="-122"/>
              <a:ea typeface="汉仪大宋简" pitchFamily="49" charset="-122"/>
            </a:endParaRPr>
          </a:p>
          <a:p>
            <a:pPr algn="r">
              <a:lnSpc>
                <a:spcPct val="90000"/>
              </a:lnSpc>
            </a:pPr>
            <a:r>
              <a:rPr lang="en-US" altLang="zh-CN" sz="2400" dirty="0">
                <a:latin typeface="汉仪大宋简" pitchFamily="49" charset="-122"/>
                <a:ea typeface="汉仪大宋简" pitchFamily="49" charset="-122"/>
                <a:hlinkClick r:id="rId3"/>
              </a:rPr>
              <a:t>lyd@mail.shufe.edu.cn</a:t>
            </a:r>
            <a:endParaRPr lang="en-US" altLang="zh-CN" sz="2400" dirty="0">
              <a:latin typeface="汉仪大宋简" pitchFamily="49" charset="-122"/>
              <a:ea typeface="汉仪大宋简" pitchFamily="49" charset="-122"/>
            </a:endParaRPr>
          </a:p>
          <a:p>
            <a:pPr algn="r">
              <a:lnSpc>
                <a:spcPct val="90000"/>
              </a:lnSpc>
            </a:pPr>
            <a:r>
              <a:rPr lang="en-US" altLang="zh-CN" sz="2400" dirty="0">
                <a:latin typeface="汉仪大宋简" pitchFamily="49" charset="-122"/>
                <a:ea typeface="汉仪大宋简" pitchFamily="49" charset="-122"/>
              </a:rPr>
              <a:t> 2024.4</a:t>
            </a:r>
          </a:p>
          <a:p>
            <a:pPr algn="r">
              <a:lnSpc>
                <a:spcPct val="90000"/>
              </a:lnSpc>
            </a:pPr>
            <a:endParaRPr lang="en-US" altLang="zh-CN" sz="2400" dirty="0">
              <a:latin typeface="汉仪大宋简" pitchFamily="49" charset="-122"/>
              <a:ea typeface="汉仪大宋简" pitchFamily="49" charset="-122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2987675" y="4581525"/>
            <a:ext cx="5472113" cy="0"/>
          </a:xfrm>
          <a:prstGeom prst="line">
            <a:avLst/>
          </a:prstGeom>
          <a:noFill/>
          <a:ln w="22225">
            <a:solidFill>
              <a:srgbClr val="33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ADB04E-08CD-60F9-6FD2-5E13DACAF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</a:t>
            </a:r>
            <a:r>
              <a:rPr lang="zh-CN" altLang="en-US" sz="4000" dirty="0"/>
              <a:t>来自塞勒的更多指控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4B7A49-71F7-A867-2259-384FBEE34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altLang="zh-CN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f2"/>
              </a:rPr>
              <a:t>Richard Thaler,1999, “The </a:t>
            </a:r>
            <a:r>
              <a:rPr lang="en-US" altLang="zh-CN" sz="2000" dirty="0">
                <a:solidFill>
                  <a:srgbClr val="000000"/>
                </a:solidFill>
                <a:highlight>
                  <a:srgbClr val="FFFFFF"/>
                </a:highlight>
                <a:latin typeface="ff2"/>
              </a:rPr>
              <a:t>end</a:t>
            </a:r>
            <a:r>
              <a:rPr lang="zh-CN" altLang="en-US" sz="2000" dirty="0">
                <a:solidFill>
                  <a:srgbClr val="000000"/>
                </a:solidFill>
                <a:highlight>
                  <a:srgbClr val="FFFFFF"/>
                </a:highlight>
                <a:latin typeface="ff2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highlight>
                  <a:srgbClr val="FFFFFF"/>
                </a:highlight>
                <a:latin typeface="ff2"/>
              </a:rPr>
              <a:t>of</a:t>
            </a:r>
            <a:r>
              <a:rPr lang="zh-CN" altLang="en-US" sz="2000" dirty="0">
                <a:solidFill>
                  <a:srgbClr val="000000"/>
                </a:solidFill>
                <a:highlight>
                  <a:srgbClr val="FFFFFF"/>
                </a:highlight>
                <a:latin typeface="ff2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highlight>
                  <a:srgbClr val="FFFFFF"/>
                </a:highlight>
                <a:latin typeface="ff2"/>
              </a:rPr>
              <a:t>behavioral</a:t>
            </a:r>
            <a:r>
              <a:rPr lang="zh-CN" altLang="en-US" sz="2000" dirty="0">
                <a:solidFill>
                  <a:srgbClr val="000000"/>
                </a:solidFill>
                <a:highlight>
                  <a:srgbClr val="FFFFFF"/>
                </a:highlight>
                <a:latin typeface="ff2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highlight>
                  <a:srgbClr val="FFFFFF"/>
                </a:highlight>
                <a:latin typeface="ff2"/>
              </a:rPr>
              <a:t>Finance ”, </a:t>
            </a:r>
            <a:r>
              <a:rPr lang="en-US" altLang="zh-CN" sz="20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f2"/>
              </a:rPr>
              <a:t>Financial Analysts Journal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f2"/>
              </a:rPr>
              <a:t>, Vol. 55, No. 6, pp.12-17</a:t>
            </a:r>
          </a:p>
          <a:p>
            <a:r>
              <a:rPr lang="zh-CN" altLang="en-US" sz="1800" b="1" dirty="0"/>
              <a:t>成交量之谜（</a:t>
            </a:r>
            <a:r>
              <a:rPr lang="en-US" altLang="zh-CN" sz="1800" b="1" dirty="0"/>
              <a:t>Volume</a:t>
            </a:r>
            <a:r>
              <a:rPr lang="zh-CN" altLang="en-US" sz="1800" b="1" dirty="0"/>
              <a:t>）</a:t>
            </a:r>
            <a:r>
              <a:rPr lang="zh-CN" altLang="en-US" sz="1800" dirty="0"/>
              <a:t>。如果人们都知道交易者是理性的（你知道我理性，我知道你理性，我知道你知道我理性）</a:t>
            </a:r>
            <a:r>
              <a:rPr lang="en-US" altLang="zh-CN" sz="1800" dirty="0"/>
              <a:t>,</a:t>
            </a:r>
            <a:r>
              <a:rPr lang="zh-CN" altLang="en-US" sz="1800" dirty="0"/>
              <a:t>那么，除非解决流动性需求，否则不会发生交易。比如说，如果你想卖几股</a:t>
            </a:r>
            <a:r>
              <a:rPr lang="en-US" altLang="zh-CN" sz="1800" dirty="0"/>
              <a:t>IBM</a:t>
            </a:r>
            <a:r>
              <a:rPr lang="zh-CN" altLang="en-US" sz="1800" dirty="0"/>
              <a:t>的股票给我，我心里就会犯嘀咕，“你到底掌握了什么我不知道的信息？”</a:t>
            </a:r>
            <a:endParaRPr lang="en-US" altLang="zh-CN" sz="1800" dirty="0"/>
          </a:p>
          <a:p>
            <a:r>
              <a:rPr lang="zh-CN" altLang="en-US" sz="1800" b="1" dirty="0"/>
              <a:t>波动性之谜</a:t>
            </a:r>
            <a:r>
              <a:rPr lang="zh-CN" altLang="en-US" sz="1800" dirty="0"/>
              <a:t>（</a:t>
            </a:r>
            <a:r>
              <a:rPr lang="en-US" altLang="zh-CN" sz="1800" dirty="0" err="1"/>
              <a:t>shiller</a:t>
            </a:r>
            <a:r>
              <a:rPr lang="zh-CN" altLang="en-US" sz="1800" dirty="0"/>
              <a:t>，</a:t>
            </a:r>
            <a:r>
              <a:rPr lang="en-US" altLang="zh-CN" sz="1800" dirty="0"/>
              <a:t>1981</a:t>
            </a:r>
            <a:r>
              <a:rPr lang="zh-CN" altLang="en-US" sz="1800" dirty="0"/>
              <a:t>年就已经发现过度波动性</a:t>
            </a:r>
            <a:r>
              <a:rPr lang="en-US" altLang="zh-CN" sz="1800" dirty="0"/>
              <a:t> </a:t>
            </a:r>
            <a:r>
              <a:rPr lang="zh-CN" altLang="en-US" sz="1800" dirty="0"/>
              <a:t>）</a:t>
            </a:r>
            <a:endParaRPr lang="en-US" altLang="zh-CN" sz="1800" dirty="0"/>
          </a:p>
          <a:p>
            <a:r>
              <a:rPr lang="zh-CN" altLang="en-US" sz="1800" b="1" dirty="0"/>
              <a:t>分红之谜</a:t>
            </a:r>
            <a:r>
              <a:rPr lang="zh-CN" altLang="en-US" sz="1800" dirty="0"/>
              <a:t>。红利所得税（</a:t>
            </a:r>
            <a:r>
              <a:rPr lang="en-US" altLang="zh-CN" sz="1800" dirty="0"/>
              <a:t>30%</a:t>
            </a:r>
            <a:r>
              <a:rPr lang="zh-CN" altLang="en-US" sz="1800" dirty="0"/>
              <a:t>）高于资本利得税（持有</a:t>
            </a:r>
            <a:r>
              <a:rPr lang="en-US" altLang="zh-CN" sz="1800" dirty="0"/>
              <a:t>1</a:t>
            </a:r>
            <a:r>
              <a:rPr lang="zh-CN" altLang="en-US" sz="1800" dirty="0"/>
              <a:t>年以上的长期资本利得税率分三档</a:t>
            </a:r>
            <a:r>
              <a:rPr lang="en-US" altLang="zh-CN" sz="1800" dirty="0"/>
              <a:t>0%,15%,20%)</a:t>
            </a:r>
            <a:r>
              <a:rPr lang="zh-CN" altLang="en-US" sz="1800" dirty="0"/>
              <a:t>，为何大公司还热衷于现金分红？为何宣布分红或红利增长时股价会涨？</a:t>
            </a:r>
            <a:endParaRPr lang="en-US" altLang="zh-CN" sz="1800" dirty="0"/>
          </a:p>
          <a:p>
            <a:r>
              <a:rPr lang="zh-CN" altLang="en-US" sz="1800" b="1" dirty="0"/>
              <a:t>股权溢价之谜（</a:t>
            </a:r>
            <a:r>
              <a:rPr lang="en-US" altLang="zh-CN" sz="1800" b="1" dirty="0"/>
              <a:t>Equity Premium Puzzle</a:t>
            </a:r>
            <a:r>
              <a:rPr lang="zh-CN" altLang="en-US" sz="1800" b="1" dirty="0"/>
              <a:t>）。</a:t>
            </a:r>
            <a:r>
              <a:rPr lang="zh-CN" altLang="en-US" sz="1800" dirty="0"/>
              <a:t>美国股票收益率比短期国库券（</a:t>
            </a:r>
            <a:r>
              <a:rPr lang="en-US" altLang="zh-CN" sz="1800" dirty="0"/>
              <a:t>T-Bill</a:t>
            </a:r>
            <a:r>
              <a:rPr lang="zh-CN" altLang="en-US" sz="1800" dirty="0"/>
              <a:t>）收益率高</a:t>
            </a:r>
            <a:r>
              <a:rPr lang="en-US" altLang="zh-CN" sz="1800" dirty="0"/>
              <a:t>7%.</a:t>
            </a:r>
          </a:p>
          <a:p>
            <a:r>
              <a:rPr lang="zh-CN" altLang="en-US" sz="1800" b="1" dirty="0"/>
              <a:t>股价可预测性（</a:t>
            </a:r>
            <a:r>
              <a:rPr lang="en-US" altLang="zh-CN" sz="1800" b="1" dirty="0"/>
              <a:t>Predictable)</a:t>
            </a:r>
            <a:r>
              <a:rPr lang="zh-CN" altLang="en-US" sz="1800" b="1" dirty="0"/>
              <a:t>。</a:t>
            </a:r>
            <a:r>
              <a:rPr lang="zh-CN" altLang="en-US" sz="1800" dirty="0"/>
              <a:t>至少部分可预测</a:t>
            </a:r>
            <a:r>
              <a:rPr lang="zh-CN" altLang="en-US" sz="1800" b="1" dirty="0"/>
              <a:t>。</a:t>
            </a:r>
            <a:endParaRPr lang="en-US" altLang="zh-CN" sz="1800" b="1" dirty="0"/>
          </a:p>
          <a:p>
            <a:r>
              <a:rPr lang="zh-CN" altLang="en-US" sz="1800" b="1" dirty="0"/>
              <a:t>套利的条件</a:t>
            </a:r>
          </a:p>
        </p:txBody>
      </p:sp>
    </p:spTree>
    <p:extLst>
      <p:ext uri="{BB962C8B-B14F-4D97-AF65-F5344CB8AC3E}">
        <p14:creationId xmlns:p14="http://schemas.microsoft.com/office/powerpoint/2010/main" val="510043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/>
          <a:lstStyle/>
          <a:p>
            <a:r>
              <a:rPr lang="en-US" sz="3800" dirty="0"/>
              <a:t>        </a:t>
            </a:r>
            <a:r>
              <a:rPr lang="zh-CN" altLang="en-US" sz="3800" dirty="0"/>
              <a:t>行为金融学</a:t>
            </a:r>
            <a:endParaRPr lang="en-US" sz="3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 lIns="90488" tIns="44450" rIns="90488" bIns="44450" anchor="b">
            <a:normAutofit/>
          </a:bodyPr>
          <a:lstStyle/>
          <a:p>
            <a:pPr marL="0" indent="0">
              <a:buFontTx/>
              <a:buNone/>
            </a:pPr>
            <a:r>
              <a:rPr lang="zh-CN" altLang="en-US" sz="3200" dirty="0"/>
              <a:t>传统金融理论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85750" lvl="1">
              <a:buFont typeface="Arial" charset="0"/>
              <a:buChar char="•"/>
            </a:pPr>
            <a:r>
              <a:rPr lang="zh-CN" altLang="en-US" dirty="0"/>
              <a:t>正确价格等于内在价值</a:t>
            </a:r>
            <a:r>
              <a:rPr lang="en-US" dirty="0"/>
              <a:t> </a:t>
            </a:r>
          </a:p>
          <a:p>
            <a:pPr marL="285750" lvl="1">
              <a:buFont typeface="Arial" charset="0"/>
              <a:buChar char="•"/>
            </a:pPr>
            <a:r>
              <a:rPr lang="zh-CN" altLang="en-US" dirty="0"/>
              <a:t>资源有效配置</a:t>
            </a:r>
            <a:endParaRPr lang="en-US" dirty="0"/>
          </a:p>
          <a:p>
            <a:pPr marL="285750" lvl="1">
              <a:buFont typeface="Arial" charset="0"/>
              <a:buChar char="•"/>
            </a:pPr>
            <a:r>
              <a:rPr lang="zh-CN" altLang="en-US" dirty="0"/>
              <a:t>与</a:t>
            </a:r>
            <a:r>
              <a:rPr lang="en-US" dirty="0"/>
              <a:t>EMH</a:t>
            </a:r>
            <a:r>
              <a:rPr lang="zh-CN" altLang="en-US" dirty="0"/>
              <a:t>一致</a:t>
            </a:r>
            <a:endParaRPr lang="en-US" dirty="0"/>
          </a:p>
          <a:p>
            <a:endParaRPr lang="en-US" sz="2800" dirty="0"/>
          </a:p>
        </p:txBody>
      </p:sp>
      <p:sp>
        <p:nvSpPr>
          <p:cNvPr id="5125" name="Text Placeholder 5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 anchor="b">
            <a:normAutofit/>
          </a:bodyPr>
          <a:lstStyle/>
          <a:p>
            <a:pPr marL="0" indent="0">
              <a:buFontTx/>
              <a:buNone/>
            </a:pPr>
            <a:r>
              <a:rPr lang="zh-CN" altLang="en-US" sz="3200" b="1" dirty="0"/>
              <a:t>行为金融学</a:t>
            </a:r>
            <a:endParaRPr lang="en-US" sz="32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285750" lvl="1">
              <a:buFont typeface="Arial" charset="0"/>
              <a:buChar char="•"/>
            </a:pPr>
            <a:r>
              <a:rPr lang="zh-CN" altLang="en-US" dirty="0"/>
              <a:t>投资者行为是理性的么</a:t>
            </a:r>
            <a:r>
              <a:rPr lang="en-US" dirty="0"/>
              <a:t>?</a:t>
            </a:r>
          </a:p>
          <a:p>
            <a:pPr marL="0" lvl="1" indent="0">
              <a:buNone/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）投资者缺乏正确处理信息的能力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>
                <a:sym typeface="Wingdings" panose="05000000000000000000" pitchFamily="2" charset="2"/>
              </a:rPr>
              <a:t>未来收益的概率分布错误</a:t>
            </a:r>
            <a:endParaRPr lang="en-US" altLang="zh-CN" dirty="0">
              <a:sym typeface="Wingdings" panose="05000000000000000000" pitchFamily="2" charset="2"/>
            </a:endParaRPr>
          </a:p>
          <a:p>
            <a:pPr marL="0" lvl="1" indent="0">
              <a:buNone/>
            </a:pPr>
            <a:r>
              <a:rPr lang="zh-CN" altLang="en-US" dirty="0">
                <a:sym typeface="Wingdings" panose="05000000000000000000" pitchFamily="2" charset="2"/>
              </a:rPr>
              <a:t>（</a:t>
            </a:r>
            <a:r>
              <a:rPr lang="en-US" altLang="zh-CN" dirty="0">
                <a:sym typeface="Wingdings" panose="05000000000000000000" pitchFamily="2" charset="2"/>
              </a:rPr>
              <a:t>2</a:t>
            </a:r>
            <a:r>
              <a:rPr lang="zh-CN" altLang="en-US" dirty="0">
                <a:sym typeface="Wingdings" panose="05000000000000000000" pitchFamily="2" charset="2"/>
              </a:rPr>
              <a:t>）即便收益概率分布计算正确，投资者也可能作出内在不一致的或次优决策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>
                <a:sym typeface="Wingdings" panose="05000000000000000000" pitchFamily="2" charset="2"/>
              </a:rPr>
              <a:t>存在行为偏误</a:t>
            </a:r>
            <a:endParaRPr lang="en-US" altLang="zh-CN" dirty="0">
              <a:sym typeface="Wingdings" panose="05000000000000000000" pitchFamily="2" charset="2"/>
            </a:endParaRPr>
          </a:p>
          <a:p>
            <a:pPr marL="285750" lvl="1">
              <a:buFont typeface="Arial" charset="0"/>
              <a:buChar char="•"/>
            </a:pPr>
            <a:r>
              <a:rPr lang="zh-CN" altLang="en-US" dirty="0">
                <a:sym typeface="Wingdings" panose="05000000000000000000" pitchFamily="2" charset="2"/>
              </a:rPr>
              <a:t>套利行为受限，错误定价不能被纠正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81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17D1AAD4-6946-FDC1-22B9-E37F92D9C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理性人与正常人</a:t>
            </a: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0C967F7C-0C41-2664-3B84-5C8A108D0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理性人（</a:t>
            </a:r>
            <a:r>
              <a:rPr lang="en-US" altLang="zh-CN" dirty="0"/>
              <a:t>rational agent</a:t>
            </a:r>
            <a:r>
              <a:rPr lang="zh-CN" altLang="en-US" dirty="0"/>
              <a:t>）</a:t>
            </a:r>
            <a:r>
              <a:rPr lang="en-US" altLang="zh-CN" dirty="0"/>
              <a:t> </a:t>
            </a:r>
            <a:r>
              <a:rPr lang="zh-CN" altLang="en-US" dirty="0"/>
              <a:t>正统经济学，能充分利用所有信息，做出利益最大化选择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正常人（</a:t>
            </a:r>
            <a:r>
              <a:rPr lang="en-US" altLang="zh-CN" dirty="0"/>
              <a:t>normal person)</a:t>
            </a:r>
            <a:r>
              <a:rPr lang="zh-CN" altLang="en-US" dirty="0"/>
              <a:t>，可能处理信息错误，并且存在不理性行为</a:t>
            </a:r>
          </a:p>
        </p:txBody>
      </p:sp>
    </p:spTree>
    <p:extLst>
      <p:ext uri="{BB962C8B-B14F-4D97-AF65-F5344CB8AC3E}">
        <p14:creationId xmlns:p14="http://schemas.microsoft.com/office/powerpoint/2010/main" val="1252010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06A414-6A1C-5595-CD20-D175E8461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  Prospect theory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136209-8CD6-2162-109A-B16F9E7AE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Daniel Kahneman and Amos Tversky</a:t>
            </a:r>
            <a:r>
              <a:rPr lang="zh-CN" altLang="en-US" sz="2000" dirty="0"/>
              <a:t>，</a:t>
            </a:r>
            <a:r>
              <a:rPr lang="en-US" altLang="zh-CN" sz="2000" dirty="0"/>
              <a:t>1979, “Prospect Theory: An Analysis of Decision under Risk”,</a:t>
            </a:r>
            <a:r>
              <a:rPr lang="en-US" altLang="zh-CN" sz="2000" dirty="0" err="1"/>
              <a:t>Econometrica</a:t>
            </a:r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挑战期望效用理论</a:t>
            </a:r>
            <a:endParaRPr lang="en-US" altLang="zh-CN" sz="2000" dirty="0"/>
          </a:p>
          <a:p>
            <a:r>
              <a:rPr lang="zh-CN" altLang="en-US" sz="2000" dirty="0"/>
              <a:t>用</a:t>
            </a:r>
            <a:r>
              <a:rPr lang="en-US" altLang="zh-CN" sz="2000" dirty="0"/>
              <a:t>value function </a:t>
            </a:r>
            <a:r>
              <a:rPr lang="zh-CN" altLang="en-US" sz="2000" dirty="0"/>
              <a:t>取代 </a:t>
            </a:r>
            <a:r>
              <a:rPr lang="en-US" altLang="zh-CN" sz="2000" dirty="0"/>
              <a:t>utility function</a:t>
            </a:r>
          </a:p>
          <a:p>
            <a:r>
              <a:rPr lang="zh-CN" altLang="en-US" sz="2000" dirty="0"/>
              <a:t>用</a:t>
            </a:r>
            <a:r>
              <a:rPr lang="en-US" altLang="zh-CN" sz="2000" dirty="0"/>
              <a:t>weighting function </a:t>
            </a:r>
            <a:r>
              <a:rPr lang="zh-CN" altLang="en-US" sz="2000" dirty="0"/>
              <a:t>取代 </a:t>
            </a:r>
            <a:r>
              <a:rPr lang="en-US" altLang="zh-CN" sz="2000" dirty="0"/>
              <a:t>probability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2512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466DCB-3A6C-446A-A1E6-C72E4FC35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</a:t>
            </a:r>
            <a:r>
              <a:rPr lang="zh-CN" altLang="en-US" sz="3200" dirty="0"/>
              <a:t>展望理论贡献之一：价值函数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AF5E7AB2-AF47-4426-B911-4AD2471EC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1166018"/>
            <a:ext cx="4887155" cy="452596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13E00D7-D45C-4718-8B83-6A1E51D73587}"/>
              </a:ext>
            </a:extLst>
          </p:cNvPr>
          <p:cNvSpPr txBox="1"/>
          <p:nvPr/>
        </p:nvSpPr>
        <p:spPr>
          <a:xfrm>
            <a:off x="2483768" y="594928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引自</a:t>
            </a:r>
            <a:r>
              <a:rPr lang="en-US" altLang="zh-CN" dirty="0"/>
              <a:t>《</a:t>
            </a:r>
            <a:r>
              <a:rPr lang="zh-CN" altLang="en-US" dirty="0"/>
              <a:t>错误的行为</a:t>
            </a:r>
            <a:r>
              <a:rPr lang="en-US" altLang="zh-CN" dirty="0"/>
              <a:t>》</a:t>
            </a:r>
            <a:r>
              <a:rPr lang="zh-CN" altLang="en-US" dirty="0"/>
              <a:t>，</a:t>
            </a:r>
            <a:r>
              <a:rPr lang="en-US" altLang="zh-CN" dirty="0"/>
              <a:t>P36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6304DF1-6423-4216-841C-6AD52DDDB8E4}"/>
              </a:ext>
            </a:extLst>
          </p:cNvPr>
          <p:cNvSpPr txBox="1"/>
          <p:nvPr/>
        </p:nvSpPr>
        <p:spPr>
          <a:xfrm>
            <a:off x="6588224" y="3501008"/>
            <a:ext cx="1944216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更倾向于卖掉盈利的股票实现盈利，而不愿卖掉亏损的股票实现亏损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87FCEF8-6E6E-D975-1751-884B1D7B81C8}"/>
              </a:ext>
            </a:extLst>
          </p:cNvPr>
          <p:cNvCxnSpPr>
            <a:cxnSpLocks/>
          </p:cNvCxnSpPr>
          <p:nvPr/>
        </p:nvCxnSpPr>
        <p:spPr>
          <a:xfrm flipV="1">
            <a:off x="2483768" y="980728"/>
            <a:ext cx="2664296" cy="4464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585199AA-3A18-A491-23BE-EBFD83A4A230}"/>
              </a:ext>
            </a:extLst>
          </p:cNvPr>
          <p:cNvCxnSpPr/>
          <p:nvPr/>
        </p:nvCxnSpPr>
        <p:spPr>
          <a:xfrm flipH="1" flipV="1">
            <a:off x="4229599" y="2699792"/>
            <a:ext cx="936104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FC942F12-8EDB-7403-AA7F-6240BFB9D493}"/>
              </a:ext>
            </a:extLst>
          </p:cNvPr>
          <p:cNvSpPr txBox="1"/>
          <p:nvPr/>
        </p:nvSpPr>
        <p:spPr>
          <a:xfrm>
            <a:off x="4778635" y="3933056"/>
            <a:ext cx="1305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Reference point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1751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B9D056-88A4-3C1B-30D4-CEC348982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</a:t>
            </a:r>
            <a:r>
              <a:rPr lang="zh-CN" altLang="en-US" sz="3600" dirty="0"/>
              <a:t>展望理论贡献之二：权重</a:t>
            </a:r>
            <a:endParaRPr lang="zh-CN" altLang="en-US" dirty="0"/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D4C94070-D726-3A5D-E88F-ED14708BBD5E}"/>
              </a:ext>
            </a:extLst>
          </p:cNvPr>
          <p:cNvCxnSpPr/>
          <p:nvPr/>
        </p:nvCxnSpPr>
        <p:spPr>
          <a:xfrm>
            <a:off x="1259632" y="5301208"/>
            <a:ext cx="34563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A24B707C-C5A1-62D9-A5E6-19669BD86F4D}"/>
              </a:ext>
            </a:extLst>
          </p:cNvPr>
          <p:cNvCxnSpPr/>
          <p:nvPr/>
        </p:nvCxnSpPr>
        <p:spPr>
          <a:xfrm flipV="1">
            <a:off x="1259632" y="2132856"/>
            <a:ext cx="0" cy="3168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295A49CA-4A80-9920-30A9-04A8DB2E57ED}"/>
              </a:ext>
            </a:extLst>
          </p:cNvPr>
          <p:cNvSpPr txBox="1"/>
          <p:nvPr/>
        </p:nvSpPr>
        <p:spPr>
          <a:xfrm>
            <a:off x="4211960" y="534435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probability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A60068D-3BE6-2AC4-6305-30528072B235}"/>
              </a:ext>
            </a:extLst>
          </p:cNvPr>
          <p:cNvSpPr txBox="1"/>
          <p:nvPr/>
        </p:nvSpPr>
        <p:spPr>
          <a:xfrm>
            <a:off x="784538" y="1772816"/>
            <a:ext cx="461665" cy="21602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/>
              <a:t>Decision weight</a:t>
            </a:r>
            <a:endParaRPr lang="zh-CN" altLang="en-US" dirty="0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86B6A6F-F47C-CD32-6D55-DCD53C3B24A2}"/>
              </a:ext>
            </a:extLst>
          </p:cNvPr>
          <p:cNvCxnSpPr>
            <a:cxnSpLocks/>
          </p:cNvCxnSpPr>
          <p:nvPr/>
        </p:nvCxnSpPr>
        <p:spPr>
          <a:xfrm flipV="1">
            <a:off x="1259632" y="2852935"/>
            <a:ext cx="2376264" cy="24482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311C4953-6A14-7CD6-31BF-C3422678FD36}"/>
              </a:ext>
            </a:extLst>
          </p:cNvPr>
          <p:cNvCxnSpPr>
            <a:cxnSpLocks/>
          </p:cNvCxnSpPr>
          <p:nvPr/>
        </p:nvCxnSpPr>
        <p:spPr>
          <a:xfrm flipV="1">
            <a:off x="1259631" y="3645024"/>
            <a:ext cx="2376264" cy="72007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CE804AC0-DAB6-2FD8-0372-D5E316F3B27A}"/>
              </a:ext>
            </a:extLst>
          </p:cNvPr>
          <p:cNvCxnSpPr/>
          <p:nvPr/>
        </p:nvCxnSpPr>
        <p:spPr>
          <a:xfrm>
            <a:off x="3635894" y="2852934"/>
            <a:ext cx="0" cy="2448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1265C1E7-2858-00E2-6BEF-BE0DA51584DD}"/>
              </a:ext>
            </a:extLst>
          </p:cNvPr>
          <p:cNvCxnSpPr/>
          <p:nvPr/>
        </p:nvCxnSpPr>
        <p:spPr>
          <a:xfrm>
            <a:off x="1246203" y="4365103"/>
            <a:ext cx="13428" cy="93610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34448348-8EC5-DE61-9F18-7FF1128968AE}"/>
              </a:ext>
            </a:extLst>
          </p:cNvPr>
          <p:cNvCxnSpPr/>
          <p:nvPr/>
        </p:nvCxnSpPr>
        <p:spPr>
          <a:xfrm>
            <a:off x="3635895" y="2852935"/>
            <a:ext cx="0" cy="79208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483E581D-ABB5-FCC2-0A84-3E541EAEEDF2}"/>
              </a:ext>
            </a:extLst>
          </p:cNvPr>
          <p:cNvSpPr txBox="1"/>
          <p:nvPr/>
        </p:nvSpPr>
        <p:spPr>
          <a:xfrm>
            <a:off x="1109229" y="534435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46A10EB-EE93-C01E-DA28-C7CF6A41DB72}"/>
              </a:ext>
            </a:extLst>
          </p:cNvPr>
          <p:cNvSpPr txBox="1"/>
          <p:nvPr/>
        </p:nvSpPr>
        <p:spPr>
          <a:xfrm>
            <a:off x="3491880" y="534815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381AF5E0-3580-A1BA-CBE9-0DA2F1967049}"/>
              </a:ext>
            </a:extLst>
          </p:cNvPr>
          <p:cNvSpPr/>
          <p:nvPr/>
        </p:nvSpPr>
        <p:spPr>
          <a:xfrm>
            <a:off x="3491880" y="2780928"/>
            <a:ext cx="216024" cy="14401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4D1F7146-9C65-17F2-6015-67F6773CCE99}"/>
              </a:ext>
            </a:extLst>
          </p:cNvPr>
          <p:cNvSpPr/>
          <p:nvPr/>
        </p:nvSpPr>
        <p:spPr>
          <a:xfrm>
            <a:off x="1138191" y="5245131"/>
            <a:ext cx="216024" cy="14401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7234821-96E9-2122-428A-6024BEA8A73A}"/>
              </a:ext>
            </a:extLst>
          </p:cNvPr>
          <p:cNvSpPr txBox="1"/>
          <p:nvPr/>
        </p:nvSpPr>
        <p:spPr>
          <a:xfrm>
            <a:off x="3779912" y="2636912"/>
            <a:ext cx="136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肯定发生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54493C81-B5AA-AC8B-44D2-065C45C5D675}"/>
              </a:ext>
            </a:extLst>
          </p:cNvPr>
          <p:cNvSpPr txBox="1"/>
          <p:nvPr/>
        </p:nvSpPr>
        <p:spPr>
          <a:xfrm>
            <a:off x="16431" y="4813083"/>
            <a:ext cx="169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肯定不发生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B28A3BE4-8B26-CE23-9A36-2904982574DF}"/>
              </a:ext>
            </a:extLst>
          </p:cNvPr>
          <p:cNvSpPr txBox="1"/>
          <p:nvPr/>
        </p:nvSpPr>
        <p:spPr>
          <a:xfrm>
            <a:off x="1802135" y="3567877"/>
            <a:ext cx="136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maybe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461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</a:t>
            </a:r>
            <a:r>
              <a:rPr lang="zh-CN" altLang="en-US" sz="4000" dirty="0"/>
              <a:t>信息处理错误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2000" b="1" dirty="0"/>
              <a:t>有限关注（</a:t>
            </a:r>
            <a:r>
              <a:rPr lang="en-US" altLang="zh-CN" sz="2000" b="1" dirty="0"/>
              <a:t>limited Attention</a:t>
            </a:r>
            <a:r>
              <a:rPr lang="zh-CN" altLang="en-US" sz="2000" b="1" dirty="0"/>
              <a:t>）。</a:t>
            </a:r>
            <a:r>
              <a:rPr lang="zh-CN" altLang="en-US" sz="2000" dirty="0"/>
              <a:t>投资者的事件和注意力时有限的</a:t>
            </a:r>
            <a:r>
              <a:rPr lang="en-US" altLang="zh-CN" sz="2000" dirty="0"/>
              <a:t>——》</a:t>
            </a:r>
            <a:r>
              <a:rPr lang="zh-CN" altLang="en-US" sz="2000" dirty="0"/>
              <a:t>可能对凸显（</a:t>
            </a:r>
            <a:r>
              <a:rPr lang="en-US" altLang="zh-CN" sz="2000" dirty="0"/>
              <a:t>Salient)</a:t>
            </a:r>
            <a:r>
              <a:rPr lang="zh-CN" altLang="en-US" sz="2000" dirty="0"/>
              <a:t>事件反应过度（</a:t>
            </a:r>
            <a:r>
              <a:rPr lang="en-US" altLang="zh-CN" sz="2000" dirty="0"/>
              <a:t>overreaction)</a:t>
            </a:r>
            <a:r>
              <a:rPr lang="zh-CN" altLang="en-US" sz="2000" dirty="0"/>
              <a:t>而对非凸显事件反应不足（</a:t>
            </a:r>
            <a:r>
              <a:rPr lang="en-US" altLang="zh-CN" sz="2000" dirty="0" err="1"/>
              <a:t>underraction</a:t>
            </a:r>
            <a:r>
              <a:rPr lang="en-US" altLang="zh-CN" sz="2000" dirty="0"/>
              <a:t>) 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 marL="449263" indent="0">
              <a:buFont typeface="Wingdings" panose="05000000000000000000" pitchFamily="2" charset="2"/>
              <a:buChar char="Ø"/>
            </a:pPr>
            <a:r>
              <a:rPr lang="en-US" altLang="zh-CN" sz="2000" dirty="0"/>
              <a:t>    </a:t>
            </a:r>
            <a:r>
              <a:rPr lang="zh-CN" altLang="en-US" sz="2000" dirty="0"/>
              <a:t>大瓜、头条、爆品、出圈、排行榜</a:t>
            </a:r>
            <a:endParaRPr lang="en-US" altLang="zh-CN" sz="2000" dirty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000" b="1" dirty="0"/>
              <a:t>过度自信导致高估</a:t>
            </a:r>
            <a:r>
              <a:rPr lang="zh-CN" altLang="en-US" sz="2000" dirty="0"/>
              <a:t>（</a:t>
            </a:r>
            <a:r>
              <a:rPr lang="en-US" altLang="zh-CN" sz="2000" dirty="0"/>
              <a:t>overconfidence)</a:t>
            </a:r>
            <a:r>
              <a:rPr lang="zh-CN" altLang="en-US" sz="2000" dirty="0"/>
              <a:t>、过度交易</a:t>
            </a:r>
            <a:endParaRPr lang="en-US" altLang="zh-CN" sz="2000" dirty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000" b="1" dirty="0"/>
              <a:t>保守（</a:t>
            </a:r>
            <a:r>
              <a:rPr lang="en-US" altLang="zh-CN" sz="2000" b="1" dirty="0"/>
              <a:t>conservatism</a:t>
            </a:r>
            <a:r>
              <a:rPr lang="zh-CN" altLang="en-US" sz="2000" dirty="0"/>
              <a:t>）</a:t>
            </a:r>
            <a:endParaRPr lang="en-US" altLang="zh-CN" sz="2000" dirty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000" b="1" dirty="0"/>
              <a:t>确认偏差（</a:t>
            </a:r>
            <a:r>
              <a:rPr lang="en-US" altLang="zh-CN" sz="2000" b="1" dirty="0"/>
              <a:t>confirmation bias) </a:t>
            </a:r>
            <a:r>
              <a:rPr lang="zh-CN" altLang="en-US" sz="2000" b="1" dirty="0"/>
              <a:t>有色滤镜</a:t>
            </a:r>
            <a:endParaRPr lang="en-US" altLang="zh-CN" sz="2000" b="1" dirty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000" b="1" dirty="0"/>
              <a:t>外推法与模式识别（</a:t>
            </a:r>
            <a:r>
              <a:rPr lang="en-US" altLang="zh-CN" sz="1200" b="1" dirty="0"/>
              <a:t> </a:t>
            </a:r>
            <a:r>
              <a:rPr lang="en-US" altLang="zh-CN" sz="2000" b="1" dirty="0"/>
              <a:t>Extrapolation and Pattern Recognition </a:t>
            </a:r>
            <a:r>
              <a:rPr lang="zh-CN" altLang="en-US" sz="2000" b="1" dirty="0"/>
              <a:t>）</a:t>
            </a:r>
            <a:endParaRPr lang="en-US" altLang="zh-CN" sz="2000" b="1" dirty="0"/>
          </a:p>
          <a:p>
            <a:pPr indent="106363">
              <a:buFont typeface="Wingdings" panose="05000000000000000000" pitchFamily="2" charset="2"/>
              <a:buChar char="Ø"/>
            </a:pPr>
            <a:r>
              <a:rPr lang="en-US" altLang="zh-CN" sz="2000" b="1" dirty="0"/>
              <a:t>    </a:t>
            </a:r>
            <a:r>
              <a:rPr lang="en-US" altLang="zh-CN" sz="2000" dirty="0"/>
              <a:t> </a:t>
            </a:r>
            <a:r>
              <a:rPr lang="zh-CN" altLang="en-US" sz="2000" dirty="0"/>
              <a:t>代表型偏差、生存偏差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02676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766AC1-4961-4728-621E-D4D5FF80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        Wishful thinking bias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E75EAD-673E-A56A-8865-CC7B2E35A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People exaggerate probability that their team will win</a:t>
            </a:r>
          </a:p>
          <a:p>
            <a:r>
              <a:rPr lang="en-US" altLang="zh-CN" dirty="0"/>
              <a:t>People exaggerate probability that the candidate they favor will win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5989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C157E4-46B1-4429-9B0D-96CE5DD8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  Behavior biases 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C089913B-8965-41E3-9173-C19432A2C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772816"/>
            <a:ext cx="7000875" cy="12573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DCA3E4E-C630-4157-8F71-96540F2DE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9" y="3140968"/>
            <a:ext cx="6991350" cy="165735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3D4A9DC-CC3E-4539-8538-9DAC26D4AEE9}"/>
              </a:ext>
            </a:extLst>
          </p:cNvPr>
          <p:cNvSpPr txBox="1"/>
          <p:nvPr/>
        </p:nvSpPr>
        <p:spPr>
          <a:xfrm>
            <a:off x="899592" y="544522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Richard thaler 《</a:t>
            </a:r>
            <a:r>
              <a:rPr lang="zh-CN" altLang="en-US" dirty="0"/>
              <a:t>错误的行为</a:t>
            </a:r>
            <a:r>
              <a:rPr lang="en-US" altLang="zh-CN" dirty="0"/>
              <a:t>》</a:t>
            </a:r>
            <a:r>
              <a:rPr lang="zh-CN" altLang="en-US" dirty="0"/>
              <a:t>，</a:t>
            </a:r>
            <a:r>
              <a:rPr lang="en-US" altLang="zh-CN" dirty="0"/>
              <a:t>P23-24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3121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10B8E7-978B-436C-98F6-5B3508CDA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框架</a:t>
            </a:r>
            <a:r>
              <a:rPr lang="en-US" altLang="zh-CN" dirty="0"/>
              <a:t>(framing)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95F58D67-A1C6-45C2-A14D-28453398B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218067"/>
            <a:ext cx="7344816" cy="177888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88BEB9-0255-4A99-9F4F-5680EBE4A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952" y="3047963"/>
            <a:ext cx="7632848" cy="306358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53D5FB5-F28E-43A1-9425-EFA775D837DB}"/>
              </a:ext>
            </a:extLst>
          </p:cNvPr>
          <p:cNvSpPr txBox="1"/>
          <p:nvPr/>
        </p:nvSpPr>
        <p:spPr>
          <a:xfrm>
            <a:off x="2483768" y="616255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引自</a:t>
            </a:r>
            <a:r>
              <a:rPr lang="en-US" altLang="zh-CN" dirty="0"/>
              <a:t>《</a:t>
            </a:r>
            <a:r>
              <a:rPr lang="zh-CN" altLang="en-US" dirty="0"/>
              <a:t>错误的行为</a:t>
            </a:r>
            <a:r>
              <a:rPr lang="en-US" altLang="zh-CN" dirty="0"/>
              <a:t>》</a:t>
            </a:r>
            <a:r>
              <a:rPr lang="zh-CN" altLang="en-US" dirty="0"/>
              <a:t>，</a:t>
            </a:r>
            <a:r>
              <a:rPr lang="en-US" altLang="zh-CN" dirty="0"/>
              <a:t>P38-39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6238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 </a:t>
            </a:r>
            <a:r>
              <a:rPr lang="zh-CN" altLang="en-US" sz="3600" dirty="0"/>
              <a:t>早期经验数据分析的分歧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3212976"/>
            <a:ext cx="4038600" cy="2913187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zh-CN" altLang="en-US" dirty="0"/>
              <a:t>毫无逻辑</a:t>
            </a:r>
            <a:endParaRPr lang="en-US" altLang="zh-CN" dirty="0"/>
          </a:p>
          <a:p>
            <a:r>
              <a:rPr lang="zh-CN" altLang="en-US" dirty="0"/>
              <a:t>反复无常的心理</a:t>
            </a:r>
            <a:endParaRPr lang="en-US" altLang="zh-CN" dirty="0"/>
          </a:p>
          <a:p>
            <a:r>
              <a:rPr lang="en-US" altLang="zh-CN" dirty="0"/>
              <a:t>Animal spirit</a:t>
            </a:r>
          </a:p>
          <a:p>
            <a:endParaRPr lang="en-US" altLang="zh-CN" dirty="0"/>
          </a:p>
          <a:p>
            <a:r>
              <a:rPr lang="zh-CN" altLang="en-US" dirty="0"/>
              <a:t>市场是非理性的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3212976"/>
            <a:ext cx="4038600" cy="2913187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zh-CN" altLang="en-US" dirty="0"/>
              <a:t>预测未来股价今天就会实现</a:t>
            </a:r>
            <a:endParaRPr lang="en-US" altLang="zh-CN" dirty="0"/>
          </a:p>
          <a:p>
            <a:r>
              <a:rPr lang="zh-CN" altLang="en-US" dirty="0"/>
              <a:t>新信息是随机的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市场是理性的、良好运行的</a:t>
            </a:r>
          </a:p>
        </p:txBody>
      </p:sp>
      <p:sp>
        <p:nvSpPr>
          <p:cNvPr id="5" name="矩形 4"/>
          <p:cNvSpPr/>
          <p:nvPr/>
        </p:nvSpPr>
        <p:spPr>
          <a:xfrm>
            <a:off x="457200" y="1556792"/>
            <a:ext cx="8229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Maurice Kendall(1953)</a:t>
            </a:r>
            <a:r>
              <a:rPr lang="zh-CN" altLang="en-US" sz="2400" dirty="0"/>
              <a:t>，找不到股价的预测模式，股价运动似乎是随机的。</a:t>
            </a:r>
            <a:endParaRPr lang="en-US" altLang="zh-CN" sz="2400" dirty="0"/>
          </a:p>
          <a:p>
            <a:r>
              <a:rPr lang="en-US" altLang="zh-CN" sz="2400" dirty="0"/>
              <a:t> </a:t>
            </a:r>
          </a:p>
          <a:p>
            <a:r>
              <a:rPr lang="en-US" altLang="zh-CN" sz="1400" dirty="0"/>
              <a:t>Maurice Kendall, “The Analysis of Economic Time Series, Part I: Prices,” Journal of the Royal Statistical Society 96 (1953). 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18542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8CB13B-39AC-44F8-BF43-4C2D8543D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12" y="160337"/>
            <a:ext cx="8229600" cy="1143000"/>
          </a:xfrm>
        </p:spPr>
        <p:txBody>
          <a:bodyPr/>
          <a:lstStyle/>
          <a:p>
            <a:r>
              <a:rPr lang="zh-CN" altLang="en-US" dirty="0"/>
              <a:t>                 </a:t>
            </a:r>
            <a:r>
              <a:rPr lang="zh-CN" altLang="en-US" sz="3600" dirty="0"/>
              <a:t>心理账户（</a:t>
            </a:r>
            <a:r>
              <a:rPr lang="en-US" altLang="zh-CN" sz="3600" dirty="0"/>
              <a:t>mental account</a:t>
            </a:r>
            <a:r>
              <a:rPr lang="zh-CN" altLang="en-US" sz="3600" dirty="0"/>
              <a:t>）</a:t>
            </a:r>
            <a:endParaRPr lang="zh-CN" altLang="en-US" dirty="0"/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id="{FCD096A0-0E65-4248-B18B-AE836C5DE4A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43BDA9E2-F8FD-4B5D-B6E9-B92F770ADDB0}"/>
              </a:ext>
            </a:extLst>
          </p:cNvPr>
          <p:cNvSpPr txBox="1"/>
          <p:nvPr/>
        </p:nvSpPr>
        <p:spPr>
          <a:xfrm>
            <a:off x="2123728" y="610446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Meir Statman,2008,</a:t>
            </a:r>
            <a:r>
              <a:rPr lang="zh-CN" altLang="en-US" dirty="0"/>
              <a:t>投资者心理账户金字塔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CDADF44-F409-4CB3-9CFE-30677050AC12}"/>
              </a:ext>
            </a:extLst>
          </p:cNvPr>
          <p:cNvSpPr txBox="1"/>
          <p:nvPr/>
        </p:nvSpPr>
        <p:spPr>
          <a:xfrm>
            <a:off x="565212" y="1916832"/>
            <a:ext cx="1414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风险回避系数不仅因人而异，而且可能因心理账户而异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3E6923C-98BB-4BA0-8D44-F1798BCC3D91}"/>
              </a:ext>
            </a:extLst>
          </p:cNvPr>
          <p:cNvSpPr txBox="1"/>
          <p:nvPr/>
        </p:nvSpPr>
        <p:spPr>
          <a:xfrm>
            <a:off x="6804248" y="1600200"/>
            <a:ext cx="17745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House money effect</a:t>
            </a:r>
            <a:r>
              <a:rPr lang="zh-CN" altLang="en-US" dirty="0"/>
              <a:t>（私房钱效应）</a:t>
            </a:r>
            <a:r>
              <a:rPr lang="en-US" altLang="zh-CN" dirty="0"/>
              <a:t>:</a:t>
            </a:r>
            <a:r>
              <a:rPr lang="zh-CN" altLang="en-US" dirty="0"/>
              <a:t>赌徒在赢钱的时候更愿意继续赌。</a:t>
            </a:r>
            <a:endParaRPr lang="en-US" altLang="zh-CN" dirty="0"/>
          </a:p>
          <a:p>
            <a:r>
              <a:rPr lang="zh-CN" altLang="en-US" dirty="0"/>
              <a:t>投资者更愿意用“股市里赚来的钱”继续投资。</a:t>
            </a:r>
          </a:p>
        </p:txBody>
      </p:sp>
    </p:spTree>
    <p:extLst>
      <p:ext uri="{BB962C8B-B14F-4D97-AF65-F5344CB8AC3E}">
        <p14:creationId xmlns:p14="http://schemas.microsoft.com/office/powerpoint/2010/main" val="4048464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AEB0A5-0FD0-4859-9E8E-4C845E0C2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                后悔回避（</a:t>
            </a:r>
            <a:r>
              <a:rPr lang="en-US" altLang="zh-CN" sz="3600" dirty="0"/>
              <a:t>regret avoidance)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4FC255-D070-429B-B0D0-94296EC21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不愿意做非常规决策，以免后悔</a:t>
            </a:r>
            <a:endParaRPr lang="en-US" altLang="zh-CN" dirty="0"/>
          </a:p>
          <a:p>
            <a:r>
              <a:rPr lang="zh-CN" altLang="en-US" dirty="0"/>
              <a:t>买蓝筹股亏了钱，怪自己运气不好，不会太自责；买创业公司股票亏了钱，怪自己决策失误，很后悔。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B/P</a:t>
            </a:r>
            <a:r>
              <a:rPr lang="zh-CN" altLang="en-US" dirty="0"/>
              <a:t>效应，小盘股效应均可解释</a:t>
            </a:r>
          </a:p>
        </p:txBody>
      </p:sp>
    </p:spTree>
    <p:extLst>
      <p:ext uri="{BB962C8B-B14F-4D97-AF65-F5344CB8AC3E}">
        <p14:creationId xmlns:p14="http://schemas.microsoft.com/office/powerpoint/2010/main" val="1109877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8E6895-36D7-148A-9D2B-9EEE0A971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         Affect and feelings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6C8DD6-F38C-89C6-22C9-7935D9793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/>
              <a:t>传统的投资组合选择模型关注风险和收益。行为金融学关注情感</a:t>
            </a:r>
            <a:r>
              <a:rPr lang="en-US" altLang="zh-CN" sz="2000" dirty="0"/>
              <a:t>(affect)</a:t>
            </a:r>
            <a:r>
              <a:rPr lang="zh-CN" altLang="en-US" sz="2000" dirty="0"/>
              <a:t>，即消费者可能对潜在购买或投资者对股票的“好”或“坏”感觉。</a:t>
            </a:r>
            <a:endParaRPr lang="en-US" altLang="zh-CN" sz="2000" dirty="0"/>
          </a:p>
          <a:p>
            <a:r>
              <a:rPr lang="zh-CN" altLang="en-US" sz="2000" dirty="0"/>
              <a:t>好感公司估值偏高</a:t>
            </a:r>
            <a:endParaRPr lang="en-US" altLang="zh-CN" sz="2000" dirty="0"/>
          </a:p>
          <a:p>
            <a:r>
              <a:rPr lang="zh-CN" altLang="en-US" sz="2000" dirty="0"/>
              <a:t>恶感公司估值偏低</a:t>
            </a:r>
          </a:p>
        </p:txBody>
      </p:sp>
    </p:spTree>
    <p:extLst>
      <p:ext uri="{BB962C8B-B14F-4D97-AF65-F5344CB8AC3E}">
        <p14:creationId xmlns:p14="http://schemas.microsoft.com/office/powerpoint/2010/main" val="3932873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22F613-A913-D28D-C7CA-3E1BEBA0E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其它效应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DA0B3C-BC24-EE93-2A2C-568C42810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羊群行为（</a:t>
            </a:r>
            <a:r>
              <a:rPr lang="en-US" altLang="zh-CN" dirty="0"/>
              <a:t>herd)</a:t>
            </a:r>
          </a:p>
          <a:p>
            <a:r>
              <a:rPr lang="zh-CN" altLang="en-US" dirty="0"/>
              <a:t>锚定（</a:t>
            </a:r>
            <a:r>
              <a:rPr lang="en-US" altLang="zh-CN" dirty="0"/>
              <a:t>anchoring)</a:t>
            </a:r>
          </a:p>
          <a:p>
            <a:r>
              <a:rPr lang="zh-CN" altLang="en-US" dirty="0"/>
              <a:t>禀赋效应（</a:t>
            </a:r>
            <a:r>
              <a:rPr lang="en-US" altLang="zh-CN" dirty="0"/>
              <a:t>endowment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赌资效应（</a:t>
            </a:r>
            <a:r>
              <a:rPr lang="en-US" altLang="zh-CN" dirty="0"/>
              <a:t>house money)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231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套利的局限性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即便有人不理性，只要套利者可以大规模交易，市场仍可以回复均衡。但如果套利存在局限性呢？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 1</a:t>
            </a:r>
            <a:r>
              <a:rPr lang="zh-CN" altLang="en-US" sz="2400" dirty="0"/>
              <a:t>、基本面风险。市场持续非理性</a:t>
            </a:r>
            <a:r>
              <a:rPr lang="en-US" altLang="zh-CN" sz="2400" dirty="0"/>
              <a:t>/</a:t>
            </a:r>
            <a:r>
              <a:rPr lang="zh-CN" altLang="en-US" sz="2400" dirty="0"/>
              <a:t>价格回复到内在价值</a:t>
            </a:r>
          </a:p>
          <a:p>
            <a:pPr marL="0" indent="0">
              <a:buNone/>
            </a:pPr>
            <a:r>
              <a:rPr lang="zh-CN" altLang="en-US" sz="2400" dirty="0"/>
              <a:t>的时间可能过长，套利者等到破产仍看不到希望。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  2</a:t>
            </a:r>
            <a:r>
              <a:rPr lang="zh-CN" altLang="en-US" sz="2400" dirty="0"/>
              <a:t>、执行成本。交易成本，做空限制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  3</a:t>
            </a:r>
            <a:r>
              <a:rPr lang="zh-CN" altLang="en-US" sz="2400" dirty="0"/>
              <a:t>、模型风险。</a:t>
            </a: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/>
              <a:t>套利无法消除的例子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zh-CN" altLang="en-US" sz="1800" dirty="0"/>
              <a:t>（</a:t>
            </a:r>
            <a:r>
              <a:rPr lang="en-US" altLang="zh-CN" sz="1800" dirty="0"/>
              <a:t>1</a:t>
            </a:r>
            <a:r>
              <a:rPr lang="zh-CN" altLang="en-US" sz="1800" dirty="0"/>
              <a:t>）连体公司。皇家荷兰石油</a:t>
            </a:r>
            <a:r>
              <a:rPr lang="en-US" altLang="zh-CN" sz="1800" dirty="0"/>
              <a:t>vs</a:t>
            </a:r>
            <a:r>
              <a:rPr lang="zh-CN" altLang="en-US" sz="1800" dirty="0"/>
              <a:t>壳牌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  </a:t>
            </a:r>
            <a:r>
              <a:rPr lang="zh-CN" altLang="en-US" sz="1800" dirty="0"/>
              <a:t>（</a:t>
            </a:r>
            <a:r>
              <a:rPr lang="en-US" altLang="zh-CN" sz="1800" dirty="0"/>
              <a:t>2</a:t>
            </a:r>
            <a:r>
              <a:rPr lang="zh-CN" altLang="en-US" sz="1800" dirty="0"/>
              <a:t>）分拆公司。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  </a:t>
            </a:r>
            <a:r>
              <a:rPr lang="zh-CN" altLang="en-US" sz="1800" dirty="0"/>
              <a:t>（</a:t>
            </a:r>
            <a:r>
              <a:rPr lang="en-US" altLang="zh-CN" sz="1800" dirty="0"/>
              <a:t>3</a:t>
            </a:r>
            <a:r>
              <a:rPr lang="zh-CN" altLang="en-US" sz="1800" dirty="0"/>
              <a:t>）封闭式基金折溢价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  </a:t>
            </a:r>
            <a:r>
              <a:rPr lang="zh-CN" altLang="en-US" sz="1800" dirty="0"/>
              <a:t>（</a:t>
            </a:r>
            <a:r>
              <a:rPr lang="en-US" altLang="zh-CN" sz="1800" dirty="0"/>
              <a:t>4</a:t>
            </a:r>
            <a:r>
              <a:rPr lang="zh-CN" altLang="en-US" sz="1800" dirty="0"/>
              <a:t>）“泡沫总是在破灭后比较容易被发现”</a:t>
            </a:r>
            <a:endParaRPr lang="en-US" altLang="zh-CN" sz="1800" dirty="0"/>
          </a:p>
          <a:p>
            <a:pPr marL="0" indent="0">
              <a:buNone/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38011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技术分析与行为金融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 </a:t>
            </a:r>
            <a:r>
              <a:rPr lang="zh-CN" altLang="en-US" sz="2400" dirty="0"/>
              <a:t>技术分析试图发现可重现的股价行为预测模式</a:t>
            </a:r>
            <a:endParaRPr lang="en-US" altLang="zh-CN" sz="2400" dirty="0"/>
          </a:p>
          <a:p>
            <a:r>
              <a:rPr lang="zh-CN" altLang="en-US" sz="2400" dirty="0"/>
              <a:t>股价逐步达成新的均衡</a:t>
            </a:r>
            <a:endParaRPr lang="en-US" altLang="zh-CN" sz="2400" dirty="0"/>
          </a:p>
          <a:p>
            <a:r>
              <a:rPr lang="zh-CN" altLang="en-US" sz="2400" dirty="0"/>
              <a:t>价格与内在价值的趋同非常缓慢</a:t>
            </a:r>
            <a:endParaRPr lang="en-US" altLang="zh-CN" sz="2400" dirty="0"/>
          </a:p>
          <a:p>
            <a:r>
              <a:rPr lang="zh-CN" altLang="en-US" sz="2400" dirty="0"/>
              <a:t>行为金融：处置效应（不愿意卖掉亏损股）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    </a:t>
            </a:r>
            <a:r>
              <a:rPr lang="zh-CN" altLang="en-US" sz="2400" dirty="0"/>
              <a:t>（</a:t>
            </a:r>
            <a:r>
              <a:rPr lang="en-US" altLang="zh-CN" sz="2400" dirty="0"/>
              <a:t>1</a:t>
            </a:r>
            <a:r>
              <a:rPr lang="zh-CN" altLang="en-US" sz="2400" dirty="0"/>
              <a:t>）对股票的需求可能受历史价格影响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    </a:t>
            </a:r>
            <a:r>
              <a:rPr lang="zh-CN" altLang="en-US" sz="2400" dirty="0"/>
              <a:t>（</a:t>
            </a:r>
            <a:r>
              <a:rPr lang="en-US" altLang="zh-CN" sz="2400" dirty="0"/>
              <a:t>2</a:t>
            </a:r>
            <a:r>
              <a:rPr lang="zh-CN" altLang="en-US" sz="2400" dirty="0"/>
              <a:t>）可能存在股价惯性</a:t>
            </a:r>
            <a:r>
              <a:rPr lang="en-US" altLang="zh-CN" sz="2400" dirty="0"/>
              <a:t>(</a:t>
            </a:r>
            <a:r>
              <a:rPr lang="zh-CN" altLang="en-US" sz="2400" dirty="0"/>
              <a:t>动量</a:t>
            </a:r>
            <a:r>
              <a:rPr lang="en-US" altLang="zh-CN" sz="2400" dirty="0"/>
              <a:t>,momentum)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68407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技术分析：趋势与校正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移动平均线与动量，牛市信号、熊市信号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8657866" cy="376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590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技术分析：其他指标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相对强弱</a:t>
            </a:r>
            <a:endParaRPr lang="en-US" altLang="zh-CN" dirty="0"/>
          </a:p>
          <a:p>
            <a:r>
              <a:rPr lang="en-US" altLang="zh-CN" dirty="0" err="1"/>
              <a:t>Trin</a:t>
            </a:r>
            <a:r>
              <a:rPr lang="zh-CN" altLang="en-US" dirty="0"/>
              <a:t>统计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信心指数 信用等级最高</a:t>
            </a:r>
            <a:r>
              <a:rPr lang="en-US" altLang="zh-CN" dirty="0"/>
              <a:t>10</a:t>
            </a:r>
            <a:r>
              <a:rPr lang="zh-CN" altLang="en-US" dirty="0"/>
              <a:t>支公司债平均收益率</a:t>
            </a:r>
            <a:r>
              <a:rPr lang="en-US" altLang="zh-CN" dirty="0"/>
              <a:t>/</a:t>
            </a:r>
            <a:r>
              <a:rPr lang="zh-CN" altLang="en-US" dirty="0"/>
              <a:t>信用等级最低</a:t>
            </a:r>
            <a:r>
              <a:rPr lang="en-US" altLang="zh-CN" dirty="0"/>
              <a:t>10</a:t>
            </a:r>
            <a:r>
              <a:rPr lang="zh-CN" altLang="en-US" dirty="0"/>
              <a:t>支公司债平均收益率</a:t>
            </a:r>
            <a:endParaRPr lang="en-US" altLang="zh-CN" dirty="0"/>
          </a:p>
          <a:p>
            <a:r>
              <a:rPr lang="en-US" altLang="zh-CN" dirty="0"/>
              <a:t>Put/Call</a:t>
            </a:r>
            <a:r>
              <a:rPr lang="zh-CN" altLang="en-US" dirty="0"/>
              <a:t>比率</a:t>
            </a: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2915816" y="1565385"/>
          <a:ext cx="5278438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76440" imgH="419040" progId="Equation.DSMT4">
                  <p:embed/>
                </p:oleObj>
              </mc:Choice>
              <mc:Fallback>
                <p:oleObj name="Equation" r:id="rId2" imgW="2476440" imgH="419040" progId="Equation.DSMT4">
                  <p:embed/>
                  <p:pic>
                    <p:nvPicPr>
                      <p:cNvPr id="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1565385"/>
                        <a:ext cx="5278438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1187624" y="2852936"/>
          <a:ext cx="600868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19160" imgH="711000" progId="Equation.DSMT4">
                  <p:embed/>
                </p:oleObj>
              </mc:Choice>
              <mc:Fallback>
                <p:oleObj name="Equation" r:id="rId4" imgW="2819160" imgH="711000" progId="Equation.DSMT4">
                  <p:embed/>
                  <p:pic>
                    <p:nvPicPr>
                      <p:cNvPr id="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852936"/>
                        <a:ext cx="6008688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8250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E3753D-1B6A-498E-A592-4D05EC559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ABA831-D506-4035-85C0-5324570D7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hlinkClick r:id="rId2"/>
              </a:rPr>
              <a:t>Eugene </a:t>
            </a:r>
            <a:r>
              <a:rPr lang="en-US" altLang="zh-CN" dirty="0" err="1">
                <a:hlinkClick r:id="rId2"/>
              </a:rPr>
              <a:t>Fama</a:t>
            </a:r>
            <a:r>
              <a:rPr lang="en-US" altLang="zh-CN" dirty="0">
                <a:hlinkClick r:id="rId2"/>
              </a:rPr>
              <a:t> v Richard Thaler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1919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5BA885-336B-4422-8AAC-744C96DF7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             AFA: masters of Finance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AF2522-878F-43F6-9ADF-14C5C5522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hlinkClick r:id="rId2"/>
              </a:rPr>
              <a:t>Harry </a:t>
            </a:r>
            <a:r>
              <a:rPr lang="en-US" altLang="zh-CN" dirty="0" err="1">
                <a:hlinkClick r:id="rId2"/>
              </a:rPr>
              <a:t>Markorwitz</a:t>
            </a:r>
            <a:endParaRPr lang="en-US" altLang="zh-CN" dirty="0"/>
          </a:p>
          <a:p>
            <a:r>
              <a:rPr lang="en-US" altLang="zh-CN" dirty="0">
                <a:hlinkClick r:id="rId3"/>
              </a:rPr>
              <a:t>William </a:t>
            </a:r>
            <a:r>
              <a:rPr lang="en-US" altLang="zh-CN" dirty="0" err="1">
                <a:hlinkClick r:id="rId3"/>
              </a:rPr>
              <a:t>sharpe</a:t>
            </a:r>
            <a:endParaRPr lang="en-US" altLang="zh-CN" dirty="0"/>
          </a:p>
          <a:p>
            <a:r>
              <a:rPr lang="en-US" altLang="zh-CN" dirty="0">
                <a:hlinkClick r:id="rId4"/>
              </a:rPr>
              <a:t>Jack </a:t>
            </a:r>
            <a:r>
              <a:rPr lang="en-US" altLang="zh-CN" dirty="0" err="1">
                <a:hlinkClick r:id="rId4"/>
              </a:rPr>
              <a:t>Trenyor</a:t>
            </a:r>
            <a:r>
              <a:rPr lang="en-US" altLang="zh-CN" dirty="0">
                <a:hlinkClick r:id="rId4"/>
              </a:rPr>
              <a:t> </a:t>
            </a:r>
            <a:endParaRPr lang="en-US" altLang="zh-CN" dirty="0"/>
          </a:p>
          <a:p>
            <a:r>
              <a:rPr lang="en-US" altLang="zh-CN" dirty="0">
                <a:hlinkClick r:id="rId5"/>
              </a:rPr>
              <a:t>Eugene </a:t>
            </a:r>
            <a:r>
              <a:rPr lang="en-US" altLang="zh-CN" dirty="0" err="1">
                <a:hlinkClick r:id="rId5"/>
              </a:rPr>
              <a:t>Fama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1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AF1D5838-E868-8FC4-2945-E2CE63D14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EMH</a:t>
            </a:r>
            <a:r>
              <a:rPr lang="zh-CN" altLang="en-US" dirty="0"/>
              <a:t>回顾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09A7AC2-6601-759C-3F97-AF6418E6F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价格反映了所有可获得的信息。历史信息（</a:t>
            </a:r>
            <a:r>
              <a:rPr lang="en-US" altLang="zh-CN" sz="2400" dirty="0"/>
              <a:t>weak)</a:t>
            </a:r>
            <a:r>
              <a:rPr lang="zh-CN" altLang="en-US" sz="2400" dirty="0"/>
              <a:t>、公开信息</a:t>
            </a:r>
            <a:r>
              <a:rPr lang="en-US" altLang="zh-CN" sz="2400" dirty="0"/>
              <a:t>(semi-strong)</a:t>
            </a:r>
            <a:r>
              <a:rPr lang="zh-CN" altLang="en-US" sz="2400" dirty="0"/>
              <a:t>、包括内幕信息在内的全部信息（</a:t>
            </a:r>
            <a:r>
              <a:rPr lang="en-US" altLang="zh-CN" sz="2400" dirty="0"/>
              <a:t>strong)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r>
              <a:rPr lang="zh-CN" altLang="en-US" sz="2400" dirty="0"/>
              <a:t>对异象（</a:t>
            </a:r>
            <a:r>
              <a:rPr lang="en-US" altLang="zh-CN" sz="2400" dirty="0"/>
              <a:t>anomalies</a:t>
            </a:r>
            <a:r>
              <a:rPr lang="zh-CN" altLang="en-US" sz="2400" dirty="0"/>
              <a:t>）的解释：新的风险溢价、税收、交易费用</a:t>
            </a:r>
            <a:r>
              <a:rPr lang="en-US" altLang="zh-CN" sz="2400" dirty="0"/>
              <a:t>…… </a:t>
            </a:r>
            <a:endParaRPr lang="zh-CN" altLang="en-US" sz="24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AB6F869-0DEF-4830-9D17-F5E2DD6E9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238" y="3501008"/>
            <a:ext cx="3096344" cy="280771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B9F64CD-8138-44F0-75EE-7C82440F9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501008"/>
            <a:ext cx="2388516" cy="2807717"/>
          </a:xfrm>
          <a:prstGeom prst="rect">
            <a:avLst/>
          </a:prstGeom>
        </p:spPr>
      </p:pic>
      <p:pic>
        <p:nvPicPr>
          <p:cNvPr id="14" name="内容占位符 3">
            <a:extLst>
              <a:ext uri="{FF2B5EF4-FFF2-40B4-BE49-F238E27FC236}">
                <a16:creationId xmlns:a16="http://schemas.microsoft.com/office/drawing/2014/main" id="{CDA44F09-D9B9-E432-7006-0254CF67E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45843" y="3538053"/>
            <a:ext cx="2088232" cy="277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B22D234-E341-8F5E-5B47-8041DA37C31E}"/>
              </a:ext>
            </a:extLst>
          </p:cNvPr>
          <p:cNvSpPr txBox="1"/>
          <p:nvPr/>
        </p:nvSpPr>
        <p:spPr>
          <a:xfrm>
            <a:off x="251521" y="6308725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Daniel Kahneman(2002)     Robert Shiller(2013)             Richard Thaler(2017)       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1833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PPT-2c 拷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052736"/>
            <a:ext cx="8064895" cy="4968552"/>
          </a:xfrm>
        </p:spPr>
        <p:txBody>
          <a:bodyPr/>
          <a:lstStyle/>
          <a:p>
            <a:pPr algn="l"/>
            <a:r>
              <a:rPr lang="zh-CN" alt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本院为研究商学而设，为培植商业人才而设，为领导商人而设，是则本院之使命。</a:t>
            </a:r>
            <a:endParaRPr lang="en-US" altLang="zh-CN" sz="3200" dirty="0">
              <a:solidFill>
                <a:srgbClr val="333300"/>
              </a:solidFill>
              <a:latin typeface="汉仪综艺体简" pitchFamily="49" charset="-122"/>
              <a:ea typeface="汉仪综艺体简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0E9F61-2F7B-D2E0-21B4-65CE80920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        EMH</a:t>
            </a:r>
            <a:r>
              <a:rPr lang="zh-CN" altLang="en-US" dirty="0"/>
              <a:t>难以解释的情况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9819270-711A-580C-787C-19B64B1B0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000" dirty="0"/>
                  <a:t>Robert J.Shiller,2003, </a:t>
                </a:r>
                <a:r>
                  <a:rPr lang="zh-CN" altLang="en-US" sz="2000" dirty="0"/>
                  <a:t>“</a:t>
                </a:r>
                <a:r>
                  <a:rPr lang="en-US" altLang="zh-CN" sz="2000" dirty="0"/>
                  <a:t>From Efficient Markets Theory to Behavioral Finance”, </a:t>
                </a:r>
                <a:r>
                  <a:rPr lang="en-US" altLang="zh-CN" sz="2000" i="1" dirty="0"/>
                  <a:t>Journal of Economic Perspectives</a:t>
                </a:r>
                <a:r>
                  <a:rPr lang="en-US" altLang="zh-CN" sz="2000" dirty="0"/>
                  <a:t>, PP83-104</a:t>
                </a:r>
              </a:p>
              <a:p>
                <a:r>
                  <a:rPr lang="zh-CN" altLang="en-US" sz="2000" dirty="0"/>
                  <a:t>异象最多不过是对市场有效性这个基本真理的微小偏离，但是如果整个股票市场波动性大部分都不能解释，那就得对有效市场理论的基础提出疑问了。</a:t>
                </a:r>
                <a:endParaRPr lang="en-US" altLang="zh-CN" sz="2000" dirty="0"/>
              </a:p>
              <a:p>
                <a:r>
                  <a:rPr lang="en-US" altLang="zh-CN" sz="2000" dirty="0"/>
                  <a:t>EMH</a:t>
                </a:r>
                <a:r>
                  <a:rPr lang="zh-CN" altLang="en-US" sz="2000" dirty="0"/>
                  <a:t>可以表达为，股票价格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zh-CN" altLang="en-US" sz="2000" dirty="0"/>
                  <a:t>等于以当前所有可得信息为条件的股票未来实际分红的贴现值（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zh-CN" altLang="en-US" sz="2000" i="1">
                        <a:latin typeface="Cambria Math" panose="02040503050406030204" pitchFamily="18" charset="0"/>
                      </a:rPr>
                      <m:t>）</m:t>
                    </m:r>
                  </m:oMath>
                </a14:m>
                <a:r>
                  <a:rPr lang="zh-CN" altLang="en-US" sz="2000" dirty="0"/>
                  <a:t>的数学期望值，即：</a:t>
                </a:r>
                <a:endParaRPr lang="en-US" altLang="zh-CN" sz="2000" dirty="0"/>
              </a:p>
              <a:p>
                <a:pPr marL="0" indent="0" algn="ctr">
                  <a:buNone/>
                </a:pP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altLang="zh-CN" sz="2000" dirty="0"/>
              </a:p>
              <a:p>
                <a:pPr marL="0" indent="0">
                  <a:buNone/>
                </a:pPr>
                <a:r>
                  <a:rPr lang="zh-CN" altLang="en-US" sz="2000" dirty="0"/>
                  <a:t>于是有</a:t>
                </a:r>
                <a:r>
                  <a:rPr lang="en-US" altLang="zh-CN" sz="2000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altLang="zh-CN" sz="2000" dirty="0"/>
                  <a:t>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000" dirty="0"/>
                  <a:t>为预测偏差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zh-CN" altLang="en-US" sz="2000" i="1">
                        <a:latin typeface="Cambria Math" panose="02040503050406030204" pitchFamily="18" charset="0"/>
                      </a:rPr>
                      <m:t>与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zh-CN" altLang="en-US" sz="2000" i="1">
                        <a:latin typeface="Cambria Math" panose="02040503050406030204" pitchFamily="18" charset="0"/>
                      </a:rPr>
                      <m:t>相互</m:t>
                    </m:r>
                  </m:oMath>
                </a14:m>
                <a:r>
                  <a:rPr lang="zh-CN" altLang="en-US" sz="2000" dirty="0"/>
                  <a:t>独立</a:t>
                </a:r>
                <a:endParaRPr lang="en-US" altLang="zh-CN" sz="2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000" i="1">
                              <a:latin typeface="Cambria Math" panose="02040503050406030204" pitchFamily="18" charset="0"/>
                            </a:rPr>
                            <m:t>var</m:t>
                          </m:r>
                          <m:r>
                            <a:rPr lang="zh-CN" altLang="en-US" sz="2000" i="1" smtClean="0">
                              <a:latin typeface="Cambria Math" panose="02040503050406030204" pitchFamily="18" charset="0"/>
                            </a:rPr>
                            <m:t>（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i="1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）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i="1">
                              <a:latin typeface="Cambria Math" panose="02040503050406030204" pitchFamily="18" charset="0"/>
                            </a:rPr>
                            <m:t>var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i="1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𝑣𝑎𝑟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i="1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i="1">
                              <a:latin typeface="Cambria Math" panose="02040503050406030204" pitchFamily="18" charset="0"/>
                            </a:rPr>
                            <m:t>var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i="1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dirty="0"/>
              </a:p>
              <a:p>
                <a:r>
                  <a:rPr lang="zh-CN" altLang="en-US" sz="2000" b="1" dirty="0"/>
                  <a:t>推论：市场价格（</a:t>
                </a:r>
                <a:r>
                  <a:rPr lang="en-US" altLang="zh-CN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zh-CN" altLang="en-US" sz="2000" b="1" dirty="0"/>
                  <a:t>）方差必然小于等于股票未来分红贴现值（即内在价值）的方差。</a:t>
                </a:r>
                <a:endParaRPr lang="en-US" altLang="zh-CN" sz="2000" b="1" dirty="0"/>
              </a:p>
              <a:p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9819270-711A-580C-787C-19B64B1B0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1" t="-1078" r="-1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6548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2FB375-5B6D-9393-8A64-B0FB227B6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市场超额波动性之谜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972DCA6-723D-A960-2046-1EB4A7FAB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2642" y="1600200"/>
            <a:ext cx="6078716" cy="4525963"/>
          </a:xfrm>
        </p:spPr>
      </p:pic>
    </p:spTree>
    <p:extLst>
      <p:ext uri="{BB962C8B-B14F-4D97-AF65-F5344CB8AC3E}">
        <p14:creationId xmlns:p14="http://schemas.microsoft.com/office/powerpoint/2010/main" val="3335552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C2C774-243A-E0F3-44CE-64D760146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/>
              <a:t>                                Andrew Lo</a:t>
            </a:r>
            <a:r>
              <a:rPr lang="zh-CN" altLang="en-US" sz="2400" dirty="0"/>
              <a:t>，</a:t>
            </a:r>
            <a:r>
              <a:rPr lang="en-US" altLang="zh-CN" sz="2400" dirty="0"/>
              <a:t>Craig </a:t>
            </a:r>
            <a:r>
              <a:rPr lang="en-US" altLang="zh-CN" sz="2400" dirty="0" err="1"/>
              <a:t>MacKinlay</a:t>
            </a:r>
            <a:r>
              <a:rPr lang="zh-CN" altLang="en-US" sz="2400" dirty="0"/>
              <a:t>（</a:t>
            </a:r>
            <a:r>
              <a:rPr lang="en-US" altLang="zh-CN" sz="2400" dirty="0"/>
              <a:t>1988</a:t>
            </a:r>
            <a:r>
              <a:rPr lang="zh-CN" altLang="en-US" sz="2400" dirty="0"/>
              <a:t>）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F3928C5-1BE6-04EF-7D2D-9467A37ECE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sz="2000" dirty="0"/>
                  <a:t>如果股票的收益率（连续复利）是随机游走，那么有：</a:t>
                </a:r>
                <a:endParaRPr lang="en-US" altLang="zh-CN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CN" sz="2000" dirty="0"/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r>
                  <a:rPr lang="zh-CN" altLang="en-US" sz="2000" dirty="0"/>
                  <a:t>连续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复利</m:t>
                    </m:r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的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可加性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altLang="zh-CN" sz="2000" dirty="0"/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-1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…×</m:t>
                            </m:r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+…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altLang="zh-CN" sz="2000" dirty="0"/>
              </a:p>
              <a:p>
                <a:pPr marL="0" indent="0">
                  <a:buNone/>
                </a:pPr>
                <a:r>
                  <a:rPr lang="en-US" altLang="zh-CN" sz="2000" dirty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+…+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nary>
                          <m:naryPr>
                            <m:chr m:val="∑"/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23"/>
                              </m:r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r>
                              <a:rPr lang="zh-CN" altLang="en-US" sz="200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nary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CN" sz="2000" dirty="0"/>
              </a:p>
              <a:p>
                <a:pPr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（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zh-CN" altLang="en-US" sz="2000" i="1">
                        <a:latin typeface="Cambria Math" panose="02040503050406030204" pitchFamily="18" charset="0"/>
                      </a:rPr>
                      <m:t>）</m:t>
                    </m:r>
                  </m:oMath>
                </a14:m>
                <a:r>
                  <a:rPr lang="en-US" altLang="zh-CN" sz="2000" dirty="0"/>
                  <a:t>=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000" dirty="0"/>
                  <a:t> 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1" dirty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</m:t>
                    </m:r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2000" dirty="0"/>
                  <a:t>  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altLang="zh-CN" sz="2000" dirty="0"/>
                  <a:t>         </a:t>
                </a: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F3928C5-1BE6-04EF-7D2D-9467A37ECE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1" t="-1078" b="-67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736574E9-77F9-49EB-FC6E-E5FC9999EC18}"/>
              </a:ext>
            </a:extLst>
          </p:cNvPr>
          <p:cNvCxnSpPr>
            <a:cxnSpLocks/>
          </p:cNvCxnSpPr>
          <p:nvPr/>
        </p:nvCxnSpPr>
        <p:spPr>
          <a:xfrm>
            <a:off x="1259632" y="3429000"/>
            <a:ext cx="46085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F1C3887D-B15E-0536-9327-25A7955BCFD5}"/>
              </a:ext>
            </a:extLst>
          </p:cNvPr>
          <p:cNvCxnSpPr/>
          <p:nvPr/>
        </p:nvCxnSpPr>
        <p:spPr>
          <a:xfrm flipV="1">
            <a:off x="1259632" y="32129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C8120475-6A80-4A71-1D38-BFFD6E7AF862}"/>
              </a:ext>
            </a:extLst>
          </p:cNvPr>
          <p:cNvCxnSpPr/>
          <p:nvPr/>
        </p:nvCxnSpPr>
        <p:spPr>
          <a:xfrm flipV="1">
            <a:off x="2051720" y="32129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697F746E-9AE3-DA43-F993-E600898007A3}"/>
              </a:ext>
            </a:extLst>
          </p:cNvPr>
          <p:cNvCxnSpPr/>
          <p:nvPr/>
        </p:nvCxnSpPr>
        <p:spPr>
          <a:xfrm flipV="1">
            <a:off x="2771800" y="32129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2AEAC18-9C11-2319-212E-565AC70D311D}"/>
              </a:ext>
            </a:extLst>
          </p:cNvPr>
          <p:cNvCxnSpPr/>
          <p:nvPr/>
        </p:nvCxnSpPr>
        <p:spPr>
          <a:xfrm flipV="1">
            <a:off x="3491880" y="32129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3201D264-2A53-FB13-F76C-C15A4C2A628F}"/>
              </a:ext>
            </a:extLst>
          </p:cNvPr>
          <p:cNvSpPr txBox="1"/>
          <p:nvPr/>
        </p:nvSpPr>
        <p:spPr>
          <a:xfrm>
            <a:off x="1187624" y="3493849"/>
            <a:ext cx="28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9B001DB-9030-BD67-86E2-0684BBD39C13}"/>
                  </a:ext>
                </a:extLst>
              </p:cNvPr>
              <p:cNvSpPr txBox="1"/>
              <p:nvPr/>
            </p:nvSpPr>
            <p:spPr>
              <a:xfrm>
                <a:off x="1135217" y="2929752"/>
                <a:ext cx="2831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9B001DB-9030-BD67-86E2-0684BBD39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217" y="2929752"/>
                <a:ext cx="283154" cy="276999"/>
              </a:xfrm>
              <a:prstGeom prst="rect">
                <a:avLst/>
              </a:prstGeom>
              <a:blipFill>
                <a:blip r:embed="rId3"/>
                <a:stretch>
                  <a:fillRect l="-17021" r="-4255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>
            <a:extLst>
              <a:ext uri="{FF2B5EF4-FFF2-40B4-BE49-F238E27FC236}">
                <a16:creationId xmlns:a16="http://schemas.microsoft.com/office/drawing/2014/main" id="{9E0B87DD-15E2-D118-97A0-C83BC412A85A}"/>
              </a:ext>
            </a:extLst>
          </p:cNvPr>
          <p:cNvSpPr txBox="1"/>
          <p:nvPr/>
        </p:nvSpPr>
        <p:spPr>
          <a:xfrm>
            <a:off x="1918048" y="3493849"/>
            <a:ext cx="28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349545D-5BF1-CD45-6046-832209A0299C}"/>
              </a:ext>
            </a:extLst>
          </p:cNvPr>
          <p:cNvSpPr txBox="1"/>
          <p:nvPr/>
        </p:nvSpPr>
        <p:spPr>
          <a:xfrm>
            <a:off x="2627786" y="3493849"/>
            <a:ext cx="28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CBDAD1D-80ED-C002-F048-AB9B55463EDC}"/>
              </a:ext>
            </a:extLst>
          </p:cNvPr>
          <p:cNvSpPr txBox="1"/>
          <p:nvPr/>
        </p:nvSpPr>
        <p:spPr>
          <a:xfrm>
            <a:off x="3347866" y="3493849"/>
            <a:ext cx="28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CD595BE5-699F-607D-1FD8-D6EB981F7A73}"/>
              </a:ext>
            </a:extLst>
          </p:cNvPr>
          <p:cNvCxnSpPr/>
          <p:nvPr/>
        </p:nvCxnSpPr>
        <p:spPr>
          <a:xfrm flipV="1">
            <a:off x="5220072" y="3206751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86AA7F7F-54BA-549E-7491-50AF64CA6E0A}"/>
              </a:ext>
            </a:extLst>
          </p:cNvPr>
          <p:cNvSpPr txBox="1"/>
          <p:nvPr/>
        </p:nvSpPr>
        <p:spPr>
          <a:xfrm>
            <a:off x="5076058" y="3454133"/>
            <a:ext cx="28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901AC30F-AAC1-E621-9B35-021EAA2C8496}"/>
                  </a:ext>
                </a:extLst>
              </p:cNvPr>
              <p:cNvSpPr txBox="1"/>
              <p:nvPr/>
            </p:nvSpPr>
            <p:spPr>
              <a:xfrm>
                <a:off x="1918048" y="2920150"/>
                <a:ext cx="2778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901AC30F-AAC1-E621-9B35-021EAA2C8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048" y="2920150"/>
                <a:ext cx="277833" cy="276999"/>
              </a:xfrm>
              <a:prstGeom prst="rect">
                <a:avLst/>
              </a:prstGeom>
              <a:blipFill>
                <a:blip r:embed="rId4"/>
                <a:stretch>
                  <a:fillRect l="-20000" r="-4444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2F76234C-E7FB-F92A-874C-A77B4C1621DF}"/>
                  </a:ext>
                </a:extLst>
              </p:cNvPr>
              <p:cNvSpPr txBox="1"/>
              <p:nvPr/>
            </p:nvSpPr>
            <p:spPr>
              <a:xfrm>
                <a:off x="2632883" y="2933453"/>
                <a:ext cx="2831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2F76234C-E7FB-F92A-874C-A77B4C162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883" y="2933453"/>
                <a:ext cx="283154" cy="276999"/>
              </a:xfrm>
              <a:prstGeom prst="rect">
                <a:avLst/>
              </a:prstGeom>
              <a:blipFill>
                <a:blip r:embed="rId5"/>
                <a:stretch>
                  <a:fillRect l="-19565" r="-4348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E4AFA50B-96CD-8BEC-88C3-5AD8CF3EF864}"/>
                  </a:ext>
                </a:extLst>
              </p:cNvPr>
              <p:cNvSpPr txBox="1"/>
              <p:nvPr/>
            </p:nvSpPr>
            <p:spPr>
              <a:xfrm>
                <a:off x="3323833" y="2929751"/>
                <a:ext cx="2831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E4AFA50B-96CD-8BEC-88C3-5AD8CF3EF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833" y="2929751"/>
                <a:ext cx="283154" cy="276999"/>
              </a:xfrm>
              <a:prstGeom prst="rect">
                <a:avLst/>
              </a:prstGeom>
              <a:blipFill>
                <a:blip r:embed="rId6"/>
                <a:stretch>
                  <a:fillRect l="-17021" r="-4255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E93A6596-C93B-9FAB-7CE3-16192C462AB3}"/>
                  </a:ext>
                </a:extLst>
              </p:cNvPr>
              <p:cNvSpPr txBox="1"/>
              <p:nvPr/>
            </p:nvSpPr>
            <p:spPr>
              <a:xfrm>
                <a:off x="5047146" y="2920150"/>
                <a:ext cx="2943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E93A6596-C93B-9FAB-7CE3-16192C462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146" y="2920150"/>
                <a:ext cx="294375" cy="276999"/>
              </a:xfrm>
              <a:prstGeom prst="rect">
                <a:avLst/>
              </a:prstGeom>
              <a:blipFill>
                <a:blip r:embed="rId7"/>
                <a:stretch>
                  <a:fillRect l="-18750" r="-625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本框 28">
            <a:extLst>
              <a:ext uri="{FF2B5EF4-FFF2-40B4-BE49-F238E27FC236}">
                <a16:creationId xmlns:a16="http://schemas.microsoft.com/office/drawing/2014/main" id="{46124F6C-C0DF-7F0E-F5F7-A91456A51D08}"/>
              </a:ext>
            </a:extLst>
          </p:cNvPr>
          <p:cNvSpPr txBox="1"/>
          <p:nvPr/>
        </p:nvSpPr>
        <p:spPr>
          <a:xfrm>
            <a:off x="3873169" y="286355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………..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F2F2F20-D5F7-B09B-7C77-E131470C8BB2}"/>
              </a:ext>
            </a:extLst>
          </p:cNvPr>
          <p:cNvSpPr txBox="1"/>
          <p:nvPr/>
        </p:nvSpPr>
        <p:spPr>
          <a:xfrm>
            <a:off x="3928447" y="3446715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………..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8AEC084-EAB0-AFB2-579D-275E2F7A3F6D}"/>
                  </a:ext>
                </a:extLst>
              </p:cNvPr>
              <p:cNvSpPr txBox="1"/>
              <p:nvPr/>
            </p:nvSpPr>
            <p:spPr>
              <a:xfrm>
                <a:off x="1557288" y="3158227"/>
                <a:ext cx="2497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8AEC084-EAB0-AFB2-579D-275E2F7A3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288" y="3158227"/>
                <a:ext cx="249747" cy="276999"/>
              </a:xfrm>
              <a:prstGeom prst="rect">
                <a:avLst/>
              </a:prstGeom>
              <a:blipFill>
                <a:blip r:embed="rId8"/>
                <a:stretch>
                  <a:fillRect l="-12195" r="-7317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442AF43B-939C-015D-B5B1-9CFF421BE1A8}"/>
                  </a:ext>
                </a:extLst>
              </p:cNvPr>
              <p:cNvSpPr txBox="1"/>
              <p:nvPr/>
            </p:nvSpPr>
            <p:spPr>
              <a:xfrm>
                <a:off x="2319858" y="3148888"/>
                <a:ext cx="2550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442AF43B-939C-015D-B5B1-9CFF421BE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858" y="3148888"/>
                <a:ext cx="255070" cy="276999"/>
              </a:xfrm>
              <a:prstGeom prst="rect">
                <a:avLst/>
              </a:prstGeom>
              <a:blipFill>
                <a:blip r:embed="rId9"/>
                <a:stretch>
                  <a:fillRect l="-12195" r="-731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3F5B10BC-3E61-6060-A96A-A95CE509921E}"/>
                  </a:ext>
                </a:extLst>
              </p:cNvPr>
              <p:cNvSpPr txBox="1"/>
              <p:nvPr/>
            </p:nvSpPr>
            <p:spPr>
              <a:xfrm>
                <a:off x="3045260" y="3158227"/>
                <a:ext cx="2550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3F5B10BC-3E61-6060-A96A-A95CE5099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260" y="3158227"/>
                <a:ext cx="255070" cy="276999"/>
              </a:xfrm>
              <a:prstGeom prst="rect">
                <a:avLst/>
              </a:prstGeom>
              <a:blipFill>
                <a:blip r:embed="rId10"/>
                <a:stretch>
                  <a:fillRect l="-12195" r="-7317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822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C1571E-1470-F7D7-B0AD-2B480E709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45EF20E-E917-C5D9-EA84-2806FCBD30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0,2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𝑣𝑎𝑟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/>
              </a:p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/>
                  <a:t>=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𝑐𝑜𝑣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altLang="zh-CN" sz="2400" i="1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𝑣𝑎𝑟</m:t>
                        </m:r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0,2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𝑣𝑎𝑟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CN" sz="2400" dirty="0"/>
                          <m:t> </m:t>
                        </m:r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=1+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cov</m:t>
                        </m:r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𝑣𝑎𝑟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CN" sz="2400" dirty="0"/>
                          <m:t> </m:t>
                        </m:r>
                      </m:den>
                    </m:f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𝑐𝑜𝑟𝑟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zh-CN" altLang="en-US" sz="2400" b="0" i="1" dirty="0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altLang="zh-CN" sz="2400" dirty="0"/>
              </a:p>
              <a:p>
                <a:endParaRPr lang="en-US" altLang="zh-CN" sz="2400" dirty="0"/>
              </a:p>
              <a:p>
                <a:r>
                  <a:rPr lang="zh-CN" altLang="en-US" sz="2400" dirty="0"/>
                  <a:t>如果随机游走成立，那么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zh-CN" altLang="en-US" sz="2400" b="0" i="1" dirty="0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2400" dirty="0"/>
                  <a:t>或者说</a:t>
                </a:r>
                <a14:m>
                  <m:oMath xmlns:m="http://schemas.openxmlformats.org/officeDocument/2006/math">
                    <m:r>
                      <a:rPr lang="zh-CN" altLang="en-US" sz="2400" i="1" dirty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400" dirty="0"/>
                  <a:t>0</a:t>
                </a:r>
              </a:p>
              <a:p>
                <a:endParaRPr lang="en-US" altLang="zh-CN" sz="1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endParaRPr>
              </a:p>
              <a:p>
                <a:r>
                  <a:rPr lang="zh-CN" altLang="en-US" sz="1400" b="1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“</a:t>
                </a:r>
                <a:r>
                  <a:rPr lang="en-US" altLang="zh-CN" sz="1400" b="1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STOCK MARKET PRICES DO NOT FOLLOW RANDOM WALKS: EVIDENCE FROM A SIMPLE SPECIFICATION TEST</a:t>
                </a:r>
                <a:r>
                  <a:rPr lang="zh-CN" altLang="en-US" sz="1400" b="1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”</a:t>
                </a:r>
                <a:r>
                  <a:rPr lang="en-US" altLang="zh-CN" sz="1400" b="1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,RFS</a:t>
                </a:r>
                <a:r>
                  <a:rPr lang="zh-CN" altLang="en-US" sz="1400" b="1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，</a:t>
                </a:r>
                <a:r>
                  <a:rPr lang="en-US" altLang="zh-CN" sz="1400" b="1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1988</a:t>
                </a:r>
              </a:p>
              <a:p>
                <a:endParaRPr lang="en-US" altLang="zh-CN" sz="1400" b="1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r>
                  <a:rPr lang="zh-CN" altLang="en-US" sz="14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用</a:t>
                </a:r>
                <a14:m>
                  <m:oMath xmlns:m="http://schemas.openxmlformats.org/officeDocument/2006/math">
                    <m:r>
                      <a:rPr lang="en-US" altLang="zh-CN" sz="1400" i="1" smtClean="0"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0,2</m:t>
                            </m:r>
                          </m:sub>
                        </m:sSub>
                      </m:e>
                    </m:d>
                    <m:r>
                      <a:rPr lang="zh-CN" altLang="en-US" sz="1400" i="1">
                        <a:latin typeface="Cambria Math" panose="02040503050406030204" pitchFamily="18" charset="0"/>
                      </a:rPr>
                      <m:t>对</m:t>
                    </m:r>
                  </m:oMath>
                </a14:m>
                <a:r>
                  <a:rPr lang="en-US" altLang="zh-CN" sz="1400" dirty="0"/>
                  <a:t>2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</a:rPr>
                      <m:t>𝑣𝑎𝑟</m:t>
                    </m:r>
                    <m:r>
                      <a:rPr lang="en-US" altLang="zh-CN" sz="1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zh-CN" sz="1400" dirty="0"/>
                      <m:t> </m:t>
                    </m:r>
                    <m:r>
                      <a:rPr lang="zh-CN" altLang="en-US" sz="1400" i="1" dirty="0">
                        <a:latin typeface="Cambria Math" panose="02040503050406030204" pitchFamily="18" charset="0"/>
                      </a:rPr>
                      <m:t>回归</m:t>
                    </m:r>
                  </m:oMath>
                </a14:m>
                <a:r>
                  <a:rPr lang="zh-CN" altLang="en-US" sz="1400" dirty="0"/>
                  <a:t>，</a:t>
                </a:r>
                <a:r>
                  <a:rPr lang="en-US" altLang="zh-CN" sz="1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zh-CN" altLang="en-US" sz="1400" i="1">
                        <a:latin typeface="Cambria Math" panose="02040503050406030204" pitchFamily="18" charset="0"/>
                      </a:rPr>
                      <m:t>对</m:t>
                    </m:r>
                  </m:oMath>
                </a14:m>
                <a:r>
                  <a:rPr lang="en-US" altLang="zh-CN" sz="1400" dirty="0"/>
                  <a:t>4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</a:rPr>
                      <m:t>𝑣𝑎𝑟</m:t>
                    </m:r>
                    <m:r>
                      <a:rPr lang="en-US" altLang="zh-CN" sz="1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zh-CN" sz="1400" dirty="0"/>
                      <m:t> </m:t>
                    </m:r>
                    <m:r>
                      <a:rPr lang="zh-CN" altLang="en-US" sz="1400" i="1" dirty="0">
                        <a:latin typeface="Cambria Math" panose="02040503050406030204" pitchFamily="18" charset="0"/>
                      </a:rPr>
                      <m:t>回归</m:t>
                    </m:r>
                  </m:oMath>
                </a14:m>
                <a:r>
                  <a:rPr lang="en-US" altLang="zh-CN" sz="14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e>
                    </m:d>
                    <m:r>
                      <a:rPr lang="zh-CN" altLang="en-US" sz="1400" i="1">
                        <a:latin typeface="Cambria Math" panose="02040503050406030204" pitchFamily="18" charset="0"/>
                      </a:rPr>
                      <m:t>对</m:t>
                    </m:r>
                    <m:r>
                      <a:rPr lang="en-US" altLang="zh-CN" sz="1400" b="0" i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altLang="zh-CN" sz="1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</a:rPr>
                      <m:t>𝑣𝑎𝑟</m:t>
                    </m:r>
                    <m:r>
                      <a:rPr lang="en-US" altLang="zh-CN" sz="1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zh-CN" sz="1400" dirty="0"/>
                      <m:t> </m:t>
                    </m:r>
                  </m:oMath>
                </a14:m>
                <a:r>
                  <a:rPr lang="zh-CN" altLang="en-US" sz="1400" dirty="0"/>
                  <a:t>回归</a:t>
                </a:r>
                <a:endParaRPr lang="en-US" altLang="zh-CN" sz="1400" dirty="0"/>
              </a:p>
              <a:p>
                <a:endParaRPr lang="zh-CN" altLang="en-US" sz="24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45EF20E-E917-C5D9-EA84-2806FCBD30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1094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5EC515-F48B-3277-0BA1-ED4A8DB5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回归结果</a:t>
            </a:r>
            <a:r>
              <a:rPr lang="en-US" altLang="zh-CN" dirty="0"/>
              <a:t>-</a:t>
            </a:r>
            <a:r>
              <a:rPr lang="zh-CN" altLang="en-US" dirty="0"/>
              <a:t>指数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AF92104-0B4D-2D31-89CB-803EC4532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968" y="1600200"/>
            <a:ext cx="6876063" cy="4525963"/>
          </a:xfrm>
        </p:spPr>
      </p:pic>
    </p:spTree>
    <p:extLst>
      <p:ext uri="{BB962C8B-B14F-4D97-AF65-F5344CB8AC3E}">
        <p14:creationId xmlns:p14="http://schemas.microsoft.com/office/powerpoint/2010/main" val="3321611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279886-BB68-330C-A7C1-D8BB808F5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回归结果</a:t>
            </a:r>
            <a:r>
              <a:rPr lang="en-US" altLang="zh-CN" dirty="0"/>
              <a:t>-</a:t>
            </a:r>
            <a:r>
              <a:rPr lang="zh-CN" altLang="en-US" dirty="0"/>
              <a:t>个股</a:t>
            </a:r>
            <a:r>
              <a:rPr lang="en-US" altLang="zh-CN" dirty="0"/>
              <a:t>vs</a:t>
            </a:r>
            <a:r>
              <a:rPr lang="zh-CN" altLang="en-US" dirty="0"/>
              <a:t>组合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9301B45-A45F-D962-844C-1A2514000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3867" y="1600200"/>
            <a:ext cx="6296265" cy="4525963"/>
          </a:xfrm>
        </p:spPr>
      </p:pic>
    </p:spTree>
    <p:extLst>
      <p:ext uri="{BB962C8B-B14F-4D97-AF65-F5344CB8AC3E}">
        <p14:creationId xmlns:p14="http://schemas.microsoft.com/office/powerpoint/2010/main" val="2692195611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9464</TotalTime>
  <Words>1610</Words>
  <Application>Microsoft Office PowerPoint</Application>
  <PresentationFormat>全屏显示(4:3)</PresentationFormat>
  <Paragraphs>184</Paragraphs>
  <Slides>30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0" baseType="lpstr">
      <vt:lpstr>ff2</vt:lpstr>
      <vt:lpstr>汉仪大宋简</vt:lpstr>
      <vt:lpstr>汉仪综艺体简</vt:lpstr>
      <vt:lpstr>SimHei</vt:lpstr>
      <vt:lpstr>Arial</vt:lpstr>
      <vt:lpstr>Arial</vt:lpstr>
      <vt:lpstr>Cambria Math</vt:lpstr>
      <vt:lpstr>Wingdings</vt:lpstr>
      <vt:lpstr>默认设计模板</vt:lpstr>
      <vt:lpstr>Equation</vt:lpstr>
      <vt:lpstr>投资学 L9 行为金融理论</vt:lpstr>
      <vt:lpstr>              早期经验数据分析的分歧</vt:lpstr>
      <vt:lpstr>EMH回顾</vt:lpstr>
      <vt:lpstr>          EMH难以解释的情况</vt:lpstr>
      <vt:lpstr>          市场超额波动性之谜</vt:lpstr>
      <vt:lpstr>                                Andrew Lo，Craig MacKinlay（1988）</vt:lpstr>
      <vt:lpstr>PowerPoint 演示文稿</vt:lpstr>
      <vt:lpstr>回归结果-指数</vt:lpstr>
      <vt:lpstr>          回归结果-个股vs组合</vt:lpstr>
      <vt:lpstr>         来自塞勒的更多指控</vt:lpstr>
      <vt:lpstr>        行为金融学</vt:lpstr>
      <vt:lpstr>     理性人与正常人</vt:lpstr>
      <vt:lpstr>    Prospect theory</vt:lpstr>
      <vt:lpstr>             展望理论贡献之一：价值函数</vt:lpstr>
      <vt:lpstr>            展望理论贡献之二：权重</vt:lpstr>
      <vt:lpstr>             信息处理错误</vt:lpstr>
      <vt:lpstr>          Wishful thinking bias</vt:lpstr>
      <vt:lpstr>    Behavior biases </vt:lpstr>
      <vt:lpstr>          框架(framing)</vt:lpstr>
      <vt:lpstr>                 心理账户（mental account）</vt:lpstr>
      <vt:lpstr>                后悔回避（regret avoidance)</vt:lpstr>
      <vt:lpstr>           Affect and feelings</vt:lpstr>
      <vt:lpstr>其它效应</vt:lpstr>
      <vt:lpstr>套利的局限性</vt:lpstr>
      <vt:lpstr>       技术分析与行为金融</vt:lpstr>
      <vt:lpstr>             技术分析：趋势与校正</vt:lpstr>
      <vt:lpstr>          技术分析：其他指标</vt:lpstr>
      <vt:lpstr>PowerPoint 演示文稿</vt:lpstr>
      <vt:lpstr>             AFA: masters of Finance</vt:lpstr>
      <vt:lpstr>本院为研究商学而设，为培植商业人才而设，为领导商人而设，是则本院之使命。</vt:lpstr>
    </vt:vector>
  </TitlesOfParts>
  <Company>微软用户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中国概念股: 资本市场的泡沫与修正</dc:title>
  <dc:creator>微软用户</dc:creator>
  <cp:lastModifiedBy>玉鼎 骆</cp:lastModifiedBy>
  <cp:revision>344</cp:revision>
  <dcterms:created xsi:type="dcterms:W3CDTF">2011-08-18T07:31:51Z</dcterms:created>
  <dcterms:modified xsi:type="dcterms:W3CDTF">2024-11-12T16:59:48Z</dcterms:modified>
</cp:coreProperties>
</file>