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30" r:id="rId3"/>
    <p:sldId id="344" r:id="rId4"/>
    <p:sldId id="359" r:id="rId5"/>
    <p:sldId id="360" r:id="rId6"/>
    <p:sldId id="361" r:id="rId7"/>
    <p:sldId id="355" r:id="rId8"/>
    <p:sldId id="336" r:id="rId9"/>
    <p:sldId id="362" r:id="rId10"/>
    <p:sldId id="363" r:id="rId11"/>
    <p:sldId id="364" r:id="rId12"/>
    <p:sldId id="341" r:id="rId13"/>
    <p:sldId id="365" r:id="rId14"/>
    <p:sldId id="366" r:id="rId15"/>
    <p:sldId id="367" r:id="rId16"/>
    <p:sldId id="369" r:id="rId17"/>
    <p:sldId id="370" r:id="rId18"/>
    <p:sldId id="368" r:id="rId19"/>
    <p:sldId id="267" r:id="rId20"/>
    <p:sldId id="372" r:id="rId21"/>
    <p:sldId id="373" r:id="rId22"/>
    <p:sldId id="371" r:id="rId23"/>
    <p:sldId id="374" r:id="rId24"/>
    <p:sldId id="376" r:id="rId25"/>
    <p:sldId id="375" r:id="rId26"/>
    <p:sldId id="377" r:id="rId27"/>
    <p:sldId id="311" r:id="rId28"/>
    <p:sldId id="378" r:id="rId29"/>
    <p:sldId id="379" r:id="rId30"/>
    <p:sldId id="380" r:id="rId31"/>
    <p:sldId id="381" r:id="rId32"/>
    <p:sldId id="382" r:id="rId33"/>
    <p:sldId id="383" r:id="rId34"/>
    <p:sldId id="384" r:id="rId35"/>
    <p:sldId id="385" r:id="rId36"/>
    <p:sldId id="386" r:id="rId37"/>
    <p:sldId id="259" r:id="rId38"/>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3EF"/>
    <a:srgbClr val="B6DCDF"/>
    <a:srgbClr val="000066"/>
    <a:srgbClr val="FF9900"/>
    <a:srgbClr val="66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p:cViewPr varScale="1">
        <p:scale>
          <a:sx n="85" d="100"/>
          <a:sy n="85" d="100"/>
        </p:scale>
        <p:origin x="195"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E:\&#26412;&#31185;&#25237;&#36164;&#23398;\2024\&#20538;&#21048;&#24066;&#22330;&#35268;&#27169;(&#25353;&#20538;&#21048;&#31867;&#2241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26412;&#31185;&#25237;&#36164;&#23398;\2024\&#34892;&#24773;&#24207;&#21015;.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oleObject" Target="file:///D:\&#26412;&#31185;&#25237;&#36164;&#23398;\2024&#26412;&#31185;&#21452;&#19987;\&#20538;&#21048;&#23450;&#20215;11&#26376;20&#26085;&#35838;&#22530;&#28436;&#31034;&#65288;019620.sh&#6528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200" dirty="0"/>
              <a:t>24</a:t>
            </a:r>
            <a:r>
              <a:rPr lang="zh-CN" altLang="en-US" sz="1200" dirty="0"/>
              <a:t>附息国债</a:t>
            </a:r>
            <a:r>
              <a:rPr lang="en-US" altLang="zh-CN" sz="1200" dirty="0"/>
              <a:t>11</a:t>
            </a:r>
            <a:r>
              <a:rPr lang="zh-CN" altLang="en-US" sz="1200" dirty="0"/>
              <a:t>（</a:t>
            </a:r>
            <a:r>
              <a:rPr lang="en-US" altLang="zh-CN" sz="1200" dirty="0"/>
              <a:t>240011.IB)</a:t>
            </a:r>
            <a:r>
              <a:rPr lang="zh-CN" altLang="en-US" sz="1200" dirty="0"/>
              <a:t>的价格与收益率</a:t>
            </a:r>
            <a:endParaRPr lang="en-US" altLang="zh-CN" sz="1200" dirty="0"/>
          </a:p>
        </c:rich>
      </c:tx>
      <c:layout>
        <c:manualLayout>
          <c:xMode val="edge"/>
          <c:yMode val="edge"/>
          <c:x val="0.10950222702528002"/>
          <c:y val="1.49193897734631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0"/>
          <c:tx>
            <c:strRef>
              <c:f>Sheet1!$C$1</c:f>
              <c:strCache>
                <c:ptCount val="1"/>
                <c:pt idx="0">
                  <c:v>中债估值净价（元）</c:v>
                </c:pt>
              </c:strCache>
            </c:strRef>
          </c:tx>
          <c:spPr>
            <a:ln w="28575" cap="rnd">
              <a:solidFill>
                <a:srgbClr val="00B050"/>
              </a:solidFill>
              <a:round/>
            </a:ln>
            <a:effectLst/>
          </c:spPr>
          <c:marker>
            <c:symbol val="none"/>
          </c:marker>
          <c:cat>
            <c:numRef>
              <c:f>Sheet1!$A$2:$A$119</c:f>
              <c:numCache>
                <c:formatCode>yyyy\-mm\-dd</c:formatCode>
                <c:ptCount val="118"/>
                <c:pt idx="0">
                  <c:v>45441</c:v>
                </c:pt>
                <c:pt idx="1">
                  <c:v>45442</c:v>
                </c:pt>
                <c:pt idx="2">
                  <c:v>45443</c:v>
                </c:pt>
                <c:pt idx="3">
                  <c:v>45446</c:v>
                </c:pt>
                <c:pt idx="4">
                  <c:v>45447</c:v>
                </c:pt>
                <c:pt idx="5">
                  <c:v>45448</c:v>
                </c:pt>
                <c:pt idx="6">
                  <c:v>45449</c:v>
                </c:pt>
                <c:pt idx="7">
                  <c:v>45450</c:v>
                </c:pt>
                <c:pt idx="8">
                  <c:v>45454</c:v>
                </c:pt>
                <c:pt idx="9">
                  <c:v>45455</c:v>
                </c:pt>
                <c:pt idx="10">
                  <c:v>45456</c:v>
                </c:pt>
                <c:pt idx="11">
                  <c:v>45457</c:v>
                </c:pt>
                <c:pt idx="12">
                  <c:v>45460</c:v>
                </c:pt>
                <c:pt idx="13">
                  <c:v>45461</c:v>
                </c:pt>
                <c:pt idx="14">
                  <c:v>45462</c:v>
                </c:pt>
                <c:pt idx="15">
                  <c:v>45463</c:v>
                </c:pt>
                <c:pt idx="16">
                  <c:v>45464</c:v>
                </c:pt>
                <c:pt idx="17">
                  <c:v>45467</c:v>
                </c:pt>
                <c:pt idx="18">
                  <c:v>45468</c:v>
                </c:pt>
                <c:pt idx="19">
                  <c:v>45469</c:v>
                </c:pt>
                <c:pt idx="20">
                  <c:v>45470</c:v>
                </c:pt>
                <c:pt idx="21">
                  <c:v>45471</c:v>
                </c:pt>
                <c:pt idx="22">
                  <c:v>45474</c:v>
                </c:pt>
                <c:pt idx="23">
                  <c:v>45475</c:v>
                </c:pt>
                <c:pt idx="24">
                  <c:v>45476</c:v>
                </c:pt>
                <c:pt idx="25">
                  <c:v>45477</c:v>
                </c:pt>
                <c:pt idx="26">
                  <c:v>45478</c:v>
                </c:pt>
                <c:pt idx="27">
                  <c:v>45481</c:v>
                </c:pt>
                <c:pt idx="28">
                  <c:v>45482</c:v>
                </c:pt>
                <c:pt idx="29">
                  <c:v>45483</c:v>
                </c:pt>
                <c:pt idx="30">
                  <c:v>45484</c:v>
                </c:pt>
                <c:pt idx="31">
                  <c:v>45485</c:v>
                </c:pt>
                <c:pt idx="32">
                  <c:v>45488</c:v>
                </c:pt>
                <c:pt idx="33">
                  <c:v>45489</c:v>
                </c:pt>
                <c:pt idx="34">
                  <c:v>45490</c:v>
                </c:pt>
                <c:pt idx="35">
                  <c:v>45491</c:v>
                </c:pt>
                <c:pt idx="36">
                  <c:v>45492</c:v>
                </c:pt>
                <c:pt idx="37">
                  <c:v>45495</c:v>
                </c:pt>
                <c:pt idx="38">
                  <c:v>45496</c:v>
                </c:pt>
                <c:pt idx="39">
                  <c:v>45497</c:v>
                </c:pt>
                <c:pt idx="40">
                  <c:v>45498</c:v>
                </c:pt>
                <c:pt idx="41">
                  <c:v>45499</c:v>
                </c:pt>
                <c:pt idx="42">
                  <c:v>45502</c:v>
                </c:pt>
                <c:pt idx="43">
                  <c:v>45503</c:v>
                </c:pt>
                <c:pt idx="44">
                  <c:v>45504</c:v>
                </c:pt>
                <c:pt idx="45">
                  <c:v>45505</c:v>
                </c:pt>
                <c:pt idx="46">
                  <c:v>45506</c:v>
                </c:pt>
                <c:pt idx="47">
                  <c:v>45509</c:v>
                </c:pt>
                <c:pt idx="48">
                  <c:v>45510</c:v>
                </c:pt>
                <c:pt idx="49">
                  <c:v>45511</c:v>
                </c:pt>
                <c:pt idx="50">
                  <c:v>45512</c:v>
                </c:pt>
                <c:pt idx="51">
                  <c:v>45513</c:v>
                </c:pt>
                <c:pt idx="52">
                  <c:v>45516</c:v>
                </c:pt>
                <c:pt idx="53">
                  <c:v>45517</c:v>
                </c:pt>
                <c:pt idx="54">
                  <c:v>45518</c:v>
                </c:pt>
                <c:pt idx="55">
                  <c:v>45519</c:v>
                </c:pt>
                <c:pt idx="56">
                  <c:v>45520</c:v>
                </c:pt>
                <c:pt idx="57">
                  <c:v>45523</c:v>
                </c:pt>
                <c:pt idx="58">
                  <c:v>45524</c:v>
                </c:pt>
                <c:pt idx="59">
                  <c:v>45525</c:v>
                </c:pt>
                <c:pt idx="60">
                  <c:v>45526</c:v>
                </c:pt>
                <c:pt idx="61">
                  <c:v>45527</c:v>
                </c:pt>
                <c:pt idx="62">
                  <c:v>45530</c:v>
                </c:pt>
                <c:pt idx="63">
                  <c:v>45531</c:v>
                </c:pt>
                <c:pt idx="64">
                  <c:v>45532</c:v>
                </c:pt>
                <c:pt idx="65">
                  <c:v>45533</c:v>
                </c:pt>
                <c:pt idx="66">
                  <c:v>45534</c:v>
                </c:pt>
                <c:pt idx="67">
                  <c:v>45537</c:v>
                </c:pt>
                <c:pt idx="68">
                  <c:v>45538</c:v>
                </c:pt>
                <c:pt idx="69">
                  <c:v>45539</c:v>
                </c:pt>
                <c:pt idx="70">
                  <c:v>45540</c:v>
                </c:pt>
                <c:pt idx="71">
                  <c:v>45541</c:v>
                </c:pt>
                <c:pt idx="72">
                  <c:v>45544</c:v>
                </c:pt>
                <c:pt idx="73">
                  <c:v>45545</c:v>
                </c:pt>
                <c:pt idx="74">
                  <c:v>45546</c:v>
                </c:pt>
                <c:pt idx="75">
                  <c:v>45547</c:v>
                </c:pt>
                <c:pt idx="76">
                  <c:v>45548</c:v>
                </c:pt>
                <c:pt idx="77">
                  <c:v>45549</c:v>
                </c:pt>
                <c:pt idx="78">
                  <c:v>45553</c:v>
                </c:pt>
                <c:pt idx="79">
                  <c:v>45554</c:v>
                </c:pt>
                <c:pt idx="80">
                  <c:v>45555</c:v>
                </c:pt>
                <c:pt idx="81">
                  <c:v>45558</c:v>
                </c:pt>
                <c:pt idx="82">
                  <c:v>45559</c:v>
                </c:pt>
                <c:pt idx="83">
                  <c:v>45560</c:v>
                </c:pt>
                <c:pt idx="84">
                  <c:v>45561</c:v>
                </c:pt>
                <c:pt idx="85">
                  <c:v>45562</c:v>
                </c:pt>
                <c:pt idx="86">
                  <c:v>45564</c:v>
                </c:pt>
                <c:pt idx="87">
                  <c:v>45565</c:v>
                </c:pt>
                <c:pt idx="88">
                  <c:v>45573</c:v>
                </c:pt>
                <c:pt idx="89">
                  <c:v>45574</c:v>
                </c:pt>
                <c:pt idx="90">
                  <c:v>45575</c:v>
                </c:pt>
                <c:pt idx="91">
                  <c:v>45576</c:v>
                </c:pt>
                <c:pt idx="92">
                  <c:v>45577</c:v>
                </c:pt>
                <c:pt idx="93">
                  <c:v>45579</c:v>
                </c:pt>
                <c:pt idx="94">
                  <c:v>45580</c:v>
                </c:pt>
                <c:pt idx="95">
                  <c:v>45581</c:v>
                </c:pt>
                <c:pt idx="96">
                  <c:v>45582</c:v>
                </c:pt>
                <c:pt idx="97">
                  <c:v>45583</c:v>
                </c:pt>
                <c:pt idx="98">
                  <c:v>45586</c:v>
                </c:pt>
                <c:pt idx="99">
                  <c:v>45587</c:v>
                </c:pt>
                <c:pt idx="100">
                  <c:v>45588</c:v>
                </c:pt>
                <c:pt idx="101">
                  <c:v>45589</c:v>
                </c:pt>
                <c:pt idx="102">
                  <c:v>45590</c:v>
                </c:pt>
                <c:pt idx="103">
                  <c:v>45593</c:v>
                </c:pt>
                <c:pt idx="104">
                  <c:v>45594</c:v>
                </c:pt>
                <c:pt idx="105">
                  <c:v>45595</c:v>
                </c:pt>
                <c:pt idx="106">
                  <c:v>45596</c:v>
                </c:pt>
                <c:pt idx="107">
                  <c:v>45597</c:v>
                </c:pt>
                <c:pt idx="108">
                  <c:v>45600</c:v>
                </c:pt>
                <c:pt idx="109">
                  <c:v>45601</c:v>
                </c:pt>
                <c:pt idx="110">
                  <c:v>45602</c:v>
                </c:pt>
                <c:pt idx="111">
                  <c:v>45603</c:v>
                </c:pt>
                <c:pt idx="112">
                  <c:v>45604</c:v>
                </c:pt>
                <c:pt idx="113">
                  <c:v>45607</c:v>
                </c:pt>
                <c:pt idx="114">
                  <c:v>45608</c:v>
                </c:pt>
                <c:pt idx="115">
                  <c:v>45609</c:v>
                </c:pt>
                <c:pt idx="116">
                  <c:v>45610</c:v>
                </c:pt>
                <c:pt idx="117">
                  <c:v>45611</c:v>
                </c:pt>
              </c:numCache>
            </c:numRef>
          </c:cat>
          <c:val>
            <c:numRef>
              <c:f>Sheet1!$C$2:$C$119</c:f>
              <c:numCache>
                <c:formatCode>#,##0.0000_ </c:formatCode>
                <c:ptCount val="118"/>
                <c:pt idx="0">
                  <c:v>99.931600000000003</c:v>
                </c:pt>
                <c:pt idx="1">
                  <c:v>99.888099999999994</c:v>
                </c:pt>
                <c:pt idx="2">
                  <c:v>99.799899999999994</c:v>
                </c:pt>
                <c:pt idx="3">
                  <c:v>99.883799999999994</c:v>
                </c:pt>
                <c:pt idx="4">
                  <c:v>99.866100000000003</c:v>
                </c:pt>
                <c:pt idx="5">
                  <c:v>99.910499999999999</c:v>
                </c:pt>
                <c:pt idx="6">
                  <c:v>99.892799999999994</c:v>
                </c:pt>
                <c:pt idx="7">
                  <c:v>99.8887</c:v>
                </c:pt>
                <c:pt idx="8">
                  <c:v>99.9285</c:v>
                </c:pt>
                <c:pt idx="9">
                  <c:v>99.955100000000002</c:v>
                </c:pt>
                <c:pt idx="10">
                  <c:v>100.026</c:v>
                </c:pt>
                <c:pt idx="11">
                  <c:v>100.1147</c:v>
                </c:pt>
                <c:pt idx="12">
                  <c:v>100.0881</c:v>
                </c:pt>
                <c:pt idx="13">
                  <c:v>100.1542</c:v>
                </c:pt>
                <c:pt idx="14">
                  <c:v>100.2565</c:v>
                </c:pt>
                <c:pt idx="15">
                  <c:v>100.221</c:v>
                </c:pt>
                <c:pt idx="16">
                  <c:v>100.12350000000001</c:v>
                </c:pt>
                <c:pt idx="17">
                  <c:v>100.24299999999999</c:v>
                </c:pt>
                <c:pt idx="18">
                  <c:v>100.3309</c:v>
                </c:pt>
                <c:pt idx="19">
                  <c:v>100.4551</c:v>
                </c:pt>
                <c:pt idx="20">
                  <c:v>100.5934</c:v>
                </c:pt>
                <c:pt idx="21">
                  <c:v>100.5968</c:v>
                </c:pt>
                <c:pt idx="22">
                  <c:v>100.22069999999999</c:v>
                </c:pt>
                <c:pt idx="23">
                  <c:v>100.3313</c:v>
                </c:pt>
                <c:pt idx="24">
                  <c:v>100.28700000000001</c:v>
                </c:pt>
                <c:pt idx="25">
                  <c:v>100.2206</c:v>
                </c:pt>
                <c:pt idx="26">
                  <c:v>100</c:v>
                </c:pt>
                <c:pt idx="27">
                  <c:v>99.868099999999998</c:v>
                </c:pt>
                <c:pt idx="28">
                  <c:v>100.053</c:v>
                </c:pt>
                <c:pt idx="29">
                  <c:v>100.0442</c:v>
                </c:pt>
                <c:pt idx="30">
                  <c:v>100.0971</c:v>
                </c:pt>
                <c:pt idx="31">
                  <c:v>100.1367</c:v>
                </c:pt>
                <c:pt idx="32">
                  <c:v>100.19840000000001</c:v>
                </c:pt>
                <c:pt idx="33">
                  <c:v>100.14109999999999</c:v>
                </c:pt>
                <c:pt idx="34">
                  <c:v>100.15430000000001</c:v>
                </c:pt>
                <c:pt idx="35">
                  <c:v>100.08839999999999</c:v>
                </c:pt>
                <c:pt idx="36">
                  <c:v>100.1323</c:v>
                </c:pt>
                <c:pt idx="37">
                  <c:v>100.2863</c:v>
                </c:pt>
                <c:pt idx="38">
                  <c:v>100.414</c:v>
                </c:pt>
                <c:pt idx="39">
                  <c:v>100.361</c:v>
                </c:pt>
                <c:pt idx="40">
                  <c:v>100.5461</c:v>
                </c:pt>
                <c:pt idx="41">
                  <c:v>100.7403</c:v>
                </c:pt>
                <c:pt idx="42">
                  <c:v>101.0339</c:v>
                </c:pt>
                <c:pt idx="43">
                  <c:v>101.1557</c:v>
                </c:pt>
                <c:pt idx="44">
                  <c:v>101.1377</c:v>
                </c:pt>
                <c:pt idx="45">
                  <c:v>101.32389999999999</c:v>
                </c:pt>
                <c:pt idx="46">
                  <c:v>101.3591</c:v>
                </c:pt>
                <c:pt idx="47">
                  <c:v>101.24290000000001</c:v>
                </c:pt>
                <c:pt idx="48">
                  <c:v>101.1451</c:v>
                </c:pt>
                <c:pt idx="49">
                  <c:v>101.20829999999999</c:v>
                </c:pt>
                <c:pt idx="50">
                  <c:v>100.8574</c:v>
                </c:pt>
                <c:pt idx="51">
                  <c:v>100.703</c:v>
                </c:pt>
                <c:pt idx="52">
                  <c:v>100.2419</c:v>
                </c:pt>
                <c:pt idx="53">
                  <c:v>100.43899999999999</c:v>
                </c:pt>
                <c:pt idx="54">
                  <c:v>100.7024</c:v>
                </c:pt>
                <c:pt idx="55">
                  <c:v>100.63630000000001</c:v>
                </c:pt>
                <c:pt idx="56">
                  <c:v>100.7021</c:v>
                </c:pt>
                <c:pt idx="57">
                  <c:v>100.8336</c:v>
                </c:pt>
                <c:pt idx="58">
                  <c:v>100.92140000000001</c:v>
                </c:pt>
                <c:pt idx="59">
                  <c:v>100.9653</c:v>
                </c:pt>
                <c:pt idx="60">
                  <c:v>101.0531</c:v>
                </c:pt>
                <c:pt idx="61">
                  <c:v>101.0802</c:v>
                </c:pt>
                <c:pt idx="62">
                  <c:v>101.00830000000001</c:v>
                </c:pt>
                <c:pt idx="63">
                  <c:v>100.7627</c:v>
                </c:pt>
                <c:pt idx="64">
                  <c:v>100.9639</c:v>
                </c:pt>
                <c:pt idx="65">
                  <c:v>100.84990000000001</c:v>
                </c:pt>
                <c:pt idx="66">
                  <c:v>100.87569999999999</c:v>
                </c:pt>
                <c:pt idx="67">
                  <c:v>101.0947</c:v>
                </c:pt>
                <c:pt idx="68">
                  <c:v>101.13849999999999</c:v>
                </c:pt>
                <c:pt idx="69">
                  <c:v>101.24379999999999</c:v>
                </c:pt>
                <c:pt idx="70">
                  <c:v>101.2039</c:v>
                </c:pt>
                <c:pt idx="71">
                  <c:v>101.18170000000001</c:v>
                </c:pt>
                <c:pt idx="72">
                  <c:v>101.304</c:v>
                </c:pt>
                <c:pt idx="73">
                  <c:v>101.3917</c:v>
                </c:pt>
                <c:pt idx="74">
                  <c:v>101.4883</c:v>
                </c:pt>
                <c:pt idx="75">
                  <c:v>101.532</c:v>
                </c:pt>
                <c:pt idx="76">
                  <c:v>101.7963</c:v>
                </c:pt>
                <c:pt idx="77">
                  <c:v>102.017</c:v>
                </c:pt>
                <c:pt idx="78">
                  <c:v>101.9885</c:v>
                </c:pt>
                <c:pt idx="79">
                  <c:v>102.0147</c:v>
                </c:pt>
                <c:pt idx="80">
                  <c:v>102.0497</c:v>
                </c:pt>
                <c:pt idx="81">
                  <c:v>102.0659</c:v>
                </c:pt>
                <c:pt idx="82">
                  <c:v>101.7567</c:v>
                </c:pt>
                <c:pt idx="83">
                  <c:v>102.065</c:v>
                </c:pt>
                <c:pt idx="84">
                  <c:v>101.7201</c:v>
                </c:pt>
                <c:pt idx="85">
                  <c:v>100.8712</c:v>
                </c:pt>
                <c:pt idx="86">
                  <c:v>100.3065</c:v>
                </c:pt>
                <c:pt idx="87">
                  <c:v>101.0175</c:v>
                </c:pt>
                <c:pt idx="88">
                  <c:v>100.7392</c:v>
                </c:pt>
                <c:pt idx="89">
                  <c:v>100.89100000000001</c:v>
                </c:pt>
                <c:pt idx="90">
                  <c:v>101.21720000000001</c:v>
                </c:pt>
                <c:pt idx="91">
                  <c:v>101.2169</c:v>
                </c:pt>
                <c:pt idx="92">
                  <c:v>101.17310000000001</c:v>
                </c:pt>
                <c:pt idx="93">
                  <c:v>101.2336</c:v>
                </c:pt>
                <c:pt idx="94">
                  <c:v>101.3467</c:v>
                </c:pt>
                <c:pt idx="95">
                  <c:v>101.2747</c:v>
                </c:pt>
                <c:pt idx="96">
                  <c:v>101.4988</c:v>
                </c:pt>
                <c:pt idx="97">
                  <c:v>101.3613</c:v>
                </c:pt>
                <c:pt idx="98">
                  <c:v>101.36020000000001</c:v>
                </c:pt>
                <c:pt idx="99">
                  <c:v>101.1708</c:v>
                </c:pt>
                <c:pt idx="100">
                  <c:v>101.1272</c:v>
                </c:pt>
                <c:pt idx="101">
                  <c:v>101.0836</c:v>
                </c:pt>
                <c:pt idx="102">
                  <c:v>101.1418</c:v>
                </c:pt>
                <c:pt idx="103">
                  <c:v>101.11750000000001</c:v>
                </c:pt>
                <c:pt idx="104">
                  <c:v>101.1606</c:v>
                </c:pt>
                <c:pt idx="105">
                  <c:v>101.12569999999999</c:v>
                </c:pt>
                <c:pt idx="106">
                  <c:v>101.2338</c:v>
                </c:pt>
                <c:pt idx="107">
                  <c:v>101.29</c:v>
                </c:pt>
                <c:pt idx="108">
                  <c:v>101.2979</c:v>
                </c:pt>
                <c:pt idx="109">
                  <c:v>101.3409</c:v>
                </c:pt>
                <c:pt idx="110">
                  <c:v>101.254</c:v>
                </c:pt>
                <c:pt idx="111">
                  <c:v>101.3231</c:v>
                </c:pt>
                <c:pt idx="112">
                  <c:v>101.3618</c:v>
                </c:pt>
                <c:pt idx="113">
                  <c:v>101.452</c:v>
                </c:pt>
                <c:pt idx="114">
                  <c:v>101.6643</c:v>
                </c:pt>
                <c:pt idx="115">
                  <c:v>101.5381</c:v>
                </c:pt>
                <c:pt idx="116">
                  <c:v>101.5985</c:v>
                </c:pt>
                <c:pt idx="117">
                  <c:v>101.5288</c:v>
                </c:pt>
              </c:numCache>
            </c:numRef>
          </c:val>
          <c:smooth val="0"/>
          <c:extLst>
            <c:ext xmlns:c16="http://schemas.microsoft.com/office/drawing/2014/chart" uri="{C3380CC4-5D6E-409C-BE32-E72D297353CC}">
              <c16:uniqueId val="{00000001-4900-4EFA-8134-9329E8E3C697}"/>
            </c:ext>
          </c:extLst>
        </c:ser>
        <c:dLbls>
          <c:showLegendKey val="0"/>
          <c:showVal val="0"/>
          <c:showCatName val="0"/>
          <c:showSerName val="0"/>
          <c:showPercent val="0"/>
          <c:showBubbleSize val="0"/>
        </c:dLbls>
        <c:marker val="1"/>
        <c:smooth val="0"/>
        <c:axId val="2066520447"/>
        <c:axId val="299622815"/>
      </c:lineChart>
      <c:lineChart>
        <c:grouping val="standard"/>
        <c:varyColors val="0"/>
        <c:ser>
          <c:idx val="2"/>
          <c:order val="1"/>
          <c:tx>
            <c:strRef>
              <c:f>Sheet1!$D$1</c:f>
              <c:strCache>
                <c:ptCount val="1"/>
                <c:pt idx="0">
                  <c:v>中债估值收益率(%右轴）</c:v>
                </c:pt>
              </c:strCache>
            </c:strRef>
          </c:tx>
          <c:spPr>
            <a:ln w="28575" cap="rnd">
              <a:solidFill>
                <a:srgbClr val="FF0000"/>
              </a:solidFill>
              <a:round/>
            </a:ln>
            <a:effectLst/>
          </c:spPr>
          <c:marker>
            <c:symbol val="none"/>
          </c:marker>
          <c:val>
            <c:numRef>
              <c:f>Sheet1!$D$2:$D$119</c:f>
              <c:numCache>
                <c:formatCode>#,##0.0000_ </c:formatCode>
                <c:ptCount val="118"/>
                <c:pt idx="0">
                  <c:v>2.2776000000000001</c:v>
                </c:pt>
                <c:pt idx="1">
                  <c:v>2.2825000000000002</c:v>
                </c:pt>
                <c:pt idx="2">
                  <c:v>2.2924000000000002</c:v>
                </c:pt>
                <c:pt idx="3">
                  <c:v>2.2829999999999999</c:v>
                </c:pt>
                <c:pt idx="4">
                  <c:v>2.2850000000000001</c:v>
                </c:pt>
                <c:pt idx="5">
                  <c:v>2.2799999999999998</c:v>
                </c:pt>
                <c:pt idx="6">
                  <c:v>2.282</c:v>
                </c:pt>
                <c:pt idx="7">
                  <c:v>2.2825000000000002</c:v>
                </c:pt>
                <c:pt idx="8">
                  <c:v>2.278</c:v>
                </c:pt>
                <c:pt idx="9">
                  <c:v>2.2749999999999999</c:v>
                </c:pt>
                <c:pt idx="10">
                  <c:v>2.2669999999999999</c:v>
                </c:pt>
                <c:pt idx="11">
                  <c:v>2.2570000000000001</c:v>
                </c:pt>
                <c:pt idx="12">
                  <c:v>2.2599999999999998</c:v>
                </c:pt>
                <c:pt idx="13">
                  <c:v>2.2524999999999999</c:v>
                </c:pt>
                <c:pt idx="14">
                  <c:v>2.2410000000000001</c:v>
                </c:pt>
                <c:pt idx="15">
                  <c:v>2.2450000000000001</c:v>
                </c:pt>
                <c:pt idx="16">
                  <c:v>2.2559999999999998</c:v>
                </c:pt>
                <c:pt idx="17">
                  <c:v>2.2425000000000002</c:v>
                </c:pt>
                <c:pt idx="18">
                  <c:v>2.2326000000000001</c:v>
                </c:pt>
                <c:pt idx="19">
                  <c:v>2.2185999999999999</c:v>
                </c:pt>
                <c:pt idx="20">
                  <c:v>2.2029999999999998</c:v>
                </c:pt>
                <c:pt idx="21">
                  <c:v>2.2025999999999999</c:v>
                </c:pt>
                <c:pt idx="22">
                  <c:v>2.2450000000000001</c:v>
                </c:pt>
                <c:pt idx="23">
                  <c:v>2.2324999999999999</c:v>
                </c:pt>
                <c:pt idx="24">
                  <c:v>2.2374999999999998</c:v>
                </c:pt>
                <c:pt idx="25">
                  <c:v>2.2450000000000001</c:v>
                </c:pt>
                <c:pt idx="26">
                  <c:v>2.27</c:v>
                </c:pt>
                <c:pt idx="27">
                  <c:v>2.2850000000000001</c:v>
                </c:pt>
                <c:pt idx="28">
                  <c:v>2.2639999999999998</c:v>
                </c:pt>
                <c:pt idx="29">
                  <c:v>2.2650000000000001</c:v>
                </c:pt>
                <c:pt idx="30">
                  <c:v>2.2589999999999999</c:v>
                </c:pt>
                <c:pt idx="31">
                  <c:v>2.2545000000000002</c:v>
                </c:pt>
                <c:pt idx="32">
                  <c:v>2.2475000000000001</c:v>
                </c:pt>
                <c:pt idx="33">
                  <c:v>2.254</c:v>
                </c:pt>
                <c:pt idx="34">
                  <c:v>2.2524999999999999</c:v>
                </c:pt>
                <c:pt idx="35">
                  <c:v>2.2599999999999998</c:v>
                </c:pt>
                <c:pt idx="36">
                  <c:v>2.2549999999999999</c:v>
                </c:pt>
                <c:pt idx="37">
                  <c:v>2.2374999999999998</c:v>
                </c:pt>
                <c:pt idx="38">
                  <c:v>2.2229999999999999</c:v>
                </c:pt>
                <c:pt idx="39">
                  <c:v>2.2290000000000001</c:v>
                </c:pt>
                <c:pt idx="40">
                  <c:v>2.2080000000000002</c:v>
                </c:pt>
                <c:pt idx="41">
                  <c:v>2.1859999999999999</c:v>
                </c:pt>
                <c:pt idx="42">
                  <c:v>2.1528</c:v>
                </c:pt>
                <c:pt idx="43">
                  <c:v>2.1389999999999998</c:v>
                </c:pt>
                <c:pt idx="44">
                  <c:v>2.141</c:v>
                </c:pt>
                <c:pt idx="45">
                  <c:v>2.12</c:v>
                </c:pt>
                <c:pt idx="46">
                  <c:v>2.1160000000000001</c:v>
                </c:pt>
                <c:pt idx="47">
                  <c:v>2.129</c:v>
                </c:pt>
                <c:pt idx="48">
                  <c:v>2.14</c:v>
                </c:pt>
                <c:pt idx="49">
                  <c:v>2.1328</c:v>
                </c:pt>
                <c:pt idx="50">
                  <c:v>2.1724999999999999</c:v>
                </c:pt>
                <c:pt idx="51">
                  <c:v>2.19</c:v>
                </c:pt>
                <c:pt idx="52">
                  <c:v>2.2425000000000002</c:v>
                </c:pt>
                <c:pt idx="53">
                  <c:v>2.2200000000000002</c:v>
                </c:pt>
                <c:pt idx="54">
                  <c:v>2.19</c:v>
                </c:pt>
                <c:pt idx="55">
                  <c:v>2.1974999999999998</c:v>
                </c:pt>
                <c:pt idx="56">
                  <c:v>2.19</c:v>
                </c:pt>
                <c:pt idx="57">
                  <c:v>2.1749999999999998</c:v>
                </c:pt>
                <c:pt idx="58">
                  <c:v>2.165</c:v>
                </c:pt>
                <c:pt idx="59">
                  <c:v>2.16</c:v>
                </c:pt>
                <c:pt idx="60">
                  <c:v>2.15</c:v>
                </c:pt>
                <c:pt idx="61">
                  <c:v>2.1469</c:v>
                </c:pt>
                <c:pt idx="62">
                  <c:v>2.1549999999999998</c:v>
                </c:pt>
                <c:pt idx="63">
                  <c:v>2.1829000000000001</c:v>
                </c:pt>
                <c:pt idx="64">
                  <c:v>2.16</c:v>
                </c:pt>
                <c:pt idx="65">
                  <c:v>2.173</c:v>
                </c:pt>
                <c:pt idx="66">
                  <c:v>2.17</c:v>
                </c:pt>
                <c:pt idx="67">
                  <c:v>2.145</c:v>
                </c:pt>
                <c:pt idx="68">
                  <c:v>2.14</c:v>
                </c:pt>
                <c:pt idx="69">
                  <c:v>2.1280000000000001</c:v>
                </c:pt>
                <c:pt idx="70">
                  <c:v>2.1324999999999998</c:v>
                </c:pt>
                <c:pt idx="71">
                  <c:v>2.1349999999999998</c:v>
                </c:pt>
                <c:pt idx="72">
                  <c:v>2.121</c:v>
                </c:pt>
                <c:pt idx="73">
                  <c:v>2.1110000000000002</c:v>
                </c:pt>
                <c:pt idx="74">
                  <c:v>2.1</c:v>
                </c:pt>
                <c:pt idx="75">
                  <c:v>2.0950000000000002</c:v>
                </c:pt>
                <c:pt idx="76">
                  <c:v>2.0649999999999999</c:v>
                </c:pt>
                <c:pt idx="77">
                  <c:v>2.04</c:v>
                </c:pt>
                <c:pt idx="78">
                  <c:v>2.0430000000000001</c:v>
                </c:pt>
                <c:pt idx="79">
                  <c:v>2.04</c:v>
                </c:pt>
                <c:pt idx="80">
                  <c:v>2.036</c:v>
                </c:pt>
                <c:pt idx="81">
                  <c:v>2.0339999999999998</c:v>
                </c:pt>
                <c:pt idx="82">
                  <c:v>2.069</c:v>
                </c:pt>
                <c:pt idx="83">
                  <c:v>2.0339999999999998</c:v>
                </c:pt>
                <c:pt idx="84">
                  <c:v>2.0731000000000002</c:v>
                </c:pt>
                <c:pt idx="85">
                  <c:v>2.17</c:v>
                </c:pt>
                <c:pt idx="86">
                  <c:v>2.2349999999999999</c:v>
                </c:pt>
                <c:pt idx="87">
                  <c:v>2.1532</c:v>
                </c:pt>
                <c:pt idx="88">
                  <c:v>2.1850000000000001</c:v>
                </c:pt>
                <c:pt idx="89">
                  <c:v>2.1675</c:v>
                </c:pt>
                <c:pt idx="90">
                  <c:v>2.13</c:v>
                </c:pt>
                <c:pt idx="91">
                  <c:v>2.13</c:v>
                </c:pt>
                <c:pt idx="92">
                  <c:v>2.1349999999999998</c:v>
                </c:pt>
                <c:pt idx="93">
                  <c:v>2.1280000000000001</c:v>
                </c:pt>
                <c:pt idx="94">
                  <c:v>2.1150000000000002</c:v>
                </c:pt>
                <c:pt idx="95">
                  <c:v>2.1232000000000002</c:v>
                </c:pt>
                <c:pt idx="96">
                  <c:v>2.0975000000000001</c:v>
                </c:pt>
                <c:pt idx="97">
                  <c:v>2.1132</c:v>
                </c:pt>
                <c:pt idx="98">
                  <c:v>2.1133000000000002</c:v>
                </c:pt>
                <c:pt idx="99">
                  <c:v>2.1349999999999998</c:v>
                </c:pt>
                <c:pt idx="100">
                  <c:v>2.14</c:v>
                </c:pt>
                <c:pt idx="101">
                  <c:v>2.145</c:v>
                </c:pt>
                <c:pt idx="102">
                  <c:v>2.1383000000000001</c:v>
                </c:pt>
                <c:pt idx="103">
                  <c:v>2.141</c:v>
                </c:pt>
                <c:pt idx="104">
                  <c:v>2.1360000000000001</c:v>
                </c:pt>
                <c:pt idx="105">
                  <c:v>2.14</c:v>
                </c:pt>
                <c:pt idx="106">
                  <c:v>2.1274999999999999</c:v>
                </c:pt>
                <c:pt idx="107">
                  <c:v>2.121</c:v>
                </c:pt>
                <c:pt idx="108">
                  <c:v>2.12</c:v>
                </c:pt>
                <c:pt idx="109">
                  <c:v>2.1150000000000002</c:v>
                </c:pt>
                <c:pt idx="110">
                  <c:v>2.125</c:v>
                </c:pt>
                <c:pt idx="111">
                  <c:v>2.117</c:v>
                </c:pt>
                <c:pt idx="112">
                  <c:v>2.1124999999999998</c:v>
                </c:pt>
                <c:pt idx="113">
                  <c:v>2.1019999999999999</c:v>
                </c:pt>
                <c:pt idx="114">
                  <c:v>2.0775000000000001</c:v>
                </c:pt>
                <c:pt idx="115">
                  <c:v>2.0920000000000001</c:v>
                </c:pt>
                <c:pt idx="116">
                  <c:v>2.085</c:v>
                </c:pt>
                <c:pt idx="117">
                  <c:v>2.093</c:v>
                </c:pt>
              </c:numCache>
            </c:numRef>
          </c:val>
          <c:smooth val="0"/>
          <c:extLst>
            <c:ext xmlns:c16="http://schemas.microsoft.com/office/drawing/2014/chart" uri="{C3380CC4-5D6E-409C-BE32-E72D297353CC}">
              <c16:uniqueId val="{00000002-4900-4EFA-8134-9329E8E3C697}"/>
            </c:ext>
          </c:extLst>
        </c:ser>
        <c:dLbls>
          <c:showLegendKey val="0"/>
          <c:showVal val="0"/>
          <c:showCatName val="0"/>
          <c:showSerName val="0"/>
          <c:showPercent val="0"/>
          <c:showBubbleSize val="0"/>
        </c:dLbls>
        <c:marker val="1"/>
        <c:smooth val="0"/>
        <c:axId val="300128607"/>
        <c:axId val="299623231"/>
      </c:lineChart>
      <c:dateAx>
        <c:axId val="2066520447"/>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9622815"/>
        <c:crosses val="autoZero"/>
        <c:auto val="1"/>
        <c:lblOffset val="100"/>
        <c:baseTimeUnit val="days"/>
      </c:dateAx>
      <c:valAx>
        <c:axId val="299622815"/>
        <c:scaling>
          <c:orientation val="minMax"/>
          <c:max val="102.5"/>
          <c:min val="99.5"/>
        </c:scaling>
        <c:delete val="0"/>
        <c:axPos val="l"/>
        <c:majorGridlines>
          <c:spPr>
            <a:ln w="9525" cap="flat" cmpd="sng" algn="ctr">
              <a:solidFill>
                <a:schemeClr val="tx1">
                  <a:lumMod val="15000"/>
                  <a:lumOff val="85000"/>
                </a:schemeClr>
              </a:solidFill>
              <a:round/>
            </a:ln>
            <a:effectLst/>
          </c:spPr>
        </c:majorGridlines>
        <c:numFmt formatCode="#,##0.0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66520447"/>
        <c:crosses val="autoZero"/>
        <c:crossBetween val="between"/>
      </c:valAx>
      <c:valAx>
        <c:axId val="299623231"/>
        <c:scaling>
          <c:orientation val="minMax"/>
          <c:max val="2.2999999999999998"/>
          <c:min val="2"/>
        </c:scaling>
        <c:delete val="0"/>
        <c:axPos val="r"/>
        <c:numFmt formatCode="#,##0.00_ "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0128607"/>
        <c:crosses val="max"/>
        <c:crossBetween val="between"/>
      </c:valAx>
      <c:catAx>
        <c:axId val="300128607"/>
        <c:scaling>
          <c:orientation val="minMax"/>
        </c:scaling>
        <c:delete val="1"/>
        <c:axPos val="b"/>
        <c:majorTickMark val="out"/>
        <c:minorTickMark val="none"/>
        <c:tickLblPos val="nextTo"/>
        <c:crossAx val="2996232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22</a:t>
            </a:r>
            <a:r>
              <a:rPr lang="zh-CN" altLang="en-US"/>
              <a:t>万科</a:t>
            </a:r>
            <a:r>
              <a:rPr lang="en-US" altLang="zh-CN"/>
              <a:t>06</a:t>
            </a:r>
            <a:r>
              <a:rPr lang="zh-CN" altLang="en-US"/>
              <a:t>（</a:t>
            </a:r>
            <a:r>
              <a:rPr lang="en-US" altLang="zh-CN"/>
              <a:t>149976.sz)</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Sheet2!$F$1</c:f>
              <c:strCache>
                <c:ptCount val="1"/>
                <c:pt idx="0">
                  <c:v>收盘价(全价元）</c:v>
                </c:pt>
              </c:strCache>
            </c:strRef>
          </c:tx>
          <c:spPr>
            <a:ln w="28575" cap="rnd">
              <a:solidFill>
                <a:schemeClr val="accent1"/>
              </a:solidFill>
              <a:round/>
            </a:ln>
            <a:effectLst/>
          </c:spPr>
          <c:marker>
            <c:symbol val="none"/>
          </c:marker>
          <c:cat>
            <c:numRef>
              <c:f>Sheet2!$E$2:$E$221</c:f>
              <c:numCache>
                <c:formatCode>yyyy\-mm\-dd</c:formatCode>
                <c:ptCount val="220"/>
                <c:pt idx="0">
                  <c:v>45278</c:v>
                </c:pt>
                <c:pt idx="1">
                  <c:v>45279</c:v>
                </c:pt>
                <c:pt idx="2">
                  <c:v>45280</c:v>
                </c:pt>
                <c:pt idx="3">
                  <c:v>45281</c:v>
                </c:pt>
                <c:pt idx="4">
                  <c:v>45282</c:v>
                </c:pt>
                <c:pt idx="5">
                  <c:v>45285</c:v>
                </c:pt>
                <c:pt idx="6">
                  <c:v>45286</c:v>
                </c:pt>
                <c:pt idx="7">
                  <c:v>45287</c:v>
                </c:pt>
                <c:pt idx="8">
                  <c:v>45288</c:v>
                </c:pt>
                <c:pt idx="9">
                  <c:v>45289</c:v>
                </c:pt>
                <c:pt idx="10">
                  <c:v>45293</c:v>
                </c:pt>
                <c:pt idx="11">
                  <c:v>45294</c:v>
                </c:pt>
                <c:pt idx="12">
                  <c:v>45295</c:v>
                </c:pt>
                <c:pt idx="13">
                  <c:v>45296</c:v>
                </c:pt>
                <c:pt idx="14">
                  <c:v>45299</c:v>
                </c:pt>
                <c:pt idx="15">
                  <c:v>45300</c:v>
                </c:pt>
                <c:pt idx="16">
                  <c:v>45301</c:v>
                </c:pt>
                <c:pt idx="17">
                  <c:v>45302</c:v>
                </c:pt>
                <c:pt idx="18">
                  <c:v>45303</c:v>
                </c:pt>
                <c:pt idx="19">
                  <c:v>45306</c:v>
                </c:pt>
                <c:pt idx="20">
                  <c:v>45307</c:v>
                </c:pt>
                <c:pt idx="21">
                  <c:v>45308</c:v>
                </c:pt>
                <c:pt idx="22">
                  <c:v>45309</c:v>
                </c:pt>
                <c:pt idx="23">
                  <c:v>45310</c:v>
                </c:pt>
                <c:pt idx="24">
                  <c:v>45313</c:v>
                </c:pt>
                <c:pt idx="25">
                  <c:v>45314</c:v>
                </c:pt>
                <c:pt idx="26">
                  <c:v>45315</c:v>
                </c:pt>
                <c:pt idx="27">
                  <c:v>45316</c:v>
                </c:pt>
                <c:pt idx="28">
                  <c:v>45317</c:v>
                </c:pt>
                <c:pt idx="29">
                  <c:v>45320</c:v>
                </c:pt>
                <c:pt idx="30">
                  <c:v>45321</c:v>
                </c:pt>
                <c:pt idx="31">
                  <c:v>45322</c:v>
                </c:pt>
                <c:pt idx="32">
                  <c:v>45323</c:v>
                </c:pt>
                <c:pt idx="33">
                  <c:v>45324</c:v>
                </c:pt>
                <c:pt idx="34">
                  <c:v>45327</c:v>
                </c:pt>
                <c:pt idx="35">
                  <c:v>45328</c:v>
                </c:pt>
                <c:pt idx="36">
                  <c:v>45329</c:v>
                </c:pt>
                <c:pt idx="37">
                  <c:v>45330</c:v>
                </c:pt>
                <c:pt idx="38">
                  <c:v>45341</c:v>
                </c:pt>
                <c:pt idx="39">
                  <c:v>45342</c:v>
                </c:pt>
                <c:pt idx="40">
                  <c:v>45343</c:v>
                </c:pt>
                <c:pt idx="41">
                  <c:v>45344</c:v>
                </c:pt>
                <c:pt idx="42">
                  <c:v>45345</c:v>
                </c:pt>
                <c:pt idx="43">
                  <c:v>45348</c:v>
                </c:pt>
                <c:pt idx="44">
                  <c:v>45349</c:v>
                </c:pt>
                <c:pt idx="45">
                  <c:v>45350</c:v>
                </c:pt>
                <c:pt idx="46">
                  <c:v>45351</c:v>
                </c:pt>
                <c:pt idx="47">
                  <c:v>45352</c:v>
                </c:pt>
                <c:pt idx="48">
                  <c:v>45355</c:v>
                </c:pt>
                <c:pt idx="49">
                  <c:v>45356</c:v>
                </c:pt>
                <c:pt idx="50">
                  <c:v>45357</c:v>
                </c:pt>
                <c:pt idx="51">
                  <c:v>45358</c:v>
                </c:pt>
                <c:pt idx="52">
                  <c:v>45359</c:v>
                </c:pt>
                <c:pt idx="53">
                  <c:v>45362</c:v>
                </c:pt>
                <c:pt idx="54">
                  <c:v>45363</c:v>
                </c:pt>
                <c:pt idx="55">
                  <c:v>45364</c:v>
                </c:pt>
                <c:pt idx="56">
                  <c:v>45365</c:v>
                </c:pt>
                <c:pt idx="57">
                  <c:v>45366</c:v>
                </c:pt>
                <c:pt idx="58">
                  <c:v>45369</c:v>
                </c:pt>
                <c:pt idx="59">
                  <c:v>45370</c:v>
                </c:pt>
                <c:pt idx="60">
                  <c:v>45371</c:v>
                </c:pt>
                <c:pt idx="61">
                  <c:v>45372</c:v>
                </c:pt>
                <c:pt idx="62">
                  <c:v>45373</c:v>
                </c:pt>
                <c:pt idx="63">
                  <c:v>45376</c:v>
                </c:pt>
                <c:pt idx="64">
                  <c:v>45377</c:v>
                </c:pt>
                <c:pt idx="65">
                  <c:v>45378</c:v>
                </c:pt>
                <c:pt idx="66">
                  <c:v>45379</c:v>
                </c:pt>
                <c:pt idx="67">
                  <c:v>45380</c:v>
                </c:pt>
                <c:pt idx="68">
                  <c:v>45383</c:v>
                </c:pt>
                <c:pt idx="69">
                  <c:v>45384</c:v>
                </c:pt>
                <c:pt idx="70">
                  <c:v>45385</c:v>
                </c:pt>
                <c:pt idx="71">
                  <c:v>45390</c:v>
                </c:pt>
                <c:pt idx="72">
                  <c:v>45391</c:v>
                </c:pt>
                <c:pt idx="73">
                  <c:v>45392</c:v>
                </c:pt>
                <c:pt idx="74">
                  <c:v>45393</c:v>
                </c:pt>
                <c:pt idx="75">
                  <c:v>45394</c:v>
                </c:pt>
                <c:pt idx="76">
                  <c:v>45397</c:v>
                </c:pt>
                <c:pt idx="77">
                  <c:v>45398</c:v>
                </c:pt>
                <c:pt idx="78">
                  <c:v>45399</c:v>
                </c:pt>
                <c:pt idx="79">
                  <c:v>45400</c:v>
                </c:pt>
                <c:pt idx="80">
                  <c:v>45401</c:v>
                </c:pt>
                <c:pt idx="81">
                  <c:v>45404</c:v>
                </c:pt>
                <c:pt idx="82">
                  <c:v>45405</c:v>
                </c:pt>
                <c:pt idx="83">
                  <c:v>45406</c:v>
                </c:pt>
                <c:pt idx="84">
                  <c:v>45407</c:v>
                </c:pt>
                <c:pt idx="85">
                  <c:v>45408</c:v>
                </c:pt>
                <c:pt idx="86">
                  <c:v>45411</c:v>
                </c:pt>
                <c:pt idx="87">
                  <c:v>45412</c:v>
                </c:pt>
                <c:pt idx="88">
                  <c:v>45418</c:v>
                </c:pt>
                <c:pt idx="89">
                  <c:v>45419</c:v>
                </c:pt>
                <c:pt idx="90">
                  <c:v>45420</c:v>
                </c:pt>
                <c:pt idx="91">
                  <c:v>45421</c:v>
                </c:pt>
                <c:pt idx="92">
                  <c:v>45422</c:v>
                </c:pt>
                <c:pt idx="93">
                  <c:v>45425</c:v>
                </c:pt>
                <c:pt idx="94">
                  <c:v>45426</c:v>
                </c:pt>
                <c:pt idx="95">
                  <c:v>45427</c:v>
                </c:pt>
                <c:pt idx="96">
                  <c:v>45428</c:v>
                </c:pt>
                <c:pt idx="97">
                  <c:v>45429</c:v>
                </c:pt>
                <c:pt idx="98">
                  <c:v>45432</c:v>
                </c:pt>
                <c:pt idx="99">
                  <c:v>45433</c:v>
                </c:pt>
                <c:pt idx="100">
                  <c:v>45434</c:v>
                </c:pt>
                <c:pt idx="101">
                  <c:v>45435</c:v>
                </c:pt>
                <c:pt idx="102">
                  <c:v>45436</c:v>
                </c:pt>
                <c:pt idx="103">
                  <c:v>45439</c:v>
                </c:pt>
                <c:pt idx="104">
                  <c:v>45440</c:v>
                </c:pt>
                <c:pt idx="105">
                  <c:v>45441</c:v>
                </c:pt>
                <c:pt idx="106">
                  <c:v>45442</c:v>
                </c:pt>
                <c:pt idx="107">
                  <c:v>45443</c:v>
                </c:pt>
                <c:pt idx="108">
                  <c:v>45446</c:v>
                </c:pt>
                <c:pt idx="109">
                  <c:v>45447</c:v>
                </c:pt>
                <c:pt idx="110">
                  <c:v>45448</c:v>
                </c:pt>
                <c:pt idx="111">
                  <c:v>45449</c:v>
                </c:pt>
                <c:pt idx="112">
                  <c:v>45450</c:v>
                </c:pt>
                <c:pt idx="113">
                  <c:v>45454</c:v>
                </c:pt>
                <c:pt idx="114">
                  <c:v>45455</c:v>
                </c:pt>
                <c:pt idx="115">
                  <c:v>45456</c:v>
                </c:pt>
                <c:pt idx="116">
                  <c:v>45457</c:v>
                </c:pt>
                <c:pt idx="117">
                  <c:v>45460</c:v>
                </c:pt>
                <c:pt idx="118">
                  <c:v>45461</c:v>
                </c:pt>
                <c:pt idx="119">
                  <c:v>45462</c:v>
                </c:pt>
                <c:pt idx="120">
                  <c:v>45463</c:v>
                </c:pt>
                <c:pt idx="121">
                  <c:v>45464</c:v>
                </c:pt>
                <c:pt idx="122">
                  <c:v>45467</c:v>
                </c:pt>
                <c:pt idx="123">
                  <c:v>45468</c:v>
                </c:pt>
                <c:pt idx="124">
                  <c:v>45469</c:v>
                </c:pt>
                <c:pt idx="125">
                  <c:v>45470</c:v>
                </c:pt>
                <c:pt idx="126">
                  <c:v>45471</c:v>
                </c:pt>
                <c:pt idx="127">
                  <c:v>45474</c:v>
                </c:pt>
                <c:pt idx="128">
                  <c:v>45475</c:v>
                </c:pt>
                <c:pt idx="129">
                  <c:v>45476</c:v>
                </c:pt>
                <c:pt idx="130">
                  <c:v>45477</c:v>
                </c:pt>
                <c:pt idx="131">
                  <c:v>45478</c:v>
                </c:pt>
                <c:pt idx="132">
                  <c:v>45481</c:v>
                </c:pt>
                <c:pt idx="133">
                  <c:v>45482</c:v>
                </c:pt>
                <c:pt idx="134">
                  <c:v>45483</c:v>
                </c:pt>
                <c:pt idx="135">
                  <c:v>45484</c:v>
                </c:pt>
                <c:pt idx="136">
                  <c:v>45485</c:v>
                </c:pt>
                <c:pt idx="137">
                  <c:v>45488</c:v>
                </c:pt>
                <c:pt idx="138">
                  <c:v>45489</c:v>
                </c:pt>
                <c:pt idx="139">
                  <c:v>45490</c:v>
                </c:pt>
                <c:pt idx="140">
                  <c:v>45491</c:v>
                </c:pt>
                <c:pt idx="141">
                  <c:v>45492</c:v>
                </c:pt>
                <c:pt idx="142">
                  <c:v>45495</c:v>
                </c:pt>
                <c:pt idx="143">
                  <c:v>45496</c:v>
                </c:pt>
                <c:pt idx="144">
                  <c:v>45497</c:v>
                </c:pt>
                <c:pt idx="145">
                  <c:v>45498</c:v>
                </c:pt>
                <c:pt idx="146">
                  <c:v>45499</c:v>
                </c:pt>
                <c:pt idx="147">
                  <c:v>45502</c:v>
                </c:pt>
                <c:pt idx="148">
                  <c:v>45503</c:v>
                </c:pt>
                <c:pt idx="149">
                  <c:v>45504</c:v>
                </c:pt>
                <c:pt idx="150">
                  <c:v>45505</c:v>
                </c:pt>
                <c:pt idx="151">
                  <c:v>45506</c:v>
                </c:pt>
                <c:pt idx="152">
                  <c:v>45509</c:v>
                </c:pt>
                <c:pt idx="153">
                  <c:v>45510</c:v>
                </c:pt>
                <c:pt idx="154">
                  <c:v>45511</c:v>
                </c:pt>
                <c:pt idx="155">
                  <c:v>45512</c:v>
                </c:pt>
                <c:pt idx="156">
                  <c:v>45513</c:v>
                </c:pt>
                <c:pt idx="157">
                  <c:v>45516</c:v>
                </c:pt>
                <c:pt idx="158">
                  <c:v>45517</c:v>
                </c:pt>
                <c:pt idx="159">
                  <c:v>45518</c:v>
                </c:pt>
                <c:pt idx="160">
                  <c:v>45519</c:v>
                </c:pt>
                <c:pt idx="161">
                  <c:v>45520</c:v>
                </c:pt>
                <c:pt idx="162">
                  <c:v>45523</c:v>
                </c:pt>
                <c:pt idx="163">
                  <c:v>45524</c:v>
                </c:pt>
                <c:pt idx="164">
                  <c:v>45525</c:v>
                </c:pt>
                <c:pt idx="165">
                  <c:v>45526</c:v>
                </c:pt>
                <c:pt idx="166">
                  <c:v>45527</c:v>
                </c:pt>
                <c:pt idx="167">
                  <c:v>45530</c:v>
                </c:pt>
                <c:pt idx="168">
                  <c:v>45531</c:v>
                </c:pt>
                <c:pt idx="169">
                  <c:v>45532</c:v>
                </c:pt>
                <c:pt idx="170">
                  <c:v>45533</c:v>
                </c:pt>
                <c:pt idx="171">
                  <c:v>45534</c:v>
                </c:pt>
                <c:pt idx="172">
                  <c:v>45537</c:v>
                </c:pt>
                <c:pt idx="173">
                  <c:v>45538</c:v>
                </c:pt>
                <c:pt idx="174">
                  <c:v>45539</c:v>
                </c:pt>
                <c:pt idx="175">
                  <c:v>45540</c:v>
                </c:pt>
                <c:pt idx="176">
                  <c:v>45541</c:v>
                </c:pt>
                <c:pt idx="177">
                  <c:v>45544</c:v>
                </c:pt>
                <c:pt idx="178">
                  <c:v>45545</c:v>
                </c:pt>
                <c:pt idx="179">
                  <c:v>45546</c:v>
                </c:pt>
                <c:pt idx="180">
                  <c:v>45547</c:v>
                </c:pt>
                <c:pt idx="181">
                  <c:v>45548</c:v>
                </c:pt>
                <c:pt idx="182">
                  <c:v>45553</c:v>
                </c:pt>
                <c:pt idx="183">
                  <c:v>45554</c:v>
                </c:pt>
                <c:pt idx="184">
                  <c:v>45555</c:v>
                </c:pt>
                <c:pt idx="185">
                  <c:v>45558</c:v>
                </c:pt>
                <c:pt idx="186">
                  <c:v>45559</c:v>
                </c:pt>
                <c:pt idx="187">
                  <c:v>45560</c:v>
                </c:pt>
                <c:pt idx="188">
                  <c:v>45561</c:v>
                </c:pt>
                <c:pt idx="189">
                  <c:v>45562</c:v>
                </c:pt>
                <c:pt idx="190">
                  <c:v>45565</c:v>
                </c:pt>
                <c:pt idx="191">
                  <c:v>45573</c:v>
                </c:pt>
                <c:pt idx="192">
                  <c:v>45574</c:v>
                </c:pt>
                <c:pt idx="193">
                  <c:v>45575</c:v>
                </c:pt>
                <c:pt idx="194">
                  <c:v>45576</c:v>
                </c:pt>
                <c:pt idx="195">
                  <c:v>45579</c:v>
                </c:pt>
                <c:pt idx="196">
                  <c:v>45580</c:v>
                </c:pt>
                <c:pt idx="197">
                  <c:v>45581</c:v>
                </c:pt>
                <c:pt idx="198">
                  <c:v>45582</c:v>
                </c:pt>
                <c:pt idx="199">
                  <c:v>45583</c:v>
                </c:pt>
                <c:pt idx="200">
                  <c:v>45586</c:v>
                </c:pt>
                <c:pt idx="201">
                  <c:v>45587</c:v>
                </c:pt>
                <c:pt idx="202">
                  <c:v>45588</c:v>
                </c:pt>
                <c:pt idx="203">
                  <c:v>45589</c:v>
                </c:pt>
                <c:pt idx="204">
                  <c:v>45590</c:v>
                </c:pt>
                <c:pt idx="205">
                  <c:v>45593</c:v>
                </c:pt>
                <c:pt idx="206">
                  <c:v>45594</c:v>
                </c:pt>
                <c:pt idx="207">
                  <c:v>45595</c:v>
                </c:pt>
                <c:pt idx="208">
                  <c:v>45596</c:v>
                </c:pt>
                <c:pt idx="209">
                  <c:v>45597</c:v>
                </c:pt>
                <c:pt idx="210">
                  <c:v>45600</c:v>
                </c:pt>
                <c:pt idx="211">
                  <c:v>45601</c:v>
                </c:pt>
                <c:pt idx="212">
                  <c:v>45602</c:v>
                </c:pt>
                <c:pt idx="213">
                  <c:v>45603</c:v>
                </c:pt>
                <c:pt idx="214">
                  <c:v>45604</c:v>
                </c:pt>
                <c:pt idx="215">
                  <c:v>45607</c:v>
                </c:pt>
                <c:pt idx="216">
                  <c:v>45608</c:v>
                </c:pt>
                <c:pt idx="217">
                  <c:v>45609</c:v>
                </c:pt>
                <c:pt idx="218">
                  <c:v>45610</c:v>
                </c:pt>
                <c:pt idx="219">
                  <c:v>45611</c:v>
                </c:pt>
              </c:numCache>
            </c:numRef>
          </c:cat>
          <c:val>
            <c:numRef>
              <c:f>Sheet2!$F$2:$F$221</c:f>
              <c:numCache>
                <c:formatCode>#,##0.00_ </c:formatCode>
                <c:ptCount val="220"/>
                <c:pt idx="0">
                  <c:v>100.01166575342</c:v>
                </c:pt>
                <c:pt idx="1">
                  <c:v>100.02180273973001</c:v>
                </c:pt>
                <c:pt idx="2">
                  <c:v>100.03193972603</c:v>
                </c:pt>
                <c:pt idx="3">
                  <c:v>100.04207671233</c:v>
                </c:pt>
                <c:pt idx="4">
                  <c:v>100.05221369863</c:v>
                </c:pt>
                <c:pt idx="5">
                  <c:v>100.08262465753</c:v>
                </c:pt>
                <c:pt idx="6">
                  <c:v>100.09276164384001</c:v>
                </c:pt>
                <c:pt idx="7">
                  <c:v>78.803698630137006</c:v>
                </c:pt>
                <c:pt idx="8">
                  <c:v>78.813835616437999</c:v>
                </c:pt>
                <c:pt idx="9">
                  <c:v>78.82397260274</c:v>
                </c:pt>
                <c:pt idx="10">
                  <c:v>80.214520547945</c:v>
                </c:pt>
                <c:pt idx="11">
                  <c:v>80.224657534247001</c:v>
                </c:pt>
                <c:pt idx="12">
                  <c:v>80.234794520547993</c:v>
                </c:pt>
                <c:pt idx="13">
                  <c:v>80.244931506848999</c:v>
                </c:pt>
                <c:pt idx="14">
                  <c:v>80.275342465752999</c:v>
                </c:pt>
                <c:pt idx="15">
                  <c:v>80.285479452055</c:v>
                </c:pt>
                <c:pt idx="16">
                  <c:v>80.295616438356006</c:v>
                </c:pt>
                <c:pt idx="17">
                  <c:v>80.305753424657993</c:v>
                </c:pt>
                <c:pt idx="18">
                  <c:v>80.315890410959</c:v>
                </c:pt>
                <c:pt idx="19">
                  <c:v>80.346301369862999</c:v>
                </c:pt>
                <c:pt idx="20">
                  <c:v>80.356438356164006</c:v>
                </c:pt>
                <c:pt idx="21">
                  <c:v>80.366575342466007</c:v>
                </c:pt>
                <c:pt idx="22">
                  <c:v>80.376712328766999</c:v>
                </c:pt>
                <c:pt idx="23">
                  <c:v>80.386849315068005</c:v>
                </c:pt>
                <c:pt idx="24">
                  <c:v>80.417260273973</c:v>
                </c:pt>
                <c:pt idx="25">
                  <c:v>80.427397260274006</c:v>
                </c:pt>
                <c:pt idx="26">
                  <c:v>80.437534246574998</c:v>
                </c:pt>
                <c:pt idx="27">
                  <c:v>80.447671232876999</c:v>
                </c:pt>
                <c:pt idx="28">
                  <c:v>80.457808219178006</c:v>
                </c:pt>
                <c:pt idx="29">
                  <c:v>80.488219178082005</c:v>
                </c:pt>
                <c:pt idx="30">
                  <c:v>80.498356164384006</c:v>
                </c:pt>
                <c:pt idx="31">
                  <c:v>80.508493150684998</c:v>
                </c:pt>
                <c:pt idx="32">
                  <c:v>80.518630136986005</c:v>
                </c:pt>
                <c:pt idx="33">
                  <c:v>80.528767123288006</c:v>
                </c:pt>
                <c:pt idx="34">
                  <c:v>80.559178082192005</c:v>
                </c:pt>
                <c:pt idx="35">
                  <c:v>80.569315068492998</c:v>
                </c:pt>
                <c:pt idx="36">
                  <c:v>80.579452054794999</c:v>
                </c:pt>
                <c:pt idx="37">
                  <c:v>80.589589041096005</c:v>
                </c:pt>
                <c:pt idx="38">
                  <c:v>80.701095890410997</c:v>
                </c:pt>
                <c:pt idx="39">
                  <c:v>80.711232876712003</c:v>
                </c:pt>
                <c:pt idx="40">
                  <c:v>80.721369863014004</c:v>
                </c:pt>
                <c:pt idx="41">
                  <c:v>80.731506849314997</c:v>
                </c:pt>
                <c:pt idx="42">
                  <c:v>80.741643835616003</c:v>
                </c:pt>
                <c:pt idx="43">
                  <c:v>80.772054794520997</c:v>
                </c:pt>
                <c:pt idx="44">
                  <c:v>80.782191780822004</c:v>
                </c:pt>
                <c:pt idx="45">
                  <c:v>80.792328767122996</c:v>
                </c:pt>
                <c:pt idx="46">
                  <c:v>80.792328767122996</c:v>
                </c:pt>
                <c:pt idx="47">
                  <c:v>80.802465753424997</c:v>
                </c:pt>
                <c:pt idx="48">
                  <c:v>52.532876712328999</c:v>
                </c:pt>
                <c:pt idx="49">
                  <c:v>53.551913698630003</c:v>
                </c:pt>
                <c:pt idx="50">
                  <c:v>53.133650684932</c:v>
                </c:pt>
                <c:pt idx="51">
                  <c:v>54.682787671233001</c:v>
                </c:pt>
                <c:pt idx="52">
                  <c:v>63.033424657533999</c:v>
                </c:pt>
                <c:pt idx="53">
                  <c:v>64.703935616438002</c:v>
                </c:pt>
                <c:pt idx="54">
                  <c:v>67.470472602740003</c:v>
                </c:pt>
                <c:pt idx="55">
                  <c:v>67.024109589041004</c:v>
                </c:pt>
                <c:pt idx="56">
                  <c:v>67.034246575341996</c:v>
                </c:pt>
                <c:pt idx="57">
                  <c:v>64.015983561644006</c:v>
                </c:pt>
                <c:pt idx="58">
                  <c:v>63.455694520548001</c:v>
                </c:pt>
                <c:pt idx="59">
                  <c:v>63.685431506849</c:v>
                </c:pt>
                <c:pt idx="60">
                  <c:v>63.628568493151</c:v>
                </c:pt>
                <c:pt idx="61">
                  <c:v>62.877705479451997</c:v>
                </c:pt>
                <c:pt idx="62">
                  <c:v>62.681842465753</c:v>
                </c:pt>
                <c:pt idx="63">
                  <c:v>65.705553424658007</c:v>
                </c:pt>
                <c:pt idx="64">
                  <c:v>67.158990410959007</c:v>
                </c:pt>
                <c:pt idx="65">
                  <c:v>69.860427397259997</c:v>
                </c:pt>
                <c:pt idx="66">
                  <c:v>69.876164383561999</c:v>
                </c:pt>
                <c:pt idx="67">
                  <c:v>69.134001369863</c:v>
                </c:pt>
                <c:pt idx="68">
                  <c:v>69.216712328767002</c:v>
                </c:pt>
                <c:pt idx="69">
                  <c:v>68.726849315067994</c:v>
                </c:pt>
                <c:pt idx="70">
                  <c:v>67.886986301370001</c:v>
                </c:pt>
                <c:pt idx="71">
                  <c:v>67.737171232877003</c:v>
                </c:pt>
                <c:pt idx="72">
                  <c:v>67.747308219177995</c:v>
                </c:pt>
                <c:pt idx="73">
                  <c:v>65.557945205479001</c:v>
                </c:pt>
                <c:pt idx="74">
                  <c:v>62.818082191781002</c:v>
                </c:pt>
                <c:pt idx="75">
                  <c:v>62.828219178082001</c:v>
                </c:pt>
                <c:pt idx="76">
                  <c:v>62.058630136985997</c:v>
                </c:pt>
                <c:pt idx="77">
                  <c:v>62.068767123287998</c:v>
                </c:pt>
                <c:pt idx="78">
                  <c:v>56.753904109589001</c:v>
                </c:pt>
                <c:pt idx="79">
                  <c:v>54.719041095889999</c:v>
                </c:pt>
                <c:pt idx="80">
                  <c:v>56.187478082192001</c:v>
                </c:pt>
                <c:pt idx="81">
                  <c:v>56.217589041095998</c:v>
                </c:pt>
                <c:pt idx="82">
                  <c:v>55.388726027396999</c:v>
                </c:pt>
                <c:pt idx="83">
                  <c:v>54.179663013698999</c:v>
                </c:pt>
                <c:pt idx="84">
                  <c:v>53.664099999999998</c:v>
                </c:pt>
                <c:pt idx="85">
                  <c:v>54.377336986301003</c:v>
                </c:pt>
                <c:pt idx="86">
                  <c:v>57.945447945204997</c:v>
                </c:pt>
                <c:pt idx="87">
                  <c:v>57.186984931506998</c:v>
                </c:pt>
                <c:pt idx="88">
                  <c:v>61.476306849315002</c:v>
                </c:pt>
                <c:pt idx="89">
                  <c:v>57.181643835616001</c:v>
                </c:pt>
                <c:pt idx="90">
                  <c:v>57.191780821918002</c:v>
                </c:pt>
                <c:pt idx="91">
                  <c:v>58.935217808219001</c:v>
                </c:pt>
                <c:pt idx="92">
                  <c:v>61.112054794521001</c:v>
                </c:pt>
                <c:pt idx="93">
                  <c:v>62.997365753425001</c:v>
                </c:pt>
                <c:pt idx="94">
                  <c:v>67.527402739726</c:v>
                </c:pt>
                <c:pt idx="95">
                  <c:v>73.336039726026996</c:v>
                </c:pt>
                <c:pt idx="96">
                  <c:v>73.215376712329004</c:v>
                </c:pt>
                <c:pt idx="97">
                  <c:v>79.003013698629999</c:v>
                </c:pt>
                <c:pt idx="98">
                  <c:v>82.755924657533996</c:v>
                </c:pt>
                <c:pt idx="99">
                  <c:v>82.221261643836002</c:v>
                </c:pt>
                <c:pt idx="100">
                  <c:v>80.633498630136998</c:v>
                </c:pt>
                <c:pt idx="101">
                  <c:v>80.714135616438</c:v>
                </c:pt>
                <c:pt idx="102">
                  <c:v>80.510072602739996</c:v>
                </c:pt>
                <c:pt idx="103">
                  <c:v>80.388583561643998</c:v>
                </c:pt>
                <c:pt idx="104">
                  <c:v>79.922020547944996</c:v>
                </c:pt>
                <c:pt idx="105">
                  <c:v>79.604657534246996</c:v>
                </c:pt>
                <c:pt idx="106">
                  <c:v>79.614794520548003</c:v>
                </c:pt>
                <c:pt idx="107">
                  <c:v>79.624931506848995</c:v>
                </c:pt>
                <c:pt idx="108">
                  <c:v>78.899942465753</c:v>
                </c:pt>
                <c:pt idx="109">
                  <c:v>78.391679452055001</c:v>
                </c:pt>
                <c:pt idx="110">
                  <c:v>76.603916438355995</c:v>
                </c:pt>
                <c:pt idx="111">
                  <c:v>77.294653424657994</c:v>
                </c:pt>
                <c:pt idx="112">
                  <c:v>76.398090410959</c:v>
                </c:pt>
                <c:pt idx="113">
                  <c:v>76.036438356163998</c:v>
                </c:pt>
                <c:pt idx="114">
                  <c:v>74.820175342466001</c:v>
                </c:pt>
                <c:pt idx="115">
                  <c:v>75.178212328767003</c:v>
                </c:pt>
                <c:pt idx="116">
                  <c:v>80.832849315068003</c:v>
                </c:pt>
                <c:pt idx="117">
                  <c:v>78.497260273972998</c:v>
                </c:pt>
                <c:pt idx="118">
                  <c:v>76.574097260274002</c:v>
                </c:pt>
                <c:pt idx="119">
                  <c:v>76.680634246574996</c:v>
                </c:pt>
                <c:pt idx="120">
                  <c:v>78.322671232876999</c:v>
                </c:pt>
                <c:pt idx="121">
                  <c:v>76.543508219177994</c:v>
                </c:pt>
                <c:pt idx="122">
                  <c:v>74.262219178082006</c:v>
                </c:pt>
                <c:pt idx="123">
                  <c:v>74.078356164384005</c:v>
                </c:pt>
                <c:pt idx="124">
                  <c:v>74.088493150684997</c:v>
                </c:pt>
                <c:pt idx="125">
                  <c:v>73.608030136986002</c:v>
                </c:pt>
                <c:pt idx="126">
                  <c:v>74.001767123288005</c:v>
                </c:pt>
                <c:pt idx="127">
                  <c:v>74.201678082192004</c:v>
                </c:pt>
                <c:pt idx="128">
                  <c:v>73.743615068493</c:v>
                </c:pt>
                <c:pt idx="129">
                  <c:v>74.059452054795003</c:v>
                </c:pt>
                <c:pt idx="130">
                  <c:v>74.145489041095999</c:v>
                </c:pt>
                <c:pt idx="131">
                  <c:v>75.656426027397004</c:v>
                </c:pt>
                <c:pt idx="132">
                  <c:v>72.159136986300993</c:v>
                </c:pt>
                <c:pt idx="133">
                  <c:v>72.012873972603003</c:v>
                </c:pt>
                <c:pt idx="134">
                  <c:v>71.856510958903996</c:v>
                </c:pt>
                <c:pt idx="135">
                  <c:v>71.712547945205003</c:v>
                </c:pt>
                <c:pt idx="136">
                  <c:v>70.720684931506995</c:v>
                </c:pt>
                <c:pt idx="137">
                  <c:v>70.751095890410994</c:v>
                </c:pt>
                <c:pt idx="138">
                  <c:v>72.091232876711999</c:v>
                </c:pt>
                <c:pt idx="139">
                  <c:v>71.865269863014007</c:v>
                </c:pt>
                <c:pt idx="140">
                  <c:v>72.114806849315002</c:v>
                </c:pt>
                <c:pt idx="141">
                  <c:v>75.138243835615995</c:v>
                </c:pt>
                <c:pt idx="142">
                  <c:v>76.202054794521004</c:v>
                </c:pt>
                <c:pt idx="143">
                  <c:v>76.459891780822005</c:v>
                </c:pt>
                <c:pt idx="144">
                  <c:v>75.387728767122994</c:v>
                </c:pt>
                <c:pt idx="145">
                  <c:v>75.557065753424993</c:v>
                </c:pt>
                <c:pt idx="146">
                  <c:v>75.567202739726</c:v>
                </c:pt>
                <c:pt idx="147">
                  <c:v>76.222013698629993</c:v>
                </c:pt>
                <c:pt idx="148">
                  <c:v>78.733150684931999</c:v>
                </c:pt>
                <c:pt idx="149">
                  <c:v>75.673387671233002</c:v>
                </c:pt>
                <c:pt idx="150">
                  <c:v>76.145424657533994</c:v>
                </c:pt>
                <c:pt idx="151">
                  <c:v>76.513561643835999</c:v>
                </c:pt>
                <c:pt idx="152">
                  <c:v>77.092272602739996</c:v>
                </c:pt>
                <c:pt idx="153">
                  <c:v>77.079109589040996</c:v>
                </c:pt>
                <c:pt idx="154">
                  <c:v>76.411846575341997</c:v>
                </c:pt>
                <c:pt idx="155">
                  <c:v>76.421983561643998</c:v>
                </c:pt>
                <c:pt idx="156">
                  <c:v>76.334520547945004</c:v>
                </c:pt>
                <c:pt idx="157">
                  <c:v>76.664931506849001</c:v>
                </c:pt>
                <c:pt idx="158">
                  <c:v>76.375068493151005</c:v>
                </c:pt>
                <c:pt idx="159">
                  <c:v>74.799805479452004</c:v>
                </c:pt>
                <c:pt idx="160">
                  <c:v>73.860142465753</c:v>
                </c:pt>
                <c:pt idx="161">
                  <c:v>73.870279452055001</c:v>
                </c:pt>
                <c:pt idx="162">
                  <c:v>73.900890410958993</c:v>
                </c:pt>
                <c:pt idx="163">
                  <c:v>73.91102739726</c:v>
                </c:pt>
                <c:pt idx="164">
                  <c:v>73.889464383562</c:v>
                </c:pt>
                <c:pt idx="165">
                  <c:v>73.466301369863004</c:v>
                </c:pt>
                <c:pt idx="166">
                  <c:v>73.476438356163996</c:v>
                </c:pt>
                <c:pt idx="167">
                  <c:v>73.506849315067996</c:v>
                </c:pt>
                <c:pt idx="168">
                  <c:v>73.516986301369997</c:v>
                </c:pt>
                <c:pt idx="169">
                  <c:v>72.527123287671003</c:v>
                </c:pt>
                <c:pt idx="170">
                  <c:v>70.542260273973</c:v>
                </c:pt>
                <c:pt idx="171">
                  <c:v>74.456097260274007</c:v>
                </c:pt>
                <c:pt idx="172">
                  <c:v>73.077808219177996</c:v>
                </c:pt>
                <c:pt idx="173">
                  <c:v>73.760945205479004</c:v>
                </c:pt>
                <c:pt idx="174">
                  <c:v>73.196082191781002</c:v>
                </c:pt>
                <c:pt idx="175">
                  <c:v>73.206219178081994</c:v>
                </c:pt>
                <c:pt idx="176">
                  <c:v>74.414356164384003</c:v>
                </c:pt>
                <c:pt idx="177">
                  <c:v>73.089967123288005</c:v>
                </c:pt>
                <c:pt idx="178">
                  <c:v>72.020804109588994</c:v>
                </c:pt>
                <c:pt idx="179">
                  <c:v>71.676541095890002</c:v>
                </c:pt>
                <c:pt idx="180">
                  <c:v>72.979178082192007</c:v>
                </c:pt>
                <c:pt idx="181">
                  <c:v>69.890315068492995</c:v>
                </c:pt>
                <c:pt idx="182">
                  <c:v>67.741</c:v>
                </c:pt>
                <c:pt idx="183">
                  <c:v>68.068336986301006</c:v>
                </c:pt>
                <c:pt idx="184">
                  <c:v>68.078473972603007</c:v>
                </c:pt>
                <c:pt idx="185">
                  <c:v>69.972484931506997</c:v>
                </c:pt>
                <c:pt idx="186">
                  <c:v>69.982621917808004</c:v>
                </c:pt>
                <c:pt idx="187">
                  <c:v>69.992958904109997</c:v>
                </c:pt>
                <c:pt idx="188">
                  <c:v>70.003095890411004</c:v>
                </c:pt>
                <c:pt idx="189">
                  <c:v>74.167232876712006</c:v>
                </c:pt>
                <c:pt idx="190">
                  <c:v>73.903443835616002</c:v>
                </c:pt>
                <c:pt idx="191">
                  <c:v>73.984539726026995</c:v>
                </c:pt>
                <c:pt idx="192">
                  <c:v>71.746176712329003</c:v>
                </c:pt>
                <c:pt idx="193">
                  <c:v>68.963013698629993</c:v>
                </c:pt>
                <c:pt idx="194">
                  <c:v>68.973150684931994</c:v>
                </c:pt>
                <c:pt idx="195">
                  <c:v>74.034861643835995</c:v>
                </c:pt>
                <c:pt idx="196">
                  <c:v>80.316698630136997</c:v>
                </c:pt>
                <c:pt idx="197">
                  <c:v>73.110435616437996</c:v>
                </c:pt>
                <c:pt idx="198">
                  <c:v>74.190572602740005</c:v>
                </c:pt>
                <c:pt idx="199">
                  <c:v>74.044109589041</c:v>
                </c:pt>
                <c:pt idx="200">
                  <c:v>74.074520547944999</c:v>
                </c:pt>
                <c:pt idx="201">
                  <c:v>74.084657534247</c:v>
                </c:pt>
                <c:pt idx="202">
                  <c:v>73.144794520548004</c:v>
                </c:pt>
                <c:pt idx="203">
                  <c:v>73.104331506848993</c:v>
                </c:pt>
                <c:pt idx="204">
                  <c:v>73.948768493150993</c:v>
                </c:pt>
                <c:pt idx="205">
                  <c:v>74.163379452054997</c:v>
                </c:pt>
                <c:pt idx="206">
                  <c:v>74.173516438356003</c:v>
                </c:pt>
                <c:pt idx="207">
                  <c:v>75.400253424658004</c:v>
                </c:pt>
                <c:pt idx="208">
                  <c:v>73.958390410958998</c:v>
                </c:pt>
                <c:pt idx="209">
                  <c:v>73.489027397260003</c:v>
                </c:pt>
                <c:pt idx="210">
                  <c:v>73.944838356163999</c:v>
                </c:pt>
                <c:pt idx="211">
                  <c:v>73.727675342466</c:v>
                </c:pt>
                <c:pt idx="212">
                  <c:v>73.736712328766998</c:v>
                </c:pt>
                <c:pt idx="213">
                  <c:v>73.746849315068005</c:v>
                </c:pt>
                <c:pt idx="214">
                  <c:v>73.756986301370006</c:v>
                </c:pt>
                <c:pt idx="215">
                  <c:v>73.288397260273996</c:v>
                </c:pt>
                <c:pt idx="216">
                  <c:v>73.301534246575002</c:v>
                </c:pt>
                <c:pt idx="217">
                  <c:v>76.107671232876996</c:v>
                </c:pt>
                <c:pt idx="218">
                  <c:v>76.122808219177998</c:v>
                </c:pt>
                <c:pt idx="219">
                  <c:v>73.427945205479006</c:v>
                </c:pt>
              </c:numCache>
            </c:numRef>
          </c:val>
          <c:smooth val="0"/>
          <c:extLst>
            <c:ext xmlns:c16="http://schemas.microsoft.com/office/drawing/2014/chart" uri="{C3380CC4-5D6E-409C-BE32-E72D297353CC}">
              <c16:uniqueId val="{00000000-979C-41A0-BCD7-37963E64974E}"/>
            </c:ext>
          </c:extLst>
        </c:ser>
        <c:dLbls>
          <c:showLegendKey val="0"/>
          <c:showVal val="0"/>
          <c:showCatName val="0"/>
          <c:showSerName val="0"/>
          <c:showPercent val="0"/>
          <c:showBubbleSize val="0"/>
        </c:dLbls>
        <c:marker val="1"/>
        <c:smooth val="0"/>
        <c:axId val="351009087"/>
        <c:axId val="300761743"/>
      </c:lineChart>
      <c:lineChart>
        <c:grouping val="standard"/>
        <c:varyColors val="0"/>
        <c:ser>
          <c:idx val="1"/>
          <c:order val="1"/>
          <c:tx>
            <c:strRef>
              <c:f>Sheet2!$G$1</c:f>
              <c:strCache>
                <c:ptCount val="1"/>
                <c:pt idx="0">
                  <c:v>到期收益率（%,右轴）</c:v>
                </c:pt>
              </c:strCache>
            </c:strRef>
          </c:tx>
          <c:spPr>
            <a:ln w="28575" cap="rnd">
              <a:solidFill>
                <a:schemeClr val="accent2"/>
              </a:solidFill>
              <a:round/>
            </a:ln>
            <a:effectLst/>
          </c:spPr>
          <c:marker>
            <c:symbol val="none"/>
          </c:marker>
          <c:cat>
            <c:numRef>
              <c:f>Sheet2!$E$2:$E$221</c:f>
              <c:numCache>
                <c:formatCode>yyyy\-mm\-dd</c:formatCode>
                <c:ptCount val="220"/>
                <c:pt idx="0">
                  <c:v>45278</c:v>
                </c:pt>
                <c:pt idx="1">
                  <c:v>45279</c:v>
                </c:pt>
                <c:pt idx="2">
                  <c:v>45280</c:v>
                </c:pt>
                <c:pt idx="3">
                  <c:v>45281</c:v>
                </c:pt>
                <c:pt idx="4">
                  <c:v>45282</c:v>
                </c:pt>
                <c:pt idx="5">
                  <c:v>45285</c:v>
                </c:pt>
                <c:pt idx="6">
                  <c:v>45286</c:v>
                </c:pt>
                <c:pt idx="7">
                  <c:v>45287</c:v>
                </c:pt>
                <c:pt idx="8">
                  <c:v>45288</c:v>
                </c:pt>
                <c:pt idx="9">
                  <c:v>45289</c:v>
                </c:pt>
                <c:pt idx="10">
                  <c:v>45293</c:v>
                </c:pt>
                <c:pt idx="11">
                  <c:v>45294</c:v>
                </c:pt>
                <c:pt idx="12">
                  <c:v>45295</c:v>
                </c:pt>
                <c:pt idx="13">
                  <c:v>45296</c:v>
                </c:pt>
                <c:pt idx="14">
                  <c:v>45299</c:v>
                </c:pt>
                <c:pt idx="15">
                  <c:v>45300</c:v>
                </c:pt>
                <c:pt idx="16">
                  <c:v>45301</c:v>
                </c:pt>
                <c:pt idx="17">
                  <c:v>45302</c:v>
                </c:pt>
                <c:pt idx="18">
                  <c:v>45303</c:v>
                </c:pt>
                <c:pt idx="19">
                  <c:v>45306</c:v>
                </c:pt>
                <c:pt idx="20">
                  <c:v>45307</c:v>
                </c:pt>
                <c:pt idx="21">
                  <c:v>45308</c:v>
                </c:pt>
                <c:pt idx="22">
                  <c:v>45309</c:v>
                </c:pt>
                <c:pt idx="23">
                  <c:v>45310</c:v>
                </c:pt>
                <c:pt idx="24">
                  <c:v>45313</c:v>
                </c:pt>
                <c:pt idx="25">
                  <c:v>45314</c:v>
                </c:pt>
                <c:pt idx="26">
                  <c:v>45315</c:v>
                </c:pt>
                <c:pt idx="27">
                  <c:v>45316</c:v>
                </c:pt>
                <c:pt idx="28">
                  <c:v>45317</c:v>
                </c:pt>
                <c:pt idx="29">
                  <c:v>45320</c:v>
                </c:pt>
                <c:pt idx="30">
                  <c:v>45321</c:v>
                </c:pt>
                <c:pt idx="31">
                  <c:v>45322</c:v>
                </c:pt>
                <c:pt idx="32">
                  <c:v>45323</c:v>
                </c:pt>
                <c:pt idx="33">
                  <c:v>45324</c:v>
                </c:pt>
                <c:pt idx="34">
                  <c:v>45327</c:v>
                </c:pt>
                <c:pt idx="35">
                  <c:v>45328</c:v>
                </c:pt>
                <c:pt idx="36">
                  <c:v>45329</c:v>
                </c:pt>
                <c:pt idx="37">
                  <c:v>45330</c:v>
                </c:pt>
                <c:pt idx="38">
                  <c:v>45341</c:v>
                </c:pt>
                <c:pt idx="39">
                  <c:v>45342</c:v>
                </c:pt>
                <c:pt idx="40">
                  <c:v>45343</c:v>
                </c:pt>
                <c:pt idx="41">
                  <c:v>45344</c:v>
                </c:pt>
                <c:pt idx="42">
                  <c:v>45345</c:v>
                </c:pt>
                <c:pt idx="43">
                  <c:v>45348</c:v>
                </c:pt>
                <c:pt idx="44">
                  <c:v>45349</c:v>
                </c:pt>
                <c:pt idx="45">
                  <c:v>45350</c:v>
                </c:pt>
                <c:pt idx="46">
                  <c:v>45351</c:v>
                </c:pt>
                <c:pt idx="47">
                  <c:v>45352</c:v>
                </c:pt>
                <c:pt idx="48">
                  <c:v>45355</c:v>
                </c:pt>
                <c:pt idx="49">
                  <c:v>45356</c:v>
                </c:pt>
                <c:pt idx="50">
                  <c:v>45357</c:v>
                </c:pt>
                <c:pt idx="51">
                  <c:v>45358</c:v>
                </c:pt>
                <c:pt idx="52">
                  <c:v>45359</c:v>
                </c:pt>
                <c:pt idx="53">
                  <c:v>45362</c:v>
                </c:pt>
                <c:pt idx="54">
                  <c:v>45363</c:v>
                </c:pt>
                <c:pt idx="55">
                  <c:v>45364</c:v>
                </c:pt>
                <c:pt idx="56">
                  <c:v>45365</c:v>
                </c:pt>
                <c:pt idx="57">
                  <c:v>45366</c:v>
                </c:pt>
                <c:pt idx="58">
                  <c:v>45369</c:v>
                </c:pt>
                <c:pt idx="59">
                  <c:v>45370</c:v>
                </c:pt>
                <c:pt idx="60">
                  <c:v>45371</c:v>
                </c:pt>
                <c:pt idx="61">
                  <c:v>45372</c:v>
                </c:pt>
                <c:pt idx="62">
                  <c:v>45373</c:v>
                </c:pt>
                <c:pt idx="63">
                  <c:v>45376</c:v>
                </c:pt>
                <c:pt idx="64">
                  <c:v>45377</c:v>
                </c:pt>
                <c:pt idx="65">
                  <c:v>45378</c:v>
                </c:pt>
                <c:pt idx="66">
                  <c:v>45379</c:v>
                </c:pt>
                <c:pt idx="67">
                  <c:v>45380</c:v>
                </c:pt>
                <c:pt idx="68">
                  <c:v>45383</c:v>
                </c:pt>
                <c:pt idx="69">
                  <c:v>45384</c:v>
                </c:pt>
                <c:pt idx="70">
                  <c:v>45385</c:v>
                </c:pt>
                <c:pt idx="71">
                  <c:v>45390</c:v>
                </c:pt>
                <c:pt idx="72">
                  <c:v>45391</c:v>
                </c:pt>
                <c:pt idx="73">
                  <c:v>45392</c:v>
                </c:pt>
                <c:pt idx="74">
                  <c:v>45393</c:v>
                </c:pt>
                <c:pt idx="75">
                  <c:v>45394</c:v>
                </c:pt>
                <c:pt idx="76">
                  <c:v>45397</c:v>
                </c:pt>
                <c:pt idx="77">
                  <c:v>45398</c:v>
                </c:pt>
                <c:pt idx="78">
                  <c:v>45399</c:v>
                </c:pt>
                <c:pt idx="79">
                  <c:v>45400</c:v>
                </c:pt>
                <c:pt idx="80">
                  <c:v>45401</c:v>
                </c:pt>
                <c:pt idx="81">
                  <c:v>45404</c:v>
                </c:pt>
                <c:pt idx="82">
                  <c:v>45405</c:v>
                </c:pt>
                <c:pt idx="83">
                  <c:v>45406</c:v>
                </c:pt>
                <c:pt idx="84">
                  <c:v>45407</c:v>
                </c:pt>
                <c:pt idx="85">
                  <c:v>45408</c:v>
                </c:pt>
                <c:pt idx="86">
                  <c:v>45411</c:v>
                </c:pt>
                <c:pt idx="87">
                  <c:v>45412</c:v>
                </c:pt>
                <c:pt idx="88">
                  <c:v>45418</c:v>
                </c:pt>
                <c:pt idx="89">
                  <c:v>45419</c:v>
                </c:pt>
                <c:pt idx="90">
                  <c:v>45420</c:v>
                </c:pt>
                <c:pt idx="91">
                  <c:v>45421</c:v>
                </c:pt>
                <c:pt idx="92">
                  <c:v>45422</c:v>
                </c:pt>
                <c:pt idx="93">
                  <c:v>45425</c:v>
                </c:pt>
                <c:pt idx="94">
                  <c:v>45426</c:v>
                </c:pt>
                <c:pt idx="95">
                  <c:v>45427</c:v>
                </c:pt>
                <c:pt idx="96">
                  <c:v>45428</c:v>
                </c:pt>
                <c:pt idx="97">
                  <c:v>45429</c:v>
                </c:pt>
                <c:pt idx="98">
                  <c:v>45432</c:v>
                </c:pt>
                <c:pt idx="99">
                  <c:v>45433</c:v>
                </c:pt>
                <c:pt idx="100">
                  <c:v>45434</c:v>
                </c:pt>
                <c:pt idx="101">
                  <c:v>45435</c:v>
                </c:pt>
                <c:pt idx="102">
                  <c:v>45436</c:v>
                </c:pt>
                <c:pt idx="103">
                  <c:v>45439</c:v>
                </c:pt>
                <c:pt idx="104">
                  <c:v>45440</c:v>
                </c:pt>
                <c:pt idx="105">
                  <c:v>45441</c:v>
                </c:pt>
                <c:pt idx="106">
                  <c:v>45442</c:v>
                </c:pt>
                <c:pt idx="107">
                  <c:v>45443</c:v>
                </c:pt>
                <c:pt idx="108">
                  <c:v>45446</c:v>
                </c:pt>
                <c:pt idx="109">
                  <c:v>45447</c:v>
                </c:pt>
                <c:pt idx="110">
                  <c:v>45448</c:v>
                </c:pt>
                <c:pt idx="111">
                  <c:v>45449</c:v>
                </c:pt>
                <c:pt idx="112">
                  <c:v>45450</c:v>
                </c:pt>
                <c:pt idx="113">
                  <c:v>45454</c:v>
                </c:pt>
                <c:pt idx="114">
                  <c:v>45455</c:v>
                </c:pt>
                <c:pt idx="115">
                  <c:v>45456</c:v>
                </c:pt>
                <c:pt idx="116">
                  <c:v>45457</c:v>
                </c:pt>
                <c:pt idx="117">
                  <c:v>45460</c:v>
                </c:pt>
                <c:pt idx="118">
                  <c:v>45461</c:v>
                </c:pt>
                <c:pt idx="119">
                  <c:v>45462</c:v>
                </c:pt>
                <c:pt idx="120">
                  <c:v>45463</c:v>
                </c:pt>
                <c:pt idx="121">
                  <c:v>45464</c:v>
                </c:pt>
                <c:pt idx="122">
                  <c:v>45467</c:v>
                </c:pt>
                <c:pt idx="123">
                  <c:v>45468</c:v>
                </c:pt>
                <c:pt idx="124">
                  <c:v>45469</c:v>
                </c:pt>
                <c:pt idx="125">
                  <c:v>45470</c:v>
                </c:pt>
                <c:pt idx="126">
                  <c:v>45471</c:v>
                </c:pt>
                <c:pt idx="127">
                  <c:v>45474</c:v>
                </c:pt>
                <c:pt idx="128">
                  <c:v>45475</c:v>
                </c:pt>
                <c:pt idx="129">
                  <c:v>45476</c:v>
                </c:pt>
                <c:pt idx="130">
                  <c:v>45477</c:v>
                </c:pt>
                <c:pt idx="131">
                  <c:v>45478</c:v>
                </c:pt>
                <c:pt idx="132">
                  <c:v>45481</c:v>
                </c:pt>
                <c:pt idx="133">
                  <c:v>45482</c:v>
                </c:pt>
                <c:pt idx="134">
                  <c:v>45483</c:v>
                </c:pt>
                <c:pt idx="135">
                  <c:v>45484</c:v>
                </c:pt>
                <c:pt idx="136">
                  <c:v>45485</c:v>
                </c:pt>
                <c:pt idx="137">
                  <c:v>45488</c:v>
                </c:pt>
                <c:pt idx="138">
                  <c:v>45489</c:v>
                </c:pt>
                <c:pt idx="139">
                  <c:v>45490</c:v>
                </c:pt>
                <c:pt idx="140">
                  <c:v>45491</c:v>
                </c:pt>
                <c:pt idx="141">
                  <c:v>45492</c:v>
                </c:pt>
                <c:pt idx="142">
                  <c:v>45495</c:v>
                </c:pt>
                <c:pt idx="143">
                  <c:v>45496</c:v>
                </c:pt>
                <c:pt idx="144">
                  <c:v>45497</c:v>
                </c:pt>
                <c:pt idx="145">
                  <c:v>45498</c:v>
                </c:pt>
                <c:pt idx="146">
                  <c:v>45499</c:v>
                </c:pt>
                <c:pt idx="147">
                  <c:v>45502</c:v>
                </c:pt>
                <c:pt idx="148">
                  <c:v>45503</c:v>
                </c:pt>
                <c:pt idx="149">
                  <c:v>45504</c:v>
                </c:pt>
                <c:pt idx="150">
                  <c:v>45505</c:v>
                </c:pt>
                <c:pt idx="151">
                  <c:v>45506</c:v>
                </c:pt>
                <c:pt idx="152">
                  <c:v>45509</c:v>
                </c:pt>
                <c:pt idx="153">
                  <c:v>45510</c:v>
                </c:pt>
                <c:pt idx="154">
                  <c:v>45511</c:v>
                </c:pt>
                <c:pt idx="155">
                  <c:v>45512</c:v>
                </c:pt>
                <c:pt idx="156">
                  <c:v>45513</c:v>
                </c:pt>
                <c:pt idx="157">
                  <c:v>45516</c:v>
                </c:pt>
                <c:pt idx="158">
                  <c:v>45517</c:v>
                </c:pt>
                <c:pt idx="159">
                  <c:v>45518</c:v>
                </c:pt>
                <c:pt idx="160">
                  <c:v>45519</c:v>
                </c:pt>
                <c:pt idx="161">
                  <c:v>45520</c:v>
                </c:pt>
                <c:pt idx="162">
                  <c:v>45523</c:v>
                </c:pt>
                <c:pt idx="163">
                  <c:v>45524</c:v>
                </c:pt>
                <c:pt idx="164">
                  <c:v>45525</c:v>
                </c:pt>
                <c:pt idx="165">
                  <c:v>45526</c:v>
                </c:pt>
                <c:pt idx="166">
                  <c:v>45527</c:v>
                </c:pt>
                <c:pt idx="167">
                  <c:v>45530</c:v>
                </c:pt>
                <c:pt idx="168">
                  <c:v>45531</c:v>
                </c:pt>
                <c:pt idx="169">
                  <c:v>45532</c:v>
                </c:pt>
                <c:pt idx="170">
                  <c:v>45533</c:v>
                </c:pt>
                <c:pt idx="171">
                  <c:v>45534</c:v>
                </c:pt>
                <c:pt idx="172">
                  <c:v>45537</c:v>
                </c:pt>
                <c:pt idx="173">
                  <c:v>45538</c:v>
                </c:pt>
                <c:pt idx="174">
                  <c:v>45539</c:v>
                </c:pt>
                <c:pt idx="175">
                  <c:v>45540</c:v>
                </c:pt>
                <c:pt idx="176">
                  <c:v>45541</c:v>
                </c:pt>
                <c:pt idx="177">
                  <c:v>45544</c:v>
                </c:pt>
                <c:pt idx="178">
                  <c:v>45545</c:v>
                </c:pt>
                <c:pt idx="179">
                  <c:v>45546</c:v>
                </c:pt>
                <c:pt idx="180">
                  <c:v>45547</c:v>
                </c:pt>
                <c:pt idx="181">
                  <c:v>45548</c:v>
                </c:pt>
                <c:pt idx="182">
                  <c:v>45553</c:v>
                </c:pt>
                <c:pt idx="183">
                  <c:v>45554</c:v>
                </c:pt>
                <c:pt idx="184">
                  <c:v>45555</c:v>
                </c:pt>
                <c:pt idx="185">
                  <c:v>45558</c:v>
                </c:pt>
                <c:pt idx="186">
                  <c:v>45559</c:v>
                </c:pt>
                <c:pt idx="187">
                  <c:v>45560</c:v>
                </c:pt>
                <c:pt idx="188">
                  <c:v>45561</c:v>
                </c:pt>
                <c:pt idx="189">
                  <c:v>45562</c:v>
                </c:pt>
                <c:pt idx="190">
                  <c:v>45565</c:v>
                </c:pt>
                <c:pt idx="191">
                  <c:v>45573</c:v>
                </c:pt>
                <c:pt idx="192">
                  <c:v>45574</c:v>
                </c:pt>
                <c:pt idx="193">
                  <c:v>45575</c:v>
                </c:pt>
                <c:pt idx="194">
                  <c:v>45576</c:v>
                </c:pt>
                <c:pt idx="195">
                  <c:v>45579</c:v>
                </c:pt>
                <c:pt idx="196">
                  <c:v>45580</c:v>
                </c:pt>
                <c:pt idx="197">
                  <c:v>45581</c:v>
                </c:pt>
                <c:pt idx="198">
                  <c:v>45582</c:v>
                </c:pt>
                <c:pt idx="199">
                  <c:v>45583</c:v>
                </c:pt>
                <c:pt idx="200">
                  <c:v>45586</c:v>
                </c:pt>
                <c:pt idx="201">
                  <c:v>45587</c:v>
                </c:pt>
                <c:pt idx="202">
                  <c:v>45588</c:v>
                </c:pt>
                <c:pt idx="203">
                  <c:v>45589</c:v>
                </c:pt>
                <c:pt idx="204">
                  <c:v>45590</c:v>
                </c:pt>
                <c:pt idx="205">
                  <c:v>45593</c:v>
                </c:pt>
                <c:pt idx="206">
                  <c:v>45594</c:v>
                </c:pt>
                <c:pt idx="207">
                  <c:v>45595</c:v>
                </c:pt>
                <c:pt idx="208">
                  <c:v>45596</c:v>
                </c:pt>
                <c:pt idx="209">
                  <c:v>45597</c:v>
                </c:pt>
                <c:pt idx="210">
                  <c:v>45600</c:v>
                </c:pt>
                <c:pt idx="211">
                  <c:v>45601</c:v>
                </c:pt>
                <c:pt idx="212">
                  <c:v>45602</c:v>
                </c:pt>
                <c:pt idx="213">
                  <c:v>45603</c:v>
                </c:pt>
                <c:pt idx="214">
                  <c:v>45604</c:v>
                </c:pt>
                <c:pt idx="215">
                  <c:v>45607</c:v>
                </c:pt>
                <c:pt idx="216">
                  <c:v>45608</c:v>
                </c:pt>
                <c:pt idx="217">
                  <c:v>45609</c:v>
                </c:pt>
                <c:pt idx="218">
                  <c:v>45610</c:v>
                </c:pt>
                <c:pt idx="219">
                  <c:v>45611</c:v>
                </c:pt>
              </c:numCache>
            </c:numRef>
          </c:cat>
          <c:val>
            <c:numRef>
              <c:f>Sheet2!$G$2:$G$221</c:f>
              <c:numCache>
                <c:formatCode>#,##0.00_ </c:formatCode>
                <c:ptCount val="220"/>
                <c:pt idx="0">
                  <c:v>4.0308999999999999</c:v>
                </c:pt>
                <c:pt idx="1">
                  <c:v>4.0311000000000003</c:v>
                </c:pt>
                <c:pt idx="2">
                  <c:v>4.0312000000000001</c:v>
                </c:pt>
                <c:pt idx="3">
                  <c:v>4.0313999999999997</c:v>
                </c:pt>
                <c:pt idx="4">
                  <c:v>4.0315000000000003</c:v>
                </c:pt>
                <c:pt idx="5">
                  <c:v>4.0319000000000003</c:v>
                </c:pt>
                <c:pt idx="6">
                  <c:v>4.032</c:v>
                </c:pt>
                <c:pt idx="7">
                  <c:v>9.1598000000000006</c:v>
                </c:pt>
                <c:pt idx="8">
                  <c:v>9.1623000000000001</c:v>
                </c:pt>
                <c:pt idx="9">
                  <c:v>9.1646999999999998</c:v>
                </c:pt>
                <c:pt idx="10">
                  <c:v>8.7982999999999993</c:v>
                </c:pt>
                <c:pt idx="11">
                  <c:v>8.8005999999999993</c:v>
                </c:pt>
                <c:pt idx="12">
                  <c:v>8.8028999999999993</c:v>
                </c:pt>
                <c:pt idx="13">
                  <c:v>8.8051999999999992</c:v>
                </c:pt>
                <c:pt idx="14">
                  <c:v>8.8120999999999992</c:v>
                </c:pt>
                <c:pt idx="15">
                  <c:v>8.8143999999999991</c:v>
                </c:pt>
                <c:pt idx="16">
                  <c:v>8.8168000000000006</c:v>
                </c:pt>
                <c:pt idx="17">
                  <c:v>8.8191000000000006</c:v>
                </c:pt>
                <c:pt idx="18">
                  <c:v>8.8214000000000006</c:v>
                </c:pt>
                <c:pt idx="19">
                  <c:v>8.8284000000000002</c:v>
                </c:pt>
                <c:pt idx="20">
                  <c:v>8.8308</c:v>
                </c:pt>
                <c:pt idx="21">
                  <c:v>8.8331</c:v>
                </c:pt>
                <c:pt idx="22">
                  <c:v>8.8354999999999997</c:v>
                </c:pt>
                <c:pt idx="23">
                  <c:v>8.8377999999999997</c:v>
                </c:pt>
                <c:pt idx="24">
                  <c:v>8.8449000000000009</c:v>
                </c:pt>
                <c:pt idx="25">
                  <c:v>8.8472000000000008</c:v>
                </c:pt>
                <c:pt idx="26">
                  <c:v>8.8496000000000006</c:v>
                </c:pt>
                <c:pt idx="27">
                  <c:v>8.8520000000000003</c:v>
                </c:pt>
                <c:pt idx="28">
                  <c:v>8.8544</c:v>
                </c:pt>
                <c:pt idx="29">
                  <c:v>8.8614999999999995</c:v>
                </c:pt>
                <c:pt idx="30">
                  <c:v>8.8638999999999992</c:v>
                </c:pt>
                <c:pt idx="31">
                  <c:v>8.8663000000000007</c:v>
                </c:pt>
                <c:pt idx="32">
                  <c:v>8.8687000000000005</c:v>
                </c:pt>
                <c:pt idx="33">
                  <c:v>8.8710000000000004</c:v>
                </c:pt>
                <c:pt idx="34">
                  <c:v>8.8781999999999996</c:v>
                </c:pt>
                <c:pt idx="35">
                  <c:v>8.8806999999999992</c:v>
                </c:pt>
                <c:pt idx="36">
                  <c:v>8.8831000000000007</c:v>
                </c:pt>
                <c:pt idx="37">
                  <c:v>8.8855000000000004</c:v>
                </c:pt>
                <c:pt idx="38">
                  <c:v>8.9122000000000003</c:v>
                </c:pt>
                <c:pt idx="39">
                  <c:v>8.9146999999999998</c:v>
                </c:pt>
                <c:pt idx="40">
                  <c:v>8.9170999999999996</c:v>
                </c:pt>
                <c:pt idx="41">
                  <c:v>8.9196000000000009</c:v>
                </c:pt>
                <c:pt idx="42">
                  <c:v>8.9221000000000004</c:v>
                </c:pt>
                <c:pt idx="43">
                  <c:v>8.9295000000000009</c:v>
                </c:pt>
                <c:pt idx="44">
                  <c:v>8.9319000000000006</c:v>
                </c:pt>
                <c:pt idx="45">
                  <c:v>8.9344000000000001</c:v>
                </c:pt>
                <c:pt idx="46">
                  <c:v>8.9398</c:v>
                </c:pt>
                <c:pt idx="47">
                  <c:v>8.9422999999999995</c:v>
                </c:pt>
                <c:pt idx="48">
                  <c:v>19.5321</c:v>
                </c:pt>
                <c:pt idx="49">
                  <c:v>19.040600000000001</c:v>
                </c:pt>
                <c:pt idx="50">
                  <c:v>19.258700000000001</c:v>
                </c:pt>
                <c:pt idx="51">
                  <c:v>18.5199</c:v>
                </c:pt>
                <c:pt idx="52">
                  <c:v>14.9175</c:v>
                </c:pt>
                <c:pt idx="53">
                  <c:v>14.2972</c:v>
                </c:pt>
                <c:pt idx="54">
                  <c:v>13.278499999999999</c:v>
                </c:pt>
                <c:pt idx="55">
                  <c:v>13.449</c:v>
                </c:pt>
                <c:pt idx="56">
                  <c:v>13.4537</c:v>
                </c:pt>
                <c:pt idx="57">
                  <c:v>14.598599999999999</c:v>
                </c:pt>
                <c:pt idx="58">
                  <c:v>14.845599999999999</c:v>
                </c:pt>
                <c:pt idx="59">
                  <c:v>14.764799999999999</c:v>
                </c:pt>
                <c:pt idx="60">
                  <c:v>14.7965</c:v>
                </c:pt>
                <c:pt idx="61">
                  <c:v>15.103300000000001</c:v>
                </c:pt>
                <c:pt idx="62">
                  <c:v>15.1914</c:v>
                </c:pt>
                <c:pt idx="63">
                  <c:v>14.0425</c:v>
                </c:pt>
                <c:pt idx="64">
                  <c:v>13.5099</c:v>
                </c:pt>
                <c:pt idx="65">
                  <c:v>12.551299999999999</c:v>
                </c:pt>
                <c:pt idx="66">
                  <c:v>12.553699999999999</c:v>
                </c:pt>
                <c:pt idx="67">
                  <c:v>12.8226</c:v>
                </c:pt>
                <c:pt idx="68">
                  <c:v>12.817500000000001</c:v>
                </c:pt>
                <c:pt idx="69">
                  <c:v>13.0001</c:v>
                </c:pt>
                <c:pt idx="70">
                  <c:v>13.3116</c:v>
                </c:pt>
                <c:pt idx="71">
                  <c:v>13.408799999999999</c:v>
                </c:pt>
                <c:pt idx="72">
                  <c:v>13.413600000000001</c:v>
                </c:pt>
                <c:pt idx="73">
                  <c:v>14.243</c:v>
                </c:pt>
                <c:pt idx="74">
                  <c:v>15.3329</c:v>
                </c:pt>
                <c:pt idx="75">
                  <c:v>15.338699999999999</c:v>
                </c:pt>
                <c:pt idx="76">
                  <c:v>15.6844</c:v>
                </c:pt>
                <c:pt idx="77">
                  <c:v>15.6905</c:v>
                </c:pt>
                <c:pt idx="78">
                  <c:v>18.037500000000001</c:v>
                </c:pt>
                <c:pt idx="79">
                  <c:v>19.0243</c:v>
                </c:pt>
                <c:pt idx="80">
                  <c:v>18.328299999999999</c:v>
                </c:pt>
                <c:pt idx="81">
                  <c:v>18.350899999999999</c:v>
                </c:pt>
                <c:pt idx="82">
                  <c:v>18.761099999999999</c:v>
                </c:pt>
                <c:pt idx="83">
                  <c:v>19.369199999999999</c:v>
                </c:pt>
                <c:pt idx="84">
                  <c:v>19.641999999999999</c:v>
                </c:pt>
                <c:pt idx="85">
                  <c:v>19.296700000000001</c:v>
                </c:pt>
                <c:pt idx="86">
                  <c:v>17.629000000000001</c:v>
                </c:pt>
                <c:pt idx="87">
                  <c:v>17.991800000000001</c:v>
                </c:pt>
                <c:pt idx="88">
                  <c:v>16.148399999999999</c:v>
                </c:pt>
                <c:pt idx="89">
                  <c:v>18.0792</c:v>
                </c:pt>
                <c:pt idx="90">
                  <c:v>18.0867</c:v>
                </c:pt>
                <c:pt idx="91">
                  <c:v>17.2956</c:v>
                </c:pt>
                <c:pt idx="92">
                  <c:v>16.3474</c:v>
                </c:pt>
                <c:pt idx="93">
                  <c:v>15.583500000000001</c:v>
                </c:pt>
                <c:pt idx="94">
                  <c:v>13.8024</c:v>
                </c:pt>
                <c:pt idx="95">
                  <c:v>11.734299999999999</c:v>
                </c:pt>
                <c:pt idx="96">
                  <c:v>11.7828</c:v>
                </c:pt>
                <c:pt idx="97">
                  <c:v>9.9204000000000008</c:v>
                </c:pt>
                <c:pt idx="98">
                  <c:v>8.8183000000000007</c:v>
                </c:pt>
                <c:pt idx="99">
                  <c:v>8.9794999999999998</c:v>
                </c:pt>
                <c:pt idx="100">
                  <c:v>9.4557000000000002</c:v>
                </c:pt>
                <c:pt idx="101">
                  <c:v>9.4375</c:v>
                </c:pt>
                <c:pt idx="102">
                  <c:v>9.5047999999999995</c:v>
                </c:pt>
                <c:pt idx="103">
                  <c:v>9.5595999999999997</c:v>
                </c:pt>
                <c:pt idx="104">
                  <c:v>9.7074999999999996</c:v>
                </c:pt>
                <c:pt idx="105">
                  <c:v>9.8107000000000006</c:v>
                </c:pt>
                <c:pt idx="106">
                  <c:v>9.8139000000000003</c:v>
                </c:pt>
                <c:pt idx="107">
                  <c:v>9.8170000000000002</c:v>
                </c:pt>
                <c:pt idx="108">
                  <c:v>10.0603</c:v>
                </c:pt>
                <c:pt idx="109">
                  <c:v>10.225899999999999</c:v>
                </c:pt>
                <c:pt idx="110">
                  <c:v>10.8035</c:v>
                </c:pt>
                <c:pt idx="111">
                  <c:v>10.5876</c:v>
                </c:pt>
                <c:pt idx="112">
                  <c:v>10.884499999999999</c:v>
                </c:pt>
                <c:pt idx="113">
                  <c:v>11.0313</c:v>
                </c:pt>
                <c:pt idx="114">
                  <c:v>11.443199999999999</c:v>
                </c:pt>
                <c:pt idx="115">
                  <c:v>11.330500000000001</c:v>
                </c:pt>
                <c:pt idx="116">
                  <c:v>9.5344999999999995</c:v>
                </c:pt>
                <c:pt idx="117">
                  <c:v>10.2784</c:v>
                </c:pt>
                <c:pt idx="118">
                  <c:v>10.9046</c:v>
                </c:pt>
                <c:pt idx="119">
                  <c:v>10.876799999999999</c:v>
                </c:pt>
                <c:pt idx="120">
                  <c:v>10.3538</c:v>
                </c:pt>
                <c:pt idx="121">
                  <c:v>10.936</c:v>
                </c:pt>
                <c:pt idx="122">
                  <c:v>11.7235</c:v>
                </c:pt>
                <c:pt idx="123">
                  <c:v>11.7944</c:v>
                </c:pt>
                <c:pt idx="124">
                  <c:v>11.7987</c:v>
                </c:pt>
                <c:pt idx="125">
                  <c:v>11.9727</c:v>
                </c:pt>
                <c:pt idx="126">
                  <c:v>11.844200000000001</c:v>
                </c:pt>
                <c:pt idx="127">
                  <c:v>11.7986</c:v>
                </c:pt>
                <c:pt idx="128">
                  <c:v>11.9651</c:v>
                </c:pt>
                <c:pt idx="129">
                  <c:v>11.8634</c:v>
                </c:pt>
                <c:pt idx="130">
                  <c:v>11.8415</c:v>
                </c:pt>
                <c:pt idx="131">
                  <c:v>11.333299999999999</c:v>
                </c:pt>
                <c:pt idx="132">
                  <c:v>11.2875</c:v>
                </c:pt>
                <c:pt idx="133">
                  <c:v>11.3439</c:v>
                </c:pt>
                <c:pt idx="134">
                  <c:v>11.4039</c:v>
                </c:pt>
                <c:pt idx="135">
                  <c:v>11.46</c:v>
                </c:pt>
                <c:pt idx="136">
                  <c:v>11.807499999999999</c:v>
                </c:pt>
                <c:pt idx="137">
                  <c:v>11.8195</c:v>
                </c:pt>
                <c:pt idx="138">
                  <c:v>11.367599999999999</c:v>
                </c:pt>
                <c:pt idx="139">
                  <c:v>11.451599999999999</c:v>
                </c:pt>
                <c:pt idx="140">
                  <c:v>11.3741</c:v>
                </c:pt>
                <c:pt idx="141">
                  <c:v>10.382099999999999</c:v>
                </c:pt>
                <c:pt idx="142">
                  <c:v>10.0616</c:v>
                </c:pt>
                <c:pt idx="143">
                  <c:v>9.9863999999999997</c:v>
                </c:pt>
                <c:pt idx="144">
                  <c:v>10.3345</c:v>
                </c:pt>
                <c:pt idx="145">
                  <c:v>10.2866</c:v>
                </c:pt>
                <c:pt idx="146">
                  <c:v>10.289899999999999</c:v>
                </c:pt>
                <c:pt idx="147">
                  <c:v>10.0999</c:v>
                </c:pt>
                <c:pt idx="148">
                  <c:v>9.3228000000000009</c:v>
                </c:pt>
                <c:pt idx="149">
                  <c:v>10.288399999999999</c:v>
                </c:pt>
                <c:pt idx="150">
                  <c:v>10.1435</c:v>
                </c:pt>
                <c:pt idx="151">
                  <c:v>10.0327</c:v>
                </c:pt>
                <c:pt idx="152">
                  <c:v>9.8684999999999992</c:v>
                </c:pt>
                <c:pt idx="153">
                  <c:v>9.8788999999999998</c:v>
                </c:pt>
                <c:pt idx="154">
                  <c:v>10.097099999999999</c:v>
                </c:pt>
                <c:pt idx="155">
                  <c:v>10.100300000000001</c:v>
                </c:pt>
                <c:pt idx="156">
                  <c:v>10.1347</c:v>
                </c:pt>
                <c:pt idx="157">
                  <c:v>10.048400000000001</c:v>
                </c:pt>
                <c:pt idx="158">
                  <c:v>10.147600000000001</c:v>
                </c:pt>
                <c:pt idx="159">
                  <c:v>10.666399999999999</c:v>
                </c:pt>
                <c:pt idx="160">
                  <c:v>10.9857</c:v>
                </c:pt>
                <c:pt idx="161">
                  <c:v>10.9894</c:v>
                </c:pt>
                <c:pt idx="162">
                  <c:v>11.000400000000001</c:v>
                </c:pt>
                <c:pt idx="163">
                  <c:v>11.004099999999999</c:v>
                </c:pt>
                <c:pt idx="164">
                  <c:v>11.0185</c:v>
                </c:pt>
                <c:pt idx="165">
                  <c:v>11.1686</c:v>
                </c:pt>
                <c:pt idx="166">
                  <c:v>11.1724</c:v>
                </c:pt>
                <c:pt idx="167">
                  <c:v>11.1838</c:v>
                </c:pt>
                <c:pt idx="168">
                  <c:v>11.1876</c:v>
                </c:pt>
                <c:pt idx="169">
                  <c:v>11.534599999999999</c:v>
                </c:pt>
                <c:pt idx="170">
                  <c:v>12.2422</c:v>
                </c:pt>
                <c:pt idx="171">
                  <c:v>10.891999999999999</c:v>
                </c:pt>
                <c:pt idx="172">
                  <c:v>11.3819</c:v>
                </c:pt>
                <c:pt idx="173">
                  <c:v>11.1555</c:v>
                </c:pt>
                <c:pt idx="174">
                  <c:v>11.3561</c:v>
                </c:pt>
                <c:pt idx="175">
                  <c:v>11.36</c:v>
                </c:pt>
                <c:pt idx="176">
                  <c:v>10.9558</c:v>
                </c:pt>
                <c:pt idx="177">
                  <c:v>11.4299</c:v>
                </c:pt>
                <c:pt idx="178">
                  <c:v>11.8108</c:v>
                </c:pt>
                <c:pt idx="179">
                  <c:v>11.9405</c:v>
                </c:pt>
                <c:pt idx="180">
                  <c:v>11.4909</c:v>
                </c:pt>
                <c:pt idx="181">
                  <c:v>12.601599999999999</c:v>
                </c:pt>
                <c:pt idx="182">
                  <c:v>13.4518</c:v>
                </c:pt>
                <c:pt idx="183">
                  <c:v>13.3355</c:v>
                </c:pt>
                <c:pt idx="184">
                  <c:v>13.3405</c:v>
                </c:pt>
                <c:pt idx="185">
                  <c:v>12.6553</c:v>
                </c:pt>
                <c:pt idx="186">
                  <c:v>12.66</c:v>
                </c:pt>
                <c:pt idx="187">
                  <c:v>12.6646</c:v>
                </c:pt>
                <c:pt idx="188">
                  <c:v>12.6693</c:v>
                </c:pt>
                <c:pt idx="189">
                  <c:v>11.1927</c:v>
                </c:pt>
                <c:pt idx="190">
                  <c:v>11.305999999999999</c:v>
                </c:pt>
                <c:pt idx="191">
                  <c:v>11.338200000000001</c:v>
                </c:pt>
                <c:pt idx="192">
                  <c:v>12.1396</c:v>
                </c:pt>
                <c:pt idx="193">
                  <c:v>13.1815</c:v>
                </c:pt>
                <c:pt idx="194">
                  <c:v>13.186500000000001</c:v>
                </c:pt>
                <c:pt idx="195">
                  <c:v>11.366199999999999</c:v>
                </c:pt>
                <c:pt idx="196">
                  <c:v>9.2948000000000004</c:v>
                </c:pt>
                <c:pt idx="197">
                  <c:v>11.706899999999999</c:v>
                </c:pt>
                <c:pt idx="198">
                  <c:v>11.3348</c:v>
                </c:pt>
                <c:pt idx="199">
                  <c:v>11.3935</c:v>
                </c:pt>
                <c:pt idx="200">
                  <c:v>11.405900000000001</c:v>
                </c:pt>
                <c:pt idx="201">
                  <c:v>11.41</c:v>
                </c:pt>
                <c:pt idx="202">
                  <c:v>11.75</c:v>
                </c:pt>
                <c:pt idx="203">
                  <c:v>11.7723</c:v>
                </c:pt>
                <c:pt idx="204">
                  <c:v>11.4809</c:v>
                </c:pt>
                <c:pt idx="205">
                  <c:v>11.428599999999999</c:v>
                </c:pt>
                <c:pt idx="206">
                  <c:v>11.4328</c:v>
                </c:pt>
                <c:pt idx="207">
                  <c:v>11.013400000000001</c:v>
                </c:pt>
                <c:pt idx="208">
                  <c:v>11.5242</c:v>
                </c:pt>
                <c:pt idx="209">
                  <c:v>11.698700000000001</c:v>
                </c:pt>
                <c:pt idx="210">
                  <c:v>11.5603</c:v>
                </c:pt>
                <c:pt idx="211">
                  <c:v>11.6454</c:v>
                </c:pt>
                <c:pt idx="212">
                  <c:v>11.6501</c:v>
                </c:pt>
                <c:pt idx="213">
                  <c:v>11.654400000000001</c:v>
                </c:pt>
                <c:pt idx="214">
                  <c:v>11.6587</c:v>
                </c:pt>
                <c:pt idx="215">
                  <c:v>11.850899999999999</c:v>
                </c:pt>
                <c:pt idx="216">
                  <c:v>11.8543</c:v>
                </c:pt>
                <c:pt idx="217">
                  <c:v>10.873799999999999</c:v>
                </c:pt>
                <c:pt idx="218">
                  <c:v>10.875999999999999</c:v>
                </c:pt>
                <c:pt idx="219">
                  <c:v>11.833</c:v>
                </c:pt>
              </c:numCache>
            </c:numRef>
          </c:val>
          <c:smooth val="0"/>
          <c:extLst>
            <c:ext xmlns:c16="http://schemas.microsoft.com/office/drawing/2014/chart" uri="{C3380CC4-5D6E-409C-BE32-E72D297353CC}">
              <c16:uniqueId val="{00000001-979C-41A0-BCD7-37963E64974E}"/>
            </c:ext>
          </c:extLst>
        </c:ser>
        <c:dLbls>
          <c:showLegendKey val="0"/>
          <c:showVal val="0"/>
          <c:showCatName val="0"/>
          <c:showSerName val="0"/>
          <c:showPercent val="0"/>
          <c:showBubbleSize val="0"/>
        </c:dLbls>
        <c:marker val="1"/>
        <c:smooth val="0"/>
        <c:axId val="351004287"/>
        <c:axId val="300776719"/>
      </c:lineChart>
      <c:dateAx>
        <c:axId val="351009087"/>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0761743"/>
        <c:crosses val="autoZero"/>
        <c:auto val="1"/>
        <c:lblOffset val="100"/>
        <c:baseTimeUnit val="days"/>
      </c:dateAx>
      <c:valAx>
        <c:axId val="300761743"/>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1009087"/>
        <c:crosses val="autoZero"/>
        <c:crossBetween val="between"/>
      </c:valAx>
      <c:valAx>
        <c:axId val="300776719"/>
        <c:scaling>
          <c:orientation val="minMax"/>
          <c:min val="4"/>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1004287"/>
        <c:crosses val="max"/>
        <c:crossBetween val="between"/>
      </c:valAx>
      <c:dateAx>
        <c:axId val="351004287"/>
        <c:scaling>
          <c:orientation val="minMax"/>
        </c:scaling>
        <c:delete val="1"/>
        <c:axPos val="b"/>
        <c:numFmt formatCode="yyyy\-mm\-dd" sourceLinked="1"/>
        <c:majorTickMark val="out"/>
        <c:minorTickMark val="none"/>
        <c:tickLblPos val="nextTo"/>
        <c:crossAx val="300776719"/>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altLang="zh-CN" dirty="0"/>
              <a:t>19</a:t>
            </a:r>
            <a:r>
              <a:rPr lang="zh-CN" altLang="en-US" dirty="0"/>
              <a:t>国债</a:t>
            </a:r>
            <a:r>
              <a:rPr lang="en-US" altLang="zh-CN" dirty="0"/>
              <a:t>10</a:t>
            </a:r>
            <a:r>
              <a:rPr lang="zh-CN" altLang="en-US" dirty="0"/>
              <a:t>（</a:t>
            </a:r>
            <a:r>
              <a:rPr lang="en-US" altLang="zh-CN" dirty="0"/>
              <a:t>019620.sh</a:t>
            </a:r>
            <a:r>
              <a:rPr lang="zh-CN" altLang="en-US" dirty="0"/>
              <a:t>）</a:t>
            </a: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zh-CN" altLang="en-US" dirty="0"/>
              <a:t>起息日（</a:t>
            </a:r>
            <a:r>
              <a:rPr lang="en-US" altLang="zh-CN" dirty="0"/>
              <a:t>2019/7/22) </a:t>
            </a:r>
            <a:r>
              <a:rPr lang="zh-CN" altLang="en-US" dirty="0"/>
              <a:t>到期日（</a:t>
            </a:r>
            <a:r>
              <a:rPr lang="en-US" altLang="zh-CN" dirty="0"/>
              <a:t>2049/7/22)</a:t>
            </a:r>
            <a:r>
              <a:rPr lang="zh-CN" altLang="en-US" dirty="0"/>
              <a:t> 票面利率</a:t>
            </a:r>
            <a:r>
              <a:rPr lang="en-US" altLang="zh-CN" dirty="0"/>
              <a:t>3.86%,</a:t>
            </a:r>
            <a:r>
              <a:rPr lang="zh-CN" altLang="en-US" dirty="0"/>
              <a:t>每</a:t>
            </a:r>
            <a:r>
              <a:rPr lang="en-US" altLang="zh-CN" dirty="0"/>
              <a:t>6</a:t>
            </a:r>
            <a:r>
              <a:rPr lang="zh-CN" altLang="en-US" dirty="0"/>
              <a:t>个月计息一次</a:t>
            </a: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zh-CN" alt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zh-CN"/>
        </a:p>
      </c:txPr>
    </c:title>
    <c:autoTitleDeleted val="0"/>
    <c:plotArea>
      <c:layout/>
      <c:lineChart>
        <c:grouping val="standard"/>
        <c:varyColors val="0"/>
        <c:ser>
          <c:idx val="0"/>
          <c:order val="0"/>
          <c:tx>
            <c:strRef>
              <c:f>Sheet1!$D$1</c:f>
              <c:strCache>
                <c:ptCount val="1"/>
                <c:pt idx="0">
                  <c:v>中债估值全价</c:v>
                </c:pt>
              </c:strCache>
            </c:strRef>
          </c:tx>
          <c:spPr>
            <a:ln w="28575" cap="rnd">
              <a:solidFill>
                <a:schemeClr val="accent1"/>
              </a:solidFill>
              <a:round/>
            </a:ln>
            <a:effectLst/>
          </c:spPr>
          <c:marker>
            <c:symbol val="none"/>
          </c:marker>
          <c:cat>
            <c:strRef>
              <c:f>Sheet1!$C$2:$C$1289</c:f>
              <c:strCache>
                <c:ptCount val="1288"/>
                <c:pt idx="0">
                  <c:v>2019-07-24</c:v>
                </c:pt>
                <c:pt idx="1">
                  <c:v>2019-07-25</c:v>
                </c:pt>
                <c:pt idx="2">
                  <c:v>2019-07-26</c:v>
                </c:pt>
                <c:pt idx="3">
                  <c:v>2019-07-29</c:v>
                </c:pt>
                <c:pt idx="4">
                  <c:v>2019-07-30</c:v>
                </c:pt>
                <c:pt idx="5">
                  <c:v>2019-07-31</c:v>
                </c:pt>
                <c:pt idx="6">
                  <c:v>2019-08-01</c:v>
                </c:pt>
                <c:pt idx="7">
                  <c:v>2019-08-02</c:v>
                </c:pt>
                <c:pt idx="8">
                  <c:v>2019-08-05</c:v>
                </c:pt>
                <c:pt idx="9">
                  <c:v>2019-08-06</c:v>
                </c:pt>
                <c:pt idx="10">
                  <c:v>2019-08-07</c:v>
                </c:pt>
                <c:pt idx="11">
                  <c:v>2019-08-08</c:v>
                </c:pt>
                <c:pt idx="12">
                  <c:v>2019-08-09</c:v>
                </c:pt>
                <c:pt idx="13">
                  <c:v>2019-08-12</c:v>
                </c:pt>
                <c:pt idx="14">
                  <c:v>2019-08-13</c:v>
                </c:pt>
                <c:pt idx="15">
                  <c:v>2019-08-14</c:v>
                </c:pt>
                <c:pt idx="16">
                  <c:v>2019-08-15</c:v>
                </c:pt>
                <c:pt idx="17">
                  <c:v>2019-08-16</c:v>
                </c:pt>
                <c:pt idx="18">
                  <c:v>2019-08-19</c:v>
                </c:pt>
                <c:pt idx="19">
                  <c:v>2019-08-20</c:v>
                </c:pt>
                <c:pt idx="20">
                  <c:v>2019-08-21</c:v>
                </c:pt>
                <c:pt idx="21">
                  <c:v>2019-08-22</c:v>
                </c:pt>
                <c:pt idx="22">
                  <c:v>2019-08-23</c:v>
                </c:pt>
                <c:pt idx="23">
                  <c:v>2019-08-26</c:v>
                </c:pt>
                <c:pt idx="24">
                  <c:v>2019-08-27</c:v>
                </c:pt>
                <c:pt idx="25">
                  <c:v>2019-08-28</c:v>
                </c:pt>
                <c:pt idx="26">
                  <c:v>2019-08-29</c:v>
                </c:pt>
                <c:pt idx="27">
                  <c:v>2019-08-30</c:v>
                </c:pt>
                <c:pt idx="28">
                  <c:v>2019-09-02</c:v>
                </c:pt>
                <c:pt idx="29">
                  <c:v>2019-09-03</c:v>
                </c:pt>
                <c:pt idx="30">
                  <c:v>2019-09-04</c:v>
                </c:pt>
                <c:pt idx="31">
                  <c:v>2019-09-05</c:v>
                </c:pt>
                <c:pt idx="32">
                  <c:v>2019-09-06</c:v>
                </c:pt>
                <c:pt idx="33">
                  <c:v>2019-09-09</c:v>
                </c:pt>
                <c:pt idx="34">
                  <c:v>2019-09-10</c:v>
                </c:pt>
                <c:pt idx="35">
                  <c:v>2019-09-11</c:v>
                </c:pt>
                <c:pt idx="36">
                  <c:v>2019-09-12</c:v>
                </c:pt>
                <c:pt idx="37">
                  <c:v>2019-09-16</c:v>
                </c:pt>
                <c:pt idx="38">
                  <c:v>2019-09-17</c:v>
                </c:pt>
                <c:pt idx="39">
                  <c:v>2019-09-18</c:v>
                </c:pt>
                <c:pt idx="40">
                  <c:v>2019-09-19</c:v>
                </c:pt>
                <c:pt idx="41">
                  <c:v>2019-09-20</c:v>
                </c:pt>
                <c:pt idx="42">
                  <c:v>2019-09-23</c:v>
                </c:pt>
                <c:pt idx="43">
                  <c:v>2019-09-24</c:v>
                </c:pt>
                <c:pt idx="44">
                  <c:v>2019-09-25</c:v>
                </c:pt>
                <c:pt idx="45">
                  <c:v>2019-09-26</c:v>
                </c:pt>
                <c:pt idx="46">
                  <c:v>2019-09-27</c:v>
                </c:pt>
                <c:pt idx="47">
                  <c:v>2019-09-30</c:v>
                </c:pt>
                <c:pt idx="48">
                  <c:v>2019-10-08</c:v>
                </c:pt>
                <c:pt idx="49">
                  <c:v>2019-10-09</c:v>
                </c:pt>
                <c:pt idx="50">
                  <c:v>2019-10-10</c:v>
                </c:pt>
                <c:pt idx="51">
                  <c:v>2019-10-11</c:v>
                </c:pt>
                <c:pt idx="52">
                  <c:v>2019-10-14</c:v>
                </c:pt>
                <c:pt idx="53">
                  <c:v>2019-10-15</c:v>
                </c:pt>
                <c:pt idx="54">
                  <c:v>2019-10-16</c:v>
                </c:pt>
                <c:pt idx="55">
                  <c:v>2019-10-17</c:v>
                </c:pt>
                <c:pt idx="56">
                  <c:v>2019-10-18</c:v>
                </c:pt>
                <c:pt idx="57">
                  <c:v>2019-10-21</c:v>
                </c:pt>
                <c:pt idx="58">
                  <c:v>2019-10-22</c:v>
                </c:pt>
                <c:pt idx="59">
                  <c:v>2019-10-23</c:v>
                </c:pt>
                <c:pt idx="60">
                  <c:v>2019-10-24</c:v>
                </c:pt>
                <c:pt idx="61">
                  <c:v>2019-10-25</c:v>
                </c:pt>
                <c:pt idx="62">
                  <c:v>2019-10-28</c:v>
                </c:pt>
                <c:pt idx="63">
                  <c:v>2019-10-29</c:v>
                </c:pt>
                <c:pt idx="64">
                  <c:v>2019-10-30</c:v>
                </c:pt>
                <c:pt idx="65">
                  <c:v>2019-10-31</c:v>
                </c:pt>
                <c:pt idx="66">
                  <c:v>2019-11-01</c:v>
                </c:pt>
                <c:pt idx="67">
                  <c:v>2019-11-04</c:v>
                </c:pt>
                <c:pt idx="68">
                  <c:v>2019-11-05</c:v>
                </c:pt>
                <c:pt idx="69">
                  <c:v>2019-11-06</c:v>
                </c:pt>
                <c:pt idx="70">
                  <c:v>2019-11-07</c:v>
                </c:pt>
                <c:pt idx="71">
                  <c:v>2019-11-08</c:v>
                </c:pt>
                <c:pt idx="72">
                  <c:v>2019-11-11</c:v>
                </c:pt>
                <c:pt idx="73">
                  <c:v>2019-11-12</c:v>
                </c:pt>
                <c:pt idx="74">
                  <c:v>2019-11-13</c:v>
                </c:pt>
                <c:pt idx="75">
                  <c:v>2019-11-14</c:v>
                </c:pt>
                <c:pt idx="76">
                  <c:v>2019-11-15</c:v>
                </c:pt>
                <c:pt idx="77">
                  <c:v>2019-11-18</c:v>
                </c:pt>
                <c:pt idx="78">
                  <c:v>2019-11-19</c:v>
                </c:pt>
                <c:pt idx="79">
                  <c:v>2019-11-20</c:v>
                </c:pt>
                <c:pt idx="80">
                  <c:v>2019-11-21</c:v>
                </c:pt>
                <c:pt idx="81">
                  <c:v>2019-11-22</c:v>
                </c:pt>
                <c:pt idx="82">
                  <c:v>2019-11-25</c:v>
                </c:pt>
                <c:pt idx="83">
                  <c:v>2019-11-26</c:v>
                </c:pt>
                <c:pt idx="84">
                  <c:v>2019-11-27</c:v>
                </c:pt>
                <c:pt idx="85">
                  <c:v>2019-11-28</c:v>
                </c:pt>
                <c:pt idx="86">
                  <c:v>2019-11-29</c:v>
                </c:pt>
                <c:pt idx="87">
                  <c:v>2019-12-02</c:v>
                </c:pt>
                <c:pt idx="88">
                  <c:v>2019-12-03</c:v>
                </c:pt>
                <c:pt idx="89">
                  <c:v>2019-12-04</c:v>
                </c:pt>
                <c:pt idx="90">
                  <c:v>2019-12-05</c:v>
                </c:pt>
                <c:pt idx="91">
                  <c:v>2019-12-06</c:v>
                </c:pt>
                <c:pt idx="92">
                  <c:v>2019-12-09</c:v>
                </c:pt>
                <c:pt idx="93">
                  <c:v>2019-12-10</c:v>
                </c:pt>
                <c:pt idx="94">
                  <c:v>2019-12-11</c:v>
                </c:pt>
                <c:pt idx="95">
                  <c:v>2019-12-12</c:v>
                </c:pt>
                <c:pt idx="96">
                  <c:v>2019-12-13</c:v>
                </c:pt>
                <c:pt idx="97">
                  <c:v>2019-12-16</c:v>
                </c:pt>
                <c:pt idx="98">
                  <c:v>2019-12-17</c:v>
                </c:pt>
                <c:pt idx="99">
                  <c:v>2019-12-18</c:v>
                </c:pt>
                <c:pt idx="100">
                  <c:v>2019-12-19</c:v>
                </c:pt>
                <c:pt idx="101">
                  <c:v>2019-12-20</c:v>
                </c:pt>
                <c:pt idx="102">
                  <c:v>2019-12-23</c:v>
                </c:pt>
                <c:pt idx="103">
                  <c:v>2019-12-24</c:v>
                </c:pt>
                <c:pt idx="104">
                  <c:v>2019-12-25</c:v>
                </c:pt>
                <c:pt idx="105">
                  <c:v>2019-12-26</c:v>
                </c:pt>
                <c:pt idx="106">
                  <c:v>2019-12-27</c:v>
                </c:pt>
                <c:pt idx="107">
                  <c:v>2019-12-30</c:v>
                </c:pt>
                <c:pt idx="108">
                  <c:v>2019-12-31</c:v>
                </c:pt>
                <c:pt idx="109">
                  <c:v>2020-01-02</c:v>
                </c:pt>
                <c:pt idx="110">
                  <c:v>2020-01-03</c:v>
                </c:pt>
                <c:pt idx="111">
                  <c:v>2020-01-06</c:v>
                </c:pt>
                <c:pt idx="112">
                  <c:v>2020-01-07</c:v>
                </c:pt>
                <c:pt idx="113">
                  <c:v>2020-01-08</c:v>
                </c:pt>
                <c:pt idx="114">
                  <c:v>2020-01-09</c:v>
                </c:pt>
                <c:pt idx="115">
                  <c:v>2020-01-10</c:v>
                </c:pt>
                <c:pt idx="116">
                  <c:v>2020-01-13</c:v>
                </c:pt>
                <c:pt idx="117">
                  <c:v>2020-01-14</c:v>
                </c:pt>
                <c:pt idx="118">
                  <c:v>2020-01-15</c:v>
                </c:pt>
                <c:pt idx="119">
                  <c:v>2020-01-16</c:v>
                </c:pt>
                <c:pt idx="120">
                  <c:v>2020-01-17</c:v>
                </c:pt>
                <c:pt idx="121">
                  <c:v>2020-01-20</c:v>
                </c:pt>
                <c:pt idx="122">
                  <c:v>2020-01-21</c:v>
                </c:pt>
                <c:pt idx="123">
                  <c:v>2020-01-22</c:v>
                </c:pt>
                <c:pt idx="124">
                  <c:v>2020-01-23</c:v>
                </c:pt>
                <c:pt idx="125">
                  <c:v>2020-02-03</c:v>
                </c:pt>
                <c:pt idx="126">
                  <c:v>2020-02-04</c:v>
                </c:pt>
                <c:pt idx="127">
                  <c:v>2020-02-05</c:v>
                </c:pt>
                <c:pt idx="128">
                  <c:v>2020-02-06</c:v>
                </c:pt>
                <c:pt idx="129">
                  <c:v>2020-02-07</c:v>
                </c:pt>
                <c:pt idx="130">
                  <c:v>2020-02-10</c:v>
                </c:pt>
                <c:pt idx="131">
                  <c:v>2020-02-11</c:v>
                </c:pt>
                <c:pt idx="132">
                  <c:v>2020-02-12</c:v>
                </c:pt>
                <c:pt idx="133">
                  <c:v>2020-02-13</c:v>
                </c:pt>
                <c:pt idx="134">
                  <c:v>2020-02-14</c:v>
                </c:pt>
                <c:pt idx="135">
                  <c:v>2020-02-17</c:v>
                </c:pt>
                <c:pt idx="136">
                  <c:v>2020-02-18</c:v>
                </c:pt>
                <c:pt idx="137">
                  <c:v>2020-02-19</c:v>
                </c:pt>
                <c:pt idx="138">
                  <c:v>2020-02-20</c:v>
                </c:pt>
                <c:pt idx="139">
                  <c:v>2020-02-21</c:v>
                </c:pt>
                <c:pt idx="140">
                  <c:v>2020-02-24</c:v>
                </c:pt>
                <c:pt idx="141">
                  <c:v>2020-02-25</c:v>
                </c:pt>
                <c:pt idx="142">
                  <c:v>2020-02-26</c:v>
                </c:pt>
                <c:pt idx="143">
                  <c:v>2020-02-27</c:v>
                </c:pt>
                <c:pt idx="144">
                  <c:v>2020-02-28</c:v>
                </c:pt>
                <c:pt idx="145">
                  <c:v>2020-03-02</c:v>
                </c:pt>
                <c:pt idx="146">
                  <c:v>2020-03-03</c:v>
                </c:pt>
                <c:pt idx="147">
                  <c:v>2020-03-04</c:v>
                </c:pt>
                <c:pt idx="148">
                  <c:v>2020-03-05</c:v>
                </c:pt>
                <c:pt idx="149">
                  <c:v>2020-03-06</c:v>
                </c:pt>
                <c:pt idx="150">
                  <c:v>2020-03-09</c:v>
                </c:pt>
                <c:pt idx="151">
                  <c:v>2020-03-10</c:v>
                </c:pt>
                <c:pt idx="152">
                  <c:v>2020-03-11</c:v>
                </c:pt>
                <c:pt idx="153">
                  <c:v>2020-03-12</c:v>
                </c:pt>
                <c:pt idx="154">
                  <c:v>2020-03-13</c:v>
                </c:pt>
                <c:pt idx="155">
                  <c:v>2020-03-16</c:v>
                </c:pt>
                <c:pt idx="156">
                  <c:v>2020-03-17</c:v>
                </c:pt>
                <c:pt idx="157">
                  <c:v>2020-03-18</c:v>
                </c:pt>
                <c:pt idx="158">
                  <c:v>2020-03-19</c:v>
                </c:pt>
                <c:pt idx="159">
                  <c:v>2020-03-20</c:v>
                </c:pt>
                <c:pt idx="160">
                  <c:v>2020-03-23</c:v>
                </c:pt>
                <c:pt idx="161">
                  <c:v>2020-03-24</c:v>
                </c:pt>
                <c:pt idx="162">
                  <c:v>2020-03-25</c:v>
                </c:pt>
                <c:pt idx="163">
                  <c:v>2020-03-26</c:v>
                </c:pt>
                <c:pt idx="164">
                  <c:v>2020-03-27</c:v>
                </c:pt>
                <c:pt idx="165">
                  <c:v>2020-03-30</c:v>
                </c:pt>
                <c:pt idx="166">
                  <c:v>2020-03-31</c:v>
                </c:pt>
                <c:pt idx="167">
                  <c:v>2020-04-01</c:v>
                </c:pt>
                <c:pt idx="168">
                  <c:v>2020-04-02</c:v>
                </c:pt>
                <c:pt idx="169">
                  <c:v>2020-04-03</c:v>
                </c:pt>
                <c:pt idx="170">
                  <c:v>2020-04-07</c:v>
                </c:pt>
                <c:pt idx="171">
                  <c:v>2020-04-08</c:v>
                </c:pt>
                <c:pt idx="172">
                  <c:v>2020-04-09</c:v>
                </c:pt>
                <c:pt idx="173">
                  <c:v>2020-04-10</c:v>
                </c:pt>
                <c:pt idx="174">
                  <c:v>2020-04-13</c:v>
                </c:pt>
                <c:pt idx="175">
                  <c:v>2020-04-14</c:v>
                </c:pt>
                <c:pt idx="176">
                  <c:v>2020-04-15</c:v>
                </c:pt>
                <c:pt idx="177">
                  <c:v>2020-04-16</c:v>
                </c:pt>
                <c:pt idx="178">
                  <c:v>2020-04-17</c:v>
                </c:pt>
                <c:pt idx="179">
                  <c:v>2020-04-20</c:v>
                </c:pt>
                <c:pt idx="180">
                  <c:v>2020-04-21</c:v>
                </c:pt>
                <c:pt idx="181">
                  <c:v>2020-04-22</c:v>
                </c:pt>
                <c:pt idx="182">
                  <c:v>2020-04-23</c:v>
                </c:pt>
                <c:pt idx="183">
                  <c:v>2020-04-24</c:v>
                </c:pt>
                <c:pt idx="184">
                  <c:v>2020-04-27</c:v>
                </c:pt>
                <c:pt idx="185">
                  <c:v>2020-04-28</c:v>
                </c:pt>
                <c:pt idx="186">
                  <c:v>2020-04-29</c:v>
                </c:pt>
                <c:pt idx="187">
                  <c:v>2020-04-30</c:v>
                </c:pt>
                <c:pt idx="188">
                  <c:v>2020-05-06</c:v>
                </c:pt>
                <c:pt idx="189">
                  <c:v>2020-05-07</c:v>
                </c:pt>
                <c:pt idx="190">
                  <c:v>2020-05-08</c:v>
                </c:pt>
                <c:pt idx="191">
                  <c:v>2020-05-11</c:v>
                </c:pt>
                <c:pt idx="192">
                  <c:v>2020-05-12</c:v>
                </c:pt>
                <c:pt idx="193">
                  <c:v>2020-05-13</c:v>
                </c:pt>
                <c:pt idx="194">
                  <c:v>2020-05-14</c:v>
                </c:pt>
                <c:pt idx="195">
                  <c:v>2020-05-15</c:v>
                </c:pt>
                <c:pt idx="196">
                  <c:v>2020-05-18</c:v>
                </c:pt>
                <c:pt idx="197">
                  <c:v>2020-05-19</c:v>
                </c:pt>
                <c:pt idx="198">
                  <c:v>2020-05-20</c:v>
                </c:pt>
                <c:pt idx="199">
                  <c:v>2020-05-21</c:v>
                </c:pt>
                <c:pt idx="200">
                  <c:v>2020-05-22</c:v>
                </c:pt>
                <c:pt idx="201">
                  <c:v>2020-05-25</c:v>
                </c:pt>
                <c:pt idx="202">
                  <c:v>2020-05-26</c:v>
                </c:pt>
                <c:pt idx="203">
                  <c:v>2020-05-27</c:v>
                </c:pt>
                <c:pt idx="204">
                  <c:v>2020-05-28</c:v>
                </c:pt>
                <c:pt idx="205">
                  <c:v>2020-05-29</c:v>
                </c:pt>
                <c:pt idx="206">
                  <c:v>2020-06-01</c:v>
                </c:pt>
                <c:pt idx="207">
                  <c:v>2020-06-02</c:v>
                </c:pt>
                <c:pt idx="208">
                  <c:v>2020-06-03</c:v>
                </c:pt>
                <c:pt idx="209">
                  <c:v>2020-06-04</c:v>
                </c:pt>
                <c:pt idx="210">
                  <c:v>2020-06-05</c:v>
                </c:pt>
                <c:pt idx="211">
                  <c:v>2020-06-08</c:v>
                </c:pt>
                <c:pt idx="212">
                  <c:v>2020-06-09</c:v>
                </c:pt>
                <c:pt idx="213">
                  <c:v>2020-06-10</c:v>
                </c:pt>
                <c:pt idx="214">
                  <c:v>2020-06-11</c:v>
                </c:pt>
                <c:pt idx="215">
                  <c:v>2020-06-12</c:v>
                </c:pt>
                <c:pt idx="216">
                  <c:v>2020-06-15</c:v>
                </c:pt>
                <c:pt idx="217">
                  <c:v>2020-06-16</c:v>
                </c:pt>
                <c:pt idx="218">
                  <c:v>2020-06-17</c:v>
                </c:pt>
                <c:pt idx="219">
                  <c:v>2020-06-18</c:v>
                </c:pt>
                <c:pt idx="220">
                  <c:v>2020-06-19</c:v>
                </c:pt>
                <c:pt idx="221">
                  <c:v>2020-06-22</c:v>
                </c:pt>
                <c:pt idx="222">
                  <c:v>2020-06-23</c:v>
                </c:pt>
                <c:pt idx="223">
                  <c:v>2020-06-24</c:v>
                </c:pt>
                <c:pt idx="224">
                  <c:v>2020-06-29</c:v>
                </c:pt>
                <c:pt idx="225">
                  <c:v>2020-06-30</c:v>
                </c:pt>
                <c:pt idx="226">
                  <c:v>2020-07-01</c:v>
                </c:pt>
                <c:pt idx="227">
                  <c:v>2020-07-02</c:v>
                </c:pt>
                <c:pt idx="228">
                  <c:v>2020-07-03</c:v>
                </c:pt>
                <c:pt idx="229">
                  <c:v>2020-07-06</c:v>
                </c:pt>
                <c:pt idx="230">
                  <c:v>2020-07-07</c:v>
                </c:pt>
                <c:pt idx="231">
                  <c:v>2020-07-08</c:v>
                </c:pt>
                <c:pt idx="232">
                  <c:v>2020-07-09</c:v>
                </c:pt>
                <c:pt idx="233">
                  <c:v>2020-07-10</c:v>
                </c:pt>
                <c:pt idx="234">
                  <c:v>2020-07-13</c:v>
                </c:pt>
                <c:pt idx="235">
                  <c:v>2020-07-14</c:v>
                </c:pt>
                <c:pt idx="236">
                  <c:v>2020-07-15</c:v>
                </c:pt>
                <c:pt idx="237">
                  <c:v>2020-07-16</c:v>
                </c:pt>
                <c:pt idx="238">
                  <c:v>2020-07-17</c:v>
                </c:pt>
                <c:pt idx="239">
                  <c:v>2020-07-20</c:v>
                </c:pt>
                <c:pt idx="240">
                  <c:v>2020-07-21</c:v>
                </c:pt>
                <c:pt idx="241">
                  <c:v>2020-07-22</c:v>
                </c:pt>
                <c:pt idx="242">
                  <c:v>2020-07-23</c:v>
                </c:pt>
                <c:pt idx="243">
                  <c:v>2020-07-24</c:v>
                </c:pt>
                <c:pt idx="244">
                  <c:v>2020-07-27</c:v>
                </c:pt>
                <c:pt idx="245">
                  <c:v>2020-07-28</c:v>
                </c:pt>
                <c:pt idx="246">
                  <c:v>2020-07-29</c:v>
                </c:pt>
                <c:pt idx="247">
                  <c:v>2020-07-30</c:v>
                </c:pt>
                <c:pt idx="248">
                  <c:v>2020-07-31</c:v>
                </c:pt>
                <c:pt idx="249">
                  <c:v>2020-08-03</c:v>
                </c:pt>
                <c:pt idx="250">
                  <c:v>2020-08-04</c:v>
                </c:pt>
                <c:pt idx="251">
                  <c:v>2020-08-05</c:v>
                </c:pt>
                <c:pt idx="252">
                  <c:v>2020-08-06</c:v>
                </c:pt>
                <c:pt idx="253">
                  <c:v>2020-08-07</c:v>
                </c:pt>
                <c:pt idx="254">
                  <c:v>2020-08-10</c:v>
                </c:pt>
                <c:pt idx="255">
                  <c:v>2020-08-11</c:v>
                </c:pt>
                <c:pt idx="256">
                  <c:v>2020-08-12</c:v>
                </c:pt>
                <c:pt idx="257">
                  <c:v>2020-08-13</c:v>
                </c:pt>
                <c:pt idx="258">
                  <c:v>2020-08-14</c:v>
                </c:pt>
                <c:pt idx="259">
                  <c:v>2020-08-17</c:v>
                </c:pt>
                <c:pt idx="260">
                  <c:v>2020-08-18</c:v>
                </c:pt>
                <c:pt idx="261">
                  <c:v>2020-08-19</c:v>
                </c:pt>
                <c:pt idx="262">
                  <c:v>2020-08-20</c:v>
                </c:pt>
                <c:pt idx="263">
                  <c:v>2020-08-21</c:v>
                </c:pt>
                <c:pt idx="264">
                  <c:v>2020-08-24</c:v>
                </c:pt>
                <c:pt idx="265">
                  <c:v>2020-08-25</c:v>
                </c:pt>
                <c:pt idx="266">
                  <c:v>2020-08-26</c:v>
                </c:pt>
                <c:pt idx="267">
                  <c:v>2020-08-27</c:v>
                </c:pt>
                <c:pt idx="268">
                  <c:v>2020-08-28</c:v>
                </c:pt>
                <c:pt idx="269">
                  <c:v>2020-08-31</c:v>
                </c:pt>
                <c:pt idx="270">
                  <c:v>2020-09-01</c:v>
                </c:pt>
                <c:pt idx="271">
                  <c:v>2020-09-02</c:v>
                </c:pt>
                <c:pt idx="272">
                  <c:v>2020-09-03</c:v>
                </c:pt>
                <c:pt idx="273">
                  <c:v>2020-09-04</c:v>
                </c:pt>
                <c:pt idx="274">
                  <c:v>2020-09-07</c:v>
                </c:pt>
                <c:pt idx="275">
                  <c:v>2020-09-08</c:v>
                </c:pt>
                <c:pt idx="276">
                  <c:v>2020-09-09</c:v>
                </c:pt>
                <c:pt idx="277">
                  <c:v>2020-09-10</c:v>
                </c:pt>
                <c:pt idx="278">
                  <c:v>2020-09-11</c:v>
                </c:pt>
                <c:pt idx="279">
                  <c:v>2020-09-14</c:v>
                </c:pt>
                <c:pt idx="280">
                  <c:v>2020-09-15</c:v>
                </c:pt>
                <c:pt idx="281">
                  <c:v>2020-09-16</c:v>
                </c:pt>
                <c:pt idx="282">
                  <c:v>2020-09-17</c:v>
                </c:pt>
                <c:pt idx="283">
                  <c:v>2020-09-18</c:v>
                </c:pt>
                <c:pt idx="284">
                  <c:v>2020-09-21</c:v>
                </c:pt>
                <c:pt idx="285">
                  <c:v>2020-09-22</c:v>
                </c:pt>
                <c:pt idx="286">
                  <c:v>2020-09-23</c:v>
                </c:pt>
                <c:pt idx="287">
                  <c:v>2020-09-24</c:v>
                </c:pt>
                <c:pt idx="288">
                  <c:v>2020-09-25</c:v>
                </c:pt>
                <c:pt idx="289">
                  <c:v>2020-09-28</c:v>
                </c:pt>
                <c:pt idx="290">
                  <c:v>2020-09-29</c:v>
                </c:pt>
                <c:pt idx="291">
                  <c:v>2020-09-30</c:v>
                </c:pt>
                <c:pt idx="292">
                  <c:v>2020-10-09</c:v>
                </c:pt>
                <c:pt idx="293">
                  <c:v>2020-10-12</c:v>
                </c:pt>
                <c:pt idx="294">
                  <c:v>2020-10-13</c:v>
                </c:pt>
                <c:pt idx="295">
                  <c:v>2020-10-14</c:v>
                </c:pt>
                <c:pt idx="296">
                  <c:v>2020-10-15</c:v>
                </c:pt>
                <c:pt idx="297">
                  <c:v>2020-10-16</c:v>
                </c:pt>
                <c:pt idx="298">
                  <c:v>2020-10-19</c:v>
                </c:pt>
                <c:pt idx="299">
                  <c:v>2020-10-20</c:v>
                </c:pt>
                <c:pt idx="300">
                  <c:v>2020-10-21</c:v>
                </c:pt>
                <c:pt idx="301">
                  <c:v>2020-10-22</c:v>
                </c:pt>
                <c:pt idx="302">
                  <c:v>2020-10-23</c:v>
                </c:pt>
                <c:pt idx="303">
                  <c:v>2020-10-26</c:v>
                </c:pt>
                <c:pt idx="304">
                  <c:v>2020-10-27</c:v>
                </c:pt>
                <c:pt idx="305">
                  <c:v>2020-10-28</c:v>
                </c:pt>
                <c:pt idx="306">
                  <c:v>2020-10-29</c:v>
                </c:pt>
                <c:pt idx="307">
                  <c:v>2020-10-30</c:v>
                </c:pt>
                <c:pt idx="308">
                  <c:v>2020-11-02</c:v>
                </c:pt>
                <c:pt idx="309">
                  <c:v>2020-11-03</c:v>
                </c:pt>
                <c:pt idx="310">
                  <c:v>2020-11-04</c:v>
                </c:pt>
                <c:pt idx="311">
                  <c:v>2020-11-05</c:v>
                </c:pt>
                <c:pt idx="312">
                  <c:v>2020-11-06</c:v>
                </c:pt>
                <c:pt idx="313">
                  <c:v>2020-11-09</c:v>
                </c:pt>
                <c:pt idx="314">
                  <c:v>2020-11-10</c:v>
                </c:pt>
                <c:pt idx="315">
                  <c:v>2020-11-11</c:v>
                </c:pt>
                <c:pt idx="316">
                  <c:v>2020-11-12</c:v>
                </c:pt>
                <c:pt idx="317">
                  <c:v>2020-11-13</c:v>
                </c:pt>
                <c:pt idx="318">
                  <c:v>2020-11-16</c:v>
                </c:pt>
                <c:pt idx="319">
                  <c:v>2020-11-17</c:v>
                </c:pt>
                <c:pt idx="320">
                  <c:v>2020-11-18</c:v>
                </c:pt>
                <c:pt idx="321">
                  <c:v>2020-11-19</c:v>
                </c:pt>
                <c:pt idx="322">
                  <c:v>2020-11-20</c:v>
                </c:pt>
                <c:pt idx="323">
                  <c:v>2020-11-23</c:v>
                </c:pt>
                <c:pt idx="324">
                  <c:v>2020-11-24</c:v>
                </c:pt>
                <c:pt idx="325">
                  <c:v>2020-11-25</c:v>
                </c:pt>
                <c:pt idx="326">
                  <c:v>2020-11-26</c:v>
                </c:pt>
                <c:pt idx="327">
                  <c:v>2020-11-27</c:v>
                </c:pt>
                <c:pt idx="328">
                  <c:v>2020-11-30</c:v>
                </c:pt>
                <c:pt idx="329">
                  <c:v>2020-12-01</c:v>
                </c:pt>
                <c:pt idx="330">
                  <c:v>2020-12-02</c:v>
                </c:pt>
                <c:pt idx="331">
                  <c:v>2020-12-03</c:v>
                </c:pt>
                <c:pt idx="332">
                  <c:v>2020-12-04</c:v>
                </c:pt>
                <c:pt idx="333">
                  <c:v>2020-12-07</c:v>
                </c:pt>
                <c:pt idx="334">
                  <c:v>2020-12-08</c:v>
                </c:pt>
                <c:pt idx="335">
                  <c:v>2020-12-09</c:v>
                </c:pt>
                <c:pt idx="336">
                  <c:v>2020-12-10</c:v>
                </c:pt>
                <c:pt idx="337">
                  <c:v>2020-12-11</c:v>
                </c:pt>
                <c:pt idx="338">
                  <c:v>2020-12-14</c:v>
                </c:pt>
                <c:pt idx="339">
                  <c:v>2020-12-15</c:v>
                </c:pt>
                <c:pt idx="340">
                  <c:v>2020-12-16</c:v>
                </c:pt>
                <c:pt idx="341">
                  <c:v>2020-12-17</c:v>
                </c:pt>
                <c:pt idx="342">
                  <c:v>2020-12-18</c:v>
                </c:pt>
                <c:pt idx="343">
                  <c:v>2020-12-21</c:v>
                </c:pt>
                <c:pt idx="344">
                  <c:v>2020-12-22</c:v>
                </c:pt>
                <c:pt idx="345">
                  <c:v>2020-12-23</c:v>
                </c:pt>
                <c:pt idx="346">
                  <c:v>2020-12-24</c:v>
                </c:pt>
                <c:pt idx="347">
                  <c:v>2020-12-25</c:v>
                </c:pt>
                <c:pt idx="348">
                  <c:v>2020-12-28</c:v>
                </c:pt>
                <c:pt idx="349">
                  <c:v>2020-12-29</c:v>
                </c:pt>
                <c:pt idx="350">
                  <c:v>2020-12-30</c:v>
                </c:pt>
                <c:pt idx="351">
                  <c:v>2020-12-31</c:v>
                </c:pt>
                <c:pt idx="352">
                  <c:v>2021-01-04</c:v>
                </c:pt>
                <c:pt idx="353">
                  <c:v>2021-01-05</c:v>
                </c:pt>
                <c:pt idx="354">
                  <c:v>2021-01-06</c:v>
                </c:pt>
                <c:pt idx="355">
                  <c:v>2021-01-07</c:v>
                </c:pt>
                <c:pt idx="356">
                  <c:v>2021-01-08</c:v>
                </c:pt>
                <c:pt idx="357">
                  <c:v>2021-01-11</c:v>
                </c:pt>
                <c:pt idx="358">
                  <c:v>2021-01-12</c:v>
                </c:pt>
                <c:pt idx="359">
                  <c:v>2021-01-13</c:v>
                </c:pt>
                <c:pt idx="360">
                  <c:v>2021-01-14</c:v>
                </c:pt>
                <c:pt idx="361">
                  <c:v>2021-01-15</c:v>
                </c:pt>
                <c:pt idx="362">
                  <c:v>2021-01-18</c:v>
                </c:pt>
                <c:pt idx="363">
                  <c:v>2021-01-19</c:v>
                </c:pt>
                <c:pt idx="364">
                  <c:v>2021-01-20</c:v>
                </c:pt>
                <c:pt idx="365">
                  <c:v>2021-01-21</c:v>
                </c:pt>
                <c:pt idx="366">
                  <c:v>2021-01-22</c:v>
                </c:pt>
                <c:pt idx="367">
                  <c:v>2021-01-25</c:v>
                </c:pt>
                <c:pt idx="368">
                  <c:v>2021-01-26</c:v>
                </c:pt>
                <c:pt idx="369">
                  <c:v>2021-01-27</c:v>
                </c:pt>
                <c:pt idx="370">
                  <c:v>2021-01-28</c:v>
                </c:pt>
                <c:pt idx="371">
                  <c:v>2021-01-29</c:v>
                </c:pt>
                <c:pt idx="372">
                  <c:v>2021-02-01</c:v>
                </c:pt>
                <c:pt idx="373">
                  <c:v>2021-02-02</c:v>
                </c:pt>
                <c:pt idx="374">
                  <c:v>2021-02-03</c:v>
                </c:pt>
                <c:pt idx="375">
                  <c:v>2021-02-04</c:v>
                </c:pt>
                <c:pt idx="376">
                  <c:v>2021-02-05</c:v>
                </c:pt>
                <c:pt idx="377">
                  <c:v>2021-02-08</c:v>
                </c:pt>
                <c:pt idx="378">
                  <c:v>2021-02-09</c:v>
                </c:pt>
                <c:pt idx="379">
                  <c:v>2021-02-10</c:v>
                </c:pt>
                <c:pt idx="380">
                  <c:v>2021-02-18</c:v>
                </c:pt>
                <c:pt idx="381">
                  <c:v>2021-02-19</c:v>
                </c:pt>
                <c:pt idx="382">
                  <c:v>2021-02-22</c:v>
                </c:pt>
                <c:pt idx="383">
                  <c:v>2021-02-23</c:v>
                </c:pt>
                <c:pt idx="384">
                  <c:v>2021-02-24</c:v>
                </c:pt>
                <c:pt idx="385">
                  <c:v>2021-02-25</c:v>
                </c:pt>
                <c:pt idx="386">
                  <c:v>2021-02-26</c:v>
                </c:pt>
                <c:pt idx="387">
                  <c:v>2021-03-01</c:v>
                </c:pt>
                <c:pt idx="388">
                  <c:v>2021-03-02</c:v>
                </c:pt>
                <c:pt idx="389">
                  <c:v>2021-03-03</c:v>
                </c:pt>
                <c:pt idx="390">
                  <c:v>2021-03-04</c:v>
                </c:pt>
                <c:pt idx="391">
                  <c:v>2021-03-05</c:v>
                </c:pt>
                <c:pt idx="392">
                  <c:v>2021-03-08</c:v>
                </c:pt>
                <c:pt idx="393">
                  <c:v>2021-03-09</c:v>
                </c:pt>
                <c:pt idx="394">
                  <c:v>2021-03-10</c:v>
                </c:pt>
                <c:pt idx="395">
                  <c:v>2021-03-11</c:v>
                </c:pt>
                <c:pt idx="396">
                  <c:v>2021-03-12</c:v>
                </c:pt>
                <c:pt idx="397">
                  <c:v>2021-03-15</c:v>
                </c:pt>
                <c:pt idx="398">
                  <c:v>2021-03-16</c:v>
                </c:pt>
                <c:pt idx="399">
                  <c:v>2021-03-17</c:v>
                </c:pt>
                <c:pt idx="400">
                  <c:v>2021-03-18</c:v>
                </c:pt>
                <c:pt idx="401">
                  <c:v>2021-03-19</c:v>
                </c:pt>
                <c:pt idx="402">
                  <c:v>2021-03-22</c:v>
                </c:pt>
                <c:pt idx="403">
                  <c:v>2021-03-23</c:v>
                </c:pt>
                <c:pt idx="404">
                  <c:v>2021-03-24</c:v>
                </c:pt>
                <c:pt idx="405">
                  <c:v>2021-03-25</c:v>
                </c:pt>
                <c:pt idx="406">
                  <c:v>2021-03-26</c:v>
                </c:pt>
                <c:pt idx="407">
                  <c:v>2021-03-29</c:v>
                </c:pt>
                <c:pt idx="408">
                  <c:v>2021-03-30</c:v>
                </c:pt>
                <c:pt idx="409">
                  <c:v>2021-03-31</c:v>
                </c:pt>
                <c:pt idx="410">
                  <c:v>2021-04-01</c:v>
                </c:pt>
                <c:pt idx="411">
                  <c:v>2021-04-02</c:v>
                </c:pt>
                <c:pt idx="412">
                  <c:v>2021-04-06</c:v>
                </c:pt>
                <c:pt idx="413">
                  <c:v>2021-04-07</c:v>
                </c:pt>
                <c:pt idx="414">
                  <c:v>2021-04-08</c:v>
                </c:pt>
                <c:pt idx="415">
                  <c:v>2021-04-09</c:v>
                </c:pt>
                <c:pt idx="416">
                  <c:v>2021-04-12</c:v>
                </c:pt>
                <c:pt idx="417">
                  <c:v>2021-04-13</c:v>
                </c:pt>
                <c:pt idx="418">
                  <c:v>2021-04-14</c:v>
                </c:pt>
                <c:pt idx="419">
                  <c:v>2021-04-15</c:v>
                </c:pt>
                <c:pt idx="420">
                  <c:v>2021-04-16</c:v>
                </c:pt>
                <c:pt idx="421">
                  <c:v>2021-04-19</c:v>
                </c:pt>
                <c:pt idx="422">
                  <c:v>2021-04-20</c:v>
                </c:pt>
                <c:pt idx="423">
                  <c:v>2021-04-21</c:v>
                </c:pt>
                <c:pt idx="424">
                  <c:v>2021-04-22</c:v>
                </c:pt>
                <c:pt idx="425">
                  <c:v>2021-04-23</c:v>
                </c:pt>
                <c:pt idx="426">
                  <c:v>2021-04-26</c:v>
                </c:pt>
                <c:pt idx="427">
                  <c:v>2021-04-27</c:v>
                </c:pt>
                <c:pt idx="428">
                  <c:v>2021-04-28</c:v>
                </c:pt>
                <c:pt idx="429">
                  <c:v>2021-04-29</c:v>
                </c:pt>
                <c:pt idx="430">
                  <c:v>2021-04-30</c:v>
                </c:pt>
                <c:pt idx="431">
                  <c:v>2021-05-06</c:v>
                </c:pt>
                <c:pt idx="432">
                  <c:v>2021-05-07</c:v>
                </c:pt>
                <c:pt idx="433">
                  <c:v>2021-05-10</c:v>
                </c:pt>
                <c:pt idx="434">
                  <c:v>2021-05-11</c:v>
                </c:pt>
                <c:pt idx="435">
                  <c:v>2021-05-12</c:v>
                </c:pt>
                <c:pt idx="436">
                  <c:v>2021-05-13</c:v>
                </c:pt>
                <c:pt idx="437">
                  <c:v>2021-05-14</c:v>
                </c:pt>
                <c:pt idx="438">
                  <c:v>2021-05-17</c:v>
                </c:pt>
                <c:pt idx="439">
                  <c:v>2021-05-18</c:v>
                </c:pt>
                <c:pt idx="440">
                  <c:v>2021-05-19</c:v>
                </c:pt>
                <c:pt idx="441">
                  <c:v>2021-05-20</c:v>
                </c:pt>
                <c:pt idx="442">
                  <c:v>2021-05-21</c:v>
                </c:pt>
                <c:pt idx="443">
                  <c:v>2021-05-24</c:v>
                </c:pt>
                <c:pt idx="444">
                  <c:v>2021-05-25</c:v>
                </c:pt>
                <c:pt idx="445">
                  <c:v>2021-05-26</c:v>
                </c:pt>
                <c:pt idx="446">
                  <c:v>2021-05-27</c:v>
                </c:pt>
                <c:pt idx="447">
                  <c:v>2021-05-28</c:v>
                </c:pt>
                <c:pt idx="448">
                  <c:v>2021-05-31</c:v>
                </c:pt>
                <c:pt idx="449">
                  <c:v>2021-06-01</c:v>
                </c:pt>
                <c:pt idx="450">
                  <c:v>2021-06-02</c:v>
                </c:pt>
                <c:pt idx="451">
                  <c:v>2021-06-03</c:v>
                </c:pt>
                <c:pt idx="452">
                  <c:v>2021-06-04</c:v>
                </c:pt>
                <c:pt idx="453">
                  <c:v>2021-06-07</c:v>
                </c:pt>
                <c:pt idx="454">
                  <c:v>2021-06-08</c:v>
                </c:pt>
                <c:pt idx="455">
                  <c:v>2021-06-09</c:v>
                </c:pt>
                <c:pt idx="456">
                  <c:v>2021-06-10</c:v>
                </c:pt>
                <c:pt idx="457">
                  <c:v>2021-06-11</c:v>
                </c:pt>
                <c:pt idx="458">
                  <c:v>2021-06-15</c:v>
                </c:pt>
                <c:pt idx="459">
                  <c:v>2021-06-16</c:v>
                </c:pt>
                <c:pt idx="460">
                  <c:v>2021-06-17</c:v>
                </c:pt>
                <c:pt idx="461">
                  <c:v>2021-06-18</c:v>
                </c:pt>
                <c:pt idx="462">
                  <c:v>2021-06-21</c:v>
                </c:pt>
                <c:pt idx="463">
                  <c:v>2021-06-22</c:v>
                </c:pt>
                <c:pt idx="464">
                  <c:v>2021-06-23</c:v>
                </c:pt>
                <c:pt idx="465">
                  <c:v>2021-06-24</c:v>
                </c:pt>
                <c:pt idx="466">
                  <c:v>2021-06-25</c:v>
                </c:pt>
                <c:pt idx="467">
                  <c:v>2021-06-28</c:v>
                </c:pt>
                <c:pt idx="468">
                  <c:v>2021-06-29</c:v>
                </c:pt>
                <c:pt idx="469">
                  <c:v>2021-06-30</c:v>
                </c:pt>
                <c:pt idx="470">
                  <c:v>2021-07-01</c:v>
                </c:pt>
                <c:pt idx="471">
                  <c:v>2021-07-02</c:v>
                </c:pt>
                <c:pt idx="472">
                  <c:v>2021-07-05</c:v>
                </c:pt>
                <c:pt idx="473">
                  <c:v>2021-07-06</c:v>
                </c:pt>
                <c:pt idx="474">
                  <c:v>2021-07-07</c:v>
                </c:pt>
                <c:pt idx="475">
                  <c:v>2021-07-08</c:v>
                </c:pt>
                <c:pt idx="476">
                  <c:v>2021-07-09</c:v>
                </c:pt>
                <c:pt idx="477">
                  <c:v>2021-07-12</c:v>
                </c:pt>
                <c:pt idx="478">
                  <c:v>2021-07-13</c:v>
                </c:pt>
                <c:pt idx="479">
                  <c:v>2021-07-14</c:v>
                </c:pt>
                <c:pt idx="480">
                  <c:v>2021-07-15</c:v>
                </c:pt>
                <c:pt idx="481">
                  <c:v>2021-07-16</c:v>
                </c:pt>
                <c:pt idx="482">
                  <c:v>2021-07-19</c:v>
                </c:pt>
                <c:pt idx="483">
                  <c:v>2021-07-20</c:v>
                </c:pt>
                <c:pt idx="484">
                  <c:v>2021-07-21</c:v>
                </c:pt>
                <c:pt idx="485">
                  <c:v>2021-07-22</c:v>
                </c:pt>
                <c:pt idx="486">
                  <c:v>2021-07-23</c:v>
                </c:pt>
                <c:pt idx="487">
                  <c:v>2021-07-26</c:v>
                </c:pt>
                <c:pt idx="488">
                  <c:v>2021-07-27</c:v>
                </c:pt>
                <c:pt idx="489">
                  <c:v>2021-07-28</c:v>
                </c:pt>
                <c:pt idx="490">
                  <c:v>2021-07-29</c:v>
                </c:pt>
                <c:pt idx="491">
                  <c:v>2021-07-30</c:v>
                </c:pt>
                <c:pt idx="492">
                  <c:v>2021-08-02</c:v>
                </c:pt>
                <c:pt idx="493">
                  <c:v>2021-08-03</c:v>
                </c:pt>
                <c:pt idx="494">
                  <c:v>2021-08-04</c:v>
                </c:pt>
                <c:pt idx="495">
                  <c:v>2021-08-05</c:v>
                </c:pt>
                <c:pt idx="496">
                  <c:v>2021-08-06</c:v>
                </c:pt>
                <c:pt idx="497">
                  <c:v>2021-08-09</c:v>
                </c:pt>
                <c:pt idx="498">
                  <c:v>2021-08-10</c:v>
                </c:pt>
                <c:pt idx="499">
                  <c:v>2021-08-11</c:v>
                </c:pt>
                <c:pt idx="500">
                  <c:v>2021-08-12</c:v>
                </c:pt>
                <c:pt idx="501">
                  <c:v>2021-08-13</c:v>
                </c:pt>
                <c:pt idx="502">
                  <c:v>2021-08-16</c:v>
                </c:pt>
                <c:pt idx="503">
                  <c:v>2021-08-17</c:v>
                </c:pt>
                <c:pt idx="504">
                  <c:v>2021-08-18</c:v>
                </c:pt>
                <c:pt idx="505">
                  <c:v>2021-08-19</c:v>
                </c:pt>
                <c:pt idx="506">
                  <c:v>2021-08-20</c:v>
                </c:pt>
                <c:pt idx="507">
                  <c:v>2021-08-23</c:v>
                </c:pt>
                <c:pt idx="508">
                  <c:v>2021-08-24</c:v>
                </c:pt>
                <c:pt idx="509">
                  <c:v>2021-08-25</c:v>
                </c:pt>
                <c:pt idx="510">
                  <c:v>2021-08-26</c:v>
                </c:pt>
                <c:pt idx="511">
                  <c:v>2021-08-27</c:v>
                </c:pt>
                <c:pt idx="512">
                  <c:v>2021-08-30</c:v>
                </c:pt>
                <c:pt idx="513">
                  <c:v>2021-08-31</c:v>
                </c:pt>
                <c:pt idx="514">
                  <c:v>2021-09-01</c:v>
                </c:pt>
                <c:pt idx="515">
                  <c:v>2021-09-02</c:v>
                </c:pt>
                <c:pt idx="516">
                  <c:v>2021-09-03</c:v>
                </c:pt>
                <c:pt idx="517">
                  <c:v>2021-09-06</c:v>
                </c:pt>
                <c:pt idx="518">
                  <c:v>2021-09-07</c:v>
                </c:pt>
                <c:pt idx="519">
                  <c:v>2021-09-08</c:v>
                </c:pt>
                <c:pt idx="520">
                  <c:v>2021-09-09</c:v>
                </c:pt>
                <c:pt idx="521">
                  <c:v>2021-09-10</c:v>
                </c:pt>
                <c:pt idx="522">
                  <c:v>2021-09-13</c:v>
                </c:pt>
                <c:pt idx="523">
                  <c:v>2021-09-14</c:v>
                </c:pt>
                <c:pt idx="524">
                  <c:v>2021-09-15</c:v>
                </c:pt>
                <c:pt idx="525">
                  <c:v>2021-09-16</c:v>
                </c:pt>
                <c:pt idx="526">
                  <c:v>2021-09-17</c:v>
                </c:pt>
                <c:pt idx="527">
                  <c:v>2021-09-22</c:v>
                </c:pt>
                <c:pt idx="528">
                  <c:v>2021-09-23</c:v>
                </c:pt>
                <c:pt idx="529">
                  <c:v>2021-09-24</c:v>
                </c:pt>
                <c:pt idx="530">
                  <c:v>2021-09-27</c:v>
                </c:pt>
                <c:pt idx="531">
                  <c:v>2021-09-28</c:v>
                </c:pt>
                <c:pt idx="532">
                  <c:v>2021-09-29</c:v>
                </c:pt>
                <c:pt idx="533">
                  <c:v>2021-09-30</c:v>
                </c:pt>
                <c:pt idx="534">
                  <c:v>2021-10-08</c:v>
                </c:pt>
                <c:pt idx="535">
                  <c:v>2021-10-11</c:v>
                </c:pt>
                <c:pt idx="536">
                  <c:v>2021-10-12</c:v>
                </c:pt>
                <c:pt idx="537">
                  <c:v>2021-10-13</c:v>
                </c:pt>
                <c:pt idx="538">
                  <c:v>2021-10-14</c:v>
                </c:pt>
                <c:pt idx="539">
                  <c:v>2021-10-15</c:v>
                </c:pt>
                <c:pt idx="540">
                  <c:v>2021-10-18</c:v>
                </c:pt>
                <c:pt idx="541">
                  <c:v>2021-10-19</c:v>
                </c:pt>
                <c:pt idx="542">
                  <c:v>2021-10-20</c:v>
                </c:pt>
                <c:pt idx="543">
                  <c:v>2021-10-21</c:v>
                </c:pt>
                <c:pt idx="544">
                  <c:v>2021-10-22</c:v>
                </c:pt>
                <c:pt idx="545">
                  <c:v>2021-10-25</c:v>
                </c:pt>
                <c:pt idx="546">
                  <c:v>2021-10-26</c:v>
                </c:pt>
                <c:pt idx="547">
                  <c:v>2021-10-27</c:v>
                </c:pt>
                <c:pt idx="548">
                  <c:v>2021-10-28</c:v>
                </c:pt>
                <c:pt idx="549">
                  <c:v>2021-10-29</c:v>
                </c:pt>
                <c:pt idx="550">
                  <c:v>2021-11-01</c:v>
                </c:pt>
                <c:pt idx="551">
                  <c:v>2021-11-02</c:v>
                </c:pt>
                <c:pt idx="552">
                  <c:v>2021-11-03</c:v>
                </c:pt>
                <c:pt idx="553">
                  <c:v>2021-11-04</c:v>
                </c:pt>
                <c:pt idx="554">
                  <c:v>2021-11-05</c:v>
                </c:pt>
                <c:pt idx="555">
                  <c:v>2021-11-08</c:v>
                </c:pt>
                <c:pt idx="556">
                  <c:v>2021-11-09</c:v>
                </c:pt>
                <c:pt idx="557">
                  <c:v>2021-11-10</c:v>
                </c:pt>
                <c:pt idx="558">
                  <c:v>2021-11-11</c:v>
                </c:pt>
                <c:pt idx="559">
                  <c:v>2021-11-12</c:v>
                </c:pt>
                <c:pt idx="560">
                  <c:v>2021-11-15</c:v>
                </c:pt>
                <c:pt idx="561">
                  <c:v>2021-11-16</c:v>
                </c:pt>
                <c:pt idx="562">
                  <c:v>2021-11-17</c:v>
                </c:pt>
                <c:pt idx="563">
                  <c:v>2021-11-18</c:v>
                </c:pt>
                <c:pt idx="564">
                  <c:v>2021-11-19</c:v>
                </c:pt>
                <c:pt idx="565">
                  <c:v>2021-11-22</c:v>
                </c:pt>
                <c:pt idx="566">
                  <c:v>2021-11-23</c:v>
                </c:pt>
                <c:pt idx="567">
                  <c:v>2021-11-24</c:v>
                </c:pt>
                <c:pt idx="568">
                  <c:v>2021-11-25</c:v>
                </c:pt>
                <c:pt idx="569">
                  <c:v>2021-11-26</c:v>
                </c:pt>
                <c:pt idx="570">
                  <c:v>2021-11-29</c:v>
                </c:pt>
                <c:pt idx="571">
                  <c:v>2021-11-30</c:v>
                </c:pt>
                <c:pt idx="572">
                  <c:v>2021-12-01</c:v>
                </c:pt>
                <c:pt idx="573">
                  <c:v>2021-12-02</c:v>
                </c:pt>
                <c:pt idx="574">
                  <c:v>2021-12-03</c:v>
                </c:pt>
                <c:pt idx="575">
                  <c:v>2021-12-06</c:v>
                </c:pt>
                <c:pt idx="576">
                  <c:v>2021-12-07</c:v>
                </c:pt>
                <c:pt idx="577">
                  <c:v>2021-12-08</c:v>
                </c:pt>
                <c:pt idx="578">
                  <c:v>2021-12-09</c:v>
                </c:pt>
                <c:pt idx="579">
                  <c:v>2021-12-10</c:v>
                </c:pt>
                <c:pt idx="580">
                  <c:v>2021-12-13</c:v>
                </c:pt>
                <c:pt idx="581">
                  <c:v>2021-12-14</c:v>
                </c:pt>
                <c:pt idx="582">
                  <c:v>2021-12-15</c:v>
                </c:pt>
                <c:pt idx="583">
                  <c:v>2021-12-16</c:v>
                </c:pt>
                <c:pt idx="584">
                  <c:v>2021-12-17</c:v>
                </c:pt>
                <c:pt idx="585">
                  <c:v>2021-12-20</c:v>
                </c:pt>
                <c:pt idx="586">
                  <c:v>2021-12-21</c:v>
                </c:pt>
                <c:pt idx="587">
                  <c:v>2021-12-22</c:v>
                </c:pt>
                <c:pt idx="588">
                  <c:v>2021-12-23</c:v>
                </c:pt>
                <c:pt idx="589">
                  <c:v>2021-12-24</c:v>
                </c:pt>
                <c:pt idx="590">
                  <c:v>2021-12-27</c:v>
                </c:pt>
                <c:pt idx="591">
                  <c:v>2021-12-28</c:v>
                </c:pt>
                <c:pt idx="592">
                  <c:v>2021-12-29</c:v>
                </c:pt>
                <c:pt idx="593">
                  <c:v>2021-12-30</c:v>
                </c:pt>
                <c:pt idx="594">
                  <c:v>2021-12-31</c:v>
                </c:pt>
                <c:pt idx="595">
                  <c:v>2022-01-04</c:v>
                </c:pt>
                <c:pt idx="596">
                  <c:v>2022-01-05</c:v>
                </c:pt>
                <c:pt idx="597">
                  <c:v>2022-01-06</c:v>
                </c:pt>
                <c:pt idx="598">
                  <c:v>2022-01-07</c:v>
                </c:pt>
                <c:pt idx="599">
                  <c:v>2022-01-10</c:v>
                </c:pt>
                <c:pt idx="600">
                  <c:v>2022-01-11</c:v>
                </c:pt>
                <c:pt idx="601">
                  <c:v>2022-01-12</c:v>
                </c:pt>
                <c:pt idx="602">
                  <c:v>2022-01-13</c:v>
                </c:pt>
                <c:pt idx="603">
                  <c:v>2022-01-14</c:v>
                </c:pt>
                <c:pt idx="604">
                  <c:v>2022-01-17</c:v>
                </c:pt>
                <c:pt idx="605">
                  <c:v>2022-01-18</c:v>
                </c:pt>
                <c:pt idx="606">
                  <c:v>2022-01-19</c:v>
                </c:pt>
                <c:pt idx="607">
                  <c:v>2022-01-20</c:v>
                </c:pt>
                <c:pt idx="608">
                  <c:v>2022-01-21</c:v>
                </c:pt>
                <c:pt idx="609">
                  <c:v>2022-01-24</c:v>
                </c:pt>
                <c:pt idx="610">
                  <c:v>2022-01-25</c:v>
                </c:pt>
                <c:pt idx="611">
                  <c:v>2022-01-26</c:v>
                </c:pt>
                <c:pt idx="612">
                  <c:v>2022-01-27</c:v>
                </c:pt>
                <c:pt idx="613">
                  <c:v>2022-01-28</c:v>
                </c:pt>
                <c:pt idx="614">
                  <c:v>2022-02-07</c:v>
                </c:pt>
                <c:pt idx="615">
                  <c:v>2022-02-08</c:v>
                </c:pt>
                <c:pt idx="616">
                  <c:v>2022-02-09</c:v>
                </c:pt>
                <c:pt idx="617">
                  <c:v>2022-02-10</c:v>
                </c:pt>
                <c:pt idx="618">
                  <c:v>2022-02-11</c:v>
                </c:pt>
                <c:pt idx="619">
                  <c:v>2022-02-14</c:v>
                </c:pt>
                <c:pt idx="620">
                  <c:v>2022-02-15</c:v>
                </c:pt>
                <c:pt idx="621">
                  <c:v>2022-02-16</c:v>
                </c:pt>
                <c:pt idx="622">
                  <c:v>2022-02-17</c:v>
                </c:pt>
                <c:pt idx="623">
                  <c:v>2022-02-18</c:v>
                </c:pt>
                <c:pt idx="624">
                  <c:v>2022-02-21</c:v>
                </c:pt>
                <c:pt idx="625">
                  <c:v>2022-02-22</c:v>
                </c:pt>
                <c:pt idx="626">
                  <c:v>2022-02-23</c:v>
                </c:pt>
                <c:pt idx="627">
                  <c:v>2022-02-24</c:v>
                </c:pt>
                <c:pt idx="628">
                  <c:v>2022-02-25</c:v>
                </c:pt>
                <c:pt idx="629">
                  <c:v>2022-02-28</c:v>
                </c:pt>
                <c:pt idx="630">
                  <c:v>2022-03-01</c:v>
                </c:pt>
                <c:pt idx="631">
                  <c:v>2022-03-02</c:v>
                </c:pt>
                <c:pt idx="632">
                  <c:v>2022-03-03</c:v>
                </c:pt>
                <c:pt idx="633">
                  <c:v>2022-03-04</c:v>
                </c:pt>
                <c:pt idx="634">
                  <c:v>2022-03-07</c:v>
                </c:pt>
                <c:pt idx="635">
                  <c:v>2022-03-08</c:v>
                </c:pt>
                <c:pt idx="636">
                  <c:v>2022-03-09</c:v>
                </c:pt>
                <c:pt idx="637">
                  <c:v>2022-03-10</c:v>
                </c:pt>
                <c:pt idx="638">
                  <c:v>2022-03-11</c:v>
                </c:pt>
                <c:pt idx="639">
                  <c:v>2022-03-14</c:v>
                </c:pt>
                <c:pt idx="640">
                  <c:v>2022-03-15</c:v>
                </c:pt>
                <c:pt idx="641">
                  <c:v>2022-03-16</c:v>
                </c:pt>
                <c:pt idx="642">
                  <c:v>2022-03-17</c:v>
                </c:pt>
                <c:pt idx="643">
                  <c:v>2022-03-18</c:v>
                </c:pt>
                <c:pt idx="644">
                  <c:v>2022-03-21</c:v>
                </c:pt>
                <c:pt idx="645">
                  <c:v>2022-03-22</c:v>
                </c:pt>
                <c:pt idx="646">
                  <c:v>2022-03-23</c:v>
                </c:pt>
                <c:pt idx="647">
                  <c:v>2022-03-24</c:v>
                </c:pt>
                <c:pt idx="648">
                  <c:v>2022-03-25</c:v>
                </c:pt>
                <c:pt idx="649">
                  <c:v>2022-03-28</c:v>
                </c:pt>
                <c:pt idx="650">
                  <c:v>2022-03-29</c:v>
                </c:pt>
                <c:pt idx="651">
                  <c:v>2022-03-30</c:v>
                </c:pt>
                <c:pt idx="652">
                  <c:v>2022-03-31</c:v>
                </c:pt>
                <c:pt idx="653">
                  <c:v>2022-04-01</c:v>
                </c:pt>
                <c:pt idx="654">
                  <c:v>2022-04-06</c:v>
                </c:pt>
                <c:pt idx="655">
                  <c:v>2022-04-07</c:v>
                </c:pt>
                <c:pt idx="656">
                  <c:v>2022-04-08</c:v>
                </c:pt>
                <c:pt idx="657">
                  <c:v>2022-04-11</c:v>
                </c:pt>
                <c:pt idx="658">
                  <c:v>2022-04-12</c:v>
                </c:pt>
                <c:pt idx="659">
                  <c:v>2022-04-13</c:v>
                </c:pt>
                <c:pt idx="660">
                  <c:v>2022-04-14</c:v>
                </c:pt>
                <c:pt idx="661">
                  <c:v>2022-04-15</c:v>
                </c:pt>
                <c:pt idx="662">
                  <c:v>2022-04-18</c:v>
                </c:pt>
                <c:pt idx="663">
                  <c:v>2022-04-19</c:v>
                </c:pt>
                <c:pt idx="664">
                  <c:v>2022-04-20</c:v>
                </c:pt>
                <c:pt idx="665">
                  <c:v>2022-04-21</c:v>
                </c:pt>
                <c:pt idx="666">
                  <c:v>2022-04-22</c:v>
                </c:pt>
                <c:pt idx="667">
                  <c:v>2022-04-25</c:v>
                </c:pt>
                <c:pt idx="668">
                  <c:v>2022-04-26</c:v>
                </c:pt>
                <c:pt idx="669">
                  <c:v>2022-04-27</c:v>
                </c:pt>
                <c:pt idx="670">
                  <c:v>2022-04-28</c:v>
                </c:pt>
                <c:pt idx="671">
                  <c:v>2022-04-29</c:v>
                </c:pt>
                <c:pt idx="672">
                  <c:v>2022-05-05</c:v>
                </c:pt>
                <c:pt idx="673">
                  <c:v>2022-05-06</c:v>
                </c:pt>
                <c:pt idx="674">
                  <c:v>2022-05-09</c:v>
                </c:pt>
                <c:pt idx="675">
                  <c:v>2022-05-10</c:v>
                </c:pt>
                <c:pt idx="676">
                  <c:v>2022-05-11</c:v>
                </c:pt>
                <c:pt idx="677">
                  <c:v>2022-05-12</c:v>
                </c:pt>
                <c:pt idx="678">
                  <c:v>2022-05-13</c:v>
                </c:pt>
                <c:pt idx="679">
                  <c:v>2022-05-16</c:v>
                </c:pt>
                <c:pt idx="680">
                  <c:v>2022-05-17</c:v>
                </c:pt>
                <c:pt idx="681">
                  <c:v>2022-05-18</c:v>
                </c:pt>
                <c:pt idx="682">
                  <c:v>2022-05-19</c:v>
                </c:pt>
                <c:pt idx="683">
                  <c:v>2022-05-20</c:v>
                </c:pt>
                <c:pt idx="684">
                  <c:v>2022-05-23</c:v>
                </c:pt>
                <c:pt idx="685">
                  <c:v>2022-05-24</c:v>
                </c:pt>
                <c:pt idx="686">
                  <c:v>2022-05-25</c:v>
                </c:pt>
                <c:pt idx="687">
                  <c:v>2022-05-26</c:v>
                </c:pt>
                <c:pt idx="688">
                  <c:v>2022-05-27</c:v>
                </c:pt>
                <c:pt idx="689">
                  <c:v>2022-05-30</c:v>
                </c:pt>
                <c:pt idx="690">
                  <c:v>2022-05-31</c:v>
                </c:pt>
                <c:pt idx="691">
                  <c:v>2022-06-01</c:v>
                </c:pt>
                <c:pt idx="692">
                  <c:v>2022-06-02</c:v>
                </c:pt>
                <c:pt idx="693">
                  <c:v>2022-06-06</c:v>
                </c:pt>
                <c:pt idx="694">
                  <c:v>2022-06-07</c:v>
                </c:pt>
                <c:pt idx="695">
                  <c:v>2022-06-08</c:v>
                </c:pt>
                <c:pt idx="696">
                  <c:v>2022-06-09</c:v>
                </c:pt>
                <c:pt idx="697">
                  <c:v>2022-06-10</c:v>
                </c:pt>
                <c:pt idx="698">
                  <c:v>2022-06-13</c:v>
                </c:pt>
                <c:pt idx="699">
                  <c:v>2022-06-14</c:v>
                </c:pt>
                <c:pt idx="700">
                  <c:v>2022-06-15</c:v>
                </c:pt>
                <c:pt idx="701">
                  <c:v>2022-06-16</c:v>
                </c:pt>
                <c:pt idx="702">
                  <c:v>2022-06-17</c:v>
                </c:pt>
                <c:pt idx="703">
                  <c:v>2022-06-20</c:v>
                </c:pt>
                <c:pt idx="704">
                  <c:v>2022-06-21</c:v>
                </c:pt>
                <c:pt idx="705">
                  <c:v>2022-06-22</c:v>
                </c:pt>
                <c:pt idx="706">
                  <c:v>2022-06-23</c:v>
                </c:pt>
                <c:pt idx="707">
                  <c:v>2022-06-24</c:v>
                </c:pt>
                <c:pt idx="708">
                  <c:v>2022-06-27</c:v>
                </c:pt>
                <c:pt idx="709">
                  <c:v>2022-06-28</c:v>
                </c:pt>
                <c:pt idx="710">
                  <c:v>2022-06-29</c:v>
                </c:pt>
                <c:pt idx="711">
                  <c:v>2022-06-30</c:v>
                </c:pt>
                <c:pt idx="712">
                  <c:v>2022-07-01</c:v>
                </c:pt>
                <c:pt idx="713">
                  <c:v>2022-07-04</c:v>
                </c:pt>
                <c:pt idx="714">
                  <c:v>2022-07-05</c:v>
                </c:pt>
                <c:pt idx="715">
                  <c:v>2022-07-06</c:v>
                </c:pt>
                <c:pt idx="716">
                  <c:v>2022-07-07</c:v>
                </c:pt>
                <c:pt idx="717">
                  <c:v>2022-07-08</c:v>
                </c:pt>
                <c:pt idx="718">
                  <c:v>2022-07-11</c:v>
                </c:pt>
                <c:pt idx="719">
                  <c:v>2022-07-12</c:v>
                </c:pt>
                <c:pt idx="720">
                  <c:v>2022-07-13</c:v>
                </c:pt>
                <c:pt idx="721">
                  <c:v>2022-07-14</c:v>
                </c:pt>
                <c:pt idx="722">
                  <c:v>2022-07-15</c:v>
                </c:pt>
                <c:pt idx="723">
                  <c:v>2022-07-18</c:v>
                </c:pt>
                <c:pt idx="724">
                  <c:v>2022-07-19</c:v>
                </c:pt>
                <c:pt idx="725">
                  <c:v>2022-07-20</c:v>
                </c:pt>
                <c:pt idx="726">
                  <c:v>2022-07-21</c:v>
                </c:pt>
                <c:pt idx="727">
                  <c:v>2022-07-22</c:v>
                </c:pt>
                <c:pt idx="728">
                  <c:v>2022-07-25</c:v>
                </c:pt>
                <c:pt idx="729">
                  <c:v>2022-07-26</c:v>
                </c:pt>
                <c:pt idx="730">
                  <c:v>2022-07-27</c:v>
                </c:pt>
                <c:pt idx="731">
                  <c:v>2022-07-28</c:v>
                </c:pt>
                <c:pt idx="732">
                  <c:v>2022-07-29</c:v>
                </c:pt>
                <c:pt idx="733">
                  <c:v>2022-08-01</c:v>
                </c:pt>
                <c:pt idx="734">
                  <c:v>2022-08-02</c:v>
                </c:pt>
                <c:pt idx="735">
                  <c:v>2022-08-03</c:v>
                </c:pt>
                <c:pt idx="736">
                  <c:v>2022-08-04</c:v>
                </c:pt>
                <c:pt idx="737">
                  <c:v>2022-08-05</c:v>
                </c:pt>
                <c:pt idx="738">
                  <c:v>2022-08-08</c:v>
                </c:pt>
                <c:pt idx="739">
                  <c:v>2022-08-09</c:v>
                </c:pt>
                <c:pt idx="740">
                  <c:v>2022-08-10</c:v>
                </c:pt>
                <c:pt idx="741">
                  <c:v>2022-08-11</c:v>
                </c:pt>
                <c:pt idx="742">
                  <c:v>2022-08-12</c:v>
                </c:pt>
                <c:pt idx="743">
                  <c:v>2022-08-15</c:v>
                </c:pt>
                <c:pt idx="744">
                  <c:v>2022-08-16</c:v>
                </c:pt>
                <c:pt idx="745">
                  <c:v>2022-08-17</c:v>
                </c:pt>
                <c:pt idx="746">
                  <c:v>2022-08-18</c:v>
                </c:pt>
                <c:pt idx="747">
                  <c:v>2022-08-19</c:v>
                </c:pt>
                <c:pt idx="748">
                  <c:v>2022-08-22</c:v>
                </c:pt>
                <c:pt idx="749">
                  <c:v>2022-08-23</c:v>
                </c:pt>
                <c:pt idx="750">
                  <c:v>2022-08-24</c:v>
                </c:pt>
                <c:pt idx="751">
                  <c:v>2022-08-25</c:v>
                </c:pt>
                <c:pt idx="752">
                  <c:v>2022-08-26</c:v>
                </c:pt>
                <c:pt idx="753">
                  <c:v>2022-08-29</c:v>
                </c:pt>
                <c:pt idx="754">
                  <c:v>2022-08-30</c:v>
                </c:pt>
                <c:pt idx="755">
                  <c:v>2022-08-31</c:v>
                </c:pt>
                <c:pt idx="756">
                  <c:v>2022-09-01</c:v>
                </c:pt>
                <c:pt idx="757">
                  <c:v>2022-09-02</c:v>
                </c:pt>
                <c:pt idx="758">
                  <c:v>2022-09-05</c:v>
                </c:pt>
                <c:pt idx="759">
                  <c:v>2022-09-06</c:v>
                </c:pt>
                <c:pt idx="760">
                  <c:v>2022-09-07</c:v>
                </c:pt>
                <c:pt idx="761">
                  <c:v>2022-09-08</c:v>
                </c:pt>
                <c:pt idx="762">
                  <c:v>2022-09-09</c:v>
                </c:pt>
                <c:pt idx="763">
                  <c:v>2022-09-13</c:v>
                </c:pt>
                <c:pt idx="764">
                  <c:v>2022-09-14</c:v>
                </c:pt>
                <c:pt idx="765">
                  <c:v>2022-09-15</c:v>
                </c:pt>
                <c:pt idx="766">
                  <c:v>2022-09-16</c:v>
                </c:pt>
                <c:pt idx="767">
                  <c:v>2022-09-19</c:v>
                </c:pt>
                <c:pt idx="768">
                  <c:v>2022-09-20</c:v>
                </c:pt>
                <c:pt idx="769">
                  <c:v>2022-09-21</c:v>
                </c:pt>
                <c:pt idx="770">
                  <c:v>2022-09-22</c:v>
                </c:pt>
                <c:pt idx="771">
                  <c:v>2022-09-23</c:v>
                </c:pt>
                <c:pt idx="772">
                  <c:v>2022-09-26</c:v>
                </c:pt>
                <c:pt idx="773">
                  <c:v>2022-09-27</c:v>
                </c:pt>
                <c:pt idx="774">
                  <c:v>2022-09-28</c:v>
                </c:pt>
                <c:pt idx="775">
                  <c:v>2022-09-29</c:v>
                </c:pt>
                <c:pt idx="776">
                  <c:v>2022-09-30</c:v>
                </c:pt>
                <c:pt idx="777">
                  <c:v>2022-10-10</c:v>
                </c:pt>
                <c:pt idx="778">
                  <c:v>2022-10-11</c:v>
                </c:pt>
                <c:pt idx="779">
                  <c:v>2022-10-12</c:v>
                </c:pt>
                <c:pt idx="780">
                  <c:v>2022-10-13</c:v>
                </c:pt>
                <c:pt idx="781">
                  <c:v>2022-10-14</c:v>
                </c:pt>
                <c:pt idx="782">
                  <c:v>2022-10-17</c:v>
                </c:pt>
                <c:pt idx="783">
                  <c:v>2022-10-18</c:v>
                </c:pt>
                <c:pt idx="784">
                  <c:v>2022-10-19</c:v>
                </c:pt>
                <c:pt idx="785">
                  <c:v>2022-10-20</c:v>
                </c:pt>
                <c:pt idx="786">
                  <c:v>2022-10-21</c:v>
                </c:pt>
                <c:pt idx="787">
                  <c:v>2022-10-24</c:v>
                </c:pt>
                <c:pt idx="788">
                  <c:v>2022-10-25</c:v>
                </c:pt>
                <c:pt idx="789">
                  <c:v>2022-10-26</c:v>
                </c:pt>
                <c:pt idx="790">
                  <c:v>2022-10-27</c:v>
                </c:pt>
                <c:pt idx="791">
                  <c:v>2022-10-28</c:v>
                </c:pt>
                <c:pt idx="792">
                  <c:v>2022-10-31</c:v>
                </c:pt>
                <c:pt idx="793">
                  <c:v>2022-11-01</c:v>
                </c:pt>
                <c:pt idx="794">
                  <c:v>2022-11-02</c:v>
                </c:pt>
                <c:pt idx="795">
                  <c:v>2022-11-03</c:v>
                </c:pt>
                <c:pt idx="796">
                  <c:v>2022-11-04</c:v>
                </c:pt>
                <c:pt idx="797">
                  <c:v>2022-11-07</c:v>
                </c:pt>
                <c:pt idx="798">
                  <c:v>2022-11-08</c:v>
                </c:pt>
                <c:pt idx="799">
                  <c:v>2022-11-09</c:v>
                </c:pt>
                <c:pt idx="800">
                  <c:v>2022-11-10</c:v>
                </c:pt>
                <c:pt idx="801">
                  <c:v>2022-11-11</c:v>
                </c:pt>
                <c:pt idx="802">
                  <c:v>2022-11-14</c:v>
                </c:pt>
                <c:pt idx="803">
                  <c:v>2022-11-15</c:v>
                </c:pt>
                <c:pt idx="804">
                  <c:v>2022-11-16</c:v>
                </c:pt>
                <c:pt idx="805">
                  <c:v>2022-11-17</c:v>
                </c:pt>
                <c:pt idx="806">
                  <c:v>2022-11-18</c:v>
                </c:pt>
                <c:pt idx="807">
                  <c:v>2022-11-21</c:v>
                </c:pt>
                <c:pt idx="808">
                  <c:v>2022-11-22</c:v>
                </c:pt>
                <c:pt idx="809">
                  <c:v>2022-11-23</c:v>
                </c:pt>
                <c:pt idx="810">
                  <c:v>2022-11-24</c:v>
                </c:pt>
                <c:pt idx="811">
                  <c:v>2022-11-25</c:v>
                </c:pt>
                <c:pt idx="812">
                  <c:v>2022-11-28</c:v>
                </c:pt>
                <c:pt idx="813">
                  <c:v>2022-11-29</c:v>
                </c:pt>
                <c:pt idx="814">
                  <c:v>2022-11-30</c:v>
                </c:pt>
                <c:pt idx="815">
                  <c:v>2022-12-01</c:v>
                </c:pt>
                <c:pt idx="816">
                  <c:v>2022-12-02</c:v>
                </c:pt>
                <c:pt idx="817">
                  <c:v>2022-12-05</c:v>
                </c:pt>
                <c:pt idx="818">
                  <c:v>2022-12-06</c:v>
                </c:pt>
                <c:pt idx="819">
                  <c:v>2022-12-07</c:v>
                </c:pt>
                <c:pt idx="820">
                  <c:v>2022-12-08</c:v>
                </c:pt>
                <c:pt idx="821">
                  <c:v>2022-12-09</c:v>
                </c:pt>
                <c:pt idx="822">
                  <c:v>2022-12-12</c:v>
                </c:pt>
                <c:pt idx="823">
                  <c:v>2022-12-13</c:v>
                </c:pt>
                <c:pt idx="824">
                  <c:v>2022-12-14</c:v>
                </c:pt>
                <c:pt idx="825">
                  <c:v>2022-12-15</c:v>
                </c:pt>
                <c:pt idx="826">
                  <c:v>2022-12-16</c:v>
                </c:pt>
                <c:pt idx="827">
                  <c:v>2022-12-19</c:v>
                </c:pt>
                <c:pt idx="828">
                  <c:v>2022-12-20</c:v>
                </c:pt>
                <c:pt idx="829">
                  <c:v>2022-12-21</c:v>
                </c:pt>
                <c:pt idx="830">
                  <c:v>2022-12-22</c:v>
                </c:pt>
                <c:pt idx="831">
                  <c:v>2022-12-23</c:v>
                </c:pt>
                <c:pt idx="832">
                  <c:v>2022-12-26</c:v>
                </c:pt>
                <c:pt idx="833">
                  <c:v>2022-12-27</c:v>
                </c:pt>
                <c:pt idx="834">
                  <c:v>2022-12-28</c:v>
                </c:pt>
                <c:pt idx="835">
                  <c:v>2022-12-29</c:v>
                </c:pt>
                <c:pt idx="836">
                  <c:v>2022-12-30</c:v>
                </c:pt>
                <c:pt idx="837">
                  <c:v>2023-01-03</c:v>
                </c:pt>
                <c:pt idx="838">
                  <c:v>2023-01-04</c:v>
                </c:pt>
                <c:pt idx="839">
                  <c:v>2023-01-05</c:v>
                </c:pt>
                <c:pt idx="840">
                  <c:v>2023-01-06</c:v>
                </c:pt>
                <c:pt idx="841">
                  <c:v>2023-01-09</c:v>
                </c:pt>
                <c:pt idx="842">
                  <c:v>2023-01-10</c:v>
                </c:pt>
                <c:pt idx="843">
                  <c:v>2023-01-11</c:v>
                </c:pt>
                <c:pt idx="844">
                  <c:v>2023-01-12</c:v>
                </c:pt>
                <c:pt idx="845">
                  <c:v>2023-01-13</c:v>
                </c:pt>
                <c:pt idx="846">
                  <c:v>2023-01-16</c:v>
                </c:pt>
                <c:pt idx="847">
                  <c:v>2023-01-17</c:v>
                </c:pt>
                <c:pt idx="848">
                  <c:v>2023-01-18</c:v>
                </c:pt>
                <c:pt idx="849">
                  <c:v>2023-01-19</c:v>
                </c:pt>
                <c:pt idx="850">
                  <c:v>2023-01-20</c:v>
                </c:pt>
                <c:pt idx="851">
                  <c:v>2023-01-30</c:v>
                </c:pt>
                <c:pt idx="852">
                  <c:v>2023-01-31</c:v>
                </c:pt>
                <c:pt idx="853">
                  <c:v>2023-02-01</c:v>
                </c:pt>
                <c:pt idx="854">
                  <c:v>2023-02-02</c:v>
                </c:pt>
                <c:pt idx="855">
                  <c:v>2023-02-03</c:v>
                </c:pt>
                <c:pt idx="856">
                  <c:v>2023-02-06</c:v>
                </c:pt>
                <c:pt idx="857">
                  <c:v>2023-02-07</c:v>
                </c:pt>
                <c:pt idx="858">
                  <c:v>2023-02-08</c:v>
                </c:pt>
                <c:pt idx="859">
                  <c:v>2023-02-09</c:v>
                </c:pt>
                <c:pt idx="860">
                  <c:v>2023-02-10</c:v>
                </c:pt>
                <c:pt idx="861">
                  <c:v>2023-02-13</c:v>
                </c:pt>
                <c:pt idx="862">
                  <c:v>2023-02-14</c:v>
                </c:pt>
                <c:pt idx="863">
                  <c:v>2023-02-15</c:v>
                </c:pt>
                <c:pt idx="864">
                  <c:v>2023-02-16</c:v>
                </c:pt>
                <c:pt idx="865">
                  <c:v>2023-02-17</c:v>
                </c:pt>
                <c:pt idx="866">
                  <c:v>2023-02-20</c:v>
                </c:pt>
                <c:pt idx="867">
                  <c:v>2023-02-21</c:v>
                </c:pt>
                <c:pt idx="868">
                  <c:v>2023-02-22</c:v>
                </c:pt>
                <c:pt idx="869">
                  <c:v>2023-02-23</c:v>
                </c:pt>
                <c:pt idx="870">
                  <c:v>2023-02-24</c:v>
                </c:pt>
                <c:pt idx="871">
                  <c:v>2023-02-27</c:v>
                </c:pt>
                <c:pt idx="872">
                  <c:v>2023-02-28</c:v>
                </c:pt>
                <c:pt idx="873">
                  <c:v>2023-03-01</c:v>
                </c:pt>
                <c:pt idx="874">
                  <c:v>2023-03-02</c:v>
                </c:pt>
                <c:pt idx="875">
                  <c:v>2023-03-03</c:v>
                </c:pt>
                <c:pt idx="876">
                  <c:v>2023-03-06</c:v>
                </c:pt>
                <c:pt idx="877">
                  <c:v>2023-03-07</c:v>
                </c:pt>
                <c:pt idx="878">
                  <c:v>2023-03-08</c:v>
                </c:pt>
                <c:pt idx="879">
                  <c:v>2023-03-09</c:v>
                </c:pt>
                <c:pt idx="880">
                  <c:v>2023-03-10</c:v>
                </c:pt>
                <c:pt idx="881">
                  <c:v>2023-03-13</c:v>
                </c:pt>
                <c:pt idx="882">
                  <c:v>2023-03-14</c:v>
                </c:pt>
                <c:pt idx="883">
                  <c:v>2023-03-15</c:v>
                </c:pt>
                <c:pt idx="884">
                  <c:v>2023-03-16</c:v>
                </c:pt>
                <c:pt idx="885">
                  <c:v>2023-03-17</c:v>
                </c:pt>
                <c:pt idx="886">
                  <c:v>2023-03-20</c:v>
                </c:pt>
                <c:pt idx="887">
                  <c:v>2023-03-21</c:v>
                </c:pt>
                <c:pt idx="888">
                  <c:v>2023-03-22</c:v>
                </c:pt>
                <c:pt idx="889">
                  <c:v>2023-03-23</c:v>
                </c:pt>
                <c:pt idx="890">
                  <c:v>2023-03-24</c:v>
                </c:pt>
                <c:pt idx="891">
                  <c:v>2023-03-27</c:v>
                </c:pt>
                <c:pt idx="892">
                  <c:v>2023-03-28</c:v>
                </c:pt>
                <c:pt idx="893">
                  <c:v>2023-03-29</c:v>
                </c:pt>
                <c:pt idx="894">
                  <c:v>2023-03-30</c:v>
                </c:pt>
                <c:pt idx="895">
                  <c:v>2023-03-31</c:v>
                </c:pt>
                <c:pt idx="896">
                  <c:v>2023-04-03</c:v>
                </c:pt>
                <c:pt idx="897">
                  <c:v>2023-04-04</c:v>
                </c:pt>
                <c:pt idx="898">
                  <c:v>2023-04-06</c:v>
                </c:pt>
                <c:pt idx="899">
                  <c:v>2023-04-07</c:v>
                </c:pt>
                <c:pt idx="900">
                  <c:v>2023-04-10</c:v>
                </c:pt>
                <c:pt idx="901">
                  <c:v>2023-04-11</c:v>
                </c:pt>
                <c:pt idx="902">
                  <c:v>2023-04-12</c:v>
                </c:pt>
                <c:pt idx="903">
                  <c:v>2023-04-13</c:v>
                </c:pt>
                <c:pt idx="904">
                  <c:v>2023-04-14</c:v>
                </c:pt>
                <c:pt idx="905">
                  <c:v>2023-04-17</c:v>
                </c:pt>
                <c:pt idx="906">
                  <c:v>2023-04-18</c:v>
                </c:pt>
                <c:pt idx="907">
                  <c:v>2023-04-19</c:v>
                </c:pt>
                <c:pt idx="908">
                  <c:v>2023-04-20</c:v>
                </c:pt>
                <c:pt idx="909">
                  <c:v>2023-04-21</c:v>
                </c:pt>
                <c:pt idx="910">
                  <c:v>2023-04-24</c:v>
                </c:pt>
                <c:pt idx="911">
                  <c:v>2023-04-25</c:v>
                </c:pt>
                <c:pt idx="912">
                  <c:v>2023-04-26</c:v>
                </c:pt>
                <c:pt idx="913">
                  <c:v>2023-04-27</c:v>
                </c:pt>
                <c:pt idx="914">
                  <c:v>2023-04-28</c:v>
                </c:pt>
                <c:pt idx="915">
                  <c:v>2023-05-04</c:v>
                </c:pt>
                <c:pt idx="916">
                  <c:v>2023-05-05</c:v>
                </c:pt>
                <c:pt idx="917">
                  <c:v>2023-05-08</c:v>
                </c:pt>
                <c:pt idx="918">
                  <c:v>2023-05-09</c:v>
                </c:pt>
                <c:pt idx="919">
                  <c:v>2023-05-10</c:v>
                </c:pt>
                <c:pt idx="920">
                  <c:v>2023-05-11</c:v>
                </c:pt>
                <c:pt idx="921">
                  <c:v>2023-05-12</c:v>
                </c:pt>
                <c:pt idx="922">
                  <c:v>2023-05-15</c:v>
                </c:pt>
                <c:pt idx="923">
                  <c:v>2023-05-16</c:v>
                </c:pt>
                <c:pt idx="924">
                  <c:v>2023-05-17</c:v>
                </c:pt>
                <c:pt idx="925">
                  <c:v>2023-05-18</c:v>
                </c:pt>
                <c:pt idx="926">
                  <c:v>2023-05-19</c:v>
                </c:pt>
                <c:pt idx="927">
                  <c:v>2023-05-22</c:v>
                </c:pt>
                <c:pt idx="928">
                  <c:v>2023-05-23</c:v>
                </c:pt>
                <c:pt idx="929">
                  <c:v>2023-05-24</c:v>
                </c:pt>
                <c:pt idx="930">
                  <c:v>2023-05-25</c:v>
                </c:pt>
                <c:pt idx="931">
                  <c:v>2023-05-26</c:v>
                </c:pt>
                <c:pt idx="932">
                  <c:v>2023-05-29</c:v>
                </c:pt>
                <c:pt idx="933">
                  <c:v>2023-05-30</c:v>
                </c:pt>
                <c:pt idx="934">
                  <c:v>2023-05-31</c:v>
                </c:pt>
                <c:pt idx="935">
                  <c:v>2023-06-01</c:v>
                </c:pt>
                <c:pt idx="936">
                  <c:v>2023-06-02</c:v>
                </c:pt>
                <c:pt idx="937">
                  <c:v>2023-06-05</c:v>
                </c:pt>
                <c:pt idx="938">
                  <c:v>2023-06-06</c:v>
                </c:pt>
                <c:pt idx="939">
                  <c:v>2023-06-07</c:v>
                </c:pt>
                <c:pt idx="940">
                  <c:v>2023-06-08</c:v>
                </c:pt>
                <c:pt idx="941">
                  <c:v>2023-06-09</c:v>
                </c:pt>
                <c:pt idx="942">
                  <c:v>2023-06-12</c:v>
                </c:pt>
                <c:pt idx="943">
                  <c:v>2023-06-13</c:v>
                </c:pt>
                <c:pt idx="944">
                  <c:v>2023-06-14</c:v>
                </c:pt>
                <c:pt idx="945">
                  <c:v>2023-06-15</c:v>
                </c:pt>
                <c:pt idx="946">
                  <c:v>2023-06-16</c:v>
                </c:pt>
                <c:pt idx="947">
                  <c:v>2023-06-19</c:v>
                </c:pt>
                <c:pt idx="948">
                  <c:v>2023-06-20</c:v>
                </c:pt>
                <c:pt idx="949">
                  <c:v>2023-06-21</c:v>
                </c:pt>
                <c:pt idx="950">
                  <c:v>2023-06-26</c:v>
                </c:pt>
                <c:pt idx="951">
                  <c:v>2023-06-27</c:v>
                </c:pt>
                <c:pt idx="952">
                  <c:v>2023-06-28</c:v>
                </c:pt>
                <c:pt idx="953">
                  <c:v>2023-06-29</c:v>
                </c:pt>
                <c:pt idx="954">
                  <c:v>2023-06-30</c:v>
                </c:pt>
                <c:pt idx="955">
                  <c:v>2023-07-03</c:v>
                </c:pt>
                <c:pt idx="956">
                  <c:v>2023-07-04</c:v>
                </c:pt>
                <c:pt idx="957">
                  <c:v>2023-07-05</c:v>
                </c:pt>
                <c:pt idx="958">
                  <c:v>2023-07-06</c:v>
                </c:pt>
                <c:pt idx="959">
                  <c:v>2023-07-07</c:v>
                </c:pt>
                <c:pt idx="960">
                  <c:v>2023-07-10</c:v>
                </c:pt>
                <c:pt idx="961">
                  <c:v>2023-07-11</c:v>
                </c:pt>
                <c:pt idx="962">
                  <c:v>2023-07-12</c:v>
                </c:pt>
                <c:pt idx="963">
                  <c:v>2023-07-13</c:v>
                </c:pt>
                <c:pt idx="964">
                  <c:v>2023-07-14</c:v>
                </c:pt>
                <c:pt idx="965">
                  <c:v>2023-07-17</c:v>
                </c:pt>
                <c:pt idx="966">
                  <c:v>2023-07-18</c:v>
                </c:pt>
                <c:pt idx="967">
                  <c:v>2023-07-19</c:v>
                </c:pt>
                <c:pt idx="968">
                  <c:v>2023-07-20</c:v>
                </c:pt>
                <c:pt idx="969">
                  <c:v>2023-07-21</c:v>
                </c:pt>
                <c:pt idx="970">
                  <c:v>2023-07-24</c:v>
                </c:pt>
                <c:pt idx="971">
                  <c:v>2023-07-25</c:v>
                </c:pt>
                <c:pt idx="972">
                  <c:v>2023-07-26</c:v>
                </c:pt>
                <c:pt idx="973">
                  <c:v>2023-07-27</c:v>
                </c:pt>
                <c:pt idx="974">
                  <c:v>2023-07-28</c:v>
                </c:pt>
                <c:pt idx="975">
                  <c:v>2023-07-31</c:v>
                </c:pt>
                <c:pt idx="976">
                  <c:v>2023-08-01</c:v>
                </c:pt>
                <c:pt idx="977">
                  <c:v>2023-08-02</c:v>
                </c:pt>
                <c:pt idx="978">
                  <c:v>2023-08-03</c:v>
                </c:pt>
                <c:pt idx="979">
                  <c:v>2023-08-04</c:v>
                </c:pt>
                <c:pt idx="980">
                  <c:v>2023-08-07</c:v>
                </c:pt>
                <c:pt idx="981">
                  <c:v>2023-08-08</c:v>
                </c:pt>
                <c:pt idx="982">
                  <c:v>2023-08-09</c:v>
                </c:pt>
                <c:pt idx="983">
                  <c:v>2023-08-10</c:v>
                </c:pt>
                <c:pt idx="984">
                  <c:v>2023-08-11</c:v>
                </c:pt>
                <c:pt idx="985">
                  <c:v>2023-08-14</c:v>
                </c:pt>
                <c:pt idx="986">
                  <c:v>2023-08-15</c:v>
                </c:pt>
                <c:pt idx="987">
                  <c:v>2023-08-16</c:v>
                </c:pt>
                <c:pt idx="988">
                  <c:v>2023-08-17</c:v>
                </c:pt>
                <c:pt idx="989">
                  <c:v>2023-08-18</c:v>
                </c:pt>
                <c:pt idx="990">
                  <c:v>2023-08-21</c:v>
                </c:pt>
                <c:pt idx="991">
                  <c:v>2023-08-22</c:v>
                </c:pt>
                <c:pt idx="992">
                  <c:v>2023-08-23</c:v>
                </c:pt>
                <c:pt idx="993">
                  <c:v>2023-08-24</c:v>
                </c:pt>
                <c:pt idx="994">
                  <c:v>2023-08-25</c:v>
                </c:pt>
                <c:pt idx="995">
                  <c:v>2023-08-28</c:v>
                </c:pt>
                <c:pt idx="996">
                  <c:v>2023-08-29</c:v>
                </c:pt>
                <c:pt idx="997">
                  <c:v>2023-08-30</c:v>
                </c:pt>
                <c:pt idx="998">
                  <c:v>2023-08-31</c:v>
                </c:pt>
                <c:pt idx="999">
                  <c:v>2023-09-01</c:v>
                </c:pt>
                <c:pt idx="1000">
                  <c:v>2023-09-04</c:v>
                </c:pt>
                <c:pt idx="1001">
                  <c:v>2023-09-05</c:v>
                </c:pt>
                <c:pt idx="1002">
                  <c:v>2023-09-06</c:v>
                </c:pt>
                <c:pt idx="1003">
                  <c:v>2023-09-07</c:v>
                </c:pt>
                <c:pt idx="1004">
                  <c:v>2023-09-08</c:v>
                </c:pt>
                <c:pt idx="1005">
                  <c:v>2023-09-11</c:v>
                </c:pt>
                <c:pt idx="1006">
                  <c:v>2023-09-12</c:v>
                </c:pt>
                <c:pt idx="1007">
                  <c:v>2023-09-13</c:v>
                </c:pt>
                <c:pt idx="1008">
                  <c:v>2023-09-14</c:v>
                </c:pt>
                <c:pt idx="1009">
                  <c:v>2023-09-15</c:v>
                </c:pt>
                <c:pt idx="1010">
                  <c:v>2023-09-18</c:v>
                </c:pt>
                <c:pt idx="1011">
                  <c:v>2023-09-19</c:v>
                </c:pt>
                <c:pt idx="1012">
                  <c:v>2023-09-20</c:v>
                </c:pt>
                <c:pt idx="1013">
                  <c:v>2023-09-22</c:v>
                </c:pt>
                <c:pt idx="1014">
                  <c:v>2023-09-25</c:v>
                </c:pt>
                <c:pt idx="1015">
                  <c:v>2023-09-26</c:v>
                </c:pt>
                <c:pt idx="1016">
                  <c:v>2023-09-27</c:v>
                </c:pt>
                <c:pt idx="1017">
                  <c:v>2023-09-28</c:v>
                </c:pt>
                <c:pt idx="1018">
                  <c:v>2023-10-09</c:v>
                </c:pt>
                <c:pt idx="1019">
                  <c:v>2023-10-10</c:v>
                </c:pt>
                <c:pt idx="1020">
                  <c:v>2023-10-11</c:v>
                </c:pt>
                <c:pt idx="1021">
                  <c:v>2023-10-12</c:v>
                </c:pt>
                <c:pt idx="1022">
                  <c:v>2023-10-13</c:v>
                </c:pt>
                <c:pt idx="1023">
                  <c:v>2023-10-16</c:v>
                </c:pt>
                <c:pt idx="1024">
                  <c:v>2023-10-17</c:v>
                </c:pt>
                <c:pt idx="1025">
                  <c:v>2023-10-18</c:v>
                </c:pt>
                <c:pt idx="1026">
                  <c:v>2023-10-19</c:v>
                </c:pt>
                <c:pt idx="1027">
                  <c:v>2023-10-20</c:v>
                </c:pt>
                <c:pt idx="1028">
                  <c:v>2023-10-23</c:v>
                </c:pt>
                <c:pt idx="1029">
                  <c:v>2023-10-24</c:v>
                </c:pt>
                <c:pt idx="1030">
                  <c:v>2023-10-25</c:v>
                </c:pt>
                <c:pt idx="1031">
                  <c:v>2023-10-26</c:v>
                </c:pt>
                <c:pt idx="1032">
                  <c:v>2023-10-27</c:v>
                </c:pt>
                <c:pt idx="1033">
                  <c:v>2023-10-30</c:v>
                </c:pt>
                <c:pt idx="1034">
                  <c:v>2023-10-31</c:v>
                </c:pt>
                <c:pt idx="1035">
                  <c:v>2023-11-01</c:v>
                </c:pt>
                <c:pt idx="1036">
                  <c:v>2023-11-02</c:v>
                </c:pt>
                <c:pt idx="1037">
                  <c:v>2023-11-03</c:v>
                </c:pt>
                <c:pt idx="1038">
                  <c:v>2023-11-06</c:v>
                </c:pt>
                <c:pt idx="1039">
                  <c:v>2023-11-07</c:v>
                </c:pt>
                <c:pt idx="1040">
                  <c:v>2023-11-08</c:v>
                </c:pt>
                <c:pt idx="1041">
                  <c:v>2023-11-09</c:v>
                </c:pt>
                <c:pt idx="1042">
                  <c:v>2023-11-10</c:v>
                </c:pt>
                <c:pt idx="1043">
                  <c:v>2023-11-13</c:v>
                </c:pt>
                <c:pt idx="1044">
                  <c:v>2023-11-14</c:v>
                </c:pt>
                <c:pt idx="1045">
                  <c:v>2023-11-15</c:v>
                </c:pt>
                <c:pt idx="1046">
                  <c:v>2023-11-16</c:v>
                </c:pt>
                <c:pt idx="1047">
                  <c:v>2023-11-17</c:v>
                </c:pt>
                <c:pt idx="1048">
                  <c:v>2023-11-20</c:v>
                </c:pt>
                <c:pt idx="1049">
                  <c:v>2023-11-21</c:v>
                </c:pt>
                <c:pt idx="1050">
                  <c:v>2023-11-22</c:v>
                </c:pt>
                <c:pt idx="1051">
                  <c:v>2023-11-23</c:v>
                </c:pt>
                <c:pt idx="1052">
                  <c:v>2023-11-24</c:v>
                </c:pt>
                <c:pt idx="1053">
                  <c:v>2023-11-27</c:v>
                </c:pt>
                <c:pt idx="1054">
                  <c:v>2023-11-28</c:v>
                </c:pt>
                <c:pt idx="1055">
                  <c:v>2023-11-29</c:v>
                </c:pt>
                <c:pt idx="1056">
                  <c:v>2023-11-30</c:v>
                </c:pt>
                <c:pt idx="1057">
                  <c:v>2023-12-01</c:v>
                </c:pt>
                <c:pt idx="1058">
                  <c:v>2023-12-04</c:v>
                </c:pt>
                <c:pt idx="1059">
                  <c:v>2023-12-05</c:v>
                </c:pt>
                <c:pt idx="1060">
                  <c:v>2023-12-06</c:v>
                </c:pt>
                <c:pt idx="1061">
                  <c:v>2023-12-07</c:v>
                </c:pt>
                <c:pt idx="1062">
                  <c:v>2023-12-08</c:v>
                </c:pt>
                <c:pt idx="1063">
                  <c:v>2023-12-11</c:v>
                </c:pt>
                <c:pt idx="1064">
                  <c:v>2023-12-12</c:v>
                </c:pt>
                <c:pt idx="1065">
                  <c:v>2023-12-13</c:v>
                </c:pt>
                <c:pt idx="1066">
                  <c:v>2023-12-14</c:v>
                </c:pt>
                <c:pt idx="1067">
                  <c:v>2023-12-15</c:v>
                </c:pt>
                <c:pt idx="1068">
                  <c:v>2023-12-18</c:v>
                </c:pt>
                <c:pt idx="1069">
                  <c:v>2023-12-19</c:v>
                </c:pt>
                <c:pt idx="1070">
                  <c:v>2023-12-20</c:v>
                </c:pt>
                <c:pt idx="1071">
                  <c:v>2023-12-21</c:v>
                </c:pt>
                <c:pt idx="1072">
                  <c:v>2023-12-22</c:v>
                </c:pt>
                <c:pt idx="1073">
                  <c:v>2023-12-25</c:v>
                </c:pt>
                <c:pt idx="1074">
                  <c:v>2023-12-26</c:v>
                </c:pt>
                <c:pt idx="1075">
                  <c:v>2023-12-27</c:v>
                </c:pt>
                <c:pt idx="1076">
                  <c:v>2023-12-28</c:v>
                </c:pt>
                <c:pt idx="1077">
                  <c:v>2023-12-29</c:v>
                </c:pt>
                <c:pt idx="1078">
                  <c:v>2024-01-02</c:v>
                </c:pt>
                <c:pt idx="1079">
                  <c:v>2024-01-03</c:v>
                </c:pt>
                <c:pt idx="1080">
                  <c:v>2024-01-04</c:v>
                </c:pt>
                <c:pt idx="1081">
                  <c:v>2024-01-05</c:v>
                </c:pt>
                <c:pt idx="1082">
                  <c:v>2024-01-08</c:v>
                </c:pt>
                <c:pt idx="1083">
                  <c:v>2024-01-09</c:v>
                </c:pt>
                <c:pt idx="1084">
                  <c:v>2024-01-10</c:v>
                </c:pt>
                <c:pt idx="1085">
                  <c:v>2024-01-11</c:v>
                </c:pt>
                <c:pt idx="1086">
                  <c:v>2024-01-12</c:v>
                </c:pt>
                <c:pt idx="1087">
                  <c:v>2024-01-15</c:v>
                </c:pt>
                <c:pt idx="1088">
                  <c:v>2024-01-16</c:v>
                </c:pt>
                <c:pt idx="1089">
                  <c:v>2024-01-17</c:v>
                </c:pt>
                <c:pt idx="1090">
                  <c:v>2024-01-18</c:v>
                </c:pt>
                <c:pt idx="1091">
                  <c:v>2024-01-19</c:v>
                </c:pt>
                <c:pt idx="1092">
                  <c:v>2024-01-22</c:v>
                </c:pt>
                <c:pt idx="1093">
                  <c:v>2024-01-23</c:v>
                </c:pt>
                <c:pt idx="1094">
                  <c:v>2024-01-24</c:v>
                </c:pt>
                <c:pt idx="1095">
                  <c:v>2024-01-25</c:v>
                </c:pt>
                <c:pt idx="1096">
                  <c:v>2024-01-26</c:v>
                </c:pt>
                <c:pt idx="1097">
                  <c:v>2024-01-29</c:v>
                </c:pt>
                <c:pt idx="1098">
                  <c:v>2024-01-30</c:v>
                </c:pt>
                <c:pt idx="1099">
                  <c:v>2024-01-31</c:v>
                </c:pt>
                <c:pt idx="1100">
                  <c:v>2024-02-01</c:v>
                </c:pt>
                <c:pt idx="1101">
                  <c:v>2024-02-02</c:v>
                </c:pt>
                <c:pt idx="1102">
                  <c:v>2024-02-05</c:v>
                </c:pt>
                <c:pt idx="1103">
                  <c:v>2024-02-06</c:v>
                </c:pt>
                <c:pt idx="1104">
                  <c:v>2024-02-07</c:v>
                </c:pt>
                <c:pt idx="1105">
                  <c:v>2024-02-08</c:v>
                </c:pt>
                <c:pt idx="1106">
                  <c:v>2024-02-19</c:v>
                </c:pt>
                <c:pt idx="1107">
                  <c:v>2024-02-20</c:v>
                </c:pt>
                <c:pt idx="1108">
                  <c:v>2024-02-21</c:v>
                </c:pt>
                <c:pt idx="1109">
                  <c:v>2024-02-22</c:v>
                </c:pt>
                <c:pt idx="1110">
                  <c:v>2024-02-23</c:v>
                </c:pt>
                <c:pt idx="1111">
                  <c:v>2024-02-26</c:v>
                </c:pt>
                <c:pt idx="1112">
                  <c:v>2024-02-27</c:v>
                </c:pt>
                <c:pt idx="1113">
                  <c:v>2024-02-28</c:v>
                </c:pt>
                <c:pt idx="1114">
                  <c:v>2024-02-29</c:v>
                </c:pt>
                <c:pt idx="1115">
                  <c:v>2024-03-01</c:v>
                </c:pt>
                <c:pt idx="1116">
                  <c:v>2024-03-04</c:v>
                </c:pt>
                <c:pt idx="1117">
                  <c:v>2024-03-05</c:v>
                </c:pt>
                <c:pt idx="1118">
                  <c:v>2024-03-06</c:v>
                </c:pt>
                <c:pt idx="1119">
                  <c:v>2024-03-07</c:v>
                </c:pt>
                <c:pt idx="1120">
                  <c:v>2024-03-08</c:v>
                </c:pt>
                <c:pt idx="1121">
                  <c:v>2024-03-11</c:v>
                </c:pt>
                <c:pt idx="1122">
                  <c:v>2024-03-12</c:v>
                </c:pt>
                <c:pt idx="1123">
                  <c:v>2024-03-13</c:v>
                </c:pt>
                <c:pt idx="1124">
                  <c:v>2024-03-14</c:v>
                </c:pt>
                <c:pt idx="1125">
                  <c:v>2024-03-15</c:v>
                </c:pt>
                <c:pt idx="1126">
                  <c:v>2024-03-18</c:v>
                </c:pt>
                <c:pt idx="1127">
                  <c:v>2024-03-19</c:v>
                </c:pt>
                <c:pt idx="1128">
                  <c:v>2024-03-20</c:v>
                </c:pt>
                <c:pt idx="1129">
                  <c:v>2024-03-21</c:v>
                </c:pt>
                <c:pt idx="1130">
                  <c:v>2024-03-22</c:v>
                </c:pt>
                <c:pt idx="1131">
                  <c:v>2024-03-25</c:v>
                </c:pt>
                <c:pt idx="1132">
                  <c:v>2024-03-26</c:v>
                </c:pt>
                <c:pt idx="1133">
                  <c:v>2024-03-27</c:v>
                </c:pt>
                <c:pt idx="1134">
                  <c:v>2024-03-28</c:v>
                </c:pt>
                <c:pt idx="1135">
                  <c:v>2024-03-29</c:v>
                </c:pt>
                <c:pt idx="1136">
                  <c:v>2024-04-01</c:v>
                </c:pt>
                <c:pt idx="1137">
                  <c:v>2024-04-02</c:v>
                </c:pt>
                <c:pt idx="1138">
                  <c:v>2024-04-03</c:v>
                </c:pt>
                <c:pt idx="1139">
                  <c:v>2024-04-08</c:v>
                </c:pt>
                <c:pt idx="1140">
                  <c:v>2024-04-09</c:v>
                </c:pt>
                <c:pt idx="1141">
                  <c:v>2024-04-10</c:v>
                </c:pt>
                <c:pt idx="1142">
                  <c:v>2024-04-11</c:v>
                </c:pt>
                <c:pt idx="1143">
                  <c:v>2024-04-12</c:v>
                </c:pt>
                <c:pt idx="1144">
                  <c:v>2024-04-15</c:v>
                </c:pt>
                <c:pt idx="1145">
                  <c:v>2024-04-16</c:v>
                </c:pt>
                <c:pt idx="1146">
                  <c:v>2024-04-17</c:v>
                </c:pt>
                <c:pt idx="1147">
                  <c:v>2024-04-18</c:v>
                </c:pt>
                <c:pt idx="1148">
                  <c:v>2024-04-19</c:v>
                </c:pt>
                <c:pt idx="1149">
                  <c:v>2024-04-22</c:v>
                </c:pt>
                <c:pt idx="1150">
                  <c:v>2024-04-23</c:v>
                </c:pt>
                <c:pt idx="1151">
                  <c:v>2024-04-24</c:v>
                </c:pt>
                <c:pt idx="1152">
                  <c:v>2024-04-25</c:v>
                </c:pt>
                <c:pt idx="1153">
                  <c:v>2024-04-26</c:v>
                </c:pt>
                <c:pt idx="1154">
                  <c:v>2024-04-29</c:v>
                </c:pt>
                <c:pt idx="1155">
                  <c:v>2024-04-30</c:v>
                </c:pt>
                <c:pt idx="1156">
                  <c:v>2024-05-06</c:v>
                </c:pt>
                <c:pt idx="1157">
                  <c:v>2024-05-07</c:v>
                </c:pt>
                <c:pt idx="1158">
                  <c:v>2024-05-08</c:v>
                </c:pt>
                <c:pt idx="1159">
                  <c:v>2024-05-09</c:v>
                </c:pt>
                <c:pt idx="1160">
                  <c:v>2024-05-10</c:v>
                </c:pt>
                <c:pt idx="1161">
                  <c:v>2024-05-13</c:v>
                </c:pt>
                <c:pt idx="1162">
                  <c:v>2024-05-14</c:v>
                </c:pt>
                <c:pt idx="1163">
                  <c:v>2024-05-15</c:v>
                </c:pt>
                <c:pt idx="1164">
                  <c:v>2024-05-16</c:v>
                </c:pt>
                <c:pt idx="1165">
                  <c:v>2024-05-17</c:v>
                </c:pt>
                <c:pt idx="1166">
                  <c:v>2024-05-20</c:v>
                </c:pt>
                <c:pt idx="1167">
                  <c:v>2024-05-21</c:v>
                </c:pt>
                <c:pt idx="1168">
                  <c:v>2024-05-22</c:v>
                </c:pt>
                <c:pt idx="1169">
                  <c:v>2024-05-23</c:v>
                </c:pt>
                <c:pt idx="1170">
                  <c:v>2024-05-24</c:v>
                </c:pt>
                <c:pt idx="1171">
                  <c:v>2024-05-27</c:v>
                </c:pt>
                <c:pt idx="1172">
                  <c:v>2024-05-28</c:v>
                </c:pt>
                <c:pt idx="1173">
                  <c:v>2024-05-29</c:v>
                </c:pt>
                <c:pt idx="1174">
                  <c:v>2024-05-30</c:v>
                </c:pt>
                <c:pt idx="1175">
                  <c:v>2024-05-31</c:v>
                </c:pt>
                <c:pt idx="1176">
                  <c:v>2024-06-03</c:v>
                </c:pt>
                <c:pt idx="1177">
                  <c:v>2024-06-04</c:v>
                </c:pt>
                <c:pt idx="1178">
                  <c:v>2024-06-05</c:v>
                </c:pt>
                <c:pt idx="1179">
                  <c:v>2024-06-06</c:v>
                </c:pt>
                <c:pt idx="1180">
                  <c:v>2024-06-07</c:v>
                </c:pt>
                <c:pt idx="1181">
                  <c:v>2024-06-11</c:v>
                </c:pt>
                <c:pt idx="1182">
                  <c:v>2024-06-12</c:v>
                </c:pt>
                <c:pt idx="1183">
                  <c:v>2024-06-13</c:v>
                </c:pt>
                <c:pt idx="1184">
                  <c:v>2024-06-14</c:v>
                </c:pt>
                <c:pt idx="1185">
                  <c:v>2024-06-17</c:v>
                </c:pt>
                <c:pt idx="1186">
                  <c:v>2024-06-18</c:v>
                </c:pt>
                <c:pt idx="1187">
                  <c:v>2024-06-19</c:v>
                </c:pt>
                <c:pt idx="1188">
                  <c:v>2024-06-20</c:v>
                </c:pt>
                <c:pt idx="1189">
                  <c:v>2024-06-21</c:v>
                </c:pt>
                <c:pt idx="1190">
                  <c:v>2024-06-24</c:v>
                </c:pt>
                <c:pt idx="1191">
                  <c:v>2024-06-25</c:v>
                </c:pt>
                <c:pt idx="1192">
                  <c:v>2024-06-26</c:v>
                </c:pt>
                <c:pt idx="1193">
                  <c:v>2024-06-27</c:v>
                </c:pt>
                <c:pt idx="1194">
                  <c:v>2024-06-28</c:v>
                </c:pt>
                <c:pt idx="1195">
                  <c:v>2024-07-01</c:v>
                </c:pt>
                <c:pt idx="1196">
                  <c:v>2024-07-02</c:v>
                </c:pt>
                <c:pt idx="1197">
                  <c:v>2024-07-03</c:v>
                </c:pt>
                <c:pt idx="1198">
                  <c:v>2024-07-04</c:v>
                </c:pt>
                <c:pt idx="1199">
                  <c:v>2024-07-05</c:v>
                </c:pt>
                <c:pt idx="1200">
                  <c:v>2024-07-08</c:v>
                </c:pt>
                <c:pt idx="1201">
                  <c:v>2024-07-09</c:v>
                </c:pt>
                <c:pt idx="1202">
                  <c:v>2024-07-10</c:v>
                </c:pt>
                <c:pt idx="1203">
                  <c:v>2024-07-11</c:v>
                </c:pt>
                <c:pt idx="1204">
                  <c:v>2024-07-12</c:v>
                </c:pt>
                <c:pt idx="1205">
                  <c:v>2024-07-15</c:v>
                </c:pt>
                <c:pt idx="1206">
                  <c:v>2024-07-16</c:v>
                </c:pt>
                <c:pt idx="1207">
                  <c:v>2024-07-17</c:v>
                </c:pt>
                <c:pt idx="1208">
                  <c:v>2024-07-18</c:v>
                </c:pt>
                <c:pt idx="1209">
                  <c:v>2024-07-19</c:v>
                </c:pt>
                <c:pt idx="1210">
                  <c:v>2024-07-22</c:v>
                </c:pt>
                <c:pt idx="1211">
                  <c:v>2024-07-23</c:v>
                </c:pt>
                <c:pt idx="1212">
                  <c:v>2024-07-24</c:v>
                </c:pt>
                <c:pt idx="1213">
                  <c:v>2024-07-25</c:v>
                </c:pt>
                <c:pt idx="1214">
                  <c:v>2024-07-26</c:v>
                </c:pt>
                <c:pt idx="1215">
                  <c:v>2024-07-29</c:v>
                </c:pt>
                <c:pt idx="1216">
                  <c:v>2024-07-30</c:v>
                </c:pt>
                <c:pt idx="1217">
                  <c:v>2024-07-31</c:v>
                </c:pt>
                <c:pt idx="1218">
                  <c:v>2024-08-01</c:v>
                </c:pt>
                <c:pt idx="1219">
                  <c:v>2024-08-02</c:v>
                </c:pt>
                <c:pt idx="1220">
                  <c:v>2024-08-05</c:v>
                </c:pt>
                <c:pt idx="1221">
                  <c:v>2024-08-06</c:v>
                </c:pt>
                <c:pt idx="1222">
                  <c:v>2024-08-07</c:v>
                </c:pt>
                <c:pt idx="1223">
                  <c:v>2024-08-08</c:v>
                </c:pt>
                <c:pt idx="1224">
                  <c:v>2024-08-09</c:v>
                </c:pt>
                <c:pt idx="1225">
                  <c:v>2024-08-12</c:v>
                </c:pt>
                <c:pt idx="1226">
                  <c:v>2024-08-13</c:v>
                </c:pt>
                <c:pt idx="1227">
                  <c:v>2024-08-14</c:v>
                </c:pt>
                <c:pt idx="1228">
                  <c:v>2024-08-15</c:v>
                </c:pt>
                <c:pt idx="1229">
                  <c:v>2024-08-16</c:v>
                </c:pt>
                <c:pt idx="1230">
                  <c:v>2024-08-19</c:v>
                </c:pt>
                <c:pt idx="1231">
                  <c:v>2024-08-20</c:v>
                </c:pt>
                <c:pt idx="1232">
                  <c:v>2024-08-21</c:v>
                </c:pt>
                <c:pt idx="1233">
                  <c:v>2024-08-22</c:v>
                </c:pt>
                <c:pt idx="1234">
                  <c:v>2024-08-23</c:v>
                </c:pt>
                <c:pt idx="1235">
                  <c:v>2024-08-26</c:v>
                </c:pt>
                <c:pt idx="1236">
                  <c:v>2024-08-27</c:v>
                </c:pt>
                <c:pt idx="1237">
                  <c:v>2024-08-28</c:v>
                </c:pt>
                <c:pt idx="1238">
                  <c:v>2024-08-29</c:v>
                </c:pt>
                <c:pt idx="1239">
                  <c:v>2024-08-30</c:v>
                </c:pt>
                <c:pt idx="1240">
                  <c:v>2024-09-02</c:v>
                </c:pt>
                <c:pt idx="1241">
                  <c:v>2024-09-03</c:v>
                </c:pt>
                <c:pt idx="1242">
                  <c:v>2024-09-04</c:v>
                </c:pt>
                <c:pt idx="1243">
                  <c:v>2024-09-05</c:v>
                </c:pt>
                <c:pt idx="1244">
                  <c:v>2024-09-06</c:v>
                </c:pt>
                <c:pt idx="1245">
                  <c:v>2024-09-09</c:v>
                </c:pt>
                <c:pt idx="1246">
                  <c:v>2024-09-10</c:v>
                </c:pt>
                <c:pt idx="1247">
                  <c:v>2024-09-11</c:v>
                </c:pt>
                <c:pt idx="1248">
                  <c:v>2024-09-12</c:v>
                </c:pt>
                <c:pt idx="1249">
                  <c:v>2024-09-13</c:v>
                </c:pt>
                <c:pt idx="1250">
                  <c:v>2024-09-18</c:v>
                </c:pt>
                <c:pt idx="1251">
                  <c:v>2024-09-19</c:v>
                </c:pt>
                <c:pt idx="1252">
                  <c:v>2024-09-20</c:v>
                </c:pt>
                <c:pt idx="1253">
                  <c:v>2024-09-23</c:v>
                </c:pt>
                <c:pt idx="1254">
                  <c:v>2024-09-24</c:v>
                </c:pt>
                <c:pt idx="1255">
                  <c:v>2024-09-25</c:v>
                </c:pt>
                <c:pt idx="1256">
                  <c:v>2024-09-26</c:v>
                </c:pt>
                <c:pt idx="1257">
                  <c:v>2024-09-27</c:v>
                </c:pt>
                <c:pt idx="1258">
                  <c:v>2024-09-30</c:v>
                </c:pt>
                <c:pt idx="1259">
                  <c:v>2024-10-08</c:v>
                </c:pt>
                <c:pt idx="1260">
                  <c:v>2024-10-09</c:v>
                </c:pt>
                <c:pt idx="1261">
                  <c:v>2024-10-10</c:v>
                </c:pt>
                <c:pt idx="1262">
                  <c:v>2024-10-11</c:v>
                </c:pt>
                <c:pt idx="1263">
                  <c:v>2024-10-14</c:v>
                </c:pt>
                <c:pt idx="1264">
                  <c:v>2024-10-15</c:v>
                </c:pt>
                <c:pt idx="1265">
                  <c:v>2024-10-16</c:v>
                </c:pt>
                <c:pt idx="1266">
                  <c:v>2024-10-17</c:v>
                </c:pt>
                <c:pt idx="1267">
                  <c:v>2024-10-18</c:v>
                </c:pt>
                <c:pt idx="1268">
                  <c:v>2024-10-21</c:v>
                </c:pt>
                <c:pt idx="1269">
                  <c:v>2024-10-22</c:v>
                </c:pt>
                <c:pt idx="1270">
                  <c:v>2024-10-23</c:v>
                </c:pt>
                <c:pt idx="1271">
                  <c:v>2024-10-24</c:v>
                </c:pt>
                <c:pt idx="1272">
                  <c:v>2024-10-25</c:v>
                </c:pt>
                <c:pt idx="1273">
                  <c:v>2024-10-28</c:v>
                </c:pt>
                <c:pt idx="1274">
                  <c:v>2024-10-29</c:v>
                </c:pt>
                <c:pt idx="1275">
                  <c:v>2024-10-30</c:v>
                </c:pt>
                <c:pt idx="1276">
                  <c:v>2024-10-31</c:v>
                </c:pt>
                <c:pt idx="1277">
                  <c:v>2024-11-01</c:v>
                </c:pt>
                <c:pt idx="1278">
                  <c:v>2024-11-04</c:v>
                </c:pt>
                <c:pt idx="1279">
                  <c:v>2024-11-05</c:v>
                </c:pt>
                <c:pt idx="1280">
                  <c:v>2024-11-06</c:v>
                </c:pt>
                <c:pt idx="1281">
                  <c:v>2024-11-07</c:v>
                </c:pt>
                <c:pt idx="1282">
                  <c:v>2024-11-08</c:v>
                </c:pt>
                <c:pt idx="1283">
                  <c:v>2024-11-11</c:v>
                </c:pt>
                <c:pt idx="1284">
                  <c:v>2024-11-12</c:v>
                </c:pt>
                <c:pt idx="1285">
                  <c:v>2024-11-13</c:v>
                </c:pt>
                <c:pt idx="1286">
                  <c:v>2024-11-14</c:v>
                </c:pt>
                <c:pt idx="1287">
                  <c:v>2024-11-15</c:v>
                </c:pt>
              </c:strCache>
            </c:strRef>
          </c:cat>
          <c:val>
            <c:numRef>
              <c:f>Sheet1!$D$2:$D$1289</c:f>
              <c:numCache>
                <c:formatCode>#,##0.0000</c:formatCode>
                <c:ptCount val="1288"/>
                <c:pt idx="0">
                  <c:v>100.1978</c:v>
                </c:pt>
                <c:pt idx="1">
                  <c:v>100.3412</c:v>
                </c:pt>
                <c:pt idx="2">
                  <c:v>100.3515</c:v>
                </c:pt>
                <c:pt idx="3">
                  <c:v>100.1168</c:v>
                </c:pt>
                <c:pt idx="4">
                  <c:v>100.17149999999999</c:v>
                </c:pt>
                <c:pt idx="5">
                  <c:v>100.67010000000001</c:v>
                </c:pt>
                <c:pt idx="6">
                  <c:v>100.72499999999999</c:v>
                </c:pt>
                <c:pt idx="7">
                  <c:v>101.7216</c:v>
                </c:pt>
                <c:pt idx="8">
                  <c:v>102.7071</c:v>
                </c:pt>
                <c:pt idx="9">
                  <c:v>102.5805</c:v>
                </c:pt>
                <c:pt idx="10">
                  <c:v>102.8652</c:v>
                </c:pt>
                <c:pt idx="11">
                  <c:v>102.87569999999999</c:v>
                </c:pt>
                <c:pt idx="12">
                  <c:v>103.3908</c:v>
                </c:pt>
                <c:pt idx="13">
                  <c:v>103.1918</c:v>
                </c:pt>
                <c:pt idx="14">
                  <c:v>104.0341</c:v>
                </c:pt>
                <c:pt idx="15">
                  <c:v>104.79170000000001</c:v>
                </c:pt>
                <c:pt idx="16">
                  <c:v>104.9897</c:v>
                </c:pt>
                <c:pt idx="17">
                  <c:v>104.7175</c:v>
                </c:pt>
                <c:pt idx="18">
                  <c:v>104.9361</c:v>
                </c:pt>
                <c:pt idx="19">
                  <c:v>104.6651</c:v>
                </c:pt>
                <c:pt idx="20">
                  <c:v>104.1157</c:v>
                </c:pt>
                <c:pt idx="21">
                  <c:v>103.98699999999999</c:v>
                </c:pt>
                <c:pt idx="22">
                  <c:v>103.904</c:v>
                </c:pt>
                <c:pt idx="23">
                  <c:v>104.26009999999999</c:v>
                </c:pt>
                <c:pt idx="24">
                  <c:v>103.99169999999999</c:v>
                </c:pt>
                <c:pt idx="25">
                  <c:v>104.0018</c:v>
                </c:pt>
                <c:pt idx="26">
                  <c:v>104.2987</c:v>
                </c:pt>
                <c:pt idx="27">
                  <c:v>103.6525</c:v>
                </c:pt>
                <c:pt idx="28">
                  <c:v>103.3159</c:v>
                </c:pt>
                <c:pt idx="29">
                  <c:v>103.5102</c:v>
                </c:pt>
                <c:pt idx="30">
                  <c:v>103.98520000000001</c:v>
                </c:pt>
                <c:pt idx="31">
                  <c:v>104.8755</c:v>
                </c:pt>
                <c:pt idx="32">
                  <c:v>104.9327</c:v>
                </c:pt>
                <c:pt idx="33">
                  <c:v>104.8228</c:v>
                </c:pt>
                <c:pt idx="34">
                  <c:v>104.6463</c:v>
                </c:pt>
                <c:pt idx="35">
                  <c:v>104.6097</c:v>
                </c:pt>
                <c:pt idx="36">
                  <c:v>104.0629</c:v>
                </c:pt>
                <c:pt idx="37">
                  <c:v>104.1046</c:v>
                </c:pt>
                <c:pt idx="38">
                  <c:v>103.93</c:v>
                </c:pt>
                <c:pt idx="39">
                  <c:v>103.20610000000001</c:v>
                </c:pt>
                <c:pt idx="40">
                  <c:v>103.49120000000001</c:v>
                </c:pt>
                <c:pt idx="41">
                  <c:v>103.6386</c:v>
                </c:pt>
                <c:pt idx="42">
                  <c:v>103.5784</c:v>
                </c:pt>
                <c:pt idx="43">
                  <c:v>103.26819999999999</c:v>
                </c:pt>
                <c:pt idx="44">
                  <c:v>103.1871</c:v>
                </c:pt>
                <c:pt idx="45">
                  <c:v>102.83410000000001</c:v>
                </c:pt>
                <c:pt idx="46">
                  <c:v>102.59059999999999</c:v>
                </c:pt>
                <c:pt idx="47">
                  <c:v>102.7848</c:v>
                </c:pt>
                <c:pt idx="48">
                  <c:v>103.3219</c:v>
                </c:pt>
                <c:pt idx="49">
                  <c:v>103.3321</c:v>
                </c:pt>
                <c:pt idx="50">
                  <c:v>102.97920000000001</c:v>
                </c:pt>
                <c:pt idx="51">
                  <c:v>102.66379999999999</c:v>
                </c:pt>
                <c:pt idx="52">
                  <c:v>102.3888</c:v>
                </c:pt>
                <c:pt idx="53">
                  <c:v>102.13</c:v>
                </c:pt>
                <c:pt idx="54">
                  <c:v>102.2299</c:v>
                </c:pt>
                <c:pt idx="55">
                  <c:v>102.37520000000001</c:v>
                </c:pt>
                <c:pt idx="56">
                  <c:v>101.7594</c:v>
                </c:pt>
                <c:pt idx="57">
                  <c:v>101.30289999999999</c:v>
                </c:pt>
                <c:pt idx="58">
                  <c:v>101.40170000000001</c:v>
                </c:pt>
                <c:pt idx="59">
                  <c:v>101.50060000000001</c:v>
                </c:pt>
                <c:pt idx="60">
                  <c:v>101.5115</c:v>
                </c:pt>
                <c:pt idx="61">
                  <c:v>101.1681</c:v>
                </c:pt>
                <c:pt idx="62">
                  <c:v>100.32299999999999</c:v>
                </c:pt>
                <c:pt idx="63">
                  <c:v>100.24639999999999</c:v>
                </c:pt>
                <c:pt idx="64">
                  <c:v>100.1699</c:v>
                </c:pt>
                <c:pt idx="65">
                  <c:v>100.52930000000001</c:v>
                </c:pt>
                <c:pt idx="66">
                  <c:v>100.8021</c:v>
                </c:pt>
                <c:pt idx="67">
                  <c:v>100.5712</c:v>
                </c:pt>
                <c:pt idx="68">
                  <c:v>101.2491</c:v>
                </c:pt>
                <c:pt idx="69">
                  <c:v>101.14149999999999</c:v>
                </c:pt>
                <c:pt idx="70">
                  <c:v>100.86499999999999</c:v>
                </c:pt>
                <c:pt idx="71">
                  <c:v>100.87560000000001</c:v>
                </c:pt>
                <c:pt idx="72">
                  <c:v>101.0827</c:v>
                </c:pt>
                <c:pt idx="73">
                  <c:v>101.137</c:v>
                </c:pt>
                <c:pt idx="74">
                  <c:v>101.3674</c:v>
                </c:pt>
                <c:pt idx="75">
                  <c:v>101.0663</c:v>
                </c:pt>
                <c:pt idx="76">
                  <c:v>101.4727</c:v>
                </c:pt>
                <c:pt idx="77">
                  <c:v>102.2174</c:v>
                </c:pt>
                <c:pt idx="78">
                  <c:v>102.85380000000001</c:v>
                </c:pt>
                <c:pt idx="79">
                  <c:v>102.7744</c:v>
                </c:pt>
                <c:pt idx="80">
                  <c:v>103.09910000000001</c:v>
                </c:pt>
                <c:pt idx="81">
                  <c:v>103.15519999999999</c:v>
                </c:pt>
                <c:pt idx="82">
                  <c:v>102.60299999999999</c:v>
                </c:pt>
                <c:pt idx="83">
                  <c:v>102.8372</c:v>
                </c:pt>
                <c:pt idx="84">
                  <c:v>102.75790000000001</c:v>
                </c:pt>
                <c:pt idx="85">
                  <c:v>102.813</c:v>
                </c:pt>
                <c:pt idx="86">
                  <c:v>103.048</c:v>
                </c:pt>
                <c:pt idx="87">
                  <c:v>102.5869</c:v>
                </c:pt>
                <c:pt idx="88">
                  <c:v>102.86750000000001</c:v>
                </c:pt>
                <c:pt idx="89">
                  <c:v>103.0553</c:v>
                </c:pt>
                <c:pt idx="90">
                  <c:v>102.9311</c:v>
                </c:pt>
                <c:pt idx="91">
                  <c:v>102.8522</c:v>
                </c:pt>
                <c:pt idx="92">
                  <c:v>102.74939999999999</c:v>
                </c:pt>
                <c:pt idx="93">
                  <c:v>102.9388</c:v>
                </c:pt>
                <c:pt idx="94">
                  <c:v>103.03879999999999</c:v>
                </c:pt>
                <c:pt idx="95">
                  <c:v>103.0457</c:v>
                </c:pt>
                <c:pt idx="96">
                  <c:v>102.836</c:v>
                </c:pt>
                <c:pt idx="97">
                  <c:v>102.77809999999999</c:v>
                </c:pt>
                <c:pt idx="98">
                  <c:v>102.3436</c:v>
                </c:pt>
                <c:pt idx="99">
                  <c:v>102.2212</c:v>
                </c:pt>
                <c:pt idx="100">
                  <c:v>102.3647</c:v>
                </c:pt>
                <c:pt idx="101">
                  <c:v>103.0668</c:v>
                </c:pt>
                <c:pt idx="102">
                  <c:v>103.5688</c:v>
                </c:pt>
                <c:pt idx="103">
                  <c:v>103.8049</c:v>
                </c:pt>
                <c:pt idx="104">
                  <c:v>104.038</c:v>
                </c:pt>
                <c:pt idx="105">
                  <c:v>104.50660000000001</c:v>
                </c:pt>
                <c:pt idx="106">
                  <c:v>104.4259</c:v>
                </c:pt>
                <c:pt idx="107">
                  <c:v>104.2752</c:v>
                </c:pt>
                <c:pt idx="108">
                  <c:v>104.37649999999999</c:v>
                </c:pt>
                <c:pt idx="109">
                  <c:v>104.07980000000001</c:v>
                </c:pt>
                <c:pt idx="110">
                  <c:v>104.2225</c:v>
                </c:pt>
                <c:pt idx="111">
                  <c:v>104.4391</c:v>
                </c:pt>
                <c:pt idx="112">
                  <c:v>104.3587</c:v>
                </c:pt>
                <c:pt idx="113">
                  <c:v>104.54730000000001</c:v>
                </c:pt>
                <c:pt idx="114">
                  <c:v>104.8349</c:v>
                </c:pt>
                <c:pt idx="115">
                  <c:v>105.39530000000001</c:v>
                </c:pt>
                <c:pt idx="116">
                  <c:v>105.4265</c:v>
                </c:pt>
                <c:pt idx="117">
                  <c:v>105.2072</c:v>
                </c:pt>
                <c:pt idx="118">
                  <c:v>105.26349999999999</c:v>
                </c:pt>
                <c:pt idx="119">
                  <c:v>105.2739</c:v>
                </c:pt>
                <c:pt idx="120">
                  <c:v>105.468</c:v>
                </c:pt>
                <c:pt idx="121">
                  <c:v>105.6833</c:v>
                </c:pt>
                <c:pt idx="122">
                  <c:v>106.7611</c:v>
                </c:pt>
                <c:pt idx="123">
                  <c:v>104.60809999999999</c:v>
                </c:pt>
                <c:pt idx="124">
                  <c:v>105.3674</c:v>
                </c:pt>
                <c:pt idx="125">
                  <c:v>108.3527</c:v>
                </c:pt>
                <c:pt idx="126">
                  <c:v>107.8767</c:v>
                </c:pt>
                <c:pt idx="127">
                  <c:v>107.9353</c:v>
                </c:pt>
                <c:pt idx="128">
                  <c:v>107.9939</c:v>
                </c:pt>
                <c:pt idx="129">
                  <c:v>108.78400000000001</c:v>
                </c:pt>
                <c:pt idx="130">
                  <c:v>108.9122</c:v>
                </c:pt>
                <c:pt idx="131">
                  <c:v>108.14149999999999</c:v>
                </c:pt>
                <c:pt idx="132">
                  <c:v>108.1031</c:v>
                </c:pt>
                <c:pt idx="133">
                  <c:v>108.2589</c:v>
                </c:pt>
                <c:pt idx="134">
                  <c:v>107.5913</c:v>
                </c:pt>
                <c:pt idx="135">
                  <c:v>106.95</c:v>
                </c:pt>
                <c:pt idx="136">
                  <c:v>107.43940000000001</c:v>
                </c:pt>
                <c:pt idx="137">
                  <c:v>107.25749999999999</c:v>
                </c:pt>
                <c:pt idx="138">
                  <c:v>106.78959999999999</c:v>
                </c:pt>
                <c:pt idx="139">
                  <c:v>107.59869999999999</c:v>
                </c:pt>
                <c:pt idx="140">
                  <c:v>108.4186</c:v>
                </c:pt>
                <c:pt idx="141">
                  <c:v>108.1861</c:v>
                </c:pt>
                <c:pt idx="142">
                  <c:v>108.4875</c:v>
                </c:pt>
                <c:pt idx="143">
                  <c:v>108.9365</c:v>
                </c:pt>
                <c:pt idx="144">
                  <c:v>109.6341</c:v>
                </c:pt>
                <c:pt idx="145">
                  <c:v>109.41800000000001</c:v>
                </c:pt>
                <c:pt idx="146">
                  <c:v>109.4281</c:v>
                </c:pt>
                <c:pt idx="147">
                  <c:v>110.27809999999999</c:v>
                </c:pt>
                <c:pt idx="148">
                  <c:v>110.08969999999999</c:v>
                </c:pt>
                <c:pt idx="149">
                  <c:v>111.04640000000001</c:v>
                </c:pt>
                <c:pt idx="150">
                  <c:v>114.34650000000001</c:v>
                </c:pt>
                <c:pt idx="151">
                  <c:v>112.3993</c:v>
                </c:pt>
                <c:pt idx="152">
                  <c:v>112.971</c:v>
                </c:pt>
                <c:pt idx="153">
                  <c:v>112.6474</c:v>
                </c:pt>
                <c:pt idx="154">
                  <c:v>111.1643</c:v>
                </c:pt>
                <c:pt idx="155">
                  <c:v>111.5478</c:v>
                </c:pt>
                <c:pt idx="156">
                  <c:v>110.3587</c:v>
                </c:pt>
                <c:pt idx="157">
                  <c:v>109.8245</c:v>
                </c:pt>
                <c:pt idx="158">
                  <c:v>109.3989</c:v>
                </c:pt>
                <c:pt idx="159">
                  <c:v>110.1387</c:v>
                </c:pt>
                <c:pt idx="160">
                  <c:v>111.21510000000001</c:v>
                </c:pt>
                <c:pt idx="161">
                  <c:v>111.1755</c:v>
                </c:pt>
                <c:pt idx="162">
                  <c:v>111.23260000000001</c:v>
                </c:pt>
                <c:pt idx="163">
                  <c:v>111.94629999999999</c:v>
                </c:pt>
                <c:pt idx="164">
                  <c:v>111.6538</c:v>
                </c:pt>
                <c:pt idx="165">
                  <c:v>111.53579999999999</c:v>
                </c:pt>
                <c:pt idx="166">
                  <c:v>112.0491</c:v>
                </c:pt>
                <c:pt idx="167">
                  <c:v>112.6091</c:v>
                </c:pt>
                <c:pt idx="168">
                  <c:v>111.9178</c:v>
                </c:pt>
                <c:pt idx="169">
                  <c:v>112.0197</c:v>
                </c:pt>
                <c:pt idx="170">
                  <c:v>113.0904</c:v>
                </c:pt>
                <c:pt idx="171">
                  <c:v>113.5012</c:v>
                </c:pt>
                <c:pt idx="172">
                  <c:v>112.59350000000001</c:v>
                </c:pt>
                <c:pt idx="173">
                  <c:v>111.5949</c:v>
                </c:pt>
                <c:pt idx="174">
                  <c:v>111.4258</c:v>
                </c:pt>
                <c:pt idx="175">
                  <c:v>111.38500000000001</c:v>
                </c:pt>
                <c:pt idx="176">
                  <c:v>111.09610000000001</c:v>
                </c:pt>
                <c:pt idx="177">
                  <c:v>111.5558</c:v>
                </c:pt>
                <c:pt idx="178">
                  <c:v>110.9662</c:v>
                </c:pt>
                <c:pt idx="179">
                  <c:v>110.0094</c:v>
                </c:pt>
                <c:pt idx="180">
                  <c:v>110.21550000000001</c:v>
                </c:pt>
                <c:pt idx="181">
                  <c:v>110.523</c:v>
                </c:pt>
                <c:pt idx="182">
                  <c:v>111.42529999999999</c:v>
                </c:pt>
                <c:pt idx="183">
                  <c:v>111.7353</c:v>
                </c:pt>
                <c:pt idx="184">
                  <c:v>111.367</c:v>
                </c:pt>
                <c:pt idx="185">
                  <c:v>111.37779999999999</c:v>
                </c:pt>
                <c:pt idx="186">
                  <c:v>111.6861</c:v>
                </c:pt>
                <c:pt idx="187">
                  <c:v>111.0934</c:v>
                </c:pt>
                <c:pt idx="188">
                  <c:v>110.31480000000001</c:v>
                </c:pt>
                <c:pt idx="189">
                  <c:v>109.4016</c:v>
                </c:pt>
                <c:pt idx="190">
                  <c:v>109.4175</c:v>
                </c:pt>
                <c:pt idx="191">
                  <c:v>108.3817</c:v>
                </c:pt>
                <c:pt idx="192">
                  <c:v>108.48650000000001</c:v>
                </c:pt>
                <c:pt idx="193">
                  <c:v>108.21469999999999</c:v>
                </c:pt>
                <c:pt idx="194">
                  <c:v>107.9336</c:v>
                </c:pt>
                <c:pt idx="195">
                  <c:v>107.968</c:v>
                </c:pt>
                <c:pt idx="196">
                  <c:v>107.2176</c:v>
                </c:pt>
                <c:pt idx="197">
                  <c:v>107.2282</c:v>
                </c:pt>
                <c:pt idx="198">
                  <c:v>107.85250000000001</c:v>
                </c:pt>
                <c:pt idx="199">
                  <c:v>108.0055</c:v>
                </c:pt>
                <c:pt idx="200">
                  <c:v>108.8771</c:v>
                </c:pt>
                <c:pt idx="201">
                  <c:v>108.1036</c:v>
                </c:pt>
                <c:pt idx="202">
                  <c:v>107.67700000000001</c:v>
                </c:pt>
                <c:pt idx="203">
                  <c:v>107.6874</c:v>
                </c:pt>
                <c:pt idx="204">
                  <c:v>108.0778</c:v>
                </c:pt>
                <c:pt idx="205">
                  <c:v>108.18089999999999</c:v>
                </c:pt>
                <c:pt idx="206">
                  <c:v>108.1194</c:v>
                </c:pt>
                <c:pt idx="207">
                  <c:v>107.37309999999999</c:v>
                </c:pt>
                <c:pt idx="208">
                  <c:v>107.1011</c:v>
                </c:pt>
                <c:pt idx="209">
                  <c:v>106.4568</c:v>
                </c:pt>
                <c:pt idx="210">
                  <c:v>106.09650000000001</c:v>
                </c:pt>
                <c:pt idx="211">
                  <c:v>106.4975</c:v>
                </c:pt>
                <c:pt idx="212">
                  <c:v>106.3229</c:v>
                </c:pt>
                <c:pt idx="213">
                  <c:v>106.4727</c:v>
                </c:pt>
                <c:pt idx="214">
                  <c:v>107.46980000000001</c:v>
                </c:pt>
                <c:pt idx="215">
                  <c:v>107.6647</c:v>
                </c:pt>
                <c:pt idx="216">
                  <c:v>108.0737</c:v>
                </c:pt>
                <c:pt idx="217">
                  <c:v>106.5802</c:v>
                </c:pt>
                <c:pt idx="218">
                  <c:v>106.2145</c:v>
                </c:pt>
                <c:pt idx="219">
                  <c:v>106.95910000000001</c:v>
                </c:pt>
                <c:pt idx="220">
                  <c:v>105.9061</c:v>
                </c:pt>
                <c:pt idx="221">
                  <c:v>105.7424</c:v>
                </c:pt>
                <c:pt idx="222">
                  <c:v>105.5474</c:v>
                </c:pt>
                <c:pt idx="223">
                  <c:v>106.1093</c:v>
                </c:pt>
                <c:pt idx="224">
                  <c:v>106.34610000000001</c:v>
                </c:pt>
                <c:pt idx="225">
                  <c:v>106.1722</c:v>
                </c:pt>
                <c:pt idx="226">
                  <c:v>106.5528</c:v>
                </c:pt>
                <c:pt idx="227">
                  <c:v>106.4693</c:v>
                </c:pt>
                <c:pt idx="228">
                  <c:v>105.8356</c:v>
                </c:pt>
                <c:pt idx="229">
                  <c:v>104.8634</c:v>
                </c:pt>
                <c:pt idx="230">
                  <c:v>104.1979</c:v>
                </c:pt>
                <c:pt idx="231">
                  <c:v>103.6711</c:v>
                </c:pt>
                <c:pt idx="232">
                  <c:v>103.3716</c:v>
                </c:pt>
                <c:pt idx="233">
                  <c:v>103.5599</c:v>
                </c:pt>
                <c:pt idx="234">
                  <c:v>103.0591</c:v>
                </c:pt>
                <c:pt idx="235">
                  <c:v>103.42359999999999</c:v>
                </c:pt>
                <c:pt idx="236">
                  <c:v>103.7903</c:v>
                </c:pt>
                <c:pt idx="237">
                  <c:v>104.69759999999999</c:v>
                </c:pt>
                <c:pt idx="238">
                  <c:v>104.70820000000001</c:v>
                </c:pt>
                <c:pt idx="239">
                  <c:v>104.5604</c:v>
                </c:pt>
                <c:pt idx="240">
                  <c:v>105.1127</c:v>
                </c:pt>
                <c:pt idx="241">
                  <c:v>103.5517</c:v>
                </c:pt>
                <c:pt idx="242">
                  <c:v>103.74850000000001</c:v>
                </c:pt>
                <c:pt idx="243">
                  <c:v>104.2165</c:v>
                </c:pt>
                <c:pt idx="244">
                  <c:v>104.24639999999999</c:v>
                </c:pt>
                <c:pt idx="245">
                  <c:v>103.7989</c:v>
                </c:pt>
                <c:pt idx="246">
                  <c:v>103.62739999999999</c:v>
                </c:pt>
                <c:pt idx="247">
                  <c:v>103.54689999999999</c:v>
                </c:pt>
                <c:pt idx="248">
                  <c:v>103.19450000000001</c:v>
                </c:pt>
                <c:pt idx="249">
                  <c:v>102.9533</c:v>
                </c:pt>
                <c:pt idx="250">
                  <c:v>103.1438</c:v>
                </c:pt>
                <c:pt idx="251">
                  <c:v>102.66119999999999</c:v>
                </c:pt>
                <c:pt idx="252">
                  <c:v>102.27379999999999</c:v>
                </c:pt>
                <c:pt idx="253">
                  <c:v>101.83369999999999</c:v>
                </c:pt>
                <c:pt idx="254">
                  <c:v>102.3981</c:v>
                </c:pt>
                <c:pt idx="255">
                  <c:v>102.8116</c:v>
                </c:pt>
                <c:pt idx="256">
                  <c:v>102.5968</c:v>
                </c:pt>
                <c:pt idx="257">
                  <c:v>102.74250000000001</c:v>
                </c:pt>
                <c:pt idx="258">
                  <c:v>102.9761</c:v>
                </c:pt>
                <c:pt idx="259">
                  <c:v>103.27849999999999</c:v>
                </c:pt>
                <c:pt idx="260">
                  <c:v>103.28789999999999</c:v>
                </c:pt>
                <c:pt idx="261">
                  <c:v>102.72110000000001</c:v>
                </c:pt>
                <c:pt idx="262">
                  <c:v>102.2338</c:v>
                </c:pt>
                <c:pt idx="263">
                  <c:v>102.8715</c:v>
                </c:pt>
                <c:pt idx="264">
                  <c:v>102.6309</c:v>
                </c:pt>
                <c:pt idx="265">
                  <c:v>102.2854</c:v>
                </c:pt>
                <c:pt idx="266">
                  <c:v>102.11799999999999</c:v>
                </c:pt>
                <c:pt idx="267">
                  <c:v>102.1275</c:v>
                </c:pt>
                <c:pt idx="268">
                  <c:v>101.8721</c:v>
                </c:pt>
                <c:pt idx="269">
                  <c:v>102.4359</c:v>
                </c:pt>
                <c:pt idx="270">
                  <c:v>102.3571</c:v>
                </c:pt>
                <c:pt idx="271">
                  <c:v>101.6596</c:v>
                </c:pt>
                <c:pt idx="272">
                  <c:v>101.31829999999999</c:v>
                </c:pt>
                <c:pt idx="273">
                  <c:v>101.3289</c:v>
                </c:pt>
                <c:pt idx="274">
                  <c:v>100.61969999999999</c:v>
                </c:pt>
                <c:pt idx="275">
                  <c:v>100.8477</c:v>
                </c:pt>
                <c:pt idx="276">
                  <c:v>101.3819</c:v>
                </c:pt>
                <c:pt idx="277">
                  <c:v>101.39319999999999</c:v>
                </c:pt>
                <c:pt idx="278">
                  <c:v>101.2371</c:v>
                </c:pt>
                <c:pt idx="279">
                  <c:v>100.7349</c:v>
                </c:pt>
                <c:pt idx="280">
                  <c:v>101.44970000000001</c:v>
                </c:pt>
                <c:pt idx="281">
                  <c:v>101.39619999999999</c:v>
                </c:pt>
                <c:pt idx="282">
                  <c:v>101.09139999999999</c:v>
                </c:pt>
                <c:pt idx="283">
                  <c:v>101.0401</c:v>
                </c:pt>
                <c:pt idx="284">
                  <c:v>100.9862</c:v>
                </c:pt>
                <c:pt idx="285">
                  <c:v>101.3425</c:v>
                </c:pt>
                <c:pt idx="286">
                  <c:v>101.2683</c:v>
                </c:pt>
                <c:pt idx="287">
                  <c:v>101.1887</c:v>
                </c:pt>
                <c:pt idx="288">
                  <c:v>100.66079999999999</c:v>
                </c:pt>
                <c:pt idx="289">
                  <c:v>101.23099999999999</c:v>
                </c:pt>
                <c:pt idx="290">
                  <c:v>101.0155</c:v>
                </c:pt>
                <c:pt idx="291">
                  <c:v>100.9468</c:v>
                </c:pt>
                <c:pt idx="292">
                  <c:v>100.3091</c:v>
                </c:pt>
                <c:pt idx="293">
                  <c:v>100.4088</c:v>
                </c:pt>
                <c:pt idx="294">
                  <c:v>100.2657</c:v>
                </c:pt>
                <c:pt idx="295">
                  <c:v>100.1901</c:v>
                </c:pt>
                <c:pt idx="296">
                  <c:v>99.859800000000007</c:v>
                </c:pt>
                <c:pt idx="297">
                  <c:v>99.360799999999998</c:v>
                </c:pt>
                <c:pt idx="298">
                  <c:v>99.944699999999997</c:v>
                </c:pt>
                <c:pt idx="299">
                  <c:v>100.12609999999999</c:v>
                </c:pt>
                <c:pt idx="300">
                  <c:v>100.37050000000001</c:v>
                </c:pt>
                <c:pt idx="301">
                  <c:v>100.7046</c:v>
                </c:pt>
                <c:pt idx="302">
                  <c:v>100.3719</c:v>
                </c:pt>
                <c:pt idx="303">
                  <c:v>100.4036</c:v>
                </c:pt>
                <c:pt idx="304">
                  <c:v>100.62860000000001</c:v>
                </c:pt>
                <c:pt idx="305">
                  <c:v>100.72410000000001</c:v>
                </c:pt>
                <c:pt idx="306">
                  <c:v>100.8643</c:v>
                </c:pt>
                <c:pt idx="307">
                  <c:v>100.96129999999999</c:v>
                </c:pt>
                <c:pt idx="308">
                  <c:v>101.07899999999999</c:v>
                </c:pt>
                <c:pt idx="309">
                  <c:v>101.2634</c:v>
                </c:pt>
                <c:pt idx="310">
                  <c:v>101.48480000000001</c:v>
                </c:pt>
                <c:pt idx="311">
                  <c:v>101.19799999999999</c:v>
                </c:pt>
                <c:pt idx="312">
                  <c:v>101.1216</c:v>
                </c:pt>
                <c:pt idx="313">
                  <c:v>100.63800000000001</c:v>
                </c:pt>
                <c:pt idx="314">
                  <c:v>100.7427</c:v>
                </c:pt>
                <c:pt idx="315">
                  <c:v>100.6009</c:v>
                </c:pt>
                <c:pt idx="316">
                  <c:v>100.5843</c:v>
                </c:pt>
                <c:pt idx="317">
                  <c:v>99.997600000000006</c:v>
                </c:pt>
                <c:pt idx="318">
                  <c:v>100.2856</c:v>
                </c:pt>
                <c:pt idx="319">
                  <c:v>100.2105</c:v>
                </c:pt>
                <c:pt idx="320">
                  <c:v>100.277</c:v>
                </c:pt>
                <c:pt idx="321">
                  <c:v>100.0565</c:v>
                </c:pt>
                <c:pt idx="322">
                  <c:v>99.902600000000007</c:v>
                </c:pt>
                <c:pt idx="323">
                  <c:v>99.934700000000007</c:v>
                </c:pt>
                <c:pt idx="324">
                  <c:v>100.6255</c:v>
                </c:pt>
                <c:pt idx="325">
                  <c:v>100.62309999999999</c:v>
                </c:pt>
                <c:pt idx="326">
                  <c:v>100.9893</c:v>
                </c:pt>
                <c:pt idx="327">
                  <c:v>100.82899999999999</c:v>
                </c:pt>
                <c:pt idx="328">
                  <c:v>101.0963</c:v>
                </c:pt>
                <c:pt idx="329">
                  <c:v>101.04340000000001</c:v>
                </c:pt>
                <c:pt idx="330">
                  <c:v>100.9684</c:v>
                </c:pt>
                <c:pt idx="331">
                  <c:v>100.97839999999999</c:v>
                </c:pt>
                <c:pt idx="332">
                  <c:v>101.3747</c:v>
                </c:pt>
                <c:pt idx="333">
                  <c:v>101.45059999999999</c:v>
                </c:pt>
                <c:pt idx="334">
                  <c:v>101.7205</c:v>
                </c:pt>
                <c:pt idx="335">
                  <c:v>101.8181</c:v>
                </c:pt>
                <c:pt idx="336">
                  <c:v>102.0016</c:v>
                </c:pt>
                <c:pt idx="337">
                  <c:v>101.7085</c:v>
                </c:pt>
                <c:pt idx="338">
                  <c:v>101.71469999999999</c:v>
                </c:pt>
                <c:pt idx="339">
                  <c:v>101.8369</c:v>
                </c:pt>
                <c:pt idx="340">
                  <c:v>101.8921</c:v>
                </c:pt>
                <c:pt idx="341">
                  <c:v>101.9027</c:v>
                </c:pt>
                <c:pt idx="342">
                  <c:v>101.91370000000001</c:v>
                </c:pt>
                <c:pt idx="343">
                  <c:v>102.2045</c:v>
                </c:pt>
                <c:pt idx="344">
                  <c:v>102.47669999999999</c:v>
                </c:pt>
                <c:pt idx="345">
                  <c:v>102.4864</c:v>
                </c:pt>
                <c:pt idx="346">
                  <c:v>102.2359</c:v>
                </c:pt>
                <c:pt idx="347">
                  <c:v>102.5085</c:v>
                </c:pt>
                <c:pt idx="348">
                  <c:v>103.0643</c:v>
                </c:pt>
                <c:pt idx="349">
                  <c:v>103.0757</c:v>
                </c:pt>
                <c:pt idx="350">
                  <c:v>103.12990000000001</c:v>
                </c:pt>
                <c:pt idx="351">
                  <c:v>103.0082</c:v>
                </c:pt>
                <c:pt idx="352">
                  <c:v>102.4795</c:v>
                </c:pt>
                <c:pt idx="353">
                  <c:v>102.97450000000001</c:v>
                </c:pt>
                <c:pt idx="354">
                  <c:v>103.33450000000001</c:v>
                </c:pt>
                <c:pt idx="355">
                  <c:v>103.3451</c:v>
                </c:pt>
                <c:pt idx="356">
                  <c:v>103.26909999999999</c:v>
                </c:pt>
                <c:pt idx="357">
                  <c:v>103.1683</c:v>
                </c:pt>
                <c:pt idx="358">
                  <c:v>103.3977</c:v>
                </c:pt>
                <c:pt idx="359">
                  <c:v>103.5856</c:v>
                </c:pt>
                <c:pt idx="360">
                  <c:v>103.7711</c:v>
                </c:pt>
                <c:pt idx="361">
                  <c:v>103.51860000000001</c:v>
                </c:pt>
                <c:pt idx="362">
                  <c:v>103.28740000000001</c:v>
                </c:pt>
                <c:pt idx="363">
                  <c:v>103.2966</c:v>
                </c:pt>
                <c:pt idx="364">
                  <c:v>103.4833</c:v>
                </c:pt>
                <c:pt idx="365">
                  <c:v>103.7585</c:v>
                </c:pt>
                <c:pt idx="366">
                  <c:v>101.92659999999999</c:v>
                </c:pt>
                <c:pt idx="367">
                  <c:v>102.0009</c:v>
                </c:pt>
                <c:pt idx="368">
                  <c:v>101.70399999999999</c:v>
                </c:pt>
                <c:pt idx="369">
                  <c:v>101.8901</c:v>
                </c:pt>
                <c:pt idx="370">
                  <c:v>101.6367</c:v>
                </c:pt>
                <c:pt idx="371">
                  <c:v>101.8236</c:v>
                </c:pt>
                <c:pt idx="372">
                  <c:v>101.85250000000001</c:v>
                </c:pt>
                <c:pt idx="373">
                  <c:v>101.8639</c:v>
                </c:pt>
                <c:pt idx="374">
                  <c:v>101.6986</c:v>
                </c:pt>
                <c:pt idx="375">
                  <c:v>101.7099</c:v>
                </c:pt>
                <c:pt idx="376">
                  <c:v>101.63160000000001</c:v>
                </c:pt>
                <c:pt idx="377">
                  <c:v>101.4889</c:v>
                </c:pt>
                <c:pt idx="378">
                  <c:v>101.587</c:v>
                </c:pt>
                <c:pt idx="379">
                  <c:v>101.685</c:v>
                </c:pt>
                <c:pt idx="380">
                  <c:v>101.4181</c:v>
                </c:pt>
                <c:pt idx="381">
                  <c:v>101.5166</c:v>
                </c:pt>
                <c:pt idx="382">
                  <c:v>101.3734</c:v>
                </c:pt>
                <c:pt idx="383">
                  <c:v>101.2974</c:v>
                </c:pt>
                <c:pt idx="384">
                  <c:v>101.39360000000001</c:v>
                </c:pt>
                <c:pt idx="385">
                  <c:v>101.46559999999999</c:v>
                </c:pt>
                <c:pt idx="386">
                  <c:v>101.1549</c:v>
                </c:pt>
                <c:pt idx="387">
                  <c:v>101.79510000000001</c:v>
                </c:pt>
                <c:pt idx="388">
                  <c:v>101.893</c:v>
                </c:pt>
                <c:pt idx="389">
                  <c:v>101.9689</c:v>
                </c:pt>
                <c:pt idx="390">
                  <c:v>102.0014</c:v>
                </c:pt>
                <c:pt idx="391">
                  <c:v>102.3629</c:v>
                </c:pt>
                <c:pt idx="392">
                  <c:v>102.04340000000001</c:v>
                </c:pt>
                <c:pt idx="393">
                  <c:v>102.05370000000001</c:v>
                </c:pt>
                <c:pt idx="394">
                  <c:v>102.1159</c:v>
                </c:pt>
                <c:pt idx="395">
                  <c:v>102.16200000000001</c:v>
                </c:pt>
                <c:pt idx="396">
                  <c:v>102.0813</c:v>
                </c:pt>
                <c:pt idx="397">
                  <c:v>102.1605</c:v>
                </c:pt>
                <c:pt idx="398">
                  <c:v>102.3022</c:v>
                </c:pt>
                <c:pt idx="399">
                  <c:v>102.3116</c:v>
                </c:pt>
                <c:pt idx="400">
                  <c:v>102.32250000000001</c:v>
                </c:pt>
                <c:pt idx="401">
                  <c:v>102.5574</c:v>
                </c:pt>
                <c:pt idx="402">
                  <c:v>102.9365</c:v>
                </c:pt>
                <c:pt idx="403">
                  <c:v>102.99160000000001</c:v>
                </c:pt>
                <c:pt idx="404">
                  <c:v>103.17910000000001</c:v>
                </c:pt>
                <c:pt idx="405">
                  <c:v>103.1895</c:v>
                </c:pt>
                <c:pt idx="406">
                  <c:v>103.19929999999999</c:v>
                </c:pt>
                <c:pt idx="407">
                  <c:v>103.18680000000001</c:v>
                </c:pt>
                <c:pt idx="408">
                  <c:v>103.24679999999999</c:v>
                </c:pt>
                <c:pt idx="409">
                  <c:v>103.2516</c:v>
                </c:pt>
                <c:pt idx="410">
                  <c:v>103.351</c:v>
                </c:pt>
                <c:pt idx="411">
                  <c:v>103.361</c:v>
                </c:pt>
                <c:pt idx="412">
                  <c:v>103.2255</c:v>
                </c:pt>
                <c:pt idx="413">
                  <c:v>103.2801</c:v>
                </c:pt>
                <c:pt idx="414">
                  <c:v>103.2467</c:v>
                </c:pt>
                <c:pt idx="415">
                  <c:v>103.258</c:v>
                </c:pt>
                <c:pt idx="416">
                  <c:v>103.5142</c:v>
                </c:pt>
                <c:pt idx="417">
                  <c:v>103.8306</c:v>
                </c:pt>
                <c:pt idx="418">
                  <c:v>103.964</c:v>
                </c:pt>
                <c:pt idx="419">
                  <c:v>104.2092</c:v>
                </c:pt>
                <c:pt idx="420">
                  <c:v>104.3546</c:v>
                </c:pt>
                <c:pt idx="421">
                  <c:v>104.4303</c:v>
                </c:pt>
                <c:pt idx="422">
                  <c:v>104.4862</c:v>
                </c:pt>
                <c:pt idx="423">
                  <c:v>104.486</c:v>
                </c:pt>
                <c:pt idx="424">
                  <c:v>104.55</c:v>
                </c:pt>
                <c:pt idx="425">
                  <c:v>104.29219999999999</c:v>
                </c:pt>
                <c:pt idx="426">
                  <c:v>103.96720000000001</c:v>
                </c:pt>
                <c:pt idx="427">
                  <c:v>103.9864</c:v>
                </c:pt>
                <c:pt idx="428">
                  <c:v>103.95140000000001</c:v>
                </c:pt>
                <c:pt idx="429">
                  <c:v>104.1063</c:v>
                </c:pt>
                <c:pt idx="430">
                  <c:v>104.39109999999999</c:v>
                </c:pt>
                <c:pt idx="431">
                  <c:v>104.5172</c:v>
                </c:pt>
                <c:pt idx="432">
                  <c:v>104.5277</c:v>
                </c:pt>
                <c:pt idx="433">
                  <c:v>104.5596</c:v>
                </c:pt>
                <c:pt idx="434">
                  <c:v>104.7478</c:v>
                </c:pt>
                <c:pt idx="435">
                  <c:v>104.8492</c:v>
                </c:pt>
                <c:pt idx="436">
                  <c:v>104.81229999999999</c:v>
                </c:pt>
                <c:pt idx="437">
                  <c:v>104.8617</c:v>
                </c:pt>
                <c:pt idx="438">
                  <c:v>104.9922</c:v>
                </c:pt>
                <c:pt idx="439">
                  <c:v>105.0902</c:v>
                </c:pt>
                <c:pt idx="440">
                  <c:v>105.1015</c:v>
                </c:pt>
                <c:pt idx="441">
                  <c:v>105.11060000000001</c:v>
                </c:pt>
                <c:pt idx="442">
                  <c:v>105.66249999999999</c:v>
                </c:pt>
                <c:pt idx="443">
                  <c:v>105.5128</c:v>
                </c:pt>
                <c:pt idx="444">
                  <c:v>105.3428</c:v>
                </c:pt>
                <c:pt idx="445">
                  <c:v>105.71510000000001</c:v>
                </c:pt>
                <c:pt idx="446">
                  <c:v>105.4995</c:v>
                </c:pt>
                <c:pt idx="447">
                  <c:v>105.374</c:v>
                </c:pt>
                <c:pt idx="448">
                  <c:v>105.4062</c:v>
                </c:pt>
                <c:pt idx="449">
                  <c:v>105.68729999999999</c:v>
                </c:pt>
                <c:pt idx="450">
                  <c:v>105.6074</c:v>
                </c:pt>
                <c:pt idx="451">
                  <c:v>105.61669999999999</c:v>
                </c:pt>
                <c:pt idx="452">
                  <c:v>105.1224</c:v>
                </c:pt>
                <c:pt idx="453">
                  <c:v>104.67189999999999</c:v>
                </c:pt>
                <c:pt idx="454">
                  <c:v>104.6558</c:v>
                </c:pt>
                <c:pt idx="455">
                  <c:v>104.5603</c:v>
                </c:pt>
                <c:pt idx="456">
                  <c:v>104.7487</c:v>
                </c:pt>
                <c:pt idx="457">
                  <c:v>104.1317</c:v>
                </c:pt>
                <c:pt idx="458">
                  <c:v>104.4532</c:v>
                </c:pt>
                <c:pt idx="459">
                  <c:v>104.4109</c:v>
                </c:pt>
                <c:pt idx="460">
                  <c:v>103.9799</c:v>
                </c:pt>
                <c:pt idx="461">
                  <c:v>104.0784</c:v>
                </c:pt>
                <c:pt idx="462">
                  <c:v>104.3742</c:v>
                </c:pt>
                <c:pt idx="463">
                  <c:v>104.3848</c:v>
                </c:pt>
                <c:pt idx="464">
                  <c:v>104.5723</c:v>
                </c:pt>
                <c:pt idx="465">
                  <c:v>104.6728</c:v>
                </c:pt>
                <c:pt idx="466">
                  <c:v>104.77200000000001</c:v>
                </c:pt>
                <c:pt idx="467">
                  <c:v>104.529</c:v>
                </c:pt>
                <c:pt idx="468">
                  <c:v>104.63509999999999</c:v>
                </c:pt>
                <c:pt idx="469">
                  <c:v>105.0009</c:v>
                </c:pt>
                <c:pt idx="470">
                  <c:v>104.871</c:v>
                </c:pt>
                <c:pt idx="471">
                  <c:v>104.75579999999999</c:v>
                </c:pt>
                <c:pt idx="472">
                  <c:v>104.7876</c:v>
                </c:pt>
                <c:pt idx="473">
                  <c:v>104.88630000000001</c:v>
                </c:pt>
                <c:pt idx="474">
                  <c:v>105.3433</c:v>
                </c:pt>
                <c:pt idx="475">
                  <c:v>106.2512</c:v>
                </c:pt>
                <c:pt idx="476">
                  <c:v>105.79470000000001</c:v>
                </c:pt>
                <c:pt idx="477">
                  <c:v>106.74590000000001</c:v>
                </c:pt>
                <c:pt idx="478">
                  <c:v>106.9385</c:v>
                </c:pt>
                <c:pt idx="479">
                  <c:v>107.1322</c:v>
                </c:pt>
                <c:pt idx="480">
                  <c:v>106.7771</c:v>
                </c:pt>
                <c:pt idx="481">
                  <c:v>106.87909999999999</c:v>
                </c:pt>
                <c:pt idx="482">
                  <c:v>107.0005</c:v>
                </c:pt>
                <c:pt idx="483">
                  <c:v>107.32810000000001</c:v>
                </c:pt>
                <c:pt idx="484">
                  <c:v>107.5232</c:v>
                </c:pt>
                <c:pt idx="485">
                  <c:v>105.60550000000001</c:v>
                </c:pt>
                <c:pt idx="486">
                  <c:v>105.66070000000001</c:v>
                </c:pt>
                <c:pt idx="487">
                  <c:v>106.0598</c:v>
                </c:pt>
                <c:pt idx="488">
                  <c:v>105.88509999999999</c:v>
                </c:pt>
                <c:pt idx="489">
                  <c:v>105.8035</c:v>
                </c:pt>
                <c:pt idx="490">
                  <c:v>105.66540000000001</c:v>
                </c:pt>
                <c:pt idx="491">
                  <c:v>106.74760000000001</c:v>
                </c:pt>
                <c:pt idx="492">
                  <c:v>107.2415</c:v>
                </c:pt>
                <c:pt idx="493">
                  <c:v>107.0659</c:v>
                </c:pt>
                <c:pt idx="494">
                  <c:v>106.8899</c:v>
                </c:pt>
                <c:pt idx="495">
                  <c:v>107.6469</c:v>
                </c:pt>
                <c:pt idx="496">
                  <c:v>107.61360000000001</c:v>
                </c:pt>
                <c:pt idx="497">
                  <c:v>107.12730000000001</c:v>
                </c:pt>
                <c:pt idx="498">
                  <c:v>107.1373</c:v>
                </c:pt>
                <c:pt idx="499">
                  <c:v>106.91630000000001</c:v>
                </c:pt>
                <c:pt idx="500">
                  <c:v>106.9705</c:v>
                </c:pt>
                <c:pt idx="501">
                  <c:v>106.5658</c:v>
                </c:pt>
                <c:pt idx="502">
                  <c:v>106.6401</c:v>
                </c:pt>
                <c:pt idx="503">
                  <c:v>106.9281</c:v>
                </c:pt>
                <c:pt idx="504">
                  <c:v>107.2183</c:v>
                </c:pt>
                <c:pt idx="505">
                  <c:v>107.60039999999999</c:v>
                </c:pt>
                <c:pt idx="506">
                  <c:v>107.6126</c:v>
                </c:pt>
                <c:pt idx="507">
                  <c:v>107.5046</c:v>
                </c:pt>
                <c:pt idx="508">
                  <c:v>107.65130000000001</c:v>
                </c:pt>
                <c:pt idx="509">
                  <c:v>107.6615</c:v>
                </c:pt>
                <c:pt idx="510">
                  <c:v>107.0193</c:v>
                </c:pt>
                <c:pt idx="511">
                  <c:v>107.0637</c:v>
                </c:pt>
                <c:pt idx="512">
                  <c:v>107.20140000000001</c:v>
                </c:pt>
                <c:pt idx="513">
                  <c:v>107.255</c:v>
                </c:pt>
                <c:pt idx="514">
                  <c:v>107.91970000000001</c:v>
                </c:pt>
                <c:pt idx="515">
                  <c:v>107.88460000000001</c:v>
                </c:pt>
                <c:pt idx="516">
                  <c:v>107.8006</c:v>
                </c:pt>
                <c:pt idx="517">
                  <c:v>107.7128</c:v>
                </c:pt>
                <c:pt idx="518">
                  <c:v>107.38509999999999</c:v>
                </c:pt>
                <c:pt idx="519">
                  <c:v>107.3372</c:v>
                </c:pt>
                <c:pt idx="520">
                  <c:v>107.3013</c:v>
                </c:pt>
                <c:pt idx="521">
                  <c:v>107.4038</c:v>
                </c:pt>
                <c:pt idx="522">
                  <c:v>107.38679999999999</c:v>
                </c:pt>
                <c:pt idx="523">
                  <c:v>107.259</c:v>
                </c:pt>
                <c:pt idx="524">
                  <c:v>107.1307</c:v>
                </c:pt>
                <c:pt idx="525">
                  <c:v>107.1399</c:v>
                </c:pt>
                <c:pt idx="526">
                  <c:v>107.2436</c:v>
                </c:pt>
                <c:pt idx="527">
                  <c:v>107.5716</c:v>
                </c:pt>
                <c:pt idx="528">
                  <c:v>107.58199999999999</c:v>
                </c:pt>
                <c:pt idx="529">
                  <c:v>107.49979999999999</c:v>
                </c:pt>
                <c:pt idx="530">
                  <c:v>107.4379</c:v>
                </c:pt>
                <c:pt idx="531">
                  <c:v>107.4468</c:v>
                </c:pt>
                <c:pt idx="532">
                  <c:v>107.4564</c:v>
                </c:pt>
                <c:pt idx="533">
                  <c:v>107.235</c:v>
                </c:pt>
                <c:pt idx="534">
                  <c:v>106.99769999999999</c:v>
                </c:pt>
                <c:pt idx="535">
                  <c:v>106.7518</c:v>
                </c:pt>
                <c:pt idx="536">
                  <c:v>106.67019999999999</c:v>
                </c:pt>
                <c:pt idx="537">
                  <c:v>106.49720000000001</c:v>
                </c:pt>
                <c:pt idx="538">
                  <c:v>106.5076</c:v>
                </c:pt>
                <c:pt idx="539">
                  <c:v>106.1965</c:v>
                </c:pt>
                <c:pt idx="540">
                  <c:v>105.4614</c:v>
                </c:pt>
                <c:pt idx="541">
                  <c:v>105.4682</c:v>
                </c:pt>
                <c:pt idx="542">
                  <c:v>105.4787</c:v>
                </c:pt>
                <c:pt idx="543">
                  <c:v>105.8519</c:v>
                </c:pt>
                <c:pt idx="544">
                  <c:v>105.8629</c:v>
                </c:pt>
                <c:pt idx="545">
                  <c:v>105.8921</c:v>
                </c:pt>
                <c:pt idx="546">
                  <c:v>105.94629999999999</c:v>
                </c:pt>
                <c:pt idx="547">
                  <c:v>106.0029</c:v>
                </c:pt>
                <c:pt idx="548">
                  <c:v>106.4316</c:v>
                </c:pt>
                <c:pt idx="549">
                  <c:v>106.51349999999999</c:v>
                </c:pt>
                <c:pt idx="550">
                  <c:v>107.2428</c:v>
                </c:pt>
                <c:pt idx="551">
                  <c:v>107.5261</c:v>
                </c:pt>
                <c:pt idx="552">
                  <c:v>107.44410000000001</c:v>
                </c:pt>
                <c:pt idx="553">
                  <c:v>107.4509</c:v>
                </c:pt>
                <c:pt idx="554">
                  <c:v>108.02549999999999</c:v>
                </c:pt>
                <c:pt idx="555">
                  <c:v>107.87130000000001</c:v>
                </c:pt>
                <c:pt idx="556">
                  <c:v>107.8736</c:v>
                </c:pt>
                <c:pt idx="557">
                  <c:v>107.70140000000001</c:v>
                </c:pt>
                <c:pt idx="558">
                  <c:v>107.6183</c:v>
                </c:pt>
                <c:pt idx="559">
                  <c:v>107.9049</c:v>
                </c:pt>
                <c:pt idx="560">
                  <c:v>107.8899</c:v>
                </c:pt>
                <c:pt idx="561">
                  <c:v>107.9053</c:v>
                </c:pt>
                <c:pt idx="562">
                  <c:v>108.0483</c:v>
                </c:pt>
                <c:pt idx="563">
                  <c:v>108.1914</c:v>
                </c:pt>
                <c:pt idx="564">
                  <c:v>108.1614</c:v>
                </c:pt>
                <c:pt idx="565">
                  <c:v>108.3262</c:v>
                </c:pt>
                <c:pt idx="566">
                  <c:v>108.24420000000001</c:v>
                </c:pt>
                <c:pt idx="567">
                  <c:v>108.49</c:v>
                </c:pt>
                <c:pt idx="568">
                  <c:v>108.4701</c:v>
                </c:pt>
                <c:pt idx="569">
                  <c:v>108.697</c:v>
                </c:pt>
                <c:pt idx="570">
                  <c:v>108.5348</c:v>
                </c:pt>
                <c:pt idx="571">
                  <c:v>108.55110000000001</c:v>
                </c:pt>
                <c:pt idx="572">
                  <c:v>108.3965</c:v>
                </c:pt>
                <c:pt idx="573">
                  <c:v>108.1777</c:v>
                </c:pt>
                <c:pt idx="574">
                  <c:v>108.21169999999999</c:v>
                </c:pt>
                <c:pt idx="575">
                  <c:v>108.84480000000001</c:v>
                </c:pt>
                <c:pt idx="576">
                  <c:v>108.6063</c:v>
                </c:pt>
                <c:pt idx="577">
                  <c:v>108.479</c:v>
                </c:pt>
                <c:pt idx="578">
                  <c:v>108.5498</c:v>
                </c:pt>
                <c:pt idx="579">
                  <c:v>108.7008</c:v>
                </c:pt>
                <c:pt idx="580">
                  <c:v>108.6221</c:v>
                </c:pt>
                <c:pt idx="581">
                  <c:v>108.6778</c:v>
                </c:pt>
                <c:pt idx="582">
                  <c:v>108.61109999999999</c:v>
                </c:pt>
                <c:pt idx="583">
                  <c:v>108.5153</c:v>
                </c:pt>
                <c:pt idx="584">
                  <c:v>108.6323</c:v>
                </c:pt>
                <c:pt idx="585">
                  <c:v>108.8081</c:v>
                </c:pt>
                <c:pt idx="586">
                  <c:v>108.5797</c:v>
                </c:pt>
                <c:pt idx="587">
                  <c:v>108.72029999999999</c:v>
                </c:pt>
                <c:pt idx="588">
                  <c:v>108.8781</c:v>
                </c:pt>
                <c:pt idx="589">
                  <c:v>108.98180000000001</c:v>
                </c:pt>
                <c:pt idx="590">
                  <c:v>109.291</c:v>
                </c:pt>
                <c:pt idx="591">
                  <c:v>109.4879</c:v>
                </c:pt>
                <c:pt idx="592">
                  <c:v>109.7787</c:v>
                </c:pt>
                <c:pt idx="593">
                  <c:v>110.02500000000001</c:v>
                </c:pt>
                <c:pt idx="594">
                  <c:v>109.37860000000001</c:v>
                </c:pt>
                <c:pt idx="595">
                  <c:v>109.5582</c:v>
                </c:pt>
                <c:pt idx="596">
                  <c:v>109.34180000000001</c:v>
                </c:pt>
                <c:pt idx="597">
                  <c:v>109.3008</c:v>
                </c:pt>
                <c:pt idx="598">
                  <c:v>109.2169</c:v>
                </c:pt>
                <c:pt idx="599">
                  <c:v>109.3779</c:v>
                </c:pt>
                <c:pt idx="600">
                  <c:v>109.53740000000001</c:v>
                </c:pt>
                <c:pt idx="601">
                  <c:v>109.8271</c:v>
                </c:pt>
                <c:pt idx="602">
                  <c:v>109.93129999999999</c:v>
                </c:pt>
                <c:pt idx="603">
                  <c:v>109.9881</c:v>
                </c:pt>
                <c:pt idx="604">
                  <c:v>110.0665</c:v>
                </c:pt>
                <c:pt idx="605">
                  <c:v>110.4516</c:v>
                </c:pt>
                <c:pt idx="606">
                  <c:v>110.9325</c:v>
                </c:pt>
                <c:pt idx="607">
                  <c:v>110.697</c:v>
                </c:pt>
                <c:pt idx="608">
                  <c:v>111.04900000000001</c:v>
                </c:pt>
                <c:pt idx="609">
                  <c:v>109.43559999999999</c:v>
                </c:pt>
                <c:pt idx="610">
                  <c:v>109.3485</c:v>
                </c:pt>
                <c:pt idx="611">
                  <c:v>109.0967</c:v>
                </c:pt>
                <c:pt idx="612">
                  <c:v>108.8946</c:v>
                </c:pt>
                <c:pt idx="613">
                  <c:v>109.18859999999999</c:v>
                </c:pt>
                <c:pt idx="614">
                  <c:v>109.2638</c:v>
                </c:pt>
                <c:pt idx="615">
                  <c:v>109.1083</c:v>
                </c:pt>
                <c:pt idx="616">
                  <c:v>108.96899999999999</c:v>
                </c:pt>
                <c:pt idx="617">
                  <c:v>108.88420000000001</c:v>
                </c:pt>
                <c:pt idx="618">
                  <c:v>108.29349999999999</c:v>
                </c:pt>
                <c:pt idx="619">
                  <c:v>108.1358</c:v>
                </c:pt>
                <c:pt idx="620">
                  <c:v>108.2403</c:v>
                </c:pt>
                <c:pt idx="621">
                  <c:v>108.39619999999999</c:v>
                </c:pt>
                <c:pt idx="622">
                  <c:v>108.4003</c:v>
                </c:pt>
                <c:pt idx="623">
                  <c:v>108.2689</c:v>
                </c:pt>
                <c:pt idx="624">
                  <c:v>107.4603</c:v>
                </c:pt>
                <c:pt idx="625">
                  <c:v>107.56870000000001</c:v>
                </c:pt>
                <c:pt idx="626">
                  <c:v>107.5775</c:v>
                </c:pt>
                <c:pt idx="627">
                  <c:v>107.7727</c:v>
                </c:pt>
                <c:pt idx="628">
                  <c:v>108.1067</c:v>
                </c:pt>
                <c:pt idx="629">
                  <c:v>107.9973</c:v>
                </c:pt>
                <c:pt idx="630">
                  <c:v>107.63809999999999</c:v>
                </c:pt>
                <c:pt idx="631">
                  <c:v>107.5111</c:v>
                </c:pt>
                <c:pt idx="632">
                  <c:v>107.4216</c:v>
                </c:pt>
                <c:pt idx="633">
                  <c:v>107.48399999999999</c:v>
                </c:pt>
                <c:pt idx="634">
                  <c:v>107.5172</c:v>
                </c:pt>
                <c:pt idx="635">
                  <c:v>107.4323</c:v>
                </c:pt>
                <c:pt idx="636">
                  <c:v>107.15309999999999</c:v>
                </c:pt>
                <c:pt idx="637">
                  <c:v>107.1491</c:v>
                </c:pt>
                <c:pt idx="638">
                  <c:v>107.64660000000001</c:v>
                </c:pt>
                <c:pt idx="639">
                  <c:v>107.9486</c:v>
                </c:pt>
                <c:pt idx="640">
                  <c:v>107.22709999999999</c:v>
                </c:pt>
                <c:pt idx="641">
                  <c:v>107.05370000000001</c:v>
                </c:pt>
                <c:pt idx="642">
                  <c:v>107.1558</c:v>
                </c:pt>
                <c:pt idx="643">
                  <c:v>107.4422</c:v>
                </c:pt>
                <c:pt idx="644">
                  <c:v>107.5634</c:v>
                </c:pt>
                <c:pt idx="645">
                  <c:v>107.39060000000001</c:v>
                </c:pt>
                <c:pt idx="646">
                  <c:v>107.4776</c:v>
                </c:pt>
                <c:pt idx="647">
                  <c:v>107.5938</c:v>
                </c:pt>
                <c:pt idx="648">
                  <c:v>107.87949999999999</c:v>
                </c:pt>
                <c:pt idx="649">
                  <c:v>108.0958</c:v>
                </c:pt>
                <c:pt idx="650">
                  <c:v>108.1978</c:v>
                </c:pt>
                <c:pt idx="651">
                  <c:v>108.3006</c:v>
                </c:pt>
                <c:pt idx="652">
                  <c:v>108.1253</c:v>
                </c:pt>
                <c:pt idx="653">
                  <c:v>108.17749999999999</c:v>
                </c:pt>
                <c:pt idx="654">
                  <c:v>108.7435</c:v>
                </c:pt>
                <c:pt idx="655">
                  <c:v>109.124</c:v>
                </c:pt>
                <c:pt idx="656">
                  <c:v>109.1831</c:v>
                </c:pt>
                <c:pt idx="657">
                  <c:v>109.1657</c:v>
                </c:pt>
                <c:pt idx="658">
                  <c:v>109.3622</c:v>
                </c:pt>
                <c:pt idx="659">
                  <c:v>109.41970000000001</c:v>
                </c:pt>
                <c:pt idx="660">
                  <c:v>109.3835</c:v>
                </c:pt>
                <c:pt idx="661">
                  <c:v>109.392</c:v>
                </c:pt>
                <c:pt idx="662">
                  <c:v>109.0671</c:v>
                </c:pt>
                <c:pt idx="663">
                  <c:v>109.1532</c:v>
                </c:pt>
                <c:pt idx="664">
                  <c:v>109.3493</c:v>
                </c:pt>
                <c:pt idx="665">
                  <c:v>109.6837</c:v>
                </c:pt>
                <c:pt idx="666">
                  <c:v>109.59990000000001</c:v>
                </c:pt>
                <c:pt idx="667">
                  <c:v>109.7251</c:v>
                </c:pt>
                <c:pt idx="668">
                  <c:v>109.6906</c:v>
                </c:pt>
                <c:pt idx="669">
                  <c:v>109.60639999999999</c:v>
                </c:pt>
                <c:pt idx="670">
                  <c:v>109.43040000000001</c:v>
                </c:pt>
                <c:pt idx="671">
                  <c:v>109.5547</c:v>
                </c:pt>
                <c:pt idx="672">
                  <c:v>109.5939</c:v>
                </c:pt>
                <c:pt idx="673">
                  <c:v>109.60299999999999</c:v>
                </c:pt>
                <c:pt idx="674">
                  <c:v>109.8212</c:v>
                </c:pt>
                <c:pt idx="675">
                  <c:v>109.83</c:v>
                </c:pt>
                <c:pt idx="676">
                  <c:v>109.8404</c:v>
                </c:pt>
                <c:pt idx="677">
                  <c:v>109.9455</c:v>
                </c:pt>
                <c:pt idx="678">
                  <c:v>110.00190000000001</c:v>
                </c:pt>
                <c:pt idx="679">
                  <c:v>109.98560000000001</c:v>
                </c:pt>
                <c:pt idx="680">
                  <c:v>110.042</c:v>
                </c:pt>
                <c:pt idx="681">
                  <c:v>110.15260000000001</c:v>
                </c:pt>
                <c:pt idx="682">
                  <c:v>110.294</c:v>
                </c:pt>
                <c:pt idx="683">
                  <c:v>110.16540000000001</c:v>
                </c:pt>
                <c:pt idx="684">
                  <c:v>110.38339999999999</c:v>
                </c:pt>
                <c:pt idx="685">
                  <c:v>110.5356</c:v>
                </c:pt>
                <c:pt idx="686">
                  <c:v>110.73390000000001</c:v>
                </c:pt>
                <c:pt idx="687">
                  <c:v>111.5017</c:v>
                </c:pt>
                <c:pt idx="688">
                  <c:v>111.4165</c:v>
                </c:pt>
                <c:pt idx="689">
                  <c:v>111.11620000000001</c:v>
                </c:pt>
                <c:pt idx="690">
                  <c:v>110.6992</c:v>
                </c:pt>
                <c:pt idx="691">
                  <c:v>110.7097</c:v>
                </c:pt>
                <c:pt idx="692">
                  <c:v>110.7197</c:v>
                </c:pt>
                <c:pt idx="693">
                  <c:v>110.6178</c:v>
                </c:pt>
                <c:pt idx="694">
                  <c:v>110.6747</c:v>
                </c:pt>
                <c:pt idx="695">
                  <c:v>110.6387</c:v>
                </c:pt>
                <c:pt idx="696">
                  <c:v>110.7436</c:v>
                </c:pt>
                <c:pt idx="697">
                  <c:v>110.7055</c:v>
                </c:pt>
                <c:pt idx="698">
                  <c:v>110.73520000000001</c:v>
                </c:pt>
                <c:pt idx="699">
                  <c:v>110.74509999999999</c:v>
                </c:pt>
                <c:pt idx="700">
                  <c:v>110.7557</c:v>
                </c:pt>
                <c:pt idx="701">
                  <c:v>110.8142</c:v>
                </c:pt>
                <c:pt idx="702">
                  <c:v>110.8703</c:v>
                </c:pt>
                <c:pt idx="703">
                  <c:v>110.7317</c:v>
                </c:pt>
                <c:pt idx="704">
                  <c:v>110.7229</c:v>
                </c:pt>
                <c:pt idx="705">
                  <c:v>110.7697</c:v>
                </c:pt>
                <c:pt idx="706">
                  <c:v>110.7911</c:v>
                </c:pt>
                <c:pt idx="707">
                  <c:v>110.51430000000001</c:v>
                </c:pt>
                <c:pt idx="708">
                  <c:v>110.2932</c:v>
                </c:pt>
                <c:pt idx="709">
                  <c:v>110.3248</c:v>
                </c:pt>
                <c:pt idx="710">
                  <c:v>110.33620000000001</c:v>
                </c:pt>
                <c:pt idx="711">
                  <c:v>110.4863</c:v>
                </c:pt>
                <c:pt idx="712">
                  <c:v>110.4943</c:v>
                </c:pt>
                <c:pt idx="713">
                  <c:v>110.2938</c:v>
                </c:pt>
                <c:pt idx="714">
                  <c:v>110.2086</c:v>
                </c:pt>
                <c:pt idx="715">
                  <c:v>110.3626</c:v>
                </c:pt>
                <c:pt idx="716">
                  <c:v>110.32259999999999</c:v>
                </c:pt>
                <c:pt idx="717">
                  <c:v>110.19629999999999</c:v>
                </c:pt>
                <c:pt idx="718">
                  <c:v>110.41240000000001</c:v>
                </c:pt>
                <c:pt idx="719">
                  <c:v>110.46559999999999</c:v>
                </c:pt>
                <c:pt idx="720">
                  <c:v>110.4776</c:v>
                </c:pt>
                <c:pt idx="721">
                  <c:v>110.815</c:v>
                </c:pt>
                <c:pt idx="722">
                  <c:v>110.889</c:v>
                </c:pt>
                <c:pt idx="723">
                  <c:v>111.0467</c:v>
                </c:pt>
                <c:pt idx="724">
                  <c:v>111.0975</c:v>
                </c:pt>
                <c:pt idx="725">
                  <c:v>111.2949</c:v>
                </c:pt>
                <c:pt idx="726">
                  <c:v>111.494</c:v>
                </c:pt>
                <c:pt idx="727">
                  <c:v>109.5749</c:v>
                </c:pt>
                <c:pt idx="728">
                  <c:v>109.5103</c:v>
                </c:pt>
                <c:pt idx="729">
                  <c:v>109.6695</c:v>
                </c:pt>
                <c:pt idx="730">
                  <c:v>109.7191</c:v>
                </c:pt>
                <c:pt idx="731">
                  <c:v>109.4443</c:v>
                </c:pt>
                <c:pt idx="732">
                  <c:v>109.9213</c:v>
                </c:pt>
                <c:pt idx="733">
                  <c:v>110.3361</c:v>
                </c:pt>
                <c:pt idx="734">
                  <c:v>110.3965</c:v>
                </c:pt>
                <c:pt idx="735">
                  <c:v>110.4068</c:v>
                </c:pt>
                <c:pt idx="736">
                  <c:v>110.3656</c:v>
                </c:pt>
                <c:pt idx="737">
                  <c:v>110.2796</c:v>
                </c:pt>
                <c:pt idx="738">
                  <c:v>110.2623</c:v>
                </c:pt>
                <c:pt idx="739">
                  <c:v>110.2256</c:v>
                </c:pt>
                <c:pt idx="740">
                  <c:v>110.2351</c:v>
                </c:pt>
                <c:pt idx="741">
                  <c:v>110.3395</c:v>
                </c:pt>
                <c:pt idx="742">
                  <c:v>110.34910000000001</c:v>
                </c:pt>
                <c:pt idx="743">
                  <c:v>111.18810000000001</c:v>
                </c:pt>
                <c:pt idx="744">
                  <c:v>111.6756</c:v>
                </c:pt>
                <c:pt idx="745">
                  <c:v>111.688</c:v>
                </c:pt>
                <c:pt idx="746">
                  <c:v>112.1786</c:v>
                </c:pt>
                <c:pt idx="747">
                  <c:v>112.7722</c:v>
                </c:pt>
                <c:pt idx="748">
                  <c:v>112.99809999999999</c:v>
                </c:pt>
                <c:pt idx="749">
                  <c:v>112.8122</c:v>
                </c:pt>
                <c:pt idx="750">
                  <c:v>112.77030000000001</c:v>
                </c:pt>
                <c:pt idx="751">
                  <c:v>112.3926</c:v>
                </c:pt>
                <c:pt idx="752">
                  <c:v>112.3565</c:v>
                </c:pt>
                <c:pt idx="753">
                  <c:v>112.72280000000001</c:v>
                </c:pt>
                <c:pt idx="754">
                  <c:v>112.83029999999999</c:v>
                </c:pt>
                <c:pt idx="755">
                  <c:v>112.93729999999999</c:v>
                </c:pt>
                <c:pt idx="756">
                  <c:v>113.2384</c:v>
                </c:pt>
                <c:pt idx="757">
                  <c:v>113.2486</c:v>
                </c:pt>
                <c:pt idx="758">
                  <c:v>113.3747</c:v>
                </c:pt>
                <c:pt idx="759">
                  <c:v>113.581</c:v>
                </c:pt>
                <c:pt idx="760">
                  <c:v>113.5896</c:v>
                </c:pt>
                <c:pt idx="761">
                  <c:v>113.60080000000001</c:v>
                </c:pt>
                <c:pt idx="762">
                  <c:v>113.51309999999999</c:v>
                </c:pt>
                <c:pt idx="763">
                  <c:v>113.5712</c:v>
                </c:pt>
                <c:pt idx="764">
                  <c:v>113.4627</c:v>
                </c:pt>
                <c:pt idx="765">
                  <c:v>113.57</c:v>
                </c:pt>
                <c:pt idx="766">
                  <c:v>113.52979999999999</c:v>
                </c:pt>
                <c:pt idx="767">
                  <c:v>113.5596</c:v>
                </c:pt>
                <c:pt idx="768">
                  <c:v>113.6677</c:v>
                </c:pt>
                <c:pt idx="769">
                  <c:v>113.72669999999999</c:v>
                </c:pt>
                <c:pt idx="770">
                  <c:v>113.63849999999999</c:v>
                </c:pt>
                <c:pt idx="771">
                  <c:v>113.3548</c:v>
                </c:pt>
                <c:pt idx="772">
                  <c:v>112.9958</c:v>
                </c:pt>
                <c:pt idx="773">
                  <c:v>113.1023</c:v>
                </c:pt>
                <c:pt idx="774">
                  <c:v>112.8211</c:v>
                </c:pt>
                <c:pt idx="775">
                  <c:v>112.5414</c:v>
                </c:pt>
                <c:pt idx="776">
                  <c:v>112.1669</c:v>
                </c:pt>
                <c:pt idx="777">
                  <c:v>112.45740000000001</c:v>
                </c:pt>
                <c:pt idx="778">
                  <c:v>112.46599999999999</c:v>
                </c:pt>
                <c:pt idx="779">
                  <c:v>112.5724</c:v>
                </c:pt>
                <c:pt idx="780">
                  <c:v>112.8703</c:v>
                </c:pt>
                <c:pt idx="781">
                  <c:v>113.2694</c:v>
                </c:pt>
                <c:pt idx="782">
                  <c:v>113.1994</c:v>
                </c:pt>
                <c:pt idx="783">
                  <c:v>113.2555</c:v>
                </c:pt>
                <c:pt idx="784">
                  <c:v>113.2196</c:v>
                </c:pt>
                <c:pt idx="785">
                  <c:v>113.0356</c:v>
                </c:pt>
                <c:pt idx="786">
                  <c:v>113.1422</c:v>
                </c:pt>
                <c:pt idx="787">
                  <c:v>113.3167</c:v>
                </c:pt>
                <c:pt idx="788">
                  <c:v>113.2259</c:v>
                </c:pt>
                <c:pt idx="789">
                  <c:v>113.2891</c:v>
                </c:pt>
                <c:pt idx="790">
                  <c:v>113.4919</c:v>
                </c:pt>
                <c:pt idx="791">
                  <c:v>113.5979</c:v>
                </c:pt>
                <c:pt idx="792">
                  <c:v>113.9683</c:v>
                </c:pt>
                <c:pt idx="793">
                  <c:v>113.783</c:v>
                </c:pt>
                <c:pt idx="794">
                  <c:v>113.54989999999999</c:v>
                </c:pt>
                <c:pt idx="795">
                  <c:v>113.65689999999999</c:v>
                </c:pt>
                <c:pt idx="796">
                  <c:v>113.3282</c:v>
                </c:pt>
                <c:pt idx="797">
                  <c:v>113.3096</c:v>
                </c:pt>
                <c:pt idx="798">
                  <c:v>113.3185</c:v>
                </c:pt>
                <c:pt idx="799">
                  <c:v>113.1357</c:v>
                </c:pt>
                <c:pt idx="800">
                  <c:v>113.0975</c:v>
                </c:pt>
                <c:pt idx="801">
                  <c:v>112.7715</c:v>
                </c:pt>
                <c:pt idx="802">
                  <c:v>111.37479999999999</c:v>
                </c:pt>
                <c:pt idx="803">
                  <c:v>111.4787</c:v>
                </c:pt>
                <c:pt idx="804">
                  <c:v>111.111</c:v>
                </c:pt>
                <c:pt idx="805">
                  <c:v>111.4987</c:v>
                </c:pt>
                <c:pt idx="806">
                  <c:v>111.32080000000001</c:v>
                </c:pt>
                <c:pt idx="807">
                  <c:v>111.5802</c:v>
                </c:pt>
                <c:pt idx="808">
                  <c:v>111.3601</c:v>
                </c:pt>
                <c:pt idx="809">
                  <c:v>111.7891</c:v>
                </c:pt>
                <c:pt idx="810">
                  <c:v>111.946</c:v>
                </c:pt>
                <c:pt idx="811">
                  <c:v>111.8614</c:v>
                </c:pt>
                <c:pt idx="812">
                  <c:v>111.2353</c:v>
                </c:pt>
                <c:pt idx="813">
                  <c:v>110.54130000000001</c:v>
                </c:pt>
                <c:pt idx="814">
                  <c:v>110.50490000000001</c:v>
                </c:pt>
                <c:pt idx="815">
                  <c:v>110.7007</c:v>
                </c:pt>
                <c:pt idx="816">
                  <c:v>110.804</c:v>
                </c:pt>
                <c:pt idx="817">
                  <c:v>110.6943</c:v>
                </c:pt>
                <c:pt idx="818">
                  <c:v>110.0284</c:v>
                </c:pt>
                <c:pt idx="819">
                  <c:v>110.2963</c:v>
                </c:pt>
                <c:pt idx="820">
                  <c:v>110.5844</c:v>
                </c:pt>
                <c:pt idx="821">
                  <c:v>110.5014</c:v>
                </c:pt>
                <c:pt idx="822">
                  <c:v>110.53270000000001</c:v>
                </c:pt>
                <c:pt idx="823">
                  <c:v>110.4957</c:v>
                </c:pt>
                <c:pt idx="824">
                  <c:v>110.971</c:v>
                </c:pt>
                <c:pt idx="825">
                  <c:v>111.0278</c:v>
                </c:pt>
                <c:pt idx="826">
                  <c:v>111.1305</c:v>
                </c:pt>
                <c:pt idx="827">
                  <c:v>111.5363</c:v>
                </c:pt>
                <c:pt idx="828">
                  <c:v>111.63800000000001</c:v>
                </c:pt>
                <c:pt idx="829">
                  <c:v>111.8182</c:v>
                </c:pt>
                <c:pt idx="830">
                  <c:v>111.93980000000001</c:v>
                </c:pt>
                <c:pt idx="831">
                  <c:v>112.0457</c:v>
                </c:pt>
                <c:pt idx="832">
                  <c:v>111.96380000000001</c:v>
                </c:pt>
                <c:pt idx="833">
                  <c:v>111.89700000000001</c:v>
                </c:pt>
                <c:pt idx="834">
                  <c:v>112.00149999999999</c:v>
                </c:pt>
                <c:pt idx="835">
                  <c:v>112.1998</c:v>
                </c:pt>
                <c:pt idx="836">
                  <c:v>112.1069</c:v>
                </c:pt>
                <c:pt idx="837">
                  <c:v>112.4379</c:v>
                </c:pt>
                <c:pt idx="838">
                  <c:v>112.4483</c:v>
                </c:pt>
                <c:pt idx="839">
                  <c:v>112.45820000000001</c:v>
                </c:pt>
                <c:pt idx="840">
                  <c:v>112.279</c:v>
                </c:pt>
                <c:pt idx="841">
                  <c:v>112.25230000000001</c:v>
                </c:pt>
                <c:pt idx="842">
                  <c:v>111.9439</c:v>
                </c:pt>
                <c:pt idx="843">
                  <c:v>111.9516</c:v>
                </c:pt>
                <c:pt idx="844">
                  <c:v>111.91540000000001</c:v>
                </c:pt>
                <c:pt idx="845">
                  <c:v>111.7852</c:v>
                </c:pt>
                <c:pt idx="846">
                  <c:v>111.535</c:v>
                </c:pt>
                <c:pt idx="847">
                  <c:v>111.7689</c:v>
                </c:pt>
                <c:pt idx="848">
                  <c:v>111.66800000000001</c:v>
                </c:pt>
                <c:pt idx="849">
                  <c:v>111.7041</c:v>
                </c:pt>
                <c:pt idx="850">
                  <c:v>111.7052</c:v>
                </c:pt>
                <c:pt idx="851">
                  <c:v>109.8747</c:v>
                </c:pt>
                <c:pt idx="852">
                  <c:v>109.7529</c:v>
                </c:pt>
                <c:pt idx="853">
                  <c:v>109.6698</c:v>
                </c:pt>
                <c:pt idx="854">
                  <c:v>109.58799999999999</c:v>
                </c:pt>
                <c:pt idx="855">
                  <c:v>109.6514</c:v>
                </c:pt>
                <c:pt idx="856">
                  <c:v>109.5672</c:v>
                </c:pt>
                <c:pt idx="857">
                  <c:v>109.6752</c:v>
                </c:pt>
                <c:pt idx="858">
                  <c:v>109.7264</c:v>
                </c:pt>
                <c:pt idx="859">
                  <c:v>109.7959</c:v>
                </c:pt>
                <c:pt idx="860">
                  <c:v>109.7606</c:v>
                </c:pt>
                <c:pt idx="861">
                  <c:v>109.7923</c:v>
                </c:pt>
                <c:pt idx="862">
                  <c:v>109.79049999999999</c:v>
                </c:pt>
                <c:pt idx="863">
                  <c:v>109.90179999999999</c:v>
                </c:pt>
                <c:pt idx="864">
                  <c:v>109.91079999999999</c:v>
                </c:pt>
                <c:pt idx="865">
                  <c:v>109.9191</c:v>
                </c:pt>
                <c:pt idx="866">
                  <c:v>109.788</c:v>
                </c:pt>
                <c:pt idx="867">
                  <c:v>109.6902</c:v>
                </c:pt>
                <c:pt idx="868">
                  <c:v>109.7016</c:v>
                </c:pt>
                <c:pt idx="869">
                  <c:v>109.7972</c:v>
                </c:pt>
                <c:pt idx="870">
                  <c:v>109.93689999999999</c:v>
                </c:pt>
                <c:pt idx="871">
                  <c:v>109.8925</c:v>
                </c:pt>
                <c:pt idx="872">
                  <c:v>109.9461</c:v>
                </c:pt>
                <c:pt idx="873">
                  <c:v>109.89149999999999</c:v>
                </c:pt>
                <c:pt idx="874">
                  <c:v>109.9105</c:v>
                </c:pt>
                <c:pt idx="875">
                  <c:v>109.9213</c:v>
                </c:pt>
                <c:pt idx="876">
                  <c:v>110.3574</c:v>
                </c:pt>
                <c:pt idx="877">
                  <c:v>110.3322</c:v>
                </c:pt>
                <c:pt idx="878">
                  <c:v>110.29600000000001</c:v>
                </c:pt>
                <c:pt idx="879">
                  <c:v>110.4383</c:v>
                </c:pt>
                <c:pt idx="880">
                  <c:v>110.5762</c:v>
                </c:pt>
                <c:pt idx="881">
                  <c:v>110.6254</c:v>
                </c:pt>
                <c:pt idx="882">
                  <c:v>110.744</c:v>
                </c:pt>
                <c:pt idx="883">
                  <c:v>110.77589999999999</c:v>
                </c:pt>
                <c:pt idx="884">
                  <c:v>110.9366</c:v>
                </c:pt>
                <c:pt idx="885">
                  <c:v>111.41670000000001</c:v>
                </c:pt>
                <c:pt idx="886">
                  <c:v>111.4867</c:v>
                </c:pt>
                <c:pt idx="887">
                  <c:v>111.40779999999999</c:v>
                </c:pt>
                <c:pt idx="888">
                  <c:v>111.40949999999999</c:v>
                </c:pt>
                <c:pt idx="889">
                  <c:v>111.42149999999999</c:v>
                </c:pt>
                <c:pt idx="890">
                  <c:v>111.29689999999999</c:v>
                </c:pt>
                <c:pt idx="891">
                  <c:v>111.4662</c:v>
                </c:pt>
                <c:pt idx="892">
                  <c:v>111.32989999999999</c:v>
                </c:pt>
                <c:pt idx="893">
                  <c:v>111.4402</c:v>
                </c:pt>
                <c:pt idx="894">
                  <c:v>111.416</c:v>
                </c:pt>
                <c:pt idx="895">
                  <c:v>111.4127</c:v>
                </c:pt>
                <c:pt idx="896">
                  <c:v>111.2929</c:v>
                </c:pt>
                <c:pt idx="897">
                  <c:v>111.1785</c:v>
                </c:pt>
                <c:pt idx="898">
                  <c:v>111.2842</c:v>
                </c:pt>
                <c:pt idx="899">
                  <c:v>111.4333</c:v>
                </c:pt>
                <c:pt idx="900">
                  <c:v>111.60420000000001</c:v>
                </c:pt>
                <c:pt idx="901">
                  <c:v>111.8939</c:v>
                </c:pt>
                <c:pt idx="902">
                  <c:v>112.1883</c:v>
                </c:pt>
                <c:pt idx="903">
                  <c:v>112.1523</c:v>
                </c:pt>
                <c:pt idx="904">
                  <c:v>112.2075</c:v>
                </c:pt>
                <c:pt idx="905">
                  <c:v>111.9866</c:v>
                </c:pt>
                <c:pt idx="906">
                  <c:v>112.1447</c:v>
                </c:pt>
                <c:pt idx="907">
                  <c:v>112.4023</c:v>
                </c:pt>
                <c:pt idx="908">
                  <c:v>112.5065</c:v>
                </c:pt>
                <c:pt idx="909">
                  <c:v>112.5159</c:v>
                </c:pt>
                <c:pt idx="910">
                  <c:v>112.8788</c:v>
                </c:pt>
                <c:pt idx="911">
                  <c:v>112.9346</c:v>
                </c:pt>
                <c:pt idx="912">
                  <c:v>112.98990000000001</c:v>
                </c:pt>
                <c:pt idx="913">
                  <c:v>113.29</c:v>
                </c:pt>
                <c:pt idx="914">
                  <c:v>113.1726</c:v>
                </c:pt>
                <c:pt idx="915">
                  <c:v>113.64490000000001</c:v>
                </c:pt>
                <c:pt idx="916">
                  <c:v>113.9915</c:v>
                </c:pt>
                <c:pt idx="917">
                  <c:v>113.7329</c:v>
                </c:pt>
                <c:pt idx="918">
                  <c:v>113.8377</c:v>
                </c:pt>
                <c:pt idx="919">
                  <c:v>113.9901</c:v>
                </c:pt>
                <c:pt idx="920">
                  <c:v>114.1444</c:v>
                </c:pt>
                <c:pt idx="921">
                  <c:v>114.1074</c:v>
                </c:pt>
                <c:pt idx="922">
                  <c:v>113.8964</c:v>
                </c:pt>
                <c:pt idx="923">
                  <c:v>114.00239999999999</c:v>
                </c:pt>
                <c:pt idx="924">
                  <c:v>114.0121</c:v>
                </c:pt>
                <c:pt idx="925">
                  <c:v>113.8287</c:v>
                </c:pt>
                <c:pt idx="926">
                  <c:v>113.9355</c:v>
                </c:pt>
                <c:pt idx="927">
                  <c:v>114.01300000000001</c:v>
                </c:pt>
                <c:pt idx="928">
                  <c:v>114.1664</c:v>
                </c:pt>
                <c:pt idx="929">
                  <c:v>114.2246</c:v>
                </c:pt>
                <c:pt idx="930">
                  <c:v>114.114</c:v>
                </c:pt>
                <c:pt idx="931">
                  <c:v>113.9072</c:v>
                </c:pt>
                <c:pt idx="932">
                  <c:v>114.0136</c:v>
                </c:pt>
                <c:pt idx="933">
                  <c:v>114.0902</c:v>
                </c:pt>
                <c:pt idx="934">
                  <c:v>114.1669</c:v>
                </c:pt>
                <c:pt idx="935">
                  <c:v>114.2522</c:v>
                </c:pt>
                <c:pt idx="936">
                  <c:v>114.015</c:v>
                </c:pt>
                <c:pt idx="937">
                  <c:v>114.0425</c:v>
                </c:pt>
                <c:pt idx="938">
                  <c:v>114.2546</c:v>
                </c:pt>
                <c:pt idx="939">
                  <c:v>114.36020000000001</c:v>
                </c:pt>
                <c:pt idx="940">
                  <c:v>114.3691</c:v>
                </c:pt>
                <c:pt idx="941">
                  <c:v>114.61969999999999</c:v>
                </c:pt>
                <c:pt idx="942">
                  <c:v>114.84099999999999</c:v>
                </c:pt>
                <c:pt idx="943">
                  <c:v>115.28749999999999</c:v>
                </c:pt>
                <c:pt idx="944">
                  <c:v>115.53959999999999</c:v>
                </c:pt>
                <c:pt idx="945">
                  <c:v>115.01779999999999</c:v>
                </c:pt>
                <c:pt idx="946">
                  <c:v>114.6698</c:v>
                </c:pt>
                <c:pt idx="947">
                  <c:v>114.45869999999999</c:v>
                </c:pt>
                <c:pt idx="948">
                  <c:v>114.67910000000001</c:v>
                </c:pt>
                <c:pt idx="949">
                  <c:v>114.7846</c:v>
                </c:pt>
                <c:pt idx="950">
                  <c:v>115.07559999999999</c:v>
                </c:pt>
                <c:pt idx="951">
                  <c:v>115.13339999999999</c:v>
                </c:pt>
                <c:pt idx="952">
                  <c:v>115.242</c:v>
                </c:pt>
                <c:pt idx="953">
                  <c:v>115.2971</c:v>
                </c:pt>
                <c:pt idx="954">
                  <c:v>115.50020000000001</c:v>
                </c:pt>
                <c:pt idx="955">
                  <c:v>115.4328</c:v>
                </c:pt>
                <c:pt idx="956">
                  <c:v>115.3776</c:v>
                </c:pt>
                <c:pt idx="957">
                  <c:v>115.50060000000001</c:v>
                </c:pt>
                <c:pt idx="958">
                  <c:v>115.6562</c:v>
                </c:pt>
                <c:pt idx="959">
                  <c:v>115.7619</c:v>
                </c:pt>
                <c:pt idx="960">
                  <c:v>115.8884</c:v>
                </c:pt>
                <c:pt idx="961">
                  <c:v>116.09229999999999</c:v>
                </c:pt>
                <c:pt idx="962">
                  <c:v>116.19970000000001</c:v>
                </c:pt>
                <c:pt idx="963">
                  <c:v>116.30759999999999</c:v>
                </c:pt>
                <c:pt idx="964">
                  <c:v>116.194</c:v>
                </c:pt>
                <c:pt idx="965">
                  <c:v>116.34569999999999</c:v>
                </c:pt>
                <c:pt idx="966">
                  <c:v>116.5031</c:v>
                </c:pt>
                <c:pt idx="967">
                  <c:v>116.5112</c:v>
                </c:pt>
                <c:pt idx="968">
                  <c:v>116.5705</c:v>
                </c:pt>
                <c:pt idx="969">
                  <c:v>117.0706</c:v>
                </c:pt>
                <c:pt idx="970">
                  <c:v>115.56529999999999</c:v>
                </c:pt>
                <c:pt idx="971">
                  <c:v>114.5425</c:v>
                </c:pt>
                <c:pt idx="972">
                  <c:v>114.795</c:v>
                </c:pt>
                <c:pt idx="973">
                  <c:v>114.95140000000001</c:v>
                </c:pt>
                <c:pt idx="974">
                  <c:v>114.8629</c:v>
                </c:pt>
                <c:pt idx="975">
                  <c:v>114.8429</c:v>
                </c:pt>
                <c:pt idx="976">
                  <c:v>114.85080000000001</c:v>
                </c:pt>
                <c:pt idx="977">
                  <c:v>115.0577</c:v>
                </c:pt>
                <c:pt idx="978">
                  <c:v>115.2627</c:v>
                </c:pt>
                <c:pt idx="979">
                  <c:v>115.3215</c:v>
                </c:pt>
                <c:pt idx="980">
                  <c:v>115.3995</c:v>
                </c:pt>
                <c:pt idx="981">
                  <c:v>115.5064</c:v>
                </c:pt>
                <c:pt idx="982">
                  <c:v>115.4179</c:v>
                </c:pt>
                <c:pt idx="983">
                  <c:v>115.3297</c:v>
                </c:pt>
                <c:pt idx="984">
                  <c:v>115.437</c:v>
                </c:pt>
                <c:pt idx="985">
                  <c:v>115.761</c:v>
                </c:pt>
                <c:pt idx="986">
                  <c:v>116.36490000000001</c:v>
                </c:pt>
                <c:pt idx="987">
                  <c:v>116.5714</c:v>
                </c:pt>
                <c:pt idx="988">
                  <c:v>116.4811</c:v>
                </c:pt>
                <c:pt idx="989">
                  <c:v>116.6909</c:v>
                </c:pt>
                <c:pt idx="990">
                  <c:v>117.51690000000001</c:v>
                </c:pt>
                <c:pt idx="991">
                  <c:v>117.426</c:v>
                </c:pt>
                <c:pt idx="992">
                  <c:v>117.5376</c:v>
                </c:pt>
                <c:pt idx="993">
                  <c:v>117.6981</c:v>
                </c:pt>
                <c:pt idx="994">
                  <c:v>117.5536</c:v>
                </c:pt>
                <c:pt idx="995">
                  <c:v>117.3811</c:v>
                </c:pt>
                <c:pt idx="996">
                  <c:v>117.2439</c:v>
                </c:pt>
                <c:pt idx="997">
                  <c:v>117.3013</c:v>
                </c:pt>
                <c:pt idx="998">
                  <c:v>117.25920000000001</c:v>
                </c:pt>
                <c:pt idx="999">
                  <c:v>117.0223</c:v>
                </c:pt>
                <c:pt idx="1000">
                  <c:v>116.1066</c:v>
                </c:pt>
                <c:pt idx="1001">
                  <c:v>115.8695</c:v>
                </c:pt>
                <c:pt idx="1002">
                  <c:v>115.5839</c:v>
                </c:pt>
                <c:pt idx="1003">
                  <c:v>115.39919999999999</c:v>
                </c:pt>
                <c:pt idx="1004">
                  <c:v>115.408</c:v>
                </c:pt>
                <c:pt idx="1005">
                  <c:v>115.461</c:v>
                </c:pt>
                <c:pt idx="1006">
                  <c:v>115.446</c:v>
                </c:pt>
                <c:pt idx="1007">
                  <c:v>115.60209999999999</c:v>
                </c:pt>
                <c:pt idx="1008">
                  <c:v>116.0531</c:v>
                </c:pt>
                <c:pt idx="1009">
                  <c:v>115.52330000000001</c:v>
                </c:pt>
                <c:pt idx="1010">
                  <c:v>115.3566</c:v>
                </c:pt>
                <c:pt idx="1011">
                  <c:v>115.2683</c:v>
                </c:pt>
                <c:pt idx="1012">
                  <c:v>115.205</c:v>
                </c:pt>
                <c:pt idx="1013">
                  <c:v>115.0056</c:v>
                </c:pt>
                <c:pt idx="1014">
                  <c:v>114.9858</c:v>
                </c:pt>
                <c:pt idx="1015">
                  <c:v>114.5592</c:v>
                </c:pt>
                <c:pt idx="1016">
                  <c:v>114.5813</c:v>
                </c:pt>
                <c:pt idx="1017">
                  <c:v>115.01439999999999</c:v>
                </c:pt>
                <c:pt idx="1018">
                  <c:v>115.3259</c:v>
                </c:pt>
                <c:pt idx="1019">
                  <c:v>115.1776</c:v>
                </c:pt>
                <c:pt idx="1020">
                  <c:v>114.9452</c:v>
                </c:pt>
                <c:pt idx="1021">
                  <c:v>114.95480000000001</c:v>
                </c:pt>
                <c:pt idx="1022">
                  <c:v>115.2547</c:v>
                </c:pt>
                <c:pt idx="1023">
                  <c:v>115.2834</c:v>
                </c:pt>
                <c:pt idx="1024">
                  <c:v>115.1477</c:v>
                </c:pt>
                <c:pt idx="1025">
                  <c:v>115.0123</c:v>
                </c:pt>
                <c:pt idx="1026">
                  <c:v>114.63639999999999</c:v>
                </c:pt>
                <c:pt idx="1027">
                  <c:v>114.78749999999999</c:v>
                </c:pt>
                <c:pt idx="1028">
                  <c:v>114.7456</c:v>
                </c:pt>
                <c:pt idx="1029">
                  <c:v>114.87690000000001</c:v>
                </c:pt>
                <c:pt idx="1030">
                  <c:v>114.7903</c:v>
                </c:pt>
                <c:pt idx="1031">
                  <c:v>114.46380000000001</c:v>
                </c:pt>
                <c:pt idx="1032">
                  <c:v>114.352</c:v>
                </c:pt>
                <c:pt idx="1033">
                  <c:v>114.55029999999999</c:v>
                </c:pt>
                <c:pt idx="1034">
                  <c:v>114.79989999999999</c:v>
                </c:pt>
                <c:pt idx="1035">
                  <c:v>114.85760000000001</c:v>
                </c:pt>
                <c:pt idx="1036">
                  <c:v>115.3493</c:v>
                </c:pt>
                <c:pt idx="1037">
                  <c:v>115.26220000000001</c:v>
                </c:pt>
                <c:pt idx="1038">
                  <c:v>115.33929999999999</c:v>
                </c:pt>
                <c:pt idx="1039">
                  <c:v>115.3006</c:v>
                </c:pt>
                <c:pt idx="1040">
                  <c:v>115.6003</c:v>
                </c:pt>
                <c:pt idx="1041">
                  <c:v>115.65389999999999</c:v>
                </c:pt>
                <c:pt idx="1042">
                  <c:v>115.8618</c:v>
                </c:pt>
                <c:pt idx="1043">
                  <c:v>116.1335</c:v>
                </c:pt>
                <c:pt idx="1044">
                  <c:v>115.9486</c:v>
                </c:pt>
                <c:pt idx="1045">
                  <c:v>115.9049</c:v>
                </c:pt>
                <c:pt idx="1046">
                  <c:v>116.06489999999999</c:v>
                </c:pt>
                <c:pt idx="1047">
                  <c:v>116.2204</c:v>
                </c:pt>
                <c:pt idx="1048">
                  <c:v>116.249</c:v>
                </c:pt>
                <c:pt idx="1049">
                  <c:v>116.26819999999999</c:v>
                </c:pt>
                <c:pt idx="1050">
                  <c:v>116.0057</c:v>
                </c:pt>
                <c:pt idx="1051">
                  <c:v>115.58929999999999</c:v>
                </c:pt>
                <c:pt idx="1052">
                  <c:v>115.5603</c:v>
                </c:pt>
                <c:pt idx="1053">
                  <c:v>115.4926</c:v>
                </c:pt>
                <c:pt idx="1054">
                  <c:v>115.77249999999999</c:v>
                </c:pt>
                <c:pt idx="1055">
                  <c:v>115.995</c:v>
                </c:pt>
                <c:pt idx="1056">
                  <c:v>116.1986</c:v>
                </c:pt>
                <c:pt idx="1057">
                  <c:v>116.1014</c:v>
                </c:pt>
                <c:pt idx="1058">
                  <c:v>116.0429</c:v>
                </c:pt>
                <c:pt idx="1059">
                  <c:v>116.24639999999999</c:v>
                </c:pt>
                <c:pt idx="1060">
                  <c:v>116.15900000000001</c:v>
                </c:pt>
                <c:pt idx="1061">
                  <c:v>116.2655</c:v>
                </c:pt>
                <c:pt idx="1062">
                  <c:v>116.3236</c:v>
                </c:pt>
                <c:pt idx="1063">
                  <c:v>116.6733</c:v>
                </c:pt>
                <c:pt idx="1064">
                  <c:v>116.70229999999999</c:v>
                </c:pt>
                <c:pt idx="1065">
                  <c:v>117.0046</c:v>
                </c:pt>
                <c:pt idx="1066">
                  <c:v>116.8188</c:v>
                </c:pt>
                <c:pt idx="1067">
                  <c:v>117.5137</c:v>
                </c:pt>
                <c:pt idx="1068">
                  <c:v>117.7808</c:v>
                </c:pt>
                <c:pt idx="1069">
                  <c:v>117.6991</c:v>
                </c:pt>
                <c:pt idx="1070">
                  <c:v>117.8563</c:v>
                </c:pt>
                <c:pt idx="1071">
                  <c:v>118.5087</c:v>
                </c:pt>
                <c:pt idx="1072">
                  <c:v>118.6671</c:v>
                </c:pt>
                <c:pt idx="1073">
                  <c:v>119.2436</c:v>
                </c:pt>
                <c:pt idx="1074">
                  <c:v>118.9037</c:v>
                </c:pt>
                <c:pt idx="1075">
                  <c:v>119.05459999999999</c:v>
                </c:pt>
                <c:pt idx="1076">
                  <c:v>118.9025</c:v>
                </c:pt>
                <c:pt idx="1077">
                  <c:v>118.8323</c:v>
                </c:pt>
                <c:pt idx="1078">
                  <c:v>118.8301</c:v>
                </c:pt>
                <c:pt idx="1079">
                  <c:v>118.8295</c:v>
                </c:pt>
                <c:pt idx="1080">
                  <c:v>119.0877</c:v>
                </c:pt>
                <c:pt idx="1081">
                  <c:v>119.63800000000001</c:v>
                </c:pt>
                <c:pt idx="1082">
                  <c:v>119.5746</c:v>
                </c:pt>
                <c:pt idx="1083">
                  <c:v>120.1865</c:v>
                </c:pt>
                <c:pt idx="1084">
                  <c:v>120.10509999999999</c:v>
                </c:pt>
                <c:pt idx="1085">
                  <c:v>119.9033</c:v>
                </c:pt>
                <c:pt idx="1086">
                  <c:v>119.56189999999999</c:v>
                </c:pt>
                <c:pt idx="1087">
                  <c:v>119.7902</c:v>
                </c:pt>
                <c:pt idx="1088">
                  <c:v>119.6994</c:v>
                </c:pt>
                <c:pt idx="1089">
                  <c:v>120.1099</c:v>
                </c:pt>
                <c:pt idx="1090">
                  <c:v>120.2606</c:v>
                </c:pt>
                <c:pt idx="1091">
                  <c:v>120.53149999999999</c:v>
                </c:pt>
                <c:pt idx="1092">
                  <c:v>119.49120000000001</c:v>
                </c:pt>
                <c:pt idx="1093">
                  <c:v>119.429</c:v>
                </c:pt>
                <c:pt idx="1094">
                  <c:v>119.3567</c:v>
                </c:pt>
                <c:pt idx="1095">
                  <c:v>119.4675</c:v>
                </c:pt>
                <c:pt idx="1096">
                  <c:v>119.4161</c:v>
                </c:pt>
                <c:pt idx="1097">
                  <c:v>119.7585</c:v>
                </c:pt>
                <c:pt idx="1098">
                  <c:v>120.63890000000001</c:v>
                </c:pt>
                <c:pt idx="1099">
                  <c:v>121.5274</c:v>
                </c:pt>
                <c:pt idx="1100">
                  <c:v>121.3805</c:v>
                </c:pt>
                <c:pt idx="1101">
                  <c:v>121.4413</c:v>
                </c:pt>
                <c:pt idx="1102">
                  <c:v>122.0407</c:v>
                </c:pt>
                <c:pt idx="1103">
                  <c:v>120.95950000000001</c:v>
                </c:pt>
                <c:pt idx="1104">
                  <c:v>121.5378</c:v>
                </c:pt>
                <c:pt idx="1105">
                  <c:v>121.1323</c:v>
                </c:pt>
                <c:pt idx="1106">
                  <c:v>121.5411</c:v>
                </c:pt>
                <c:pt idx="1107">
                  <c:v>121.75749999999999</c:v>
                </c:pt>
                <c:pt idx="1108">
                  <c:v>121.84950000000001</c:v>
                </c:pt>
                <c:pt idx="1109">
                  <c:v>121.9832</c:v>
                </c:pt>
                <c:pt idx="1110">
                  <c:v>122.3047</c:v>
                </c:pt>
                <c:pt idx="1111">
                  <c:v>122.9006</c:v>
                </c:pt>
                <c:pt idx="1112">
                  <c:v>123.28400000000001</c:v>
                </c:pt>
                <c:pt idx="1113">
                  <c:v>123.7152</c:v>
                </c:pt>
                <c:pt idx="1114">
                  <c:v>124.361</c:v>
                </c:pt>
                <c:pt idx="1115">
                  <c:v>123.3015</c:v>
                </c:pt>
                <c:pt idx="1116">
                  <c:v>124.0151</c:v>
                </c:pt>
                <c:pt idx="1117">
                  <c:v>123.6983</c:v>
                </c:pt>
                <c:pt idx="1118">
                  <c:v>125.0455</c:v>
                </c:pt>
                <c:pt idx="1119">
                  <c:v>124.6264</c:v>
                </c:pt>
                <c:pt idx="1120">
                  <c:v>124.2623</c:v>
                </c:pt>
                <c:pt idx="1121">
                  <c:v>123.6003</c:v>
                </c:pt>
                <c:pt idx="1122">
                  <c:v>122.1434</c:v>
                </c:pt>
                <c:pt idx="1123">
                  <c:v>122.50960000000001</c:v>
                </c:pt>
                <c:pt idx="1124">
                  <c:v>122.51860000000001</c:v>
                </c:pt>
                <c:pt idx="1125">
                  <c:v>123.05710000000001</c:v>
                </c:pt>
                <c:pt idx="1126">
                  <c:v>123.5564</c:v>
                </c:pt>
                <c:pt idx="1127">
                  <c:v>123.98739999999999</c:v>
                </c:pt>
                <c:pt idx="1128">
                  <c:v>123.4687</c:v>
                </c:pt>
                <c:pt idx="1129">
                  <c:v>123.5301</c:v>
                </c:pt>
                <c:pt idx="1130">
                  <c:v>122.9619</c:v>
                </c:pt>
                <c:pt idx="1131">
                  <c:v>122.67529999999999</c:v>
                </c:pt>
                <c:pt idx="1132">
                  <c:v>122.58</c:v>
                </c:pt>
                <c:pt idx="1133">
                  <c:v>123.21550000000001</c:v>
                </c:pt>
                <c:pt idx="1134">
                  <c:v>123.11960000000001</c:v>
                </c:pt>
                <c:pt idx="1135">
                  <c:v>123.548</c:v>
                </c:pt>
                <c:pt idx="1136">
                  <c:v>123.155</c:v>
                </c:pt>
                <c:pt idx="1137">
                  <c:v>123.3733</c:v>
                </c:pt>
                <c:pt idx="1138">
                  <c:v>123.85509999999999</c:v>
                </c:pt>
                <c:pt idx="1139">
                  <c:v>124.05710000000001</c:v>
                </c:pt>
                <c:pt idx="1140">
                  <c:v>124.17140000000001</c:v>
                </c:pt>
                <c:pt idx="1141">
                  <c:v>123.6538</c:v>
                </c:pt>
                <c:pt idx="1142">
                  <c:v>123.2436</c:v>
                </c:pt>
                <c:pt idx="1143">
                  <c:v>123.48260000000001</c:v>
                </c:pt>
                <c:pt idx="1144">
                  <c:v>123.48820000000001</c:v>
                </c:pt>
                <c:pt idx="1145">
                  <c:v>123.91679999999999</c:v>
                </c:pt>
                <c:pt idx="1146">
                  <c:v>124.24160000000001</c:v>
                </c:pt>
                <c:pt idx="1147">
                  <c:v>124.77930000000001</c:v>
                </c:pt>
                <c:pt idx="1148">
                  <c:v>125.16</c:v>
                </c:pt>
                <c:pt idx="1149">
                  <c:v>125.66630000000001</c:v>
                </c:pt>
                <c:pt idx="1150">
                  <c:v>125.8891</c:v>
                </c:pt>
                <c:pt idx="1151">
                  <c:v>124.6199</c:v>
                </c:pt>
                <c:pt idx="1152">
                  <c:v>124.45959999999999</c:v>
                </c:pt>
                <c:pt idx="1153">
                  <c:v>123.5855</c:v>
                </c:pt>
                <c:pt idx="1154">
                  <c:v>123.19459999999999</c:v>
                </c:pt>
                <c:pt idx="1155">
                  <c:v>123.83029999999999</c:v>
                </c:pt>
                <c:pt idx="1156">
                  <c:v>123.30629999999999</c:v>
                </c:pt>
                <c:pt idx="1157">
                  <c:v>123.6828</c:v>
                </c:pt>
                <c:pt idx="1158">
                  <c:v>123.6371</c:v>
                </c:pt>
                <c:pt idx="1159">
                  <c:v>123.2835</c:v>
                </c:pt>
                <c:pt idx="1160">
                  <c:v>123.1309</c:v>
                </c:pt>
                <c:pt idx="1161">
                  <c:v>123.84050000000001</c:v>
                </c:pt>
                <c:pt idx="1162">
                  <c:v>123.8998</c:v>
                </c:pt>
                <c:pt idx="1163">
                  <c:v>123.8582</c:v>
                </c:pt>
                <c:pt idx="1164">
                  <c:v>123.44970000000001</c:v>
                </c:pt>
                <c:pt idx="1165">
                  <c:v>123.4586</c:v>
                </c:pt>
                <c:pt idx="1166">
                  <c:v>123.4853</c:v>
                </c:pt>
                <c:pt idx="1167">
                  <c:v>123.4318</c:v>
                </c:pt>
                <c:pt idx="1168">
                  <c:v>123.60720000000001</c:v>
                </c:pt>
                <c:pt idx="1169">
                  <c:v>124.0335</c:v>
                </c:pt>
                <c:pt idx="1170">
                  <c:v>123.9892</c:v>
                </c:pt>
                <c:pt idx="1171">
                  <c:v>124.1317</c:v>
                </c:pt>
                <c:pt idx="1172">
                  <c:v>124.5599</c:v>
                </c:pt>
                <c:pt idx="1173">
                  <c:v>124.66330000000001</c:v>
                </c:pt>
                <c:pt idx="1174">
                  <c:v>124.5145</c:v>
                </c:pt>
                <c:pt idx="1175">
                  <c:v>124.2089</c:v>
                </c:pt>
                <c:pt idx="1176">
                  <c:v>124.4868</c:v>
                </c:pt>
                <c:pt idx="1177">
                  <c:v>124.4537</c:v>
                </c:pt>
                <c:pt idx="1178">
                  <c:v>124.8827</c:v>
                </c:pt>
                <c:pt idx="1179">
                  <c:v>124.99679999999999</c:v>
                </c:pt>
                <c:pt idx="1180">
                  <c:v>125.0583</c:v>
                </c:pt>
                <c:pt idx="1181">
                  <c:v>125.3044</c:v>
                </c:pt>
                <c:pt idx="1182">
                  <c:v>125.31319999999999</c:v>
                </c:pt>
                <c:pt idx="1183">
                  <c:v>125.58629999999999</c:v>
                </c:pt>
                <c:pt idx="1184">
                  <c:v>126.1259</c:v>
                </c:pt>
                <c:pt idx="1185">
                  <c:v>126.0988</c:v>
                </c:pt>
                <c:pt idx="1186">
                  <c:v>126.48050000000001</c:v>
                </c:pt>
                <c:pt idx="1187">
                  <c:v>126.5959</c:v>
                </c:pt>
                <c:pt idx="1188">
                  <c:v>126.8186</c:v>
                </c:pt>
                <c:pt idx="1189">
                  <c:v>126.66670000000001</c:v>
                </c:pt>
                <c:pt idx="1190">
                  <c:v>127.0031</c:v>
                </c:pt>
                <c:pt idx="1191">
                  <c:v>127.18340000000001</c:v>
                </c:pt>
                <c:pt idx="1192">
                  <c:v>127.29949999999999</c:v>
                </c:pt>
                <c:pt idx="1193">
                  <c:v>127.68510000000001</c:v>
                </c:pt>
                <c:pt idx="1194">
                  <c:v>127.74760000000001</c:v>
                </c:pt>
                <c:pt idx="1195">
                  <c:v>126.9136</c:v>
                </c:pt>
                <c:pt idx="1196">
                  <c:v>127.2437</c:v>
                </c:pt>
                <c:pt idx="1197">
                  <c:v>127.25230000000001</c:v>
                </c:pt>
                <c:pt idx="1198">
                  <c:v>127.1536</c:v>
                </c:pt>
                <c:pt idx="1199">
                  <c:v>126.73439999999999</c:v>
                </c:pt>
                <c:pt idx="1200">
                  <c:v>126.4834</c:v>
                </c:pt>
                <c:pt idx="1201">
                  <c:v>126.8758</c:v>
                </c:pt>
                <c:pt idx="1202">
                  <c:v>126.8338</c:v>
                </c:pt>
                <c:pt idx="1203">
                  <c:v>127</c:v>
                </c:pt>
                <c:pt idx="1204">
                  <c:v>127.0652</c:v>
                </c:pt>
                <c:pt idx="1205">
                  <c:v>127.4414</c:v>
                </c:pt>
                <c:pt idx="1206">
                  <c:v>127.47150000000001</c:v>
                </c:pt>
                <c:pt idx="1207">
                  <c:v>127.3729</c:v>
                </c:pt>
                <c:pt idx="1208">
                  <c:v>127.2744</c:v>
                </c:pt>
                <c:pt idx="1209">
                  <c:v>127.3402</c:v>
                </c:pt>
                <c:pt idx="1210">
                  <c:v>125.70050000000001</c:v>
                </c:pt>
                <c:pt idx="1211">
                  <c:v>125.9777</c:v>
                </c:pt>
                <c:pt idx="1212">
                  <c:v>126.04</c:v>
                </c:pt>
                <c:pt idx="1213">
                  <c:v>126.69670000000001</c:v>
                </c:pt>
                <c:pt idx="1214">
                  <c:v>126.9221</c:v>
                </c:pt>
                <c:pt idx="1215">
                  <c:v>127.6009</c:v>
                </c:pt>
                <c:pt idx="1216">
                  <c:v>127.93770000000001</c:v>
                </c:pt>
                <c:pt idx="1217">
                  <c:v>127.946</c:v>
                </c:pt>
                <c:pt idx="1218">
                  <c:v>128.3937</c:v>
                </c:pt>
                <c:pt idx="1219">
                  <c:v>128.6224</c:v>
                </c:pt>
                <c:pt idx="1220">
                  <c:v>129.36670000000001</c:v>
                </c:pt>
                <c:pt idx="1221">
                  <c:v>128.71289999999999</c:v>
                </c:pt>
                <c:pt idx="1222">
                  <c:v>129.10560000000001</c:v>
                </c:pt>
                <c:pt idx="1223">
                  <c:v>128.3964</c:v>
                </c:pt>
                <c:pt idx="1224">
                  <c:v>128.29470000000001</c:v>
                </c:pt>
                <c:pt idx="1225">
                  <c:v>126.8477</c:v>
                </c:pt>
                <c:pt idx="1226">
                  <c:v>127.6165</c:v>
                </c:pt>
                <c:pt idx="1227">
                  <c:v>128.17140000000001</c:v>
                </c:pt>
                <c:pt idx="1228">
                  <c:v>127.7422</c:v>
                </c:pt>
                <c:pt idx="1229">
                  <c:v>127.7505</c:v>
                </c:pt>
                <c:pt idx="1230">
                  <c:v>128.37729999999999</c:v>
                </c:pt>
                <c:pt idx="1231">
                  <c:v>128.44049999999999</c:v>
                </c:pt>
                <c:pt idx="1232">
                  <c:v>128.4487</c:v>
                </c:pt>
                <c:pt idx="1233">
                  <c:v>128.67679999999999</c:v>
                </c:pt>
                <c:pt idx="1234">
                  <c:v>128.90530000000001</c:v>
                </c:pt>
                <c:pt idx="1235">
                  <c:v>128.59979999999999</c:v>
                </c:pt>
                <c:pt idx="1236">
                  <c:v>128.3064</c:v>
                </c:pt>
                <c:pt idx="1237">
                  <c:v>128.28729999999999</c:v>
                </c:pt>
                <c:pt idx="1238">
                  <c:v>128.4599</c:v>
                </c:pt>
                <c:pt idx="1239">
                  <c:v>128.4134</c:v>
                </c:pt>
                <c:pt idx="1240">
                  <c:v>129.04249999999999</c:v>
                </c:pt>
                <c:pt idx="1241">
                  <c:v>129.0513</c:v>
                </c:pt>
                <c:pt idx="1242">
                  <c:v>129.2244</c:v>
                </c:pt>
                <c:pt idx="1243">
                  <c:v>129.67500000000001</c:v>
                </c:pt>
                <c:pt idx="1244">
                  <c:v>129.79400000000001</c:v>
                </c:pt>
                <c:pt idx="1245">
                  <c:v>130.15170000000001</c:v>
                </c:pt>
                <c:pt idx="1246">
                  <c:v>130.4385</c:v>
                </c:pt>
                <c:pt idx="1247">
                  <c:v>130.66749999999999</c:v>
                </c:pt>
                <c:pt idx="1248">
                  <c:v>130.95779999999999</c:v>
                </c:pt>
                <c:pt idx="1249">
                  <c:v>131.4151</c:v>
                </c:pt>
                <c:pt idx="1250">
                  <c:v>132.5865</c:v>
                </c:pt>
                <c:pt idx="1251">
                  <c:v>132.70769999999999</c:v>
                </c:pt>
                <c:pt idx="1252">
                  <c:v>132.7723</c:v>
                </c:pt>
                <c:pt idx="1253">
                  <c:v>133.196</c:v>
                </c:pt>
                <c:pt idx="1254">
                  <c:v>132.06700000000001</c:v>
                </c:pt>
                <c:pt idx="1255">
                  <c:v>132.52809999999999</c:v>
                </c:pt>
                <c:pt idx="1256">
                  <c:v>131.4068</c:v>
                </c:pt>
                <c:pt idx="1257">
                  <c:v>128.59100000000001</c:v>
                </c:pt>
                <c:pt idx="1258">
                  <c:v>128.9984</c:v>
                </c:pt>
                <c:pt idx="1259">
                  <c:v>128.40940000000001</c:v>
                </c:pt>
                <c:pt idx="1260">
                  <c:v>128.85390000000001</c:v>
                </c:pt>
                <c:pt idx="1261">
                  <c:v>130.18199999999999</c:v>
                </c:pt>
                <c:pt idx="1262">
                  <c:v>130.4118</c:v>
                </c:pt>
                <c:pt idx="1263">
                  <c:v>129.773</c:v>
                </c:pt>
                <c:pt idx="1264">
                  <c:v>130.0018</c:v>
                </c:pt>
                <c:pt idx="1265">
                  <c:v>129.67699999999999</c:v>
                </c:pt>
                <c:pt idx="1266">
                  <c:v>130.23910000000001</c:v>
                </c:pt>
                <c:pt idx="1267">
                  <c:v>129.916</c:v>
                </c:pt>
                <c:pt idx="1268">
                  <c:v>129.9907</c:v>
                </c:pt>
                <c:pt idx="1269">
                  <c:v>129.50880000000001</c:v>
                </c:pt>
                <c:pt idx="1270">
                  <c:v>129.6251</c:v>
                </c:pt>
                <c:pt idx="1271">
                  <c:v>129.19669999999999</c:v>
                </c:pt>
                <c:pt idx="1272">
                  <c:v>129.2021</c:v>
                </c:pt>
                <c:pt idx="1273">
                  <c:v>128.76240000000001</c:v>
                </c:pt>
                <c:pt idx="1274">
                  <c:v>128.58430000000001</c:v>
                </c:pt>
                <c:pt idx="1275">
                  <c:v>128.91900000000001</c:v>
                </c:pt>
                <c:pt idx="1276">
                  <c:v>129.1454</c:v>
                </c:pt>
                <c:pt idx="1277">
                  <c:v>129.59129999999999</c:v>
                </c:pt>
                <c:pt idx="1278">
                  <c:v>129.7765</c:v>
                </c:pt>
                <c:pt idx="1279">
                  <c:v>130.0635</c:v>
                </c:pt>
                <c:pt idx="1280">
                  <c:v>130.45769999999999</c:v>
                </c:pt>
                <c:pt idx="1281">
                  <c:v>130.41059999999999</c:v>
                </c:pt>
                <c:pt idx="1282">
                  <c:v>130.36359999999999</c:v>
                </c:pt>
                <c:pt idx="1283">
                  <c:v>130.44329999999999</c:v>
                </c:pt>
                <c:pt idx="1284">
                  <c:v>130.83840000000001</c:v>
                </c:pt>
                <c:pt idx="1285">
                  <c:v>130.57</c:v>
                </c:pt>
                <c:pt idx="1286">
                  <c:v>130.46780000000001</c:v>
                </c:pt>
                <c:pt idx="1287">
                  <c:v>130.5864</c:v>
                </c:pt>
              </c:numCache>
            </c:numRef>
          </c:val>
          <c:smooth val="0"/>
          <c:extLst>
            <c:ext xmlns:c16="http://schemas.microsoft.com/office/drawing/2014/chart" uri="{C3380CC4-5D6E-409C-BE32-E72D297353CC}">
              <c16:uniqueId val="{00000000-73C4-44AD-8F6D-AEA42515F6BB}"/>
            </c:ext>
          </c:extLst>
        </c:ser>
        <c:ser>
          <c:idx val="1"/>
          <c:order val="1"/>
          <c:tx>
            <c:strRef>
              <c:f>Sheet1!$E$1</c:f>
              <c:strCache>
                <c:ptCount val="1"/>
                <c:pt idx="0">
                  <c:v>中债估值净价</c:v>
                </c:pt>
              </c:strCache>
            </c:strRef>
          </c:tx>
          <c:spPr>
            <a:ln w="28575" cap="rnd">
              <a:solidFill>
                <a:schemeClr val="accent2"/>
              </a:solidFill>
              <a:round/>
            </a:ln>
            <a:effectLst/>
          </c:spPr>
          <c:marker>
            <c:symbol val="none"/>
          </c:marker>
          <c:cat>
            <c:strRef>
              <c:f>Sheet1!$C$2:$C$1289</c:f>
              <c:strCache>
                <c:ptCount val="1288"/>
                <c:pt idx="0">
                  <c:v>2019-07-24</c:v>
                </c:pt>
                <c:pt idx="1">
                  <c:v>2019-07-25</c:v>
                </c:pt>
                <c:pt idx="2">
                  <c:v>2019-07-26</c:v>
                </c:pt>
                <c:pt idx="3">
                  <c:v>2019-07-29</c:v>
                </c:pt>
                <c:pt idx="4">
                  <c:v>2019-07-30</c:v>
                </c:pt>
                <c:pt idx="5">
                  <c:v>2019-07-31</c:v>
                </c:pt>
                <c:pt idx="6">
                  <c:v>2019-08-01</c:v>
                </c:pt>
                <c:pt idx="7">
                  <c:v>2019-08-02</c:v>
                </c:pt>
                <c:pt idx="8">
                  <c:v>2019-08-05</c:v>
                </c:pt>
                <c:pt idx="9">
                  <c:v>2019-08-06</c:v>
                </c:pt>
                <c:pt idx="10">
                  <c:v>2019-08-07</c:v>
                </c:pt>
                <c:pt idx="11">
                  <c:v>2019-08-08</c:v>
                </c:pt>
                <c:pt idx="12">
                  <c:v>2019-08-09</c:v>
                </c:pt>
                <c:pt idx="13">
                  <c:v>2019-08-12</c:v>
                </c:pt>
                <c:pt idx="14">
                  <c:v>2019-08-13</c:v>
                </c:pt>
                <c:pt idx="15">
                  <c:v>2019-08-14</c:v>
                </c:pt>
                <c:pt idx="16">
                  <c:v>2019-08-15</c:v>
                </c:pt>
                <c:pt idx="17">
                  <c:v>2019-08-16</c:v>
                </c:pt>
                <c:pt idx="18">
                  <c:v>2019-08-19</c:v>
                </c:pt>
                <c:pt idx="19">
                  <c:v>2019-08-20</c:v>
                </c:pt>
                <c:pt idx="20">
                  <c:v>2019-08-21</c:v>
                </c:pt>
                <c:pt idx="21">
                  <c:v>2019-08-22</c:v>
                </c:pt>
                <c:pt idx="22">
                  <c:v>2019-08-23</c:v>
                </c:pt>
                <c:pt idx="23">
                  <c:v>2019-08-26</c:v>
                </c:pt>
                <c:pt idx="24">
                  <c:v>2019-08-27</c:v>
                </c:pt>
                <c:pt idx="25">
                  <c:v>2019-08-28</c:v>
                </c:pt>
                <c:pt idx="26">
                  <c:v>2019-08-29</c:v>
                </c:pt>
                <c:pt idx="27">
                  <c:v>2019-08-30</c:v>
                </c:pt>
                <c:pt idx="28">
                  <c:v>2019-09-02</c:v>
                </c:pt>
                <c:pt idx="29">
                  <c:v>2019-09-03</c:v>
                </c:pt>
                <c:pt idx="30">
                  <c:v>2019-09-04</c:v>
                </c:pt>
                <c:pt idx="31">
                  <c:v>2019-09-05</c:v>
                </c:pt>
                <c:pt idx="32">
                  <c:v>2019-09-06</c:v>
                </c:pt>
                <c:pt idx="33">
                  <c:v>2019-09-09</c:v>
                </c:pt>
                <c:pt idx="34">
                  <c:v>2019-09-10</c:v>
                </c:pt>
                <c:pt idx="35">
                  <c:v>2019-09-11</c:v>
                </c:pt>
                <c:pt idx="36">
                  <c:v>2019-09-12</c:v>
                </c:pt>
                <c:pt idx="37">
                  <c:v>2019-09-16</c:v>
                </c:pt>
                <c:pt idx="38">
                  <c:v>2019-09-17</c:v>
                </c:pt>
                <c:pt idx="39">
                  <c:v>2019-09-18</c:v>
                </c:pt>
                <c:pt idx="40">
                  <c:v>2019-09-19</c:v>
                </c:pt>
                <c:pt idx="41">
                  <c:v>2019-09-20</c:v>
                </c:pt>
                <c:pt idx="42">
                  <c:v>2019-09-23</c:v>
                </c:pt>
                <c:pt idx="43">
                  <c:v>2019-09-24</c:v>
                </c:pt>
                <c:pt idx="44">
                  <c:v>2019-09-25</c:v>
                </c:pt>
                <c:pt idx="45">
                  <c:v>2019-09-26</c:v>
                </c:pt>
                <c:pt idx="46">
                  <c:v>2019-09-27</c:v>
                </c:pt>
                <c:pt idx="47">
                  <c:v>2019-09-30</c:v>
                </c:pt>
                <c:pt idx="48">
                  <c:v>2019-10-08</c:v>
                </c:pt>
                <c:pt idx="49">
                  <c:v>2019-10-09</c:v>
                </c:pt>
                <c:pt idx="50">
                  <c:v>2019-10-10</c:v>
                </c:pt>
                <c:pt idx="51">
                  <c:v>2019-10-11</c:v>
                </c:pt>
                <c:pt idx="52">
                  <c:v>2019-10-14</c:v>
                </c:pt>
                <c:pt idx="53">
                  <c:v>2019-10-15</c:v>
                </c:pt>
                <c:pt idx="54">
                  <c:v>2019-10-16</c:v>
                </c:pt>
                <c:pt idx="55">
                  <c:v>2019-10-17</c:v>
                </c:pt>
                <c:pt idx="56">
                  <c:v>2019-10-18</c:v>
                </c:pt>
                <c:pt idx="57">
                  <c:v>2019-10-21</c:v>
                </c:pt>
                <c:pt idx="58">
                  <c:v>2019-10-22</c:v>
                </c:pt>
                <c:pt idx="59">
                  <c:v>2019-10-23</c:v>
                </c:pt>
                <c:pt idx="60">
                  <c:v>2019-10-24</c:v>
                </c:pt>
                <c:pt idx="61">
                  <c:v>2019-10-25</c:v>
                </c:pt>
                <c:pt idx="62">
                  <c:v>2019-10-28</c:v>
                </c:pt>
                <c:pt idx="63">
                  <c:v>2019-10-29</c:v>
                </c:pt>
                <c:pt idx="64">
                  <c:v>2019-10-30</c:v>
                </c:pt>
                <c:pt idx="65">
                  <c:v>2019-10-31</c:v>
                </c:pt>
                <c:pt idx="66">
                  <c:v>2019-11-01</c:v>
                </c:pt>
                <c:pt idx="67">
                  <c:v>2019-11-04</c:v>
                </c:pt>
                <c:pt idx="68">
                  <c:v>2019-11-05</c:v>
                </c:pt>
                <c:pt idx="69">
                  <c:v>2019-11-06</c:v>
                </c:pt>
                <c:pt idx="70">
                  <c:v>2019-11-07</c:v>
                </c:pt>
                <c:pt idx="71">
                  <c:v>2019-11-08</c:v>
                </c:pt>
                <c:pt idx="72">
                  <c:v>2019-11-11</c:v>
                </c:pt>
                <c:pt idx="73">
                  <c:v>2019-11-12</c:v>
                </c:pt>
                <c:pt idx="74">
                  <c:v>2019-11-13</c:v>
                </c:pt>
                <c:pt idx="75">
                  <c:v>2019-11-14</c:v>
                </c:pt>
                <c:pt idx="76">
                  <c:v>2019-11-15</c:v>
                </c:pt>
                <c:pt idx="77">
                  <c:v>2019-11-18</c:v>
                </c:pt>
                <c:pt idx="78">
                  <c:v>2019-11-19</c:v>
                </c:pt>
                <c:pt idx="79">
                  <c:v>2019-11-20</c:v>
                </c:pt>
                <c:pt idx="80">
                  <c:v>2019-11-21</c:v>
                </c:pt>
                <c:pt idx="81">
                  <c:v>2019-11-22</c:v>
                </c:pt>
                <c:pt idx="82">
                  <c:v>2019-11-25</c:v>
                </c:pt>
                <c:pt idx="83">
                  <c:v>2019-11-26</c:v>
                </c:pt>
                <c:pt idx="84">
                  <c:v>2019-11-27</c:v>
                </c:pt>
                <c:pt idx="85">
                  <c:v>2019-11-28</c:v>
                </c:pt>
                <c:pt idx="86">
                  <c:v>2019-11-29</c:v>
                </c:pt>
                <c:pt idx="87">
                  <c:v>2019-12-02</c:v>
                </c:pt>
                <c:pt idx="88">
                  <c:v>2019-12-03</c:v>
                </c:pt>
                <c:pt idx="89">
                  <c:v>2019-12-04</c:v>
                </c:pt>
                <c:pt idx="90">
                  <c:v>2019-12-05</c:v>
                </c:pt>
                <c:pt idx="91">
                  <c:v>2019-12-06</c:v>
                </c:pt>
                <c:pt idx="92">
                  <c:v>2019-12-09</c:v>
                </c:pt>
                <c:pt idx="93">
                  <c:v>2019-12-10</c:v>
                </c:pt>
                <c:pt idx="94">
                  <c:v>2019-12-11</c:v>
                </c:pt>
                <c:pt idx="95">
                  <c:v>2019-12-12</c:v>
                </c:pt>
                <c:pt idx="96">
                  <c:v>2019-12-13</c:v>
                </c:pt>
                <c:pt idx="97">
                  <c:v>2019-12-16</c:v>
                </c:pt>
                <c:pt idx="98">
                  <c:v>2019-12-17</c:v>
                </c:pt>
                <c:pt idx="99">
                  <c:v>2019-12-18</c:v>
                </c:pt>
                <c:pt idx="100">
                  <c:v>2019-12-19</c:v>
                </c:pt>
                <c:pt idx="101">
                  <c:v>2019-12-20</c:v>
                </c:pt>
                <c:pt idx="102">
                  <c:v>2019-12-23</c:v>
                </c:pt>
                <c:pt idx="103">
                  <c:v>2019-12-24</c:v>
                </c:pt>
                <c:pt idx="104">
                  <c:v>2019-12-25</c:v>
                </c:pt>
                <c:pt idx="105">
                  <c:v>2019-12-26</c:v>
                </c:pt>
                <c:pt idx="106">
                  <c:v>2019-12-27</c:v>
                </c:pt>
                <c:pt idx="107">
                  <c:v>2019-12-30</c:v>
                </c:pt>
                <c:pt idx="108">
                  <c:v>2019-12-31</c:v>
                </c:pt>
                <c:pt idx="109">
                  <c:v>2020-01-02</c:v>
                </c:pt>
                <c:pt idx="110">
                  <c:v>2020-01-03</c:v>
                </c:pt>
                <c:pt idx="111">
                  <c:v>2020-01-06</c:v>
                </c:pt>
                <c:pt idx="112">
                  <c:v>2020-01-07</c:v>
                </c:pt>
                <c:pt idx="113">
                  <c:v>2020-01-08</c:v>
                </c:pt>
                <c:pt idx="114">
                  <c:v>2020-01-09</c:v>
                </c:pt>
                <c:pt idx="115">
                  <c:v>2020-01-10</c:v>
                </c:pt>
                <c:pt idx="116">
                  <c:v>2020-01-13</c:v>
                </c:pt>
                <c:pt idx="117">
                  <c:v>2020-01-14</c:v>
                </c:pt>
                <c:pt idx="118">
                  <c:v>2020-01-15</c:v>
                </c:pt>
                <c:pt idx="119">
                  <c:v>2020-01-16</c:v>
                </c:pt>
                <c:pt idx="120">
                  <c:v>2020-01-17</c:v>
                </c:pt>
                <c:pt idx="121">
                  <c:v>2020-01-20</c:v>
                </c:pt>
                <c:pt idx="122">
                  <c:v>2020-01-21</c:v>
                </c:pt>
                <c:pt idx="123">
                  <c:v>2020-01-22</c:v>
                </c:pt>
                <c:pt idx="124">
                  <c:v>2020-01-23</c:v>
                </c:pt>
                <c:pt idx="125">
                  <c:v>2020-02-03</c:v>
                </c:pt>
                <c:pt idx="126">
                  <c:v>2020-02-04</c:v>
                </c:pt>
                <c:pt idx="127">
                  <c:v>2020-02-05</c:v>
                </c:pt>
                <c:pt idx="128">
                  <c:v>2020-02-06</c:v>
                </c:pt>
                <c:pt idx="129">
                  <c:v>2020-02-07</c:v>
                </c:pt>
                <c:pt idx="130">
                  <c:v>2020-02-10</c:v>
                </c:pt>
                <c:pt idx="131">
                  <c:v>2020-02-11</c:v>
                </c:pt>
                <c:pt idx="132">
                  <c:v>2020-02-12</c:v>
                </c:pt>
                <c:pt idx="133">
                  <c:v>2020-02-13</c:v>
                </c:pt>
                <c:pt idx="134">
                  <c:v>2020-02-14</c:v>
                </c:pt>
                <c:pt idx="135">
                  <c:v>2020-02-17</c:v>
                </c:pt>
                <c:pt idx="136">
                  <c:v>2020-02-18</c:v>
                </c:pt>
                <c:pt idx="137">
                  <c:v>2020-02-19</c:v>
                </c:pt>
                <c:pt idx="138">
                  <c:v>2020-02-20</c:v>
                </c:pt>
                <c:pt idx="139">
                  <c:v>2020-02-21</c:v>
                </c:pt>
                <c:pt idx="140">
                  <c:v>2020-02-24</c:v>
                </c:pt>
                <c:pt idx="141">
                  <c:v>2020-02-25</c:v>
                </c:pt>
                <c:pt idx="142">
                  <c:v>2020-02-26</c:v>
                </c:pt>
                <c:pt idx="143">
                  <c:v>2020-02-27</c:v>
                </c:pt>
                <c:pt idx="144">
                  <c:v>2020-02-28</c:v>
                </c:pt>
                <c:pt idx="145">
                  <c:v>2020-03-02</c:v>
                </c:pt>
                <c:pt idx="146">
                  <c:v>2020-03-03</c:v>
                </c:pt>
                <c:pt idx="147">
                  <c:v>2020-03-04</c:v>
                </c:pt>
                <c:pt idx="148">
                  <c:v>2020-03-05</c:v>
                </c:pt>
                <c:pt idx="149">
                  <c:v>2020-03-06</c:v>
                </c:pt>
                <c:pt idx="150">
                  <c:v>2020-03-09</c:v>
                </c:pt>
                <c:pt idx="151">
                  <c:v>2020-03-10</c:v>
                </c:pt>
                <c:pt idx="152">
                  <c:v>2020-03-11</c:v>
                </c:pt>
                <c:pt idx="153">
                  <c:v>2020-03-12</c:v>
                </c:pt>
                <c:pt idx="154">
                  <c:v>2020-03-13</c:v>
                </c:pt>
                <c:pt idx="155">
                  <c:v>2020-03-16</c:v>
                </c:pt>
                <c:pt idx="156">
                  <c:v>2020-03-17</c:v>
                </c:pt>
                <c:pt idx="157">
                  <c:v>2020-03-18</c:v>
                </c:pt>
                <c:pt idx="158">
                  <c:v>2020-03-19</c:v>
                </c:pt>
                <c:pt idx="159">
                  <c:v>2020-03-20</c:v>
                </c:pt>
                <c:pt idx="160">
                  <c:v>2020-03-23</c:v>
                </c:pt>
                <c:pt idx="161">
                  <c:v>2020-03-24</c:v>
                </c:pt>
                <c:pt idx="162">
                  <c:v>2020-03-25</c:v>
                </c:pt>
                <c:pt idx="163">
                  <c:v>2020-03-26</c:v>
                </c:pt>
                <c:pt idx="164">
                  <c:v>2020-03-27</c:v>
                </c:pt>
                <c:pt idx="165">
                  <c:v>2020-03-30</c:v>
                </c:pt>
                <c:pt idx="166">
                  <c:v>2020-03-31</c:v>
                </c:pt>
                <c:pt idx="167">
                  <c:v>2020-04-01</c:v>
                </c:pt>
                <c:pt idx="168">
                  <c:v>2020-04-02</c:v>
                </c:pt>
                <c:pt idx="169">
                  <c:v>2020-04-03</c:v>
                </c:pt>
                <c:pt idx="170">
                  <c:v>2020-04-07</c:v>
                </c:pt>
                <c:pt idx="171">
                  <c:v>2020-04-08</c:v>
                </c:pt>
                <c:pt idx="172">
                  <c:v>2020-04-09</c:v>
                </c:pt>
                <c:pt idx="173">
                  <c:v>2020-04-10</c:v>
                </c:pt>
                <c:pt idx="174">
                  <c:v>2020-04-13</c:v>
                </c:pt>
                <c:pt idx="175">
                  <c:v>2020-04-14</c:v>
                </c:pt>
                <c:pt idx="176">
                  <c:v>2020-04-15</c:v>
                </c:pt>
                <c:pt idx="177">
                  <c:v>2020-04-16</c:v>
                </c:pt>
                <c:pt idx="178">
                  <c:v>2020-04-17</c:v>
                </c:pt>
                <c:pt idx="179">
                  <c:v>2020-04-20</c:v>
                </c:pt>
                <c:pt idx="180">
                  <c:v>2020-04-21</c:v>
                </c:pt>
                <c:pt idx="181">
                  <c:v>2020-04-22</c:v>
                </c:pt>
                <c:pt idx="182">
                  <c:v>2020-04-23</c:v>
                </c:pt>
                <c:pt idx="183">
                  <c:v>2020-04-24</c:v>
                </c:pt>
                <c:pt idx="184">
                  <c:v>2020-04-27</c:v>
                </c:pt>
                <c:pt idx="185">
                  <c:v>2020-04-28</c:v>
                </c:pt>
                <c:pt idx="186">
                  <c:v>2020-04-29</c:v>
                </c:pt>
                <c:pt idx="187">
                  <c:v>2020-04-30</c:v>
                </c:pt>
                <c:pt idx="188">
                  <c:v>2020-05-06</c:v>
                </c:pt>
                <c:pt idx="189">
                  <c:v>2020-05-07</c:v>
                </c:pt>
                <c:pt idx="190">
                  <c:v>2020-05-08</c:v>
                </c:pt>
                <c:pt idx="191">
                  <c:v>2020-05-11</c:v>
                </c:pt>
                <c:pt idx="192">
                  <c:v>2020-05-12</c:v>
                </c:pt>
                <c:pt idx="193">
                  <c:v>2020-05-13</c:v>
                </c:pt>
                <c:pt idx="194">
                  <c:v>2020-05-14</c:v>
                </c:pt>
                <c:pt idx="195">
                  <c:v>2020-05-15</c:v>
                </c:pt>
                <c:pt idx="196">
                  <c:v>2020-05-18</c:v>
                </c:pt>
                <c:pt idx="197">
                  <c:v>2020-05-19</c:v>
                </c:pt>
                <c:pt idx="198">
                  <c:v>2020-05-20</c:v>
                </c:pt>
                <c:pt idx="199">
                  <c:v>2020-05-21</c:v>
                </c:pt>
                <c:pt idx="200">
                  <c:v>2020-05-22</c:v>
                </c:pt>
                <c:pt idx="201">
                  <c:v>2020-05-25</c:v>
                </c:pt>
                <c:pt idx="202">
                  <c:v>2020-05-26</c:v>
                </c:pt>
                <c:pt idx="203">
                  <c:v>2020-05-27</c:v>
                </c:pt>
                <c:pt idx="204">
                  <c:v>2020-05-28</c:v>
                </c:pt>
                <c:pt idx="205">
                  <c:v>2020-05-29</c:v>
                </c:pt>
                <c:pt idx="206">
                  <c:v>2020-06-01</c:v>
                </c:pt>
                <c:pt idx="207">
                  <c:v>2020-06-02</c:v>
                </c:pt>
                <c:pt idx="208">
                  <c:v>2020-06-03</c:v>
                </c:pt>
                <c:pt idx="209">
                  <c:v>2020-06-04</c:v>
                </c:pt>
                <c:pt idx="210">
                  <c:v>2020-06-05</c:v>
                </c:pt>
                <c:pt idx="211">
                  <c:v>2020-06-08</c:v>
                </c:pt>
                <c:pt idx="212">
                  <c:v>2020-06-09</c:v>
                </c:pt>
                <c:pt idx="213">
                  <c:v>2020-06-10</c:v>
                </c:pt>
                <c:pt idx="214">
                  <c:v>2020-06-11</c:v>
                </c:pt>
                <c:pt idx="215">
                  <c:v>2020-06-12</c:v>
                </c:pt>
                <c:pt idx="216">
                  <c:v>2020-06-15</c:v>
                </c:pt>
                <c:pt idx="217">
                  <c:v>2020-06-16</c:v>
                </c:pt>
                <c:pt idx="218">
                  <c:v>2020-06-17</c:v>
                </c:pt>
                <c:pt idx="219">
                  <c:v>2020-06-18</c:v>
                </c:pt>
                <c:pt idx="220">
                  <c:v>2020-06-19</c:v>
                </c:pt>
                <c:pt idx="221">
                  <c:v>2020-06-22</c:v>
                </c:pt>
                <c:pt idx="222">
                  <c:v>2020-06-23</c:v>
                </c:pt>
                <c:pt idx="223">
                  <c:v>2020-06-24</c:v>
                </c:pt>
                <c:pt idx="224">
                  <c:v>2020-06-29</c:v>
                </c:pt>
                <c:pt idx="225">
                  <c:v>2020-06-30</c:v>
                </c:pt>
                <c:pt idx="226">
                  <c:v>2020-07-01</c:v>
                </c:pt>
                <c:pt idx="227">
                  <c:v>2020-07-02</c:v>
                </c:pt>
                <c:pt idx="228">
                  <c:v>2020-07-03</c:v>
                </c:pt>
                <c:pt idx="229">
                  <c:v>2020-07-06</c:v>
                </c:pt>
                <c:pt idx="230">
                  <c:v>2020-07-07</c:v>
                </c:pt>
                <c:pt idx="231">
                  <c:v>2020-07-08</c:v>
                </c:pt>
                <c:pt idx="232">
                  <c:v>2020-07-09</c:v>
                </c:pt>
                <c:pt idx="233">
                  <c:v>2020-07-10</c:v>
                </c:pt>
                <c:pt idx="234">
                  <c:v>2020-07-13</c:v>
                </c:pt>
                <c:pt idx="235">
                  <c:v>2020-07-14</c:v>
                </c:pt>
                <c:pt idx="236">
                  <c:v>2020-07-15</c:v>
                </c:pt>
                <c:pt idx="237">
                  <c:v>2020-07-16</c:v>
                </c:pt>
                <c:pt idx="238">
                  <c:v>2020-07-17</c:v>
                </c:pt>
                <c:pt idx="239">
                  <c:v>2020-07-20</c:v>
                </c:pt>
                <c:pt idx="240">
                  <c:v>2020-07-21</c:v>
                </c:pt>
                <c:pt idx="241">
                  <c:v>2020-07-22</c:v>
                </c:pt>
                <c:pt idx="242">
                  <c:v>2020-07-23</c:v>
                </c:pt>
                <c:pt idx="243">
                  <c:v>2020-07-24</c:v>
                </c:pt>
                <c:pt idx="244">
                  <c:v>2020-07-27</c:v>
                </c:pt>
                <c:pt idx="245">
                  <c:v>2020-07-28</c:v>
                </c:pt>
                <c:pt idx="246">
                  <c:v>2020-07-29</c:v>
                </c:pt>
                <c:pt idx="247">
                  <c:v>2020-07-30</c:v>
                </c:pt>
                <c:pt idx="248">
                  <c:v>2020-07-31</c:v>
                </c:pt>
                <c:pt idx="249">
                  <c:v>2020-08-03</c:v>
                </c:pt>
                <c:pt idx="250">
                  <c:v>2020-08-04</c:v>
                </c:pt>
                <c:pt idx="251">
                  <c:v>2020-08-05</c:v>
                </c:pt>
                <c:pt idx="252">
                  <c:v>2020-08-06</c:v>
                </c:pt>
                <c:pt idx="253">
                  <c:v>2020-08-07</c:v>
                </c:pt>
                <c:pt idx="254">
                  <c:v>2020-08-10</c:v>
                </c:pt>
                <c:pt idx="255">
                  <c:v>2020-08-11</c:v>
                </c:pt>
                <c:pt idx="256">
                  <c:v>2020-08-12</c:v>
                </c:pt>
                <c:pt idx="257">
                  <c:v>2020-08-13</c:v>
                </c:pt>
                <c:pt idx="258">
                  <c:v>2020-08-14</c:v>
                </c:pt>
                <c:pt idx="259">
                  <c:v>2020-08-17</c:v>
                </c:pt>
                <c:pt idx="260">
                  <c:v>2020-08-18</c:v>
                </c:pt>
                <c:pt idx="261">
                  <c:v>2020-08-19</c:v>
                </c:pt>
                <c:pt idx="262">
                  <c:v>2020-08-20</c:v>
                </c:pt>
                <c:pt idx="263">
                  <c:v>2020-08-21</c:v>
                </c:pt>
                <c:pt idx="264">
                  <c:v>2020-08-24</c:v>
                </c:pt>
                <c:pt idx="265">
                  <c:v>2020-08-25</c:v>
                </c:pt>
                <c:pt idx="266">
                  <c:v>2020-08-26</c:v>
                </c:pt>
                <c:pt idx="267">
                  <c:v>2020-08-27</c:v>
                </c:pt>
                <c:pt idx="268">
                  <c:v>2020-08-28</c:v>
                </c:pt>
                <c:pt idx="269">
                  <c:v>2020-08-31</c:v>
                </c:pt>
                <c:pt idx="270">
                  <c:v>2020-09-01</c:v>
                </c:pt>
                <c:pt idx="271">
                  <c:v>2020-09-02</c:v>
                </c:pt>
                <c:pt idx="272">
                  <c:v>2020-09-03</c:v>
                </c:pt>
                <c:pt idx="273">
                  <c:v>2020-09-04</c:v>
                </c:pt>
                <c:pt idx="274">
                  <c:v>2020-09-07</c:v>
                </c:pt>
                <c:pt idx="275">
                  <c:v>2020-09-08</c:v>
                </c:pt>
                <c:pt idx="276">
                  <c:v>2020-09-09</c:v>
                </c:pt>
                <c:pt idx="277">
                  <c:v>2020-09-10</c:v>
                </c:pt>
                <c:pt idx="278">
                  <c:v>2020-09-11</c:v>
                </c:pt>
                <c:pt idx="279">
                  <c:v>2020-09-14</c:v>
                </c:pt>
                <c:pt idx="280">
                  <c:v>2020-09-15</c:v>
                </c:pt>
                <c:pt idx="281">
                  <c:v>2020-09-16</c:v>
                </c:pt>
                <c:pt idx="282">
                  <c:v>2020-09-17</c:v>
                </c:pt>
                <c:pt idx="283">
                  <c:v>2020-09-18</c:v>
                </c:pt>
                <c:pt idx="284">
                  <c:v>2020-09-21</c:v>
                </c:pt>
                <c:pt idx="285">
                  <c:v>2020-09-22</c:v>
                </c:pt>
                <c:pt idx="286">
                  <c:v>2020-09-23</c:v>
                </c:pt>
                <c:pt idx="287">
                  <c:v>2020-09-24</c:v>
                </c:pt>
                <c:pt idx="288">
                  <c:v>2020-09-25</c:v>
                </c:pt>
                <c:pt idx="289">
                  <c:v>2020-09-28</c:v>
                </c:pt>
                <c:pt idx="290">
                  <c:v>2020-09-29</c:v>
                </c:pt>
                <c:pt idx="291">
                  <c:v>2020-09-30</c:v>
                </c:pt>
                <c:pt idx="292">
                  <c:v>2020-10-09</c:v>
                </c:pt>
                <c:pt idx="293">
                  <c:v>2020-10-12</c:v>
                </c:pt>
                <c:pt idx="294">
                  <c:v>2020-10-13</c:v>
                </c:pt>
                <c:pt idx="295">
                  <c:v>2020-10-14</c:v>
                </c:pt>
                <c:pt idx="296">
                  <c:v>2020-10-15</c:v>
                </c:pt>
                <c:pt idx="297">
                  <c:v>2020-10-16</c:v>
                </c:pt>
                <c:pt idx="298">
                  <c:v>2020-10-19</c:v>
                </c:pt>
                <c:pt idx="299">
                  <c:v>2020-10-20</c:v>
                </c:pt>
                <c:pt idx="300">
                  <c:v>2020-10-21</c:v>
                </c:pt>
                <c:pt idx="301">
                  <c:v>2020-10-22</c:v>
                </c:pt>
                <c:pt idx="302">
                  <c:v>2020-10-23</c:v>
                </c:pt>
                <c:pt idx="303">
                  <c:v>2020-10-26</c:v>
                </c:pt>
                <c:pt idx="304">
                  <c:v>2020-10-27</c:v>
                </c:pt>
                <c:pt idx="305">
                  <c:v>2020-10-28</c:v>
                </c:pt>
                <c:pt idx="306">
                  <c:v>2020-10-29</c:v>
                </c:pt>
                <c:pt idx="307">
                  <c:v>2020-10-30</c:v>
                </c:pt>
                <c:pt idx="308">
                  <c:v>2020-11-02</c:v>
                </c:pt>
                <c:pt idx="309">
                  <c:v>2020-11-03</c:v>
                </c:pt>
                <c:pt idx="310">
                  <c:v>2020-11-04</c:v>
                </c:pt>
                <c:pt idx="311">
                  <c:v>2020-11-05</c:v>
                </c:pt>
                <c:pt idx="312">
                  <c:v>2020-11-06</c:v>
                </c:pt>
                <c:pt idx="313">
                  <c:v>2020-11-09</c:v>
                </c:pt>
                <c:pt idx="314">
                  <c:v>2020-11-10</c:v>
                </c:pt>
                <c:pt idx="315">
                  <c:v>2020-11-11</c:v>
                </c:pt>
                <c:pt idx="316">
                  <c:v>2020-11-12</c:v>
                </c:pt>
                <c:pt idx="317">
                  <c:v>2020-11-13</c:v>
                </c:pt>
                <c:pt idx="318">
                  <c:v>2020-11-16</c:v>
                </c:pt>
                <c:pt idx="319">
                  <c:v>2020-11-17</c:v>
                </c:pt>
                <c:pt idx="320">
                  <c:v>2020-11-18</c:v>
                </c:pt>
                <c:pt idx="321">
                  <c:v>2020-11-19</c:v>
                </c:pt>
                <c:pt idx="322">
                  <c:v>2020-11-20</c:v>
                </c:pt>
                <c:pt idx="323">
                  <c:v>2020-11-23</c:v>
                </c:pt>
                <c:pt idx="324">
                  <c:v>2020-11-24</c:v>
                </c:pt>
                <c:pt idx="325">
                  <c:v>2020-11-25</c:v>
                </c:pt>
                <c:pt idx="326">
                  <c:v>2020-11-26</c:v>
                </c:pt>
                <c:pt idx="327">
                  <c:v>2020-11-27</c:v>
                </c:pt>
                <c:pt idx="328">
                  <c:v>2020-11-30</c:v>
                </c:pt>
                <c:pt idx="329">
                  <c:v>2020-12-01</c:v>
                </c:pt>
                <c:pt idx="330">
                  <c:v>2020-12-02</c:v>
                </c:pt>
                <c:pt idx="331">
                  <c:v>2020-12-03</c:v>
                </c:pt>
                <c:pt idx="332">
                  <c:v>2020-12-04</c:v>
                </c:pt>
                <c:pt idx="333">
                  <c:v>2020-12-07</c:v>
                </c:pt>
                <c:pt idx="334">
                  <c:v>2020-12-08</c:v>
                </c:pt>
                <c:pt idx="335">
                  <c:v>2020-12-09</c:v>
                </c:pt>
                <c:pt idx="336">
                  <c:v>2020-12-10</c:v>
                </c:pt>
                <c:pt idx="337">
                  <c:v>2020-12-11</c:v>
                </c:pt>
                <c:pt idx="338">
                  <c:v>2020-12-14</c:v>
                </c:pt>
                <c:pt idx="339">
                  <c:v>2020-12-15</c:v>
                </c:pt>
                <c:pt idx="340">
                  <c:v>2020-12-16</c:v>
                </c:pt>
                <c:pt idx="341">
                  <c:v>2020-12-17</c:v>
                </c:pt>
                <c:pt idx="342">
                  <c:v>2020-12-18</c:v>
                </c:pt>
                <c:pt idx="343">
                  <c:v>2020-12-21</c:v>
                </c:pt>
                <c:pt idx="344">
                  <c:v>2020-12-22</c:v>
                </c:pt>
                <c:pt idx="345">
                  <c:v>2020-12-23</c:v>
                </c:pt>
                <c:pt idx="346">
                  <c:v>2020-12-24</c:v>
                </c:pt>
                <c:pt idx="347">
                  <c:v>2020-12-25</c:v>
                </c:pt>
                <c:pt idx="348">
                  <c:v>2020-12-28</c:v>
                </c:pt>
                <c:pt idx="349">
                  <c:v>2020-12-29</c:v>
                </c:pt>
                <c:pt idx="350">
                  <c:v>2020-12-30</c:v>
                </c:pt>
                <c:pt idx="351">
                  <c:v>2020-12-31</c:v>
                </c:pt>
                <c:pt idx="352">
                  <c:v>2021-01-04</c:v>
                </c:pt>
                <c:pt idx="353">
                  <c:v>2021-01-05</c:v>
                </c:pt>
                <c:pt idx="354">
                  <c:v>2021-01-06</c:v>
                </c:pt>
                <c:pt idx="355">
                  <c:v>2021-01-07</c:v>
                </c:pt>
                <c:pt idx="356">
                  <c:v>2021-01-08</c:v>
                </c:pt>
                <c:pt idx="357">
                  <c:v>2021-01-11</c:v>
                </c:pt>
                <c:pt idx="358">
                  <c:v>2021-01-12</c:v>
                </c:pt>
                <c:pt idx="359">
                  <c:v>2021-01-13</c:v>
                </c:pt>
                <c:pt idx="360">
                  <c:v>2021-01-14</c:v>
                </c:pt>
                <c:pt idx="361">
                  <c:v>2021-01-15</c:v>
                </c:pt>
                <c:pt idx="362">
                  <c:v>2021-01-18</c:v>
                </c:pt>
                <c:pt idx="363">
                  <c:v>2021-01-19</c:v>
                </c:pt>
                <c:pt idx="364">
                  <c:v>2021-01-20</c:v>
                </c:pt>
                <c:pt idx="365">
                  <c:v>2021-01-21</c:v>
                </c:pt>
                <c:pt idx="366">
                  <c:v>2021-01-22</c:v>
                </c:pt>
                <c:pt idx="367">
                  <c:v>2021-01-25</c:v>
                </c:pt>
                <c:pt idx="368">
                  <c:v>2021-01-26</c:v>
                </c:pt>
                <c:pt idx="369">
                  <c:v>2021-01-27</c:v>
                </c:pt>
                <c:pt idx="370">
                  <c:v>2021-01-28</c:v>
                </c:pt>
                <c:pt idx="371">
                  <c:v>2021-01-29</c:v>
                </c:pt>
                <c:pt idx="372">
                  <c:v>2021-02-01</c:v>
                </c:pt>
                <c:pt idx="373">
                  <c:v>2021-02-02</c:v>
                </c:pt>
                <c:pt idx="374">
                  <c:v>2021-02-03</c:v>
                </c:pt>
                <c:pt idx="375">
                  <c:v>2021-02-04</c:v>
                </c:pt>
                <c:pt idx="376">
                  <c:v>2021-02-05</c:v>
                </c:pt>
                <c:pt idx="377">
                  <c:v>2021-02-08</c:v>
                </c:pt>
                <c:pt idx="378">
                  <c:v>2021-02-09</c:v>
                </c:pt>
                <c:pt idx="379">
                  <c:v>2021-02-10</c:v>
                </c:pt>
                <c:pt idx="380">
                  <c:v>2021-02-18</c:v>
                </c:pt>
                <c:pt idx="381">
                  <c:v>2021-02-19</c:v>
                </c:pt>
                <c:pt idx="382">
                  <c:v>2021-02-22</c:v>
                </c:pt>
                <c:pt idx="383">
                  <c:v>2021-02-23</c:v>
                </c:pt>
                <c:pt idx="384">
                  <c:v>2021-02-24</c:v>
                </c:pt>
                <c:pt idx="385">
                  <c:v>2021-02-25</c:v>
                </c:pt>
                <c:pt idx="386">
                  <c:v>2021-02-26</c:v>
                </c:pt>
                <c:pt idx="387">
                  <c:v>2021-03-01</c:v>
                </c:pt>
                <c:pt idx="388">
                  <c:v>2021-03-02</c:v>
                </c:pt>
                <c:pt idx="389">
                  <c:v>2021-03-03</c:v>
                </c:pt>
                <c:pt idx="390">
                  <c:v>2021-03-04</c:v>
                </c:pt>
                <c:pt idx="391">
                  <c:v>2021-03-05</c:v>
                </c:pt>
                <c:pt idx="392">
                  <c:v>2021-03-08</c:v>
                </c:pt>
                <c:pt idx="393">
                  <c:v>2021-03-09</c:v>
                </c:pt>
                <c:pt idx="394">
                  <c:v>2021-03-10</c:v>
                </c:pt>
                <c:pt idx="395">
                  <c:v>2021-03-11</c:v>
                </c:pt>
                <c:pt idx="396">
                  <c:v>2021-03-12</c:v>
                </c:pt>
                <c:pt idx="397">
                  <c:v>2021-03-15</c:v>
                </c:pt>
                <c:pt idx="398">
                  <c:v>2021-03-16</c:v>
                </c:pt>
                <c:pt idx="399">
                  <c:v>2021-03-17</c:v>
                </c:pt>
                <c:pt idx="400">
                  <c:v>2021-03-18</c:v>
                </c:pt>
                <c:pt idx="401">
                  <c:v>2021-03-19</c:v>
                </c:pt>
                <c:pt idx="402">
                  <c:v>2021-03-22</c:v>
                </c:pt>
                <c:pt idx="403">
                  <c:v>2021-03-23</c:v>
                </c:pt>
                <c:pt idx="404">
                  <c:v>2021-03-24</c:v>
                </c:pt>
                <c:pt idx="405">
                  <c:v>2021-03-25</c:v>
                </c:pt>
                <c:pt idx="406">
                  <c:v>2021-03-26</c:v>
                </c:pt>
                <c:pt idx="407">
                  <c:v>2021-03-29</c:v>
                </c:pt>
                <c:pt idx="408">
                  <c:v>2021-03-30</c:v>
                </c:pt>
                <c:pt idx="409">
                  <c:v>2021-03-31</c:v>
                </c:pt>
                <c:pt idx="410">
                  <c:v>2021-04-01</c:v>
                </c:pt>
                <c:pt idx="411">
                  <c:v>2021-04-02</c:v>
                </c:pt>
                <c:pt idx="412">
                  <c:v>2021-04-06</c:v>
                </c:pt>
                <c:pt idx="413">
                  <c:v>2021-04-07</c:v>
                </c:pt>
                <c:pt idx="414">
                  <c:v>2021-04-08</c:v>
                </c:pt>
                <c:pt idx="415">
                  <c:v>2021-04-09</c:v>
                </c:pt>
                <c:pt idx="416">
                  <c:v>2021-04-12</c:v>
                </c:pt>
                <c:pt idx="417">
                  <c:v>2021-04-13</c:v>
                </c:pt>
                <c:pt idx="418">
                  <c:v>2021-04-14</c:v>
                </c:pt>
                <c:pt idx="419">
                  <c:v>2021-04-15</c:v>
                </c:pt>
                <c:pt idx="420">
                  <c:v>2021-04-16</c:v>
                </c:pt>
                <c:pt idx="421">
                  <c:v>2021-04-19</c:v>
                </c:pt>
                <c:pt idx="422">
                  <c:v>2021-04-20</c:v>
                </c:pt>
                <c:pt idx="423">
                  <c:v>2021-04-21</c:v>
                </c:pt>
                <c:pt idx="424">
                  <c:v>2021-04-22</c:v>
                </c:pt>
                <c:pt idx="425">
                  <c:v>2021-04-23</c:v>
                </c:pt>
                <c:pt idx="426">
                  <c:v>2021-04-26</c:v>
                </c:pt>
                <c:pt idx="427">
                  <c:v>2021-04-27</c:v>
                </c:pt>
                <c:pt idx="428">
                  <c:v>2021-04-28</c:v>
                </c:pt>
                <c:pt idx="429">
                  <c:v>2021-04-29</c:v>
                </c:pt>
                <c:pt idx="430">
                  <c:v>2021-04-30</c:v>
                </c:pt>
                <c:pt idx="431">
                  <c:v>2021-05-06</c:v>
                </c:pt>
                <c:pt idx="432">
                  <c:v>2021-05-07</c:v>
                </c:pt>
                <c:pt idx="433">
                  <c:v>2021-05-10</c:v>
                </c:pt>
                <c:pt idx="434">
                  <c:v>2021-05-11</c:v>
                </c:pt>
                <c:pt idx="435">
                  <c:v>2021-05-12</c:v>
                </c:pt>
                <c:pt idx="436">
                  <c:v>2021-05-13</c:v>
                </c:pt>
                <c:pt idx="437">
                  <c:v>2021-05-14</c:v>
                </c:pt>
                <c:pt idx="438">
                  <c:v>2021-05-17</c:v>
                </c:pt>
                <c:pt idx="439">
                  <c:v>2021-05-18</c:v>
                </c:pt>
                <c:pt idx="440">
                  <c:v>2021-05-19</c:v>
                </c:pt>
                <c:pt idx="441">
                  <c:v>2021-05-20</c:v>
                </c:pt>
                <c:pt idx="442">
                  <c:v>2021-05-21</c:v>
                </c:pt>
                <c:pt idx="443">
                  <c:v>2021-05-24</c:v>
                </c:pt>
                <c:pt idx="444">
                  <c:v>2021-05-25</c:v>
                </c:pt>
                <c:pt idx="445">
                  <c:v>2021-05-26</c:v>
                </c:pt>
                <c:pt idx="446">
                  <c:v>2021-05-27</c:v>
                </c:pt>
                <c:pt idx="447">
                  <c:v>2021-05-28</c:v>
                </c:pt>
                <c:pt idx="448">
                  <c:v>2021-05-31</c:v>
                </c:pt>
                <c:pt idx="449">
                  <c:v>2021-06-01</c:v>
                </c:pt>
                <c:pt idx="450">
                  <c:v>2021-06-02</c:v>
                </c:pt>
                <c:pt idx="451">
                  <c:v>2021-06-03</c:v>
                </c:pt>
                <c:pt idx="452">
                  <c:v>2021-06-04</c:v>
                </c:pt>
                <c:pt idx="453">
                  <c:v>2021-06-07</c:v>
                </c:pt>
                <c:pt idx="454">
                  <c:v>2021-06-08</c:v>
                </c:pt>
                <c:pt idx="455">
                  <c:v>2021-06-09</c:v>
                </c:pt>
                <c:pt idx="456">
                  <c:v>2021-06-10</c:v>
                </c:pt>
                <c:pt idx="457">
                  <c:v>2021-06-11</c:v>
                </c:pt>
                <c:pt idx="458">
                  <c:v>2021-06-15</c:v>
                </c:pt>
                <c:pt idx="459">
                  <c:v>2021-06-16</c:v>
                </c:pt>
                <c:pt idx="460">
                  <c:v>2021-06-17</c:v>
                </c:pt>
                <c:pt idx="461">
                  <c:v>2021-06-18</c:v>
                </c:pt>
                <c:pt idx="462">
                  <c:v>2021-06-21</c:v>
                </c:pt>
                <c:pt idx="463">
                  <c:v>2021-06-22</c:v>
                </c:pt>
                <c:pt idx="464">
                  <c:v>2021-06-23</c:v>
                </c:pt>
                <c:pt idx="465">
                  <c:v>2021-06-24</c:v>
                </c:pt>
                <c:pt idx="466">
                  <c:v>2021-06-25</c:v>
                </c:pt>
                <c:pt idx="467">
                  <c:v>2021-06-28</c:v>
                </c:pt>
                <c:pt idx="468">
                  <c:v>2021-06-29</c:v>
                </c:pt>
                <c:pt idx="469">
                  <c:v>2021-06-30</c:v>
                </c:pt>
                <c:pt idx="470">
                  <c:v>2021-07-01</c:v>
                </c:pt>
                <c:pt idx="471">
                  <c:v>2021-07-02</c:v>
                </c:pt>
                <c:pt idx="472">
                  <c:v>2021-07-05</c:v>
                </c:pt>
                <c:pt idx="473">
                  <c:v>2021-07-06</c:v>
                </c:pt>
                <c:pt idx="474">
                  <c:v>2021-07-07</c:v>
                </c:pt>
                <c:pt idx="475">
                  <c:v>2021-07-08</c:v>
                </c:pt>
                <c:pt idx="476">
                  <c:v>2021-07-09</c:v>
                </c:pt>
                <c:pt idx="477">
                  <c:v>2021-07-12</c:v>
                </c:pt>
                <c:pt idx="478">
                  <c:v>2021-07-13</c:v>
                </c:pt>
                <c:pt idx="479">
                  <c:v>2021-07-14</c:v>
                </c:pt>
                <c:pt idx="480">
                  <c:v>2021-07-15</c:v>
                </c:pt>
                <c:pt idx="481">
                  <c:v>2021-07-16</c:v>
                </c:pt>
                <c:pt idx="482">
                  <c:v>2021-07-19</c:v>
                </c:pt>
                <c:pt idx="483">
                  <c:v>2021-07-20</c:v>
                </c:pt>
                <c:pt idx="484">
                  <c:v>2021-07-21</c:v>
                </c:pt>
                <c:pt idx="485">
                  <c:v>2021-07-22</c:v>
                </c:pt>
                <c:pt idx="486">
                  <c:v>2021-07-23</c:v>
                </c:pt>
                <c:pt idx="487">
                  <c:v>2021-07-26</c:v>
                </c:pt>
                <c:pt idx="488">
                  <c:v>2021-07-27</c:v>
                </c:pt>
                <c:pt idx="489">
                  <c:v>2021-07-28</c:v>
                </c:pt>
                <c:pt idx="490">
                  <c:v>2021-07-29</c:v>
                </c:pt>
                <c:pt idx="491">
                  <c:v>2021-07-30</c:v>
                </c:pt>
                <c:pt idx="492">
                  <c:v>2021-08-02</c:v>
                </c:pt>
                <c:pt idx="493">
                  <c:v>2021-08-03</c:v>
                </c:pt>
                <c:pt idx="494">
                  <c:v>2021-08-04</c:v>
                </c:pt>
                <c:pt idx="495">
                  <c:v>2021-08-05</c:v>
                </c:pt>
                <c:pt idx="496">
                  <c:v>2021-08-06</c:v>
                </c:pt>
                <c:pt idx="497">
                  <c:v>2021-08-09</c:v>
                </c:pt>
                <c:pt idx="498">
                  <c:v>2021-08-10</c:v>
                </c:pt>
                <c:pt idx="499">
                  <c:v>2021-08-11</c:v>
                </c:pt>
                <c:pt idx="500">
                  <c:v>2021-08-12</c:v>
                </c:pt>
                <c:pt idx="501">
                  <c:v>2021-08-13</c:v>
                </c:pt>
                <c:pt idx="502">
                  <c:v>2021-08-16</c:v>
                </c:pt>
                <c:pt idx="503">
                  <c:v>2021-08-17</c:v>
                </c:pt>
                <c:pt idx="504">
                  <c:v>2021-08-18</c:v>
                </c:pt>
                <c:pt idx="505">
                  <c:v>2021-08-19</c:v>
                </c:pt>
                <c:pt idx="506">
                  <c:v>2021-08-20</c:v>
                </c:pt>
                <c:pt idx="507">
                  <c:v>2021-08-23</c:v>
                </c:pt>
                <c:pt idx="508">
                  <c:v>2021-08-24</c:v>
                </c:pt>
                <c:pt idx="509">
                  <c:v>2021-08-25</c:v>
                </c:pt>
                <c:pt idx="510">
                  <c:v>2021-08-26</c:v>
                </c:pt>
                <c:pt idx="511">
                  <c:v>2021-08-27</c:v>
                </c:pt>
                <c:pt idx="512">
                  <c:v>2021-08-30</c:v>
                </c:pt>
                <c:pt idx="513">
                  <c:v>2021-08-31</c:v>
                </c:pt>
                <c:pt idx="514">
                  <c:v>2021-09-01</c:v>
                </c:pt>
                <c:pt idx="515">
                  <c:v>2021-09-02</c:v>
                </c:pt>
                <c:pt idx="516">
                  <c:v>2021-09-03</c:v>
                </c:pt>
                <c:pt idx="517">
                  <c:v>2021-09-06</c:v>
                </c:pt>
                <c:pt idx="518">
                  <c:v>2021-09-07</c:v>
                </c:pt>
                <c:pt idx="519">
                  <c:v>2021-09-08</c:v>
                </c:pt>
                <c:pt idx="520">
                  <c:v>2021-09-09</c:v>
                </c:pt>
                <c:pt idx="521">
                  <c:v>2021-09-10</c:v>
                </c:pt>
                <c:pt idx="522">
                  <c:v>2021-09-13</c:v>
                </c:pt>
                <c:pt idx="523">
                  <c:v>2021-09-14</c:v>
                </c:pt>
                <c:pt idx="524">
                  <c:v>2021-09-15</c:v>
                </c:pt>
                <c:pt idx="525">
                  <c:v>2021-09-16</c:v>
                </c:pt>
                <c:pt idx="526">
                  <c:v>2021-09-17</c:v>
                </c:pt>
                <c:pt idx="527">
                  <c:v>2021-09-22</c:v>
                </c:pt>
                <c:pt idx="528">
                  <c:v>2021-09-23</c:v>
                </c:pt>
                <c:pt idx="529">
                  <c:v>2021-09-24</c:v>
                </c:pt>
                <c:pt idx="530">
                  <c:v>2021-09-27</c:v>
                </c:pt>
                <c:pt idx="531">
                  <c:v>2021-09-28</c:v>
                </c:pt>
                <c:pt idx="532">
                  <c:v>2021-09-29</c:v>
                </c:pt>
                <c:pt idx="533">
                  <c:v>2021-09-30</c:v>
                </c:pt>
                <c:pt idx="534">
                  <c:v>2021-10-08</c:v>
                </c:pt>
                <c:pt idx="535">
                  <c:v>2021-10-11</c:v>
                </c:pt>
                <c:pt idx="536">
                  <c:v>2021-10-12</c:v>
                </c:pt>
                <c:pt idx="537">
                  <c:v>2021-10-13</c:v>
                </c:pt>
                <c:pt idx="538">
                  <c:v>2021-10-14</c:v>
                </c:pt>
                <c:pt idx="539">
                  <c:v>2021-10-15</c:v>
                </c:pt>
                <c:pt idx="540">
                  <c:v>2021-10-18</c:v>
                </c:pt>
                <c:pt idx="541">
                  <c:v>2021-10-19</c:v>
                </c:pt>
                <c:pt idx="542">
                  <c:v>2021-10-20</c:v>
                </c:pt>
                <c:pt idx="543">
                  <c:v>2021-10-21</c:v>
                </c:pt>
                <c:pt idx="544">
                  <c:v>2021-10-22</c:v>
                </c:pt>
                <c:pt idx="545">
                  <c:v>2021-10-25</c:v>
                </c:pt>
                <c:pt idx="546">
                  <c:v>2021-10-26</c:v>
                </c:pt>
                <c:pt idx="547">
                  <c:v>2021-10-27</c:v>
                </c:pt>
                <c:pt idx="548">
                  <c:v>2021-10-28</c:v>
                </c:pt>
                <c:pt idx="549">
                  <c:v>2021-10-29</c:v>
                </c:pt>
                <c:pt idx="550">
                  <c:v>2021-11-01</c:v>
                </c:pt>
                <c:pt idx="551">
                  <c:v>2021-11-02</c:v>
                </c:pt>
                <c:pt idx="552">
                  <c:v>2021-11-03</c:v>
                </c:pt>
                <c:pt idx="553">
                  <c:v>2021-11-04</c:v>
                </c:pt>
                <c:pt idx="554">
                  <c:v>2021-11-05</c:v>
                </c:pt>
                <c:pt idx="555">
                  <c:v>2021-11-08</c:v>
                </c:pt>
                <c:pt idx="556">
                  <c:v>2021-11-09</c:v>
                </c:pt>
                <c:pt idx="557">
                  <c:v>2021-11-10</c:v>
                </c:pt>
                <c:pt idx="558">
                  <c:v>2021-11-11</c:v>
                </c:pt>
                <c:pt idx="559">
                  <c:v>2021-11-12</c:v>
                </c:pt>
                <c:pt idx="560">
                  <c:v>2021-11-15</c:v>
                </c:pt>
                <c:pt idx="561">
                  <c:v>2021-11-16</c:v>
                </c:pt>
                <c:pt idx="562">
                  <c:v>2021-11-17</c:v>
                </c:pt>
                <c:pt idx="563">
                  <c:v>2021-11-18</c:v>
                </c:pt>
                <c:pt idx="564">
                  <c:v>2021-11-19</c:v>
                </c:pt>
                <c:pt idx="565">
                  <c:v>2021-11-22</c:v>
                </c:pt>
                <c:pt idx="566">
                  <c:v>2021-11-23</c:v>
                </c:pt>
                <c:pt idx="567">
                  <c:v>2021-11-24</c:v>
                </c:pt>
                <c:pt idx="568">
                  <c:v>2021-11-25</c:v>
                </c:pt>
                <c:pt idx="569">
                  <c:v>2021-11-26</c:v>
                </c:pt>
                <c:pt idx="570">
                  <c:v>2021-11-29</c:v>
                </c:pt>
                <c:pt idx="571">
                  <c:v>2021-11-30</c:v>
                </c:pt>
                <c:pt idx="572">
                  <c:v>2021-12-01</c:v>
                </c:pt>
                <c:pt idx="573">
                  <c:v>2021-12-02</c:v>
                </c:pt>
                <c:pt idx="574">
                  <c:v>2021-12-03</c:v>
                </c:pt>
                <c:pt idx="575">
                  <c:v>2021-12-06</c:v>
                </c:pt>
                <c:pt idx="576">
                  <c:v>2021-12-07</c:v>
                </c:pt>
                <c:pt idx="577">
                  <c:v>2021-12-08</c:v>
                </c:pt>
                <c:pt idx="578">
                  <c:v>2021-12-09</c:v>
                </c:pt>
                <c:pt idx="579">
                  <c:v>2021-12-10</c:v>
                </c:pt>
                <c:pt idx="580">
                  <c:v>2021-12-13</c:v>
                </c:pt>
                <c:pt idx="581">
                  <c:v>2021-12-14</c:v>
                </c:pt>
                <c:pt idx="582">
                  <c:v>2021-12-15</c:v>
                </c:pt>
                <c:pt idx="583">
                  <c:v>2021-12-16</c:v>
                </c:pt>
                <c:pt idx="584">
                  <c:v>2021-12-17</c:v>
                </c:pt>
                <c:pt idx="585">
                  <c:v>2021-12-20</c:v>
                </c:pt>
                <c:pt idx="586">
                  <c:v>2021-12-21</c:v>
                </c:pt>
                <c:pt idx="587">
                  <c:v>2021-12-22</c:v>
                </c:pt>
                <c:pt idx="588">
                  <c:v>2021-12-23</c:v>
                </c:pt>
                <c:pt idx="589">
                  <c:v>2021-12-24</c:v>
                </c:pt>
                <c:pt idx="590">
                  <c:v>2021-12-27</c:v>
                </c:pt>
                <c:pt idx="591">
                  <c:v>2021-12-28</c:v>
                </c:pt>
                <c:pt idx="592">
                  <c:v>2021-12-29</c:v>
                </c:pt>
                <c:pt idx="593">
                  <c:v>2021-12-30</c:v>
                </c:pt>
                <c:pt idx="594">
                  <c:v>2021-12-31</c:v>
                </c:pt>
                <c:pt idx="595">
                  <c:v>2022-01-04</c:v>
                </c:pt>
                <c:pt idx="596">
                  <c:v>2022-01-05</c:v>
                </c:pt>
                <c:pt idx="597">
                  <c:v>2022-01-06</c:v>
                </c:pt>
                <c:pt idx="598">
                  <c:v>2022-01-07</c:v>
                </c:pt>
                <c:pt idx="599">
                  <c:v>2022-01-10</c:v>
                </c:pt>
                <c:pt idx="600">
                  <c:v>2022-01-11</c:v>
                </c:pt>
                <c:pt idx="601">
                  <c:v>2022-01-12</c:v>
                </c:pt>
                <c:pt idx="602">
                  <c:v>2022-01-13</c:v>
                </c:pt>
                <c:pt idx="603">
                  <c:v>2022-01-14</c:v>
                </c:pt>
                <c:pt idx="604">
                  <c:v>2022-01-17</c:v>
                </c:pt>
                <c:pt idx="605">
                  <c:v>2022-01-18</c:v>
                </c:pt>
                <c:pt idx="606">
                  <c:v>2022-01-19</c:v>
                </c:pt>
                <c:pt idx="607">
                  <c:v>2022-01-20</c:v>
                </c:pt>
                <c:pt idx="608">
                  <c:v>2022-01-21</c:v>
                </c:pt>
                <c:pt idx="609">
                  <c:v>2022-01-24</c:v>
                </c:pt>
                <c:pt idx="610">
                  <c:v>2022-01-25</c:v>
                </c:pt>
                <c:pt idx="611">
                  <c:v>2022-01-26</c:v>
                </c:pt>
                <c:pt idx="612">
                  <c:v>2022-01-27</c:v>
                </c:pt>
                <c:pt idx="613">
                  <c:v>2022-01-28</c:v>
                </c:pt>
                <c:pt idx="614">
                  <c:v>2022-02-07</c:v>
                </c:pt>
                <c:pt idx="615">
                  <c:v>2022-02-08</c:v>
                </c:pt>
                <c:pt idx="616">
                  <c:v>2022-02-09</c:v>
                </c:pt>
                <c:pt idx="617">
                  <c:v>2022-02-10</c:v>
                </c:pt>
                <c:pt idx="618">
                  <c:v>2022-02-11</c:v>
                </c:pt>
                <c:pt idx="619">
                  <c:v>2022-02-14</c:v>
                </c:pt>
                <c:pt idx="620">
                  <c:v>2022-02-15</c:v>
                </c:pt>
                <c:pt idx="621">
                  <c:v>2022-02-16</c:v>
                </c:pt>
                <c:pt idx="622">
                  <c:v>2022-02-17</c:v>
                </c:pt>
                <c:pt idx="623">
                  <c:v>2022-02-18</c:v>
                </c:pt>
                <c:pt idx="624">
                  <c:v>2022-02-21</c:v>
                </c:pt>
                <c:pt idx="625">
                  <c:v>2022-02-22</c:v>
                </c:pt>
                <c:pt idx="626">
                  <c:v>2022-02-23</c:v>
                </c:pt>
                <c:pt idx="627">
                  <c:v>2022-02-24</c:v>
                </c:pt>
                <c:pt idx="628">
                  <c:v>2022-02-25</c:v>
                </c:pt>
                <c:pt idx="629">
                  <c:v>2022-02-28</c:v>
                </c:pt>
                <c:pt idx="630">
                  <c:v>2022-03-01</c:v>
                </c:pt>
                <c:pt idx="631">
                  <c:v>2022-03-02</c:v>
                </c:pt>
                <c:pt idx="632">
                  <c:v>2022-03-03</c:v>
                </c:pt>
                <c:pt idx="633">
                  <c:v>2022-03-04</c:v>
                </c:pt>
                <c:pt idx="634">
                  <c:v>2022-03-07</c:v>
                </c:pt>
                <c:pt idx="635">
                  <c:v>2022-03-08</c:v>
                </c:pt>
                <c:pt idx="636">
                  <c:v>2022-03-09</c:v>
                </c:pt>
                <c:pt idx="637">
                  <c:v>2022-03-10</c:v>
                </c:pt>
                <c:pt idx="638">
                  <c:v>2022-03-11</c:v>
                </c:pt>
                <c:pt idx="639">
                  <c:v>2022-03-14</c:v>
                </c:pt>
                <c:pt idx="640">
                  <c:v>2022-03-15</c:v>
                </c:pt>
                <c:pt idx="641">
                  <c:v>2022-03-16</c:v>
                </c:pt>
                <c:pt idx="642">
                  <c:v>2022-03-17</c:v>
                </c:pt>
                <c:pt idx="643">
                  <c:v>2022-03-18</c:v>
                </c:pt>
                <c:pt idx="644">
                  <c:v>2022-03-21</c:v>
                </c:pt>
                <c:pt idx="645">
                  <c:v>2022-03-22</c:v>
                </c:pt>
                <c:pt idx="646">
                  <c:v>2022-03-23</c:v>
                </c:pt>
                <c:pt idx="647">
                  <c:v>2022-03-24</c:v>
                </c:pt>
                <c:pt idx="648">
                  <c:v>2022-03-25</c:v>
                </c:pt>
                <c:pt idx="649">
                  <c:v>2022-03-28</c:v>
                </c:pt>
                <c:pt idx="650">
                  <c:v>2022-03-29</c:v>
                </c:pt>
                <c:pt idx="651">
                  <c:v>2022-03-30</c:v>
                </c:pt>
                <c:pt idx="652">
                  <c:v>2022-03-31</c:v>
                </c:pt>
                <c:pt idx="653">
                  <c:v>2022-04-01</c:v>
                </c:pt>
                <c:pt idx="654">
                  <c:v>2022-04-06</c:v>
                </c:pt>
                <c:pt idx="655">
                  <c:v>2022-04-07</c:v>
                </c:pt>
                <c:pt idx="656">
                  <c:v>2022-04-08</c:v>
                </c:pt>
                <c:pt idx="657">
                  <c:v>2022-04-11</c:v>
                </c:pt>
                <c:pt idx="658">
                  <c:v>2022-04-12</c:v>
                </c:pt>
                <c:pt idx="659">
                  <c:v>2022-04-13</c:v>
                </c:pt>
                <c:pt idx="660">
                  <c:v>2022-04-14</c:v>
                </c:pt>
                <c:pt idx="661">
                  <c:v>2022-04-15</c:v>
                </c:pt>
                <c:pt idx="662">
                  <c:v>2022-04-18</c:v>
                </c:pt>
                <c:pt idx="663">
                  <c:v>2022-04-19</c:v>
                </c:pt>
                <c:pt idx="664">
                  <c:v>2022-04-20</c:v>
                </c:pt>
                <c:pt idx="665">
                  <c:v>2022-04-21</c:v>
                </c:pt>
                <c:pt idx="666">
                  <c:v>2022-04-22</c:v>
                </c:pt>
                <c:pt idx="667">
                  <c:v>2022-04-25</c:v>
                </c:pt>
                <c:pt idx="668">
                  <c:v>2022-04-26</c:v>
                </c:pt>
                <c:pt idx="669">
                  <c:v>2022-04-27</c:v>
                </c:pt>
                <c:pt idx="670">
                  <c:v>2022-04-28</c:v>
                </c:pt>
                <c:pt idx="671">
                  <c:v>2022-04-29</c:v>
                </c:pt>
                <c:pt idx="672">
                  <c:v>2022-05-05</c:v>
                </c:pt>
                <c:pt idx="673">
                  <c:v>2022-05-06</c:v>
                </c:pt>
                <c:pt idx="674">
                  <c:v>2022-05-09</c:v>
                </c:pt>
                <c:pt idx="675">
                  <c:v>2022-05-10</c:v>
                </c:pt>
                <c:pt idx="676">
                  <c:v>2022-05-11</c:v>
                </c:pt>
                <c:pt idx="677">
                  <c:v>2022-05-12</c:v>
                </c:pt>
                <c:pt idx="678">
                  <c:v>2022-05-13</c:v>
                </c:pt>
                <c:pt idx="679">
                  <c:v>2022-05-16</c:v>
                </c:pt>
                <c:pt idx="680">
                  <c:v>2022-05-17</c:v>
                </c:pt>
                <c:pt idx="681">
                  <c:v>2022-05-18</c:v>
                </c:pt>
                <c:pt idx="682">
                  <c:v>2022-05-19</c:v>
                </c:pt>
                <c:pt idx="683">
                  <c:v>2022-05-20</c:v>
                </c:pt>
                <c:pt idx="684">
                  <c:v>2022-05-23</c:v>
                </c:pt>
                <c:pt idx="685">
                  <c:v>2022-05-24</c:v>
                </c:pt>
                <c:pt idx="686">
                  <c:v>2022-05-25</c:v>
                </c:pt>
                <c:pt idx="687">
                  <c:v>2022-05-26</c:v>
                </c:pt>
                <c:pt idx="688">
                  <c:v>2022-05-27</c:v>
                </c:pt>
                <c:pt idx="689">
                  <c:v>2022-05-30</c:v>
                </c:pt>
                <c:pt idx="690">
                  <c:v>2022-05-31</c:v>
                </c:pt>
                <c:pt idx="691">
                  <c:v>2022-06-01</c:v>
                </c:pt>
                <c:pt idx="692">
                  <c:v>2022-06-02</c:v>
                </c:pt>
                <c:pt idx="693">
                  <c:v>2022-06-06</c:v>
                </c:pt>
                <c:pt idx="694">
                  <c:v>2022-06-07</c:v>
                </c:pt>
                <c:pt idx="695">
                  <c:v>2022-06-08</c:v>
                </c:pt>
                <c:pt idx="696">
                  <c:v>2022-06-09</c:v>
                </c:pt>
                <c:pt idx="697">
                  <c:v>2022-06-10</c:v>
                </c:pt>
                <c:pt idx="698">
                  <c:v>2022-06-13</c:v>
                </c:pt>
                <c:pt idx="699">
                  <c:v>2022-06-14</c:v>
                </c:pt>
                <c:pt idx="700">
                  <c:v>2022-06-15</c:v>
                </c:pt>
                <c:pt idx="701">
                  <c:v>2022-06-16</c:v>
                </c:pt>
                <c:pt idx="702">
                  <c:v>2022-06-17</c:v>
                </c:pt>
                <c:pt idx="703">
                  <c:v>2022-06-20</c:v>
                </c:pt>
                <c:pt idx="704">
                  <c:v>2022-06-21</c:v>
                </c:pt>
                <c:pt idx="705">
                  <c:v>2022-06-22</c:v>
                </c:pt>
                <c:pt idx="706">
                  <c:v>2022-06-23</c:v>
                </c:pt>
                <c:pt idx="707">
                  <c:v>2022-06-24</c:v>
                </c:pt>
                <c:pt idx="708">
                  <c:v>2022-06-27</c:v>
                </c:pt>
                <c:pt idx="709">
                  <c:v>2022-06-28</c:v>
                </c:pt>
                <c:pt idx="710">
                  <c:v>2022-06-29</c:v>
                </c:pt>
                <c:pt idx="711">
                  <c:v>2022-06-30</c:v>
                </c:pt>
                <c:pt idx="712">
                  <c:v>2022-07-01</c:v>
                </c:pt>
                <c:pt idx="713">
                  <c:v>2022-07-04</c:v>
                </c:pt>
                <c:pt idx="714">
                  <c:v>2022-07-05</c:v>
                </c:pt>
                <c:pt idx="715">
                  <c:v>2022-07-06</c:v>
                </c:pt>
                <c:pt idx="716">
                  <c:v>2022-07-07</c:v>
                </c:pt>
                <c:pt idx="717">
                  <c:v>2022-07-08</c:v>
                </c:pt>
                <c:pt idx="718">
                  <c:v>2022-07-11</c:v>
                </c:pt>
                <c:pt idx="719">
                  <c:v>2022-07-12</c:v>
                </c:pt>
                <c:pt idx="720">
                  <c:v>2022-07-13</c:v>
                </c:pt>
                <c:pt idx="721">
                  <c:v>2022-07-14</c:v>
                </c:pt>
                <c:pt idx="722">
                  <c:v>2022-07-15</c:v>
                </c:pt>
                <c:pt idx="723">
                  <c:v>2022-07-18</c:v>
                </c:pt>
                <c:pt idx="724">
                  <c:v>2022-07-19</c:v>
                </c:pt>
                <c:pt idx="725">
                  <c:v>2022-07-20</c:v>
                </c:pt>
                <c:pt idx="726">
                  <c:v>2022-07-21</c:v>
                </c:pt>
                <c:pt idx="727">
                  <c:v>2022-07-22</c:v>
                </c:pt>
                <c:pt idx="728">
                  <c:v>2022-07-25</c:v>
                </c:pt>
                <c:pt idx="729">
                  <c:v>2022-07-26</c:v>
                </c:pt>
                <c:pt idx="730">
                  <c:v>2022-07-27</c:v>
                </c:pt>
                <c:pt idx="731">
                  <c:v>2022-07-28</c:v>
                </c:pt>
                <c:pt idx="732">
                  <c:v>2022-07-29</c:v>
                </c:pt>
                <c:pt idx="733">
                  <c:v>2022-08-01</c:v>
                </c:pt>
                <c:pt idx="734">
                  <c:v>2022-08-02</c:v>
                </c:pt>
                <c:pt idx="735">
                  <c:v>2022-08-03</c:v>
                </c:pt>
                <c:pt idx="736">
                  <c:v>2022-08-04</c:v>
                </c:pt>
                <c:pt idx="737">
                  <c:v>2022-08-05</c:v>
                </c:pt>
                <c:pt idx="738">
                  <c:v>2022-08-08</c:v>
                </c:pt>
                <c:pt idx="739">
                  <c:v>2022-08-09</c:v>
                </c:pt>
                <c:pt idx="740">
                  <c:v>2022-08-10</c:v>
                </c:pt>
                <c:pt idx="741">
                  <c:v>2022-08-11</c:v>
                </c:pt>
                <c:pt idx="742">
                  <c:v>2022-08-12</c:v>
                </c:pt>
                <c:pt idx="743">
                  <c:v>2022-08-15</c:v>
                </c:pt>
                <c:pt idx="744">
                  <c:v>2022-08-16</c:v>
                </c:pt>
                <c:pt idx="745">
                  <c:v>2022-08-17</c:v>
                </c:pt>
                <c:pt idx="746">
                  <c:v>2022-08-18</c:v>
                </c:pt>
                <c:pt idx="747">
                  <c:v>2022-08-19</c:v>
                </c:pt>
                <c:pt idx="748">
                  <c:v>2022-08-22</c:v>
                </c:pt>
                <c:pt idx="749">
                  <c:v>2022-08-23</c:v>
                </c:pt>
                <c:pt idx="750">
                  <c:v>2022-08-24</c:v>
                </c:pt>
                <c:pt idx="751">
                  <c:v>2022-08-25</c:v>
                </c:pt>
                <c:pt idx="752">
                  <c:v>2022-08-26</c:v>
                </c:pt>
                <c:pt idx="753">
                  <c:v>2022-08-29</c:v>
                </c:pt>
                <c:pt idx="754">
                  <c:v>2022-08-30</c:v>
                </c:pt>
                <c:pt idx="755">
                  <c:v>2022-08-31</c:v>
                </c:pt>
                <c:pt idx="756">
                  <c:v>2022-09-01</c:v>
                </c:pt>
                <c:pt idx="757">
                  <c:v>2022-09-02</c:v>
                </c:pt>
                <c:pt idx="758">
                  <c:v>2022-09-05</c:v>
                </c:pt>
                <c:pt idx="759">
                  <c:v>2022-09-06</c:v>
                </c:pt>
                <c:pt idx="760">
                  <c:v>2022-09-07</c:v>
                </c:pt>
                <c:pt idx="761">
                  <c:v>2022-09-08</c:v>
                </c:pt>
                <c:pt idx="762">
                  <c:v>2022-09-09</c:v>
                </c:pt>
                <c:pt idx="763">
                  <c:v>2022-09-13</c:v>
                </c:pt>
                <c:pt idx="764">
                  <c:v>2022-09-14</c:v>
                </c:pt>
                <c:pt idx="765">
                  <c:v>2022-09-15</c:v>
                </c:pt>
                <c:pt idx="766">
                  <c:v>2022-09-16</c:v>
                </c:pt>
                <c:pt idx="767">
                  <c:v>2022-09-19</c:v>
                </c:pt>
                <c:pt idx="768">
                  <c:v>2022-09-20</c:v>
                </c:pt>
                <c:pt idx="769">
                  <c:v>2022-09-21</c:v>
                </c:pt>
                <c:pt idx="770">
                  <c:v>2022-09-22</c:v>
                </c:pt>
                <c:pt idx="771">
                  <c:v>2022-09-23</c:v>
                </c:pt>
                <c:pt idx="772">
                  <c:v>2022-09-26</c:v>
                </c:pt>
                <c:pt idx="773">
                  <c:v>2022-09-27</c:v>
                </c:pt>
                <c:pt idx="774">
                  <c:v>2022-09-28</c:v>
                </c:pt>
                <c:pt idx="775">
                  <c:v>2022-09-29</c:v>
                </c:pt>
                <c:pt idx="776">
                  <c:v>2022-09-30</c:v>
                </c:pt>
                <c:pt idx="777">
                  <c:v>2022-10-10</c:v>
                </c:pt>
                <c:pt idx="778">
                  <c:v>2022-10-11</c:v>
                </c:pt>
                <c:pt idx="779">
                  <c:v>2022-10-12</c:v>
                </c:pt>
                <c:pt idx="780">
                  <c:v>2022-10-13</c:v>
                </c:pt>
                <c:pt idx="781">
                  <c:v>2022-10-14</c:v>
                </c:pt>
                <c:pt idx="782">
                  <c:v>2022-10-17</c:v>
                </c:pt>
                <c:pt idx="783">
                  <c:v>2022-10-18</c:v>
                </c:pt>
                <c:pt idx="784">
                  <c:v>2022-10-19</c:v>
                </c:pt>
                <c:pt idx="785">
                  <c:v>2022-10-20</c:v>
                </c:pt>
                <c:pt idx="786">
                  <c:v>2022-10-21</c:v>
                </c:pt>
                <c:pt idx="787">
                  <c:v>2022-10-24</c:v>
                </c:pt>
                <c:pt idx="788">
                  <c:v>2022-10-25</c:v>
                </c:pt>
                <c:pt idx="789">
                  <c:v>2022-10-26</c:v>
                </c:pt>
                <c:pt idx="790">
                  <c:v>2022-10-27</c:v>
                </c:pt>
                <c:pt idx="791">
                  <c:v>2022-10-28</c:v>
                </c:pt>
                <c:pt idx="792">
                  <c:v>2022-10-31</c:v>
                </c:pt>
                <c:pt idx="793">
                  <c:v>2022-11-01</c:v>
                </c:pt>
                <c:pt idx="794">
                  <c:v>2022-11-02</c:v>
                </c:pt>
                <c:pt idx="795">
                  <c:v>2022-11-03</c:v>
                </c:pt>
                <c:pt idx="796">
                  <c:v>2022-11-04</c:v>
                </c:pt>
                <c:pt idx="797">
                  <c:v>2022-11-07</c:v>
                </c:pt>
                <c:pt idx="798">
                  <c:v>2022-11-08</c:v>
                </c:pt>
                <c:pt idx="799">
                  <c:v>2022-11-09</c:v>
                </c:pt>
                <c:pt idx="800">
                  <c:v>2022-11-10</c:v>
                </c:pt>
                <c:pt idx="801">
                  <c:v>2022-11-11</c:v>
                </c:pt>
                <c:pt idx="802">
                  <c:v>2022-11-14</c:v>
                </c:pt>
                <c:pt idx="803">
                  <c:v>2022-11-15</c:v>
                </c:pt>
                <c:pt idx="804">
                  <c:v>2022-11-16</c:v>
                </c:pt>
                <c:pt idx="805">
                  <c:v>2022-11-17</c:v>
                </c:pt>
                <c:pt idx="806">
                  <c:v>2022-11-18</c:v>
                </c:pt>
                <c:pt idx="807">
                  <c:v>2022-11-21</c:v>
                </c:pt>
                <c:pt idx="808">
                  <c:v>2022-11-22</c:v>
                </c:pt>
                <c:pt idx="809">
                  <c:v>2022-11-23</c:v>
                </c:pt>
                <c:pt idx="810">
                  <c:v>2022-11-24</c:v>
                </c:pt>
                <c:pt idx="811">
                  <c:v>2022-11-25</c:v>
                </c:pt>
                <c:pt idx="812">
                  <c:v>2022-11-28</c:v>
                </c:pt>
                <c:pt idx="813">
                  <c:v>2022-11-29</c:v>
                </c:pt>
                <c:pt idx="814">
                  <c:v>2022-11-30</c:v>
                </c:pt>
                <c:pt idx="815">
                  <c:v>2022-12-01</c:v>
                </c:pt>
                <c:pt idx="816">
                  <c:v>2022-12-02</c:v>
                </c:pt>
                <c:pt idx="817">
                  <c:v>2022-12-05</c:v>
                </c:pt>
                <c:pt idx="818">
                  <c:v>2022-12-06</c:v>
                </c:pt>
                <c:pt idx="819">
                  <c:v>2022-12-07</c:v>
                </c:pt>
                <c:pt idx="820">
                  <c:v>2022-12-08</c:v>
                </c:pt>
                <c:pt idx="821">
                  <c:v>2022-12-09</c:v>
                </c:pt>
                <c:pt idx="822">
                  <c:v>2022-12-12</c:v>
                </c:pt>
                <c:pt idx="823">
                  <c:v>2022-12-13</c:v>
                </c:pt>
                <c:pt idx="824">
                  <c:v>2022-12-14</c:v>
                </c:pt>
                <c:pt idx="825">
                  <c:v>2022-12-15</c:v>
                </c:pt>
                <c:pt idx="826">
                  <c:v>2022-12-16</c:v>
                </c:pt>
                <c:pt idx="827">
                  <c:v>2022-12-19</c:v>
                </c:pt>
                <c:pt idx="828">
                  <c:v>2022-12-20</c:v>
                </c:pt>
                <c:pt idx="829">
                  <c:v>2022-12-21</c:v>
                </c:pt>
                <c:pt idx="830">
                  <c:v>2022-12-22</c:v>
                </c:pt>
                <c:pt idx="831">
                  <c:v>2022-12-23</c:v>
                </c:pt>
                <c:pt idx="832">
                  <c:v>2022-12-26</c:v>
                </c:pt>
                <c:pt idx="833">
                  <c:v>2022-12-27</c:v>
                </c:pt>
                <c:pt idx="834">
                  <c:v>2022-12-28</c:v>
                </c:pt>
                <c:pt idx="835">
                  <c:v>2022-12-29</c:v>
                </c:pt>
                <c:pt idx="836">
                  <c:v>2022-12-30</c:v>
                </c:pt>
                <c:pt idx="837">
                  <c:v>2023-01-03</c:v>
                </c:pt>
                <c:pt idx="838">
                  <c:v>2023-01-04</c:v>
                </c:pt>
                <c:pt idx="839">
                  <c:v>2023-01-05</c:v>
                </c:pt>
                <c:pt idx="840">
                  <c:v>2023-01-06</c:v>
                </c:pt>
                <c:pt idx="841">
                  <c:v>2023-01-09</c:v>
                </c:pt>
                <c:pt idx="842">
                  <c:v>2023-01-10</c:v>
                </c:pt>
                <c:pt idx="843">
                  <c:v>2023-01-11</c:v>
                </c:pt>
                <c:pt idx="844">
                  <c:v>2023-01-12</c:v>
                </c:pt>
                <c:pt idx="845">
                  <c:v>2023-01-13</c:v>
                </c:pt>
                <c:pt idx="846">
                  <c:v>2023-01-16</c:v>
                </c:pt>
                <c:pt idx="847">
                  <c:v>2023-01-17</c:v>
                </c:pt>
                <c:pt idx="848">
                  <c:v>2023-01-18</c:v>
                </c:pt>
                <c:pt idx="849">
                  <c:v>2023-01-19</c:v>
                </c:pt>
                <c:pt idx="850">
                  <c:v>2023-01-20</c:v>
                </c:pt>
                <c:pt idx="851">
                  <c:v>2023-01-30</c:v>
                </c:pt>
                <c:pt idx="852">
                  <c:v>2023-01-31</c:v>
                </c:pt>
                <c:pt idx="853">
                  <c:v>2023-02-01</c:v>
                </c:pt>
                <c:pt idx="854">
                  <c:v>2023-02-02</c:v>
                </c:pt>
                <c:pt idx="855">
                  <c:v>2023-02-03</c:v>
                </c:pt>
                <c:pt idx="856">
                  <c:v>2023-02-06</c:v>
                </c:pt>
                <c:pt idx="857">
                  <c:v>2023-02-07</c:v>
                </c:pt>
                <c:pt idx="858">
                  <c:v>2023-02-08</c:v>
                </c:pt>
                <c:pt idx="859">
                  <c:v>2023-02-09</c:v>
                </c:pt>
                <c:pt idx="860">
                  <c:v>2023-02-10</c:v>
                </c:pt>
                <c:pt idx="861">
                  <c:v>2023-02-13</c:v>
                </c:pt>
                <c:pt idx="862">
                  <c:v>2023-02-14</c:v>
                </c:pt>
                <c:pt idx="863">
                  <c:v>2023-02-15</c:v>
                </c:pt>
                <c:pt idx="864">
                  <c:v>2023-02-16</c:v>
                </c:pt>
                <c:pt idx="865">
                  <c:v>2023-02-17</c:v>
                </c:pt>
                <c:pt idx="866">
                  <c:v>2023-02-20</c:v>
                </c:pt>
                <c:pt idx="867">
                  <c:v>2023-02-21</c:v>
                </c:pt>
                <c:pt idx="868">
                  <c:v>2023-02-22</c:v>
                </c:pt>
                <c:pt idx="869">
                  <c:v>2023-02-23</c:v>
                </c:pt>
                <c:pt idx="870">
                  <c:v>2023-02-24</c:v>
                </c:pt>
                <c:pt idx="871">
                  <c:v>2023-02-27</c:v>
                </c:pt>
                <c:pt idx="872">
                  <c:v>2023-02-28</c:v>
                </c:pt>
                <c:pt idx="873">
                  <c:v>2023-03-01</c:v>
                </c:pt>
                <c:pt idx="874">
                  <c:v>2023-03-02</c:v>
                </c:pt>
                <c:pt idx="875">
                  <c:v>2023-03-03</c:v>
                </c:pt>
                <c:pt idx="876">
                  <c:v>2023-03-06</c:v>
                </c:pt>
                <c:pt idx="877">
                  <c:v>2023-03-07</c:v>
                </c:pt>
                <c:pt idx="878">
                  <c:v>2023-03-08</c:v>
                </c:pt>
                <c:pt idx="879">
                  <c:v>2023-03-09</c:v>
                </c:pt>
                <c:pt idx="880">
                  <c:v>2023-03-10</c:v>
                </c:pt>
                <c:pt idx="881">
                  <c:v>2023-03-13</c:v>
                </c:pt>
                <c:pt idx="882">
                  <c:v>2023-03-14</c:v>
                </c:pt>
                <c:pt idx="883">
                  <c:v>2023-03-15</c:v>
                </c:pt>
                <c:pt idx="884">
                  <c:v>2023-03-16</c:v>
                </c:pt>
                <c:pt idx="885">
                  <c:v>2023-03-17</c:v>
                </c:pt>
                <c:pt idx="886">
                  <c:v>2023-03-20</c:v>
                </c:pt>
                <c:pt idx="887">
                  <c:v>2023-03-21</c:v>
                </c:pt>
                <c:pt idx="888">
                  <c:v>2023-03-22</c:v>
                </c:pt>
                <c:pt idx="889">
                  <c:v>2023-03-23</c:v>
                </c:pt>
                <c:pt idx="890">
                  <c:v>2023-03-24</c:v>
                </c:pt>
                <c:pt idx="891">
                  <c:v>2023-03-27</c:v>
                </c:pt>
                <c:pt idx="892">
                  <c:v>2023-03-28</c:v>
                </c:pt>
                <c:pt idx="893">
                  <c:v>2023-03-29</c:v>
                </c:pt>
                <c:pt idx="894">
                  <c:v>2023-03-30</c:v>
                </c:pt>
                <c:pt idx="895">
                  <c:v>2023-03-31</c:v>
                </c:pt>
                <c:pt idx="896">
                  <c:v>2023-04-03</c:v>
                </c:pt>
                <c:pt idx="897">
                  <c:v>2023-04-04</c:v>
                </c:pt>
                <c:pt idx="898">
                  <c:v>2023-04-06</c:v>
                </c:pt>
                <c:pt idx="899">
                  <c:v>2023-04-07</c:v>
                </c:pt>
                <c:pt idx="900">
                  <c:v>2023-04-10</c:v>
                </c:pt>
                <c:pt idx="901">
                  <c:v>2023-04-11</c:v>
                </c:pt>
                <c:pt idx="902">
                  <c:v>2023-04-12</c:v>
                </c:pt>
                <c:pt idx="903">
                  <c:v>2023-04-13</c:v>
                </c:pt>
                <c:pt idx="904">
                  <c:v>2023-04-14</c:v>
                </c:pt>
                <c:pt idx="905">
                  <c:v>2023-04-17</c:v>
                </c:pt>
                <c:pt idx="906">
                  <c:v>2023-04-18</c:v>
                </c:pt>
                <c:pt idx="907">
                  <c:v>2023-04-19</c:v>
                </c:pt>
                <c:pt idx="908">
                  <c:v>2023-04-20</c:v>
                </c:pt>
                <c:pt idx="909">
                  <c:v>2023-04-21</c:v>
                </c:pt>
                <c:pt idx="910">
                  <c:v>2023-04-24</c:v>
                </c:pt>
                <c:pt idx="911">
                  <c:v>2023-04-25</c:v>
                </c:pt>
                <c:pt idx="912">
                  <c:v>2023-04-26</c:v>
                </c:pt>
                <c:pt idx="913">
                  <c:v>2023-04-27</c:v>
                </c:pt>
                <c:pt idx="914">
                  <c:v>2023-04-28</c:v>
                </c:pt>
                <c:pt idx="915">
                  <c:v>2023-05-04</c:v>
                </c:pt>
                <c:pt idx="916">
                  <c:v>2023-05-05</c:v>
                </c:pt>
                <c:pt idx="917">
                  <c:v>2023-05-08</c:v>
                </c:pt>
                <c:pt idx="918">
                  <c:v>2023-05-09</c:v>
                </c:pt>
                <c:pt idx="919">
                  <c:v>2023-05-10</c:v>
                </c:pt>
                <c:pt idx="920">
                  <c:v>2023-05-11</c:v>
                </c:pt>
                <c:pt idx="921">
                  <c:v>2023-05-12</c:v>
                </c:pt>
                <c:pt idx="922">
                  <c:v>2023-05-15</c:v>
                </c:pt>
                <c:pt idx="923">
                  <c:v>2023-05-16</c:v>
                </c:pt>
                <c:pt idx="924">
                  <c:v>2023-05-17</c:v>
                </c:pt>
                <c:pt idx="925">
                  <c:v>2023-05-18</c:v>
                </c:pt>
                <c:pt idx="926">
                  <c:v>2023-05-19</c:v>
                </c:pt>
                <c:pt idx="927">
                  <c:v>2023-05-22</c:v>
                </c:pt>
                <c:pt idx="928">
                  <c:v>2023-05-23</c:v>
                </c:pt>
                <c:pt idx="929">
                  <c:v>2023-05-24</c:v>
                </c:pt>
                <c:pt idx="930">
                  <c:v>2023-05-25</c:v>
                </c:pt>
                <c:pt idx="931">
                  <c:v>2023-05-26</c:v>
                </c:pt>
                <c:pt idx="932">
                  <c:v>2023-05-29</c:v>
                </c:pt>
                <c:pt idx="933">
                  <c:v>2023-05-30</c:v>
                </c:pt>
                <c:pt idx="934">
                  <c:v>2023-05-31</c:v>
                </c:pt>
                <c:pt idx="935">
                  <c:v>2023-06-01</c:v>
                </c:pt>
                <c:pt idx="936">
                  <c:v>2023-06-02</c:v>
                </c:pt>
                <c:pt idx="937">
                  <c:v>2023-06-05</c:v>
                </c:pt>
                <c:pt idx="938">
                  <c:v>2023-06-06</c:v>
                </c:pt>
                <c:pt idx="939">
                  <c:v>2023-06-07</c:v>
                </c:pt>
                <c:pt idx="940">
                  <c:v>2023-06-08</c:v>
                </c:pt>
                <c:pt idx="941">
                  <c:v>2023-06-09</c:v>
                </c:pt>
                <c:pt idx="942">
                  <c:v>2023-06-12</c:v>
                </c:pt>
                <c:pt idx="943">
                  <c:v>2023-06-13</c:v>
                </c:pt>
                <c:pt idx="944">
                  <c:v>2023-06-14</c:v>
                </c:pt>
                <c:pt idx="945">
                  <c:v>2023-06-15</c:v>
                </c:pt>
                <c:pt idx="946">
                  <c:v>2023-06-16</c:v>
                </c:pt>
                <c:pt idx="947">
                  <c:v>2023-06-19</c:v>
                </c:pt>
                <c:pt idx="948">
                  <c:v>2023-06-20</c:v>
                </c:pt>
                <c:pt idx="949">
                  <c:v>2023-06-21</c:v>
                </c:pt>
                <c:pt idx="950">
                  <c:v>2023-06-26</c:v>
                </c:pt>
                <c:pt idx="951">
                  <c:v>2023-06-27</c:v>
                </c:pt>
                <c:pt idx="952">
                  <c:v>2023-06-28</c:v>
                </c:pt>
                <c:pt idx="953">
                  <c:v>2023-06-29</c:v>
                </c:pt>
                <c:pt idx="954">
                  <c:v>2023-06-30</c:v>
                </c:pt>
                <c:pt idx="955">
                  <c:v>2023-07-03</c:v>
                </c:pt>
                <c:pt idx="956">
                  <c:v>2023-07-04</c:v>
                </c:pt>
                <c:pt idx="957">
                  <c:v>2023-07-05</c:v>
                </c:pt>
                <c:pt idx="958">
                  <c:v>2023-07-06</c:v>
                </c:pt>
                <c:pt idx="959">
                  <c:v>2023-07-07</c:v>
                </c:pt>
                <c:pt idx="960">
                  <c:v>2023-07-10</c:v>
                </c:pt>
                <c:pt idx="961">
                  <c:v>2023-07-11</c:v>
                </c:pt>
                <c:pt idx="962">
                  <c:v>2023-07-12</c:v>
                </c:pt>
                <c:pt idx="963">
                  <c:v>2023-07-13</c:v>
                </c:pt>
                <c:pt idx="964">
                  <c:v>2023-07-14</c:v>
                </c:pt>
                <c:pt idx="965">
                  <c:v>2023-07-17</c:v>
                </c:pt>
                <c:pt idx="966">
                  <c:v>2023-07-18</c:v>
                </c:pt>
                <c:pt idx="967">
                  <c:v>2023-07-19</c:v>
                </c:pt>
                <c:pt idx="968">
                  <c:v>2023-07-20</c:v>
                </c:pt>
                <c:pt idx="969">
                  <c:v>2023-07-21</c:v>
                </c:pt>
                <c:pt idx="970">
                  <c:v>2023-07-24</c:v>
                </c:pt>
                <c:pt idx="971">
                  <c:v>2023-07-25</c:v>
                </c:pt>
                <c:pt idx="972">
                  <c:v>2023-07-26</c:v>
                </c:pt>
                <c:pt idx="973">
                  <c:v>2023-07-27</c:v>
                </c:pt>
                <c:pt idx="974">
                  <c:v>2023-07-28</c:v>
                </c:pt>
                <c:pt idx="975">
                  <c:v>2023-07-31</c:v>
                </c:pt>
                <c:pt idx="976">
                  <c:v>2023-08-01</c:v>
                </c:pt>
                <c:pt idx="977">
                  <c:v>2023-08-02</c:v>
                </c:pt>
                <c:pt idx="978">
                  <c:v>2023-08-03</c:v>
                </c:pt>
                <c:pt idx="979">
                  <c:v>2023-08-04</c:v>
                </c:pt>
                <c:pt idx="980">
                  <c:v>2023-08-07</c:v>
                </c:pt>
                <c:pt idx="981">
                  <c:v>2023-08-08</c:v>
                </c:pt>
                <c:pt idx="982">
                  <c:v>2023-08-09</c:v>
                </c:pt>
                <c:pt idx="983">
                  <c:v>2023-08-10</c:v>
                </c:pt>
                <c:pt idx="984">
                  <c:v>2023-08-11</c:v>
                </c:pt>
                <c:pt idx="985">
                  <c:v>2023-08-14</c:v>
                </c:pt>
                <c:pt idx="986">
                  <c:v>2023-08-15</c:v>
                </c:pt>
                <c:pt idx="987">
                  <c:v>2023-08-16</c:v>
                </c:pt>
                <c:pt idx="988">
                  <c:v>2023-08-17</c:v>
                </c:pt>
                <c:pt idx="989">
                  <c:v>2023-08-18</c:v>
                </c:pt>
                <c:pt idx="990">
                  <c:v>2023-08-21</c:v>
                </c:pt>
                <c:pt idx="991">
                  <c:v>2023-08-22</c:v>
                </c:pt>
                <c:pt idx="992">
                  <c:v>2023-08-23</c:v>
                </c:pt>
                <c:pt idx="993">
                  <c:v>2023-08-24</c:v>
                </c:pt>
                <c:pt idx="994">
                  <c:v>2023-08-25</c:v>
                </c:pt>
                <c:pt idx="995">
                  <c:v>2023-08-28</c:v>
                </c:pt>
                <c:pt idx="996">
                  <c:v>2023-08-29</c:v>
                </c:pt>
                <c:pt idx="997">
                  <c:v>2023-08-30</c:v>
                </c:pt>
                <c:pt idx="998">
                  <c:v>2023-08-31</c:v>
                </c:pt>
                <c:pt idx="999">
                  <c:v>2023-09-01</c:v>
                </c:pt>
                <c:pt idx="1000">
                  <c:v>2023-09-04</c:v>
                </c:pt>
                <c:pt idx="1001">
                  <c:v>2023-09-05</c:v>
                </c:pt>
                <c:pt idx="1002">
                  <c:v>2023-09-06</c:v>
                </c:pt>
                <c:pt idx="1003">
                  <c:v>2023-09-07</c:v>
                </c:pt>
                <c:pt idx="1004">
                  <c:v>2023-09-08</c:v>
                </c:pt>
                <c:pt idx="1005">
                  <c:v>2023-09-11</c:v>
                </c:pt>
                <c:pt idx="1006">
                  <c:v>2023-09-12</c:v>
                </c:pt>
                <c:pt idx="1007">
                  <c:v>2023-09-13</c:v>
                </c:pt>
                <c:pt idx="1008">
                  <c:v>2023-09-14</c:v>
                </c:pt>
                <c:pt idx="1009">
                  <c:v>2023-09-15</c:v>
                </c:pt>
                <c:pt idx="1010">
                  <c:v>2023-09-18</c:v>
                </c:pt>
                <c:pt idx="1011">
                  <c:v>2023-09-19</c:v>
                </c:pt>
                <c:pt idx="1012">
                  <c:v>2023-09-20</c:v>
                </c:pt>
                <c:pt idx="1013">
                  <c:v>2023-09-22</c:v>
                </c:pt>
                <c:pt idx="1014">
                  <c:v>2023-09-25</c:v>
                </c:pt>
                <c:pt idx="1015">
                  <c:v>2023-09-26</c:v>
                </c:pt>
                <c:pt idx="1016">
                  <c:v>2023-09-27</c:v>
                </c:pt>
                <c:pt idx="1017">
                  <c:v>2023-09-28</c:v>
                </c:pt>
                <c:pt idx="1018">
                  <c:v>2023-10-09</c:v>
                </c:pt>
                <c:pt idx="1019">
                  <c:v>2023-10-10</c:v>
                </c:pt>
                <c:pt idx="1020">
                  <c:v>2023-10-11</c:v>
                </c:pt>
                <c:pt idx="1021">
                  <c:v>2023-10-12</c:v>
                </c:pt>
                <c:pt idx="1022">
                  <c:v>2023-10-13</c:v>
                </c:pt>
                <c:pt idx="1023">
                  <c:v>2023-10-16</c:v>
                </c:pt>
                <c:pt idx="1024">
                  <c:v>2023-10-17</c:v>
                </c:pt>
                <c:pt idx="1025">
                  <c:v>2023-10-18</c:v>
                </c:pt>
                <c:pt idx="1026">
                  <c:v>2023-10-19</c:v>
                </c:pt>
                <c:pt idx="1027">
                  <c:v>2023-10-20</c:v>
                </c:pt>
                <c:pt idx="1028">
                  <c:v>2023-10-23</c:v>
                </c:pt>
                <c:pt idx="1029">
                  <c:v>2023-10-24</c:v>
                </c:pt>
                <c:pt idx="1030">
                  <c:v>2023-10-25</c:v>
                </c:pt>
                <c:pt idx="1031">
                  <c:v>2023-10-26</c:v>
                </c:pt>
                <c:pt idx="1032">
                  <c:v>2023-10-27</c:v>
                </c:pt>
                <c:pt idx="1033">
                  <c:v>2023-10-30</c:v>
                </c:pt>
                <c:pt idx="1034">
                  <c:v>2023-10-31</c:v>
                </c:pt>
                <c:pt idx="1035">
                  <c:v>2023-11-01</c:v>
                </c:pt>
                <c:pt idx="1036">
                  <c:v>2023-11-02</c:v>
                </c:pt>
                <c:pt idx="1037">
                  <c:v>2023-11-03</c:v>
                </c:pt>
                <c:pt idx="1038">
                  <c:v>2023-11-06</c:v>
                </c:pt>
                <c:pt idx="1039">
                  <c:v>2023-11-07</c:v>
                </c:pt>
                <c:pt idx="1040">
                  <c:v>2023-11-08</c:v>
                </c:pt>
                <c:pt idx="1041">
                  <c:v>2023-11-09</c:v>
                </c:pt>
                <c:pt idx="1042">
                  <c:v>2023-11-10</c:v>
                </c:pt>
                <c:pt idx="1043">
                  <c:v>2023-11-13</c:v>
                </c:pt>
                <c:pt idx="1044">
                  <c:v>2023-11-14</c:v>
                </c:pt>
                <c:pt idx="1045">
                  <c:v>2023-11-15</c:v>
                </c:pt>
                <c:pt idx="1046">
                  <c:v>2023-11-16</c:v>
                </c:pt>
                <c:pt idx="1047">
                  <c:v>2023-11-17</c:v>
                </c:pt>
                <c:pt idx="1048">
                  <c:v>2023-11-20</c:v>
                </c:pt>
                <c:pt idx="1049">
                  <c:v>2023-11-21</c:v>
                </c:pt>
                <c:pt idx="1050">
                  <c:v>2023-11-22</c:v>
                </c:pt>
                <c:pt idx="1051">
                  <c:v>2023-11-23</c:v>
                </c:pt>
                <c:pt idx="1052">
                  <c:v>2023-11-24</c:v>
                </c:pt>
                <c:pt idx="1053">
                  <c:v>2023-11-27</c:v>
                </c:pt>
                <c:pt idx="1054">
                  <c:v>2023-11-28</c:v>
                </c:pt>
                <c:pt idx="1055">
                  <c:v>2023-11-29</c:v>
                </c:pt>
                <c:pt idx="1056">
                  <c:v>2023-11-30</c:v>
                </c:pt>
                <c:pt idx="1057">
                  <c:v>2023-12-01</c:v>
                </c:pt>
                <c:pt idx="1058">
                  <c:v>2023-12-04</c:v>
                </c:pt>
                <c:pt idx="1059">
                  <c:v>2023-12-05</c:v>
                </c:pt>
                <c:pt idx="1060">
                  <c:v>2023-12-06</c:v>
                </c:pt>
                <c:pt idx="1061">
                  <c:v>2023-12-07</c:v>
                </c:pt>
                <c:pt idx="1062">
                  <c:v>2023-12-08</c:v>
                </c:pt>
                <c:pt idx="1063">
                  <c:v>2023-12-11</c:v>
                </c:pt>
                <c:pt idx="1064">
                  <c:v>2023-12-12</c:v>
                </c:pt>
                <c:pt idx="1065">
                  <c:v>2023-12-13</c:v>
                </c:pt>
                <c:pt idx="1066">
                  <c:v>2023-12-14</c:v>
                </c:pt>
                <c:pt idx="1067">
                  <c:v>2023-12-15</c:v>
                </c:pt>
                <c:pt idx="1068">
                  <c:v>2023-12-18</c:v>
                </c:pt>
                <c:pt idx="1069">
                  <c:v>2023-12-19</c:v>
                </c:pt>
                <c:pt idx="1070">
                  <c:v>2023-12-20</c:v>
                </c:pt>
                <c:pt idx="1071">
                  <c:v>2023-12-21</c:v>
                </c:pt>
                <c:pt idx="1072">
                  <c:v>2023-12-22</c:v>
                </c:pt>
                <c:pt idx="1073">
                  <c:v>2023-12-25</c:v>
                </c:pt>
                <c:pt idx="1074">
                  <c:v>2023-12-26</c:v>
                </c:pt>
                <c:pt idx="1075">
                  <c:v>2023-12-27</c:v>
                </c:pt>
                <c:pt idx="1076">
                  <c:v>2023-12-28</c:v>
                </c:pt>
                <c:pt idx="1077">
                  <c:v>2023-12-29</c:v>
                </c:pt>
                <c:pt idx="1078">
                  <c:v>2024-01-02</c:v>
                </c:pt>
                <c:pt idx="1079">
                  <c:v>2024-01-03</c:v>
                </c:pt>
                <c:pt idx="1080">
                  <c:v>2024-01-04</c:v>
                </c:pt>
                <c:pt idx="1081">
                  <c:v>2024-01-05</c:v>
                </c:pt>
                <c:pt idx="1082">
                  <c:v>2024-01-08</c:v>
                </c:pt>
                <c:pt idx="1083">
                  <c:v>2024-01-09</c:v>
                </c:pt>
                <c:pt idx="1084">
                  <c:v>2024-01-10</c:v>
                </c:pt>
                <c:pt idx="1085">
                  <c:v>2024-01-11</c:v>
                </c:pt>
                <c:pt idx="1086">
                  <c:v>2024-01-12</c:v>
                </c:pt>
                <c:pt idx="1087">
                  <c:v>2024-01-15</c:v>
                </c:pt>
                <c:pt idx="1088">
                  <c:v>2024-01-16</c:v>
                </c:pt>
                <c:pt idx="1089">
                  <c:v>2024-01-17</c:v>
                </c:pt>
                <c:pt idx="1090">
                  <c:v>2024-01-18</c:v>
                </c:pt>
                <c:pt idx="1091">
                  <c:v>2024-01-19</c:v>
                </c:pt>
                <c:pt idx="1092">
                  <c:v>2024-01-22</c:v>
                </c:pt>
                <c:pt idx="1093">
                  <c:v>2024-01-23</c:v>
                </c:pt>
                <c:pt idx="1094">
                  <c:v>2024-01-24</c:v>
                </c:pt>
                <c:pt idx="1095">
                  <c:v>2024-01-25</c:v>
                </c:pt>
                <c:pt idx="1096">
                  <c:v>2024-01-26</c:v>
                </c:pt>
                <c:pt idx="1097">
                  <c:v>2024-01-29</c:v>
                </c:pt>
                <c:pt idx="1098">
                  <c:v>2024-01-30</c:v>
                </c:pt>
                <c:pt idx="1099">
                  <c:v>2024-01-31</c:v>
                </c:pt>
                <c:pt idx="1100">
                  <c:v>2024-02-01</c:v>
                </c:pt>
                <c:pt idx="1101">
                  <c:v>2024-02-02</c:v>
                </c:pt>
                <c:pt idx="1102">
                  <c:v>2024-02-05</c:v>
                </c:pt>
                <c:pt idx="1103">
                  <c:v>2024-02-06</c:v>
                </c:pt>
                <c:pt idx="1104">
                  <c:v>2024-02-07</c:v>
                </c:pt>
                <c:pt idx="1105">
                  <c:v>2024-02-08</c:v>
                </c:pt>
                <c:pt idx="1106">
                  <c:v>2024-02-19</c:v>
                </c:pt>
                <c:pt idx="1107">
                  <c:v>2024-02-20</c:v>
                </c:pt>
                <c:pt idx="1108">
                  <c:v>2024-02-21</c:v>
                </c:pt>
                <c:pt idx="1109">
                  <c:v>2024-02-22</c:v>
                </c:pt>
                <c:pt idx="1110">
                  <c:v>2024-02-23</c:v>
                </c:pt>
                <c:pt idx="1111">
                  <c:v>2024-02-26</c:v>
                </c:pt>
                <c:pt idx="1112">
                  <c:v>2024-02-27</c:v>
                </c:pt>
                <c:pt idx="1113">
                  <c:v>2024-02-28</c:v>
                </c:pt>
                <c:pt idx="1114">
                  <c:v>2024-02-29</c:v>
                </c:pt>
                <c:pt idx="1115">
                  <c:v>2024-03-01</c:v>
                </c:pt>
                <c:pt idx="1116">
                  <c:v>2024-03-04</c:v>
                </c:pt>
                <c:pt idx="1117">
                  <c:v>2024-03-05</c:v>
                </c:pt>
                <c:pt idx="1118">
                  <c:v>2024-03-06</c:v>
                </c:pt>
                <c:pt idx="1119">
                  <c:v>2024-03-07</c:v>
                </c:pt>
                <c:pt idx="1120">
                  <c:v>2024-03-08</c:v>
                </c:pt>
                <c:pt idx="1121">
                  <c:v>2024-03-11</c:v>
                </c:pt>
                <c:pt idx="1122">
                  <c:v>2024-03-12</c:v>
                </c:pt>
                <c:pt idx="1123">
                  <c:v>2024-03-13</c:v>
                </c:pt>
                <c:pt idx="1124">
                  <c:v>2024-03-14</c:v>
                </c:pt>
                <c:pt idx="1125">
                  <c:v>2024-03-15</c:v>
                </c:pt>
                <c:pt idx="1126">
                  <c:v>2024-03-18</c:v>
                </c:pt>
                <c:pt idx="1127">
                  <c:v>2024-03-19</c:v>
                </c:pt>
                <c:pt idx="1128">
                  <c:v>2024-03-20</c:v>
                </c:pt>
                <c:pt idx="1129">
                  <c:v>2024-03-21</c:v>
                </c:pt>
                <c:pt idx="1130">
                  <c:v>2024-03-22</c:v>
                </c:pt>
                <c:pt idx="1131">
                  <c:v>2024-03-25</c:v>
                </c:pt>
                <c:pt idx="1132">
                  <c:v>2024-03-26</c:v>
                </c:pt>
                <c:pt idx="1133">
                  <c:v>2024-03-27</c:v>
                </c:pt>
                <c:pt idx="1134">
                  <c:v>2024-03-28</c:v>
                </c:pt>
                <c:pt idx="1135">
                  <c:v>2024-03-29</c:v>
                </c:pt>
                <c:pt idx="1136">
                  <c:v>2024-04-01</c:v>
                </c:pt>
                <c:pt idx="1137">
                  <c:v>2024-04-02</c:v>
                </c:pt>
                <c:pt idx="1138">
                  <c:v>2024-04-03</c:v>
                </c:pt>
                <c:pt idx="1139">
                  <c:v>2024-04-08</c:v>
                </c:pt>
                <c:pt idx="1140">
                  <c:v>2024-04-09</c:v>
                </c:pt>
                <c:pt idx="1141">
                  <c:v>2024-04-10</c:v>
                </c:pt>
                <c:pt idx="1142">
                  <c:v>2024-04-11</c:v>
                </c:pt>
                <c:pt idx="1143">
                  <c:v>2024-04-12</c:v>
                </c:pt>
                <c:pt idx="1144">
                  <c:v>2024-04-15</c:v>
                </c:pt>
                <c:pt idx="1145">
                  <c:v>2024-04-16</c:v>
                </c:pt>
                <c:pt idx="1146">
                  <c:v>2024-04-17</c:v>
                </c:pt>
                <c:pt idx="1147">
                  <c:v>2024-04-18</c:v>
                </c:pt>
                <c:pt idx="1148">
                  <c:v>2024-04-19</c:v>
                </c:pt>
                <c:pt idx="1149">
                  <c:v>2024-04-22</c:v>
                </c:pt>
                <c:pt idx="1150">
                  <c:v>2024-04-23</c:v>
                </c:pt>
                <c:pt idx="1151">
                  <c:v>2024-04-24</c:v>
                </c:pt>
                <c:pt idx="1152">
                  <c:v>2024-04-25</c:v>
                </c:pt>
                <c:pt idx="1153">
                  <c:v>2024-04-26</c:v>
                </c:pt>
                <c:pt idx="1154">
                  <c:v>2024-04-29</c:v>
                </c:pt>
                <c:pt idx="1155">
                  <c:v>2024-04-30</c:v>
                </c:pt>
                <c:pt idx="1156">
                  <c:v>2024-05-06</c:v>
                </c:pt>
                <c:pt idx="1157">
                  <c:v>2024-05-07</c:v>
                </c:pt>
                <c:pt idx="1158">
                  <c:v>2024-05-08</c:v>
                </c:pt>
                <c:pt idx="1159">
                  <c:v>2024-05-09</c:v>
                </c:pt>
                <c:pt idx="1160">
                  <c:v>2024-05-10</c:v>
                </c:pt>
                <c:pt idx="1161">
                  <c:v>2024-05-13</c:v>
                </c:pt>
                <c:pt idx="1162">
                  <c:v>2024-05-14</c:v>
                </c:pt>
                <c:pt idx="1163">
                  <c:v>2024-05-15</c:v>
                </c:pt>
                <c:pt idx="1164">
                  <c:v>2024-05-16</c:v>
                </c:pt>
                <c:pt idx="1165">
                  <c:v>2024-05-17</c:v>
                </c:pt>
                <c:pt idx="1166">
                  <c:v>2024-05-20</c:v>
                </c:pt>
                <c:pt idx="1167">
                  <c:v>2024-05-21</c:v>
                </c:pt>
                <c:pt idx="1168">
                  <c:v>2024-05-22</c:v>
                </c:pt>
                <c:pt idx="1169">
                  <c:v>2024-05-23</c:v>
                </c:pt>
                <c:pt idx="1170">
                  <c:v>2024-05-24</c:v>
                </c:pt>
                <c:pt idx="1171">
                  <c:v>2024-05-27</c:v>
                </c:pt>
                <c:pt idx="1172">
                  <c:v>2024-05-28</c:v>
                </c:pt>
                <c:pt idx="1173">
                  <c:v>2024-05-29</c:v>
                </c:pt>
                <c:pt idx="1174">
                  <c:v>2024-05-30</c:v>
                </c:pt>
                <c:pt idx="1175">
                  <c:v>2024-05-31</c:v>
                </c:pt>
                <c:pt idx="1176">
                  <c:v>2024-06-03</c:v>
                </c:pt>
                <c:pt idx="1177">
                  <c:v>2024-06-04</c:v>
                </c:pt>
                <c:pt idx="1178">
                  <c:v>2024-06-05</c:v>
                </c:pt>
                <c:pt idx="1179">
                  <c:v>2024-06-06</c:v>
                </c:pt>
                <c:pt idx="1180">
                  <c:v>2024-06-07</c:v>
                </c:pt>
                <c:pt idx="1181">
                  <c:v>2024-06-11</c:v>
                </c:pt>
                <c:pt idx="1182">
                  <c:v>2024-06-12</c:v>
                </c:pt>
                <c:pt idx="1183">
                  <c:v>2024-06-13</c:v>
                </c:pt>
                <c:pt idx="1184">
                  <c:v>2024-06-14</c:v>
                </c:pt>
                <c:pt idx="1185">
                  <c:v>2024-06-17</c:v>
                </c:pt>
                <c:pt idx="1186">
                  <c:v>2024-06-18</c:v>
                </c:pt>
                <c:pt idx="1187">
                  <c:v>2024-06-19</c:v>
                </c:pt>
                <c:pt idx="1188">
                  <c:v>2024-06-20</c:v>
                </c:pt>
                <c:pt idx="1189">
                  <c:v>2024-06-21</c:v>
                </c:pt>
                <c:pt idx="1190">
                  <c:v>2024-06-24</c:v>
                </c:pt>
                <c:pt idx="1191">
                  <c:v>2024-06-25</c:v>
                </c:pt>
                <c:pt idx="1192">
                  <c:v>2024-06-26</c:v>
                </c:pt>
                <c:pt idx="1193">
                  <c:v>2024-06-27</c:v>
                </c:pt>
                <c:pt idx="1194">
                  <c:v>2024-06-28</c:v>
                </c:pt>
                <c:pt idx="1195">
                  <c:v>2024-07-01</c:v>
                </c:pt>
                <c:pt idx="1196">
                  <c:v>2024-07-02</c:v>
                </c:pt>
                <c:pt idx="1197">
                  <c:v>2024-07-03</c:v>
                </c:pt>
                <c:pt idx="1198">
                  <c:v>2024-07-04</c:v>
                </c:pt>
                <c:pt idx="1199">
                  <c:v>2024-07-05</c:v>
                </c:pt>
                <c:pt idx="1200">
                  <c:v>2024-07-08</c:v>
                </c:pt>
                <c:pt idx="1201">
                  <c:v>2024-07-09</c:v>
                </c:pt>
                <c:pt idx="1202">
                  <c:v>2024-07-10</c:v>
                </c:pt>
                <c:pt idx="1203">
                  <c:v>2024-07-11</c:v>
                </c:pt>
                <c:pt idx="1204">
                  <c:v>2024-07-12</c:v>
                </c:pt>
                <c:pt idx="1205">
                  <c:v>2024-07-15</c:v>
                </c:pt>
                <c:pt idx="1206">
                  <c:v>2024-07-16</c:v>
                </c:pt>
                <c:pt idx="1207">
                  <c:v>2024-07-17</c:v>
                </c:pt>
                <c:pt idx="1208">
                  <c:v>2024-07-18</c:v>
                </c:pt>
                <c:pt idx="1209">
                  <c:v>2024-07-19</c:v>
                </c:pt>
                <c:pt idx="1210">
                  <c:v>2024-07-22</c:v>
                </c:pt>
                <c:pt idx="1211">
                  <c:v>2024-07-23</c:v>
                </c:pt>
                <c:pt idx="1212">
                  <c:v>2024-07-24</c:v>
                </c:pt>
                <c:pt idx="1213">
                  <c:v>2024-07-25</c:v>
                </c:pt>
                <c:pt idx="1214">
                  <c:v>2024-07-26</c:v>
                </c:pt>
                <c:pt idx="1215">
                  <c:v>2024-07-29</c:v>
                </c:pt>
                <c:pt idx="1216">
                  <c:v>2024-07-30</c:v>
                </c:pt>
                <c:pt idx="1217">
                  <c:v>2024-07-31</c:v>
                </c:pt>
                <c:pt idx="1218">
                  <c:v>2024-08-01</c:v>
                </c:pt>
                <c:pt idx="1219">
                  <c:v>2024-08-02</c:v>
                </c:pt>
                <c:pt idx="1220">
                  <c:v>2024-08-05</c:v>
                </c:pt>
                <c:pt idx="1221">
                  <c:v>2024-08-06</c:v>
                </c:pt>
                <c:pt idx="1222">
                  <c:v>2024-08-07</c:v>
                </c:pt>
                <c:pt idx="1223">
                  <c:v>2024-08-08</c:v>
                </c:pt>
                <c:pt idx="1224">
                  <c:v>2024-08-09</c:v>
                </c:pt>
                <c:pt idx="1225">
                  <c:v>2024-08-12</c:v>
                </c:pt>
                <c:pt idx="1226">
                  <c:v>2024-08-13</c:v>
                </c:pt>
                <c:pt idx="1227">
                  <c:v>2024-08-14</c:v>
                </c:pt>
                <c:pt idx="1228">
                  <c:v>2024-08-15</c:v>
                </c:pt>
                <c:pt idx="1229">
                  <c:v>2024-08-16</c:v>
                </c:pt>
                <c:pt idx="1230">
                  <c:v>2024-08-19</c:v>
                </c:pt>
                <c:pt idx="1231">
                  <c:v>2024-08-20</c:v>
                </c:pt>
                <c:pt idx="1232">
                  <c:v>2024-08-21</c:v>
                </c:pt>
                <c:pt idx="1233">
                  <c:v>2024-08-22</c:v>
                </c:pt>
                <c:pt idx="1234">
                  <c:v>2024-08-23</c:v>
                </c:pt>
                <c:pt idx="1235">
                  <c:v>2024-08-26</c:v>
                </c:pt>
                <c:pt idx="1236">
                  <c:v>2024-08-27</c:v>
                </c:pt>
                <c:pt idx="1237">
                  <c:v>2024-08-28</c:v>
                </c:pt>
                <c:pt idx="1238">
                  <c:v>2024-08-29</c:v>
                </c:pt>
                <c:pt idx="1239">
                  <c:v>2024-08-30</c:v>
                </c:pt>
                <c:pt idx="1240">
                  <c:v>2024-09-02</c:v>
                </c:pt>
                <c:pt idx="1241">
                  <c:v>2024-09-03</c:v>
                </c:pt>
                <c:pt idx="1242">
                  <c:v>2024-09-04</c:v>
                </c:pt>
                <c:pt idx="1243">
                  <c:v>2024-09-05</c:v>
                </c:pt>
                <c:pt idx="1244">
                  <c:v>2024-09-06</c:v>
                </c:pt>
                <c:pt idx="1245">
                  <c:v>2024-09-09</c:v>
                </c:pt>
                <c:pt idx="1246">
                  <c:v>2024-09-10</c:v>
                </c:pt>
                <c:pt idx="1247">
                  <c:v>2024-09-11</c:v>
                </c:pt>
                <c:pt idx="1248">
                  <c:v>2024-09-12</c:v>
                </c:pt>
                <c:pt idx="1249">
                  <c:v>2024-09-13</c:v>
                </c:pt>
                <c:pt idx="1250">
                  <c:v>2024-09-18</c:v>
                </c:pt>
                <c:pt idx="1251">
                  <c:v>2024-09-19</c:v>
                </c:pt>
                <c:pt idx="1252">
                  <c:v>2024-09-20</c:v>
                </c:pt>
                <c:pt idx="1253">
                  <c:v>2024-09-23</c:v>
                </c:pt>
                <c:pt idx="1254">
                  <c:v>2024-09-24</c:v>
                </c:pt>
                <c:pt idx="1255">
                  <c:v>2024-09-25</c:v>
                </c:pt>
                <c:pt idx="1256">
                  <c:v>2024-09-26</c:v>
                </c:pt>
                <c:pt idx="1257">
                  <c:v>2024-09-27</c:v>
                </c:pt>
                <c:pt idx="1258">
                  <c:v>2024-09-30</c:v>
                </c:pt>
                <c:pt idx="1259">
                  <c:v>2024-10-08</c:v>
                </c:pt>
                <c:pt idx="1260">
                  <c:v>2024-10-09</c:v>
                </c:pt>
                <c:pt idx="1261">
                  <c:v>2024-10-10</c:v>
                </c:pt>
                <c:pt idx="1262">
                  <c:v>2024-10-11</c:v>
                </c:pt>
                <c:pt idx="1263">
                  <c:v>2024-10-14</c:v>
                </c:pt>
                <c:pt idx="1264">
                  <c:v>2024-10-15</c:v>
                </c:pt>
                <c:pt idx="1265">
                  <c:v>2024-10-16</c:v>
                </c:pt>
                <c:pt idx="1266">
                  <c:v>2024-10-17</c:v>
                </c:pt>
                <c:pt idx="1267">
                  <c:v>2024-10-18</c:v>
                </c:pt>
                <c:pt idx="1268">
                  <c:v>2024-10-21</c:v>
                </c:pt>
                <c:pt idx="1269">
                  <c:v>2024-10-22</c:v>
                </c:pt>
                <c:pt idx="1270">
                  <c:v>2024-10-23</c:v>
                </c:pt>
                <c:pt idx="1271">
                  <c:v>2024-10-24</c:v>
                </c:pt>
                <c:pt idx="1272">
                  <c:v>2024-10-25</c:v>
                </c:pt>
                <c:pt idx="1273">
                  <c:v>2024-10-28</c:v>
                </c:pt>
                <c:pt idx="1274">
                  <c:v>2024-10-29</c:v>
                </c:pt>
                <c:pt idx="1275">
                  <c:v>2024-10-30</c:v>
                </c:pt>
                <c:pt idx="1276">
                  <c:v>2024-10-31</c:v>
                </c:pt>
                <c:pt idx="1277">
                  <c:v>2024-11-01</c:v>
                </c:pt>
                <c:pt idx="1278">
                  <c:v>2024-11-04</c:v>
                </c:pt>
                <c:pt idx="1279">
                  <c:v>2024-11-05</c:v>
                </c:pt>
                <c:pt idx="1280">
                  <c:v>2024-11-06</c:v>
                </c:pt>
                <c:pt idx="1281">
                  <c:v>2024-11-07</c:v>
                </c:pt>
                <c:pt idx="1282">
                  <c:v>2024-11-08</c:v>
                </c:pt>
                <c:pt idx="1283">
                  <c:v>2024-11-11</c:v>
                </c:pt>
                <c:pt idx="1284">
                  <c:v>2024-11-12</c:v>
                </c:pt>
                <c:pt idx="1285">
                  <c:v>2024-11-13</c:v>
                </c:pt>
                <c:pt idx="1286">
                  <c:v>2024-11-14</c:v>
                </c:pt>
                <c:pt idx="1287">
                  <c:v>2024-11-15</c:v>
                </c:pt>
              </c:strCache>
            </c:strRef>
          </c:cat>
          <c:val>
            <c:numRef>
              <c:f>Sheet1!$E$2:$E$1289</c:f>
              <c:numCache>
                <c:formatCode>#,##0.0000</c:formatCode>
                <c:ptCount val="1288"/>
                <c:pt idx="0">
                  <c:v>100.1768</c:v>
                </c:pt>
                <c:pt idx="1">
                  <c:v>100.30970000000001</c:v>
                </c:pt>
                <c:pt idx="2">
                  <c:v>100.3096</c:v>
                </c:pt>
                <c:pt idx="3">
                  <c:v>100.04340000000001</c:v>
                </c:pt>
                <c:pt idx="4">
                  <c:v>100.08759999999999</c:v>
                </c:pt>
                <c:pt idx="5">
                  <c:v>100.5757</c:v>
                </c:pt>
                <c:pt idx="6">
                  <c:v>100.6202</c:v>
                </c:pt>
                <c:pt idx="7">
                  <c:v>101.6063</c:v>
                </c:pt>
                <c:pt idx="8">
                  <c:v>102.56019999999999</c:v>
                </c:pt>
                <c:pt idx="9">
                  <c:v>102.42319999999999</c:v>
                </c:pt>
                <c:pt idx="10">
                  <c:v>102.6973</c:v>
                </c:pt>
                <c:pt idx="11">
                  <c:v>102.6974</c:v>
                </c:pt>
                <c:pt idx="12">
                  <c:v>103.202</c:v>
                </c:pt>
                <c:pt idx="13">
                  <c:v>102.97150000000001</c:v>
                </c:pt>
                <c:pt idx="14">
                  <c:v>103.8034</c:v>
                </c:pt>
                <c:pt idx="15">
                  <c:v>104.5505</c:v>
                </c:pt>
                <c:pt idx="16">
                  <c:v>104.738</c:v>
                </c:pt>
                <c:pt idx="17">
                  <c:v>104.45529999999999</c:v>
                </c:pt>
                <c:pt idx="18">
                  <c:v>104.64239999999999</c:v>
                </c:pt>
                <c:pt idx="19">
                  <c:v>104.3609</c:v>
                </c:pt>
                <c:pt idx="20">
                  <c:v>103.801</c:v>
                </c:pt>
                <c:pt idx="21">
                  <c:v>103.6618</c:v>
                </c:pt>
                <c:pt idx="22">
                  <c:v>103.56829999999999</c:v>
                </c:pt>
                <c:pt idx="23">
                  <c:v>103.8929</c:v>
                </c:pt>
                <c:pt idx="24">
                  <c:v>103.61409999999999</c:v>
                </c:pt>
                <c:pt idx="25">
                  <c:v>103.61369999999999</c:v>
                </c:pt>
                <c:pt idx="26">
                  <c:v>103.90009999999999</c:v>
                </c:pt>
                <c:pt idx="27">
                  <c:v>103.24339999999999</c:v>
                </c:pt>
                <c:pt idx="28">
                  <c:v>102.8754</c:v>
                </c:pt>
                <c:pt idx="29">
                  <c:v>103.0591</c:v>
                </c:pt>
                <c:pt idx="30">
                  <c:v>103.52370000000001</c:v>
                </c:pt>
                <c:pt idx="31">
                  <c:v>104.40349999999999</c:v>
                </c:pt>
                <c:pt idx="32">
                  <c:v>104.4502</c:v>
                </c:pt>
                <c:pt idx="33">
                  <c:v>104.30889999999999</c:v>
                </c:pt>
                <c:pt idx="34">
                  <c:v>104.12179999999999</c:v>
                </c:pt>
                <c:pt idx="35">
                  <c:v>104.0748</c:v>
                </c:pt>
                <c:pt idx="36">
                  <c:v>103.51739999999999</c:v>
                </c:pt>
                <c:pt idx="37">
                  <c:v>103.5172</c:v>
                </c:pt>
                <c:pt idx="38">
                  <c:v>103.3322</c:v>
                </c:pt>
                <c:pt idx="39">
                  <c:v>102.5977</c:v>
                </c:pt>
                <c:pt idx="40">
                  <c:v>102.8724</c:v>
                </c:pt>
                <c:pt idx="41">
                  <c:v>103.00920000000001</c:v>
                </c:pt>
                <c:pt idx="42">
                  <c:v>102.91759999999999</c:v>
                </c:pt>
                <c:pt idx="43">
                  <c:v>102.59690000000001</c:v>
                </c:pt>
                <c:pt idx="44">
                  <c:v>102.50530000000001</c:v>
                </c:pt>
                <c:pt idx="45">
                  <c:v>102.1418</c:v>
                </c:pt>
                <c:pt idx="46">
                  <c:v>101.8878</c:v>
                </c:pt>
                <c:pt idx="47">
                  <c:v>102.0506</c:v>
                </c:pt>
                <c:pt idx="48">
                  <c:v>102.5038</c:v>
                </c:pt>
                <c:pt idx="49">
                  <c:v>102.5034</c:v>
                </c:pt>
                <c:pt idx="50">
                  <c:v>102.1401</c:v>
                </c:pt>
                <c:pt idx="51">
                  <c:v>101.8142</c:v>
                </c:pt>
                <c:pt idx="52">
                  <c:v>101.5077</c:v>
                </c:pt>
                <c:pt idx="53">
                  <c:v>101.2384</c:v>
                </c:pt>
                <c:pt idx="54">
                  <c:v>101.3279</c:v>
                </c:pt>
                <c:pt idx="55">
                  <c:v>101.46259999999999</c:v>
                </c:pt>
                <c:pt idx="56">
                  <c:v>100.8364</c:v>
                </c:pt>
                <c:pt idx="57">
                  <c:v>100.3484</c:v>
                </c:pt>
                <c:pt idx="58">
                  <c:v>100.4367</c:v>
                </c:pt>
                <c:pt idx="59">
                  <c:v>100.5252</c:v>
                </c:pt>
                <c:pt idx="60">
                  <c:v>100.52549999999999</c:v>
                </c:pt>
                <c:pt idx="61">
                  <c:v>100.1717</c:v>
                </c:pt>
                <c:pt idx="62">
                  <c:v>99.295100000000005</c:v>
                </c:pt>
                <c:pt idx="63">
                  <c:v>99.207999999999998</c:v>
                </c:pt>
                <c:pt idx="64">
                  <c:v>99.120999999999995</c:v>
                </c:pt>
                <c:pt idx="65">
                  <c:v>99.469899999999996</c:v>
                </c:pt>
                <c:pt idx="66">
                  <c:v>99.732200000000006</c:v>
                </c:pt>
                <c:pt idx="67">
                  <c:v>99.469800000000006</c:v>
                </c:pt>
                <c:pt idx="68">
                  <c:v>100.13720000000001</c:v>
                </c:pt>
                <c:pt idx="69">
                  <c:v>100.01909999999999</c:v>
                </c:pt>
                <c:pt idx="70">
                  <c:v>99.732200000000006</c:v>
                </c:pt>
                <c:pt idx="71">
                  <c:v>99.732299999999995</c:v>
                </c:pt>
                <c:pt idx="72">
                  <c:v>99.907899999999998</c:v>
                </c:pt>
                <c:pt idx="73">
                  <c:v>99.951700000000002</c:v>
                </c:pt>
                <c:pt idx="74">
                  <c:v>100.1716</c:v>
                </c:pt>
                <c:pt idx="75">
                  <c:v>99.860100000000003</c:v>
                </c:pt>
                <c:pt idx="76">
                  <c:v>100.256</c:v>
                </c:pt>
                <c:pt idx="77">
                  <c:v>100.9691</c:v>
                </c:pt>
                <c:pt idx="78">
                  <c:v>101.5951</c:v>
                </c:pt>
                <c:pt idx="79">
                  <c:v>101.5052</c:v>
                </c:pt>
                <c:pt idx="80">
                  <c:v>101.8194</c:v>
                </c:pt>
                <c:pt idx="81">
                  <c:v>101.86499999999999</c:v>
                </c:pt>
                <c:pt idx="82">
                  <c:v>101.2813</c:v>
                </c:pt>
                <c:pt idx="83">
                  <c:v>101.505</c:v>
                </c:pt>
                <c:pt idx="84">
                  <c:v>101.4153</c:v>
                </c:pt>
                <c:pt idx="85">
                  <c:v>101.4599</c:v>
                </c:pt>
                <c:pt idx="86">
                  <c:v>101.6844</c:v>
                </c:pt>
                <c:pt idx="87">
                  <c:v>101.1918</c:v>
                </c:pt>
                <c:pt idx="88">
                  <c:v>101.462</c:v>
                </c:pt>
                <c:pt idx="89">
                  <c:v>101.6392</c:v>
                </c:pt>
                <c:pt idx="90">
                  <c:v>101.5046</c:v>
                </c:pt>
                <c:pt idx="91">
                  <c:v>101.4152</c:v>
                </c:pt>
                <c:pt idx="92">
                  <c:v>101.2809</c:v>
                </c:pt>
                <c:pt idx="93">
                  <c:v>101.4598</c:v>
                </c:pt>
                <c:pt idx="94">
                  <c:v>101.54940000000001</c:v>
                </c:pt>
                <c:pt idx="95">
                  <c:v>101.5458</c:v>
                </c:pt>
                <c:pt idx="96">
                  <c:v>101.32550000000001</c:v>
                </c:pt>
                <c:pt idx="97">
                  <c:v>101.2362</c:v>
                </c:pt>
                <c:pt idx="98">
                  <c:v>100.7912</c:v>
                </c:pt>
                <c:pt idx="99">
                  <c:v>100.6583</c:v>
                </c:pt>
                <c:pt idx="100">
                  <c:v>100.79130000000001</c:v>
                </c:pt>
                <c:pt idx="101">
                  <c:v>101.4829</c:v>
                </c:pt>
                <c:pt idx="102">
                  <c:v>101.95350000000001</c:v>
                </c:pt>
                <c:pt idx="103">
                  <c:v>102.17910000000001</c:v>
                </c:pt>
                <c:pt idx="104">
                  <c:v>102.40170000000001</c:v>
                </c:pt>
                <c:pt idx="105">
                  <c:v>102.85980000000001</c:v>
                </c:pt>
                <c:pt idx="106">
                  <c:v>102.76860000000001</c:v>
                </c:pt>
                <c:pt idx="107">
                  <c:v>102.5865</c:v>
                </c:pt>
                <c:pt idx="108">
                  <c:v>102.6773</c:v>
                </c:pt>
                <c:pt idx="109">
                  <c:v>102.3596</c:v>
                </c:pt>
                <c:pt idx="110">
                  <c:v>102.4918</c:v>
                </c:pt>
                <c:pt idx="111">
                  <c:v>102.6769</c:v>
                </c:pt>
                <c:pt idx="112">
                  <c:v>102.586</c:v>
                </c:pt>
                <c:pt idx="113">
                  <c:v>102.7641</c:v>
                </c:pt>
                <c:pt idx="114">
                  <c:v>103.0412</c:v>
                </c:pt>
                <c:pt idx="115">
                  <c:v>103.5911</c:v>
                </c:pt>
                <c:pt idx="116">
                  <c:v>103.5909</c:v>
                </c:pt>
                <c:pt idx="117">
                  <c:v>103.36109999999999</c:v>
                </c:pt>
                <c:pt idx="118">
                  <c:v>103.40689999999999</c:v>
                </c:pt>
                <c:pt idx="119">
                  <c:v>103.4068</c:v>
                </c:pt>
                <c:pt idx="120">
                  <c:v>103.59050000000001</c:v>
                </c:pt>
                <c:pt idx="121">
                  <c:v>103.7743</c:v>
                </c:pt>
                <c:pt idx="122">
                  <c:v>104.8416</c:v>
                </c:pt>
                <c:pt idx="123">
                  <c:v>104.60809999999999</c:v>
                </c:pt>
                <c:pt idx="124">
                  <c:v>105.35680000000001</c:v>
                </c:pt>
                <c:pt idx="125">
                  <c:v>108.2255</c:v>
                </c:pt>
                <c:pt idx="126">
                  <c:v>107.7389</c:v>
                </c:pt>
                <c:pt idx="127">
                  <c:v>107.7868</c:v>
                </c:pt>
                <c:pt idx="128">
                  <c:v>107.8348</c:v>
                </c:pt>
                <c:pt idx="129">
                  <c:v>108.6143</c:v>
                </c:pt>
                <c:pt idx="130">
                  <c:v>108.7107</c:v>
                </c:pt>
                <c:pt idx="131">
                  <c:v>107.9294</c:v>
                </c:pt>
                <c:pt idx="132">
                  <c:v>107.88039999999999</c:v>
                </c:pt>
                <c:pt idx="133">
                  <c:v>108.0256</c:v>
                </c:pt>
                <c:pt idx="134">
                  <c:v>107.34739999999999</c:v>
                </c:pt>
                <c:pt idx="135">
                  <c:v>106.6742</c:v>
                </c:pt>
                <c:pt idx="136">
                  <c:v>107.15309999999999</c:v>
                </c:pt>
                <c:pt idx="137">
                  <c:v>106.9606</c:v>
                </c:pt>
                <c:pt idx="138">
                  <c:v>106.4821</c:v>
                </c:pt>
                <c:pt idx="139">
                  <c:v>107.28060000000001</c:v>
                </c:pt>
                <c:pt idx="140">
                  <c:v>108.06870000000001</c:v>
                </c:pt>
                <c:pt idx="141">
                  <c:v>107.82550000000001</c:v>
                </c:pt>
                <c:pt idx="142">
                  <c:v>108.1163</c:v>
                </c:pt>
                <c:pt idx="143">
                  <c:v>108.5547</c:v>
                </c:pt>
                <c:pt idx="144">
                  <c:v>109.24169999999999</c:v>
                </c:pt>
                <c:pt idx="145">
                  <c:v>108.99379999999999</c:v>
                </c:pt>
                <c:pt idx="146">
                  <c:v>108.9933</c:v>
                </c:pt>
                <c:pt idx="147">
                  <c:v>109.8327</c:v>
                </c:pt>
                <c:pt idx="148">
                  <c:v>109.6337</c:v>
                </c:pt>
                <c:pt idx="149">
                  <c:v>110.57980000000001</c:v>
                </c:pt>
                <c:pt idx="150">
                  <c:v>113.8481</c:v>
                </c:pt>
                <c:pt idx="151">
                  <c:v>111.8903</c:v>
                </c:pt>
                <c:pt idx="152">
                  <c:v>112.45140000000001</c:v>
                </c:pt>
                <c:pt idx="153">
                  <c:v>112.1172</c:v>
                </c:pt>
                <c:pt idx="154">
                  <c:v>110.62350000000001</c:v>
                </c:pt>
                <c:pt idx="155">
                  <c:v>110.9751</c:v>
                </c:pt>
                <c:pt idx="156">
                  <c:v>109.77549999999999</c:v>
                </c:pt>
                <c:pt idx="157">
                  <c:v>109.2307</c:v>
                </c:pt>
                <c:pt idx="158">
                  <c:v>108.7944</c:v>
                </c:pt>
                <c:pt idx="159">
                  <c:v>109.5236</c:v>
                </c:pt>
                <c:pt idx="160">
                  <c:v>110.56829999999999</c:v>
                </c:pt>
                <c:pt idx="161">
                  <c:v>110.518</c:v>
                </c:pt>
                <c:pt idx="162">
                  <c:v>110.5645</c:v>
                </c:pt>
                <c:pt idx="163">
                  <c:v>111.2676</c:v>
                </c:pt>
                <c:pt idx="164">
                  <c:v>110.9645</c:v>
                </c:pt>
                <c:pt idx="165">
                  <c:v>110.8147</c:v>
                </c:pt>
                <c:pt idx="166">
                  <c:v>111.31740000000001</c:v>
                </c:pt>
                <c:pt idx="167">
                  <c:v>111.8668</c:v>
                </c:pt>
                <c:pt idx="168">
                  <c:v>111.1649</c:v>
                </c:pt>
                <c:pt idx="169">
                  <c:v>111.2561</c:v>
                </c:pt>
                <c:pt idx="170">
                  <c:v>112.28440000000001</c:v>
                </c:pt>
                <c:pt idx="171">
                  <c:v>112.68470000000001</c:v>
                </c:pt>
                <c:pt idx="172">
                  <c:v>111.7664</c:v>
                </c:pt>
                <c:pt idx="173">
                  <c:v>110.7572</c:v>
                </c:pt>
                <c:pt idx="174">
                  <c:v>110.5562</c:v>
                </c:pt>
                <c:pt idx="175">
                  <c:v>110.5048</c:v>
                </c:pt>
                <c:pt idx="176">
                  <c:v>110.20529999999999</c:v>
                </c:pt>
                <c:pt idx="177">
                  <c:v>110.6544</c:v>
                </c:pt>
                <c:pt idx="178">
                  <c:v>110.05419999999999</c:v>
                </c:pt>
                <c:pt idx="179">
                  <c:v>109.06570000000001</c:v>
                </c:pt>
                <c:pt idx="180">
                  <c:v>109.2612</c:v>
                </c:pt>
                <c:pt idx="181">
                  <c:v>109.55800000000001</c:v>
                </c:pt>
                <c:pt idx="182">
                  <c:v>110.4496</c:v>
                </c:pt>
                <c:pt idx="183">
                  <c:v>110.7491</c:v>
                </c:pt>
                <c:pt idx="184">
                  <c:v>110.3489</c:v>
                </c:pt>
                <c:pt idx="185">
                  <c:v>110.3492</c:v>
                </c:pt>
                <c:pt idx="186">
                  <c:v>110.6469</c:v>
                </c:pt>
                <c:pt idx="187">
                  <c:v>110.04349999999999</c:v>
                </c:pt>
                <c:pt idx="188">
                  <c:v>109.2013</c:v>
                </c:pt>
                <c:pt idx="189">
                  <c:v>108.2775</c:v>
                </c:pt>
                <c:pt idx="190">
                  <c:v>108.28279999999999</c:v>
                </c:pt>
                <c:pt idx="191">
                  <c:v>107.2152</c:v>
                </c:pt>
                <c:pt idx="192">
                  <c:v>107.3094</c:v>
                </c:pt>
                <c:pt idx="193">
                  <c:v>107.027</c:v>
                </c:pt>
                <c:pt idx="194">
                  <c:v>106.7353</c:v>
                </c:pt>
                <c:pt idx="195">
                  <c:v>106.7591</c:v>
                </c:pt>
                <c:pt idx="196">
                  <c:v>105.9769</c:v>
                </c:pt>
                <c:pt idx="197">
                  <c:v>105.9768</c:v>
                </c:pt>
                <c:pt idx="198">
                  <c:v>106.59059999999999</c:v>
                </c:pt>
                <c:pt idx="199">
                  <c:v>106.733</c:v>
                </c:pt>
                <c:pt idx="200">
                  <c:v>107.59399999999999</c:v>
                </c:pt>
                <c:pt idx="201">
                  <c:v>106.7886</c:v>
                </c:pt>
                <c:pt idx="202">
                  <c:v>106.3514</c:v>
                </c:pt>
                <c:pt idx="203">
                  <c:v>106.35120000000001</c:v>
                </c:pt>
                <c:pt idx="204">
                  <c:v>106.73099999999999</c:v>
                </c:pt>
                <c:pt idx="205">
                  <c:v>106.8235</c:v>
                </c:pt>
                <c:pt idx="206">
                  <c:v>106.7303</c:v>
                </c:pt>
                <c:pt idx="207">
                  <c:v>105.97329999999999</c:v>
                </c:pt>
                <c:pt idx="208">
                  <c:v>105.69070000000001</c:v>
                </c:pt>
                <c:pt idx="209">
                  <c:v>105.03579999999999</c:v>
                </c:pt>
                <c:pt idx="210">
                  <c:v>104.66500000000001</c:v>
                </c:pt>
                <c:pt idx="211">
                  <c:v>105.0341</c:v>
                </c:pt>
                <c:pt idx="212">
                  <c:v>104.8489</c:v>
                </c:pt>
                <c:pt idx="213">
                  <c:v>104.988</c:v>
                </c:pt>
                <c:pt idx="214">
                  <c:v>105.9746</c:v>
                </c:pt>
                <c:pt idx="215">
                  <c:v>106.1589</c:v>
                </c:pt>
                <c:pt idx="216">
                  <c:v>106.536</c:v>
                </c:pt>
                <c:pt idx="217">
                  <c:v>105.032</c:v>
                </c:pt>
                <c:pt idx="218">
                  <c:v>104.65560000000001</c:v>
                </c:pt>
                <c:pt idx="219">
                  <c:v>105.3896</c:v>
                </c:pt>
                <c:pt idx="220">
                  <c:v>104.3261</c:v>
                </c:pt>
                <c:pt idx="221">
                  <c:v>104.1306</c:v>
                </c:pt>
                <c:pt idx="222">
                  <c:v>103.925</c:v>
                </c:pt>
                <c:pt idx="223">
                  <c:v>104.47620000000001</c:v>
                </c:pt>
                <c:pt idx="224">
                  <c:v>104.66</c:v>
                </c:pt>
                <c:pt idx="225">
                  <c:v>104.4755</c:v>
                </c:pt>
                <c:pt idx="226">
                  <c:v>104.8455</c:v>
                </c:pt>
                <c:pt idx="227">
                  <c:v>104.7514</c:v>
                </c:pt>
                <c:pt idx="228">
                  <c:v>104.1071</c:v>
                </c:pt>
                <c:pt idx="229">
                  <c:v>103.1031</c:v>
                </c:pt>
                <c:pt idx="230">
                  <c:v>102.4269</c:v>
                </c:pt>
                <c:pt idx="231">
                  <c:v>101.8896</c:v>
                </c:pt>
                <c:pt idx="232">
                  <c:v>101.57940000000001</c:v>
                </c:pt>
                <c:pt idx="233">
                  <c:v>101.7572</c:v>
                </c:pt>
                <c:pt idx="234">
                  <c:v>101.2246</c:v>
                </c:pt>
                <c:pt idx="235">
                  <c:v>101.5784</c:v>
                </c:pt>
                <c:pt idx="236">
                  <c:v>101.9346</c:v>
                </c:pt>
                <c:pt idx="237">
                  <c:v>102.8312</c:v>
                </c:pt>
                <c:pt idx="238">
                  <c:v>102.8312</c:v>
                </c:pt>
                <c:pt idx="239">
                  <c:v>102.6516</c:v>
                </c:pt>
                <c:pt idx="240">
                  <c:v>103.19329999999999</c:v>
                </c:pt>
                <c:pt idx="241">
                  <c:v>103.5517</c:v>
                </c:pt>
                <c:pt idx="242">
                  <c:v>103.738</c:v>
                </c:pt>
                <c:pt idx="243">
                  <c:v>104.1956</c:v>
                </c:pt>
                <c:pt idx="244">
                  <c:v>104.194</c:v>
                </c:pt>
                <c:pt idx="245">
                  <c:v>103.736</c:v>
                </c:pt>
                <c:pt idx="246">
                  <c:v>103.554</c:v>
                </c:pt>
                <c:pt idx="247">
                  <c:v>103.46299999999999</c:v>
                </c:pt>
                <c:pt idx="248">
                  <c:v>103.1001</c:v>
                </c:pt>
                <c:pt idx="249">
                  <c:v>102.8275</c:v>
                </c:pt>
                <c:pt idx="250">
                  <c:v>103.0074</c:v>
                </c:pt>
                <c:pt idx="251">
                  <c:v>102.51430000000001</c:v>
                </c:pt>
                <c:pt idx="252">
                  <c:v>102.1165</c:v>
                </c:pt>
                <c:pt idx="253">
                  <c:v>101.66589999999999</c:v>
                </c:pt>
                <c:pt idx="254">
                  <c:v>102.19880000000001</c:v>
                </c:pt>
                <c:pt idx="255">
                  <c:v>102.6018</c:v>
                </c:pt>
                <c:pt idx="256">
                  <c:v>102.37649999999999</c:v>
                </c:pt>
                <c:pt idx="257">
                  <c:v>102.5117</c:v>
                </c:pt>
                <c:pt idx="258">
                  <c:v>102.73480000000001</c:v>
                </c:pt>
                <c:pt idx="259">
                  <c:v>103.00579999999999</c:v>
                </c:pt>
                <c:pt idx="260">
                  <c:v>103.0047</c:v>
                </c:pt>
                <c:pt idx="261">
                  <c:v>102.42740000000001</c:v>
                </c:pt>
                <c:pt idx="262">
                  <c:v>101.92959999999999</c:v>
                </c:pt>
                <c:pt idx="263">
                  <c:v>102.5568</c:v>
                </c:pt>
                <c:pt idx="264">
                  <c:v>102.2848</c:v>
                </c:pt>
                <c:pt idx="265">
                  <c:v>101.9288</c:v>
                </c:pt>
                <c:pt idx="266">
                  <c:v>101.7509</c:v>
                </c:pt>
                <c:pt idx="267">
                  <c:v>101.7499</c:v>
                </c:pt>
                <c:pt idx="268">
                  <c:v>101.48399999999999</c:v>
                </c:pt>
                <c:pt idx="269">
                  <c:v>102.0164</c:v>
                </c:pt>
                <c:pt idx="270">
                  <c:v>101.92700000000001</c:v>
                </c:pt>
                <c:pt idx="271">
                  <c:v>101.21899999999999</c:v>
                </c:pt>
                <c:pt idx="272">
                  <c:v>100.8672</c:v>
                </c:pt>
                <c:pt idx="273">
                  <c:v>100.8674</c:v>
                </c:pt>
                <c:pt idx="274">
                  <c:v>100.1267</c:v>
                </c:pt>
                <c:pt idx="275">
                  <c:v>100.3443</c:v>
                </c:pt>
                <c:pt idx="276">
                  <c:v>100.86790000000001</c:v>
                </c:pt>
                <c:pt idx="277">
                  <c:v>100.86879999999999</c:v>
                </c:pt>
                <c:pt idx="278">
                  <c:v>100.7022</c:v>
                </c:pt>
                <c:pt idx="279">
                  <c:v>100.16849999999999</c:v>
                </c:pt>
                <c:pt idx="280">
                  <c:v>100.8728</c:v>
                </c:pt>
                <c:pt idx="281">
                  <c:v>100.80880000000001</c:v>
                </c:pt>
                <c:pt idx="282">
                  <c:v>100.4935</c:v>
                </c:pt>
                <c:pt idx="283">
                  <c:v>100.4318</c:v>
                </c:pt>
                <c:pt idx="284">
                  <c:v>100.3463</c:v>
                </c:pt>
                <c:pt idx="285">
                  <c:v>100.6921</c:v>
                </c:pt>
                <c:pt idx="286">
                  <c:v>100.6075</c:v>
                </c:pt>
                <c:pt idx="287">
                  <c:v>100.51739999999999</c:v>
                </c:pt>
                <c:pt idx="288">
                  <c:v>99.978999999999999</c:v>
                </c:pt>
                <c:pt idx="289">
                  <c:v>100.5177</c:v>
                </c:pt>
                <c:pt idx="290">
                  <c:v>100.29170000000001</c:v>
                </c:pt>
                <c:pt idx="291">
                  <c:v>100.21259999999999</c:v>
                </c:pt>
                <c:pt idx="292">
                  <c:v>99.480500000000006</c:v>
                </c:pt>
                <c:pt idx="293">
                  <c:v>99.548699999999997</c:v>
                </c:pt>
                <c:pt idx="294">
                  <c:v>99.395099999999999</c:v>
                </c:pt>
                <c:pt idx="295">
                  <c:v>99.308999999999997</c:v>
                </c:pt>
                <c:pt idx="296">
                  <c:v>98.968199999999996</c:v>
                </c:pt>
                <c:pt idx="297">
                  <c:v>98.458699999999993</c:v>
                </c:pt>
                <c:pt idx="298">
                  <c:v>99.011200000000002</c:v>
                </c:pt>
                <c:pt idx="299">
                  <c:v>99.182100000000005</c:v>
                </c:pt>
                <c:pt idx="300">
                  <c:v>99.415999999999997</c:v>
                </c:pt>
                <c:pt idx="301">
                  <c:v>99.739599999999996</c:v>
                </c:pt>
                <c:pt idx="302">
                  <c:v>99.3964</c:v>
                </c:pt>
                <c:pt idx="303">
                  <c:v>99.396699999999996</c:v>
                </c:pt>
                <c:pt idx="304">
                  <c:v>99.611199999999997</c:v>
                </c:pt>
                <c:pt idx="305">
                  <c:v>99.696200000000005</c:v>
                </c:pt>
                <c:pt idx="306">
                  <c:v>99.825900000000004</c:v>
                </c:pt>
                <c:pt idx="307">
                  <c:v>99.912400000000005</c:v>
                </c:pt>
                <c:pt idx="308">
                  <c:v>99.998699999999999</c:v>
                </c:pt>
                <c:pt idx="309">
                  <c:v>100.1725</c:v>
                </c:pt>
                <c:pt idx="310">
                  <c:v>100.3835</c:v>
                </c:pt>
                <c:pt idx="311">
                  <c:v>100.08620000000001</c:v>
                </c:pt>
                <c:pt idx="312">
                  <c:v>99.999300000000005</c:v>
                </c:pt>
                <c:pt idx="313">
                  <c:v>99.484200000000001</c:v>
                </c:pt>
                <c:pt idx="314">
                  <c:v>99.578400000000002</c:v>
                </c:pt>
                <c:pt idx="315">
                  <c:v>99.426100000000005</c:v>
                </c:pt>
                <c:pt idx="316">
                  <c:v>99.399000000000001</c:v>
                </c:pt>
                <c:pt idx="317">
                  <c:v>98.8018</c:v>
                </c:pt>
                <c:pt idx="318">
                  <c:v>99.058300000000003</c:v>
                </c:pt>
                <c:pt idx="319">
                  <c:v>98.972800000000007</c:v>
                </c:pt>
                <c:pt idx="320">
                  <c:v>99.028800000000004</c:v>
                </c:pt>
                <c:pt idx="321">
                  <c:v>98.797799999999995</c:v>
                </c:pt>
                <c:pt idx="322">
                  <c:v>98.633399999999995</c:v>
                </c:pt>
                <c:pt idx="323">
                  <c:v>98.634</c:v>
                </c:pt>
                <c:pt idx="324">
                  <c:v>99.314300000000003</c:v>
                </c:pt>
                <c:pt idx="325">
                  <c:v>99.301500000000004</c:v>
                </c:pt>
                <c:pt idx="326">
                  <c:v>99.657200000000003</c:v>
                </c:pt>
                <c:pt idx="327">
                  <c:v>99.486400000000003</c:v>
                </c:pt>
                <c:pt idx="328">
                  <c:v>99.722200000000001</c:v>
                </c:pt>
                <c:pt idx="329">
                  <c:v>99.658900000000003</c:v>
                </c:pt>
                <c:pt idx="330">
                  <c:v>99.573300000000003</c:v>
                </c:pt>
                <c:pt idx="331">
                  <c:v>99.572800000000001</c:v>
                </c:pt>
                <c:pt idx="332">
                  <c:v>99.958699999999993</c:v>
                </c:pt>
                <c:pt idx="333">
                  <c:v>100.0031</c:v>
                </c:pt>
                <c:pt idx="334">
                  <c:v>100.2625</c:v>
                </c:pt>
                <c:pt idx="335">
                  <c:v>100.3496</c:v>
                </c:pt>
                <c:pt idx="336">
                  <c:v>100.5227</c:v>
                </c:pt>
                <c:pt idx="337">
                  <c:v>100.21899999999999</c:v>
                </c:pt>
                <c:pt idx="338">
                  <c:v>100.19370000000001</c:v>
                </c:pt>
                <c:pt idx="339">
                  <c:v>100.30549999999999</c:v>
                </c:pt>
                <c:pt idx="340">
                  <c:v>100.3502</c:v>
                </c:pt>
                <c:pt idx="341">
                  <c:v>100.3503</c:v>
                </c:pt>
                <c:pt idx="342">
                  <c:v>100.35080000000001</c:v>
                </c:pt>
                <c:pt idx="343">
                  <c:v>100.6101</c:v>
                </c:pt>
                <c:pt idx="344">
                  <c:v>100.8719</c:v>
                </c:pt>
                <c:pt idx="345">
                  <c:v>100.871</c:v>
                </c:pt>
                <c:pt idx="346">
                  <c:v>100.6101</c:v>
                </c:pt>
                <c:pt idx="347">
                  <c:v>100.87220000000001</c:v>
                </c:pt>
                <c:pt idx="348">
                  <c:v>101.3965</c:v>
                </c:pt>
                <c:pt idx="349">
                  <c:v>101.3974</c:v>
                </c:pt>
                <c:pt idx="350">
                  <c:v>101.44110000000001</c:v>
                </c:pt>
                <c:pt idx="351">
                  <c:v>101.309</c:v>
                </c:pt>
                <c:pt idx="352">
                  <c:v>100.7383</c:v>
                </c:pt>
                <c:pt idx="353">
                  <c:v>101.22280000000001</c:v>
                </c:pt>
                <c:pt idx="354">
                  <c:v>101.5723</c:v>
                </c:pt>
                <c:pt idx="355">
                  <c:v>101.5724</c:v>
                </c:pt>
                <c:pt idx="356">
                  <c:v>101.4859</c:v>
                </c:pt>
                <c:pt idx="357">
                  <c:v>101.3536</c:v>
                </c:pt>
                <c:pt idx="358">
                  <c:v>101.57259999999999</c:v>
                </c:pt>
                <c:pt idx="359">
                  <c:v>101.75</c:v>
                </c:pt>
                <c:pt idx="360">
                  <c:v>101.925</c:v>
                </c:pt>
                <c:pt idx="361">
                  <c:v>101.66200000000001</c:v>
                </c:pt>
                <c:pt idx="362">
                  <c:v>101.3994</c:v>
                </c:pt>
                <c:pt idx="363">
                  <c:v>101.398</c:v>
                </c:pt>
                <c:pt idx="364">
                  <c:v>101.57429999999999</c:v>
                </c:pt>
                <c:pt idx="365">
                  <c:v>101.839</c:v>
                </c:pt>
                <c:pt idx="366">
                  <c:v>101.92659999999999</c:v>
                </c:pt>
                <c:pt idx="367">
                  <c:v>101.9689</c:v>
                </c:pt>
                <c:pt idx="368">
                  <c:v>101.6614</c:v>
                </c:pt>
                <c:pt idx="369">
                  <c:v>101.8368</c:v>
                </c:pt>
                <c:pt idx="370">
                  <c:v>101.5727</c:v>
                </c:pt>
                <c:pt idx="371">
                  <c:v>101.749</c:v>
                </c:pt>
                <c:pt idx="372">
                  <c:v>101.7458</c:v>
                </c:pt>
                <c:pt idx="373">
                  <c:v>101.7467</c:v>
                </c:pt>
                <c:pt idx="374">
                  <c:v>101.5707</c:v>
                </c:pt>
                <c:pt idx="375">
                  <c:v>101.57129999999999</c:v>
                </c:pt>
                <c:pt idx="376">
                  <c:v>101.4823</c:v>
                </c:pt>
                <c:pt idx="377">
                  <c:v>101.30759999999999</c:v>
                </c:pt>
                <c:pt idx="378">
                  <c:v>101.3951</c:v>
                </c:pt>
                <c:pt idx="379">
                  <c:v>101.4824</c:v>
                </c:pt>
                <c:pt idx="380">
                  <c:v>101.1302</c:v>
                </c:pt>
                <c:pt idx="381">
                  <c:v>101.218</c:v>
                </c:pt>
                <c:pt idx="382">
                  <c:v>101.0428</c:v>
                </c:pt>
                <c:pt idx="383">
                  <c:v>100.9562</c:v>
                </c:pt>
                <c:pt idx="384">
                  <c:v>101.04170000000001</c:v>
                </c:pt>
                <c:pt idx="385">
                  <c:v>101.1031</c:v>
                </c:pt>
                <c:pt idx="386">
                  <c:v>100.7817</c:v>
                </c:pt>
                <c:pt idx="387">
                  <c:v>101.3899</c:v>
                </c:pt>
                <c:pt idx="388">
                  <c:v>101.47709999999999</c:v>
                </c:pt>
                <c:pt idx="389">
                  <c:v>101.5423</c:v>
                </c:pt>
                <c:pt idx="390">
                  <c:v>101.5642</c:v>
                </c:pt>
                <c:pt idx="391">
                  <c:v>101.91500000000001</c:v>
                </c:pt>
                <c:pt idx="392">
                  <c:v>101.56359999999999</c:v>
                </c:pt>
                <c:pt idx="393">
                  <c:v>101.56319999999999</c:v>
                </c:pt>
                <c:pt idx="394">
                  <c:v>101.6147</c:v>
                </c:pt>
                <c:pt idx="395">
                  <c:v>101.6502</c:v>
                </c:pt>
                <c:pt idx="396">
                  <c:v>101.55880000000001</c:v>
                </c:pt>
                <c:pt idx="397">
                  <c:v>101.60599999999999</c:v>
                </c:pt>
                <c:pt idx="398">
                  <c:v>101.73699999999999</c:v>
                </c:pt>
                <c:pt idx="399">
                  <c:v>101.7358</c:v>
                </c:pt>
                <c:pt idx="400">
                  <c:v>101.736</c:v>
                </c:pt>
                <c:pt idx="401">
                  <c:v>101.9603</c:v>
                </c:pt>
                <c:pt idx="402">
                  <c:v>102.3073</c:v>
                </c:pt>
                <c:pt idx="403">
                  <c:v>102.3518</c:v>
                </c:pt>
                <c:pt idx="404">
                  <c:v>102.5287</c:v>
                </c:pt>
                <c:pt idx="405">
                  <c:v>102.5284</c:v>
                </c:pt>
                <c:pt idx="406">
                  <c:v>102.5275</c:v>
                </c:pt>
                <c:pt idx="407">
                  <c:v>102.48309999999999</c:v>
                </c:pt>
                <c:pt idx="408">
                  <c:v>102.5324</c:v>
                </c:pt>
                <c:pt idx="409">
                  <c:v>102.5265</c:v>
                </c:pt>
                <c:pt idx="410">
                  <c:v>102.6153</c:v>
                </c:pt>
                <c:pt idx="411">
                  <c:v>102.6146</c:v>
                </c:pt>
                <c:pt idx="412">
                  <c:v>102.43640000000001</c:v>
                </c:pt>
                <c:pt idx="413">
                  <c:v>102.4804</c:v>
                </c:pt>
                <c:pt idx="414">
                  <c:v>102.4363</c:v>
                </c:pt>
                <c:pt idx="415">
                  <c:v>102.437</c:v>
                </c:pt>
                <c:pt idx="416">
                  <c:v>102.66119999999999</c:v>
                </c:pt>
                <c:pt idx="417">
                  <c:v>102.9669</c:v>
                </c:pt>
                <c:pt idx="418">
                  <c:v>103.0896</c:v>
                </c:pt>
                <c:pt idx="419">
                  <c:v>103.3242</c:v>
                </c:pt>
                <c:pt idx="420">
                  <c:v>103.459</c:v>
                </c:pt>
                <c:pt idx="421">
                  <c:v>103.5027</c:v>
                </c:pt>
                <c:pt idx="422">
                  <c:v>103.5478</c:v>
                </c:pt>
                <c:pt idx="423">
                  <c:v>103.53700000000001</c:v>
                </c:pt>
                <c:pt idx="424">
                  <c:v>103.5904</c:v>
                </c:pt>
                <c:pt idx="425">
                  <c:v>103.3219</c:v>
                </c:pt>
                <c:pt idx="426">
                  <c:v>102.9649</c:v>
                </c:pt>
                <c:pt idx="427">
                  <c:v>102.9735</c:v>
                </c:pt>
                <c:pt idx="428">
                  <c:v>102.9277</c:v>
                </c:pt>
                <c:pt idx="429">
                  <c:v>103.072</c:v>
                </c:pt>
                <c:pt idx="430">
                  <c:v>103.34610000000001</c:v>
                </c:pt>
                <c:pt idx="431">
                  <c:v>103.4083</c:v>
                </c:pt>
                <c:pt idx="432">
                  <c:v>103.408</c:v>
                </c:pt>
                <c:pt idx="433">
                  <c:v>103.408</c:v>
                </c:pt>
                <c:pt idx="434">
                  <c:v>103.5856</c:v>
                </c:pt>
                <c:pt idx="435">
                  <c:v>103.6763</c:v>
                </c:pt>
                <c:pt idx="436">
                  <c:v>103.62869999999999</c:v>
                </c:pt>
                <c:pt idx="437">
                  <c:v>103.6674</c:v>
                </c:pt>
                <c:pt idx="438">
                  <c:v>103.7659</c:v>
                </c:pt>
                <c:pt idx="439">
                  <c:v>103.8533</c:v>
                </c:pt>
                <c:pt idx="440">
                  <c:v>103.8539</c:v>
                </c:pt>
                <c:pt idx="441">
                  <c:v>103.8524</c:v>
                </c:pt>
                <c:pt idx="442">
                  <c:v>104.39360000000001</c:v>
                </c:pt>
                <c:pt idx="443">
                  <c:v>104.2119</c:v>
                </c:pt>
                <c:pt idx="444">
                  <c:v>104.0312</c:v>
                </c:pt>
                <c:pt idx="445">
                  <c:v>104.3929</c:v>
                </c:pt>
                <c:pt idx="446">
                  <c:v>104.1666</c:v>
                </c:pt>
                <c:pt idx="447">
                  <c:v>104.0305</c:v>
                </c:pt>
                <c:pt idx="448">
                  <c:v>104.0307</c:v>
                </c:pt>
                <c:pt idx="449">
                  <c:v>104.30110000000001</c:v>
                </c:pt>
                <c:pt idx="450">
                  <c:v>104.2106</c:v>
                </c:pt>
                <c:pt idx="451">
                  <c:v>104.2092</c:v>
                </c:pt>
                <c:pt idx="452">
                  <c:v>103.7042</c:v>
                </c:pt>
                <c:pt idx="453">
                  <c:v>103.2217</c:v>
                </c:pt>
                <c:pt idx="454">
                  <c:v>103.1949</c:v>
                </c:pt>
                <c:pt idx="455">
                  <c:v>103.0889</c:v>
                </c:pt>
                <c:pt idx="456">
                  <c:v>103.2666</c:v>
                </c:pt>
                <c:pt idx="457">
                  <c:v>102.63890000000001</c:v>
                </c:pt>
                <c:pt idx="458">
                  <c:v>102.9177</c:v>
                </c:pt>
                <c:pt idx="459">
                  <c:v>102.8647</c:v>
                </c:pt>
                <c:pt idx="460">
                  <c:v>102.42310000000001</c:v>
                </c:pt>
                <c:pt idx="461">
                  <c:v>102.511</c:v>
                </c:pt>
                <c:pt idx="462">
                  <c:v>102.7748</c:v>
                </c:pt>
                <c:pt idx="463">
                  <c:v>102.7747</c:v>
                </c:pt>
                <c:pt idx="464">
                  <c:v>102.9515</c:v>
                </c:pt>
                <c:pt idx="465">
                  <c:v>103.0414</c:v>
                </c:pt>
                <c:pt idx="466">
                  <c:v>103.12990000000001</c:v>
                </c:pt>
                <c:pt idx="467">
                  <c:v>102.8549</c:v>
                </c:pt>
                <c:pt idx="468">
                  <c:v>102.9503</c:v>
                </c:pt>
                <c:pt idx="469">
                  <c:v>103.30549999999999</c:v>
                </c:pt>
                <c:pt idx="470">
                  <c:v>103.1649</c:v>
                </c:pt>
                <c:pt idx="471">
                  <c:v>103.0391</c:v>
                </c:pt>
                <c:pt idx="472">
                  <c:v>103.03879999999999</c:v>
                </c:pt>
                <c:pt idx="473">
                  <c:v>103.12690000000001</c:v>
                </c:pt>
                <c:pt idx="474">
                  <c:v>103.5733</c:v>
                </c:pt>
                <c:pt idx="475">
                  <c:v>104.4705</c:v>
                </c:pt>
                <c:pt idx="476">
                  <c:v>104.0033</c:v>
                </c:pt>
                <c:pt idx="477">
                  <c:v>104.9225</c:v>
                </c:pt>
                <c:pt idx="478">
                  <c:v>105.1044</c:v>
                </c:pt>
                <c:pt idx="479">
                  <c:v>105.28749999999999</c:v>
                </c:pt>
                <c:pt idx="480">
                  <c:v>104.9217</c:v>
                </c:pt>
                <c:pt idx="481">
                  <c:v>105.01309999999999</c:v>
                </c:pt>
                <c:pt idx="482">
                  <c:v>105.10250000000001</c:v>
                </c:pt>
                <c:pt idx="483">
                  <c:v>105.4195</c:v>
                </c:pt>
                <c:pt idx="484">
                  <c:v>105.60380000000001</c:v>
                </c:pt>
                <c:pt idx="485">
                  <c:v>105.60550000000001</c:v>
                </c:pt>
                <c:pt idx="486">
                  <c:v>105.6502</c:v>
                </c:pt>
                <c:pt idx="487">
                  <c:v>106.01779999999999</c:v>
                </c:pt>
                <c:pt idx="488">
                  <c:v>105.8326</c:v>
                </c:pt>
                <c:pt idx="489">
                  <c:v>105.7405</c:v>
                </c:pt>
                <c:pt idx="490">
                  <c:v>105.592</c:v>
                </c:pt>
                <c:pt idx="491">
                  <c:v>106.66370000000001</c:v>
                </c:pt>
                <c:pt idx="492">
                  <c:v>107.12609999999999</c:v>
                </c:pt>
                <c:pt idx="493">
                  <c:v>106.94</c:v>
                </c:pt>
                <c:pt idx="494">
                  <c:v>106.75360000000001</c:v>
                </c:pt>
                <c:pt idx="495">
                  <c:v>107.5</c:v>
                </c:pt>
                <c:pt idx="496">
                  <c:v>107.4562</c:v>
                </c:pt>
                <c:pt idx="497">
                  <c:v>106.9385</c:v>
                </c:pt>
                <c:pt idx="498">
                  <c:v>106.938</c:v>
                </c:pt>
                <c:pt idx="499">
                  <c:v>106.70650000000001</c:v>
                </c:pt>
                <c:pt idx="500">
                  <c:v>106.7503</c:v>
                </c:pt>
                <c:pt idx="501">
                  <c:v>106.3351</c:v>
                </c:pt>
                <c:pt idx="502">
                  <c:v>106.3779</c:v>
                </c:pt>
                <c:pt idx="503">
                  <c:v>106.6554</c:v>
                </c:pt>
                <c:pt idx="504">
                  <c:v>106.93510000000001</c:v>
                </c:pt>
                <c:pt idx="505">
                  <c:v>107.30670000000001</c:v>
                </c:pt>
                <c:pt idx="506">
                  <c:v>107.30840000000001</c:v>
                </c:pt>
                <c:pt idx="507">
                  <c:v>107.169</c:v>
                </c:pt>
                <c:pt idx="508">
                  <c:v>107.3052</c:v>
                </c:pt>
                <c:pt idx="509">
                  <c:v>107.3049</c:v>
                </c:pt>
                <c:pt idx="510">
                  <c:v>106.65219999999999</c:v>
                </c:pt>
                <c:pt idx="511">
                  <c:v>106.6861</c:v>
                </c:pt>
                <c:pt idx="512">
                  <c:v>106.7923</c:v>
                </c:pt>
                <c:pt idx="513">
                  <c:v>106.83540000000001</c:v>
                </c:pt>
                <c:pt idx="514">
                  <c:v>107.4897</c:v>
                </c:pt>
                <c:pt idx="515">
                  <c:v>107.444</c:v>
                </c:pt>
                <c:pt idx="516">
                  <c:v>107.3496</c:v>
                </c:pt>
                <c:pt idx="517">
                  <c:v>107.2303</c:v>
                </c:pt>
                <c:pt idx="518">
                  <c:v>106.8921</c:v>
                </c:pt>
                <c:pt idx="519">
                  <c:v>106.83369999999999</c:v>
                </c:pt>
                <c:pt idx="520">
                  <c:v>106.7873</c:v>
                </c:pt>
                <c:pt idx="521">
                  <c:v>106.8794</c:v>
                </c:pt>
                <c:pt idx="522">
                  <c:v>106.8309</c:v>
                </c:pt>
                <c:pt idx="523">
                  <c:v>106.6926</c:v>
                </c:pt>
                <c:pt idx="524">
                  <c:v>106.5538</c:v>
                </c:pt>
                <c:pt idx="525">
                  <c:v>106.55249999999999</c:v>
                </c:pt>
                <c:pt idx="526">
                  <c:v>106.64570000000001</c:v>
                </c:pt>
                <c:pt idx="527">
                  <c:v>106.9213</c:v>
                </c:pt>
                <c:pt idx="528">
                  <c:v>106.9212</c:v>
                </c:pt>
                <c:pt idx="529">
                  <c:v>106.8284</c:v>
                </c:pt>
                <c:pt idx="530">
                  <c:v>106.7351</c:v>
                </c:pt>
                <c:pt idx="531">
                  <c:v>106.73350000000001</c:v>
                </c:pt>
                <c:pt idx="532">
                  <c:v>106.73269999999999</c:v>
                </c:pt>
                <c:pt idx="533">
                  <c:v>106.50069999999999</c:v>
                </c:pt>
                <c:pt idx="534">
                  <c:v>106.1795</c:v>
                </c:pt>
                <c:pt idx="535">
                  <c:v>105.9021</c:v>
                </c:pt>
                <c:pt idx="536">
                  <c:v>105.81010000000001</c:v>
                </c:pt>
                <c:pt idx="537">
                  <c:v>105.6266</c:v>
                </c:pt>
                <c:pt idx="538">
                  <c:v>105.62649999999999</c:v>
                </c:pt>
                <c:pt idx="539">
                  <c:v>105.3049</c:v>
                </c:pt>
                <c:pt idx="540">
                  <c:v>104.5384</c:v>
                </c:pt>
                <c:pt idx="541">
                  <c:v>104.5347</c:v>
                </c:pt>
                <c:pt idx="542">
                  <c:v>104.5347</c:v>
                </c:pt>
                <c:pt idx="543">
                  <c:v>104.8974</c:v>
                </c:pt>
                <c:pt idx="544">
                  <c:v>104.89790000000001</c:v>
                </c:pt>
                <c:pt idx="545">
                  <c:v>104.8956</c:v>
                </c:pt>
                <c:pt idx="546">
                  <c:v>104.93940000000001</c:v>
                </c:pt>
                <c:pt idx="547">
                  <c:v>104.9854</c:v>
                </c:pt>
                <c:pt idx="548">
                  <c:v>105.4037</c:v>
                </c:pt>
                <c:pt idx="549">
                  <c:v>105.47499999999999</c:v>
                </c:pt>
                <c:pt idx="550">
                  <c:v>106.1729</c:v>
                </c:pt>
                <c:pt idx="551">
                  <c:v>106.4457</c:v>
                </c:pt>
                <c:pt idx="552">
                  <c:v>106.3532</c:v>
                </c:pt>
                <c:pt idx="553">
                  <c:v>106.3496</c:v>
                </c:pt>
                <c:pt idx="554">
                  <c:v>106.91370000000001</c:v>
                </c:pt>
                <c:pt idx="555">
                  <c:v>106.72799999999999</c:v>
                </c:pt>
                <c:pt idx="556">
                  <c:v>106.71980000000001</c:v>
                </c:pt>
                <c:pt idx="557">
                  <c:v>106.5371</c:v>
                </c:pt>
                <c:pt idx="558">
                  <c:v>106.4435</c:v>
                </c:pt>
                <c:pt idx="559">
                  <c:v>106.7197</c:v>
                </c:pt>
                <c:pt idx="560">
                  <c:v>106.67310000000001</c:v>
                </c:pt>
                <c:pt idx="561">
                  <c:v>106.6781</c:v>
                </c:pt>
                <c:pt idx="562">
                  <c:v>106.8105</c:v>
                </c:pt>
                <c:pt idx="563">
                  <c:v>106.9432</c:v>
                </c:pt>
                <c:pt idx="564">
                  <c:v>106.9027</c:v>
                </c:pt>
                <c:pt idx="565">
                  <c:v>107.036</c:v>
                </c:pt>
                <c:pt idx="566">
                  <c:v>106.9435</c:v>
                </c:pt>
                <c:pt idx="567">
                  <c:v>107.1788</c:v>
                </c:pt>
                <c:pt idx="568">
                  <c:v>107.1485</c:v>
                </c:pt>
                <c:pt idx="569">
                  <c:v>107.36490000000001</c:v>
                </c:pt>
                <c:pt idx="570">
                  <c:v>107.1712</c:v>
                </c:pt>
                <c:pt idx="571">
                  <c:v>107.17700000000001</c:v>
                </c:pt>
                <c:pt idx="572">
                  <c:v>107.0119</c:v>
                </c:pt>
                <c:pt idx="573">
                  <c:v>106.78270000000001</c:v>
                </c:pt>
                <c:pt idx="574">
                  <c:v>106.8062</c:v>
                </c:pt>
                <c:pt idx="575">
                  <c:v>107.40779999999999</c:v>
                </c:pt>
                <c:pt idx="576">
                  <c:v>107.1588</c:v>
                </c:pt>
                <c:pt idx="577">
                  <c:v>107.021</c:v>
                </c:pt>
                <c:pt idx="578">
                  <c:v>107.0813</c:v>
                </c:pt>
                <c:pt idx="579">
                  <c:v>107.22190000000001</c:v>
                </c:pt>
                <c:pt idx="580">
                  <c:v>107.1116</c:v>
                </c:pt>
                <c:pt idx="581">
                  <c:v>107.15689999999999</c:v>
                </c:pt>
                <c:pt idx="582">
                  <c:v>107.0797</c:v>
                </c:pt>
                <c:pt idx="583">
                  <c:v>106.9734</c:v>
                </c:pt>
                <c:pt idx="584">
                  <c:v>107.07989999999999</c:v>
                </c:pt>
                <c:pt idx="585">
                  <c:v>107.2243</c:v>
                </c:pt>
                <c:pt idx="586">
                  <c:v>106.9854</c:v>
                </c:pt>
                <c:pt idx="587">
                  <c:v>107.1155</c:v>
                </c:pt>
                <c:pt idx="588">
                  <c:v>107.2628</c:v>
                </c:pt>
                <c:pt idx="589">
                  <c:v>107.35599999999999</c:v>
                </c:pt>
                <c:pt idx="590">
                  <c:v>107.63379999999999</c:v>
                </c:pt>
                <c:pt idx="591">
                  <c:v>107.8201</c:v>
                </c:pt>
                <c:pt idx="592">
                  <c:v>108.10039999999999</c:v>
                </c:pt>
                <c:pt idx="593">
                  <c:v>108.33629999999999</c:v>
                </c:pt>
                <c:pt idx="594">
                  <c:v>107.6794</c:v>
                </c:pt>
                <c:pt idx="595">
                  <c:v>107.81699999999999</c:v>
                </c:pt>
                <c:pt idx="596">
                  <c:v>107.59010000000001</c:v>
                </c:pt>
                <c:pt idx="597">
                  <c:v>107.5386</c:v>
                </c:pt>
                <c:pt idx="598">
                  <c:v>107.4443</c:v>
                </c:pt>
                <c:pt idx="599">
                  <c:v>107.57380000000001</c:v>
                </c:pt>
                <c:pt idx="600">
                  <c:v>107.72280000000001</c:v>
                </c:pt>
                <c:pt idx="601">
                  <c:v>108.002</c:v>
                </c:pt>
                <c:pt idx="602">
                  <c:v>108.09569999999999</c:v>
                </c:pt>
                <c:pt idx="603">
                  <c:v>108.142</c:v>
                </c:pt>
                <c:pt idx="604">
                  <c:v>108.18899999999999</c:v>
                </c:pt>
                <c:pt idx="605">
                  <c:v>108.56359999999999</c:v>
                </c:pt>
                <c:pt idx="606">
                  <c:v>109.03400000000001</c:v>
                </c:pt>
                <c:pt idx="607">
                  <c:v>108.788</c:v>
                </c:pt>
                <c:pt idx="608">
                  <c:v>109.12949999999999</c:v>
                </c:pt>
                <c:pt idx="609">
                  <c:v>109.41419999999999</c:v>
                </c:pt>
                <c:pt idx="610">
                  <c:v>109.3165</c:v>
                </c:pt>
                <c:pt idx="611">
                  <c:v>109.05410000000001</c:v>
                </c:pt>
                <c:pt idx="612">
                  <c:v>108.8413</c:v>
                </c:pt>
                <c:pt idx="613">
                  <c:v>109.1246</c:v>
                </c:pt>
                <c:pt idx="614">
                  <c:v>109.0932</c:v>
                </c:pt>
                <c:pt idx="615">
                  <c:v>108.92700000000001</c:v>
                </c:pt>
                <c:pt idx="616">
                  <c:v>108.777</c:v>
                </c:pt>
                <c:pt idx="617">
                  <c:v>108.6816</c:v>
                </c:pt>
                <c:pt idx="618">
                  <c:v>108.08029999999999</c:v>
                </c:pt>
                <c:pt idx="619">
                  <c:v>107.8905</c:v>
                </c:pt>
                <c:pt idx="620">
                  <c:v>107.98439999999999</c:v>
                </c:pt>
                <c:pt idx="621">
                  <c:v>108.1296</c:v>
                </c:pt>
                <c:pt idx="622">
                  <c:v>108.12309999999999</c:v>
                </c:pt>
                <c:pt idx="623">
                  <c:v>107.98099999999999</c:v>
                </c:pt>
                <c:pt idx="624">
                  <c:v>107.1404</c:v>
                </c:pt>
                <c:pt idx="625">
                  <c:v>107.2381</c:v>
                </c:pt>
                <c:pt idx="626">
                  <c:v>107.2363</c:v>
                </c:pt>
                <c:pt idx="627">
                  <c:v>107.4209</c:v>
                </c:pt>
                <c:pt idx="628">
                  <c:v>107.74420000000001</c:v>
                </c:pt>
                <c:pt idx="629">
                  <c:v>107.6028</c:v>
                </c:pt>
                <c:pt idx="630">
                  <c:v>107.2329</c:v>
                </c:pt>
                <c:pt idx="631">
                  <c:v>107.09520000000001</c:v>
                </c:pt>
                <c:pt idx="632">
                  <c:v>106.99509999999999</c:v>
                </c:pt>
                <c:pt idx="633">
                  <c:v>107.0468</c:v>
                </c:pt>
                <c:pt idx="634">
                  <c:v>107.048</c:v>
                </c:pt>
                <c:pt idx="635">
                  <c:v>106.9524</c:v>
                </c:pt>
                <c:pt idx="636">
                  <c:v>106.6626</c:v>
                </c:pt>
                <c:pt idx="637">
                  <c:v>106.64790000000001</c:v>
                </c:pt>
                <c:pt idx="638">
                  <c:v>107.1348</c:v>
                </c:pt>
                <c:pt idx="639">
                  <c:v>107.40479999999999</c:v>
                </c:pt>
                <c:pt idx="640">
                  <c:v>106.6726</c:v>
                </c:pt>
                <c:pt idx="641">
                  <c:v>106.48860000000001</c:v>
                </c:pt>
                <c:pt idx="642">
                  <c:v>106.58</c:v>
                </c:pt>
                <c:pt idx="643">
                  <c:v>106.8557</c:v>
                </c:pt>
                <c:pt idx="644">
                  <c:v>106.94499999999999</c:v>
                </c:pt>
                <c:pt idx="645">
                  <c:v>106.76139999999999</c:v>
                </c:pt>
                <c:pt idx="646">
                  <c:v>106.8378</c:v>
                </c:pt>
                <c:pt idx="647">
                  <c:v>106.94329999999999</c:v>
                </c:pt>
                <c:pt idx="648">
                  <c:v>107.2184</c:v>
                </c:pt>
                <c:pt idx="649">
                  <c:v>107.4027</c:v>
                </c:pt>
                <c:pt idx="650">
                  <c:v>107.4941</c:v>
                </c:pt>
                <c:pt idx="651">
                  <c:v>107.58620000000001</c:v>
                </c:pt>
                <c:pt idx="652">
                  <c:v>107.4003</c:v>
                </c:pt>
                <c:pt idx="653">
                  <c:v>107.4418</c:v>
                </c:pt>
                <c:pt idx="654">
                  <c:v>107.95440000000001</c:v>
                </c:pt>
                <c:pt idx="655">
                  <c:v>108.32429999999999</c:v>
                </c:pt>
                <c:pt idx="656">
                  <c:v>108.37269999999999</c:v>
                </c:pt>
                <c:pt idx="657">
                  <c:v>108.3233</c:v>
                </c:pt>
                <c:pt idx="658">
                  <c:v>108.5091</c:v>
                </c:pt>
                <c:pt idx="659">
                  <c:v>108.556</c:v>
                </c:pt>
                <c:pt idx="660">
                  <c:v>108.50920000000001</c:v>
                </c:pt>
                <c:pt idx="661">
                  <c:v>108.5069</c:v>
                </c:pt>
                <c:pt idx="662">
                  <c:v>108.15009999999999</c:v>
                </c:pt>
                <c:pt idx="663">
                  <c:v>108.2255</c:v>
                </c:pt>
                <c:pt idx="664">
                  <c:v>108.411</c:v>
                </c:pt>
                <c:pt idx="665">
                  <c:v>108.7347</c:v>
                </c:pt>
                <c:pt idx="666">
                  <c:v>108.64019999999999</c:v>
                </c:pt>
                <c:pt idx="667">
                  <c:v>108.73350000000001</c:v>
                </c:pt>
                <c:pt idx="668">
                  <c:v>108.6883</c:v>
                </c:pt>
                <c:pt idx="669">
                  <c:v>108.5934</c:v>
                </c:pt>
                <c:pt idx="670">
                  <c:v>108.4068</c:v>
                </c:pt>
                <c:pt idx="671">
                  <c:v>108.5204</c:v>
                </c:pt>
                <c:pt idx="672">
                  <c:v>108.4956</c:v>
                </c:pt>
                <c:pt idx="673">
                  <c:v>108.4941</c:v>
                </c:pt>
                <c:pt idx="674">
                  <c:v>108.6803</c:v>
                </c:pt>
                <c:pt idx="675">
                  <c:v>108.6784</c:v>
                </c:pt>
                <c:pt idx="676">
                  <c:v>108.6782</c:v>
                </c:pt>
                <c:pt idx="677">
                  <c:v>108.7726</c:v>
                </c:pt>
                <c:pt idx="678">
                  <c:v>108.81829999999999</c:v>
                </c:pt>
                <c:pt idx="679">
                  <c:v>108.77</c:v>
                </c:pt>
                <c:pt idx="680">
                  <c:v>108.8158</c:v>
                </c:pt>
                <c:pt idx="681">
                  <c:v>108.9157</c:v>
                </c:pt>
                <c:pt idx="682">
                  <c:v>109.04640000000001</c:v>
                </c:pt>
                <c:pt idx="683">
                  <c:v>108.9071</c:v>
                </c:pt>
                <c:pt idx="684">
                  <c:v>109.0932</c:v>
                </c:pt>
                <c:pt idx="685">
                  <c:v>109.2347</c:v>
                </c:pt>
                <c:pt idx="686">
                  <c:v>109.42230000000001</c:v>
                </c:pt>
                <c:pt idx="687">
                  <c:v>110.1795</c:v>
                </c:pt>
                <c:pt idx="688">
                  <c:v>110.0836</c:v>
                </c:pt>
                <c:pt idx="689">
                  <c:v>109.7513</c:v>
                </c:pt>
                <c:pt idx="690">
                  <c:v>109.3237</c:v>
                </c:pt>
                <c:pt idx="691">
                  <c:v>109.3235</c:v>
                </c:pt>
                <c:pt idx="692">
                  <c:v>109.3229</c:v>
                </c:pt>
                <c:pt idx="693">
                  <c:v>109.17829999999999</c:v>
                </c:pt>
                <c:pt idx="694">
                  <c:v>109.22450000000001</c:v>
                </c:pt>
                <c:pt idx="695">
                  <c:v>109.17789999999999</c:v>
                </c:pt>
                <c:pt idx="696">
                  <c:v>109.27209999999999</c:v>
                </c:pt>
                <c:pt idx="697">
                  <c:v>109.22329999999999</c:v>
                </c:pt>
                <c:pt idx="698">
                  <c:v>109.22110000000001</c:v>
                </c:pt>
                <c:pt idx="699">
                  <c:v>109.22029999999999</c:v>
                </c:pt>
                <c:pt idx="700">
                  <c:v>109.22020000000001</c:v>
                </c:pt>
                <c:pt idx="701">
                  <c:v>109.2681</c:v>
                </c:pt>
                <c:pt idx="702">
                  <c:v>109.3135</c:v>
                </c:pt>
                <c:pt idx="703">
                  <c:v>109.1429</c:v>
                </c:pt>
                <c:pt idx="704">
                  <c:v>109.1234</c:v>
                </c:pt>
                <c:pt idx="705">
                  <c:v>109.1596</c:v>
                </c:pt>
                <c:pt idx="706">
                  <c:v>109.1703</c:v>
                </c:pt>
                <c:pt idx="707">
                  <c:v>108.88290000000001</c:v>
                </c:pt>
                <c:pt idx="708">
                  <c:v>108.6298</c:v>
                </c:pt>
                <c:pt idx="709">
                  <c:v>108.6507</c:v>
                </c:pt>
                <c:pt idx="710">
                  <c:v>108.6514</c:v>
                </c:pt>
                <c:pt idx="711">
                  <c:v>108.79089999999999</c:v>
                </c:pt>
                <c:pt idx="712">
                  <c:v>108.7882</c:v>
                </c:pt>
                <c:pt idx="713">
                  <c:v>108.5558</c:v>
                </c:pt>
                <c:pt idx="714">
                  <c:v>108.4599</c:v>
                </c:pt>
                <c:pt idx="715">
                  <c:v>108.6032</c:v>
                </c:pt>
                <c:pt idx="716">
                  <c:v>108.5526</c:v>
                </c:pt>
                <c:pt idx="717">
                  <c:v>108.4156</c:v>
                </c:pt>
                <c:pt idx="718">
                  <c:v>108.5997</c:v>
                </c:pt>
                <c:pt idx="719">
                  <c:v>108.6422</c:v>
                </c:pt>
                <c:pt idx="720">
                  <c:v>108.64360000000001</c:v>
                </c:pt>
                <c:pt idx="721">
                  <c:v>108.97029999999999</c:v>
                </c:pt>
                <c:pt idx="722">
                  <c:v>109.03360000000001</c:v>
                </c:pt>
                <c:pt idx="723">
                  <c:v>109.15940000000001</c:v>
                </c:pt>
                <c:pt idx="724">
                  <c:v>109.1995</c:v>
                </c:pt>
                <c:pt idx="725">
                  <c:v>109.3862</c:v>
                </c:pt>
                <c:pt idx="726">
                  <c:v>109.57470000000001</c:v>
                </c:pt>
                <c:pt idx="727">
                  <c:v>109.5749</c:v>
                </c:pt>
                <c:pt idx="728">
                  <c:v>109.4789</c:v>
                </c:pt>
                <c:pt idx="729">
                  <c:v>109.6276</c:v>
                </c:pt>
                <c:pt idx="730">
                  <c:v>109.6666</c:v>
                </c:pt>
                <c:pt idx="731">
                  <c:v>109.3814</c:v>
                </c:pt>
                <c:pt idx="732">
                  <c:v>109.8479</c:v>
                </c:pt>
                <c:pt idx="733">
                  <c:v>110.2313</c:v>
                </c:pt>
                <c:pt idx="734">
                  <c:v>110.2812</c:v>
                </c:pt>
                <c:pt idx="735">
                  <c:v>110.2809</c:v>
                </c:pt>
                <c:pt idx="736">
                  <c:v>110.22920000000001</c:v>
                </c:pt>
                <c:pt idx="737">
                  <c:v>110.1328</c:v>
                </c:pt>
                <c:pt idx="738">
                  <c:v>110.084</c:v>
                </c:pt>
                <c:pt idx="739">
                  <c:v>110.0368</c:v>
                </c:pt>
                <c:pt idx="740">
                  <c:v>110.03579999999999</c:v>
                </c:pt>
                <c:pt idx="741">
                  <c:v>110.1297</c:v>
                </c:pt>
                <c:pt idx="742">
                  <c:v>110.1288</c:v>
                </c:pt>
                <c:pt idx="743">
                  <c:v>110.9363</c:v>
                </c:pt>
                <c:pt idx="744">
                  <c:v>111.41330000000001</c:v>
                </c:pt>
                <c:pt idx="745">
                  <c:v>111.4153</c:v>
                </c:pt>
                <c:pt idx="746">
                  <c:v>111.8954</c:v>
                </c:pt>
                <c:pt idx="747">
                  <c:v>112.4785</c:v>
                </c:pt>
                <c:pt idx="748">
                  <c:v>112.6729</c:v>
                </c:pt>
                <c:pt idx="749">
                  <c:v>112.4766</c:v>
                </c:pt>
                <c:pt idx="750">
                  <c:v>112.4242</c:v>
                </c:pt>
                <c:pt idx="751">
                  <c:v>112.036</c:v>
                </c:pt>
                <c:pt idx="752">
                  <c:v>111.9894</c:v>
                </c:pt>
                <c:pt idx="753">
                  <c:v>112.3242</c:v>
                </c:pt>
                <c:pt idx="754">
                  <c:v>112.4212</c:v>
                </c:pt>
                <c:pt idx="755">
                  <c:v>112.5177</c:v>
                </c:pt>
                <c:pt idx="756">
                  <c:v>112.80840000000001</c:v>
                </c:pt>
                <c:pt idx="757">
                  <c:v>112.80800000000001</c:v>
                </c:pt>
                <c:pt idx="758">
                  <c:v>112.9027</c:v>
                </c:pt>
                <c:pt idx="759">
                  <c:v>113.0985</c:v>
                </c:pt>
                <c:pt idx="760">
                  <c:v>113.0966</c:v>
                </c:pt>
                <c:pt idx="761">
                  <c:v>113.0973</c:v>
                </c:pt>
                <c:pt idx="762">
                  <c:v>112.9991</c:v>
                </c:pt>
                <c:pt idx="763">
                  <c:v>113.0153</c:v>
                </c:pt>
                <c:pt idx="764">
                  <c:v>112.8963</c:v>
                </c:pt>
                <c:pt idx="765">
                  <c:v>112.9931</c:v>
                </c:pt>
                <c:pt idx="766">
                  <c:v>112.94240000000001</c:v>
                </c:pt>
                <c:pt idx="767">
                  <c:v>112.9408</c:v>
                </c:pt>
                <c:pt idx="768">
                  <c:v>113.0384</c:v>
                </c:pt>
                <c:pt idx="769">
                  <c:v>113.0868</c:v>
                </c:pt>
                <c:pt idx="770">
                  <c:v>112.98820000000001</c:v>
                </c:pt>
                <c:pt idx="771">
                  <c:v>112.694</c:v>
                </c:pt>
                <c:pt idx="772">
                  <c:v>112.3035</c:v>
                </c:pt>
                <c:pt idx="773">
                  <c:v>112.39960000000001</c:v>
                </c:pt>
                <c:pt idx="774">
                  <c:v>112.1078</c:v>
                </c:pt>
                <c:pt idx="775">
                  <c:v>111.8176</c:v>
                </c:pt>
                <c:pt idx="776">
                  <c:v>111.43259999999999</c:v>
                </c:pt>
                <c:pt idx="777">
                  <c:v>111.6183</c:v>
                </c:pt>
                <c:pt idx="778">
                  <c:v>111.6164</c:v>
                </c:pt>
                <c:pt idx="779">
                  <c:v>111.7123</c:v>
                </c:pt>
                <c:pt idx="780">
                  <c:v>111.9997</c:v>
                </c:pt>
                <c:pt idx="781">
                  <c:v>112.3883</c:v>
                </c:pt>
                <c:pt idx="782">
                  <c:v>112.2869</c:v>
                </c:pt>
                <c:pt idx="783">
                  <c:v>112.33240000000001</c:v>
                </c:pt>
                <c:pt idx="784">
                  <c:v>112.2861</c:v>
                </c:pt>
                <c:pt idx="785">
                  <c:v>112.0916</c:v>
                </c:pt>
                <c:pt idx="786">
                  <c:v>112.1876</c:v>
                </c:pt>
                <c:pt idx="787">
                  <c:v>112.33069999999999</c:v>
                </c:pt>
                <c:pt idx="788">
                  <c:v>112.2295</c:v>
                </c:pt>
                <c:pt idx="789">
                  <c:v>112.2821</c:v>
                </c:pt>
                <c:pt idx="790">
                  <c:v>112.4744</c:v>
                </c:pt>
                <c:pt idx="791">
                  <c:v>112.57</c:v>
                </c:pt>
                <c:pt idx="792">
                  <c:v>112.9089</c:v>
                </c:pt>
                <c:pt idx="793">
                  <c:v>112.7131</c:v>
                </c:pt>
                <c:pt idx="794">
                  <c:v>112.4695</c:v>
                </c:pt>
                <c:pt idx="795">
                  <c:v>112.566</c:v>
                </c:pt>
                <c:pt idx="796">
                  <c:v>112.2269</c:v>
                </c:pt>
                <c:pt idx="797">
                  <c:v>112.1768</c:v>
                </c:pt>
                <c:pt idx="798">
                  <c:v>112.1752</c:v>
                </c:pt>
                <c:pt idx="799">
                  <c:v>111.9819</c:v>
                </c:pt>
                <c:pt idx="800">
                  <c:v>111.9332</c:v>
                </c:pt>
                <c:pt idx="801">
                  <c:v>111.5967</c:v>
                </c:pt>
                <c:pt idx="802">
                  <c:v>110.16849999999999</c:v>
                </c:pt>
                <c:pt idx="803">
                  <c:v>110.262</c:v>
                </c:pt>
                <c:pt idx="804">
                  <c:v>109.8837</c:v>
                </c:pt>
                <c:pt idx="805">
                  <c:v>110.261</c:v>
                </c:pt>
                <c:pt idx="806">
                  <c:v>110.07259999999999</c:v>
                </c:pt>
                <c:pt idx="807">
                  <c:v>110.3005</c:v>
                </c:pt>
                <c:pt idx="808">
                  <c:v>110.0699</c:v>
                </c:pt>
                <c:pt idx="809">
                  <c:v>110.4885</c:v>
                </c:pt>
                <c:pt idx="810">
                  <c:v>110.6349</c:v>
                </c:pt>
                <c:pt idx="811">
                  <c:v>110.5397</c:v>
                </c:pt>
                <c:pt idx="812">
                  <c:v>109.8822</c:v>
                </c:pt>
                <c:pt idx="813">
                  <c:v>109.1777</c:v>
                </c:pt>
                <c:pt idx="814">
                  <c:v>109.1309</c:v>
                </c:pt>
                <c:pt idx="815">
                  <c:v>109.31619999999999</c:v>
                </c:pt>
                <c:pt idx="816">
                  <c:v>109.4089</c:v>
                </c:pt>
                <c:pt idx="817">
                  <c:v>109.2677</c:v>
                </c:pt>
                <c:pt idx="818">
                  <c:v>108.59139999999999</c:v>
                </c:pt>
                <c:pt idx="819">
                  <c:v>108.8488</c:v>
                </c:pt>
                <c:pt idx="820">
                  <c:v>109.1264</c:v>
                </c:pt>
                <c:pt idx="821">
                  <c:v>109.033</c:v>
                </c:pt>
                <c:pt idx="822">
                  <c:v>109.03279999999999</c:v>
                </c:pt>
                <c:pt idx="823">
                  <c:v>108.9853</c:v>
                </c:pt>
                <c:pt idx="824">
                  <c:v>109.45010000000001</c:v>
                </c:pt>
                <c:pt idx="825">
                  <c:v>109.49639999999999</c:v>
                </c:pt>
                <c:pt idx="826">
                  <c:v>109.5886</c:v>
                </c:pt>
                <c:pt idx="827">
                  <c:v>109.9629</c:v>
                </c:pt>
                <c:pt idx="828">
                  <c:v>110.05410000000001</c:v>
                </c:pt>
                <c:pt idx="829">
                  <c:v>110.2238</c:v>
                </c:pt>
                <c:pt idx="830">
                  <c:v>110.33499999999999</c:v>
                </c:pt>
                <c:pt idx="831">
                  <c:v>110.43040000000001</c:v>
                </c:pt>
                <c:pt idx="832">
                  <c:v>110.31699999999999</c:v>
                </c:pt>
                <c:pt idx="833">
                  <c:v>110.2397</c:v>
                </c:pt>
                <c:pt idx="834">
                  <c:v>110.33369999999999</c:v>
                </c:pt>
                <c:pt idx="835">
                  <c:v>110.52160000000001</c:v>
                </c:pt>
                <c:pt idx="836">
                  <c:v>110.4181</c:v>
                </c:pt>
                <c:pt idx="837">
                  <c:v>110.7072</c:v>
                </c:pt>
                <c:pt idx="838">
                  <c:v>110.7071</c:v>
                </c:pt>
                <c:pt idx="839">
                  <c:v>110.70650000000001</c:v>
                </c:pt>
                <c:pt idx="840">
                  <c:v>110.51690000000001</c:v>
                </c:pt>
                <c:pt idx="841">
                  <c:v>110.45869999999999</c:v>
                </c:pt>
                <c:pt idx="842">
                  <c:v>110.1397</c:v>
                </c:pt>
                <c:pt idx="843">
                  <c:v>110.137</c:v>
                </c:pt>
                <c:pt idx="844">
                  <c:v>110.0903</c:v>
                </c:pt>
                <c:pt idx="845">
                  <c:v>109.9496</c:v>
                </c:pt>
                <c:pt idx="846">
                  <c:v>109.6679</c:v>
                </c:pt>
                <c:pt idx="847">
                  <c:v>109.8914</c:v>
                </c:pt>
                <c:pt idx="848">
                  <c:v>109.78</c:v>
                </c:pt>
                <c:pt idx="849">
                  <c:v>109.80549999999999</c:v>
                </c:pt>
                <c:pt idx="850">
                  <c:v>109.7962</c:v>
                </c:pt>
                <c:pt idx="851">
                  <c:v>109.7894</c:v>
                </c:pt>
                <c:pt idx="852">
                  <c:v>109.65689999999999</c:v>
                </c:pt>
                <c:pt idx="853">
                  <c:v>109.56319999999999</c:v>
                </c:pt>
                <c:pt idx="854">
                  <c:v>109.47069999999999</c:v>
                </c:pt>
                <c:pt idx="855">
                  <c:v>109.5235</c:v>
                </c:pt>
                <c:pt idx="856">
                  <c:v>109.4072</c:v>
                </c:pt>
                <c:pt idx="857">
                  <c:v>109.5046</c:v>
                </c:pt>
                <c:pt idx="858">
                  <c:v>109.54519999999999</c:v>
                </c:pt>
                <c:pt idx="859">
                  <c:v>109.604</c:v>
                </c:pt>
                <c:pt idx="860">
                  <c:v>109.55800000000001</c:v>
                </c:pt>
                <c:pt idx="861">
                  <c:v>109.5577</c:v>
                </c:pt>
                <c:pt idx="862">
                  <c:v>109.5453</c:v>
                </c:pt>
                <c:pt idx="863">
                  <c:v>109.6459</c:v>
                </c:pt>
                <c:pt idx="864">
                  <c:v>109.6443</c:v>
                </c:pt>
                <c:pt idx="865">
                  <c:v>109.6418</c:v>
                </c:pt>
                <c:pt idx="866">
                  <c:v>109.47880000000001</c:v>
                </c:pt>
                <c:pt idx="867">
                  <c:v>109.3703</c:v>
                </c:pt>
                <c:pt idx="868">
                  <c:v>109.371</c:v>
                </c:pt>
                <c:pt idx="869">
                  <c:v>109.456</c:v>
                </c:pt>
                <c:pt idx="870">
                  <c:v>109.5851</c:v>
                </c:pt>
                <c:pt idx="871">
                  <c:v>109.5087</c:v>
                </c:pt>
                <c:pt idx="872">
                  <c:v>109.55159999999999</c:v>
                </c:pt>
                <c:pt idx="873">
                  <c:v>109.4863</c:v>
                </c:pt>
                <c:pt idx="874">
                  <c:v>109.49460000000001</c:v>
                </c:pt>
                <c:pt idx="875">
                  <c:v>109.4948</c:v>
                </c:pt>
                <c:pt idx="876">
                  <c:v>109.8989</c:v>
                </c:pt>
                <c:pt idx="877">
                  <c:v>109.863</c:v>
                </c:pt>
                <c:pt idx="878">
                  <c:v>109.81619999999999</c:v>
                </c:pt>
                <c:pt idx="879">
                  <c:v>109.9478</c:v>
                </c:pt>
                <c:pt idx="880">
                  <c:v>110.07510000000001</c:v>
                </c:pt>
                <c:pt idx="881">
                  <c:v>110.09220000000001</c:v>
                </c:pt>
                <c:pt idx="882">
                  <c:v>110.2002</c:v>
                </c:pt>
                <c:pt idx="883">
                  <c:v>110.2214</c:v>
                </c:pt>
                <c:pt idx="884">
                  <c:v>110.3715</c:v>
                </c:pt>
                <c:pt idx="885">
                  <c:v>110.8409</c:v>
                </c:pt>
                <c:pt idx="886">
                  <c:v>110.8789</c:v>
                </c:pt>
                <c:pt idx="887">
                  <c:v>110.7893</c:v>
                </c:pt>
                <c:pt idx="888">
                  <c:v>110.7804</c:v>
                </c:pt>
                <c:pt idx="889">
                  <c:v>110.7817</c:v>
                </c:pt>
                <c:pt idx="890">
                  <c:v>110.6465</c:v>
                </c:pt>
                <c:pt idx="891">
                  <c:v>110.7838</c:v>
                </c:pt>
                <c:pt idx="892">
                  <c:v>110.63679999999999</c:v>
                </c:pt>
                <c:pt idx="893">
                  <c:v>110.7364</c:v>
                </c:pt>
                <c:pt idx="894">
                  <c:v>110.7016</c:v>
                </c:pt>
                <c:pt idx="895">
                  <c:v>110.6876</c:v>
                </c:pt>
                <c:pt idx="896">
                  <c:v>110.53579999999999</c:v>
                </c:pt>
                <c:pt idx="897">
                  <c:v>110.41070000000001</c:v>
                </c:pt>
                <c:pt idx="898">
                  <c:v>110.49509999999999</c:v>
                </c:pt>
                <c:pt idx="899">
                  <c:v>110.6336</c:v>
                </c:pt>
                <c:pt idx="900">
                  <c:v>110.77249999999999</c:v>
                </c:pt>
                <c:pt idx="901">
                  <c:v>111.0515</c:v>
                </c:pt>
                <c:pt idx="902">
                  <c:v>111.3352</c:v>
                </c:pt>
                <c:pt idx="903">
                  <c:v>111.2886</c:v>
                </c:pt>
                <c:pt idx="904">
                  <c:v>111.3331</c:v>
                </c:pt>
                <c:pt idx="905">
                  <c:v>111.0802</c:v>
                </c:pt>
                <c:pt idx="906">
                  <c:v>111.2276</c:v>
                </c:pt>
                <c:pt idx="907">
                  <c:v>111.4746</c:v>
                </c:pt>
                <c:pt idx="908">
                  <c:v>111.5682</c:v>
                </c:pt>
                <c:pt idx="909">
                  <c:v>111.5669</c:v>
                </c:pt>
                <c:pt idx="910">
                  <c:v>111.8978</c:v>
                </c:pt>
                <c:pt idx="911">
                  <c:v>111.94289999999999</c:v>
                </c:pt>
                <c:pt idx="912">
                  <c:v>111.9876</c:v>
                </c:pt>
                <c:pt idx="913">
                  <c:v>112.277</c:v>
                </c:pt>
                <c:pt idx="914">
                  <c:v>112.1489</c:v>
                </c:pt>
                <c:pt idx="915">
                  <c:v>112.5573</c:v>
                </c:pt>
                <c:pt idx="916">
                  <c:v>112.89319999999999</c:v>
                </c:pt>
                <c:pt idx="917">
                  <c:v>112.6026</c:v>
                </c:pt>
                <c:pt idx="918">
                  <c:v>112.69670000000001</c:v>
                </c:pt>
                <c:pt idx="919">
                  <c:v>112.8385</c:v>
                </c:pt>
                <c:pt idx="920">
                  <c:v>112.9821</c:v>
                </c:pt>
                <c:pt idx="921">
                  <c:v>112.9345</c:v>
                </c:pt>
                <c:pt idx="922">
                  <c:v>112.6915</c:v>
                </c:pt>
                <c:pt idx="923">
                  <c:v>112.7868</c:v>
                </c:pt>
                <c:pt idx="924">
                  <c:v>112.7859</c:v>
                </c:pt>
                <c:pt idx="925">
                  <c:v>112.59180000000001</c:v>
                </c:pt>
                <c:pt idx="926">
                  <c:v>112.6879</c:v>
                </c:pt>
                <c:pt idx="927">
                  <c:v>112.7334</c:v>
                </c:pt>
                <c:pt idx="928">
                  <c:v>112.87609999999999</c:v>
                </c:pt>
                <c:pt idx="929">
                  <c:v>112.9237</c:v>
                </c:pt>
                <c:pt idx="930">
                  <c:v>112.80249999999999</c:v>
                </c:pt>
                <c:pt idx="931">
                  <c:v>112.58499999999999</c:v>
                </c:pt>
                <c:pt idx="932">
                  <c:v>112.65940000000001</c:v>
                </c:pt>
                <c:pt idx="933">
                  <c:v>112.7253</c:v>
                </c:pt>
                <c:pt idx="934">
                  <c:v>112.7914</c:v>
                </c:pt>
                <c:pt idx="935">
                  <c:v>112.866</c:v>
                </c:pt>
                <c:pt idx="936">
                  <c:v>112.6181</c:v>
                </c:pt>
                <c:pt idx="937">
                  <c:v>112.61369999999999</c:v>
                </c:pt>
                <c:pt idx="938">
                  <c:v>112.8151</c:v>
                </c:pt>
                <c:pt idx="939">
                  <c:v>112.91</c:v>
                </c:pt>
                <c:pt idx="940">
                  <c:v>112.9083</c:v>
                </c:pt>
                <c:pt idx="941">
                  <c:v>113.1482</c:v>
                </c:pt>
                <c:pt idx="942">
                  <c:v>113.33750000000001</c:v>
                </c:pt>
                <c:pt idx="943">
                  <c:v>113.77330000000001</c:v>
                </c:pt>
                <c:pt idx="944">
                  <c:v>114.01479999999999</c:v>
                </c:pt>
                <c:pt idx="945">
                  <c:v>113.4824</c:v>
                </c:pt>
                <c:pt idx="946">
                  <c:v>113.1236</c:v>
                </c:pt>
                <c:pt idx="947">
                  <c:v>112.8806</c:v>
                </c:pt>
                <c:pt idx="948">
                  <c:v>113.0903</c:v>
                </c:pt>
                <c:pt idx="949">
                  <c:v>113.18519999999999</c:v>
                </c:pt>
                <c:pt idx="950">
                  <c:v>113.4229</c:v>
                </c:pt>
                <c:pt idx="951">
                  <c:v>113.47</c:v>
                </c:pt>
                <c:pt idx="952">
                  <c:v>113.56789999999999</c:v>
                </c:pt>
                <c:pt idx="953">
                  <c:v>113.61239999999999</c:v>
                </c:pt>
                <c:pt idx="954">
                  <c:v>113.8048</c:v>
                </c:pt>
                <c:pt idx="955">
                  <c:v>113.7054</c:v>
                </c:pt>
                <c:pt idx="956">
                  <c:v>113.6395</c:v>
                </c:pt>
                <c:pt idx="957">
                  <c:v>113.75190000000001</c:v>
                </c:pt>
                <c:pt idx="958">
                  <c:v>113.8968</c:v>
                </c:pt>
                <c:pt idx="959">
                  <c:v>113.9919</c:v>
                </c:pt>
                <c:pt idx="960">
                  <c:v>114.0864</c:v>
                </c:pt>
                <c:pt idx="961">
                  <c:v>114.2796</c:v>
                </c:pt>
                <c:pt idx="962">
                  <c:v>114.3763</c:v>
                </c:pt>
                <c:pt idx="963">
                  <c:v>114.4736</c:v>
                </c:pt>
                <c:pt idx="964">
                  <c:v>114.3493</c:v>
                </c:pt>
                <c:pt idx="965">
                  <c:v>114.46899999999999</c:v>
                </c:pt>
                <c:pt idx="966">
                  <c:v>114.61579999999999</c:v>
                </c:pt>
                <c:pt idx="967">
                  <c:v>114.61320000000001</c:v>
                </c:pt>
                <c:pt idx="968">
                  <c:v>114.6618</c:v>
                </c:pt>
                <c:pt idx="969">
                  <c:v>115.15130000000001</c:v>
                </c:pt>
                <c:pt idx="970">
                  <c:v>115.5444</c:v>
                </c:pt>
                <c:pt idx="971">
                  <c:v>114.5111</c:v>
                </c:pt>
                <c:pt idx="972">
                  <c:v>114.753</c:v>
                </c:pt>
                <c:pt idx="973">
                  <c:v>114.8989</c:v>
                </c:pt>
                <c:pt idx="974">
                  <c:v>114.79989999999999</c:v>
                </c:pt>
                <c:pt idx="975">
                  <c:v>114.74850000000001</c:v>
                </c:pt>
                <c:pt idx="976">
                  <c:v>114.74590000000001</c:v>
                </c:pt>
                <c:pt idx="977">
                  <c:v>114.94240000000001</c:v>
                </c:pt>
                <c:pt idx="978">
                  <c:v>115.13679999999999</c:v>
                </c:pt>
                <c:pt idx="979">
                  <c:v>115.18510000000001</c:v>
                </c:pt>
                <c:pt idx="980">
                  <c:v>115.2317</c:v>
                </c:pt>
                <c:pt idx="981">
                  <c:v>115.32810000000001</c:v>
                </c:pt>
                <c:pt idx="982">
                  <c:v>115.2291</c:v>
                </c:pt>
                <c:pt idx="983">
                  <c:v>115.13039999999999</c:v>
                </c:pt>
                <c:pt idx="984">
                  <c:v>115.2272</c:v>
                </c:pt>
                <c:pt idx="985">
                  <c:v>115.5198</c:v>
                </c:pt>
                <c:pt idx="986">
                  <c:v>116.11320000000001</c:v>
                </c:pt>
                <c:pt idx="987">
                  <c:v>116.3092</c:v>
                </c:pt>
                <c:pt idx="988">
                  <c:v>116.2084</c:v>
                </c:pt>
                <c:pt idx="989">
                  <c:v>116.40770000000001</c:v>
                </c:pt>
                <c:pt idx="990">
                  <c:v>117.2022</c:v>
                </c:pt>
                <c:pt idx="991">
                  <c:v>117.1009</c:v>
                </c:pt>
                <c:pt idx="992">
                  <c:v>117.20189999999999</c:v>
                </c:pt>
                <c:pt idx="993">
                  <c:v>117.352</c:v>
                </c:pt>
                <c:pt idx="994">
                  <c:v>117.1969</c:v>
                </c:pt>
                <c:pt idx="995">
                  <c:v>116.99299999999999</c:v>
                </c:pt>
                <c:pt idx="996">
                  <c:v>116.84529999999999</c:v>
                </c:pt>
                <c:pt idx="997">
                  <c:v>116.8922</c:v>
                </c:pt>
                <c:pt idx="998">
                  <c:v>116.8396</c:v>
                </c:pt>
                <c:pt idx="999">
                  <c:v>116.59220000000001</c:v>
                </c:pt>
                <c:pt idx="1000">
                  <c:v>115.6451</c:v>
                </c:pt>
                <c:pt idx="1001">
                  <c:v>115.39749999999999</c:v>
                </c:pt>
                <c:pt idx="1002">
                  <c:v>115.1014</c:v>
                </c:pt>
                <c:pt idx="1003">
                  <c:v>114.9062</c:v>
                </c:pt>
                <c:pt idx="1004">
                  <c:v>114.9045</c:v>
                </c:pt>
                <c:pt idx="1005">
                  <c:v>114.92610000000001</c:v>
                </c:pt>
                <c:pt idx="1006">
                  <c:v>114.90049999999999</c:v>
                </c:pt>
                <c:pt idx="1007">
                  <c:v>115.0462</c:v>
                </c:pt>
                <c:pt idx="1008">
                  <c:v>115.4867</c:v>
                </c:pt>
                <c:pt idx="1009">
                  <c:v>114.9464</c:v>
                </c:pt>
                <c:pt idx="1010">
                  <c:v>114.7482</c:v>
                </c:pt>
                <c:pt idx="1011">
                  <c:v>114.6495</c:v>
                </c:pt>
                <c:pt idx="1012">
                  <c:v>114.57559999999999</c:v>
                </c:pt>
                <c:pt idx="1013">
                  <c:v>114.3553</c:v>
                </c:pt>
                <c:pt idx="1014">
                  <c:v>114.304</c:v>
                </c:pt>
                <c:pt idx="1015">
                  <c:v>113.8669</c:v>
                </c:pt>
                <c:pt idx="1016">
                  <c:v>113.8785</c:v>
                </c:pt>
                <c:pt idx="1017">
                  <c:v>114.30119999999999</c:v>
                </c:pt>
                <c:pt idx="1018">
                  <c:v>114.4973</c:v>
                </c:pt>
                <c:pt idx="1019">
                  <c:v>114.33839999999999</c:v>
                </c:pt>
                <c:pt idx="1020">
                  <c:v>114.0956</c:v>
                </c:pt>
                <c:pt idx="1021">
                  <c:v>114.0947</c:v>
                </c:pt>
                <c:pt idx="1022">
                  <c:v>114.3841</c:v>
                </c:pt>
                <c:pt idx="1023">
                  <c:v>114.3813</c:v>
                </c:pt>
                <c:pt idx="1024">
                  <c:v>114.2351</c:v>
                </c:pt>
                <c:pt idx="1025">
                  <c:v>114.08920000000001</c:v>
                </c:pt>
                <c:pt idx="1026">
                  <c:v>113.7029</c:v>
                </c:pt>
                <c:pt idx="1027">
                  <c:v>113.84350000000001</c:v>
                </c:pt>
                <c:pt idx="1028">
                  <c:v>113.7701</c:v>
                </c:pt>
                <c:pt idx="1029">
                  <c:v>113.89100000000001</c:v>
                </c:pt>
                <c:pt idx="1030">
                  <c:v>113.7938</c:v>
                </c:pt>
                <c:pt idx="1031">
                  <c:v>113.4569</c:v>
                </c:pt>
                <c:pt idx="1032">
                  <c:v>113.33459999999999</c:v>
                </c:pt>
                <c:pt idx="1033">
                  <c:v>113.5014</c:v>
                </c:pt>
                <c:pt idx="1034">
                  <c:v>113.7405</c:v>
                </c:pt>
                <c:pt idx="1035">
                  <c:v>113.7877</c:v>
                </c:pt>
                <c:pt idx="1036">
                  <c:v>114.2689</c:v>
                </c:pt>
                <c:pt idx="1037">
                  <c:v>114.17140000000001</c:v>
                </c:pt>
                <c:pt idx="1038">
                  <c:v>114.217</c:v>
                </c:pt>
                <c:pt idx="1039">
                  <c:v>114.1678</c:v>
                </c:pt>
                <c:pt idx="1040">
                  <c:v>114.45699999999999</c:v>
                </c:pt>
                <c:pt idx="1041">
                  <c:v>114.5001</c:v>
                </c:pt>
                <c:pt idx="1042">
                  <c:v>114.69750000000001</c:v>
                </c:pt>
                <c:pt idx="1043">
                  <c:v>114.9378</c:v>
                </c:pt>
                <c:pt idx="1044">
                  <c:v>114.7424</c:v>
                </c:pt>
                <c:pt idx="1045">
                  <c:v>114.68810000000001</c:v>
                </c:pt>
                <c:pt idx="1046">
                  <c:v>114.83759999999999</c:v>
                </c:pt>
                <c:pt idx="1047">
                  <c:v>114.98260000000001</c:v>
                </c:pt>
                <c:pt idx="1048">
                  <c:v>114.9798</c:v>
                </c:pt>
                <c:pt idx="1049">
                  <c:v>114.98860000000001</c:v>
                </c:pt>
                <c:pt idx="1050">
                  <c:v>114.71550000000001</c:v>
                </c:pt>
                <c:pt idx="1051">
                  <c:v>114.2886</c:v>
                </c:pt>
                <c:pt idx="1052">
                  <c:v>114.2491</c:v>
                </c:pt>
                <c:pt idx="1053">
                  <c:v>114.15</c:v>
                </c:pt>
                <c:pt idx="1054">
                  <c:v>114.4194</c:v>
                </c:pt>
                <c:pt idx="1055">
                  <c:v>114.6314</c:v>
                </c:pt>
                <c:pt idx="1056">
                  <c:v>114.8245</c:v>
                </c:pt>
                <c:pt idx="1057">
                  <c:v>114.7169</c:v>
                </c:pt>
                <c:pt idx="1058">
                  <c:v>114.62690000000001</c:v>
                </c:pt>
                <c:pt idx="1059">
                  <c:v>114.8199</c:v>
                </c:pt>
                <c:pt idx="1060">
                  <c:v>114.72199999999999</c:v>
                </c:pt>
                <c:pt idx="1061">
                  <c:v>114.818</c:v>
                </c:pt>
                <c:pt idx="1062">
                  <c:v>114.8657</c:v>
                </c:pt>
                <c:pt idx="1063">
                  <c:v>115.18380000000001</c:v>
                </c:pt>
                <c:pt idx="1064">
                  <c:v>115.20229999999999</c:v>
                </c:pt>
                <c:pt idx="1065">
                  <c:v>115.49420000000001</c:v>
                </c:pt>
                <c:pt idx="1066">
                  <c:v>115.2979</c:v>
                </c:pt>
                <c:pt idx="1067">
                  <c:v>115.9823</c:v>
                </c:pt>
                <c:pt idx="1068">
                  <c:v>116.2179</c:v>
                </c:pt>
                <c:pt idx="1069">
                  <c:v>116.12569999999999</c:v>
                </c:pt>
                <c:pt idx="1070">
                  <c:v>116.2724</c:v>
                </c:pt>
                <c:pt idx="1071">
                  <c:v>116.9143</c:v>
                </c:pt>
                <c:pt idx="1072">
                  <c:v>117.06229999999999</c:v>
                </c:pt>
                <c:pt idx="1073">
                  <c:v>117.6073</c:v>
                </c:pt>
                <c:pt idx="1074">
                  <c:v>117.2569</c:v>
                </c:pt>
                <c:pt idx="1075">
                  <c:v>117.3973</c:v>
                </c:pt>
                <c:pt idx="1076">
                  <c:v>117.2347</c:v>
                </c:pt>
                <c:pt idx="1077">
                  <c:v>117.154</c:v>
                </c:pt>
                <c:pt idx="1078">
                  <c:v>117.1099</c:v>
                </c:pt>
                <c:pt idx="1079">
                  <c:v>117.0988</c:v>
                </c:pt>
                <c:pt idx="1080">
                  <c:v>117.34650000000001</c:v>
                </c:pt>
                <c:pt idx="1081">
                  <c:v>117.88630000000001</c:v>
                </c:pt>
                <c:pt idx="1082">
                  <c:v>117.7914</c:v>
                </c:pt>
                <c:pt idx="1083">
                  <c:v>118.39279999999999</c:v>
                </c:pt>
                <c:pt idx="1084">
                  <c:v>118.301</c:v>
                </c:pt>
                <c:pt idx="1085">
                  <c:v>118.0887</c:v>
                </c:pt>
                <c:pt idx="1086">
                  <c:v>117.7368</c:v>
                </c:pt>
                <c:pt idx="1087">
                  <c:v>117.9336</c:v>
                </c:pt>
                <c:pt idx="1088">
                  <c:v>117.8323</c:v>
                </c:pt>
                <c:pt idx="1089">
                  <c:v>118.2324</c:v>
                </c:pt>
                <c:pt idx="1090">
                  <c:v>118.37260000000001</c:v>
                </c:pt>
                <c:pt idx="1091">
                  <c:v>118.633</c:v>
                </c:pt>
                <c:pt idx="1092">
                  <c:v>119.49120000000001</c:v>
                </c:pt>
                <c:pt idx="1093">
                  <c:v>119.4183</c:v>
                </c:pt>
                <c:pt idx="1094">
                  <c:v>119.33540000000001</c:v>
                </c:pt>
                <c:pt idx="1095">
                  <c:v>119.4355</c:v>
                </c:pt>
                <c:pt idx="1096">
                  <c:v>119.37350000000001</c:v>
                </c:pt>
                <c:pt idx="1097">
                  <c:v>119.68389999999999</c:v>
                </c:pt>
                <c:pt idx="1098">
                  <c:v>120.5536</c:v>
                </c:pt>
                <c:pt idx="1099">
                  <c:v>121.4314</c:v>
                </c:pt>
                <c:pt idx="1100">
                  <c:v>121.2739</c:v>
                </c:pt>
                <c:pt idx="1101">
                  <c:v>121.324</c:v>
                </c:pt>
                <c:pt idx="1102">
                  <c:v>121.8914</c:v>
                </c:pt>
                <c:pt idx="1103">
                  <c:v>120.79949999999999</c:v>
                </c:pt>
                <c:pt idx="1104">
                  <c:v>121.3672</c:v>
                </c:pt>
                <c:pt idx="1105">
                  <c:v>120.9511</c:v>
                </c:pt>
                <c:pt idx="1106">
                  <c:v>121.2426</c:v>
                </c:pt>
                <c:pt idx="1107">
                  <c:v>121.4483</c:v>
                </c:pt>
                <c:pt idx="1108">
                  <c:v>121.5296</c:v>
                </c:pt>
                <c:pt idx="1109">
                  <c:v>121.65260000000001</c:v>
                </c:pt>
                <c:pt idx="1110">
                  <c:v>121.9635</c:v>
                </c:pt>
                <c:pt idx="1111">
                  <c:v>122.5274</c:v>
                </c:pt>
                <c:pt idx="1112">
                  <c:v>122.90009999999999</c:v>
                </c:pt>
                <c:pt idx="1113">
                  <c:v>123.3206</c:v>
                </c:pt>
                <c:pt idx="1114">
                  <c:v>123.9558</c:v>
                </c:pt>
                <c:pt idx="1115">
                  <c:v>122.8963</c:v>
                </c:pt>
                <c:pt idx="1116">
                  <c:v>123.5779</c:v>
                </c:pt>
                <c:pt idx="1117">
                  <c:v>123.2505</c:v>
                </c:pt>
                <c:pt idx="1118">
                  <c:v>124.587</c:v>
                </c:pt>
                <c:pt idx="1119">
                  <c:v>124.1572</c:v>
                </c:pt>
                <c:pt idx="1120">
                  <c:v>123.7825</c:v>
                </c:pt>
                <c:pt idx="1121">
                  <c:v>123.0885</c:v>
                </c:pt>
                <c:pt idx="1122">
                  <c:v>121.621</c:v>
                </c:pt>
                <c:pt idx="1123">
                  <c:v>121.9765</c:v>
                </c:pt>
                <c:pt idx="1124">
                  <c:v>121.9748</c:v>
                </c:pt>
                <c:pt idx="1125">
                  <c:v>122.5026</c:v>
                </c:pt>
                <c:pt idx="1126">
                  <c:v>122.9699</c:v>
                </c:pt>
                <c:pt idx="1127">
                  <c:v>123.39019999999999</c:v>
                </c:pt>
                <c:pt idx="1128">
                  <c:v>122.8609</c:v>
                </c:pt>
                <c:pt idx="1129">
                  <c:v>122.9117</c:v>
                </c:pt>
                <c:pt idx="1130">
                  <c:v>122.33280000000001</c:v>
                </c:pt>
                <c:pt idx="1131">
                  <c:v>122.0142</c:v>
                </c:pt>
                <c:pt idx="1132">
                  <c:v>121.9083</c:v>
                </c:pt>
                <c:pt idx="1133">
                  <c:v>122.5331</c:v>
                </c:pt>
                <c:pt idx="1134">
                  <c:v>122.42659999999999</c:v>
                </c:pt>
                <c:pt idx="1135">
                  <c:v>122.8442</c:v>
                </c:pt>
                <c:pt idx="1136">
                  <c:v>122.41930000000001</c:v>
                </c:pt>
                <c:pt idx="1137">
                  <c:v>122.62690000000001</c:v>
                </c:pt>
                <c:pt idx="1138">
                  <c:v>123.098</c:v>
                </c:pt>
                <c:pt idx="1139">
                  <c:v>123.2467</c:v>
                </c:pt>
                <c:pt idx="1140">
                  <c:v>123.35039999999999</c:v>
                </c:pt>
                <c:pt idx="1141">
                  <c:v>122.822</c:v>
                </c:pt>
                <c:pt idx="1142">
                  <c:v>122.4012</c:v>
                </c:pt>
                <c:pt idx="1143">
                  <c:v>122.6296</c:v>
                </c:pt>
                <c:pt idx="1144">
                  <c:v>122.6032</c:v>
                </c:pt>
                <c:pt idx="1145">
                  <c:v>123.0211</c:v>
                </c:pt>
                <c:pt idx="1146">
                  <c:v>123.3353</c:v>
                </c:pt>
                <c:pt idx="1147">
                  <c:v>123.8623</c:v>
                </c:pt>
                <c:pt idx="1148">
                  <c:v>124.2323</c:v>
                </c:pt>
                <c:pt idx="1149">
                  <c:v>124.70659999999999</c:v>
                </c:pt>
                <c:pt idx="1150">
                  <c:v>124.9188</c:v>
                </c:pt>
                <c:pt idx="1151">
                  <c:v>123.63890000000001</c:v>
                </c:pt>
                <c:pt idx="1152">
                  <c:v>123.4679</c:v>
                </c:pt>
                <c:pt idx="1153">
                  <c:v>122.58320000000001</c:v>
                </c:pt>
                <c:pt idx="1154">
                  <c:v>122.16030000000001</c:v>
                </c:pt>
                <c:pt idx="1155">
                  <c:v>122.78530000000001</c:v>
                </c:pt>
                <c:pt idx="1156">
                  <c:v>122.1974</c:v>
                </c:pt>
                <c:pt idx="1157">
                  <c:v>122.56319999999999</c:v>
                </c:pt>
                <c:pt idx="1158">
                  <c:v>122.5068</c:v>
                </c:pt>
                <c:pt idx="1159">
                  <c:v>122.1425</c:v>
                </c:pt>
                <c:pt idx="1160">
                  <c:v>121.97929999999999</c:v>
                </c:pt>
                <c:pt idx="1161">
                  <c:v>122.65689999999999</c:v>
                </c:pt>
                <c:pt idx="1162">
                  <c:v>122.7055</c:v>
                </c:pt>
                <c:pt idx="1163">
                  <c:v>122.6533</c:v>
                </c:pt>
                <c:pt idx="1164">
                  <c:v>122.2342</c:v>
                </c:pt>
                <c:pt idx="1165">
                  <c:v>122.2324</c:v>
                </c:pt>
                <c:pt idx="1166">
                  <c:v>122.22709999999999</c:v>
                </c:pt>
                <c:pt idx="1167">
                  <c:v>122.16289999999999</c:v>
                </c:pt>
                <c:pt idx="1168">
                  <c:v>122.3276</c:v>
                </c:pt>
                <c:pt idx="1169">
                  <c:v>122.7433</c:v>
                </c:pt>
                <c:pt idx="1170">
                  <c:v>122.6883</c:v>
                </c:pt>
                <c:pt idx="1171">
                  <c:v>122.7988</c:v>
                </c:pt>
                <c:pt idx="1172">
                  <c:v>123.21639999999999</c:v>
                </c:pt>
                <c:pt idx="1173">
                  <c:v>123.3091</c:v>
                </c:pt>
                <c:pt idx="1174">
                  <c:v>123.14960000000001</c:v>
                </c:pt>
                <c:pt idx="1175">
                  <c:v>122.8334</c:v>
                </c:pt>
                <c:pt idx="1176">
                  <c:v>123.0793</c:v>
                </c:pt>
                <c:pt idx="1177">
                  <c:v>123.0355</c:v>
                </c:pt>
                <c:pt idx="1178">
                  <c:v>123.4539</c:v>
                </c:pt>
                <c:pt idx="1179">
                  <c:v>123.5573</c:v>
                </c:pt>
                <c:pt idx="1180">
                  <c:v>123.60809999999999</c:v>
                </c:pt>
                <c:pt idx="1181">
                  <c:v>123.8116</c:v>
                </c:pt>
                <c:pt idx="1182">
                  <c:v>123.80970000000001</c:v>
                </c:pt>
                <c:pt idx="1183">
                  <c:v>124.0722</c:v>
                </c:pt>
                <c:pt idx="1184">
                  <c:v>124.6011</c:v>
                </c:pt>
                <c:pt idx="1185">
                  <c:v>124.542</c:v>
                </c:pt>
                <c:pt idx="1186">
                  <c:v>124.913</c:v>
                </c:pt>
                <c:pt idx="1187">
                  <c:v>125.01779999999999</c:v>
                </c:pt>
                <c:pt idx="1188">
                  <c:v>125.2298</c:v>
                </c:pt>
                <c:pt idx="1189">
                  <c:v>125.0672</c:v>
                </c:pt>
                <c:pt idx="1190">
                  <c:v>125.3717</c:v>
                </c:pt>
                <c:pt idx="1191">
                  <c:v>125.54130000000001</c:v>
                </c:pt>
                <c:pt idx="1192">
                  <c:v>125.6467</c:v>
                </c:pt>
                <c:pt idx="1193">
                  <c:v>126.02160000000001</c:v>
                </c:pt>
                <c:pt idx="1194">
                  <c:v>126.0735</c:v>
                </c:pt>
                <c:pt idx="1195">
                  <c:v>125.2075</c:v>
                </c:pt>
                <c:pt idx="1196">
                  <c:v>125.5269</c:v>
                </c:pt>
                <c:pt idx="1197">
                  <c:v>125.5249</c:v>
                </c:pt>
                <c:pt idx="1198">
                  <c:v>125.4156</c:v>
                </c:pt>
                <c:pt idx="1199">
                  <c:v>124.98569999999999</c:v>
                </c:pt>
                <c:pt idx="1200">
                  <c:v>124.70269999999999</c:v>
                </c:pt>
                <c:pt idx="1201">
                  <c:v>125.0844</c:v>
                </c:pt>
                <c:pt idx="1202">
                  <c:v>125.0318</c:v>
                </c:pt>
                <c:pt idx="1203">
                  <c:v>125.18729999999999</c:v>
                </c:pt>
                <c:pt idx="1204">
                  <c:v>125.2418</c:v>
                </c:pt>
                <c:pt idx="1205">
                  <c:v>125.5861</c:v>
                </c:pt>
                <c:pt idx="1206">
                  <c:v>125.60550000000001</c:v>
                </c:pt>
                <c:pt idx="1207">
                  <c:v>125.4962</c:v>
                </c:pt>
                <c:pt idx="1208">
                  <c:v>125.387</c:v>
                </c:pt>
                <c:pt idx="1209">
                  <c:v>125.4422</c:v>
                </c:pt>
                <c:pt idx="1210">
                  <c:v>125.70050000000001</c:v>
                </c:pt>
                <c:pt idx="1211">
                  <c:v>125.96720000000001</c:v>
                </c:pt>
                <c:pt idx="1212">
                  <c:v>126.01900000000001</c:v>
                </c:pt>
                <c:pt idx="1213">
                  <c:v>126.6653</c:v>
                </c:pt>
                <c:pt idx="1214">
                  <c:v>126.8802</c:v>
                </c:pt>
                <c:pt idx="1215">
                  <c:v>127.5275</c:v>
                </c:pt>
                <c:pt idx="1216">
                  <c:v>127.85380000000001</c:v>
                </c:pt>
                <c:pt idx="1217">
                  <c:v>127.8516</c:v>
                </c:pt>
                <c:pt idx="1218">
                  <c:v>128.28880000000001</c:v>
                </c:pt>
                <c:pt idx="1219">
                  <c:v>128.50700000000001</c:v>
                </c:pt>
                <c:pt idx="1220">
                  <c:v>129.21979999999999</c:v>
                </c:pt>
                <c:pt idx="1221">
                  <c:v>128.5556</c:v>
                </c:pt>
                <c:pt idx="1222">
                  <c:v>128.93780000000001</c:v>
                </c:pt>
                <c:pt idx="1223">
                  <c:v>128.21809999999999</c:v>
                </c:pt>
                <c:pt idx="1224">
                  <c:v>128.10589999999999</c:v>
                </c:pt>
                <c:pt idx="1225">
                  <c:v>126.6275</c:v>
                </c:pt>
                <c:pt idx="1226">
                  <c:v>127.3857</c:v>
                </c:pt>
                <c:pt idx="1227">
                  <c:v>127.9302</c:v>
                </c:pt>
                <c:pt idx="1228">
                  <c:v>127.4905</c:v>
                </c:pt>
                <c:pt idx="1229">
                  <c:v>127.4883</c:v>
                </c:pt>
                <c:pt idx="1230">
                  <c:v>128.08359999999999</c:v>
                </c:pt>
                <c:pt idx="1231">
                  <c:v>128.13630000000001</c:v>
                </c:pt>
                <c:pt idx="1232">
                  <c:v>128.13399999999999</c:v>
                </c:pt>
                <c:pt idx="1233">
                  <c:v>128.35159999999999</c:v>
                </c:pt>
                <c:pt idx="1234">
                  <c:v>128.56960000000001</c:v>
                </c:pt>
                <c:pt idx="1235">
                  <c:v>128.23269999999999</c:v>
                </c:pt>
                <c:pt idx="1236">
                  <c:v>127.9288</c:v>
                </c:pt>
                <c:pt idx="1237">
                  <c:v>127.89919999999999</c:v>
                </c:pt>
                <c:pt idx="1238">
                  <c:v>128.06139999999999</c:v>
                </c:pt>
                <c:pt idx="1239">
                  <c:v>128.0043</c:v>
                </c:pt>
                <c:pt idx="1240">
                  <c:v>128.602</c:v>
                </c:pt>
                <c:pt idx="1241">
                  <c:v>128.6003</c:v>
                </c:pt>
                <c:pt idx="1242">
                  <c:v>128.7629</c:v>
                </c:pt>
                <c:pt idx="1243">
                  <c:v>129.2029</c:v>
                </c:pt>
                <c:pt idx="1244">
                  <c:v>129.3115</c:v>
                </c:pt>
                <c:pt idx="1245">
                  <c:v>129.6378</c:v>
                </c:pt>
                <c:pt idx="1246">
                  <c:v>129.91399999999999</c:v>
                </c:pt>
                <c:pt idx="1247">
                  <c:v>130.13249999999999</c:v>
                </c:pt>
                <c:pt idx="1248">
                  <c:v>130.41229999999999</c:v>
                </c:pt>
                <c:pt idx="1249">
                  <c:v>130.85919999999999</c:v>
                </c:pt>
                <c:pt idx="1250">
                  <c:v>131.97810000000001</c:v>
                </c:pt>
                <c:pt idx="1251">
                  <c:v>132.0889</c:v>
                </c:pt>
                <c:pt idx="1252">
                  <c:v>132.1429</c:v>
                </c:pt>
                <c:pt idx="1253">
                  <c:v>132.5352</c:v>
                </c:pt>
                <c:pt idx="1254">
                  <c:v>131.39570000000001</c:v>
                </c:pt>
                <c:pt idx="1255">
                  <c:v>131.84639999999999</c:v>
                </c:pt>
                <c:pt idx="1256">
                  <c:v>130.71449999999999</c:v>
                </c:pt>
                <c:pt idx="1257">
                  <c:v>127.8882</c:v>
                </c:pt>
                <c:pt idx="1258">
                  <c:v>128.26410000000001</c:v>
                </c:pt>
                <c:pt idx="1259">
                  <c:v>127.5913</c:v>
                </c:pt>
                <c:pt idx="1260">
                  <c:v>128.02529999999999</c:v>
                </c:pt>
                <c:pt idx="1261">
                  <c:v>129.34289999999999</c:v>
                </c:pt>
                <c:pt idx="1262">
                  <c:v>129.56219999999999</c:v>
                </c:pt>
                <c:pt idx="1263">
                  <c:v>128.89189999999999</c:v>
                </c:pt>
                <c:pt idx="1264">
                  <c:v>129.11019999999999</c:v>
                </c:pt>
                <c:pt idx="1265">
                  <c:v>128.7749</c:v>
                </c:pt>
                <c:pt idx="1266">
                  <c:v>129.32660000000001</c:v>
                </c:pt>
                <c:pt idx="1267">
                  <c:v>128.99289999999999</c:v>
                </c:pt>
                <c:pt idx="1268">
                  <c:v>129.03620000000001</c:v>
                </c:pt>
                <c:pt idx="1269">
                  <c:v>128.5438</c:v>
                </c:pt>
                <c:pt idx="1270">
                  <c:v>128.64959999999999</c:v>
                </c:pt>
                <c:pt idx="1271">
                  <c:v>128.2107</c:v>
                </c:pt>
                <c:pt idx="1272">
                  <c:v>128.2056</c:v>
                </c:pt>
                <c:pt idx="1273">
                  <c:v>127.73439999999999</c:v>
                </c:pt>
                <c:pt idx="1274">
                  <c:v>127.5459</c:v>
                </c:pt>
                <c:pt idx="1275">
                  <c:v>127.87</c:v>
                </c:pt>
                <c:pt idx="1276">
                  <c:v>128.08600000000001</c:v>
                </c:pt>
                <c:pt idx="1277">
                  <c:v>128.5214</c:v>
                </c:pt>
                <c:pt idx="1278">
                  <c:v>128.67519999999999</c:v>
                </c:pt>
                <c:pt idx="1279">
                  <c:v>128.95169999999999</c:v>
                </c:pt>
                <c:pt idx="1280">
                  <c:v>129.33529999999999</c:v>
                </c:pt>
                <c:pt idx="1281">
                  <c:v>129.27780000000001</c:v>
                </c:pt>
                <c:pt idx="1282">
                  <c:v>129.22030000000001</c:v>
                </c:pt>
                <c:pt idx="1283">
                  <c:v>129.26849999999999</c:v>
                </c:pt>
                <c:pt idx="1284">
                  <c:v>129.65309999999999</c:v>
                </c:pt>
                <c:pt idx="1285">
                  <c:v>129.37430000000001</c:v>
                </c:pt>
                <c:pt idx="1286">
                  <c:v>129.26159999999999</c:v>
                </c:pt>
                <c:pt idx="1287">
                  <c:v>129.36959999999999</c:v>
                </c:pt>
              </c:numCache>
            </c:numRef>
          </c:val>
          <c:smooth val="0"/>
          <c:extLst>
            <c:ext xmlns:c16="http://schemas.microsoft.com/office/drawing/2014/chart" uri="{C3380CC4-5D6E-409C-BE32-E72D297353CC}">
              <c16:uniqueId val="{00000001-73C4-44AD-8F6D-AEA42515F6BB}"/>
            </c:ext>
          </c:extLst>
        </c:ser>
        <c:dLbls>
          <c:showLegendKey val="0"/>
          <c:showVal val="0"/>
          <c:showCatName val="0"/>
          <c:showSerName val="0"/>
          <c:showPercent val="0"/>
          <c:showBubbleSize val="0"/>
        </c:dLbls>
        <c:marker val="1"/>
        <c:smooth val="0"/>
        <c:axId val="158489823"/>
        <c:axId val="544502431"/>
      </c:lineChart>
      <c:lineChart>
        <c:grouping val="standard"/>
        <c:varyColors val="0"/>
        <c:ser>
          <c:idx val="2"/>
          <c:order val="2"/>
          <c:tx>
            <c:strRef>
              <c:f>Sheet1!$F$1</c:f>
              <c:strCache>
                <c:ptCount val="1"/>
                <c:pt idx="0">
                  <c:v>应计利息</c:v>
                </c:pt>
              </c:strCache>
            </c:strRef>
          </c:tx>
          <c:spPr>
            <a:ln w="28575" cap="rnd">
              <a:solidFill>
                <a:schemeClr val="accent3"/>
              </a:solidFill>
              <a:round/>
            </a:ln>
            <a:effectLst/>
          </c:spPr>
          <c:marker>
            <c:symbol val="none"/>
          </c:marker>
          <c:cat>
            <c:strRef>
              <c:f>Sheet1!$C$2:$C$1289</c:f>
              <c:strCache>
                <c:ptCount val="1288"/>
                <c:pt idx="0">
                  <c:v>2019-07-24</c:v>
                </c:pt>
                <c:pt idx="1">
                  <c:v>2019-07-25</c:v>
                </c:pt>
                <c:pt idx="2">
                  <c:v>2019-07-26</c:v>
                </c:pt>
                <c:pt idx="3">
                  <c:v>2019-07-29</c:v>
                </c:pt>
                <c:pt idx="4">
                  <c:v>2019-07-30</c:v>
                </c:pt>
                <c:pt idx="5">
                  <c:v>2019-07-31</c:v>
                </c:pt>
                <c:pt idx="6">
                  <c:v>2019-08-01</c:v>
                </c:pt>
                <c:pt idx="7">
                  <c:v>2019-08-02</c:v>
                </c:pt>
                <c:pt idx="8">
                  <c:v>2019-08-05</c:v>
                </c:pt>
                <c:pt idx="9">
                  <c:v>2019-08-06</c:v>
                </c:pt>
                <c:pt idx="10">
                  <c:v>2019-08-07</c:v>
                </c:pt>
                <c:pt idx="11">
                  <c:v>2019-08-08</c:v>
                </c:pt>
                <c:pt idx="12">
                  <c:v>2019-08-09</c:v>
                </c:pt>
                <c:pt idx="13">
                  <c:v>2019-08-12</c:v>
                </c:pt>
                <c:pt idx="14">
                  <c:v>2019-08-13</c:v>
                </c:pt>
                <c:pt idx="15">
                  <c:v>2019-08-14</c:v>
                </c:pt>
                <c:pt idx="16">
                  <c:v>2019-08-15</c:v>
                </c:pt>
                <c:pt idx="17">
                  <c:v>2019-08-16</c:v>
                </c:pt>
                <c:pt idx="18">
                  <c:v>2019-08-19</c:v>
                </c:pt>
                <c:pt idx="19">
                  <c:v>2019-08-20</c:v>
                </c:pt>
                <c:pt idx="20">
                  <c:v>2019-08-21</c:v>
                </c:pt>
                <c:pt idx="21">
                  <c:v>2019-08-22</c:v>
                </c:pt>
                <c:pt idx="22">
                  <c:v>2019-08-23</c:v>
                </c:pt>
                <c:pt idx="23">
                  <c:v>2019-08-26</c:v>
                </c:pt>
                <c:pt idx="24">
                  <c:v>2019-08-27</c:v>
                </c:pt>
                <c:pt idx="25">
                  <c:v>2019-08-28</c:v>
                </c:pt>
                <c:pt idx="26">
                  <c:v>2019-08-29</c:v>
                </c:pt>
                <c:pt idx="27">
                  <c:v>2019-08-30</c:v>
                </c:pt>
                <c:pt idx="28">
                  <c:v>2019-09-02</c:v>
                </c:pt>
                <c:pt idx="29">
                  <c:v>2019-09-03</c:v>
                </c:pt>
                <c:pt idx="30">
                  <c:v>2019-09-04</c:v>
                </c:pt>
                <c:pt idx="31">
                  <c:v>2019-09-05</c:v>
                </c:pt>
                <c:pt idx="32">
                  <c:v>2019-09-06</c:v>
                </c:pt>
                <c:pt idx="33">
                  <c:v>2019-09-09</c:v>
                </c:pt>
                <c:pt idx="34">
                  <c:v>2019-09-10</c:v>
                </c:pt>
                <c:pt idx="35">
                  <c:v>2019-09-11</c:v>
                </c:pt>
                <c:pt idx="36">
                  <c:v>2019-09-12</c:v>
                </c:pt>
                <c:pt idx="37">
                  <c:v>2019-09-16</c:v>
                </c:pt>
                <c:pt idx="38">
                  <c:v>2019-09-17</c:v>
                </c:pt>
                <c:pt idx="39">
                  <c:v>2019-09-18</c:v>
                </c:pt>
                <c:pt idx="40">
                  <c:v>2019-09-19</c:v>
                </c:pt>
                <c:pt idx="41">
                  <c:v>2019-09-20</c:v>
                </c:pt>
                <c:pt idx="42">
                  <c:v>2019-09-23</c:v>
                </c:pt>
                <c:pt idx="43">
                  <c:v>2019-09-24</c:v>
                </c:pt>
                <c:pt idx="44">
                  <c:v>2019-09-25</c:v>
                </c:pt>
                <c:pt idx="45">
                  <c:v>2019-09-26</c:v>
                </c:pt>
                <c:pt idx="46">
                  <c:v>2019-09-27</c:v>
                </c:pt>
                <c:pt idx="47">
                  <c:v>2019-09-30</c:v>
                </c:pt>
                <c:pt idx="48">
                  <c:v>2019-10-08</c:v>
                </c:pt>
                <c:pt idx="49">
                  <c:v>2019-10-09</c:v>
                </c:pt>
                <c:pt idx="50">
                  <c:v>2019-10-10</c:v>
                </c:pt>
                <c:pt idx="51">
                  <c:v>2019-10-11</c:v>
                </c:pt>
                <c:pt idx="52">
                  <c:v>2019-10-14</c:v>
                </c:pt>
                <c:pt idx="53">
                  <c:v>2019-10-15</c:v>
                </c:pt>
                <c:pt idx="54">
                  <c:v>2019-10-16</c:v>
                </c:pt>
                <c:pt idx="55">
                  <c:v>2019-10-17</c:v>
                </c:pt>
                <c:pt idx="56">
                  <c:v>2019-10-18</c:v>
                </c:pt>
                <c:pt idx="57">
                  <c:v>2019-10-21</c:v>
                </c:pt>
                <c:pt idx="58">
                  <c:v>2019-10-22</c:v>
                </c:pt>
                <c:pt idx="59">
                  <c:v>2019-10-23</c:v>
                </c:pt>
                <c:pt idx="60">
                  <c:v>2019-10-24</c:v>
                </c:pt>
                <c:pt idx="61">
                  <c:v>2019-10-25</c:v>
                </c:pt>
                <c:pt idx="62">
                  <c:v>2019-10-28</c:v>
                </c:pt>
                <c:pt idx="63">
                  <c:v>2019-10-29</c:v>
                </c:pt>
                <c:pt idx="64">
                  <c:v>2019-10-30</c:v>
                </c:pt>
                <c:pt idx="65">
                  <c:v>2019-10-31</c:v>
                </c:pt>
                <c:pt idx="66">
                  <c:v>2019-11-01</c:v>
                </c:pt>
                <c:pt idx="67">
                  <c:v>2019-11-04</c:v>
                </c:pt>
                <c:pt idx="68">
                  <c:v>2019-11-05</c:v>
                </c:pt>
                <c:pt idx="69">
                  <c:v>2019-11-06</c:v>
                </c:pt>
                <c:pt idx="70">
                  <c:v>2019-11-07</c:v>
                </c:pt>
                <c:pt idx="71">
                  <c:v>2019-11-08</c:v>
                </c:pt>
                <c:pt idx="72">
                  <c:v>2019-11-11</c:v>
                </c:pt>
                <c:pt idx="73">
                  <c:v>2019-11-12</c:v>
                </c:pt>
                <c:pt idx="74">
                  <c:v>2019-11-13</c:v>
                </c:pt>
                <c:pt idx="75">
                  <c:v>2019-11-14</c:v>
                </c:pt>
                <c:pt idx="76">
                  <c:v>2019-11-15</c:v>
                </c:pt>
                <c:pt idx="77">
                  <c:v>2019-11-18</c:v>
                </c:pt>
                <c:pt idx="78">
                  <c:v>2019-11-19</c:v>
                </c:pt>
                <c:pt idx="79">
                  <c:v>2019-11-20</c:v>
                </c:pt>
                <c:pt idx="80">
                  <c:v>2019-11-21</c:v>
                </c:pt>
                <c:pt idx="81">
                  <c:v>2019-11-22</c:v>
                </c:pt>
                <c:pt idx="82">
                  <c:v>2019-11-25</c:v>
                </c:pt>
                <c:pt idx="83">
                  <c:v>2019-11-26</c:v>
                </c:pt>
                <c:pt idx="84">
                  <c:v>2019-11-27</c:v>
                </c:pt>
                <c:pt idx="85">
                  <c:v>2019-11-28</c:v>
                </c:pt>
                <c:pt idx="86">
                  <c:v>2019-11-29</c:v>
                </c:pt>
                <c:pt idx="87">
                  <c:v>2019-12-02</c:v>
                </c:pt>
                <c:pt idx="88">
                  <c:v>2019-12-03</c:v>
                </c:pt>
                <c:pt idx="89">
                  <c:v>2019-12-04</c:v>
                </c:pt>
                <c:pt idx="90">
                  <c:v>2019-12-05</c:v>
                </c:pt>
                <c:pt idx="91">
                  <c:v>2019-12-06</c:v>
                </c:pt>
                <c:pt idx="92">
                  <c:v>2019-12-09</c:v>
                </c:pt>
                <c:pt idx="93">
                  <c:v>2019-12-10</c:v>
                </c:pt>
                <c:pt idx="94">
                  <c:v>2019-12-11</c:v>
                </c:pt>
                <c:pt idx="95">
                  <c:v>2019-12-12</c:v>
                </c:pt>
                <c:pt idx="96">
                  <c:v>2019-12-13</c:v>
                </c:pt>
                <c:pt idx="97">
                  <c:v>2019-12-16</c:v>
                </c:pt>
                <c:pt idx="98">
                  <c:v>2019-12-17</c:v>
                </c:pt>
                <c:pt idx="99">
                  <c:v>2019-12-18</c:v>
                </c:pt>
                <c:pt idx="100">
                  <c:v>2019-12-19</c:v>
                </c:pt>
                <c:pt idx="101">
                  <c:v>2019-12-20</c:v>
                </c:pt>
                <c:pt idx="102">
                  <c:v>2019-12-23</c:v>
                </c:pt>
                <c:pt idx="103">
                  <c:v>2019-12-24</c:v>
                </c:pt>
                <c:pt idx="104">
                  <c:v>2019-12-25</c:v>
                </c:pt>
                <c:pt idx="105">
                  <c:v>2019-12-26</c:v>
                </c:pt>
                <c:pt idx="106">
                  <c:v>2019-12-27</c:v>
                </c:pt>
                <c:pt idx="107">
                  <c:v>2019-12-30</c:v>
                </c:pt>
                <c:pt idx="108">
                  <c:v>2019-12-31</c:v>
                </c:pt>
                <c:pt idx="109">
                  <c:v>2020-01-02</c:v>
                </c:pt>
                <c:pt idx="110">
                  <c:v>2020-01-03</c:v>
                </c:pt>
                <c:pt idx="111">
                  <c:v>2020-01-06</c:v>
                </c:pt>
                <c:pt idx="112">
                  <c:v>2020-01-07</c:v>
                </c:pt>
                <c:pt idx="113">
                  <c:v>2020-01-08</c:v>
                </c:pt>
                <c:pt idx="114">
                  <c:v>2020-01-09</c:v>
                </c:pt>
                <c:pt idx="115">
                  <c:v>2020-01-10</c:v>
                </c:pt>
                <c:pt idx="116">
                  <c:v>2020-01-13</c:v>
                </c:pt>
                <c:pt idx="117">
                  <c:v>2020-01-14</c:v>
                </c:pt>
                <c:pt idx="118">
                  <c:v>2020-01-15</c:v>
                </c:pt>
                <c:pt idx="119">
                  <c:v>2020-01-16</c:v>
                </c:pt>
                <c:pt idx="120">
                  <c:v>2020-01-17</c:v>
                </c:pt>
                <c:pt idx="121">
                  <c:v>2020-01-20</c:v>
                </c:pt>
                <c:pt idx="122">
                  <c:v>2020-01-21</c:v>
                </c:pt>
                <c:pt idx="123">
                  <c:v>2020-01-22</c:v>
                </c:pt>
                <c:pt idx="124">
                  <c:v>2020-01-23</c:v>
                </c:pt>
                <c:pt idx="125">
                  <c:v>2020-02-03</c:v>
                </c:pt>
                <c:pt idx="126">
                  <c:v>2020-02-04</c:v>
                </c:pt>
                <c:pt idx="127">
                  <c:v>2020-02-05</c:v>
                </c:pt>
                <c:pt idx="128">
                  <c:v>2020-02-06</c:v>
                </c:pt>
                <c:pt idx="129">
                  <c:v>2020-02-07</c:v>
                </c:pt>
                <c:pt idx="130">
                  <c:v>2020-02-10</c:v>
                </c:pt>
                <c:pt idx="131">
                  <c:v>2020-02-11</c:v>
                </c:pt>
                <c:pt idx="132">
                  <c:v>2020-02-12</c:v>
                </c:pt>
                <c:pt idx="133">
                  <c:v>2020-02-13</c:v>
                </c:pt>
                <c:pt idx="134">
                  <c:v>2020-02-14</c:v>
                </c:pt>
                <c:pt idx="135">
                  <c:v>2020-02-17</c:v>
                </c:pt>
                <c:pt idx="136">
                  <c:v>2020-02-18</c:v>
                </c:pt>
                <c:pt idx="137">
                  <c:v>2020-02-19</c:v>
                </c:pt>
                <c:pt idx="138">
                  <c:v>2020-02-20</c:v>
                </c:pt>
                <c:pt idx="139">
                  <c:v>2020-02-21</c:v>
                </c:pt>
                <c:pt idx="140">
                  <c:v>2020-02-24</c:v>
                </c:pt>
                <c:pt idx="141">
                  <c:v>2020-02-25</c:v>
                </c:pt>
                <c:pt idx="142">
                  <c:v>2020-02-26</c:v>
                </c:pt>
                <c:pt idx="143">
                  <c:v>2020-02-27</c:v>
                </c:pt>
                <c:pt idx="144">
                  <c:v>2020-02-28</c:v>
                </c:pt>
                <c:pt idx="145">
                  <c:v>2020-03-02</c:v>
                </c:pt>
                <c:pt idx="146">
                  <c:v>2020-03-03</c:v>
                </c:pt>
                <c:pt idx="147">
                  <c:v>2020-03-04</c:v>
                </c:pt>
                <c:pt idx="148">
                  <c:v>2020-03-05</c:v>
                </c:pt>
                <c:pt idx="149">
                  <c:v>2020-03-06</c:v>
                </c:pt>
                <c:pt idx="150">
                  <c:v>2020-03-09</c:v>
                </c:pt>
                <c:pt idx="151">
                  <c:v>2020-03-10</c:v>
                </c:pt>
                <c:pt idx="152">
                  <c:v>2020-03-11</c:v>
                </c:pt>
                <c:pt idx="153">
                  <c:v>2020-03-12</c:v>
                </c:pt>
                <c:pt idx="154">
                  <c:v>2020-03-13</c:v>
                </c:pt>
                <c:pt idx="155">
                  <c:v>2020-03-16</c:v>
                </c:pt>
                <c:pt idx="156">
                  <c:v>2020-03-17</c:v>
                </c:pt>
                <c:pt idx="157">
                  <c:v>2020-03-18</c:v>
                </c:pt>
                <c:pt idx="158">
                  <c:v>2020-03-19</c:v>
                </c:pt>
                <c:pt idx="159">
                  <c:v>2020-03-20</c:v>
                </c:pt>
                <c:pt idx="160">
                  <c:v>2020-03-23</c:v>
                </c:pt>
                <c:pt idx="161">
                  <c:v>2020-03-24</c:v>
                </c:pt>
                <c:pt idx="162">
                  <c:v>2020-03-25</c:v>
                </c:pt>
                <c:pt idx="163">
                  <c:v>2020-03-26</c:v>
                </c:pt>
                <c:pt idx="164">
                  <c:v>2020-03-27</c:v>
                </c:pt>
                <c:pt idx="165">
                  <c:v>2020-03-30</c:v>
                </c:pt>
                <c:pt idx="166">
                  <c:v>2020-03-31</c:v>
                </c:pt>
                <c:pt idx="167">
                  <c:v>2020-04-01</c:v>
                </c:pt>
                <c:pt idx="168">
                  <c:v>2020-04-02</c:v>
                </c:pt>
                <c:pt idx="169">
                  <c:v>2020-04-03</c:v>
                </c:pt>
                <c:pt idx="170">
                  <c:v>2020-04-07</c:v>
                </c:pt>
                <c:pt idx="171">
                  <c:v>2020-04-08</c:v>
                </c:pt>
                <c:pt idx="172">
                  <c:v>2020-04-09</c:v>
                </c:pt>
                <c:pt idx="173">
                  <c:v>2020-04-10</c:v>
                </c:pt>
                <c:pt idx="174">
                  <c:v>2020-04-13</c:v>
                </c:pt>
                <c:pt idx="175">
                  <c:v>2020-04-14</c:v>
                </c:pt>
                <c:pt idx="176">
                  <c:v>2020-04-15</c:v>
                </c:pt>
                <c:pt idx="177">
                  <c:v>2020-04-16</c:v>
                </c:pt>
                <c:pt idx="178">
                  <c:v>2020-04-17</c:v>
                </c:pt>
                <c:pt idx="179">
                  <c:v>2020-04-20</c:v>
                </c:pt>
                <c:pt idx="180">
                  <c:v>2020-04-21</c:v>
                </c:pt>
                <c:pt idx="181">
                  <c:v>2020-04-22</c:v>
                </c:pt>
                <c:pt idx="182">
                  <c:v>2020-04-23</c:v>
                </c:pt>
                <c:pt idx="183">
                  <c:v>2020-04-24</c:v>
                </c:pt>
                <c:pt idx="184">
                  <c:v>2020-04-27</c:v>
                </c:pt>
                <c:pt idx="185">
                  <c:v>2020-04-28</c:v>
                </c:pt>
                <c:pt idx="186">
                  <c:v>2020-04-29</c:v>
                </c:pt>
                <c:pt idx="187">
                  <c:v>2020-04-30</c:v>
                </c:pt>
                <c:pt idx="188">
                  <c:v>2020-05-06</c:v>
                </c:pt>
                <c:pt idx="189">
                  <c:v>2020-05-07</c:v>
                </c:pt>
                <c:pt idx="190">
                  <c:v>2020-05-08</c:v>
                </c:pt>
                <c:pt idx="191">
                  <c:v>2020-05-11</c:v>
                </c:pt>
                <c:pt idx="192">
                  <c:v>2020-05-12</c:v>
                </c:pt>
                <c:pt idx="193">
                  <c:v>2020-05-13</c:v>
                </c:pt>
                <c:pt idx="194">
                  <c:v>2020-05-14</c:v>
                </c:pt>
                <c:pt idx="195">
                  <c:v>2020-05-15</c:v>
                </c:pt>
                <c:pt idx="196">
                  <c:v>2020-05-18</c:v>
                </c:pt>
                <c:pt idx="197">
                  <c:v>2020-05-19</c:v>
                </c:pt>
                <c:pt idx="198">
                  <c:v>2020-05-20</c:v>
                </c:pt>
                <c:pt idx="199">
                  <c:v>2020-05-21</c:v>
                </c:pt>
                <c:pt idx="200">
                  <c:v>2020-05-22</c:v>
                </c:pt>
                <c:pt idx="201">
                  <c:v>2020-05-25</c:v>
                </c:pt>
                <c:pt idx="202">
                  <c:v>2020-05-26</c:v>
                </c:pt>
                <c:pt idx="203">
                  <c:v>2020-05-27</c:v>
                </c:pt>
                <c:pt idx="204">
                  <c:v>2020-05-28</c:v>
                </c:pt>
                <c:pt idx="205">
                  <c:v>2020-05-29</c:v>
                </c:pt>
                <c:pt idx="206">
                  <c:v>2020-06-01</c:v>
                </c:pt>
                <c:pt idx="207">
                  <c:v>2020-06-02</c:v>
                </c:pt>
                <c:pt idx="208">
                  <c:v>2020-06-03</c:v>
                </c:pt>
                <c:pt idx="209">
                  <c:v>2020-06-04</c:v>
                </c:pt>
                <c:pt idx="210">
                  <c:v>2020-06-05</c:v>
                </c:pt>
                <c:pt idx="211">
                  <c:v>2020-06-08</c:v>
                </c:pt>
                <c:pt idx="212">
                  <c:v>2020-06-09</c:v>
                </c:pt>
                <c:pt idx="213">
                  <c:v>2020-06-10</c:v>
                </c:pt>
                <c:pt idx="214">
                  <c:v>2020-06-11</c:v>
                </c:pt>
                <c:pt idx="215">
                  <c:v>2020-06-12</c:v>
                </c:pt>
                <c:pt idx="216">
                  <c:v>2020-06-15</c:v>
                </c:pt>
                <c:pt idx="217">
                  <c:v>2020-06-16</c:v>
                </c:pt>
                <c:pt idx="218">
                  <c:v>2020-06-17</c:v>
                </c:pt>
                <c:pt idx="219">
                  <c:v>2020-06-18</c:v>
                </c:pt>
                <c:pt idx="220">
                  <c:v>2020-06-19</c:v>
                </c:pt>
                <c:pt idx="221">
                  <c:v>2020-06-22</c:v>
                </c:pt>
                <c:pt idx="222">
                  <c:v>2020-06-23</c:v>
                </c:pt>
                <c:pt idx="223">
                  <c:v>2020-06-24</c:v>
                </c:pt>
                <c:pt idx="224">
                  <c:v>2020-06-29</c:v>
                </c:pt>
                <c:pt idx="225">
                  <c:v>2020-06-30</c:v>
                </c:pt>
                <c:pt idx="226">
                  <c:v>2020-07-01</c:v>
                </c:pt>
                <c:pt idx="227">
                  <c:v>2020-07-02</c:v>
                </c:pt>
                <c:pt idx="228">
                  <c:v>2020-07-03</c:v>
                </c:pt>
                <c:pt idx="229">
                  <c:v>2020-07-06</c:v>
                </c:pt>
                <c:pt idx="230">
                  <c:v>2020-07-07</c:v>
                </c:pt>
                <c:pt idx="231">
                  <c:v>2020-07-08</c:v>
                </c:pt>
                <c:pt idx="232">
                  <c:v>2020-07-09</c:v>
                </c:pt>
                <c:pt idx="233">
                  <c:v>2020-07-10</c:v>
                </c:pt>
                <c:pt idx="234">
                  <c:v>2020-07-13</c:v>
                </c:pt>
                <c:pt idx="235">
                  <c:v>2020-07-14</c:v>
                </c:pt>
                <c:pt idx="236">
                  <c:v>2020-07-15</c:v>
                </c:pt>
                <c:pt idx="237">
                  <c:v>2020-07-16</c:v>
                </c:pt>
                <c:pt idx="238">
                  <c:v>2020-07-17</c:v>
                </c:pt>
                <c:pt idx="239">
                  <c:v>2020-07-20</c:v>
                </c:pt>
                <c:pt idx="240">
                  <c:v>2020-07-21</c:v>
                </c:pt>
                <c:pt idx="241">
                  <c:v>2020-07-22</c:v>
                </c:pt>
                <c:pt idx="242">
                  <c:v>2020-07-23</c:v>
                </c:pt>
                <c:pt idx="243">
                  <c:v>2020-07-24</c:v>
                </c:pt>
                <c:pt idx="244">
                  <c:v>2020-07-27</c:v>
                </c:pt>
                <c:pt idx="245">
                  <c:v>2020-07-28</c:v>
                </c:pt>
                <c:pt idx="246">
                  <c:v>2020-07-29</c:v>
                </c:pt>
                <c:pt idx="247">
                  <c:v>2020-07-30</c:v>
                </c:pt>
                <c:pt idx="248">
                  <c:v>2020-07-31</c:v>
                </c:pt>
                <c:pt idx="249">
                  <c:v>2020-08-03</c:v>
                </c:pt>
                <c:pt idx="250">
                  <c:v>2020-08-04</c:v>
                </c:pt>
                <c:pt idx="251">
                  <c:v>2020-08-05</c:v>
                </c:pt>
                <c:pt idx="252">
                  <c:v>2020-08-06</c:v>
                </c:pt>
                <c:pt idx="253">
                  <c:v>2020-08-07</c:v>
                </c:pt>
                <c:pt idx="254">
                  <c:v>2020-08-10</c:v>
                </c:pt>
                <c:pt idx="255">
                  <c:v>2020-08-11</c:v>
                </c:pt>
                <c:pt idx="256">
                  <c:v>2020-08-12</c:v>
                </c:pt>
                <c:pt idx="257">
                  <c:v>2020-08-13</c:v>
                </c:pt>
                <c:pt idx="258">
                  <c:v>2020-08-14</c:v>
                </c:pt>
                <c:pt idx="259">
                  <c:v>2020-08-17</c:v>
                </c:pt>
                <c:pt idx="260">
                  <c:v>2020-08-18</c:v>
                </c:pt>
                <c:pt idx="261">
                  <c:v>2020-08-19</c:v>
                </c:pt>
                <c:pt idx="262">
                  <c:v>2020-08-20</c:v>
                </c:pt>
                <c:pt idx="263">
                  <c:v>2020-08-21</c:v>
                </c:pt>
                <c:pt idx="264">
                  <c:v>2020-08-24</c:v>
                </c:pt>
                <c:pt idx="265">
                  <c:v>2020-08-25</c:v>
                </c:pt>
                <c:pt idx="266">
                  <c:v>2020-08-26</c:v>
                </c:pt>
                <c:pt idx="267">
                  <c:v>2020-08-27</c:v>
                </c:pt>
                <c:pt idx="268">
                  <c:v>2020-08-28</c:v>
                </c:pt>
                <c:pt idx="269">
                  <c:v>2020-08-31</c:v>
                </c:pt>
                <c:pt idx="270">
                  <c:v>2020-09-01</c:v>
                </c:pt>
                <c:pt idx="271">
                  <c:v>2020-09-02</c:v>
                </c:pt>
                <c:pt idx="272">
                  <c:v>2020-09-03</c:v>
                </c:pt>
                <c:pt idx="273">
                  <c:v>2020-09-04</c:v>
                </c:pt>
                <c:pt idx="274">
                  <c:v>2020-09-07</c:v>
                </c:pt>
                <c:pt idx="275">
                  <c:v>2020-09-08</c:v>
                </c:pt>
                <c:pt idx="276">
                  <c:v>2020-09-09</c:v>
                </c:pt>
                <c:pt idx="277">
                  <c:v>2020-09-10</c:v>
                </c:pt>
                <c:pt idx="278">
                  <c:v>2020-09-11</c:v>
                </c:pt>
                <c:pt idx="279">
                  <c:v>2020-09-14</c:v>
                </c:pt>
                <c:pt idx="280">
                  <c:v>2020-09-15</c:v>
                </c:pt>
                <c:pt idx="281">
                  <c:v>2020-09-16</c:v>
                </c:pt>
                <c:pt idx="282">
                  <c:v>2020-09-17</c:v>
                </c:pt>
                <c:pt idx="283">
                  <c:v>2020-09-18</c:v>
                </c:pt>
                <c:pt idx="284">
                  <c:v>2020-09-21</c:v>
                </c:pt>
                <c:pt idx="285">
                  <c:v>2020-09-22</c:v>
                </c:pt>
                <c:pt idx="286">
                  <c:v>2020-09-23</c:v>
                </c:pt>
                <c:pt idx="287">
                  <c:v>2020-09-24</c:v>
                </c:pt>
                <c:pt idx="288">
                  <c:v>2020-09-25</c:v>
                </c:pt>
                <c:pt idx="289">
                  <c:v>2020-09-28</c:v>
                </c:pt>
                <c:pt idx="290">
                  <c:v>2020-09-29</c:v>
                </c:pt>
                <c:pt idx="291">
                  <c:v>2020-09-30</c:v>
                </c:pt>
                <c:pt idx="292">
                  <c:v>2020-10-09</c:v>
                </c:pt>
                <c:pt idx="293">
                  <c:v>2020-10-12</c:v>
                </c:pt>
                <c:pt idx="294">
                  <c:v>2020-10-13</c:v>
                </c:pt>
                <c:pt idx="295">
                  <c:v>2020-10-14</c:v>
                </c:pt>
                <c:pt idx="296">
                  <c:v>2020-10-15</c:v>
                </c:pt>
                <c:pt idx="297">
                  <c:v>2020-10-16</c:v>
                </c:pt>
                <c:pt idx="298">
                  <c:v>2020-10-19</c:v>
                </c:pt>
                <c:pt idx="299">
                  <c:v>2020-10-20</c:v>
                </c:pt>
                <c:pt idx="300">
                  <c:v>2020-10-21</c:v>
                </c:pt>
                <c:pt idx="301">
                  <c:v>2020-10-22</c:v>
                </c:pt>
                <c:pt idx="302">
                  <c:v>2020-10-23</c:v>
                </c:pt>
                <c:pt idx="303">
                  <c:v>2020-10-26</c:v>
                </c:pt>
                <c:pt idx="304">
                  <c:v>2020-10-27</c:v>
                </c:pt>
                <c:pt idx="305">
                  <c:v>2020-10-28</c:v>
                </c:pt>
                <c:pt idx="306">
                  <c:v>2020-10-29</c:v>
                </c:pt>
                <c:pt idx="307">
                  <c:v>2020-10-30</c:v>
                </c:pt>
                <c:pt idx="308">
                  <c:v>2020-11-02</c:v>
                </c:pt>
                <c:pt idx="309">
                  <c:v>2020-11-03</c:v>
                </c:pt>
                <c:pt idx="310">
                  <c:v>2020-11-04</c:v>
                </c:pt>
                <c:pt idx="311">
                  <c:v>2020-11-05</c:v>
                </c:pt>
                <c:pt idx="312">
                  <c:v>2020-11-06</c:v>
                </c:pt>
                <c:pt idx="313">
                  <c:v>2020-11-09</c:v>
                </c:pt>
                <c:pt idx="314">
                  <c:v>2020-11-10</c:v>
                </c:pt>
                <c:pt idx="315">
                  <c:v>2020-11-11</c:v>
                </c:pt>
                <c:pt idx="316">
                  <c:v>2020-11-12</c:v>
                </c:pt>
                <c:pt idx="317">
                  <c:v>2020-11-13</c:v>
                </c:pt>
                <c:pt idx="318">
                  <c:v>2020-11-16</c:v>
                </c:pt>
                <c:pt idx="319">
                  <c:v>2020-11-17</c:v>
                </c:pt>
                <c:pt idx="320">
                  <c:v>2020-11-18</c:v>
                </c:pt>
                <c:pt idx="321">
                  <c:v>2020-11-19</c:v>
                </c:pt>
                <c:pt idx="322">
                  <c:v>2020-11-20</c:v>
                </c:pt>
                <c:pt idx="323">
                  <c:v>2020-11-23</c:v>
                </c:pt>
                <c:pt idx="324">
                  <c:v>2020-11-24</c:v>
                </c:pt>
                <c:pt idx="325">
                  <c:v>2020-11-25</c:v>
                </c:pt>
                <c:pt idx="326">
                  <c:v>2020-11-26</c:v>
                </c:pt>
                <c:pt idx="327">
                  <c:v>2020-11-27</c:v>
                </c:pt>
                <c:pt idx="328">
                  <c:v>2020-11-30</c:v>
                </c:pt>
                <c:pt idx="329">
                  <c:v>2020-12-01</c:v>
                </c:pt>
                <c:pt idx="330">
                  <c:v>2020-12-02</c:v>
                </c:pt>
                <c:pt idx="331">
                  <c:v>2020-12-03</c:v>
                </c:pt>
                <c:pt idx="332">
                  <c:v>2020-12-04</c:v>
                </c:pt>
                <c:pt idx="333">
                  <c:v>2020-12-07</c:v>
                </c:pt>
                <c:pt idx="334">
                  <c:v>2020-12-08</c:v>
                </c:pt>
                <c:pt idx="335">
                  <c:v>2020-12-09</c:v>
                </c:pt>
                <c:pt idx="336">
                  <c:v>2020-12-10</c:v>
                </c:pt>
                <c:pt idx="337">
                  <c:v>2020-12-11</c:v>
                </c:pt>
                <c:pt idx="338">
                  <c:v>2020-12-14</c:v>
                </c:pt>
                <c:pt idx="339">
                  <c:v>2020-12-15</c:v>
                </c:pt>
                <c:pt idx="340">
                  <c:v>2020-12-16</c:v>
                </c:pt>
                <c:pt idx="341">
                  <c:v>2020-12-17</c:v>
                </c:pt>
                <c:pt idx="342">
                  <c:v>2020-12-18</c:v>
                </c:pt>
                <c:pt idx="343">
                  <c:v>2020-12-21</c:v>
                </c:pt>
                <c:pt idx="344">
                  <c:v>2020-12-22</c:v>
                </c:pt>
                <c:pt idx="345">
                  <c:v>2020-12-23</c:v>
                </c:pt>
                <c:pt idx="346">
                  <c:v>2020-12-24</c:v>
                </c:pt>
                <c:pt idx="347">
                  <c:v>2020-12-25</c:v>
                </c:pt>
                <c:pt idx="348">
                  <c:v>2020-12-28</c:v>
                </c:pt>
                <c:pt idx="349">
                  <c:v>2020-12-29</c:v>
                </c:pt>
                <c:pt idx="350">
                  <c:v>2020-12-30</c:v>
                </c:pt>
                <c:pt idx="351">
                  <c:v>2020-12-31</c:v>
                </c:pt>
                <c:pt idx="352">
                  <c:v>2021-01-04</c:v>
                </c:pt>
                <c:pt idx="353">
                  <c:v>2021-01-05</c:v>
                </c:pt>
                <c:pt idx="354">
                  <c:v>2021-01-06</c:v>
                </c:pt>
                <c:pt idx="355">
                  <c:v>2021-01-07</c:v>
                </c:pt>
                <c:pt idx="356">
                  <c:v>2021-01-08</c:v>
                </c:pt>
                <c:pt idx="357">
                  <c:v>2021-01-11</c:v>
                </c:pt>
                <c:pt idx="358">
                  <c:v>2021-01-12</c:v>
                </c:pt>
                <c:pt idx="359">
                  <c:v>2021-01-13</c:v>
                </c:pt>
                <c:pt idx="360">
                  <c:v>2021-01-14</c:v>
                </c:pt>
                <c:pt idx="361">
                  <c:v>2021-01-15</c:v>
                </c:pt>
                <c:pt idx="362">
                  <c:v>2021-01-18</c:v>
                </c:pt>
                <c:pt idx="363">
                  <c:v>2021-01-19</c:v>
                </c:pt>
                <c:pt idx="364">
                  <c:v>2021-01-20</c:v>
                </c:pt>
                <c:pt idx="365">
                  <c:v>2021-01-21</c:v>
                </c:pt>
                <c:pt idx="366">
                  <c:v>2021-01-22</c:v>
                </c:pt>
                <c:pt idx="367">
                  <c:v>2021-01-25</c:v>
                </c:pt>
                <c:pt idx="368">
                  <c:v>2021-01-26</c:v>
                </c:pt>
                <c:pt idx="369">
                  <c:v>2021-01-27</c:v>
                </c:pt>
                <c:pt idx="370">
                  <c:v>2021-01-28</c:v>
                </c:pt>
                <c:pt idx="371">
                  <c:v>2021-01-29</c:v>
                </c:pt>
                <c:pt idx="372">
                  <c:v>2021-02-01</c:v>
                </c:pt>
                <c:pt idx="373">
                  <c:v>2021-02-02</c:v>
                </c:pt>
                <c:pt idx="374">
                  <c:v>2021-02-03</c:v>
                </c:pt>
                <c:pt idx="375">
                  <c:v>2021-02-04</c:v>
                </c:pt>
                <c:pt idx="376">
                  <c:v>2021-02-05</c:v>
                </c:pt>
                <c:pt idx="377">
                  <c:v>2021-02-08</c:v>
                </c:pt>
                <c:pt idx="378">
                  <c:v>2021-02-09</c:v>
                </c:pt>
                <c:pt idx="379">
                  <c:v>2021-02-10</c:v>
                </c:pt>
                <c:pt idx="380">
                  <c:v>2021-02-18</c:v>
                </c:pt>
                <c:pt idx="381">
                  <c:v>2021-02-19</c:v>
                </c:pt>
                <c:pt idx="382">
                  <c:v>2021-02-22</c:v>
                </c:pt>
                <c:pt idx="383">
                  <c:v>2021-02-23</c:v>
                </c:pt>
                <c:pt idx="384">
                  <c:v>2021-02-24</c:v>
                </c:pt>
                <c:pt idx="385">
                  <c:v>2021-02-25</c:v>
                </c:pt>
                <c:pt idx="386">
                  <c:v>2021-02-26</c:v>
                </c:pt>
                <c:pt idx="387">
                  <c:v>2021-03-01</c:v>
                </c:pt>
                <c:pt idx="388">
                  <c:v>2021-03-02</c:v>
                </c:pt>
                <c:pt idx="389">
                  <c:v>2021-03-03</c:v>
                </c:pt>
                <c:pt idx="390">
                  <c:v>2021-03-04</c:v>
                </c:pt>
                <c:pt idx="391">
                  <c:v>2021-03-05</c:v>
                </c:pt>
                <c:pt idx="392">
                  <c:v>2021-03-08</c:v>
                </c:pt>
                <c:pt idx="393">
                  <c:v>2021-03-09</c:v>
                </c:pt>
                <c:pt idx="394">
                  <c:v>2021-03-10</c:v>
                </c:pt>
                <c:pt idx="395">
                  <c:v>2021-03-11</c:v>
                </c:pt>
                <c:pt idx="396">
                  <c:v>2021-03-12</c:v>
                </c:pt>
                <c:pt idx="397">
                  <c:v>2021-03-15</c:v>
                </c:pt>
                <c:pt idx="398">
                  <c:v>2021-03-16</c:v>
                </c:pt>
                <c:pt idx="399">
                  <c:v>2021-03-17</c:v>
                </c:pt>
                <c:pt idx="400">
                  <c:v>2021-03-18</c:v>
                </c:pt>
                <c:pt idx="401">
                  <c:v>2021-03-19</c:v>
                </c:pt>
                <c:pt idx="402">
                  <c:v>2021-03-22</c:v>
                </c:pt>
                <c:pt idx="403">
                  <c:v>2021-03-23</c:v>
                </c:pt>
                <c:pt idx="404">
                  <c:v>2021-03-24</c:v>
                </c:pt>
                <c:pt idx="405">
                  <c:v>2021-03-25</c:v>
                </c:pt>
                <c:pt idx="406">
                  <c:v>2021-03-26</c:v>
                </c:pt>
                <c:pt idx="407">
                  <c:v>2021-03-29</c:v>
                </c:pt>
                <c:pt idx="408">
                  <c:v>2021-03-30</c:v>
                </c:pt>
                <c:pt idx="409">
                  <c:v>2021-03-31</c:v>
                </c:pt>
                <c:pt idx="410">
                  <c:v>2021-04-01</c:v>
                </c:pt>
                <c:pt idx="411">
                  <c:v>2021-04-02</c:v>
                </c:pt>
                <c:pt idx="412">
                  <c:v>2021-04-06</c:v>
                </c:pt>
                <c:pt idx="413">
                  <c:v>2021-04-07</c:v>
                </c:pt>
                <c:pt idx="414">
                  <c:v>2021-04-08</c:v>
                </c:pt>
                <c:pt idx="415">
                  <c:v>2021-04-09</c:v>
                </c:pt>
                <c:pt idx="416">
                  <c:v>2021-04-12</c:v>
                </c:pt>
                <c:pt idx="417">
                  <c:v>2021-04-13</c:v>
                </c:pt>
                <c:pt idx="418">
                  <c:v>2021-04-14</c:v>
                </c:pt>
                <c:pt idx="419">
                  <c:v>2021-04-15</c:v>
                </c:pt>
                <c:pt idx="420">
                  <c:v>2021-04-16</c:v>
                </c:pt>
                <c:pt idx="421">
                  <c:v>2021-04-19</c:v>
                </c:pt>
                <c:pt idx="422">
                  <c:v>2021-04-20</c:v>
                </c:pt>
                <c:pt idx="423">
                  <c:v>2021-04-21</c:v>
                </c:pt>
                <c:pt idx="424">
                  <c:v>2021-04-22</c:v>
                </c:pt>
                <c:pt idx="425">
                  <c:v>2021-04-23</c:v>
                </c:pt>
                <c:pt idx="426">
                  <c:v>2021-04-26</c:v>
                </c:pt>
                <c:pt idx="427">
                  <c:v>2021-04-27</c:v>
                </c:pt>
                <c:pt idx="428">
                  <c:v>2021-04-28</c:v>
                </c:pt>
                <c:pt idx="429">
                  <c:v>2021-04-29</c:v>
                </c:pt>
                <c:pt idx="430">
                  <c:v>2021-04-30</c:v>
                </c:pt>
                <c:pt idx="431">
                  <c:v>2021-05-06</c:v>
                </c:pt>
                <c:pt idx="432">
                  <c:v>2021-05-07</c:v>
                </c:pt>
                <c:pt idx="433">
                  <c:v>2021-05-10</c:v>
                </c:pt>
                <c:pt idx="434">
                  <c:v>2021-05-11</c:v>
                </c:pt>
                <c:pt idx="435">
                  <c:v>2021-05-12</c:v>
                </c:pt>
                <c:pt idx="436">
                  <c:v>2021-05-13</c:v>
                </c:pt>
                <c:pt idx="437">
                  <c:v>2021-05-14</c:v>
                </c:pt>
                <c:pt idx="438">
                  <c:v>2021-05-17</c:v>
                </c:pt>
                <c:pt idx="439">
                  <c:v>2021-05-18</c:v>
                </c:pt>
                <c:pt idx="440">
                  <c:v>2021-05-19</c:v>
                </c:pt>
                <c:pt idx="441">
                  <c:v>2021-05-20</c:v>
                </c:pt>
                <c:pt idx="442">
                  <c:v>2021-05-21</c:v>
                </c:pt>
                <c:pt idx="443">
                  <c:v>2021-05-24</c:v>
                </c:pt>
                <c:pt idx="444">
                  <c:v>2021-05-25</c:v>
                </c:pt>
                <c:pt idx="445">
                  <c:v>2021-05-26</c:v>
                </c:pt>
                <c:pt idx="446">
                  <c:v>2021-05-27</c:v>
                </c:pt>
                <c:pt idx="447">
                  <c:v>2021-05-28</c:v>
                </c:pt>
                <c:pt idx="448">
                  <c:v>2021-05-31</c:v>
                </c:pt>
                <c:pt idx="449">
                  <c:v>2021-06-01</c:v>
                </c:pt>
                <c:pt idx="450">
                  <c:v>2021-06-02</c:v>
                </c:pt>
                <c:pt idx="451">
                  <c:v>2021-06-03</c:v>
                </c:pt>
                <c:pt idx="452">
                  <c:v>2021-06-04</c:v>
                </c:pt>
                <c:pt idx="453">
                  <c:v>2021-06-07</c:v>
                </c:pt>
                <c:pt idx="454">
                  <c:v>2021-06-08</c:v>
                </c:pt>
                <c:pt idx="455">
                  <c:v>2021-06-09</c:v>
                </c:pt>
                <c:pt idx="456">
                  <c:v>2021-06-10</c:v>
                </c:pt>
                <c:pt idx="457">
                  <c:v>2021-06-11</c:v>
                </c:pt>
                <c:pt idx="458">
                  <c:v>2021-06-15</c:v>
                </c:pt>
                <c:pt idx="459">
                  <c:v>2021-06-16</c:v>
                </c:pt>
                <c:pt idx="460">
                  <c:v>2021-06-17</c:v>
                </c:pt>
                <c:pt idx="461">
                  <c:v>2021-06-18</c:v>
                </c:pt>
                <c:pt idx="462">
                  <c:v>2021-06-21</c:v>
                </c:pt>
                <c:pt idx="463">
                  <c:v>2021-06-22</c:v>
                </c:pt>
                <c:pt idx="464">
                  <c:v>2021-06-23</c:v>
                </c:pt>
                <c:pt idx="465">
                  <c:v>2021-06-24</c:v>
                </c:pt>
                <c:pt idx="466">
                  <c:v>2021-06-25</c:v>
                </c:pt>
                <c:pt idx="467">
                  <c:v>2021-06-28</c:v>
                </c:pt>
                <c:pt idx="468">
                  <c:v>2021-06-29</c:v>
                </c:pt>
                <c:pt idx="469">
                  <c:v>2021-06-30</c:v>
                </c:pt>
                <c:pt idx="470">
                  <c:v>2021-07-01</c:v>
                </c:pt>
                <c:pt idx="471">
                  <c:v>2021-07-02</c:v>
                </c:pt>
                <c:pt idx="472">
                  <c:v>2021-07-05</c:v>
                </c:pt>
                <c:pt idx="473">
                  <c:v>2021-07-06</c:v>
                </c:pt>
                <c:pt idx="474">
                  <c:v>2021-07-07</c:v>
                </c:pt>
                <c:pt idx="475">
                  <c:v>2021-07-08</c:v>
                </c:pt>
                <c:pt idx="476">
                  <c:v>2021-07-09</c:v>
                </c:pt>
                <c:pt idx="477">
                  <c:v>2021-07-12</c:v>
                </c:pt>
                <c:pt idx="478">
                  <c:v>2021-07-13</c:v>
                </c:pt>
                <c:pt idx="479">
                  <c:v>2021-07-14</c:v>
                </c:pt>
                <c:pt idx="480">
                  <c:v>2021-07-15</c:v>
                </c:pt>
                <c:pt idx="481">
                  <c:v>2021-07-16</c:v>
                </c:pt>
                <c:pt idx="482">
                  <c:v>2021-07-19</c:v>
                </c:pt>
                <c:pt idx="483">
                  <c:v>2021-07-20</c:v>
                </c:pt>
                <c:pt idx="484">
                  <c:v>2021-07-21</c:v>
                </c:pt>
                <c:pt idx="485">
                  <c:v>2021-07-22</c:v>
                </c:pt>
                <c:pt idx="486">
                  <c:v>2021-07-23</c:v>
                </c:pt>
                <c:pt idx="487">
                  <c:v>2021-07-26</c:v>
                </c:pt>
                <c:pt idx="488">
                  <c:v>2021-07-27</c:v>
                </c:pt>
                <c:pt idx="489">
                  <c:v>2021-07-28</c:v>
                </c:pt>
                <c:pt idx="490">
                  <c:v>2021-07-29</c:v>
                </c:pt>
                <c:pt idx="491">
                  <c:v>2021-07-30</c:v>
                </c:pt>
                <c:pt idx="492">
                  <c:v>2021-08-02</c:v>
                </c:pt>
                <c:pt idx="493">
                  <c:v>2021-08-03</c:v>
                </c:pt>
                <c:pt idx="494">
                  <c:v>2021-08-04</c:v>
                </c:pt>
                <c:pt idx="495">
                  <c:v>2021-08-05</c:v>
                </c:pt>
                <c:pt idx="496">
                  <c:v>2021-08-06</c:v>
                </c:pt>
                <c:pt idx="497">
                  <c:v>2021-08-09</c:v>
                </c:pt>
                <c:pt idx="498">
                  <c:v>2021-08-10</c:v>
                </c:pt>
                <c:pt idx="499">
                  <c:v>2021-08-11</c:v>
                </c:pt>
                <c:pt idx="500">
                  <c:v>2021-08-12</c:v>
                </c:pt>
                <c:pt idx="501">
                  <c:v>2021-08-13</c:v>
                </c:pt>
                <c:pt idx="502">
                  <c:v>2021-08-16</c:v>
                </c:pt>
                <c:pt idx="503">
                  <c:v>2021-08-17</c:v>
                </c:pt>
                <c:pt idx="504">
                  <c:v>2021-08-18</c:v>
                </c:pt>
                <c:pt idx="505">
                  <c:v>2021-08-19</c:v>
                </c:pt>
                <c:pt idx="506">
                  <c:v>2021-08-20</c:v>
                </c:pt>
                <c:pt idx="507">
                  <c:v>2021-08-23</c:v>
                </c:pt>
                <c:pt idx="508">
                  <c:v>2021-08-24</c:v>
                </c:pt>
                <c:pt idx="509">
                  <c:v>2021-08-25</c:v>
                </c:pt>
                <c:pt idx="510">
                  <c:v>2021-08-26</c:v>
                </c:pt>
                <c:pt idx="511">
                  <c:v>2021-08-27</c:v>
                </c:pt>
                <c:pt idx="512">
                  <c:v>2021-08-30</c:v>
                </c:pt>
                <c:pt idx="513">
                  <c:v>2021-08-31</c:v>
                </c:pt>
                <c:pt idx="514">
                  <c:v>2021-09-01</c:v>
                </c:pt>
                <c:pt idx="515">
                  <c:v>2021-09-02</c:v>
                </c:pt>
                <c:pt idx="516">
                  <c:v>2021-09-03</c:v>
                </c:pt>
                <c:pt idx="517">
                  <c:v>2021-09-06</c:v>
                </c:pt>
                <c:pt idx="518">
                  <c:v>2021-09-07</c:v>
                </c:pt>
                <c:pt idx="519">
                  <c:v>2021-09-08</c:v>
                </c:pt>
                <c:pt idx="520">
                  <c:v>2021-09-09</c:v>
                </c:pt>
                <c:pt idx="521">
                  <c:v>2021-09-10</c:v>
                </c:pt>
                <c:pt idx="522">
                  <c:v>2021-09-13</c:v>
                </c:pt>
                <c:pt idx="523">
                  <c:v>2021-09-14</c:v>
                </c:pt>
                <c:pt idx="524">
                  <c:v>2021-09-15</c:v>
                </c:pt>
                <c:pt idx="525">
                  <c:v>2021-09-16</c:v>
                </c:pt>
                <c:pt idx="526">
                  <c:v>2021-09-17</c:v>
                </c:pt>
                <c:pt idx="527">
                  <c:v>2021-09-22</c:v>
                </c:pt>
                <c:pt idx="528">
                  <c:v>2021-09-23</c:v>
                </c:pt>
                <c:pt idx="529">
                  <c:v>2021-09-24</c:v>
                </c:pt>
                <c:pt idx="530">
                  <c:v>2021-09-27</c:v>
                </c:pt>
                <c:pt idx="531">
                  <c:v>2021-09-28</c:v>
                </c:pt>
                <c:pt idx="532">
                  <c:v>2021-09-29</c:v>
                </c:pt>
                <c:pt idx="533">
                  <c:v>2021-09-30</c:v>
                </c:pt>
                <c:pt idx="534">
                  <c:v>2021-10-08</c:v>
                </c:pt>
                <c:pt idx="535">
                  <c:v>2021-10-11</c:v>
                </c:pt>
                <c:pt idx="536">
                  <c:v>2021-10-12</c:v>
                </c:pt>
                <c:pt idx="537">
                  <c:v>2021-10-13</c:v>
                </c:pt>
                <c:pt idx="538">
                  <c:v>2021-10-14</c:v>
                </c:pt>
                <c:pt idx="539">
                  <c:v>2021-10-15</c:v>
                </c:pt>
                <c:pt idx="540">
                  <c:v>2021-10-18</c:v>
                </c:pt>
                <c:pt idx="541">
                  <c:v>2021-10-19</c:v>
                </c:pt>
                <c:pt idx="542">
                  <c:v>2021-10-20</c:v>
                </c:pt>
                <c:pt idx="543">
                  <c:v>2021-10-21</c:v>
                </c:pt>
                <c:pt idx="544">
                  <c:v>2021-10-22</c:v>
                </c:pt>
                <c:pt idx="545">
                  <c:v>2021-10-25</c:v>
                </c:pt>
                <c:pt idx="546">
                  <c:v>2021-10-26</c:v>
                </c:pt>
                <c:pt idx="547">
                  <c:v>2021-10-27</c:v>
                </c:pt>
                <c:pt idx="548">
                  <c:v>2021-10-28</c:v>
                </c:pt>
                <c:pt idx="549">
                  <c:v>2021-10-29</c:v>
                </c:pt>
                <c:pt idx="550">
                  <c:v>2021-11-01</c:v>
                </c:pt>
                <c:pt idx="551">
                  <c:v>2021-11-02</c:v>
                </c:pt>
                <c:pt idx="552">
                  <c:v>2021-11-03</c:v>
                </c:pt>
                <c:pt idx="553">
                  <c:v>2021-11-04</c:v>
                </c:pt>
                <c:pt idx="554">
                  <c:v>2021-11-05</c:v>
                </c:pt>
                <c:pt idx="555">
                  <c:v>2021-11-08</c:v>
                </c:pt>
                <c:pt idx="556">
                  <c:v>2021-11-09</c:v>
                </c:pt>
                <c:pt idx="557">
                  <c:v>2021-11-10</c:v>
                </c:pt>
                <c:pt idx="558">
                  <c:v>2021-11-11</c:v>
                </c:pt>
                <c:pt idx="559">
                  <c:v>2021-11-12</c:v>
                </c:pt>
                <c:pt idx="560">
                  <c:v>2021-11-15</c:v>
                </c:pt>
                <c:pt idx="561">
                  <c:v>2021-11-16</c:v>
                </c:pt>
                <c:pt idx="562">
                  <c:v>2021-11-17</c:v>
                </c:pt>
                <c:pt idx="563">
                  <c:v>2021-11-18</c:v>
                </c:pt>
                <c:pt idx="564">
                  <c:v>2021-11-19</c:v>
                </c:pt>
                <c:pt idx="565">
                  <c:v>2021-11-22</c:v>
                </c:pt>
                <c:pt idx="566">
                  <c:v>2021-11-23</c:v>
                </c:pt>
                <c:pt idx="567">
                  <c:v>2021-11-24</c:v>
                </c:pt>
                <c:pt idx="568">
                  <c:v>2021-11-25</c:v>
                </c:pt>
                <c:pt idx="569">
                  <c:v>2021-11-26</c:v>
                </c:pt>
                <c:pt idx="570">
                  <c:v>2021-11-29</c:v>
                </c:pt>
                <c:pt idx="571">
                  <c:v>2021-11-30</c:v>
                </c:pt>
                <c:pt idx="572">
                  <c:v>2021-12-01</c:v>
                </c:pt>
                <c:pt idx="573">
                  <c:v>2021-12-02</c:v>
                </c:pt>
                <c:pt idx="574">
                  <c:v>2021-12-03</c:v>
                </c:pt>
                <c:pt idx="575">
                  <c:v>2021-12-06</c:v>
                </c:pt>
                <c:pt idx="576">
                  <c:v>2021-12-07</c:v>
                </c:pt>
                <c:pt idx="577">
                  <c:v>2021-12-08</c:v>
                </c:pt>
                <c:pt idx="578">
                  <c:v>2021-12-09</c:v>
                </c:pt>
                <c:pt idx="579">
                  <c:v>2021-12-10</c:v>
                </c:pt>
                <c:pt idx="580">
                  <c:v>2021-12-13</c:v>
                </c:pt>
                <c:pt idx="581">
                  <c:v>2021-12-14</c:v>
                </c:pt>
                <c:pt idx="582">
                  <c:v>2021-12-15</c:v>
                </c:pt>
                <c:pt idx="583">
                  <c:v>2021-12-16</c:v>
                </c:pt>
                <c:pt idx="584">
                  <c:v>2021-12-17</c:v>
                </c:pt>
                <c:pt idx="585">
                  <c:v>2021-12-20</c:v>
                </c:pt>
                <c:pt idx="586">
                  <c:v>2021-12-21</c:v>
                </c:pt>
                <c:pt idx="587">
                  <c:v>2021-12-22</c:v>
                </c:pt>
                <c:pt idx="588">
                  <c:v>2021-12-23</c:v>
                </c:pt>
                <c:pt idx="589">
                  <c:v>2021-12-24</c:v>
                </c:pt>
                <c:pt idx="590">
                  <c:v>2021-12-27</c:v>
                </c:pt>
                <c:pt idx="591">
                  <c:v>2021-12-28</c:v>
                </c:pt>
                <c:pt idx="592">
                  <c:v>2021-12-29</c:v>
                </c:pt>
                <c:pt idx="593">
                  <c:v>2021-12-30</c:v>
                </c:pt>
                <c:pt idx="594">
                  <c:v>2021-12-31</c:v>
                </c:pt>
                <c:pt idx="595">
                  <c:v>2022-01-04</c:v>
                </c:pt>
                <c:pt idx="596">
                  <c:v>2022-01-05</c:v>
                </c:pt>
                <c:pt idx="597">
                  <c:v>2022-01-06</c:v>
                </c:pt>
                <c:pt idx="598">
                  <c:v>2022-01-07</c:v>
                </c:pt>
                <c:pt idx="599">
                  <c:v>2022-01-10</c:v>
                </c:pt>
                <c:pt idx="600">
                  <c:v>2022-01-11</c:v>
                </c:pt>
                <c:pt idx="601">
                  <c:v>2022-01-12</c:v>
                </c:pt>
                <c:pt idx="602">
                  <c:v>2022-01-13</c:v>
                </c:pt>
                <c:pt idx="603">
                  <c:v>2022-01-14</c:v>
                </c:pt>
                <c:pt idx="604">
                  <c:v>2022-01-17</c:v>
                </c:pt>
                <c:pt idx="605">
                  <c:v>2022-01-18</c:v>
                </c:pt>
                <c:pt idx="606">
                  <c:v>2022-01-19</c:v>
                </c:pt>
                <c:pt idx="607">
                  <c:v>2022-01-20</c:v>
                </c:pt>
                <c:pt idx="608">
                  <c:v>2022-01-21</c:v>
                </c:pt>
                <c:pt idx="609">
                  <c:v>2022-01-24</c:v>
                </c:pt>
                <c:pt idx="610">
                  <c:v>2022-01-25</c:v>
                </c:pt>
                <c:pt idx="611">
                  <c:v>2022-01-26</c:v>
                </c:pt>
                <c:pt idx="612">
                  <c:v>2022-01-27</c:v>
                </c:pt>
                <c:pt idx="613">
                  <c:v>2022-01-28</c:v>
                </c:pt>
                <c:pt idx="614">
                  <c:v>2022-02-07</c:v>
                </c:pt>
                <c:pt idx="615">
                  <c:v>2022-02-08</c:v>
                </c:pt>
                <c:pt idx="616">
                  <c:v>2022-02-09</c:v>
                </c:pt>
                <c:pt idx="617">
                  <c:v>2022-02-10</c:v>
                </c:pt>
                <c:pt idx="618">
                  <c:v>2022-02-11</c:v>
                </c:pt>
                <c:pt idx="619">
                  <c:v>2022-02-14</c:v>
                </c:pt>
                <c:pt idx="620">
                  <c:v>2022-02-15</c:v>
                </c:pt>
                <c:pt idx="621">
                  <c:v>2022-02-16</c:v>
                </c:pt>
                <c:pt idx="622">
                  <c:v>2022-02-17</c:v>
                </c:pt>
                <c:pt idx="623">
                  <c:v>2022-02-18</c:v>
                </c:pt>
                <c:pt idx="624">
                  <c:v>2022-02-21</c:v>
                </c:pt>
                <c:pt idx="625">
                  <c:v>2022-02-22</c:v>
                </c:pt>
                <c:pt idx="626">
                  <c:v>2022-02-23</c:v>
                </c:pt>
                <c:pt idx="627">
                  <c:v>2022-02-24</c:v>
                </c:pt>
                <c:pt idx="628">
                  <c:v>2022-02-25</c:v>
                </c:pt>
                <c:pt idx="629">
                  <c:v>2022-02-28</c:v>
                </c:pt>
                <c:pt idx="630">
                  <c:v>2022-03-01</c:v>
                </c:pt>
                <c:pt idx="631">
                  <c:v>2022-03-02</c:v>
                </c:pt>
                <c:pt idx="632">
                  <c:v>2022-03-03</c:v>
                </c:pt>
                <c:pt idx="633">
                  <c:v>2022-03-04</c:v>
                </c:pt>
                <c:pt idx="634">
                  <c:v>2022-03-07</c:v>
                </c:pt>
                <c:pt idx="635">
                  <c:v>2022-03-08</c:v>
                </c:pt>
                <c:pt idx="636">
                  <c:v>2022-03-09</c:v>
                </c:pt>
                <c:pt idx="637">
                  <c:v>2022-03-10</c:v>
                </c:pt>
                <c:pt idx="638">
                  <c:v>2022-03-11</c:v>
                </c:pt>
                <c:pt idx="639">
                  <c:v>2022-03-14</c:v>
                </c:pt>
                <c:pt idx="640">
                  <c:v>2022-03-15</c:v>
                </c:pt>
                <c:pt idx="641">
                  <c:v>2022-03-16</c:v>
                </c:pt>
                <c:pt idx="642">
                  <c:v>2022-03-17</c:v>
                </c:pt>
                <c:pt idx="643">
                  <c:v>2022-03-18</c:v>
                </c:pt>
                <c:pt idx="644">
                  <c:v>2022-03-21</c:v>
                </c:pt>
                <c:pt idx="645">
                  <c:v>2022-03-22</c:v>
                </c:pt>
                <c:pt idx="646">
                  <c:v>2022-03-23</c:v>
                </c:pt>
                <c:pt idx="647">
                  <c:v>2022-03-24</c:v>
                </c:pt>
                <c:pt idx="648">
                  <c:v>2022-03-25</c:v>
                </c:pt>
                <c:pt idx="649">
                  <c:v>2022-03-28</c:v>
                </c:pt>
                <c:pt idx="650">
                  <c:v>2022-03-29</c:v>
                </c:pt>
                <c:pt idx="651">
                  <c:v>2022-03-30</c:v>
                </c:pt>
                <c:pt idx="652">
                  <c:v>2022-03-31</c:v>
                </c:pt>
                <c:pt idx="653">
                  <c:v>2022-04-01</c:v>
                </c:pt>
                <c:pt idx="654">
                  <c:v>2022-04-06</c:v>
                </c:pt>
                <c:pt idx="655">
                  <c:v>2022-04-07</c:v>
                </c:pt>
                <c:pt idx="656">
                  <c:v>2022-04-08</c:v>
                </c:pt>
                <c:pt idx="657">
                  <c:v>2022-04-11</c:v>
                </c:pt>
                <c:pt idx="658">
                  <c:v>2022-04-12</c:v>
                </c:pt>
                <c:pt idx="659">
                  <c:v>2022-04-13</c:v>
                </c:pt>
                <c:pt idx="660">
                  <c:v>2022-04-14</c:v>
                </c:pt>
                <c:pt idx="661">
                  <c:v>2022-04-15</c:v>
                </c:pt>
                <c:pt idx="662">
                  <c:v>2022-04-18</c:v>
                </c:pt>
                <c:pt idx="663">
                  <c:v>2022-04-19</c:v>
                </c:pt>
                <c:pt idx="664">
                  <c:v>2022-04-20</c:v>
                </c:pt>
                <c:pt idx="665">
                  <c:v>2022-04-21</c:v>
                </c:pt>
                <c:pt idx="666">
                  <c:v>2022-04-22</c:v>
                </c:pt>
                <c:pt idx="667">
                  <c:v>2022-04-25</c:v>
                </c:pt>
                <c:pt idx="668">
                  <c:v>2022-04-26</c:v>
                </c:pt>
                <c:pt idx="669">
                  <c:v>2022-04-27</c:v>
                </c:pt>
                <c:pt idx="670">
                  <c:v>2022-04-28</c:v>
                </c:pt>
                <c:pt idx="671">
                  <c:v>2022-04-29</c:v>
                </c:pt>
                <c:pt idx="672">
                  <c:v>2022-05-05</c:v>
                </c:pt>
                <c:pt idx="673">
                  <c:v>2022-05-06</c:v>
                </c:pt>
                <c:pt idx="674">
                  <c:v>2022-05-09</c:v>
                </c:pt>
                <c:pt idx="675">
                  <c:v>2022-05-10</c:v>
                </c:pt>
                <c:pt idx="676">
                  <c:v>2022-05-11</c:v>
                </c:pt>
                <c:pt idx="677">
                  <c:v>2022-05-12</c:v>
                </c:pt>
                <c:pt idx="678">
                  <c:v>2022-05-13</c:v>
                </c:pt>
                <c:pt idx="679">
                  <c:v>2022-05-16</c:v>
                </c:pt>
                <c:pt idx="680">
                  <c:v>2022-05-17</c:v>
                </c:pt>
                <c:pt idx="681">
                  <c:v>2022-05-18</c:v>
                </c:pt>
                <c:pt idx="682">
                  <c:v>2022-05-19</c:v>
                </c:pt>
                <c:pt idx="683">
                  <c:v>2022-05-20</c:v>
                </c:pt>
                <c:pt idx="684">
                  <c:v>2022-05-23</c:v>
                </c:pt>
                <c:pt idx="685">
                  <c:v>2022-05-24</c:v>
                </c:pt>
                <c:pt idx="686">
                  <c:v>2022-05-25</c:v>
                </c:pt>
                <c:pt idx="687">
                  <c:v>2022-05-26</c:v>
                </c:pt>
                <c:pt idx="688">
                  <c:v>2022-05-27</c:v>
                </c:pt>
                <c:pt idx="689">
                  <c:v>2022-05-30</c:v>
                </c:pt>
                <c:pt idx="690">
                  <c:v>2022-05-31</c:v>
                </c:pt>
                <c:pt idx="691">
                  <c:v>2022-06-01</c:v>
                </c:pt>
                <c:pt idx="692">
                  <c:v>2022-06-02</c:v>
                </c:pt>
                <c:pt idx="693">
                  <c:v>2022-06-06</c:v>
                </c:pt>
                <c:pt idx="694">
                  <c:v>2022-06-07</c:v>
                </c:pt>
                <c:pt idx="695">
                  <c:v>2022-06-08</c:v>
                </c:pt>
                <c:pt idx="696">
                  <c:v>2022-06-09</c:v>
                </c:pt>
                <c:pt idx="697">
                  <c:v>2022-06-10</c:v>
                </c:pt>
                <c:pt idx="698">
                  <c:v>2022-06-13</c:v>
                </c:pt>
                <c:pt idx="699">
                  <c:v>2022-06-14</c:v>
                </c:pt>
                <c:pt idx="700">
                  <c:v>2022-06-15</c:v>
                </c:pt>
                <c:pt idx="701">
                  <c:v>2022-06-16</c:v>
                </c:pt>
                <c:pt idx="702">
                  <c:v>2022-06-17</c:v>
                </c:pt>
                <c:pt idx="703">
                  <c:v>2022-06-20</c:v>
                </c:pt>
                <c:pt idx="704">
                  <c:v>2022-06-21</c:v>
                </c:pt>
                <c:pt idx="705">
                  <c:v>2022-06-22</c:v>
                </c:pt>
                <c:pt idx="706">
                  <c:v>2022-06-23</c:v>
                </c:pt>
                <c:pt idx="707">
                  <c:v>2022-06-24</c:v>
                </c:pt>
                <c:pt idx="708">
                  <c:v>2022-06-27</c:v>
                </c:pt>
                <c:pt idx="709">
                  <c:v>2022-06-28</c:v>
                </c:pt>
                <c:pt idx="710">
                  <c:v>2022-06-29</c:v>
                </c:pt>
                <c:pt idx="711">
                  <c:v>2022-06-30</c:v>
                </c:pt>
                <c:pt idx="712">
                  <c:v>2022-07-01</c:v>
                </c:pt>
                <c:pt idx="713">
                  <c:v>2022-07-04</c:v>
                </c:pt>
                <c:pt idx="714">
                  <c:v>2022-07-05</c:v>
                </c:pt>
                <c:pt idx="715">
                  <c:v>2022-07-06</c:v>
                </c:pt>
                <c:pt idx="716">
                  <c:v>2022-07-07</c:v>
                </c:pt>
                <c:pt idx="717">
                  <c:v>2022-07-08</c:v>
                </c:pt>
                <c:pt idx="718">
                  <c:v>2022-07-11</c:v>
                </c:pt>
                <c:pt idx="719">
                  <c:v>2022-07-12</c:v>
                </c:pt>
                <c:pt idx="720">
                  <c:v>2022-07-13</c:v>
                </c:pt>
                <c:pt idx="721">
                  <c:v>2022-07-14</c:v>
                </c:pt>
                <c:pt idx="722">
                  <c:v>2022-07-15</c:v>
                </c:pt>
                <c:pt idx="723">
                  <c:v>2022-07-18</c:v>
                </c:pt>
                <c:pt idx="724">
                  <c:v>2022-07-19</c:v>
                </c:pt>
                <c:pt idx="725">
                  <c:v>2022-07-20</c:v>
                </c:pt>
                <c:pt idx="726">
                  <c:v>2022-07-21</c:v>
                </c:pt>
                <c:pt idx="727">
                  <c:v>2022-07-22</c:v>
                </c:pt>
                <c:pt idx="728">
                  <c:v>2022-07-25</c:v>
                </c:pt>
                <c:pt idx="729">
                  <c:v>2022-07-26</c:v>
                </c:pt>
                <c:pt idx="730">
                  <c:v>2022-07-27</c:v>
                </c:pt>
                <c:pt idx="731">
                  <c:v>2022-07-28</c:v>
                </c:pt>
                <c:pt idx="732">
                  <c:v>2022-07-29</c:v>
                </c:pt>
                <c:pt idx="733">
                  <c:v>2022-08-01</c:v>
                </c:pt>
                <c:pt idx="734">
                  <c:v>2022-08-02</c:v>
                </c:pt>
                <c:pt idx="735">
                  <c:v>2022-08-03</c:v>
                </c:pt>
                <c:pt idx="736">
                  <c:v>2022-08-04</c:v>
                </c:pt>
                <c:pt idx="737">
                  <c:v>2022-08-05</c:v>
                </c:pt>
                <c:pt idx="738">
                  <c:v>2022-08-08</c:v>
                </c:pt>
                <c:pt idx="739">
                  <c:v>2022-08-09</c:v>
                </c:pt>
                <c:pt idx="740">
                  <c:v>2022-08-10</c:v>
                </c:pt>
                <c:pt idx="741">
                  <c:v>2022-08-11</c:v>
                </c:pt>
                <c:pt idx="742">
                  <c:v>2022-08-12</c:v>
                </c:pt>
                <c:pt idx="743">
                  <c:v>2022-08-15</c:v>
                </c:pt>
                <c:pt idx="744">
                  <c:v>2022-08-16</c:v>
                </c:pt>
                <c:pt idx="745">
                  <c:v>2022-08-17</c:v>
                </c:pt>
                <c:pt idx="746">
                  <c:v>2022-08-18</c:v>
                </c:pt>
                <c:pt idx="747">
                  <c:v>2022-08-19</c:v>
                </c:pt>
                <c:pt idx="748">
                  <c:v>2022-08-22</c:v>
                </c:pt>
                <c:pt idx="749">
                  <c:v>2022-08-23</c:v>
                </c:pt>
                <c:pt idx="750">
                  <c:v>2022-08-24</c:v>
                </c:pt>
                <c:pt idx="751">
                  <c:v>2022-08-25</c:v>
                </c:pt>
                <c:pt idx="752">
                  <c:v>2022-08-26</c:v>
                </c:pt>
                <c:pt idx="753">
                  <c:v>2022-08-29</c:v>
                </c:pt>
                <c:pt idx="754">
                  <c:v>2022-08-30</c:v>
                </c:pt>
                <c:pt idx="755">
                  <c:v>2022-08-31</c:v>
                </c:pt>
                <c:pt idx="756">
                  <c:v>2022-09-01</c:v>
                </c:pt>
                <c:pt idx="757">
                  <c:v>2022-09-02</c:v>
                </c:pt>
                <c:pt idx="758">
                  <c:v>2022-09-05</c:v>
                </c:pt>
                <c:pt idx="759">
                  <c:v>2022-09-06</c:v>
                </c:pt>
                <c:pt idx="760">
                  <c:v>2022-09-07</c:v>
                </c:pt>
                <c:pt idx="761">
                  <c:v>2022-09-08</c:v>
                </c:pt>
                <c:pt idx="762">
                  <c:v>2022-09-09</c:v>
                </c:pt>
                <c:pt idx="763">
                  <c:v>2022-09-13</c:v>
                </c:pt>
                <c:pt idx="764">
                  <c:v>2022-09-14</c:v>
                </c:pt>
                <c:pt idx="765">
                  <c:v>2022-09-15</c:v>
                </c:pt>
                <c:pt idx="766">
                  <c:v>2022-09-16</c:v>
                </c:pt>
                <c:pt idx="767">
                  <c:v>2022-09-19</c:v>
                </c:pt>
                <c:pt idx="768">
                  <c:v>2022-09-20</c:v>
                </c:pt>
                <c:pt idx="769">
                  <c:v>2022-09-21</c:v>
                </c:pt>
                <c:pt idx="770">
                  <c:v>2022-09-22</c:v>
                </c:pt>
                <c:pt idx="771">
                  <c:v>2022-09-23</c:v>
                </c:pt>
                <c:pt idx="772">
                  <c:v>2022-09-26</c:v>
                </c:pt>
                <c:pt idx="773">
                  <c:v>2022-09-27</c:v>
                </c:pt>
                <c:pt idx="774">
                  <c:v>2022-09-28</c:v>
                </c:pt>
                <c:pt idx="775">
                  <c:v>2022-09-29</c:v>
                </c:pt>
                <c:pt idx="776">
                  <c:v>2022-09-30</c:v>
                </c:pt>
                <c:pt idx="777">
                  <c:v>2022-10-10</c:v>
                </c:pt>
                <c:pt idx="778">
                  <c:v>2022-10-11</c:v>
                </c:pt>
                <c:pt idx="779">
                  <c:v>2022-10-12</c:v>
                </c:pt>
                <c:pt idx="780">
                  <c:v>2022-10-13</c:v>
                </c:pt>
                <c:pt idx="781">
                  <c:v>2022-10-14</c:v>
                </c:pt>
                <c:pt idx="782">
                  <c:v>2022-10-17</c:v>
                </c:pt>
                <c:pt idx="783">
                  <c:v>2022-10-18</c:v>
                </c:pt>
                <c:pt idx="784">
                  <c:v>2022-10-19</c:v>
                </c:pt>
                <c:pt idx="785">
                  <c:v>2022-10-20</c:v>
                </c:pt>
                <c:pt idx="786">
                  <c:v>2022-10-21</c:v>
                </c:pt>
                <c:pt idx="787">
                  <c:v>2022-10-24</c:v>
                </c:pt>
                <c:pt idx="788">
                  <c:v>2022-10-25</c:v>
                </c:pt>
                <c:pt idx="789">
                  <c:v>2022-10-26</c:v>
                </c:pt>
                <c:pt idx="790">
                  <c:v>2022-10-27</c:v>
                </c:pt>
                <c:pt idx="791">
                  <c:v>2022-10-28</c:v>
                </c:pt>
                <c:pt idx="792">
                  <c:v>2022-10-31</c:v>
                </c:pt>
                <c:pt idx="793">
                  <c:v>2022-11-01</c:v>
                </c:pt>
                <c:pt idx="794">
                  <c:v>2022-11-02</c:v>
                </c:pt>
                <c:pt idx="795">
                  <c:v>2022-11-03</c:v>
                </c:pt>
                <c:pt idx="796">
                  <c:v>2022-11-04</c:v>
                </c:pt>
                <c:pt idx="797">
                  <c:v>2022-11-07</c:v>
                </c:pt>
                <c:pt idx="798">
                  <c:v>2022-11-08</c:v>
                </c:pt>
                <c:pt idx="799">
                  <c:v>2022-11-09</c:v>
                </c:pt>
                <c:pt idx="800">
                  <c:v>2022-11-10</c:v>
                </c:pt>
                <c:pt idx="801">
                  <c:v>2022-11-11</c:v>
                </c:pt>
                <c:pt idx="802">
                  <c:v>2022-11-14</c:v>
                </c:pt>
                <c:pt idx="803">
                  <c:v>2022-11-15</c:v>
                </c:pt>
                <c:pt idx="804">
                  <c:v>2022-11-16</c:v>
                </c:pt>
                <c:pt idx="805">
                  <c:v>2022-11-17</c:v>
                </c:pt>
                <c:pt idx="806">
                  <c:v>2022-11-18</c:v>
                </c:pt>
                <c:pt idx="807">
                  <c:v>2022-11-21</c:v>
                </c:pt>
                <c:pt idx="808">
                  <c:v>2022-11-22</c:v>
                </c:pt>
                <c:pt idx="809">
                  <c:v>2022-11-23</c:v>
                </c:pt>
                <c:pt idx="810">
                  <c:v>2022-11-24</c:v>
                </c:pt>
                <c:pt idx="811">
                  <c:v>2022-11-25</c:v>
                </c:pt>
                <c:pt idx="812">
                  <c:v>2022-11-28</c:v>
                </c:pt>
                <c:pt idx="813">
                  <c:v>2022-11-29</c:v>
                </c:pt>
                <c:pt idx="814">
                  <c:v>2022-11-30</c:v>
                </c:pt>
                <c:pt idx="815">
                  <c:v>2022-12-01</c:v>
                </c:pt>
                <c:pt idx="816">
                  <c:v>2022-12-02</c:v>
                </c:pt>
                <c:pt idx="817">
                  <c:v>2022-12-05</c:v>
                </c:pt>
                <c:pt idx="818">
                  <c:v>2022-12-06</c:v>
                </c:pt>
                <c:pt idx="819">
                  <c:v>2022-12-07</c:v>
                </c:pt>
                <c:pt idx="820">
                  <c:v>2022-12-08</c:v>
                </c:pt>
                <c:pt idx="821">
                  <c:v>2022-12-09</c:v>
                </c:pt>
                <c:pt idx="822">
                  <c:v>2022-12-12</c:v>
                </c:pt>
                <c:pt idx="823">
                  <c:v>2022-12-13</c:v>
                </c:pt>
                <c:pt idx="824">
                  <c:v>2022-12-14</c:v>
                </c:pt>
                <c:pt idx="825">
                  <c:v>2022-12-15</c:v>
                </c:pt>
                <c:pt idx="826">
                  <c:v>2022-12-16</c:v>
                </c:pt>
                <c:pt idx="827">
                  <c:v>2022-12-19</c:v>
                </c:pt>
                <c:pt idx="828">
                  <c:v>2022-12-20</c:v>
                </c:pt>
                <c:pt idx="829">
                  <c:v>2022-12-21</c:v>
                </c:pt>
                <c:pt idx="830">
                  <c:v>2022-12-22</c:v>
                </c:pt>
                <c:pt idx="831">
                  <c:v>2022-12-23</c:v>
                </c:pt>
                <c:pt idx="832">
                  <c:v>2022-12-26</c:v>
                </c:pt>
                <c:pt idx="833">
                  <c:v>2022-12-27</c:v>
                </c:pt>
                <c:pt idx="834">
                  <c:v>2022-12-28</c:v>
                </c:pt>
                <c:pt idx="835">
                  <c:v>2022-12-29</c:v>
                </c:pt>
                <c:pt idx="836">
                  <c:v>2022-12-30</c:v>
                </c:pt>
                <c:pt idx="837">
                  <c:v>2023-01-03</c:v>
                </c:pt>
                <c:pt idx="838">
                  <c:v>2023-01-04</c:v>
                </c:pt>
                <c:pt idx="839">
                  <c:v>2023-01-05</c:v>
                </c:pt>
                <c:pt idx="840">
                  <c:v>2023-01-06</c:v>
                </c:pt>
                <c:pt idx="841">
                  <c:v>2023-01-09</c:v>
                </c:pt>
                <c:pt idx="842">
                  <c:v>2023-01-10</c:v>
                </c:pt>
                <c:pt idx="843">
                  <c:v>2023-01-11</c:v>
                </c:pt>
                <c:pt idx="844">
                  <c:v>2023-01-12</c:v>
                </c:pt>
                <c:pt idx="845">
                  <c:v>2023-01-13</c:v>
                </c:pt>
                <c:pt idx="846">
                  <c:v>2023-01-16</c:v>
                </c:pt>
                <c:pt idx="847">
                  <c:v>2023-01-17</c:v>
                </c:pt>
                <c:pt idx="848">
                  <c:v>2023-01-18</c:v>
                </c:pt>
                <c:pt idx="849">
                  <c:v>2023-01-19</c:v>
                </c:pt>
                <c:pt idx="850">
                  <c:v>2023-01-20</c:v>
                </c:pt>
                <c:pt idx="851">
                  <c:v>2023-01-30</c:v>
                </c:pt>
                <c:pt idx="852">
                  <c:v>2023-01-31</c:v>
                </c:pt>
                <c:pt idx="853">
                  <c:v>2023-02-01</c:v>
                </c:pt>
                <c:pt idx="854">
                  <c:v>2023-02-02</c:v>
                </c:pt>
                <c:pt idx="855">
                  <c:v>2023-02-03</c:v>
                </c:pt>
                <c:pt idx="856">
                  <c:v>2023-02-06</c:v>
                </c:pt>
                <c:pt idx="857">
                  <c:v>2023-02-07</c:v>
                </c:pt>
                <c:pt idx="858">
                  <c:v>2023-02-08</c:v>
                </c:pt>
                <c:pt idx="859">
                  <c:v>2023-02-09</c:v>
                </c:pt>
                <c:pt idx="860">
                  <c:v>2023-02-10</c:v>
                </c:pt>
                <c:pt idx="861">
                  <c:v>2023-02-13</c:v>
                </c:pt>
                <c:pt idx="862">
                  <c:v>2023-02-14</c:v>
                </c:pt>
                <c:pt idx="863">
                  <c:v>2023-02-15</c:v>
                </c:pt>
                <c:pt idx="864">
                  <c:v>2023-02-16</c:v>
                </c:pt>
                <c:pt idx="865">
                  <c:v>2023-02-17</c:v>
                </c:pt>
                <c:pt idx="866">
                  <c:v>2023-02-20</c:v>
                </c:pt>
                <c:pt idx="867">
                  <c:v>2023-02-21</c:v>
                </c:pt>
                <c:pt idx="868">
                  <c:v>2023-02-22</c:v>
                </c:pt>
                <c:pt idx="869">
                  <c:v>2023-02-23</c:v>
                </c:pt>
                <c:pt idx="870">
                  <c:v>2023-02-24</c:v>
                </c:pt>
                <c:pt idx="871">
                  <c:v>2023-02-27</c:v>
                </c:pt>
                <c:pt idx="872">
                  <c:v>2023-02-28</c:v>
                </c:pt>
                <c:pt idx="873">
                  <c:v>2023-03-01</c:v>
                </c:pt>
                <c:pt idx="874">
                  <c:v>2023-03-02</c:v>
                </c:pt>
                <c:pt idx="875">
                  <c:v>2023-03-03</c:v>
                </c:pt>
                <c:pt idx="876">
                  <c:v>2023-03-06</c:v>
                </c:pt>
                <c:pt idx="877">
                  <c:v>2023-03-07</c:v>
                </c:pt>
                <c:pt idx="878">
                  <c:v>2023-03-08</c:v>
                </c:pt>
                <c:pt idx="879">
                  <c:v>2023-03-09</c:v>
                </c:pt>
                <c:pt idx="880">
                  <c:v>2023-03-10</c:v>
                </c:pt>
                <c:pt idx="881">
                  <c:v>2023-03-13</c:v>
                </c:pt>
                <c:pt idx="882">
                  <c:v>2023-03-14</c:v>
                </c:pt>
                <c:pt idx="883">
                  <c:v>2023-03-15</c:v>
                </c:pt>
                <c:pt idx="884">
                  <c:v>2023-03-16</c:v>
                </c:pt>
                <c:pt idx="885">
                  <c:v>2023-03-17</c:v>
                </c:pt>
                <c:pt idx="886">
                  <c:v>2023-03-20</c:v>
                </c:pt>
                <c:pt idx="887">
                  <c:v>2023-03-21</c:v>
                </c:pt>
                <c:pt idx="888">
                  <c:v>2023-03-22</c:v>
                </c:pt>
                <c:pt idx="889">
                  <c:v>2023-03-23</c:v>
                </c:pt>
                <c:pt idx="890">
                  <c:v>2023-03-24</c:v>
                </c:pt>
                <c:pt idx="891">
                  <c:v>2023-03-27</c:v>
                </c:pt>
                <c:pt idx="892">
                  <c:v>2023-03-28</c:v>
                </c:pt>
                <c:pt idx="893">
                  <c:v>2023-03-29</c:v>
                </c:pt>
                <c:pt idx="894">
                  <c:v>2023-03-30</c:v>
                </c:pt>
                <c:pt idx="895">
                  <c:v>2023-03-31</c:v>
                </c:pt>
                <c:pt idx="896">
                  <c:v>2023-04-03</c:v>
                </c:pt>
                <c:pt idx="897">
                  <c:v>2023-04-04</c:v>
                </c:pt>
                <c:pt idx="898">
                  <c:v>2023-04-06</c:v>
                </c:pt>
                <c:pt idx="899">
                  <c:v>2023-04-07</c:v>
                </c:pt>
                <c:pt idx="900">
                  <c:v>2023-04-10</c:v>
                </c:pt>
                <c:pt idx="901">
                  <c:v>2023-04-11</c:v>
                </c:pt>
                <c:pt idx="902">
                  <c:v>2023-04-12</c:v>
                </c:pt>
                <c:pt idx="903">
                  <c:v>2023-04-13</c:v>
                </c:pt>
                <c:pt idx="904">
                  <c:v>2023-04-14</c:v>
                </c:pt>
                <c:pt idx="905">
                  <c:v>2023-04-17</c:v>
                </c:pt>
                <c:pt idx="906">
                  <c:v>2023-04-18</c:v>
                </c:pt>
                <c:pt idx="907">
                  <c:v>2023-04-19</c:v>
                </c:pt>
                <c:pt idx="908">
                  <c:v>2023-04-20</c:v>
                </c:pt>
                <c:pt idx="909">
                  <c:v>2023-04-21</c:v>
                </c:pt>
                <c:pt idx="910">
                  <c:v>2023-04-24</c:v>
                </c:pt>
                <c:pt idx="911">
                  <c:v>2023-04-25</c:v>
                </c:pt>
                <c:pt idx="912">
                  <c:v>2023-04-26</c:v>
                </c:pt>
                <c:pt idx="913">
                  <c:v>2023-04-27</c:v>
                </c:pt>
                <c:pt idx="914">
                  <c:v>2023-04-28</c:v>
                </c:pt>
                <c:pt idx="915">
                  <c:v>2023-05-04</c:v>
                </c:pt>
                <c:pt idx="916">
                  <c:v>2023-05-05</c:v>
                </c:pt>
                <c:pt idx="917">
                  <c:v>2023-05-08</c:v>
                </c:pt>
                <c:pt idx="918">
                  <c:v>2023-05-09</c:v>
                </c:pt>
                <c:pt idx="919">
                  <c:v>2023-05-10</c:v>
                </c:pt>
                <c:pt idx="920">
                  <c:v>2023-05-11</c:v>
                </c:pt>
                <c:pt idx="921">
                  <c:v>2023-05-12</c:v>
                </c:pt>
                <c:pt idx="922">
                  <c:v>2023-05-15</c:v>
                </c:pt>
                <c:pt idx="923">
                  <c:v>2023-05-16</c:v>
                </c:pt>
                <c:pt idx="924">
                  <c:v>2023-05-17</c:v>
                </c:pt>
                <c:pt idx="925">
                  <c:v>2023-05-18</c:v>
                </c:pt>
                <c:pt idx="926">
                  <c:v>2023-05-19</c:v>
                </c:pt>
                <c:pt idx="927">
                  <c:v>2023-05-22</c:v>
                </c:pt>
                <c:pt idx="928">
                  <c:v>2023-05-23</c:v>
                </c:pt>
                <c:pt idx="929">
                  <c:v>2023-05-24</c:v>
                </c:pt>
                <c:pt idx="930">
                  <c:v>2023-05-25</c:v>
                </c:pt>
                <c:pt idx="931">
                  <c:v>2023-05-26</c:v>
                </c:pt>
                <c:pt idx="932">
                  <c:v>2023-05-29</c:v>
                </c:pt>
                <c:pt idx="933">
                  <c:v>2023-05-30</c:v>
                </c:pt>
                <c:pt idx="934">
                  <c:v>2023-05-31</c:v>
                </c:pt>
                <c:pt idx="935">
                  <c:v>2023-06-01</c:v>
                </c:pt>
                <c:pt idx="936">
                  <c:v>2023-06-02</c:v>
                </c:pt>
                <c:pt idx="937">
                  <c:v>2023-06-05</c:v>
                </c:pt>
                <c:pt idx="938">
                  <c:v>2023-06-06</c:v>
                </c:pt>
                <c:pt idx="939">
                  <c:v>2023-06-07</c:v>
                </c:pt>
                <c:pt idx="940">
                  <c:v>2023-06-08</c:v>
                </c:pt>
                <c:pt idx="941">
                  <c:v>2023-06-09</c:v>
                </c:pt>
                <c:pt idx="942">
                  <c:v>2023-06-12</c:v>
                </c:pt>
                <c:pt idx="943">
                  <c:v>2023-06-13</c:v>
                </c:pt>
                <c:pt idx="944">
                  <c:v>2023-06-14</c:v>
                </c:pt>
                <c:pt idx="945">
                  <c:v>2023-06-15</c:v>
                </c:pt>
                <c:pt idx="946">
                  <c:v>2023-06-16</c:v>
                </c:pt>
                <c:pt idx="947">
                  <c:v>2023-06-19</c:v>
                </c:pt>
                <c:pt idx="948">
                  <c:v>2023-06-20</c:v>
                </c:pt>
                <c:pt idx="949">
                  <c:v>2023-06-21</c:v>
                </c:pt>
                <c:pt idx="950">
                  <c:v>2023-06-26</c:v>
                </c:pt>
                <c:pt idx="951">
                  <c:v>2023-06-27</c:v>
                </c:pt>
                <c:pt idx="952">
                  <c:v>2023-06-28</c:v>
                </c:pt>
                <c:pt idx="953">
                  <c:v>2023-06-29</c:v>
                </c:pt>
                <c:pt idx="954">
                  <c:v>2023-06-30</c:v>
                </c:pt>
                <c:pt idx="955">
                  <c:v>2023-07-03</c:v>
                </c:pt>
                <c:pt idx="956">
                  <c:v>2023-07-04</c:v>
                </c:pt>
                <c:pt idx="957">
                  <c:v>2023-07-05</c:v>
                </c:pt>
                <c:pt idx="958">
                  <c:v>2023-07-06</c:v>
                </c:pt>
                <c:pt idx="959">
                  <c:v>2023-07-07</c:v>
                </c:pt>
                <c:pt idx="960">
                  <c:v>2023-07-10</c:v>
                </c:pt>
                <c:pt idx="961">
                  <c:v>2023-07-11</c:v>
                </c:pt>
                <c:pt idx="962">
                  <c:v>2023-07-12</c:v>
                </c:pt>
                <c:pt idx="963">
                  <c:v>2023-07-13</c:v>
                </c:pt>
                <c:pt idx="964">
                  <c:v>2023-07-14</c:v>
                </c:pt>
                <c:pt idx="965">
                  <c:v>2023-07-17</c:v>
                </c:pt>
                <c:pt idx="966">
                  <c:v>2023-07-18</c:v>
                </c:pt>
                <c:pt idx="967">
                  <c:v>2023-07-19</c:v>
                </c:pt>
                <c:pt idx="968">
                  <c:v>2023-07-20</c:v>
                </c:pt>
                <c:pt idx="969">
                  <c:v>2023-07-21</c:v>
                </c:pt>
                <c:pt idx="970">
                  <c:v>2023-07-24</c:v>
                </c:pt>
                <c:pt idx="971">
                  <c:v>2023-07-25</c:v>
                </c:pt>
                <c:pt idx="972">
                  <c:v>2023-07-26</c:v>
                </c:pt>
                <c:pt idx="973">
                  <c:v>2023-07-27</c:v>
                </c:pt>
                <c:pt idx="974">
                  <c:v>2023-07-28</c:v>
                </c:pt>
                <c:pt idx="975">
                  <c:v>2023-07-31</c:v>
                </c:pt>
                <c:pt idx="976">
                  <c:v>2023-08-01</c:v>
                </c:pt>
                <c:pt idx="977">
                  <c:v>2023-08-02</c:v>
                </c:pt>
                <c:pt idx="978">
                  <c:v>2023-08-03</c:v>
                </c:pt>
                <c:pt idx="979">
                  <c:v>2023-08-04</c:v>
                </c:pt>
                <c:pt idx="980">
                  <c:v>2023-08-07</c:v>
                </c:pt>
                <c:pt idx="981">
                  <c:v>2023-08-08</c:v>
                </c:pt>
                <c:pt idx="982">
                  <c:v>2023-08-09</c:v>
                </c:pt>
                <c:pt idx="983">
                  <c:v>2023-08-10</c:v>
                </c:pt>
                <c:pt idx="984">
                  <c:v>2023-08-11</c:v>
                </c:pt>
                <c:pt idx="985">
                  <c:v>2023-08-14</c:v>
                </c:pt>
                <c:pt idx="986">
                  <c:v>2023-08-15</c:v>
                </c:pt>
                <c:pt idx="987">
                  <c:v>2023-08-16</c:v>
                </c:pt>
                <c:pt idx="988">
                  <c:v>2023-08-17</c:v>
                </c:pt>
                <c:pt idx="989">
                  <c:v>2023-08-18</c:v>
                </c:pt>
                <c:pt idx="990">
                  <c:v>2023-08-21</c:v>
                </c:pt>
                <c:pt idx="991">
                  <c:v>2023-08-22</c:v>
                </c:pt>
                <c:pt idx="992">
                  <c:v>2023-08-23</c:v>
                </c:pt>
                <c:pt idx="993">
                  <c:v>2023-08-24</c:v>
                </c:pt>
                <c:pt idx="994">
                  <c:v>2023-08-25</c:v>
                </c:pt>
                <c:pt idx="995">
                  <c:v>2023-08-28</c:v>
                </c:pt>
                <c:pt idx="996">
                  <c:v>2023-08-29</c:v>
                </c:pt>
                <c:pt idx="997">
                  <c:v>2023-08-30</c:v>
                </c:pt>
                <c:pt idx="998">
                  <c:v>2023-08-31</c:v>
                </c:pt>
                <c:pt idx="999">
                  <c:v>2023-09-01</c:v>
                </c:pt>
                <c:pt idx="1000">
                  <c:v>2023-09-04</c:v>
                </c:pt>
                <c:pt idx="1001">
                  <c:v>2023-09-05</c:v>
                </c:pt>
                <c:pt idx="1002">
                  <c:v>2023-09-06</c:v>
                </c:pt>
                <c:pt idx="1003">
                  <c:v>2023-09-07</c:v>
                </c:pt>
                <c:pt idx="1004">
                  <c:v>2023-09-08</c:v>
                </c:pt>
                <c:pt idx="1005">
                  <c:v>2023-09-11</c:v>
                </c:pt>
                <c:pt idx="1006">
                  <c:v>2023-09-12</c:v>
                </c:pt>
                <c:pt idx="1007">
                  <c:v>2023-09-13</c:v>
                </c:pt>
                <c:pt idx="1008">
                  <c:v>2023-09-14</c:v>
                </c:pt>
                <c:pt idx="1009">
                  <c:v>2023-09-15</c:v>
                </c:pt>
                <c:pt idx="1010">
                  <c:v>2023-09-18</c:v>
                </c:pt>
                <c:pt idx="1011">
                  <c:v>2023-09-19</c:v>
                </c:pt>
                <c:pt idx="1012">
                  <c:v>2023-09-20</c:v>
                </c:pt>
                <c:pt idx="1013">
                  <c:v>2023-09-22</c:v>
                </c:pt>
                <c:pt idx="1014">
                  <c:v>2023-09-25</c:v>
                </c:pt>
                <c:pt idx="1015">
                  <c:v>2023-09-26</c:v>
                </c:pt>
                <c:pt idx="1016">
                  <c:v>2023-09-27</c:v>
                </c:pt>
                <c:pt idx="1017">
                  <c:v>2023-09-28</c:v>
                </c:pt>
                <c:pt idx="1018">
                  <c:v>2023-10-09</c:v>
                </c:pt>
                <c:pt idx="1019">
                  <c:v>2023-10-10</c:v>
                </c:pt>
                <c:pt idx="1020">
                  <c:v>2023-10-11</c:v>
                </c:pt>
                <c:pt idx="1021">
                  <c:v>2023-10-12</c:v>
                </c:pt>
                <c:pt idx="1022">
                  <c:v>2023-10-13</c:v>
                </c:pt>
                <c:pt idx="1023">
                  <c:v>2023-10-16</c:v>
                </c:pt>
                <c:pt idx="1024">
                  <c:v>2023-10-17</c:v>
                </c:pt>
                <c:pt idx="1025">
                  <c:v>2023-10-18</c:v>
                </c:pt>
                <c:pt idx="1026">
                  <c:v>2023-10-19</c:v>
                </c:pt>
                <c:pt idx="1027">
                  <c:v>2023-10-20</c:v>
                </c:pt>
                <c:pt idx="1028">
                  <c:v>2023-10-23</c:v>
                </c:pt>
                <c:pt idx="1029">
                  <c:v>2023-10-24</c:v>
                </c:pt>
                <c:pt idx="1030">
                  <c:v>2023-10-25</c:v>
                </c:pt>
                <c:pt idx="1031">
                  <c:v>2023-10-26</c:v>
                </c:pt>
                <c:pt idx="1032">
                  <c:v>2023-10-27</c:v>
                </c:pt>
                <c:pt idx="1033">
                  <c:v>2023-10-30</c:v>
                </c:pt>
                <c:pt idx="1034">
                  <c:v>2023-10-31</c:v>
                </c:pt>
                <c:pt idx="1035">
                  <c:v>2023-11-01</c:v>
                </c:pt>
                <c:pt idx="1036">
                  <c:v>2023-11-02</c:v>
                </c:pt>
                <c:pt idx="1037">
                  <c:v>2023-11-03</c:v>
                </c:pt>
                <c:pt idx="1038">
                  <c:v>2023-11-06</c:v>
                </c:pt>
                <c:pt idx="1039">
                  <c:v>2023-11-07</c:v>
                </c:pt>
                <c:pt idx="1040">
                  <c:v>2023-11-08</c:v>
                </c:pt>
                <c:pt idx="1041">
                  <c:v>2023-11-09</c:v>
                </c:pt>
                <c:pt idx="1042">
                  <c:v>2023-11-10</c:v>
                </c:pt>
                <c:pt idx="1043">
                  <c:v>2023-11-13</c:v>
                </c:pt>
                <c:pt idx="1044">
                  <c:v>2023-11-14</c:v>
                </c:pt>
                <c:pt idx="1045">
                  <c:v>2023-11-15</c:v>
                </c:pt>
                <c:pt idx="1046">
                  <c:v>2023-11-16</c:v>
                </c:pt>
                <c:pt idx="1047">
                  <c:v>2023-11-17</c:v>
                </c:pt>
                <c:pt idx="1048">
                  <c:v>2023-11-20</c:v>
                </c:pt>
                <c:pt idx="1049">
                  <c:v>2023-11-21</c:v>
                </c:pt>
                <c:pt idx="1050">
                  <c:v>2023-11-22</c:v>
                </c:pt>
                <c:pt idx="1051">
                  <c:v>2023-11-23</c:v>
                </c:pt>
                <c:pt idx="1052">
                  <c:v>2023-11-24</c:v>
                </c:pt>
                <c:pt idx="1053">
                  <c:v>2023-11-27</c:v>
                </c:pt>
                <c:pt idx="1054">
                  <c:v>2023-11-28</c:v>
                </c:pt>
                <c:pt idx="1055">
                  <c:v>2023-11-29</c:v>
                </c:pt>
                <c:pt idx="1056">
                  <c:v>2023-11-30</c:v>
                </c:pt>
                <c:pt idx="1057">
                  <c:v>2023-12-01</c:v>
                </c:pt>
                <c:pt idx="1058">
                  <c:v>2023-12-04</c:v>
                </c:pt>
                <c:pt idx="1059">
                  <c:v>2023-12-05</c:v>
                </c:pt>
                <c:pt idx="1060">
                  <c:v>2023-12-06</c:v>
                </c:pt>
                <c:pt idx="1061">
                  <c:v>2023-12-07</c:v>
                </c:pt>
                <c:pt idx="1062">
                  <c:v>2023-12-08</c:v>
                </c:pt>
                <c:pt idx="1063">
                  <c:v>2023-12-11</c:v>
                </c:pt>
                <c:pt idx="1064">
                  <c:v>2023-12-12</c:v>
                </c:pt>
                <c:pt idx="1065">
                  <c:v>2023-12-13</c:v>
                </c:pt>
                <c:pt idx="1066">
                  <c:v>2023-12-14</c:v>
                </c:pt>
                <c:pt idx="1067">
                  <c:v>2023-12-15</c:v>
                </c:pt>
                <c:pt idx="1068">
                  <c:v>2023-12-18</c:v>
                </c:pt>
                <c:pt idx="1069">
                  <c:v>2023-12-19</c:v>
                </c:pt>
                <c:pt idx="1070">
                  <c:v>2023-12-20</c:v>
                </c:pt>
                <c:pt idx="1071">
                  <c:v>2023-12-21</c:v>
                </c:pt>
                <c:pt idx="1072">
                  <c:v>2023-12-22</c:v>
                </c:pt>
                <c:pt idx="1073">
                  <c:v>2023-12-25</c:v>
                </c:pt>
                <c:pt idx="1074">
                  <c:v>2023-12-26</c:v>
                </c:pt>
                <c:pt idx="1075">
                  <c:v>2023-12-27</c:v>
                </c:pt>
                <c:pt idx="1076">
                  <c:v>2023-12-28</c:v>
                </c:pt>
                <c:pt idx="1077">
                  <c:v>2023-12-29</c:v>
                </c:pt>
                <c:pt idx="1078">
                  <c:v>2024-01-02</c:v>
                </c:pt>
                <c:pt idx="1079">
                  <c:v>2024-01-03</c:v>
                </c:pt>
                <c:pt idx="1080">
                  <c:v>2024-01-04</c:v>
                </c:pt>
                <c:pt idx="1081">
                  <c:v>2024-01-05</c:v>
                </c:pt>
                <c:pt idx="1082">
                  <c:v>2024-01-08</c:v>
                </c:pt>
                <c:pt idx="1083">
                  <c:v>2024-01-09</c:v>
                </c:pt>
                <c:pt idx="1084">
                  <c:v>2024-01-10</c:v>
                </c:pt>
                <c:pt idx="1085">
                  <c:v>2024-01-11</c:v>
                </c:pt>
                <c:pt idx="1086">
                  <c:v>2024-01-12</c:v>
                </c:pt>
                <c:pt idx="1087">
                  <c:v>2024-01-15</c:v>
                </c:pt>
                <c:pt idx="1088">
                  <c:v>2024-01-16</c:v>
                </c:pt>
                <c:pt idx="1089">
                  <c:v>2024-01-17</c:v>
                </c:pt>
                <c:pt idx="1090">
                  <c:v>2024-01-18</c:v>
                </c:pt>
                <c:pt idx="1091">
                  <c:v>2024-01-19</c:v>
                </c:pt>
                <c:pt idx="1092">
                  <c:v>2024-01-22</c:v>
                </c:pt>
                <c:pt idx="1093">
                  <c:v>2024-01-23</c:v>
                </c:pt>
                <c:pt idx="1094">
                  <c:v>2024-01-24</c:v>
                </c:pt>
                <c:pt idx="1095">
                  <c:v>2024-01-25</c:v>
                </c:pt>
                <c:pt idx="1096">
                  <c:v>2024-01-26</c:v>
                </c:pt>
                <c:pt idx="1097">
                  <c:v>2024-01-29</c:v>
                </c:pt>
                <c:pt idx="1098">
                  <c:v>2024-01-30</c:v>
                </c:pt>
                <c:pt idx="1099">
                  <c:v>2024-01-31</c:v>
                </c:pt>
                <c:pt idx="1100">
                  <c:v>2024-02-01</c:v>
                </c:pt>
                <c:pt idx="1101">
                  <c:v>2024-02-02</c:v>
                </c:pt>
                <c:pt idx="1102">
                  <c:v>2024-02-05</c:v>
                </c:pt>
                <c:pt idx="1103">
                  <c:v>2024-02-06</c:v>
                </c:pt>
                <c:pt idx="1104">
                  <c:v>2024-02-07</c:v>
                </c:pt>
                <c:pt idx="1105">
                  <c:v>2024-02-08</c:v>
                </c:pt>
                <c:pt idx="1106">
                  <c:v>2024-02-19</c:v>
                </c:pt>
                <c:pt idx="1107">
                  <c:v>2024-02-20</c:v>
                </c:pt>
                <c:pt idx="1108">
                  <c:v>2024-02-21</c:v>
                </c:pt>
                <c:pt idx="1109">
                  <c:v>2024-02-22</c:v>
                </c:pt>
                <c:pt idx="1110">
                  <c:v>2024-02-23</c:v>
                </c:pt>
                <c:pt idx="1111">
                  <c:v>2024-02-26</c:v>
                </c:pt>
                <c:pt idx="1112">
                  <c:v>2024-02-27</c:v>
                </c:pt>
                <c:pt idx="1113">
                  <c:v>2024-02-28</c:v>
                </c:pt>
                <c:pt idx="1114">
                  <c:v>2024-02-29</c:v>
                </c:pt>
                <c:pt idx="1115">
                  <c:v>2024-03-01</c:v>
                </c:pt>
                <c:pt idx="1116">
                  <c:v>2024-03-04</c:v>
                </c:pt>
                <c:pt idx="1117">
                  <c:v>2024-03-05</c:v>
                </c:pt>
                <c:pt idx="1118">
                  <c:v>2024-03-06</c:v>
                </c:pt>
                <c:pt idx="1119">
                  <c:v>2024-03-07</c:v>
                </c:pt>
                <c:pt idx="1120">
                  <c:v>2024-03-08</c:v>
                </c:pt>
                <c:pt idx="1121">
                  <c:v>2024-03-11</c:v>
                </c:pt>
                <c:pt idx="1122">
                  <c:v>2024-03-12</c:v>
                </c:pt>
                <c:pt idx="1123">
                  <c:v>2024-03-13</c:v>
                </c:pt>
                <c:pt idx="1124">
                  <c:v>2024-03-14</c:v>
                </c:pt>
                <c:pt idx="1125">
                  <c:v>2024-03-15</c:v>
                </c:pt>
                <c:pt idx="1126">
                  <c:v>2024-03-18</c:v>
                </c:pt>
                <c:pt idx="1127">
                  <c:v>2024-03-19</c:v>
                </c:pt>
                <c:pt idx="1128">
                  <c:v>2024-03-20</c:v>
                </c:pt>
                <c:pt idx="1129">
                  <c:v>2024-03-21</c:v>
                </c:pt>
                <c:pt idx="1130">
                  <c:v>2024-03-22</c:v>
                </c:pt>
                <c:pt idx="1131">
                  <c:v>2024-03-25</c:v>
                </c:pt>
                <c:pt idx="1132">
                  <c:v>2024-03-26</c:v>
                </c:pt>
                <c:pt idx="1133">
                  <c:v>2024-03-27</c:v>
                </c:pt>
                <c:pt idx="1134">
                  <c:v>2024-03-28</c:v>
                </c:pt>
                <c:pt idx="1135">
                  <c:v>2024-03-29</c:v>
                </c:pt>
                <c:pt idx="1136">
                  <c:v>2024-04-01</c:v>
                </c:pt>
                <c:pt idx="1137">
                  <c:v>2024-04-02</c:v>
                </c:pt>
                <c:pt idx="1138">
                  <c:v>2024-04-03</c:v>
                </c:pt>
                <c:pt idx="1139">
                  <c:v>2024-04-08</c:v>
                </c:pt>
                <c:pt idx="1140">
                  <c:v>2024-04-09</c:v>
                </c:pt>
                <c:pt idx="1141">
                  <c:v>2024-04-10</c:v>
                </c:pt>
                <c:pt idx="1142">
                  <c:v>2024-04-11</c:v>
                </c:pt>
                <c:pt idx="1143">
                  <c:v>2024-04-12</c:v>
                </c:pt>
                <c:pt idx="1144">
                  <c:v>2024-04-15</c:v>
                </c:pt>
                <c:pt idx="1145">
                  <c:v>2024-04-16</c:v>
                </c:pt>
                <c:pt idx="1146">
                  <c:v>2024-04-17</c:v>
                </c:pt>
                <c:pt idx="1147">
                  <c:v>2024-04-18</c:v>
                </c:pt>
                <c:pt idx="1148">
                  <c:v>2024-04-19</c:v>
                </c:pt>
                <c:pt idx="1149">
                  <c:v>2024-04-22</c:v>
                </c:pt>
                <c:pt idx="1150">
                  <c:v>2024-04-23</c:v>
                </c:pt>
                <c:pt idx="1151">
                  <c:v>2024-04-24</c:v>
                </c:pt>
                <c:pt idx="1152">
                  <c:v>2024-04-25</c:v>
                </c:pt>
                <c:pt idx="1153">
                  <c:v>2024-04-26</c:v>
                </c:pt>
                <c:pt idx="1154">
                  <c:v>2024-04-29</c:v>
                </c:pt>
                <c:pt idx="1155">
                  <c:v>2024-04-30</c:v>
                </c:pt>
                <c:pt idx="1156">
                  <c:v>2024-05-06</c:v>
                </c:pt>
                <c:pt idx="1157">
                  <c:v>2024-05-07</c:v>
                </c:pt>
                <c:pt idx="1158">
                  <c:v>2024-05-08</c:v>
                </c:pt>
                <c:pt idx="1159">
                  <c:v>2024-05-09</c:v>
                </c:pt>
                <c:pt idx="1160">
                  <c:v>2024-05-10</c:v>
                </c:pt>
                <c:pt idx="1161">
                  <c:v>2024-05-13</c:v>
                </c:pt>
                <c:pt idx="1162">
                  <c:v>2024-05-14</c:v>
                </c:pt>
                <c:pt idx="1163">
                  <c:v>2024-05-15</c:v>
                </c:pt>
                <c:pt idx="1164">
                  <c:v>2024-05-16</c:v>
                </c:pt>
                <c:pt idx="1165">
                  <c:v>2024-05-17</c:v>
                </c:pt>
                <c:pt idx="1166">
                  <c:v>2024-05-20</c:v>
                </c:pt>
                <c:pt idx="1167">
                  <c:v>2024-05-21</c:v>
                </c:pt>
                <c:pt idx="1168">
                  <c:v>2024-05-22</c:v>
                </c:pt>
                <c:pt idx="1169">
                  <c:v>2024-05-23</c:v>
                </c:pt>
                <c:pt idx="1170">
                  <c:v>2024-05-24</c:v>
                </c:pt>
                <c:pt idx="1171">
                  <c:v>2024-05-27</c:v>
                </c:pt>
                <c:pt idx="1172">
                  <c:v>2024-05-28</c:v>
                </c:pt>
                <c:pt idx="1173">
                  <c:v>2024-05-29</c:v>
                </c:pt>
                <c:pt idx="1174">
                  <c:v>2024-05-30</c:v>
                </c:pt>
                <c:pt idx="1175">
                  <c:v>2024-05-31</c:v>
                </c:pt>
                <c:pt idx="1176">
                  <c:v>2024-06-03</c:v>
                </c:pt>
                <c:pt idx="1177">
                  <c:v>2024-06-04</c:v>
                </c:pt>
                <c:pt idx="1178">
                  <c:v>2024-06-05</c:v>
                </c:pt>
                <c:pt idx="1179">
                  <c:v>2024-06-06</c:v>
                </c:pt>
                <c:pt idx="1180">
                  <c:v>2024-06-07</c:v>
                </c:pt>
                <c:pt idx="1181">
                  <c:v>2024-06-11</c:v>
                </c:pt>
                <c:pt idx="1182">
                  <c:v>2024-06-12</c:v>
                </c:pt>
                <c:pt idx="1183">
                  <c:v>2024-06-13</c:v>
                </c:pt>
                <c:pt idx="1184">
                  <c:v>2024-06-14</c:v>
                </c:pt>
                <c:pt idx="1185">
                  <c:v>2024-06-17</c:v>
                </c:pt>
                <c:pt idx="1186">
                  <c:v>2024-06-18</c:v>
                </c:pt>
                <c:pt idx="1187">
                  <c:v>2024-06-19</c:v>
                </c:pt>
                <c:pt idx="1188">
                  <c:v>2024-06-20</c:v>
                </c:pt>
                <c:pt idx="1189">
                  <c:v>2024-06-21</c:v>
                </c:pt>
                <c:pt idx="1190">
                  <c:v>2024-06-24</c:v>
                </c:pt>
                <c:pt idx="1191">
                  <c:v>2024-06-25</c:v>
                </c:pt>
                <c:pt idx="1192">
                  <c:v>2024-06-26</c:v>
                </c:pt>
                <c:pt idx="1193">
                  <c:v>2024-06-27</c:v>
                </c:pt>
                <c:pt idx="1194">
                  <c:v>2024-06-28</c:v>
                </c:pt>
                <c:pt idx="1195">
                  <c:v>2024-07-01</c:v>
                </c:pt>
                <c:pt idx="1196">
                  <c:v>2024-07-02</c:v>
                </c:pt>
                <c:pt idx="1197">
                  <c:v>2024-07-03</c:v>
                </c:pt>
                <c:pt idx="1198">
                  <c:v>2024-07-04</c:v>
                </c:pt>
                <c:pt idx="1199">
                  <c:v>2024-07-05</c:v>
                </c:pt>
                <c:pt idx="1200">
                  <c:v>2024-07-08</c:v>
                </c:pt>
                <c:pt idx="1201">
                  <c:v>2024-07-09</c:v>
                </c:pt>
                <c:pt idx="1202">
                  <c:v>2024-07-10</c:v>
                </c:pt>
                <c:pt idx="1203">
                  <c:v>2024-07-11</c:v>
                </c:pt>
                <c:pt idx="1204">
                  <c:v>2024-07-12</c:v>
                </c:pt>
                <c:pt idx="1205">
                  <c:v>2024-07-15</c:v>
                </c:pt>
                <c:pt idx="1206">
                  <c:v>2024-07-16</c:v>
                </c:pt>
                <c:pt idx="1207">
                  <c:v>2024-07-17</c:v>
                </c:pt>
                <c:pt idx="1208">
                  <c:v>2024-07-18</c:v>
                </c:pt>
                <c:pt idx="1209">
                  <c:v>2024-07-19</c:v>
                </c:pt>
                <c:pt idx="1210">
                  <c:v>2024-07-22</c:v>
                </c:pt>
                <c:pt idx="1211">
                  <c:v>2024-07-23</c:v>
                </c:pt>
                <c:pt idx="1212">
                  <c:v>2024-07-24</c:v>
                </c:pt>
                <c:pt idx="1213">
                  <c:v>2024-07-25</c:v>
                </c:pt>
                <c:pt idx="1214">
                  <c:v>2024-07-26</c:v>
                </c:pt>
                <c:pt idx="1215">
                  <c:v>2024-07-29</c:v>
                </c:pt>
                <c:pt idx="1216">
                  <c:v>2024-07-30</c:v>
                </c:pt>
                <c:pt idx="1217">
                  <c:v>2024-07-31</c:v>
                </c:pt>
                <c:pt idx="1218">
                  <c:v>2024-08-01</c:v>
                </c:pt>
                <c:pt idx="1219">
                  <c:v>2024-08-02</c:v>
                </c:pt>
                <c:pt idx="1220">
                  <c:v>2024-08-05</c:v>
                </c:pt>
                <c:pt idx="1221">
                  <c:v>2024-08-06</c:v>
                </c:pt>
                <c:pt idx="1222">
                  <c:v>2024-08-07</c:v>
                </c:pt>
                <c:pt idx="1223">
                  <c:v>2024-08-08</c:v>
                </c:pt>
                <c:pt idx="1224">
                  <c:v>2024-08-09</c:v>
                </c:pt>
                <c:pt idx="1225">
                  <c:v>2024-08-12</c:v>
                </c:pt>
                <c:pt idx="1226">
                  <c:v>2024-08-13</c:v>
                </c:pt>
                <c:pt idx="1227">
                  <c:v>2024-08-14</c:v>
                </c:pt>
                <c:pt idx="1228">
                  <c:v>2024-08-15</c:v>
                </c:pt>
                <c:pt idx="1229">
                  <c:v>2024-08-16</c:v>
                </c:pt>
                <c:pt idx="1230">
                  <c:v>2024-08-19</c:v>
                </c:pt>
                <c:pt idx="1231">
                  <c:v>2024-08-20</c:v>
                </c:pt>
                <c:pt idx="1232">
                  <c:v>2024-08-21</c:v>
                </c:pt>
                <c:pt idx="1233">
                  <c:v>2024-08-22</c:v>
                </c:pt>
                <c:pt idx="1234">
                  <c:v>2024-08-23</c:v>
                </c:pt>
                <c:pt idx="1235">
                  <c:v>2024-08-26</c:v>
                </c:pt>
                <c:pt idx="1236">
                  <c:v>2024-08-27</c:v>
                </c:pt>
                <c:pt idx="1237">
                  <c:v>2024-08-28</c:v>
                </c:pt>
                <c:pt idx="1238">
                  <c:v>2024-08-29</c:v>
                </c:pt>
                <c:pt idx="1239">
                  <c:v>2024-08-30</c:v>
                </c:pt>
                <c:pt idx="1240">
                  <c:v>2024-09-02</c:v>
                </c:pt>
                <c:pt idx="1241">
                  <c:v>2024-09-03</c:v>
                </c:pt>
                <c:pt idx="1242">
                  <c:v>2024-09-04</c:v>
                </c:pt>
                <c:pt idx="1243">
                  <c:v>2024-09-05</c:v>
                </c:pt>
                <c:pt idx="1244">
                  <c:v>2024-09-06</c:v>
                </c:pt>
                <c:pt idx="1245">
                  <c:v>2024-09-09</c:v>
                </c:pt>
                <c:pt idx="1246">
                  <c:v>2024-09-10</c:v>
                </c:pt>
                <c:pt idx="1247">
                  <c:v>2024-09-11</c:v>
                </c:pt>
                <c:pt idx="1248">
                  <c:v>2024-09-12</c:v>
                </c:pt>
                <c:pt idx="1249">
                  <c:v>2024-09-13</c:v>
                </c:pt>
                <c:pt idx="1250">
                  <c:v>2024-09-18</c:v>
                </c:pt>
                <c:pt idx="1251">
                  <c:v>2024-09-19</c:v>
                </c:pt>
                <c:pt idx="1252">
                  <c:v>2024-09-20</c:v>
                </c:pt>
                <c:pt idx="1253">
                  <c:v>2024-09-23</c:v>
                </c:pt>
                <c:pt idx="1254">
                  <c:v>2024-09-24</c:v>
                </c:pt>
                <c:pt idx="1255">
                  <c:v>2024-09-25</c:v>
                </c:pt>
                <c:pt idx="1256">
                  <c:v>2024-09-26</c:v>
                </c:pt>
                <c:pt idx="1257">
                  <c:v>2024-09-27</c:v>
                </c:pt>
                <c:pt idx="1258">
                  <c:v>2024-09-30</c:v>
                </c:pt>
                <c:pt idx="1259">
                  <c:v>2024-10-08</c:v>
                </c:pt>
                <c:pt idx="1260">
                  <c:v>2024-10-09</c:v>
                </c:pt>
                <c:pt idx="1261">
                  <c:v>2024-10-10</c:v>
                </c:pt>
                <c:pt idx="1262">
                  <c:v>2024-10-11</c:v>
                </c:pt>
                <c:pt idx="1263">
                  <c:v>2024-10-14</c:v>
                </c:pt>
                <c:pt idx="1264">
                  <c:v>2024-10-15</c:v>
                </c:pt>
                <c:pt idx="1265">
                  <c:v>2024-10-16</c:v>
                </c:pt>
                <c:pt idx="1266">
                  <c:v>2024-10-17</c:v>
                </c:pt>
                <c:pt idx="1267">
                  <c:v>2024-10-18</c:v>
                </c:pt>
                <c:pt idx="1268">
                  <c:v>2024-10-21</c:v>
                </c:pt>
                <c:pt idx="1269">
                  <c:v>2024-10-22</c:v>
                </c:pt>
                <c:pt idx="1270">
                  <c:v>2024-10-23</c:v>
                </c:pt>
                <c:pt idx="1271">
                  <c:v>2024-10-24</c:v>
                </c:pt>
                <c:pt idx="1272">
                  <c:v>2024-10-25</c:v>
                </c:pt>
                <c:pt idx="1273">
                  <c:v>2024-10-28</c:v>
                </c:pt>
                <c:pt idx="1274">
                  <c:v>2024-10-29</c:v>
                </c:pt>
                <c:pt idx="1275">
                  <c:v>2024-10-30</c:v>
                </c:pt>
                <c:pt idx="1276">
                  <c:v>2024-10-31</c:v>
                </c:pt>
                <c:pt idx="1277">
                  <c:v>2024-11-01</c:v>
                </c:pt>
                <c:pt idx="1278">
                  <c:v>2024-11-04</c:v>
                </c:pt>
                <c:pt idx="1279">
                  <c:v>2024-11-05</c:v>
                </c:pt>
                <c:pt idx="1280">
                  <c:v>2024-11-06</c:v>
                </c:pt>
                <c:pt idx="1281">
                  <c:v>2024-11-07</c:v>
                </c:pt>
                <c:pt idx="1282">
                  <c:v>2024-11-08</c:v>
                </c:pt>
                <c:pt idx="1283">
                  <c:v>2024-11-11</c:v>
                </c:pt>
                <c:pt idx="1284">
                  <c:v>2024-11-12</c:v>
                </c:pt>
                <c:pt idx="1285">
                  <c:v>2024-11-13</c:v>
                </c:pt>
                <c:pt idx="1286">
                  <c:v>2024-11-14</c:v>
                </c:pt>
                <c:pt idx="1287">
                  <c:v>2024-11-15</c:v>
                </c:pt>
              </c:strCache>
            </c:strRef>
          </c:cat>
          <c:val>
            <c:numRef>
              <c:f>Sheet1!$F$2:$F$1289</c:f>
              <c:numCache>
                <c:formatCode>0.0000_);[Red]\(0.0000\)</c:formatCode>
                <c:ptCount val="1288"/>
                <c:pt idx="0">
                  <c:v>2.1000000000000796E-2</c:v>
                </c:pt>
                <c:pt idx="1">
                  <c:v>3.1499999999994088E-2</c:v>
                </c:pt>
                <c:pt idx="2">
                  <c:v>4.1899999999998272E-2</c:v>
                </c:pt>
                <c:pt idx="3">
                  <c:v>7.339999999999236E-2</c:v>
                </c:pt>
                <c:pt idx="4">
                  <c:v>8.3899999999999864E-2</c:v>
                </c:pt>
                <c:pt idx="5">
                  <c:v>9.4400000000007367E-2</c:v>
                </c:pt>
                <c:pt idx="6">
                  <c:v>0.10479999999999734</c:v>
                </c:pt>
                <c:pt idx="7">
                  <c:v>0.11529999999999063</c:v>
                </c:pt>
                <c:pt idx="8">
                  <c:v>0.14690000000000225</c:v>
                </c:pt>
                <c:pt idx="9">
                  <c:v>0.15730000000000643</c:v>
                </c:pt>
                <c:pt idx="10">
                  <c:v>0.16790000000000305</c:v>
                </c:pt>
                <c:pt idx="11">
                  <c:v>0.17829999999999302</c:v>
                </c:pt>
                <c:pt idx="12">
                  <c:v>0.18880000000000052</c:v>
                </c:pt>
                <c:pt idx="13">
                  <c:v>0.22029999999999461</c:v>
                </c:pt>
                <c:pt idx="14">
                  <c:v>0.23069999999999879</c:v>
                </c:pt>
                <c:pt idx="15">
                  <c:v>0.2412000000000063</c:v>
                </c:pt>
                <c:pt idx="16">
                  <c:v>0.25169999999999959</c:v>
                </c:pt>
                <c:pt idx="17">
                  <c:v>0.26220000000000709</c:v>
                </c:pt>
                <c:pt idx="18">
                  <c:v>0.29370000000000118</c:v>
                </c:pt>
                <c:pt idx="19">
                  <c:v>0.30419999999999447</c:v>
                </c:pt>
                <c:pt idx="20">
                  <c:v>0.31470000000000198</c:v>
                </c:pt>
                <c:pt idx="21">
                  <c:v>0.32519999999999527</c:v>
                </c:pt>
                <c:pt idx="22">
                  <c:v>0.33570000000000277</c:v>
                </c:pt>
                <c:pt idx="23">
                  <c:v>0.36719999999999686</c:v>
                </c:pt>
                <c:pt idx="24">
                  <c:v>0.37760000000000105</c:v>
                </c:pt>
                <c:pt idx="25">
                  <c:v>0.38810000000000855</c:v>
                </c:pt>
                <c:pt idx="26">
                  <c:v>0.39860000000000184</c:v>
                </c:pt>
                <c:pt idx="27">
                  <c:v>0.40910000000000935</c:v>
                </c:pt>
                <c:pt idx="28">
                  <c:v>0.44050000000000011</c:v>
                </c:pt>
                <c:pt idx="29">
                  <c:v>0.45109999999999673</c:v>
                </c:pt>
                <c:pt idx="30">
                  <c:v>0.46150000000000091</c:v>
                </c:pt>
                <c:pt idx="31">
                  <c:v>0.47200000000000841</c:v>
                </c:pt>
                <c:pt idx="32">
                  <c:v>0.48250000000000171</c:v>
                </c:pt>
                <c:pt idx="33">
                  <c:v>0.51390000000000668</c:v>
                </c:pt>
                <c:pt idx="34">
                  <c:v>0.5245000000000033</c:v>
                </c:pt>
                <c:pt idx="35">
                  <c:v>0.53490000000000748</c:v>
                </c:pt>
                <c:pt idx="36">
                  <c:v>0.54550000000000409</c:v>
                </c:pt>
                <c:pt idx="37">
                  <c:v>0.58740000000000236</c:v>
                </c:pt>
                <c:pt idx="38">
                  <c:v>0.59780000000000655</c:v>
                </c:pt>
                <c:pt idx="39">
                  <c:v>0.60840000000000316</c:v>
                </c:pt>
                <c:pt idx="40">
                  <c:v>0.61880000000000734</c:v>
                </c:pt>
                <c:pt idx="41">
                  <c:v>0.62939999999998975</c:v>
                </c:pt>
                <c:pt idx="42">
                  <c:v>0.66080000000000894</c:v>
                </c:pt>
                <c:pt idx="43">
                  <c:v>0.67129999999998802</c:v>
                </c:pt>
                <c:pt idx="44">
                  <c:v>0.68179999999999552</c:v>
                </c:pt>
                <c:pt idx="45">
                  <c:v>0.69230000000000302</c:v>
                </c:pt>
                <c:pt idx="46">
                  <c:v>0.70279999999999632</c:v>
                </c:pt>
                <c:pt idx="47">
                  <c:v>0.7342000000000013</c:v>
                </c:pt>
                <c:pt idx="48">
                  <c:v>0.81810000000000116</c:v>
                </c:pt>
                <c:pt idx="49">
                  <c:v>0.82869999999999777</c:v>
                </c:pt>
                <c:pt idx="50">
                  <c:v>0.83910000000000196</c:v>
                </c:pt>
                <c:pt idx="51">
                  <c:v>0.84959999999999525</c:v>
                </c:pt>
                <c:pt idx="52">
                  <c:v>0.88110000000000355</c:v>
                </c:pt>
                <c:pt idx="53">
                  <c:v>0.89159999999999684</c:v>
                </c:pt>
                <c:pt idx="54">
                  <c:v>0.90200000000000102</c:v>
                </c:pt>
                <c:pt idx="55">
                  <c:v>0.91260000000001185</c:v>
                </c:pt>
                <c:pt idx="56">
                  <c:v>0.92300000000000182</c:v>
                </c:pt>
                <c:pt idx="57">
                  <c:v>0.95449999999999591</c:v>
                </c:pt>
                <c:pt idx="58">
                  <c:v>0.96500000000000341</c:v>
                </c:pt>
                <c:pt idx="59">
                  <c:v>0.97540000000000759</c:v>
                </c:pt>
                <c:pt idx="60">
                  <c:v>0.98600000000000421</c:v>
                </c:pt>
                <c:pt idx="61">
                  <c:v>0.99639999999999418</c:v>
                </c:pt>
                <c:pt idx="62">
                  <c:v>1.0278999999999883</c:v>
                </c:pt>
                <c:pt idx="63">
                  <c:v>1.0383999999999958</c:v>
                </c:pt>
                <c:pt idx="64">
                  <c:v>1.0489000000000033</c:v>
                </c:pt>
                <c:pt idx="65">
                  <c:v>1.0594000000000108</c:v>
                </c:pt>
                <c:pt idx="66">
                  <c:v>1.0698999999999899</c:v>
                </c:pt>
                <c:pt idx="67">
                  <c:v>1.1013999999999982</c:v>
                </c:pt>
                <c:pt idx="68">
                  <c:v>1.1118999999999915</c:v>
                </c:pt>
                <c:pt idx="69">
                  <c:v>1.122399999999999</c:v>
                </c:pt>
                <c:pt idx="70">
                  <c:v>1.1327999999999889</c:v>
                </c:pt>
                <c:pt idx="71">
                  <c:v>1.1433000000000106</c:v>
                </c:pt>
                <c:pt idx="72">
                  <c:v>1.1748000000000047</c:v>
                </c:pt>
                <c:pt idx="73">
                  <c:v>1.185299999999998</c:v>
                </c:pt>
                <c:pt idx="74">
                  <c:v>1.1958000000000055</c:v>
                </c:pt>
                <c:pt idx="75">
                  <c:v>1.2061999999999955</c:v>
                </c:pt>
                <c:pt idx="76">
                  <c:v>1.216700000000003</c:v>
                </c:pt>
                <c:pt idx="77">
                  <c:v>1.2483000000000004</c:v>
                </c:pt>
                <c:pt idx="78">
                  <c:v>1.2587000000000046</c:v>
                </c:pt>
                <c:pt idx="79">
                  <c:v>1.2691999999999979</c:v>
                </c:pt>
                <c:pt idx="80">
                  <c:v>1.2797000000000054</c:v>
                </c:pt>
                <c:pt idx="81">
                  <c:v>1.2901999999999987</c:v>
                </c:pt>
                <c:pt idx="82">
                  <c:v>1.3216999999999928</c:v>
                </c:pt>
                <c:pt idx="83">
                  <c:v>1.3322000000000003</c:v>
                </c:pt>
                <c:pt idx="84">
                  <c:v>1.3426000000000045</c:v>
                </c:pt>
                <c:pt idx="85">
                  <c:v>1.3530999999999977</c:v>
                </c:pt>
                <c:pt idx="86">
                  <c:v>1.3636000000000053</c:v>
                </c:pt>
                <c:pt idx="87">
                  <c:v>1.3950999999999993</c:v>
                </c:pt>
                <c:pt idx="88">
                  <c:v>1.4055000000000035</c:v>
                </c:pt>
                <c:pt idx="89">
                  <c:v>1.4161000000000001</c:v>
                </c:pt>
                <c:pt idx="90">
                  <c:v>1.4265000000000043</c:v>
                </c:pt>
                <c:pt idx="91">
                  <c:v>1.4369999999999976</c:v>
                </c:pt>
                <c:pt idx="92">
                  <c:v>1.4684999999999917</c:v>
                </c:pt>
                <c:pt idx="93">
                  <c:v>1.4789999999999992</c:v>
                </c:pt>
                <c:pt idx="94">
                  <c:v>1.4893999999999892</c:v>
                </c:pt>
                <c:pt idx="95">
                  <c:v>1.4998999999999967</c:v>
                </c:pt>
                <c:pt idx="96">
                  <c:v>1.5104999999999933</c:v>
                </c:pt>
                <c:pt idx="97">
                  <c:v>1.5418999999999983</c:v>
                </c:pt>
                <c:pt idx="98">
                  <c:v>1.5523999999999916</c:v>
                </c:pt>
                <c:pt idx="99">
                  <c:v>1.5628999999999991</c:v>
                </c:pt>
                <c:pt idx="100">
                  <c:v>1.5733999999999924</c:v>
                </c:pt>
                <c:pt idx="101">
                  <c:v>1.5838999999999999</c:v>
                </c:pt>
                <c:pt idx="102">
                  <c:v>1.6152999999999906</c:v>
                </c:pt>
                <c:pt idx="103">
                  <c:v>1.6257999999999981</c:v>
                </c:pt>
                <c:pt idx="104">
                  <c:v>1.6362999999999914</c:v>
                </c:pt>
                <c:pt idx="105">
                  <c:v>1.6467999999999989</c:v>
                </c:pt>
                <c:pt idx="106">
                  <c:v>1.6572999999999922</c:v>
                </c:pt>
                <c:pt idx="107">
                  <c:v>1.6886999999999972</c:v>
                </c:pt>
                <c:pt idx="108">
                  <c:v>1.6991999999999905</c:v>
                </c:pt>
                <c:pt idx="109">
                  <c:v>1.7202000000000055</c:v>
                </c:pt>
                <c:pt idx="110">
                  <c:v>1.7306999999999988</c:v>
                </c:pt>
                <c:pt idx="111">
                  <c:v>1.7621999999999929</c:v>
                </c:pt>
                <c:pt idx="112">
                  <c:v>1.7727000000000004</c:v>
                </c:pt>
                <c:pt idx="113">
                  <c:v>1.7832000000000079</c:v>
                </c:pt>
                <c:pt idx="114">
                  <c:v>1.7937000000000012</c:v>
                </c:pt>
                <c:pt idx="115">
                  <c:v>1.8042000000000087</c:v>
                </c:pt>
                <c:pt idx="116">
                  <c:v>1.8355999999999995</c:v>
                </c:pt>
                <c:pt idx="117">
                  <c:v>1.846100000000007</c:v>
                </c:pt>
                <c:pt idx="118">
                  <c:v>1.8566000000000003</c:v>
                </c:pt>
                <c:pt idx="119">
                  <c:v>1.8670999999999935</c:v>
                </c:pt>
                <c:pt idx="120">
                  <c:v>1.8774999999999977</c:v>
                </c:pt>
                <c:pt idx="121">
                  <c:v>1.909000000000006</c:v>
                </c:pt>
                <c:pt idx="122">
                  <c:v>1.9194999999999993</c:v>
                </c:pt>
                <c:pt idx="123">
                  <c:v>0</c:v>
                </c:pt>
                <c:pt idx="124">
                  <c:v>1.0599999999996612E-2</c:v>
                </c:pt>
                <c:pt idx="125">
                  <c:v>0.12720000000000198</c:v>
                </c:pt>
                <c:pt idx="126">
                  <c:v>0.13779999999999859</c:v>
                </c:pt>
                <c:pt idx="127">
                  <c:v>0.14849999999999852</c:v>
                </c:pt>
                <c:pt idx="128">
                  <c:v>0.15909999999999513</c:v>
                </c:pt>
                <c:pt idx="129">
                  <c:v>0.16970000000000596</c:v>
                </c:pt>
                <c:pt idx="130">
                  <c:v>0.20149999999999579</c:v>
                </c:pt>
                <c:pt idx="131">
                  <c:v>0.21209999999999241</c:v>
                </c:pt>
                <c:pt idx="132">
                  <c:v>0.22270000000000323</c:v>
                </c:pt>
                <c:pt idx="133">
                  <c:v>0.23329999999999984</c:v>
                </c:pt>
                <c:pt idx="134">
                  <c:v>0.24390000000001066</c:v>
                </c:pt>
                <c:pt idx="135">
                  <c:v>0.27580000000000382</c:v>
                </c:pt>
                <c:pt idx="136">
                  <c:v>0.28630000000001132</c:v>
                </c:pt>
                <c:pt idx="137">
                  <c:v>0.29689999999999372</c:v>
                </c:pt>
                <c:pt idx="138">
                  <c:v>0.30749999999999034</c:v>
                </c:pt>
                <c:pt idx="139">
                  <c:v>0.31809999999998695</c:v>
                </c:pt>
                <c:pt idx="140">
                  <c:v>0.349899999999991</c:v>
                </c:pt>
                <c:pt idx="141">
                  <c:v>0.36059999999999093</c:v>
                </c:pt>
                <c:pt idx="142">
                  <c:v>0.37120000000000175</c:v>
                </c:pt>
                <c:pt idx="143">
                  <c:v>0.38179999999999836</c:v>
                </c:pt>
                <c:pt idx="144">
                  <c:v>0.39240000000000919</c:v>
                </c:pt>
                <c:pt idx="145">
                  <c:v>0.42420000000001323</c:v>
                </c:pt>
                <c:pt idx="146">
                  <c:v>0.43479999999999563</c:v>
                </c:pt>
                <c:pt idx="147">
                  <c:v>0.44539999999999225</c:v>
                </c:pt>
                <c:pt idx="148">
                  <c:v>0.45599999999998886</c:v>
                </c:pt>
                <c:pt idx="149">
                  <c:v>0.46659999999999968</c:v>
                </c:pt>
                <c:pt idx="150">
                  <c:v>0.49840000000000373</c:v>
                </c:pt>
                <c:pt idx="151">
                  <c:v>0.50900000000000034</c:v>
                </c:pt>
                <c:pt idx="152">
                  <c:v>0.51959999999999695</c:v>
                </c:pt>
                <c:pt idx="153">
                  <c:v>0.53020000000000778</c:v>
                </c:pt>
                <c:pt idx="154">
                  <c:v>0.54079999999999018</c:v>
                </c:pt>
                <c:pt idx="155">
                  <c:v>0.57269999999999754</c:v>
                </c:pt>
                <c:pt idx="156">
                  <c:v>0.58320000000000505</c:v>
                </c:pt>
                <c:pt idx="157">
                  <c:v>0.59380000000000166</c:v>
                </c:pt>
                <c:pt idx="158">
                  <c:v>0.60450000000000159</c:v>
                </c:pt>
                <c:pt idx="159">
                  <c:v>0.6150999999999982</c:v>
                </c:pt>
                <c:pt idx="160">
                  <c:v>0.64680000000001314</c:v>
                </c:pt>
                <c:pt idx="161">
                  <c:v>0.65749999999999886</c:v>
                </c:pt>
                <c:pt idx="162">
                  <c:v>0.66810000000000969</c:v>
                </c:pt>
                <c:pt idx="163">
                  <c:v>0.67869999999999209</c:v>
                </c:pt>
                <c:pt idx="164">
                  <c:v>0.68930000000000291</c:v>
                </c:pt>
                <c:pt idx="165">
                  <c:v>0.72109999999999275</c:v>
                </c:pt>
                <c:pt idx="166">
                  <c:v>0.73169999999998936</c:v>
                </c:pt>
                <c:pt idx="167">
                  <c:v>0.74230000000000018</c:v>
                </c:pt>
                <c:pt idx="168">
                  <c:v>0.75289999999999679</c:v>
                </c:pt>
                <c:pt idx="169">
                  <c:v>0.76359999999999673</c:v>
                </c:pt>
                <c:pt idx="170">
                  <c:v>0.80599999999999739</c:v>
                </c:pt>
                <c:pt idx="171">
                  <c:v>0.81649999999999068</c:v>
                </c:pt>
                <c:pt idx="172">
                  <c:v>0.8271000000000015</c:v>
                </c:pt>
                <c:pt idx="173">
                  <c:v>0.83769999999999811</c:v>
                </c:pt>
                <c:pt idx="174">
                  <c:v>0.86959999999999127</c:v>
                </c:pt>
                <c:pt idx="175">
                  <c:v>0.88020000000000209</c:v>
                </c:pt>
                <c:pt idx="176">
                  <c:v>0.89080000000001291</c:v>
                </c:pt>
                <c:pt idx="177">
                  <c:v>0.90140000000000953</c:v>
                </c:pt>
                <c:pt idx="178">
                  <c:v>0.91200000000000614</c:v>
                </c:pt>
                <c:pt idx="179">
                  <c:v>0.94369999999999266</c:v>
                </c:pt>
                <c:pt idx="180">
                  <c:v>0.95430000000000348</c:v>
                </c:pt>
                <c:pt idx="181">
                  <c:v>0.9649999999999892</c:v>
                </c:pt>
                <c:pt idx="182">
                  <c:v>0.97569999999998913</c:v>
                </c:pt>
                <c:pt idx="183">
                  <c:v>0.98619999999999663</c:v>
                </c:pt>
                <c:pt idx="184">
                  <c:v>1.018100000000004</c:v>
                </c:pt>
                <c:pt idx="185">
                  <c:v>1.0285999999999973</c:v>
                </c:pt>
                <c:pt idx="186">
                  <c:v>1.0391999999999939</c:v>
                </c:pt>
                <c:pt idx="187">
                  <c:v>1.049900000000008</c:v>
                </c:pt>
                <c:pt idx="188">
                  <c:v>1.1135000000000019</c:v>
                </c:pt>
                <c:pt idx="189">
                  <c:v>1.1240999999999985</c:v>
                </c:pt>
                <c:pt idx="190">
                  <c:v>1.1347000000000094</c:v>
                </c:pt>
                <c:pt idx="191">
                  <c:v>1.1664999999999992</c:v>
                </c:pt>
                <c:pt idx="192">
                  <c:v>1.17710000000001</c:v>
                </c:pt>
                <c:pt idx="193">
                  <c:v>1.1876999999999924</c:v>
                </c:pt>
                <c:pt idx="194">
                  <c:v>1.1983000000000033</c:v>
                </c:pt>
                <c:pt idx="195">
                  <c:v>1.2088999999999999</c:v>
                </c:pt>
                <c:pt idx="196">
                  <c:v>1.2407000000000039</c:v>
                </c:pt>
                <c:pt idx="197">
                  <c:v>1.2514000000000038</c:v>
                </c:pt>
                <c:pt idx="198">
                  <c:v>1.2619000000000113</c:v>
                </c:pt>
                <c:pt idx="199">
                  <c:v>1.2724999999999937</c:v>
                </c:pt>
                <c:pt idx="200">
                  <c:v>1.2831000000000046</c:v>
                </c:pt>
                <c:pt idx="201">
                  <c:v>1.3149999999999977</c:v>
                </c:pt>
                <c:pt idx="202">
                  <c:v>1.3256000000000085</c:v>
                </c:pt>
                <c:pt idx="203">
                  <c:v>1.336199999999991</c:v>
                </c:pt>
                <c:pt idx="204">
                  <c:v>1.3468000000000018</c:v>
                </c:pt>
                <c:pt idx="205">
                  <c:v>1.3573999999999984</c:v>
                </c:pt>
                <c:pt idx="206">
                  <c:v>1.3890999999999991</c:v>
                </c:pt>
                <c:pt idx="207">
                  <c:v>1.399799999999999</c:v>
                </c:pt>
                <c:pt idx="208">
                  <c:v>1.4103999999999957</c:v>
                </c:pt>
                <c:pt idx="209">
                  <c:v>1.4210000000000065</c:v>
                </c:pt>
                <c:pt idx="210">
                  <c:v>1.4314999999999998</c:v>
                </c:pt>
                <c:pt idx="211">
                  <c:v>1.4634000000000071</c:v>
                </c:pt>
                <c:pt idx="212">
                  <c:v>1.4740000000000038</c:v>
                </c:pt>
                <c:pt idx="213">
                  <c:v>1.4847000000000037</c:v>
                </c:pt>
                <c:pt idx="214">
                  <c:v>1.4952000000000112</c:v>
                </c:pt>
                <c:pt idx="215">
                  <c:v>1.5057999999999936</c:v>
                </c:pt>
                <c:pt idx="216">
                  <c:v>1.537700000000001</c:v>
                </c:pt>
                <c:pt idx="217">
                  <c:v>1.5482000000000085</c:v>
                </c:pt>
                <c:pt idx="218">
                  <c:v>1.5588999999999942</c:v>
                </c:pt>
                <c:pt idx="219">
                  <c:v>1.569500000000005</c:v>
                </c:pt>
                <c:pt idx="220">
                  <c:v>1.5799999999999983</c:v>
                </c:pt>
                <c:pt idx="221">
                  <c:v>1.6118000000000023</c:v>
                </c:pt>
                <c:pt idx="222">
                  <c:v>1.622399999999999</c:v>
                </c:pt>
                <c:pt idx="223">
                  <c:v>1.6330999999999989</c:v>
                </c:pt>
                <c:pt idx="224">
                  <c:v>1.6861000000000104</c:v>
                </c:pt>
                <c:pt idx="225">
                  <c:v>1.696700000000007</c:v>
                </c:pt>
                <c:pt idx="226">
                  <c:v>1.7073000000000036</c:v>
                </c:pt>
                <c:pt idx="227">
                  <c:v>1.7179000000000002</c:v>
                </c:pt>
                <c:pt idx="228">
                  <c:v>1.7284999999999968</c:v>
                </c:pt>
                <c:pt idx="229">
                  <c:v>1.7603000000000009</c:v>
                </c:pt>
                <c:pt idx="230">
                  <c:v>1.7710000000000008</c:v>
                </c:pt>
                <c:pt idx="231">
                  <c:v>1.7814999999999941</c:v>
                </c:pt>
                <c:pt idx="232">
                  <c:v>1.792199999999994</c:v>
                </c:pt>
                <c:pt idx="233">
                  <c:v>1.8027000000000015</c:v>
                </c:pt>
                <c:pt idx="234">
                  <c:v>1.8345000000000056</c:v>
                </c:pt>
                <c:pt idx="235">
                  <c:v>1.8451999999999913</c:v>
                </c:pt>
                <c:pt idx="236">
                  <c:v>1.8556999999999988</c:v>
                </c:pt>
                <c:pt idx="237">
                  <c:v>1.8663999999999987</c:v>
                </c:pt>
                <c:pt idx="238">
                  <c:v>1.8770000000000095</c:v>
                </c:pt>
                <c:pt idx="239">
                  <c:v>1.9087999999999994</c:v>
                </c:pt>
                <c:pt idx="240">
                  <c:v>1.9194000000000102</c:v>
                </c:pt>
                <c:pt idx="241">
                  <c:v>0</c:v>
                </c:pt>
                <c:pt idx="242">
                  <c:v>1.0500000000007503E-2</c:v>
                </c:pt>
                <c:pt idx="243">
                  <c:v>2.0899999999997476E-2</c:v>
                </c:pt>
                <c:pt idx="244">
                  <c:v>5.2399999999991564E-2</c:v>
                </c:pt>
                <c:pt idx="245">
                  <c:v>6.2899999999999068E-2</c:v>
                </c:pt>
                <c:pt idx="246">
                  <c:v>7.339999999999236E-2</c:v>
                </c:pt>
                <c:pt idx="247">
                  <c:v>8.3899999999999864E-2</c:v>
                </c:pt>
                <c:pt idx="248">
                  <c:v>9.4400000000007367E-2</c:v>
                </c:pt>
                <c:pt idx="249">
                  <c:v>0.12579999999999814</c:v>
                </c:pt>
                <c:pt idx="250">
                  <c:v>0.13639999999999475</c:v>
                </c:pt>
                <c:pt idx="251">
                  <c:v>0.14689999999998804</c:v>
                </c:pt>
                <c:pt idx="252">
                  <c:v>0.15729999999999222</c:v>
                </c:pt>
                <c:pt idx="253">
                  <c:v>0.16779999999999973</c:v>
                </c:pt>
                <c:pt idx="254">
                  <c:v>0.19929999999999382</c:v>
                </c:pt>
                <c:pt idx="255">
                  <c:v>0.20980000000000132</c:v>
                </c:pt>
                <c:pt idx="256">
                  <c:v>0.22030000000000882</c:v>
                </c:pt>
                <c:pt idx="257">
                  <c:v>0.23080000000000211</c:v>
                </c:pt>
                <c:pt idx="258">
                  <c:v>0.24129999999999541</c:v>
                </c:pt>
                <c:pt idx="259">
                  <c:v>0.27270000000000039</c:v>
                </c:pt>
                <c:pt idx="260">
                  <c:v>0.28319999999999368</c:v>
                </c:pt>
                <c:pt idx="261">
                  <c:v>0.29370000000000118</c:v>
                </c:pt>
                <c:pt idx="262">
                  <c:v>0.30420000000000869</c:v>
                </c:pt>
                <c:pt idx="263">
                  <c:v>0.31470000000000198</c:v>
                </c:pt>
                <c:pt idx="264">
                  <c:v>0.34609999999999275</c:v>
                </c:pt>
                <c:pt idx="265">
                  <c:v>0.35660000000000025</c:v>
                </c:pt>
                <c:pt idx="266">
                  <c:v>0.36709999999999354</c:v>
                </c:pt>
                <c:pt idx="267">
                  <c:v>0.37760000000000105</c:v>
                </c:pt>
                <c:pt idx="268">
                  <c:v>0.38810000000000855</c:v>
                </c:pt>
                <c:pt idx="269">
                  <c:v>0.41949999999999932</c:v>
                </c:pt>
                <c:pt idx="270">
                  <c:v>0.43009999999999593</c:v>
                </c:pt>
                <c:pt idx="271">
                  <c:v>0.44060000000000343</c:v>
                </c:pt>
                <c:pt idx="272">
                  <c:v>0.45109999999999673</c:v>
                </c:pt>
                <c:pt idx="273">
                  <c:v>0.46150000000000091</c:v>
                </c:pt>
                <c:pt idx="274">
                  <c:v>0.492999999999995</c:v>
                </c:pt>
                <c:pt idx="275">
                  <c:v>0.50339999999999918</c:v>
                </c:pt>
                <c:pt idx="276">
                  <c:v>0.51399999999999579</c:v>
                </c:pt>
                <c:pt idx="277">
                  <c:v>0.52439999999999998</c:v>
                </c:pt>
                <c:pt idx="278">
                  <c:v>0.53489999999999327</c:v>
                </c:pt>
                <c:pt idx="279">
                  <c:v>0.56640000000000157</c:v>
                </c:pt>
                <c:pt idx="280">
                  <c:v>0.57690000000000907</c:v>
                </c:pt>
                <c:pt idx="281">
                  <c:v>0.58739999999998815</c:v>
                </c:pt>
                <c:pt idx="282">
                  <c:v>0.59789999999999566</c:v>
                </c:pt>
                <c:pt idx="283">
                  <c:v>0.60829999999999984</c:v>
                </c:pt>
                <c:pt idx="284">
                  <c:v>0.63989999999999725</c:v>
                </c:pt>
                <c:pt idx="285">
                  <c:v>0.65040000000000475</c:v>
                </c:pt>
                <c:pt idx="286">
                  <c:v>0.66079999999999472</c:v>
                </c:pt>
                <c:pt idx="287">
                  <c:v>0.67130000000000223</c:v>
                </c:pt>
                <c:pt idx="288">
                  <c:v>0.68179999999999552</c:v>
                </c:pt>
                <c:pt idx="289">
                  <c:v>0.71329999999998961</c:v>
                </c:pt>
                <c:pt idx="290">
                  <c:v>0.72379999999999711</c:v>
                </c:pt>
                <c:pt idx="291">
                  <c:v>0.7342000000000013</c:v>
                </c:pt>
                <c:pt idx="292">
                  <c:v>0.82859999999999445</c:v>
                </c:pt>
                <c:pt idx="293">
                  <c:v>0.86010000000000275</c:v>
                </c:pt>
                <c:pt idx="294">
                  <c:v>0.87059999999999604</c:v>
                </c:pt>
                <c:pt idx="295">
                  <c:v>0.88110000000000355</c:v>
                </c:pt>
                <c:pt idx="296">
                  <c:v>0.89160000000001105</c:v>
                </c:pt>
                <c:pt idx="297">
                  <c:v>0.90210000000000434</c:v>
                </c:pt>
                <c:pt idx="298">
                  <c:v>0.93349999999999511</c:v>
                </c:pt>
                <c:pt idx="299">
                  <c:v>0.9439999999999884</c:v>
                </c:pt>
                <c:pt idx="300">
                  <c:v>0.95450000000001012</c:v>
                </c:pt>
                <c:pt idx="301">
                  <c:v>0.96500000000000341</c:v>
                </c:pt>
                <c:pt idx="302">
                  <c:v>0.9754999999999967</c:v>
                </c:pt>
                <c:pt idx="303">
                  <c:v>1.0069000000000017</c:v>
                </c:pt>
                <c:pt idx="304">
                  <c:v>1.0174000000000092</c:v>
                </c:pt>
                <c:pt idx="305">
                  <c:v>1.0279000000000025</c:v>
                </c:pt>
                <c:pt idx="306">
                  <c:v>1.0383999999999958</c:v>
                </c:pt>
                <c:pt idx="307">
                  <c:v>1.0488999999999891</c:v>
                </c:pt>
                <c:pt idx="308">
                  <c:v>1.080299999999994</c:v>
                </c:pt>
                <c:pt idx="309">
                  <c:v>1.0909000000000049</c:v>
                </c:pt>
                <c:pt idx="310">
                  <c:v>1.101300000000009</c:v>
                </c:pt>
                <c:pt idx="311">
                  <c:v>1.1117999999999881</c:v>
                </c:pt>
                <c:pt idx="312">
                  <c:v>1.1222999999999956</c:v>
                </c:pt>
                <c:pt idx="313">
                  <c:v>1.1538000000000039</c:v>
                </c:pt>
                <c:pt idx="314">
                  <c:v>1.1642999999999972</c:v>
                </c:pt>
                <c:pt idx="315">
                  <c:v>1.1747999999999905</c:v>
                </c:pt>
                <c:pt idx="316">
                  <c:v>1.185299999999998</c:v>
                </c:pt>
                <c:pt idx="317">
                  <c:v>1.1958000000000055</c:v>
                </c:pt>
                <c:pt idx="318">
                  <c:v>1.2272999999999996</c:v>
                </c:pt>
                <c:pt idx="319">
                  <c:v>1.2376999999999896</c:v>
                </c:pt>
                <c:pt idx="320">
                  <c:v>1.2481999999999971</c:v>
                </c:pt>
                <c:pt idx="321">
                  <c:v>1.2587000000000046</c:v>
                </c:pt>
                <c:pt idx="322">
                  <c:v>1.2692000000000121</c:v>
                </c:pt>
                <c:pt idx="323">
                  <c:v>1.3007000000000062</c:v>
                </c:pt>
                <c:pt idx="324">
                  <c:v>1.3111999999999995</c:v>
                </c:pt>
                <c:pt idx="325">
                  <c:v>1.3215999999999894</c:v>
                </c:pt>
                <c:pt idx="326">
                  <c:v>1.332099999999997</c:v>
                </c:pt>
                <c:pt idx="327">
                  <c:v>1.3425999999999902</c:v>
                </c:pt>
                <c:pt idx="328">
                  <c:v>1.3740999999999985</c:v>
                </c:pt>
                <c:pt idx="329">
                  <c:v>1.3845000000000027</c:v>
                </c:pt>
                <c:pt idx="330">
                  <c:v>1.3950999999999993</c:v>
                </c:pt>
                <c:pt idx="331">
                  <c:v>1.4055999999999926</c:v>
                </c:pt>
                <c:pt idx="332">
                  <c:v>1.416000000000011</c:v>
                </c:pt>
                <c:pt idx="333">
                  <c:v>1.4474999999999909</c:v>
                </c:pt>
                <c:pt idx="334">
                  <c:v>1.4579999999999984</c:v>
                </c:pt>
                <c:pt idx="335">
                  <c:v>1.4685000000000059</c:v>
                </c:pt>
                <c:pt idx="336">
                  <c:v>1.4788999999999959</c:v>
                </c:pt>
                <c:pt idx="337">
                  <c:v>1.4895000000000067</c:v>
                </c:pt>
                <c:pt idx="338">
                  <c:v>1.5209999999999866</c:v>
                </c:pt>
                <c:pt idx="339">
                  <c:v>1.531400000000005</c:v>
                </c:pt>
                <c:pt idx="340">
                  <c:v>1.5418999999999983</c:v>
                </c:pt>
                <c:pt idx="341">
                  <c:v>1.5523999999999916</c:v>
                </c:pt>
                <c:pt idx="342">
                  <c:v>1.5628999999999991</c:v>
                </c:pt>
                <c:pt idx="343">
                  <c:v>1.5943999999999932</c:v>
                </c:pt>
                <c:pt idx="344">
                  <c:v>1.6047999999999973</c:v>
                </c:pt>
                <c:pt idx="345">
                  <c:v>1.6154000000000082</c:v>
                </c:pt>
                <c:pt idx="346">
                  <c:v>1.6257999999999981</c:v>
                </c:pt>
                <c:pt idx="347">
                  <c:v>1.6362999999999914</c:v>
                </c:pt>
                <c:pt idx="348">
                  <c:v>1.6677999999999997</c:v>
                </c:pt>
                <c:pt idx="349">
                  <c:v>1.678299999999993</c:v>
                </c:pt>
                <c:pt idx="350">
                  <c:v>1.6888000000000005</c:v>
                </c:pt>
                <c:pt idx="351">
                  <c:v>1.6992000000000047</c:v>
                </c:pt>
                <c:pt idx="352">
                  <c:v>1.7412000000000063</c:v>
                </c:pt>
                <c:pt idx="353">
                  <c:v>1.7516999999999996</c:v>
                </c:pt>
                <c:pt idx="354">
                  <c:v>1.7622000000000071</c:v>
                </c:pt>
                <c:pt idx="355">
                  <c:v>1.7727000000000004</c:v>
                </c:pt>
                <c:pt idx="356">
                  <c:v>1.7831999999999937</c:v>
                </c:pt>
                <c:pt idx="357">
                  <c:v>1.814700000000002</c:v>
                </c:pt>
                <c:pt idx="358">
                  <c:v>1.8251000000000062</c:v>
                </c:pt>
                <c:pt idx="359">
                  <c:v>1.8355999999999995</c:v>
                </c:pt>
                <c:pt idx="360">
                  <c:v>1.846100000000007</c:v>
                </c:pt>
                <c:pt idx="361">
                  <c:v>1.8566000000000003</c:v>
                </c:pt>
                <c:pt idx="362">
                  <c:v>1.8880000000000052</c:v>
                </c:pt>
                <c:pt idx="363">
                  <c:v>1.8986000000000018</c:v>
                </c:pt>
                <c:pt idx="364">
                  <c:v>1.909000000000006</c:v>
                </c:pt>
                <c:pt idx="365">
                  <c:v>1.9194999999999993</c:v>
                </c:pt>
                <c:pt idx="366">
                  <c:v>0</c:v>
                </c:pt>
                <c:pt idx="367">
                  <c:v>3.1999999999996476E-2</c:v>
                </c:pt>
                <c:pt idx="368">
                  <c:v>4.2599999999993088E-2</c:v>
                </c:pt>
                <c:pt idx="369">
                  <c:v>5.330000000000723E-2</c:v>
                </c:pt>
                <c:pt idx="370">
                  <c:v>6.4000000000007162E-2</c:v>
                </c:pt>
                <c:pt idx="371">
                  <c:v>7.4600000000003774E-2</c:v>
                </c:pt>
                <c:pt idx="372">
                  <c:v>0.10670000000000357</c:v>
                </c:pt>
                <c:pt idx="373">
                  <c:v>0.11719999999999686</c:v>
                </c:pt>
                <c:pt idx="374">
                  <c:v>0.12789999999999679</c:v>
                </c:pt>
                <c:pt idx="375">
                  <c:v>0.13860000000001094</c:v>
                </c:pt>
                <c:pt idx="376">
                  <c:v>0.14930000000001087</c:v>
                </c:pt>
                <c:pt idx="377">
                  <c:v>0.18130000000000734</c:v>
                </c:pt>
                <c:pt idx="378">
                  <c:v>0.19190000000000396</c:v>
                </c:pt>
                <c:pt idx="379">
                  <c:v>0.20260000000000389</c:v>
                </c:pt>
                <c:pt idx="380">
                  <c:v>0.28789999999999338</c:v>
                </c:pt>
                <c:pt idx="381">
                  <c:v>0.29859999999999332</c:v>
                </c:pt>
                <c:pt idx="382">
                  <c:v>0.330600000000004</c:v>
                </c:pt>
                <c:pt idx="383">
                  <c:v>0.34120000000000061</c:v>
                </c:pt>
                <c:pt idx="384">
                  <c:v>0.35190000000000055</c:v>
                </c:pt>
                <c:pt idx="385">
                  <c:v>0.36249999999999716</c:v>
                </c:pt>
                <c:pt idx="386">
                  <c:v>0.37319999999999709</c:v>
                </c:pt>
                <c:pt idx="387">
                  <c:v>0.40520000000000778</c:v>
                </c:pt>
                <c:pt idx="388">
                  <c:v>0.41590000000000771</c:v>
                </c:pt>
                <c:pt idx="389">
                  <c:v>0.42660000000000764</c:v>
                </c:pt>
                <c:pt idx="390">
                  <c:v>0.43720000000000425</c:v>
                </c:pt>
                <c:pt idx="391">
                  <c:v>0.44789999999998997</c:v>
                </c:pt>
                <c:pt idx="392">
                  <c:v>0.47980000000001155</c:v>
                </c:pt>
                <c:pt idx="393">
                  <c:v>0.49050000000001148</c:v>
                </c:pt>
                <c:pt idx="394">
                  <c:v>0.5011999999999972</c:v>
                </c:pt>
                <c:pt idx="395">
                  <c:v>0.51180000000000803</c:v>
                </c:pt>
                <c:pt idx="396">
                  <c:v>0.52249999999999375</c:v>
                </c:pt>
                <c:pt idx="397">
                  <c:v>0.55450000000000443</c:v>
                </c:pt>
                <c:pt idx="398">
                  <c:v>0.56520000000000437</c:v>
                </c:pt>
                <c:pt idx="399">
                  <c:v>0.57580000000000098</c:v>
                </c:pt>
                <c:pt idx="400">
                  <c:v>0.58650000000000091</c:v>
                </c:pt>
                <c:pt idx="401">
                  <c:v>0.59709999999999752</c:v>
                </c:pt>
                <c:pt idx="402">
                  <c:v>0.62919999999999732</c:v>
                </c:pt>
                <c:pt idx="403">
                  <c:v>0.63980000000000814</c:v>
                </c:pt>
                <c:pt idx="404">
                  <c:v>0.65040000000000475</c:v>
                </c:pt>
                <c:pt idx="405">
                  <c:v>0.66109999999999047</c:v>
                </c:pt>
                <c:pt idx="406">
                  <c:v>0.6717999999999904</c:v>
                </c:pt>
                <c:pt idx="407">
                  <c:v>0.70370000000001198</c:v>
                </c:pt>
                <c:pt idx="408">
                  <c:v>0.7143999999999977</c:v>
                </c:pt>
                <c:pt idx="409">
                  <c:v>0.72509999999999764</c:v>
                </c:pt>
                <c:pt idx="410">
                  <c:v>0.73569999999999425</c:v>
                </c:pt>
                <c:pt idx="411">
                  <c:v>0.74640000000000839</c:v>
                </c:pt>
                <c:pt idx="412">
                  <c:v>0.78909999999999059</c:v>
                </c:pt>
                <c:pt idx="413">
                  <c:v>0.79970000000000141</c:v>
                </c:pt>
                <c:pt idx="414">
                  <c:v>0.81040000000000134</c:v>
                </c:pt>
                <c:pt idx="415">
                  <c:v>0.82099999999999795</c:v>
                </c:pt>
                <c:pt idx="416">
                  <c:v>0.85300000000000864</c:v>
                </c:pt>
                <c:pt idx="417">
                  <c:v>0.86370000000000857</c:v>
                </c:pt>
                <c:pt idx="418">
                  <c:v>0.87439999999999429</c:v>
                </c:pt>
                <c:pt idx="419">
                  <c:v>0.88499999999999091</c:v>
                </c:pt>
                <c:pt idx="420">
                  <c:v>0.89560000000000173</c:v>
                </c:pt>
                <c:pt idx="421">
                  <c:v>0.9275999999999982</c:v>
                </c:pt>
                <c:pt idx="422">
                  <c:v>0.93840000000000146</c:v>
                </c:pt>
                <c:pt idx="423">
                  <c:v>0.94899999999999807</c:v>
                </c:pt>
                <c:pt idx="424">
                  <c:v>0.95959999999999468</c:v>
                </c:pt>
                <c:pt idx="425">
                  <c:v>0.97029999999999461</c:v>
                </c:pt>
                <c:pt idx="426">
                  <c:v>1.0023000000000053</c:v>
                </c:pt>
                <c:pt idx="427">
                  <c:v>1.0129000000000019</c:v>
                </c:pt>
                <c:pt idx="428">
                  <c:v>1.0237000000000052</c:v>
                </c:pt>
                <c:pt idx="429">
                  <c:v>1.0343000000000018</c:v>
                </c:pt>
                <c:pt idx="430">
                  <c:v>1.0449999999999875</c:v>
                </c:pt>
                <c:pt idx="431">
                  <c:v>1.1089000000000055</c:v>
                </c:pt>
                <c:pt idx="432">
                  <c:v>1.1196999999999946</c:v>
                </c:pt>
                <c:pt idx="433">
                  <c:v>1.151600000000002</c:v>
                </c:pt>
                <c:pt idx="434">
                  <c:v>1.1621999999999986</c:v>
                </c:pt>
                <c:pt idx="435">
                  <c:v>1.1728999999999985</c:v>
                </c:pt>
                <c:pt idx="436">
                  <c:v>1.1835999999999984</c:v>
                </c:pt>
                <c:pt idx="437">
                  <c:v>1.1942999999999984</c:v>
                </c:pt>
                <c:pt idx="438">
                  <c:v>1.2262999999999948</c:v>
                </c:pt>
                <c:pt idx="439">
                  <c:v>1.2368999999999915</c:v>
                </c:pt>
                <c:pt idx="440">
                  <c:v>1.2476000000000056</c:v>
                </c:pt>
                <c:pt idx="441">
                  <c:v>1.2582000000000022</c:v>
                </c:pt>
                <c:pt idx="442">
                  <c:v>1.2688999999999879</c:v>
                </c:pt>
                <c:pt idx="443">
                  <c:v>1.3008999999999986</c:v>
                </c:pt>
                <c:pt idx="444">
                  <c:v>1.3115999999999985</c:v>
                </c:pt>
                <c:pt idx="445">
                  <c:v>1.3222000000000094</c:v>
                </c:pt>
                <c:pt idx="446">
                  <c:v>1.3328999999999951</c:v>
                </c:pt>
                <c:pt idx="447">
                  <c:v>1.3434999999999917</c:v>
                </c:pt>
                <c:pt idx="448">
                  <c:v>1.3755000000000024</c:v>
                </c:pt>
                <c:pt idx="449">
                  <c:v>1.3861999999999881</c:v>
                </c:pt>
                <c:pt idx="450">
                  <c:v>1.3967999999999989</c:v>
                </c:pt>
                <c:pt idx="451">
                  <c:v>1.4074999999999989</c:v>
                </c:pt>
                <c:pt idx="452">
                  <c:v>1.4181999999999988</c:v>
                </c:pt>
                <c:pt idx="453">
                  <c:v>1.4501999999999953</c:v>
                </c:pt>
                <c:pt idx="454">
                  <c:v>1.4608999999999952</c:v>
                </c:pt>
                <c:pt idx="455">
                  <c:v>1.4714000000000027</c:v>
                </c:pt>
                <c:pt idx="456">
                  <c:v>1.4821000000000026</c:v>
                </c:pt>
                <c:pt idx="457">
                  <c:v>1.4927999999999884</c:v>
                </c:pt>
                <c:pt idx="458">
                  <c:v>1.535499999999999</c:v>
                </c:pt>
                <c:pt idx="459">
                  <c:v>1.5461999999999989</c:v>
                </c:pt>
                <c:pt idx="460">
                  <c:v>1.5567999999999955</c:v>
                </c:pt>
                <c:pt idx="461">
                  <c:v>1.5674000000000063</c:v>
                </c:pt>
                <c:pt idx="462">
                  <c:v>1.5994000000000028</c:v>
                </c:pt>
                <c:pt idx="463">
                  <c:v>1.6101000000000028</c:v>
                </c:pt>
                <c:pt idx="464">
                  <c:v>1.6208000000000027</c:v>
                </c:pt>
                <c:pt idx="465">
                  <c:v>1.6313999999999993</c:v>
                </c:pt>
                <c:pt idx="466">
                  <c:v>1.6420999999999992</c:v>
                </c:pt>
                <c:pt idx="467">
                  <c:v>1.6740999999999957</c:v>
                </c:pt>
                <c:pt idx="468">
                  <c:v>1.6847999999999956</c:v>
                </c:pt>
                <c:pt idx="469">
                  <c:v>1.6954000000000065</c:v>
                </c:pt>
                <c:pt idx="470">
                  <c:v>1.7060999999999922</c:v>
                </c:pt>
                <c:pt idx="471">
                  <c:v>1.7166999999999888</c:v>
                </c:pt>
                <c:pt idx="472">
                  <c:v>1.7488000000000028</c:v>
                </c:pt>
                <c:pt idx="473">
                  <c:v>1.7593999999999994</c:v>
                </c:pt>
                <c:pt idx="474">
                  <c:v>1.769999999999996</c:v>
                </c:pt>
                <c:pt idx="475">
                  <c:v>1.780699999999996</c:v>
                </c:pt>
                <c:pt idx="476">
                  <c:v>1.7914000000000101</c:v>
                </c:pt>
                <c:pt idx="477">
                  <c:v>1.8234000000000066</c:v>
                </c:pt>
                <c:pt idx="478">
                  <c:v>1.8341000000000065</c:v>
                </c:pt>
                <c:pt idx="479">
                  <c:v>1.8447000000000031</c:v>
                </c:pt>
                <c:pt idx="480">
                  <c:v>1.855400000000003</c:v>
                </c:pt>
                <c:pt idx="481">
                  <c:v>1.8659999999999997</c:v>
                </c:pt>
                <c:pt idx="482">
                  <c:v>1.8979999999999961</c:v>
                </c:pt>
                <c:pt idx="483">
                  <c:v>1.908600000000007</c:v>
                </c:pt>
                <c:pt idx="484">
                  <c:v>1.919399999999996</c:v>
                </c:pt>
                <c:pt idx="485">
                  <c:v>0</c:v>
                </c:pt>
                <c:pt idx="486">
                  <c:v>1.0500000000007503E-2</c:v>
                </c:pt>
                <c:pt idx="487">
                  <c:v>4.2000000000001592E-2</c:v>
                </c:pt>
                <c:pt idx="488">
                  <c:v>5.2499999999994884E-2</c:v>
                </c:pt>
                <c:pt idx="489">
                  <c:v>6.3000000000002387E-2</c:v>
                </c:pt>
                <c:pt idx="490">
                  <c:v>7.3400000000006571E-2</c:v>
                </c:pt>
                <c:pt idx="491">
                  <c:v>8.3899999999999864E-2</c:v>
                </c:pt>
                <c:pt idx="492">
                  <c:v>0.11540000000000816</c:v>
                </c:pt>
                <c:pt idx="493">
                  <c:v>0.12590000000000146</c:v>
                </c:pt>
                <c:pt idx="494">
                  <c:v>0.13629999999999143</c:v>
                </c:pt>
                <c:pt idx="495">
                  <c:v>0.14690000000000225</c:v>
                </c:pt>
                <c:pt idx="496">
                  <c:v>0.15740000000000975</c:v>
                </c:pt>
                <c:pt idx="497">
                  <c:v>0.18880000000000052</c:v>
                </c:pt>
                <c:pt idx="498">
                  <c:v>0.19929999999999382</c:v>
                </c:pt>
                <c:pt idx="499">
                  <c:v>0.20980000000000132</c:v>
                </c:pt>
                <c:pt idx="500">
                  <c:v>0.2202000000000055</c:v>
                </c:pt>
                <c:pt idx="501">
                  <c:v>0.23069999999999879</c:v>
                </c:pt>
                <c:pt idx="502">
                  <c:v>0.26220000000000709</c:v>
                </c:pt>
                <c:pt idx="503">
                  <c:v>0.27270000000000039</c:v>
                </c:pt>
                <c:pt idx="504">
                  <c:v>0.28319999999999368</c:v>
                </c:pt>
                <c:pt idx="505">
                  <c:v>0.29369999999998697</c:v>
                </c:pt>
                <c:pt idx="506">
                  <c:v>0.30419999999999447</c:v>
                </c:pt>
                <c:pt idx="507">
                  <c:v>0.33559999999999945</c:v>
                </c:pt>
                <c:pt idx="508">
                  <c:v>0.34610000000000696</c:v>
                </c:pt>
                <c:pt idx="509">
                  <c:v>0.35660000000000025</c:v>
                </c:pt>
                <c:pt idx="510">
                  <c:v>0.36710000000000775</c:v>
                </c:pt>
                <c:pt idx="511">
                  <c:v>0.37760000000000105</c:v>
                </c:pt>
                <c:pt idx="512">
                  <c:v>0.40910000000000935</c:v>
                </c:pt>
                <c:pt idx="513">
                  <c:v>0.41959999999998843</c:v>
                </c:pt>
                <c:pt idx="514">
                  <c:v>0.43000000000000682</c:v>
                </c:pt>
                <c:pt idx="515">
                  <c:v>0.44060000000000343</c:v>
                </c:pt>
                <c:pt idx="516">
                  <c:v>0.45100000000000762</c:v>
                </c:pt>
                <c:pt idx="517">
                  <c:v>0.48250000000000171</c:v>
                </c:pt>
                <c:pt idx="518">
                  <c:v>0.492999999999995</c:v>
                </c:pt>
                <c:pt idx="519">
                  <c:v>0.5035000000000025</c:v>
                </c:pt>
                <c:pt idx="520">
                  <c:v>0.51399999999999579</c:v>
                </c:pt>
                <c:pt idx="521">
                  <c:v>0.52439999999999998</c:v>
                </c:pt>
                <c:pt idx="522">
                  <c:v>0.55589999999999407</c:v>
                </c:pt>
                <c:pt idx="523">
                  <c:v>0.56640000000000157</c:v>
                </c:pt>
                <c:pt idx="524">
                  <c:v>0.57690000000000907</c:v>
                </c:pt>
                <c:pt idx="525">
                  <c:v>0.58740000000000236</c:v>
                </c:pt>
                <c:pt idx="526">
                  <c:v>0.59789999999999566</c:v>
                </c:pt>
                <c:pt idx="527">
                  <c:v>0.65030000000000143</c:v>
                </c:pt>
                <c:pt idx="528">
                  <c:v>0.66079999999999472</c:v>
                </c:pt>
                <c:pt idx="529">
                  <c:v>0.67139999999999134</c:v>
                </c:pt>
                <c:pt idx="530">
                  <c:v>0.70279999999999632</c:v>
                </c:pt>
                <c:pt idx="531">
                  <c:v>0.71329999999998961</c:v>
                </c:pt>
                <c:pt idx="532">
                  <c:v>0.723700000000008</c:v>
                </c:pt>
                <c:pt idx="533">
                  <c:v>0.73430000000000462</c:v>
                </c:pt>
                <c:pt idx="534">
                  <c:v>0.81819999999999027</c:v>
                </c:pt>
                <c:pt idx="535">
                  <c:v>0.84969999999999857</c:v>
                </c:pt>
                <c:pt idx="536">
                  <c:v>0.86009999999998854</c:v>
                </c:pt>
                <c:pt idx="537">
                  <c:v>0.87060000000001025</c:v>
                </c:pt>
                <c:pt idx="538">
                  <c:v>0.88110000000000355</c:v>
                </c:pt>
                <c:pt idx="539">
                  <c:v>0.89159999999999684</c:v>
                </c:pt>
                <c:pt idx="540">
                  <c:v>0.92300000000000182</c:v>
                </c:pt>
                <c:pt idx="541">
                  <c:v>0.93349999999999511</c:v>
                </c:pt>
                <c:pt idx="542">
                  <c:v>0.94400000000000261</c:v>
                </c:pt>
                <c:pt idx="543">
                  <c:v>0.95449999999999591</c:v>
                </c:pt>
                <c:pt idx="544">
                  <c:v>0.9649999999999892</c:v>
                </c:pt>
                <c:pt idx="545">
                  <c:v>0.9964999999999975</c:v>
                </c:pt>
                <c:pt idx="546">
                  <c:v>1.0068999999999875</c:v>
                </c:pt>
                <c:pt idx="547">
                  <c:v>1.0174999999999983</c:v>
                </c:pt>
                <c:pt idx="548">
                  <c:v>1.0279000000000025</c:v>
                </c:pt>
                <c:pt idx="549">
                  <c:v>1.0384999999999991</c:v>
                </c:pt>
                <c:pt idx="550">
                  <c:v>1.0699000000000041</c:v>
                </c:pt>
                <c:pt idx="551">
                  <c:v>1.0803999999999974</c:v>
                </c:pt>
                <c:pt idx="552">
                  <c:v>1.0909000000000049</c:v>
                </c:pt>
                <c:pt idx="553">
                  <c:v>1.101300000000009</c:v>
                </c:pt>
                <c:pt idx="554">
                  <c:v>1.1117999999999881</c:v>
                </c:pt>
                <c:pt idx="555">
                  <c:v>1.1433000000000106</c:v>
                </c:pt>
                <c:pt idx="556">
                  <c:v>1.1537999999999897</c:v>
                </c:pt>
                <c:pt idx="557">
                  <c:v>1.1643000000000114</c:v>
                </c:pt>
                <c:pt idx="558">
                  <c:v>1.1748000000000047</c:v>
                </c:pt>
                <c:pt idx="559">
                  <c:v>1.1851999999999947</c:v>
                </c:pt>
                <c:pt idx="560">
                  <c:v>1.2167999999999921</c:v>
                </c:pt>
                <c:pt idx="561">
                  <c:v>1.2271999999999963</c:v>
                </c:pt>
                <c:pt idx="562">
                  <c:v>1.2377999999999929</c:v>
                </c:pt>
                <c:pt idx="563">
                  <c:v>1.2481999999999971</c:v>
                </c:pt>
                <c:pt idx="564">
                  <c:v>1.2587000000000046</c:v>
                </c:pt>
                <c:pt idx="565">
                  <c:v>1.2901999999999987</c:v>
                </c:pt>
                <c:pt idx="566">
                  <c:v>1.3007000000000062</c:v>
                </c:pt>
                <c:pt idx="567">
                  <c:v>1.3111999999999995</c:v>
                </c:pt>
                <c:pt idx="568">
                  <c:v>1.3216000000000037</c:v>
                </c:pt>
                <c:pt idx="569">
                  <c:v>1.332099999999997</c:v>
                </c:pt>
                <c:pt idx="570">
                  <c:v>1.3636000000000053</c:v>
                </c:pt>
                <c:pt idx="571">
                  <c:v>1.3740999999999985</c:v>
                </c:pt>
                <c:pt idx="572">
                  <c:v>1.384600000000006</c:v>
                </c:pt>
                <c:pt idx="573">
                  <c:v>1.394999999999996</c:v>
                </c:pt>
                <c:pt idx="574">
                  <c:v>1.4054999999999893</c:v>
                </c:pt>
                <c:pt idx="575">
                  <c:v>1.4370000000000118</c:v>
                </c:pt>
                <c:pt idx="576">
                  <c:v>1.4475000000000051</c:v>
                </c:pt>
                <c:pt idx="577">
                  <c:v>1.4579999999999984</c:v>
                </c:pt>
                <c:pt idx="578">
                  <c:v>1.4685000000000059</c:v>
                </c:pt>
                <c:pt idx="579">
                  <c:v>1.4788999999999959</c:v>
                </c:pt>
                <c:pt idx="580">
                  <c:v>1.5105000000000075</c:v>
                </c:pt>
                <c:pt idx="581">
                  <c:v>1.5209000000000117</c:v>
                </c:pt>
                <c:pt idx="582">
                  <c:v>1.5313999999999908</c:v>
                </c:pt>
                <c:pt idx="583">
                  <c:v>1.5418999999999983</c:v>
                </c:pt>
                <c:pt idx="584">
                  <c:v>1.5524000000000058</c:v>
                </c:pt>
                <c:pt idx="585">
                  <c:v>1.5837999999999965</c:v>
                </c:pt>
                <c:pt idx="586">
                  <c:v>1.594300000000004</c:v>
                </c:pt>
                <c:pt idx="587">
                  <c:v>1.6047999999999973</c:v>
                </c:pt>
                <c:pt idx="588">
                  <c:v>1.6153000000000048</c:v>
                </c:pt>
                <c:pt idx="589">
                  <c:v>1.6258000000000123</c:v>
                </c:pt>
                <c:pt idx="590">
                  <c:v>1.6572000000000031</c:v>
                </c:pt>
                <c:pt idx="591">
                  <c:v>1.6677999999999997</c:v>
                </c:pt>
                <c:pt idx="592">
                  <c:v>1.6783000000000072</c:v>
                </c:pt>
                <c:pt idx="593">
                  <c:v>1.6887000000000114</c:v>
                </c:pt>
                <c:pt idx="594">
                  <c:v>1.6992000000000047</c:v>
                </c:pt>
                <c:pt idx="595">
                  <c:v>1.7412000000000063</c:v>
                </c:pt>
                <c:pt idx="596">
                  <c:v>1.7516999999999996</c:v>
                </c:pt>
                <c:pt idx="597">
                  <c:v>1.7621999999999929</c:v>
                </c:pt>
                <c:pt idx="598">
                  <c:v>1.7725999999999971</c:v>
                </c:pt>
                <c:pt idx="599">
                  <c:v>1.8040999999999912</c:v>
                </c:pt>
                <c:pt idx="600">
                  <c:v>1.8145999999999987</c:v>
                </c:pt>
                <c:pt idx="601">
                  <c:v>1.8251000000000062</c:v>
                </c:pt>
                <c:pt idx="602">
                  <c:v>1.8355999999999995</c:v>
                </c:pt>
                <c:pt idx="603">
                  <c:v>1.846100000000007</c:v>
                </c:pt>
                <c:pt idx="604">
                  <c:v>1.8775000000000119</c:v>
                </c:pt>
                <c:pt idx="605">
                  <c:v>1.8880000000000052</c:v>
                </c:pt>
                <c:pt idx="606">
                  <c:v>1.8984999999999985</c:v>
                </c:pt>
                <c:pt idx="607">
                  <c:v>1.909000000000006</c:v>
                </c:pt>
                <c:pt idx="608">
                  <c:v>1.9195000000000135</c:v>
                </c:pt>
                <c:pt idx="609">
                  <c:v>2.1399999999999864E-2</c:v>
                </c:pt>
                <c:pt idx="610">
                  <c:v>3.1999999999996476E-2</c:v>
                </c:pt>
                <c:pt idx="611">
                  <c:v>4.2599999999993088E-2</c:v>
                </c:pt>
                <c:pt idx="612">
                  <c:v>5.329999999999302E-2</c:v>
                </c:pt>
                <c:pt idx="613">
                  <c:v>6.3999999999992951E-2</c:v>
                </c:pt>
                <c:pt idx="614">
                  <c:v>0.17060000000000741</c:v>
                </c:pt>
                <c:pt idx="615">
                  <c:v>0.18129999999999313</c:v>
                </c:pt>
                <c:pt idx="616">
                  <c:v>0.19199999999999307</c:v>
                </c:pt>
                <c:pt idx="617">
                  <c:v>0.20260000000000389</c:v>
                </c:pt>
                <c:pt idx="618">
                  <c:v>0.2132000000000005</c:v>
                </c:pt>
                <c:pt idx="619">
                  <c:v>0.2453000000000003</c:v>
                </c:pt>
                <c:pt idx="620">
                  <c:v>0.25590000000001112</c:v>
                </c:pt>
                <c:pt idx="621">
                  <c:v>0.26659999999999684</c:v>
                </c:pt>
                <c:pt idx="622">
                  <c:v>0.27720000000000766</c:v>
                </c:pt>
                <c:pt idx="623">
                  <c:v>0.28790000000000759</c:v>
                </c:pt>
                <c:pt idx="624">
                  <c:v>0.31990000000000407</c:v>
                </c:pt>
                <c:pt idx="625">
                  <c:v>0.330600000000004</c:v>
                </c:pt>
                <c:pt idx="626">
                  <c:v>0.34120000000000061</c:v>
                </c:pt>
                <c:pt idx="627">
                  <c:v>0.35179999999999723</c:v>
                </c:pt>
                <c:pt idx="628">
                  <c:v>0.36249999999999716</c:v>
                </c:pt>
                <c:pt idx="629">
                  <c:v>0.39449999999999363</c:v>
                </c:pt>
                <c:pt idx="630">
                  <c:v>0.40519999999999357</c:v>
                </c:pt>
                <c:pt idx="631">
                  <c:v>0.4158999999999935</c:v>
                </c:pt>
                <c:pt idx="632">
                  <c:v>0.42650000000000432</c:v>
                </c:pt>
                <c:pt idx="633">
                  <c:v>0.43719999999999004</c:v>
                </c:pt>
                <c:pt idx="634">
                  <c:v>0.46920000000000073</c:v>
                </c:pt>
                <c:pt idx="635">
                  <c:v>0.47990000000000066</c:v>
                </c:pt>
                <c:pt idx="636">
                  <c:v>0.49049999999999727</c:v>
                </c:pt>
                <c:pt idx="637">
                  <c:v>0.5011999999999972</c:v>
                </c:pt>
                <c:pt idx="638">
                  <c:v>0.51180000000000803</c:v>
                </c:pt>
                <c:pt idx="639">
                  <c:v>0.5438000000000045</c:v>
                </c:pt>
                <c:pt idx="640">
                  <c:v>0.55449999999999022</c:v>
                </c:pt>
                <c:pt idx="641">
                  <c:v>0.56510000000000105</c:v>
                </c:pt>
                <c:pt idx="642">
                  <c:v>0.57580000000000098</c:v>
                </c:pt>
                <c:pt idx="643">
                  <c:v>0.58650000000000091</c:v>
                </c:pt>
                <c:pt idx="644">
                  <c:v>0.61840000000000828</c:v>
                </c:pt>
                <c:pt idx="645">
                  <c:v>0.62920000000001153</c:v>
                </c:pt>
                <c:pt idx="646">
                  <c:v>0.63979999999999393</c:v>
                </c:pt>
                <c:pt idx="647">
                  <c:v>0.65050000000000807</c:v>
                </c:pt>
                <c:pt idx="648">
                  <c:v>0.66109999999999047</c:v>
                </c:pt>
                <c:pt idx="649">
                  <c:v>0.69310000000000116</c:v>
                </c:pt>
                <c:pt idx="650">
                  <c:v>0.70369999999999777</c:v>
                </c:pt>
                <c:pt idx="651">
                  <c:v>0.7143999999999977</c:v>
                </c:pt>
                <c:pt idx="652">
                  <c:v>0.72499999999999432</c:v>
                </c:pt>
                <c:pt idx="653">
                  <c:v>0.73569999999999425</c:v>
                </c:pt>
                <c:pt idx="654">
                  <c:v>0.78909999999999059</c:v>
                </c:pt>
                <c:pt idx="655">
                  <c:v>0.79970000000000141</c:v>
                </c:pt>
                <c:pt idx="656">
                  <c:v>0.81040000000000134</c:v>
                </c:pt>
                <c:pt idx="657">
                  <c:v>0.84239999999999782</c:v>
                </c:pt>
                <c:pt idx="658">
                  <c:v>0.85309999999999775</c:v>
                </c:pt>
                <c:pt idx="659">
                  <c:v>0.86370000000000857</c:v>
                </c:pt>
                <c:pt idx="660">
                  <c:v>0.87429999999999097</c:v>
                </c:pt>
                <c:pt idx="661">
                  <c:v>0.88509999999999422</c:v>
                </c:pt>
                <c:pt idx="662">
                  <c:v>0.91700000000000159</c:v>
                </c:pt>
                <c:pt idx="663">
                  <c:v>0.92770000000000152</c:v>
                </c:pt>
                <c:pt idx="664">
                  <c:v>0.93829999999999814</c:v>
                </c:pt>
                <c:pt idx="665">
                  <c:v>0.94899999999999807</c:v>
                </c:pt>
                <c:pt idx="666">
                  <c:v>0.95970000000001221</c:v>
                </c:pt>
                <c:pt idx="667">
                  <c:v>0.99159999999999116</c:v>
                </c:pt>
                <c:pt idx="668">
                  <c:v>1.0023000000000053</c:v>
                </c:pt>
                <c:pt idx="669">
                  <c:v>1.012999999999991</c:v>
                </c:pt>
                <c:pt idx="670">
                  <c:v>1.0236000000000018</c:v>
                </c:pt>
                <c:pt idx="671">
                  <c:v>1.0343000000000018</c:v>
                </c:pt>
                <c:pt idx="672">
                  <c:v>1.0983000000000089</c:v>
                </c:pt>
                <c:pt idx="673">
                  <c:v>1.1088999999999913</c:v>
                </c:pt>
                <c:pt idx="674">
                  <c:v>1.140900000000002</c:v>
                </c:pt>
                <c:pt idx="675">
                  <c:v>1.151600000000002</c:v>
                </c:pt>
                <c:pt idx="676">
                  <c:v>1.1621999999999986</c:v>
                </c:pt>
                <c:pt idx="677">
                  <c:v>1.1728999999999985</c:v>
                </c:pt>
                <c:pt idx="678">
                  <c:v>1.1836000000000126</c:v>
                </c:pt>
                <c:pt idx="679">
                  <c:v>1.2156000000000091</c:v>
                </c:pt>
                <c:pt idx="680">
                  <c:v>1.2262000000000057</c:v>
                </c:pt>
                <c:pt idx="681">
                  <c:v>1.2369000000000057</c:v>
                </c:pt>
                <c:pt idx="682">
                  <c:v>1.2475999999999914</c:v>
                </c:pt>
                <c:pt idx="683">
                  <c:v>1.2583000000000055</c:v>
                </c:pt>
                <c:pt idx="684">
                  <c:v>1.2901999999999987</c:v>
                </c:pt>
                <c:pt idx="685">
                  <c:v>1.3008999999999986</c:v>
                </c:pt>
                <c:pt idx="686">
                  <c:v>1.3115999999999985</c:v>
                </c:pt>
                <c:pt idx="687">
                  <c:v>1.3221999999999952</c:v>
                </c:pt>
                <c:pt idx="688">
                  <c:v>1.3328999999999951</c:v>
                </c:pt>
                <c:pt idx="689">
                  <c:v>1.3649000000000058</c:v>
                </c:pt>
                <c:pt idx="690">
                  <c:v>1.3755000000000024</c:v>
                </c:pt>
                <c:pt idx="691">
                  <c:v>1.3862000000000023</c:v>
                </c:pt>
                <c:pt idx="692">
                  <c:v>1.3967999999999989</c:v>
                </c:pt>
                <c:pt idx="693">
                  <c:v>1.4395000000000095</c:v>
                </c:pt>
                <c:pt idx="694">
                  <c:v>1.4501999999999953</c:v>
                </c:pt>
                <c:pt idx="695">
                  <c:v>1.4608000000000061</c:v>
                </c:pt>
                <c:pt idx="696">
                  <c:v>1.471500000000006</c:v>
                </c:pt>
                <c:pt idx="697">
                  <c:v>1.482200000000006</c:v>
                </c:pt>
                <c:pt idx="698">
                  <c:v>1.5140999999999991</c:v>
                </c:pt>
                <c:pt idx="699">
                  <c:v>1.524799999999999</c:v>
                </c:pt>
                <c:pt idx="700">
                  <c:v>1.535499999999999</c:v>
                </c:pt>
                <c:pt idx="701">
                  <c:v>1.5460999999999956</c:v>
                </c:pt>
                <c:pt idx="702">
                  <c:v>1.5567999999999955</c:v>
                </c:pt>
                <c:pt idx="703">
                  <c:v>1.5888000000000062</c:v>
                </c:pt>
                <c:pt idx="704">
                  <c:v>1.5994999999999919</c:v>
                </c:pt>
                <c:pt idx="705">
                  <c:v>1.6101000000000028</c:v>
                </c:pt>
                <c:pt idx="706">
                  <c:v>1.6208000000000027</c:v>
                </c:pt>
                <c:pt idx="707">
                  <c:v>1.6313999999999993</c:v>
                </c:pt>
                <c:pt idx="708">
                  <c:v>1.6633999999999958</c:v>
                </c:pt>
                <c:pt idx="709">
                  <c:v>1.6740999999999957</c:v>
                </c:pt>
                <c:pt idx="710">
                  <c:v>1.6848000000000098</c:v>
                </c:pt>
                <c:pt idx="711">
                  <c:v>1.6954000000000065</c:v>
                </c:pt>
                <c:pt idx="712">
                  <c:v>1.7060999999999922</c:v>
                </c:pt>
                <c:pt idx="713">
                  <c:v>1.7379999999999995</c:v>
                </c:pt>
                <c:pt idx="714">
                  <c:v>1.7486999999999995</c:v>
                </c:pt>
                <c:pt idx="715">
                  <c:v>1.7593999999999994</c:v>
                </c:pt>
                <c:pt idx="716">
                  <c:v>1.769999999999996</c:v>
                </c:pt>
                <c:pt idx="717">
                  <c:v>1.780699999999996</c:v>
                </c:pt>
                <c:pt idx="718">
                  <c:v>1.8127000000000066</c:v>
                </c:pt>
                <c:pt idx="719">
                  <c:v>1.8233999999999924</c:v>
                </c:pt>
                <c:pt idx="720">
                  <c:v>1.833999999999989</c:v>
                </c:pt>
                <c:pt idx="721">
                  <c:v>1.8447000000000031</c:v>
                </c:pt>
                <c:pt idx="722">
                  <c:v>1.8553999999999888</c:v>
                </c:pt>
                <c:pt idx="723">
                  <c:v>1.8872999999999962</c:v>
                </c:pt>
                <c:pt idx="724">
                  <c:v>1.8979999999999961</c:v>
                </c:pt>
                <c:pt idx="725">
                  <c:v>1.9086999999999961</c:v>
                </c:pt>
                <c:pt idx="726">
                  <c:v>1.9192999999999927</c:v>
                </c:pt>
                <c:pt idx="727">
                  <c:v>0</c:v>
                </c:pt>
                <c:pt idx="728">
                  <c:v>3.1400000000004979E-2</c:v>
                </c:pt>
                <c:pt idx="729">
                  <c:v>4.1899999999998272E-2</c:v>
                </c:pt>
                <c:pt idx="730">
                  <c:v>5.2499999999994884E-2</c:v>
                </c:pt>
                <c:pt idx="731">
                  <c:v>6.2899999999999068E-2</c:v>
                </c:pt>
                <c:pt idx="732">
                  <c:v>7.3400000000006571E-2</c:v>
                </c:pt>
                <c:pt idx="733">
                  <c:v>0.10479999999999734</c:v>
                </c:pt>
                <c:pt idx="734">
                  <c:v>0.11530000000000484</c:v>
                </c:pt>
                <c:pt idx="735">
                  <c:v>0.12590000000000146</c:v>
                </c:pt>
                <c:pt idx="736">
                  <c:v>0.13639999999999475</c:v>
                </c:pt>
                <c:pt idx="737">
                  <c:v>0.14679999999999893</c:v>
                </c:pt>
                <c:pt idx="738">
                  <c:v>0.17829999999999302</c:v>
                </c:pt>
                <c:pt idx="739">
                  <c:v>0.18880000000000052</c:v>
                </c:pt>
                <c:pt idx="740">
                  <c:v>0.19930000000000803</c:v>
                </c:pt>
                <c:pt idx="741">
                  <c:v>0.20980000000000132</c:v>
                </c:pt>
                <c:pt idx="742">
                  <c:v>0.22030000000000882</c:v>
                </c:pt>
                <c:pt idx="743">
                  <c:v>0.25180000000000291</c:v>
                </c:pt>
                <c:pt idx="744">
                  <c:v>0.2622999999999962</c:v>
                </c:pt>
                <c:pt idx="745">
                  <c:v>0.27270000000000039</c:v>
                </c:pt>
                <c:pt idx="746">
                  <c:v>0.28320000000000789</c:v>
                </c:pt>
                <c:pt idx="747">
                  <c:v>0.29370000000000118</c:v>
                </c:pt>
                <c:pt idx="748">
                  <c:v>0.32519999999999527</c:v>
                </c:pt>
                <c:pt idx="749">
                  <c:v>0.33559999999999945</c:v>
                </c:pt>
                <c:pt idx="750">
                  <c:v>0.34610000000000696</c:v>
                </c:pt>
                <c:pt idx="751">
                  <c:v>0.35660000000000025</c:v>
                </c:pt>
                <c:pt idx="752">
                  <c:v>0.36709999999999354</c:v>
                </c:pt>
                <c:pt idx="753">
                  <c:v>0.39860000000000184</c:v>
                </c:pt>
                <c:pt idx="754">
                  <c:v>0.40909999999999513</c:v>
                </c:pt>
                <c:pt idx="755">
                  <c:v>0.41959999999998843</c:v>
                </c:pt>
                <c:pt idx="756">
                  <c:v>0.42999999999999261</c:v>
                </c:pt>
                <c:pt idx="757">
                  <c:v>0.44059999999998922</c:v>
                </c:pt>
                <c:pt idx="758">
                  <c:v>0.47200000000000841</c:v>
                </c:pt>
                <c:pt idx="759">
                  <c:v>0.48250000000000171</c:v>
                </c:pt>
                <c:pt idx="760">
                  <c:v>0.49300000000000921</c:v>
                </c:pt>
                <c:pt idx="761">
                  <c:v>0.5035000000000025</c:v>
                </c:pt>
                <c:pt idx="762">
                  <c:v>0.51399999999999579</c:v>
                </c:pt>
                <c:pt idx="763">
                  <c:v>0.55590000000000828</c:v>
                </c:pt>
                <c:pt idx="764">
                  <c:v>0.56640000000000157</c:v>
                </c:pt>
                <c:pt idx="765">
                  <c:v>0.57689999999999486</c:v>
                </c:pt>
                <c:pt idx="766">
                  <c:v>0.58739999999998815</c:v>
                </c:pt>
                <c:pt idx="767">
                  <c:v>0.61880000000000734</c:v>
                </c:pt>
                <c:pt idx="768">
                  <c:v>0.62930000000000064</c:v>
                </c:pt>
                <c:pt idx="769">
                  <c:v>0.63989999999999725</c:v>
                </c:pt>
                <c:pt idx="770">
                  <c:v>0.65029999999998722</c:v>
                </c:pt>
                <c:pt idx="771">
                  <c:v>0.66079999999999472</c:v>
                </c:pt>
                <c:pt idx="772">
                  <c:v>0.69230000000000302</c:v>
                </c:pt>
                <c:pt idx="773">
                  <c:v>0.702699999999993</c:v>
                </c:pt>
                <c:pt idx="774">
                  <c:v>0.71330000000000382</c:v>
                </c:pt>
                <c:pt idx="775">
                  <c:v>0.72379999999999711</c:v>
                </c:pt>
                <c:pt idx="776">
                  <c:v>0.73430000000000462</c:v>
                </c:pt>
                <c:pt idx="777">
                  <c:v>0.83910000000000196</c:v>
                </c:pt>
                <c:pt idx="778">
                  <c:v>0.84959999999999525</c:v>
                </c:pt>
                <c:pt idx="779">
                  <c:v>0.86010000000000275</c:v>
                </c:pt>
                <c:pt idx="780">
                  <c:v>0.87059999999999604</c:v>
                </c:pt>
                <c:pt idx="781">
                  <c:v>0.88110000000000355</c:v>
                </c:pt>
                <c:pt idx="782">
                  <c:v>0.91249999999999432</c:v>
                </c:pt>
                <c:pt idx="783">
                  <c:v>0.92309999999999093</c:v>
                </c:pt>
                <c:pt idx="784">
                  <c:v>0.93349999999999511</c:v>
                </c:pt>
                <c:pt idx="785">
                  <c:v>0.94400000000000261</c:v>
                </c:pt>
                <c:pt idx="786">
                  <c:v>0.95459999999999923</c:v>
                </c:pt>
                <c:pt idx="787">
                  <c:v>0.98600000000000421</c:v>
                </c:pt>
                <c:pt idx="788">
                  <c:v>0.99639999999999418</c:v>
                </c:pt>
                <c:pt idx="789">
                  <c:v>1.007000000000005</c:v>
                </c:pt>
                <c:pt idx="790">
                  <c:v>1.0174999999999983</c:v>
                </c:pt>
                <c:pt idx="791">
                  <c:v>1.0279000000000025</c:v>
                </c:pt>
                <c:pt idx="792">
                  <c:v>1.0593999999999966</c:v>
                </c:pt>
                <c:pt idx="793">
                  <c:v>1.0699000000000041</c:v>
                </c:pt>
                <c:pt idx="794">
                  <c:v>1.0803999999999974</c:v>
                </c:pt>
                <c:pt idx="795">
                  <c:v>1.0908999999999907</c:v>
                </c:pt>
                <c:pt idx="796">
                  <c:v>1.1012999999999948</c:v>
                </c:pt>
                <c:pt idx="797">
                  <c:v>1.1328000000000031</c:v>
                </c:pt>
                <c:pt idx="798">
                  <c:v>1.1432999999999964</c:v>
                </c:pt>
                <c:pt idx="799">
                  <c:v>1.1538000000000039</c:v>
                </c:pt>
                <c:pt idx="800">
                  <c:v>1.1642999999999972</c:v>
                </c:pt>
                <c:pt idx="801">
                  <c:v>1.1748000000000047</c:v>
                </c:pt>
                <c:pt idx="802">
                  <c:v>1.2062999999999988</c:v>
                </c:pt>
                <c:pt idx="803">
                  <c:v>1.216700000000003</c:v>
                </c:pt>
                <c:pt idx="804">
                  <c:v>1.2272999999999996</c:v>
                </c:pt>
                <c:pt idx="805">
                  <c:v>1.2377000000000038</c:v>
                </c:pt>
                <c:pt idx="806">
                  <c:v>1.2482000000000113</c:v>
                </c:pt>
                <c:pt idx="807">
                  <c:v>1.2797000000000054</c:v>
                </c:pt>
                <c:pt idx="808">
                  <c:v>1.2901999999999987</c:v>
                </c:pt>
                <c:pt idx="809">
                  <c:v>1.3006000000000029</c:v>
                </c:pt>
                <c:pt idx="810">
                  <c:v>1.3110999999999962</c:v>
                </c:pt>
                <c:pt idx="811">
                  <c:v>1.321700000000007</c:v>
                </c:pt>
                <c:pt idx="812">
                  <c:v>1.3530999999999977</c:v>
                </c:pt>
                <c:pt idx="813">
                  <c:v>1.3636000000000053</c:v>
                </c:pt>
                <c:pt idx="814">
                  <c:v>1.3740000000000094</c:v>
                </c:pt>
                <c:pt idx="815">
                  <c:v>1.3845000000000027</c:v>
                </c:pt>
                <c:pt idx="816">
                  <c:v>1.3950999999999993</c:v>
                </c:pt>
                <c:pt idx="817">
                  <c:v>1.4265999999999934</c:v>
                </c:pt>
                <c:pt idx="818">
                  <c:v>1.4370000000000118</c:v>
                </c:pt>
                <c:pt idx="819">
                  <c:v>1.4475000000000051</c:v>
                </c:pt>
                <c:pt idx="820">
                  <c:v>1.4579999999999984</c:v>
                </c:pt>
                <c:pt idx="821">
                  <c:v>1.4684000000000026</c:v>
                </c:pt>
                <c:pt idx="822">
                  <c:v>1.4999000000000109</c:v>
                </c:pt>
                <c:pt idx="823">
                  <c:v>1.5104000000000042</c:v>
                </c:pt>
                <c:pt idx="824">
                  <c:v>1.5208999999999975</c:v>
                </c:pt>
                <c:pt idx="825">
                  <c:v>1.531400000000005</c:v>
                </c:pt>
                <c:pt idx="826">
                  <c:v>1.5418999999999983</c:v>
                </c:pt>
                <c:pt idx="827">
                  <c:v>1.5733999999999924</c:v>
                </c:pt>
                <c:pt idx="828">
                  <c:v>1.5838999999999999</c:v>
                </c:pt>
                <c:pt idx="829">
                  <c:v>1.5944000000000074</c:v>
                </c:pt>
                <c:pt idx="830">
                  <c:v>1.6048000000000116</c:v>
                </c:pt>
                <c:pt idx="831">
                  <c:v>1.6152999999999906</c:v>
                </c:pt>
                <c:pt idx="832">
                  <c:v>1.6468000000000131</c:v>
                </c:pt>
                <c:pt idx="833">
                  <c:v>1.6573000000000064</c:v>
                </c:pt>
                <c:pt idx="834">
                  <c:v>1.6677999999999997</c:v>
                </c:pt>
                <c:pt idx="835">
                  <c:v>1.6781999999999897</c:v>
                </c:pt>
                <c:pt idx="836">
                  <c:v>1.6888000000000005</c:v>
                </c:pt>
                <c:pt idx="837">
                  <c:v>1.7306999999999988</c:v>
                </c:pt>
                <c:pt idx="838">
                  <c:v>1.7412000000000063</c:v>
                </c:pt>
                <c:pt idx="839">
                  <c:v>1.7516999999999996</c:v>
                </c:pt>
                <c:pt idx="840">
                  <c:v>1.7620999999999896</c:v>
                </c:pt>
                <c:pt idx="841">
                  <c:v>1.7936000000000121</c:v>
                </c:pt>
                <c:pt idx="842">
                  <c:v>1.8041999999999945</c:v>
                </c:pt>
                <c:pt idx="843">
                  <c:v>1.8145999999999987</c:v>
                </c:pt>
                <c:pt idx="844">
                  <c:v>1.8251000000000062</c:v>
                </c:pt>
                <c:pt idx="845">
                  <c:v>1.8355999999999995</c:v>
                </c:pt>
                <c:pt idx="846">
                  <c:v>1.8670999999999935</c:v>
                </c:pt>
                <c:pt idx="847">
                  <c:v>1.8774999999999977</c:v>
                </c:pt>
                <c:pt idx="848">
                  <c:v>1.8880000000000052</c:v>
                </c:pt>
                <c:pt idx="849">
                  <c:v>1.8986000000000018</c:v>
                </c:pt>
                <c:pt idx="850">
                  <c:v>1.909000000000006</c:v>
                </c:pt>
                <c:pt idx="851">
                  <c:v>8.5300000000003706E-2</c:v>
                </c:pt>
                <c:pt idx="852">
                  <c:v>9.6000000000003638E-2</c:v>
                </c:pt>
                <c:pt idx="853">
                  <c:v>0.10660000000000025</c:v>
                </c:pt>
                <c:pt idx="854">
                  <c:v>0.11730000000000018</c:v>
                </c:pt>
                <c:pt idx="855">
                  <c:v>0.12789999999999679</c:v>
                </c:pt>
                <c:pt idx="856">
                  <c:v>0.15999999999999659</c:v>
                </c:pt>
                <c:pt idx="857">
                  <c:v>0.17060000000000741</c:v>
                </c:pt>
                <c:pt idx="858">
                  <c:v>0.18120000000000402</c:v>
                </c:pt>
                <c:pt idx="859">
                  <c:v>0.19190000000000396</c:v>
                </c:pt>
                <c:pt idx="860">
                  <c:v>0.20259999999998968</c:v>
                </c:pt>
                <c:pt idx="861">
                  <c:v>0.23460000000000036</c:v>
                </c:pt>
                <c:pt idx="862">
                  <c:v>0.24519999999999698</c:v>
                </c:pt>
                <c:pt idx="863">
                  <c:v>0.25589999999999691</c:v>
                </c:pt>
                <c:pt idx="864">
                  <c:v>0.26649999999999352</c:v>
                </c:pt>
                <c:pt idx="865">
                  <c:v>0.27729999999999677</c:v>
                </c:pt>
                <c:pt idx="866">
                  <c:v>0.30919999999998993</c:v>
                </c:pt>
                <c:pt idx="867">
                  <c:v>0.31990000000000407</c:v>
                </c:pt>
                <c:pt idx="868">
                  <c:v>0.330600000000004</c:v>
                </c:pt>
                <c:pt idx="869">
                  <c:v>0.34120000000000061</c:v>
                </c:pt>
                <c:pt idx="870">
                  <c:v>0.35179999999999723</c:v>
                </c:pt>
                <c:pt idx="871">
                  <c:v>0.3837999999999937</c:v>
                </c:pt>
                <c:pt idx="872">
                  <c:v>0.39450000000000784</c:v>
                </c:pt>
                <c:pt idx="873">
                  <c:v>0.40519999999999357</c:v>
                </c:pt>
                <c:pt idx="874">
                  <c:v>0.4158999999999935</c:v>
                </c:pt>
                <c:pt idx="875">
                  <c:v>0.42650000000000432</c:v>
                </c:pt>
                <c:pt idx="876">
                  <c:v>0.4585000000000008</c:v>
                </c:pt>
                <c:pt idx="877">
                  <c:v>0.46920000000000073</c:v>
                </c:pt>
                <c:pt idx="878">
                  <c:v>0.47980000000001155</c:v>
                </c:pt>
                <c:pt idx="879">
                  <c:v>0.49049999999999727</c:v>
                </c:pt>
                <c:pt idx="880">
                  <c:v>0.50109999999999388</c:v>
                </c:pt>
                <c:pt idx="881">
                  <c:v>0.53319999999999368</c:v>
                </c:pt>
                <c:pt idx="882">
                  <c:v>0.5438000000000045</c:v>
                </c:pt>
                <c:pt idx="883">
                  <c:v>0.55449999999999022</c:v>
                </c:pt>
                <c:pt idx="884">
                  <c:v>0.56510000000000105</c:v>
                </c:pt>
                <c:pt idx="885">
                  <c:v>0.57580000000000098</c:v>
                </c:pt>
                <c:pt idx="886">
                  <c:v>0.60779999999999745</c:v>
                </c:pt>
                <c:pt idx="887">
                  <c:v>0.61849999999999739</c:v>
                </c:pt>
                <c:pt idx="888">
                  <c:v>0.629099999999994</c:v>
                </c:pt>
                <c:pt idx="889">
                  <c:v>0.63979999999999393</c:v>
                </c:pt>
                <c:pt idx="890">
                  <c:v>0.65039999999999054</c:v>
                </c:pt>
                <c:pt idx="891">
                  <c:v>0.68240000000000123</c:v>
                </c:pt>
                <c:pt idx="892">
                  <c:v>0.69310000000000116</c:v>
                </c:pt>
                <c:pt idx="893">
                  <c:v>0.70380000000000109</c:v>
                </c:pt>
                <c:pt idx="894">
                  <c:v>0.7143999999999977</c:v>
                </c:pt>
                <c:pt idx="895">
                  <c:v>0.72509999999999764</c:v>
                </c:pt>
                <c:pt idx="896">
                  <c:v>0.75710000000000832</c:v>
                </c:pt>
                <c:pt idx="897">
                  <c:v>0.76779999999999404</c:v>
                </c:pt>
                <c:pt idx="898">
                  <c:v>0.7891000000000048</c:v>
                </c:pt>
                <c:pt idx="899">
                  <c:v>0.79970000000000141</c:v>
                </c:pt>
                <c:pt idx="900">
                  <c:v>0.8317000000000121</c:v>
                </c:pt>
                <c:pt idx="901">
                  <c:v>0.84239999999999782</c:v>
                </c:pt>
                <c:pt idx="902">
                  <c:v>0.85309999999999775</c:v>
                </c:pt>
                <c:pt idx="903">
                  <c:v>0.86369999999999436</c:v>
                </c:pt>
                <c:pt idx="904">
                  <c:v>0.87439999999999429</c:v>
                </c:pt>
                <c:pt idx="905">
                  <c:v>0.90639999999999077</c:v>
                </c:pt>
                <c:pt idx="906">
                  <c:v>0.91710000000000491</c:v>
                </c:pt>
                <c:pt idx="907">
                  <c:v>0.92770000000000152</c:v>
                </c:pt>
                <c:pt idx="908">
                  <c:v>0.93829999999999814</c:v>
                </c:pt>
                <c:pt idx="909">
                  <c:v>0.94899999999999807</c:v>
                </c:pt>
                <c:pt idx="910">
                  <c:v>0.98099999999999454</c:v>
                </c:pt>
                <c:pt idx="911">
                  <c:v>0.99170000000000869</c:v>
                </c:pt>
                <c:pt idx="912">
                  <c:v>1.0023000000000053</c:v>
                </c:pt>
                <c:pt idx="913">
                  <c:v>1.0130000000000052</c:v>
                </c:pt>
                <c:pt idx="914">
                  <c:v>1.0237000000000052</c:v>
                </c:pt>
                <c:pt idx="915">
                  <c:v>1.087600000000009</c:v>
                </c:pt>
                <c:pt idx="916">
                  <c:v>1.0983000000000089</c:v>
                </c:pt>
                <c:pt idx="917">
                  <c:v>1.1303000000000054</c:v>
                </c:pt>
                <c:pt idx="918">
                  <c:v>1.1409999999999911</c:v>
                </c:pt>
                <c:pt idx="919">
                  <c:v>1.151600000000002</c:v>
                </c:pt>
                <c:pt idx="920">
                  <c:v>1.1623000000000019</c:v>
                </c:pt>
                <c:pt idx="921">
                  <c:v>1.1728999999999985</c:v>
                </c:pt>
                <c:pt idx="922">
                  <c:v>1.204899999999995</c:v>
                </c:pt>
                <c:pt idx="923">
                  <c:v>1.2155999999999949</c:v>
                </c:pt>
                <c:pt idx="924">
                  <c:v>1.2262000000000057</c:v>
                </c:pt>
                <c:pt idx="925">
                  <c:v>1.2368999999999915</c:v>
                </c:pt>
                <c:pt idx="926">
                  <c:v>1.2476000000000056</c:v>
                </c:pt>
                <c:pt idx="927">
                  <c:v>1.2796000000000021</c:v>
                </c:pt>
                <c:pt idx="928">
                  <c:v>1.290300000000002</c:v>
                </c:pt>
                <c:pt idx="929">
                  <c:v>1.3008999999999986</c:v>
                </c:pt>
                <c:pt idx="930">
                  <c:v>1.3115000000000094</c:v>
                </c:pt>
                <c:pt idx="931">
                  <c:v>1.3222000000000094</c:v>
                </c:pt>
                <c:pt idx="932">
                  <c:v>1.3541999999999916</c:v>
                </c:pt>
                <c:pt idx="933">
                  <c:v>1.3648999999999916</c:v>
                </c:pt>
                <c:pt idx="934">
                  <c:v>1.3755000000000024</c:v>
                </c:pt>
                <c:pt idx="935">
                  <c:v>1.3862000000000023</c:v>
                </c:pt>
                <c:pt idx="936">
                  <c:v>1.3969000000000023</c:v>
                </c:pt>
                <c:pt idx="937">
                  <c:v>1.4288000000000096</c:v>
                </c:pt>
                <c:pt idx="938">
                  <c:v>1.4394999999999953</c:v>
                </c:pt>
                <c:pt idx="939">
                  <c:v>1.4502000000000095</c:v>
                </c:pt>
                <c:pt idx="940">
                  <c:v>1.4608000000000061</c:v>
                </c:pt>
                <c:pt idx="941">
                  <c:v>1.4714999999999918</c:v>
                </c:pt>
                <c:pt idx="942">
                  <c:v>1.5034999999999883</c:v>
                </c:pt>
                <c:pt idx="943">
                  <c:v>1.5141999999999882</c:v>
                </c:pt>
                <c:pt idx="944">
                  <c:v>1.524799999999999</c:v>
                </c:pt>
                <c:pt idx="945">
                  <c:v>1.5353999999999957</c:v>
                </c:pt>
                <c:pt idx="946">
                  <c:v>1.5461999999999989</c:v>
                </c:pt>
                <c:pt idx="947">
                  <c:v>1.5780999999999921</c:v>
                </c:pt>
                <c:pt idx="948">
                  <c:v>1.5888000000000062</c:v>
                </c:pt>
                <c:pt idx="949">
                  <c:v>1.5994000000000028</c:v>
                </c:pt>
                <c:pt idx="950">
                  <c:v>1.6526999999999958</c:v>
                </c:pt>
                <c:pt idx="951">
                  <c:v>1.6633999999999958</c:v>
                </c:pt>
                <c:pt idx="952">
                  <c:v>1.6741000000000099</c:v>
                </c:pt>
                <c:pt idx="953">
                  <c:v>1.6847000000000065</c:v>
                </c:pt>
                <c:pt idx="954">
                  <c:v>1.6954000000000065</c:v>
                </c:pt>
                <c:pt idx="955">
                  <c:v>1.7274000000000029</c:v>
                </c:pt>
                <c:pt idx="956">
                  <c:v>1.7381000000000029</c:v>
                </c:pt>
                <c:pt idx="957">
                  <c:v>1.7486999999999995</c:v>
                </c:pt>
                <c:pt idx="958">
                  <c:v>1.7593999999999994</c:v>
                </c:pt>
                <c:pt idx="959">
                  <c:v>1.769999999999996</c:v>
                </c:pt>
                <c:pt idx="960">
                  <c:v>1.8020000000000067</c:v>
                </c:pt>
                <c:pt idx="961">
                  <c:v>1.8126999999999924</c:v>
                </c:pt>
                <c:pt idx="962">
                  <c:v>1.8234000000000066</c:v>
                </c:pt>
                <c:pt idx="963">
                  <c:v>1.833999999999989</c:v>
                </c:pt>
                <c:pt idx="964">
                  <c:v>1.8447000000000031</c:v>
                </c:pt>
                <c:pt idx="965">
                  <c:v>1.8766999999999996</c:v>
                </c:pt>
                <c:pt idx="966">
                  <c:v>1.8873000000000104</c:v>
                </c:pt>
                <c:pt idx="967">
                  <c:v>1.8979999999999961</c:v>
                </c:pt>
                <c:pt idx="968">
                  <c:v>1.9086999999999961</c:v>
                </c:pt>
                <c:pt idx="969">
                  <c:v>1.9192999999999927</c:v>
                </c:pt>
                <c:pt idx="970">
                  <c:v>2.0899999999997476E-2</c:v>
                </c:pt>
                <c:pt idx="971">
                  <c:v>3.1400000000004979E-2</c:v>
                </c:pt>
                <c:pt idx="972">
                  <c:v>4.2000000000001592E-2</c:v>
                </c:pt>
                <c:pt idx="973">
                  <c:v>5.2500000000009095E-2</c:v>
                </c:pt>
                <c:pt idx="974">
                  <c:v>6.3000000000002387E-2</c:v>
                </c:pt>
                <c:pt idx="975">
                  <c:v>9.4399999999993156E-2</c:v>
                </c:pt>
                <c:pt idx="976">
                  <c:v>0.10490000000000066</c:v>
                </c:pt>
                <c:pt idx="977">
                  <c:v>0.11529999999999063</c:v>
                </c:pt>
                <c:pt idx="978">
                  <c:v>0.12590000000000146</c:v>
                </c:pt>
                <c:pt idx="979">
                  <c:v>0.13639999999999475</c:v>
                </c:pt>
                <c:pt idx="980">
                  <c:v>0.16779999999999973</c:v>
                </c:pt>
                <c:pt idx="981">
                  <c:v>0.17829999999999302</c:v>
                </c:pt>
                <c:pt idx="982">
                  <c:v>0.18880000000000052</c:v>
                </c:pt>
                <c:pt idx="983">
                  <c:v>0.19930000000000803</c:v>
                </c:pt>
                <c:pt idx="984">
                  <c:v>0.20980000000000132</c:v>
                </c:pt>
                <c:pt idx="985">
                  <c:v>0.24119999999999209</c:v>
                </c:pt>
                <c:pt idx="986">
                  <c:v>0.25169999999999959</c:v>
                </c:pt>
                <c:pt idx="987">
                  <c:v>0.26219999999999288</c:v>
                </c:pt>
                <c:pt idx="988">
                  <c:v>0.27270000000000039</c:v>
                </c:pt>
                <c:pt idx="989">
                  <c:v>0.28319999999999368</c:v>
                </c:pt>
                <c:pt idx="990">
                  <c:v>0.31470000000000198</c:v>
                </c:pt>
                <c:pt idx="991">
                  <c:v>0.32510000000000616</c:v>
                </c:pt>
                <c:pt idx="992">
                  <c:v>0.33570000000000277</c:v>
                </c:pt>
                <c:pt idx="993">
                  <c:v>0.34609999999999275</c:v>
                </c:pt>
                <c:pt idx="994">
                  <c:v>0.35670000000000357</c:v>
                </c:pt>
                <c:pt idx="995">
                  <c:v>0.38810000000000855</c:v>
                </c:pt>
                <c:pt idx="996">
                  <c:v>0.39860000000000184</c:v>
                </c:pt>
                <c:pt idx="997">
                  <c:v>0.40909999999999513</c:v>
                </c:pt>
                <c:pt idx="998">
                  <c:v>0.41960000000000264</c:v>
                </c:pt>
                <c:pt idx="999">
                  <c:v>0.43009999999999593</c:v>
                </c:pt>
                <c:pt idx="1000">
                  <c:v>0.46150000000000091</c:v>
                </c:pt>
                <c:pt idx="1001">
                  <c:v>0.47200000000000841</c:v>
                </c:pt>
                <c:pt idx="1002">
                  <c:v>0.48250000000000171</c:v>
                </c:pt>
                <c:pt idx="1003">
                  <c:v>0.492999999999995</c:v>
                </c:pt>
                <c:pt idx="1004">
                  <c:v>0.5035000000000025</c:v>
                </c:pt>
                <c:pt idx="1005">
                  <c:v>0.53489999999999327</c:v>
                </c:pt>
                <c:pt idx="1006">
                  <c:v>0.54550000000000409</c:v>
                </c:pt>
                <c:pt idx="1007">
                  <c:v>0.55589999999999407</c:v>
                </c:pt>
                <c:pt idx="1008">
                  <c:v>0.56640000000000157</c:v>
                </c:pt>
                <c:pt idx="1009">
                  <c:v>0.57690000000000907</c:v>
                </c:pt>
                <c:pt idx="1010">
                  <c:v>0.60840000000000316</c:v>
                </c:pt>
                <c:pt idx="1011">
                  <c:v>0.61879999999999313</c:v>
                </c:pt>
                <c:pt idx="1012">
                  <c:v>0.62940000000000396</c:v>
                </c:pt>
                <c:pt idx="1013">
                  <c:v>0.65030000000000143</c:v>
                </c:pt>
                <c:pt idx="1014">
                  <c:v>0.68179999999999552</c:v>
                </c:pt>
                <c:pt idx="1015">
                  <c:v>0.69230000000000302</c:v>
                </c:pt>
                <c:pt idx="1016">
                  <c:v>0.70279999999999632</c:v>
                </c:pt>
                <c:pt idx="1017">
                  <c:v>0.7132000000000005</c:v>
                </c:pt>
                <c:pt idx="1018">
                  <c:v>0.82860000000000866</c:v>
                </c:pt>
                <c:pt idx="1019">
                  <c:v>0.83920000000000528</c:v>
                </c:pt>
                <c:pt idx="1020">
                  <c:v>0.84959999999999525</c:v>
                </c:pt>
                <c:pt idx="1021">
                  <c:v>0.86010000000000275</c:v>
                </c:pt>
                <c:pt idx="1022">
                  <c:v>0.87059999999999604</c:v>
                </c:pt>
                <c:pt idx="1023">
                  <c:v>0.90210000000000434</c:v>
                </c:pt>
                <c:pt idx="1024">
                  <c:v>0.91259999999999764</c:v>
                </c:pt>
                <c:pt idx="1025">
                  <c:v>0.92309999999999093</c:v>
                </c:pt>
                <c:pt idx="1026">
                  <c:v>0.93349999999999511</c:v>
                </c:pt>
                <c:pt idx="1027">
                  <c:v>0.9439999999999884</c:v>
                </c:pt>
                <c:pt idx="1028">
                  <c:v>0.9754999999999967</c:v>
                </c:pt>
                <c:pt idx="1029">
                  <c:v>0.98590000000000089</c:v>
                </c:pt>
                <c:pt idx="1030">
                  <c:v>0.9964999999999975</c:v>
                </c:pt>
                <c:pt idx="1031">
                  <c:v>1.0069000000000017</c:v>
                </c:pt>
                <c:pt idx="1032">
                  <c:v>1.0174000000000092</c:v>
                </c:pt>
                <c:pt idx="1033">
                  <c:v>1.0488999999999891</c:v>
                </c:pt>
                <c:pt idx="1034">
                  <c:v>1.0593999999999966</c:v>
                </c:pt>
                <c:pt idx="1035">
                  <c:v>1.0699000000000041</c:v>
                </c:pt>
                <c:pt idx="1036">
                  <c:v>1.0803999999999974</c:v>
                </c:pt>
                <c:pt idx="1037">
                  <c:v>1.0908000000000015</c:v>
                </c:pt>
                <c:pt idx="1038">
                  <c:v>1.1222999999999956</c:v>
                </c:pt>
                <c:pt idx="1039">
                  <c:v>1.1328000000000031</c:v>
                </c:pt>
                <c:pt idx="1040">
                  <c:v>1.1433000000000106</c:v>
                </c:pt>
                <c:pt idx="1041">
                  <c:v>1.1537999999999897</c:v>
                </c:pt>
                <c:pt idx="1042">
                  <c:v>1.1642999999999972</c:v>
                </c:pt>
                <c:pt idx="1043">
                  <c:v>1.1957000000000022</c:v>
                </c:pt>
                <c:pt idx="1044">
                  <c:v>1.2061999999999955</c:v>
                </c:pt>
                <c:pt idx="1045">
                  <c:v>1.2167999999999921</c:v>
                </c:pt>
                <c:pt idx="1046">
                  <c:v>1.2272999999999996</c:v>
                </c:pt>
                <c:pt idx="1047">
                  <c:v>1.2377999999999929</c:v>
                </c:pt>
                <c:pt idx="1048">
                  <c:v>1.2691999999999979</c:v>
                </c:pt>
                <c:pt idx="1049">
                  <c:v>1.2795999999999879</c:v>
                </c:pt>
                <c:pt idx="1050">
                  <c:v>1.2901999999999987</c:v>
                </c:pt>
                <c:pt idx="1051">
                  <c:v>1.300699999999992</c:v>
                </c:pt>
                <c:pt idx="1052">
                  <c:v>1.3111999999999995</c:v>
                </c:pt>
                <c:pt idx="1053">
                  <c:v>1.3425999999999902</c:v>
                </c:pt>
                <c:pt idx="1054">
                  <c:v>1.3530999999999977</c:v>
                </c:pt>
                <c:pt idx="1055">
                  <c:v>1.3636000000000053</c:v>
                </c:pt>
                <c:pt idx="1056">
                  <c:v>1.3740999999999985</c:v>
                </c:pt>
                <c:pt idx="1057">
                  <c:v>1.3845000000000027</c:v>
                </c:pt>
                <c:pt idx="1058">
                  <c:v>1.4159999999999968</c:v>
                </c:pt>
                <c:pt idx="1059">
                  <c:v>1.4264999999999901</c:v>
                </c:pt>
                <c:pt idx="1060">
                  <c:v>1.4370000000000118</c:v>
                </c:pt>
                <c:pt idx="1061">
                  <c:v>1.4475000000000051</c:v>
                </c:pt>
                <c:pt idx="1062">
                  <c:v>1.4578999999999951</c:v>
                </c:pt>
                <c:pt idx="1063">
                  <c:v>1.4894999999999925</c:v>
                </c:pt>
                <c:pt idx="1064">
                  <c:v>1.5</c:v>
                </c:pt>
                <c:pt idx="1065">
                  <c:v>1.51039999999999</c:v>
                </c:pt>
                <c:pt idx="1066">
                  <c:v>1.5208999999999975</c:v>
                </c:pt>
                <c:pt idx="1067">
                  <c:v>1.531400000000005</c:v>
                </c:pt>
                <c:pt idx="1068">
                  <c:v>1.5628999999999991</c:v>
                </c:pt>
                <c:pt idx="1069">
                  <c:v>1.5734000000000066</c:v>
                </c:pt>
                <c:pt idx="1070">
                  <c:v>1.5838999999999999</c:v>
                </c:pt>
                <c:pt idx="1071">
                  <c:v>1.5944000000000074</c:v>
                </c:pt>
                <c:pt idx="1072">
                  <c:v>1.6048000000000116</c:v>
                </c:pt>
                <c:pt idx="1073">
                  <c:v>1.6363000000000056</c:v>
                </c:pt>
                <c:pt idx="1074">
                  <c:v>1.6467999999999989</c:v>
                </c:pt>
                <c:pt idx="1075">
                  <c:v>1.6572999999999922</c:v>
                </c:pt>
                <c:pt idx="1076">
                  <c:v>1.6677999999999997</c:v>
                </c:pt>
                <c:pt idx="1077">
                  <c:v>1.6783000000000072</c:v>
                </c:pt>
                <c:pt idx="1078">
                  <c:v>1.7202000000000055</c:v>
                </c:pt>
                <c:pt idx="1079">
                  <c:v>1.7306999999999988</c:v>
                </c:pt>
                <c:pt idx="1080">
                  <c:v>1.7411999999999921</c:v>
                </c:pt>
                <c:pt idx="1081">
                  <c:v>1.7516999999999996</c:v>
                </c:pt>
                <c:pt idx="1082">
                  <c:v>1.7832000000000079</c:v>
                </c:pt>
                <c:pt idx="1083">
                  <c:v>1.7937000000000012</c:v>
                </c:pt>
                <c:pt idx="1084">
                  <c:v>1.8040999999999912</c:v>
                </c:pt>
                <c:pt idx="1085">
                  <c:v>1.8145999999999987</c:v>
                </c:pt>
                <c:pt idx="1086">
                  <c:v>1.825099999999992</c:v>
                </c:pt>
                <c:pt idx="1087">
                  <c:v>1.8566000000000003</c:v>
                </c:pt>
                <c:pt idx="1088">
                  <c:v>1.8670999999999935</c:v>
                </c:pt>
                <c:pt idx="1089">
                  <c:v>1.8774999999999977</c:v>
                </c:pt>
                <c:pt idx="1090">
                  <c:v>1.887999999999991</c:v>
                </c:pt>
                <c:pt idx="1091">
                  <c:v>1.8984999999999985</c:v>
                </c:pt>
                <c:pt idx="1092">
                  <c:v>0</c:v>
                </c:pt>
                <c:pt idx="1093">
                  <c:v>1.0699999999999932E-2</c:v>
                </c:pt>
                <c:pt idx="1094">
                  <c:v>2.1299999999996544E-2</c:v>
                </c:pt>
                <c:pt idx="1095">
                  <c:v>3.1999999999996476E-2</c:v>
                </c:pt>
                <c:pt idx="1096">
                  <c:v>4.2599999999993088E-2</c:v>
                </c:pt>
                <c:pt idx="1097">
                  <c:v>7.4600000000003774E-2</c:v>
                </c:pt>
                <c:pt idx="1098">
                  <c:v>8.5300000000003706E-2</c:v>
                </c:pt>
                <c:pt idx="1099">
                  <c:v>9.6000000000003638E-2</c:v>
                </c:pt>
                <c:pt idx="1100">
                  <c:v>0.10660000000000025</c:v>
                </c:pt>
                <c:pt idx="1101">
                  <c:v>0.11730000000000018</c:v>
                </c:pt>
                <c:pt idx="1102">
                  <c:v>0.14929999999999666</c:v>
                </c:pt>
                <c:pt idx="1103">
                  <c:v>0.1600000000000108</c:v>
                </c:pt>
                <c:pt idx="1104">
                  <c:v>0.17060000000000741</c:v>
                </c:pt>
                <c:pt idx="1105">
                  <c:v>0.18120000000000402</c:v>
                </c:pt>
                <c:pt idx="1106">
                  <c:v>0.29850000000000421</c:v>
                </c:pt>
                <c:pt idx="1107">
                  <c:v>0.30919999999998993</c:v>
                </c:pt>
                <c:pt idx="1108">
                  <c:v>0.31990000000000407</c:v>
                </c:pt>
                <c:pt idx="1109">
                  <c:v>0.33059999999998979</c:v>
                </c:pt>
                <c:pt idx="1110">
                  <c:v>0.34120000000000061</c:v>
                </c:pt>
                <c:pt idx="1111">
                  <c:v>0.37319999999999709</c:v>
                </c:pt>
                <c:pt idx="1112">
                  <c:v>0.38390000000001123</c:v>
                </c:pt>
                <c:pt idx="1113">
                  <c:v>0.39459999999999695</c:v>
                </c:pt>
                <c:pt idx="1114">
                  <c:v>0.40520000000000778</c:v>
                </c:pt>
                <c:pt idx="1115">
                  <c:v>0.40520000000000778</c:v>
                </c:pt>
                <c:pt idx="1116">
                  <c:v>0.43720000000000425</c:v>
                </c:pt>
                <c:pt idx="1117">
                  <c:v>0.44780000000000086</c:v>
                </c:pt>
                <c:pt idx="1118">
                  <c:v>0.4585000000000008</c:v>
                </c:pt>
                <c:pt idx="1119">
                  <c:v>0.46920000000000073</c:v>
                </c:pt>
                <c:pt idx="1120">
                  <c:v>0.47979999999999734</c:v>
                </c:pt>
                <c:pt idx="1121">
                  <c:v>0.51180000000000803</c:v>
                </c:pt>
                <c:pt idx="1122">
                  <c:v>0.52240000000000464</c:v>
                </c:pt>
                <c:pt idx="1123">
                  <c:v>0.53310000000000457</c:v>
                </c:pt>
                <c:pt idx="1124">
                  <c:v>0.5438000000000045</c:v>
                </c:pt>
                <c:pt idx="1125">
                  <c:v>0.55450000000000443</c:v>
                </c:pt>
                <c:pt idx="1126">
                  <c:v>0.58650000000000091</c:v>
                </c:pt>
                <c:pt idx="1127">
                  <c:v>0.59720000000000084</c:v>
                </c:pt>
                <c:pt idx="1128">
                  <c:v>0.60779999999999745</c:v>
                </c:pt>
                <c:pt idx="1129">
                  <c:v>0.61840000000000828</c:v>
                </c:pt>
                <c:pt idx="1130">
                  <c:v>0.629099999999994</c:v>
                </c:pt>
                <c:pt idx="1131">
                  <c:v>0.66109999999999047</c:v>
                </c:pt>
                <c:pt idx="1132">
                  <c:v>0.6717000000000013</c:v>
                </c:pt>
                <c:pt idx="1133">
                  <c:v>0.68240000000000123</c:v>
                </c:pt>
                <c:pt idx="1134">
                  <c:v>0.69300000000001205</c:v>
                </c:pt>
                <c:pt idx="1135">
                  <c:v>0.70380000000000109</c:v>
                </c:pt>
                <c:pt idx="1136">
                  <c:v>0.73569999999999425</c:v>
                </c:pt>
                <c:pt idx="1137">
                  <c:v>0.74639999999999418</c:v>
                </c:pt>
                <c:pt idx="1138">
                  <c:v>0.75709999999999411</c:v>
                </c:pt>
                <c:pt idx="1139">
                  <c:v>0.81040000000000134</c:v>
                </c:pt>
                <c:pt idx="1140">
                  <c:v>0.82100000000001216</c:v>
                </c:pt>
                <c:pt idx="1141">
                  <c:v>0.83180000000000121</c:v>
                </c:pt>
                <c:pt idx="1142">
                  <c:v>0.84239999999999782</c:v>
                </c:pt>
                <c:pt idx="1143">
                  <c:v>0.85300000000000864</c:v>
                </c:pt>
                <c:pt idx="1144">
                  <c:v>0.88500000000000512</c:v>
                </c:pt>
                <c:pt idx="1145">
                  <c:v>0.89569999999999084</c:v>
                </c:pt>
                <c:pt idx="1146">
                  <c:v>0.90630000000000166</c:v>
                </c:pt>
                <c:pt idx="1147">
                  <c:v>0.91700000000000159</c:v>
                </c:pt>
                <c:pt idx="1148">
                  <c:v>0.92770000000000152</c:v>
                </c:pt>
                <c:pt idx="1149">
                  <c:v>0.95970000000001221</c:v>
                </c:pt>
                <c:pt idx="1150">
                  <c:v>0.97029999999999461</c:v>
                </c:pt>
                <c:pt idx="1151">
                  <c:v>0.98099999999999454</c:v>
                </c:pt>
                <c:pt idx="1152">
                  <c:v>0.99169999999999447</c:v>
                </c:pt>
                <c:pt idx="1153">
                  <c:v>1.0022999999999911</c:v>
                </c:pt>
                <c:pt idx="1154">
                  <c:v>1.0342999999999876</c:v>
                </c:pt>
                <c:pt idx="1155">
                  <c:v>1.0449999999999875</c:v>
                </c:pt>
                <c:pt idx="1156">
                  <c:v>1.1088999999999913</c:v>
                </c:pt>
                <c:pt idx="1157">
                  <c:v>1.1196000000000055</c:v>
                </c:pt>
                <c:pt idx="1158">
                  <c:v>1.1303000000000054</c:v>
                </c:pt>
                <c:pt idx="1159">
                  <c:v>1.1410000000000053</c:v>
                </c:pt>
                <c:pt idx="1160">
                  <c:v>1.151600000000002</c:v>
                </c:pt>
                <c:pt idx="1161">
                  <c:v>1.1836000000000126</c:v>
                </c:pt>
                <c:pt idx="1162">
                  <c:v>1.1942999999999984</c:v>
                </c:pt>
                <c:pt idx="1163">
                  <c:v>1.204899999999995</c:v>
                </c:pt>
                <c:pt idx="1164">
                  <c:v>1.2155000000000058</c:v>
                </c:pt>
                <c:pt idx="1165">
                  <c:v>1.2262000000000057</c:v>
                </c:pt>
                <c:pt idx="1166">
                  <c:v>1.2582000000000022</c:v>
                </c:pt>
                <c:pt idx="1167">
                  <c:v>1.2689000000000021</c:v>
                </c:pt>
                <c:pt idx="1168">
                  <c:v>1.2796000000000021</c:v>
                </c:pt>
                <c:pt idx="1169">
                  <c:v>1.2901999999999987</c:v>
                </c:pt>
                <c:pt idx="1170">
                  <c:v>1.3008999999999986</c:v>
                </c:pt>
                <c:pt idx="1171">
                  <c:v>1.3328999999999951</c:v>
                </c:pt>
                <c:pt idx="1172">
                  <c:v>1.3435000000000059</c:v>
                </c:pt>
                <c:pt idx="1173">
                  <c:v>1.3542000000000058</c:v>
                </c:pt>
                <c:pt idx="1174">
                  <c:v>1.3648999999999916</c:v>
                </c:pt>
                <c:pt idx="1175">
                  <c:v>1.3755000000000024</c:v>
                </c:pt>
                <c:pt idx="1176">
                  <c:v>1.4074999999999989</c:v>
                </c:pt>
                <c:pt idx="1177">
                  <c:v>1.4181999999999988</c:v>
                </c:pt>
                <c:pt idx="1178">
                  <c:v>1.4287999999999954</c:v>
                </c:pt>
                <c:pt idx="1179">
                  <c:v>1.4394999999999953</c:v>
                </c:pt>
                <c:pt idx="1180">
                  <c:v>1.4502000000000095</c:v>
                </c:pt>
                <c:pt idx="1181">
                  <c:v>1.4928000000000026</c:v>
                </c:pt>
                <c:pt idx="1182">
                  <c:v>1.5034999999999883</c:v>
                </c:pt>
                <c:pt idx="1183">
                  <c:v>1.5140999999999991</c:v>
                </c:pt>
                <c:pt idx="1184">
                  <c:v>1.524799999999999</c:v>
                </c:pt>
                <c:pt idx="1185">
                  <c:v>1.5567999999999955</c:v>
                </c:pt>
                <c:pt idx="1186">
                  <c:v>1.5675000000000097</c:v>
                </c:pt>
                <c:pt idx="1187">
                  <c:v>1.5781000000000063</c:v>
                </c:pt>
                <c:pt idx="1188">
                  <c:v>1.5888000000000062</c:v>
                </c:pt>
                <c:pt idx="1189">
                  <c:v>1.5995000000000061</c:v>
                </c:pt>
                <c:pt idx="1190">
                  <c:v>1.6313999999999993</c:v>
                </c:pt>
                <c:pt idx="1191">
                  <c:v>1.6420999999999992</c:v>
                </c:pt>
                <c:pt idx="1192">
                  <c:v>1.6527999999999992</c:v>
                </c:pt>
                <c:pt idx="1193">
                  <c:v>1.6634999999999991</c:v>
                </c:pt>
                <c:pt idx="1194">
                  <c:v>1.6741000000000099</c:v>
                </c:pt>
                <c:pt idx="1195">
                  <c:v>1.7061000000000064</c:v>
                </c:pt>
                <c:pt idx="1196">
                  <c:v>1.7168000000000063</c:v>
                </c:pt>
                <c:pt idx="1197">
                  <c:v>1.7274000000000029</c:v>
                </c:pt>
                <c:pt idx="1198">
                  <c:v>1.7379999999999995</c:v>
                </c:pt>
                <c:pt idx="1199">
                  <c:v>1.7486999999999995</c:v>
                </c:pt>
                <c:pt idx="1200">
                  <c:v>1.7807000000000102</c:v>
                </c:pt>
                <c:pt idx="1201">
                  <c:v>1.7913999999999959</c:v>
                </c:pt>
                <c:pt idx="1202">
                  <c:v>1.8019999999999925</c:v>
                </c:pt>
                <c:pt idx="1203">
                  <c:v>1.8127000000000066</c:v>
                </c:pt>
                <c:pt idx="1204">
                  <c:v>1.8234000000000066</c:v>
                </c:pt>
                <c:pt idx="1205">
                  <c:v>1.8552999999999997</c:v>
                </c:pt>
                <c:pt idx="1206">
                  <c:v>1.8659999999999997</c:v>
                </c:pt>
                <c:pt idx="1207">
                  <c:v>1.8766999999999996</c:v>
                </c:pt>
                <c:pt idx="1208">
                  <c:v>1.8873999999999995</c:v>
                </c:pt>
                <c:pt idx="1209">
                  <c:v>1.8979999999999961</c:v>
                </c:pt>
                <c:pt idx="1210">
                  <c:v>0</c:v>
                </c:pt>
                <c:pt idx="1211">
                  <c:v>1.0499999999993292E-2</c:v>
                </c:pt>
                <c:pt idx="1212">
                  <c:v>2.1000000000000796E-2</c:v>
                </c:pt>
                <c:pt idx="1213">
                  <c:v>3.1400000000004979E-2</c:v>
                </c:pt>
                <c:pt idx="1214">
                  <c:v>4.1899999999998272E-2</c:v>
                </c:pt>
                <c:pt idx="1215">
                  <c:v>7.339999999999236E-2</c:v>
                </c:pt>
                <c:pt idx="1216">
                  <c:v>8.3899999999999864E-2</c:v>
                </c:pt>
                <c:pt idx="1217">
                  <c:v>9.4399999999993156E-2</c:v>
                </c:pt>
                <c:pt idx="1218">
                  <c:v>0.10489999999998645</c:v>
                </c:pt>
                <c:pt idx="1219">
                  <c:v>0.11539999999999395</c:v>
                </c:pt>
                <c:pt idx="1220">
                  <c:v>0.14690000000001646</c:v>
                </c:pt>
                <c:pt idx="1221">
                  <c:v>0.15729999999999222</c:v>
                </c:pt>
                <c:pt idx="1222">
                  <c:v>0.16779999999999973</c:v>
                </c:pt>
                <c:pt idx="1223">
                  <c:v>0.17830000000000723</c:v>
                </c:pt>
                <c:pt idx="1224">
                  <c:v>0.18880000000001473</c:v>
                </c:pt>
                <c:pt idx="1225">
                  <c:v>0.2202000000000055</c:v>
                </c:pt>
                <c:pt idx="1226">
                  <c:v>0.23080000000000211</c:v>
                </c:pt>
                <c:pt idx="1227">
                  <c:v>0.2412000000000063</c:v>
                </c:pt>
                <c:pt idx="1228">
                  <c:v>0.25169999999999959</c:v>
                </c:pt>
                <c:pt idx="1229">
                  <c:v>0.26220000000000709</c:v>
                </c:pt>
                <c:pt idx="1230">
                  <c:v>0.29370000000000118</c:v>
                </c:pt>
                <c:pt idx="1231">
                  <c:v>0.30419999999998026</c:v>
                </c:pt>
                <c:pt idx="1232">
                  <c:v>0.31470000000001619</c:v>
                </c:pt>
                <c:pt idx="1233">
                  <c:v>0.32519999999999527</c:v>
                </c:pt>
                <c:pt idx="1234">
                  <c:v>0.33570000000000277</c:v>
                </c:pt>
                <c:pt idx="1235">
                  <c:v>0.36709999999999354</c:v>
                </c:pt>
                <c:pt idx="1236">
                  <c:v>0.37760000000000105</c:v>
                </c:pt>
                <c:pt idx="1237">
                  <c:v>0.38809999999999434</c:v>
                </c:pt>
                <c:pt idx="1238">
                  <c:v>0.39850000000001273</c:v>
                </c:pt>
                <c:pt idx="1239">
                  <c:v>0.40909999999999513</c:v>
                </c:pt>
                <c:pt idx="1240">
                  <c:v>0.4404999999999859</c:v>
                </c:pt>
                <c:pt idx="1241">
                  <c:v>0.45099999999999341</c:v>
                </c:pt>
                <c:pt idx="1242">
                  <c:v>0.46150000000000091</c:v>
                </c:pt>
                <c:pt idx="1243">
                  <c:v>0.47210000000001173</c:v>
                </c:pt>
                <c:pt idx="1244">
                  <c:v>0.48250000000001592</c:v>
                </c:pt>
                <c:pt idx="1245">
                  <c:v>0.51390000000000668</c:v>
                </c:pt>
                <c:pt idx="1246">
                  <c:v>0.52450000000001751</c:v>
                </c:pt>
                <c:pt idx="1247">
                  <c:v>0.53499999999999659</c:v>
                </c:pt>
                <c:pt idx="1248">
                  <c:v>0.54550000000000409</c:v>
                </c:pt>
                <c:pt idx="1249">
                  <c:v>0.55590000000000828</c:v>
                </c:pt>
                <c:pt idx="1250">
                  <c:v>0.60839999999998895</c:v>
                </c:pt>
                <c:pt idx="1251">
                  <c:v>0.61879999999999313</c:v>
                </c:pt>
                <c:pt idx="1252">
                  <c:v>0.62940000000000396</c:v>
                </c:pt>
                <c:pt idx="1253">
                  <c:v>0.66079999999999472</c:v>
                </c:pt>
                <c:pt idx="1254">
                  <c:v>0.67130000000000223</c:v>
                </c:pt>
                <c:pt idx="1255">
                  <c:v>0.68170000000000641</c:v>
                </c:pt>
                <c:pt idx="1256">
                  <c:v>0.69230000000001723</c:v>
                </c:pt>
                <c:pt idx="1257">
                  <c:v>0.70280000000001053</c:v>
                </c:pt>
                <c:pt idx="1258">
                  <c:v>0.7342999999999904</c:v>
                </c:pt>
                <c:pt idx="1259">
                  <c:v>0.81810000000000116</c:v>
                </c:pt>
                <c:pt idx="1260">
                  <c:v>0.82860000000002287</c:v>
                </c:pt>
                <c:pt idx="1261">
                  <c:v>0.83910000000000196</c:v>
                </c:pt>
                <c:pt idx="1262">
                  <c:v>0.84960000000000946</c:v>
                </c:pt>
                <c:pt idx="1263">
                  <c:v>0.88110000000000355</c:v>
                </c:pt>
                <c:pt idx="1264">
                  <c:v>0.89160000000001105</c:v>
                </c:pt>
                <c:pt idx="1265">
                  <c:v>0.90209999999999013</c:v>
                </c:pt>
                <c:pt idx="1266">
                  <c:v>0.91249999999999432</c:v>
                </c:pt>
                <c:pt idx="1267">
                  <c:v>0.92310000000000514</c:v>
                </c:pt>
                <c:pt idx="1268">
                  <c:v>0.95449999999999591</c:v>
                </c:pt>
                <c:pt idx="1269">
                  <c:v>0.96500000000000341</c:v>
                </c:pt>
                <c:pt idx="1270">
                  <c:v>0.97550000000001091</c:v>
                </c:pt>
                <c:pt idx="1271">
                  <c:v>0.98599999999999</c:v>
                </c:pt>
                <c:pt idx="1272">
                  <c:v>0.9964999999999975</c:v>
                </c:pt>
                <c:pt idx="1273">
                  <c:v>1.02800000000002</c:v>
                </c:pt>
                <c:pt idx="1274">
                  <c:v>1.03840000000001</c:v>
                </c:pt>
                <c:pt idx="1275">
                  <c:v>1.0490000000000066</c:v>
                </c:pt>
                <c:pt idx="1276">
                  <c:v>1.0593999999999824</c:v>
                </c:pt>
                <c:pt idx="1277">
                  <c:v>1.0698999999999899</c:v>
                </c:pt>
                <c:pt idx="1278">
                  <c:v>1.101300000000009</c:v>
                </c:pt>
                <c:pt idx="1279">
                  <c:v>1.1118000000000166</c:v>
                </c:pt>
                <c:pt idx="1280">
                  <c:v>1.122399999999999</c:v>
                </c:pt>
                <c:pt idx="1281">
                  <c:v>1.1327999999999747</c:v>
                </c:pt>
                <c:pt idx="1282">
                  <c:v>1.1432999999999822</c:v>
                </c:pt>
                <c:pt idx="1283">
                  <c:v>1.1748000000000047</c:v>
                </c:pt>
                <c:pt idx="1284">
                  <c:v>1.1853000000000122</c:v>
                </c:pt>
                <c:pt idx="1285">
                  <c:v>1.195699999999988</c:v>
                </c:pt>
                <c:pt idx="1286">
                  <c:v>1.2062000000000239</c:v>
                </c:pt>
                <c:pt idx="1287">
                  <c:v>1.2168000000000063</c:v>
                </c:pt>
              </c:numCache>
            </c:numRef>
          </c:val>
          <c:smooth val="0"/>
          <c:extLst>
            <c:ext xmlns:c16="http://schemas.microsoft.com/office/drawing/2014/chart" uri="{C3380CC4-5D6E-409C-BE32-E72D297353CC}">
              <c16:uniqueId val="{00000002-73C4-44AD-8F6D-AEA42515F6BB}"/>
            </c:ext>
          </c:extLst>
        </c:ser>
        <c:dLbls>
          <c:showLegendKey val="0"/>
          <c:showVal val="0"/>
          <c:showCatName val="0"/>
          <c:showSerName val="0"/>
          <c:showPercent val="0"/>
          <c:showBubbleSize val="0"/>
        </c:dLbls>
        <c:marker val="1"/>
        <c:smooth val="0"/>
        <c:axId val="301253951"/>
        <c:axId val="544501599"/>
      </c:lineChart>
      <c:catAx>
        <c:axId val="15848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44502431"/>
        <c:crosses val="autoZero"/>
        <c:auto val="1"/>
        <c:lblAlgn val="ctr"/>
        <c:lblOffset val="100"/>
        <c:noMultiLvlLbl val="0"/>
      </c:catAx>
      <c:valAx>
        <c:axId val="544502431"/>
        <c:scaling>
          <c:orientation val="minMax"/>
          <c:max val="135"/>
          <c:min val="95"/>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8489823"/>
        <c:crosses val="autoZero"/>
        <c:crossBetween val="between"/>
      </c:valAx>
      <c:valAx>
        <c:axId val="544501599"/>
        <c:scaling>
          <c:orientation val="minMax"/>
          <c:max val="2"/>
        </c:scaling>
        <c:delete val="0"/>
        <c:axPos val="r"/>
        <c:numFmt formatCode="0.0000_);[Red]\(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1253951"/>
        <c:crosses val="max"/>
        <c:crossBetween val="between"/>
      </c:valAx>
      <c:catAx>
        <c:axId val="301253951"/>
        <c:scaling>
          <c:orientation val="minMax"/>
        </c:scaling>
        <c:delete val="1"/>
        <c:axPos val="b"/>
        <c:numFmt formatCode="General" sourceLinked="1"/>
        <c:majorTickMark val="out"/>
        <c:minorTickMark val="none"/>
        <c:tickLblPos val="nextTo"/>
        <c:crossAx val="54450159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固定ytm条件下债券价格随到期日临近的运动轨迹!$L$19</c:f>
              <c:strCache>
                <c:ptCount val="1"/>
                <c:pt idx="0">
                  <c:v>4%债券价格</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固定ytm条件下债券价格随到期日临近的运动轨迹!$A$20:$A$30</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固定ytm条件下债券价格随到期日临近的运动轨迹!$L$20:$L$30</c:f>
              <c:numCache>
                <c:formatCode>General</c:formatCode>
                <c:ptCount val="11"/>
                <c:pt idx="0">
                  <c:v>73.159674404234195</c:v>
                </c:pt>
                <c:pt idx="1">
                  <c:v>75.012448356572932</c:v>
                </c:pt>
                <c:pt idx="2">
                  <c:v>77.013444225098766</c:v>
                </c:pt>
                <c:pt idx="3">
                  <c:v>79.174519763106673</c:v>
                </c:pt>
                <c:pt idx="4">
                  <c:v>81.508481344155228</c:v>
                </c:pt>
                <c:pt idx="5">
                  <c:v>84.029159851687638</c:v>
                </c:pt>
                <c:pt idx="6">
                  <c:v>86.751492639822644</c:v>
                </c:pt>
                <c:pt idx="7">
                  <c:v>89.691612051008462</c:v>
                </c:pt>
                <c:pt idx="8">
                  <c:v>92.866941015089168</c:v>
                </c:pt>
                <c:pt idx="9">
                  <c:v>96.296296296296291</c:v>
                </c:pt>
                <c:pt idx="10">
                  <c:v>100</c:v>
                </c:pt>
              </c:numCache>
            </c:numRef>
          </c:yVal>
          <c:smooth val="0"/>
          <c:extLst>
            <c:ext xmlns:c16="http://schemas.microsoft.com/office/drawing/2014/chart" uri="{C3380CC4-5D6E-409C-BE32-E72D297353CC}">
              <c16:uniqueId val="{00000000-67D0-4F6E-A831-7183D3D04468}"/>
            </c:ext>
          </c:extLst>
        </c:ser>
        <c:ser>
          <c:idx val="1"/>
          <c:order val="1"/>
          <c:tx>
            <c:v>12%债券价格</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固定ytm条件下债券价格随到期日临近的运动轨迹!$A$49:$A$59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固定ytm条件下债券价格随到期日临近的运动轨迹!$L$49:$L$59</c:f>
              <c:numCache>
                <c:formatCode>General</c:formatCode>
                <c:ptCount val="11"/>
                <c:pt idx="0">
                  <c:v>126.84032559576573</c:v>
                </c:pt>
                <c:pt idx="1">
                  <c:v>124.987551643427</c:v>
                </c:pt>
                <c:pt idx="2">
                  <c:v>122.98655577490118</c:v>
                </c:pt>
                <c:pt idx="3">
                  <c:v>120.82548023689326</c:v>
                </c:pt>
                <c:pt idx="4">
                  <c:v>118.49151865584473</c:v>
                </c:pt>
                <c:pt idx="5">
                  <c:v>115.97084014831232</c:v>
                </c:pt>
                <c:pt idx="6">
                  <c:v>113.2485073601773</c:v>
                </c:pt>
                <c:pt idx="7">
                  <c:v>110.30838794899151</c:v>
                </c:pt>
                <c:pt idx="8">
                  <c:v>107.13305898491083</c:v>
                </c:pt>
                <c:pt idx="9">
                  <c:v>103.7037037037037</c:v>
                </c:pt>
                <c:pt idx="10">
                  <c:v>100</c:v>
                </c:pt>
              </c:numCache>
            </c:numRef>
          </c:yVal>
          <c:smooth val="0"/>
          <c:extLst>
            <c:ext xmlns:c16="http://schemas.microsoft.com/office/drawing/2014/chart" uri="{C3380CC4-5D6E-409C-BE32-E72D297353CC}">
              <c16:uniqueId val="{00000001-67D0-4F6E-A831-7183D3D04468}"/>
            </c:ext>
          </c:extLst>
        </c:ser>
        <c:dLbls>
          <c:showLegendKey val="0"/>
          <c:showVal val="0"/>
          <c:showCatName val="0"/>
          <c:showSerName val="0"/>
          <c:showPercent val="0"/>
          <c:showBubbleSize val="0"/>
        </c:dLbls>
        <c:axId val="199551103"/>
        <c:axId val="199551583"/>
      </c:scatterChart>
      <c:valAx>
        <c:axId val="1995511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199551583"/>
        <c:crosses val="autoZero"/>
        <c:crossBetween val="midCat"/>
      </c:valAx>
      <c:valAx>
        <c:axId val="199551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199551103"/>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2000"/>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t>上清所国债到期收益率曲线及变化</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期限结构!$B$1</c:f>
              <c:strCache>
                <c:ptCount val="1"/>
                <c:pt idx="0">
                  <c:v>2024/11/18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期限结构!$A$2:$A$15</c:f>
              <c:numCache>
                <c:formatCode>0.0000</c:formatCode>
                <c:ptCount val="14"/>
                <c:pt idx="0">
                  <c:v>0</c:v>
                </c:pt>
                <c:pt idx="1">
                  <c:v>0.5</c:v>
                </c:pt>
                <c:pt idx="2">
                  <c:v>1</c:v>
                </c:pt>
                <c:pt idx="3">
                  <c:v>2</c:v>
                </c:pt>
                <c:pt idx="4">
                  <c:v>3</c:v>
                </c:pt>
                <c:pt idx="5">
                  <c:v>4</c:v>
                </c:pt>
                <c:pt idx="6">
                  <c:v>5</c:v>
                </c:pt>
                <c:pt idx="7">
                  <c:v>6</c:v>
                </c:pt>
                <c:pt idx="8">
                  <c:v>7</c:v>
                </c:pt>
                <c:pt idx="9">
                  <c:v>8</c:v>
                </c:pt>
                <c:pt idx="10">
                  <c:v>10</c:v>
                </c:pt>
                <c:pt idx="11">
                  <c:v>15</c:v>
                </c:pt>
                <c:pt idx="12">
                  <c:v>20</c:v>
                </c:pt>
                <c:pt idx="13">
                  <c:v>30</c:v>
                </c:pt>
              </c:numCache>
            </c:numRef>
          </c:cat>
          <c:val>
            <c:numRef>
              <c:f>期限结构!$B$2:$B$15</c:f>
              <c:numCache>
                <c:formatCode>0.0000</c:formatCode>
                <c:ptCount val="14"/>
                <c:pt idx="0">
                  <c:v>1.2311000000000001</c:v>
                </c:pt>
                <c:pt idx="1">
                  <c:v>1.3569</c:v>
                </c:pt>
                <c:pt idx="2">
                  <c:v>1.3707</c:v>
                </c:pt>
                <c:pt idx="3">
                  <c:v>1.3997999999999999</c:v>
                </c:pt>
                <c:pt idx="4">
                  <c:v>1.4890000000000001</c:v>
                </c:pt>
                <c:pt idx="5">
                  <c:v>1.6263000000000001</c:v>
                </c:pt>
                <c:pt idx="6">
                  <c:v>1.7217</c:v>
                </c:pt>
                <c:pt idx="7">
                  <c:v>1.8415999999999999</c:v>
                </c:pt>
                <c:pt idx="8">
                  <c:v>1.9459</c:v>
                </c:pt>
                <c:pt idx="9">
                  <c:v>2.0257999999999998</c:v>
                </c:pt>
                <c:pt idx="10">
                  <c:v>2.1099000000000001</c:v>
                </c:pt>
                <c:pt idx="11">
                  <c:v>2.1974999999999998</c:v>
                </c:pt>
                <c:pt idx="12">
                  <c:v>2.2892000000000001</c:v>
                </c:pt>
                <c:pt idx="13">
                  <c:v>2.3157999999999999</c:v>
                </c:pt>
              </c:numCache>
            </c:numRef>
          </c:val>
          <c:smooth val="0"/>
          <c:extLst>
            <c:ext xmlns:c16="http://schemas.microsoft.com/office/drawing/2014/chart" uri="{C3380CC4-5D6E-409C-BE32-E72D297353CC}">
              <c16:uniqueId val="{00000000-0C03-491C-B113-5F8C2D9B78C9}"/>
            </c:ext>
          </c:extLst>
        </c:ser>
        <c:ser>
          <c:idx val="1"/>
          <c:order val="1"/>
          <c:tx>
            <c:strRef>
              <c:f>期限结构!$C$1</c:f>
              <c:strCache>
                <c:ptCount val="1"/>
                <c:pt idx="0">
                  <c:v>2023/11/10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期限结构!$A$2:$A$15</c:f>
              <c:numCache>
                <c:formatCode>0.0000</c:formatCode>
                <c:ptCount val="14"/>
                <c:pt idx="0">
                  <c:v>0</c:v>
                </c:pt>
                <c:pt idx="1">
                  <c:v>0.5</c:v>
                </c:pt>
                <c:pt idx="2">
                  <c:v>1</c:v>
                </c:pt>
                <c:pt idx="3">
                  <c:v>2</c:v>
                </c:pt>
                <c:pt idx="4">
                  <c:v>3</c:v>
                </c:pt>
                <c:pt idx="5">
                  <c:v>4</c:v>
                </c:pt>
                <c:pt idx="6">
                  <c:v>5</c:v>
                </c:pt>
                <c:pt idx="7">
                  <c:v>6</c:v>
                </c:pt>
                <c:pt idx="8">
                  <c:v>7</c:v>
                </c:pt>
                <c:pt idx="9">
                  <c:v>8</c:v>
                </c:pt>
                <c:pt idx="10">
                  <c:v>10</c:v>
                </c:pt>
                <c:pt idx="11">
                  <c:v>15</c:v>
                </c:pt>
                <c:pt idx="12">
                  <c:v>20</c:v>
                </c:pt>
                <c:pt idx="13">
                  <c:v>30</c:v>
                </c:pt>
              </c:numCache>
            </c:numRef>
          </c:cat>
          <c:val>
            <c:numRef>
              <c:f>期限结构!$C$2:$C$15</c:f>
              <c:numCache>
                <c:formatCode>0.0000</c:formatCode>
                <c:ptCount val="14"/>
                <c:pt idx="0">
                  <c:v>1.4500999999999999</c:v>
                </c:pt>
                <c:pt idx="1">
                  <c:v>2.3027000000000002</c:v>
                </c:pt>
                <c:pt idx="2">
                  <c:v>2.2490999999999999</c:v>
                </c:pt>
                <c:pt idx="3">
                  <c:v>2.3780000000000001</c:v>
                </c:pt>
                <c:pt idx="4">
                  <c:v>2.4197000000000002</c:v>
                </c:pt>
                <c:pt idx="5">
                  <c:v>2.4841000000000002</c:v>
                </c:pt>
                <c:pt idx="6">
                  <c:v>2.5402999999999998</c:v>
                </c:pt>
                <c:pt idx="7">
                  <c:v>2.5920000000000001</c:v>
                </c:pt>
                <c:pt idx="8">
                  <c:v>2.6236999999999999</c:v>
                </c:pt>
                <c:pt idx="9">
                  <c:v>2.6444999999999999</c:v>
                </c:pt>
                <c:pt idx="10">
                  <c:v>2.6621999999999999</c:v>
                </c:pt>
                <c:pt idx="11">
                  <c:v>2.7448000000000001</c:v>
                </c:pt>
                <c:pt idx="12">
                  <c:v>2.8138000000000001</c:v>
                </c:pt>
                <c:pt idx="13">
                  <c:v>2.9514999999999998</c:v>
                </c:pt>
              </c:numCache>
            </c:numRef>
          </c:val>
          <c:smooth val="0"/>
          <c:extLst>
            <c:ext xmlns:c16="http://schemas.microsoft.com/office/drawing/2014/chart" uri="{C3380CC4-5D6E-409C-BE32-E72D297353CC}">
              <c16:uniqueId val="{00000001-0C03-491C-B113-5F8C2D9B78C9}"/>
            </c:ext>
          </c:extLst>
        </c:ser>
        <c:ser>
          <c:idx val="2"/>
          <c:order val="2"/>
          <c:tx>
            <c:strRef>
              <c:f>期限结构!$D$1</c:f>
              <c:strCache>
                <c:ptCount val="1"/>
                <c:pt idx="0">
                  <c:v>2022/11/18</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期限结构!$A$2:$A$15</c:f>
              <c:numCache>
                <c:formatCode>0.0000</c:formatCode>
                <c:ptCount val="14"/>
                <c:pt idx="0">
                  <c:v>0</c:v>
                </c:pt>
                <c:pt idx="1">
                  <c:v>0.5</c:v>
                </c:pt>
                <c:pt idx="2">
                  <c:v>1</c:v>
                </c:pt>
                <c:pt idx="3">
                  <c:v>2</c:v>
                </c:pt>
                <c:pt idx="4">
                  <c:v>3</c:v>
                </c:pt>
                <c:pt idx="5">
                  <c:v>4</c:v>
                </c:pt>
                <c:pt idx="6">
                  <c:v>5</c:v>
                </c:pt>
                <c:pt idx="7">
                  <c:v>6</c:v>
                </c:pt>
                <c:pt idx="8">
                  <c:v>7</c:v>
                </c:pt>
                <c:pt idx="9">
                  <c:v>8</c:v>
                </c:pt>
                <c:pt idx="10">
                  <c:v>10</c:v>
                </c:pt>
                <c:pt idx="11">
                  <c:v>15</c:v>
                </c:pt>
                <c:pt idx="12">
                  <c:v>20</c:v>
                </c:pt>
                <c:pt idx="13">
                  <c:v>30</c:v>
                </c:pt>
              </c:numCache>
            </c:numRef>
          </c:cat>
          <c:val>
            <c:numRef>
              <c:f>期限结构!$D$2:$D$15</c:f>
              <c:numCache>
                <c:formatCode>0.0000</c:formatCode>
                <c:ptCount val="14"/>
                <c:pt idx="0">
                  <c:v>1.1534</c:v>
                </c:pt>
                <c:pt idx="1">
                  <c:v>2.1208999999999998</c:v>
                </c:pt>
                <c:pt idx="2">
                  <c:v>2.1457999999999999</c:v>
                </c:pt>
                <c:pt idx="3">
                  <c:v>2.3431999999999999</c:v>
                </c:pt>
                <c:pt idx="4">
                  <c:v>2.4443999999999999</c:v>
                </c:pt>
                <c:pt idx="5">
                  <c:v>2.5661999999999998</c:v>
                </c:pt>
                <c:pt idx="6">
                  <c:v>2.6471</c:v>
                </c:pt>
                <c:pt idx="7">
                  <c:v>2.7498999999999998</c:v>
                </c:pt>
                <c:pt idx="8">
                  <c:v>2.8218999999999999</c:v>
                </c:pt>
                <c:pt idx="9">
                  <c:v>2.8296999999999999</c:v>
                </c:pt>
                <c:pt idx="10">
                  <c:v>2.8388</c:v>
                </c:pt>
                <c:pt idx="11">
                  <c:v>2.9567999999999999</c:v>
                </c:pt>
                <c:pt idx="12">
                  <c:v>3.0558999999999998</c:v>
                </c:pt>
                <c:pt idx="13">
                  <c:v>3.2216</c:v>
                </c:pt>
              </c:numCache>
            </c:numRef>
          </c:val>
          <c:smooth val="0"/>
          <c:extLst>
            <c:ext xmlns:c16="http://schemas.microsoft.com/office/drawing/2014/chart" uri="{C3380CC4-5D6E-409C-BE32-E72D297353CC}">
              <c16:uniqueId val="{00000002-0C03-491C-B113-5F8C2D9B78C9}"/>
            </c:ext>
          </c:extLst>
        </c:ser>
        <c:ser>
          <c:idx val="3"/>
          <c:order val="3"/>
          <c:tx>
            <c:strRef>
              <c:f>期限结构!$E$1</c:f>
              <c:strCache>
                <c:ptCount val="1"/>
                <c:pt idx="0">
                  <c:v>2021/11/19</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期限结构!$A$2:$A$15</c:f>
              <c:numCache>
                <c:formatCode>0.0000</c:formatCode>
                <c:ptCount val="14"/>
                <c:pt idx="0">
                  <c:v>0</c:v>
                </c:pt>
                <c:pt idx="1">
                  <c:v>0.5</c:v>
                </c:pt>
                <c:pt idx="2">
                  <c:v>1</c:v>
                </c:pt>
                <c:pt idx="3">
                  <c:v>2</c:v>
                </c:pt>
                <c:pt idx="4">
                  <c:v>3</c:v>
                </c:pt>
                <c:pt idx="5">
                  <c:v>4</c:v>
                </c:pt>
                <c:pt idx="6">
                  <c:v>5</c:v>
                </c:pt>
                <c:pt idx="7">
                  <c:v>6</c:v>
                </c:pt>
                <c:pt idx="8">
                  <c:v>7</c:v>
                </c:pt>
                <c:pt idx="9">
                  <c:v>8</c:v>
                </c:pt>
                <c:pt idx="10">
                  <c:v>10</c:v>
                </c:pt>
                <c:pt idx="11">
                  <c:v>15</c:v>
                </c:pt>
                <c:pt idx="12">
                  <c:v>20</c:v>
                </c:pt>
                <c:pt idx="13">
                  <c:v>30</c:v>
                </c:pt>
              </c:numCache>
            </c:numRef>
          </c:cat>
          <c:val>
            <c:numRef>
              <c:f>期限结构!$E$2:$E$15</c:f>
              <c:numCache>
                <c:formatCode>0.0000</c:formatCode>
                <c:ptCount val="14"/>
                <c:pt idx="0">
                  <c:v>1.6289</c:v>
                </c:pt>
                <c:pt idx="1">
                  <c:v>2.2296999999999998</c:v>
                </c:pt>
                <c:pt idx="2">
                  <c:v>2.3167</c:v>
                </c:pt>
                <c:pt idx="3">
                  <c:v>2.504</c:v>
                </c:pt>
                <c:pt idx="4">
                  <c:v>2.6318999999999999</c:v>
                </c:pt>
                <c:pt idx="5">
                  <c:v>2.7275</c:v>
                </c:pt>
                <c:pt idx="6">
                  <c:v>2.7345000000000002</c:v>
                </c:pt>
                <c:pt idx="7">
                  <c:v>2.7934000000000001</c:v>
                </c:pt>
                <c:pt idx="8">
                  <c:v>2.8980000000000001</c:v>
                </c:pt>
                <c:pt idx="9">
                  <c:v>2.9388000000000001</c:v>
                </c:pt>
                <c:pt idx="10">
                  <c:v>2.9499</c:v>
                </c:pt>
                <c:pt idx="11">
                  <c:v>3.1876000000000002</c:v>
                </c:pt>
                <c:pt idx="12">
                  <c:v>3.3384</c:v>
                </c:pt>
                <c:pt idx="13">
                  <c:v>3.4689999999999999</c:v>
                </c:pt>
              </c:numCache>
            </c:numRef>
          </c:val>
          <c:smooth val="0"/>
          <c:extLst>
            <c:ext xmlns:c16="http://schemas.microsoft.com/office/drawing/2014/chart" uri="{C3380CC4-5D6E-409C-BE32-E72D297353CC}">
              <c16:uniqueId val="{00000003-0C03-491C-B113-5F8C2D9B78C9}"/>
            </c:ext>
          </c:extLst>
        </c:ser>
        <c:ser>
          <c:idx val="4"/>
          <c:order val="4"/>
          <c:tx>
            <c:strRef>
              <c:f>期限结构!$F$1</c:f>
              <c:strCache>
                <c:ptCount val="1"/>
                <c:pt idx="0">
                  <c:v>2020/11/20</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期限结构!$A$2:$A$15</c:f>
              <c:numCache>
                <c:formatCode>0.0000</c:formatCode>
                <c:ptCount val="14"/>
                <c:pt idx="0">
                  <c:v>0</c:v>
                </c:pt>
                <c:pt idx="1">
                  <c:v>0.5</c:v>
                </c:pt>
                <c:pt idx="2">
                  <c:v>1</c:v>
                </c:pt>
                <c:pt idx="3">
                  <c:v>2</c:v>
                </c:pt>
                <c:pt idx="4">
                  <c:v>3</c:v>
                </c:pt>
                <c:pt idx="5">
                  <c:v>4</c:v>
                </c:pt>
                <c:pt idx="6">
                  <c:v>5</c:v>
                </c:pt>
                <c:pt idx="7">
                  <c:v>6</c:v>
                </c:pt>
                <c:pt idx="8">
                  <c:v>7</c:v>
                </c:pt>
                <c:pt idx="9">
                  <c:v>8</c:v>
                </c:pt>
                <c:pt idx="10">
                  <c:v>10</c:v>
                </c:pt>
                <c:pt idx="11">
                  <c:v>15</c:v>
                </c:pt>
                <c:pt idx="12">
                  <c:v>20</c:v>
                </c:pt>
                <c:pt idx="13">
                  <c:v>30</c:v>
                </c:pt>
              </c:numCache>
            </c:numRef>
          </c:cat>
          <c:val>
            <c:numRef>
              <c:f>期限结构!$F$2:$F$15</c:f>
              <c:numCache>
                <c:formatCode>0.0000</c:formatCode>
                <c:ptCount val="14"/>
                <c:pt idx="0">
                  <c:v>1.3575999999999999</c:v>
                </c:pt>
                <c:pt idx="1">
                  <c:v>2.8740999999999999</c:v>
                </c:pt>
                <c:pt idx="2">
                  <c:v>2.9866999999999999</c:v>
                </c:pt>
                <c:pt idx="3">
                  <c:v>3.0594000000000001</c:v>
                </c:pt>
                <c:pt idx="4">
                  <c:v>3.0977000000000001</c:v>
                </c:pt>
                <c:pt idx="5">
                  <c:v>3.12</c:v>
                </c:pt>
                <c:pt idx="6">
                  <c:v>3.1732</c:v>
                </c:pt>
                <c:pt idx="7">
                  <c:v>3.2035999999999998</c:v>
                </c:pt>
                <c:pt idx="8">
                  <c:v>3.2467999999999999</c:v>
                </c:pt>
                <c:pt idx="9">
                  <c:v>3.3041999999999998</c:v>
                </c:pt>
                <c:pt idx="10">
                  <c:v>3.3595999999999999</c:v>
                </c:pt>
                <c:pt idx="11">
                  <c:v>3.7302</c:v>
                </c:pt>
                <c:pt idx="12">
                  <c:v>3.8610000000000002</c:v>
                </c:pt>
                <c:pt idx="13">
                  <c:v>3.9822000000000002</c:v>
                </c:pt>
              </c:numCache>
            </c:numRef>
          </c:val>
          <c:smooth val="0"/>
          <c:extLst>
            <c:ext xmlns:c16="http://schemas.microsoft.com/office/drawing/2014/chart" uri="{C3380CC4-5D6E-409C-BE32-E72D297353CC}">
              <c16:uniqueId val="{00000004-0C03-491C-B113-5F8C2D9B78C9}"/>
            </c:ext>
          </c:extLst>
        </c:ser>
        <c:dLbls>
          <c:showLegendKey val="0"/>
          <c:showVal val="0"/>
          <c:showCatName val="0"/>
          <c:showSerName val="0"/>
          <c:showPercent val="0"/>
          <c:showBubbleSize val="0"/>
        </c:dLbls>
        <c:marker val="1"/>
        <c:smooth val="0"/>
        <c:axId val="1430409776"/>
        <c:axId val="1430413136"/>
      </c:lineChart>
      <c:catAx>
        <c:axId val="14304097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t>期限</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0413136"/>
        <c:crosses val="autoZero"/>
        <c:auto val="1"/>
        <c:lblAlgn val="ctr"/>
        <c:lblOffset val="100"/>
        <c:noMultiLvlLbl val="0"/>
      </c:catAx>
      <c:valAx>
        <c:axId val="1430413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t>到期收益率</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0409776"/>
        <c:crosses val="autoZero"/>
        <c:crossBetween val="between"/>
      </c:valAx>
      <c:spPr>
        <a:noFill/>
        <a:ln>
          <a:noFill/>
        </a:ln>
        <a:effectLst/>
      </c:spPr>
    </c:plotArea>
    <c:legend>
      <c:legendPos val="b"/>
      <c:layout>
        <c:manualLayout>
          <c:xMode val="edge"/>
          <c:yMode val="edge"/>
          <c:x val="1.9763365115921871E-2"/>
          <c:y val="0.85784501068405461"/>
          <c:w val="0.93930867106673466"/>
          <c:h val="0.119856305172416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美国国债到期收益率曲线及变化</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期限结构!$B$1</c:f>
              <c:strCache>
                <c:ptCount val="1"/>
                <c:pt idx="0">
                  <c:v>2024/11/18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期限结构!$A$2:$A$12</c:f>
              <c:numCache>
                <c:formatCode>0.0000</c:formatCode>
                <c:ptCount val="11"/>
                <c:pt idx="0">
                  <c:v>0.08</c:v>
                </c:pt>
                <c:pt idx="1">
                  <c:v>0.25</c:v>
                </c:pt>
                <c:pt idx="2">
                  <c:v>0.5</c:v>
                </c:pt>
                <c:pt idx="3">
                  <c:v>1</c:v>
                </c:pt>
                <c:pt idx="4">
                  <c:v>2</c:v>
                </c:pt>
                <c:pt idx="5">
                  <c:v>3</c:v>
                </c:pt>
                <c:pt idx="6">
                  <c:v>5</c:v>
                </c:pt>
                <c:pt idx="7">
                  <c:v>7</c:v>
                </c:pt>
                <c:pt idx="8">
                  <c:v>10</c:v>
                </c:pt>
                <c:pt idx="9">
                  <c:v>20</c:v>
                </c:pt>
                <c:pt idx="10">
                  <c:v>30</c:v>
                </c:pt>
              </c:numCache>
            </c:numRef>
          </c:cat>
          <c:val>
            <c:numRef>
              <c:f>期限结构!$B$2:$B$12</c:f>
              <c:numCache>
                <c:formatCode>0.0000</c:formatCode>
                <c:ptCount val="11"/>
                <c:pt idx="0">
                  <c:v>4.7</c:v>
                </c:pt>
                <c:pt idx="1">
                  <c:v>4.63</c:v>
                </c:pt>
                <c:pt idx="2">
                  <c:v>4.4400000000000004</c:v>
                </c:pt>
                <c:pt idx="3">
                  <c:v>4.33</c:v>
                </c:pt>
                <c:pt idx="4">
                  <c:v>4.29</c:v>
                </c:pt>
                <c:pt idx="5">
                  <c:v>4.25</c:v>
                </c:pt>
                <c:pt idx="6">
                  <c:v>4.28</c:v>
                </c:pt>
                <c:pt idx="7">
                  <c:v>4.3499999999999996</c:v>
                </c:pt>
                <c:pt idx="8">
                  <c:v>4.42</c:v>
                </c:pt>
                <c:pt idx="9">
                  <c:v>4.7</c:v>
                </c:pt>
                <c:pt idx="10">
                  <c:v>4.6100000000000003</c:v>
                </c:pt>
              </c:numCache>
            </c:numRef>
          </c:val>
          <c:smooth val="0"/>
          <c:extLst>
            <c:ext xmlns:c16="http://schemas.microsoft.com/office/drawing/2014/chart" uri="{C3380CC4-5D6E-409C-BE32-E72D297353CC}">
              <c16:uniqueId val="{00000000-786A-48F8-9211-89204C61F741}"/>
            </c:ext>
          </c:extLst>
        </c:ser>
        <c:ser>
          <c:idx val="1"/>
          <c:order val="1"/>
          <c:tx>
            <c:strRef>
              <c:f>期限结构!$C$1</c:f>
              <c:strCache>
                <c:ptCount val="1"/>
                <c:pt idx="0">
                  <c:v>2023/11/20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期限结构!$A$2:$A$12</c:f>
              <c:numCache>
                <c:formatCode>0.0000</c:formatCode>
                <c:ptCount val="11"/>
                <c:pt idx="0">
                  <c:v>0.08</c:v>
                </c:pt>
                <c:pt idx="1">
                  <c:v>0.25</c:v>
                </c:pt>
                <c:pt idx="2">
                  <c:v>0.5</c:v>
                </c:pt>
                <c:pt idx="3">
                  <c:v>1</c:v>
                </c:pt>
                <c:pt idx="4">
                  <c:v>2</c:v>
                </c:pt>
                <c:pt idx="5">
                  <c:v>3</c:v>
                </c:pt>
                <c:pt idx="6">
                  <c:v>5</c:v>
                </c:pt>
                <c:pt idx="7">
                  <c:v>7</c:v>
                </c:pt>
                <c:pt idx="8">
                  <c:v>10</c:v>
                </c:pt>
                <c:pt idx="9">
                  <c:v>20</c:v>
                </c:pt>
                <c:pt idx="10">
                  <c:v>30</c:v>
                </c:pt>
              </c:numCache>
            </c:numRef>
          </c:cat>
          <c:val>
            <c:numRef>
              <c:f>期限结构!$C$2:$C$12</c:f>
              <c:numCache>
                <c:formatCode>0.0000</c:formatCode>
                <c:ptCount val="11"/>
                <c:pt idx="0">
                  <c:v>5.53</c:v>
                </c:pt>
                <c:pt idx="1">
                  <c:v>5.54</c:v>
                </c:pt>
                <c:pt idx="2">
                  <c:v>5.43</c:v>
                </c:pt>
                <c:pt idx="3">
                  <c:v>5.25</c:v>
                </c:pt>
                <c:pt idx="4">
                  <c:v>4.8899999999999997</c:v>
                </c:pt>
                <c:pt idx="5">
                  <c:v>4.62</c:v>
                </c:pt>
                <c:pt idx="6">
                  <c:v>4.4400000000000004</c:v>
                </c:pt>
                <c:pt idx="7">
                  <c:v>4.46</c:v>
                </c:pt>
                <c:pt idx="8">
                  <c:v>4.42</c:v>
                </c:pt>
                <c:pt idx="9">
                  <c:v>4.74</c:v>
                </c:pt>
                <c:pt idx="10">
                  <c:v>4.57</c:v>
                </c:pt>
              </c:numCache>
            </c:numRef>
          </c:val>
          <c:smooth val="0"/>
          <c:extLst>
            <c:ext xmlns:c16="http://schemas.microsoft.com/office/drawing/2014/chart" uri="{C3380CC4-5D6E-409C-BE32-E72D297353CC}">
              <c16:uniqueId val="{00000001-786A-48F8-9211-89204C61F741}"/>
            </c:ext>
          </c:extLst>
        </c:ser>
        <c:ser>
          <c:idx val="2"/>
          <c:order val="2"/>
          <c:tx>
            <c:strRef>
              <c:f>期限结构!$D$1</c:f>
              <c:strCache>
                <c:ptCount val="1"/>
                <c:pt idx="0">
                  <c:v>2022/11/18</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期限结构!$A$2:$A$12</c:f>
              <c:numCache>
                <c:formatCode>0.0000</c:formatCode>
                <c:ptCount val="11"/>
                <c:pt idx="0">
                  <c:v>0.08</c:v>
                </c:pt>
                <c:pt idx="1">
                  <c:v>0.25</c:v>
                </c:pt>
                <c:pt idx="2">
                  <c:v>0.5</c:v>
                </c:pt>
                <c:pt idx="3">
                  <c:v>1</c:v>
                </c:pt>
                <c:pt idx="4">
                  <c:v>2</c:v>
                </c:pt>
                <c:pt idx="5">
                  <c:v>3</c:v>
                </c:pt>
                <c:pt idx="6">
                  <c:v>5</c:v>
                </c:pt>
                <c:pt idx="7">
                  <c:v>7</c:v>
                </c:pt>
                <c:pt idx="8">
                  <c:v>10</c:v>
                </c:pt>
                <c:pt idx="9">
                  <c:v>20</c:v>
                </c:pt>
                <c:pt idx="10">
                  <c:v>30</c:v>
                </c:pt>
              </c:numCache>
            </c:numRef>
          </c:cat>
          <c:val>
            <c:numRef>
              <c:f>期限结构!$D$2:$D$12</c:f>
              <c:numCache>
                <c:formatCode>0.0000</c:formatCode>
                <c:ptCount val="11"/>
                <c:pt idx="0">
                  <c:v>3.93</c:v>
                </c:pt>
                <c:pt idx="1">
                  <c:v>4.34</c:v>
                </c:pt>
                <c:pt idx="2">
                  <c:v>4.6100000000000003</c:v>
                </c:pt>
                <c:pt idx="3">
                  <c:v>4.74</c:v>
                </c:pt>
                <c:pt idx="4">
                  <c:v>4.51</c:v>
                </c:pt>
                <c:pt idx="5">
                  <c:v>4.28</c:v>
                </c:pt>
                <c:pt idx="6">
                  <c:v>3.99</c:v>
                </c:pt>
                <c:pt idx="7">
                  <c:v>3.92</c:v>
                </c:pt>
                <c:pt idx="8">
                  <c:v>3.82</c:v>
                </c:pt>
                <c:pt idx="9">
                  <c:v>4.13</c:v>
                </c:pt>
                <c:pt idx="10">
                  <c:v>3.92</c:v>
                </c:pt>
              </c:numCache>
            </c:numRef>
          </c:val>
          <c:smooth val="0"/>
          <c:extLst>
            <c:ext xmlns:c16="http://schemas.microsoft.com/office/drawing/2014/chart" uri="{C3380CC4-5D6E-409C-BE32-E72D297353CC}">
              <c16:uniqueId val="{00000002-786A-48F8-9211-89204C61F741}"/>
            </c:ext>
          </c:extLst>
        </c:ser>
        <c:ser>
          <c:idx val="3"/>
          <c:order val="3"/>
          <c:tx>
            <c:strRef>
              <c:f>期限结构!$E$1</c:f>
              <c:strCache>
                <c:ptCount val="1"/>
                <c:pt idx="0">
                  <c:v>2021/11/19</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期限结构!$A$2:$A$12</c:f>
              <c:numCache>
                <c:formatCode>0.0000</c:formatCode>
                <c:ptCount val="11"/>
                <c:pt idx="0">
                  <c:v>0.08</c:v>
                </c:pt>
                <c:pt idx="1">
                  <c:v>0.25</c:v>
                </c:pt>
                <c:pt idx="2">
                  <c:v>0.5</c:v>
                </c:pt>
                <c:pt idx="3">
                  <c:v>1</c:v>
                </c:pt>
                <c:pt idx="4">
                  <c:v>2</c:v>
                </c:pt>
                <c:pt idx="5">
                  <c:v>3</c:v>
                </c:pt>
                <c:pt idx="6">
                  <c:v>5</c:v>
                </c:pt>
                <c:pt idx="7">
                  <c:v>7</c:v>
                </c:pt>
                <c:pt idx="8">
                  <c:v>10</c:v>
                </c:pt>
                <c:pt idx="9">
                  <c:v>20</c:v>
                </c:pt>
                <c:pt idx="10">
                  <c:v>30</c:v>
                </c:pt>
              </c:numCache>
            </c:numRef>
          </c:cat>
          <c:val>
            <c:numRef>
              <c:f>期限结构!$E$2:$E$12</c:f>
              <c:numCache>
                <c:formatCode>0.0000</c:formatCode>
                <c:ptCount val="11"/>
                <c:pt idx="0">
                  <c:v>0.11</c:v>
                </c:pt>
                <c:pt idx="1">
                  <c:v>0.05</c:v>
                </c:pt>
                <c:pt idx="2">
                  <c:v>0.06</c:v>
                </c:pt>
                <c:pt idx="3">
                  <c:v>0.18</c:v>
                </c:pt>
                <c:pt idx="4">
                  <c:v>0.52</c:v>
                </c:pt>
                <c:pt idx="5">
                  <c:v>0.86</c:v>
                </c:pt>
                <c:pt idx="6">
                  <c:v>1.22</c:v>
                </c:pt>
                <c:pt idx="7">
                  <c:v>1.45</c:v>
                </c:pt>
                <c:pt idx="8">
                  <c:v>1.54</c:v>
                </c:pt>
                <c:pt idx="9">
                  <c:v>1.95</c:v>
                </c:pt>
                <c:pt idx="10">
                  <c:v>1.91</c:v>
                </c:pt>
              </c:numCache>
            </c:numRef>
          </c:val>
          <c:smooth val="0"/>
          <c:extLst>
            <c:ext xmlns:c16="http://schemas.microsoft.com/office/drawing/2014/chart" uri="{C3380CC4-5D6E-409C-BE32-E72D297353CC}">
              <c16:uniqueId val="{00000003-786A-48F8-9211-89204C61F741}"/>
            </c:ext>
          </c:extLst>
        </c:ser>
        <c:ser>
          <c:idx val="4"/>
          <c:order val="4"/>
          <c:tx>
            <c:strRef>
              <c:f>期限结构!$F$1</c:f>
              <c:strCache>
                <c:ptCount val="1"/>
                <c:pt idx="0">
                  <c:v>2020/11/20</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期限结构!$A$2:$A$12</c:f>
              <c:numCache>
                <c:formatCode>0.0000</c:formatCode>
                <c:ptCount val="11"/>
                <c:pt idx="0">
                  <c:v>0.08</c:v>
                </c:pt>
                <c:pt idx="1">
                  <c:v>0.25</c:v>
                </c:pt>
                <c:pt idx="2">
                  <c:v>0.5</c:v>
                </c:pt>
                <c:pt idx="3">
                  <c:v>1</c:v>
                </c:pt>
                <c:pt idx="4">
                  <c:v>2</c:v>
                </c:pt>
                <c:pt idx="5">
                  <c:v>3</c:v>
                </c:pt>
                <c:pt idx="6">
                  <c:v>5</c:v>
                </c:pt>
                <c:pt idx="7">
                  <c:v>7</c:v>
                </c:pt>
                <c:pt idx="8">
                  <c:v>10</c:v>
                </c:pt>
                <c:pt idx="9">
                  <c:v>20</c:v>
                </c:pt>
                <c:pt idx="10">
                  <c:v>30</c:v>
                </c:pt>
              </c:numCache>
            </c:numRef>
          </c:cat>
          <c:val>
            <c:numRef>
              <c:f>期限结构!$F$2:$F$12</c:f>
              <c:numCache>
                <c:formatCode>0.0000</c:formatCode>
                <c:ptCount val="11"/>
                <c:pt idx="0">
                  <c:v>0.09</c:v>
                </c:pt>
                <c:pt idx="1">
                  <c:v>7.0000000000000007E-2</c:v>
                </c:pt>
                <c:pt idx="2">
                  <c:v>0.1</c:v>
                </c:pt>
                <c:pt idx="3">
                  <c:v>0.11</c:v>
                </c:pt>
                <c:pt idx="4">
                  <c:v>0.16</c:v>
                </c:pt>
                <c:pt idx="5">
                  <c:v>0.21</c:v>
                </c:pt>
                <c:pt idx="6">
                  <c:v>0.38</c:v>
                </c:pt>
                <c:pt idx="7">
                  <c:v>0.62</c:v>
                </c:pt>
                <c:pt idx="8">
                  <c:v>0.83</c:v>
                </c:pt>
                <c:pt idx="9">
                  <c:v>1.33</c:v>
                </c:pt>
                <c:pt idx="10">
                  <c:v>1.53</c:v>
                </c:pt>
              </c:numCache>
            </c:numRef>
          </c:val>
          <c:smooth val="0"/>
          <c:extLst>
            <c:ext xmlns:c16="http://schemas.microsoft.com/office/drawing/2014/chart" uri="{C3380CC4-5D6E-409C-BE32-E72D297353CC}">
              <c16:uniqueId val="{00000004-786A-48F8-9211-89204C61F741}"/>
            </c:ext>
          </c:extLst>
        </c:ser>
        <c:dLbls>
          <c:showLegendKey val="0"/>
          <c:showVal val="0"/>
          <c:showCatName val="0"/>
          <c:showSerName val="0"/>
          <c:showPercent val="0"/>
          <c:showBubbleSize val="0"/>
        </c:dLbls>
        <c:marker val="1"/>
        <c:smooth val="0"/>
        <c:axId val="1110077488"/>
        <c:axId val="1110077968"/>
      </c:lineChart>
      <c:catAx>
        <c:axId val="1110077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国债期限</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_);[Red]\(#,##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10077968"/>
        <c:crosses val="autoZero"/>
        <c:auto val="1"/>
        <c:lblAlgn val="ctr"/>
        <c:lblOffset val="100"/>
        <c:noMultiLvlLbl val="0"/>
      </c:catAx>
      <c:valAx>
        <c:axId val="1110077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到期收益率</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10077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2024/11/18</a:t>
            </a:r>
            <a:r>
              <a:rPr lang="zh-CN" altLang="en-US"/>
              <a:t>上清所</a:t>
            </a:r>
            <a:r>
              <a:rPr lang="en-US" altLang="zh-CN"/>
              <a:t>YTM</a:t>
            </a:r>
            <a:r>
              <a:rPr lang="zh-CN" altLang="en-US"/>
              <a:t>曲线风险结构</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0696734882747656"/>
          <c:y val="9.3059866236071723E-2"/>
          <c:w val="0.87419709568408255"/>
          <c:h val="0.71851326830738205"/>
        </c:manualLayout>
      </c:layout>
      <c:lineChart>
        <c:grouping val="standard"/>
        <c:varyColors val="0"/>
        <c:ser>
          <c:idx val="0"/>
          <c:order val="0"/>
          <c:tx>
            <c:strRef>
              <c:f>期限结构!$B$1</c:f>
              <c:strCache>
                <c:ptCount val="1"/>
                <c:pt idx="0">
                  <c:v>国债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期限结构!$A$2:$A$17</c:f>
              <c:numCache>
                <c:formatCode>0_ </c:formatCode>
                <c:ptCount val="16"/>
                <c:pt idx="0">
                  <c:v>0</c:v>
                </c:pt>
                <c:pt idx="1">
                  <c:v>0.25</c:v>
                </c:pt>
                <c:pt idx="2">
                  <c:v>0.5</c:v>
                </c:pt>
                <c:pt idx="3">
                  <c:v>0.75</c:v>
                </c:pt>
                <c:pt idx="4">
                  <c:v>1</c:v>
                </c:pt>
                <c:pt idx="5">
                  <c:v>2</c:v>
                </c:pt>
                <c:pt idx="6">
                  <c:v>3</c:v>
                </c:pt>
                <c:pt idx="7">
                  <c:v>4</c:v>
                </c:pt>
                <c:pt idx="8">
                  <c:v>5</c:v>
                </c:pt>
                <c:pt idx="9">
                  <c:v>6</c:v>
                </c:pt>
                <c:pt idx="10">
                  <c:v>7</c:v>
                </c:pt>
                <c:pt idx="11">
                  <c:v>8</c:v>
                </c:pt>
                <c:pt idx="12">
                  <c:v>10</c:v>
                </c:pt>
                <c:pt idx="13">
                  <c:v>15</c:v>
                </c:pt>
                <c:pt idx="14">
                  <c:v>20</c:v>
                </c:pt>
                <c:pt idx="15">
                  <c:v>30</c:v>
                </c:pt>
              </c:numCache>
            </c:numRef>
          </c:cat>
          <c:val>
            <c:numRef>
              <c:f>期限结构!$B$2:$B$17</c:f>
              <c:numCache>
                <c:formatCode>0.0000</c:formatCode>
                <c:ptCount val="16"/>
                <c:pt idx="0">
                  <c:v>1.2311000000000001</c:v>
                </c:pt>
                <c:pt idx="1">
                  <c:v>1.3185</c:v>
                </c:pt>
                <c:pt idx="2">
                  <c:v>1.3569</c:v>
                </c:pt>
                <c:pt idx="3">
                  <c:v>1.3759999999999999</c:v>
                </c:pt>
                <c:pt idx="4">
                  <c:v>1.3707</c:v>
                </c:pt>
                <c:pt idx="5">
                  <c:v>1.3997999999999999</c:v>
                </c:pt>
                <c:pt idx="6">
                  <c:v>1.4890000000000001</c:v>
                </c:pt>
                <c:pt idx="7">
                  <c:v>1.6263000000000001</c:v>
                </c:pt>
                <c:pt idx="8">
                  <c:v>1.7217</c:v>
                </c:pt>
                <c:pt idx="9">
                  <c:v>1.8415999999999999</c:v>
                </c:pt>
                <c:pt idx="10">
                  <c:v>1.9459</c:v>
                </c:pt>
                <c:pt idx="11">
                  <c:v>2.0257999999999998</c:v>
                </c:pt>
                <c:pt idx="12">
                  <c:v>2.1099000000000001</c:v>
                </c:pt>
                <c:pt idx="13">
                  <c:v>2.1974999999999998</c:v>
                </c:pt>
                <c:pt idx="14">
                  <c:v>2.2892000000000001</c:v>
                </c:pt>
                <c:pt idx="15">
                  <c:v>2.3157999999999999</c:v>
                </c:pt>
              </c:numCache>
            </c:numRef>
          </c:val>
          <c:smooth val="0"/>
          <c:extLst>
            <c:ext xmlns:c16="http://schemas.microsoft.com/office/drawing/2014/chart" uri="{C3380CC4-5D6E-409C-BE32-E72D297353CC}">
              <c16:uniqueId val="{00000000-C150-4458-AFBB-FB2492767AB4}"/>
            </c:ext>
          </c:extLst>
        </c:ser>
        <c:ser>
          <c:idx val="1"/>
          <c:order val="1"/>
          <c:tx>
            <c:strRef>
              <c:f>期限结构!$C$1</c:f>
              <c:strCache>
                <c:ptCount val="1"/>
                <c:pt idx="0">
                  <c:v>地方债</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期限结构!$A$2:$A$17</c:f>
              <c:numCache>
                <c:formatCode>0_ </c:formatCode>
                <c:ptCount val="16"/>
                <c:pt idx="0">
                  <c:v>0</c:v>
                </c:pt>
                <c:pt idx="1">
                  <c:v>0.25</c:v>
                </c:pt>
                <c:pt idx="2">
                  <c:v>0.5</c:v>
                </c:pt>
                <c:pt idx="3">
                  <c:v>0.75</c:v>
                </c:pt>
                <c:pt idx="4">
                  <c:v>1</c:v>
                </c:pt>
                <c:pt idx="5">
                  <c:v>2</c:v>
                </c:pt>
                <c:pt idx="6">
                  <c:v>3</c:v>
                </c:pt>
                <c:pt idx="7">
                  <c:v>4</c:v>
                </c:pt>
                <c:pt idx="8">
                  <c:v>5</c:v>
                </c:pt>
                <c:pt idx="9">
                  <c:v>6</c:v>
                </c:pt>
                <c:pt idx="10">
                  <c:v>7</c:v>
                </c:pt>
                <c:pt idx="11">
                  <c:v>8</c:v>
                </c:pt>
                <c:pt idx="12">
                  <c:v>10</c:v>
                </c:pt>
                <c:pt idx="13">
                  <c:v>15</c:v>
                </c:pt>
                <c:pt idx="14">
                  <c:v>20</c:v>
                </c:pt>
                <c:pt idx="15">
                  <c:v>30</c:v>
                </c:pt>
              </c:numCache>
            </c:numRef>
          </c:cat>
          <c:val>
            <c:numRef>
              <c:f>期限结构!$C$2:$C$17</c:f>
              <c:numCache>
                <c:formatCode>0.0000</c:formatCode>
                <c:ptCount val="16"/>
                <c:pt idx="0">
                  <c:v>1.349</c:v>
                </c:pt>
                <c:pt idx="1">
                  <c:v>1.4180999999999999</c:v>
                </c:pt>
                <c:pt idx="2">
                  <c:v>1.4519</c:v>
                </c:pt>
                <c:pt idx="3">
                  <c:v>1.5557000000000001</c:v>
                </c:pt>
                <c:pt idx="4">
                  <c:v>1.5525</c:v>
                </c:pt>
                <c:pt idx="5">
                  <c:v>1.653</c:v>
                </c:pt>
                <c:pt idx="6">
                  <c:v>1.7270000000000001</c:v>
                </c:pt>
                <c:pt idx="7">
                  <c:v>1.8214999999999999</c:v>
                </c:pt>
                <c:pt idx="8">
                  <c:v>1.9074</c:v>
                </c:pt>
                <c:pt idx="9">
                  <c:v>2.0314999999999999</c:v>
                </c:pt>
                <c:pt idx="10">
                  <c:v>2.1215999999999999</c:v>
                </c:pt>
                <c:pt idx="11">
                  <c:v>2.1823000000000001</c:v>
                </c:pt>
                <c:pt idx="12">
                  <c:v>2.2658</c:v>
                </c:pt>
                <c:pt idx="13">
                  <c:v>2.3473999999999999</c:v>
                </c:pt>
                <c:pt idx="14">
                  <c:v>2.4001999999999999</c:v>
                </c:pt>
                <c:pt idx="15">
                  <c:v>2.4056000000000002</c:v>
                </c:pt>
              </c:numCache>
            </c:numRef>
          </c:val>
          <c:smooth val="0"/>
          <c:extLst>
            <c:ext xmlns:c16="http://schemas.microsoft.com/office/drawing/2014/chart" uri="{C3380CC4-5D6E-409C-BE32-E72D297353CC}">
              <c16:uniqueId val="{00000001-C150-4458-AFBB-FB2492767AB4}"/>
            </c:ext>
          </c:extLst>
        </c:ser>
        <c:ser>
          <c:idx val="2"/>
          <c:order val="2"/>
          <c:tx>
            <c:strRef>
              <c:f>期限结构!$D$1</c:f>
              <c:strCache>
                <c:ptCount val="1"/>
                <c:pt idx="0">
                  <c:v>城投债AAA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期限结构!$A$2:$A$17</c:f>
              <c:numCache>
                <c:formatCode>0_ </c:formatCode>
                <c:ptCount val="16"/>
                <c:pt idx="0">
                  <c:v>0</c:v>
                </c:pt>
                <c:pt idx="1">
                  <c:v>0.25</c:v>
                </c:pt>
                <c:pt idx="2">
                  <c:v>0.5</c:v>
                </c:pt>
                <c:pt idx="3">
                  <c:v>0.75</c:v>
                </c:pt>
                <c:pt idx="4">
                  <c:v>1</c:v>
                </c:pt>
                <c:pt idx="5">
                  <c:v>2</c:v>
                </c:pt>
                <c:pt idx="6">
                  <c:v>3</c:v>
                </c:pt>
                <c:pt idx="7">
                  <c:v>4</c:v>
                </c:pt>
                <c:pt idx="8">
                  <c:v>5</c:v>
                </c:pt>
                <c:pt idx="9">
                  <c:v>6</c:v>
                </c:pt>
                <c:pt idx="10">
                  <c:v>7</c:v>
                </c:pt>
                <c:pt idx="11">
                  <c:v>8</c:v>
                </c:pt>
                <c:pt idx="12">
                  <c:v>10</c:v>
                </c:pt>
                <c:pt idx="13">
                  <c:v>15</c:v>
                </c:pt>
                <c:pt idx="14">
                  <c:v>20</c:v>
                </c:pt>
                <c:pt idx="15">
                  <c:v>30</c:v>
                </c:pt>
              </c:numCache>
            </c:numRef>
          </c:cat>
          <c:val>
            <c:numRef>
              <c:f>期限结构!$D$2:$D$17</c:f>
              <c:numCache>
                <c:formatCode>0.0000</c:formatCode>
                <c:ptCount val="16"/>
                <c:pt idx="0">
                  <c:v>1.8960999999999999</c:v>
                </c:pt>
                <c:pt idx="1">
                  <c:v>1.9395</c:v>
                </c:pt>
                <c:pt idx="2">
                  <c:v>1.9565999999999999</c:v>
                </c:pt>
                <c:pt idx="3">
                  <c:v>1.9839</c:v>
                </c:pt>
                <c:pt idx="4">
                  <c:v>2.0171999999999999</c:v>
                </c:pt>
                <c:pt idx="5">
                  <c:v>2.0680999999999998</c:v>
                </c:pt>
                <c:pt idx="6">
                  <c:v>2.1419999999999999</c:v>
                </c:pt>
                <c:pt idx="7">
                  <c:v>2.2829999999999999</c:v>
                </c:pt>
                <c:pt idx="8">
                  <c:v>2.3138999999999998</c:v>
                </c:pt>
                <c:pt idx="9">
                  <c:v>2.3552</c:v>
                </c:pt>
                <c:pt idx="10">
                  <c:v>2.3736999999999999</c:v>
                </c:pt>
                <c:pt idx="11">
                  <c:v>2.4283000000000001</c:v>
                </c:pt>
                <c:pt idx="12">
                  <c:v>2.5213999999999999</c:v>
                </c:pt>
                <c:pt idx="13">
                  <c:v>2.6274000000000002</c:v>
                </c:pt>
              </c:numCache>
            </c:numRef>
          </c:val>
          <c:smooth val="0"/>
          <c:extLst>
            <c:ext xmlns:c16="http://schemas.microsoft.com/office/drawing/2014/chart" uri="{C3380CC4-5D6E-409C-BE32-E72D297353CC}">
              <c16:uniqueId val="{00000002-C150-4458-AFBB-FB2492767AB4}"/>
            </c:ext>
          </c:extLst>
        </c:ser>
        <c:ser>
          <c:idx val="3"/>
          <c:order val="3"/>
          <c:tx>
            <c:strRef>
              <c:f>期限结构!$E$1</c:f>
              <c:strCache>
                <c:ptCount val="1"/>
                <c:pt idx="0">
                  <c:v>城投债AA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期限结构!$A$2:$A$17</c:f>
              <c:numCache>
                <c:formatCode>0_ </c:formatCode>
                <c:ptCount val="16"/>
                <c:pt idx="0">
                  <c:v>0</c:v>
                </c:pt>
                <c:pt idx="1">
                  <c:v>0.25</c:v>
                </c:pt>
                <c:pt idx="2">
                  <c:v>0.5</c:v>
                </c:pt>
                <c:pt idx="3">
                  <c:v>0.75</c:v>
                </c:pt>
                <c:pt idx="4">
                  <c:v>1</c:v>
                </c:pt>
                <c:pt idx="5">
                  <c:v>2</c:v>
                </c:pt>
                <c:pt idx="6">
                  <c:v>3</c:v>
                </c:pt>
                <c:pt idx="7">
                  <c:v>4</c:v>
                </c:pt>
                <c:pt idx="8">
                  <c:v>5</c:v>
                </c:pt>
                <c:pt idx="9">
                  <c:v>6</c:v>
                </c:pt>
                <c:pt idx="10">
                  <c:v>7</c:v>
                </c:pt>
                <c:pt idx="11">
                  <c:v>8</c:v>
                </c:pt>
                <c:pt idx="12">
                  <c:v>10</c:v>
                </c:pt>
                <c:pt idx="13">
                  <c:v>15</c:v>
                </c:pt>
                <c:pt idx="14">
                  <c:v>20</c:v>
                </c:pt>
                <c:pt idx="15">
                  <c:v>30</c:v>
                </c:pt>
              </c:numCache>
            </c:numRef>
          </c:cat>
          <c:val>
            <c:numRef>
              <c:f>期限结构!$E$2:$E$17</c:f>
              <c:numCache>
                <c:formatCode>0.0000</c:formatCode>
                <c:ptCount val="16"/>
                <c:pt idx="0">
                  <c:v>2.0379999999999998</c:v>
                </c:pt>
                <c:pt idx="1">
                  <c:v>2.0911</c:v>
                </c:pt>
                <c:pt idx="2">
                  <c:v>2.1206</c:v>
                </c:pt>
                <c:pt idx="3">
                  <c:v>2.1307</c:v>
                </c:pt>
                <c:pt idx="4">
                  <c:v>2.1520000000000001</c:v>
                </c:pt>
                <c:pt idx="5">
                  <c:v>2.2461000000000002</c:v>
                </c:pt>
                <c:pt idx="6">
                  <c:v>2.3161999999999998</c:v>
                </c:pt>
                <c:pt idx="7">
                  <c:v>2.4952000000000001</c:v>
                </c:pt>
                <c:pt idx="8">
                  <c:v>2.5626000000000002</c:v>
                </c:pt>
                <c:pt idx="9">
                  <c:v>2.6545999999999998</c:v>
                </c:pt>
                <c:pt idx="10">
                  <c:v>2.6871</c:v>
                </c:pt>
                <c:pt idx="11">
                  <c:v>2.7654999999999998</c:v>
                </c:pt>
                <c:pt idx="12">
                  <c:v>3.0958000000000001</c:v>
                </c:pt>
                <c:pt idx="13">
                  <c:v>3.1785999999999999</c:v>
                </c:pt>
              </c:numCache>
            </c:numRef>
          </c:val>
          <c:smooth val="0"/>
          <c:extLst>
            <c:ext xmlns:c16="http://schemas.microsoft.com/office/drawing/2014/chart" uri="{C3380CC4-5D6E-409C-BE32-E72D297353CC}">
              <c16:uniqueId val="{00000003-C150-4458-AFBB-FB2492767AB4}"/>
            </c:ext>
          </c:extLst>
        </c:ser>
        <c:ser>
          <c:idx val="4"/>
          <c:order val="4"/>
          <c:tx>
            <c:strRef>
              <c:f>期限结构!$F$1</c:f>
              <c:strCache>
                <c:ptCount val="1"/>
                <c:pt idx="0">
                  <c:v>城投债AA-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期限结构!$A$2:$A$17</c:f>
              <c:numCache>
                <c:formatCode>0_ </c:formatCode>
                <c:ptCount val="16"/>
                <c:pt idx="0">
                  <c:v>0</c:v>
                </c:pt>
                <c:pt idx="1">
                  <c:v>0.25</c:v>
                </c:pt>
                <c:pt idx="2">
                  <c:v>0.5</c:v>
                </c:pt>
                <c:pt idx="3">
                  <c:v>0.75</c:v>
                </c:pt>
                <c:pt idx="4">
                  <c:v>1</c:v>
                </c:pt>
                <c:pt idx="5">
                  <c:v>2</c:v>
                </c:pt>
                <c:pt idx="6">
                  <c:v>3</c:v>
                </c:pt>
                <c:pt idx="7">
                  <c:v>4</c:v>
                </c:pt>
                <c:pt idx="8">
                  <c:v>5</c:v>
                </c:pt>
                <c:pt idx="9">
                  <c:v>6</c:v>
                </c:pt>
                <c:pt idx="10">
                  <c:v>7</c:v>
                </c:pt>
                <c:pt idx="11">
                  <c:v>8</c:v>
                </c:pt>
                <c:pt idx="12">
                  <c:v>10</c:v>
                </c:pt>
                <c:pt idx="13">
                  <c:v>15</c:v>
                </c:pt>
                <c:pt idx="14">
                  <c:v>20</c:v>
                </c:pt>
                <c:pt idx="15">
                  <c:v>30</c:v>
                </c:pt>
              </c:numCache>
            </c:numRef>
          </c:cat>
          <c:val>
            <c:numRef>
              <c:f>期限结构!$F$2:$F$17</c:f>
              <c:numCache>
                <c:formatCode>0.0000</c:formatCode>
                <c:ptCount val="16"/>
                <c:pt idx="0">
                  <c:v>2.4308999999999998</c:v>
                </c:pt>
                <c:pt idx="1">
                  <c:v>2.5038999999999998</c:v>
                </c:pt>
                <c:pt idx="2">
                  <c:v>2.5293000000000001</c:v>
                </c:pt>
                <c:pt idx="3">
                  <c:v>2.5348999999999999</c:v>
                </c:pt>
                <c:pt idx="4">
                  <c:v>2.59</c:v>
                </c:pt>
                <c:pt idx="5">
                  <c:v>2.8736999999999999</c:v>
                </c:pt>
                <c:pt idx="6">
                  <c:v>2.9129999999999998</c:v>
                </c:pt>
                <c:pt idx="7">
                  <c:v>3.4379</c:v>
                </c:pt>
                <c:pt idx="8">
                  <c:v>3.7551000000000001</c:v>
                </c:pt>
                <c:pt idx="9">
                  <c:v>3.9929999999999999</c:v>
                </c:pt>
                <c:pt idx="10">
                  <c:v>4.0345000000000004</c:v>
                </c:pt>
                <c:pt idx="11">
                  <c:v>4.1471999999999998</c:v>
                </c:pt>
                <c:pt idx="12">
                  <c:v>4.5259</c:v>
                </c:pt>
                <c:pt idx="13">
                  <c:v>4.6710000000000003</c:v>
                </c:pt>
              </c:numCache>
            </c:numRef>
          </c:val>
          <c:smooth val="0"/>
          <c:extLst>
            <c:ext xmlns:c16="http://schemas.microsoft.com/office/drawing/2014/chart" uri="{C3380CC4-5D6E-409C-BE32-E72D297353CC}">
              <c16:uniqueId val="{00000004-C150-4458-AFBB-FB2492767AB4}"/>
            </c:ext>
          </c:extLst>
        </c:ser>
        <c:dLbls>
          <c:showLegendKey val="0"/>
          <c:showVal val="0"/>
          <c:showCatName val="0"/>
          <c:showSerName val="0"/>
          <c:showPercent val="0"/>
          <c:showBubbleSize val="0"/>
        </c:dLbls>
        <c:marker val="1"/>
        <c:smooth val="0"/>
        <c:axId val="254146784"/>
        <c:axId val="254147264"/>
      </c:lineChart>
      <c:catAx>
        <c:axId val="2541467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期限</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_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4147264"/>
        <c:crosses val="autoZero"/>
        <c:auto val="1"/>
        <c:lblAlgn val="ctr"/>
        <c:lblOffset val="100"/>
        <c:noMultiLvlLbl val="0"/>
      </c:catAx>
      <c:valAx>
        <c:axId val="25414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到期收益率</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414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tx>
            <c:strRef>
              <c:f>Sheet3!$E$1</c:f>
              <c:strCache>
                <c:ptCount val="1"/>
                <c:pt idx="0">
                  <c:v>即期利率</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Sheet3!$B$2:$B$6</c:f>
              <c:numCache>
                <c:formatCode>General</c:formatCode>
                <c:ptCount val="5"/>
                <c:pt idx="0">
                  <c:v>1</c:v>
                </c:pt>
                <c:pt idx="1">
                  <c:v>2</c:v>
                </c:pt>
                <c:pt idx="2">
                  <c:v>3</c:v>
                </c:pt>
                <c:pt idx="3">
                  <c:v>4</c:v>
                </c:pt>
                <c:pt idx="4">
                  <c:v>5</c:v>
                </c:pt>
              </c:numCache>
            </c:numRef>
          </c:xVal>
          <c:yVal>
            <c:numRef>
              <c:f>Sheet3!$E$2:$E$6</c:f>
              <c:numCache>
                <c:formatCode>0.0000%</c:formatCode>
                <c:ptCount val="5"/>
                <c:pt idx="0">
                  <c:v>9.8536585365853954E-3</c:v>
                </c:pt>
                <c:pt idx="1">
                  <c:v>2.1971355659049015E-2</c:v>
                </c:pt>
                <c:pt idx="2">
                  <c:v>2.6660040574453828E-2</c:v>
                </c:pt>
                <c:pt idx="3">
                  <c:v>3.4130236373650633E-2</c:v>
                </c:pt>
                <c:pt idx="4">
                  <c:v>3.5607515265858064E-2</c:v>
                </c:pt>
              </c:numCache>
            </c:numRef>
          </c:yVal>
          <c:smooth val="0"/>
          <c:extLst>
            <c:ext xmlns:c16="http://schemas.microsoft.com/office/drawing/2014/chart" uri="{C3380CC4-5D6E-409C-BE32-E72D297353CC}">
              <c16:uniqueId val="{00000000-5B2D-428C-B316-A8022ABC16C1}"/>
            </c:ext>
          </c:extLst>
        </c:ser>
        <c:dLbls>
          <c:showLegendKey val="0"/>
          <c:showVal val="0"/>
          <c:showCatName val="0"/>
          <c:showSerName val="0"/>
          <c:showPercent val="0"/>
          <c:showBubbleSize val="0"/>
        </c:dLbls>
        <c:axId val="1479958608"/>
        <c:axId val="1479959088"/>
      </c:scatterChart>
      <c:valAx>
        <c:axId val="14799586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期限</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9959088"/>
        <c:crosses val="autoZero"/>
        <c:crossBetween val="midCat"/>
      </c:valAx>
      <c:valAx>
        <c:axId val="1479959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即期利率</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99586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2024/11/18</a:t>
            </a:r>
            <a:r>
              <a:rPr lang="zh-CN"/>
              <a:t>上清所国债收益率比较</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6758986093149744"/>
          <c:y val="0.14243559174312453"/>
          <c:w val="0.77265825448053049"/>
          <c:h val="0.75658790804560649"/>
        </c:manualLayout>
      </c:layout>
      <c:scatterChart>
        <c:scatterStyle val="lineMarker"/>
        <c:varyColors val="0"/>
        <c:ser>
          <c:idx val="0"/>
          <c:order val="0"/>
          <c:tx>
            <c:strRef>
              <c:f>期限结构!$B$1</c:f>
              <c:strCache>
                <c:ptCount val="1"/>
                <c:pt idx="0">
                  <c:v>即期利率（%）</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期限结构!$A$2:$A$36</c:f>
              <c:numCache>
                <c:formatCode>0.0000</c:formatCode>
                <c:ptCount val="35"/>
                <c:pt idx="0">
                  <c:v>0</c:v>
                </c:pt>
                <c:pt idx="1">
                  <c:v>0.08</c:v>
                </c:pt>
                <c:pt idx="2">
                  <c:v>0.25</c:v>
                </c:pt>
                <c:pt idx="3">
                  <c:v>0.5</c:v>
                </c:pt>
                <c:pt idx="4">
                  <c:v>0.75</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pt idx="28">
                  <c:v>24</c:v>
                </c:pt>
                <c:pt idx="29">
                  <c:v>25</c:v>
                </c:pt>
                <c:pt idx="30">
                  <c:v>26</c:v>
                </c:pt>
                <c:pt idx="31">
                  <c:v>27</c:v>
                </c:pt>
                <c:pt idx="32">
                  <c:v>28</c:v>
                </c:pt>
                <c:pt idx="33">
                  <c:v>29</c:v>
                </c:pt>
                <c:pt idx="34">
                  <c:v>30</c:v>
                </c:pt>
              </c:numCache>
            </c:numRef>
          </c:xVal>
          <c:yVal>
            <c:numRef>
              <c:f>期限结构!$B$2:$B$36</c:f>
              <c:numCache>
                <c:formatCode>0.0000</c:formatCode>
                <c:ptCount val="35"/>
                <c:pt idx="0">
                  <c:v>1.2311000000000001</c:v>
                </c:pt>
                <c:pt idx="1">
                  <c:v>1.2418</c:v>
                </c:pt>
                <c:pt idx="2">
                  <c:v>1.3185</c:v>
                </c:pt>
                <c:pt idx="3">
                  <c:v>1.3569</c:v>
                </c:pt>
                <c:pt idx="4">
                  <c:v>1.3759999999999999</c:v>
                </c:pt>
                <c:pt idx="5">
                  <c:v>1.3707</c:v>
                </c:pt>
                <c:pt idx="6">
                  <c:v>1.4</c:v>
                </c:pt>
                <c:pt idx="7">
                  <c:v>1.4904999999999999</c:v>
                </c:pt>
                <c:pt idx="8">
                  <c:v>1.6309</c:v>
                </c:pt>
                <c:pt idx="9">
                  <c:v>1.7290000000000001</c:v>
                </c:pt>
                <c:pt idx="10">
                  <c:v>1.8537999999999999</c:v>
                </c:pt>
                <c:pt idx="11">
                  <c:v>1.9634</c:v>
                </c:pt>
                <c:pt idx="12">
                  <c:v>2.0590999999999999</c:v>
                </c:pt>
                <c:pt idx="13">
                  <c:v>2.1116999999999999</c:v>
                </c:pt>
                <c:pt idx="14">
                  <c:v>2.1478999999999999</c:v>
                </c:pt>
                <c:pt idx="15">
                  <c:v>2.1705999999999999</c:v>
                </c:pt>
                <c:pt idx="16">
                  <c:v>2.1890999999999998</c:v>
                </c:pt>
                <c:pt idx="17">
                  <c:v>2.2054</c:v>
                </c:pt>
                <c:pt idx="18">
                  <c:v>2.2214</c:v>
                </c:pt>
                <c:pt idx="19">
                  <c:v>2.2395</c:v>
                </c:pt>
                <c:pt idx="20">
                  <c:v>2.2614999999999998</c:v>
                </c:pt>
                <c:pt idx="21">
                  <c:v>2.2862</c:v>
                </c:pt>
                <c:pt idx="22">
                  <c:v>2.3102999999999998</c:v>
                </c:pt>
                <c:pt idx="23">
                  <c:v>2.3309000000000002</c:v>
                </c:pt>
                <c:pt idx="24">
                  <c:v>2.3445</c:v>
                </c:pt>
                <c:pt idx="25">
                  <c:v>2.3534000000000002</c:v>
                </c:pt>
                <c:pt idx="26">
                  <c:v>2.3614999999999999</c:v>
                </c:pt>
                <c:pt idx="27">
                  <c:v>2.3679000000000001</c:v>
                </c:pt>
                <c:pt idx="28">
                  <c:v>2.3717999999999999</c:v>
                </c:pt>
                <c:pt idx="29">
                  <c:v>2.3721999999999999</c:v>
                </c:pt>
                <c:pt idx="30">
                  <c:v>2.3704999999999998</c:v>
                </c:pt>
                <c:pt idx="31">
                  <c:v>2.3687</c:v>
                </c:pt>
                <c:pt idx="32">
                  <c:v>2.367</c:v>
                </c:pt>
                <c:pt idx="33">
                  <c:v>2.3653</c:v>
                </c:pt>
                <c:pt idx="34">
                  <c:v>2.3635999999999999</c:v>
                </c:pt>
              </c:numCache>
            </c:numRef>
          </c:yVal>
          <c:smooth val="0"/>
          <c:extLst>
            <c:ext xmlns:c16="http://schemas.microsoft.com/office/drawing/2014/chart" uri="{C3380CC4-5D6E-409C-BE32-E72D297353CC}">
              <c16:uniqueId val="{00000000-BB0E-40E5-9AD3-4ECC392074C3}"/>
            </c:ext>
          </c:extLst>
        </c:ser>
        <c:ser>
          <c:idx val="1"/>
          <c:order val="1"/>
          <c:tx>
            <c:strRef>
              <c:f>期限结构!$C$1</c:f>
              <c:strCache>
                <c:ptCount val="1"/>
                <c:pt idx="0">
                  <c:v>到期收益率（%）</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期限结构!$A$2:$A$36</c:f>
              <c:numCache>
                <c:formatCode>0.0000</c:formatCode>
                <c:ptCount val="35"/>
                <c:pt idx="0">
                  <c:v>0</c:v>
                </c:pt>
                <c:pt idx="1">
                  <c:v>0.08</c:v>
                </c:pt>
                <c:pt idx="2">
                  <c:v>0.25</c:v>
                </c:pt>
                <c:pt idx="3">
                  <c:v>0.5</c:v>
                </c:pt>
                <c:pt idx="4">
                  <c:v>0.75</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pt idx="28">
                  <c:v>24</c:v>
                </c:pt>
                <c:pt idx="29">
                  <c:v>25</c:v>
                </c:pt>
                <c:pt idx="30">
                  <c:v>26</c:v>
                </c:pt>
                <c:pt idx="31">
                  <c:v>27</c:v>
                </c:pt>
                <c:pt idx="32">
                  <c:v>28</c:v>
                </c:pt>
                <c:pt idx="33">
                  <c:v>29</c:v>
                </c:pt>
                <c:pt idx="34">
                  <c:v>30</c:v>
                </c:pt>
              </c:numCache>
            </c:numRef>
          </c:xVal>
          <c:yVal>
            <c:numRef>
              <c:f>期限结构!$C$2:$C$36</c:f>
              <c:numCache>
                <c:formatCode>0.0000</c:formatCode>
                <c:ptCount val="35"/>
                <c:pt idx="0">
                  <c:v>1.2311000000000001</c:v>
                </c:pt>
                <c:pt idx="1">
                  <c:v>1.2418</c:v>
                </c:pt>
                <c:pt idx="2">
                  <c:v>1.3185</c:v>
                </c:pt>
                <c:pt idx="3">
                  <c:v>1.3569</c:v>
                </c:pt>
                <c:pt idx="4">
                  <c:v>1.3759999999999999</c:v>
                </c:pt>
                <c:pt idx="5">
                  <c:v>1.3707</c:v>
                </c:pt>
                <c:pt idx="6">
                  <c:v>1.3997999999999999</c:v>
                </c:pt>
                <c:pt idx="7">
                  <c:v>1.4890000000000001</c:v>
                </c:pt>
                <c:pt idx="8">
                  <c:v>1.6263000000000001</c:v>
                </c:pt>
                <c:pt idx="9">
                  <c:v>1.7217</c:v>
                </c:pt>
                <c:pt idx="10">
                  <c:v>1.8415999999999999</c:v>
                </c:pt>
                <c:pt idx="11">
                  <c:v>1.9459</c:v>
                </c:pt>
                <c:pt idx="12">
                  <c:v>2.0257999999999998</c:v>
                </c:pt>
                <c:pt idx="13">
                  <c:v>2.0754000000000001</c:v>
                </c:pt>
                <c:pt idx="14">
                  <c:v>2.1099000000000001</c:v>
                </c:pt>
                <c:pt idx="15">
                  <c:v>2.1320000000000001</c:v>
                </c:pt>
                <c:pt idx="16">
                  <c:v>2.1499000000000001</c:v>
                </c:pt>
                <c:pt idx="17">
                  <c:v>2.1656</c:v>
                </c:pt>
                <c:pt idx="18">
                  <c:v>2.1808999999999998</c:v>
                </c:pt>
                <c:pt idx="19">
                  <c:v>2.1974999999999998</c:v>
                </c:pt>
                <c:pt idx="20">
                  <c:v>2.2170999999999998</c:v>
                </c:pt>
                <c:pt idx="21">
                  <c:v>2.2385999999999999</c:v>
                </c:pt>
                <c:pt idx="22">
                  <c:v>2.2593999999999999</c:v>
                </c:pt>
                <c:pt idx="23">
                  <c:v>2.2770999999999999</c:v>
                </c:pt>
                <c:pt idx="24">
                  <c:v>2.2892000000000001</c:v>
                </c:pt>
                <c:pt idx="25">
                  <c:v>2.2974999999999999</c:v>
                </c:pt>
                <c:pt idx="26">
                  <c:v>2.3050999999999999</c:v>
                </c:pt>
                <c:pt idx="27">
                  <c:v>2.3111999999999999</c:v>
                </c:pt>
                <c:pt idx="28">
                  <c:v>2.3153999999999999</c:v>
                </c:pt>
                <c:pt idx="29">
                  <c:v>2.3169</c:v>
                </c:pt>
                <c:pt idx="30">
                  <c:v>2.3168000000000002</c:v>
                </c:pt>
                <c:pt idx="31">
                  <c:v>2.3167</c:v>
                </c:pt>
                <c:pt idx="32">
                  <c:v>2.3163999999999998</c:v>
                </c:pt>
                <c:pt idx="33">
                  <c:v>2.3161</c:v>
                </c:pt>
                <c:pt idx="34">
                  <c:v>2.3157999999999999</c:v>
                </c:pt>
              </c:numCache>
            </c:numRef>
          </c:yVal>
          <c:smooth val="0"/>
          <c:extLst>
            <c:ext xmlns:c16="http://schemas.microsoft.com/office/drawing/2014/chart" uri="{C3380CC4-5D6E-409C-BE32-E72D297353CC}">
              <c16:uniqueId val="{00000001-BB0E-40E5-9AD3-4ECC392074C3}"/>
            </c:ext>
          </c:extLst>
        </c:ser>
        <c:dLbls>
          <c:showLegendKey val="0"/>
          <c:showVal val="0"/>
          <c:showCatName val="0"/>
          <c:showSerName val="0"/>
          <c:showPercent val="0"/>
          <c:showBubbleSize val="0"/>
        </c:dLbls>
        <c:axId val="1480227824"/>
        <c:axId val="1480229264"/>
      </c:scatterChart>
      <c:valAx>
        <c:axId val="14802278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zh-CN"/>
                  <a:t>期限</a:t>
                </a:r>
              </a:p>
            </c:rich>
          </c:tx>
          <c:layout>
            <c:manualLayout>
              <c:xMode val="edge"/>
              <c:yMode val="edge"/>
              <c:x val="0.85806606211357228"/>
              <c:y val="0.7964999004099885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title>
        <c:numFmt formatCode="#,##0.00_);[Red]\(#,##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crossAx val="1480229264"/>
        <c:crosses val="autoZero"/>
        <c:crossBetween val="midCat"/>
      </c:valAx>
      <c:valAx>
        <c:axId val="1480229264"/>
        <c:scaling>
          <c:orientation val="minMax"/>
          <c:max val="2.4"/>
          <c:min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zh-CN"/>
                  <a:t>收益率</a:t>
                </a:r>
              </a:p>
            </c:rich>
          </c:tx>
          <c:layout>
            <c:manualLayout>
              <c:xMode val="edge"/>
              <c:yMode val="edge"/>
              <c:x val="0.16830360236385333"/>
              <c:y val="0.123879036705539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title>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crossAx val="1480227824"/>
        <c:crosses val="autoZero"/>
        <c:crossBetween val="midCat"/>
      </c:valAx>
      <c:spPr>
        <a:noFill/>
        <a:ln>
          <a:noFill/>
        </a:ln>
        <a:effectLst/>
      </c:spPr>
    </c:plotArea>
    <c:legend>
      <c:legendPos val="b"/>
      <c:layout>
        <c:manualLayout>
          <c:xMode val="edge"/>
          <c:yMode val="edge"/>
          <c:x val="0.29417295496380808"/>
          <c:y val="0.71167425200993362"/>
          <c:w val="0.57261985083839506"/>
          <c:h val="6.168651367031216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1600"/>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zh-CN"/>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zh-CN"/>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2536514B-8543-4C17-AFF1-BFBCB98F262B}"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E1F16-6EA0-45BA-9A22-0337A89D165D}" type="slidenum">
              <a:rPr lang="en-US" altLang="zh-CN"/>
              <a:pPr/>
              <a:t>1</a:t>
            </a:fld>
            <a:endParaRPr lang="en-US" altLang="zh-CN" dirty="0"/>
          </a:p>
        </p:txBody>
      </p:sp>
      <p:sp>
        <p:nvSpPr>
          <p:cNvPr id="4098" name="Rectangle 2"/>
          <p:cNvSpPr>
            <a:spLocks noGrp="1" noRot="1" noChangeAspect="1" noChangeArrowheads="1" noTextEdit="1"/>
          </p:cNvSpPr>
          <p:nvPr>
            <p:ph type="sldImg"/>
          </p:nvPr>
        </p:nvSpPr>
        <p:spPr>
          <a:xfrm>
            <a:off x="992188" y="768350"/>
            <a:ext cx="5114925" cy="3836988"/>
          </a:xfrm>
          <a:ln/>
        </p:spPr>
      </p:sp>
      <p:sp>
        <p:nvSpPr>
          <p:cNvPr id="40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62A4E-DCCA-4536-B452-2145185C3DD1}" type="slidenum">
              <a:rPr lang="en-US" altLang="zh-CN"/>
              <a:pPr/>
              <a:t>37</a:t>
            </a:fld>
            <a:endParaRPr lang="en-US" altLang="zh-CN"/>
          </a:p>
        </p:txBody>
      </p:sp>
      <p:sp>
        <p:nvSpPr>
          <p:cNvPr id="12290" name="Rectangle 2"/>
          <p:cNvSpPr>
            <a:spLocks noGrp="1" noRot="1" noChangeAspect="1" noChangeArrowheads="1" noTextEdit="1"/>
          </p:cNvSpPr>
          <p:nvPr>
            <p:ph type="sldImg"/>
          </p:nvPr>
        </p:nvSpPr>
        <p:spPr>
          <a:xfrm>
            <a:off x="992188" y="768350"/>
            <a:ext cx="5114925" cy="3836988"/>
          </a:xfrm>
          <a:ln/>
        </p:spPr>
      </p:sp>
      <p:sp>
        <p:nvSpPr>
          <p:cNvPr id="12291"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5124" name="Rectangle 4"/>
          <p:cNvSpPr>
            <a:spLocks noGrp="1" noChangeArrowheads="1"/>
          </p:cNvSpPr>
          <p:nvPr>
            <p:ph type="dt" sz="half" idx="2"/>
          </p:nvPr>
        </p:nvSpPr>
        <p:spPr/>
        <p:txBody>
          <a:bodyPr/>
          <a:lstStyle>
            <a:lvl1pPr>
              <a:defRPr/>
            </a:lvl1pPr>
          </a:lstStyle>
          <a:p>
            <a:endParaRPr lang="en-US" altLang="zh-CN"/>
          </a:p>
        </p:txBody>
      </p:sp>
      <p:sp>
        <p:nvSpPr>
          <p:cNvPr id="5125" name="Rectangle 5"/>
          <p:cNvSpPr>
            <a:spLocks noGrp="1" noChangeArrowheads="1"/>
          </p:cNvSpPr>
          <p:nvPr>
            <p:ph type="ftr" sz="quarter" idx="3"/>
          </p:nvPr>
        </p:nvSpPr>
        <p:spPr/>
        <p:txBody>
          <a:bodyPr/>
          <a:lstStyle>
            <a:lvl1pPr>
              <a:defRPr/>
            </a:lvl1pPr>
          </a:lstStyle>
          <a:p>
            <a:endParaRPr lang="en-US" altLang="zh-CN"/>
          </a:p>
        </p:txBody>
      </p:sp>
      <p:sp>
        <p:nvSpPr>
          <p:cNvPr id="5126" name="Rectangle 6"/>
          <p:cNvSpPr>
            <a:spLocks noGrp="1" noChangeArrowheads="1"/>
          </p:cNvSpPr>
          <p:nvPr>
            <p:ph type="sldNum" sz="quarter" idx="4"/>
          </p:nvPr>
        </p:nvSpPr>
        <p:spPr/>
        <p:txBody>
          <a:bodyPr/>
          <a:lstStyle>
            <a:lvl1pPr>
              <a:defRPr/>
            </a:lvl1pPr>
          </a:lstStyle>
          <a:p>
            <a:fld id="{3DB583C6-BF90-474C-993F-11B545209AF2}" type="slidenum">
              <a:rPr lang="en-US" altLang="zh-CN"/>
              <a:pPr/>
              <a:t>‹#›</a:t>
            </a:fld>
            <a:endParaRPr lang="en-US" altLang="zh-CN"/>
          </a:p>
        </p:txBody>
      </p:sp>
      <p:pic>
        <p:nvPicPr>
          <p:cNvPr id="5127" name="Picture 7" descr="PPT-2b"/>
          <p:cNvPicPr>
            <a:picLocks noChangeAspect="1" noChangeArrowheads="1"/>
          </p:cNvPicPr>
          <p:nvPr userDrawn="1"/>
        </p:nvPicPr>
        <p:blipFill>
          <a:blip r:embed="rId2" cstate="print"/>
          <a:srcRect/>
          <a:stretch>
            <a:fillRect/>
          </a:stretch>
        </p:blipFill>
        <p:spPr bwMode="auto">
          <a:xfrm>
            <a:off x="0" y="-9525"/>
            <a:ext cx="9144000" cy="6877050"/>
          </a:xfrm>
          <a:prstGeom prst="rect">
            <a:avLst/>
          </a:prstGeom>
          <a:noFill/>
        </p:spPr>
      </p:pic>
      <p:pic>
        <p:nvPicPr>
          <p:cNvPr id="5128" name="Picture 8" descr="PPT-2a"/>
          <p:cNvPicPr>
            <a:picLocks noChangeAspect="1" noChangeArrowheads="1"/>
          </p:cNvPicPr>
          <p:nvPr userDrawn="1"/>
        </p:nvPicPr>
        <p:blipFill>
          <a:blip r:embed="rId3" cstate="print"/>
          <a:srcRect/>
          <a:stretch>
            <a:fillRect/>
          </a:stretch>
        </p:blipFill>
        <p:spPr bwMode="auto">
          <a:xfrm>
            <a:off x="0" y="-9525"/>
            <a:ext cx="9144000" cy="68770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ABBA447-B1E6-4E50-AE75-FC6BA8284C70}"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5D8D34A-CF92-4C0C-84FA-BA904FD4A515}"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79AD7CED-173C-4149-892C-4F2F158D21EA}"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C9B1FEB-CAC2-456A-B597-C0C3985F681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5F4C1B2-1A09-46B1-A7E6-3C67687F6D0B}"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48AE0A-1B5E-4443-A11E-F1CCC6A0F53B}"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4B1D5A55-8805-4D9C-AEDA-7B0894D74BA7}"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CB696CB-0D20-433D-8E5B-0B86E57B7B00}"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EABADBC-C7C3-4515-9C32-39AE9F497921}"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7DAA04-42F4-4FEC-983B-1DF9D6DC33E0}"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AAF2870-266B-41D2-8899-8AC34ECFBF5E}"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CDC8B9D-6BF6-4FEE-B22E-E76EE2CD2E14}" type="slidenum">
              <a:rPr lang="en-US" altLang="zh-CN"/>
              <a:pPr/>
              <a:t>‹#›</a:t>
            </a:fld>
            <a:endParaRPr lang="en-US" altLang="zh-CN"/>
          </a:p>
        </p:txBody>
      </p:sp>
      <p:pic>
        <p:nvPicPr>
          <p:cNvPr id="1031" name="Picture 7" descr="PPT-2b"/>
          <p:cNvPicPr>
            <a:picLocks noChangeAspect="1" noChangeArrowheads="1"/>
          </p:cNvPicPr>
          <p:nvPr userDrawn="1"/>
        </p:nvPicPr>
        <p:blipFill>
          <a:blip r:embed="rId14" cstate="print"/>
          <a:srcRect/>
          <a:stretch>
            <a:fillRect/>
          </a:stretch>
        </p:blipFill>
        <p:spPr bwMode="auto">
          <a:xfrm>
            <a:off x="0" y="-9525"/>
            <a:ext cx="9144000" cy="68770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yd@mail.shufe.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019620.sh.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hyperlink" Target="https://t.touzime.net/s/1rHaLg"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84438" y="2564904"/>
            <a:ext cx="6046787" cy="1862634"/>
          </a:xfrm>
        </p:spPr>
        <p:txBody>
          <a:bodyPr/>
          <a:lstStyle/>
          <a:p>
            <a:r>
              <a:rPr lang="zh-CN" altLang="en-US" sz="4000" b="1" dirty="0">
                <a:solidFill>
                  <a:srgbClr val="333300"/>
                </a:solidFill>
                <a:ea typeface="汉仪大宋简" pitchFamily="49" charset="-122"/>
              </a:rPr>
              <a:t>投资学</a:t>
            </a:r>
            <a:br>
              <a:rPr lang="en-US" altLang="zh-CN" sz="4000" b="1" dirty="0">
                <a:solidFill>
                  <a:srgbClr val="333300"/>
                </a:solidFill>
                <a:ea typeface="汉仪大宋简" pitchFamily="49" charset="-122"/>
              </a:rPr>
            </a:br>
            <a:r>
              <a:rPr lang="en-US" altLang="zh-CN" sz="4000" b="1" dirty="0">
                <a:solidFill>
                  <a:srgbClr val="333300"/>
                </a:solidFill>
                <a:ea typeface="汉仪大宋简" pitchFamily="49" charset="-122"/>
              </a:rPr>
              <a:t>L10 </a:t>
            </a:r>
            <a:r>
              <a:rPr lang="zh-CN" altLang="en-US" sz="4000" b="1" dirty="0">
                <a:solidFill>
                  <a:srgbClr val="333300"/>
                </a:solidFill>
                <a:ea typeface="汉仪大宋简" pitchFamily="49" charset="-122"/>
              </a:rPr>
              <a:t>固定收益证券（一）</a:t>
            </a:r>
          </a:p>
        </p:txBody>
      </p:sp>
      <p:sp>
        <p:nvSpPr>
          <p:cNvPr id="2051" name="Rectangle 3"/>
          <p:cNvSpPr>
            <a:spLocks noGrp="1" noChangeArrowheads="1"/>
          </p:cNvSpPr>
          <p:nvPr>
            <p:ph type="subTitle" idx="1"/>
          </p:nvPr>
        </p:nvSpPr>
        <p:spPr>
          <a:xfrm>
            <a:off x="4572000" y="4652963"/>
            <a:ext cx="3952875" cy="1728365"/>
          </a:xfrm>
        </p:spPr>
        <p:txBody>
          <a:bodyPr/>
          <a:lstStyle/>
          <a:p>
            <a:pPr algn="r">
              <a:lnSpc>
                <a:spcPct val="90000"/>
              </a:lnSpc>
            </a:pPr>
            <a:r>
              <a:rPr lang="zh-CN" altLang="en-US" sz="2400" b="1" dirty="0">
                <a:effectLst>
                  <a:outerShdw blurRad="38100" dist="38100" dir="2700000" algn="tl">
                    <a:srgbClr val="C0C0C0"/>
                  </a:outerShdw>
                </a:effectLst>
                <a:latin typeface="SimHei" pitchFamily="2" charset="-122"/>
                <a:ea typeface="SimHei" pitchFamily="2" charset="-122"/>
              </a:rPr>
              <a:t>上海财经大学</a:t>
            </a:r>
            <a:r>
              <a:rPr lang="zh-CN" altLang="en-US" b="1" dirty="0">
                <a:effectLst>
                  <a:outerShdw blurRad="38100" dist="38100" dir="2700000" algn="tl">
                    <a:srgbClr val="C0C0C0"/>
                  </a:outerShdw>
                </a:effectLst>
                <a:latin typeface="SimHei" pitchFamily="2" charset="-122"/>
                <a:ea typeface="SimHei" pitchFamily="2" charset="-122"/>
              </a:rPr>
              <a:t>  骆玉鼎</a:t>
            </a:r>
            <a:endParaRPr lang="zh-CN" altLang="en-US" sz="2400" b="1" dirty="0">
              <a:effectLst>
                <a:outerShdw blurRad="38100" dist="38100" dir="2700000" algn="tl">
                  <a:srgbClr val="C0C0C0"/>
                </a:outerShdw>
              </a:effectLst>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hlinkClick r:id="rId3"/>
              </a:rPr>
              <a:t>lyd@mail.shufe.edu.cn</a:t>
            </a:r>
            <a:endParaRPr lang="en-US" altLang="zh-CN" sz="2400" dirty="0">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rPr>
              <a:t> 2024.11</a:t>
            </a:r>
          </a:p>
          <a:p>
            <a:pPr algn="r">
              <a:lnSpc>
                <a:spcPct val="90000"/>
              </a:lnSpc>
            </a:pPr>
            <a:endParaRPr lang="en-US" altLang="zh-CN" sz="2400" dirty="0">
              <a:latin typeface="汉仪大宋简" pitchFamily="49" charset="-122"/>
              <a:ea typeface="汉仪大宋简" pitchFamily="49" charset="-122"/>
            </a:endParaRPr>
          </a:p>
        </p:txBody>
      </p:sp>
      <p:sp>
        <p:nvSpPr>
          <p:cNvPr id="2052" name="Line 4"/>
          <p:cNvSpPr>
            <a:spLocks noChangeShapeType="1"/>
          </p:cNvSpPr>
          <p:nvPr/>
        </p:nvSpPr>
        <p:spPr bwMode="auto">
          <a:xfrm>
            <a:off x="2987675" y="4581525"/>
            <a:ext cx="5472113" cy="0"/>
          </a:xfrm>
          <a:prstGeom prst="line">
            <a:avLst/>
          </a:prstGeom>
          <a:noFill/>
          <a:ln w="22225">
            <a:solidFill>
              <a:srgbClr val="333300"/>
            </a:solidFill>
            <a:round/>
            <a:headEnd/>
            <a:tailEnd/>
          </a:ln>
          <a:effectLst/>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66648-9D74-1DA6-4AB7-335F651AD781}"/>
              </a:ext>
            </a:extLst>
          </p:cNvPr>
          <p:cNvSpPr>
            <a:spLocks noGrp="1"/>
          </p:cNvSpPr>
          <p:nvPr>
            <p:ph type="title"/>
          </p:nvPr>
        </p:nvSpPr>
        <p:spPr/>
        <p:txBody>
          <a:bodyPr/>
          <a:lstStyle/>
          <a:p>
            <a:r>
              <a:rPr lang="en-US" altLang="zh-CN" dirty="0"/>
              <a:t>    YTM</a:t>
            </a:r>
            <a:r>
              <a:rPr lang="zh-CN" altLang="en-US" dirty="0"/>
              <a:t>与债券全价</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22FCABF8-4FF2-F6BA-5D4C-EBA398A114BB}"/>
                  </a:ext>
                </a:extLst>
              </p:cNvPr>
              <p:cNvSpPr>
                <a:spLocks noGrp="1"/>
              </p:cNvSpPr>
              <p:nvPr>
                <p:ph idx="1"/>
              </p:nvPr>
            </p:nvSpPr>
            <p:spPr/>
            <p:txBody>
              <a:bodyPr/>
              <a:lstStyle/>
              <a:p>
                <a:r>
                  <a:rPr lang="en-US" altLang="zh-CN" sz="2400" dirty="0"/>
                  <a:t>YTM</a:t>
                </a:r>
                <a:r>
                  <a:rPr lang="zh-CN" altLang="en-US" sz="2400" dirty="0"/>
                  <a:t>是使债券未来现金流现值等于当前市场价格所用的贴现率（习惯上报</a:t>
                </a:r>
                <a:r>
                  <a:rPr lang="en-US" altLang="zh-CN" sz="2400" dirty="0"/>
                  <a:t>APR</a:t>
                </a:r>
                <a:r>
                  <a:rPr lang="zh-CN" altLang="en-US" sz="2400" dirty="0"/>
                  <a:t>年化利率）</a:t>
                </a:r>
                <a:endParaRPr lang="en-US" altLang="zh-CN" sz="2400" dirty="0"/>
              </a:p>
              <a:p>
                <a:r>
                  <a:rPr lang="zh-CN" altLang="en-US" sz="2400" dirty="0"/>
                  <a:t>如果距离下次付息不是正好</a:t>
                </a:r>
                <a:r>
                  <a:rPr lang="en-US" altLang="zh-CN" sz="2400" dirty="0"/>
                  <a:t>1</a:t>
                </a:r>
                <a:r>
                  <a:rPr lang="zh-CN" altLang="en-US" sz="2400" dirty="0"/>
                  <a:t>个付息周期，而是有残段</a:t>
                </a:r>
                <a:endParaRPr lang="en-US" altLang="zh-CN" sz="2400" dirty="0"/>
              </a:p>
              <a:p>
                <a14:m>
                  <m:oMath xmlns:m="http://schemas.openxmlformats.org/officeDocument/2006/math">
                    <m:r>
                      <m:rPr>
                        <m:sty m:val="p"/>
                      </m:rPr>
                      <a:rPr lang="en-US" altLang="zh-CN" sz="2000" i="1" dirty="0" smtClean="0">
                        <a:latin typeface="Cambria Math" panose="02040503050406030204" pitchFamily="18" charset="0"/>
                      </a:rPr>
                      <m:t>PV</m:t>
                    </m:r>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𝐶</m:t>
                        </m:r>
                        <m:r>
                          <a:rPr lang="en-US" altLang="zh-CN" sz="2000" b="0" i="1" dirty="0" smtClean="0">
                            <a:latin typeface="Cambria Math" panose="02040503050406030204" pitchFamily="18" charset="0"/>
                          </a:rPr>
                          <m:t>/</m:t>
                        </m:r>
                        <m:r>
                          <m:rPr>
                            <m:sty m:val="p"/>
                          </m:rPr>
                          <a:rPr lang="en-US" altLang="zh-CN" sz="2000" i="1" dirty="0">
                            <a:latin typeface="Cambria Math" panose="02040503050406030204" pitchFamily="18" charset="0"/>
                          </a:rPr>
                          <m:t>f</m:t>
                        </m:r>
                      </m:num>
                      <m:den>
                        <m:sSup>
                          <m:sSupPr>
                            <m:ctrlPr>
                              <a:rPr lang="en-US" altLang="zh-CN" sz="2000" b="0" i="1" dirty="0" smtClean="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b="0" i="1" dirty="0" smtClean="0">
                                <a:latin typeface="Cambria Math" panose="02040503050406030204" pitchFamily="18" charset="0"/>
                              </a:rPr>
                              <m:t>)</m:t>
                            </m:r>
                          </m:e>
                          <m:sup>
                            <m:r>
                              <m:rPr>
                                <m:sty m:val="p"/>
                              </m:rPr>
                              <a:rPr lang="en-US" altLang="zh-CN" sz="2000" i="1" dirty="0">
                                <a:latin typeface="Cambria Math" panose="02040503050406030204" pitchFamily="18" charset="0"/>
                              </a:rPr>
                              <m:t>w</m:t>
                            </m:r>
                          </m:sup>
                        </m:sSup>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𝐶</m:t>
                        </m:r>
                        <m:r>
                          <a:rPr lang="en-US" altLang="zh-CN" sz="2000" i="1" dirty="0">
                            <a:latin typeface="Cambria Math" panose="02040503050406030204" pitchFamily="18" charset="0"/>
                          </a:rPr>
                          <m:t>/</m:t>
                        </m:r>
                        <m:r>
                          <m:rPr>
                            <m:sty m:val="p"/>
                          </m:rPr>
                          <a:rPr lang="en-US" altLang="zh-CN" sz="2000" i="1" dirty="0">
                            <a:latin typeface="Cambria Math" panose="02040503050406030204" pitchFamily="18" charset="0"/>
                          </a:rPr>
                          <m:t>f</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i="1" dirty="0">
                                <a:latin typeface="Cambria Math" panose="02040503050406030204" pitchFamily="18" charset="0"/>
                              </a:rPr>
                              <m:t>)</m:t>
                            </m:r>
                          </m:e>
                          <m:sup>
                            <m:r>
                              <m:rPr>
                                <m:sty m:val="p"/>
                              </m:rPr>
                              <a:rPr lang="en-US" altLang="zh-CN" sz="2000" i="1" dirty="0">
                                <a:latin typeface="Cambria Math" panose="02040503050406030204" pitchFamily="18" charset="0"/>
                              </a:rPr>
                              <m:t>w</m:t>
                            </m:r>
                            <m:r>
                              <a:rPr lang="en-US" altLang="zh-CN" sz="2000" b="0" i="1" dirty="0" smtClean="0">
                                <a:latin typeface="Cambria Math" panose="02040503050406030204" pitchFamily="18" charset="0"/>
                              </a:rPr>
                              <m:t>+1</m:t>
                            </m:r>
                          </m:sup>
                        </m:sSup>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f>
                          <m:fPr>
                            <m:type m:val="skw"/>
                            <m:ctrlPr>
                              <a:rPr lang="en-US" altLang="zh-CN" sz="2000" i="1" dirty="0" smtClean="0">
                                <a:latin typeface="Cambria Math" panose="02040503050406030204" pitchFamily="18" charset="0"/>
                              </a:rPr>
                            </m:ctrlPr>
                          </m:fPr>
                          <m:num>
                            <m:r>
                              <a:rPr lang="en-US" altLang="zh-CN" sz="2000" i="1" dirty="0">
                                <a:latin typeface="Cambria Math" panose="02040503050406030204" pitchFamily="18" charset="0"/>
                              </a:rPr>
                              <m:t>𝐶</m:t>
                            </m:r>
                          </m:num>
                          <m:den>
                            <m:r>
                              <a:rPr lang="en-US" altLang="zh-CN" sz="2000" i="1" dirty="0">
                                <a:latin typeface="Cambria Math" panose="02040503050406030204" pitchFamily="18" charset="0"/>
                              </a:rPr>
                              <m:t>𝑓</m:t>
                            </m:r>
                          </m:den>
                        </m:f>
                      </m:num>
                      <m:den>
                        <m:sSup>
                          <m:sSupPr>
                            <m:ctrlPr>
                              <a:rPr lang="en-US" altLang="zh-CN" sz="2000" i="1" dirty="0">
                                <a:latin typeface="Cambria Math" panose="02040503050406030204" pitchFamily="18" charset="0"/>
                              </a:rPr>
                            </m:ctrlPr>
                          </m:sSupPr>
                          <m:e>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e>
                            </m:d>
                          </m:e>
                          <m:sup>
                            <m:r>
                              <m:rPr>
                                <m:sty m:val="p"/>
                              </m:rPr>
                              <a:rPr lang="en-US" altLang="zh-CN" sz="2000" i="1" dirty="0">
                                <a:latin typeface="Cambria Math" panose="02040503050406030204" pitchFamily="18" charset="0"/>
                              </a:rPr>
                              <m:t>w</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𝑛</m:t>
                            </m:r>
                            <m:r>
                              <a:rPr lang="en-US" altLang="zh-CN" sz="2000" b="0" i="1" dirty="0" smtClean="0">
                                <a:latin typeface="Cambria Math" panose="02040503050406030204" pitchFamily="18" charset="0"/>
                              </a:rPr>
                              <m:t>−1</m:t>
                            </m:r>
                          </m:sup>
                        </m:sSup>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m:rPr>
                            <m:sty m:val="p"/>
                          </m:rPr>
                          <a:rPr lang="en-US" altLang="zh-CN" sz="2000" i="1" dirty="0">
                            <a:latin typeface="Cambria Math" panose="02040503050406030204" pitchFamily="18" charset="0"/>
                          </a:rPr>
                          <m:t>F</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i="1" dirty="0">
                                <a:latin typeface="Cambria Math" panose="02040503050406030204" pitchFamily="18" charset="0"/>
                              </a:rPr>
                              <m:t>)</m:t>
                            </m:r>
                          </m:e>
                          <m:sup>
                            <m:r>
                              <m:rPr>
                                <m:sty m:val="p"/>
                              </m:rPr>
                              <a:rPr lang="en-US" altLang="zh-CN" sz="2000" i="1" dirty="0">
                                <a:latin typeface="Cambria Math" panose="02040503050406030204" pitchFamily="18" charset="0"/>
                              </a:rPr>
                              <m:t>w</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𝑛</m:t>
                            </m:r>
                            <m:r>
                              <a:rPr lang="en-US" altLang="zh-CN" sz="2000" b="0" i="1" dirty="0" smtClean="0">
                                <a:latin typeface="Cambria Math" panose="02040503050406030204" pitchFamily="18" charset="0"/>
                              </a:rPr>
                              <m:t>−1</m:t>
                            </m:r>
                          </m:sup>
                        </m:sSup>
                      </m:den>
                    </m:f>
                  </m:oMath>
                </a14:m>
                <a:r>
                  <a:rPr lang="en-US" altLang="zh-CN" sz="2000" dirty="0"/>
                  <a:t>    (10.3)</a:t>
                </a:r>
              </a:p>
              <a:p>
                <a:r>
                  <a:rPr lang="zh-CN" altLang="en-US" sz="1400" dirty="0"/>
                  <a:t>ｙ为</a:t>
                </a:r>
                <a:r>
                  <a:rPr lang="en-US" altLang="zh-CN" sz="1400" dirty="0"/>
                  <a:t>YTM</a:t>
                </a:r>
                <a:r>
                  <a:rPr lang="zh-CN" altLang="en-US" sz="1400" dirty="0"/>
                  <a:t>；</a:t>
                </a:r>
                <a:endParaRPr lang="en-US" altLang="zh-CN" sz="1400" dirty="0"/>
              </a:p>
              <a:p>
                <a:r>
                  <a:rPr lang="zh-CN" altLang="en-US" sz="1400" dirty="0"/>
                  <a:t>Ｃ为票面利率；</a:t>
                </a:r>
                <a:endParaRPr lang="en-US" altLang="zh-CN" sz="1400" dirty="0"/>
              </a:p>
              <a:p>
                <a:r>
                  <a:rPr lang="zh-CN" altLang="en-US" sz="1400" dirty="0"/>
                  <a:t>ｆ为 每年的利息支付频率；</a:t>
                </a:r>
                <a:endParaRPr lang="en-US" altLang="zh-CN" sz="1400" dirty="0"/>
              </a:p>
              <a:p>
                <a:r>
                  <a:rPr lang="en-US" altLang="zh-CN" sz="1400" dirty="0"/>
                  <a:t>n</a:t>
                </a:r>
                <a:r>
                  <a:rPr lang="zh-CN" altLang="en-US" sz="1400" dirty="0"/>
                  <a:t>为剩余的付息次数，</a:t>
                </a:r>
                <a:r>
                  <a:rPr lang="en-US" altLang="zh-CN" sz="1400" dirty="0"/>
                  <a:t>n-1</a:t>
                </a:r>
                <a:r>
                  <a:rPr lang="zh-CN" altLang="en-US" sz="1400" dirty="0"/>
                  <a:t>即为剩余的付 息周期数；</a:t>
                </a:r>
                <a:endParaRPr lang="en-US" altLang="zh-CN" sz="1400" dirty="0"/>
              </a:p>
              <a:p>
                <a:r>
                  <a:rPr lang="zh-CN" altLang="en-US" sz="1400" dirty="0"/>
                  <a:t>ｗ等于Ｄ／当前付息周期的实际天数；</a:t>
                </a:r>
                <a:endParaRPr lang="en-US" altLang="zh-CN" sz="1400" dirty="0"/>
              </a:p>
              <a:p>
                <a:r>
                  <a:rPr lang="en-US" altLang="zh-CN" sz="1400" dirty="0"/>
                  <a:t>F</a:t>
                </a:r>
                <a:r>
                  <a:rPr lang="zh-CN" altLang="en-US" sz="1400" dirty="0"/>
                  <a:t>为面值，Ｄ 为估值日距下一次付息日的天数（算头不算尾）</a:t>
                </a:r>
                <a:endParaRPr lang="zh-CN" altLang="en-US" sz="2400" dirty="0"/>
              </a:p>
            </p:txBody>
          </p:sp>
        </mc:Choice>
        <mc:Fallback>
          <p:sp>
            <p:nvSpPr>
              <p:cNvPr id="3" name="内容占位符 2">
                <a:extLst>
                  <a:ext uri="{FF2B5EF4-FFF2-40B4-BE49-F238E27FC236}">
                    <a16:creationId xmlns:a16="http://schemas.microsoft.com/office/drawing/2014/main" id="{22FCABF8-4FF2-F6BA-5D4C-EBA398A114BB}"/>
                  </a:ext>
                </a:extLst>
              </p:cNvPr>
              <p:cNvSpPr>
                <a:spLocks noGrp="1" noRot="1" noChangeAspect="1" noMove="1" noResize="1" noEditPoints="1" noAdjustHandles="1" noChangeArrowheads="1" noChangeShapeType="1" noTextEdit="1"/>
              </p:cNvSpPr>
              <p:nvPr>
                <p:ph idx="1"/>
              </p:nvPr>
            </p:nvSpPr>
            <p:spPr>
              <a:blipFill>
                <a:blip r:embed="rId2"/>
                <a:stretch>
                  <a:fillRect l="-963" t="-1482" r="-4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0409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4214AB-F810-8EE0-E8F2-97316B6C65EA}"/>
              </a:ext>
            </a:extLst>
          </p:cNvPr>
          <p:cNvSpPr>
            <a:spLocks noGrp="1"/>
          </p:cNvSpPr>
          <p:nvPr>
            <p:ph type="title"/>
          </p:nvPr>
        </p:nvSpPr>
        <p:spPr/>
        <p:txBody>
          <a:bodyPr/>
          <a:lstStyle/>
          <a:p>
            <a:r>
              <a:rPr lang="zh-CN" altLang="en-US" dirty="0"/>
              <a:t>例：</a:t>
            </a:r>
            <a:r>
              <a:rPr lang="en-US" altLang="zh-CN" dirty="0"/>
              <a:t>19</a:t>
            </a:r>
            <a:r>
              <a:rPr lang="zh-CN" altLang="en-US" dirty="0"/>
              <a:t>国债</a:t>
            </a:r>
            <a:r>
              <a:rPr lang="en-US" altLang="zh-CN" dirty="0"/>
              <a:t>10</a:t>
            </a:r>
            <a:endParaRPr lang="zh-CN" altLang="en-US" dirty="0"/>
          </a:p>
        </p:txBody>
      </p:sp>
      <p:grpSp>
        <p:nvGrpSpPr>
          <p:cNvPr id="4" name="组合 3">
            <a:extLst>
              <a:ext uri="{FF2B5EF4-FFF2-40B4-BE49-F238E27FC236}">
                <a16:creationId xmlns:a16="http://schemas.microsoft.com/office/drawing/2014/main" id="{C4A50BFE-0BDC-52F6-CD89-C015D5062F3A}"/>
              </a:ext>
            </a:extLst>
          </p:cNvPr>
          <p:cNvGrpSpPr/>
          <p:nvPr/>
        </p:nvGrpSpPr>
        <p:grpSpPr>
          <a:xfrm>
            <a:off x="1114415" y="1727824"/>
            <a:ext cx="6096220" cy="985501"/>
            <a:chOff x="1284092" y="5303762"/>
            <a:chExt cx="6096220" cy="985501"/>
          </a:xfrm>
        </p:grpSpPr>
        <p:cxnSp>
          <p:nvCxnSpPr>
            <p:cNvPr id="5" name="直接箭头连接符 4">
              <a:extLst>
                <a:ext uri="{FF2B5EF4-FFF2-40B4-BE49-F238E27FC236}">
                  <a16:creationId xmlns:a16="http://schemas.microsoft.com/office/drawing/2014/main" id="{FDB10975-614B-FE76-90C2-422A822B2877}"/>
                </a:ext>
              </a:extLst>
            </p:cNvPr>
            <p:cNvCxnSpPr>
              <a:cxnSpLocks/>
            </p:cNvCxnSpPr>
            <p:nvPr/>
          </p:nvCxnSpPr>
          <p:spPr>
            <a:xfrm>
              <a:off x="1835696" y="5949280"/>
              <a:ext cx="5544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A54186CB-9385-4FC4-E7A5-2B48ED4CA46A}"/>
                </a:ext>
              </a:extLst>
            </p:cNvPr>
            <p:cNvCxnSpPr/>
            <p:nvPr/>
          </p:nvCxnSpPr>
          <p:spPr>
            <a:xfrm flipV="1">
              <a:off x="1835696"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BC44737E-28E0-9A95-201A-E375AC4B61DE}"/>
                </a:ext>
              </a:extLst>
            </p:cNvPr>
            <p:cNvCxnSpPr/>
            <p:nvPr/>
          </p:nvCxnSpPr>
          <p:spPr>
            <a:xfrm flipV="1">
              <a:off x="2339752"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A77ABF0-FDC0-26DB-BDE9-CD1B4466DA27}"/>
                </a:ext>
              </a:extLst>
            </p:cNvPr>
            <p:cNvCxnSpPr/>
            <p:nvPr/>
          </p:nvCxnSpPr>
          <p:spPr>
            <a:xfrm flipV="1">
              <a:off x="3275856"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60D784B-B970-8AAA-A3A4-63D5B5A099F3}"/>
                </a:ext>
              </a:extLst>
            </p:cNvPr>
            <p:cNvCxnSpPr/>
            <p:nvPr/>
          </p:nvCxnSpPr>
          <p:spPr>
            <a:xfrm flipV="1">
              <a:off x="4211960"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CE5BDC7B-49C0-FD03-755A-903CA7563859}"/>
                </a:ext>
              </a:extLst>
            </p:cNvPr>
            <p:cNvCxnSpPr/>
            <p:nvPr/>
          </p:nvCxnSpPr>
          <p:spPr>
            <a:xfrm flipV="1">
              <a:off x="6732240"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78FA5DC4-3E45-DCF8-EEBB-75F9D4DF8A0F}"/>
                </a:ext>
              </a:extLst>
            </p:cNvPr>
            <p:cNvSpPr txBox="1"/>
            <p:nvPr/>
          </p:nvSpPr>
          <p:spPr>
            <a:xfrm>
              <a:off x="1331640" y="5983183"/>
              <a:ext cx="792085" cy="276999"/>
            </a:xfrm>
            <a:prstGeom prst="rect">
              <a:avLst/>
            </a:prstGeom>
            <a:noFill/>
          </p:spPr>
          <p:txBody>
            <a:bodyPr wrap="square" rtlCol="0">
              <a:spAutoFit/>
            </a:bodyPr>
            <a:lstStyle/>
            <a:p>
              <a:r>
                <a:rPr lang="en-US" altLang="zh-CN" sz="1200" dirty="0"/>
                <a:t>24/11/20</a:t>
              </a:r>
              <a:endParaRPr lang="zh-CN" altLang="en-US" sz="1200" dirty="0"/>
            </a:p>
          </p:txBody>
        </p:sp>
        <p:sp>
          <p:nvSpPr>
            <p:cNvPr id="12" name="文本框 11">
              <a:extLst>
                <a:ext uri="{FF2B5EF4-FFF2-40B4-BE49-F238E27FC236}">
                  <a16:creationId xmlns:a16="http://schemas.microsoft.com/office/drawing/2014/main" id="{557A45FD-333E-009A-845E-3F7E89046750}"/>
                </a:ext>
              </a:extLst>
            </p:cNvPr>
            <p:cNvSpPr txBox="1"/>
            <p:nvPr/>
          </p:nvSpPr>
          <p:spPr>
            <a:xfrm>
              <a:off x="2151129" y="5970916"/>
              <a:ext cx="792085" cy="276999"/>
            </a:xfrm>
            <a:prstGeom prst="rect">
              <a:avLst/>
            </a:prstGeom>
            <a:noFill/>
          </p:spPr>
          <p:txBody>
            <a:bodyPr wrap="square" rtlCol="0">
              <a:spAutoFit/>
            </a:bodyPr>
            <a:lstStyle/>
            <a:p>
              <a:r>
                <a:rPr lang="en-US" altLang="zh-CN" sz="1200" dirty="0"/>
                <a:t>25/01/22</a:t>
              </a:r>
              <a:endParaRPr lang="zh-CN" altLang="en-US" sz="1200" dirty="0"/>
            </a:p>
          </p:txBody>
        </p:sp>
        <p:sp>
          <p:nvSpPr>
            <p:cNvPr id="13" name="文本框 12">
              <a:extLst>
                <a:ext uri="{FF2B5EF4-FFF2-40B4-BE49-F238E27FC236}">
                  <a16:creationId xmlns:a16="http://schemas.microsoft.com/office/drawing/2014/main" id="{9C60661B-1454-2C0F-6676-5AB09126C643}"/>
                </a:ext>
              </a:extLst>
            </p:cNvPr>
            <p:cNvSpPr txBox="1"/>
            <p:nvPr/>
          </p:nvSpPr>
          <p:spPr>
            <a:xfrm>
              <a:off x="3025569" y="5998481"/>
              <a:ext cx="792085" cy="276999"/>
            </a:xfrm>
            <a:prstGeom prst="rect">
              <a:avLst/>
            </a:prstGeom>
            <a:noFill/>
          </p:spPr>
          <p:txBody>
            <a:bodyPr wrap="square" rtlCol="0">
              <a:spAutoFit/>
            </a:bodyPr>
            <a:lstStyle/>
            <a:p>
              <a:r>
                <a:rPr lang="en-US" altLang="zh-CN" sz="1200" dirty="0"/>
                <a:t>25/07/22</a:t>
              </a:r>
              <a:endParaRPr lang="zh-CN" altLang="en-US" sz="1200" dirty="0"/>
            </a:p>
          </p:txBody>
        </p:sp>
        <p:sp>
          <p:nvSpPr>
            <p:cNvPr id="14" name="文本框 13">
              <a:extLst>
                <a:ext uri="{FF2B5EF4-FFF2-40B4-BE49-F238E27FC236}">
                  <a16:creationId xmlns:a16="http://schemas.microsoft.com/office/drawing/2014/main" id="{F62DF299-49CB-57CB-AC58-30102080A201}"/>
                </a:ext>
              </a:extLst>
            </p:cNvPr>
            <p:cNvSpPr txBox="1"/>
            <p:nvPr/>
          </p:nvSpPr>
          <p:spPr>
            <a:xfrm>
              <a:off x="3927687" y="5970916"/>
              <a:ext cx="792085" cy="276999"/>
            </a:xfrm>
            <a:prstGeom prst="rect">
              <a:avLst/>
            </a:prstGeom>
            <a:noFill/>
          </p:spPr>
          <p:txBody>
            <a:bodyPr wrap="square" rtlCol="0">
              <a:spAutoFit/>
            </a:bodyPr>
            <a:lstStyle/>
            <a:p>
              <a:r>
                <a:rPr lang="en-US" altLang="zh-CN" sz="1200" dirty="0"/>
                <a:t>26/01/22</a:t>
              </a:r>
              <a:endParaRPr lang="zh-CN" altLang="en-US" sz="1200" dirty="0"/>
            </a:p>
          </p:txBody>
        </p:sp>
        <p:sp>
          <p:nvSpPr>
            <p:cNvPr id="15" name="文本框 14">
              <a:extLst>
                <a:ext uri="{FF2B5EF4-FFF2-40B4-BE49-F238E27FC236}">
                  <a16:creationId xmlns:a16="http://schemas.microsoft.com/office/drawing/2014/main" id="{501FACA6-89C4-73C1-EFB8-4BE0A3D6318F}"/>
                </a:ext>
              </a:extLst>
            </p:cNvPr>
            <p:cNvSpPr txBox="1"/>
            <p:nvPr/>
          </p:nvSpPr>
          <p:spPr>
            <a:xfrm>
              <a:off x="6336197" y="6012264"/>
              <a:ext cx="792085" cy="276999"/>
            </a:xfrm>
            <a:prstGeom prst="rect">
              <a:avLst/>
            </a:prstGeom>
            <a:noFill/>
          </p:spPr>
          <p:txBody>
            <a:bodyPr wrap="square" rtlCol="0">
              <a:spAutoFit/>
            </a:bodyPr>
            <a:lstStyle/>
            <a:p>
              <a:r>
                <a:rPr lang="en-US" altLang="zh-CN" sz="1200" dirty="0"/>
                <a:t>49/07/22</a:t>
              </a:r>
              <a:endParaRPr lang="zh-CN" altLang="en-US" sz="1200" dirty="0"/>
            </a:p>
          </p:txBody>
        </p:sp>
        <p:sp>
          <p:nvSpPr>
            <p:cNvPr id="16" name="文本框 15">
              <a:extLst>
                <a:ext uri="{FF2B5EF4-FFF2-40B4-BE49-F238E27FC236}">
                  <a16:creationId xmlns:a16="http://schemas.microsoft.com/office/drawing/2014/main" id="{A2C85651-619A-1534-4CEC-69FD0F8F3839}"/>
                </a:ext>
              </a:extLst>
            </p:cNvPr>
            <p:cNvSpPr txBox="1"/>
            <p:nvPr/>
          </p:nvSpPr>
          <p:spPr>
            <a:xfrm>
              <a:off x="1284092" y="5303762"/>
              <a:ext cx="1160569" cy="276999"/>
            </a:xfrm>
            <a:prstGeom prst="rect">
              <a:avLst/>
            </a:prstGeom>
            <a:noFill/>
          </p:spPr>
          <p:txBody>
            <a:bodyPr wrap="square" rtlCol="0">
              <a:spAutoFit/>
            </a:bodyPr>
            <a:lstStyle/>
            <a:p>
              <a:r>
                <a:rPr lang="zh-CN" altLang="en-US" sz="1200" dirty="0"/>
                <a:t>交易日全价</a:t>
              </a:r>
            </a:p>
          </p:txBody>
        </p:sp>
      </p:grpSp>
      <p:sp>
        <p:nvSpPr>
          <p:cNvPr id="17" name="文本框 16">
            <a:extLst>
              <a:ext uri="{FF2B5EF4-FFF2-40B4-BE49-F238E27FC236}">
                <a16:creationId xmlns:a16="http://schemas.microsoft.com/office/drawing/2014/main" id="{21EA5F7B-A189-1BD1-AC23-D4F4E732E2A6}"/>
              </a:ext>
            </a:extLst>
          </p:cNvPr>
          <p:cNvSpPr txBox="1"/>
          <p:nvPr/>
        </p:nvSpPr>
        <p:spPr>
          <a:xfrm>
            <a:off x="1913744" y="1753246"/>
            <a:ext cx="512662" cy="276999"/>
          </a:xfrm>
          <a:prstGeom prst="rect">
            <a:avLst/>
          </a:prstGeom>
          <a:noFill/>
        </p:spPr>
        <p:txBody>
          <a:bodyPr wrap="square" rtlCol="0">
            <a:spAutoFit/>
          </a:bodyPr>
          <a:lstStyle/>
          <a:p>
            <a:r>
              <a:rPr lang="en-US" altLang="zh-CN" sz="1200" dirty="0"/>
              <a:t>1.93</a:t>
            </a:r>
            <a:endParaRPr lang="zh-CN" altLang="en-US" sz="1200" dirty="0"/>
          </a:p>
        </p:txBody>
      </p:sp>
      <p:sp>
        <p:nvSpPr>
          <p:cNvPr id="18" name="文本框 17">
            <a:extLst>
              <a:ext uri="{FF2B5EF4-FFF2-40B4-BE49-F238E27FC236}">
                <a16:creationId xmlns:a16="http://schemas.microsoft.com/office/drawing/2014/main" id="{1B5ED619-1F80-4278-359F-DC5FF0CE3B99}"/>
              </a:ext>
            </a:extLst>
          </p:cNvPr>
          <p:cNvSpPr txBox="1"/>
          <p:nvPr/>
        </p:nvSpPr>
        <p:spPr>
          <a:xfrm>
            <a:off x="2830896" y="1760735"/>
            <a:ext cx="512662" cy="276999"/>
          </a:xfrm>
          <a:prstGeom prst="rect">
            <a:avLst/>
          </a:prstGeom>
          <a:noFill/>
        </p:spPr>
        <p:txBody>
          <a:bodyPr wrap="square" rtlCol="0">
            <a:spAutoFit/>
          </a:bodyPr>
          <a:lstStyle/>
          <a:p>
            <a:r>
              <a:rPr lang="en-US" altLang="zh-CN" sz="1200" dirty="0"/>
              <a:t>1.93</a:t>
            </a:r>
            <a:endParaRPr lang="zh-CN" altLang="en-US" sz="1200" dirty="0"/>
          </a:p>
        </p:txBody>
      </p:sp>
      <p:sp>
        <p:nvSpPr>
          <p:cNvPr id="19" name="文本框 18">
            <a:extLst>
              <a:ext uri="{FF2B5EF4-FFF2-40B4-BE49-F238E27FC236}">
                <a16:creationId xmlns:a16="http://schemas.microsoft.com/office/drawing/2014/main" id="{C76366A6-53F0-EEFB-3925-F1297CE8D784}"/>
              </a:ext>
            </a:extLst>
          </p:cNvPr>
          <p:cNvSpPr txBox="1"/>
          <p:nvPr/>
        </p:nvSpPr>
        <p:spPr>
          <a:xfrm>
            <a:off x="3781648" y="1753246"/>
            <a:ext cx="512662" cy="276999"/>
          </a:xfrm>
          <a:prstGeom prst="rect">
            <a:avLst/>
          </a:prstGeom>
          <a:noFill/>
        </p:spPr>
        <p:txBody>
          <a:bodyPr wrap="square" rtlCol="0">
            <a:spAutoFit/>
          </a:bodyPr>
          <a:lstStyle/>
          <a:p>
            <a:r>
              <a:rPr lang="en-US" altLang="zh-CN" sz="1200" dirty="0"/>
              <a:t>1.93</a:t>
            </a:r>
            <a:endParaRPr lang="zh-CN" altLang="en-US" sz="1200" dirty="0"/>
          </a:p>
        </p:txBody>
      </p:sp>
      <p:sp>
        <p:nvSpPr>
          <p:cNvPr id="20" name="文本框 19">
            <a:extLst>
              <a:ext uri="{FF2B5EF4-FFF2-40B4-BE49-F238E27FC236}">
                <a16:creationId xmlns:a16="http://schemas.microsoft.com/office/drawing/2014/main" id="{DC31391A-6000-394D-9E0A-CBF68DBEC8C8}"/>
              </a:ext>
            </a:extLst>
          </p:cNvPr>
          <p:cNvSpPr txBox="1"/>
          <p:nvPr/>
        </p:nvSpPr>
        <p:spPr>
          <a:xfrm>
            <a:off x="6306230" y="1777678"/>
            <a:ext cx="858057" cy="276999"/>
          </a:xfrm>
          <a:prstGeom prst="rect">
            <a:avLst/>
          </a:prstGeom>
          <a:noFill/>
        </p:spPr>
        <p:txBody>
          <a:bodyPr wrap="square" rtlCol="0">
            <a:spAutoFit/>
          </a:bodyPr>
          <a:lstStyle/>
          <a:p>
            <a:r>
              <a:rPr lang="en-US" altLang="zh-CN" sz="1200" dirty="0"/>
              <a:t>101.93</a:t>
            </a:r>
            <a:endParaRPr lang="zh-CN" altLang="en-US" sz="1200" dirty="0"/>
          </a:p>
        </p:txBody>
      </p:sp>
      <p:graphicFrame>
        <p:nvGraphicFramePr>
          <p:cNvPr id="21" name="表格 20">
            <a:extLst>
              <a:ext uri="{FF2B5EF4-FFF2-40B4-BE49-F238E27FC236}">
                <a16:creationId xmlns:a16="http://schemas.microsoft.com/office/drawing/2014/main" id="{0C7E729A-B09A-8831-F2D3-B3E88DD03B7B}"/>
              </a:ext>
            </a:extLst>
          </p:cNvPr>
          <p:cNvGraphicFramePr>
            <a:graphicFrameLocks noGrp="1"/>
          </p:cNvGraphicFramePr>
          <p:nvPr>
            <p:extLst>
              <p:ext uri="{D42A27DB-BD31-4B8C-83A1-F6EECF244321}">
                <p14:modId xmlns:p14="http://schemas.microsoft.com/office/powerpoint/2010/main" val="2851775885"/>
              </p:ext>
            </p:extLst>
          </p:nvPr>
        </p:nvGraphicFramePr>
        <p:xfrm>
          <a:off x="1088339" y="2806847"/>
          <a:ext cx="5904656" cy="2854518"/>
        </p:xfrm>
        <a:graphic>
          <a:graphicData uri="http://schemas.openxmlformats.org/drawingml/2006/table">
            <a:tbl>
              <a:tblPr/>
              <a:tblGrid>
                <a:gridCol w="977958">
                  <a:extLst>
                    <a:ext uri="{9D8B030D-6E8A-4147-A177-3AD203B41FA5}">
                      <a16:colId xmlns:a16="http://schemas.microsoft.com/office/drawing/2014/main" val="3201691195"/>
                    </a:ext>
                  </a:extLst>
                </a:gridCol>
                <a:gridCol w="1365451">
                  <a:extLst>
                    <a:ext uri="{9D8B030D-6E8A-4147-A177-3AD203B41FA5}">
                      <a16:colId xmlns:a16="http://schemas.microsoft.com/office/drawing/2014/main" val="3468835685"/>
                    </a:ext>
                  </a:extLst>
                </a:gridCol>
                <a:gridCol w="1402355">
                  <a:extLst>
                    <a:ext uri="{9D8B030D-6E8A-4147-A177-3AD203B41FA5}">
                      <a16:colId xmlns:a16="http://schemas.microsoft.com/office/drawing/2014/main" val="1704837302"/>
                    </a:ext>
                  </a:extLst>
                </a:gridCol>
                <a:gridCol w="941055">
                  <a:extLst>
                    <a:ext uri="{9D8B030D-6E8A-4147-A177-3AD203B41FA5}">
                      <a16:colId xmlns:a16="http://schemas.microsoft.com/office/drawing/2014/main" val="4048205370"/>
                    </a:ext>
                  </a:extLst>
                </a:gridCol>
                <a:gridCol w="1217837">
                  <a:extLst>
                    <a:ext uri="{9D8B030D-6E8A-4147-A177-3AD203B41FA5}">
                      <a16:colId xmlns:a16="http://schemas.microsoft.com/office/drawing/2014/main" val="3351882386"/>
                    </a:ext>
                  </a:extLst>
                </a:gridCol>
              </a:tblGrid>
              <a:tr h="171450">
                <a:tc>
                  <a:txBody>
                    <a:bodyPr/>
                    <a:lstStyle/>
                    <a:p>
                      <a:pPr algn="l" fontAlgn="b"/>
                      <a:r>
                        <a:rPr lang="zh-CN" altLang="en-US" sz="1400" b="0" i="0" u="none" strike="noStrike" dirty="0">
                          <a:solidFill>
                            <a:srgbClr val="000000"/>
                          </a:solidFill>
                          <a:effectLst/>
                          <a:latin typeface="宋体" panose="02010600030101010101" pitchFamily="2" charset="-122"/>
                          <a:ea typeface="宋体" panose="02010600030101010101" pitchFamily="2" charset="-122"/>
                        </a:rPr>
                        <a:t>上一付息日</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2024/7/22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净价报价</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130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191605"/>
                  </a:ext>
                </a:extLst>
              </a:tr>
              <a:tr h="171450">
                <a:tc>
                  <a:txBody>
                    <a:bodyPr/>
                    <a:lstStyle/>
                    <a:p>
                      <a:pPr algn="l" fontAlgn="b"/>
                      <a:r>
                        <a:rPr lang="zh-CN" altLang="en-US" sz="1400" b="0" i="0" u="none" strike="noStrike" dirty="0">
                          <a:solidFill>
                            <a:srgbClr val="000000"/>
                          </a:solidFill>
                          <a:effectLst/>
                          <a:latin typeface="宋体" panose="02010600030101010101" pitchFamily="2" charset="-122"/>
                          <a:ea typeface="宋体" panose="02010600030101010101" pitchFamily="2" charset="-122"/>
                        </a:rPr>
                        <a:t>估值日</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2024/11/20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累计利息</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1.269185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5823134"/>
                  </a:ext>
                </a:extLst>
              </a:tr>
              <a:tr h="171450">
                <a:tc>
                  <a:txBody>
                    <a:bodyPr/>
                    <a:lstStyle/>
                    <a:p>
                      <a:pPr algn="l" fontAlgn="b"/>
                      <a:r>
                        <a:rPr lang="en-US" sz="1400" b="0" i="0" u="none" strike="noStrike">
                          <a:solidFill>
                            <a:srgbClr val="000000"/>
                          </a:solidFill>
                          <a:effectLst/>
                          <a:latin typeface="宋体" panose="02010600030101010101" pitchFamily="2" charset="-122"/>
                          <a:ea typeface="宋体" panose="02010600030101010101" pitchFamily="2" charset="-122"/>
                        </a:rPr>
                        <a:t>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全价价格</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131.2692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272321"/>
                  </a:ext>
                </a:extLst>
              </a:tr>
              <a:tr h="171450">
                <a:tc>
                  <a:txBody>
                    <a:bodyPr/>
                    <a:lstStyle/>
                    <a:p>
                      <a:pPr algn="l" fontAlgn="b"/>
                      <a:r>
                        <a:rPr lang="en-US" sz="1400" b="0" i="0" u="none" strike="noStrike">
                          <a:solidFill>
                            <a:srgbClr val="000000"/>
                          </a:solidFill>
                          <a:effectLst/>
                          <a:latin typeface="宋体" panose="02010600030101010101" pitchFamily="2" charset="-122"/>
                          <a:ea typeface="宋体" panose="02010600030101010101" pitchFamily="2" charset="-122"/>
                        </a:rPr>
                        <a:t>w</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0.342391304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3701781"/>
                  </a:ext>
                </a:extLst>
              </a:tr>
              <a:tr h="171450">
                <a:tc>
                  <a:txBody>
                    <a:bodyPr/>
                    <a:lstStyle/>
                    <a:p>
                      <a:pPr algn="l" fontAlgn="b"/>
                      <a:r>
                        <a:rPr lang="en-US" sz="1400" b="1" i="0" u="none" strike="noStrike">
                          <a:solidFill>
                            <a:srgbClr val="FF0000"/>
                          </a:solidFill>
                          <a:effectLst/>
                          <a:latin typeface="宋体" panose="02010600030101010101" pitchFamily="2" charset="-122"/>
                          <a:ea typeface="宋体" panose="02010600030101010101" pitchFamily="2" charset="-122"/>
                        </a:rPr>
                        <a:t>YTM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400" b="1" i="0" u="none" strike="noStrike" dirty="0">
                          <a:solidFill>
                            <a:srgbClr val="FF0000"/>
                          </a:solidFill>
                          <a:effectLst/>
                          <a:latin typeface="宋体" panose="02010600030101010101" pitchFamily="2" charset="-122"/>
                          <a:ea typeface="宋体" panose="02010600030101010101" pitchFamily="2" charset="-122"/>
                        </a:rPr>
                        <a:t>2.2658%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注：单变量求解</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3319104"/>
                  </a:ext>
                </a:extLst>
              </a:tr>
              <a:tr h="237042">
                <a:tc>
                  <a:txBody>
                    <a:bodyPr/>
                    <a:lstStyle/>
                    <a:p>
                      <a:pPr algn="l" fontAlgn="b"/>
                      <a:r>
                        <a:rPr lang="zh-CN" altLang="en-US" sz="1400" b="0" i="0" u="none" strike="noStrike">
                          <a:solidFill>
                            <a:srgbClr val="000000"/>
                          </a:solidFill>
                          <a:effectLst/>
                          <a:latin typeface="宋体" panose="02010600030101010101" pitchFamily="2" charset="-122"/>
                          <a:ea typeface="宋体" panose="02010600030101010101" pitchFamily="2" charset="-122"/>
                        </a:rPr>
                        <a:t>序号</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1" i="0" u="none" strike="noStrike" dirty="0">
                          <a:solidFill>
                            <a:srgbClr val="000000"/>
                          </a:solidFill>
                          <a:effectLst/>
                          <a:latin typeface="宋体" panose="02010600030101010101" pitchFamily="2" charset="-122"/>
                          <a:ea typeface="宋体" panose="02010600030101010101" pitchFamily="2" charset="-122"/>
                        </a:rPr>
                        <a:t>发生日</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1" i="0" u="none" strike="noStrike" dirty="0">
                          <a:solidFill>
                            <a:srgbClr val="000000"/>
                          </a:solidFill>
                          <a:effectLst/>
                          <a:latin typeface="宋体" panose="02010600030101010101" pitchFamily="2" charset="-122"/>
                          <a:ea typeface="宋体" panose="02010600030101010101" pitchFamily="2" charset="-122"/>
                        </a:rPr>
                        <a:t>现金流</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1" i="0" u="none" strike="noStrike">
                          <a:solidFill>
                            <a:srgbClr val="000000"/>
                          </a:solidFill>
                          <a:effectLst/>
                          <a:latin typeface="宋体" panose="02010600030101010101" pitchFamily="2" charset="-122"/>
                          <a:ea typeface="宋体" panose="02010600030101010101" pitchFamily="2" charset="-122"/>
                        </a:rPr>
                        <a:t>期限</a:t>
                      </a:r>
                      <a:r>
                        <a:rPr lang="en-US" altLang="zh-CN" sz="1400" b="1" i="0" u="none" strike="noStrike">
                          <a:solidFill>
                            <a:srgbClr val="000000"/>
                          </a:solidFill>
                          <a:effectLst/>
                          <a:latin typeface="宋体" panose="02010600030101010101" pitchFamily="2" charset="-122"/>
                          <a:ea typeface="宋体" panose="02010600030101010101" pitchFamily="2" charset="-122"/>
                        </a:rPr>
                        <a:t>(</a:t>
                      </a:r>
                      <a:r>
                        <a:rPr lang="zh-CN" altLang="en-US" sz="1400" b="1" i="0" u="none" strike="noStrike">
                          <a:solidFill>
                            <a:srgbClr val="000000"/>
                          </a:solidFill>
                          <a:effectLst/>
                          <a:latin typeface="宋体" panose="02010600030101010101" pitchFamily="2" charset="-122"/>
                          <a:ea typeface="宋体" panose="02010600030101010101" pitchFamily="2" charset="-122"/>
                        </a:rPr>
                        <a:t>半年）</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1400" b="1" i="0" u="none" strike="noStrike">
                          <a:solidFill>
                            <a:srgbClr val="000000"/>
                          </a:solidFill>
                          <a:effectLst/>
                          <a:latin typeface="宋体" panose="02010600030101010101" pitchFamily="2" charset="-122"/>
                          <a:ea typeface="宋体" panose="02010600030101010101" pitchFamily="2" charset="-122"/>
                        </a:rPr>
                        <a:t>现值</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4562491"/>
                  </a:ext>
                </a:extLst>
              </a:tr>
              <a:tr h="171450">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2025-01-22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1.9300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0.3424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1.9226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6713260"/>
                  </a:ext>
                </a:extLst>
              </a:tr>
              <a:tr h="171450">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2025-07-22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1.9300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1.3424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1.9010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2005687"/>
                  </a:ext>
                </a:extLst>
              </a:tr>
              <a:tr h="171450">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47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2048-01-22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1.9300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46.3424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1.1451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2563545"/>
                  </a:ext>
                </a:extLst>
              </a:tr>
              <a:tr h="171450">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48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2048-07-22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1.9300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47.3424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1.1322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010890"/>
                  </a:ext>
                </a:extLst>
              </a:tr>
              <a:tr h="171450">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49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2049-01-22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1.9300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48.3424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1.1196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634840"/>
                  </a:ext>
                </a:extLst>
              </a:tr>
              <a:tr h="171450">
                <a:tc>
                  <a:txBody>
                    <a:bodyPr/>
                    <a:lstStyle/>
                    <a:p>
                      <a:pPr algn="r" fontAlgn="b"/>
                      <a:r>
                        <a:rPr lang="en-US" altLang="zh-CN" sz="1400" b="0" i="0" u="none" strike="noStrike">
                          <a:solidFill>
                            <a:srgbClr val="000000"/>
                          </a:solidFill>
                          <a:effectLst/>
                          <a:latin typeface="宋体" panose="02010600030101010101" pitchFamily="2" charset="-122"/>
                          <a:ea typeface="宋体" panose="02010600030101010101" pitchFamily="2" charset="-122"/>
                        </a:rPr>
                        <a:t>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2049-07-22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101.9300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a:solidFill>
                            <a:srgbClr val="000000"/>
                          </a:solidFill>
                          <a:effectLst/>
                          <a:latin typeface="宋体" panose="02010600030101010101" pitchFamily="2" charset="-122"/>
                          <a:ea typeface="宋体" panose="02010600030101010101" pitchFamily="2" charset="-122"/>
                        </a:rPr>
                        <a:t>49.3424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58.4650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7342768"/>
                  </a:ext>
                </a:extLst>
              </a:tr>
              <a:tr h="171450">
                <a:tc gridSpan="4">
                  <a:txBody>
                    <a:bodyPr/>
                    <a:lstStyle/>
                    <a:p>
                      <a:pPr algn="l" fontAlgn="b"/>
                      <a:r>
                        <a:rPr lang="zh-CN" altLang="en-US" sz="1400" b="1" i="0" u="none" strike="noStrike">
                          <a:solidFill>
                            <a:srgbClr val="000000"/>
                          </a:solidFill>
                          <a:effectLst/>
                          <a:latin typeface="宋体" panose="02010600030101010101" pitchFamily="2" charset="-122"/>
                          <a:ea typeface="宋体" panose="02010600030101010101" pitchFamily="2" charset="-122"/>
                        </a:rPr>
                        <a:t>现金流现值合计</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b"/>
                      <a:r>
                        <a:rPr lang="en-US" altLang="zh-CN" sz="1400" b="1" i="0" u="none" strike="noStrike" dirty="0">
                          <a:solidFill>
                            <a:srgbClr val="000000"/>
                          </a:solidFill>
                          <a:effectLst/>
                          <a:latin typeface="宋体" panose="02010600030101010101" pitchFamily="2" charset="-122"/>
                          <a:ea typeface="宋体" panose="02010600030101010101" pitchFamily="2" charset="-122"/>
                        </a:rPr>
                        <a:t>131.2693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4712929"/>
                  </a:ext>
                </a:extLst>
              </a:tr>
            </a:tbl>
          </a:graphicData>
        </a:graphic>
      </p:graphicFrame>
      <p:sp>
        <p:nvSpPr>
          <p:cNvPr id="22" name="文本框 21">
            <a:extLst>
              <a:ext uri="{FF2B5EF4-FFF2-40B4-BE49-F238E27FC236}">
                <a16:creationId xmlns:a16="http://schemas.microsoft.com/office/drawing/2014/main" id="{1D73D2E0-8B46-C825-EEFC-18E28304324A}"/>
              </a:ext>
            </a:extLst>
          </p:cNvPr>
          <p:cNvSpPr txBox="1"/>
          <p:nvPr/>
        </p:nvSpPr>
        <p:spPr>
          <a:xfrm>
            <a:off x="1403648" y="5733256"/>
            <a:ext cx="4824536" cy="369332"/>
          </a:xfrm>
          <a:prstGeom prst="rect">
            <a:avLst/>
          </a:prstGeom>
          <a:noFill/>
        </p:spPr>
        <p:txBody>
          <a:bodyPr wrap="square" rtlCol="0">
            <a:spAutoFit/>
          </a:bodyPr>
          <a:lstStyle/>
          <a:p>
            <a:r>
              <a:rPr lang="en-US" altLang="zh-CN" dirty="0">
                <a:hlinkClick r:id="rId2" action="ppaction://hlinkfile"/>
              </a:rPr>
              <a:t>19</a:t>
            </a:r>
            <a:r>
              <a:rPr lang="zh-CN" altLang="en-US" dirty="0">
                <a:hlinkClick r:id="rId2" action="ppaction://hlinkfile"/>
              </a:rPr>
              <a:t>国债</a:t>
            </a:r>
            <a:r>
              <a:rPr lang="en-US" altLang="zh-CN" dirty="0">
                <a:hlinkClick r:id="rId2" action="ppaction://hlinkfile"/>
              </a:rPr>
              <a:t>10YTM</a:t>
            </a:r>
            <a:r>
              <a:rPr lang="zh-CN" altLang="en-US" dirty="0">
                <a:hlinkClick r:id="rId2" action="ppaction://hlinkfile"/>
              </a:rPr>
              <a:t>计算表</a:t>
            </a:r>
            <a:endParaRPr lang="zh-CN" altLang="en-US" dirty="0"/>
          </a:p>
        </p:txBody>
      </p:sp>
      <p:cxnSp>
        <p:nvCxnSpPr>
          <p:cNvPr id="32" name="直接连接符 31">
            <a:extLst>
              <a:ext uri="{FF2B5EF4-FFF2-40B4-BE49-F238E27FC236}">
                <a16:creationId xmlns:a16="http://schemas.microsoft.com/office/drawing/2014/main" id="{C2CF4254-153D-55C7-7C38-0E033792FEC8}"/>
              </a:ext>
            </a:extLst>
          </p:cNvPr>
          <p:cNvCxnSpPr>
            <a:cxnSpLocks/>
          </p:cNvCxnSpPr>
          <p:nvPr/>
        </p:nvCxnSpPr>
        <p:spPr>
          <a:xfrm flipH="1">
            <a:off x="971600" y="2377469"/>
            <a:ext cx="699591" cy="6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39A1950A-2A14-6B9E-454A-AFCB92E7D120}"/>
              </a:ext>
            </a:extLst>
          </p:cNvPr>
          <p:cNvCxnSpPr/>
          <p:nvPr/>
        </p:nvCxnSpPr>
        <p:spPr>
          <a:xfrm flipV="1">
            <a:off x="971600" y="2071176"/>
            <a:ext cx="0" cy="309655"/>
          </a:xfrm>
          <a:prstGeom prst="line">
            <a:avLst/>
          </a:prstGeom>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662E146F-E147-0E65-1A91-C2B3E725E1E4}"/>
              </a:ext>
            </a:extLst>
          </p:cNvPr>
          <p:cNvSpPr txBox="1"/>
          <p:nvPr/>
        </p:nvSpPr>
        <p:spPr>
          <a:xfrm>
            <a:off x="1729726" y="1991706"/>
            <a:ext cx="288030" cy="369332"/>
          </a:xfrm>
          <a:prstGeom prst="rect">
            <a:avLst/>
          </a:prstGeom>
          <a:noFill/>
        </p:spPr>
        <p:txBody>
          <a:bodyPr wrap="square" rtlCol="0">
            <a:spAutoFit/>
          </a:bodyPr>
          <a:lstStyle/>
          <a:p>
            <a:r>
              <a:rPr lang="en-US" altLang="zh-CN" dirty="0"/>
              <a:t>w</a:t>
            </a:r>
            <a:endParaRPr lang="zh-CN" altLang="en-US" dirty="0"/>
          </a:p>
        </p:txBody>
      </p:sp>
      <p:sp>
        <p:nvSpPr>
          <p:cNvPr id="40" name="文本框 39">
            <a:extLst>
              <a:ext uri="{FF2B5EF4-FFF2-40B4-BE49-F238E27FC236}">
                <a16:creationId xmlns:a16="http://schemas.microsoft.com/office/drawing/2014/main" id="{34C35D9C-4763-F5A0-4CF4-7415D68451BC}"/>
              </a:ext>
            </a:extLst>
          </p:cNvPr>
          <p:cNvSpPr txBox="1"/>
          <p:nvPr/>
        </p:nvSpPr>
        <p:spPr>
          <a:xfrm>
            <a:off x="1011901" y="2008656"/>
            <a:ext cx="645512" cy="307777"/>
          </a:xfrm>
          <a:prstGeom prst="rect">
            <a:avLst/>
          </a:prstGeom>
          <a:noFill/>
        </p:spPr>
        <p:txBody>
          <a:bodyPr wrap="square" rtlCol="0">
            <a:spAutoFit/>
          </a:bodyPr>
          <a:lstStyle/>
          <a:p>
            <a:r>
              <a:rPr lang="en-US" altLang="zh-CN" sz="1400" dirty="0"/>
              <a:t>1-W</a:t>
            </a:r>
            <a:endParaRPr lang="zh-CN" altLang="en-US" sz="1400" dirty="0"/>
          </a:p>
        </p:txBody>
      </p:sp>
    </p:spTree>
    <p:extLst>
      <p:ext uri="{BB962C8B-B14F-4D97-AF65-F5344CB8AC3E}">
        <p14:creationId xmlns:p14="http://schemas.microsoft.com/office/powerpoint/2010/main" val="71838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638121-D12E-19F4-CF43-6A068CA7F2A2}"/>
              </a:ext>
            </a:extLst>
          </p:cNvPr>
          <p:cNvSpPr>
            <a:spLocks noGrp="1"/>
          </p:cNvSpPr>
          <p:nvPr>
            <p:ph type="title"/>
          </p:nvPr>
        </p:nvSpPr>
        <p:spPr/>
        <p:txBody>
          <a:bodyPr/>
          <a:lstStyle/>
          <a:p>
            <a:r>
              <a:rPr lang="en-US" altLang="zh-CN" dirty="0"/>
              <a:t>           Excel</a:t>
            </a:r>
            <a:r>
              <a:rPr lang="zh-CN" altLang="en-US" dirty="0"/>
              <a:t>内置的债券函数</a:t>
            </a:r>
          </a:p>
        </p:txBody>
      </p:sp>
      <p:sp>
        <p:nvSpPr>
          <p:cNvPr id="3" name="内容占位符 2">
            <a:extLst>
              <a:ext uri="{FF2B5EF4-FFF2-40B4-BE49-F238E27FC236}">
                <a16:creationId xmlns:a16="http://schemas.microsoft.com/office/drawing/2014/main" id="{6FD465CE-6D21-D457-BE6C-CCF0A55BDD3E}"/>
              </a:ext>
            </a:extLst>
          </p:cNvPr>
          <p:cNvSpPr>
            <a:spLocks noGrp="1"/>
          </p:cNvSpPr>
          <p:nvPr>
            <p:ph idx="1"/>
          </p:nvPr>
        </p:nvSpPr>
        <p:spPr>
          <a:xfrm>
            <a:off x="457200" y="1641574"/>
            <a:ext cx="8229600" cy="4525963"/>
          </a:xfrm>
        </p:spPr>
        <p:txBody>
          <a:bodyPr/>
          <a:lstStyle/>
          <a:p>
            <a:r>
              <a:rPr lang="en-US" altLang="zh-CN" dirty="0"/>
              <a:t>Price</a:t>
            </a:r>
            <a:r>
              <a:rPr lang="zh-CN" altLang="en-US" dirty="0"/>
              <a:t>函数，计算债券理论</a:t>
            </a:r>
            <a:r>
              <a:rPr lang="zh-CN" altLang="en-US" b="1" dirty="0">
                <a:solidFill>
                  <a:srgbClr val="FF0000"/>
                </a:solidFill>
              </a:rPr>
              <a:t>净价</a:t>
            </a:r>
            <a:endParaRPr lang="en-US" altLang="zh-CN" b="1" dirty="0">
              <a:solidFill>
                <a:srgbClr val="FF0000"/>
              </a:solidFill>
            </a:endParaRPr>
          </a:p>
          <a:p>
            <a:pPr marL="0" indent="0">
              <a:buNone/>
            </a:pPr>
            <a:r>
              <a:rPr lang="en-US" altLang="zh-CN" sz="2400" dirty="0"/>
              <a:t>   price</a:t>
            </a:r>
            <a:r>
              <a:rPr lang="zh-CN" altLang="en-US" sz="2400" dirty="0"/>
              <a:t>（估值日</a:t>
            </a:r>
            <a:r>
              <a:rPr lang="en-US" altLang="zh-CN" sz="2400" dirty="0"/>
              <a:t>,</a:t>
            </a:r>
            <a:r>
              <a:rPr lang="zh-CN" altLang="en-US" sz="2400" dirty="0"/>
              <a:t>到期日</a:t>
            </a:r>
            <a:r>
              <a:rPr lang="en-US" altLang="zh-CN" sz="2400" dirty="0"/>
              <a:t>,</a:t>
            </a:r>
            <a:r>
              <a:rPr lang="zh-CN" altLang="en-US" sz="2400" dirty="0"/>
              <a:t>票面利率</a:t>
            </a:r>
            <a:r>
              <a:rPr lang="en-US" altLang="zh-CN" sz="2400" dirty="0"/>
              <a:t>,YTM,</a:t>
            </a:r>
            <a:r>
              <a:rPr lang="zh-CN" altLang="en-US" sz="2400" dirty="0"/>
              <a:t>赎回价格（面值）</a:t>
            </a:r>
            <a:r>
              <a:rPr lang="en-US" altLang="zh-CN" sz="2400" dirty="0"/>
              <a:t>,</a:t>
            </a:r>
            <a:r>
              <a:rPr lang="zh-CN" altLang="en-US" sz="2400" dirty="0"/>
              <a:t>付息频率（可选）</a:t>
            </a:r>
            <a:r>
              <a:rPr lang="en-US" altLang="zh-CN" sz="2400" dirty="0"/>
              <a:t>,</a:t>
            </a:r>
            <a:r>
              <a:rPr lang="zh-CN" altLang="en-US" sz="2400" dirty="0"/>
              <a:t>计息基准（可选））</a:t>
            </a:r>
            <a:endParaRPr lang="en-US" altLang="zh-CN" sz="2400" dirty="0"/>
          </a:p>
          <a:p>
            <a:pPr marL="0" indent="0">
              <a:buNone/>
            </a:pPr>
            <a:r>
              <a:rPr lang="en-US" altLang="zh-CN" sz="2400" dirty="0"/>
              <a:t>       </a:t>
            </a:r>
          </a:p>
          <a:p>
            <a:pPr marL="0" indent="0">
              <a:buNone/>
            </a:pPr>
            <a:r>
              <a:rPr lang="en-US" altLang="zh-CN" sz="2400" dirty="0"/>
              <a:t> </a:t>
            </a:r>
          </a:p>
          <a:p>
            <a:r>
              <a:rPr lang="en-US" altLang="zh-CN" sz="2400" dirty="0"/>
              <a:t> </a:t>
            </a:r>
            <a:r>
              <a:rPr lang="en-US" altLang="zh-CN" dirty="0"/>
              <a:t>Yield </a:t>
            </a:r>
            <a:r>
              <a:rPr lang="zh-CN" altLang="en-US" dirty="0"/>
              <a:t>函数</a:t>
            </a:r>
          </a:p>
        </p:txBody>
      </p:sp>
      <p:sp>
        <p:nvSpPr>
          <p:cNvPr id="4" name="文本框 3">
            <a:extLst>
              <a:ext uri="{FF2B5EF4-FFF2-40B4-BE49-F238E27FC236}">
                <a16:creationId xmlns:a16="http://schemas.microsoft.com/office/drawing/2014/main" id="{CAD8ECA0-453E-B5C9-8F92-F4370B542298}"/>
              </a:ext>
            </a:extLst>
          </p:cNvPr>
          <p:cNvSpPr txBox="1"/>
          <p:nvPr/>
        </p:nvSpPr>
        <p:spPr>
          <a:xfrm>
            <a:off x="683568" y="4293096"/>
            <a:ext cx="7331724" cy="923330"/>
          </a:xfrm>
          <a:prstGeom prst="rect">
            <a:avLst/>
          </a:prstGeom>
          <a:noFill/>
        </p:spPr>
        <p:txBody>
          <a:bodyPr wrap="square" rtlCol="0">
            <a:spAutoFit/>
          </a:bodyPr>
          <a:lstStyle/>
          <a:p>
            <a:endParaRPr lang="en-US" altLang="zh-CN" dirty="0"/>
          </a:p>
          <a:p>
            <a:r>
              <a:rPr lang="en-US" altLang="zh-CN" b="0" i="0" dirty="0">
                <a:solidFill>
                  <a:srgbClr val="1E1E1E"/>
                </a:solidFill>
                <a:effectLst/>
                <a:latin typeface="Segoe UI" panose="020B0502040204020203" pitchFamily="34" charset="0"/>
              </a:rPr>
              <a:t>YIELD(settlement, maturity, rate, pr, redemption, frequency, [basis])</a:t>
            </a:r>
            <a:endParaRPr lang="en-US" altLang="zh-CN" dirty="0"/>
          </a:p>
          <a:p>
            <a:endParaRPr lang="zh-CN" altLang="en-US" dirty="0"/>
          </a:p>
        </p:txBody>
      </p:sp>
      <p:sp>
        <p:nvSpPr>
          <p:cNvPr id="5" name="文本框 4">
            <a:extLst>
              <a:ext uri="{FF2B5EF4-FFF2-40B4-BE49-F238E27FC236}">
                <a16:creationId xmlns:a16="http://schemas.microsoft.com/office/drawing/2014/main" id="{6934687B-D164-956E-182E-AFE776CD2732}"/>
              </a:ext>
            </a:extLst>
          </p:cNvPr>
          <p:cNvSpPr txBox="1"/>
          <p:nvPr/>
        </p:nvSpPr>
        <p:spPr>
          <a:xfrm>
            <a:off x="971600" y="5013176"/>
            <a:ext cx="5832648" cy="369332"/>
          </a:xfrm>
          <a:prstGeom prst="rect">
            <a:avLst/>
          </a:prstGeom>
          <a:noFill/>
        </p:spPr>
        <p:txBody>
          <a:bodyPr wrap="square" rtlCol="0">
            <a:spAutoFit/>
          </a:bodyPr>
          <a:lstStyle/>
          <a:p>
            <a:r>
              <a:rPr lang="en-US" altLang="zh-CN" dirty="0" err="1"/>
              <a:t>Pr</a:t>
            </a:r>
            <a:r>
              <a:rPr lang="zh-CN" altLang="en-US" dirty="0"/>
              <a:t>为债券净价</a:t>
            </a:r>
          </a:p>
        </p:txBody>
      </p:sp>
    </p:spTree>
    <p:extLst>
      <p:ext uri="{BB962C8B-B14F-4D97-AF65-F5344CB8AC3E}">
        <p14:creationId xmlns:p14="http://schemas.microsoft.com/office/powerpoint/2010/main" val="2729692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E241E756-E223-932B-E143-2379106F538C}"/>
              </a:ext>
            </a:extLst>
          </p:cNvPr>
          <p:cNvSpPr/>
          <p:nvPr/>
        </p:nvSpPr>
        <p:spPr>
          <a:xfrm>
            <a:off x="4716016" y="5805264"/>
            <a:ext cx="1440160" cy="57606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D575932-31C8-2B5B-D4CB-DF10DA52718C}"/>
              </a:ext>
            </a:extLst>
          </p:cNvPr>
          <p:cNvSpPr>
            <a:spLocks noGrp="1"/>
          </p:cNvSpPr>
          <p:nvPr>
            <p:ph type="title"/>
          </p:nvPr>
        </p:nvSpPr>
        <p:spPr>
          <a:xfrm>
            <a:off x="457200" y="274638"/>
            <a:ext cx="8686800" cy="1143000"/>
          </a:xfrm>
        </p:spPr>
        <p:txBody>
          <a:bodyPr/>
          <a:lstStyle/>
          <a:p>
            <a:r>
              <a:rPr lang="en-US" altLang="zh-CN" sz="3200" dirty="0"/>
              <a:t>                   </a:t>
            </a:r>
            <a:r>
              <a:rPr lang="en-US" altLang="zh-CN" sz="2800" dirty="0"/>
              <a:t>YTM=</a:t>
            </a:r>
            <a:r>
              <a:rPr lang="zh-CN" altLang="en-US" sz="2800" dirty="0"/>
              <a:t>票面利率时的债券价格</a:t>
            </a:r>
            <a:endParaRPr lang="zh-CN" altLang="en-US" sz="3200"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A213311-5B3C-DFA2-A231-495178176478}"/>
                  </a:ext>
                </a:extLst>
              </p:cNvPr>
              <p:cNvSpPr>
                <a:spLocks noGrp="1"/>
              </p:cNvSpPr>
              <p:nvPr>
                <p:ph idx="1"/>
              </p:nvPr>
            </p:nvSpPr>
            <p:spPr>
              <a:xfrm>
                <a:off x="457200" y="1600200"/>
                <a:ext cx="8229600" cy="4997152"/>
              </a:xfrm>
            </p:spPr>
            <p:txBody>
              <a:bodyPr/>
              <a:lstStyle/>
              <a:p>
                <a:r>
                  <a:rPr lang="zh-CN" altLang="en-US" sz="1800" dirty="0"/>
                  <a:t>如果票面利率</a:t>
                </a:r>
                <a:r>
                  <a:rPr lang="en-US" altLang="zh-CN" sz="1800" dirty="0"/>
                  <a:t>(c)</a:t>
                </a:r>
                <a:r>
                  <a:rPr lang="zh-CN" altLang="en-US" sz="1800" dirty="0"/>
                  <a:t>正好等于</a:t>
                </a:r>
                <a:r>
                  <a:rPr lang="en-US" altLang="zh-CN" sz="1800" dirty="0"/>
                  <a:t>YTM</a:t>
                </a:r>
                <a:r>
                  <a:rPr lang="zh-CN" altLang="en-US" sz="1800" dirty="0"/>
                  <a:t>（</a:t>
                </a:r>
                <a:r>
                  <a:rPr lang="en-US" altLang="zh-CN" sz="1800" dirty="0"/>
                  <a:t>y) </a:t>
                </a:r>
                <a:r>
                  <a:rPr lang="zh-CN" altLang="en-US" sz="1800" dirty="0"/>
                  <a:t>，那么债券的全价和净价会是什么呢？</a:t>
                </a:r>
                <a:endParaRPr lang="en-US" altLang="zh-CN" sz="1800" dirty="0"/>
              </a:p>
              <a:p>
                <a:r>
                  <a:rPr lang="zh-CN" altLang="en-US" sz="1800" dirty="0"/>
                  <a:t>为推导简化起见，让</a:t>
                </a:r>
                <a:r>
                  <a:rPr lang="en-US" altLang="zh-CN" sz="1800" dirty="0"/>
                  <a:t>YTM</a:t>
                </a:r>
                <a:r>
                  <a:rPr lang="zh-CN" altLang="en-US" sz="1800" dirty="0"/>
                  <a:t>和</a:t>
                </a:r>
                <a:r>
                  <a:rPr lang="en-US" altLang="zh-CN" sz="1800" dirty="0"/>
                  <a:t>c</a:t>
                </a:r>
                <a:r>
                  <a:rPr lang="zh-CN" altLang="en-US" sz="1800" dirty="0"/>
                  <a:t>的时间单位均为付息周期，（</a:t>
                </a:r>
                <a:r>
                  <a:rPr lang="en-US" altLang="zh-CN" sz="1800" dirty="0"/>
                  <a:t>10.3</a:t>
                </a:r>
                <a:r>
                  <a:rPr lang="zh-CN" altLang="en-US" sz="1800" dirty="0"/>
                  <a:t>）可以简化为：</a:t>
                </a:r>
                <a:endParaRPr lang="en-US" altLang="zh-CN" sz="1800" dirty="0"/>
              </a:p>
              <a:p>
                <a14:m>
                  <m:oMath xmlns:m="http://schemas.openxmlformats.org/officeDocument/2006/math">
                    <m:r>
                      <m:rPr>
                        <m:sty m:val="p"/>
                      </m:rPr>
                      <a:rPr lang="en-US" altLang="zh-CN" sz="1800" i="1" dirty="0">
                        <a:latin typeface="Cambria Math" panose="02040503050406030204" pitchFamily="18" charset="0"/>
                      </a:rPr>
                      <m:t>PV</m:t>
                    </m:r>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r>
                          <m:rPr>
                            <m:sty m:val="p"/>
                          </m:rPr>
                          <a:rPr lang="en-US" altLang="zh-CN" sz="1800" i="1" dirty="0">
                            <a:latin typeface="Cambria Math" panose="02040503050406030204" pitchFamily="18" charset="0"/>
                          </a:rPr>
                          <m:t>c</m:t>
                        </m:r>
                      </m:num>
                      <m:den>
                        <m:sSup>
                          <m:sSupPr>
                            <m:ctrlPr>
                              <a:rPr lang="en-US" altLang="zh-CN" sz="1800" i="1" dirty="0">
                                <a:latin typeface="Cambria Math" panose="02040503050406030204" pitchFamily="18" charset="0"/>
                              </a:rPr>
                            </m:ctrlPr>
                          </m:sSup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r>
                              <a:rPr lang="en-US" altLang="zh-CN" sz="1800" i="1" dirty="0">
                                <a:latin typeface="Cambria Math" panose="02040503050406030204" pitchFamily="18" charset="0"/>
                              </a:rPr>
                              <m:t>)</m:t>
                            </m:r>
                          </m:e>
                          <m:sup>
                            <m:r>
                              <m:rPr>
                                <m:sty m:val="p"/>
                              </m:rPr>
                              <a:rPr lang="en-US" altLang="zh-CN" sz="1800" i="1" dirty="0">
                                <a:latin typeface="Cambria Math" panose="02040503050406030204" pitchFamily="18" charset="0"/>
                              </a:rPr>
                              <m:t>w</m:t>
                            </m:r>
                          </m:sup>
                        </m:sSup>
                      </m:den>
                    </m:f>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r>
                          <m:rPr>
                            <m:sty m:val="p"/>
                          </m:rPr>
                          <a:rPr lang="en-US" altLang="zh-CN" sz="1800" i="1" dirty="0">
                            <a:latin typeface="Cambria Math" panose="02040503050406030204" pitchFamily="18" charset="0"/>
                          </a:rPr>
                          <m:t>c</m:t>
                        </m:r>
                      </m:num>
                      <m:den>
                        <m:sSup>
                          <m:sSupPr>
                            <m:ctrlPr>
                              <a:rPr lang="en-US" altLang="zh-CN" sz="1800" i="1" dirty="0">
                                <a:latin typeface="Cambria Math" panose="02040503050406030204" pitchFamily="18" charset="0"/>
                              </a:rPr>
                            </m:ctrlPr>
                          </m:sSup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r>
                              <a:rPr lang="en-US" altLang="zh-CN" sz="1800" i="1" dirty="0">
                                <a:latin typeface="Cambria Math" panose="02040503050406030204" pitchFamily="18" charset="0"/>
                              </a:rPr>
                              <m:t>)</m:t>
                            </m:r>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+1</m:t>
                            </m:r>
                          </m:sup>
                        </m:sSup>
                      </m:den>
                    </m:f>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r>
                          <a:rPr lang="en-US" altLang="zh-CN" sz="1800" i="1" dirty="0">
                            <a:latin typeface="Cambria Math" panose="02040503050406030204" pitchFamily="18" charset="0"/>
                          </a:rPr>
                          <m:t>𝑐</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m:rPr>
                                    <m:sty m:val="p"/>
                                  </m:rPr>
                                  <a:rPr lang="en-US" altLang="zh-CN" sz="1800" i="1" dirty="0">
                                    <a:latin typeface="Cambria Math" panose="02040503050406030204" pitchFamily="18" charset="0"/>
                                  </a:rPr>
                                  <m:t>y</m:t>
                                </m:r>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a:rPr lang="en-US" altLang="zh-CN" sz="1800" i="1" dirty="0">
                                <a:latin typeface="Cambria Math" panose="02040503050406030204" pitchFamily="18" charset="0"/>
                              </a:rPr>
                              <m:t>𝑛</m:t>
                            </m:r>
                            <m:r>
                              <a:rPr lang="en-US" altLang="zh-CN" sz="1800" i="1" dirty="0">
                                <a:latin typeface="Cambria Math" panose="02040503050406030204" pitchFamily="18" charset="0"/>
                              </a:rPr>
                              <m:t>−1</m:t>
                            </m:r>
                          </m:sup>
                        </m:sSup>
                      </m:den>
                    </m:f>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a:rPr lang="en-US" altLang="zh-CN" sz="1800" i="1" dirty="0">
                                <a:latin typeface="Cambria Math" panose="02040503050406030204" pitchFamily="18" charset="0"/>
                              </a:rPr>
                              <m:t>𝑛</m:t>
                            </m:r>
                            <m:r>
                              <a:rPr lang="en-US" altLang="zh-CN" sz="1800" i="1" dirty="0">
                                <a:latin typeface="Cambria Math" panose="02040503050406030204" pitchFamily="18" charset="0"/>
                              </a:rPr>
                              <m:t>−1</m:t>
                            </m:r>
                          </m:sup>
                        </m:sSup>
                      </m:den>
                    </m:f>
                  </m:oMath>
                </a14:m>
                <a:r>
                  <a:rPr lang="en-US" altLang="zh-CN" sz="1800" i="1" dirty="0">
                    <a:latin typeface="Cambria Math" panose="02040503050406030204" pitchFamily="18" charset="0"/>
                  </a:rPr>
                  <a:t>                          </a:t>
                </a:r>
                <a:r>
                  <a:rPr lang="zh-CN" altLang="en-US" sz="1800" i="1" dirty="0">
                    <a:latin typeface="Cambria Math" panose="02040503050406030204" pitchFamily="18" charset="0"/>
                  </a:rPr>
                  <a:t>（</a:t>
                </a:r>
                <a:r>
                  <a:rPr lang="en-US" altLang="zh-CN" sz="1800" i="1" dirty="0">
                    <a:latin typeface="Cambria Math" panose="02040503050406030204" pitchFamily="18" charset="0"/>
                  </a:rPr>
                  <a:t>10.4</a:t>
                </a:r>
                <a:r>
                  <a:rPr lang="zh-CN" altLang="en-US" sz="1800" i="1" dirty="0">
                    <a:latin typeface="Cambria Math" panose="02040503050406030204" pitchFamily="18" charset="0"/>
                  </a:rPr>
                  <a:t>）</a:t>
                </a:r>
                <a:endParaRPr lang="en-US" altLang="zh-CN" sz="1800" i="1" dirty="0">
                  <a:latin typeface="Cambria Math" panose="02040503050406030204" pitchFamily="18" charset="0"/>
                </a:endParaRPr>
              </a:p>
              <a:p>
                <a:r>
                  <a:rPr lang="en-US" altLang="zh-CN" sz="1800" i="1" dirty="0">
                    <a:latin typeface="Cambria Math" panose="02040503050406030204" pitchFamily="18" charset="0"/>
                  </a:rPr>
                  <a:t>        </a:t>
                </a:r>
                <a14:m>
                  <m:oMath xmlns:m="http://schemas.openxmlformats.org/officeDocument/2006/math">
                    <m:r>
                      <a:rPr lang="en-US" altLang="zh-CN" sz="1800" i="1" dirty="0">
                        <a:latin typeface="Cambria Math" panose="02040503050406030204" pitchFamily="18" charset="0"/>
                      </a:rPr>
                      <m:t>=</m:t>
                    </m:r>
                    <m:d>
                      <m:dPr>
                        <m:ctrlPr>
                          <a:rPr lang="en-US" altLang="zh-CN" sz="1800" i="1" dirty="0">
                            <a:latin typeface="Cambria Math" panose="02040503050406030204" pitchFamily="18" charset="0"/>
                          </a:rPr>
                        </m:ctrlPr>
                      </m:dPr>
                      <m:e>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r>
                              <a:rPr lang="en-US" altLang="zh-CN" sz="1800" i="1" dirty="0">
                                <a:latin typeface="Cambria Math" panose="02040503050406030204" pitchFamily="18" charset="0"/>
                              </a:rPr>
                              <m:t>𝑦</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sup>
                            </m:sSup>
                          </m:den>
                        </m:f>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r>
                              <a:rPr lang="en-US" altLang="zh-CN" sz="1800" i="1" dirty="0">
                                <a:latin typeface="Cambria Math" panose="02040503050406030204" pitchFamily="18" charset="0"/>
                              </a:rPr>
                              <m:t>𝑦</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+1</m:t>
                                </m:r>
                              </m:sup>
                            </m:sSup>
                          </m:den>
                        </m:f>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r>
                              <a:rPr lang="en-US" altLang="zh-CN" sz="1800" i="1" dirty="0">
                                <a:latin typeface="Cambria Math" panose="02040503050406030204" pitchFamily="18" charset="0"/>
                              </a:rPr>
                              <m:t>𝑦</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m:rPr>
                                        <m:sty m:val="p"/>
                                      </m:rPr>
                                      <a:rPr lang="en-US" altLang="zh-CN" sz="1800" i="1" dirty="0">
                                        <a:latin typeface="Cambria Math" panose="02040503050406030204" pitchFamily="18" charset="0"/>
                                      </a:rPr>
                                      <m:t>y</m:t>
                                    </m:r>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a:rPr lang="en-US" altLang="zh-CN" sz="1800" i="1" dirty="0">
                                    <a:latin typeface="Cambria Math" panose="02040503050406030204" pitchFamily="18" charset="0"/>
                                  </a:rPr>
                                  <m:t>𝑛</m:t>
                                </m:r>
                                <m:r>
                                  <a:rPr lang="en-US" altLang="zh-CN" sz="1800" i="1" dirty="0">
                                    <a:latin typeface="Cambria Math" panose="02040503050406030204" pitchFamily="18" charset="0"/>
                                  </a:rPr>
                                  <m:t>−1</m:t>
                                </m:r>
                              </m:sup>
                            </m:sSup>
                          </m:den>
                        </m:f>
                      </m:e>
                    </m:d>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a:rPr lang="en-US" altLang="zh-CN" sz="1800" i="1" dirty="0">
                                <a:latin typeface="Cambria Math" panose="02040503050406030204" pitchFamily="18" charset="0"/>
                              </a:rPr>
                              <m:t>𝑛</m:t>
                            </m:r>
                            <m:r>
                              <a:rPr lang="en-US" altLang="zh-CN" sz="1800" i="1" dirty="0">
                                <a:latin typeface="Cambria Math" panose="02040503050406030204" pitchFamily="18" charset="0"/>
                              </a:rPr>
                              <m:t>−1</m:t>
                            </m:r>
                          </m:sup>
                        </m:sSup>
                      </m:den>
                    </m:f>
                  </m:oMath>
                </a14:m>
                <a:endParaRPr lang="en-US" altLang="zh-CN" sz="1800" i="1" dirty="0">
                  <a:latin typeface="Cambria Math" panose="02040503050406030204" pitchFamily="18" charset="0"/>
                </a:endParaRPr>
              </a:p>
              <a:p>
                <a:r>
                  <a:rPr lang="en-US" altLang="zh-CN" sz="1800" i="1" dirty="0">
                    <a:latin typeface="Cambria Math" panose="02040503050406030204" pitchFamily="18" charset="0"/>
                  </a:rPr>
                  <a:t>        </a:t>
                </a:r>
                <a14:m>
                  <m:oMath xmlns:m="http://schemas.openxmlformats.org/officeDocument/2006/math">
                    <m:r>
                      <a:rPr lang="en-US" altLang="zh-CN" sz="1800" i="1" dirty="0">
                        <a:latin typeface="Cambria Math" panose="02040503050406030204" pitchFamily="18" charset="0"/>
                      </a:rPr>
                      <m:t>=</m:t>
                    </m:r>
                  </m:oMath>
                </a14:m>
                <a:r>
                  <a:rPr lang="en-US" altLang="zh-CN" sz="1800" i="1" dirty="0">
                    <a:latin typeface="Cambria Math" panose="02040503050406030204" pitchFamily="18" charset="0"/>
                  </a:rPr>
                  <a:t> </a:t>
                </a:r>
                <a14:m>
                  <m:oMath xmlns:m="http://schemas.openxmlformats.org/officeDocument/2006/math">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r>
                          <a:rPr lang="en-US" altLang="zh-CN" sz="1800" i="1" dirty="0">
                            <a:latin typeface="Cambria Math" panose="02040503050406030204" pitchFamily="18" charset="0"/>
                          </a:rPr>
                          <m:t>𝑦</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sup>
                        </m:sSup>
                      </m:den>
                    </m:f>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a:rPr lang="en-US" altLang="zh-CN" sz="1800" i="1" dirty="0">
                                    <a:latin typeface="Cambria Math" panose="02040503050406030204" pitchFamily="18" charset="0"/>
                                  </a:rPr>
                                  <m:t>1</m:t>
                                </m:r>
                              </m:sup>
                            </m:sSup>
                          </m:den>
                        </m:f>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a:rPr lang="en-US" altLang="zh-CN" sz="1800" i="1" dirty="0">
                                    <a:latin typeface="Cambria Math" panose="02040503050406030204" pitchFamily="18" charset="0"/>
                                  </a:rPr>
                                  <m:t>2</m:t>
                                </m:r>
                              </m:sup>
                            </m:sSup>
                          </m:den>
                        </m:f>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a:rPr lang="en-US" altLang="zh-CN" sz="1800" i="1" dirty="0">
                                    <a:latin typeface="Cambria Math" panose="02040503050406030204" pitchFamily="18" charset="0"/>
                                  </a:rPr>
                                  <m:t>𝑛</m:t>
                                </m:r>
                                <m:r>
                                  <a:rPr lang="en-US" altLang="zh-CN" sz="1800" i="1" dirty="0">
                                    <a:latin typeface="Cambria Math" panose="02040503050406030204" pitchFamily="18" charset="0"/>
                                  </a:rPr>
                                  <m:t>−1</m:t>
                                </m:r>
                              </m:sup>
                            </m:sSup>
                          </m:den>
                        </m:f>
                      </m:e>
                    </m:d>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a:rPr lang="en-US" altLang="zh-CN" sz="1800" i="1" dirty="0">
                                <a:latin typeface="Cambria Math" panose="02040503050406030204" pitchFamily="18" charset="0"/>
                              </a:rPr>
                              <m:t>𝑛</m:t>
                            </m:r>
                            <m:r>
                              <a:rPr lang="en-US" altLang="zh-CN" sz="1800" i="1" dirty="0">
                                <a:latin typeface="Cambria Math" panose="02040503050406030204" pitchFamily="18" charset="0"/>
                              </a:rPr>
                              <m:t>−1</m:t>
                            </m:r>
                          </m:sup>
                        </m:sSup>
                      </m:den>
                    </m:f>
                  </m:oMath>
                </a14:m>
                <a:endParaRPr lang="en-US" altLang="zh-CN" sz="1800" i="1" dirty="0">
                  <a:latin typeface="Cambria Math" panose="02040503050406030204" pitchFamily="18" charset="0"/>
                </a:endParaRPr>
              </a:p>
              <a:p>
                <a:r>
                  <a:rPr lang="en-US" altLang="zh-CN" sz="1800" b="0" dirty="0"/>
                  <a:t>      </a:t>
                </a:r>
                <a14:m>
                  <m:oMath xmlns:m="http://schemas.openxmlformats.org/officeDocument/2006/math">
                    <m:r>
                      <a:rPr lang="en-US" altLang="zh-CN" sz="1800" b="0" i="1" dirty="0" smtClean="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r>
                          <a:rPr lang="en-US" altLang="zh-CN" sz="1800" i="1" dirty="0">
                            <a:latin typeface="Cambria Math" panose="02040503050406030204" pitchFamily="18" charset="0"/>
                          </a:rPr>
                          <m:t>𝑦</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sup>
                        </m:sSup>
                      </m:den>
                    </m:f>
                    <m:r>
                      <a:rPr lang="en-US" altLang="zh-CN" sz="1800" b="0" i="1" dirty="0" smtClean="0">
                        <a:latin typeface="Cambria Math" panose="02040503050406030204" pitchFamily="18" charset="0"/>
                      </a:rPr>
                      <m:t>∗</m:t>
                    </m:r>
                    <m:f>
                      <m:fPr>
                        <m:ctrlPr>
                          <a:rPr lang="en-US" altLang="zh-CN" sz="1800" b="0" i="1" dirty="0" smtClean="0">
                            <a:latin typeface="Cambria Math" panose="02040503050406030204" pitchFamily="18" charset="0"/>
                          </a:rPr>
                        </m:ctrlPr>
                      </m:fPr>
                      <m:num>
                        <m:f>
                          <m:fPr>
                            <m:ctrlPr>
                              <a:rPr lang="en-US" altLang="zh-CN" sz="1800" b="0" i="1" dirty="0" smtClean="0">
                                <a:latin typeface="Cambria Math" panose="02040503050406030204" pitchFamily="18" charset="0"/>
                              </a:rPr>
                            </m:ctrlPr>
                          </m:fPr>
                          <m:num>
                            <m:r>
                              <a:rPr lang="en-US" altLang="zh-CN" sz="1800" b="0" i="1" dirty="0" smtClean="0">
                                <a:latin typeface="Cambria Math" panose="02040503050406030204" pitchFamily="18" charset="0"/>
                              </a:rPr>
                              <m:t>1</m:t>
                            </m:r>
                          </m:num>
                          <m:den>
                            <m:sSup>
                              <m:sSupPr>
                                <m:ctrlPr>
                                  <a:rPr lang="en-US" altLang="zh-CN" sz="1800" b="0" i="1" dirty="0" smtClean="0">
                                    <a:latin typeface="Cambria Math" panose="02040503050406030204" pitchFamily="18" charset="0"/>
                                  </a:rPr>
                                </m:ctrlPr>
                              </m:sSupPr>
                              <m:e>
                                <m:d>
                                  <m:dPr>
                                    <m:ctrlPr>
                                      <a:rPr lang="en-US" altLang="zh-CN" sz="1800" b="0" i="1" dirty="0" smtClean="0">
                                        <a:latin typeface="Cambria Math" panose="02040503050406030204" pitchFamily="18" charset="0"/>
                                      </a:rPr>
                                    </m:ctrlPr>
                                  </m:dPr>
                                  <m:e>
                                    <m:r>
                                      <a:rPr lang="en-US" altLang="zh-CN" sz="1800" b="0" i="1" dirty="0" smtClean="0">
                                        <a:latin typeface="Cambria Math" panose="02040503050406030204" pitchFamily="18" charset="0"/>
                                      </a:rPr>
                                      <m:t>1+</m:t>
                                    </m:r>
                                    <m:r>
                                      <a:rPr lang="en-US" altLang="zh-CN" sz="1800" b="0" i="1" dirty="0" smtClean="0">
                                        <a:latin typeface="Cambria Math" panose="02040503050406030204" pitchFamily="18" charset="0"/>
                                      </a:rPr>
                                      <m:t>𝑦</m:t>
                                    </m:r>
                                  </m:e>
                                </m:d>
                              </m:e>
                              <m:sup>
                                <m:r>
                                  <a:rPr lang="en-US" altLang="zh-CN" sz="1800" b="0" i="1" dirty="0" smtClean="0">
                                    <a:latin typeface="Cambria Math" panose="02040503050406030204" pitchFamily="18" charset="0"/>
                                  </a:rPr>
                                  <m:t>𝑛</m:t>
                                </m:r>
                              </m:sup>
                            </m:sSup>
                          </m:den>
                        </m:f>
                        <m:r>
                          <a:rPr lang="en-US" altLang="zh-CN" sz="1800" b="0" i="1" dirty="0" smtClean="0">
                            <a:latin typeface="Cambria Math" panose="02040503050406030204" pitchFamily="18" charset="0"/>
                          </a:rPr>
                          <m:t>−1</m:t>
                        </m:r>
                      </m:num>
                      <m:den>
                        <m:r>
                          <a:rPr lang="en-US" altLang="zh-CN" sz="1800" b="0" i="1" dirty="0" smtClean="0">
                            <a:latin typeface="Cambria Math" panose="02040503050406030204" pitchFamily="18" charset="0"/>
                          </a:rPr>
                          <m:t>1−</m:t>
                        </m:r>
                        <m:f>
                          <m:fPr>
                            <m:ctrlPr>
                              <a:rPr lang="en-US" altLang="zh-CN" sz="1800" b="0" i="1" dirty="0" smtClean="0">
                                <a:latin typeface="Cambria Math" panose="02040503050406030204" pitchFamily="18" charset="0"/>
                              </a:rPr>
                            </m:ctrlPr>
                          </m:fPr>
                          <m:num>
                            <m:r>
                              <a:rPr lang="en-US" altLang="zh-CN" sz="1800" b="0" i="1" dirty="0" smtClean="0">
                                <a:latin typeface="Cambria Math" panose="02040503050406030204" pitchFamily="18" charset="0"/>
                              </a:rPr>
                              <m:t>1</m:t>
                            </m:r>
                          </m:num>
                          <m:den>
                            <m:r>
                              <a:rPr lang="en-US" altLang="zh-CN" sz="1800" b="0" i="1" dirty="0" smtClean="0">
                                <a:latin typeface="Cambria Math" panose="02040503050406030204" pitchFamily="18" charset="0"/>
                              </a:rPr>
                              <m:t>1+</m:t>
                            </m:r>
                            <m:r>
                              <m:rPr>
                                <m:sty m:val="p"/>
                              </m:rPr>
                              <a:rPr lang="en-US" altLang="zh-CN" sz="1800" i="1" dirty="0">
                                <a:latin typeface="Cambria Math" panose="02040503050406030204" pitchFamily="18" charset="0"/>
                              </a:rPr>
                              <m:t>y</m:t>
                            </m:r>
                          </m:den>
                        </m:f>
                      </m:den>
                    </m:f>
                    <m:r>
                      <a:rPr lang="en-US" altLang="zh-CN" sz="1800" b="0" i="1" dirty="0" smtClean="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a:rPr lang="en-US" altLang="zh-CN" sz="1800" i="1" dirty="0">
                                <a:latin typeface="Cambria Math" panose="02040503050406030204" pitchFamily="18" charset="0"/>
                              </a:rPr>
                              <m:t>𝑛</m:t>
                            </m:r>
                            <m:r>
                              <a:rPr lang="en-US" altLang="zh-CN" sz="1800" i="1" dirty="0">
                                <a:latin typeface="Cambria Math" panose="02040503050406030204" pitchFamily="18" charset="0"/>
                              </a:rPr>
                              <m:t>−1</m:t>
                            </m:r>
                          </m:sup>
                        </m:sSup>
                      </m:den>
                    </m:f>
                  </m:oMath>
                </a14:m>
                <a:r>
                  <a:rPr lang="en-US" altLang="zh-CN" sz="1800" i="1" dirty="0">
                    <a:latin typeface="Cambria Math" panose="02040503050406030204" pitchFamily="18" charset="0"/>
                  </a:rPr>
                  <a:t>=</a:t>
                </a:r>
                <a:r>
                  <a:rPr lang="en-US" altLang="zh-CN" sz="1800" dirty="0"/>
                  <a:t> </a:t>
                </a:r>
                <a14:m>
                  <m:oMath xmlns:m="http://schemas.openxmlformats.org/officeDocument/2006/math">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sSup>
                          <m:sSupPr>
                            <m:ctrlPr>
                              <a:rPr lang="en-US" altLang="zh-CN" sz="1800" i="1" dirty="0" smtClean="0">
                                <a:latin typeface="Cambria Math" panose="02040503050406030204" pitchFamily="18" charset="0"/>
                              </a:rPr>
                            </m:ctrlPr>
                          </m:sSupPr>
                          <m:e>
                            <m:r>
                              <a:rPr lang="en-US" altLang="zh-CN" sz="1800" b="0" i="1" dirty="0" smtClean="0">
                                <a:latin typeface="Cambria Math" panose="02040503050406030204" pitchFamily="18" charset="0"/>
                              </a:rPr>
                              <m:t>(1+</m:t>
                            </m:r>
                            <m:r>
                              <a:rPr lang="en-US" altLang="zh-CN" sz="1800" b="0" i="1" dirty="0" smtClean="0">
                                <a:latin typeface="Cambria Math" panose="02040503050406030204" pitchFamily="18" charset="0"/>
                              </a:rPr>
                              <m:t>𝑦</m:t>
                            </m:r>
                            <m:r>
                              <a:rPr lang="en-US" altLang="zh-CN" sz="1800" b="0" i="1" dirty="0" smtClean="0">
                                <a:latin typeface="Cambria Math" panose="02040503050406030204" pitchFamily="18" charset="0"/>
                              </a:rPr>
                              <m:t>)</m:t>
                            </m:r>
                          </m:e>
                          <m:sup>
                            <m:r>
                              <a:rPr lang="en-US" altLang="zh-CN" sz="1800" b="0" i="1" dirty="0" smtClean="0">
                                <a:latin typeface="Cambria Math" panose="02040503050406030204" pitchFamily="18" charset="0"/>
                              </a:rPr>
                              <m:t>𝑛</m:t>
                            </m:r>
                          </m:sup>
                        </m:sSup>
                        <m:r>
                          <a:rPr lang="en-US" altLang="zh-CN" sz="1800" b="0" i="1" dirty="0" smtClean="0">
                            <a:latin typeface="Cambria Math" panose="02040503050406030204" pitchFamily="18" charset="0"/>
                          </a:rPr>
                          <m:t>−100</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a:rPr lang="en-US" altLang="zh-CN" sz="1800" i="1" dirty="0">
                                <a:latin typeface="Cambria Math" panose="02040503050406030204" pitchFamily="18" charset="0"/>
                              </a:rPr>
                              <m:t>𝑛</m:t>
                            </m:r>
                            <m:r>
                              <a:rPr lang="en-US" altLang="zh-CN" sz="1800" i="1" dirty="0">
                                <a:latin typeface="Cambria Math" panose="02040503050406030204" pitchFamily="18" charset="0"/>
                              </a:rPr>
                              <m:t>−1</m:t>
                            </m:r>
                          </m:sup>
                        </m:sSup>
                      </m:den>
                    </m:f>
                    <m:r>
                      <a:rPr lang="en-US" altLang="zh-CN" sz="1800" b="0" i="1" dirty="0" smtClean="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a:rPr lang="en-US" altLang="zh-CN" sz="1800" i="1" dirty="0">
                                <a:latin typeface="Cambria Math" panose="02040503050406030204" pitchFamily="18" charset="0"/>
                              </a:rPr>
                              <m:t>𝑛</m:t>
                            </m:r>
                            <m:r>
                              <a:rPr lang="en-US" altLang="zh-CN" sz="1800" i="1" dirty="0">
                                <a:latin typeface="Cambria Math" panose="02040503050406030204" pitchFamily="18" charset="0"/>
                              </a:rPr>
                              <m:t>−1</m:t>
                            </m:r>
                          </m:sup>
                        </m:sSup>
                      </m:den>
                    </m:f>
                  </m:oMath>
                </a14:m>
                <a:endParaRPr lang="en-US" altLang="zh-CN" sz="1800" i="1" dirty="0">
                  <a:latin typeface="Cambria Math" panose="02040503050406030204" pitchFamily="18" charset="0"/>
                </a:endParaRPr>
              </a:p>
              <a:p>
                <a:r>
                  <a:rPr lang="en-US" altLang="zh-CN" sz="1800" b="0" dirty="0"/>
                  <a:t>      </a:t>
                </a:r>
                <a14:m>
                  <m:oMath xmlns:m="http://schemas.openxmlformats.org/officeDocument/2006/math">
                    <m:r>
                      <a:rPr lang="en-US" altLang="zh-CN" sz="1800" b="0" i="1" dirty="0" smtClean="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100</m:t>
                        </m:r>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−1</m:t>
                            </m:r>
                          </m:sup>
                        </m:sSup>
                      </m:den>
                    </m:f>
                  </m:oMath>
                </a14:m>
                <a:r>
                  <a:rPr lang="en-US" altLang="zh-CN" sz="1800" i="1" dirty="0">
                    <a:latin typeface="Cambria Math" panose="02040503050406030204" pitchFamily="18" charset="0"/>
                  </a:rPr>
                  <a:t>                                                                                               (10.5)</a:t>
                </a:r>
              </a:p>
              <a:p>
                <a:r>
                  <a:rPr lang="en-US" altLang="zh-CN" sz="1800" b="0" dirty="0"/>
                  <a:t>      </a:t>
                </a:r>
                <a14:m>
                  <m:oMath xmlns:m="http://schemas.openxmlformats.org/officeDocument/2006/math">
                    <m:r>
                      <a:rPr lang="en-US" altLang="zh-CN" sz="1800" b="0" i="1" dirty="0" smtClean="0">
                        <a:latin typeface="Cambria Math" panose="02040503050406030204" pitchFamily="18" charset="0"/>
                      </a:rPr>
                      <m:t>=100∗</m:t>
                    </m:r>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a:rPr lang="en-US" altLang="zh-CN" sz="1800" b="0" i="1" dirty="0" smtClean="0">
                            <a:latin typeface="Cambria Math" panose="02040503050406030204" pitchFamily="18" charset="0"/>
                          </a:rPr>
                          <m:t>1−</m:t>
                        </m:r>
                        <m:r>
                          <m:rPr>
                            <m:sty m:val="p"/>
                          </m:rPr>
                          <a:rPr lang="en-US" altLang="zh-CN" sz="1800" i="1" dirty="0">
                            <a:latin typeface="Cambria Math" panose="02040503050406030204" pitchFamily="18" charset="0"/>
                          </a:rPr>
                          <m:t>w</m:t>
                        </m:r>
                      </m:sup>
                    </m:sSup>
                  </m:oMath>
                </a14:m>
                <a:r>
                  <a:rPr lang="en-US" altLang="zh-CN" sz="1800" i="1" dirty="0">
                    <a:latin typeface="Cambria Math" panose="02040503050406030204" pitchFamily="18" charset="0"/>
                  </a:rPr>
                  <a:t>                                                                             (10.6)</a:t>
                </a:r>
              </a:p>
              <a:p>
                <a:r>
                  <a:rPr lang="zh-CN" altLang="en-US" sz="1800" dirty="0"/>
                  <a:t>将</a:t>
                </a:r>
                <a14:m>
                  <m:oMath xmlns:m="http://schemas.openxmlformats.org/officeDocument/2006/math">
                    <m:sSup>
                      <m:sSupPr>
                        <m:ctrlPr>
                          <a:rPr lang="en-US" altLang="zh-CN" sz="1800" i="1" dirty="0" smtClean="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r>
                              <a:rPr lang="en-US" altLang="zh-CN" sz="1800" i="1" dirty="0">
                                <a:latin typeface="Cambria Math" panose="02040503050406030204" pitchFamily="18" charset="0"/>
                              </a:rPr>
                              <m:t>𝑦</m:t>
                            </m:r>
                          </m:e>
                        </m:d>
                      </m:e>
                      <m:sup>
                        <m:r>
                          <a:rPr lang="en-US" altLang="zh-CN" sz="1800" b="0" i="1" dirty="0" smtClean="0">
                            <a:latin typeface="Cambria Math" panose="02040503050406030204" pitchFamily="18" charset="0"/>
                          </a:rPr>
                          <m:t>1−</m:t>
                        </m:r>
                        <m:r>
                          <m:rPr>
                            <m:sty m:val="p"/>
                          </m:rPr>
                          <a:rPr lang="en-US" altLang="zh-CN" sz="1800" i="1" dirty="0">
                            <a:latin typeface="Cambria Math" panose="02040503050406030204" pitchFamily="18" charset="0"/>
                          </a:rPr>
                          <m:t>w</m:t>
                        </m:r>
                      </m:sup>
                    </m:sSup>
                  </m:oMath>
                </a14:m>
                <a:r>
                  <a:rPr lang="zh-CN" altLang="en-US" sz="1800" i="1" dirty="0">
                    <a:latin typeface="Cambria Math" panose="02040503050406030204" pitchFamily="18" charset="0"/>
                  </a:rPr>
                  <a:t>泰勒展开</a:t>
                </a:r>
                <a:endParaRPr lang="en-US" altLang="zh-CN" sz="1800" i="1" dirty="0">
                  <a:latin typeface="Cambria Math" panose="02040503050406030204" pitchFamily="18" charset="0"/>
                </a:endParaRPr>
              </a:p>
              <a:p>
                <a:pPr marL="0" indent="0">
                  <a:buNone/>
                </a:pPr>
                <a:r>
                  <a:rPr lang="en-US" altLang="zh-CN" sz="1800" i="1" dirty="0">
                    <a:latin typeface="Cambria Math" panose="02040503050406030204" pitchFamily="18" charset="0"/>
                  </a:rPr>
                  <a:t>             PV</a:t>
                </a:r>
                <a14:m>
                  <m:oMath xmlns:m="http://schemas.openxmlformats.org/officeDocument/2006/math">
                    <m:r>
                      <a:rPr lang="en-US" altLang="zh-CN" sz="1800" b="0" i="1" smtClean="0">
                        <a:latin typeface="Cambria Math" panose="02040503050406030204" pitchFamily="18" charset="0"/>
                      </a:rPr>
                      <m:t>=100∗</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1+</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1−</m:t>
                            </m:r>
                            <m:r>
                              <a:rPr lang="en-US" altLang="zh-CN" sz="1800" b="0" i="1" smtClean="0">
                                <a:latin typeface="Cambria Math" panose="02040503050406030204" pitchFamily="18" charset="0"/>
                              </a:rPr>
                              <m:t>𝑤</m:t>
                            </m:r>
                          </m:e>
                        </m:d>
                        <m:r>
                          <a:rPr lang="en-US" altLang="zh-CN" sz="1800" b="0" i="1" smtClean="0">
                            <a:latin typeface="Cambria Math" panose="02040503050406030204" pitchFamily="18" charset="0"/>
                          </a:rPr>
                          <m:t>𝑦</m:t>
                        </m:r>
                      </m:e>
                    </m:d>
                    <m:r>
                      <a:rPr lang="en-US" altLang="zh-CN" sz="1800" b="0" i="1" smtClean="0">
                        <a:latin typeface="Cambria Math" panose="02040503050406030204" pitchFamily="18" charset="0"/>
                      </a:rPr>
                      <m:t>=100+100</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1−</m:t>
                        </m:r>
                        <m:r>
                          <a:rPr lang="en-US" altLang="zh-CN" sz="1800" b="0" i="1" smtClean="0">
                            <a:latin typeface="Cambria Math" panose="02040503050406030204" pitchFamily="18" charset="0"/>
                          </a:rPr>
                          <m:t>𝑤</m:t>
                        </m:r>
                      </m:e>
                    </m:d>
                    <m:r>
                      <a:rPr lang="en-US" altLang="zh-CN" sz="1800" b="0" i="1" smtClean="0">
                        <a:latin typeface="Cambria Math" panose="02040503050406030204" pitchFamily="18" charset="0"/>
                      </a:rPr>
                      <m:t>𝑦</m:t>
                    </m:r>
                  </m:oMath>
                </a14:m>
                <a:r>
                  <a:rPr lang="en-US" altLang="zh-CN" sz="1800" i="1" dirty="0">
                    <a:latin typeface="Cambria Math" panose="02040503050406030204" pitchFamily="18" charset="0"/>
                  </a:rPr>
                  <a:t>      </a:t>
                </a:r>
              </a:p>
              <a:p>
                <a:r>
                  <a:rPr lang="zh-CN" altLang="en-US" sz="1800" i="1" dirty="0">
                    <a:latin typeface="Cambria Math" panose="02040503050406030204" pitchFamily="18" charset="0"/>
                  </a:rPr>
                  <a:t>因此，债券净价</a:t>
                </a:r>
                <a:r>
                  <a:rPr lang="en-US" altLang="zh-CN" sz="1800" i="1" dirty="0">
                    <a:latin typeface="Cambria Math" panose="02040503050406030204" pitchFamily="18" charset="0"/>
                  </a:rPr>
                  <a:t>=100</a:t>
                </a:r>
              </a:p>
              <a:p>
                <a:pPr marL="0" indent="0">
                  <a:buNone/>
                </a:pPr>
                <a:r>
                  <a:rPr lang="en-US" altLang="zh-CN" sz="2400" dirty="0"/>
                  <a:t>          </a:t>
                </a:r>
              </a:p>
            </p:txBody>
          </p:sp>
        </mc:Choice>
        <mc:Fallback>
          <p:sp>
            <p:nvSpPr>
              <p:cNvPr id="3" name="内容占位符 2">
                <a:extLst>
                  <a:ext uri="{FF2B5EF4-FFF2-40B4-BE49-F238E27FC236}">
                    <a16:creationId xmlns:a16="http://schemas.microsoft.com/office/drawing/2014/main" id="{7A213311-5B3C-DFA2-A231-495178176478}"/>
                  </a:ext>
                </a:extLst>
              </p:cNvPr>
              <p:cNvSpPr>
                <a:spLocks noGrp="1" noRot="1" noChangeAspect="1" noMove="1" noResize="1" noEditPoints="1" noAdjustHandles="1" noChangeArrowheads="1" noChangeShapeType="1" noTextEdit="1"/>
              </p:cNvSpPr>
              <p:nvPr>
                <p:ph idx="1"/>
              </p:nvPr>
            </p:nvSpPr>
            <p:spPr>
              <a:xfrm>
                <a:off x="457200" y="1600200"/>
                <a:ext cx="8229600" cy="4997152"/>
              </a:xfrm>
              <a:blipFill>
                <a:blip r:embed="rId2"/>
                <a:stretch>
                  <a:fillRect l="-519" t="-977" r="-2889" b="-1709"/>
                </a:stretch>
              </a:blipFill>
            </p:spPr>
            <p:txBody>
              <a:bodyPr/>
              <a:lstStyle/>
              <a:p>
                <a:r>
                  <a:rPr lang="zh-CN" altLang="en-US">
                    <a:noFill/>
                  </a:rPr>
                  <a:t> </a:t>
                </a:r>
              </a:p>
            </p:txBody>
          </p:sp>
        </mc:Fallback>
      </mc:AlternateContent>
      <p:cxnSp>
        <p:nvCxnSpPr>
          <p:cNvPr id="6" name="直接箭头连接符 5">
            <a:extLst>
              <a:ext uri="{FF2B5EF4-FFF2-40B4-BE49-F238E27FC236}">
                <a16:creationId xmlns:a16="http://schemas.microsoft.com/office/drawing/2014/main" id="{306E9772-AEA1-5D7E-A2F9-F9E026A9E285}"/>
              </a:ext>
            </a:extLst>
          </p:cNvPr>
          <p:cNvCxnSpPr/>
          <p:nvPr/>
        </p:nvCxnSpPr>
        <p:spPr>
          <a:xfrm flipV="1">
            <a:off x="5940152" y="5805264"/>
            <a:ext cx="864096"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84F0C8EB-D425-7E24-4353-DBFE306B223D}"/>
              </a:ext>
            </a:extLst>
          </p:cNvPr>
          <p:cNvSpPr txBox="1"/>
          <p:nvPr/>
        </p:nvSpPr>
        <p:spPr>
          <a:xfrm>
            <a:off x="6876256" y="5733256"/>
            <a:ext cx="1872208" cy="369332"/>
          </a:xfrm>
          <a:prstGeom prst="rect">
            <a:avLst/>
          </a:prstGeom>
          <a:noFill/>
        </p:spPr>
        <p:txBody>
          <a:bodyPr wrap="square" rtlCol="0">
            <a:spAutoFit/>
          </a:bodyPr>
          <a:lstStyle/>
          <a:p>
            <a:r>
              <a:rPr lang="zh-CN" altLang="en-US" dirty="0"/>
              <a:t>恰好是累计利息</a:t>
            </a:r>
          </a:p>
        </p:txBody>
      </p:sp>
    </p:spTree>
    <p:extLst>
      <p:ext uri="{BB962C8B-B14F-4D97-AF65-F5344CB8AC3E}">
        <p14:creationId xmlns:p14="http://schemas.microsoft.com/office/powerpoint/2010/main" val="214631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A74E20-C10A-A005-636C-0AF26CD895C3}"/>
              </a:ext>
            </a:extLst>
          </p:cNvPr>
          <p:cNvSpPr>
            <a:spLocks noGrp="1"/>
          </p:cNvSpPr>
          <p:nvPr>
            <p:ph type="title"/>
          </p:nvPr>
        </p:nvSpPr>
        <p:spPr/>
        <p:txBody>
          <a:bodyPr/>
          <a:lstStyle/>
          <a:p>
            <a:r>
              <a:rPr lang="zh-CN" altLang="en-US" sz="3200" dirty="0"/>
              <a:t>                   时间轴上看（</a:t>
            </a:r>
            <a:r>
              <a:rPr lang="en-US" altLang="zh-CN" sz="3200" dirty="0"/>
              <a:t>10.5</a:t>
            </a:r>
            <a:r>
              <a:rPr lang="zh-CN" altLang="en-US" sz="3200" dirty="0"/>
              <a:t>）和（</a:t>
            </a:r>
            <a:r>
              <a:rPr lang="en-US" altLang="zh-CN" sz="3200" dirty="0"/>
              <a:t>10.6</a:t>
            </a:r>
            <a:r>
              <a:rPr lang="zh-CN" altLang="en-US" sz="3200" dirty="0"/>
              <a:t>）</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115CFB1-654F-901E-D785-A4910A54A6FB}"/>
                  </a:ext>
                </a:extLst>
              </p:cNvPr>
              <p:cNvSpPr>
                <a:spLocks noGrp="1"/>
              </p:cNvSpPr>
              <p:nvPr>
                <p:ph idx="1"/>
              </p:nvPr>
            </p:nvSpPr>
            <p:spPr/>
            <p:txBody>
              <a:bodyPr/>
              <a:lstStyle/>
              <a:p>
                <a:pPr marL="0" indent="0">
                  <a:buNone/>
                </a:pPr>
                <a14:m>
                  <m:oMath xmlns:m="http://schemas.openxmlformats.org/officeDocument/2006/math">
                    <m:r>
                      <m:rPr>
                        <m:sty m:val="p"/>
                      </m:rPr>
                      <a:rPr lang="en-US" altLang="zh-CN" sz="2000" i="1" dirty="0">
                        <a:latin typeface="Cambria Math" panose="02040503050406030204" pitchFamily="18" charset="0"/>
                      </a:rPr>
                      <m:t>PV</m:t>
                    </m:r>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100</m:t>
                        </m:r>
                      </m:num>
                      <m:den>
                        <m:sSup>
                          <m:sSupPr>
                            <m:ctrlPr>
                              <a:rPr lang="en-US" altLang="zh-CN" sz="2000" i="1" dirty="0">
                                <a:latin typeface="Cambria Math" panose="02040503050406030204" pitchFamily="18" charset="0"/>
                              </a:rPr>
                            </m:ctrlPr>
                          </m:sSupPr>
                          <m:e>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1+</m:t>
                                </m:r>
                                <m:r>
                                  <a:rPr lang="en-US" altLang="zh-CN" sz="2000" i="1" dirty="0">
                                    <a:latin typeface="Cambria Math" panose="02040503050406030204" pitchFamily="18" charset="0"/>
                                  </a:rPr>
                                  <m:t>𝑦</m:t>
                                </m:r>
                              </m:e>
                            </m:d>
                          </m:e>
                          <m:sup>
                            <m:r>
                              <m:rPr>
                                <m:sty m:val="p"/>
                              </m:rPr>
                              <a:rPr lang="en-US" altLang="zh-CN" sz="2000" i="1" dirty="0">
                                <a:latin typeface="Cambria Math" panose="02040503050406030204" pitchFamily="18" charset="0"/>
                              </a:rPr>
                              <m:t>w</m:t>
                            </m:r>
                            <m:r>
                              <a:rPr lang="en-US" altLang="zh-CN" sz="2000" i="1" dirty="0">
                                <a:latin typeface="Cambria Math" panose="02040503050406030204" pitchFamily="18" charset="0"/>
                              </a:rPr>
                              <m:t>−1</m:t>
                            </m:r>
                          </m:sup>
                        </m:sSup>
                      </m:den>
                    </m:f>
                  </m:oMath>
                </a14:m>
                <a:r>
                  <a:rPr lang="en-US" altLang="zh-CN" sz="2000" i="1" dirty="0">
                    <a:latin typeface="Cambria Math" panose="02040503050406030204" pitchFamily="18" charset="0"/>
                  </a:rPr>
                  <a:t>                                                (10.5)</a:t>
                </a:r>
              </a:p>
              <a:p>
                <a:pPr marL="0" indent="0">
                  <a:buNone/>
                </a:pPr>
                <a14:m>
                  <m:oMath xmlns:m="http://schemas.openxmlformats.org/officeDocument/2006/math">
                    <m:r>
                      <m:rPr>
                        <m:sty m:val="p"/>
                      </m:rPr>
                      <a:rPr lang="en-US" altLang="zh-CN" sz="2000" i="1" dirty="0">
                        <a:latin typeface="Cambria Math" panose="02040503050406030204" pitchFamily="18" charset="0"/>
                      </a:rPr>
                      <m:t>PV</m:t>
                    </m:r>
                    <m:r>
                      <a:rPr lang="en-US" altLang="zh-CN" sz="2000" b="0" i="1" dirty="0" smtClean="0">
                        <a:latin typeface="Cambria Math" panose="02040503050406030204" pitchFamily="18" charset="0"/>
                      </a:rPr>
                      <m:t>=100∗</m:t>
                    </m:r>
                    <m:sSup>
                      <m:sSupPr>
                        <m:ctrlPr>
                          <a:rPr lang="en-US" altLang="zh-CN" sz="2000" i="1" dirty="0">
                            <a:latin typeface="Cambria Math" panose="02040503050406030204" pitchFamily="18" charset="0"/>
                          </a:rPr>
                        </m:ctrlPr>
                      </m:sSupPr>
                      <m:e>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1+</m:t>
                            </m:r>
                            <m:r>
                              <a:rPr lang="en-US" altLang="zh-CN" sz="2000" i="1" dirty="0">
                                <a:latin typeface="Cambria Math" panose="02040503050406030204" pitchFamily="18" charset="0"/>
                              </a:rPr>
                              <m:t>𝑦</m:t>
                            </m:r>
                          </m:e>
                        </m:d>
                      </m:e>
                      <m:sup>
                        <m:r>
                          <a:rPr lang="en-US" altLang="zh-CN" sz="2000" b="0" i="1" dirty="0" smtClean="0">
                            <a:latin typeface="Cambria Math" panose="02040503050406030204" pitchFamily="18" charset="0"/>
                          </a:rPr>
                          <m:t>1−</m:t>
                        </m:r>
                        <m:r>
                          <m:rPr>
                            <m:sty m:val="p"/>
                          </m:rPr>
                          <a:rPr lang="en-US" altLang="zh-CN" sz="2000" i="1" dirty="0">
                            <a:latin typeface="Cambria Math" panose="02040503050406030204" pitchFamily="18" charset="0"/>
                          </a:rPr>
                          <m:t>w</m:t>
                        </m:r>
                      </m:sup>
                    </m:sSup>
                  </m:oMath>
                </a14:m>
                <a:r>
                  <a:rPr lang="en-US" altLang="zh-CN" sz="2000" i="1" dirty="0">
                    <a:latin typeface="Cambria Math" panose="02040503050406030204" pitchFamily="18" charset="0"/>
                  </a:rPr>
                  <a:t>                            (10.6)</a:t>
                </a:r>
              </a:p>
              <a:p>
                <a:pPr marL="0" indent="0">
                  <a:buNone/>
                </a:pPr>
                <a:r>
                  <a:rPr lang="zh-CN" altLang="en-US" sz="2000" i="1" dirty="0">
                    <a:latin typeface="Cambria Math" panose="02040503050406030204" pitchFamily="18" charset="0"/>
                  </a:rPr>
                  <a:t>当</a:t>
                </a:r>
                <a:r>
                  <a:rPr lang="en-US" altLang="zh-CN" sz="2000" i="1" dirty="0">
                    <a:latin typeface="Cambria Math" panose="02040503050406030204" pitchFamily="18" charset="0"/>
                  </a:rPr>
                  <a:t>w=1</a:t>
                </a:r>
                <a:r>
                  <a:rPr lang="zh-CN" altLang="en-US" sz="2000" i="1" dirty="0">
                    <a:latin typeface="Cambria Math" panose="02040503050406030204" pitchFamily="18" charset="0"/>
                  </a:rPr>
                  <a:t>时</a:t>
                </a:r>
                <a:r>
                  <a:rPr lang="en-US" altLang="zh-CN" sz="2000" i="1" dirty="0">
                    <a:latin typeface="Cambria Math" panose="02040503050406030204" pitchFamily="18" charset="0"/>
                  </a:rPr>
                  <a:t>(</a:t>
                </a:r>
                <a:r>
                  <a:rPr lang="zh-CN" altLang="en-US" sz="2000" i="1" dirty="0">
                    <a:latin typeface="Cambria Math" panose="02040503050406030204" pitchFamily="18" charset="0"/>
                  </a:rPr>
                  <a:t>距下次付息正好</a:t>
                </a:r>
                <a:r>
                  <a:rPr lang="en-US" altLang="zh-CN" sz="2000" i="1" dirty="0">
                    <a:latin typeface="Cambria Math" panose="02040503050406030204" pitchFamily="18" charset="0"/>
                  </a:rPr>
                  <a:t>1</a:t>
                </a:r>
                <a:r>
                  <a:rPr lang="zh-CN" altLang="en-US" sz="2000" i="1" dirty="0">
                    <a:latin typeface="Cambria Math" panose="02040503050406030204" pitchFamily="18" charset="0"/>
                  </a:rPr>
                  <a:t>个付息周期，即刚好付完利息</a:t>
                </a:r>
                <a:r>
                  <a:rPr lang="en-US" altLang="zh-CN" sz="2000" i="1" dirty="0">
                    <a:latin typeface="Cambria Math" panose="02040503050406030204" pitchFamily="18" charset="0"/>
                  </a:rPr>
                  <a:t>)</a:t>
                </a:r>
                <a:r>
                  <a:rPr lang="zh-CN" altLang="en-US" sz="2000" i="1" dirty="0">
                    <a:latin typeface="Cambria Math" panose="02040503050406030204" pitchFamily="18" charset="0"/>
                  </a:rPr>
                  <a:t>，</a:t>
                </a:r>
                <a:r>
                  <a:rPr lang="en-US" altLang="zh-CN" sz="2000" i="1" dirty="0">
                    <a:latin typeface="Cambria Math" panose="02040503050406030204" pitchFamily="18" charset="0"/>
                  </a:rPr>
                  <a:t>PV=100</a:t>
                </a:r>
                <a:endParaRPr lang="zh-CN" altLang="en-US" sz="2000" dirty="0"/>
              </a:p>
            </p:txBody>
          </p:sp>
        </mc:Choice>
        <mc:Fallback>
          <p:sp>
            <p:nvSpPr>
              <p:cNvPr id="3" name="内容占位符 2">
                <a:extLst>
                  <a:ext uri="{FF2B5EF4-FFF2-40B4-BE49-F238E27FC236}">
                    <a16:creationId xmlns:a16="http://schemas.microsoft.com/office/drawing/2014/main" id="{3115CFB1-654F-901E-D785-A4910A54A6FB}"/>
                  </a:ext>
                </a:extLst>
              </p:cNvPr>
              <p:cNvSpPr>
                <a:spLocks noGrp="1" noRot="1" noChangeAspect="1" noMove="1" noResize="1" noEditPoints="1" noAdjustHandles="1" noChangeArrowheads="1" noChangeShapeType="1" noTextEdit="1"/>
              </p:cNvSpPr>
              <p:nvPr>
                <p:ph idx="1"/>
              </p:nvPr>
            </p:nvSpPr>
            <p:spPr>
              <a:blipFill>
                <a:blip r:embed="rId2"/>
                <a:stretch>
                  <a:fillRect l="-741"/>
                </a:stretch>
              </a:blipFill>
            </p:spPr>
            <p:txBody>
              <a:bodyPr/>
              <a:lstStyle/>
              <a:p>
                <a:r>
                  <a:rPr lang="zh-CN" altLang="en-US">
                    <a:noFill/>
                  </a:rPr>
                  <a:t> </a:t>
                </a:r>
              </a:p>
            </p:txBody>
          </p:sp>
        </mc:Fallback>
      </mc:AlternateContent>
      <p:grpSp>
        <p:nvGrpSpPr>
          <p:cNvPr id="22" name="组合 21">
            <a:extLst>
              <a:ext uri="{FF2B5EF4-FFF2-40B4-BE49-F238E27FC236}">
                <a16:creationId xmlns:a16="http://schemas.microsoft.com/office/drawing/2014/main" id="{A6308CAF-5C16-8E86-335F-70A41419FB62}"/>
              </a:ext>
            </a:extLst>
          </p:cNvPr>
          <p:cNvGrpSpPr/>
          <p:nvPr/>
        </p:nvGrpSpPr>
        <p:grpSpPr>
          <a:xfrm>
            <a:off x="1331640" y="3573016"/>
            <a:ext cx="5423085" cy="1839592"/>
            <a:chOff x="1043608" y="3712386"/>
            <a:chExt cx="5423085" cy="1700222"/>
          </a:xfrm>
        </p:grpSpPr>
        <p:sp>
          <p:nvSpPr>
            <p:cNvPr id="17" name="文本框 16">
              <a:extLst>
                <a:ext uri="{FF2B5EF4-FFF2-40B4-BE49-F238E27FC236}">
                  <a16:creationId xmlns:a16="http://schemas.microsoft.com/office/drawing/2014/main" id="{CF787EC7-C47E-F036-0917-C398E29DF7A0}"/>
                </a:ext>
              </a:extLst>
            </p:cNvPr>
            <p:cNvSpPr txBox="1"/>
            <p:nvPr/>
          </p:nvSpPr>
          <p:spPr>
            <a:xfrm>
              <a:off x="4384482" y="4471251"/>
              <a:ext cx="428832" cy="369332"/>
            </a:xfrm>
            <a:prstGeom prst="rect">
              <a:avLst/>
            </a:prstGeom>
            <a:noFill/>
          </p:spPr>
          <p:txBody>
            <a:bodyPr wrap="square" rtlCol="0">
              <a:spAutoFit/>
            </a:bodyPr>
            <a:lstStyle/>
            <a:p>
              <a:r>
                <a:rPr lang="en-US" altLang="zh-CN" dirty="0"/>
                <a:t>w</a:t>
              </a:r>
              <a:endParaRPr lang="zh-CN" altLang="en-US" dirty="0"/>
            </a:p>
          </p:txBody>
        </p:sp>
        <p:grpSp>
          <p:nvGrpSpPr>
            <p:cNvPr id="21" name="组合 20">
              <a:extLst>
                <a:ext uri="{FF2B5EF4-FFF2-40B4-BE49-F238E27FC236}">
                  <a16:creationId xmlns:a16="http://schemas.microsoft.com/office/drawing/2014/main" id="{8DC2D5EE-819E-0540-F889-68346FAC2F9C}"/>
                </a:ext>
              </a:extLst>
            </p:cNvPr>
            <p:cNvGrpSpPr/>
            <p:nvPr/>
          </p:nvGrpSpPr>
          <p:grpSpPr>
            <a:xfrm>
              <a:off x="1043608" y="3712386"/>
              <a:ext cx="5423085" cy="1700222"/>
              <a:chOff x="1237147" y="2927625"/>
              <a:chExt cx="5423085" cy="1700222"/>
            </a:xfrm>
          </p:grpSpPr>
          <p:cxnSp>
            <p:nvCxnSpPr>
              <p:cNvPr id="5" name="直接箭头连接符 4">
                <a:extLst>
                  <a:ext uri="{FF2B5EF4-FFF2-40B4-BE49-F238E27FC236}">
                    <a16:creationId xmlns:a16="http://schemas.microsoft.com/office/drawing/2014/main" id="{4EE0C21E-361E-8759-069D-CA909F5708D5}"/>
                  </a:ext>
                </a:extLst>
              </p:cNvPr>
              <p:cNvCxnSpPr/>
              <p:nvPr/>
            </p:nvCxnSpPr>
            <p:spPr>
              <a:xfrm>
                <a:off x="1979712" y="4149080"/>
                <a:ext cx="46805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BB5994D1-F0C4-6E16-3A3C-19093866872C}"/>
                  </a:ext>
                </a:extLst>
              </p:cNvPr>
              <p:cNvCxnSpPr/>
              <p:nvPr/>
            </p:nvCxnSpPr>
            <p:spPr>
              <a:xfrm flipV="1">
                <a:off x="5364088" y="364502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726F7B6D-7117-3CCB-9B2F-DBF6F90B0E49}"/>
                  </a:ext>
                </a:extLst>
              </p:cNvPr>
              <p:cNvCxnSpPr/>
              <p:nvPr/>
            </p:nvCxnSpPr>
            <p:spPr>
              <a:xfrm flipV="1">
                <a:off x="1990747" y="364502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4862E236-1A03-777E-F674-8E921CD77342}"/>
                  </a:ext>
                </a:extLst>
              </p:cNvPr>
              <p:cNvCxnSpPr/>
              <p:nvPr/>
            </p:nvCxnSpPr>
            <p:spPr>
              <a:xfrm flipV="1">
                <a:off x="4139952" y="3645024"/>
                <a:ext cx="0"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0D54DF59-1028-8438-790D-E828ED6A6FA9}"/>
                  </a:ext>
                </a:extLst>
              </p:cNvPr>
              <p:cNvSpPr txBox="1"/>
              <p:nvPr/>
            </p:nvSpPr>
            <p:spPr>
              <a:xfrm>
                <a:off x="1763692" y="3296958"/>
                <a:ext cx="693042" cy="369332"/>
              </a:xfrm>
              <a:prstGeom prst="rect">
                <a:avLst/>
              </a:prstGeom>
              <a:noFill/>
            </p:spPr>
            <p:txBody>
              <a:bodyPr wrap="square" rtlCol="0">
                <a:spAutoFit/>
              </a:bodyPr>
              <a:lstStyle/>
              <a:p>
                <a:r>
                  <a:rPr lang="en-US" altLang="zh-CN" dirty="0"/>
                  <a:t>100</a:t>
                </a:r>
                <a:endParaRPr lang="zh-CN" altLang="en-US" dirty="0"/>
              </a:p>
            </p:txBody>
          </p:sp>
          <p:sp>
            <p:nvSpPr>
              <p:cNvPr id="12" name="文本框 11">
                <a:extLst>
                  <a:ext uri="{FF2B5EF4-FFF2-40B4-BE49-F238E27FC236}">
                    <a16:creationId xmlns:a16="http://schemas.microsoft.com/office/drawing/2014/main" id="{5284D66B-2EA0-B443-F0BE-86B957F8104E}"/>
                  </a:ext>
                </a:extLst>
              </p:cNvPr>
              <p:cNvSpPr txBox="1"/>
              <p:nvPr/>
            </p:nvSpPr>
            <p:spPr>
              <a:xfrm>
                <a:off x="5000832" y="3296958"/>
                <a:ext cx="1271590" cy="369332"/>
              </a:xfrm>
              <a:prstGeom prst="rect">
                <a:avLst/>
              </a:prstGeom>
              <a:noFill/>
            </p:spPr>
            <p:txBody>
              <a:bodyPr wrap="square" rtlCol="0">
                <a:spAutoFit/>
              </a:bodyPr>
              <a:lstStyle/>
              <a:p>
                <a:r>
                  <a:rPr lang="en-US" altLang="zh-CN" dirty="0"/>
                  <a:t>100+100y</a:t>
                </a:r>
                <a:endParaRPr lang="zh-CN" altLang="en-US" dirty="0"/>
              </a:p>
            </p:txBody>
          </p:sp>
          <p:sp>
            <p:nvSpPr>
              <p:cNvPr id="13" name="文本框 12">
                <a:extLst>
                  <a:ext uri="{FF2B5EF4-FFF2-40B4-BE49-F238E27FC236}">
                    <a16:creationId xmlns:a16="http://schemas.microsoft.com/office/drawing/2014/main" id="{05DA429A-A2AB-99BA-0143-2560BC9233EE}"/>
                  </a:ext>
                </a:extLst>
              </p:cNvPr>
              <p:cNvSpPr txBox="1"/>
              <p:nvPr/>
            </p:nvSpPr>
            <p:spPr>
              <a:xfrm>
                <a:off x="3841804" y="3275691"/>
                <a:ext cx="693042" cy="369332"/>
              </a:xfrm>
              <a:prstGeom prst="rect">
                <a:avLst/>
              </a:prstGeom>
              <a:noFill/>
            </p:spPr>
            <p:txBody>
              <a:bodyPr wrap="square" rtlCol="0">
                <a:spAutoFit/>
              </a:bodyPr>
              <a:lstStyle/>
              <a:p>
                <a:r>
                  <a:rPr lang="en-US" altLang="zh-CN" dirty="0"/>
                  <a:t>PV</a:t>
                </a:r>
                <a:endParaRPr lang="zh-CN" altLang="en-US" dirty="0"/>
              </a:p>
            </p:txBody>
          </p:sp>
          <p:sp>
            <p:nvSpPr>
              <p:cNvPr id="14" name="文本框 13">
                <a:extLst>
                  <a:ext uri="{FF2B5EF4-FFF2-40B4-BE49-F238E27FC236}">
                    <a16:creationId xmlns:a16="http://schemas.microsoft.com/office/drawing/2014/main" id="{779BD9D9-0A8B-856B-A8D7-F86854C3F618}"/>
                  </a:ext>
                </a:extLst>
              </p:cNvPr>
              <p:cNvSpPr txBox="1"/>
              <p:nvPr/>
            </p:nvSpPr>
            <p:spPr>
              <a:xfrm>
                <a:off x="1237147" y="4258515"/>
                <a:ext cx="1485130" cy="369332"/>
              </a:xfrm>
              <a:prstGeom prst="rect">
                <a:avLst/>
              </a:prstGeom>
              <a:noFill/>
            </p:spPr>
            <p:txBody>
              <a:bodyPr wrap="square" rtlCol="0">
                <a:spAutoFit/>
              </a:bodyPr>
              <a:lstStyle/>
              <a:p>
                <a:r>
                  <a:rPr lang="zh-CN" altLang="en-US" dirty="0"/>
                  <a:t>上一付息日</a:t>
                </a:r>
              </a:p>
            </p:txBody>
          </p:sp>
          <p:sp>
            <p:nvSpPr>
              <p:cNvPr id="15" name="文本框 14">
                <a:extLst>
                  <a:ext uri="{FF2B5EF4-FFF2-40B4-BE49-F238E27FC236}">
                    <a16:creationId xmlns:a16="http://schemas.microsoft.com/office/drawing/2014/main" id="{D29E1825-5868-9AD9-6F5A-C609EDD52CF0}"/>
                  </a:ext>
                </a:extLst>
              </p:cNvPr>
              <p:cNvSpPr txBox="1"/>
              <p:nvPr/>
            </p:nvSpPr>
            <p:spPr>
              <a:xfrm>
                <a:off x="4787292" y="4258515"/>
                <a:ext cx="1485130" cy="369332"/>
              </a:xfrm>
              <a:prstGeom prst="rect">
                <a:avLst/>
              </a:prstGeom>
              <a:noFill/>
            </p:spPr>
            <p:txBody>
              <a:bodyPr wrap="square" rtlCol="0">
                <a:spAutoFit/>
              </a:bodyPr>
              <a:lstStyle/>
              <a:p>
                <a:r>
                  <a:rPr lang="zh-CN" altLang="en-US" dirty="0"/>
                  <a:t>下一付息日</a:t>
                </a:r>
              </a:p>
            </p:txBody>
          </p:sp>
          <p:sp>
            <p:nvSpPr>
              <p:cNvPr id="16" name="文本框 15">
                <a:extLst>
                  <a:ext uri="{FF2B5EF4-FFF2-40B4-BE49-F238E27FC236}">
                    <a16:creationId xmlns:a16="http://schemas.microsoft.com/office/drawing/2014/main" id="{522703C7-44E0-24A6-0A32-474887EC7E94}"/>
                  </a:ext>
                </a:extLst>
              </p:cNvPr>
              <p:cNvSpPr txBox="1"/>
              <p:nvPr/>
            </p:nvSpPr>
            <p:spPr>
              <a:xfrm>
                <a:off x="3614144" y="4251009"/>
                <a:ext cx="1485130" cy="369332"/>
              </a:xfrm>
              <a:prstGeom prst="rect">
                <a:avLst/>
              </a:prstGeom>
              <a:noFill/>
            </p:spPr>
            <p:txBody>
              <a:bodyPr wrap="square" rtlCol="0">
                <a:spAutoFit/>
              </a:bodyPr>
              <a:lstStyle/>
              <a:p>
                <a:r>
                  <a:rPr lang="zh-CN" altLang="en-US" dirty="0"/>
                  <a:t>估值日</a:t>
                </a:r>
              </a:p>
            </p:txBody>
          </p:sp>
          <p:sp>
            <p:nvSpPr>
              <p:cNvPr id="18" name="文本框 17">
                <a:extLst>
                  <a:ext uri="{FF2B5EF4-FFF2-40B4-BE49-F238E27FC236}">
                    <a16:creationId xmlns:a16="http://schemas.microsoft.com/office/drawing/2014/main" id="{DD2CA68F-3EB0-4EEE-FC75-494F8E9E13C1}"/>
                  </a:ext>
                </a:extLst>
              </p:cNvPr>
              <p:cNvSpPr txBox="1"/>
              <p:nvPr/>
            </p:nvSpPr>
            <p:spPr>
              <a:xfrm>
                <a:off x="2562591" y="3688467"/>
                <a:ext cx="740923" cy="369332"/>
              </a:xfrm>
              <a:prstGeom prst="rect">
                <a:avLst/>
              </a:prstGeom>
              <a:noFill/>
            </p:spPr>
            <p:txBody>
              <a:bodyPr wrap="square" rtlCol="0">
                <a:spAutoFit/>
              </a:bodyPr>
              <a:lstStyle/>
              <a:p>
                <a:r>
                  <a:rPr lang="en-US" altLang="zh-CN" dirty="0"/>
                  <a:t>1-w</a:t>
                </a:r>
                <a:endParaRPr lang="zh-CN" altLang="en-US" dirty="0"/>
              </a:p>
            </p:txBody>
          </p:sp>
          <p:sp>
            <p:nvSpPr>
              <p:cNvPr id="19" name="箭头: 上弧形 18">
                <a:extLst>
                  <a:ext uri="{FF2B5EF4-FFF2-40B4-BE49-F238E27FC236}">
                    <a16:creationId xmlns:a16="http://schemas.microsoft.com/office/drawing/2014/main" id="{9E4D3FCD-8B88-E77E-2E48-73913971B216}"/>
                  </a:ext>
                </a:extLst>
              </p:cNvPr>
              <p:cNvSpPr/>
              <p:nvPr/>
            </p:nvSpPr>
            <p:spPr>
              <a:xfrm>
                <a:off x="2110213" y="2996967"/>
                <a:ext cx="1885723" cy="29999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箭头: 下弧形 19">
                <a:extLst>
                  <a:ext uri="{FF2B5EF4-FFF2-40B4-BE49-F238E27FC236}">
                    <a16:creationId xmlns:a16="http://schemas.microsoft.com/office/drawing/2014/main" id="{210288E4-EFA8-62BF-B5C9-A8DE78386837}"/>
                  </a:ext>
                </a:extLst>
              </p:cNvPr>
              <p:cNvSpPr/>
              <p:nvPr/>
            </p:nvSpPr>
            <p:spPr>
              <a:xfrm rot="10800000">
                <a:off x="4127630" y="2927625"/>
                <a:ext cx="1508997" cy="369332"/>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23" name="文本框 22">
            <a:extLst>
              <a:ext uri="{FF2B5EF4-FFF2-40B4-BE49-F238E27FC236}">
                <a16:creationId xmlns:a16="http://schemas.microsoft.com/office/drawing/2014/main" id="{813404BC-C303-D20C-D89D-C01F31F3266F}"/>
              </a:ext>
            </a:extLst>
          </p:cNvPr>
          <p:cNvSpPr txBox="1"/>
          <p:nvPr/>
        </p:nvSpPr>
        <p:spPr>
          <a:xfrm>
            <a:off x="4572000" y="3212976"/>
            <a:ext cx="1080120" cy="369332"/>
          </a:xfrm>
          <a:prstGeom prst="rect">
            <a:avLst/>
          </a:prstGeom>
          <a:noFill/>
        </p:spPr>
        <p:txBody>
          <a:bodyPr wrap="square" rtlCol="0">
            <a:spAutoFit/>
          </a:bodyPr>
          <a:lstStyle/>
          <a:p>
            <a:r>
              <a:rPr lang="zh-CN" altLang="en-US" dirty="0"/>
              <a:t>（</a:t>
            </a:r>
            <a:r>
              <a:rPr lang="en-US" altLang="zh-CN" dirty="0"/>
              <a:t>10.5</a:t>
            </a:r>
            <a:r>
              <a:rPr lang="zh-CN" altLang="en-US" dirty="0"/>
              <a:t>）</a:t>
            </a:r>
          </a:p>
        </p:txBody>
      </p:sp>
      <p:sp>
        <p:nvSpPr>
          <p:cNvPr id="24" name="文本框 23">
            <a:extLst>
              <a:ext uri="{FF2B5EF4-FFF2-40B4-BE49-F238E27FC236}">
                <a16:creationId xmlns:a16="http://schemas.microsoft.com/office/drawing/2014/main" id="{0263B6CE-A551-5F0A-32CE-D6948121D076}"/>
              </a:ext>
            </a:extLst>
          </p:cNvPr>
          <p:cNvSpPr txBox="1"/>
          <p:nvPr/>
        </p:nvSpPr>
        <p:spPr>
          <a:xfrm>
            <a:off x="2487485" y="3248435"/>
            <a:ext cx="1080120" cy="369332"/>
          </a:xfrm>
          <a:prstGeom prst="rect">
            <a:avLst/>
          </a:prstGeom>
          <a:noFill/>
        </p:spPr>
        <p:txBody>
          <a:bodyPr wrap="square" rtlCol="0">
            <a:spAutoFit/>
          </a:bodyPr>
          <a:lstStyle/>
          <a:p>
            <a:r>
              <a:rPr lang="zh-CN" altLang="en-US" dirty="0"/>
              <a:t>（</a:t>
            </a:r>
            <a:r>
              <a:rPr lang="en-US" altLang="zh-CN" dirty="0"/>
              <a:t>10.6</a:t>
            </a:r>
            <a:r>
              <a:rPr lang="zh-CN" altLang="en-US" dirty="0"/>
              <a:t>）</a:t>
            </a:r>
          </a:p>
        </p:txBody>
      </p:sp>
    </p:spTree>
    <p:extLst>
      <p:ext uri="{BB962C8B-B14F-4D97-AF65-F5344CB8AC3E}">
        <p14:creationId xmlns:p14="http://schemas.microsoft.com/office/powerpoint/2010/main" val="6132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399AFE-4149-62C1-3830-02A6F4410F95}"/>
              </a:ext>
            </a:extLst>
          </p:cNvPr>
          <p:cNvSpPr>
            <a:spLocks noGrp="1"/>
          </p:cNvSpPr>
          <p:nvPr>
            <p:ph type="title"/>
          </p:nvPr>
        </p:nvSpPr>
        <p:spPr/>
        <p:txBody>
          <a:bodyPr/>
          <a:lstStyle/>
          <a:p>
            <a:r>
              <a:rPr lang="zh-CN" altLang="en-US" dirty="0"/>
              <a:t>              </a:t>
            </a:r>
            <a:r>
              <a:rPr lang="en-US" altLang="zh-CN" sz="2800" dirty="0"/>
              <a:t>YTM</a:t>
            </a:r>
            <a:r>
              <a:rPr lang="zh-CN" altLang="en-US" sz="2800" dirty="0"/>
              <a:t>不变时的债券价格轨道</a:t>
            </a:r>
            <a:endParaRPr lang="zh-CN" altLang="en-US" dirty="0"/>
          </a:p>
        </p:txBody>
      </p:sp>
      <p:sp>
        <p:nvSpPr>
          <p:cNvPr id="3" name="内容占位符 2">
            <a:extLst>
              <a:ext uri="{FF2B5EF4-FFF2-40B4-BE49-F238E27FC236}">
                <a16:creationId xmlns:a16="http://schemas.microsoft.com/office/drawing/2014/main" id="{BCFD00F9-794E-CE9B-6D0C-35D15212B345}"/>
              </a:ext>
            </a:extLst>
          </p:cNvPr>
          <p:cNvSpPr>
            <a:spLocks noGrp="1"/>
          </p:cNvSpPr>
          <p:nvPr>
            <p:ph idx="1"/>
          </p:nvPr>
        </p:nvSpPr>
        <p:spPr/>
        <p:txBody>
          <a:bodyPr/>
          <a:lstStyle/>
          <a:p>
            <a:r>
              <a:rPr lang="zh-CN" altLang="en-US" sz="2000" dirty="0"/>
              <a:t>票面利率</a:t>
            </a:r>
            <a:r>
              <a:rPr lang="en-US" altLang="zh-CN" sz="2000" dirty="0"/>
              <a:t>=</a:t>
            </a:r>
            <a:r>
              <a:rPr lang="zh-CN" altLang="en-US" sz="2000" dirty="0"/>
              <a:t>债券</a:t>
            </a:r>
            <a:r>
              <a:rPr lang="en-US" altLang="zh-CN" sz="2000" dirty="0"/>
              <a:t>YTM</a:t>
            </a:r>
            <a:r>
              <a:rPr lang="zh-CN" altLang="en-US" sz="2000" dirty="0"/>
              <a:t>                          债券净价</a:t>
            </a:r>
            <a:r>
              <a:rPr lang="en-US" altLang="zh-CN" sz="2000" dirty="0"/>
              <a:t>=</a:t>
            </a:r>
            <a:r>
              <a:rPr lang="zh-CN" altLang="en-US" sz="2000" dirty="0"/>
              <a:t>面值</a:t>
            </a:r>
            <a:endParaRPr lang="en-US" altLang="zh-CN" sz="2000" dirty="0"/>
          </a:p>
          <a:p>
            <a:endParaRPr lang="en-US" altLang="zh-CN" sz="2000" dirty="0"/>
          </a:p>
          <a:p>
            <a:r>
              <a:rPr lang="zh-CN" altLang="en-US" sz="1800" dirty="0"/>
              <a:t>容易推断，如果</a:t>
            </a:r>
            <a:endParaRPr lang="en-US" altLang="zh-CN" sz="1800" dirty="0"/>
          </a:p>
          <a:p>
            <a:pPr marL="0" indent="0">
              <a:buNone/>
            </a:pPr>
            <a:r>
              <a:rPr lang="en-US" altLang="zh-CN" sz="1800" dirty="0"/>
              <a:t>    </a:t>
            </a:r>
            <a:r>
              <a:rPr lang="zh-CN" altLang="en-US" sz="1800" dirty="0"/>
              <a:t>（</a:t>
            </a:r>
            <a:r>
              <a:rPr lang="en-US" altLang="zh-CN" sz="1800" dirty="0"/>
              <a:t>1</a:t>
            </a:r>
            <a:r>
              <a:rPr lang="zh-CN" altLang="en-US" sz="1800" dirty="0"/>
              <a:t>）票面利率</a:t>
            </a:r>
            <a:r>
              <a:rPr lang="en-US" altLang="zh-CN" sz="1800" dirty="0"/>
              <a:t>&gt;</a:t>
            </a:r>
            <a:r>
              <a:rPr lang="zh-CN" altLang="en-US" sz="1800" dirty="0"/>
              <a:t>债券</a:t>
            </a:r>
            <a:r>
              <a:rPr lang="en-US" altLang="zh-CN" sz="1800" dirty="0"/>
              <a:t>YTM,  </a:t>
            </a:r>
            <a:r>
              <a:rPr lang="zh-CN" altLang="en-US" sz="1800" dirty="0"/>
              <a:t>债券净价</a:t>
            </a:r>
            <a:r>
              <a:rPr lang="en-US" altLang="zh-CN" sz="1800" dirty="0"/>
              <a:t>&gt;</a:t>
            </a:r>
            <a:r>
              <a:rPr lang="zh-CN" altLang="en-US" sz="1800" dirty="0"/>
              <a:t>面值 </a:t>
            </a:r>
            <a:r>
              <a:rPr lang="en-US" altLang="zh-CN" sz="1800" dirty="0"/>
              <a:t>——</a:t>
            </a:r>
            <a:r>
              <a:rPr lang="zh-CN" altLang="en-US" sz="1800" dirty="0"/>
              <a:t> </a:t>
            </a:r>
            <a:r>
              <a:rPr lang="en-US" altLang="zh-CN" sz="1800" dirty="0"/>
              <a:t>(</a:t>
            </a:r>
            <a:r>
              <a:rPr lang="zh-CN" altLang="en-US" sz="1800" dirty="0"/>
              <a:t>该债券比平价债券更为“合算”，那么它的净价应该比平价债券更高（高于面值）</a:t>
            </a:r>
            <a:endParaRPr lang="en-US" altLang="zh-CN" sz="1800" dirty="0"/>
          </a:p>
          <a:p>
            <a:pPr marL="0" indent="0">
              <a:buNone/>
            </a:pPr>
            <a:r>
              <a:rPr lang="en-US" altLang="zh-CN" sz="1800" dirty="0"/>
              <a:t>    </a:t>
            </a:r>
            <a:r>
              <a:rPr lang="zh-CN" altLang="en-US" sz="1800" dirty="0"/>
              <a:t>（</a:t>
            </a:r>
            <a:r>
              <a:rPr lang="en-US" altLang="zh-CN" sz="1800" dirty="0"/>
              <a:t>2</a:t>
            </a:r>
            <a:r>
              <a:rPr lang="zh-CN" altLang="en-US" sz="1800" dirty="0"/>
              <a:t>）票面利率</a:t>
            </a:r>
            <a:r>
              <a:rPr lang="en-US" altLang="zh-CN" sz="1800" dirty="0"/>
              <a:t>&lt;</a:t>
            </a:r>
            <a:r>
              <a:rPr lang="zh-CN" altLang="en-US" sz="1800" dirty="0"/>
              <a:t>债券</a:t>
            </a:r>
            <a:r>
              <a:rPr lang="en-US" altLang="zh-CN" sz="1800" dirty="0"/>
              <a:t>YTM,  </a:t>
            </a:r>
            <a:r>
              <a:rPr lang="zh-CN" altLang="en-US" sz="1800" dirty="0"/>
              <a:t>债券净价</a:t>
            </a:r>
            <a:r>
              <a:rPr lang="en-US" altLang="zh-CN" sz="1800" dirty="0"/>
              <a:t>&lt;</a:t>
            </a:r>
            <a:r>
              <a:rPr lang="zh-CN" altLang="en-US" sz="1800" dirty="0"/>
              <a:t>面值</a:t>
            </a:r>
            <a:r>
              <a:rPr lang="en-US" altLang="zh-CN" sz="1800" dirty="0"/>
              <a:t>——</a:t>
            </a:r>
            <a:r>
              <a:rPr lang="zh-CN" altLang="en-US" sz="1800" dirty="0"/>
              <a:t>该债券比平价债券更为“不合算”，那么它的净价应该比平价债券更低（低于面值）</a:t>
            </a:r>
            <a:endParaRPr lang="en-US" altLang="zh-CN" sz="1800" dirty="0"/>
          </a:p>
          <a:p>
            <a:pPr marL="0" indent="0">
              <a:buNone/>
            </a:pPr>
            <a:endParaRPr lang="en-US" altLang="zh-CN" sz="1800" dirty="0"/>
          </a:p>
          <a:p>
            <a:r>
              <a:rPr lang="zh-CN" altLang="en-US" sz="1800" dirty="0"/>
              <a:t>如果债券持有期内</a:t>
            </a:r>
            <a:r>
              <a:rPr lang="en-US" altLang="zh-CN" sz="1800" dirty="0"/>
              <a:t>YTM</a:t>
            </a:r>
            <a:r>
              <a:rPr lang="zh-CN" altLang="en-US" sz="1800" dirty="0"/>
              <a:t>保持不变，那么：</a:t>
            </a:r>
            <a:endParaRPr lang="en-US" altLang="zh-CN" sz="1800" dirty="0"/>
          </a:p>
          <a:p>
            <a:pPr marL="0" indent="0">
              <a:buNone/>
            </a:pPr>
            <a:r>
              <a:rPr lang="en-US" altLang="zh-CN" sz="1800" dirty="0"/>
              <a:t>    </a:t>
            </a:r>
            <a:r>
              <a:rPr lang="zh-CN" altLang="en-US" sz="1800" dirty="0"/>
              <a:t>（</a:t>
            </a:r>
            <a:r>
              <a:rPr lang="en-US" altLang="zh-CN" sz="1800" dirty="0"/>
              <a:t>1</a:t>
            </a:r>
            <a:r>
              <a:rPr lang="zh-CN" altLang="en-US" sz="1800" dirty="0"/>
              <a:t>）净价高于面值的债券会随着到期日临近而享受的“合算”时间越来越短，其净价会逐渐降低，到期时，债券净价等于面值。</a:t>
            </a:r>
            <a:endParaRPr lang="en-US" altLang="zh-CN" sz="1800" dirty="0"/>
          </a:p>
          <a:p>
            <a:pPr marL="0" indent="0">
              <a:buNone/>
            </a:pPr>
            <a:r>
              <a:rPr lang="en-US" altLang="zh-CN" sz="1800" dirty="0"/>
              <a:t>    </a:t>
            </a:r>
            <a:r>
              <a:rPr lang="zh-CN" altLang="en-US" sz="1800" dirty="0"/>
              <a:t>（</a:t>
            </a:r>
            <a:r>
              <a:rPr lang="en-US" altLang="zh-CN" sz="1800" dirty="0"/>
              <a:t>2</a:t>
            </a:r>
            <a:r>
              <a:rPr lang="zh-CN" altLang="en-US" sz="1800" dirty="0"/>
              <a:t>）净价低于面值的债券会随着到期日临近而享受的“不合算”时间越来越短，其净价折扣会逐渐降低（净价上升），到期时，债券净价等于面值。</a:t>
            </a:r>
            <a:endParaRPr lang="en-US" altLang="zh-CN" sz="1800" dirty="0"/>
          </a:p>
          <a:p>
            <a:pPr marL="0" indent="0">
              <a:buNone/>
            </a:pPr>
            <a:endParaRPr lang="en-US" altLang="zh-CN" sz="2000" dirty="0"/>
          </a:p>
          <a:p>
            <a:endParaRPr lang="zh-CN" altLang="en-US" sz="2000" dirty="0"/>
          </a:p>
        </p:txBody>
      </p:sp>
      <p:sp>
        <p:nvSpPr>
          <p:cNvPr id="4" name="箭头: 左右 3">
            <a:extLst>
              <a:ext uri="{FF2B5EF4-FFF2-40B4-BE49-F238E27FC236}">
                <a16:creationId xmlns:a16="http://schemas.microsoft.com/office/drawing/2014/main" id="{92B976B8-1B60-A816-EF25-C4E2B2DC66DD}"/>
              </a:ext>
            </a:extLst>
          </p:cNvPr>
          <p:cNvSpPr/>
          <p:nvPr/>
        </p:nvSpPr>
        <p:spPr>
          <a:xfrm>
            <a:off x="3635896" y="1700808"/>
            <a:ext cx="936104" cy="316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06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E368F-C01A-8D65-12ED-FC33760BCD42}"/>
              </a:ext>
            </a:extLst>
          </p:cNvPr>
          <p:cNvSpPr>
            <a:spLocks noGrp="1"/>
          </p:cNvSpPr>
          <p:nvPr>
            <p:ph type="title"/>
          </p:nvPr>
        </p:nvSpPr>
        <p:spPr/>
        <p:txBody>
          <a:bodyPr/>
          <a:lstStyle/>
          <a:p>
            <a:r>
              <a:rPr lang="en-US" altLang="zh-CN" dirty="0"/>
              <a:t>         4%</a:t>
            </a:r>
            <a:r>
              <a:rPr lang="zh-CN" altLang="en-US" dirty="0"/>
              <a:t>债券的净价变化</a:t>
            </a:r>
          </a:p>
        </p:txBody>
      </p:sp>
      <p:graphicFrame>
        <p:nvGraphicFramePr>
          <p:cNvPr id="7" name="内容占位符 6">
            <a:extLst>
              <a:ext uri="{FF2B5EF4-FFF2-40B4-BE49-F238E27FC236}">
                <a16:creationId xmlns:a16="http://schemas.microsoft.com/office/drawing/2014/main" id="{917BD1E3-FBFA-6FDD-FC8E-708179C5DE03}"/>
              </a:ext>
            </a:extLst>
          </p:cNvPr>
          <p:cNvGraphicFramePr>
            <a:graphicFrameLocks noGrp="1"/>
          </p:cNvGraphicFramePr>
          <p:nvPr>
            <p:ph idx="1"/>
            <p:extLst>
              <p:ext uri="{D42A27DB-BD31-4B8C-83A1-F6EECF244321}">
                <p14:modId xmlns:p14="http://schemas.microsoft.com/office/powerpoint/2010/main" val="1405004098"/>
              </p:ext>
            </p:extLst>
          </p:nvPr>
        </p:nvGraphicFramePr>
        <p:xfrm>
          <a:off x="539552" y="1600201"/>
          <a:ext cx="8064900" cy="4693920"/>
        </p:xfrm>
        <a:graphic>
          <a:graphicData uri="http://schemas.openxmlformats.org/drawingml/2006/table">
            <a:tbl>
              <a:tblPr/>
              <a:tblGrid>
                <a:gridCol w="672075">
                  <a:extLst>
                    <a:ext uri="{9D8B030D-6E8A-4147-A177-3AD203B41FA5}">
                      <a16:colId xmlns:a16="http://schemas.microsoft.com/office/drawing/2014/main" val="1883925542"/>
                    </a:ext>
                  </a:extLst>
                </a:gridCol>
                <a:gridCol w="672075">
                  <a:extLst>
                    <a:ext uri="{9D8B030D-6E8A-4147-A177-3AD203B41FA5}">
                      <a16:colId xmlns:a16="http://schemas.microsoft.com/office/drawing/2014/main" val="2584511964"/>
                    </a:ext>
                  </a:extLst>
                </a:gridCol>
                <a:gridCol w="672075">
                  <a:extLst>
                    <a:ext uri="{9D8B030D-6E8A-4147-A177-3AD203B41FA5}">
                      <a16:colId xmlns:a16="http://schemas.microsoft.com/office/drawing/2014/main" val="60934687"/>
                    </a:ext>
                  </a:extLst>
                </a:gridCol>
                <a:gridCol w="672075">
                  <a:extLst>
                    <a:ext uri="{9D8B030D-6E8A-4147-A177-3AD203B41FA5}">
                      <a16:colId xmlns:a16="http://schemas.microsoft.com/office/drawing/2014/main" val="1845073570"/>
                    </a:ext>
                  </a:extLst>
                </a:gridCol>
                <a:gridCol w="672075">
                  <a:extLst>
                    <a:ext uri="{9D8B030D-6E8A-4147-A177-3AD203B41FA5}">
                      <a16:colId xmlns:a16="http://schemas.microsoft.com/office/drawing/2014/main" val="437329196"/>
                    </a:ext>
                  </a:extLst>
                </a:gridCol>
                <a:gridCol w="672075">
                  <a:extLst>
                    <a:ext uri="{9D8B030D-6E8A-4147-A177-3AD203B41FA5}">
                      <a16:colId xmlns:a16="http://schemas.microsoft.com/office/drawing/2014/main" val="3779908794"/>
                    </a:ext>
                  </a:extLst>
                </a:gridCol>
                <a:gridCol w="672075">
                  <a:extLst>
                    <a:ext uri="{9D8B030D-6E8A-4147-A177-3AD203B41FA5}">
                      <a16:colId xmlns:a16="http://schemas.microsoft.com/office/drawing/2014/main" val="1918127737"/>
                    </a:ext>
                  </a:extLst>
                </a:gridCol>
                <a:gridCol w="672075">
                  <a:extLst>
                    <a:ext uri="{9D8B030D-6E8A-4147-A177-3AD203B41FA5}">
                      <a16:colId xmlns:a16="http://schemas.microsoft.com/office/drawing/2014/main" val="695624070"/>
                    </a:ext>
                  </a:extLst>
                </a:gridCol>
                <a:gridCol w="672075">
                  <a:extLst>
                    <a:ext uri="{9D8B030D-6E8A-4147-A177-3AD203B41FA5}">
                      <a16:colId xmlns:a16="http://schemas.microsoft.com/office/drawing/2014/main" val="1992265490"/>
                    </a:ext>
                  </a:extLst>
                </a:gridCol>
                <a:gridCol w="672075">
                  <a:extLst>
                    <a:ext uri="{9D8B030D-6E8A-4147-A177-3AD203B41FA5}">
                      <a16:colId xmlns:a16="http://schemas.microsoft.com/office/drawing/2014/main" val="1580201953"/>
                    </a:ext>
                  </a:extLst>
                </a:gridCol>
                <a:gridCol w="672075">
                  <a:extLst>
                    <a:ext uri="{9D8B030D-6E8A-4147-A177-3AD203B41FA5}">
                      <a16:colId xmlns:a16="http://schemas.microsoft.com/office/drawing/2014/main" val="1656009592"/>
                    </a:ext>
                  </a:extLst>
                </a:gridCol>
                <a:gridCol w="672075">
                  <a:extLst>
                    <a:ext uri="{9D8B030D-6E8A-4147-A177-3AD203B41FA5}">
                      <a16:colId xmlns:a16="http://schemas.microsoft.com/office/drawing/2014/main" val="1266773135"/>
                    </a:ext>
                  </a:extLst>
                </a:gridCol>
              </a:tblGrid>
              <a:tr h="162225">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10">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r>
                        <a:rPr lang="zh-CN" altLang="en-US" sz="1100" b="0" i="0" u="none" strike="noStrike">
                          <a:solidFill>
                            <a:srgbClr val="000000"/>
                          </a:solidFill>
                          <a:effectLst/>
                          <a:latin typeface="等线" panose="02010600030101010101" pitchFamily="2" charset="-122"/>
                          <a:ea typeface="等线" panose="02010600030101010101" pitchFamily="2" charset="-122"/>
                        </a:rPr>
                        <a:t>债券未来现金流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7125042"/>
                  </a:ext>
                </a:extLst>
              </a:tr>
              <a:tr h="162225">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当前日期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3208064"/>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4447"/>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1513965"/>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5194362"/>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717220"/>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9042623"/>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9390639"/>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7713376"/>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5534335"/>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6043985"/>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8654444"/>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4331211"/>
                  </a:ext>
                </a:extLst>
              </a:tr>
              <a:tr h="162225">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6444300"/>
                  </a:ext>
                </a:extLst>
              </a:tr>
              <a:tr h="162225">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10">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r>
                        <a:rPr lang="zh-CN" altLang="en-US" sz="1100" b="0" i="0" u="none" strike="noStrike">
                          <a:solidFill>
                            <a:srgbClr val="000000"/>
                          </a:solidFill>
                          <a:effectLst/>
                          <a:latin typeface="等线" panose="02010600030101010101" pitchFamily="2" charset="-122"/>
                          <a:ea typeface="等线" panose="02010600030101010101" pitchFamily="2" charset="-122"/>
                        </a:rPr>
                        <a:t>债券未来现金流现值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6571230"/>
                  </a:ext>
                </a:extLst>
              </a:tr>
              <a:tr h="308111">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当前日期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r>
                        <a:rPr lang="zh-CN" altLang="en-US" sz="1100" b="0" i="0" u="none" strike="noStrike">
                          <a:solidFill>
                            <a:srgbClr val="000000"/>
                          </a:solidFill>
                          <a:effectLst/>
                          <a:latin typeface="等线" panose="02010600030101010101" pitchFamily="2" charset="-122"/>
                          <a:ea typeface="等线" panose="02010600030101010101" pitchFamily="2" charset="-122"/>
                        </a:rPr>
                        <a:t>债券价格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87087033"/>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3.7037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3.4294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3.1753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2.9401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2.7223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2.5207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2.3340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2.1611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48.1721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73.1597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37073706"/>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3.7037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3.4294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3.1753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2.9401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2.7223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2.5207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2.3340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2.1611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52.0259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75.0124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13067586"/>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3.7037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3.4294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3.1753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2.9401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2.7223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2.5207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2.3340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56.1880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77.0134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86297053"/>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3.7037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3.4294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3.1753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2.9401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2.7223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2.5207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60.6830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79.1745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59981507"/>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3.7037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3.4294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3.1753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2.9401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2.7223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65.5376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81.5085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15363259"/>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3.7037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3.4294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3.1753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2.9401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70.7807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84.0292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67496252"/>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3.7037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3.4294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3.1753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76.4431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86.7515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213541776"/>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3.7037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3.4294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82.5586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89.6916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68770590"/>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3.7037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89.1632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92.8669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26733057"/>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96.2963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96.2963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31424949"/>
                  </a:ext>
                </a:extLst>
              </a:tr>
              <a:tr h="162225">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75376953"/>
                  </a:ext>
                </a:extLst>
              </a:tr>
            </a:tbl>
          </a:graphicData>
        </a:graphic>
      </p:graphicFrame>
    </p:spTree>
    <p:extLst>
      <p:ext uri="{BB962C8B-B14F-4D97-AF65-F5344CB8AC3E}">
        <p14:creationId xmlns:p14="http://schemas.microsoft.com/office/powerpoint/2010/main" val="472894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18BAB-506B-F204-CAEF-DCDD6C25193C}"/>
              </a:ext>
            </a:extLst>
          </p:cNvPr>
          <p:cNvSpPr>
            <a:spLocks noGrp="1"/>
          </p:cNvSpPr>
          <p:nvPr>
            <p:ph type="title"/>
          </p:nvPr>
        </p:nvSpPr>
        <p:spPr/>
        <p:txBody>
          <a:bodyPr/>
          <a:lstStyle/>
          <a:p>
            <a:r>
              <a:rPr lang="en-US" altLang="zh-CN" dirty="0"/>
              <a:t>          12%</a:t>
            </a:r>
            <a:r>
              <a:rPr lang="zh-CN" altLang="en-US" dirty="0"/>
              <a:t>债券的净价变化</a:t>
            </a:r>
          </a:p>
        </p:txBody>
      </p:sp>
      <p:graphicFrame>
        <p:nvGraphicFramePr>
          <p:cNvPr id="4" name="内容占位符 3">
            <a:extLst>
              <a:ext uri="{FF2B5EF4-FFF2-40B4-BE49-F238E27FC236}">
                <a16:creationId xmlns:a16="http://schemas.microsoft.com/office/drawing/2014/main" id="{2E577CE9-CC84-DB9B-2D2A-B0F2B14B92D7}"/>
              </a:ext>
            </a:extLst>
          </p:cNvPr>
          <p:cNvGraphicFramePr>
            <a:graphicFrameLocks noGrp="1"/>
          </p:cNvGraphicFramePr>
          <p:nvPr>
            <p:ph idx="1"/>
            <p:extLst>
              <p:ext uri="{D42A27DB-BD31-4B8C-83A1-F6EECF244321}">
                <p14:modId xmlns:p14="http://schemas.microsoft.com/office/powerpoint/2010/main" val="825823439"/>
              </p:ext>
            </p:extLst>
          </p:nvPr>
        </p:nvGraphicFramePr>
        <p:xfrm>
          <a:off x="647562" y="1429984"/>
          <a:ext cx="7848876" cy="4811991"/>
        </p:xfrm>
        <a:graphic>
          <a:graphicData uri="http://schemas.openxmlformats.org/drawingml/2006/table">
            <a:tbl>
              <a:tblPr/>
              <a:tblGrid>
                <a:gridCol w="654073">
                  <a:extLst>
                    <a:ext uri="{9D8B030D-6E8A-4147-A177-3AD203B41FA5}">
                      <a16:colId xmlns:a16="http://schemas.microsoft.com/office/drawing/2014/main" val="1182622909"/>
                    </a:ext>
                  </a:extLst>
                </a:gridCol>
                <a:gridCol w="654073">
                  <a:extLst>
                    <a:ext uri="{9D8B030D-6E8A-4147-A177-3AD203B41FA5}">
                      <a16:colId xmlns:a16="http://schemas.microsoft.com/office/drawing/2014/main" val="950224376"/>
                    </a:ext>
                  </a:extLst>
                </a:gridCol>
                <a:gridCol w="654073">
                  <a:extLst>
                    <a:ext uri="{9D8B030D-6E8A-4147-A177-3AD203B41FA5}">
                      <a16:colId xmlns:a16="http://schemas.microsoft.com/office/drawing/2014/main" val="4116354713"/>
                    </a:ext>
                  </a:extLst>
                </a:gridCol>
                <a:gridCol w="654073">
                  <a:extLst>
                    <a:ext uri="{9D8B030D-6E8A-4147-A177-3AD203B41FA5}">
                      <a16:colId xmlns:a16="http://schemas.microsoft.com/office/drawing/2014/main" val="4151622818"/>
                    </a:ext>
                  </a:extLst>
                </a:gridCol>
                <a:gridCol w="654073">
                  <a:extLst>
                    <a:ext uri="{9D8B030D-6E8A-4147-A177-3AD203B41FA5}">
                      <a16:colId xmlns:a16="http://schemas.microsoft.com/office/drawing/2014/main" val="2106472187"/>
                    </a:ext>
                  </a:extLst>
                </a:gridCol>
                <a:gridCol w="654073">
                  <a:extLst>
                    <a:ext uri="{9D8B030D-6E8A-4147-A177-3AD203B41FA5}">
                      <a16:colId xmlns:a16="http://schemas.microsoft.com/office/drawing/2014/main" val="3280564286"/>
                    </a:ext>
                  </a:extLst>
                </a:gridCol>
                <a:gridCol w="654073">
                  <a:extLst>
                    <a:ext uri="{9D8B030D-6E8A-4147-A177-3AD203B41FA5}">
                      <a16:colId xmlns:a16="http://schemas.microsoft.com/office/drawing/2014/main" val="3142326114"/>
                    </a:ext>
                  </a:extLst>
                </a:gridCol>
                <a:gridCol w="654073">
                  <a:extLst>
                    <a:ext uri="{9D8B030D-6E8A-4147-A177-3AD203B41FA5}">
                      <a16:colId xmlns:a16="http://schemas.microsoft.com/office/drawing/2014/main" val="1398842448"/>
                    </a:ext>
                  </a:extLst>
                </a:gridCol>
                <a:gridCol w="654073">
                  <a:extLst>
                    <a:ext uri="{9D8B030D-6E8A-4147-A177-3AD203B41FA5}">
                      <a16:colId xmlns:a16="http://schemas.microsoft.com/office/drawing/2014/main" val="3826168179"/>
                    </a:ext>
                  </a:extLst>
                </a:gridCol>
                <a:gridCol w="654073">
                  <a:extLst>
                    <a:ext uri="{9D8B030D-6E8A-4147-A177-3AD203B41FA5}">
                      <a16:colId xmlns:a16="http://schemas.microsoft.com/office/drawing/2014/main" val="4219439540"/>
                    </a:ext>
                  </a:extLst>
                </a:gridCol>
                <a:gridCol w="654073">
                  <a:extLst>
                    <a:ext uri="{9D8B030D-6E8A-4147-A177-3AD203B41FA5}">
                      <a16:colId xmlns:a16="http://schemas.microsoft.com/office/drawing/2014/main" val="1912272458"/>
                    </a:ext>
                  </a:extLst>
                </a:gridCol>
                <a:gridCol w="654073">
                  <a:extLst>
                    <a:ext uri="{9D8B030D-6E8A-4147-A177-3AD203B41FA5}">
                      <a16:colId xmlns:a16="http://schemas.microsoft.com/office/drawing/2014/main" val="2700583323"/>
                    </a:ext>
                  </a:extLst>
                </a:gridCol>
              </a:tblGrid>
              <a:tr h="162068">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gridSpan="10">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r>
                        <a:rPr lang="zh-CN" altLang="en-US" sz="1100" b="0" i="0" u="none" strike="noStrike">
                          <a:solidFill>
                            <a:srgbClr val="000000"/>
                          </a:solidFill>
                          <a:effectLst/>
                          <a:latin typeface="等线" panose="02010600030101010101" pitchFamily="2" charset="-122"/>
                          <a:ea typeface="等线" panose="02010600030101010101" pitchFamily="2" charset="-122"/>
                        </a:rPr>
                        <a:t>债券未来现金流</a:t>
                      </a:r>
                    </a:p>
                  </a:txBody>
                  <a:tcPr marL="4373" marR="4373" marT="4373" marB="0" anchor="ctr">
                    <a:lnL>
                      <a:noFill/>
                    </a:lnL>
                    <a:lnR>
                      <a:noFill/>
                    </a:lnR>
                    <a:lnT>
                      <a:noFill/>
                    </a:lnT>
                    <a:lnB>
                      <a:noFill/>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548854480"/>
                  </a:ext>
                </a:extLst>
              </a:tr>
              <a:tr h="162068">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当前日期</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a:t>
                      </a:r>
                    </a:p>
                  </a:txBody>
                  <a:tcPr marL="4373" marR="4373" marT="4373" marB="0" anchor="ctr">
                    <a:lnL>
                      <a:noFill/>
                    </a:lnL>
                    <a:lnR>
                      <a:noFill/>
                    </a:lnR>
                    <a:lnT>
                      <a:noFill/>
                    </a:lnT>
                    <a:lnB>
                      <a:noFill/>
                    </a:lnB>
                    <a:solidFill>
                      <a:srgbClr val="00B050"/>
                    </a:solid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659123415"/>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112</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262164091"/>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112</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3987481520"/>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112</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3946268987"/>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112</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3459411882"/>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112</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3108394573"/>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112</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2230647830"/>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112</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432718730"/>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112</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848440899"/>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112</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1215921915"/>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112</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2479144741"/>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1640632396"/>
                  </a:ext>
                </a:extLst>
              </a:tr>
              <a:tr h="162068">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2793766180"/>
                  </a:ext>
                </a:extLst>
              </a:tr>
              <a:tr h="162068">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gridSpan="10">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r>
                        <a:rPr lang="zh-CN" altLang="en-US" sz="1100" b="0" i="0" u="none" strike="noStrike">
                          <a:solidFill>
                            <a:srgbClr val="000000"/>
                          </a:solidFill>
                          <a:effectLst/>
                          <a:latin typeface="等线" panose="02010600030101010101" pitchFamily="2" charset="-122"/>
                          <a:ea typeface="等线" panose="02010600030101010101" pitchFamily="2" charset="-122"/>
                        </a:rPr>
                        <a:t>债券未来现金流现值</a:t>
                      </a:r>
                    </a:p>
                  </a:txBody>
                  <a:tcPr marL="4373" marR="4373" marT="4373" marB="0" anchor="ctr">
                    <a:lnL>
                      <a:noFill/>
                    </a:lnL>
                    <a:lnR>
                      <a:noFill/>
                    </a:lnR>
                    <a:lnT>
                      <a:noFill/>
                    </a:lnT>
                    <a:lnB>
                      <a:noFill/>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extLst>
                  <a:ext uri="{0D108BD9-81ED-4DB2-BD59-A6C34878D82A}">
                    <a16:rowId xmlns:a16="http://schemas.microsoft.com/office/drawing/2014/main" val="1857335958"/>
                  </a:ext>
                </a:extLst>
              </a:tr>
              <a:tr h="312186">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当前日期</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a:t>
                      </a:r>
                    </a:p>
                  </a:txBody>
                  <a:tcPr marL="4373" marR="4373" marT="4373" marB="0" anchor="ctr">
                    <a:lnL>
                      <a:noFill/>
                    </a:lnL>
                    <a:lnR>
                      <a:noFill/>
                    </a:lnR>
                    <a:lnT>
                      <a:noFill/>
                    </a:lnT>
                    <a:lnB>
                      <a:noFill/>
                    </a:lnB>
                    <a:solidFill>
                      <a:srgbClr val="00B05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a:t>
                      </a:r>
                    </a:p>
                  </a:txBody>
                  <a:tcPr marL="4373" marR="4373" marT="4373" marB="0" anchor="ctr">
                    <a:lnL>
                      <a:noFill/>
                    </a:lnL>
                    <a:lnR>
                      <a:noFill/>
                    </a:lnR>
                    <a:lnT>
                      <a:noFill/>
                    </a:lnT>
                    <a:lnB>
                      <a:noFill/>
                    </a:lnB>
                    <a:solidFill>
                      <a:srgbClr val="00B050"/>
                    </a:solidFill>
                  </a:tcPr>
                </a:tc>
                <a:tc>
                  <a:txBody>
                    <a:bodyPr/>
                    <a:lstStyle/>
                    <a:p>
                      <a:pPr algn="l"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a:t>
                      </a:r>
                      <a:r>
                        <a:rPr lang="zh-CN" altLang="en-US" sz="1100" b="0" i="0" u="none" strike="noStrike">
                          <a:solidFill>
                            <a:srgbClr val="000000"/>
                          </a:solidFill>
                          <a:effectLst/>
                          <a:latin typeface="等线" panose="02010600030101010101" pitchFamily="2" charset="-122"/>
                          <a:ea typeface="等线" panose="02010600030101010101" pitchFamily="2" charset="-122"/>
                        </a:rPr>
                        <a:t>债券价格</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2699573295"/>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11.1111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10.2881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9.5260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8.8204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8.1670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7.5620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7.0019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6.4832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6.0030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51.8777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126.8403</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1956809648"/>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11.1111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10.2881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9.5260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8.8204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8.1670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7.5620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7.0019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6.4832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56.0279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124.9876</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4270421093"/>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11.1111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10.2881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9.5260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8.8204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8.1670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7.5620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7.0019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60.5101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122.9866</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3256734502"/>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11.1111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10.2881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9.5260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8.8204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8.1670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7.5620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65.3509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120.8255</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23909464"/>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11.1111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10.2881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9.5260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8.8204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8.1670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70.5790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118.4915</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803361185"/>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11.1111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10.2881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9.5260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8.8204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76.2253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115.9708</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1661883011"/>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6</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11.1111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10.2881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9.5260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82.3233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113.2485</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3025982610"/>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11.1111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10.2881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88.9092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110.3084</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2327361289"/>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8</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11.1111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96.0219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107.1331</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986285148"/>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9</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103.7037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0.0000 </a:t>
                      </a:r>
                    </a:p>
                  </a:txBody>
                  <a:tcPr marL="4373" marR="4373" marT="4373" marB="0" anchor="ctr">
                    <a:lnL>
                      <a:noFill/>
                    </a:lnL>
                    <a:lnR>
                      <a:noFill/>
                    </a:lnR>
                    <a:lnT>
                      <a:noFill/>
                    </a:lnT>
                    <a:lnB>
                      <a:noFill/>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103.7037</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2075027462"/>
                  </a:ext>
                </a:extLst>
              </a:tr>
              <a:tr h="162068">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a:t>
                      </a:r>
                    </a:p>
                  </a:txBody>
                  <a:tcPr marL="4373" marR="4373" marT="4373" marB="0" anchor="ctr">
                    <a:lnL>
                      <a:noFill/>
                    </a:lnL>
                    <a:lnR>
                      <a:noFill/>
                    </a:lnR>
                    <a:lnT>
                      <a:noFill/>
                    </a:lnT>
                    <a:lnB>
                      <a:noFill/>
                    </a:lnB>
                    <a:solidFill>
                      <a:srgbClr val="FF0000"/>
                    </a:solid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a:t>
                      </a: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4373" marR="4373" marT="4373" marB="0" anchor="ctr">
                    <a:lnL>
                      <a:noFill/>
                    </a:lnL>
                    <a:lnR>
                      <a:noFill/>
                    </a:lnR>
                    <a:lnT>
                      <a:noFill/>
                    </a:lnT>
                    <a:lnB>
                      <a:noFill/>
                    </a:lnB>
                    <a:noFill/>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100</a:t>
                      </a:r>
                    </a:p>
                  </a:txBody>
                  <a:tcPr marL="4373" marR="4373" marT="4373" marB="0" anchor="ctr">
                    <a:lnL>
                      <a:noFill/>
                    </a:lnL>
                    <a:lnR>
                      <a:noFill/>
                    </a:lnR>
                    <a:lnT>
                      <a:noFill/>
                    </a:lnT>
                    <a:lnB>
                      <a:noFill/>
                    </a:lnB>
                    <a:solidFill>
                      <a:srgbClr val="FFC000"/>
                    </a:solidFill>
                  </a:tcPr>
                </a:tc>
                <a:extLst>
                  <a:ext uri="{0D108BD9-81ED-4DB2-BD59-A6C34878D82A}">
                    <a16:rowId xmlns:a16="http://schemas.microsoft.com/office/drawing/2014/main" val="2733769588"/>
                  </a:ext>
                </a:extLst>
              </a:tr>
            </a:tbl>
          </a:graphicData>
        </a:graphic>
      </p:graphicFrame>
    </p:spTree>
    <p:extLst>
      <p:ext uri="{BB962C8B-B14F-4D97-AF65-F5344CB8AC3E}">
        <p14:creationId xmlns:p14="http://schemas.microsoft.com/office/powerpoint/2010/main" val="356327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800E6B-ADC9-D380-7F1E-C001AF19211E}"/>
              </a:ext>
            </a:extLst>
          </p:cNvPr>
          <p:cNvSpPr>
            <a:spLocks noGrp="1"/>
          </p:cNvSpPr>
          <p:nvPr>
            <p:ph type="title"/>
          </p:nvPr>
        </p:nvSpPr>
        <p:spPr/>
        <p:txBody>
          <a:bodyPr/>
          <a:lstStyle/>
          <a:p>
            <a:r>
              <a:rPr lang="zh-CN" altLang="en-US" sz="2800" dirty="0"/>
              <a:t>                    例：</a:t>
            </a:r>
            <a:r>
              <a:rPr lang="en-US" altLang="zh-CN" sz="2800" dirty="0"/>
              <a:t>Constant-Yield Price Trajectories </a:t>
            </a:r>
            <a:endParaRPr lang="zh-CN" altLang="en-US" sz="2800" dirty="0"/>
          </a:p>
        </p:txBody>
      </p:sp>
      <p:sp>
        <p:nvSpPr>
          <p:cNvPr id="3" name="内容占位符 2">
            <a:extLst>
              <a:ext uri="{FF2B5EF4-FFF2-40B4-BE49-F238E27FC236}">
                <a16:creationId xmlns:a16="http://schemas.microsoft.com/office/drawing/2014/main" id="{98226AE9-7B88-ECF7-8A9D-BFB9F3D00387}"/>
              </a:ext>
            </a:extLst>
          </p:cNvPr>
          <p:cNvSpPr>
            <a:spLocks noGrp="1"/>
          </p:cNvSpPr>
          <p:nvPr>
            <p:ph idx="1"/>
          </p:nvPr>
        </p:nvSpPr>
        <p:spPr/>
        <p:txBody>
          <a:bodyPr/>
          <a:lstStyle/>
          <a:p>
            <a:r>
              <a:rPr lang="zh-CN" altLang="en-US" dirty="0"/>
              <a:t>两只</a:t>
            </a:r>
            <a:r>
              <a:rPr lang="en-US" altLang="zh-CN" dirty="0"/>
              <a:t>10Y</a:t>
            </a:r>
            <a:r>
              <a:rPr lang="zh-CN" altLang="en-US" dirty="0"/>
              <a:t>债券，票面利率分别为</a:t>
            </a:r>
            <a:r>
              <a:rPr lang="en-US" altLang="zh-CN" dirty="0"/>
              <a:t>4%</a:t>
            </a:r>
            <a:r>
              <a:rPr lang="zh-CN" altLang="en-US" dirty="0"/>
              <a:t>和</a:t>
            </a:r>
            <a:r>
              <a:rPr lang="en-US" altLang="zh-CN" dirty="0"/>
              <a:t>8%</a:t>
            </a:r>
            <a:r>
              <a:rPr lang="zh-CN" altLang="en-US" dirty="0"/>
              <a:t>。</a:t>
            </a:r>
            <a:r>
              <a:rPr lang="en-US" altLang="zh-CN" dirty="0"/>
              <a:t>YTM</a:t>
            </a:r>
            <a:r>
              <a:rPr lang="zh-CN" altLang="en-US" dirty="0"/>
              <a:t>均为</a:t>
            </a:r>
            <a:r>
              <a:rPr lang="en-US" altLang="zh-CN" dirty="0"/>
              <a:t>8%</a:t>
            </a:r>
            <a:r>
              <a:rPr lang="zh-CN" altLang="en-US" dirty="0"/>
              <a:t>并保持不变</a:t>
            </a:r>
          </a:p>
        </p:txBody>
      </p:sp>
      <p:graphicFrame>
        <p:nvGraphicFramePr>
          <p:cNvPr id="4" name="图表 3">
            <a:extLst>
              <a:ext uri="{FF2B5EF4-FFF2-40B4-BE49-F238E27FC236}">
                <a16:creationId xmlns:a16="http://schemas.microsoft.com/office/drawing/2014/main" id="{0800F79A-826D-0F36-FE8C-B830914BB691}"/>
              </a:ext>
            </a:extLst>
          </p:cNvPr>
          <p:cNvGraphicFramePr>
            <a:graphicFrameLocks/>
          </p:cNvGraphicFramePr>
          <p:nvPr>
            <p:extLst>
              <p:ext uri="{D42A27DB-BD31-4B8C-83A1-F6EECF244321}">
                <p14:modId xmlns:p14="http://schemas.microsoft.com/office/powerpoint/2010/main" val="311421743"/>
              </p:ext>
            </p:extLst>
          </p:nvPr>
        </p:nvGraphicFramePr>
        <p:xfrm>
          <a:off x="755576" y="2597771"/>
          <a:ext cx="7272808"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2639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F9BEFC-91B9-4BB9-872E-D668861C8D31}"/>
              </a:ext>
            </a:extLst>
          </p:cNvPr>
          <p:cNvSpPr>
            <a:spLocks noGrp="1"/>
          </p:cNvSpPr>
          <p:nvPr>
            <p:ph type="title"/>
          </p:nvPr>
        </p:nvSpPr>
        <p:spPr/>
        <p:txBody>
          <a:bodyPr/>
          <a:lstStyle/>
          <a:p>
            <a:r>
              <a:rPr lang="zh-CN" altLang="en-US" sz="3200" dirty="0"/>
              <a:t>                </a:t>
            </a:r>
            <a:r>
              <a:rPr lang="en-US" altLang="zh-CN" sz="3200" dirty="0"/>
              <a:t>YTM</a:t>
            </a:r>
            <a:r>
              <a:rPr lang="zh-CN" altLang="en-US" sz="3200" dirty="0"/>
              <a:t>存在的问题</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2284DF8-50DA-45A1-9572-6AB4582BF18D}"/>
                  </a:ext>
                </a:extLst>
              </p:cNvPr>
              <p:cNvSpPr>
                <a:spLocks noGrp="1"/>
              </p:cNvSpPr>
              <p:nvPr>
                <p:ph idx="1"/>
              </p:nvPr>
            </p:nvSpPr>
            <p:spPr>
              <a:xfrm>
                <a:off x="465615" y="1409384"/>
                <a:ext cx="8229600" cy="5115960"/>
              </a:xfrm>
            </p:spPr>
            <p:txBody>
              <a:bodyPr/>
              <a:lstStyle/>
              <a:p>
                <a:r>
                  <a:rPr lang="zh-CN" altLang="en-US" sz="1800" dirty="0"/>
                  <a:t>为简化起见，我们假设债券付息周期为</a:t>
                </a:r>
                <a:r>
                  <a:rPr lang="en-US" altLang="zh-CN" sz="1800" dirty="0"/>
                  <a:t>1</a:t>
                </a:r>
                <a:r>
                  <a:rPr lang="zh-CN" altLang="en-US" sz="1800" dirty="0"/>
                  <a:t>年（或者付息频率为每年付息</a:t>
                </a:r>
                <a:r>
                  <a:rPr lang="en-US" altLang="zh-CN" sz="1800" dirty="0"/>
                  <a:t>1</a:t>
                </a:r>
                <a:r>
                  <a:rPr lang="zh-CN" altLang="en-US" sz="1800" dirty="0"/>
                  <a:t>次），且定价日距下次付息日刚好</a:t>
                </a:r>
                <a:r>
                  <a:rPr lang="en-US" altLang="zh-CN" sz="1800" dirty="0"/>
                  <a:t>1</a:t>
                </a:r>
                <a:r>
                  <a:rPr lang="zh-CN" altLang="en-US" sz="1800" dirty="0"/>
                  <a:t>年。那么，</a:t>
                </a:r>
                <a:r>
                  <a:rPr lang="en-US" altLang="zh-CN" sz="1800" dirty="0"/>
                  <a:t>YTM</a:t>
                </a:r>
                <a:r>
                  <a:rPr lang="zh-CN" altLang="en-US" sz="1800" dirty="0"/>
                  <a:t>的计算就由公式（</a:t>
                </a:r>
                <a:r>
                  <a:rPr lang="en-US" altLang="zh-CN" sz="1800" dirty="0"/>
                  <a:t>10.1</a:t>
                </a:r>
                <a:r>
                  <a:rPr lang="zh-CN" altLang="en-US" sz="1800" dirty="0"/>
                  <a:t>）确定：</a:t>
                </a:r>
                <a:endParaRPr lang="en-US" altLang="zh-CN" sz="1800" dirty="0"/>
              </a:p>
              <a:p>
                <a:pPr marL="0" indent="0">
                  <a:buNone/>
                </a:pPr>
                <a:r>
                  <a:rPr lang="en-US" altLang="zh-CN" sz="1800" b="1" dirty="0">
                    <a:solidFill>
                      <a:schemeClr val="tx1"/>
                    </a:solidFill>
                  </a:rPr>
                  <a:t>           </a:t>
                </a:r>
                <a14:m>
                  <m:oMath xmlns:m="http://schemas.openxmlformats.org/officeDocument/2006/math">
                    <m:r>
                      <a:rPr lang="en-US" altLang="zh-CN" sz="1800" b="1" i="1" smtClean="0">
                        <a:solidFill>
                          <a:schemeClr val="tx1"/>
                        </a:solidFill>
                        <a:latin typeface="Cambria Math" panose="02040503050406030204" pitchFamily="18" charset="0"/>
                      </a:rPr>
                      <m:t>𝑩</m:t>
                    </m:r>
                    <m:r>
                      <a:rPr lang="en-US" altLang="zh-CN" sz="1800" b="1" i="1" smtClean="0">
                        <a:solidFill>
                          <a:schemeClr val="tx1"/>
                        </a:solidFill>
                        <a:latin typeface="Cambria Math" panose="02040503050406030204" pitchFamily="18" charset="0"/>
                      </a:rPr>
                      <m:t>=</m:t>
                    </m:r>
                    <m:f>
                      <m:fPr>
                        <m:ctrlPr>
                          <a:rPr lang="en-US" altLang="zh-CN" sz="1800" b="1" i="1" smtClean="0">
                            <a:solidFill>
                              <a:schemeClr val="tx1"/>
                            </a:solidFill>
                            <a:latin typeface="Cambria Math" panose="02040503050406030204" pitchFamily="18" charset="0"/>
                          </a:rPr>
                        </m:ctrlPr>
                      </m:fPr>
                      <m:num>
                        <m:r>
                          <a:rPr lang="en-US" altLang="zh-CN" sz="1800" b="1" i="1" smtClean="0">
                            <a:solidFill>
                              <a:schemeClr val="tx1"/>
                            </a:solidFill>
                            <a:latin typeface="Cambria Math" panose="02040503050406030204" pitchFamily="18" charset="0"/>
                          </a:rPr>
                          <m:t>𝑪</m:t>
                        </m:r>
                      </m:num>
                      <m:den>
                        <m:sSup>
                          <m:sSupPr>
                            <m:ctrlPr>
                              <a:rPr lang="en-US" altLang="zh-CN" sz="1800" b="1" i="1" smtClean="0">
                                <a:solidFill>
                                  <a:schemeClr val="tx1"/>
                                </a:solidFill>
                                <a:latin typeface="Cambria Math" panose="02040503050406030204" pitchFamily="18" charset="0"/>
                              </a:rPr>
                            </m:ctrlPr>
                          </m:sSupPr>
                          <m:e>
                            <m:r>
                              <a:rPr lang="en-US" altLang="zh-CN" sz="1800" b="1" i="1" smtClean="0">
                                <a:solidFill>
                                  <a:schemeClr val="tx1"/>
                                </a:solidFill>
                                <a:latin typeface="Cambria Math" panose="02040503050406030204" pitchFamily="18" charset="0"/>
                              </a:rPr>
                              <m:t>(</m:t>
                            </m:r>
                            <m:r>
                              <a:rPr lang="en-US" altLang="zh-CN" sz="1800" b="1" i="1" smtClean="0">
                                <a:solidFill>
                                  <a:schemeClr val="tx1"/>
                                </a:solidFill>
                                <a:latin typeface="Cambria Math" panose="02040503050406030204" pitchFamily="18" charset="0"/>
                              </a:rPr>
                              <m:t>𝟏</m:t>
                            </m:r>
                            <m:r>
                              <a:rPr lang="en-US" altLang="zh-CN" sz="1800" b="1" i="1" smtClean="0">
                                <a:solidFill>
                                  <a:schemeClr val="tx1"/>
                                </a:solidFill>
                                <a:latin typeface="Cambria Math" panose="02040503050406030204" pitchFamily="18" charset="0"/>
                              </a:rPr>
                              <m:t>+</m:t>
                            </m:r>
                            <m:r>
                              <a:rPr lang="en-US" altLang="zh-CN" sz="1800" b="1" i="1" smtClean="0">
                                <a:solidFill>
                                  <a:schemeClr val="tx1"/>
                                </a:solidFill>
                                <a:latin typeface="Cambria Math" panose="02040503050406030204" pitchFamily="18" charset="0"/>
                              </a:rPr>
                              <m:t>𝒚𝒕𝒎</m:t>
                            </m:r>
                            <m:r>
                              <a:rPr lang="en-US" altLang="zh-CN" sz="1800" b="1" i="1" smtClean="0">
                                <a:solidFill>
                                  <a:schemeClr val="tx1"/>
                                </a:solidFill>
                                <a:latin typeface="Cambria Math" panose="02040503050406030204" pitchFamily="18" charset="0"/>
                              </a:rPr>
                              <m:t>)</m:t>
                            </m:r>
                          </m:e>
                          <m:sup>
                            <m:r>
                              <a:rPr lang="en-US" altLang="zh-CN" sz="1800" b="1" i="1" smtClean="0">
                                <a:solidFill>
                                  <a:schemeClr val="tx1"/>
                                </a:solidFill>
                                <a:latin typeface="Cambria Math" panose="02040503050406030204" pitchFamily="18" charset="0"/>
                              </a:rPr>
                              <m:t>𝟏</m:t>
                            </m:r>
                          </m:sup>
                        </m:sSup>
                      </m:den>
                    </m:f>
                    <m:r>
                      <a:rPr lang="en-US" altLang="zh-CN" sz="1800" b="1" i="1" smtClean="0">
                        <a:solidFill>
                          <a:schemeClr val="tx1"/>
                        </a:solidFill>
                        <a:latin typeface="Cambria Math" panose="02040503050406030204" pitchFamily="18" charset="0"/>
                      </a:rPr>
                      <m:t>+</m:t>
                    </m:r>
                    <m:f>
                      <m:fPr>
                        <m:ctrlPr>
                          <a:rPr lang="en-US" altLang="zh-CN" sz="1800" b="1" i="1">
                            <a:solidFill>
                              <a:schemeClr val="tx1"/>
                            </a:solidFill>
                            <a:latin typeface="Cambria Math" panose="02040503050406030204" pitchFamily="18" charset="0"/>
                          </a:rPr>
                        </m:ctrlPr>
                      </m:fPr>
                      <m:num>
                        <m:r>
                          <a:rPr lang="en-US" altLang="zh-CN" sz="1800" b="1" i="1" smtClean="0">
                            <a:solidFill>
                              <a:schemeClr val="tx1"/>
                            </a:solidFill>
                            <a:latin typeface="Cambria Math" panose="02040503050406030204" pitchFamily="18" charset="0"/>
                          </a:rPr>
                          <m:t>𝑪</m:t>
                        </m:r>
                      </m:num>
                      <m:den>
                        <m:sSup>
                          <m:sSupPr>
                            <m:ctrlPr>
                              <a:rPr lang="en-US" altLang="zh-CN" sz="1800" b="1" i="1">
                                <a:solidFill>
                                  <a:schemeClr val="tx1"/>
                                </a:solidFill>
                                <a:latin typeface="Cambria Math" panose="02040503050406030204" pitchFamily="18" charset="0"/>
                              </a:rPr>
                            </m:ctrlPr>
                          </m:sSupPr>
                          <m:e>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𝒚𝒕𝒎</m:t>
                            </m:r>
                            <m:r>
                              <a:rPr lang="en-US" altLang="zh-CN" sz="1800" b="1" i="1">
                                <a:solidFill>
                                  <a:schemeClr val="tx1"/>
                                </a:solidFill>
                                <a:latin typeface="Cambria Math" panose="02040503050406030204" pitchFamily="18" charset="0"/>
                              </a:rPr>
                              <m:t>)</m:t>
                            </m:r>
                          </m:e>
                          <m:sup>
                            <m:r>
                              <a:rPr lang="en-US" altLang="zh-CN" sz="1800" b="1" i="1" smtClean="0">
                                <a:solidFill>
                                  <a:schemeClr val="tx1"/>
                                </a:solidFill>
                                <a:latin typeface="Cambria Math" panose="02040503050406030204" pitchFamily="18" charset="0"/>
                              </a:rPr>
                              <m:t>𝟐</m:t>
                            </m:r>
                          </m:sup>
                        </m:sSup>
                      </m:den>
                    </m:f>
                    <m:r>
                      <a:rPr lang="en-US" altLang="zh-CN" sz="1800" b="1" i="1" smtClean="0">
                        <a:solidFill>
                          <a:schemeClr val="tx1"/>
                        </a:solidFill>
                        <a:latin typeface="Cambria Math" panose="02040503050406030204" pitchFamily="18" charset="0"/>
                      </a:rPr>
                      <m:t>+…+</m:t>
                    </m:r>
                    <m:f>
                      <m:fPr>
                        <m:ctrlPr>
                          <a:rPr lang="en-US" altLang="zh-CN" sz="1800" b="1" i="1">
                            <a:solidFill>
                              <a:schemeClr val="tx1"/>
                            </a:solidFill>
                            <a:latin typeface="Cambria Math" panose="02040503050406030204" pitchFamily="18" charset="0"/>
                          </a:rPr>
                        </m:ctrlPr>
                      </m:fPr>
                      <m:num>
                        <m:r>
                          <a:rPr lang="en-US" altLang="zh-CN" sz="1800" b="1" i="1" smtClean="0">
                            <a:solidFill>
                              <a:schemeClr val="tx1"/>
                            </a:solidFill>
                            <a:latin typeface="Cambria Math" panose="02040503050406030204" pitchFamily="18" charset="0"/>
                          </a:rPr>
                          <m:t>𝑪</m:t>
                        </m:r>
                        <m:r>
                          <a:rPr lang="en-US" altLang="zh-CN" sz="1800" b="1" i="1" smtClean="0">
                            <a:solidFill>
                              <a:schemeClr val="tx1"/>
                            </a:solidFill>
                            <a:latin typeface="Cambria Math" panose="02040503050406030204" pitchFamily="18" charset="0"/>
                          </a:rPr>
                          <m:t>+</m:t>
                        </m:r>
                        <m:r>
                          <m:rPr>
                            <m:sty m:val="p"/>
                          </m:rPr>
                          <a:rPr lang="en-US" altLang="zh-CN" sz="1800" b="1" i="1">
                            <a:solidFill>
                              <a:schemeClr val="tx1"/>
                            </a:solidFill>
                            <a:latin typeface="Cambria Math" panose="02040503050406030204" pitchFamily="18" charset="0"/>
                          </a:rPr>
                          <m:t>F</m:t>
                        </m:r>
                      </m:num>
                      <m:den>
                        <m:sSup>
                          <m:sSupPr>
                            <m:ctrlPr>
                              <a:rPr lang="en-US" altLang="zh-CN" sz="1800" b="1" i="1">
                                <a:solidFill>
                                  <a:schemeClr val="tx1"/>
                                </a:solidFill>
                                <a:latin typeface="Cambria Math" panose="02040503050406030204" pitchFamily="18" charset="0"/>
                              </a:rPr>
                            </m:ctrlPr>
                          </m:sSupPr>
                          <m:e>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𝒚𝒕𝒎</m:t>
                            </m:r>
                            <m:r>
                              <a:rPr lang="en-US" altLang="zh-CN" sz="1800" b="1" i="1">
                                <a:solidFill>
                                  <a:schemeClr val="tx1"/>
                                </a:solidFill>
                                <a:latin typeface="Cambria Math" panose="02040503050406030204" pitchFamily="18" charset="0"/>
                              </a:rPr>
                              <m:t>)</m:t>
                            </m:r>
                          </m:e>
                          <m:sup>
                            <m:r>
                              <a:rPr lang="en-US" altLang="zh-CN" sz="1800" b="1" i="1" smtClean="0">
                                <a:solidFill>
                                  <a:schemeClr val="tx1"/>
                                </a:solidFill>
                                <a:latin typeface="Cambria Math" panose="02040503050406030204" pitchFamily="18" charset="0"/>
                              </a:rPr>
                              <m:t>𝑻</m:t>
                            </m:r>
                          </m:sup>
                        </m:sSup>
                      </m:den>
                    </m:f>
                  </m:oMath>
                </a14:m>
                <a:r>
                  <a:rPr lang="en-US" altLang="zh-CN" sz="1800" b="1" dirty="0">
                    <a:solidFill>
                      <a:srgbClr val="FF0000"/>
                    </a:solidFill>
                  </a:rPr>
                  <a:t>       </a:t>
                </a:r>
                <a:r>
                  <a:rPr lang="en-US" altLang="zh-CN" sz="1800" dirty="0"/>
                  <a:t>(10.1)</a:t>
                </a:r>
              </a:p>
              <a:p>
                <a:r>
                  <a:rPr lang="en-US" altLang="zh-CN" sz="1800" dirty="0" err="1"/>
                  <a:t>Ytm</a:t>
                </a:r>
                <a:r>
                  <a:rPr lang="zh-CN" altLang="en-US" sz="1800" dirty="0"/>
                  <a:t>就是</a:t>
                </a:r>
                <a:r>
                  <a:rPr lang="en-US" altLang="zh-CN" sz="1800" dirty="0"/>
                  <a:t>《</a:t>
                </a:r>
                <a:r>
                  <a:rPr lang="zh-CN" altLang="en-US" sz="1800" dirty="0"/>
                  <a:t>公司金融</a:t>
                </a:r>
                <a:r>
                  <a:rPr lang="en-US" altLang="zh-CN" sz="1800" dirty="0"/>
                  <a:t>》</a:t>
                </a:r>
                <a:r>
                  <a:rPr lang="zh-CN" altLang="en-US" sz="1800" dirty="0"/>
                  <a:t>课里讲过的内部收益率（</a:t>
                </a:r>
                <a:r>
                  <a:rPr lang="en-US" altLang="zh-CN" sz="1800" dirty="0"/>
                  <a:t>internal return rate)</a:t>
                </a:r>
                <a:r>
                  <a:rPr lang="zh-CN" altLang="en-US" sz="1800" dirty="0"/>
                  <a:t>。</a:t>
                </a:r>
                <a:endParaRPr lang="en-US" altLang="zh-CN" sz="1800" dirty="0"/>
              </a:p>
              <a:p>
                <a:r>
                  <a:rPr lang="zh-CN" altLang="en-US" sz="1800" dirty="0"/>
                  <a:t>市场</a:t>
                </a:r>
                <a:r>
                  <a:rPr lang="zh-CN" altLang="en-US" sz="1800" b="1" dirty="0">
                    <a:solidFill>
                      <a:srgbClr val="C00000"/>
                    </a:solidFill>
                  </a:rPr>
                  <a:t>粗略</a:t>
                </a:r>
                <a:r>
                  <a:rPr lang="zh-CN" altLang="en-US" sz="1800" dirty="0"/>
                  <a:t>地把</a:t>
                </a:r>
                <a:r>
                  <a:rPr lang="en-US" altLang="zh-CN" sz="1800" dirty="0" err="1"/>
                  <a:t>ytm</a:t>
                </a:r>
                <a:r>
                  <a:rPr lang="zh-CN" altLang="en-US" sz="1800" dirty="0"/>
                  <a:t>视为：按当前价格购买债券，并持有至到期，所能获得的年化收益率。</a:t>
                </a:r>
                <a:endParaRPr lang="en-US" altLang="zh-CN" sz="1800" dirty="0"/>
              </a:p>
              <a:p>
                <a:r>
                  <a:rPr lang="zh-CN" altLang="en-US" sz="1800" b="1" dirty="0">
                    <a:solidFill>
                      <a:srgbClr val="FF0000"/>
                    </a:solidFill>
                  </a:rPr>
                  <a:t>但是，买入债券并持有至到期，真的可以实现年化收益为</a:t>
                </a:r>
                <a:r>
                  <a:rPr lang="en-US" altLang="zh-CN" sz="1800" b="1" dirty="0" err="1">
                    <a:solidFill>
                      <a:srgbClr val="FF0000"/>
                    </a:solidFill>
                  </a:rPr>
                  <a:t>ytm</a:t>
                </a:r>
                <a:r>
                  <a:rPr lang="zh-CN" altLang="en-US" sz="1800" b="1" dirty="0">
                    <a:solidFill>
                      <a:srgbClr val="FF0000"/>
                    </a:solidFill>
                  </a:rPr>
                  <a:t>么？</a:t>
                </a:r>
                <a:endParaRPr lang="en-US" altLang="zh-CN" sz="1800" b="1" dirty="0">
                  <a:solidFill>
                    <a:srgbClr val="FF0000"/>
                  </a:solidFill>
                </a:endParaRPr>
              </a:p>
              <a:p>
                <a:r>
                  <a:rPr lang="zh-CN" altLang="en-US" sz="1800" dirty="0"/>
                  <a:t>现在我们将（</a:t>
                </a:r>
                <a:r>
                  <a:rPr lang="en-US" altLang="zh-CN" sz="1800" dirty="0"/>
                  <a:t>10.1</a:t>
                </a:r>
                <a:r>
                  <a:rPr lang="zh-CN" altLang="en-US" sz="1800" dirty="0"/>
                  <a:t>）左右两边同时乘以</a:t>
                </a:r>
                <a14:m>
                  <m:oMath xmlns:m="http://schemas.openxmlformats.org/officeDocument/2006/math">
                    <m:sSup>
                      <m:sSupPr>
                        <m:ctrlPr>
                          <a:rPr lang="en-US" altLang="zh-CN" sz="1800" b="1" i="1" smtClean="0">
                            <a:solidFill>
                              <a:schemeClr val="tx1"/>
                            </a:solidFill>
                            <a:latin typeface="Cambria Math" panose="02040503050406030204" pitchFamily="18" charset="0"/>
                          </a:rPr>
                        </m:ctrlPr>
                      </m:sSupPr>
                      <m:e>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𝒚𝒕𝒎</m:t>
                        </m:r>
                        <m:r>
                          <a:rPr lang="en-US" altLang="zh-CN" sz="1800" b="1" i="1">
                            <a:solidFill>
                              <a:schemeClr val="tx1"/>
                            </a:solidFill>
                            <a:latin typeface="Cambria Math" panose="02040503050406030204" pitchFamily="18" charset="0"/>
                          </a:rPr>
                          <m:t>)</m:t>
                        </m:r>
                      </m:e>
                      <m:sup>
                        <m:r>
                          <a:rPr lang="en-US" altLang="zh-CN" sz="1800" b="1" i="1" smtClean="0">
                            <a:solidFill>
                              <a:schemeClr val="tx1"/>
                            </a:solidFill>
                            <a:latin typeface="Cambria Math" panose="02040503050406030204" pitchFamily="18" charset="0"/>
                          </a:rPr>
                          <m:t>𝑻</m:t>
                        </m:r>
                      </m:sup>
                    </m:sSup>
                  </m:oMath>
                </a14:m>
                <a:r>
                  <a:rPr lang="zh-CN" altLang="en-US" sz="1800" dirty="0"/>
                  <a:t>，得：</a:t>
                </a:r>
                <a:endParaRPr lang="en-US" altLang="zh-CN" sz="1800" dirty="0"/>
              </a:p>
              <a:p>
                <a:pPr marL="0" indent="0">
                  <a:buNone/>
                </a:pPr>
                <a14:m>
                  <m:oMath xmlns:m="http://schemas.openxmlformats.org/officeDocument/2006/math">
                    <m:r>
                      <a:rPr lang="en-US" altLang="zh-CN" sz="1600" b="1" i="1" smtClean="0">
                        <a:solidFill>
                          <a:schemeClr val="tx1"/>
                        </a:solidFill>
                        <a:latin typeface="Cambria Math" panose="02040503050406030204" pitchFamily="18" charset="0"/>
                      </a:rPr>
                      <m:t>𝑩</m:t>
                    </m:r>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m:t>
                        </m:r>
                        <m:r>
                          <a:rPr lang="en-US" altLang="zh-CN" sz="1600" b="1" i="1">
                            <a:latin typeface="Cambria Math" panose="02040503050406030204" pitchFamily="18" charset="0"/>
                          </a:rPr>
                          <m:t>𝟏</m:t>
                        </m:r>
                        <m:r>
                          <a:rPr lang="en-US" altLang="zh-CN" sz="1600" b="1" i="1">
                            <a:latin typeface="Cambria Math" panose="02040503050406030204" pitchFamily="18" charset="0"/>
                          </a:rPr>
                          <m:t>+</m:t>
                        </m:r>
                        <m:r>
                          <a:rPr lang="en-US" altLang="zh-CN" sz="1600" b="1" i="1">
                            <a:latin typeface="Cambria Math" panose="02040503050406030204" pitchFamily="18" charset="0"/>
                          </a:rPr>
                          <m:t>𝒚𝒕𝒎</m:t>
                        </m:r>
                        <m:r>
                          <a:rPr lang="en-US" altLang="zh-CN" sz="1600" b="1" i="1">
                            <a:latin typeface="Cambria Math" panose="02040503050406030204" pitchFamily="18" charset="0"/>
                          </a:rPr>
                          <m:t>)</m:t>
                        </m:r>
                      </m:e>
                      <m:sup>
                        <m:r>
                          <a:rPr lang="en-US" altLang="zh-CN" sz="1600" b="1" i="1">
                            <a:latin typeface="Cambria Math" panose="02040503050406030204" pitchFamily="18" charset="0"/>
                          </a:rPr>
                          <m:t>𝑻</m:t>
                        </m:r>
                      </m:sup>
                    </m:sSup>
                    <m:r>
                      <a:rPr lang="en-US" altLang="zh-CN" sz="1600" b="1" i="1" smtClean="0">
                        <a:solidFill>
                          <a:schemeClr val="tx1"/>
                        </a:solidFill>
                        <a:latin typeface="Cambria Math" panose="02040503050406030204" pitchFamily="18" charset="0"/>
                      </a:rPr>
                      <m:t>=</m:t>
                    </m:r>
                    <m:r>
                      <a:rPr lang="en-US" altLang="zh-CN" sz="1600" b="1" i="1">
                        <a:latin typeface="Cambria Math" panose="02040503050406030204" pitchFamily="18" charset="0"/>
                      </a:rPr>
                      <m:t>𝑪</m:t>
                    </m:r>
                    <m:sSup>
                      <m:sSupPr>
                        <m:ctrlPr>
                          <a:rPr lang="en-US" altLang="zh-CN" sz="1600" b="1" i="1">
                            <a:latin typeface="Cambria Math" panose="02040503050406030204" pitchFamily="18" charset="0"/>
                          </a:rPr>
                        </m:ctrlPr>
                      </m:sSupPr>
                      <m:e>
                        <m:d>
                          <m:dPr>
                            <m:ctrlPr>
                              <a:rPr lang="en-US" altLang="zh-CN" sz="1600" b="1" i="1">
                                <a:latin typeface="Cambria Math" panose="02040503050406030204" pitchFamily="18" charset="0"/>
                              </a:rPr>
                            </m:ctrlPr>
                          </m:dPr>
                          <m:e>
                            <m:r>
                              <a:rPr lang="en-US" altLang="zh-CN" sz="1600" b="1" i="1">
                                <a:latin typeface="Cambria Math" panose="02040503050406030204" pitchFamily="18" charset="0"/>
                              </a:rPr>
                              <m:t>𝟏</m:t>
                            </m:r>
                            <m:r>
                              <a:rPr lang="en-US" altLang="zh-CN" sz="1600" b="1" i="1">
                                <a:latin typeface="Cambria Math" panose="02040503050406030204" pitchFamily="18" charset="0"/>
                              </a:rPr>
                              <m:t>+</m:t>
                            </m:r>
                            <m:r>
                              <a:rPr lang="en-US" altLang="zh-CN" sz="1600" b="1" i="1">
                                <a:latin typeface="Cambria Math" panose="02040503050406030204" pitchFamily="18" charset="0"/>
                              </a:rPr>
                              <m:t>𝒚𝒕𝒎</m:t>
                            </m:r>
                          </m:e>
                        </m:d>
                      </m:e>
                      <m:sup>
                        <m:r>
                          <a:rPr lang="en-US" altLang="zh-CN" sz="1600" b="1" i="1">
                            <a:latin typeface="Cambria Math" panose="02040503050406030204" pitchFamily="18" charset="0"/>
                          </a:rPr>
                          <m:t>𝑻</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sup>
                    </m:sSup>
                    <m:r>
                      <a:rPr lang="en-US" altLang="zh-CN" sz="1600" b="1" i="1" smtClean="0">
                        <a:latin typeface="Cambria Math" panose="02040503050406030204" pitchFamily="18" charset="0"/>
                      </a:rPr>
                      <m:t>+</m:t>
                    </m:r>
                    <m:r>
                      <a:rPr lang="en-US" altLang="zh-CN" sz="1600" b="1" i="1">
                        <a:latin typeface="Cambria Math" panose="02040503050406030204" pitchFamily="18" charset="0"/>
                      </a:rPr>
                      <m:t>𝑪</m:t>
                    </m:r>
                    <m:sSup>
                      <m:sSupPr>
                        <m:ctrlPr>
                          <a:rPr lang="en-US" altLang="zh-CN" sz="1600" b="1" i="1">
                            <a:latin typeface="Cambria Math" panose="02040503050406030204" pitchFamily="18" charset="0"/>
                          </a:rPr>
                        </m:ctrlPr>
                      </m:sSupPr>
                      <m:e>
                        <m:d>
                          <m:dPr>
                            <m:ctrlPr>
                              <a:rPr lang="en-US" altLang="zh-CN" sz="1600" b="1" i="1">
                                <a:latin typeface="Cambria Math" panose="02040503050406030204" pitchFamily="18" charset="0"/>
                              </a:rPr>
                            </m:ctrlPr>
                          </m:dPr>
                          <m:e>
                            <m:r>
                              <a:rPr lang="en-US" altLang="zh-CN" sz="1600" b="1" i="1">
                                <a:latin typeface="Cambria Math" panose="02040503050406030204" pitchFamily="18" charset="0"/>
                              </a:rPr>
                              <m:t>𝟏</m:t>
                            </m:r>
                            <m:r>
                              <a:rPr lang="en-US" altLang="zh-CN" sz="1600" b="1" i="1">
                                <a:latin typeface="Cambria Math" panose="02040503050406030204" pitchFamily="18" charset="0"/>
                              </a:rPr>
                              <m:t>+</m:t>
                            </m:r>
                            <m:r>
                              <a:rPr lang="en-US" altLang="zh-CN" sz="1600" b="1" i="1">
                                <a:latin typeface="Cambria Math" panose="02040503050406030204" pitchFamily="18" charset="0"/>
                              </a:rPr>
                              <m:t>𝒚𝒕𝒎</m:t>
                            </m:r>
                          </m:e>
                        </m:d>
                      </m:e>
                      <m:sup>
                        <m:r>
                          <a:rPr lang="en-US" altLang="zh-CN" sz="1600" b="1" i="1">
                            <a:latin typeface="Cambria Math" panose="02040503050406030204" pitchFamily="18" charset="0"/>
                          </a:rPr>
                          <m:t>𝑻</m:t>
                        </m:r>
                        <m:r>
                          <a:rPr lang="en-US" altLang="zh-CN" sz="1600" b="1" i="1">
                            <a:latin typeface="Cambria Math" panose="02040503050406030204" pitchFamily="18" charset="0"/>
                          </a:rPr>
                          <m:t>−</m:t>
                        </m:r>
                        <m:r>
                          <a:rPr lang="en-US" altLang="zh-CN" sz="1600" b="1" i="1" smtClean="0">
                            <a:latin typeface="Cambria Math" panose="02040503050406030204" pitchFamily="18" charset="0"/>
                          </a:rPr>
                          <m:t>𝟐</m:t>
                        </m:r>
                      </m:sup>
                    </m:sSup>
                    <m:r>
                      <a:rPr lang="en-US" altLang="zh-CN" sz="1600" b="1" i="1" smtClean="0">
                        <a:latin typeface="Cambria Math" panose="02040503050406030204" pitchFamily="18" charset="0"/>
                      </a:rPr>
                      <m:t>+…+</m:t>
                    </m:r>
                    <m:r>
                      <a:rPr lang="en-US" altLang="zh-CN" sz="1600" b="1" i="1">
                        <a:latin typeface="Cambria Math" panose="02040503050406030204" pitchFamily="18" charset="0"/>
                      </a:rPr>
                      <m:t>𝑪</m:t>
                    </m:r>
                    <m:d>
                      <m:dPr>
                        <m:ctrlPr>
                          <a:rPr lang="en-US" altLang="zh-CN" sz="1600" b="1" i="1">
                            <a:latin typeface="Cambria Math" panose="02040503050406030204" pitchFamily="18" charset="0"/>
                          </a:rPr>
                        </m:ctrlPr>
                      </m:dPr>
                      <m:e>
                        <m:r>
                          <a:rPr lang="en-US" altLang="zh-CN" sz="1600" b="1" i="1">
                            <a:latin typeface="Cambria Math" panose="02040503050406030204" pitchFamily="18" charset="0"/>
                          </a:rPr>
                          <m:t>𝟏</m:t>
                        </m:r>
                        <m:r>
                          <a:rPr lang="en-US" altLang="zh-CN" sz="1600" b="1" i="1">
                            <a:latin typeface="Cambria Math" panose="02040503050406030204" pitchFamily="18" charset="0"/>
                          </a:rPr>
                          <m:t>+</m:t>
                        </m:r>
                        <m:r>
                          <a:rPr lang="en-US" altLang="zh-CN" sz="1600" b="1" i="1">
                            <a:latin typeface="Cambria Math" panose="02040503050406030204" pitchFamily="18" charset="0"/>
                          </a:rPr>
                          <m:t>𝒚𝒕𝒎</m:t>
                        </m:r>
                      </m:e>
                    </m:d>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𝑪</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𝑭</m:t>
                    </m:r>
                  </m:oMath>
                </a14:m>
                <a:r>
                  <a:rPr lang="en-US" altLang="zh-CN" sz="1600" dirty="0"/>
                  <a:t>          (10.7)</a:t>
                </a:r>
              </a:p>
              <a:p>
                <a:r>
                  <a:rPr lang="zh-CN" altLang="en-US" sz="1800" dirty="0"/>
                  <a:t>等式左边</a:t>
                </a:r>
                <a14:m>
                  <m:oMath xmlns:m="http://schemas.openxmlformats.org/officeDocument/2006/math">
                    <m:r>
                      <a:rPr lang="en-US" altLang="zh-CN" sz="1800" b="1" i="1" smtClean="0">
                        <a:solidFill>
                          <a:schemeClr val="tx1"/>
                        </a:solidFill>
                        <a:latin typeface="Cambria Math" panose="02040503050406030204" pitchFamily="18" charset="0"/>
                      </a:rPr>
                      <m:t>𝑩</m:t>
                    </m:r>
                    <m:sSup>
                      <m:sSupPr>
                        <m:ctrlPr>
                          <a:rPr lang="en-US" altLang="zh-CN" sz="1800" b="1" i="1">
                            <a:latin typeface="Cambria Math" panose="02040503050406030204" pitchFamily="18" charset="0"/>
                          </a:rPr>
                        </m:ctrlPr>
                      </m:sSupPr>
                      <m:e>
                        <m:r>
                          <a:rPr lang="en-US" altLang="zh-CN" sz="1800" b="1" i="1">
                            <a:latin typeface="Cambria Math" panose="02040503050406030204" pitchFamily="18" charset="0"/>
                          </a:rPr>
                          <m:t>(</m:t>
                        </m:r>
                        <m:r>
                          <a:rPr lang="en-US" altLang="zh-CN" sz="1800" b="1" i="1">
                            <a:latin typeface="Cambria Math" panose="02040503050406030204" pitchFamily="18" charset="0"/>
                          </a:rPr>
                          <m:t>𝟏</m:t>
                        </m:r>
                        <m:r>
                          <a:rPr lang="en-US" altLang="zh-CN" sz="1800" b="1" i="1">
                            <a:latin typeface="Cambria Math" panose="02040503050406030204" pitchFamily="18" charset="0"/>
                          </a:rPr>
                          <m:t>+</m:t>
                        </m:r>
                        <m:r>
                          <a:rPr lang="en-US" altLang="zh-CN" sz="1800" b="1" i="1">
                            <a:latin typeface="Cambria Math" panose="02040503050406030204" pitchFamily="18" charset="0"/>
                          </a:rPr>
                          <m:t>𝒚𝒕𝒎</m:t>
                        </m:r>
                        <m:r>
                          <a:rPr lang="en-US" altLang="zh-CN" sz="1800" b="1" i="1">
                            <a:latin typeface="Cambria Math" panose="02040503050406030204" pitchFamily="18" charset="0"/>
                          </a:rPr>
                          <m:t>)</m:t>
                        </m:r>
                      </m:e>
                      <m:sup>
                        <m:r>
                          <a:rPr lang="en-US" altLang="zh-CN" sz="1800" b="1" i="1">
                            <a:latin typeface="Cambria Math" panose="02040503050406030204" pitchFamily="18" charset="0"/>
                          </a:rPr>
                          <m:t>𝑻</m:t>
                        </m:r>
                      </m:sup>
                    </m:sSup>
                  </m:oMath>
                </a14:m>
                <a:r>
                  <a:rPr lang="zh-CN" altLang="en-US" sz="1800" dirty="0"/>
                  <a:t>的含义是：投资</a:t>
                </a:r>
                <a:r>
                  <a:rPr lang="en-US" altLang="zh-CN" sz="1800" dirty="0"/>
                  <a:t>B</a:t>
                </a:r>
                <a:r>
                  <a:rPr lang="zh-CN" altLang="en-US" sz="1800" dirty="0"/>
                  <a:t>元钱，年化收益率为</a:t>
                </a:r>
                <a:r>
                  <a:rPr lang="en-US" altLang="zh-CN" sz="1800" dirty="0" err="1"/>
                  <a:t>ytm</a:t>
                </a:r>
                <a:r>
                  <a:rPr lang="en-US" altLang="zh-CN" sz="1800" dirty="0"/>
                  <a:t>, T</a:t>
                </a:r>
                <a:r>
                  <a:rPr lang="zh-CN" altLang="en-US" sz="1800" dirty="0"/>
                  <a:t>年后的终值。</a:t>
                </a:r>
                <a:endParaRPr lang="en-US" altLang="zh-CN" sz="1800" dirty="0"/>
              </a:p>
              <a:p>
                <a:r>
                  <a:rPr lang="zh-CN" altLang="en-US" sz="1800" dirty="0"/>
                  <a:t>等式右边的意思则是：第</a:t>
                </a:r>
                <a:r>
                  <a:rPr lang="en-US" altLang="zh-CN" sz="1800" dirty="0"/>
                  <a:t>t</a:t>
                </a:r>
                <a:r>
                  <a:rPr lang="zh-CN" altLang="en-US" sz="1800" dirty="0"/>
                  <a:t>年的利息收入，按年化收益率为</a:t>
                </a:r>
                <a:r>
                  <a:rPr lang="en-US" altLang="zh-CN" sz="1800" dirty="0" err="1"/>
                  <a:t>ytm</a:t>
                </a:r>
                <a:r>
                  <a:rPr lang="zh-CN" altLang="en-US" sz="1800" dirty="0"/>
                  <a:t>进行投资，</a:t>
                </a:r>
                <a:r>
                  <a:rPr lang="en-US" altLang="zh-CN" sz="1800" dirty="0"/>
                  <a:t>(T-t)</a:t>
                </a:r>
                <a:r>
                  <a:rPr lang="zh-CN" altLang="en-US" sz="1800" dirty="0"/>
                  <a:t>年后的终值之和。</a:t>
                </a:r>
                <a:endParaRPr lang="en-US" altLang="zh-CN" sz="1800" dirty="0"/>
              </a:p>
              <a:p>
                <a:r>
                  <a:rPr lang="zh-CN" altLang="en-US" sz="1800" dirty="0"/>
                  <a:t>于是，（</a:t>
                </a:r>
                <a:r>
                  <a:rPr lang="en-US" altLang="zh-CN" sz="1800" dirty="0"/>
                  <a:t>10.1</a:t>
                </a:r>
                <a:r>
                  <a:rPr lang="zh-CN" altLang="en-US" sz="1800" dirty="0"/>
                  <a:t>）和（</a:t>
                </a:r>
                <a:r>
                  <a:rPr lang="en-US" altLang="zh-CN" sz="1800" dirty="0"/>
                  <a:t>10.7</a:t>
                </a:r>
                <a:r>
                  <a:rPr lang="zh-CN" altLang="en-US" sz="1800" dirty="0"/>
                  <a:t>）成立的条件就是：</a:t>
                </a:r>
                <a:r>
                  <a:rPr lang="zh-CN" altLang="en-US" sz="1800" dirty="0">
                    <a:solidFill>
                      <a:srgbClr val="FF0000"/>
                    </a:solidFill>
                  </a:rPr>
                  <a:t>持有债券期间所获得的各期利息都必须按照当前</a:t>
                </a:r>
                <a:r>
                  <a:rPr lang="en-US" altLang="zh-CN" sz="1800" dirty="0" err="1">
                    <a:solidFill>
                      <a:srgbClr val="FF0000"/>
                    </a:solidFill>
                  </a:rPr>
                  <a:t>ytm</a:t>
                </a:r>
                <a:r>
                  <a:rPr lang="zh-CN" altLang="en-US" sz="1800" dirty="0">
                    <a:solidFill>
                      <a:srgbClr val="FF0000"/>
                    </a:solidFill>
                  </a:rPr>
                  <a:t>进行投资</a:t>
                </a:r>
                <a:r>
                  <a:rPr lang="zh-CN" altLang="en-US" sz="1800" dirty="0"/>
                  <a:t>，否则就不能实现债券的年化持有期收益率正好等于</a:t>
                </a:r>
                <a:r>
                  <a:rPr lang="en-US" altLang="zh-CN" sz="1800" dirty="0" err="1"/>
                  <a:t>ytm</a:t>
                </a:r>
                <a:r>
                  <a:rPr lang="zh-CN" altLang="en-US" sz="1800" dirty="0"/>
                  <a:t>。</a:t>
                </a:r>
                <a:endParaRPr lang="en-US" altLang="zh-CN" sz="1800" dirty="0"/>
              </a:p>
              <a:p>
                <a:endParaRPr lang="en-US" altLang="zh-CN" sz="1600" dirty="0"/>
              </a:p>
              <a:p>
                <a:endParaRPr lang="en-US" altLang="zh-CN" sz="1600" dirty="0"/>
              </a:p>
              <a:p>
                <a:endParaRPr lang="en-US" altLang="zh-CN" sz="1600" dirty="0"/>
              </a:p>
              <a:p>
                <a:pPr marL="0" indent="0">
                  <a:buNone/>
                </a:pPr>
                <a:r>
                  <a:rPr lang="en-US" altLang="zh-CN" sz="1600" dirty="0"/>
                  <a:t>   </a:t>
                </a:r>
              </a:p>
              <a:p>
                <a:endParaRPr lang="en-US" altLang="zh-CN" sz="2000" dirty="0"/>
              </a:p>
              <a:p>
                <a:endParaRPr lang="en-US" altLang="zh-CN" sz="2000" dirty="0"/>
              </a:p>
              <a:p>
                <a:pPr marL="0" indent="0">
                  <a:buNone/>
                </a:pPr>
                <a:endParaRPr lang="zh-CN" altLang="en-US" sz="2000" dirty="0"/>
              </a:p>
            </p:txBody>
          </p:sp>
        </mc:Choice>
        <mc:Fallback>
          <p:sp>
            <p:nvSpPr>
              <p:cNvPr id="3" name="内容占位符 2">
                <a:extLst>
                  <a:ext uri="{FF2B5EF4-FFF2-40B4-BE49-F238E27FC236}">
                    <a16:creationId xmlns:a16="http://schemas.microsoft.com/office/drawing/2014/main" id="{32284DF8-50DA-45A1-9572-6AB4582BF18D}"/>
                  </a:ext>
                </a:extLst>
              </p:cNvPr>
              <p:cNvSpPr>
                <a:spLocks noGrp="1" noRot="1" noChangeAspect="1" noMove="1" noResize="1" noEditPoints="1" noAdjustHandles="1" noChangeArrowheads="1" noChangeShapeType="1" noTextEdit="1"/>
              </p:cNvSpPr>
              <p:nvPr>
                <p:ph idx="1"/>
              </p:nvPr>
            </p:nvSpPr>
            <p:spPr>
              <a:xfrm>
                <a:off x="465615" y="1409384"/>
                <a:ext cx="8229600" cy="5115960"/>
              </a:xfrm>
              <a:blipFill>
                <a:blip r:embed="rId2"/>
                <a:stretch>
                  <a:fillRect l="-444" t="-834" r="-1778" b="-26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0003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D6616E-1FF8-CC4E-508B-F1EE5D6CF20D}"/>
              </a:ext>
            </a:extLst>
          </p:cNvPr>
          <p:cNvSpPr>
            <a:spLocks noGrp="1"/>
          </p:cNvSpPr>
          <p:nvPr>
            <p:ph type="title"/>
          </p:nvPr>
        </p:nvSpPr>
        <p:spPr/>
        <p:txBody>
          <a:bodyPr/>
          <a:lstStyle/>
          <a:p>
            <a:r>
              <a:rPr lang="zh-CN" altLang="en-US" dirty="0"/>
              <a:t>参考</a:t>
            </a:r>
          </a:p>
        </p:txBody>
      </p:sp>
      <p:sp>
        <p:nvSpPr>
          <p:cNvPr id="3" name="内容占位符 2">
            <a:extLst>
              <a:ext uri="{FF2B5EF4-FFF2-40B4-BE49-F238E27FC236}">
                <a16:creationId xmlns:a16="http://schemas.microsoft.com/office/drawing/2014/main" id="{278D0898-06A9-9446-2F99-E8B151497591}"/>
              </a:ext>
            </a:extLst>
          </p:cNvPr>
          <p:cNvSpPr>
            <a:spLocks noGrp="1"/>
          </p:cNvSpPr>
          <p:nvPr>
            <p:ph idx="1"/>
          </p:nvPr>
        </p:nvSpPr>
        <p:spPr/>
        <p:txBody>
          <a:bodyPr/>
          <a:lstStyle/>
          <a:p>
            <a:r>
              <a:rPr lang="en-US" altLang="zh-CN" dirty="0"/>
              <a:t>BKM Part IV  Fixed income securities</a:t>
            </a:r>
          </a:p>
          <a:p>
            <a:r>
              <a:rPr lang="en-US" altLang="zh-CN" dirty="0"/>
              <a:t>Ch14   Bond price and yield</a:t>
            </a:r>
          </a:p>
        </p:txBody>
      </p:sp>
    </p:spTree>
    <p:extLst>
      <p:ext uri="{BB962C8B-B14F-4D97-AF65-F5344CB8AC3E}">
        <p14:creationId xmlns:p14="http://schemas.microsoft.com/office/powerpoint/2010/main" val="1987301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9C44CD-6069-F95E-801C-8EB0B56D5465}"/>
              </a:ext>
            </a:extLst>
          </p:cNvPr>
          <p:cNvSpPr>
            <a:spLocks noGrp="1"/>
          </p:cNvSpPr>
          <p:nvPr>
            <p:ph type="title"/>
          </p:nvPr>
        </p:nvSpPr>
        <p:spPr/>
        <p:txBody>
          <a:bodyPr/>
          <a:lstStyle/>
          <a:p>
            <a:r>
              <a:rPr lang="en-US" altLang="zh-CN" sz="3200" dirty="0"/>
              <a:t>               YTM</a:t>
            </a:r>
            <a:r>
              <a:rPr lang="zh-CN" altLang="en-US" sz="3200" dirty="0"/>
              <a:t>变化导致的再投资风险</a:t>
            </a:r>
          </a:p>
        </p:txBody>
      </p:sp>
      <p:sp>
        <p:nvSpPr>
          <p:cNvPr id="3" name="内容占位符 2">
            <a:extLst>
              <a:ext uri="{FF2B5EF4-FFF2-40B4-BE49-F238E27FC236}">
                <a16:creationId xmlns:a16="http://schemas.microsoft.com/office/drawing/2014/main" id="{C2641564-4A9F-9B42-29E0-1F528188A20A}"/>
              </a:ext>
            </a:extLst>
          </p:cNvPr>
          <p:cNvSpPr>
            <a:spLocks noGrp="1"/>
          </p:cNvSpPr>
          <p:nvPr>
            <p:ph idx="1"/>
          </p:nvPr>
        </p:nvSpPr>
        <p:spPr/>
        <p:txBody>
          <a:bodyPr/>
          <a:lstStyle/>
          <a:p>
            <a:r>
              <a:rPr lang="zh-CN" altLang="en-US" sz="2400" dirty="0"/>
              <a:t>假设</a:t>
            </a:r>
            <a:r>
              <a:rPr lang="en-US" altLang="zh-CN" sz="2400" dirty="0" err="1"/>
              <a:t>ytm</a:t>
            </a:r>
            <a:r>
              <a:rPr lang="zh-CN" altLang="en-US" sz="2400" dirty="0"/>
              <a:t>在债券持有期内保持不变，各期利息收入均能按照初始的</a:t>
            </a:r>
            <a:r>
              <a:rPr lang="en-US" altLang="zh-CN" sz="2400" dirty="0" err="1"/>
              <a:t>ytm</a:t>
            </a:r>
            <a:r>
              <a:rPr lang="zh-CN" altLang="en-US" sz="2400" dirty="0"/>
              <a:t>再投资是不切实际的。存在</a:t>
            </a:r>
            <a:r>
              <a:rPr lang="zh-CN" altLang="en-US" sz="2400" b="1" dirty="0"/>
              <a:t>再投资风险</a:t>
            </a:r>
            <a:r>
              <a:rPr lang="zh-CN" altLang="en-US" sz="2400" dirty="0"/>
              <a:t>（</a:t>
            </a:r>
            <a:r>
              <a:rPr lang="en-US" altLang="zh-CN" sz="2400" dirty="0"/>
              <a:t>reinvest risk)</a:t>
            </a:r>
          </a:p>
          <a:p>
            <a:r>
              <a:rPr lang="en-US" altLang="zh-CN" sz="2400" dirty="0" err="1"/>
              <a:t>Ytm</a:t>
            </a:r>
            <a:r>
              <a:rPr lang="zh-CN" altLang="en-US" sz="2400" dirty="0"/>
              <a:t>会因市场资金供求关系变化、投资者风险偏好变化而发生改变。</a:t>
            </a:r>
            <a:endParaRPr lang="en-US" altLang="zh-CN" sz="2400" dirty="0"/>
          </a:p>
          <a:p>
            <a:r>
              <a:rPr lang="zh-CN" altLang="en-US" sz="2400" dirty="0"/>
              <a:t>而且，买入债券之后，随着时间的流逝，剩余期限不断减少。比如</a:t>
            </a:r>
            <a:r>
              <a:rPr lang="en-US" altLang="zh-CN" sz="2400" dirty="0"/>
              <a:t>1</a:t>
            </a:r>
            <a:r>
              <a:rPr lang="zh-CN" altLang="en-US" sz="2400" dirty="0"/>
              <a:t>只</a:t>
            </a:r>
            <a:r>
              <a:rPr lang="en-US" altLang="zh-CN" sz="2400" dirty="0"/>
              <a:t>10</a:t>
            </a:r>
            <a:r>
              <a:rPr lang="zh-CN" altLang="en-US" sz="2400" dirty="0"/>
              <a:t>年期债券，第</a:t>
            </a:r>
            <a:r>
              <a:rPr lang="en-US" altLang="zh-CN" sz="2400" dirty="0"/>
              <a:t>1</a:t>
            </a:r>
            <a:r>
              <a:rPr lang="zh-CN" altLang="en-US" sz="2400" dirty="0"/>
              <a:t>年付息之后，它变成了</a:t>
            </a:r>
            <a:r>
              <a:rPr lang="en-US" altLang="zh-CN" sz="2400" dirty="0"/>
              <a:t>1</a:t>
            </a:r>
            <a:r>
              <a:rPr lang="zh-CN" altLang="en-US" sz="2400" dirty="0"/>
              <a:t>只</a:t>
            </a:r>
            <a:r>
              <a:rPr lang="en-US" altLang="zh-CN" sz="2400" dirty="0"/>
              <a:t>9</a:t>
            </a:r>
            <a:r>
              <a:rPr lang="zh-CN" altLang="en-US" sz="2400" dirty="0"/>
              <a:t>年期债券。通常我们不能指望</a:t>
            </a:r>
            <a:r>
              <a:rPr lang="en-US" altLang="zh-CN" sz="2400" dirty="0"/>
              <a:t>10</a:t>
            </a:r>
            <a:r>
              <a:rPr lang="zh-CN" altLang="en-US" sz="2400" dirty="0"/>
              <a:t>年期债券的</a:t>
            </a:r>
            <a:r>
              <a:rPr lang="en-US" altLang="zh-CN" sz="2400" dirty="0"/>
              <a:t>YTM</a:t>
            </a:r>
            <a:r>
              <a:rPr lang="zh-CN" altLang="en-US" sz="2400" dirty="0"/>
              <a:t>会和</a:t>
            </a:r>
            <a:r>
              <a:rPr lang="en-US" altLang="zh-CN" sz="2400" dirty="0"/>
              <a:t>9</a:t>
            </a:r>
            <a:r>
              <a:rPr lang="zh-CN" altLang="en-US" sz="2400" dirty="0"/>
              <a:t>年期债券的</a:t>
            </a:r>
            <a:r>
              <a:rPr lang="en-US" altLang="zh-CN" sz="2400" dirty="0" err="1"/>
              <a:t>ytm</a:t>
            </a:r>
            <a:r>
              <a:rPr lang="zh-CN" altLang="en-US" sz="2400" dirty="0"/>
              <a:t>相同。</a:t>
            </a:r>
            <a:endParaRPr lang="en-US" altLang="zh-CN" sz="2400" dirty="0"/>
          </a:p>
          <a:p>
            <a:endParaRPr lang="en-US" altLang="zh-CN" sz="2400" dirty="0"/>
          </a:p>
          <a:p>
            <a:endParaRPr lang="zh-CN" altLang="en-US" sz="2400" dirty="0"/>
          </a:p>
        </p:txBody>
      </p:sp>
    </p:spTree>
    <p:extLst>
      <p:ext uri="{BB962C8B-B14F-4D97-AF65-F5344CB8AC3E}">
        <p14:creationId xmlns:p14="http://schemas.microsoft.com/office/powerpoint/2010/main" val="3341667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9E9F0D-571E-6B2A-547D-F5878F7E2BA0}"/>
              </a:ext>
            </a:extLst>
          </p:cNvPr>
          <p:cNvSpPr>
            <a:spLocks noGrp="1"/>
          </p:cNvSpPr>
          <p:nvPr>
            <p:ph type="title"/>
          </p:nvPr>
        </p:nvSpPr>
        <p:spPr/>
        <p:txBody>
          <a:bodyPr/>
          <a:lstStyle/>
          <a:p>
            <a:r>
              <a:rPr lang="en-US" altLang="zh-CN" dirty="0"/>
              <a:t>     </a:t>
            </a:r>
            <a:r>
              <a:rPr lang="en-US" altLang="zh-CN" dirty="0" err="1"/>
              <a:t>Ytm</a:t>
            </a:r>
            <a:r>
              <a:rPr lang="zh-CN" altLang="en-US" dirty="0"/>
              <a:t>广泛用于报价</a:t>
            </a:r>
          </a:p>
        </p:txBody>
      </p:sp>
      <p:sp>
        <p:nvSpPr>
          <p:cNvPr id="3" name="内容占位符 2">
            <a:extLst>
              <a:ext uri="{FF2B5EF4-FFF2-40B4-BE49-F238E27FC236}">
                <a16:creationId xmlns:a16="http://schemas.microsoft.com/office/drawing/2014/main" id="{88F20A3C-C336-C9BF-51A3-352BBB6226F1}"/>
              </a:ext>
            </a:extLst>
          </p:cNvPr>
          <p:cNvSpPr>
            <a:spLocks noGrp="1"/>
          </p:cNvSpPr>
          <p:nvPr>
            <p:ph idx="1"/>
          </p:nvPr>
        </p:nvSpPr>
        <p:spPr>
          <a:xfrm>
            <a:off x="457200" y="1340768"/>
            <a:ext cx="8229600" cy="4785395"/>
          </a:xfrm>
        </p:spPr>
        <p:txBody>
          <a:bodyPr/>
          <a:lstStyle/>
          <a:p>
            <a:r>
              <a:rPr lang="zh-CN" altLang="en-US" sz="2400" dirty="0"/>
              <a:t>尽管</a:t>
            </a:r>
            <a:r>
              <a:rPr lang="en-US" altLang="zh-CN" sz="2400" dirty="0" err="1"/>
              <a:t>ytm</a:t>
            </a:r>
            <a:r>
              <a:rPr lang="zh-CN" altLang="en-US" sz="2400" dirty="0"/>
              <a:t>只是债券收益率的一种粗略的指标，但行业已经习惯了将它作为与净价报价同等重要的报价方式。</a:t>
            </a:r>
          </a:p>
        </p:txBody>
      </p:sp>
      <p:pic>
        <p:nvPicPr>
          <p:cNvPr id="5" name="图片 4">
            <a:extLst>
              <a:ext uri="{FF2B5EF4-FFF2-40B4-BE49-F238E27FC236}">
                <a16:creationId xmlns:a16="http://schemas.microsoft.com/office/drawing/2014/main" id="{FC2DC38C-2E5C-544F-3A8D-01C12D4E45F9}"/>
              </a:ext>
            </a:extLst>
          </p:cNvPr>
          <p:cNvPicPr>
            <a:picLocks noChangeAspect="1"/>
          </p:cNvPicPr>
          <p:nvPr/>
        </p:nvPicPr>
        <p:blipFill>
          <a:blip r:embed="rId2"/>
          <a:stretch>
            <a:fillRect/>
          </a:stretch>
        </p:blipFill>
        <p:spPr>
          <a:xfrm>
            <a:off x="251520" y="2276872"/>
            <a:ext cx="8506889" cy="3816424"/>
          </a:xfrm>
          <a:prstGeom prst="rect">
            <a:avLst/>
          </a:prstGeom>
        </p:spPr>
      </p:pic>
    </p:spTree>
    <p:extLst>
      <p:ext uri="{BB962C8B-B14F-4D97-AF65-F5344CB8AC3E}">
        <p14:creationId xmlns:p14="http://schemas.microsoft.com/office/powerpoint/2010/main" val="127486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1961A4-2B70-AB98-295A-C57774491EE7}"/>
              </a:ext>
            </a:extLst>
          </p:cNvPr>
          <p:cNvSpPr>
            <a:spLocks noGrp="1"/>
          </p:cNvSpPr>
          <p:nvPr>
            <p:ph type="title"/>
          </p:nvPr>
        </p:nvSpPr>
        <p:spPr/>
        <p:txBody>
          <a:bodyPr/>
          <a:lstStyle/>
          <a:p>
            <a:r>
              <a:rPr lang="en-US" altLang="zh-CN" sz="3200" dirty="0"/>
              <a:t>                YTM</a:t>
            </a:r>
            <a:r>
              <a:rPr lang="zh-CN" altLang="en-US" sz="3200" dirty="0"/>
              <a:t>的期限结构及其变化</a:t>
            </a:r>
          </a:p>
        </p:txBody>
      </p:sp>
      <p:sp>
        <p:nvSpPr>
          <p:cNvPr id="3" name="内容占位符 2">
            <a:extLst>
              <a:ext uri="{FF2B5EF4-FFF2-40B4-BE49-F238E27FC236}">
                <a16:creationId xmlns:a16="http://schemas.microsoft.com/office/drawing/2014/main" id="{25FEF5F0-C3EB-6A2A-40EA-15634D8F5E41}"/>
              </a:ext>
            </a:extLst>
          </p:cNvPr>
          <p:cNvSpPr>
            <a:spLocks noGrp="1"/>
          </p:cNvSpPr>
          <p:nvPr>
            <p:ph idx="1"/>
          </p:nvPr>
        </p:nvSpPr>
        <p:spPr>
          <a:xfrm>
            <a:off x="457200" y="1340768"/>
            <a:ext cx="8229600" cy="4785395"/>
          </a:xfrm>
        </p:spPr>
        <p:txBody>
          <a:bodyPr/>
          <a:lstStyle/>
          <a:p>
            <a:r>
              <a:rPr lang="zh-CN" altLang="en-US" sz="1800" dirty="0"/>
              <a:t>同一发行人或相同信用等级发行人发行的不同期限的债券，通常具有不同的</a:t>
            </a:r>
            <a:r>
              <a:rPr lang="en-US" altLang="zh-CN" sz="1800" dirty="0" err="1"/>
              <a:t>ytm</a:t>
            </a:r>
            <a:r>
              <a:rPr lang="zh-CN" altLang="en-US" sz="1800" dirty="0"/>
              <a:t>。取样连线（平滑处理）得到</a:t>
            </a:r>
            <a:r>
              <a:rPr lang="en-US" altLang="zh-CN" sz="1800" b="1" dirty="0">
                <a:solidFill>
                  <a:srgbClr val="FF0000"/>
                </a:solidFill>
              </a:rPr>
              <a:t>YTM</a:t>
            </a:r>
            <a:r>
              <a:rPr lang="zh-CN" altLang="en-US" sz="1800" b="1" dirty="0">
                <a:solidFill>
                  <a:srgbClr val="FF0000"/>
                </a:solidFill>
              </a:rPr>
              <a:t>曲线</a:t>
            </a:r>
            <a:r>
              <a:rPr lang="zh-CN" altLang="en-US" sz="1800" dirty="0"/>
              <a:t>。</a:t>
            </a:r>
            <a:endParaRPr lang="en-US" altLang="zh-CN" sz="1800" dirty="0"/>
          </a:p>
          <a:p>
            <a:r>
              <a:rPr lang="en-US" altLang="zh-CN" sz="1800" dirty="0" err="1"/>
              <a:t>iFind</a:t>
            </a:r>
            <a:r>
              <a:rPr lang="en-US" altLang="zh-CN" sz="1800" dirty="0"/>
              <a:t>—</a:t>
            </a:r>
            <a:r>
              <a:rPr lang="zh-CN" altLang="en-US" sz="1800" dirty="0"/>
              <a:t>债券</a:t>
            </a:r>
            <a:r>
              <a:rPr lang="en-US" altLang="zh-CN" sz="1800" dirty="0"/>
              <a:t>—</a:t>
            </a:r>
            <a:r>
              <a:rPr lang="zh-CN" altLang="en-US" sz="1800" dirty="0"/>
              <a:t>多维数据</a:t>
            </a:r>
            <a:r>
              <a:rPr lang="en-US" altLang="zh-CN" sz="1800" dirty="0"/>
              <a:t>—</a:t>
            </a:r>
            <a:r>
              <a:rPr lang="zh-CN" altLang="en-US" sz="1800" dirty="0"/>
              <a:t>期限结构，可以看到不同清算机构计算的中国和美国的债券</a:t>
            </a:r>
            <a:r>
              <a:rPr lang="zh-CN" altLang="en-US" sz="1800" b="1" dirty="0"/>
              <a:t>到期收益率曲线。</a:t>
            </a:r>
          </a:p>
        </p:txBody>
      </p:sp>
      <p:graphicFrame>
        <p:nvGraphicFramePr>
          <p:cNvPr id="6" name="图表 5">
            <a:extLst>
              <a:ext uri="{FF2B5EF4-FFF2-40B4-BE49-F238E27FC236}">
                <a16:creationId xmlns:a16="http://schemas.microsoft.com/office/drawing/2014/main" id="{733AA078-983C-318B-304C-0A350E8D9EA4}"/>
              </a:ext>
            </a:extLst>
          </p:cNvPr>
          <p:cNvGraphicFramePr>
            <a:graphicFrameLocks/>
          </p:cNvGraphicFramePr>
          <p:nvPr>
            <p:extLst>
              <p:ext uri="{D42A27DB-BD31-4B8C-83A1-F6EECF244321}">
                <p14:modId xmlns:p14="http://schemas.microsoft.com/office/powerpoint/2010/main" val="397693030"/>
              </p:ext>
            </p:extLst>
          </p:nvPr>
        </p:nvGraphicFramePr>
        <p:xfrm>
          <a:off x="611561" y="2708921"/>
          <a:ext cx="3754760" cy="3417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a:extLst>
              <a:ext uri="{FF2B5EF4-FFF2-40B4-BE49-F238E27FC236}">
                <a16:creationId xmlns:a16="http://schemas.microsoft.com/office/drawing/2014/main" id="{15CD3A80-A58C-A756-80FF-ADF2EE8BA6B7}"/>
              </a:ext>
            </a:extLst>
          </p:cNvPr>
          <p:cNvGraphicFramePr>
            <a:graphicFrameLocks/>
          </p:cNvGraphicFramePr>
          <p:nvPr>
            <p:extLst>
              <p:ext uri="{D42A27DB-BD31-4B8C-83A1-F6EECF244321}">
                <p14:modId xmlns:p14="http://schemas.microsoft.com/office/powerpoint/2010/main" val="2408881124"/>
              </p:ext>
            </p:extLst>
          </p:nvPr>
        </p:nvGraphicFramePr>
        <p:xfrm>
          <a:off x="4366321" y="2676480"/>
          <a:ext cx="4250838" cy="3417242"/>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a:extLst>
              <a:ext uri="{FF2B5EF4-FFF2-40B4-BE49-F238E27FC236}">
                <a16:creationId xmlns:a16="http://schemas.microsoft.com/office/drawing/2014/main" id="{AE0FC8B2-D58E-9D0B-4FC0-26BD6A289C26}"/>
              </a:ext>
            </a:extLst>
          </p:cNvPr>
          <p:cNvSpPr txBox="1"/>
          <p:nvPr/>
        </p:nvSpPr>
        <p:spPr>
          <a:xfrm>
            <a:off x="683568" y="6165304"/>
            <a:ext cx="7488832" cy="369332"/>
          </a:xfrm>
          <a:prstGeom prst="rect">
            <a:avLst/>
          </a:prstGeom>
          <a:noFill/>
        </p:spPr>
        <p:txBody>
          <a:bodyPr wrap="square" rtlCol="0">
            <a:spAutoFit/>
          </a:bodyPr>
          <a:lstStyle/>
          <a:p>
            <a:r>
              <a:rPr lang="zh-CN" altLang="en-US" dirty="0"/>
              <a:t>讨论：中美两国国债收益率主要的变化趋势和背后的原因可能是什么？</a:t>
            </a:r>
          </a:p>
        </p:txBody>
      </p:sp>
    </p:spTree>
    <p:extLst>
      <p:ext uri="{BB962C8B-B14F-4D97-AF65-F5344CB8AC3E}">
        <p14:creationId xmlns:p14="http://schemas.microsoft.com/office/powerpoint/2010/main" val="263333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5F0908-AE41-E621-B1F3-03851177C7F5}"/>
              </a:ext>
            </a:extLst>
          </p:cNvPr>
          <p:cNvSpPr>
            <a:spLocks noGrp="1"/>
          </p:cNvSpPr>
          <p:nvPr>
            <p:ph type="title"/>
          </p:nvPr>
        </p:nvSpPr>
        <p:spPr/>
        <p:txBody>
          <a:bodyPr/>
          <a:lstStyle/>
          <a:p>
            <a:r>
              <a:rPr lang="en-US" altLang="zh-CN" dirty="0"/>
              <a:t>   YTM</a:t>
            </a:r>
            <a:r>
              <a:rPr lang="zh-CN" altLang="en-US" dirty="0"/>
              <a:t>的风险结构</a:t>
            </a:r>
          </a:p>
        </p:txBody>
      </p:sp>
      <p:sp>
        <p:nvSpPr>
          <p:cNvPr id="3" name="内容占位符 2">
            <a:extLst>
              <a:ext uri="{FF2B5EF4-FFF2-40B4-BE49-F238E27FC236}">
                <a16:creationId xmlns:a16="http://schemas.microsoft.com/office/drawing/2014/main" id="{4DCD28F9-D5EB-674E-787E-168AD0EFF5BF}"/>
              </a:ext>
            </a:extLst>
          </p:cNvPr>
          <p:cNvSpPr>
            <a:spLocks noGrp="1"/>
          </p:cNvSpPr>
          <p:nvPr>
            <p:ph idx="1"/>
          </p:nvPr>
        </p:nvSpPr>
        <p:spPr>
          <a:xfrm>
            <a:off x="457200" y="1340768"/>
            <a:ext cx="8229600" cy="4785395"/>
          </a:xfrm>
        </p:spPr>
        <p:txBody>
          <a:bodyPr/>
          <a:lstStyle/>
          <a:p>
            <a:r>
              <a:rPr lang="zh-CN" altLang="en-US" sz="2400" dirty="0"/>
              <a:t>不同发行人或不同信用等级发行人发行的相同期限债券的</a:t>
            </a:r>
            <a:r>
              <a:rPr lang="en-US" altLang="zh-CN" sz="2400" dirty="0"/>
              <a:t>YTM</a:t>
            </a:r>
            <a:r>
              <a:rPr lang="zh-CN" altLang="en-US" sz="2400" dirty="0"/>
              <a:t>不同</a:t>
            </a:r>
          </a:p>
        </p:txBody>
      </p:sp>
      <p:graphicFrame>
        <p:nvGraphicFramePr>
          <p:cNvPr id="6" name="图表 5">
            <a:extLst>
              <a:ext uri="{FF2B5EF4-FFF2-40B4-BE49-F238E27FC236}">
                <a16:creationId xmlns:a16="http://schemas.microsoft.com/office/drawing/2014/main" id="{37CBC46D-9C22-9968-4387-CEEABEB5F078}"/>
              </a:ext>
            </a:extLst>
          </p:cNvPr>
          <p:cNvGraphicFramePr>
            <a:graphicFrameLocks/>
          </p:cNvGraphicFramePr>
          <p:nvPr>
            <p:extLst>
              <p:ext uri="{D42A27DB-BD31-4B8C-83A1-F6EECF244321}">
                <p14:modId xmlns:p14="http://schemas.microsoft.com/office/powerpoint/2010/main" val="2615253710"/>
              </p:ext>
            </p:extLst>
          </p:nvPr>
        </p:nvGraphicFramePr>
        <p:xfrm>
          <a:off x="971600" y="2204864"/>
          <a:ext cx="7416824" cy="3816425"/>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a:extLst>
              <a:ext uri="{FF2B5EF4-FFF2-40B4-BE49-F238E27FC236}">
                <a16:creationId xmlns:a16="http://schemas.microsoft.com/office/drawing/2014/main" id="{37300CCF-E021-A4B4-F0B2-F72749D36A69}"/>
              </a:ext>
            </a:extLst>
          </p:cNvPr>
          <p:cNvSpPr txBox="1"/>
          <p:nvPr/>
        </p:nvSpPr>
        <p:spPr>
          <a:xfrm>
            <a:off x="1187624" y="6021289"/>
            <a:ext cx="6768752" cy="369332"/>
          </a:xfrm>
          <a:prstGeom prst="rect">
            <a:avLst/>
          </a:prstGeom>
          <a:noFill/>
        </p:spPr>
        <p:txBody>
          <a:bodyPr wrap="square" rtlCol="0">
            <a:spAutoFit/>
          </a:bodyPr>
          <a:lstStyle/>
          <a:p>
            <a:r>
              <a:rPr lang="zh-CN" altLang="en-US" dirty="0"/>
              <a:t>观察：信用利差（</a:t>
            </a:r>
            <a:r>
              <a:rPr lang="en-US" altLang="zh-CN" dirty="0"/>
              <a:t>credit spread</a:t>
            </a:r>
            <a:r>
              <a:rPr lang="zh-CN" altLang="en-US" dirty="0"/>
              <a:t>）有何规律？</a:t>
            </a:r>
          </a:p>
        </p:txBody>
      </p:sp>
    </p:spTree>
    <p:extLst>
      <p:ext uri="{BB962C8B-B14F-4D97-AF65-F5344CB8AC3E}">
        <p14:creationId xmlns:p14="http://schemas.microsoft.com/office/powerpoint/2010/main" val="4161574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40C0DD-F088-8BAE-0DC7-D50EA9232EF5}"/>
              </a:ext>
            </a:extLst>
          </p:cNvPr>
          <p:cNvSpPr>
            <a:spLocks noGrp="1"/>
          </p:cNvSpPr>
          <p:nvPr>
            <p:ph type="title"/>
          </p:nvPr>
        </p:nvSpPr>
        <p:spPr/>
        <p:txBody>
          <a:bodyPr/>
          <a:lstStyle/>
          <a:p>
            <a:r>
              <a:rPr lang="zh-CN" altLang="en-US" dirty="0"/>
              <a:t>           </a:t>
            </a:r>
            <a:r>
              <a:rPr lang="en-US" altLang="zh-CN" dirty="0"/>
              <a:t>YTM</a:t>
            </a:r>
            <a:r>
              <a:rPr lang="zh-CN" altLang="en-US" dirty="0"/>
              <a:t>曲线的其他问题</a:t>
            </a:r>
          </a:p>
        </p:txBody>
      </p:sp>
      <p:sp>
        <p:nvSpPr>
          <p:cNvPr id="3" name="内容占位符 2">
            <a:extLst>
              <a:ext uri="{FF2B5EF4-FFF2-40B4-BE49-F238E27FC236}">
                <a16:creationId xmlns:a16="http://schemas.microsoft.com/office/drawing/2014/main" id="{CF8C6C80-1168-8397-6D0E-BA3A7654912A}"/>
              </a:ext>
            </a:extLst>
          </p:cNvPr>
          <p:cNvSpPr>
            <a:spLocks noGrp="1"/>
          </p:cNvSpPr>
          <p:nvPr>
            <p:ph idx="1"/>
          </p:nvPr>
        </p:nvSpPr>
        <p:spPr/>
        <p:txBody>
          <a:bodyPr/>
          <a:lstStyle/>
          <a:p>
            <a:r>
              <a:rPr lang="zh-CN" altLang="en-US" dirty="0"/>
              <a:t>取样</a:t>
            </a:r>
            <a:endParaRPr lang="en-US" altLang="zh-CN" dirty="0"/>
          </a:p>
          <a:p>
            <a:pPr>
              <a:buFont typeface="Wingdings" panose="05000000000000000000" pitchFamily="2" charset="2"/>
              <a:buChar char="Ø"/>
            </a:pPr>
            <a:r>
              <a:rPr lang="zh-CN" altLang="en-US" sz="2000" dirty="0"/>
              <a:t>比如五年期国债有多个（今天发行的</a:t>
            </a:r>
            <a:r>
              <a:rPr lang="en-US" altLang="zh-CN" sz="2000" dirty="0"/>
              <a:t>5Y, 5</a:t>
            </a:r>
            <a:r>
              <a:rPr lang="zh-CN" altLang="en-US" sz="2000" dirty="0"/>
              <a:t>年前发行的</a:t>
            </a:r>
            <a:r>
              <a:rPr lang="en-US" altLang="zh-CN" sz="2000" dirty="0"/>
              <a:t>10Y……)</a:t>
            </a:r>
          </a:p>
          <a:p>
            <a:pPr>
              <a:buFont typeface="Wingdings" panose="05000000000000000000" pitchFamily="2" charset="2"/>
              <a:buChar char="Ø"/>
            </a:pPr>
            <a:r>
              <a:rPr lang="zh-CN" altLang="en-US" sz="2000" dirty="0"/>
              <a:t>同一只债券在银行间市场、中介平台、交易所市场均有交易，价格不同</a:t>
            </a:r>
            <a:endParaRPr lang="en-US" altLang="zh-CN" sz="2000" dirty="0"/>
          </a:p>
          <a:p>
            <a:pPr>
              <a:buFont typeface="Wingdings" panose="05000000000000000000" pitchFamily="2" charset="2"/>
              <a:buChar char="Ø"/>
            </a:pPr>
            <a:r>
              <a:rPr lang="zh-CN" altLang="en-US" sz="2000" dirty="0"/>
              <a:t>特定期限债券近期未发生交易，最新市场价格已经过时</a:t>
            </a:r>
            <a:endParaRPr lang="en-US" altLang="zh-CN" sz="2800" dirty="0"/>
          </a:p>
          <a:p>
            <a:r>
              <a:rPr lang="zh-CN" altLang="en-US" dirty="0"/>
              <a:t>平滑和插值法（</a:t>
            </a:r>
            <a:r>
              <a:rPr lang="en-US" altLang="zh-CN" dirty="0"/>
              <a:t>interpolate</a:t>
            </a:r>
            <a:r>
              <a:rPr lang="zh-CN" altLang="en-US" dirty="0"/>
              <a:t>）应用</a:t>
            </a:r>
            <a:endParaRPr lang="en-US" altLang="zh-CN" dirty="0"/>
          </a:p>
          <a:p>
            <a:pPr>
              <a:buFont typeface="Wingdings" panose="05000000000000000000" pitchFamily="2" charset="2"/>
              <a:buChar char="Ø"/>
            </a:pPr>
            <a:r>
              <a:rPr lang="zh-CN" altLang="en-US" sz="2000" dirty="0"/>
              <a:t>两点间直线连接是否合理</a:t>
            </a:r>
            <a:endParaRPr lang="en-US" altLang="zh-CN" sz="2000" dirty="0"/>
          </a:p>
          <a:p>
            <a:pPr>
              <a:buFont typeface="Wingdings" panose="05000000000000000000" pitchFamily="2" charset="2"/>
              <a:buChar char="Ø"/>
            </a:pPr>
            <a:r>
              <a:rPr lang="zh-CN" altLang="en-US" sz="2000" dirty="0"/>
              <a:t>插值法应用，比如已知</a:t>
            </a:r>
            <a:r>
              <a:rPr lang="en-US" altLang="zh-CN" sz="2000" dirty="0"/>
              <a:t>5Y</a:t>
            </a:r>
            <a:r>
              <a:rPr lang="zh-CN" altLang="en-US" sz="2000" dirty="0"/>
              <a:t>和</a:t>
            </a:r>
            <a:r>
              <a:rPr lang="en-US" altLang="zh-CN" sz="2000" dirty="0"/>
              <a:t>6Y</a:t>
            </a:r>
            <a:r>
              <a:rPr lang="zh-CN" altLang="en-US" sz="2000" dirty="0"/>
              <a:t>的</a:t>
            </a:r>
            <a:r>
              <a:rPr lang="en-US" altLang="zh-CN" sz="2000" dirty="0"/>
              <a:t>YTM,</a:t>
            </a:r>
            <a:r>
              <a:rPr lang="zh-CN" altLang="en-US" sz="2000" dirty="0"/>
              <a:t>但你要研究的目标债券是</a:t>
            </a:r>
            <a:r>
              <a:rPr lang="en-US" altLang="zh-CN" sz="2000" dirty="0"/>
              <a:t>5.2Y</a:t>
            </a:r>
            <a:endParaRPr lang="zh-CN" altLang="en-US" sz="2000" dirty="0"/>
          </a:p>
        </p:txBody>
      </p:sp>
    </p:spTree>
    <p:extLst>
      <p:ext uri="{BB962C8B-B14F-4D97-AF65-F5344CB8AC3E}">
        <p14:creationId xmlns:p14="http://schemas.microsoft.com/office/powerpoint/2010/main" val="8978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3CA62B-AF80-481C-E2A3-576841FAF539}"/>
              </a:ext>
            </a:extLst>
          </p:cNvPr>
          <p:cNvSpPr>
            <a:spLocks noGrp="1"/>
          </p:cNvSpPr>
          <p:nvPr>
            <p:ph type="title"/>
          </p:nvPr>
        </p:nvSpPr>
        <p:spPr/>
        <p:txBody>
          <a:bodyPr/>
          <a:lstStyle/>
          <a:p>
            <a:r>
              <a:rPr lang="zh-CN" altLang="en-US" dirty="0"/>
              <a:t>           </a:t>
            </a:r>
            <a:r>
              <a:rPr lang="zh-CN" altLang="en-US" sz="3600" dirty="0"/>
              <a:t>债券定价思路</a:t>
            </a:r>
            <a:r>
              <a:rPr lang="en-US" altLang="zh-CN" sz="3600" dirty="0"/>
              <a:t>2</a:t>
            </a:r>
            <a:r>
              <a:rPr lang="zh-CN" altLang="en-US" sz="3600" dirty="0"/>
              <a:t>：即期利率</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A339AC63-6138-2411-1423-43BF5D9D24DE}"/>
                  </a:ext>
                </a:extLst>
              </p:cNvPr>
              <p:cNvSpPr>
                <a:spLocks noGrp="1"/>
              </p:cNvSpPr>
              <p:nvPr>
                <p:ph idx="1"/>
              </p:nvPr>
            </p:nvSpPr>
            <p:spPr/>
            <p:txBody>
              <a:bodyPr/>
              <a:lstStyle/>
              <a:p>
                <a:r>
                  <a:rPr lang="zh-CN" altLang="en-US" sz="2400" dirty="0"/>
                  <a:t>回忆公式</a:t>
                </a:r>
                <a:r>
                  <a:rPr lang="en-US" altLang="zh-CN" sz="2400" dirty="0"/>
                  <a:t>10.2</a:t>
                </a:r>
              </a:p>
              <a:p>
                <a:pPr marL="0" indent="0">
                  <a:buNone/>
                </a:pPr>
                <a14:m>
                  <m:oMath xmlns:m="http://schemas.openxmlformats.org/officeDocument/2006/math">
                    <m:r>
                      <a:rPr lang="en-US" altLang="zh-CN" sz="2400" b="1" i="1" smtClean="0">
                        <a:solidFill>
                          <a:srgbClr val="000000"/>
                        </a:solidFill>
                        <a:latin typeface="Cambria Math" panose="02040503050406030204" pitchFamily="18" charset="0"/>
                      </a:rPr>
                      <m:t> </m:t>
                    </m:r>
                    <m:r>
                      <a:rPr lang="en-US" altLang="zh-CN" sz="2400" b="1" i="1">
                        <a:solidFill>
                          <a:srgbClr val="000000"/>
                        </a:solidFill>
                        <a:latin typeface="Cambria Math" panose="02040503050406030204" pitchFamily="18" charset="0"/>
                      </a:rPr>
                      <m:t>𝑩</m:t>
                    </m:r>
                    <m:r>
                      <a:rPr lang="en-US" altLang="zh-CN" sz="2400" b="1" i="1">
                        <a:solidFill>
                          <a:srgbClr val="000000"/>
                        </a:solidFill>
                        <a:latin typeface="Cambria Math" panose="02040503050406030204" pitchFamily="18" charset="0"/>
                      </a:rPr>
                      <m:t>=</m:t>
                    </m:r>
                    <m:f>
                      <m:fPr>
                        <m:ctrlPr>
                          <a:rPr lang="en-US" altLang="zh-CN" sz="2400" b="1" i="1">
                            <a:solidFill>
                              <a:srgbClr val="000000"/>
                            </a:solidFill>
                            <a:latin typeface="Cambria Math" panose="02040503050406030204" pitchFamily="18" charset="0"/>
                          </a:rPr>
                        </m:ctrlPr>
                      </m:fPr>
                      <m:num>
                        <m:r>
                          <a:rPr lang="en-US" altLang="zh-CN" sz="2400" b="1" i="1">
                            <a:solidFill>
                              <a:srgbClr val="000000"/>
                            </a:solidFill>
                            <a:latin typeface="Cambria Math" panose="02040503050406030204" pitchFamily="18" charset="0"/>
                          </a:rPr>
                          <m:t>𝑪</m:t>
                        </m:r>
                      </m:num>
                      <m:den>
                        <m:sSup>
                          <m:sSupPr>
                            <m:ctrlPr>
                              <a:rPr lang="en-US" altLang="zh-CN" sz="2400" b="1" i="1">
                                <a:solidFill>
                                  <a:srgbClr val="000000"/>
                                </a:solidFill>
                                <a:latin typeface="Cambria Math" panose="02040503050406030204" pitchFamily="18" charset="0"/>
                              </a:rPr>
                            </m:ctrlPr>
                          </m:sSupPr>
                          <m:e>
                            <m:r>
                              <a:rPr lang="en-US" altLang="zh-CN" sz="2400" b="1" i="1">
                                <a:solidFill>
                                  <a:srgbClr val="000000"/>
                                </a:solidFill>
                                <a:latin typeface="Cambria Math" panose="02040503050406030204" pitchFamily="18" charset="0"/>
                              </a:rPr>
                              <m:t>(</m:t>
                            </m:r>
                            <m:r>
                              <a:rPr lang="en-US" altLang="zh-CN" sz="2400" b="1" i="1">
                                <a:solidFill>
                                  <a:srgbClr val="000000"/>
                                </a:solidFill>
                                <a:latin typeface="Cambria Math" panose="02040503050406030204" pitchFamily="18" charset="0"/>
                              </a:rPr>
                              <m:t>𝟏</m:t>
                            </m:r>
                            <m:r>
                              <a:rPr lang="en-US" altLang="zh-CN" sz="2400" b="1" i="1">
                                <a:solidFill>
                                  <a:srgbClr val="000000"/>
                                </a:solidFill>
                                <a:latin typeface="Cambria Math" panose="02040503050406030204" pitchFamily="18" charset="0"/>
                              </a:rPr>
                              <m:t>+</m:t>
                            </m:r>
                            <m:sSub>
                              <m:sSubPr>
                                <m:ctrlPr>
                                  <a:rPr lang="en-US" altLang="zh-CN" sz="2400" b="1" i="1" smtClean="0">
                                    <a:solidFill>
                                      <a:srgbClr val="000000"/>
                                    </a:solidFill>
                                    <a:latin typeface="Cambria Math" panose="02040503050406030204" pitchFamily="18" charset="0"/>
                                  </a:rPr>
                                </m:ctrlPr>
                              </m:sSubPr>
                              <m:e>
                                <m:r>
                                  <a:rPr lang="en-US" altLang="zh-CN" sz="2400" b="1" i="1" smtClean="0">
                                    <a:solidFill>
                                      <a:srgbClr val="000000"/>
                                    </a:solidFill>
                                    <a:latin typeface="Cambria Math" panose="02040503050406030204" pitchFamily="18" charset="0"/>
                                  </a:rPr>
                                  <m:t>𝒓</m:t>
                                </m:r>
                              </m:e>
                              <m:sub>
                                <m:r>
                                  <a:rPr lang="en-US" altLang="zh-CN" sz="2400" b="1" i="1" smtClean="0">
                                    <a:solidFill>
                                      <a:srgbClr val="000000"/>
                                    </a:solidFill>
                                    <a:latin typeface="Cambria Math" panose="02040503050406030204" pitchFamily="18" charset="0"/>
                                  </a:rPr>
                                  <m:t>𝟏</m:t>
                                </m:r>
                              </m:sub>
                            </m:sSub>
                            <m:r>
                              <a:rPr lang="en-US" altLang="zh-CN" sz="2400" b="1" i="1" smtClean="0">
                                <a:solidFill>
                                  <a:srgbClr val="000000"/>
                                </a:solidFill>
                                <a:latin typeface="Cambria Math" panose="02040503050406030204" pitchFamily="18" charset="0"/>
                              </a:rPr>
                              <m:t> </m:t>
                            </m:r>
                            <m:r>
                              <a:rPr lang="en-US" altLang="zh-CN" sz="2400" b="1" i="1">
                                <a:solidFill>
                                  <a:srgbClr val="000000"/>
                                </a:solidFill>
                                <a:latin typeface="Cambria Math" panose="02040503050406030204" pitchFamily="18" charset="0"/>
                              </a:rPr>
                              <m:t>)</m:t>
                            </m:r>
                          </m:e>
                          <m:sup>
                            <m:r>
                              <a:rPr lang="en-US" altLang="zh-CN" sz="2400" b="1" i="1">
                                <a:solidFill>
                                  <a:srgbClr val="000000"/>
                                </a:solidFill>
                                <a:latin typeface="Cambria Math" panose="02040503050406030204" pitchFamily="18" charset="0"/>
                              </a:rPr>
                              <m:t>𝟏</m:t>
                            </m:r>
                          </m:sup>
                        </m:sSup>
                      </m:den>
                    </m:f>
                    <m:r>
                      <a:rPr lang="en-US" altLang="zh-CN" sz="2400" b="1" i="1">
                        <a:solidFill>
                          <a:srgbClr val="000000"/>
                        </a:solidFill>
                        <a:latin typeface="Cambria Math" panose="02040503050406030204" pitchFamily="18" charset="0"/>
                      </a:rPr>
                      <m:t>+</m:t>
                    </m:r>
                    <m:f>
                      <m:fPr>
                        <m:ctrlPr>
                          <a:rPr lang="en-US" altLang="zh-CN" sz="2400" b="1" i="1">
                            <a:solidFill>
                              <a:srgbClr val="000000"/>
                            </a:solidFill>
                            <a:latin typeface="Cambria Math" panose="02040503050406030204" pitchFamily="18" charset="0"/>
                          </a:rPr>
                        </m:ctrlPr>
                      </m:fPr>
                      <m:num>
                        <m:r>
                          <a:rPr lang="en-US" altLang="zh-CN" sz="2400" b="1" i="1">
                            <a:solidFill>
                              <a:srgbClr val="000000"/>
                            </a:solidFill>
                            <a:latin typeface="Cambria Math" panose="02040503050406030204" pitchFamily="18" charset="0"/>
                          </a:rPr>
                          <m:t>𝑪</m:t>
                        </m:r>
                      </m:num>
                      <m:den>
                        <m:sSup>
                          <m:sSupPr>
                            <m:ctrlPr>
                              <a:rPr lang="en-US" altLang="zh-CN" sz="2400" b="1" i="1">
                                <a:solidFill>
                                  <a:srgbClr val="000000"/>
                                </a:solidFill>
                                <a:latin typeface="Cambria Math" panose="02040503050406030204" pitchFamily="18" charset="0"/>
                              </a:rPr>
                            </m:ctrlPr>
                          </m:sSupPr>
                          <m:e>
                            <m:r>
                              <a:rPr lang="en-US" altLang="zh-CN" sz="2400" b="1" i="1">
                                <a:solidFill>
                                  <a:srgbClr val="000000"/>
                                </a:solidFill>
                                <a:latin typeface="Cambria Math" panose="02040503050406030204" pitchFamily="18" charset="0"/>
                              </a:rPr>
                              <m:t>(</m:t>
                            </m:r>
                            <m:r>
                              <a:rPr lang="en-US" altLang="zh-CN" sz="2400" b="1" i="1">
                                <a:solidFill>
                                  <a:srgbClr val="000000"/>
                                </a:solidFill>
                                <a:latin typeface="Cambria Math" panose="02040503050406030204" pitchFamily="18" charset="0"/>
                              </a:rPr>
                              <m:t>𝟏</m:t>
                            </m:r>
                            <m:r>
                              <a:rPr lang="en-US" altLang="zh-CN" sz="2400" b="1" i="1">
                                <a:solidFill>
                                  <a:srgbClr val="000000"/>
                                </a:solidFill>
                                <a:latin typeface="Cambria Math" panose="02040503050406030204" pitchFamily="18" charset="0"/>
                              </a:rPr>
                              <m:t>+</m:t>
                            </m:r>
                            <m:sSub>
                              <m:sSubPr>
                                <m:ctrlPr>
                                  <a:rPr lang="en-US" altLang="zh-CN" sz="2400" b="1"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𝒓</m:t>
                                </m:r>
                              </m:e>
                              <m:sub>
                                <m:r>
                                  <a:rPr lang="en-US" altLang="zh-CN" sz="2400" b="1" i="1" smtClean="0">
                                    <a:solidFill>
                                      <a:srgbClr val="000000"/>
                                    </a:solidFill>
                                    <a:latin typeface="Cambria Math" panose="02040503050406030204" pitchFamily="18" charset="0"/>
                                  </a:rPr>
                                  <m:t>𝟐</m:t>
                                </m:r>
                              </m:sub>
                            </m:sSub>
                            <m:r>
                              <a:rPr lang="en-US" altLang="zh-CN" sz="2400" b="1" i="1" smtClean="0">
                                <a:solidFill>
                                  <a:srgbClr val="000000"/>
                                </a:solidFill>
                                <a:latin typeface="Cambria Math" panose="02040503050406030204" pitchFamily="18" charset="0"/>
                              </a:rPr>
                              <m:t>)</m:t>
                            </m:r>
                          </m:e>
                          <m:sup>
                            <m:r>
                              <a:rPr lang="en-US" altLang="zh-CN" sz="2400" b="1" i="1">
                                <a:solidFill>
                                  <a:srgbClr val="000000"/>
                                </a:solidFill>
                                <a:latin typeface="Cambria Math" panose="02040503050406030204" pitchFamily="18" charset="0"/>
                              </a:rPr>
                              <m:t>𝟐</m:t>
                            </m:r>
                          </m:sup>
                        </m:sSup>
                      </m:den>
                    </m:f>
                    <m:r>
                      <a:rPr lang="en-US" altLang="zh-CN" sz="2400" b="1" i="1">
                        <a:solidFill>
                          <a:srgbClr val="000000"/>
                        </a:solidFill>
                        <a:latin typeface="Cambria Math" panose="02040503050406030204" pitchFamily="18" charset="0"/>
                      </a:rPr>
                      <m:t>+…+</m:t>
                    </m:r>
                    <m:f>
                      <m:fPr>
                        <m:ctrlPr>
                          <a:rPr lang="en-US" altLang="zh-CN" sz="2400" b="1" i="1">
                            <a:solidFill>
                              <a:srgbClr val="000000"/>
                            </a:solidFill>
                            <a:latin typeface="Cambria Math" panose="02040503050406030204" pitchFamily="18" charset="0"/>
                          </a:rPr>
                        </m:ctrlPr>
                      </m:fPr>
                      <m:num>
                        <m:r>
                          <a:rPr lang="en-US" altLang="zh-CN" sz="2400" b="1" i="1">
                            <a:solidFill>
                              <a:srgbClr val="000000"/>
                            </a:solidFill>
                            <a:latin typeface="Cambria Math" panose="02040503050406030204" pitchFamily="18" charset="0"/>
                          </a:rPr>
                          <m:t>𝑪</m:t>
                        </m:r>
                        <m:r>
                          <a:rPr lang="en-US" altLang="zh-CN" sz="2400" b="1" i="1">
                            <a:solidFill>
                              <a:srgbClr val="000000"/>
                            </a:solidFill>
                            <a:latin typeface="Cambria Math" panose="02040503050406030204" pitchFamily="18" charset="0"/>
                          </a:rPr>
                          <m:t>+</m:t>
                        </m:r>
                        <m:r>
                          <m:rPr>
                            <m:sty m:val="p"/>
                          </m:rPr>
                          <a:rPr lang="en-US" altLang="zh-CN" sz="2400" b="1" i="1">
                            <a:solidFill>
                              <a:srgbClr val="000000"/>
                            </a:solidFill>
                            <a:latin typeface="Cambria Math" panose="02040503050406030204" pitchFamily="18" charset="0"/>
                          </a:rPr>
                          <m:t>F</m:t>
                        </m:r>
                      </m:num>
                      <m:den>
                        <m:sSup>
                          <m:sSupPr>
                            <m:ctrlPr>
                              <a:rPr lang="en-US" altLang="zh-CN" sz="2400" b="1" i="1">
                                <a:solidFill>
                                  <a:srgbClr val="000000"/>
                                </a:solidFill>
                                <a:latin typeface="Cambria Math" panose="02040503050406030204" pitchFamily="18" charset="0"/>
                              </a:rPr>
                            </m:ctrlPr>
                          </m:sSupPr>
                          <m:e>
                            <m:r>
                              <a:rPr lang="en-US" altLang="zh-CN" sz="2400" b="1" i="1">
                                <a:solidFill>
                                  <a:srgbClr val="000000"/>
                                </a:solidFill>
                                <a:latin typeface="Cambria Math" panose="02040503050406030204" pitchFamily="18" charset="0"/>
                              </a:rPr>
                              <m:t>(</m:t>
                            </m:r>
                            <m:r>
                              <a:rPr lang="en-US" altLang="zh-CN" sz="2400" b="1" i="1">
                                <a:solidFill>
                                  <a:srgbClr val="000000"/>
                                </a:solidFill>
                                <a:latin typeface="Cambria Math" panose="02040503050406030204" pitchFamily="18" charset="0"/>
                              </a:rPr>
                              <m:t>𝟏</m:t>
                            </m:r>
                            <m:r>
                              <a:rPr lang="en-US" altLang="zh-CN" sz="2400" b="1" i="1">
                                <a:solidFill>
                                  <a:srgbClr val="000000"/>
                                </a:solidFill>
                                <a:latin typeface="Cambria Math" panose="02040503050406030204" pitchFamily="18" charset="0"/>
                              </a:rPr>
                              <m:t>+</m:t>
                            </m:r>
                            <m:sSub>
                              <m:sSubPr>
                                <m:ctrlPr>
                                  <a:rPr lang="en-US" altLang="zh-CN" sz="2400" b="1"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𝒓</m:t>
                                </m:r>
                              </m:e>
                              <m:sub>
                                <m:r>
                                  <a:rPr lang="en-US" altLang="zh-CN" sz="2400" b="1" i="1" smtClean="0">
                                    <a:solidFill>
                                      <a:srgbClr val="000000"/>
                                    </a:solidFill>
                                    <a:latin typeface="Cambria Math" panose="02040503050406030204" pitchFamily="18" charset="0"/>
                                  </a:rPr>
                                  <m:t>𝑻</m:t>
                                </m:r>
                              </m:sub>
                            </m:sSub>
                            <m:r>
                              <a:rPr lang="en-US" altLang="zh-CN" sz="2400" b="1" i="1">
                                <a:solidFill>
                                  <a:srgbClr val="000000"/>
                                </a:solidFill>
                                <a:latin typeface="Cambria Math" panose="02040503050406030204" pitchFamily="18" charset="0"/>
                              </a:rPr>
                              <m:t>)</m:t>
                            </m:r>
                          </m:e>
                          <m:sup>
                            <m:r>
                              <a:rPr lang="en-US" altLang="zh-CN" sz="2400" b="1" i="1">
                                <a:solidFill>
                                  <a:srgbClr val="000000"/>
                                </a:solidFill>
                                <a:latin typeface="Cambria Math" panose="02040503050406030204" pitchFamily="18" charset="0"/>
                              </a:rPr>
                              <m:t>𝑻</m:t>
                            </m:r>
                          </m:sup>
                        </m:sSup>
                      </m:den>
                    </m:f>
                  </m:oMath>
                </a14:m>
                <a:r>
                  <a:rPr lang="zh-CN" altLang="en-US" sz="2400" dirty="0"/>
                  <a:t>                      </a:t>
                </a:r>
                <a:r>
                  <a:rPr lang="en-US" altLang="zh-CN" sz="2400" dirty="0"/>
                  <a:t>(10.2)</a:t>
                </a:r>
              </a:p>
              <a:p>
                <a:endParaRPr lang="en-US" altLang="zh-CN" sz="2000" dirty="0"/>
              </a:p>
              <a:p>
                <a:r>
                  <a:rPr lang="zh-CN" altLang="en-US" sz="2000" dirty="0"/>
                  <a:t>即期利率（</a:t>
                </a:r>
                <a:r>
                  <a:rPr lang="en-US" altLang="zh-CN" sz="2000" dirty="0"/>
                  <a:t>spot rates)</a:t>
                </a:r>
                <a:r>
                  <a:rPr lang="zh-CN" altLang="en-US" sz="2000" dirty="0"/>
                  <a:t>是期限为</a:t>
                </a:r>
                <a:r>
                  <a:rPr lang="en-US" altLang="zh-CN" sz="2000" dirty="0"/>
                  <a:t>T,</a:t>
                </a:r>
                <a:r>
                  <a:rPr lang="zh-CN" altLang="en-US" sz="2000" dirty="0"/>
                  <a:t>且</a:t>
                </a:r>
                <a:r>
                  <a:rPr lang="zh-CN" altLang="en-US" sz="2000" b="1" dirty="0">
                    <a:solidFill>
                      <a:srgbClr val="FF0000"/>
                    </a:solidFill>
                  </a:rPr>
                  <a:t>没有中间现金流的投资</a:t>
                </a:r>
                <a:r>
                  <a:rPr lang="zh-CN" altLang="en-US" sz="2000" dirty="0"/>
                  <a:t>的：</a:t>
                </a:r>
                <a:endParaRPr lang="en-US" altLang="zh-CN" sz="2000" dirty="0"/>
              </a:p>
              <a:p>
                <a:pPr marL="0" indent="0">
                  <a:buNone/>
                </a:pPr>
                <a:r>
                  <a:rPr lang="en-US" altLang="zh-CN" sz="2400" dirty="0"/>
                  <a:t> 1</a:t>
                </a:r>
                <a:r>
                  <a:rPr lang="zh-CN" altLang="en-US" sz="2400" dirty="0"/>
                  <a:t>、</a:t>
                </a:r>
                <a:r>
                  <a:rPr lang="zh-CN" altLang="en-US" sz="2000" dirty="0"/>
                  <a:t>年化持有期收益率：</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𝑟</m:t>
                        </m:r>
                      </m:e>
                      <m:sub>
                        <m:r>
                          <a:rPr lang="en-US" altLang="zh-CN" sz="2000" b="0" i="1" dirty="0" smtClean="0">
                            <a:latin typeface="Cambria Math" panose="02040503050406030204" pitchFamily="18" charset="0"/>
                          </a:rPr>
                          <m:t>𝑇</m:t>
                        </m:r>
                      </m:sub>
                    </m:sSub>
                    <m:r>
                      <a:rPr lang="en-US" altLang="zh-CN" sz="2000" b="0" i="1" dirty="0" smtClean="0">
                        <a:latin typeface="Cambria Math" panose="02040503050406030204" pitchFamily="18" charset="0"/>
                      </a:rPr>
                      <m:t>=</m:t>
                    </m:r>
                    <m:rad>
                      <m:radPr>
                        <m:ctrlPr>
                          <a:rPr lang="en-US" altLang="zh-CN" sz="2000" b="0" i="1" dirty="0" smtClean="0">
                            <a:latin typeface="Cambria Math" panose="02040503050406030204" pitchFamily="18" charset="0"/>
                          </a:rPr>
                        </m:ctrlPr>
                      </m:radPr>
                      <m:deg>
                        <m:r>
                          <m:rPr>
                            <m:sty m:val="p"/>
                            <m:brk m:alnAt="7"/>
                          </m:rPr>
                          <a:rPr lang="en-US" altLang="zh-CN" sz="2000" i="1" dirty="0">
                            <a:latin typeface="Cambria Math" panose="02040503050406030204" pitchFamily="18" charset="0"/>
                          </a:rPr>
                          <m:t>T</m:t>
                        </m:r>
                      </m:deg>
                      <m:e>
                        <m:f>
                          <m:fPr>
                            <m:ctrlPr>
                              <a:rPr lang="en-US" altLang="zh-CN" sz="2000" i="1" dirty="0">
                                <a:latin typeface="Cambria Math" panose="02040503050406030204" pitchFamily="18" charset="0"/>
                              </a:rPr>
                            </m:ctrlPr>
                          </m:fPr>
                          <m:num>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𝑇</m:t>
                                </m:r>
                              </m:sub>
                            </m:sSub>
                          </m:num>
                          <m:den>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𝑃</m:t>
                                </m:r>
                              </m:e>
                              <m:sub>
                                <m:r>
                                  <a:rPr lang="en-US" altLang="zh-CN" sz="2000" i="1" dirty="0">
                                    <a:latin typeface="Cambria Math" panose="02040503050406030204" pitchFamily="18" charset="0"/>
                                  </a:rPr>
                                  <m:t>0</m:t>
                                </m:r>
                              </m:sub>
                            </m:sSub>
                          </m:den>
                        </m:f>
                      </m:e>
                    </m:rad>
                    <m:r>
                      <a:rPr lang="en-US" altLang="zh-CN" sz="2000" b="0" i="1" dirty="0" smtClean="0">
                        <a:latin typeface="Cambria Math" panose="02040503050406030204" pitchFamily="18" charset="0"/>
                      </a:rPr>
                      <m:t>−1</m:t>
                    </m:r>
                  </m:oMath>
                </a14:m>
                <a:endParaRPr lang="en-US" altLang="zh-CN" sz="2000" dirty="0"/>
              </a:p>
              <a:p>
                <a:pPr marL="0" indent="0">
                  <a:buNone/>
                </a:pPr>
                <a:r>
                  <a:rPr lang="en-US" altLang="zh-CN" sz="2000" dirty="0"/>
                  <a:t> 2</a:t>
                </a:r>
                <a:r>
                  <a:rPr lang="zh-CN" altLang="en-US" sz="2000" dirty="0"/>
                  <a:t>、或者年化贴现率</a:t>
                </a:r>
                <a:r>
                  <a:rPr lang="en-US" altLang="zh-CN" sz="2000" dirty="0"/>
                  <a:t>: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𝑃</m:t>
                        </m:r>
                      </m:e>
                      <m:sub>
                        <m:r>
                          <a:rPr lang="en-US" altLang="zh-CN" sz="2000" b="0" i="1" dirty="0" smtClean="0">
                            <a:latin typeface="Cambria Math" panose="02040503050406030204" pitchFamily="18" charset="0"/>
                          </a:rPr>
                          <m:t>0</m:t>
                        </m:r>
                      </m:sub>
                    </m:sSub>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𝑇</m:t>
                            </m:r>
                          </m:sub>
                        </m:sSub>
                      </m:num>
                      <m:den>
                        <m:sSup>
                          <m:sSupPr>
                            <m:ctrlPr>
                              <a:rPr lang="en-US" altLang="zh-CN" sz="2000" i="1" dirty="0" smtClean="0">
                                <a:latin typeface="Cambria Math" panose="02040503050406030204" pitchFamily="18" charset="0"/>
                              </a:rPr>
                            </m:ctrlPr>
                          </m:sSupPr>
                          <m:e>
                            <m:r>
                              <a:rPr lang="en-US" altLang="zh-CN" sz="2000" b="0" i="1" dirty="0" smtClean="0">
                                <a:latin typeface="Cambria Math" panose="02040503050406030204" pitchFamily="18" charset="0"/>
                              </a:rPr>
                              <m:t>(1+</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𝑟</m:t>
                                </m:r>
                              </m:e>
                              <m:sub>
                                <m:r>
                                  <m:rPr>
                                    <m:sty m:val="p"/>
                                  </m:rPr>
                                  <a:rPr lang="en-US" altLang="zh-CN" sz="2000" i="1" dirty="0">
                                    <a:latin typeface="Cambria Math" panose="02040503050406030204" pitchFamily="18" charset="0"/>
                                  </a:rPr>
                                  <m:t>T</m:t>
                                </m:r>
                              </m:sub>
                            </m:sSub>
                            <m:r>
                              <a:rPr lang="en-US" altLang="zh-CN" sz="2000" b="0" i="1" dirty="0" smtClean="0">
                                <a:latin typeface="Cambria Math" panose="02040503050406030204" pitchFamily="18" charset="0"/>
                              </a:rPr>
                              <m:t>)</m:t>
                            </m:r>
                          </m:e>
                          <m:sup>
                            <m:r>
                              <a:rPr lang="en-US" altLang="zh-CN" sz="2000" b="0" i="1" dirty="0" smtClean="0">
                                <a:latin typeface="Cambria Math" panose="02040503050406030204" pitchFamily="18" charset="0"/>
                              </a:rPr>
                              <m:t>𝑇</m:t>
                            </m:r>
                          </m:sup>
                        </m:sSup>
                      </m:den>
                    </m:f>
                  </m:oMath>
                </a14:m>
                <a:endParaRPr lang="en-US" altLang="zh-CN" sz="2000" dirty="0"/>
              </a:p>
              <a:p>
                <a:pPr marL="0" indent="0">
                  <a:buNone/>
                </a:pPr>
                <a:r>
                  <a:rPr lang="en-US" altLang="zh-CN" sz="2000" dirty="0"/>
                  <a:t> 3</a:t>
                </a:r>
                <a:r>
                  <a:rPr lang="zh-CN" altLang="en-US" sz="2000" dirty="0"/>
                  <a:t>、或者期限为</a:t>
                </a:r>
                <a:r>
                  <a:rPr lang="en-US" altLang="zh-CN" sz="2000" dirty="0"/>
                  <a:t>T</a:t>
                </a:r>
                <a:r>
                  <a:rPr lang="zh-CN" altLang="en-US" sz="2000" dirty="0"/>
                  <a:t>零息债券的</a:t>
                </a:r>
                <a:r>
                  <a:rPr lang="en-US" altLang="zh-CN" sz="2000" dirty="0"/>
                  <a:t>YTM</a:t>
                </a:r>
                <a:r>
                  <a:rPr lang="zh-CN" altLang="en-US" sz="2000" dirty="0"/>
                  <a:t>：</a:t>
                </a:r>
                <a:r>
                  <a:rPr lang="en-US" altLang="zh-CN" sz="2000" dirty="0"/>
                  <a:t>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𝑃</m:t>
                        </m:r>
                      </m:e>
                      <m:sub>
                        <m:r>
                          <a:rPr lang="en-US" altLang="zh-CN" sz="2000" b="0" i="1" dirty="0" smtClean="0">
                            <a:latin typeface="Cambria Math" panose="02040503050406030204" pitchFamily="18" charset="0"/>
                          </a:rPr>
                          <m:t>0</m:t>
                        </m:r>
                      </m:sub>
                    </m:sSub>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m:rPr>
                            <m:sty m:val="p"/>
                          </m:rPr>
                          <a:rPr lang="en-US" altLang="zh-CN" sz="2000" i="1" dirty="0">
                            <a:latin typeface="Cambria Math" panose="02040503050406030204" pitchFamily="18" charset="0"/>
                          </a:rPr>
                          <m:t>F</m:t>
                        </m:r>
                      </m:num>
                      <m:den>
                        <m:sSup>
                          <m:sSupPr>
                            <m:ctrlPr>
                              <a:rPr lang="en-US" altLang="zh-CN" sz="2000" i="1" dirty="0" smtClean="0">
                                <a:latin typeface="Cambria Math" panose="02040503050406030204" pitchFamily="18" charset="0"/>
                              </a:rPr>
                            </m:ctrlPr>
                          </m:sSupPr>
                          <m:e>
                            <m:r>
                              <a:rPr lang="en-US" altLang="zh-CN" sz="2000" b="0" i="1" dirty="0" smtClean="0">
                                <a:latin typeface="Cambria Math" panose="02040503050406030204" pitchFamily="18" charset="0"/>
                              </a:rPr>
                              <m:t>(1+</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𝑟</m:t>
                                </m:r>
                              </m:e>
                              <m:sub>
                                <m:r>
                                  <m:rPr>
                                    <m:sty m:val="p"/>
                                  </m:rPr>
                                  <a:rPr lang="en-US" altLang="zh-CN" sz="2000" i="1" dirty="0">
                                    <a:latin typeface="Cambria Math" panose="02040503050406030204" pitchFamily="18" charset="0"/>
                                  </a:rPr>
                                  <m:t>T</m:t>
                                </m:r>
                              </m:sub>
                            </m:sSub>
                            <m:r>
                              <a:rPr lang="en-US" altLang="zh-CN" sz="2000" b="0" i="1" dirty="0" smtClean="0">
                                <a:latin typeface="Cambria Math" panose="02040503050406030204" pitchFamily="18" charset="0"/>
                              </a:rPr>
                              <m:t>)</m:t>
                            </m:r>
                          </m:e>
                          <m:sup>
                            <m:r>
                              <a:rPr lang="en-US" altLang="zh-CN" sz="2000" b="0" i="1" dirty="0" smtClean="0">
                                <a:latin typeface="Cambria Math" panose="02040503050406030204" pitchFamily="18" charset="0"/>
                              </a:rPr>
                              <m:t>𝑇</m:t>
                            </m:r>
                          </m:sup>
                        </m:sSup>
                      </m:den>
                    </m:f>
                  </m:oMath>
                </a14:m>
                <a:endParaRPr lang="en-US" altLang="zh-CN" sz="2000" dirty="0"/>
              </a:p>
              <a:p>
                <a:pPr marL="0" indent="0">
                  <a:buNone/>
                </a:pPr>
                <a:endParaRPr lang="en-US" altLang="zh-CN" sz="2000" dirty="0"/>
              </a:p>
              <a:p>
                <a:r>
                  <a:rPr lang="zh-CN" altLang="en-US" sz="2000" dirty="0"/>
                  <a:t>即期利率避免了</a:t>
                </a:r>
                <a:r>
                  <a:rPr lang="en-US" altLang="zh-CN" sz="2000" dirty="0"/>
                  <a:t>YTM</a:t>
                </a:r>
                <a:r>
                  <a:rPr lang="zh-CN" altLang="en-US" sz="2000" dirty="0"/>
                  <a:t>存在的再投资风险</a:t>
                </a:r>
                <a:endParaRPr lang="en-US" altLang="zh-CN" sz="2000" dirty="0"/>
              </a:p>
              <a:p>
                <a:endParaRPr lang="en-US" altLang="zh-CN" sz="2400" dirty="0"/>
              </a:p>
            </p:txBody>
          </p:sp>
        </mc:Choice>
        <mc:Fallback>
          <p:sp>
            <p:nvSpPr>
              <p:cNvPr id="3" name="内容占位符 2">
                <a:extLst>
                  <a:ext uri="{FF2B5EF4-FFF2-40B4-BE49-F238E27FC236}">
                    <a16:creationId xmlns:a16="http://schemas.microsoft.com/office/drawing/2014/main" id="{A339AC63-6138-2411-1423-43BF5D9D24DE}"/>
                  </a:ext>
                </a:extLst>
              </p:cNvPr>
              <p:cNvSpPr>
                <a:spLocks noGrp="1" noRot="1" noChangeAspect="1" noMove="1" noResize="1" noEditPoints="1" noAdjustHandles="1" noChangeArrowheads="1" noChangeShapeType="1" noTextEdit="1"/>
              </p:cNvSpPr>
              <p:nvPr>
                <p:ph idx="1"/>
              </p:nvPr>
            </p:nvSpPr>
            <p:spPr>
              <a:blipFill>
                <a:blip r:embed="rId2"/>
                <a:stretch>
                  <a:fillRect l="-963" t="-1482" b="-20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37009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5E1B4E-F8DD-BF8B-A54A-81D2928E87C2}"/>
              </a:ext>
            </a:extLst>
          </p:cNvPr>
          <p:cNvSpPr>
            <a:spLocks noGrp="1"/>
          </p:cNvSpPr>
          <p:nvPr>
            <p:ph type="title"/>
          </p:nvPr>
        </p:nvSpPr>
        <p:spPr/>
        <p:txBody>
          <a:bodyPr/>
          <a:lstStyle/>
          <a:p>
            <a:r>
              <a:rPr lang="zh-CN" altLang="en-US" sz="3600" dirty="0"/>
              <a:t>               例：即期利率是无套利利率</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57BBB37-2BD9-93E1-0B90-C7ED3D70AEE1}"/>
                  </a:ext>
                </a:extLst>
              </p:cNvPr>
              <p:cNvSpPr>
                <a:spLocks noGrp="1"/>
              </p:cNvSpPr>
              <p:nvPr>
                <p:ph idx="1"/>
              </p:nvPr>
            </p:nvSpPr>
            <p:spPr>
              <a:xfrm>
                <a:off x="457200" y="1484784"/>
                <a:ext cx="8229600" cy="5040560"/>
              </a:xfrm>
            </p:spPr>
            <p:txBody>
              <a:bodyPr/>
              <a:lstStyle/>
              <a:p>
                <a:r>
                  <a:rPr lang="en-US" altLang="zh-CN" sz="2000" dirty="0"/>
                  <a:t>5</a:t>
                </a:r>
                <a:r>
                  <a:rPr lang="zh-CN" altLang="en-US" sz="2000" dirty="0"/>
                  <a:t>年期国债，票面利率为</a:t>
                </a:r>
                <a:r>
                  <a:rPr lang="en-US" altLang="zh-CN" sz="2000" dirty="0"/>
                  <a:t>3%</a:t>
                </a:r>
                <a:r>
                  <a:rPr lang="zh-CN" altLang="en-US" sz="2000" dirty="0"/>
                  <a:t>，每年付息一次</a:t>
                </a:r>
                <a:endParaRPr lang="en-US" altLang="zh-CN" sz="2000" dirty="0"/>
              </a:p>
              <a:p>
                <a:endParaRPr lang="en-US" altLang="zh-CN" sz="2000" dirty="0"/>
              </a:p>
              <a:p>
                <a:endParaRPr lang="en-US" altLang="zh-CN" sz="2000" dirty="0"/>
              </a:p>
              <a:p>
                <a:endParaRPr lang="en-US" altLang="zh-CN" sz="2000" dirty="0"/>
              </a:p>
              <a:p>
                <a:r>
                  <a:rPr lang="zh-CN" altLang="en-US" sz="2000" dirty="0"/>
                  <a:t>该债券可以分拆为</a:t>
                </a:r>
                <a:r>
                  <a:rPr lang="en-US" altLang="zh-CN" sz="2000" dirty="0"/>
                  <a:t>5</a:t>
                </a:r>
                <a:r>
                  <a:rPr lang="zh-CN" altLang="en-US" sz="2000" dirty="0"/>
                  <a:t>只没有中间现金流的零息债券</a:t>
                </a:r>
                <a:endParaRPr lang="en-US" altLang="zh-CN" sz="2000" dirty="0"/>
              </a:p>
              <a:p>
                <a:pPr marL="0" indent="0">
                  <a:buNone/>
                </a:pPr>
                <a:r>
                  <a:rPr lang="en-US" altLang="zh-CN" sz="1600" dirty="0"/>
                  <a:t>B1</a:t>
                </a:r>
                <a:r>
                  <a:rPr lang="zh-CN" altLang="en-US" sz="1600" dirty="0"/>
                  <a:t>：</a:t>
                </a:r>
                <a:r>
                  <a:rPr lang="en-US" altLang="zh-CN" sz="1600" dirty="0"/>
                  <a:t>1Y,</a:t>
                </a:r>
                <a:r>
                  <a:rPr lang="zh-CN" altLang="en-US" sz="1600" dirty="0"/>
                  <a:t>面值</a:t>
                </a:r>
                <a:r>
                  <a:rPr lang="en-US" altLang="zh-CN" sz="1600" dirty="0"/>
                  <a:t>=3</a:t>
                </a:r>
                <a:r>
                  <a:rPr lang="zh-CN" altLang="en-US" sz="1600" dirty="0"/>
                  <a:t>元         </a:t>
                </a:r>
                <a:r>
                  <a:rPr lang="en-US" altLang="zh-CN" sz="1600" dirty="0"/>
                  <a:t>r1=</a:t>
                </a:r>
                <a:r>
                  <a:rPr lang="zh-CN" altLang="en-US" sz="1600" dirty="0"/>
                  <a:t>已知的</a:t>
                </a:r>
                <a:r>
                  <a:rPr lang="en-US" altLang="zh-CN" sz="1600" dirty="0"/>
                  <a:t>1</a:t>
                </a:r>
                <a:r>
                  <a:rPr lang="zh-CN" altLang="en-US" sz="1600" dirty="0"/>
                  <a:t>年期零息债的</a:t>
                </a:r>
                <a:r>
                  <a:rPr lang="en-US" altLang="zh-CN" sz="1600" dirty="0"/>
                  <a:t>YTM     </a:t>
                </a:r>
                <a14:m>
                  <m:oMath xmlns:m="http://schemas.openxmlformats.org/officeDocument/2006/math">
                    <m:r>
                      <a:rPr lang="en-US" altLang="zh-CN" sz="1600" b="0" i="1" smtClean="0">
                        <a:latin typeface="Cambria Math" panose="02040503050406030204" pitchFamily="18" charset="0"/>
                      </a:rPr>
                      <m:t>𝐵</m:t>
                    </m:r>
                    <m:r>
                      <a:rPr lang="en-US" altLang="zh-CN" sz="1600" b="0" i="1" smtClean="0">
                        <a:latin typeface="Cambria Math" panose="02040503050406030204" pitchFamily="18" charset="0"/>
                      </a:rPr>
                      <m:t>1=</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3</m:t>
                        </m:r>
                      </m:num>
                      <m:den>
                        <m:r>
                          <a:rPr lang="en-US" altLang="zh-CN" sz="1600" b="0" i="1" smtClean="0">
                            <a:latin typeface="Cambria Math" panose="02040503050406030204" pitchFamily="18" charset="0"/>
                          </a:rPr>
                          <m:t>(1+</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𝑟</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den>
                    </m:f>
                  </m:oMath>
                </a14:m>
                <a:endParaRPr lang="en-US" altLang="zh-CN" sz="1600" dirty="0"/>
              </a:p>
              <a:p>
                <a:pPr marL="0" indent="0">
                  <a:buNone/>
                </a:pPr>
                <a:r>
                  <a:rPr lang="en-US" altLang="zh-CN" sz="1600" dirty="0"/>
                  <a:t>B2</a:t>
                </a:r>
                <a:r>
                  <a:rPr lang="zh-CN" altLang="en-US" sz="1600" dirty="0"/>
                  <a:t>：</a:t>
                </a:r>
                <a:r>
                  <a:rPr lang="en-US" altLang="zh-CN" sz="1600" dirty="0"/>
                  <a:t>2Y,</a:t>
                </a:r>
                <a:r>
                  <a:rPr lang="zh-CN" altLang="en-US" sz="1600" dirty="0"/>
                  <a:t>面值</a:t>
                </a:r>
                <a:r>
                  <a:rPr lang="en-US" altLang="zh-CN" sz="1600" dirty="0"/>
                  <a:t>=3</a:t>
                </a:r>
                <a:r>
                  <a:rPr lang="zh-CN" altLang="en-US" sz="1600" dirty="0"/>
                  <a:t>元         </a:t>
                </a:r>
                <a:r>
                  <a:rPr lang="en-US" altLang="zh-CN" sz="1600" dirty="0"/>
                  <a:t>r2=</a:t>
                </a:r>
                <a:r>
                  <a:rPr lang="zh-CN" altLang="en-US" sz="1600" dirty="0"/>
                  <a:t>已知的</a:t>
                </a:r>
                <a:r>
                  <a:rPr lang="en-US" altLang="zh-CN" sz="1600" dirty="0"/>
                  <a:t>2</a:t>
                </a:r>
                <a:r>
                  <a:rPr lang="zh-CN" altLang="en-US" sz="1600" dirty="0"/>
                  <a:t>年期零息债的</a:t>
                </a:r>
                <a:r>
                  <a:rPr lang="en-US" altLang="zh-CN" sz="1600" dirty="0"/>
                  <a:t>YTM </a:t>
                </a:r>
                <a14:m>
                  <m:oMath xmlns:m="http://schemas.openxmlformats.org/officeDocument/2006/math">
                    <m:r>
                      <a:rPr lang="en-US" altLang="zh-CN" sz="1600" b="0" i="0" smtClean="0">
                        <a:latin typeface="Cambria Math" panose="02040503050406030204" pitchFamily="18" charset="0"/>
                      </a:rPr>
                      <m:t>     </m:t>
                    </m:r>
                    <m:r>
                      <a:rPr lang="en-US" altLang="zh-CN" sz="1600" b="0" i="1" smtClean="0">
                        <a:latin typeface="Cambria Math" panose="02040503050406030204" pitchFamily="18" charset="0"/>
                      </a:rPr>
                      <m:t>𝐵</m:t>
                    </m:r>
                    <m:r>
                      <a:rPr lang="en-US" altLang="zh-CN" sz="1600" b="0" i="1" smtClean="0">
                        <a:latin typeface="Cambria Math" panose="02040503050406030204" pitchFamily="18" charset="0"/>
                      </a:rPr>
                      <m:t>2=</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3</m:t>
                        </m:r>
                      </m:num>
                      <m:den>
                        <m:sSup>
                          <m:sSupPr>
                            <m:ctrlPr>
                              <a:rPr lang="en-US" altLang="zh-CN" sz="1600" b="0" i="1" smtClean="0">
                                <a:latin typeface="Cambria Math" panose="02040503050406030204" pitchFamily="18" charset="0"/>
                              </a:rPr>
                            </m:ctrlPr>
                          </m:sSupPr>
                          <m:e>
                            <m:r>
                              <a:rPr lang="en-US" altLang="zh-CN" sz="1600" i="1">
                                <a:latin typeface="Cambria Math" panose="02040503050406030204" pitchFamily="18" charset="0"/>
                              </a:rPr>
                              <m:t>(1+</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2</m:t>
                            </m:r>
                          </m:sup>
                        </m:sSup>
                      </m:den>
                    </m:f>
                  </m:oMath>
                </a14:m>
                <a:endParaRPr lang="en-US" altLang="zh-CN" sz="1600" dirty="0"/>
              </a:p>
              <a:p>
                <a:pPr marL="0" indent="0">
                  <a:buNone/>
                </a:pPr>
                <a:r>
                  <a:rPr lang="en-US" altLang="zh-CN" sz="1600" dirty="0"/>
                  <a:t>B3</a:t>
                </a:r>
                <a:r>
                  <a:rPr lang="zh-CN" altLang="en-US" sz="1600" dirty="0"/>
                  <a:t>：</a:t>
                </a:r>
                <a:r>
                  <a:rPr lang="en-US" altLang="zh-CN" sz="1600" dirty="0"/>
                  <a:t>3Y,</a:t>
                </a:r>
                <a:r>
                  <a:rPr lang="zh-CN" altLang="en-US" sz="1600" dirty="0"/>
                  <a:t>面值</a:t>
                </a:r>
                <a:r>
                  <a:rPr lang="en-US" altLang="zh-CN" sz="1600" dirty="0"/>
                  <a:t>=3</a:t>
                </a:r>
                <a:r>
                  <a:rPr lang="zh-CN" altLang="en-US" sz="1600" dirty="0"/>
                  <a:t>元         </a:t>
                </a:r>
                <a:r>
                  <a:rPr lang="en-US" altLang="zh-CN" sz="1600" dirty="0"/>
                  <a:t>r3=</a:t>
                </a:r>
                <a:r>
                  <a:rPr lang="zh-CN" altLang="en-US" sz="1600" dirty="0"/>
                  <a:t>已知的</a:t>
                </a:r>
                <a:r>
                  <a:rPr lang="en-US" altLang="zh-CN" sz="1600" dirty="0"/>
                  <a:t>3</a:t>
                </a:r>
                <a:r>
                  <a:rPr lang="zh-CN" altLang="en-US" sz="1600" dirty="0"/>
                  <a:t>年期零息债的</a:t>
                </a:r>
                <a:r>
                  <a:rPr lang="en-US" altLang="zh-CN" sz="1600" dirty="0"/>
                  <a:t>YTM     </a:t>
                </a:r>
                <a14:m>
                  <m:oMath xmlns:m="http://schemas.openxmlformats.org/officeDocument/2006/math">
                    <m:r>
                      <a:rPr lang="en-US" altLang="zh-CN" sz="1600" b="0" i="1" smtClean="0">
                        <a:latin typeface="Cambria Math" panose="02040503050406030204" pitchFamily="18" charset="0"/>
                      </a:rPr>
                      <m:t>𝐵</m:t>
                    </m:r>
                    <m:r>
                      <a:rPr lang="en-US" altLang="zh-CN" sz="1600" b="0" i="1" smtClean="0">
                        <a:latin typeface="Cambria Math" panose="02040503050406030204" pitchFamily="18" charset="0"/>
                      </a:rPr>
                      <m:t>3=</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3</m:t>
                        </m:r>
                      </m:num>
                      <m:den>
                        <m:sSup>
                          <m:sSupPr>
                            <m:ctrlPr>
                              <a:rPr lang="en-US" altLang="zh-CN" sz="1600" b="0" i="1" smtClean="0">
                                <a:latin typeface="Cambria Math" panose="02040503050406030204" pitchFamily="18" charset="0"/>
                              </a:rPr>
                            </m:ctrlPr>
                          </m:sSupPr>
                          <m:e>
                            <m:r>
                              <a:rPr lang="en-US" altLang="zh-CN" sz="1600" i="1">
                                <a:latin typeface="Cambria Math" panose="02040503050406030204" pitchFamily="18" charset="0"/>
                              </a:rPr>
                              <m:t>(1+</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3</m:t>
                            </m:r>
                          </m:sup>
                        </m:sSup>
                      </m:den>
                    </m:f>
                  </m:oMath>
                </a14:m>
                <a:endParaRPr lang="en-US" altLang="zh-CN" sz="1600" dirty="0"/>
              </a:p>
              <a:p>
                <a:pPr marL="0" indent="0">
                  <a:buNone/>
                </a:pPr>
                <a:r>
                  <a:rPr lang="en-US" altLang="zh-CN" sz="1600" dirty="0"/>
                  <a:t>B4</a:t>
                </a:r>
                <a:r>
                  <a:rPr lang="zh-CN" altLang="en-US" sz="1600" dirty="0"/>
                  <a:t>：</a:t>
                </a:r>
                <a:r>
                  <a:rPr lang="en-US" altLang="zh-CN" sz="1600" dirty="0"/>
                  <a:t>4Y,</a:t>
                </a:r>
                <a:r>
                  <a:rPr lang="zh-CN" altLang="en-US" sz="1600" dirty="0"/>
                  <a:t>面值</a:t>
                </a:r>
                <a:r>
                  <a:rPr lang="en-US" altLang="zh-CN" sz="1600" dirty="0"/>
                  <a:t>=3</a:t>
                </a:r>
                <a:r>
                  <a:rPr lang="zh-CN" altLang="en-US" sz="1600" dirty="0"/>
                  <a:t>元         </a:t>
                </a:r>
                <a:r>
                  <a:rPr lang="en-US" altLang="zh-CN" sz="1600" dirty="0"/>
                  <a:t>r4=</a:t>
                </a:r>
                <a:r>
                  <a:rPr lang="zh-CN" altLang="en-US" sz="1600" dirty="0"/>
                  <a:t>已知的</a:t>
                </a:r>
                <a:r>
                  <a:rPr lang="en-US" altLang="zh-CN" sz="1600" dirty="0"/>
                  <a:t>4</a:t>
                </a:r>
                <a:r>
                  <a:rPr lang="zh-CN" altLang="en-US" sz="1600" dirty="0"/>
                  <a:t>年期零息债的</a:t>
                </a:r>
                <a:r>
                  <a:rPr lang="en-US" altLang="zh-CN" sz="1600" dirty="0"/>
                  <a:t>YTM </a:t>
                </a:r>
                <a14:m>
                  <m:oMath xmlns:m="http://schemas.openxmlformats.org/officeDocument/2006/math">
                    <m:r>
                      <a:rPr lang="en-US" altLang="zh-CN" sz="1600" b="0" i="0" smtClean="0">
                        <a:latin typeface="Cambria Math" panose="02040503050406030204" pitchFamily="18" charset="0"/>
                      </a:rPr>
                      <m:t>     </m:t>
                    </m:r>
                    <m:r>
                      <a:rPr lang="en-US" altLang="zh-CN" sz="1600" b="0" i="1" smtClean="0">
                        <a:latin typeface="Cambria Math" panose="02040503050406030204" pitchFamily="18" charset="0"/>
                      </a:rPr>
                      <m:t>𝐵</m:t>
                    </m:r>
                    <m:r>
                      <a:rPr lang="en-US" altLang="zh-CN" sz="1600" b="0" i="1" smtClean="0">
                        <a:latin typeface="Cambria Math" panose="02040503050406030204" pitchFamily="18" charset="0"/>
                      </a:rPr>
                      <m:t>4=</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3</m:t>
                        </m:r>
                      </m:num>
                      <m:den>
                        <m:sSup>
                          <m:sSupPr>
                            <m:ctrlPr>
                              <a:rPr lang="en-US" altLang="zh-CN" sz="1600" b="0" i="1" smtClean="0">
                                <a:latin typeface="Cambria Math" panose="02040503050406030204" pitchFamily="18" charset="0"/>
                              </a:rPr>
                            </m:ctrlPr>
                          </m:sSupPr>
                          <m:e>
                            <m:r>
                              <a:rPr lang="en-US" altLang="zh-CN" sz="1600" i="1">
                                <a:latin typeface="Cambria Math" panose="02040503050406030204" pitchFamily="18" charset="0"/>
                              </a:rPr>
                              <m:t>(1+</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4</m:t>
                            </m:r>
                          </m:sup>
                        </m:sSup>
                      </m:den>
                    </m:f>
                  </m:oMath>
                </a14:m>
                <a:endParaRPr lang="en-US" altLang="zh-CN" sz="1600" dirty="0"/>
              </a:p>
              <a:p>
                <a:pPr marL="0" indent="0">
                  <a:buNone/>
                </a:pPr>
                <a:r>
                  <a:rPr lang="en-US" altLang="zh-CN" sz="1600" dirty="0"/>
                  <a:t>B5</a:t>
                </a:r>
                <a:r>
                  <a:rPr lang="zh-CN" altLang="en-US" sz="1600" dirty="0"/>
                  <a:t>：</a:t>
                </a:r>
                <a:r>
                  <a:rPr lang="en-US" altLang="zh-CN" sz="1600" dirty="0"/>
                  <a:t>1Y,</a:t>
                </a:r>
                <a:r>
                  <a:rPr lang="zh-CN" altLang="en-US" sz="1600" dirty="0"/>
                  <a:t>面值</a:t>
                </a:r>
                <a:r>
                  <a:rPr lang="en-US" altLang="zh-CN" sz="1600" dirty="0"/>
                  <a:t>=103</a:t>
                </a:r>
                <a:r>
                  <a:rPr lang="zh-CN" altLang="en-US" sz="1600" dirty="0"/>
                  <a:t>元     </a:t>
                </a:r>
                <a:r>
                  <a:rPr lang="en-US" altLang="zh-CN" sz="1600" dirty="0"/>
                  <a:t>r5=</a:t>
                </a:r>
                <a:r>
                  <a:rPr lang="zh-CN" altLang="en-US" sz="1600" dirty="0"/>
                  <a:t>已知的</a:t>
                </a:r>
                <a:r>
                  <a:rPr lang="en-US" altLang="zh-CN" sz="1600" dirty="0"/>
                  <a:t>5</a:t>
                </a:r>
                <a:r>
                  <a:rPr lang="zh-CN" altLang="en-US" sz="1600" dirty="0"/>
                  <a:t>年期零息债的</a:t>
                </a:r>
                <a:r>
                  <a:rPr lang="en-US" altLang="zh-CN" sz="1600" dirty="0"/>
                  <a:t>YTM      </a:t>
                </a:r>
                <a14:m>
                  <m:oMath xmlns:m="http://schemas.openxmlformats.org/officeDocument/2006/math">
                    <m:r>
                      <a:rPr lang="en-US" altLang="zh-CN" sz="1600" b="0" i="1" smtClean="0">
                        <a:latin typeface="Cambria Math" panose="02040503050406030204" pitchFamily="18" charset="0"/>
                      </a:rPr>
                      <m:t>𝐵</m:t>
                    </m:r>
                    <m:r>
                      <a:rPr lang="en-US" altLang="zh-CN" sz="1600" b="0" i="1" smtClean="0">
                        <a:latin typeface="Cambria Math" panose="02040503050406030204" pitchFamily="18" charset="0"/>
                      </a:rPr>
                      <m:t>5=</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10</m:t>
                        </m:r>
                        <m:r>
                          <a:rPr lang="en-US" altLang="zh-CN" sz="1600" b="0" i="1" smtClean="0">
                            <a:latin typeface="Cambria Math" panose="02040503050406030204" pitchFamily="18" charset="0"/>
                          </a:rPr>
                          <m:t>3</m:t>
                        </m:r>
                      </m:num>
                      <m:den>
                        <m:sSup>
                          <m:sSupPr>
                            <m:ctrlPr>
                              <a:rPr lang="en-US" altLang="zh-CN" sz="1600" b="0" i="1" smtClean="0">
                                <a:latin typeface="Cambria Math" panose="02040503050406030204" pitchFamily="18" charset="0"/>
                              </a:rPr>
                            </m:ctrlPr>
                          </m:sSupPr>
                          <m:e>
                            <m:r>
                              <a:rPr lang="en-US" altLang="zh-CN" sz="1600" i="1">
                                <a:latin typeface="Cambria Math" panose="02040503050406030204" pitchFamily="18" charset="0"/>
                              </a:rPr>
                              <m:t>(1+</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5</m:t>
                            </m:r>
                          </m:sup>
                        </m:sSup>
                      </m:den>
                    </m:f>
                  </m:oMath>
                </a14:m>
                <a:endParaRPr lang="en-US" altLang="zh-CN" sz="1800" dirty="0"/>
              </a:p>
              <a:p>
                <a:pPr marL="0" indent="0">
                  <a:buNone/>
                </a:pPr>
                <a14:m>
                  <m:oMath xmlns:m="http://schemas.openxmlformats.org/officeDocument/2006/math">
                    <m:r>
                      <a:rPr lang="en-US" altLang="zh-CN" sz="2400" b="0" i="1" smtClean="0">
                        <a:latin typeface="Cambria Math" panose="02040503050406030204" pitchFamily="18" charset="0"/>
                      </a:rPr>
                      <m:t>𝐵</m:t>
                    </m:r>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5</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m:rPr>
                                <m:sty m:val="p"/>
                              </m:rPr>
                              <a:rPr lang="en-US" altLang="zh-CN" sz="2400" i="1">
                                <a:latin typeface="Cambria Math" panose="02040503050406030204" pitchFamily="18" charset="0"/>
                              </a:rPr>
                              <m:t>t</m:t>
                            </m:r>
                          </m:sub>
                        </m:sSub>
                        <m:r>
                          <a:rPr lang="en-US" altLang="zh-CN" sz="2400" b="0" i="1" smtClean="0">
                            <a:latin typeface="Cambria Math" panose="02040503050406030204" pitchFamily="18" charset="0"/>
                          </a:rPr>
                          <m:t>=</m:t>
                        </m:r>
                      </m:e>
                    </m:nary>
                    <m:f>
                      <m:fPr>
                        <m:ctrlPr>
                          <a:rPr lang="en-US" altLang="zh-CN" sz="2400" i="1">
                            <a:latin typeface="Cambria Math" panose="02040503050406030204" pitchFamily="18" charset="0"/>
                          </a:rPr>
                        </m:ctrlPr>
                      </m:fPr>
                      <m:num>
                        <m:r>
                          <a:rPr lang="en-US" altLang="zh-CN" sz="2400" i="1">
                            <a:latin typeface="Cambria Math" panose="02040503050406030204" pitchFamily="18" charset="0"/>
                          </a:rPr>
                          <m:t>3</m:t>
                        </m:r>
                      </m:num>
                      <m:den>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den>
                    </m:f>
                    <m:r>
                      <a:rPr lang="en-US" altLang="zh-CN" sz="2400" b="0" i="1" smtClean="0">
                        <a:latin typeface="Cambria Math" panose="02040503050406030204" pitchFamily="18" charset="0"/>
                      </a:rPr>
                      <m:t>+</m:t>
                    </m:r>
                  </m:oMath>
                </a14:m>
                <a:r>
                  <a:rPr lang="en-US" altLang="zh-CN" sz="2400" dirty="0"/>
                  <a:t> </a:t>
                </a:r>
                <a14:m>
                  <m:oMath xmlns:m="http://schemas.openxmlformats.org/officeDocument/2006/math">
                    <m:f>
                      <m:fPr>
                        <m:ctrlPr>
                          <a:rPr lang="en-US" altLang="zh-CN" sz="2400" i="1">
                            <a:latin typeface="Cambria Math" panose="02040503050406030204" pitchFamily="18" charset="0"/>
                          </a:rPr>
                        </m:ctrlPr>
                      </m:fPr>
                      <m:num>
                        <m:r>
                          <a:rPr lang="en-US" altLang="zh-CN" sz="2400" i="1">
                            <a:latin typeface="Cambria Math" panose="02040503050406030204" pitchFamily="18" charset="0"/>
                          </a:rPr>
                          <m:t>3</m:t>
                        </m:r>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e>
                          <m:sup>
                            <m:r>
                              <a:rPr lang="en-US" altLang="zh-CN" sz="2400" i="1">
                                <a:latin typeface="Cambria Math" panose="02040503050406030204" pitchFamily="18" charset="0"/>
                              </a:rPr>
                              <m:t>2</m:t>
                            </m:r>
                          </m:sup>
                        </m:sSup>
                      </m:den>
                    </m:f>
                    <m:r>
                      <a:rPr lang="en-US" altLang="zh-CN" sz="2400" b="0" i="0"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3</m:t>
                        </m:r>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3</m:t>
                                </m:r>
                              </m:sub>
                            </m:sSub>
                            <m:r>
                              <a:rPr lang="en-US" altLang="zh-CN" sz="2400" i="1">
                                <a:latin typeface="Cambria Math" panose="02040503050406030204" pitchFamily="18" charset="0"/>
                              </a:rPr>
                              <m:t>)</m:t>
                            </m:r>
                          </m:e>
                          <m:sup>
                            <m:r>
                              <a:rPr lang="en-US" altLang="zh-CN" sz="2400" i="1">
                                <a:latin typeface="Cambria Math" panose="02040503050406030204" pitchFamily="18" charset="0"/>
                              </a:rPr>
                              <m:t>3</m:t>
                            </m:r>
                          </m:sup>
                        </m:sSup>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3</m:t>
                        </m:r>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4</m:t>
                                </m:r>
                              </m:sub>
                            </m:sSub>
                            <m:r>
                              <a:rPr lang="en-US" altLang="zh-CN" sz="2400" i="1">
                                <a:latin typeface="Cambria Math" panose="02040503050406030204" pitchFamily="18" charset="0"/>
                              </a:rPr>
                              <m:t>)</m:t>
                            </m:r>
                          </m:e>
                          <m:sup>
                            <m:r>
                              <a:rPr lang="en-US" altLang="zh-CN" sz="2400" i="1">
                                <a:latin typeface="Cambria Math" panose="02040503050406030204" pitchFamily="18" charset="0"/>
                              </a:rPr>
                              <m:t>4</m:t>
                            </m:r>
                          </m:sup>
                        </m:sSup>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103</m:t>
                        </m:r>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5</m:t>
                                </m:r>
                              </m:sub>
                            </m:sSub>
                            <m:r>
                              <a:rPr lang="en-US" altLang="zh-CN" sz="2400" i="1">
                                <a:latin typeface="Cambria Math" panose="02040503050406030204" pitchFamily="18" charset="0"/>
                              </a:rPr>
                              <m:t>)</m:t>
                            </m:r>
                          </m:e>
                          <m:sup>
                            <m:r>
                              <a:rPr lang="en-US" altLang="zh-CN" sz="2400" i="1">
                                <a:latin typeface="Cambria Math" panose="02040503050406030204" pitchFamily="18" charset="0"/>
                              </a:rPr>
                              <m:t>5</m:t>
                            </m:r>
                          </m:sup>
                        </m:sSup>
                      </m:den>
                    </m:f>
                  </m:oMath>
                </a14:m>
                <a:endParaRPr lang="en-US" altLang="zh-CN" sz="2000" dirty="0"/>
              </a:p>
              <a:p>
                <a:pPr marL="0" indent="0">
                  <a:buNone/>
                </a:pPr>
                <a:r>
                  <a:rPr lang="en-US" altLang="zh-CN" sz="2800" dirty="0"/>
                  <a:t>  </a:t>
                </a:r>
                <a:endParaRPr lang="zh-CN" altLang="en-US" sz="2800" dirty="0"/>
              </a:p>
            </p:txBody>
          </p:sp>
        </mc:Choice>
        <mc:Fallback>
          <p:sp>
            <p:nvSpPr>
              <p:cNvPr id="3" name="内容占位符 2">
                <a:extLst>
                  <a:ext uri="{FF2B5EF4-FFF2-40B4-BE49-F238E27FC236}">
                    <a16:creationId xmlns:a16="http://schemas.microsoft.com/office/drawing/2014/main" id="{D57BBB37-2BD9-93E1-0B90-C7ED3D70AEE1}"/>
                  </a:ext>
                </a:extLst>
              </p:cNvPr>
              <p:cNvSpPr>
                <a:spLocks noGrp="1" noRot="1" noChangeAspect="1" noMove="1" noResize="1" noEditPoints="1" noAdjustHandles="1" noChangeArrowheads="1" noChangeShapeType="1" noTextEdit="1"/>
              </p:cNvSpPr>
              <p:nvPr>
                <p:ph idx="1"/>
              </p:nvPr>
            </p:nvSpPr>
            <p:spPr>
              <a:xfrm>
                <a:off x="457200" y="1484784"/>
                <a:ext cx="8229600" cy="5040560"/>
              </a:xfrm>
              <a:blipFill>
                <a:blip r:embed="rId2"/>
                <a:stretch>
                  <a:fillRect l="-667" t="-969"/>
                </a:stretch>
              </a:blipFill>
            </p:spPr>
            <p:txBody>
              <a:bodyPr/>
              <a:lstStyle/>
              <a:p>
                <a:r>
                  <a:rPr lang="zh-CN" altLang="en-US">
                    <a:noFill/>
                  </a:rPr>
                  <a:t> </a:t>
                </a:r>
              </a:p>
            </p:txBody>
          </p:sp>
        </mc:Fallback>
      </mc:AlternateContent>
      <p:grpSp>
        <p:nvGrpSpPr>
          <p:cNvPr id="28" name="组合 27">
            <a:extLst>
              <a:ext uri="{FF2B5EF4-FFF2-40B4-BE49-F238E27FC236}">
                <a16:creationId xmlns:a16="http://schemas.microsoft.com/office/drawing/2014/main" id="{A5D8732C-0F67-5B5A-BC9E-DBE82C3F8794}"/>
              </a:ext>
            </a:extLst>
          </p:cNvPr>
          <p:cNvGrpSpPr/>
          <p:nvPr/>
        </p:nvGrpSpPr>
        <p:grpSpPr>
          <a:xfrm>
            <a:off x="1187624" y="1988840"/>
            <a:ext cx="4392488" cy="864096"/>
            <a:chOff x="1429234" y="2411794"/>
            <a:chExt cx="4582926" cy="1201872"/>
          </a:xfrm>
        </p:grpSpPr>
        <p:grpSp>
          <p:nvGrpSpPr>
            <p:cNvPr id="26" name="组合 25">
              <a:extLst>
                <a:ext uri="{FF2B5EF4-FFF2-40B4-BE49-F238E27FC236}">
                  <a16:creationId xmlns:a16="http://schemas.microsoft.com/office/drawing/2014/main" id="{16E08AF1-A6ED-70D8-97A2-2DDC26D90603}"/>
                </a:ext>
              </a:extLst>
            </p:cNvPr>
            <p:cNvGrpSpPr/>
            <p:nvPr/>
          </p:nvGrpSpPr>
          <p:grpSpPr>
            <a:xfrm>
              <a:off x="2123728" y="2411794"/>
              <a:ext cx="3121137" cy="381953"/>
              <a:chOff x="2123728" y="2411794"/>
              <a:chExt cx="3121137" cy="381953"/>
            </a:xfrm>
          </p:grpSpPr>
          <p:sp>
            <p:nvSpPr>
              <p:cNvPr id="13" name="文本框 12">
                <a:extLst>
                  <a:ext uri="{FF2B5EF4-FFF2-40B4-BE49-F238E27FC236}">
                    <a16:creationId xmlns:a16="http://schemas.microsoft.com/office/drawing/2014/main" id="{C6043A86-4B4E-D99B-643A-99375C28B626}"/>
                  </a:ext>
                </a:extLst>
              </p:cNvPr>
              <p:cNvSpPr txBox="1"/>
              <p:nvPr/>
            </p:nvSpPr>
            <p:spPr>
              <a:xfrm>
                <a:off x="4642841" y="2411794"/>
                <a:ext cx="602024" cy="369332"/>
              </a:xfrm>
              <a:prstGeom prst="rect">
                <a:avLst/>
              </a:prstGeom>
              <a:noFill/>
            </p:spPr>
            <p:txBody>
              <a:bodyPr wrap="square" rtlCol="0">
                <a:spAutoFit/>
              </a:bodyPr>
              <a:lstStyle/>
              <a:p>
                <a:r>
                  <a:rPr lang="en-US" altLang="zh-CN" dirty="0"/>
                  <a:t>103</a:t>
                </a:r>
                <a:endParaRPr lang="zh-CN" altLang="en-US" dirty="0"/>
              </a:p>
            </p:txBody>
          </p:sp>
          <p:sp>
            <p:nvSpPr>
              <p:cNvPr id="19" name="文本框 18">
                <a:extLst>
                  <a:ext uri="{FF2B5EF4-FFF2-40B4-BE49-F238E27FC236}">
                    <a16:creationId xmlns:a16="http://schemas.microsoft.com/office/drawing/2014/main" id="{18CFBC66-5A91-FB58-338C-87B0CF5E6173}"/>
                  </a:ext>
                </a:extLst>
              </p:cNvPr>
              <p:cNvSpPr txBox="1"/>
              <p:nvPr/>
            </p:nvSpPr>
            <p:spPr>
              <a:xfrm>
                <a:off x="2123728" y="2413700"/>
                <a:ext cx="288029" cy="369332"/>
              </a:xfrm>
              <a:prstGeom prst="rect">
                <a:avLst/>
              </a:prstGeom>
              <a:noFill/>
            </p:spPr>
            <p:txBody>
              <a:bodyPr wrap="square" rtlCol="0">
                <a:spAutoFit/>
              </a:bodyPr>
              <a:lstStyle/>
              <a:p>
                <a:r>
                  <a:rPr lang="en-US" altLang="zh-CN" dirty="0"/>
                  <a:t>3</a:t>
                </a:r>
                <a:endParaRPr lang="zh-CN" altLang="en-US" dirty="0"/>
              </a:p>
            </p:txBody>
          </p:sp>
          <p:sp>
            <p:nvSpPr>
              <p:cNvPr id="20" name="文本框 19">
                <a:extLst>
                  <a:ext uri="{FF2B5EF4-FFF2-40B4-BE49-F238E27FC236}">
                    <a16:creationId xmlns:a16="http://schemas.microsoft.com/office/drawing/2014/main" id="{048CD65E-5221-3BC1-DFF0-18445EAE318E}"/>
                  </a:ext>
                </a:extLst>
              </p:cNvPr>
              <p:cNvSpPr txBox="1"/>
              <p:nvPr/>
            </p:nvSpPr>
            <p:spPr>
              <a:xfrm>
                <a:off x="2771799" y="2411794"/>
                <a:ext cx="288029" cy="369332"/>
              </a:xfrm>
              <a:prstGeom prst="rect">
                <a:avLst/>
              </a:prstGeom>
              <a:noFill/>
            </p:spPr>
            <p:txBody>
              <a:bodyPr wrap="square" rtlCol="0">
                <a:spAutoFit/>
              </a:bodyPr>
              <a:lstStyle/>
              <a:p>
                <a:r>
                  <a:rPr lang="en-US" altLang="zh-CN" dirty="0"/>
                  <a:t>3</a:t>
                </a:r>
                <a:endParaRPr lang="zh-CN" altLang="en-US" dirty="0"/>
              </a:p>
            </p:txBody>
          </p:sp>
          <p:sp>
            <p:nvSpPr>
              <p:cNvPr id="21" name="文本框 20">
                <a:extLst>
                  <a:ext uri="{FF2B5EF4-FFF2-40B4-BE49-F238E27FC236}">
                    <a16:creationId xmlns:a16="http://schemas.microsoft.com/office/drawing/2014/main" id="{0E81C355-C24D-086A-4949-42C6DDB1DCC9}"/>
                  </a:ext>
                </a:extLst>
              </p:cNvPr>
              <p:cNvSpPr txBox="1"/>
              <p:nvPr/>
            </p:nvSpPr>
            <p:spPr>
              <a:xfrm>
                <a:off x="3419872" y="2423013"/>
                <a:ext cx="288029" cy="369332"/>
              </a:xfrm>
              <a:prstGeom prst="rect">
                <a:avLst/>
              </a:prstGeom>
              <a:noFill/>
            </p:spPr>
            <p:txBody>
              <a:bodyPr wrap="square" rtlCol="0">
                <a:spAutoFit/>
              </a:bodyPr>
              <a:lstStyle/>
              <a:p>
                <a:r>
                  <a:rPr lang="en-US" altLang="zh-CN" dirty="0"/>
                  <a:t>3</a:t>
                </a:r>
                <a:endParaRPr lang="zh-CN" altLang="en-US" dirty="0"/>
              </a:p>
            </p:txBody>
          </p:sp>
          <p:sp>
            <p:nvSpPr>
              <p:cNvPr id="22" name="文本框 21">
                <a:extLst>
                  <a:ext uri="{FF2B5EF4-FFF2-40B4-BE49-F238E27FC236}">
                    <a16:creationId xmlns:a16="http://schemas.microsoft.com/office/drawing/2014/main" id="{2994DD3E-2CD7-D86B-33AB-2A1367CE4434}"/>
                  </a:ext>
                </a:extLst>
              </p:cNvPr>
              <p:cNvSpPr txBox="1"/>
              <p:nvPr/>
            </p:nvSpPr>
            <p:spPr>
              <a:xfrm>
                <a:off x="4028697" y="2424415"/>
                <a:ext cx="288029" cy="369332"/>
              </a:xfrm>
              <a:prstGeom prst="rect">
                <a:avLst/>
              </a:prstGeom>
              <a:noFill/>
            </p:spPr>
            <p:txBody>
              <a:bodyPr wrap="square" rtlCol="0">
                <a:spAutoFit/>
              </a:bodyPr>
              <a:lstStyle/>
              <a:p>
                <a:r>
                  <a:rPr lang="en-US" altLang="zh-CN" dirty="0"/>
                  <a:t>3</a:t>
                </a:r>
                <a:endParaRPr lang="zh-CN" altLang="en-US" dirty="0"/>
              </a:p>
            </p:txBody>
          </p:sp>
        </p:grpSp>
        <p:grpSp>
          <p:nvGrpSpPr>
            <p:cNvPr id="27" name="组合 26">
              <a:extLst>
                <a:ext uri="{FF2B5EF4-FFF2-40B4-BE49-F238E27FC236}">
                  <a16:creationId xmlns:a16="http://schemas.microsoft.com/office/drawing/2014/main" id="{61469738-D584-108C-53DB-1EBE278AC76F}"/>
                </a:ext>
              </a:extLst>
            </p:cNvPr>
            <p:cNvGrpSpPr/>
            <p:nvPr/>
          </p:nvGrpSpPr>
          <p:grpSpPr>
            <a:xfrm>
              <a:off x="1429234" y="2780928"/>
              <a:ext cx="4582926" cy="832738"/>
              <a:chOff x="1429234" y="2780928"/>
              <a:chExt cx="4582926" cy="832738"/>
            </a:xfrm>
          </p:grpSpPr>
          <p:cxnSp>
            <p:nvCxnSpPr>
              <p:cNvPr id="5" name="直接箭头连接符 4">
                <a:extLst>
                  <a:ext uri="{FF2B5EF4-FFF2-40B4-BE49-F238E27FC236}">
                    <a16:creationId xmlns:a16="http://schemas.microsoft.com/office/drawing/2014/main" id="{2C2936BD-B6A5-3EBB-B6D1-999A49F1B2E7}"/>
                  </a:ext>
                </a:extLst>
              </p:cNvPr>
              <p:cNvCxnSpPr/>
              <p:nvPr/>
            </p:nvCxnSpPr>
            <p:spPr>
              <a:xfrm>
                <a:off x="1547664" y="3140968"/>
                <a:ext cx="44644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3DD6C08B-7DE8-8C0A-462A-1049B96607A6}"/>
                  </a:ext>
                </a:extLst>
              </p:cNvPr>
              <p:cNvCxnSpPr/>
              <p:nvPr/>
            </p:nvCxnSpPr>
            <p:spPr>
              <a:xfrm flipV="1">
                <a:off x="1530189" y="278092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4EA68B13-FF22-0515-114D-270C8DC8CEB5}"/>
                  </a:ext>
                </a:extLst>
              </p:cNvPr>
              <p:cNvCxnSpPr/>
              <p:nvPr/>
            </p:nvCxnSpPr>
            <p:spPr>
              <a:xfrm flipV="1">
                <a:off x="2267744" y="278092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8300EE1-F932-FAB9-73A6-75A37E4C3A8B}"/>
                  </a:ext>
                </a:extLst>
              </p:cNvPr>
              <p:cNvCxnSpPr/>
              <p:nvPr/>
            </p:nvCxnSpPr>
            <p:spPr>
              <a:xfrm flipV="1">
                <a:off x="2915816" y="278092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07F29466-F9A5-7801-3DC6-89518E1D8901}"/>
                  </a:ext>
                </a:extLst>
              </p:cNvPr>
              <p:cNvCxnSpPr/>
              <p:nvPr/>
            </p:nvCxnSpPr>
            <p:spPr>
              <a:xfrm flipV="1">
                <a:off x="3563888" y="278092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2DFFBF0-EC17-B27E-42C0-157D3105C8C5}"/>
                  </a:ext>
                </a:extLst>
              </p:cNvPr>
              <p:cNvCxnSpPr/>
              <p:nvPr/>
            </p:nvCxnSpPr>
            <p:spPr>
              <a:xfrm flipV="1">
                <a:off x="4211960" y="278092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28B6AEA1-1A18-FB64-F32E-E23ABD4699E8}"/>
                  </a:ext>
                </a:extLst>
              </p:cNvPr>
              <p:cNvCxnSpPr/>
              <p:nvPr/>
            </p:nvCxnSpPr>
            <p:spPr>
              <a:xfrm flipV="1">
                <a:off x="4860032" y="2780928"/>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2E219C28-1C84-528F-0B6E-BA162AD72A28}"/>
                  </a:ext>
                </a:extLst>
              </p:cNvPr>
              <p:cNvSpPr txBox="1"/>
              <p:nvPr/>
            </p:nvSpPr>
            <p:spPr>
              <a:xfrm>
                <a:off x="2123729" y="3212976"/>
                <a:ext cx="288029" cy="369332"/>
              </a:xfrm>
              <a:prstGeom prst="rect">
                <a:avLst/>
              </a:prstGeom>
              <a:noFill/>
            </p:spPr>
            <p:txBody>
              <a:bodyPr wrap="square" rtlCol="0">
                <a:spAutoFit/>
              </a:bodyPr>
              <a:lstStyle/>
              <a:p>
                <a:r>
                  <a:rPr lang="en-US" altLang="zh-CN" dirty="0"/>
                  <a:t>1</a:t>
                </a:r>
                <a:endParaRPr lang="zh-CN" altLang="en-US" dirty="0"/>
              </a:p>
            </p:txBody>
          </p:sp>
          <p:sp>
            <p:nvSpPr>
              <p:cNvPr id="15" name="文本框 14">
                <a:extLst>
                  <a:ext uri="{FF2B5EF4-FFF2-40B4-BE49-F238E27FC236}">
                    <a16:creationId xmlns:a16="http://schemas.microsoft.com/office/drawing/2014/main" id="{28C7ACEF-42D7-3D60-C2F4-AA0D92D464BF}"/>
                  </a:ext>
                </a:extLst>
              </p:cNvPr>
              <p:cNvSpPr txBox="1"/>
              <p:nvPr/>
            </p:nvSpPr>
            <p:spPr>
              <a:xfrm>
                <a:off x="2771801" y="3212976"/>
                <a:ext cx="288029" cy="369332"/>
              </a:xfrm>
              <a:prstGeom prst="rect">
                <a:avLst/>
              </a:prstGeom>
              <a:noFill/>
            </p:spPr>
            <p:txBody>
              <a:bodyPr wrap="square" rtlCol="0">
                <a:spAutoFit/>
              </a:bodyPr>
              <a:lstStyle/>
              <a:p>
                <a:r>
                  <a:rPr lang="en-US" altLang="zh-CN" dirty="0"/>
                  <a:t>2</a:t>
                </a:r>
                <a:endParaRPr lang="zh-CN" altLang="en-US" dirty="0"/>
              </a:p>
            </p:txBody>
          </p:sp>
          <p:sp>
            <p:nvSpPr>
              <p:cNvPr id="16" name="文本框 15">
                <a:extLst>
                  <a:ext uri="{FF2B5EF4-FFF2-40B4-BE49-F238E27FC236}">
                    <a16:creationId xmlns:a16="http://schemas.microsoft.com/office/drawing/2014/main" id="{DE0228B8-C609-DC03-6C0D-69BD5CF755FD}"/>
                  </a:ext>
                </a:extLst>
              </p:cNvPr>
              <p:cNvSpPr txBox="1"/>
              <p:nvPr/>
            </p:nvSpPr>
            <p:spPr>
              <a:xfrm>
                <a:off x="3412972" y="3212976"/>
                <a:ext cx="288029" cy="369332"/>
              </a:xfrm>
              <a:prstGeom prst="rect">
                <a:avLst/>
              </a:prstGeom>
              <a:noFill/>
            </p:spPr>
            <p:txBody>
              <a:bodyPr wrap="square" rtlCol="0">
                <a:spAutoFit/>
              </a:bodyPr>
              <a:lstStyle/>
              <a:p>
                <a:r>
                  <a:rPr lang="en-US" altLang="zh-CN" dirty="0"/>
                  <a:t>3</a:t>
                </a:r>
                <a:endParaRPr lang="zh-CN" altLang="en-US" dirty="0"/>
              </a:p>
            </p:txBody>
          </p:sp>
          <p:sp>
            <p:nvSpPr>
              <p:cNvPr id="17" name="文本框 16">
                <a:extLst>
                  <a:ext uri="{FF2B5EF4-FFF2-40B4-BE49-F238E27FC236}">
                    <a16:creationId xmlns:a16="http://schemas.microsoft.com/office/drawing/2014/main" id="{7A77B2DB-CC07-0D81-C307-B95F1F11DD4D}"/>
                  </a:ext>
                </a:extLst>
              </p:cNvPr>
              <p:cNvSpPr txBox="1"/>
              <p:nvPr/>
            </p:nvSpPr>
            <p:spPr>
              <a:xfrm>
                <a:off x="4028697" y="3233509"/>
                <a:ext cx="288029" cy="369332"/>
              </a:xfrm>
              <a:prstGeom prst="rect">
                <a:avLst/>
              </a:prstGeom>
              <a:noFill/>
            </p:spPr>
            <p:txBody>
              <a:bodyPr wrap="square" rtlCol="0">
                <a:spAutoFit/>
              </a:bodyPr>
              <a:lstStyle/>
              <a:p>
                <a:r>
                  <a:rPr lang="en-US" altLang="zh-CN" dirty="0"/>
                  <a:t>4</a:t>
                </a:r>
                <a:endParaRPr lang="zh-CN" altLang="en-US" dirty="0"/>
              </a:p>
            </p:txBody>
          </p:sp>
          <p:sp>
            <p:nvSpPr>
              <p:cNvPr id="18" name="文本框 17">
                <a:extLst>
                  <a:ext uri="{FF2B5EF4-FFF2-40B4-BE49-F238E27FC236}">
                    <a16:creationId xmlns:a16="http://schemas.microsoft.com/office/drawing/2014/main" id="{6E567DD1-9B2B-AD43-8A20-88B57CB05B14}"/>
                  </a:ext>
                </a:extLst>
              </p:cNvPr>
              <p:cNvSpPr txBox="1"/>
              <p:nvPr/>
            </p:nvSpPr>
            <p:spPr>
              <a:xfrm>
                <a:off x="4716017" y="3227899"/>
                <a:ext cx="288029" cy="369332"/>
              </a:xfrm>
              <a:prstGeom prst="rect">
                <a:avLst/>
              </a:prstGeom>
              <a:noFill/>
            </p:spPr>
            <p:txBody>
              <a:bodyPr wrap="square" rtlCol="0">
                <a:spAutoFit/>
              </a:bodyPr>
              <a:lstStyle/>
              <a:p>
                <a:r>
                  <a:rPr lang="en-US" altLang="zh-CN" dirty="0"/>
                  <a:t>5</a:t>
                </a:r>
                <a:endParaRPr lang="zh-CN" altLang="en-US" dirty="0"/>
              </a:p>
            </p:txBody>
          </p:sp>
          <p:sp>
            <p:nvSpPr>
              <p:cNvPr id="23" name="文本框 22">
                <a:extLst>
                  <a:ext uri="{FF2B5EF4-FFF2-40B4-BE49-F238E27FC236}">
                    <a16:creationId xmlns:a16="http://schemas.microsoft.com/office/drawing/2014/main" id="{48833AD2-9380-F7D9-FF38-0575C8E4E9ED}"/>
                  </a:ext>
                </a:extLst>
              </p:cNvPr>
              <p:cNvSpPr txBox="1"/>
              <p:nvPr/>
            </p:nvSpPr>
            <p:spPr>
              <a:xfrm>
                <a:off x="1429234" y="3244334"/>
                <a:ext cx="288029" cy="369332"/>
              </a:xfrm>
              <a:prstGeom prst="rect">
                <a:avLst/>
              </a:prstGeom>
              <a:noFill/>
            </p:spPr>
            <p:txBody>
              <a:bodyPr wrap="square" rtlCol="0">
                <a:spAutoFit/>
              </a:bodyPr>
              <a:lstStyle/>
              <a:p>
                <a:r>
                  <a:rPr lang="en-US" altLang="zh-CN" dirty="0"/>
                  <a:t>0</a:t>
                </a:r>
                <a:endParaRPr lang="zh-CN" altLang="en-US" dirty="0"/>
              </a:p>
            </p:txBody>
          </p:sp>
        </p:grpSp>
      </p:grpSp>
    </p:spTree>
    <p:extLst>
      <p:ext uri="{BB962C8B-B14F-4D97-AF65-F5344CB8AC3E}">
        <p14:creationId xmlns:p14="http://schemas.microsoft.com/office/powerpoint/2010/main" val="2641830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975AC5-26CA-40C8-869A-2BF888146915}"/>
              </a:ext>
            </a:extLst>
          </p:cNvPr>
          <p:cNvSpPr>
            <a:spLocks noGrp="1"/>
          </p:cNvSpPr>
          <p:nvPr>
            <p:ph type="title"/>
          </p:nvPr>
        </p:nvSpPr>
        <p:spPr/>
        <p:txBody>
          <a:bodyPr/>
          <a:lstStyle/>
          <a:p>
            <a:r>
              <a:rPr lang="zh-CN" altLang="en-US" dirty="0"/>
              <a:t>             </a:t>
            </a:r>
            <a:r>
              <a:rPr lang="zh-CN" altLang="en-US" sz="2800" dirty="0"/>
              <a:t>脱靴法（</a:t>
            </a:r>
            <a:r>
              <a:rPr lang="en-US" altLang="zh-CN" sz="2800" dirty="0"/>
              <a:t>bootstrap)</a:t>
            </a:r>
            <a:r>
              <a:rPr lang="zh-CN" altLang="en-US" sz="2800" dirty="0"/>
              <a:t>计算即期利率</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4D854DBC-C558-4211-AEB2-0EA1505E69EE}"/>
                  </a:ext>
                </a:extLst>
              </p:cNvPr>
              <p:cNvSpPr>
                <a:spLocks noGrp="1"/>
              </p:cNvSpPr>
              <p:nvPr>
                <p:ph idx="1"/>
              </p:nvPr>
            </p:nvSpPr>
            <p:spPr>
              <a:xfrm>
                <a:off x="457200" y="1600200"/>
                <a:ext cx="8229600" cy="4983162"/>
              </a:xfrm>
            </p:spPr>
            <p:txBody>
              <a:bodyPr/>
              <a:lstStyle/>
              <a:p>
                <a:r>
                  <a:rPr lang="zh-CN" altLang="en-US" sz="2400" dirty="0"/>
                  <a:t>已知下列</a:t>
                </a:r>
                <a:r>
                  <a:rPr lang="en-US" altLang="zh-CN" sz="2400" dirty="0"/>
                  <a:t>5</a:t>
                </a:r>
                <a:r>
                  <a:rPr lang="zh-CN" altLang="en-US" sz="2400" dirty="0"/>
                  <a:t>只每年付息</a:t>
                </a:r>
                <a:r>
                  <a:rPr lang="en-US" altLang="zh-CN" sz="2400" dirty="0"/>
                  <a:t>1</a:t>
                </a:r>
                <a:r>
                  <a:rPr lang="zh-CN" altLang="en-US" sz="2400" dirty="0"/>
                  <a:t>次的债券市场价格，计算即期利率</a:t>
                </a:r>
                <a:endParaRPr lang="en-US" altLang="zh-CN" sz="2400" dirty="0"/>
              </a:p>
              <a:p>
                <a:endParaRPr lang="en-US" altLang="zh-CN" sz="2400" dirty="0"/>
              </a:p>
              <a:p>
                <a:endParaRPr lang="en-US" altLang="zh-CN" sz="2400" dirty="0"/>
              </a:p>
              <a:p>
                <a:endParaRPr lang="en-US" altLang="zh-CN" sz="2400" dirty="0"/>
              </a:p>
              <a:p>
                <a:endParaRPr lang="en-US" altLang="zh-CN" sz="2400" dirty="0"/>
              </a:p>
              <a:p>
                <a:pPr marL="0" indent="0">
                  <a:buNone/>
                </a:pPr>
                <a:r>
                  <a:rPr lang="zh-CN" altLang="en-US" sz="1600" dirty="0"/>
                  <a:t>根据</a:t>
                </a:r>
                <a:r>
                  <a:rPr lang="en-US" altLang="zh-CN" sz="1600" dirty="0"/>
                  <a:t>A</a:t>
                </a:r>
                <a:r>
                  <a:rPr lang="zh-CN" altLang="en-US" sz="1600" dirty="0"/>
                  <a:t>有：</a:t>
                </a:r>
                <a14:m>
                  <m:oMath xmlns:m="http://schemas.openxmlformats.org/officeDocument/2006/math">
                    <m:r>
                      <a:rPr lang="en-US" altLang="zh-CN" sz="1600" b="0" i="1" smtClean="0">
                        <a:latin typeface="Cambria Math" panose="02040503050406030204" pitchFamily="18" charset="0"/>
                      </a:rPr>
                      <m:t>101.5=</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100+2.5</m:t>
                        </m:r>
                      </m:num>
                      <m:den>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1+</m:t>
                        </m:r>
                        <m:sSub>
                          <m:sSubPr>
                            <m:ctrlPr>
                              <a:rPr lang="en-US" altLang="zh-CN" sz="1600" b="0" i="1" smtClean="0">
                                <a:latin typeface="Cambria Math" panose="02040503050406030204" pitchFamily="18" charset="0"/>
                              </a:rPr>
                            </m:ctrlPr>
                          </m:sSubPr>
                          <m:e>
                            <m:r>
                              <m:rPr>
                                <m:sty m:val="p"/>
                              </m:rPr>
                              <a:rPr lang="en-US" altLang="zh-CN" sz="1600" i="1">
                                <a:latin typeface="Cambria Math" panose="02040503050406030204" pitchFamily="18" charset="0"/>
                              </a:rPr>
                              <m:t>r</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den>
                    </m:f>
                    <m:r>
                      <a:rPr lang="en-US" altLang="zh-CN" sz="1600" b="0" i="0" smtClean="0">
                        <a:latin typeface="Cambria Math" panose="02040503050406030204" pitchFamily="18" charset="0"/>
                      </a:rPr>
                      <m:t>            </m:t>
                    </m:r>
                    <m:r>
                      <a:rPr lang="en-US" altLang="zh-CN" sz="1600" i="1">
                        <a:latin typeface="Cambria Math" panose="02040503050406030204" pitchFamily="18" charset="0"/>
                      </a:rPr>
                      <m:t>——</m:t>
                    </m:r>
                    <m:r>
                      <a:rPr lang="en-US" altLang="zh-CN" sz="1600" i="1" smtClean="0">
                        <a:latin typeface="Cambria Math" panose="02040503050406030204" pitchFamily="18" charset="0"/>
                      </a:rPr>
                      <m:t>》</m:t>
                    </m:r>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r</m:t>
                        </m:r>
                      </m:e>
                      <m:sub>
                        <m:r>
                          <a:rPr lang="en-US" altLang="zh-CN" sz="1600" i="1">
                            <a:latin typeface="Cambria Math" panose="02040503050406030204" pitchFamily="18" charset="0"/>
                          </a:rPr>
                          <m:t>1</m:t>
                        </m:r>
                      </m:sub>
                    </m:sSub>
                    <m:r>
                      <a:rPr lang="en-US" altLang="zh-CN" sz="1600" b="0" i="0" smtClean="0">
                        <a:latin typeface="Cambria Math" panose="02040503050406030204" pitchFamily="18" charset="0"/>
                      </a:rPr>
                      <m:t>=0.9854%</m:t>
                    </m:r>
                  </m:oMath>
                </a14:m>
                <a:endParaRPr lang="en-US" altLang="zh-CN" sz="1600" b="0" dirty="0"/>
              </a:p>
              <a:p>
                <a:pPr marL="0" indent="0">
                  <a:buNone/>
                </a:pPr>
                <a:r>
                  <a:rPr lang="zh-CN" altLang="en-US" sz="1600" dirty="0"/>
                  <a:t>根据</a:t>
                </a:r>
                <a:r>
                  <a:rPr lang="en-US" altLang="zh-CN" sz="1600" dirty="0"/>
                  <a:t>B</a:t>
                </a:r>
                <a:r>
                  <a:rPr lang="zh-CN" altLang="en-US" sz="1600" dirty="0"/>
                  <a:t>有：</a:t>
                </a:r>
                <a14:m>
                  <m:oMath xmlns:m="http://schemas.openxmlformats.org/officeDocument/2006/math">
                    <m:r>
                      <a:rPr lang="en-US" altLang="zh-CN" sz="1600" b="0" i="1" smtClean="0">
                        <a:latin typeface="Cambria Math" panose="02040503050406030204" pitchFamily="18" charset="0"/>
                      </a:rPr>
                      <m:t>101.2=</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2.8</m:t>
                        </m:r>
                      </m:num>
                      <m:den>
                        <m:r>
                          <a:rPr lang="en-US" altLang="zh-CN" sz="1600" b="0" i="1" smtClean="0">
                            <a:latin typeface="Cambria Math" panose="02040503050406030204" pitchFamily="18" charset="0"/>
                          </a:rPr>
                          <m:t>1+0.9854%</m:t>
                        </m:r>
                      </m:den>
                    </m:f>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102.8</m:t>
                        </m:r>
                      </m:num>
                      <m:den>
                        <m:sSup>
                          <m:sSupPr>
                            <m:ctrlPr>
                              <a:rPr lang="en-US" altLang="zh-CN" sz="1600" b="0" i="1" smtClean="0">
                                <a:latin typeface="Cambria Math" panose="02040503050406030204" pitchFamily="18" charset="0"/>
                              </a:rPr>
                            </m:ctrlPr>
                          </m:sSupPr>
                          <m:e>
                            <m:r>
                              <a:rPr lang="zh-CN" altLang="en-US" sz="1600" i="1">
                                <a:latin typeface="Cambria Math" panose="02040503050406030204" pitchFamily="18" charset="0"/>
                              </a:rPr>
                              <m:t>（</m:t>
                            </m:r>
                            <m:r>
                              <a:rPr lang="en-US" altLang="zh-CN" sz="1600" b="0" i="1" smtClean="0">
                                <a:latin typeface="Cambria Math" panose="02040503050406030204" pitchFamily="18" charset="0"/>
                              </a:rPr>
                              <m:t>1+</m:t>
                            </m:r>
                            <m:sSub>
                              <m:sSubPr>
                                <m:ctrlPr>
                                  <a:rPr lang="en-US" altLang="zh-CN" sz="1600" b="0" i="1" smtClean="0">
                                    <a:latin typeface="Cambria Math" panose="02040503050406030204" pitchFamily="18" charset="0"/>
                                  </a:rPr>
                                </m:ctrlPr>
                              </m:sSubPr>
                              <m:e>
                                <m:r>
                                  <m:rPr>
                                    <m:sty m:val="p"/>
                                  </m:rPr>
                                  <a:rPr lang="en-US" altLang="zh-CN" sz="1600" i="1">
                                    <a:latin typeface="Cambria Math" panose="02040503050406030204" pitchFamily="18" charset="0"/>
                                  </a:rPr>
                                  <m:t>r</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2</m:t>
                            </m:r>
                          </m:sup>
                        </m:sSup>
                      </m:den>
                    </m:f>
                  </m:oMath>
                </a14:m>
                <a:r>
                  <a:rPr lang="en-US" altLang="zh-CN" sz="1600" dirty="0"/>
                  <a:t> </a:t>
                </a:r>
                <a:r>
                  <a:rPr lang="en-US" altLang="zh-CN" sz="1600" dirty="0">
                    <a:sym typeface="Wingdings" panose="05000000000000000000" pitchFamily="2" charset="2"/>
                  </a:rPr>
                  <a:t> </a:t>
                </a:r>
                <a14:m>
                  <m:oMath xmlns:m="http://schemas.openxmlformats.org/officeDocument/2006/math">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r</m:t>
                        </m:r>
                      </m:e>
                      <m:sub>
                        <m:r>
                          <a:rPr lang="en-US" altLang="zh-CN" sz="1600" b="0" i="1" smtClean="0">
                            <a:latin typeface="Cambria Math" panose="02040503050406030204" pitchFamily="18" charset="0"/>
                          </a:rPr>
                          <m:t>2</m:t>
                        </m:r>
                      </m:sub>
                    </m:sSub>
                    <m:r>
                      <a:rPr lang="en-US" altLang="zh-CN" sz="1600">
                        <a:latin typeface="Cambria Math" panose="02040503050406030204" pitchFamily="18" charset="0"/>
                      </a:rPr>
                      <m:t>=</m:t>
                    </m:r>
                    <m:r>
                      <a:rPr lang="en-US" altLang="zh-CN" sz="1600" b="0" i="0" smtClean="0">
                        <a:latin typeface="Cambria Math" panose="02040503050406030204" pitchFamily="18" charset="0"/>
                      </a:rPr>
                      <m:t>2.1971%</m:t>
                    </m:r>
                  </m:oMath>
                </a14:m>
                <a:endParaRPr lang="en-US" altLang="zh-CN" sz="1600" b="0" dirty="0"/>
              </a:p>
              <a:p>
                <a:pPr marL="0" indent="0">
                  <a:buNone/>
                </a:pPr>
                <a:r>
                  <a:rPr lang="zh-CN" altLang="en-US" sz="1600" dirty="0"/>
                  <a:t>根据</a:t>
                </a:r>
                <a:r>
                  <a:rPr lang="en-US" altLang="zh-CN" sz="1600" dirty="0"/>
                  <a:t>C</a:t>
                </a:r>
                <a:r>
                  <a:rPr lang="zh-CN" altLang="en-US" sz="1600" dirty="0"/>
                  <a:t>有：</a:t>
                </a:r>
                <a:r>
                  <a:rPr lang="en-US" altLang="zh-CN" sz="1600" b="0" dirty="0"/>
                  <a:t> </a:t>
                </a:r>
                <a14:m>
                  <m:oMath xmlns:m="http://schemas.openxmlformats.org/officeDocument/2006/math">
                    <m:r>
                      <a:rPr lang="en-US" altLang="zh-CN" sz="1600" b="0" i="1" smtClean="0">
                        <a:latin typeface="Cambria Math" panose="02040503050406030204" pitchFamily="18" charset="0"/>
                      </a:rPr>
                      <m:t>101.</m:t>
                    </m:r>
                    <m:r>
                      <a:rPr lang="en-US" altLang="zh-CN" sz="1600" b="0" i="1" smtClean="0">
                        <a:latin typeface="Cambria Math" panose="02040503050406030204" pitchFamily="18" charset="0"/>
                      </a:rPr>
                      <m:t>6</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3</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2</m:t>
                        </m:r>
                      </m:num>
                      <m:den>
                        <m:r>
                          <a:rPr lang="en-US" altLang="zh-CN" sz="1600" b="0" i="1" smtClean="0">
                            <a:latin typeface="Cambria Math" panose="02040503050406030204" pitchFamily="18" charset="0"/>
                          </a:rPr>
                          <m:t>1+0.9854%</m:t>
                        </m:r>
                      </m:den>
                    </m:f>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3</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2</m:t>
                        </m:r>
                      </m:num>
                      <m:den>
                        <m:sSup>
                          <m:sSupPr>
                            <m:ctrlPr>
                              <a:rPr lang="en-US" altLang="zh-CN" sz="1600" b="0" i="1" smtClean="0">
                                <a:latin typeface="Cambria Math" panose="02040503050406030204" pitchFamily="18" charset="0"/>
                              </a:rPr>
                            </m:ctrlPr>
                          </m:sSupPr>
                          <m:e>
                            <m:r>
                              <a:rPr lang="zh-CN" altLang="en-US" sz="1600" i="1">
                                <a:latin typeface="Cambria Math" panose="02040503050406030204" pitchFamily="18" charset="0"/>
                              </a:rPr>
                              <m:t>（</m:t>
                            </m:r>
                            <m:r>
                              <a:rPr lang="en-US" altLang="zh-CN" sz="1600" b="0" i="1" smtClean="0">
                                <a:latin typeface="Cambria Math" panose="02040503050406030204" pitchFamily="18" charset="0"/>
                              </a:rPr>
                              <m:t>1+</m:t>
                            </m:r>
                            <m:r>
                              <a:rPr lang="en-US" altLang="zh-CN" sz="1600" b="0" i="1" smtClean="0">
                                <a:latin typeface="Cambria Math" panose="02040503050406030204" pitchFamily="18" charset="0"/>
                              </a:rPr>
                              <m:t>2.1971%</m:t>
                            </m:r>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2</m:t>
                            </m:r>
                          </m:sup>
                        </m:sSup>
                      </m:den>
                    </m:f>
                    <m:r>
                      <a:rPr lang="en-US" altLang="zh-CN" sz="1600" b="0" i="1" smtClean="0">
                        <a:latin typeface="Cambria Math" panose="02040503050406030204" pitchFamily="18" charset="0"/>
                      </a:rPr>
                      <m:t>+</m:t>
                    </m:r>
                  </m:oMath>
                </a14:m>
                <a:r>
                  <a:rPr lang="en-US" altLang="zh-CN" sz="1600" dirty="0"/>
                  <a:t> </a:t>
                </a:r>
                <a14:m>
                  <m:oMath xmlns:m="http://schemas.openxmlformats.org/officeDocument/2006/math">
                    <m:f>
                      <m:fPr>
                        <m:ctrlPr>
                          <a:rPr lang="en-US" altLang="zh-CN" sz="1600" i="1">
                            <a:latin typeface="Cambria Math" panose="02040503050406030204" pitchFamily="18" charset="0"/>
                          </a:rPr>
                        </m:ctrlPr>
                      </m:fPr>
                      <m:num>
                        <m:r>
                          <a:rPr lang="en-US" altLang="zh-CN" sz="1600" i="1">
                            <a:latin typeface="Cambria Math" panose="02040503050406030204" pitchFamily="18" charset="0"/>
                          </a:rPr>
                          <m:t>10</m:t>
                        </m:r>
                        <m:r>
                          <a:rPr lang="en-US" altLang="zh-CN" sz="1600" b="0" i="1" smtClean="0">
                            <a:latin typeface="Cambria Math" panose="02040503050406030204" pitchFamily="18" charset="0"/>
                          </a:rPr>
                          <m:t>3</m:t>
                        </m:r>
                        <m:r>
                          <a:rPr lang="en-US" altLang="zh-CN" sz="1600" i="1">
                            <a:latin typeface="Cambria Math" panose="02040503050406030204" pitchFamily="18" charset="0"/>
                          </a:rPr>
                          <m:t>.</m:t>
                        </m:r>
                        <m:r>
                          <a:rPr lang="en-US" altLang="zh-CN" sz="1600" b="0" i="1" smtClean="0">
                            <a:latin typeface="Cambria Math" panose="02040503050406030204" pitchFamily="18" charset="0"/>
                          </a:rPr>
                          <m:t>2</m:t>
                        </m:r>
                      </m:num>
                      <m:den>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m:t>
                            </m:r>
                            <m:r>
                              <a:rPr lang="en-US" altLang="zh-CN" sz="1600" i="1">
                                <a:latin typeface="Cambria Math" panose="02040503050406030204" pitchFamily="18" charset="0"/>
                              </a:rPr>
                              <m:t>1+</m:t>
                            </m:r>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r</m:t>
                                </m:r>
                              </m:e>
                              <m:sub>
                                <m:r>
                                  <a:rPr lang="en-US" altLang="zh-CN" sz="1600" b="0" i="1" smtClean="0">
                                    <a:latin typeface="Cambria Math" panose="02040503050406030204" pitchFamily="18" charset="0"/>
                                  </a:rPr>
                                  <m:t>3</m:t>
                                </m:r>
                              </m:sub>
                            </m:sSub>
                            <m:r>
                              <a:rPr lang="en-US" altLang="zh-CN" sz="1600" i="1">
                                <a:latin typeface="Cambria Math" panose="02040503050406030204" pitchFamily="18" charset="0"/>
                              </a:rPr>
                              <m:t>)</m:t>
                            </m:r>
                          </m:e>
                          <m:sup>
                            <m:r>
                              <a:rPr lang="en-US" altLang="zh-CN" sz="1600" b="0" i="1" smtClean="0">
                                <a:latin typeface="Cambria Math" panose="02040503050406030204" pitchFamily="18" charset="0"/>
                              </a:rPr>
                              <m:t>3</m:t>
                            </m:r>
                          </m:sup>
                        </m:sSup>
                      </m:den>
                    </m:f>
                  </m:oMath>
                </a14:m>
                <a:r>
                  <a:rPr lang="en-US" altLang="zh-CN" sz="1600" dirty="0"/>
                  <a:t> </a:t>
                </a:r>
                <a:r>
                  <a:rPr lang="en-US" altLang="zh-CN" sz="1600" dirty="0">
                    <a:sym typeface="Wingdings" panose="05000000000000000000" pitchFamily="2" charset="2"/>
                  </a:rPr>
                  <a:t> </a:t>
                </a:r>
                <a14:m>
                  <m:oMath xmlns:m="http://schemas.openxmlformats.org/officeDocument/2006/math">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r</m:t>
                        </m:r>
                      </m:e>
                      <m:sub>
                        <m:r>
                          <a:rPr lang="en-US" altLang="zh-CN" sz="1600" b="0" i="1" smtClean="0">
                            <a:latin typeface="Cambria Math" panose="02040503050406030204" pitchFamily="18" charset="0"/>
                          </a:rPr>
                          <m:t>3</m:t>
                        </m:r>
                      </m:sub>
                    </m:sSub>
                    <m:r>
                      <a:rPr lang="en-US" altLang="zh-CN" sz="1600">
                        <a:latin typeface="Cambria Math" panose="02040503050406030204" pitchFamily="18" charset="0"/>
                      </a:rPr>
                      <m:t>=</m:t>
                    </m:r>
                    <m:r>
                      <a:rPr lang="en-US" altLang="zh-CN" sz="1600">
                        <a:latin typeface="Cambria Math" panose="02040503050406030204" pitchFamily="18" charset="0"/>
                      </a:rPr>
                      <m:t>2.</m:t>
                    </m:r>
                    <m:r>
                      <a:rPr lang="en-US" altLang="zh-CN" sz="1600" b="0" i="0" smtClean="0">
                        <a:latin typeface="Cambria Math" panose="02040503050406030204" pitchFamily="18" charset="0"/>
                      </a:rPr>
                      <m:t>6660</m:t>
                    </m:r>
                    <m:r>
                      <a:rPr lang="en-US" altLang="zh-CN" sz="1600">
                        <a:latin typeface="Cambria Math" panose="02040503050406030204" pitchFamily="18" charset="0"/>
                      </a:rPr>
                      <m:t>%</m:t>
                    </m:r>
                  </m:oMath>
                </a14:m>
                <a:endParaRPr lang="en-US" altLang="zh-CN" sz="1600" dirty="0"/>
              </a:p>
              <a:p>
                <a:pPr marL="0" indent="0">
                  <a:buNone/>
                </a:pPr>
                <a:r>
                  <a:rPr lang="en-US" altLang="zh-CN" sz="1600" dirty="0"/>
                  <a:t>D:</a:t>
                </a:r>
                <a14:m>
                  <m:oMath xmlns:m="http://schemas.openxmlformats.org/officeDocument/2006/math">
                    <m:r>
                      <a:rPr lang="en-US" altLang="zh-CN" sz="1600" i="1" dirty="0" smtClean="0">
                        <a:latin typeface="Cambria Math" panose="02040503050406030204" pitchFamily="18" charset="0"/>
                      </a:rPr>
                      <m:t>9</m:t>
                    </m:r>
                    <m:r>
                      <a:rPr lang="en-US" altLang="zh-CN" sz="1600" b="0" i="1" dirty="0" smtClean="0">
                        <a:latin typeface="Cambria Math" panose="02040503050406030204" pitchFamily="18" charset="0"/>
                      </a:rPr>
                      <m:t>9.8</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3.</m:t>
                        </m:r>
                        <m:r>
                          <a:rPr lang="en-US" altLang="zh-CN" sz="1600" b="0" i="1" smtClean="0">
                            <a:latin typeface="Cambria Math" panose="02040503050406030204" pitchFamily="18" charset="0"/>
                          </a:rPr>
                          <m:t>3</m:t>
                        </m:r>
                      </m:num>
                      <m:den>
                        <m:r>
                          <a:rPr lang="en-US" altLang="zh-CN" sz="1600" b="0" i="1" smtClean="0">
                            <a:latin typeface="Cambria Math" panose="02040503050406030204" pitchFamily="18" charset="0"/>
                          </a:rPr>
                          <m:t>1+0.9854%</m:t>
                        </m:r>
                      </m:den>
                    </m:f>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3.</m:t>
                        </m:r>
                        <m:r>
                          <a:rPr lang="en-US" altLang="zh-CN" sz="1600" b="0" i="1" smtClean="0">
                            <a:latin typeface="Cambria Math" panose="02040503050406030204" pitchFamily="18" charset="0"/>
                          </a:rPr>
                          <m:t>3</m:t>
                        </m:r>
                      </m:num>
                      <m:den>
                        <m:sSup>
                          <m:sSupPr>
                            <m:ctrlPr>
                              <a:rPr lang="en-US" altLang="zh-CN" sz="1600" b="0" i="1" smtClean="0">
                                <a:latin typeface="Cambria Math" panose="02040503050406030204" pitchFamily="18" charset="0"/>
                              </a:rPr>
                            </m:ctrlPr>
                          </m:sSupPr>
                          <m:e>
                            <m:r>
                              <a:rPr lang="zh-CN" altLang="en-US" sz="1600" i="1">
                                <a:latin typeface="Cambria Math" panose="02040503050406030204" pitchFamily="18" charset="0"/>
                              </a:rPr>
                              <m:t>（</m:t>
                            </m:r>
                            <m:r>
                              <a:rPr lang="en-US" altLang="zh-CN" sz="1600" b="0" i="1" smtClean="0">
                                <a:latin typeface="Cambria Math" panose="02040503050406030204" pitchFamily="18" charset="0"/>
                              </a:rPr>
                              <m:t>1+2.1971%)</m:t>
                            </m:r>
                          </m:e>
                          <m:sup>
                            <m:r>
                              <a:rPr lang="en-US" altLang="zh-CN" sz="1600" b="0" i="1" smtClean="0">
                                <a:latin typeface="Cambria Math" panose="02040503050406030204" pitchFamily="18" charset="0"/>
                              </a:rPr>
                              <m:t>2</m:t>
                            </m:r>
                          </m:sup>
                        </m:sSup>
                      </m:den>
                    </m:f>
                    <m:r>
                      <a:rPr lang="en-US" altLang="zh-CN" sz="1600" b="0" i="1" smtClean="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b="0" i="1" smtClean="0">
                            <a:latin typeface="Cambria Math" panose="02040503050406030204" pitchFamily="18" charset="0"/>
                          </a:rPr>
                          <m:t>3</m:t>
                        </m:r>
                        <m:r>
                          <a:rPr lang="en-US" altLang="zh-CN" sz="1600" i="1">
                            <a:latin typeface="Cambria Math" panose="02040503050406030204" pitchFamily="18" charset="0"/>
                          </a:rPr>
                          <m:t>.</m:t>
                        </m:r>
                        <m:r>
                          <a:rPr lang="en-US" altLang="zh-CN" sz="1600" b="0" i="1" smtClean="0">
                            <a:latin typeface="Cambria Math" panose="02040503050406030204" pitchFamily="18" charset="0"/>
                          </a:rPr>
                          <m:t>3</m:t>
                        </m:r>
                      </m:num>
                      <m:den>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m:t>
                            </m:r>
                            <m:r>
                              <a:rPr lang="en-US" altLang="zh-CN" sz="1600" i="1">
                                <a:latin typeface="Cambria Math" panose="02040503050406030204" pitchFamily="18" charset="0"/>
                              </a:rPr>
                              <m:t>1+</m:t>
                            </m:r>
                            <m:r>
                              <a:rPr lang="en-US" altLang="zh-CN" sz="1600" b="0" i="1" smtClean="0">
                                <a:latin typeface="Cambria Math" panose="02040503050406030204" pitchFamily="18" charset="0"/>
                              </a:rPr>
                              <m:t>2.6660%</m:t>
                            </m:r>
                            <m:r>
                              <a:rPr lang="en-US" altLang="zh-CN" sz="1600" i="1">
                                <a:latin typeface="Cambria Math" panose="02040503050406030204" pitchFamily="18" charset="0"/>
                              </a:rPr>
                              <m:t>)</m:t>
                            </m:r>
                          </m:e>
                          <m:sup>
                            <m:r>
                              <a:rPr lang="en-US" altLang="zh-CN" sz="1600" b="0" i="1" smtClean="0">
                                <a:latin typeface="Cambria Math" panose="02040503050406030204" pitchFamily="18" charset="0"/>
                              </a:rPr>
                              <m:t>3</m:t>
                            </m:r>
                          </m:sup>
                        </m:sSup>
                      </m:den>
                    </m:f>
                    <m:r>
                      <a:rPr lang="en-US" altLang="zh-CN" sz="1600" b="0" i="1" smtClean="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10</m:t>
                        </m:r>
                        <m:r>
                          <a:rPr lang="en-US" altLang="zh-CN" sz="1600" i="1">
                            <a:latin typeface="Cambria Math" panose="02040503050406030204" pitchFamily="18" charset="0"/>
                          </a:rPr>
                          <m:t>3</m:t>
                        </m:r>
                        <m:r>
                          <a:rPr lang="en-US" altLang="zh-CN" sz="1600" i="1">
                            <a:latin typeface="Cambria Math" panose="02040503050406030204" pitchFamily="18" charset="0"/>
                          </a:rPr>
                          <m:t>.</m:t>
                        </m:r>
                        <m:r>
                          <a:rPr lang="en-US" altLang="zh-CN" sz="1600" b="0" i="1" smtClean="0">
                            <a:latin typeface="Cambria Math" panose="02040503050406030204" pitchFamily="18" charset="0"/>
                          </a:rPr>
                          <m:t>3</m:t>
                        </m:r>
                      </m:num>
                      <m:den>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m:t>
                            </m:r>
                            <m:r>
                              <a:rPr lang="en-US" altLang="zh-CN" sz="1600" i="1">
                                <a:latin typeface="Cambria Math" panose="02040503050406030204" pitchFamily="18" charset="0"/>
                              </a:rPr>
                              <m:t>1+</m:t>
                            </m:r>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r</m:t>
                                </m:r>
                              </m:e>
                              <m:sub>
                                <m:r>
                                  <a:rPr lang="en-US" altLang="zh-CN" sz="1600" b="0" i="1" smtClean="0">
                                    <a:latin typeface="Cambria Math" panose="02040503050406030204" pitchFamily="18" charset="0"/>
                                  </a:rPr>
                                  <m:t>4</m:t>
                                </m:r>
                              </m:sub>
                            </m:sSub>
                            <m:r>
                              <a:rPr lang="en-US" altLang="zh-CN" sz="1600" i="1">
                                <a:latin typeface="Cambria Math" panose="02040503050406030204" pitchFamily="18" charset="0"/>
                              </a:rPr>
                              <m:t>)</m:t>
                            </m:r>
                          </m:e>
                          <m:sup>
                            <m:r>
                              <a:rPr lang="en-US" altLang="zh-CN" sz="1600" b="0" i="1" smtClean="0">
                                <a:latin typeface="Cambria Math" panose="02040503050406030204" pitchFamily="18" charset="0"/>
                              </a:rPr>
                              <m:t>4</m:t>
                            </m:r>
                          </m:sup>
                        </m:sSup>
                      </m:den>
                    </m:f>
                  </m:oMath>
                </a14:m>
                <a:r>
                  <a:rPr lang="en-US" altLang="zh-CN" sz="1600" dirty="0"/>
                  <a:t> </a:t>
                </a:r>
                <a:r>
                  <a:rPr lang="en-US" altLang="zh-CN" sz="1600" dirty="0">
                    <a:sym typeface="Wingdings" panose="05000000000000000000" pitchFamily="2" charset="2"/>
                  </a:rPr>
                  <a:t> </a:t>
                </a:r>
                <a14:m>
                  <m:oMath xmlns:m="http://schemas.openxmlformats.org/officeDocument/2006/math">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r</m:t>
                        </m:r>
                      </m:e>
                      <m:sub>
                        <m:r>
                          <a:rPr lang="en-US" altLang="zh-CN" sz="1600" b="0" i="1" smtClean="0">
                            <a:latin typeface="Cambria Math" panose="02040503050406030204" pitchFamily="18" charset="0"/>
                          </a:rPr>
                          <m:t>4</m:t>
                        </m:r>
                      </m:sub>
                    </m:sSub>
                    <m:r>
                      <a:rPr lang="en-US" altLang="zh-CN" sz="1600">
                        <a:latin typeface="Cambria Math" panose="02040503050406030204" pitchFamily="18" charset="0"/>
                      </a:rPr>
                      <m:t>=2.</m:t>
                    </m:r>
                    <m:r>
                      <a:rPr lang="en-US" altLang="zh-CN" sz="1600" b="0" i="0" smtClean="0">
                        <a:latin typeface="Cambria Math" panose="02040503050406030204" pitchFamily="18" charset="0"/>
                      </a:rPr>
                      <m:t>6660</m:t>
                    </m:r>
                    <m:r>
                      <a:rPr lang="en-US" altLang="zh-CN" sz="1600">
                        <a:latin typeface="Cambria Math" panose="02040503050406030204" pitchFamily="18" charset="0"/>
                      </a:rPr>
                      <m:t>%</m:t>
                    </m:r>
                  </m:oMath>
                </a14:m>
                <a:endParaRPr lang="en-US" altLang="zh-CN" sz="1600" dirty="0"/>
              </a:p>
              <a:p>
                <a:pPr marL="0" indent="0">
                  <a:buNone/>
                </a:pPr>
                <a:r>
                  <a:rPr lang="en-US" altLang="zh-CN" sz="1600" dirty="0"/>
                  <a:t>E</a:t>
                </a:r>
                <a:r>
                  <a:rPr lang="zh-CN" altLang="en-US" sz="1600" dirty="0"/>
                  <a:t>：</a:t>
                </a:r>
                <a14:m>
                  <m:oMath xmlns:m="http://schemas.openxmlformats.org/officeDocument/2006/math">
                    <m:r>
                      <a:rPr lang="en-US" altLang="zh-CN" sz="1600" b="0" i="0" smtClean="0">
                        <a:latin typeface="Cambria Math" panose="02040503050406030204" pitchFamily="18" charset="0"/>
                      </a:rPr>
                      <m:t>100=</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3.</m:t>
                        </m:r>
                        <m:r>
                          <a:rPr lang="en-US" altLang="zh-CN" sz="1600" b="0" i="1" smtClean="0">
                            <a:latin typeface="Cambria Math" panose="02040503050406030204" pitchFamily="18" charset="0"/>
                          </a:rPr>
                          <m:t>5</m:t>
                        </m:r>
                      </m:num>
                      <m:den>
                        <m:r>
                          <a:rPr lang="en-US" altLang="zh-CN" sz="1600" b="0" i="1" smtClean="0">
                            <a:latin typeface="Cambria Math" panose="02040503050406030204" pitchFamily="18" charset="0"/>
                          </a:rPr>
                          <m:t>1+0.9854%</m:t>
                        </m:r>
                      </m:den>
                    </m:f>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3.</m:t>
                        </m:r>
                        <m:r>
                          <a:rPr lang="en-US" altLang="zh-CN" sz="1600" b="0" i="1" smtClean="0">
                            <a:latin typeface="Cambria Math" panose="02040503050406030204" pitchFamily="18" charset="0"/>
                          </a:rPr>
                          <m:t>5</m:t>
                        </m:r>
                      </m:num>
                      <m:den>
                        <m:sSup>
                          <m:sSupPr>
                            <m:ctrlPr>
                              <a:rPr lang="en-US" altLang="zh-CN" sz="1600" b="0" i="1" smtClean="0">
                                <a:latin typeface="Cambria Math" panose="02040503050406030204" pitchFamily="18" charset="0"/>
                              </a:rPr>
                            </m:ctrlPr>
                          </m:sSupPr>
                          <m:e>
                            <m:r>
                              <a:rPr lang="zh-CN" altLang="en-US" sz="1600" i="1">
                                <a:latin typeface="Cambria Math" panose="02040503050406030204" pitchFamily="18" charset="0"/>
                              </a:rPr>
                              <m:t>（</m:t>
                            </m:r>
                            <m:r>
                              <a:rPr lang="en-US" altLang="zh-CN" sz="1600" b="0" i="1" smtClean="0">
                                <a:latin typeface="Cambria Math" panose="02040503050406030204" pitchFamily="18" charset="0"/>
                              </a:rPr>
                              <m:t>1+2.1971%)</m:t>
                            </m:r>
                          </m:e>
                          <m:sup>
                            <m:r>
                              <a:rPr lang="en-US" altLang="zh-CN" sz="1600" b="0" i="1" smtClean="0">
                                <a:latin typeface="Cambria Math" panose="02040503050406030204" pitchFamily="18" charset="0"/>
                              </a:rPr>
                              <m:t>2</m:t>
                            </m:r>
                          </m:sup>
                        </m:sSup>
                      </m:den>
                    </m:f>
                    <m:r>
                      <a:rPr lang="en-US" altLang="zh-CN" sz="1600" b="0" i="1" smtClean="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b="0" i="1" smtClean="0">
                            <a:latin typeface="Cambria Math" panose="02040503050406030204" pitchFamily="18" charset="0"/>
                          </a:rPr>
                          <m:t>3</m:t>
                        </m:r>
                        <m:r>
                          <a:rPr lang="en-US" altLang="zh-CN" sz="1600" i="1">
                            <a:latin typeface="Cambria Math" panose="02040503050406030204" pitchFamily="18" charset="0"/>
                          </a:rPr>
                          <m:t>.</m:t>
                        </m:r>
                        <m:r>
                          <a:rPr lang="en-US" altLang="zh-CN" sz="1600" b="0" i="1" smtClean="0">
                            <a:latin typeface="Cambria Math" panose="02040503050406030204" pitchFamily="18" charset="0"/>
                          </a:rPr>
                          <m:t>5</m:t>
                        </m:r>
                      </m:num>
                      <m:den>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m:t>
                            </m:r>
                            <m:r>
                              <a:rPr lang="en-US" altLang="zh-CN" sz="1600" i="1">
                                <a:latin typeface="Cambria Math" panose="02040503050406030204" pitchFamily="18" charset="0"/>
                              </a:rPr>
                              <m:t>1+</m:t>
                            </m:r>
                            <m:r>
                              <a:rPr lang="en-US" altLang="zh-CN" sz="1600" b="0" i="1" smtClean="0">
                                <a:latin typeface="Cambria Math" panose="02040503050406030204" pitchFamily="18" charset="0"/>
                              </a:rPr>
                              <m:t>2.6660%</m:t>
                            </m:r>
                            <m:r>
                              <a:rPr lang="en-US" altLang="zh-CN" sz="1600" i="1">
                                <a:latin typeface="Cambria Math" panose="02040503050406030204" pitchFamily="18" charset="0"/>
                              </a:rPr>
                              <m:t>)</m:t>
                            </m:r>
                          </m:e>
                          <m:sup>
                            <m:r>
                              <a:rPr lang="en-US" altLang="zh-CN" sz="1600" b="0" i="1" smtClean="0">
                                <a:latin typeface="Cambria Math" panose="02040503050406030204" pitchFamily="18" charset="0"/>
                              </a:rPr>
                              <m:t>3</m:t>
                            </m:r>
                          </m:sup>
                        </m:sSup>
                      </m:den>
                    </m:f>
                    <m:r>
                      <a:rPr lang="en-US" altLang="zh-CN" sz="1600" b="0" i="1" smtClean="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3.</m:t>
                        </m:r>
                        <m:r>
                          <a:rPr lang="en-US" altLang="zh-CN" sz="1600" b="0" i="1" smtClean="0">
                            <a:latin typeface="Cambria Math" panose="02040503050406030204" pitchFamily="18" charset="0"/>
                          </a:rPr>
                          <m:t>5</m:t>
                        </m:r>
                      </m:num>
                      <m:den>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m:t>
                            </m:r>
                            <m:r>
                              <a:rPr lang="en-US" altLang="zh-CN" sz="1600" i="1">
                                <a:latin typeface="Cambria Math" panose="02040503050406030204" pitchFamily="18" charset="0"/>
                              </a:rPr>
                              <m:t>1+</m:t>
                            </m:r>
                            <m:r>
                              <a:rPr lang="en-US" altLang="zh-CN" sz="1600" b="0" i="1" smtClean="0">
                                <a:latin typeface="Cambria Math" panose="02040503050406030204" pitchFamily="18" charset="0"/>
                              </a:rPr>
                              <m:t>2.6660%</m:t>
                            </m:r>
                            <m:r>
                              <a:rPr lang="en-US" altLang="zh-CN" sz="1600" i="1">
                                <a:latin typeface="Cambria Math" panose="02040503050406030204" pitchFamily="18" charset="0"/>
                              </a:rPr>
                              <m:t>)</m:t>
                            </m:r>
                          </m:e>
                          <m:sup>
                            <m:r>
                              <a:rPr lang="en-US" altLang="zh-CN" sz="1600" b="0" i="1" smtClean="0">
                                <a:latin typeface="Cambria Math" panose="02040503050406030204" pitchFamily="18" charset="0"/>
                              </a:rPr>
                              <m:t>4</m:t>
                            </m:r>
                          </m:sup>
                        </m:sSup>
                      </m:den>
                    </m:f>
                    <m:r>
                      <a:rPr lang="en-US" altLang="zh-CN" sz="1600" b="0" i="0" smtClean="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103.</m:t>
                        </m:r>
                        <m:r>
                          <a:rPr lang="en-US" altLang="zh-CN" sz="1600" b="0" i="1" smtClean="0">
                            <a:latin typeface="Cambria Math" panose="02040503050406030204" pitchFamily="18" charset="0"/>
                          </a:rPr>
                          <m:t>5</m:t>
                        </m:r>
                      </m:num>
                      <m:den>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m:t>
                            </m:r>
                            <m:r>
                              <a:rPr lang="en-US" altLang="zh-CN" sz="1600" i="1">
                                <a:latin typeface="Cambria Math" panose="02040503050406030204" pitchFamily="18" charset="0"/>
                              </a:rPr>
                              <m:t>1+</m:t>
                            </m:r>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r</m:t>
                                </m:r>
                              </m:e>
                              <m:sub>
                                <m:r>
                                  <a:rPr lang="en-US" altLang="zh-CN" sz="1600" b="0" i="1" smtClean="0">
                                    <a:latin typeface="Cambria Math" panose="02040503050406030204" pitchFamily="18" charset="0"/>
                                  </a:rPr>
                                  <m:t>5</m:t>
                                </m:r>
                              </m:sub>
                            </m:sSub>
                            <m:r>
                              <a:rPr lang="en-US" altLang="zh-CN" sz="1600" i="1">
                                <a:latin typeface="Cambria Math" panose="02040503050406030204" pitchFamily="18" charset="0"/>
                              </a:rPr>
                              <m:t>)</m:t>
                            </m:r>
                          </m:e>
                          <m:sup>
                            <m:r>
                              <a:rPr lang="en-US" altLang="zh-CN" sz="1600" b="0" i="1" smtClean="0">
                                <a:latin typeface="Cambria Math" panose="02040503050406030204" pitchFamily="18" charset="0"/>
                              </a:rPr>
                              <m:t>5</m:t>
                            </m:r>
                          </m:sup>
                        </m:sSup>
                      </m:den>
                    </m:f>
                  </m:oMath>
                </a14:m>
                <a:endParaRPr lang="en-US" altLang="zh-CN" sz="1600" dirty="0"/>
              </a:p>
              <a:p>
                <a:pPr marL="0" indent="0">
                  <a:buNone/>
                </a:pPr>
                <a:r>
                  <a:rPr lang="en-US" altLang="zh-CN" sz="1600" dirty="0"/>
                  <a:t>     </a:t>
                </a:r>
                <a:r>
                  <a:rPr lang="en-US" altLang="zh-CN" sz="1600" dirty="0">
                    <a:sym typeface="Wingdings" panose="05000000000000000000" pitchFamily="2" charset="2"/>
                  </a:rPr>
                  <a:t></a:t>
                </a:r>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r</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=3.5608%</m:t>
                    </m:r>
                  </m:oMath>
                </a14:m>
                <a:endParaRPr lang="en-US" altLang="zh-CN" sz="1600" dirty="0"/>
              </a:p>
              <a:p>
                <a:endParaRPr lang="en-US" altLang="zh-CN" sz="2000" dirty="0"/>
              </a:p>
              <a:p>
                <a:endParaRPr lang="zh-CN" altLang="en-US" sz="2400" dirty="0"/>
              </a:p>
            </p:txBody>
          </p:sp>
        </mc:Choice>
        <mc:Fallback>
          <p:sp>
            <p:nvSpPr>
              <p:cNvPr id="3" name="内容占位符 2">
                <a:extLst>
                  <a:ext uri="{FF2B5EF4-FFF2-40B4-BE49-F238E27FC236}">
                    <a16:creationId xmlns:a16="http://schemas.microsoft.com/office/drawing/2014/main" id="{4D854DBC-C558-4211-AEB2-0EA1505E69EE}"/>
                  </a:ext>
                </a:extLst>
              </p:cNvPr>
              <p:cNvSpPr>
                <a:spLocks noGrp="1" noRot="1" noChangeAspect="1" noMove="1" noResize="1" noEditPoints="1" noAdjustHandles="1" noChangeArrowheads="1" noChangeShapeType="1" noTextEdit="1"/>
              </p:cNvSpPr>
              <p:nvPr>
                <p:ph idx="1"/>
              </p:nvPr>
            </p:nvSpPr>
            <p:spPr>
              <a:xfrm>
                <a:off x="457200" y="1600200"/>
                <a:ext cx="8229600" cy="4983162"/>
              </a:xfrm>
              <a:blipFill>
                <a:blip r:embed="rId2"/>
                <a:stretch>
                  <a:fillRect l="-963" t="-1346" r="-519"/>
                </a:stretch>
              </a:blipFill>
            </p:spPr>
            <p:txBody>
              <a:bodyPr/>
              <a:lstStyle/>
              <a:p>
                <a:r>
                  <a:rPr lang="zh-CN" altLang="en-US">
                    <a:noFill/>
                  </a:rPr>
                  <a:t> </a:t>
                </a:r>
              </a:p>
            </p:txBody>
          </p:sp>
        </mc:Fallback>
      </mc:AlternateContent>
      <p:graphicFrame>
        <p:nvGraphicFramePr>
          <p:cNvPr id="4" name="表格 3">
            <a:extLst>
              <a:ext uri="{FF2B5EF4-FFF2-40B4-BE49-F238E27FC236}">
                <a16:creationId xmlns:a16="http://schemas.microsoft.com/office/drawing/2014/main" id="{26BC85B5-F585-BB4A-7A9A-8CAC64653A2F}"/>
              </a:ext>
            </a:extLst>
          </p:cNvPr>
          <p:cNvGraphicFramePr>
            <a:graphicFrameLocks noGrp="1"/>
          </p:cNvGraphicFramePr>
          <p:nvPr>
            <p:extLst>
              <p:ext uri="{D42A27DB-BD31-4B8C-83A1-F6EECF244321}">
                <p14:modId xmlns:p14="http://schemas.microsoft.com/office/powerpoint/2010/main" val="1030742490"/>
              </p:ext>
            </p:extLst>
          </p:nvPr>
        </p:nvGraphicFramePr>
        <p:xfrm>
          <a:off x="854345" y="2132856"/>
          <a:ext cx="3071192" cy="1425647"/>
        </p:xfrm>
        <a:graphic>
          <a:graphicData uri="http://schemas.openxmlformats.org/drawingml/2006/table">
            <a:tbl>
              <a:tblPr>
                <a:tableStyleId>{5C22544A-7EE6-4342-B048-85BDC9FD1C3A}</a:tableStyleId>
              </a:tblPr>
              <a:tblGrid>
                <a:gridCol w="767798">
                  <a:extLst>
                    <a:ext uri="{9D8B030D-6E8A-4147-A177-3AD203B41FA5}">
                      <a16:colId xmlns:a16="http://schemas.microsoft.com/office/drawing/2014/main" val="1603318558"/>
                    </a:ext>
                  </a:extLst>
                </a:gridCol>
                <a:gridCol w="767798">
                  <a:extLst>
                    <a:ext uri="{9D8B030D-6E8A-4147-A177-3AD203B41FA5}">
                      <a16:colId xmlns:a16="http://schemas.microsoft.com/office/drawing/2014/main" val="552534611"/>
                    </a:ext>
                  </a:extLst>
                </a:gridCol>
                <a:gridCol w="767798">
                  <a:extLst>
                    <a:ext uri="{9D8B030D-6E8A-4147-A177-3AD203B41FA5}">
                      <a16:colId xmlns:a16="http://schemas.microsoft.com/office/drawing/2014/main" val="1377461877"/>
                    </a:ext>
                  </a:extLst>
                </a:gridCol>
                <a:gridCol w="767798">
                  <a:extLst>
                    <a:ext uri="{9D8B030D-6E8A-4147-A177-3AD203B41FA5}">
                      <a16:colId xmlns:a16="http://schemas.microsoft.com/office/drawing/2014/main" val="2482437086"/>
                    </a:ext>
                  </a:extLst>
                </a:gridCol>
              </a:tblGrid>
              <a:tr h="288032">
                <a:tc>
                  <a:txBody>
                    <a:bodyPr/>
                    <a:lstStyle/>
                    <a:p>
                      <a:pPr algn="ctr" fontAlgn="b"/>
                      <a:r>
                        <a:rPr lang="zh-CN" altLang="en-US" sz="1400" u="none" strike="noStrike" dirty="0">
                          <a:effectLst/>
                        </a:rPr>
                        <a:t>债券</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400" u="none" strike="noStrike">
                          <a:effectLst/>
                        </a:rPr>
                        <a:t>期限</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400" u="none" strike="noStrike">
                          <a:effectLst/>
                        </a:rPr>
                        <a:t>票面利率</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400" u="none" strike="noStrike">
                          <a:effectLst/>
                        </a:rPr>
                        <a:t>价格</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723318"/>
                  </a:ext>
                </a:extLst>
              </a:tr>
              <a:tr h="227523">
                <a:tc>
                  <a:txBody>
                    <a:bodyPr/>
                    <a:lstStyle/>
                    <a:p>
                      <a:pPr algn="ctr" fontAlgn="b"/>
                      <a:r>
                        <a:rPr lang="en-US" sz="1400" u="none" strike="noStrike" dirty="0">
                          <a:effectLst/>
                        </a:rPr>
                        <a:t>A</a:t>
                      </a:r>
                      <a:endParaRPr lang="en-US" sz="1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dirty="0">
                          <a:effectLst/>
                        </a:rPr>
                        <a:t>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a:effectLst/>
                        </a:rPr>
                        <a:t>2.5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a:effectLst/>
                        </a:rPr>
                        <a:t>101.5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254139"/>
                  </a:ext>
                </a:extLst>
              </a:tr>
              <a:tr h="227523">
                <a:tc>
                  <a:txBody>
                    <a:bodyPr/>
                    <a:lstStyle/>
                    <a:p>
                      <a:pPr algn="ctr" fontAlgn="b"/>
                      <a:r>
                        <a:rPr lang="en-US" sz="1400" u="none" strike="noStrike">
                          <a:effectLst/>
                        </a:rPr>
                        <a:t>B</a:t>
                      </a:r>
                      <a:endParaRPr lang="en-US"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dirty="0">
                          <a:effectLst/>
                        </a:rPr>
                        <a:t>2</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a:effectLst/>
                        </a:rPr>
                        <a:t>2.8</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dirty="0">
                          <a:effectLst/>
                        </a:rPr>
                        <a:t>101.2</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111058"/>
                  </a:ext>
                </a:extLst>
              </a:tr>
              <a:tr h="227523">
                <a:tc>
                  <a:txBody>
                    <a:bodyPr/>
                    <a:lstStyle/>
                    <a:p>
                      <a:pPr algn="ctr" fontAlgn="b"/>
                      <a:r>
                        <a:rPr lang="en-US" sz="1400" u="none" strike="noStrike">
                          <a:effectLst/>
                        </a:rPr>
                        <a:t>C</a:t>
                      </a:r>
                      <a:endParaRPr lang="en-US"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a:effectLst/>
                        </a:rPr>
                        <a:t>3</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dirty="0">
                          <a:effectLst/>
                        </a:rPr>
                        <a:t>3.2</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a:effectLst/>
                        </a:rPr>
                        <a:t>101.6</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415052"/>
                  </a:ext>
                </a:extLst>
              </a:tr>
              <a:tr h="227523">
                <a:tc>
                  <a:txBody>
                    <a:bodyPr/>
                    <a:lstStyle/>
                    <a:p>
                      <a:pPr algn="ctr" fontAlgn="b"/>
                      <a:r>
                        <a:rPr lang="en-US" sz="1400" u="none" strike="noStrike">
                          <a:effectLst/>
                        </a:rPr>
                        <a:t>D</a:t>
                      </a:r>
                      <a:endParaRPr lang="en-US"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a:effectLst/>
                        </a:rPr>
                        <a:t>4</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dirty="0">
                          <a:effectLst/>
                        </a:rPr>
                        <a:t>3.3</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dirty="0">
                          <a:effectLst/>
                        </a:rPr>
                        <a:t>99.8</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17674"/>
                  </a:ext>
                </a:extLst>
              </a:tr>
              <a:tr h="227523">
                <a:tc>
                  <a:txBody>
                    <a:bodyPr/>
                    <a:lstStyle/>
                    <a:p>
                      <a:pPr algn="ctr" fontAlgn="b"/>
                      <a:r>
                        <a:rPr lang="en-US" sz="1400" u="none" strike="noStrike">
                          <a:effectLst/>
                        </a:rPr>
                        <a:t>E</a:t>
                      </a:r>
                      <a:endParaRPr lang="en-US"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a:effectLst/>
                        </a:rPr>
                        <a:t>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a:effectLst/>
                        </a:rPr>
                        <a:t>3.5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u="none" strike="noStrike" dirty="0">
                          <a:effectLst/>
                        </a:rPr>
                        <a:t>100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458457"/>
                  </a:ext>
                </a:extLst>
              </a:tr>
            </a:tbl>
          </a:graphicData>
        </a:graphic>
      </p:graphicFrame>
      <p:graphicFrame>
        <p:nvGraphicFramePr>
          <p:cNvPr id="5" name="图表 4">
            <a:extLst>
              <a:ext uri="{FF2B5EF4-FFF2-40B4-BE49-F238E27FC236}">
                <a16:creationId xmlns:a16="http://schemas.microsoft.com/office/drawing/2014/main" id="{82B4B47F-D7B7-ECCE-BB48-E575545C1D2A}"/>
              </a:ext>
            </a:extLst>
          </p:cNvPr>
          <p:cNvGraphicFramePr>
            <a:graphicFrameLocks/>
          </p:cNvGraphicFramePr>
          <p:nvPr>
            <p:extLst>
              <p:ext uri="{D42A27DB-BD31-4B8C-83A1-F6EECF244321}">
                <p14:modId xmlns:p14="http://schemas.microsoft.com/office/powerpoint/2010/main" val="3894694439"/>
              </p:ext>
            </p:extLst>
          </p:nvPr>
        </p:nvGraphicFramePr>
        <p:xfrm>
          <a:off x="4184141" y="170080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a:extLst>
              <a:ext uri="{FF2B5EF4-FFF2-40B4-BE49-F238E27FC236}">
                <a16:creationId xmlns:a16="http://schemas.microsoft.com/office/drawing/2014/main" id="{0D87FB05-5928-1AAC-3A0D-3B008B68FF83}"/>
              </a:ext>
            </a:extLst>
          </p:cNvPr>
          <p:cNvSpPr txBox="1"/>
          <p:nvPr/>
        </p:nvSpPr>
        <p:spPr>
          <a:xfrm>
            <a:off x="2843808" y="6165304"/>
            <a:ext cx="5760640" cy="369332"/>
          </a:xfrm>
          <a:prstGeom prst="rect">
            <a:avLst/>
          </a:prstGeom>
          <a:noFill/>
        </p:spPr>
        <p:txBody>
          <a:bodyPr wrap="square" rtlCol="0">
            <a:spAutoFit/>
          </a:bodyPr>
          <a:lstStyle/>
          <a:p>
            <a:r>
              <a:rPr lang="zh-CN" altLang="en-US" dirty="0">
                <a:solidFill>
                  <a:srgbClr val="FF0000"/>
                </a:solidFill>
              </a:rPr>
              <a:t>有没有注意到，</a:t>
            </a:r>
            <a:r>
              <a:rPr lang="en-US" altLang="zh-CN" dirty="0">
                <a:solidFill>
                  <a:srgbClr val="FF0000"/>
                </a:solidFill>
              </a:rPr>
              <a:t>1</a:t>
            </a:r>
            <a:r>
              <a:rPr lang="zh-CN" altLang="en-US" dirty="0">
                <a:solidFill>
                  <a:srgbClr val="FF0000"/>
                </a:solidFill>
              </a:rPr>
              <a:t>年期</a:t>
            </a:r>
            <a:r>
              <a:rPr lang="en-US" altLang="zh-CN" dirty="0">
                <a:solidFill>
                  <a:srgbClr val="FF0000"/>
                </a:solidFill>
              </a:rPr>
              <a:t>spot rate</a:t>
            </a:r>
            <a:r>
              <a:rPr lang="zh-CN" altLang="en-US" dirty="0">
                <a:solidFill>
                  <a:srgbClr val="FF0000"/>
                </a:solidFill>
              </a:rPr>
              <a:t>与</a:t>
            </a:r>
            <a:r>
              <a:rPr lang="en-US" altLang="zh-CN" dirty="0">
                <a:solidFill>
                  <a:srgbClr val="FF0000"/>
                </a:solidFill>
              </a:rPr>
              <a:t>1</a:t>
            </a:r>
            <a:r>
              <a:rPr lang="zh-CN" altLang="en-US" dirty="0">
                <a:solidFill>
                  <a:srgbClr val="FF0000"/>
                </a:solidFill>
              </a:rPr>
              <a:t>年期</a:t>
            </a:r>
            <a:r>
              <a:rPr lang="en-US" altLang="zh-CN" dirty="0">
                <a:solidFill>
                  <a:srgbClr val="FF0000"/>
                </a:solidFill>
              </a:rPr>
              <a:t>YTM</a:t>
            </a:r>
            <a:r>
              <a:rPr lang="zh-CN" altLang="en-US" dirty="0">
                <a:solidFill>
                  <a:srgbClr val="FF0000"/>
                </a:solidFill>
              </a:rPr>
              <a:t>什么关系？</a:t>
            </a:r>
          </a:p>
        </p:txBody>
      </p:sp>
    </p:spTree>
    <p:extLst>
      <p:ext uri="{BB962C8B-B14F-4D97-AF65-F5344CB8AC3E}">
        <p14:creationId xmlns:p14="http://schemas.microsoft.com/office/powerpoint/2010/main" val="819615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CC2A72-EAAE-8B1C-DF8D-7A748C6E248E}"/>
              </a:ext>
            </a:extLst>
          </p:cNvPr>
          <p:cNvSpPr>
            <a:spLocks noGrp="1"/>
          </p:cNvSpPr>
          <p:nvPr>
            <p:ph type="title"/>
          </p:nvPr>
        </p:nvSpPr>
        <p:spPr/>
        <p:txBody>
          <a:bodyPr/>
          <a:lstStyle/>
          <a:p>
            <a:r>
              <a:rPr lang="zh-CN" altLang="en-US" dirty="0"/>
              <a:t>即期利率曲线</a:t>
            </a:r>
          </a:p>
        </p:txBody>
      </p:sp>
      <p:sp>
        <p:nvSpPr>
          <p:cNvPr id="3" name="内容占位符 2">
            <a:extLst>
              <a:ext uri="{FF2B5EF4-FFF2-40B4-BE49-F238E27FC236}">
                <a16:creationId xmlns:a16="http://schemas.microsoft.com/office/drawing/2014/main" id="{DC9C28C5-7C2C-36D8-8B6D-941E71B4389F}"/>
              </a:ext>
            </a:extLst>
          </p:cNvPr>
          <p:cNvSpPr>
            <a:spLocks noGrp="1"/>
          </p:cNvSpPr>
          <p:nvPr>
            <p:ph idx="1"/>
          </p:nvPr>
        </p:nvSpPr>
        <p:spPr/>
        <p:txBody>
          <a:bodyPr/>
          <a:lstStyle/>
          <a:p>
            <a:r>
              <a:rPr lang="en-US" altLang="zh-CN" sz="2400" dirty="0" err="1"/>
              <a:t>iFind</a:t>
            </a:r>
            <a:r>
              <a:rPr lang="en-US" altLang="zh-CN" sz="2400" dirty="0"/>
              <a:t>-</a:t>
            </a:r>
            <a:r>
              <a:rPr lang="zh-CN" altLang="en-US" sz="2400" dirty="0"/>
              <a:t>债券</a:t>
            </a:r>
            <a:r>
              <a:rPr lang="en-US" altLang="zh-CN" sz="2400" dirty="0"/>
              <a:t>-</a:t>
            </a:r>
            <a:r>
              <a:rPr lang="zh-CN" altLang="en-US" sz="2400" dirty="0"/>
              <a:t>多维数据</a:t>
            </a:r>
            <a:r>
              <a:rPr lang="en-US" altLang="zh-CN" sz="2400" dirty="0"/>
              <a:t>—</a:t>
            </a:r>
            <a:r>
              <a:rPr lang="zh-CN" altLang="en-US" sz="2400" dirty="0"/>
              <a:t>期限结构同样可以获取中国债券市场即期利率曲线，并可以和到期收益率曲线进行比较</a:t>
            </a:r>
          </a:p>
        </p:txBody>
      </p:sp>
      <p:graphicFrame>
        <p:nvGraphicFramePr>
          <p:cNvPr id="4" name="图表 3">
            <a:extLst>
              <a:ext uri="{FF2B5EF4-FFF2-40B4-BE49-F238E27FC236}">
                <a16:creationId xmlns:a16="http://schemas.microsoft.com/office/drawing/2014/main" id="{7F9ADF52-ED71-493D-DF67-98157CF6B3D0}"/>
              </a:ext>
            </a:extLst>
          </p:cNvPr>
          <p:cNvGraphicFramePr>
            <a:graphicFrameLocks/>
          </p:cNvGraphicFramePr>
          <p:nvPr>
            <p:extLst>
              <p:ext uri="{D42A27DB-BD31-4B8C-83A1-F6EECF244321}">
                <p14:modId xmlns:p14="http://schemas.microsoft.com/office/powerpoint/2010/main" val="442698338"/>
              </p:ext>
            </p:extLst>
          </p:nvPr>
        </p:nvGraphicFramePr>
        <p:xfrm>
          <a:off x="899592" y="2492896"/>
          <a:ext cx="7056783" cy="3474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6918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EDA323-58E2-7BC5-1CF2-A5E17DB8EBAD}"/>
              </a:ext>
            </a:extLst>
          </p:cNvPr>
          <p:cNvSpPr>
            <a:spLocks noGrp="1"/>
          </p:cNvSpPr>
          <p:nvPr>
            <p:ph type="title"/>
          </p:nvPr>
        </p:nvSpPr>
        <p:spPr/>
        <p:txBody>
          <a:bodyPr/>
          <a:lstStyle/>
          <a:p>
            <a:r>
              <a:rPr lang="zh-CN" altLang="en-US" dirty="0"/>
              <a:t>            用即期利率为债券定价</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492AC5B3-7D73-8034-0E2B-CA0DE33DA63E}"/>
                  </a:ext>
                </a:extLst>
              </p:cNvPr>
              <p:cNvSpPr>
                <a:spLocks noGrp="1"/>
              </p:cNvSpPr>
              <p:nvPr>
                <p:ph idx="1"/>
              </p:nvPr>
            </p:nvSpPr>
            <p:spPr/>
            <p:txBody>
              <a:bodyPr/>
              <a:lstStyle/>
              <a:p>
                <a:r>
                  <a:rPr lang="zh-CN" altLang="en-US" dirty="0"/>
                  <a:t>某债券为</a:t>
                </a:r>
                <a:r>
                  <a:rPr lang="en-US" altLang="zh-CN" dirty="0"/>
                  <a:t>5Y,</a:t>
                </a:r>
                <a:r>
                  <a:rPr lang="zh-CN" altLang="en-US" dirty="0"/>
                  <a:t>每年付息</a:t>
                </a:r>
                <a:r>
                  <a:rPr lang="en-US" altLang="zh-CN" dirty="0"/>
                  <a:t>1</a:t>
                </a:r>
                <a:r>
                  <a:rPr lang="zh-CN" altLang="en-US" dirty="0"/>
                  <a:t>次，票面利率为</a:t>
                </a:r>
                <a:r>
                  <a:rPr lang="en-US" altLang="zh-CN" dirty="0"/>
                  <a:t>4.0%</a:t>
                </a:r>
                <a:r>
                  <a:rPr lang="zh-CN" altLang="en-US" dirty="0"/>
                  <a:t>。适用的即期利率曲线如下：</a:t>
                </a:r>
                <a:endParaRPr lang="en-US" altLang="zh-CN" dirty="0"/>
              </a:p>
              <a:p>
                <a:r>
                  <a:rPr lang="en-US" altLang="zh-CN" sz="1800" b="0" dirty="0"/>
                  <a:t>    P</a:t>
                </a:r>
                <a14:m>
                  <m:oMath xmlns:m="http://schemas.openxmlformats.org/officeDocument/2006/math">
                    <m:r>
                      <a:rPr lang="en-US" altLang="zh-CN" sz="1800" b="0" i="0"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4</m:t>
                        </m:r>
                      </m:num>
                      <m:den>
                        <m:r>
                          <a:rPr lang="en-US" altLang="zh-CN" sz="1800" b="0" i="1" smtClean="0">
                            <a:latin typeface="Cambria Math" panose="02040503050406030204" pitchFamily="18" charset="0"/>
                          </a:rPr>
                          <m:t>1+0.9854%</m:t>
                        </m:r>
                      </m:den>
                    </m:f>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4</m:t>
                        </m:r>
                      </m:num>
                      <m:den>
                        <m:sSup>
                          <m:sSupPr>
                            <m:ctrlPr>
                              <a:rPr lang="en-US" altLang="zh-CN" sz="1800" b="0" i="1" smtClean="0">
                                <a:latin typeface="Cambria Math" panose="02040503050406030204" pitchFamily="18" charset="0"/>
                              </a:rPr>
                            </m:ctrlPr>
                          </m:sSupPr>
                          <m:e>
                            <m:r>
                              <a:rPr lang="zh-CN" altLang="en-US" sz="1800" i="1">
                                <a:latin typeface="Cambria Math" panose="02040503050406030204" pitchFamily="18" charset="0"/>
                              </a:rPr>
                              <m:t>（</m:t>
                            </m:r>
                            <m:r>
                              <a:rPr lang="en-US" altLang="zh-CN" sz="1800" b="0" i="1" smtClean="0">
                                <a:latin typeface="Cambria Math" panose="02040503050406030204" pitchFamily="18" charset="0"/>
                              </a:rPr>
                              <m:t>1+2.1971%)</m:t>
                            </m:r>
                          </m:e>
                          <m:sup>
                            <m:r>
                              <a:rPr lang="en-US" altLang="zh-CN" sz="1800" b="0" i="1" smtClean="0">
                                <a:latin typeface="Cambria Math" panose="02040503050406030204" pitchFamily="18" charset="0"/>
                              </a:rPr>
                              <m:t>2</m:t>
                            </m:r>
                          </m:sup>
                        </m:sSup>
                      </m:den>
                    </m:f>
                    <m:r>
                      <a:rPr lang="en-US" altLang="zh-CN" sz="1800" b="0" i="1" smtClean="0">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b="0" i="1" smtClean="0">
                            <a:latin typeface="Cambria Math" panose="02040503050406030204" pitchFamily="18" charset="0"/>
                          </a:rPr>
                          <m:t>4</m:t>
                        </m:r>
                      </m:num>
                      <m:den>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m:t>
                            </m:r>
                            <m:r>
                              <a:rPr lang="en-US" altLang="zh-CN" sz="1800" i="1">
                                <a:latin typeface="Cambria Math" panose="02040503050406030204" pitchFamily="18" charset="0"/>
                              </a:rPr>
                              <m:t>1+</m:t>
                            </m:r>
                            <m:r>
                              <a:rPr lang="en-US" altLang="zh-CN" sz="1800" b="0" i="1" smtClean="0">
                                <a:latin typeface="Cambria Math" panose="02040503050406030204" pitchFamily="18" charset="0"/>
                              </a:rPr>
                              <m:t>2.6660%</m:t>
                            </m:r>
                            <m:r>
                              <a:rPr lang="en-US" altLang="zh-CN" sz="1800" i="1">
                                <a:latin typeface="Cambria Math" panose="02040503050406030204" pitchFamily="18" charset="0"/>
                              </a:rPr>
                              <m:t>)</m:t>
                            </m:r>
                          </m:e>
                          <m:sup>
                            <m:r>
                              <a:rPr lang="en-US" altLang="zh-CN" sz="1800" b="0" i="1" smtClean="0">
                                <a:latin typeface="Cambria Math" panose="02040503050406030204" pitchFamily="18" charset="0"/>
                              </a:rPr>
                              <m:t>3</m:t>
                            </m:r>
                          </m:sup>
                        </m:sSup>
                      </m:den>
                    </m:f>
                    <m:r>
                      <a:rPr lang="en-US" altLang="zh-CN" sz="1800" b="0" i="1" smtClean="0">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b="0" i="1" smtClean="0">
                            <a:latin typeface="Cambria Math" panose="02040503050406030204" pitchFamily="18" charset="0"/>
                          </a:rPr>
                          <m:t>4</m:t>
                        </m:r>
                      </m:num>
                      <m:den>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m:t>
                            </m:r>
                            <m:r>
                              <a:rPr lang="en-US" altLang="zh-CN" sz="1800" i="1">
                                <a:latin typeface="Cambria Math" panose="02040503050406030204" pitchFamily="18" charset="0"/>
                              </a:rPr>
                              <m:t>1+</m:t>
                            </m:r>
                            <m:r>
                              <a:rPr lang="en-US" altLang="zh-CN" sz="1800" b="0" i="1" smtClean="0">
                                <a:latin typeface="Cambria Math" panose="02040503050406030204" pitchFamily="18" charset="0"/>
                              </a:rPr>
                              <m:t>2.6660%</m:t>
                            </m:r>
                            <m:r>
                              <a:rPr lang="en-US" altLang="zh-CN" sz="1800" i="1">
                                <a:latin typeface="Cambria Math" panose="02040503050406030204" pitchFamily="18" charset="0"/>
                              </a:rPr>
                              <m:t>)</m:t>
                            </m:r>
                          </m:e>
                          <m:sup>
                            <m:r>
                              <a:rPr lang="en-US" altLang="zh-CN" sz="1800" b="0" i="1" smtClean="0">
                                <a:latin typeface="Cambria Math" panose="02040503050406030204" pitchFamily="18" charset="0"/>
                              </a:rPr>
                              <m:t>4</m:t>
                            </m:r>
                          </m:sup>
                        </m:sSup>
                      </m:den>
                    </m:f>
                    <m:r>
                      <a:rPr lang="en-US" altLang="zh-CN" sz="1800" b="0" i="0" smtClean="0">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i="1">
                            <a:latin typeface="Cambria Math" panose="02040503050406030204" pitchFamily="18" charset="0"/>
                          </a:rPr>
                          <m:t>10</m:t>
                        </m:r>
                        <m:r>
                          <a:rPr lang="en-US" altLang="zh-CN" sz="1800" b="0" i="1" smtClean="0">
                            <a:latin typeface="Cambria Math" panose="02040503050406030204" pitchFamily="18" charset="0"/>
                          </a:rPr>
                          <m:t>4</m:t>
                        </m:r>
                      </m:num>
                      <m:den>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m:t>
                            </m:r>
                            <m:r>
                              <a:rPr lang="en-US" altLang="zh-CN" sz="1800" i="1">
                                <a:latin typeface="Cambria Math" panose="02040503050406030204" pitchFamily="18" charset="0"/>
                              </a:rPr>
                              <m:t>1+</m:t>
                            </m:r>
                            <m:r>
                              <a:rPr lang="en-US" altLang="zh-CN" sz="1800" b="0" i="1" smtClean="0">
                                <a:latin typeface="Cambria Math" panose="02040503050406030204" pitchFamily="18" charset="0"/>
                              </a:rPr>
                              <m:t>3.5608</m:t>
                            </m:r>
                            <m:r>
                              <a:rPr lang="en-US" altLang="zh-CN" sz="1800" i="1">
                                <a:latin typeface="Cambria Math" panose="02040503050406030204" pitchFamily="18" charset="0"/>
                              </a:rPr>
                              <m:t>)</m:t>
                            </m:r>
                          </m:e>
                          <m:sup>
                            <m:r>
                              <a:rPr lang="en-US" altLang="zh-CN" sz="1800" b="0" i="1" smtClean="0">
                                <a:latin typeface="Cambria Math" panose="02040503050406030204" pitchFamily="18" charset="0"/>
                              </a:rPr>
                              <m:t>5</m:t>
                            </m:r>
                          </m:sup>
                        </m:sSup>
                      </m:den>
                    </m:f>
                  </m:oMath>
                </a14:m>
                <a:endParaRPr lang="zh-CN" altLang="en-US" dirty="0"/>
              </a:p>
            </p:txBody>
          </p:sp>
        </mc:Choice>
        <mc:Fallback>
          <p:sp>
            <p:nvSpPr>
              <p:cNvPr id="3" name="内容占位符 2">
                <a:extLst>
                  <a:ext uri="{FF2B5EF4-FFF2-40B4-BE49-F238E27FC236}">
                    <a16:creationId xmlns:a16="http://schemas.microsoft.com/office/drawing/2014/main" id="{492AC5B3-7D73-8034-0E2B-CA0DE33DA63E}"/>
                  </a:ext>
                </a:extLst>
              </p:cNvPr>
              <p:cNvSpPr>
                <a:spLocks noGrp="1" noRot="1" noChangeAspect="1" noMove="1" noResize="1" noEditPoints="1" noAdjustHandles="1" noChangeArrowheads="1" noChangeShapeType="1" noTextEdit="1"/>
              </p:cNvSpPr>
              <p:nvPr>
                <p:ph idx="1"/>
              </p:nvPr>
            </p:nvSpPr>
            <p:spPr>
              <a:blipFill>
                <a:blip r:embed="rId2"/>
                <a:stretch>
                  <a:fillRect l="-1704" t="-2156"/>
                </a:stretch>
              </a:blipFill>
            </p:spPr>
            <p:txBody>
              <a:bodyPr/>
              <a:lstStyle/>
              <a:p>
                <a:r>
                  <a:rPr lang="zh-CN" altLang="en-US">
                    <a:noFill/>
                  </a:rPr>
                  <a:t> </a:t>
                </a:r>
              </a:p>
            </p:txBody>
          </p:sp>
        </mc:Fallback>
      </mc:AlternateContent>
      <p:graphicFrame>
        <p:nvGraphicFramePr>
          <p:cNvPr id="4" name="表格 3">
            <a:extLst>
              <a:ext uri="{FF2B5EF4-FFF2-40B4-BE49-F238E27FC236}">
                <a16:creationId xmlns:a16="http://schemas.microsoft.com/office/drawing/2014/main" id="{84791949-5721-B948-11C7-28717AE7E49A}"/>
              </a:ext>
            </a:extLst>
          </p:cNvPr>
          <p:cNvGraphicFramePr>
            <a:graphicFrameLocks noGrp="1"/>
          </p:cNvGraphicFramePr>
          <p:nvPr>
            <p:extLst>
              <p:ext uri="{D42A27DB-BD31-4B8C-83A1-F6EECF244321}">
                <p14:modId xmlns:p14="http://schemas.microsoft.com/office/powerpoint/2010/main" val="375232537"/>
              </p:ext>
            </p:extLst>
          </p:nvPr>
        </p:nvGraphicFramePr>
        <p:xfrm>
          <a:off x="683568" y="3429000"/>
          <a:ext cx="2232248" cy="2448270"/>
        </p:xfrm>
        <a:graphic>
          <a:graphicData uri="http://schemas.openxmlformats.org/drawingml/2006/table">
            <a:tbl>
              <a:tblPr>
                <a:tableStyleId>{5C22544A-7EE6-4342-B048-85BDC9FD1C3A}</a:tableStyleId>
              </a:tblPr>
              <a:tblGrid>
                <a:gridCol w="1116124">
                  <a:extLst>
                    <a:ext uri="{9D8B030D-6E8A-4147-A177-3AD203B41FA5}">
                      <a16:colId xmlns:a16="http://schemas.microsoft.com/office/drawing/2014/main" val="1176116576"/>
                    </a:ext>
                  </a:extLst>
                </a:gridCol>
                <a:gridCol w="1116124">
                  <a:extLst>
                    <a:ext uri="{9D8B030D-6E8A-4147-A177-3AD203B41FA5}">
                      <a16:colId xmlns:a16="http://schemas.microsoft.com/office/drawing/2014/main" val="3610211284"/>
                    </a:ext>
                  </a:extLst>
                </a:gridCol>
              </a:tblGrid>
              <a:tr h="408045">
                <a:tc>
                  <a:txBody>
                    <a:bodyPr/>
                    <a:lstStyle/>
                    <a:p>
                      <a:pPr algn="ctr" fontAlgn="b"/>
                      <a:r>
                        <a:rPr lang="zh-CN" altLang="en-US" sz="2000" u="none" strike="noStrike" dirty="0">
                          <a:effectLst/>
                        </a:rPr>
                        <a:t>期限</a:t>
                      </a:r>
                      <a:endParaRPr lang="zh-CN" altLang="en-US" sz="20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2000" u="none" strike="noStrike" dirty="0">
                          <a:effectLst/>
                        </a:rPr>
                        <a:t>即期利率</a:t>
                      </a:r>
                      <a:endParaRPr lang="zh-CN" altLang="en-US" sz="20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947915"/>
                  </a:ext>
                </a:extLst>
              </a:tr>
              <a:tr h="408045">
                <a:tc>
                  <a:txBody>
                    <a:bodyPr/>
                    <a:lstStyle/>
                    <a:p>
                      <a:pPr algn="ctr" fontAlgn="b"/>
                      <a:r>
                        <a:rPr lang="en-US" altLang="zh-CN" sz="2000" u="none" strike="noStrike" dirty="0">
                          <a:effectLst/>
                        </a:rPr>
                        <a:t>1</a:t>
                      </a:r>
                      <a:endParaRPr lang="en-US" altLang="zh-CN" sz="20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2000" u="none" strike="noStrike">
                          <a:effectLst/>
                        </a:rPr>
                        <a:t>0.9854%</a:t>
                      </a:r>
                      <a:endParaRPr lang="en-US" altLang="zh-CN" sz="20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6540999"/>
                  </a:ext>
                </a:extLst>
              </a:tr>
              <a:tr h="408045">
                <a:tc>
                  <a:txBody>
                    <a:bodyPr/>
                    <a:lstStyle/>
                    <a:p>
                      <a:pPr algn="ctr" fontAlgn="b"/>
                      <a:r>
                        <a:rPr lang="en-US" altLang="zh-CN" sz="2000" u="none" strike="noStrike" dirty="0">
                          <a:effectLst/>
                        </a:rPr>
                        <a:t>2</a:t>
                      </a:r>
                      <a:endParaRPr lang="en-US" altLang="zh-CN" sz="20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2000" u="none" strike="noStrike" dirty="0">
                          <a:effectLst/>
                        </a:rPr>
                        <a:t>2.1971%</a:t>
                      </a:r>
                      <a:endParaRPr lang="en-US" altLang="zh-CN" sz="20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913268"/>
                  </a:ext>
                </a:extLst>
              </a:tr>
              <a:tr h="408045">
                <a:tc>
                  <a:txBody>
                    <a:bodyPr/>
                    <a:lstStyle/>
                    <a:p>
                      <a:pPr algn="ctr" fontAlgn="b"/>
                      <a:r>
                        <a:rPr lang="en-US" altLang="zh-CN" sz="2000" u="none" strike="noStrike">
                          <a:effectLst/>
                        </a:rPr>
                        <a:t>3</a:t>
                      </a:r>
                      <a:endParaRPr lang="en-US" altLang="zh-CN" sz="20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2000" u="none" strike="noStrike" dirty="0">
                          <a:effectLst/>
                        </a:rPr>
                        <a:t>2.6660%</a:t>
                      </a:r>
                      <a:endParaRPr lang="en-US" altLang="zh-CN" sz="20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7658178"/>
                  </a:ext>
                </a:extLst>
              </a:tr>
              <a:tr h="408045">
                <a:tc>
                  <a:txBody>
                    <a:bodyPr/>
                    <a:lstStyle/>
                    <a:p>
                      <a:pPr algn="ctr" fontAlgn="b"/>
                      <a:r>
                        <a:rPr lang="en-US" altLang="zh-CN" sz="2000" u="none" strike="noStrike">
                          <a:effectLst/>
                        </a:rPr>
                        <a:t>4</a:t>
                      </a:r>
                      <a:endParaRPr lang="en-US" altLang="zh-CN" sz="20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2000" u="none" strike="noStrike" dirty="0">
                          <a:effectLst/>
                        </a:rPr>
                        <a:t>3.4130%</a:t>
                      </a:r>
                      <a:endParaRPr lang="en-US" altLang="zh-CN" sz="20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487625"/>
                  </a:ext>
                </a:extLst>
              </a:tr>
              <a:tr h="408045">
                <a:tc>
                  <a:txBody>
                    <a:bodyPr/>
                    <a:lstStyle/>
                    <a:p>
                      <a:pPr algn="ctr" fontAlgn="b"/>
                      <a:r>
                        <a:rPr lang="en-US" altLang="zh-CN" sz="2000" u="none" strike="noStrike">
                          <a:effectLst/>
                        </a:rPr>
                        <a:t>5</a:t>
                      </a:r>
                      <a:endParaRPr lang="en-US" altLang="zh-CN" sz="2000" b="0" i="0" u="none" strike="noStrike">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2000" u="none" strike="noStrike" dirty="0">
                          <a:effectLst/>
                        </a:rPr>
                        <a:t>3.5608%</a:t>
                      </a:r>
                      <a:endParaRPr lang="en-US" altLang="zh-CN" sz="20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437920"/>
                  </a:ext>
                </a:extLst>
              </a:tr>
            </a:tbl>
          </a:graphicData>
        </a:graphic>
      </p:graphicFrame>
      <p:graphicFrame>
        <p:nvGraphicFramePr>
          <p:cNvPr id="5" name="表格 4">
            <a:extLst>
              <a:ext uri="{FF2B5EF4-FFF2-40B4-BE49-F238E27FC236}">
                <a16:creationId xmlns:a16="http://schemas.microsoft.com/office/drawing/2014/main" id="{12E3D254-6267-6773-DA83-8BF7CA043359}"/>
              </a:ext>
            </a:extLst>
          </p:cNvPr>
          <p:cNvGraphicFramePr>
            <a:graphicFrameLocks noGrp="1"/>
          </p:cNvGraphicFramePr>
          <p:nvPr>
            <p:extLst>
              <p:ext uri="{D42A27DB-BD31-4B8C-83A1-F6EECF244321}">
                <p14:modId xmlns:p14="http://schemas.microsoft.com/office/powerpoint/2010/main" val="2145116416"/>
              </p:ext>
            </p:extLst>
          </p:nvPr>
        </p:nvGraphicFramePr>
        <p:xfrm>
          <a:off x="3240968" y="3450083"/>
          <a:ext cx="5363480" cy="2593661"/>
        </p:xfrm>
        <a:graphic>
          <a:graphicData uri="http://schemas.openxmlformats.org/drawingml/2006/table">
            <a:tbl>
              <a:tblPr/>
              <a:tblGrid>
                <a:gridCol w="1340870">
                  <a:extLst>
                    <a:ext uri="{9D8B030D-6E8A-4147-A177-3AD203B41FA5}">
                      <a16:colId xmlns:a16="http://schemas.microsoft.com/office/drawing/2014/main" val="210144049"/>
                    </a:ext>
                  </a:extLst>
                </a:gridCol>
                <a:gridCol w="1340870">
                  <a:extLst>
                    <a:ext uri="{9D8B030D-6E8A-4147-A177-3AD203B41FA5}">
                      <a16:colId xmlns:a16="http://schemas.microsoft.com/office/drawing/2014/main" val="953209062"/>
                    </a:ext>
                  </a:extLst>
                </a:gridCol>
                <a:gridCol w="1340870">
                  <a:extLst>
                    <a:ext uri="{9D8B030D-6E8A-4147-A177-3AD203B41FA5}">
                      <a16:colId xmlns:a16="http://schemas.microsoft.com/office/drawing/2014/main" val="134394962"/>
                    </a:ext>
                  </a:extLst>
                </a:gridCol>
                <a:gridCol w="1340870">
                  <a:extLst>
                    <a:ext uri="{9D8B030D-6E8A-4147-A177-3AD203B41FA5}">
                      <a16:colId xmlns:a16="http://schemas.microsoft.com/office/drawing/2014/main" val="3611121848"/>
                    </a:ext>
                  </a:extLst>
                </a:gridCol>
              </a:tblGrid>
              <a:tr h="363642">
                <a:tc>
                  <a:txBody>
                    <a:bodyPr/>
                    <a:lstStyle/>
                    <a:p>
                      <a:pPr algn="ctr" fontAlgn="b"/>
                      <a:r>
                        <a:rPr lang="zh-CN" altLang="en-US" sz="2400" b="0" i="0" u="none" strike="noStrike" dirty="0">
                          <a:solidFill>
                            <a:srgbClr val="000000"/>
                          </a:solidFill>
                          <a:effectLst/>
                          <a:latin typeface="宋体" panose="02010600030101010101" pitchFamily="2" charset="-122"/>
                          <a:ea typeface="宋体" panose="02010600030101010101" pitchFamily="2" charset="-122"/>
                        </a:rPr>
                        <a:t>期限</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zh-CN" altLang="en-US" sz="2400" b="0" i="0" u="none" strike="noStrike">
                          <a:solidFill>
                            <a:srgbClr val="000000"/>
                          </a:solidFill>
                          <a:effectLst/>
                          <a:latin typeface="宋体" panose="02010600030101010101" pitchFamily="2" charset="-122"/>
                          <a:ea typeface="宋体" panose="02010600030101010101" pitchFamily="2" charset="-122"/>
                        </a:rPr>
                        <a:t>即期利率</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zh-CN" altLang="en-US" sz="2400" b="0" i="0" u="none" strike="noStrike">
                          <a:solidFill>
                            <a:srgbClr val="000000"/>
                          </a:solidFill>
                          <a:effectLst/>
                          <a:latin typeface="宋体" panose="02010600030101010101" pitchFamily="2" charset="-122"/>
                          <a:ea typeface="宋体" panose="02010600030101010101" pitchFamily="2" charset="-122"/>
                        </a:rPr>
                        <a:t>现金流</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zh-CN" altLang="en-US" sz="2400" b="0" i="0" u="none" strike="noStrike">
                          <a:solidFill>
                            <a:srgbClr val="000000"/>
                          </a:solidFill>
                          <a:effectLst/>
                          <a:latin typeface="宋体" panose="02010600030101010101" pitchFamily="2" charset="-122"/>
                          <a:ea typeface="宋体" panose="02010600030101010101" pitchFamily="2" charset="-122"/>
                        </a:rPr>
                        <a:t>现值</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9642724"/>
                  </a:ext>
                </a:extLst>
              </a:tr>
              <a:tr h="363642">
                <a:tc>
                  <a:txBody>
                    <a:bodyPr/>
                    <a:lstStyle/>
                    <a:p>
                      <a:pPr algn="ctr" fontAlgn="b"/>
                      <a:r>
                        <a:rPr lang="en-US" altLang="zh-CN" sz="2400" b="0" i="0" u="none" strike="noStrike" dirty="0">
                          <a:solidFill>
                            <a:srgbClr val="000000"/>
                          </a:solidFill>
                          <a:effectLst/>
                          <a:latin typeface="宋体" panose="02010600030101010101" pitchFamily="2" charset="-122"/>
                          <a:ea typeface="宋体" panose="02010600030101010101" pitchFamily="2" charset="-122"/>
                        </a:rPr>
                        <a:t>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dirty="0">
                          <a:solidFill>
                            <a:srgbClr val="000000"/>
                          </a:solidFill>
                          <a:effectLst/>
                          <a:latin typeface="宋体" panose="02010600030101010101" pitchFamily="2" charset="-122"/>
                          <a:ea typeface="宋体" panose="02010600030101010101" pitchFamily="2" charset="-122"/>
                        </a:rPr>
                        <a:t>0.9854%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3.96097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8473447"/>
                  </a:ext>
                </a:extLst>
              </a:tr>
              <a:tr h="363642">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dirty="0">
                          <a:solidFill>
                            <a:srgbClr val="000000"/>
                          </a:solidFill>
                          <a:effectLst/>
                          <a:latin typeface="宋体" panose="02010600030101010101" pitchFamily="2" charset="-122"/>
                          <a:ea typeface="宋体" panose="02010600030101010101" pitchFamily="2" charset="-122"/>
                        </a:rPr>
                        <a:t>2.1971%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3.829857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1312589"/>
                  </a:ext>
                </a:extLst>
              </a:tr>
              <a:tr h="363642">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2.6660%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dirty="0">
                          <a:solidFill>
                            <a:srgbClr val="000000"/>
                          </a:solidFill>
                          <a:effectLst/>
                          <a:latin typeface="宋体" panose="02010600030101010101" pitchFamily="2" charset="-122"/>
                          <a:ea typeface="宋体" panose="02010600030101010101" pitchFamily="2" charset="-122"/>
                        </a:rPr>
                        <a:t>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3.696409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5282824"/>
                  </a:ext>
                </a:extLst>
              </a:tr>
              <a:tr h="363642">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3.4130%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dirty="0">
                          <a:solidFill>
                            <a:srgbClr val="000000"/>
                          </a:solidFill>
                          <a:effectLst/>
                          <a:latin typeface="宋体" panose="02010600030101010101" pitchFamily="2" charset="-122"/>
                          <a:ea typeface="宋体" panose="02010600030101010101" pitchFamily="2" charset="-122"/>
                        </a:rPr>
                        <a:t>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3.497511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117982"/>
                  </a:ext>
                </a:extLst>
              </a:tr>
              <a:tr h="363642">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a:solidFill>
                            <a:srgbClr val="000000"/>
                          </a:solidFill>
                          <a:effectLst/>
                          <a:latin typeface="宋体" panose="02010600030101010101" pitchFamily="2" charset="-122"/>
                          <a:ea typeface="宋体" panose="02010600030101010101" pitchFamily="2" charset="-122"/>
                        </a:rPr>
                        <a:t>3.5608%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dirty="0">
                          <a:solidFill>
                            <a:srgbClr val="000000"/>
                          </a:solidFill>
                          <a:effectLst/>
                          <a:latin typeface="宋体" panose="02010600030101010101" pitchFamily="2" charset="-122"/>
                          <a:ea typeface="宋体" panose="02010600030101010101" pitchFamily="2" charset="-122"/>
                        </a:rPr>
                        <a:t>104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2400" b="0" i="0" u="none" strike="noStrike" dirty="0">
                          <a:solidFill>
                            <a:srgbClr val="000000"/>
                          </a:solidFill>
                          <a:effectLst/>
                          <a:latin typeface="宋体" panose="02010600030101010101" pitchFamily="2" charset="-122"/>
                          <a:ea typeface="宋体" panose="02010600030101010101" pitchFamily="2" charset="-122"/>
                        </a:rPr>
                        <a:t>87.30867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5991941"/>
                  </a:ext>
                </a:extLst>
              </a:tr>
              <a:tr h="363642">
                <a:tc gridSpan="3">
                  <a:txBody>
                    <a:bodyPr/>
                    <a:lstStyle/>
                    <a:p>
                      <a:pPr algn="l" fontAlgn="b"/>
                      <a:r>
                        <a:rPr lang="zh-CN" altLang="en-US" sz="2400" b="1" i="0" u="none" strike="noStrike" dirty="0">
                          <a:solidFill>
                            <a:srgbClr val="000000"/>
                          </a:solidFill>
                          <a:effectLst/>
                          <a:latin typeface="宋体" panose="02010600030101010101" pitchFamily="2" charset="-122"/>
                          <a:ea typeface="宋体" panose="02010600030101010101" pitchFamily="2" charset="-122"/>
                        </a:rPr>
                        <a:t>合计</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a:txBody>
                    <a:bodyPr/>
                    <a:lstStyle/>
                    <a:p>
                      <a:pPr algn="r" fontAlgn="b"/>
                      <a:r>
                        <a:rPr lang="en-US" altLang="zh-CN" sz="2400" b="1" i="0" u="none" strike="noStrike" dirty="0">
                          <a:solidFill>
                            <a:srgbClr val="000000"/>
                          </a:solidFill>
                          <a:effectLst/>
                          <a:latin typeface="宋体" panose="02010600030101010101" pitchFamily="2" charset="-122"/>
                          <a:ea typeface="宋体" panose="02010600030101010101" pitchFamily="2" charset="-122"/>
                        </a:rPr>
                        <a:t>102.2934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3448520"/>
                  </a:ext>
                </a:extLst>
              </a:tr>
            </a:tbl>
          </a:graphicData>
        </a:graphic>
      </p:graphicFrame>
    </p:spTree>
    <p:extLst>
      <p:ext uri="{BB962C8B-B14F-4D97-AF65-F5344CB8AC3E}">
        <p14:creationId xmlns:p14="http://schemas.microsoft.com/office/powerpoint/2010/main" val="37082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7300E1-17A1-692B-6E3F-7DE47B1412BD}"/>
              </a:ext>
            </a:extLst>
          </p:cNvPr>
          <p:cNvSpPr>
            <a:spLocks noGrp="1"/>
          </p:cNvSpPr>
          <p:nvPr>
            <p:ph type="title"/>
          </p:nvPr>
        </p:nvSpPr>
        <p:spPr/>
        <p:txBody>
          <a:bodyPr/>
          <a:lstStyle/>
          <a:p>
            <a:r>
              <a:rPr lang="zh-CN" altLang="en-US" dirty="0"/>
              <a:t>            固定收益证券的含义</a:t>
            </a:r>
          </a:p>
        </p:txBody>
      </p:sp>
      <p:sp>
        <p:nvSpPr>
          <p:cNvPr id="3" name="内容占位符 2">
            <a:extLst>
              <a:ext uri="{FF2B5EF4-FFF2-40B4-BE49-F238E27FC236}">
                <a16:creationId xmlns:a16="http://schemas.microsoft.com/office/drawing/2014/main" id="{EC50D7CE-6E68-2094-3B86-084106D3A96F}"/>
              </a:ext>
            </a:extLst>
          </p:cNvPr>
          <p:cNvSpPr>
            <a:spLocks noGrp="1"/>
          </p:cNvSpPr>
          <p:nvPr>
            <p:ph idx="1"/>
          </p:nvPr>
        </p:nvSpPr>
        <p:spPr/>
        <p:txBody>
          <a:bodyPr/>
          <a:lstStyle/>
          <a:p>
            <a:r>
              <a:rPr lang="en-US" altLang="zh-CN" sz="2400" dirty="0"/>
              <a:t>Fixed income securities, </a:t>
            </a:r>
            <a:r>
              <a:rPr lang="zh-CN" altLang="en-US" sz="2400" dirty="0"/>
              <a:t>基本上是对各类债务金融工具的总称，经常和债券</a:t>
            </a:r>
            <a:r>
              <a:rPr lang="en-US" altLang="zh-CN" sz="2400" dirty="0"/>
              <a:t>(Bond</a:t>
            </a:r>
            <a:r>
              <a:rPr lang="zh-CN" altLang="en-US" sz="2400" dirty="0"/>
              <a:t>）一词混用。</a:t>
            </a:r>
            <a:endParaRPr lang="en-US" altLang="zh-CN" sz="2400" dirty="0"/>
          </a:p>
          <a:p>
            <a:r>
              <a:rPr lang="zh-CN" altLang="en-US" sz="2400" dirty="0"/>
              <a:t>常见的定期银行贷款、同业拆借、定期储蓄存款、商业票据、结构化票据、公司（企业）债券、金融债券、国债等等均属固定收益证券范畴</a:t>
            </a:r>
            <a:endParaRPr lang="en-US" altLang="zh-CN" sz="2400" dirty="0"/>
          </a:p>
          <a:p>
            <a:r>
              <a:rPr lang="zh-CN" altLang="en-US" sz="2400" dirty="0"/>
              <a:t>金融机构内部通常设固定收益部、或</a:t>
            </a:r>
            <a:r>
              <a:rPr lang="en-US" altLang="zh-CN" sz="2400" dirty="0"/>
              <a:t>FICC</a:t>
            </a:r>
            <a:r>
              <a:rPr lang="zh-CN" altLang="en-US" sz="2400" dirty="0"/>
              <a:t>部负责相关业务</a:t>
            </a:r>
            <a:endParaRPr lang="en-US" altLang="zh-CN" sz="2400" dirty="0"/>
          </a:p>
          <a:p>
            <a:r>
              <a:rPr lang="zh-CN" altLang="en-US" sz="2400" dirty="0"/>
              <a:t>“固定”一词实际上并不准确，债务工具按合同支付未来现金流，这个意义上可以说是“固定”，但具体金额却并不确定，例如浮动利率债券、可调利率债券、含嵌入式期权的债券等等，其现金流具有</a:t>
            </a:r>
            <a:r>
              <a:rPr lang="en-US" altLang="zh-CN" sz="2400" dirty="0"/>
              <a:t>contingent(</a:t>
            </a:r>
            <a:r>
              <a:rPr lang="zh-CN" altLang="en-US" sz="2400" dirty="0"/>
              <a:t>或有）属性。</a:t>
            </a:r>
            <a:r>
              <a:rPr lang="en-US" altLang="zh-CN" sz="2400" dirty="0"/>
              <a:t> </a:t>
            </a:r>
            <a:endParaRPr lang="zh-CN" altLang="en-US" sz="2400" dirty="0"/>
          </a:p>
        </p:txBody>
      </p:sp>
    </p:spTree>
    <p:extLst>
      <p:ext uri="{BB962C8B-B14F-4D97-AF65-F5344CB8AC3E}">
        <p14:creationId xmlns:p14="http://schemas.microsoft.com/office/powerpoint/2010/main" val="3597982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5CB554-A404-D38E-F635-BCFB4DDA5C00}"/>
              </a:ext>
            </a:extLst>
          </p:cNvPr>
          <p:cNvSpPr>
            <a:spLocks noGrp="1"/>
          </p:cNvSpPr>
          <p:nvPr>
            <p:ph type="title"/>
          </p:nvPr>
        </p:nvSpPr>
        <p:spPr/>
        <p:txBody>
          <a:bodyPr/>
          <a:lstStyle/>
          <a:p>
            <a:r>
              <a:rPr lang="en-US" altLang="zh-CN" dirty="0"/>
              <a:t>              </a:t>
            </a:r>
            <a:r>
              <a:rPr lang="en-US" altLang="zh-CN" dirty="0" err="1"/>
              <a:t>iFind</a:t>
            </a:r>
            <a:r>
              <a:rPr lang="zh-CN" altLang="en-US" dirty="0"/>
              <a:t>债券定价分析工具</a:t>
            </a:r>
          </a:p>
        </p:txBody>
      </p:sp>
      <p:sp>
        <p:nvSpPr>
          <p:cNvPr id="3" name="内容占位符 2">
            <a:extLst>
              <a:ext uri="{FF2B5EF4-FFF2-40B4-BE49-F238E27FC236}">
                <a16:creationId xmlns:a16="http://schemas.microsoft.com/office/drawing/2014/main" id="{208AB9E7-B6CD-6639-F567-993069AA676F}"/>
              </a:ext>
            </a:extLst>
          </p:cNvPr>
          <p:cNvSpPr>
            <a:spLocks noGrp="1"/>
          </p:cNvSpPr>
          <p:nvPr>
            <p:ph idx="1"/>
          </p:nvPr>
        </p:nvSpPr>
        <p:spPr>
          <a:xfrm>
            <a:off x="457200" y="1268760"/>
            <a:ext cx="8229600" cy="4857403"/>
          </a:xfrm>
        </p:spPr>
        <p:txBody>
          <a:bodyPr/>
          <a:lstStyle/>
          <a:p>
            <a:r>
              <a:rPr lang="en-US" altLang="zh-CN" dirty="0" err="1"/>
              <a:t>iFind</a:t>
            </a:r>
            <a:r>
              <a:rPr lang="en-US" altLang="zh-CN" dirty="0"/>
              <a:t>—</a:t>
            </a:r>
            <a:r>
              <a:rPr lang="zh-CN" altLang="en-US" dirty="0"/>
              <a:t>债券</a:t>
            </a:r>
            <a:r>
              <a:rPr lang="en-US" altLang="zh-CN" dirty="0"/>
              <a:t>—</a:t>
            </a:r>
            <a:r>
              <a:rPr lang="zh-CN" altLang="en-US" dirty="0"/>
              <a:t>分析工具</a:t>
            </a:r>
            <a:r>
              <a:rPr lang="en-US" altLang="zh-CN" dirty="0"/>
              <a:t>—</a:t>
            </a:r>
            <a:r>
              <a:rPr lang="zh-CN" altLang="en-US" dirty="0"/>
              <a:t>债券定价分析</a:t>
            </a:r>
          </a:p>
        </p:txBody>
      </p:sp>
      <p:pic>
        <p:nvPicPr>
          <p:cNvPr id="5" name="图片 4">
            <a:extLst>
              <a:ext uri="{FF2B5EF4-FFF2-40B4-BE49-F238E27FC236}">
                <a16:creationId xmlns:a16="http://schemas.microsoft.com/office/drawing/2014/main" id="{F5D3DA6D-B9A8-B9DC-512F-45C0FCAF9DA2}"/>
              </a:ext>
            </a:extLst>
          </p:cNvPr>
          <p:cNvPicPr>
            <a:picLocks noChangeAspect="1"/>
          </p:cNvPicPr>
          <p:nvPr/>
        </p:nvPicPr>
        <p:blipFill>
          <a:blip r:embed="rId2"/>
          <a:stretch>
            <a:fillRect/>
          </a:stretch>
        </p:blipFill>
        <p:spPr>
          <a:xfrm>
            <a:off x="38033" y="2276872"/>
            <a:ext cx="9105967" cy="4005292"/>
          </a:xfrm>
          <a:prstGeom prst="rect">
            <a:avLst/>
          </a:prstGeom>
        </p:spPr>
      </p:pic>
    </p:spTree>
    <p:extLst>
      <p:ext uri="{BB962C8B-B14F-4D97-AF65-F5344CB8AC3E}">
        <p14:creationId xmlns:p14="http://schemas.microsoft.com/office/powerpoint/2010/main" val="173153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AF5D52-6928-0F70-D5E8-5A461DB6CF36}"/>
              </a:ext>
            </a:extLst>
          </p:cNvPr>
          <p:cNvSpPr>
            <a:spLocks noGrp="1"/>
          </p:cNvSpPr>
          <p:nvPr>
            <p:ph type="title"/>
          </p:nvPr>
        </p:nvSpPr>
        <p:spPr/>
        <p:txBody>
          <a:bodyPr/>
          <a:lstStyle/>
          <a:p>
            <a:r>
              <a:rPr lang="zh-CN" altLang="en-US" dirty="0"/>
              <a:t>贴现因子</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E3D2AD9-C525-3286-94F7-394A37AAE644}"/>
                  </a:ext>
                </a:extLst>
              </p:cNvPr>
              <p:cNvSpPr>
                <a:spLocks noGrp="1"/>
              </p:cNvSpPr>
              <p:nvPr>
                <p:ph idx="1"/>
              </p:nvPr>
            </p:nvSpPr>
            <p:spPr/>
            <p:txBody>
              <a:bodyPr/>
              <a:lstStyle/>
              <a:p>
                <a:r>
                  <a:rPr lang="zh-CN" altLang="en-US" sz="2400" dirty="0"/>
                  <a:t>为了计算方便，事先将</a:t>
                </a:r>
                <a14:m>
                  <m:oMath xmlns:m="http://schemas.openxmlformats.org/officeDocument/2006/math">
                    <m:f>
                      <m:fPr>
                        <m:ctrlPr>
                          <a:rPr lang="en-US" altLang="zh-CN" sz="2400" i="1" smtClean="0">
                            <a:latin typeface="Cambria Math" panose="02040503050406030204" pitchFamily="18" charset="0"/>
                          </a:rPr>
                        </m:ctrlPr>
                      </m:fPr>
                      <m:num>
                        <m:r>
                          <a:rPr lang="en-US" altLang="zh-CN" sz="2400" b="0" i="1" smtClean="0">
                            <a:latin typeface="Cambria Math" panose="02040503050406030204" pitchFamily="18" charset="0"/>
                          </a:rPr>
                          <m:t>1</m:t>
                        </m:r>
                      </m:num>
                      <m:den>
                        <m:sSup>
                          <m:sSupPr>
                            <m:ctrlPr>
                              <a:rPr lang="en-US" altLang="zh-CN" sz="2400" i="1" smtClean="0">
                                <a:latin typeface="Cambria Math" panose="02040503050406030204" pitchFamily="18" charset="0"/>
                              </a:rPr>
                            </m:ctrlPr>
                          </m:sSupPr>
                          <m:e>
                            <m:r>
                              <a:rPr lang="zh-CN" altLang="en-US" sz="2400" i="1">
                                <a:latin typeface="Cambria Math" panose="02040503050406030204" pitchFamily="18" charset="0"/>
                              </a:rPr>
                              <m:t>（</m:t>
                            </m:r>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𝑡</m:t>
                            </m:r>
                          </m:sup>
                        </m:sSup>
                      </m:den>
                    </m:f>
                    <m:r>
                      <a:rPr lang="zh-CN" altLang="en-US" sz="2400" i="1">
                        <a:latin typeface="Cambria Math" panose="02040503050406030204" pitchFamily="18" charset="0"/>
                      </a:rPr>
                      <m:t>计算</m:t>
                    </m:r>
                  </m:oMath>
                </a14:m>
                <a:r>
                  <a:rPr lang="zh-CN" altLang="en-US" sz="2400" dirty="0"/>
                  <a:t>出来，称为贴现因子（</a:t>
                </a:r>
                <a:r>
                  <a:rPr lang="en-US" altLang="zh-CN" sz="2400" dirty="0"/>
                  <a:t>discount </a:t>
                </a:r>
                <a:r>
                  <a:rPr lang="en-US" altLang="zh-CN" sz="2400" dirty="0" err="1"/>
                  <a:t>factor,DF</a:t>
                </a:r>
                <a:r>
                  <a:rPr lang="zh-CN" altLang="en-US" sz="2400" dirty="0"/>
                  <a:t>）</a:t>
                </a:r>
                <a:endParaRPr lang="en-US" altLang="zh-CN" sz="2400" dirty="0"/>
              </a:p>
              <a:p>
                <a:r>
                  <a:rPr lang="zh-CN" altLang="en-US" sz="2400" dirty="0"/>
                  <a:t>除了方便那些没有科学计算器的普通柜员，贴现因子把除法变成乘法，很多时候会将模型变得简单明了，在经济金融研究中被广泛使用。</a:t>
                </a:r>
                <a:endParaRPr lang="en-US" altLang="zh-CN" sz="2400" dirty="0"/>
              </a:p>
              <a:p>
                <a:endParaRPr lang="zh-CN" altLang="en-US" sz="2400" dirty="0"/>
              </a:p>
            </p:txBody>
          </p:sp>
        </mc:Choice>
        <mc:Fallback>
          <p:sp>
            <p:nvSpPr>
              <p:cNvPr id="3" name="内容占位符 2">
                <a:extLst>
                  <a:ext uri="{FF2B5EF4-FFF2-40B4-BE49-F238E27FC236}">
                    <a16:creationId xmlns:a16="http://schemas.microsoft.com/office/drawing/2014/main" id="{9E3D2AD9-C525-3286-94F7-394A37AAE644}"/>
                  </a:ext>
                </a:extLst>
              </p:cNvPr>
              <p:cNvSpPr>
                <a:spLocks noGrp="1" noRot="1" noChangeAspect="1" noMove="1" noResize="1" noEditPoints="1" noAdjustHandles="1" noChangeArrowheads="1" noChangeShapeType="1" noTextEdit="1"/>
              </p:cNvSpPr>
              <p:nvPr>
                <p:ph idx="1"/>
              </p:nvPr>
            </p:nvSpPr>
            <p:spPr>
              <a:blipFill>
                <a:blip r:embed="rId2"/>
                <a:stretch>
                  <a:fillRect l="-963" r="-74"/>
                </a:stretch>
              </a:blipFill>
            </p:spPr>
            <p:txBody>
              <a:bodyPr/>
              <a:lstStyle/>
              <a:p>
                <a:r>
                  <a:rPr lang="zh-CN" altLang="en-US">
                    <a:noFill/>
                  </a:rPr>
                  <a:t> </a:t>
                </a:r>
              </a:p>
            </p:txBody>
          </p:sp>
        </mc:Fallback>
      </mc:AlternateContent>
      <p:graphicFrame>
        <p:nvGraphicFramePr>
          <p:cNvPr id="4" name="表格 3">
            <a:extLst>
              <a:ext uri="{FF2B5EF4-FFF2-40B4-BE49-F238E27FC236}">
                <a16:creationId xmlns:a16="http://schemas.microsoft.com/office/drawing/2014/main" id="{D987DED1-6C0A-81E4-A42A-11780F2B215A}"/>
              </a:ext>
            </a:extLst>
          </p:cNvPr>
          <p:cNvGraphicFramePr>
            <a:graphicFrameLocks noGrp="1"/>
          </p:cNvGraphicFramePr>
          <p:nvPr>
            <p:extLst>
              <p:ext uri="{D42A27DB-BD31-4B8C-83A1-F6EECF244321}">
                <p14:modId xmlns:p14="http://schemas.microsoft.com/office/powerpoint/2010/main" val="2167101041"/>
              </p:ext>
            </p:extLst>
          </p:nvPr>
        </p:nvGraphicFramePr>
        <p:xfrm>
          <a:off x="2339752" y="3933056"/>
          <a:ext cx="4248471" cy="2232252"/>
        </p:xfrm>
        <a:graphic>
          <a:graphicData uri="http://schemas.openxmlformats.org/drawingml/2006/table">
            <a:tbl>
              <a:tblPr/>
              <a:tblGrid>
                <a:gridCol w="1416157">
                  <a:extLst>
                    <a:ext uri="{9D8B030D-6E8A-4147-A177-3AD203B41FA5}">
                      <a16:colId xmlns:a16="http://schemas.microsoft.com/office/drawing/2014/main" val="3359806022"/>
                    </a:ext>
                  </a:extLst>
                </a:gridCol>
                <a:gridCol w="1416157">
                  <a:extLst>
                    <a:ext uri="{9D8B030D-6E8A-4147-A177-3AD203B41FA5}">
                      <a16:colId xmlns:a16="http://schemas.microsoft.com/office/drawing/2014/main" val="4205948981"/>
                    </a:ext>
                  </a:extLst>
                </a:gridCol>
                <a:gridCol w="1416157">
                  <a:extLst>
                    <a:ext uri="{9D8B030D-6E8A-4147-A177-3AD203B41FA5}">
                      <a16:colId xmlns:a16="http://schemas.microsoft.com/office/drawing/2014/main" val="190081433"/>
                    </a:ext>
                  </a:extLst>
                </a:gridCol>
              </a:tblGrid>
              <a:tr h="372042">
                <a:tc>
                  <a:txBody>
                    <a:bodyPr/>
                    <a:lstStyle/>
                    <a:p>
                      <a:pPr algn="ctr" fontAlgn="b"/>
                      <a:r>
                        <a:rPr lang="zh-CN" altLang="en-US" sz="2000" b="0" i="0" u="none" strike="noStrike" dirty="0">
                          <a:solidFill>
                            <a:srgbClr val="000000"/>
                          </a:solidFill>
                          <a:effectLst/>
                          <a:latin typeface="宋体" panose="02010600030101010101" pitchFamily="2" charset="-122"/>
                          <a:ea typeface="宋体" panose="02010600030101010101" pitchFamily="2" charset="-122"/>
                        </a:rPr>
                        <a:t>期限</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zh-CN" altLang="en-US" sz="2000" b="0" i="0" u="none" strike="noStrike">
                          <a:solidFill>
                            <a:srgbClr val="000000"/>
                          </a:solidFill>
                          <a:effectLst/>
                          <a:latin typeface="宋体" panose="02010600030101010101" pitchFamily="2" charset="-122"/>
                          <a:ea typeface="宋体" panose="02010600030101010101" pitchFamily="2" charset="-122"/>
                        </a:rPr>
                        <a:t>即期利率</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zh-CN" altLang="en-US" sz="2000" b="0" i="0" u="none" strike="noStrike" dirty="0">
                          <a:solidFill>
                            <a:srgbClr val="000000"/>
                          </a:solidFill>
                          <a:effectLst/>
                          <a:latin typeface="宋体" panose="02010600030101010101" pitchFamily="2" charset="-122"/>
                          <a:ea typeface="宋体" panose="02010600030101010101" pitchFamily="2" charset="-122"/>
                        </a:rPr>
                        <a:t>贴现因子</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9255415"/>
                  </a:ext>
                </a:extLst>
              </a:tr>
              <a:tr h="372042">
                <a:tc>
                  <a:txBody>
                    <a:bodyPr/>
                    <a:lstStyle/>
                    <a:p>
                      <a:pPr algn="ctr" fontAlgn="b"/>
                      <a:r>
                        <a:rPr lang="en-US" altLang="zh-CN" sz="2000" b="0" i="0" u="none" strike="noStrike" dirty="0">
                          <a:solidFill>
                            <a:srgbClr val="000000"/>
                          </a:solidFill>
                          <a:effectLst/>
                          <a:latin typeface="宋体" panose="02010600030101010101" pitchFamily="2" charset="-122"/>
                          <a:ea typeface="宋体" panose="02010600030101010101" pitchFamily="2" charset="-122"/>
                        </a:rPr>
                        <a:t>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2000" b="0" i="0" u="none" strike="noStrike" dirty="0">
                          <a:solidFill>
                            <a:srgbClr val="000000"/>
                          </a:solidFill>
                          <a:effectLst/>
                          <a:latin typeface="宋体" panose="02010600030101010101" pitchFamily="2" charset="-122"/>
                          <a:ea typeface="宋体" panose="02010600030101010101" pitchFamily="2" charset="-122"/>
                        </a:rPr>
                        <a:t>0.9854%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2000" b="0" i="0" u="none" strike="noStrike">
                          <a:solidFill>
                            <a:srgbClr val="000000"/>
                          </a:solidFill>
                          <a:effectLst/>
                          <a:latin typeface="宋体" panose="02010600030101010101" pitchFamily="2" charset="-122"/>
                          <a:ea typeface="宋体" panose="02010600030101010101" pitchFamily="2" charset="-122"/>
                        </a:rPr>
                        <a:t>0.990242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0871413"/>
                  </a:ext>
                </a:extLst>
              </a:tr>
              <a:tr h="372042">
                <a:tc>
                  <a:txBody>
                    <a:bodyPr/>
                    <a:lstStyle/>
                    <a:p>
                      <a:pPr algn="ctr" fontAlgn="b"/>
                      <a:r>
                        <a:rPr lang="en-US" altLang="zh-CN" sz="2000" b="0" i="0" u="none" strike="noStrike">
                          <a:solidFill>
                            <a:srgbClr val="000000"/>
                          </a:solidFill>
                          <a:effectLst/>
                          <a:latin typeface="宋体" panose="02010600030101010101" pitchFamily="2" charset="-122"/>
                          <a:ea typeface="宋体" panose="02010600030101010101" pitchFamily="2" charset="-122"/>
                        </a:rPr>
                        <a:t>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2000" b="0" i="0" u="none" strike="noStrike" dirty="0">
                          <a:solidFill>
                            <a:srgbClr val="000000"/>
                          </a:solidFill>
                          <a:effectLst/>
                          <a:latin typeface="宋体" panose="02010600030101010101" pitchFamily="2" charset="-122"/>
                          <a:ea typeface="宋体" panose="02010600030101010101" pitchFamily="2" charset="-122"/>
                        </a:rPr>
                        <a:t>2.1971%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2000" b="0" i="0" u="none" strike="noStrike">
                          <a:solidFill>
                            <a:srgbClr val="000000"/>
                          </a:solidFill>
                          <a:effectLst/>
                          <a:latin typeface="宋体" panose="02010600030101010101" pitchFamily="2" charset="-122"/>
                          <a:ea typeface="宋体" panose="02010600030101010101" pitchFamily="2" charset="-122"/>
                        </a:rPr>
                        <a:t>0.957464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176224"/>
                  </a:ext>
                </a:extLst>
              </a:tr>
              <a:tr h="372042">
                <a:tc>
                  <a:txBody>
                    <a:bodyPr/>
                    <a:lstStyle/>
                    <a:p>
                      <a:pPr algn="ctr" fontAlgn="b"/>
                      <a:r>
                        <a:rPr lang="en-US" altLang="zh-CN" sz="2000" b="0" i="0" u="none" strike="noStrike">
                          <a:solidFill>
                            <a:srgbClr val="000000"/>
                          </a:solidFill>
                          <a:effectLst/>
                          <a:latin typeface="宋体" panose="02010600030101010101" pitchFamily="2" charset="-122"/>
                          <a:ea typeface="宋体" panose="02010600030101010101" pitchFamily="2" charset="-122"/>
                        </a:rPr>
                        <a:t>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2000" b="0" i="0" u="none" strike="noStrike" dirty="0">
                          <a:solidFill>
                            <a:srgbClr val="000000"/>
                          </a:solidFill>
                          <a:effectLst/>
                          <a:latin typeface="宋体" panose="02010600030101010101" pitchFamily="2" charset="-122"/>
                          <a:ea typeface="宋体" panose="02010600030101010101" pitchFamily="2" charset="-122"/>
                        </a:rPr>
                        <a:t>2.6660%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2000" b="0" i="0" u="none" strike="noStrike" dirty="0">
                          <a:solidFill>
                            <a:srgbClr val="000000"/>
                          </a:solidFill>
                          <a:effectLst/>
                          <a:latin typeface="宋体" panose="02010600030101010101" pitchFamily="2" charset="-122"/>
                          <a:ea typeface="宋体" panose="02010600030101010101" pitchFamily="2" charset="-122"/>
                        </a:rPr>
                        <a:t>0.924102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1187521"/>
                  </a:ext>
                </a:extLst>
              </a:tr>
              <a:tr h="372042">
                <a:tc>
                  <a:txBody>
                    <a:bodyPr/>
                    <a:lstStyle/>
                    <a:p>
                      <a:pPr algn="ctr" fontAlgn="b"/>
                      <a:r>
                        <a:rPr lang="en-US" altLang="zh-CN" sz="2000" b="0" i="0" u="none" strike="noStrike">
                          <a:solidFill>
                            <a:srgbClr val="000000"/>
                          </a:solidFill>
                          <a:effectLst/>
                          <a:latin typeface="宋体" panose="02010600030101010101" pitchFamily="2" charset="-122"/>
                          <a:ea typeface="宋体" panose="02010600030101010101" pitchFamily="2" charset="-122"/>
                        </a:rPr>
                        <a:t>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2000" b="0" i="0" u="none" strike="noStrike" dirty="0">
                          <a:solidFill>
                            <a:srgbClr val="000000"/>
                          </a:solidFill>
                          <a:effectLst/>
                          <a:latin typeface="宋体" panose="02010600030101010101" pitchFamily="2" charset="-122"/>
                          <a:ea typeface="宋体" panose="02010600030101010101" pitchFamily="2" charset="-122"/>
                        </a:rPr>
                        <a:t>3.4130%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2000" b="0" i="0" u="none" strike="noStrike" dirty="0">
                          <a:solidFill>
                            <a:srgbClr val="000000"/>
                          </a:solidFill>
                          <a:effectLst/>
                          <a:latin typeface="宋体" panose="02010600030101010101" pitchFamily="2" charset="-122"/>
                          <a:ea typeface="宋体" panose="02010600030101010101" pitchFamily="2" charset="-122"/>
                        </a:rPr>
                        <a:t>0.874378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6571501"/>
                  </a:ext>
                </a:extLst>
              </a:tr>
              <a:tr h="372042">
                <a:tc>
                  <a:txBody>
                    <a:bodyPr/>
                    <a:lstStyle/>
                    <a:p>
                      <a:pPr algn="ctr" fontAlgn="b"/>
                      <a:r>
                        <a:rPr lang="en-US" altLang="zh-CN" sz="2000" b="0" i="0" u="none" strike="noStrike">
                          <a:solidFill>
                            <a:srgbClr val="000000"/>
                          </a:solidFill>
                          <a:effectLst/>
                          <a:latin typeface="宋体" panose="02010600030101010101" pitchFamily="2" charset="-122"/>
                          <a:ea typeface="宋体" panose="02010600030101010101" pitchFamily="2" charset="-122"/>
                        </a:rPr>
                        <a:t>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2000" b="0" i="0" u="none" strike="noStrike" dirty="0">
                          <a:solidFill>
                            <a:srgbClr val="000000"/>
                          </a:solidFill>
                          <a:effectLst/>
                          <a:latin typeface="宋体" panose="02010600030101010101" pitchFamily="2" charset="-122"/>
                          <a:ea typeface="宋体" panose="02010600030101010101" pitchFamily="2" charset="-122"/>
                        </a:rPr>
                        <a:t>3.5608%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2000" b="0" i="0" u="none" strike="noStrike" dirty="0">
                          <a:solidFill>
                            <a:srgbClr val="000000"/>
                          </a:solidFill>
                          <a:effectLst/>
                          <a:latin typeface="宋体" panose="02010600030101010101" pitchFamily="2" charset="-122"/>
                          <a:ea typeface="宋体" panose="02010600030101010101" pitchFamily="2" charset="-122"/>
                        </a:rPr>
                        <a:t>0.839506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0617868"/>
                  </a:ext>
                </a:extLst>
              </a:tr>
            </a:tbl>
          </a:graphicData>
        </a:graphic>
      </p:graphicFrame>
    </p:spTree>
    <p:extLst>
      <p:ext uri="{BB962C8B-B14F-4D97-AF65-F5344CB8AC3E}">
        <p14:creationId xmlns:p14="http://schemas.microsoft.com/office/powerpoint/2010/main" val="1087966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3B2A0E-712B-872C-8F97-35B6EA5991E1}"/>
              </a:ext>
            </a:extLst>
          </p:cNvPr>
          <p:cNvSpPr>
            <a:spLocks noGrp="1"/>
          </p:cNvSpPr>
          <p:nvPr>
            <p:ph type="title"/>
          </p:nvPr>
        </p:nvSpPr>
        <p:spPr/>
        <p:txBody>
          <a:bodyPr/>
          <a:lstStyle/>
          <a:p>
            <a:r>
              <a:rPr lang="zh-CN" altLang="en-US" dirty="0"/>
              <a:t>远期利率</a:t>
            </a:r>
          </a:p>
        </p:txBody>
      </p:sp>
      <mc:AlternateContent xmlns:mc="http://schemas.openxmlformats.org/markup-compatibility/2006">
        <mc:Choice xmlns:a14="http://schemas.microsoft.com/office/drawing/2010/main" Requires="a14">
          <p:sp>
            <p:nvSpPr>
              <p:cNvPr id="12" name="内容占位符 11">
                <a:extLst>
                  <a:ext uri="{FF2B5EF4-FFF2-40B4-BE49-F238E27FC236}">
                    <a16:creationId xmlns:a16="http://schemas.microsoft.com/office/drawing/2014/main" id="{CCA3A79C-0B91-B2FD-47F8-0B66E95C6ADF}"/>
                  </a:ext>
                </a:extLst>
              </p:cNvPr>
              <p:cNvSpPr>
                <a:spLocks noGrp="1"/>
              </p:cNvSpPr>
              <p:nvPr>
                <p:ph idx="1"/>
              </p:nvPr>
            </p:nvSpPr>
            <p:spPr/>
            <p:txBody>
              <a:bodyPr/>
              <a:lstStyle/>
              <a:p>
                <a:r>
                  <a:rPr lang="zh-CN" altLang="en-US" sz="2400" dirty="0"/>
                  <a:t>如果说即期利率</a:t>
                </a: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𝑇</m:t>
                        </m:r>
                      </m:sub>
                    </m:sSub>
                    <m:r>
                      <a:rPr lang="zh-CN" altLang="en-US" sz="2400" i="1">
                        <a:latin typeface="Cambria Math" panose="02040503050406030204" pitchFamily="18" charset="0"/>
                      </a:rPr>
                      <m:t>表示</m:t>
                    </m:r>
                  </m:oMath>
                </a14:m>
                <a:r>
                  <a:rPr lang="zh-CN" altLang="en-US" sz="2400" dirty="0"/>
                  <a:t>从</a:t>
                </a:r>
                <a:r>
                  <a:rPr lang="en-US" altLang="zh-CN" sz="2400" dirty="0"/>
                  <a:t>0</a:t>
                </a:r>
                <a:r>
                  <a:rPr lang="zh-CN" altLang="en-US" sz="2400" dirty="0"/>
                  <a:t>时刻（现在，或者即期）投资到</a:t>
                </a:r>
                <a:r>
                  <a:rPr lang="en-US" altLang="zh-CN" sz="2400" dirty="0"/>
                  <a:t>T</a:t>
                </a:r>
                <a:r>
                  <a:rPr lang="zh-CN" altLang="en-US" sz="2400" dirty="0"/>
                  <a:t>时刻所用的持有期收益率，或者从</a:t>
                </a:r>
                <a:r>
                  <a:rPr lang="en-US" altLang="zh-CN" sz="2400" dirty="0"/>
                  <a:t>T</a:t>
                </a:r>
                <a:r>
                  <a:rPr lang="zh-CN" altLang="en-US" sz="2400" dirty="0"/>
                  <a:t>时刻贴现到</a:t>
                </a:r>
                <a:r>
                  <a:rPr lang="en-US" altLang="zh-CN" sz="2400" dirty="0"/>
                  <a:t>0</a:t>
                </a:r>
                <a:r>
                  <a:rPr lang="zh-CN" altLang="en-US" sz="2400" dirty="0"/>
                  <a:t>时刻所用的贴现率。</a:t>
                </a:r>
                <a:endParaRPr lang="en-US" altLang="zh-CN" sz="2400" dirty="0"/>
              </a:p>
              <a:p>
                <a:r>
                  <a:rPr lang="zh-CN" altLang="en-US" sz="2400" dirty="0"/>
                  <a:t>那么，从未来</a:t>
                </a: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1">
                            <a:latin typeface="Cambria Math" panose="02040503050406030204" pitchFamily="18" charset="0"/>
                          </a:rPr>
                          <m:t>t</m:t>
                        </m:r>
                      </m:e>
                      <m:sub>
                        <m:r>
                          <a:rPr lang="en-US" altLang="zh-CN" sz="2400" b="0" i="1" smtClean="0">
                            <a:latin typeface="Cambria Math" panose="02040503050406030204" pitchFamily="18" charset="0"/>
                          </a:rPr>
                          <m:t>1</m:t>
                        </m:r>
                      </m:sub>
                    </m:sSub>
                  </m:oMath>
                </a14:m>
                <a:r>
                  <a:rPr lang="zh-CN" altLang="en-US" sz="2400" dirty="0"/>
                  <a:t>时刻投资到</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t</m:t>
                        </m:r>
                      </m:e>
                      <m:sub>
                        <m:r>
                          <a:rPr lang="en-US" altLang="zh-CN" sz="2400" b="0" i="1" smtClean="0">
                            <a:latin typeface="Cambria Math" panose="02040503050406030204" pitchFamily="18" charset="0"/>
                          </a:rPr>
                          <m:t>2</m:t>
                        </m:r>
                      </m:sub>
                    </m:sSub>
                  </m:oMath>
                </a14:m>
                <a:r>
                  <a:rPr lang="zh-CN" altLang="en-US" sz="2400" dirty="0"/>
                  <a:t>时刻所用的持有期收益率就称为远期利率（</a:t>
                </a:r>
                <a:r>
                  <a:rPr lang="en-US" altLang="zh-CN" sz="2400" dirty="0"/>
                  <a:t>forward rate), </a:t>
                </a:r>
                <a:r>
                  <a:rPr lang="zh-CN" altLang="en-US" sz="2400" dirty="0"/>
                  <a:t>也可以说，从未来</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t</m:t>
                        </m:r>
                      </m:e>
                      <m:sub>
                        <m:r>
                          <a:rPr lang="en-US" altLang="zh-CN" sz="2400" i="1">
                            <a:latin typeface="Cambria Math" panose="02040503050406030204" pitchFamily="18" charset="0"/>
                          </a:rPr>
                          <m:t>2</m:t>
                        </m:r>
                      </m:sub>
                    </m:sSub>
                  </m:oMath>
                </a14:m>
                <a:r>
                  <a:rPr lang="zh-CN" altLang="en-US" sz="2400" dirty="0"/>
                  <a:t>时刻贴现到</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t</m:t>
                        </m:r>
                      </m:e>
                      <m:sub>
                        <m:r>
                          <a:rPr lang="en-US" altLang="zh-CN" sz="2400" b="0" i="1" smtClean="0">
                            <a:latin typeface="Cambria Math" panose="02040503050406030204" pitchFamily="18" charset="0"/>
                          </a:rPr>
                          <m:t>1</m:t>
                        </m:r>
                      </m:sub>
                    </m:sSub>
                  </m:oMath>
                </a14:m>
                <a:r>
                  <a:rPr lang="zh-CN" altLang="en-US" sz="2400" dirty="0"/>
                  <a:t>时刻所用的贴现率。记为</a:t>
                </a: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1">
                            <a:latin typeface="Cambria Math" panose="02040503050406030204" pitchFamily="18" charset="0"/>
                          </a:rPr>
                          <m:t>FR</m:t>
                        </m:r>
                      </m:e>
                      <m:sub>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1</m:t>
                            </m:r>
                          </m:sub>
                        </m:sSub>
                      </m:sub>
                    </m:sSub>
                  </m:oMath>
                </a14:m>
                <a:r>
                  <a:rPr lang="zh-CN" altLang="en-US" sz="2400" dirty="0"/>
                  <a:t>。</a:t>
                </a:r>
                <a:endParaRPr lang="en-US" altLang="zh-CN" sz="2400" dirty="0"/>
              </a:p>
              <a:p>
                <a:r>
                  <a:rPr lang="zh-CN" altLang="en-US" sz="2400" dirty="0"/>
                  <a:t>例如</a:t>
                </a: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1">
                            <a:latin typeface="Cambria Math" panose="02040503050406030204" pitchFamily="18" charset="0"/>
                          </a:rPr>
                          <m:t>FR</m:t>
                        </m:r>
                      </m:e>
                      <m:sub>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1 </m:t>
                        </m:r>
                      </m:sub>
                    </m:sSub>
                  </m:oMath>
                </a14:m>
                <a:r>
                  <a:rPr lang="zh-CN" altLang="en-US" sz="2400" dirty="0"/>
                  <a:t>表示</a:t>
                </a:r>
                <a:r>
                  <a:rPr lang="en-US" altLang="zh-CN" sz="2400" dirty="0"/>
                  <a:t>1</a:t>
                </a:r>
                <a:r>
                  <a:rPr lang="zh-CN" altLang="en-US" sz="2400" dirty="0"/>
                  <a:t>年后的</a:t>
                </a:r>
                <a:r>
                  <a:rPr lang="en-US" altLang="zh-CN" sz="2400" dirty="0"/>
                  <a:t>1</a:t>
                </a:r>
                <a:r>
                  <a:rPr lang="zh-CN" altLang="en-US" sz="2400" dirty="0"/>
                  <a:t>年期远期利率，</a:t>
                </a:r>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FR</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m:t>
                        </m:r>
                        <m:r>
                          <a:rPr lang="en-US" altLang="zh-CN" sz="2400" b="0" i="1" smtClean="0">
                            <a:latin typeface="Cambria Math" panose="02040503050406030204" pitchFamily="18" charset="0"/>
                          </a:rPr>
                          <m:t>3</m:t>
                        </m:r>
                        <m:r>
                          <a:rPr lang="en-US" altLang="zh-CN" sz="2400" i="1">
                            <a:latin typeface="Cambria Math" panose="02040503050406030204" pitchFamily="18" charset="0"/>
                          </a:rPr>
                          <m:t> </m:t>
                        </m:r>
                      </m:sub>
                    </m:sSub>
                  </m:oMath>
                </a14:m>
                <a:r>
                  <a:rPr lang="zh-CN" altLang="en-US" sz="2400" dirty="0"/>
                  <a:t>表示</a:t>
                </a:r>
                <a:r>
                  <a:rPr lang="en-US" altLang="zh-CN" sz="2400" dirty="0"/>
                  <a:t>2</a:t>
                </a:r>
                <a:r>
                  <a:rPr lang="zh-CN" altLang="en-US" sz="2400" dirty="0"/>
                  <a:t>年后的</a:t>
                </a:r>
                <a:r>
                  <a:rPr lang="en-US" altLang="zh-CN" sz="2400" dirty="0"/>
                  <a:t>3</a:t>
                </a:r>
                <a:r>
                  <a:rPr lang="zh-CN" altLang="en-US" sz="2400" dirty="0"/>
                  <a:t>年期远期利率（均为年化利率）。</a:t>
                </a:r>
                <a:endParaRPr lang="en-US" altLang="zh-CN" sz="2400" dirty="0"/>
              </a:p>
              <a:p>
                <a:endParaRPr lang="zh-CN" altLang="en-US" sz="2400" dirty="0"/>
              </a:p>
            </p:txBody>
          </p:sp>
        </mc:Choice>
        <mc:Fallback>
          <p:sp>
            <p:nvSpPr>
              <p:cNvPr id="12" name="内容占位符 11">
                <a:extLst>
                  <a:ext uri="{FF2B5EF4-FFF2-40B4-BE49-F238E27FC236}">
                    <a16:creationId xmlns:a16="http://schemas.microsoft.com/office/drawing/2014/main" id="{CCA3A79C-0B91-B2FD-47F8-0B66E95C6ADF}"/>
                  </a:ext>
                </a:extLst>
              </p:cNvPr>
              <p:cNvSpPr>
                <a:spLocks noGrp="1" noRot="1" noChangeAspect="1" noMove="1" noResize="1" noEditPoints="1" noAdjustHandles="1" noChangeArrowheads="1" noChangeShapeType="1" noTextEdit="1"/>
              </p:cNvSpPr>
              <p:nvPr>
                <p:ph idx="1"/>
              </p:nvPr>
            </p:nvSpPr>
            <p:spPr>
              <a:blipFill>
                <a:blip r:embed="rId2"/>
                <a:stretch>
                  <a:fillRect l="-963" t="-1482" r="-2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0084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DF1F86-B281-03C9-8C89-9C74F631FBD8}"/>
              </a:ext>
            </a:extLst>
          </p:cNvPr>
          <p:cNvSpPr>
            <a:spLocks noGrp="1"/>
          </p:cNvSpPr>
          <p:nvPr>
            <p:ph type="title"/>
          </p:nvPr>
        </p:nvSpPr>
        <p:spPr/>
        <p:txBody>
          <a:bodyPr/>
          <a:lstStyle/>
          <a:p>
            <a:r>
              <a:rPr lang="zh-CN" altLang="en-US" dirty="0"/>
              <a:t>             远期利率的无套利定价</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E360336-9659-20B9-F004-4B75902FC261}"/>
                  </a:ext>
                </a:extLst>
              </p:cNvPr>
              <p:cNvSpPr>
                <a:spLocks noGrp="1"/>
              </p:cNvSpPr>
              <p:nvPr>
                <p:ph idx="1"/>
              </p:nvPr>
            </p:nvSpPr>
            <p:spPr/>
            <p:txBody>
              <a:bodyPr/>
              <a:lstStyle/>
              <a:p>
                <a:r>
                  <a:rPr lang="en-US" altLang="zh-CN" sz="2400" dirty="0"/>
                  <a:t>1</a:t>
                </a:r>
                <a:r>
                  <a:rPr lang="zh-CN" altLang="en-US" sz="2400" dirty="0"/>
                  <a:t>元本金的</a:t>
                </a:r>
                <a:r>
                  <a:rPr lang="en-US" altLang="zh-CN" sz="2400" dirty="0"/>
                  <a:t>5</a:t>
                </a:r>
                <a:r>
                  <a:rPr lang="zh-CN" altLang="en-US" sz="2400" dirty="0"/>
                  <a:t>年期投资，到期值为</a:t>
                </a:r>
                <a14:m>
                  <m:oMath xmlns:m="http://schemas.openxmlformats.org/officeDocument/2006/math">
                    <m:sSup>
                      <m:sSupPr>
                        <m:ctrlPr>
                          <a:rPr lang="en-US" altLang="zh-CN" sz="2400" i="1" smtClean="0">
                            <a:latin typeface="Cambria Math" panose="02040503050406030204" pitchFamily="18" charset="0"/>
                          </a:rPr>
                        </m:ctrlPr>
                      </m:sSupPr>
                      <m:e>
                        <m:r>
                          <a:rPr lang="zh-CN" altLang="en-US" sz="2400" i="1">
                            <a:latin typeface="Cambria Math" panose="02040503050406030204" pitchFamily="18" charset="0"/>
                          </a:rPr>
                          <m:t>（</m:t>
                        </m:r>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5</m:t>
                        </m:r>
                      </m:sup>
                    </m:sSup>
                  </m:oMath>
                </a14:m>
                <a:r>
                  <a:rPr lang="zh-CN" altLang="en-US" sz="2400" dirty="0"/>
                  <a:t>，其中</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i="1">
                            <a:latin typeface="Cambria Math" panose="02040503050406030204" pitchFamily="18" charset="0"/>
                          </a:rPr>
                          <m:t>5</m:t>
                        </m:r>
                      </m:sub>
                    </m:sSub>
                  </m:oMath>
                </a14:m>
                <a:r>
                  <a:rPr lang="zh-CN" altLang="en-US" sz="2400" dirty="0"/>
                  <a:t>为</a:t>
                </a:r>
                <a:r>
                  <a:rPr lang="en-US" altLang="zh-CN" sz="2400" dirty="0"/>
                  <a:t>5Y</a:t>
                </a:r>
                <a:r>
                  <a:rPr lang="zh-CN" altLang="en-US" sz="2400" dirty="0"/>
                  <a:t>即期利率。除此之外，还可以有下列很多种投资方法：</a:t>
                </a:r>
                <a:endParaRPr lang="en-US" altLang="zh-CN" sz="2400" dirty="0"/>
              </a:p>
              <a:p>
                <a:pPr marL="0" indent="0">
                  <a:buNone/>
                </a:pPr>
                <a:r>
                  <a:rPr lang="en-US" altLang="zh-CN" sz="2400" dirty="0"/>
                  <a:t>1</a:t>
                </a:r>
                <a:r>
                  <a:rPr lang="zh-CN" altLang="en-US" sz="2400" dirty="0"/>
                  <a:t>、先投</a:t>
                </a:r>
                <a:r>
                  <a:rPr lang="en-US" altLang="zh-CN" sz="2400" dirty="0"/>
                  <a:t>1</a:t>
                </a:r>
                <a:r>
                  <a:rPr lang="zh-CN" altLang="en-US" sz="2400" dirty="0"/>
                  <a:t>年，到期后再连本带利投</a:t>
                </a:r>
                <a:r>
                  <a:rPr lang="en-US" altLang="zh-CN" sz="2400" dirty="0"/>
                  <a:t>4</a:t>
                </a:r>
                <a:r>
                  <a:rPr lang="zh-CN" altLang="en-US" sz="2400" dirty="0"/>
                  <a:t>年。无套利条件下有：</a:t>
                </a:r>
                <a:endParaRPr lang="en-US" altLang="zh-CN" sz="2400" dirty="0"/>
              </a:p>
              <a:p>
                <a:pPr marL="0" indent="0">
                  <a:buNone/>
                </a:pPr>
                <a:r>
                  <a:rPr lang="en-US" altLang="zh-CN" sz="2400" dirty="0"/>
                  <a:t> </a:t>
                </a:r>
                <a14:m>
                  <m:oMath xmlns:m="http://schemas.openxmlformats.org/officeDocument/2006/math">
                    <m:sSup>
                      <m:sSupPr>
                        <m:ctrlPr>
                          <a:rPr lang="en-US" altLang="zh-CN" sz="2400" i="1" smtClean="0">
                            <a:latin typeface="Cambria Math" panose="02040503050406030204" pitchFamily="18" charset="0"/>
                          </a:rPr>
                        </m:ctrlPr>
                      </m:sSupPr>
                      <m:e>
                        <m:r>
                          <a:rPr lang="zh-CN" altLang="en-US" sz="2400" i="1">
                            <a:latin typeface="Cambria Math" panose="02040503050406030204" pitchFamily="18" charset="0"/>
                          </a:rPr>
                          <m:t>（</m:t>
                        </m:r>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5</m:t>
                        </m:r>
                      </m:sup>
                    </m:sSup>
                    <m:r>
                      <a:rPr lang="en-US" altLang="zh-CN" sz="2400" b="0" i="1" smtClean="0">
                        <a:latin typeface="Cambria Math" panose="02040503050406030204" pitchFamily="18" charset="0"/>
                      </a:rPr>
                      <m:t>=(1+</m:t>
                    </m:r>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𝐹𝑅</m:t>
                            </m:r>
                          </m:e>
                          <m:sub>
                            <m:r>
                              <a:rPr lang="en-US" altLang="zh-CN" sz="2400" b="0" i="1" smtClean="0">
                                <a:latin typeface="Cambria Math" panose="02040503050406030204" pitchFamily="18" charset="0"/>
                              </a:rPr>
                              <m:t>1,4</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4</m:t>
                        </m:r>
                      </m:sup>
                    </m:sSup>
                  </m:oMath>
                </a14:m>
                <a:r>
                  <a:rPr lang="en-US" altLang="zh-CN" sz="2400" dirty="0"/>
                  <a:t>    </a:t>
                </a:r>
                <a:r>
                  <a:rPr lang="zh-CN" altLang="en-US" sz="2400" dirty="0"/>
                  <a:t>可求解</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𝐹𝑅</m:t>
                        </m:r>
                      </m:e>
                      <m:sub>
                        <m:r>
                          <a:rPr lang="en-US" altLang="zh-CN" sz="2400" i="1">
                            <a:latin typeface="Cambria Math" panose="02040503050406030204" pitchFamily="18" charset="0"/>
                          </a:rPr>
                          <m:t>1,4</m:t>
                        </m:r>
                      </m:sub>
                    </m:sSub>
                  </m:oMath>
                </a14:m>
                <a:endParaRPr lang="en-US" altLang="zh-CN" sz="2400" dirty="0"/>
              </a:p>
              <a:p>
                <a:pPr marL="0" indent="0">
                  <a:buNone/>
                </a:pPr>
                <a:r>
                  <a:rPr lang="en-US" altLang="zh-CN" sz="2400" dirty="0"/>
                  <a:t>2</a:t>
                </a:r>
                <a:r>
                  <a:rPr lang="zh-CN" altLang="en-US" sz="2400" dirty="0"/>
                  <a:t>、先投</a:t>
                </a:r>
                <a:r>
                  <a:rPr lang="en-US" altLang="zh-CN" sz="2400" dirty="0"/>
                  <a:t>2</a:t>
                </a:r>
                <a:r>
                  <a:rPr lang="zh-CN" altLang="en-US" sz="2400" dirty="0"/>
                  <a:t>年，到期后再连本带利投</a:t>
                </a:r>
                <a:r>
                  <a:rPr lang="en-US" altLang="zh-CN" sz="2400" dirty="0"/>
                  <a:t>3</a:t>
                </a:r>
                <a:r>
                  <a:rPr lang="zh-CN" altLang="en-US" sz="2400" dirty="0"/>
                  <a:t>年：</a:t>
                </a:r>
                <a:endParaRPr lang="en-US" altLang="zh-CN" sz="2400" dirty="0"/>
              </a:p>
              <a:p>
                <a:pPr marL="0" indent="0">
                  <a:buNone/>
                </a:pPr>
                <a:r>
                  <a:rPr lang="en-US" altLang="zh-CN" sz="2400" dirty="0"/>
                  <a:t> </a:t>
                </a:r>
                <a14:m>
                  <m:oMath xmlns:m="http://schemas.openxmlformats.org/officeDocument/2006/math">
                    <m:sSup>
                      <m:sSupPr>
                        <m:ctrlPr>
                          <a:rPr lang="en-US" altLang="zh-CN" sz="2400" i="1" smtClean="0">
                            <a:latin typeface="Cambria Math" panose="02040503050406030204" pitchFamily="18" charset="0"/>
                          </a:rPr>
                        </m:ctrlPr>
                      </m:sSupPr>
                      <m:e>
                        <m:r>
                          <a:rPr lang="zh-CN" altLang="en-US" sz="2400" i="1">
                            <a:latin typeface="Cambria Math" panose="02040503050406030204" pitchFamily="18" charset="0"/>
                          </a:rPr>
                          <m:t>（</m:t>
                        </m:r>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5</m:t>
                        </m:r>
                      </m:sup>
                    </m:s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m:t>
                        </m:r>
                      </m:e>
                      <m:sup>
                        <m:r>
                          <a:rPr lang="en-US" altLang="zh-CN" sz="2400" b="0" i="1" smtClean="0">
                            <a:latin typeface="Cambria Math" panose="02040503050406030204" pitchFamily="18" charset="0"/>
                          </a:rPr>
                          <m:t>2</m:t>
                        </m:r>
                      </m:sup>
                    </m:sSup>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𝐹𝑅</m:t>
                            </m:r>
                          </m:e>
                          <m:sub>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3</m:t>
                        </m:r>
                      </m:sup>
                    </m:sSup>
                  </m:oMath>
                </a14:m>
                <a:r>
                  <a:rPr lang="zh-CN" altLang="en-US" sz="2400" dirty="0"/>
                  <a:t>，可求解</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𝐹𝑅</m:t>
                        </m:r>
                      </m:e>
                      <m:sub>
                        <m:r>
                          <a:rPr lang="en-US" altLang="zh-CN" sz="2400" i="1">
                            <a:latin typeface="Cambria Math" panose="02040503050406030204" pitchFamily="18" charset="0"/>
                          </a:rPr>
                          <m:t>2,3</m:t>
                        </m:r>
                      </m:sub>
                    </m:sSub>
                  </m:oMath>
                </a14:m>
                <a:endParaRPr lang="en-US" altLang="zh-CN" sz="2400" dirty="0"/>
              </a:p>
              <a:p>
                <a:pPr marL="0" indent="0">
                  <a:buNone/>
                </a:pPr>
                <a:r>
                  <a:rPr lang="en-US" altLang="zh-CN" sz="2400" dirty="0"/>
                  <a:t>3</a:t>
                </a:r>
                <a:r>
                  <a:rPr lang="zh-CN" altLang="en-US" sz="2400" dirty="0"/>
                  <a:t>、先投</a:t>
                </a:r>
                <a:r>
                  <a:rPr lang="en-US" altLang="zh-CN" sz="2400" dirty="0"/>
                  <a:t>3</a:t>
                </a:r>
                <a:r>
                  <a:rPr lang="zh-CN" altLang="en-US" sz="2400" dirty="0"/>
                  <a:t>年，到期后再连本带利投</a:t>
                </a:r>
                <a:r>
                  <a:rPr lang="en-US" altLang="zh-CN" sz="2400" dirty="0"/>
                  <a:t>2</a:t>
                </a:r>
                <a:r>
                  <a:rPr lang="zh-CN" altLang="en-US" sz="2400" dirty="0"/>
                  <a:t>年：</a:t>
                </a:r>
                <a:endParaRPr lang="en-US" altLang="zh-CN" sz="2400" dirty="0"/>
              </a:p>
              <a:p>
                <a:pPr marL="0" indent="0">
                  <a:buNone/>
                </a:pPr>
                <a14:m>
                  <m:oMath xmlns:m="http://schemas.openxmlformats.org/officeDocument/2006/math">
                    <m:sSup>
                      <m:sSupPr>
                        <m:ctrlPr>
                          <a:rPr lang="en-US" altLang="zh-CN" sz="2400" i="1" smtClean="0">
                            <a:latin typeface="Cambria Math" panose="02040503050406030204" pitchFamily="18" charset="0"/>
                          </a:rPr>
                        </m:ctrlPr>
                      </m:sSupPr>
                      <m:e>
                        <m:r>
                          <a:rPr lang="zh-CN" altLang="en-US" sz="2400" i="1">
                            <a:latin typeface="Cambria Math" panose="02040503050406030204" pitchFamily="18" charset="0"/>
                          </a:rPr>
                          <m:t>（</m:t>
                        </m:r>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5</m:t>
                        </m:r>
                      </m:sup>
                    </m:s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3</m:t>
                            </m:r>
                          </m:sub>
                        </m:sSub>
                        <m:r>
                          <a:rPr lang="en-US" altLang="zh-CN" sz="2400" i="1">
                            <a:latin typeface="Cambria Math" panose="02040503050406030204" pitchFamily="18" charset="0"/>
                          </a:rPr>
                          <m:t>)</m:t>
                        </m:r>
                      </m:e>
                      <m:sup>
                        <m:r>
                          <a:rPr lang="en-US" altLang="zh-CN" sz="2400" b="0" i="1" smtClean="0">
                            <a:latin typeface="Cambria Math" panose="02040503050406030204" pitchFamily="18" charset="0"/>
                          </a:rPr>
                          <m:t>3</m:t>
                        </m:r>
                      </m:sup>
                    </m:sSup>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𝐹𝑅</m:t>
                            </m:r>
                          </m:e>
                          <m:sub>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2</m:t>
                        </m:r>
                      </m:sup>
                    </m:sSup>
                  </m:oMath>
                </a14:m>
                <a:r>
                  <a:rPr lang="zh-CN" altLang="en-US" sz="2400" dirty="0"/>
                  <a:t>，可求解</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𝐹𝑅</m:t>
                        </m:r>
                      </m:e>
                      <m:sub>
                        <m:r>
                          <a:rPr lang="en-US" altLang="zh-CN" sz="2400" b="0" i="1" smtClean="0">
                            <a:latin typeface="Cambria Math" panose="02040503050406030204" pitchFamily="18" charset="0"/>
                          </a:rPr>
                          <m:t>3</m:t>
                        </m:r>
                        <m:r>
                          <a:rPr lang="en-US" altLang="zh-CN" sz="2400" i="1">
                            <a:latin typeface="Cambria Math" panose="02040503050406030204" pitchFamily="18" charset="0"/>
                          </a:rPr>
                          <m:t>,</m:t>
                        </m:r>
                        <m:r>
                          <a:rPr lang="en-US" altLang="zh-CN" sz="2400" b="0" i="1" smtClean="0">
                            <a:latin typeface="Cambria Math" panose="02040503050406030204" pitchFamily="18" charset="0"/>
                          </a:rPr>
                          <m:t>2</m:t>
                        </m:r>
                      </m:sub>
                    </m:sSub>
                  </m:oMath>
                </a14:m>
                <a:endParaRPr lang="en-US" altLang="zh-CN" sz="2400" dirty="0"/>
              </a:p>
              <a:p>
                <a:pPr marL="0" indent="0">
                  <a:buNone/>
                </a:pPr>
                <a:r>
                  <a:rPr lang="en-US" altLang="zh-CN" sz="2400" dirty="0"/>
                  <a:t>4</a:t>
                </a:r>
                <a:r>
                  <a:rPr lang="zh-CN" altLang="en-US" sz="2400" dirty="0"/>
                  <a:t>、先投</a:t>
                </a:r>
                <a:r>
                  <a:rPr lang="en-US" altLang="zh-CN" sz="2400" dirty="0"/>
                  <a:t>4</a:t>
                </a:r>
                <a:r>
                  <a:rPr lang="zh-CN" altLang="en-US" sz="2400" dirty="0"/>
                  <a:t>年，到期后再连本带利投</a:t>
                </a:r>
                <a:r>
                  <a:rPr lang="en-US" altLang="zh-CN" sz="2400" dirty="0"/>
                  <a:t>1</a:t>
                </a:r>
                <a:r>
                  <a:rPr lang="zh-CN" altLang="en-US" sz="2400" dirty="0"/>
                  <a:t>年，</a:t>
                </a:r>
                <a:endParaRPr lang="en-US" altLang="zh-CN" sz="2400" dirty="0"/>
              </a:p>
              <a:p>
                <a:pPr marL="0" indent="0">
                  <a:buNone/>
                </a:pPr>
                <a:r>
                  <a:rPr lang="en-US" altLang="zh-CN" sz="2400" dirty="0"/>
                  <a:t> </a:t>
                </a:r>
                <a14:m>
                  <m:oMath xmlns:m="http://schemas.openxmlformats.org/officeDocument/2006/math">
                    <m:sSup>
                      <m:sSupPr>
                        <m:ctrlPr>
                          <a:rPr lang="en-US" altLang="zh-CN" sz="2400" i="1" smtClean="0">
                            <a:latin typeface="Cambria Math" panose="02040503050406030204" pitchFamily="18" charset="0"/>
                          </a:rPr>
                        </m:ctrlPr>
                      </m:sSupPr>
                      <m:e>
                        <m:r>
                          <a:rPr lang="zh-CN" altLang="en-US" sz="2400" i="1">
                            <a:latin typeface="Cambria Math" panose="02040503050406030204" pitchFamily="18" charset="0"/>
                          </a:rPr>
                          <m:t>（</m:t>
                        </m:r>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5</m:t>
                        </m:r>
                      </m:sup>
                    </m:s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(1+</m:t>
                        </m:r>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4</m:t>
                            </m:r>
                          </m:sub>
                        </m:sSub>
                        <m:r>
                          <a:rPr lang="en-US" altLang="zh-CN" sz="2400" i="1">
                            <a:latin typeface="Cambria Math" panose="02040503050406030204" pitchFamily="18" charset="0"/>
                          </a:rPr>
                          <m:t>)</m:t>
                        </m:r>
                      </m:e>
                      <m:sup>
                        <m:r>
                          <a:rPr lang="en-US" altLang="zh-CN" sz="2400" b="0" i="1" smtClean="0">
                            <a:latin typeface="Cambria Math" panose="02040503050406030204" pitchFamily="18" charset="0"/>
                          </a:rPr>
                          <m:t>4</m:t>
                        </m:r>
                      </m:sup>
                    </m:sSup>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𝐹𝑅</m:t>
                            </m:r>
                          </m:e>
                          <m:sub>
                            <m:r>
                              <a:rPr lang="en-US" altLang="zh-CN" sz="2400" b="0" i="1" smtClean="0">
                                <a:latin typeface="Cambria Math" panose="02040503050406030204" pitchFamily="18" charset="0"/>
                              </a:rPr>
                              <m:t>4</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e>
                      <m:sup/>
                    </m:sSup>
                  </m:oMath>
                </a14:m>
                <a:r>
                  <a:rPr lang="zh-CN" altLang="en-US" sz="2400" dirty="0"/>
                  <a:t>，可求解</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𝐹𝑅</m:t>
                        </m:r>
                      </m:e>
                      <m:sub>
                        <m:r>
                          <a:rPr lang="en-US" altLang="zh-CN" sz="2400" b="0" i="1" smtClean="0">
                            <a:latin typeface="Cambria Math" panose="02040503050406030204" pitchFamily="18" charset="0"/>
                          </a:rPr>
                          <m:t>4</m:t>
                        </m:r>
                        <m:r>
                          <a:rPr lang="en-US" altLang="zh-CN" sz="2400" i="1">
                            <a:latin typeface="Cambria Math" panose="02040503050406030204" pitchFamily="18" charset="0"/>
                          </a:rPr>
                          <m:t>,</m:t>
                        </m:r>
                        <m:r>
                          <a:rPr lang="en-US" altLang="zh-CN" sz="2400" b="0" i="1" smtClean="0">
                            <a:latin typeface="Cambria Math" panose="02040503050406030204" pitchFamily="18" charset="0"/>
                          </a:rPr>
                          <m:t>1</m:t>
                        </m:r>
                      </m:sub>
                    </m:sSub>
                  </m:oMath>
                </a14:m>
                <a:endParaRPr lang="en-US" altLang="zh-CN" sz="2400" dirty="0"/>
              </a:p>
              <a:p>
                <a:pPr marL="0" indent="0">
                  <a:buNone/>
                </a:pPr>
                <a:r>
                  <a:rPr lang="en-US" altLang="zh-CN" sz="2400" dirty="0"/>
                  <a:t>……..</a:t>
                </a:r>
              </a:p>
              <a:p>
                <a:endParaRPr lang="en-US" altLang="zh-CN" sz="2400" dirty="0"/>
              </a:p>
              <a:p>
                <a:endParaRPr lang="zh-CN" altLang="en-US" dirty="0"/>
              </a:p>
            </p:txBody>
          </p:sp>
        </mc:Choice>
        <mc:Fallback>
          <p:sp>
            <p:nvSpPr>
              <p:cNvPr id="3" name="内容占位符 2">
                <a:extLst>
                  <a:ext uri="{FF2B5EF4-FFF2-40B4-BE49-F238E27FC236}">
                    <a16:creationId xmlns:a16="http://schemas.microsoft.com/office/drawing/2014/main" id="{9E360336-9659-20B9-F004-4B75902FC261}"/>
                  </a:ext>
                </a:extLst>
              </p:cNvPr>
              <p:cNvSpPr>
                <a:spLocks noGrp="1" noRot="1" noChangeAspect="1" noMove="1" noResize="1" noEditPoints="1" noAdjustHandles="1" noChangeArrowheads="1" noChangeShapeType="1" noTextEdit="1"/>
              </p:cNvSpPr>
              <p:nvPr>
                <p:ph idx="1"/>
              </p:nvPr>
            </p:nvSpPr>
            <p:spPr>
              <a:blipFill>
                <a:blip r:embed="rId2"/>
                <a:stretch>
                  <a:fillRect l="-1111" t="-1348" b="-123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65015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440C58-DA4C-00D7-3271-2D93374466CC}"/>
              </a:ext>
            </a:extLst>
          </p:cNvPr>
          <p:cNvSpPr>
            <a:spLocks noGrp="1"/>
          </p:cNvSpPr>
          <p:nvPr>
            <p:ph type="title"/>
          </p:nvPr>
        </p:nvSpPr>
        <p:spPr/>
        <p:txBody>
          <a:bodyPr/>
          <a:lstStyle/>
          <a:p>
            <a:r>
              <a:rPr lang="zh-CN" altLang="en-US" sz="3200" dirty="0"/>
              <a:t>                  </a:t>
            </a:r>
            <a:r>
              <a:rPr lang="zh-CN" altLang="en-US" sz="2800" dirty="0"/>
              <a:t>即期利率是远期利率的几何平均数</a:t>
            </a:r>
            <a:endParaRPr lang="zh-CN" altLang="en-US" sz="3200"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7DD251B-B0F5-905B-5613-6355C0E4DC98}"/>
                  </a:ext>
                </a:extLst>
              </p:cNvPr>
              <p:cNvSpPr>
                <a:spLocks noGrp="1"/>
              </p:cNvSpPr>
              <p:nvPr>
                <p:ph idx="1"/>
              </p:nvPr>
            </p:nvSpPr>
            <p:spPr/>
            <p:txBody>
              <a:bodyPr/>
              <a:lstStyle/>
              <a:p>
                <a:pPr marL="0" indent="0">
                  <a:buNone/>
                </a:pPr>
                <a:r>
                  <a:rPr lang="zh-CN" altLang="en-US" sz="2000" dirty="0"/>
                  <a:t>严格地说，即期利率</a:t>
                </a:r>
                <a:r>
                  <a:rPr lang="en-US" altLang="zh-CN" sz="2000" dirty="0"/>
                  <a:t>+1</a:t>
                </a:r>
                <a:r>
                  <a:rPr lang="zh-CN" altLang="en-US" sz="2000" dirty="0"/>
                  <a:t>是一系列即期利率</a:t>
                </a:r>
                <a:r>
                  <a:rPr lang="en-US" altLang="zh-CN" sz="2000" dirty="0"/>
                  <a:t>+1</a:t>
                </a:r>
                <a:r>
                  <a:rPr lang="zh-CN" altLang="en-US" sz="2000" dirty="0"/>
                  <a:t>与一系列远期利率</a:t>
                </a:r>
                <a:r>
                  <a:rPr lang="en-US" altLang="zh-CN" sz="2000" dirty="0"/>
                  <a:t>+1</a:t>
                </a:r>
                <a:r>
                  <a:rPr lang="zh-CN" altLang="en-US" sz="2000" dirty="0"/>
                  <a:t>的几何平均数。</a:t>
                </a:r>
                <a:endParaRPr lang="en-US" altLang="zh-CN" sz="2000" dirty="0"/>
              </a:p>
              <a:p>
                <a:pPr marL="0" indent="0">
                  <a:buNone/>
                </a:pPr>
                <a:r>
                  <a:rPr lang="zh-CN" altLang="en-US" sz="2000" dirty="0"/>
                  <a:t>例如：</a:t>
                </a:r>
                <a:r>
                  <a:rPr lang="en-US" altLang="zh-CN" sz="2000" dirty="0"/>
                  <a:t> </a:t>
                </a:r>
                <a14:m>
                  <m:oMath xmlns:m="http://schemas.openxmlformats.org/officeDocument/2006/math">
                    <m:sSup>
                      <m:sSupPr>
                        <m:ctrlPr>
                          <a:rPr lang="en-US" altLang="zh-CN" sz="2000" i="1" smtClean="0">
                            <a:latin typeface="Cambria Math" panose="02040503050406030204" pitchFamily="18" charset="0"/>
                          </a:rPr>
                        </m:ctrlPr>
                      </m:sSupPr>
                      <m:e>
                        <m:r>
                          <a:rPr lang="zh-CN" altLang="en-US" sz="2000" i="1">
                            <a:latin typeface="Cambria Math" panose="02040503050406030204" pitchFamily="18" charset="0"/>
                          </a:rPr>
                          <m:t>（</m:t>
                        </m:r>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i="1">
                                <a:latin typeface="Cambria Math" panose="02040503050406030204" pitchFamily="18" charset="0"/>
                              </a:rPr>
                              <m:t>r</m:t>
                            </m:r>
                          </m:e>
                          <m:sub>
                            <m:r>
                              <a:rPr lang="en-US" altLang="zh-CN" sz="2000" b="0" i="1" smtClean="0">
                                <a:latin typeface="Cambria Math" panose="02040503050406030204" pitchFamily="18" charset="0"/>
                              </a:rPr>
                              <m:t>5</m:t>
                            </m:r>
                          </m:sub>
                        </m:sSub>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5</m:t>
                        </m:r>
                      </m:sup>
                    </m:sSup>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i="1">
                            <a:latin typeface="Cambria Math" panose="02040503050406030204" pitchFamily="18" charset="0"/>
                          </a:rPr>
                          <m:t>(1+</m:t>
                        </m:r>
                        <m:sSub>
                          <m:sSubPr>
                            <m:ctrlPr>
                              <a:rPr lang="en-US" altLang="zh-CN" sz="2000" i="1">
                                <a:latin typeface="Cambria Math" panose="02040503050406030204" pitchFamily="18" charset="0"/>
                              </a:rPr>
                            </m:ctrlPr>
                          </m:sSubPr>
                          <m:e>
                            <m:r>
                              <m:rPr>
                                <m:sty m:val="p"/>
                              </m:rPr>
                              <a:rPr lang="en-US" altLang="zh-CN" sz="2000" i="1">
                                <a:latin typeface="Cambria Math" panose="02040503050406030204" pitchFamily="18" charset="0"/>
                              </a:rPr>
                              <m:t>r</m:t>
                            </m:r>
                          </m:e>
                          <m:sub>
                            <m:r>
                              <a:rPr lang="en-US" altLang="zh-CN" sz="2000" b="0" i="1" smtClean="0">
                                <a:latin typeface="Cambria Math" panose="02040503050406030204" pitchFamily="18" charset="0"/>
                              </a:rPr>
                              <m:t>3</m:t>
                            </m:r>
                          </m:sub>
                        </m:sSub>
                        <m:r>
                          <a:rPr lang="en-US" altLang="zh-CN" sz="2000" i="1">
                            <a:latin typeface="Cambria Math" panose="02040503050406030204" pitchFamily="18" charset="0"/>
                          </a:rPr>
                          <m:t>)</m:t>
                        </m:r>
                      </m:e>
                      <m:sup>
                        <m:r>
                          <a:rPr lang="en-US" altLang="zh-CN" sz="2000" b="0" i="1" smtClean="0">
                            <a:latin typeface="Cambria Math" panose="02040503050406030204" pitchFamily="18" charset="0"/>
                          </a:rPr>
                          <m:t>3</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𝐹𝑅</m:t>
                            </m:r>
                          </m:e>
                          <m:sub>
                            <m:r>
                              <a:rPr lang="en-US" altLang="zh-CN" sz="2000" b="0" i="1" smtClean="0">
                                <a:latin typeface="Cambria Math" panose="02040503050406030204" pitchFamily="18" charset="0"/>
                              </a:rPr>
                              <m:t>3,2</m:t>
                            </m:r>
                          </m:sub>
                        </m:sSub>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2</m:t>
                        </m:r>
                      </m:sup>
                    </m:sSup>
                  </m:oMath>
                </a14:m>
                <a:endParaRPr lang="en-US" altLang="zh-CN" sz="2000" dirty="0"/>
              </a:p>
              <a:p>
                <a:pPr marL="0" indent="0">
                  <a:buNone/>
                </a:pPr>
                <a:r>
                  <a:rPr lang="zh-CN" altLang="en-US" sz="2000" dirty="0"/>
                  <a:t>当然就可以得到：</a:t>
                </a:r>
                <a:endParaRPr lang="en-US" altLang="zh-CN" sz="20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zh-CN" altLang="en-US" sz="2000" b="0" i="1" smtClean="0">
                              <a:latin typeface="Cambria Math" panose="02040503050406030204" pitchFamily="18" charset="0"/>
                            </a:rPr>
                          </m:ctrlPr>
                        </m:d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i="1">
                                  <a:latin typeface="Cambria Math" panose="02040503050406030204" pitchFamily="18" charset="0"/>
                                </a:rPr>
                                <m:t>r</m:t>
                              </m:r>
                            </m:e>
                            <m:sub>
                              <m:r>
                                <a:rPr lang="en-US" altLang="zh-CN" sz="2000" b="0" i="1" smtClean="0">
                                  <a:latin typeface="Cambria Math" panose="02040503050406030204" pitchFamily="18" charset="0"/>
                                </a:rPr>
                                <m:t>5</m:t>
                              </m:r>
                            </m:sub>
                          </m:sSub>
                        </m:e>
                      </m:d>
                      <m:r>
                        <a:rPr lang="en-US" altLang="zh-CN" sz="2000" b="0" i="0" smtClean="0">
                          <a:latin typeface="Cambria Math" panose="02040503050406030204" pitchFamily="18" charset="0"/>
                        </a:rPr>
                        <m:t>=</m:t>
                      </m:r>
                      <m:rad>
                        <m:radPr>
                          <m:ctrlPr>
                            <a:rPr lang="en-US" altLang="zh-CN" sz="2000" b="0" i="1" smtClean="0">
                              <a:latin typeface="Cambria Math" panose="02040503050406030204" pitchFamily="18" charset="0"/>
                            </a:rPr>
                          </m:ctrlPr>
                        </m:radPr>
                        <m:deg>
                          <m:r>
                            <m:rPr>
                              <m:brk m:alnAt="7"/>
                            </m:rPr>
                            <a:rPr lang="en-US" altLang="zh-CN" sz="2000" b="0" i="1" smtClean="0">
                              <a:latin typeface="Cambria Math" panose="02040503050406030204" pitchFamily="18" charset="0"/>
                            </a:rPr>
                            <m:t>5</m:t>
                          </m:r>
                        </m:deg>
                        <m:e>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(1+</m:t>
                              </m:r>
                              <m:sSub>
                                <m:sSubPr>
                                  <m:ctrlPr>
                                    <a:rPr lang="en-US" altLang="zh-CN" sz="2000" i="1">
                                      <a:latin typeface="Cambria Math" panose="02040503050406030204" pitchFamily="18" charset="0"/>
                                    </a:rPr>
                                  </m:ctrlPr>
                                </m:sSubPr>
                                <m:e>
                                  <m:r>
                                    <m:rPr>
                                      <m:sty m:val="p"/>
                                    </m:rPr>
                                    <a:rPr lang="en-US" altLang="zh-CN" sz="2000" i="1">
                                      <a:latin typeface="Cambria Math" panose="02040503050406030204" pitchFamily="18" charset="0"/>
                                    </a:rPr>
                                    <m:t>r</m:t>
                                  </m:r>
                                </m:e>
                                <m:sub>
                                  <m:r>
                                    <a:rPr lang="en-US" altLang="zh-CN" sz="2000" i="1">
                                      <a:latin typeface="Cambria Math" panose="02040503050406030204" pitchFamily="18" charset="0"/>
                                    </a:rPr>
                                    <m:t>3</m:t>
                                  </m:r>
                                </m:sub>
                              </m:sSub>
                              <m:r>
                                <a:rPr lang="en-US" altLang="zh-CN" sz="2000" i="1">
                                  <a:latin typeface="Cambria Math" panose="02040503050406030204" pitchFamily="18" charset="0"/>
                                </a:rPr>
                                <m:t>)</m:t>
                              </m:r>
                            </m:e>
                            <m:sup>
                              <m:r>
                                <a:rPr lang="en-US" altLang="zh-CN" sz="2000" i="1">
                                  <a:latin typeface="Cambria Math" panose="02040503050406030204" pitchFamily="18" charset="0"/>
                                </a:rPr>
                                <m:t>3</m:t>
                              </m:r>
                            </m:sup>
                          </m:sSup>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(1+</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𝐹𝑅</m:t>
                                  </m:r>
                                </m:e>
                                <m:sub>
                                  <m:r>
                                    <a:rPr lang="en-US" altLang="zh-CN" sz="2000" i="1">
                                      <a:latin typeface="Cambria Math" panose="02040503050406030204" pitchFamily="18" charset="0"/>
                                    </a:rPr>
                                    <m:t>3,2</m:t>
                                  </m:r>
                                </m:sub>
                              </m:sSub>
                              <m:r>
                                <a:rPr lang="en-US" altLang="zh-CN" sz="2000" i="1">
                                  <a:latin typeface="Cambria Math" panose="02040503050406030204" pitchFamily="18" charset="0"/>
                                </a:rPr>
                                <m:t>)</m:t>
                              </m:r>
                            </m:e>
                            <m:sup>
                              <m:r>
                                <a:rPr lang="en-US" altLang="zh-CN" sz="2000" i="1">
                                  <a:latin typeface="Cambria Math" panose="02040503050406030204" pitchFamily="18" charset="0"/>
                                </a:rPr>
                                <m:t>2</m:t>
                              </m:r>
                            </m:sup>
                          </m:sSup>
                        </m:e>
                      </m:rad>
                    </m:oMath>
                  </m:oMathPara>
                </a14:m>
                <a:endParaRPr lang="en-US" altLang="zh-CN" dirty="0"/>
              </a:p>
              <a:p>
                <a:r>
                  <a:rPr lang="zh-CN" altLang="en-US" sz="2000" dirty="0"/>
                  <a:t>我们还可以同样用无套利方法得出：</a:t>
                </a:r>
                <a:endParaRPr lang="en-US" altLang="zh-CN" sz="2000" dirty="0"/>
              </a:p>
              <a:p>
                <a14:m>
                  <m:oMath xmlns:m="http://schemas.openxmlformats.org/officeDocument/2006/math">
                    <m:sSup>
                      <m:sSupPr>
                        <m:ctrlPr>
                          <a:rPr lang="en-US" altLang="zh-CN" sz="2000" i="1" smtClean="0">
                            <a:latin typeface="Cambria Math" panose="02040503050406030204" pitchFamily="18" charset="0"/>
                          </a:rPr>
                        </m:ctrlPr>
                      </m:sSupPr>
                      <m:e>
                        <m:r>
                          <a:rPr lang="zh-CN" altLang="en-US" sz="2000" i="1">
                            <a:latin typeface="Cambria Math" panose="02040503050406030204" pitchFamily="18" charset="0"/>
                          </a:rPr>
                          <m:t>（</m:t>
                        </m:r>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i="1">
                                <a:latin typeface="Cambria Math" panose="02040503050406030204" pitchFamily="18" charset="0"/>
                              </a:rPr>
                              <m:t>r</m:t>
                            </m:r>
                          </m:e>
                          <m:sub>
                            <m:r>
                              <a:rPr lang="en-US" altLang="zh-CN" sz="2000" b="0" i="1" smtClean="0">
                                <a:latin typeface="Cambria Math" panose="02040503050406030204" pitchFamily="18" charset="0"/>
                              </a:rPr>
                              <m:t>5</m:t>
                            </m:r>
                          </m:sub>
                        </m:sSub>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5</m:t>
                        </m:r>
                      </m:sup>
                    </m:sSup>
                    <m:r>
                      <a:rPr lang="en-US" altLang="zh-CN" sz="2000" b="0" i="0" smtClean="0">
                        <a:latin typeface="Cambria Math" panose="02040503050406030204" pitchFamily="18" charset="0"/>
                      </a:rPr>
                      <m:t>=</m:t>
                    </m:r>
                    <m:d>
                      <m:dPr>
                        <m:begChr m:val="（"/>
                        <m:endChr m:val="）"/>
                        <m:ctrlPr>
                          <a:rPr lang="zh-CN" altLang="en-US" sz="2000" i="1">
                            <a:latin typeface="Cambria Math" panose="02040503050406030204" pitchFamily="18" charset="0"/>
                          </a:rPr>
                        </m:ctrlPr>
                      </m:dPr>
                      <m:e>
                        <m:r>
                          <a:rPr lang="en-US" altLang="zh-CN" sz="2000" i="1">
                            <a:latin typeface="Cambria Math" panose="02040503050406030204" pitchFamily="18" charset="0"/>
                          </a:rPr>
                          <m:t>1+</m:t>
                        </m:r>
                        <m:sSub>
                          <m:sSubPr>
                            <m:ctrlPr>
                              <a:rPr lang="en-US" altLang="zh-CN" sz="2000" i="1">
                                <a:latin typeface="Cambria Math" panose="02040503050406030204" pitchFamily="18" charset="0"/>
                              </a:rPr>
                            </m:ctrlPr>
                          </m:sSubPr>
                          <m:e>
                            <m:r>
                              <m:rPr>
                                <m:sty m:val="p"/>
                              </m:rPr>
                              <a:rPr lang="en-US" altLang="zh-CN" sz="2000" i="1">
                                <a:latin typeface="Cambria Math" panose="02040503050406030204" pitchFamily="18" charset="0"/>
                              </a:rPr>
                              <m:t>r</m:t>
                            </m:r>
                          </m:e>
                          <m:sub>
                            <m:r>
                              <a:rPr lang="en-US" altLang="zh-CN" sz="2000" b="0" i="1" smtClean="0">
                                <a:latin typeface="Cambria Math" panose="02040503050406030204" pitchFamily="18" charset="0"/>
                              </a:rPr>
                              <m:t>1</m:t>
                            </m:r>
                          </m:sub>
                        </m:sSub>
                      </m:e>
                    </m:d>
                    <m:d>
                      <m:dPr>
                        <m:ctrlPr>
                          <a:rPr lang="en-US" altLang="zh-CN" sz="2000" b="0" i="1" smtClean="0">
                            <a:latin typeface="Cambria Math" panose="02040503050406030204" pitchFamily="18" charset="0"/>
                          </a:rPr>
                        </m:ctrlPr>
                      </m:dPr>
                      <m:e>
                        <m:r>
                          <a:rPr lang="en-US" altLang="zh-CN" sz="2000" i="1">
                            <a:latin typeface="Cambria Math" panose="02040503050406030204" pitchFamily="18" charset="0"/>
                          </a:rPr>
                          <m:t>1+</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𝐹𝑅</m:t>
                            </m:r>
                          </m:e>
                          <m:sub>
                            <m:r>
                              <a:rPr lang="en-US" altLang="zh-CN" sz="2000" i="1">
                                <a:latin typeface="Cambria Math" panose="02040503050406030204" pitchFamily="18" charset="0"/>
                              </a:rPr>
                              <m:t>1</m:t>
                            </m:r>
                            <m:r>
                              <a:rPr lang="en-US" altLang="zh-CN" sz="2000" b="0" i="1" smtClean="0">
                                <a:latin typeface="Cambria Math" panose="02040503050406030204" pitchFamily="18" charset="0"/>
                              </a:rPr>
                              <m:t>,1</m:t>
                            </m:r>
                          </m:sub>
                        </m:sSub>
                      </m:e>
                    </m:d>
                    <m:d>
                      <m:dPr>
                        <m:ctrlPr>
                          <a:rPr lang="en-US" altLang="zh-CN" sz="2000" i="1">
                            <a:latin typeface="Cambria Math" panose="02040503050406030204" pitchFamily="18" charset="0"/>
                          </a:rPr>
                        </m:ctrlPr>
                      </m:dPr>
                      <m:e>
                        <m:r>
                          <a:rPr lang="en-US" altLang="zh-CN" sz="2000" i="1">
                            <a:latin typeface="Cambria Math" panose="02040503050406030204" pitchFamily="18" charset="0"/>
                          </a:rPr>
                          <m:t>1+</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𝐹𝑅</m:t>
                            </m:r>
                          </m:e>
                          <m:sub>
                            <m:r>
                              <a:rPr lang="en-US" altLang="zh-CN" sz="2000" b="0" i="1" smtClean="0">
                                <a:latin typeface="Cambria Math" panose="02040503050406030204" pitchFamily="18" charset="0"/>
                              </a:rPr>
                              <m:t>2</m:t>
                            </m:r>
                            <m:r>
                              <a:rPr lang="en-US" altLang="zh-CN" sz="2000" i="1">
                                <a:latin typeface="Cambria Math" panose="02040503050406030204" pitchFamily="18" charset="0"/>
                              </a:rPr>
                              <m:t>,1</m:t>
                            </m:r>
                          </m:sub>
                        </m:sSub>
                      </m:e>
                    </m:d>
                    <m:d>
                      <m:dPr>
                        <m:ctrlPr>
                          <a:rPr lang="en-US" altLang="zh-CN" sz="2000" i="1">
                            <a:latin typeface="Cambria Math" panose="02040503050406030204" pitchFamily="18" charset="0"/>
                          </a:rPr>
                        </m:ctrlPr>
                      </m:dPr>
                      <m:e>
                        <m:r>
                          <a:rPr lang="en-US" altLang="zh-CN" sz="2000" i="1">
                            <a:latin typeface="Cambria Math" panose="02040503050406030204" pitchFamily="18" charset="0"/>
                          </a:rPr>
                          <m:t>1+</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𝐹𝑅</m:t>
                            </m:r>
                          </m:e>
                          <m:sub>
                            <m:r>
                              <a:rPr lang="en-US" altLang="zh-CN" sz="2000" b="0" i="1" smtClean="0">
                                <a:latin typeface="Cambria Math" panose="02040503050406030204" pitchFamily="18" charset="0"/>
                              </a:rPr>
                              <m:t>3</m:t>
                            </m:r>
                            <m:r>
                              <a:rPr lang="en-US" altLang="zh-CN" sz="2000" i="1">
                                <a:latin typeface="Cambria Math" panose="02040503050406030204" pitchFamily="18" charset="0"/>
                              </a:rPr>
                              <m:t>,1</m:t>
                            </m:r>
                          </m:sub>
                        </m:sSub>
                      </m:e>
                    </m:d>
                    <m:d>
                      <m:dPr>
                        <m:ctrlPr>
                          <a:rPr lang="en-US" altLang="zh-CN" sz="2000" i="1">
                            <a:latin typeface="Cambria Math" panose="02040503050406030204" pitchFamily="18" charset="0"/>
                          </a:rPr>
                        </m:ctrlPr>
                      </m:dPr>
                      <m:e>
                        <m:r>
                          <a:rPr lang="en-US" altLang="zh-CN" sz="2000" i="1">
                            <a:latin typeface="Cambria Math" panose="02040503050406030204" pitchFamily="18" charset="0"/>
                          </a:rPr>
                          <m:t>1+</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𝐹𝑅</m:t>
                            </m:r>
                          </m:e>
                          <m:sub>
                            <m:r>
                              <a:rPr lang="en-US" altLang="zh-CN" sz="2000" b="0" i="1" smtClean="0">
                                <a:latin typeface="Cambria Math" panose="02040503050406030204" pitchFamily="18" charset="0"/>
                              </a:rPr>
                              <m:t>4</m:t>
                            </m:r>
                            <m:r>
                              <a:rPr lang="en-US" altLang="zh-CN" sz="2000" i="1">
                                <a:latin typeface="Cambria Math" panose="02040503050406030204" pitchFamily="18" charset="0"/>
                              </a:rPr>
                              <m:t>,1</m:t>
                            </m:r>
                          </m:sub>
                        </m:sSub>
                      </m:e>
                    </m:d>
                  </m:oMath>
                </a14:m>
                <a:endParaRPr lang="en-US" altLang="zh-CN" sz="2000" dirty="0"/>
              </a:p>
              <a:p>
                <a:r>
                  <a:rPr lang="zh-CN" altLang="en-US" sz="2000" dirty="0"/>
                  <a:t>也可以把</a:t>
                </a:r>
                <a14:m>
                  <m:oMath xmlns:m="http://schemas.openxmlformats.org/officeDocument/2006/math">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r</m:t>
                        </m:r>
                      </m:e>
                      <m:sub>
                        <m:r>
                          <a:rPr lang="en-US" altLang="zh-CN" sz="2000" b="0" i="1" smtClean="0">
                            <a:latin typeface="Cambria Math" panose="02040503050406030204" pitchFamily="18" charset="0"/>
                          </a:rPr>
                          <m:t>1</m:t>
                        </m:r>
                      </m:sub>
                    </m:sSub>
                  </m:oMath>
                </a14:m>
                <a:r>
                  <a:rPr lang="zh-CN" altLang="en-US" sz="2000" dirty="0"/>
                  <a:t>记为</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𝐹𝑅</m:t>
                        </m:r>
                      </m:e>
                      <m:sub>
                        <m:r>
                          <a:rPr lang="en-US" altLang="zh-CN" sz="2000" b="0" i="1" smtClean="0">
                            <a:latin typeface="Cambria Math" panose="02040503050406030204" pitchFamily="18" charset="0"/>
                          </a:rPr>
                          <m:t>0</m:t>
                        </m:r>
                        <m:r>
                          <a:rPr lang="en-US" altLang="zh-CN" sz="2000" i="1">
                            <a:latin typeface="Cambria Math" panose="02040503050406030204" pitchFamily="18" charset="0"/>
                          </a:rPr>
                          <m:t>,1</m:t>
                        </m:r>
                      </m:sub>
                    </m:sSub>
                  </m:oMath>
                </a14:m>
                <a:r>
                  <a:rPr lang="zh-CN" altLang="en-US" sz="2000" dirty="0"/>
                  <a:t>，于是</a:t>
                </a:r>
                <a:endParaRPr lang="en-US" altLang="zh-CN" sz="2000" dirty="0"/>
              </a:p>
              <a:p>
                <a:pPr marL="0" indent="0">
                  <a:buNone/>
                </a:pPr>
                <a:r>
                  <a:rPr lang="en-US" altLang="zh-CN" sz="2800" dirty="0"/>
                  <a:t> </a:t>
                </a:r>
                <a14:m>
                  <m:oMath xmlns:m="http://schemas.openxmlformats.org/officeDocument/2006/math">
                    <m:sSup>
                      <m:sSupPr>
                        <m:ctrlPr>
                          <a:rPr lang="en-US" altLang="zh-CN" sz="2800" i="1" smtClean="0">
                            <a:latin typeface="Cambria Math" panose="02040503050406030204" pitchFamily="18" charset="0"/>
                          </a:rPr>
                        </m:ctrlPr>
                      </m:sSupPr>
                      <m:e>
                        <m:r>
                          <a:rPr lang="zh-CN" altLang="en-US" sz="2800" i="1">
                            <a:latin typeface="Cambria Math" panose="02040503050406030204" pitchFamily="18" charset="0"/>
                          </a:rPr>
                          <m:t>（</m:t>
                        </m:r>
                        <m:r>
                          <a:rPr lang="en-US" altLang="zh-CN" sz="2800" b="0" i="1" smtClean="0">
                            <a:latin typeface="Cambria Math" panose="02040503050406030204" pitchFamily="18" charset="0"/>
                          </a:rPr>
                          <m:t>1+</m:t>
                        </m:r>
                        <m:sSub>
                          <m:sSubPr>
                            <m:ctrlPr>
                              <a:rPr lang="en-US" altLang="zh-CN" sz="2800" b="0" i="1" smtClean="0">
                                <a:latin typeface="Cambria Math" panose="02040503050406030204" pitchFamily="18" charset="0"/>
                              </a:rPr>
                            </m:ctrlPr>
                          </m:sSubPr>
                          <m:e>
                            <m:r>
                              <m:rPr>
                                <m:sty m:val="p"/>
                              </m:rPr>
                              <a:rPr lang="en-US" altLang="zh-CN" sz="2800" i="1">
                                <a:latin typeface="Cambria Math" panose="02040503050406030204" pitchFamily="18" charset="0"/>
                              </a:rPr>
                              <m:t>r</m:t>
                            </m:r>
                          </m:e>
                          <m:sub>
                            <m:r>
                              <a:rPr lang="en-US" altLang="zh-CN" sz="2800" b="0" i="1" smtClean="0">
                                <a:latin typeface="Cambria Math" panose="02040503050406030204" pitchFamily="18" charset="0"/>
                              </a:rPr>
                              <m:t>5</m:t>
                            </m:r>
                          </m:sub>
                        </m:sSub>
                        <m:r>
                          <a:rPr lang="en-US" altLang="zh-CN" sz="2800" b="0" i="1" smtClean="0">
                            <a:latin typeface="Cambria Math" panose="02040503050406030204" pitchFamily="18" charset="0"/>
                          </a:rPr>
                          <m:t>)</m:t>
                        </m:r>
                      </m:e>
                      <m:sup>
                        <m:r>
                          <a:rPr lang="en-US" altLang="zh-CN" sz="2800" b="0" i="1" smtClean="0">
                            <a:latin typeface="Cambria Math" panose="02040503050406030204" pitchFamily="18" charset="0"/>
                          </a:rPr>
                          <m:t>5</m:t>
                        </m:r>
                      </m:sup>
                    </m:sSup>
                    <m:r>
                      <a:rPr lang="en-US" altLang="zh-CN" sz="2800" b="0" i="0" smtClean="0">
                        <a:latin typeface="Cambria Math" panose="02040503050406030204" pitchFamily="18" charset="0"/>
                      </a:rPr>
                      <m:t>=</m:t>
                    </m:r>
                    <m:nary>
                      <m:naryPr>
                        <m:chr m:val="∏"/>
                        <m:ctrlPr>
                          <a:rPr lang="en-US" altLang="zh-CN" sz="2800" b="0" i="1" smtClean="0">
                            <a:latin typeface="Cambria Math" panose="02040503050406030204" pitchFamily="18" charset="0"/>
                          </a:rPr>
                        </m:ctrlPr>
                      </m:naryPr>
                      <m:sub>
                        <m:r>
                          <m:rPr>
                            <m:sty m:val="p"/>
                            <m:brk m:alnAt="23"/>
                          </m:rPr>
                          <a:rPr lang="en-US" altLang="zh-CN" sz="2800" i="1">
                            <a:latin typeface="Cambria Math" panose="02040503050406030204" pitchFamily="18" charset="0"/>
                          </a:rPr>
                          <m:t>t</m:t>
                        </m:r>
                        <m:r>
                          <a:rPr lang="en-US" altLang="zh-CN" sz="2800" b="0" i="1" smtClean="0">
                            <a:latin typeface="Cambria Math" panose="02040503050406030204" pitchFamily="18" charset="0"/>
                          </a:rPr>
                          <m:t>=0</m:t>
                        </m:r>
                      </m:sub>
                      <m:sup>
                        <m:r>
                          <a:rPr lang="en-US" altLang="zh-CN" sz="2800" b="0" i="1" smtClean="0">
                            <a:latin typeface="Cambria Math" panose="02040503050406030204" pitchFamily="18" charset="0"/>
                          </a:rPr>
                          <m:t>4</m:t>
                        </m:r>
                      </m:sup>
                      <m:e>
                        <m:d>
                          <m:dPr>
                            <m:ctrlPr>
                              <a:rPr lang="en-US" altLang="zh-CN" sz="2800" i="1">
                                <a:latin typeface="Cambria Math" panose="02040503050406030204" pitchFamily="18" charset="0"/>
                              </a:rPr>
                            </m:ctrlPr>
                          </m:dPr>
                          <m:e>
                            <m:r>
                              <a:rPr lang="en-US" altLang="zh-CN" sz="2800" i="1">
                                <a:latin typeface="Cambria Math" panose="02040503050406030204" pitchFamily="18" charset="0"/>
                              </a:rPr>
                              <m:t>1+</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𝐹𝑅</m:t>
                                </m:r>
                              </m:e>
                              <m:sub>
                                <m:r>
                                  <a:rPr lang="en-US" altLang="zh-CN" sz="2800" b="0" i="1" smtClean="0">
                                    <a:latin typeface="Cambria Math" panose="02040503050406030204" pitchFamily="18" charset="0"/>
                                  </a:rPr>
                                  <m:t>𝑡</m:t>
                                </m:r>
                                <m:r>
                                  <a:rPr lang="en-US" altLang="zh-CN" sz="2800" i="1">
                                    <a:latin typeface="Cambria Math" panose="02040503050406030204" pitchFamily="18" charset="0"/>
                                  </a:rPr>
                                  <m:t>,1</m:t>
                                </m:r>
                              </m:sub>
                            </m:sSub>
                          </m:e>
                        </m:d>
                      </m:e>
                    </m:nary>
                  </m:oMath>
                </a14:m>
                <a:r>
                  <a:rPr lang="zh-CN" altLang="en-US" dirty="0"/>
                  <a:t> ，</a:t>
                </a:r>
                <a:endParaRPr lang="en-US" altLang="zh-CN" dirty="0"/>
              </a:p>
              <a:p>
                <a:pPr marL="0" indent="0">
                  <a:buNone/>
                </a:pPr>
                <a14:m>
                  <m:oMathPara xmlns:m="http://schemas.openxmlformats.org/officeDocument/2006/math">
                    <m:oMathParaPr>
                      <m:jc m:val="left"/>
                    </m:oMathParaPr>
                    <m:oMath xmlns:m="http://schemas.openxmlformats.org/officeDocument/2006/math">
                      <m:d>
                        <m:dPr>
                          <m:begChr m:val="（"/>
                          <m:endChr m:val="）"/>
                          <m:ctrlPr>
                            <a:rPr lang="zh-CN" altLang="en-US" sz="1800" b="0" i="1" smtClean="0">
                              <a:latin typeface="Cambria Math" panose="02040503050406030204" pitchFamily="18" charset="0"/>
                            </a:rPr>
                          </m:ctrlPr>
                        </m:dPr>
                        <m:e>
                          <m:r>
                            <a:rPr lang="en-US" altLang="zh-CN" sz="1800" b="0" i="1" smtClean="0">
                              <a:latin typeface="Cambria Math" panose="02040503050406030204" pitchFamily="18" charset="0"/>
                            </a:rPr>
                            <m:t>1+</m:t>
                          </m:r>
                          <m:sSub>
                            <m:sSubPr>
                              <m:ctrlPr>
                                <a:rPr lang="en-US" altLang="zh-CN" sz="1800" b="0" i="1" smtClean="0">
                                  <a:latin typeface="Cambria Math" panose="02040503050406030204" pitchFamily="18" charset="0"/>
                                </a:rPr>
                              </m:ctrlPr>
                            </m:sSubPr>
                            <m:e>
                              <m:r>
                                <m:rPr>
                                  <m:sty m:val="p"/>
                                </m:rPr>
                                <a:rPr lang="en-US" altLang="zh-CN" sz="1800" i="1">
                                  <a:latin typeface="Cambria Math" panose="02040503050406030204" pitchFamily="18" charset="0"/>
                                </a:rPr>
                                <m:t>r</m:t>
                              </m:r>
                            </m:e>
                            <m:sub>
                              <m:r>
                                <a:rPr lang="en-US" altLang="zh-CN" sz="1800" b="0" i="1" smtClean="0">
                                  <a:latin typeface="Cambria Math" panose="02040503050406030204" pitchFamily="18" charset="0"/>
                                </a:rPr>
                                <m:t>5</m:t>
                              </m:r>
                            </m:sub>
                          </m:sSub>
                        </m:e>
                      </m:d>
                      <m:r>
                        <a:rPr lang="en-US" altLang="zh-CN" sz="1800" b="0" i="0" smtClean="0">
                          <a:latin typeface="Cambria Math" panose="02040503050406030204" pitchFamily="18" charset="0"/>
                        </a:rPr>
                        <m:t>=</m:t>
                      </m:r>
                      <m:rad>
                        <m:radPr>
                          <m:ctrlPr>
                            <a:rPr lang="en-US" altLang="zh-CN" sz="1800" b="0" i="1" smtClean="0">
                              <a:latin typeface="Cambria Math" panose="02040503050406030204" pitchFamily="18" charset="0"/>
                            </a:rPr>
                          </m:ctrlPr>
                        </m:radPr>
                        <m:deg>
                          <m:r>
                            <m:rPr>
                              <m:brk m:alnAt="7"/>
                            </m:rPr>
                            <a:rPr lang="en-US" altLang="zh-CN" sz="1800" b="0" i="1" smtClean="0">
                              <a:latin typeface="Cambria Math" panose="02040503050406030204" pitchFamily="18" charset="0"/>
                            </a:rPr>
                            <m:t>5</m:t>
                          </m:r>
                        </m:deg>
                        <m:e>
                          <m:nary>
                            <m:naryPr>
                              <m:chr m:val="∏"/>
                              <m:ctrlPr>
                                <a:rPr lang="en-US" altLang="zh-CN" sz="1800" i="1">
                                  <a:latin typeface="Cambria Math" panose="02040503050406030204" pitchFamily="18" charset="0"/>
                                </a:rPr>
                              </m:ctrlPr>
                            </m:naryPr>
                            <m:sub>
                              <m:r>
                                <m:rPr>
                                  <m:sty m:val="p"/>
                                  <m:brk m:alnAt="23"/>
                                </m:rPr>
                                <a:rPr lang="en-US" altLang="zh-CN" sz="1800" i="1">
                                  <a:latin typeface="Cambria Math" panose="02040503050406030204" pitchFamily="18" charset="0"/>
                                </a:rPr>
                                <m:t>t</m:t>
                              </m:r>
                              <m:r>
                                <a:rPr lang="en-US" altLang="zh-CN" sz="1800" i="1">
                                  <a:latin typeface="Cambria Math" panose="02040503050406030204" pitchFamily="18" charset="0"/>
                                </a:rPr>
                                <m:t>=0</m:t>
                              </m:r>
                            </m:sub>
                            <m:sup>
                              <m:r>
                                <a:rPr lang="en-US" altLang="zh-CN" sz="1800" i="1">
                                  <a:latin typeface="Cambria Math" panose="02040503050406030204" pitchFamily="18" charset="0"/>
                                </a:rPr>
                                <m:t>4</m:t>
                              </m:r>
                            </m:sup>
                            <m:e>
                              <m:d>
                                <m:dPr>
                                  <m:ctrlPr>
                                    <a:rPr lang="en-US" altLang="zh-CN" sz="1800" i="1">
                                      <a:latin typeface="Cambria Math" panose="02040503050406030204" pitchFamily="18" charset="0"/>
                                    </a:rPr>
                                  </m:ctrlPr>
                                </m:dPr>
                                <m:e>
                                  <m:r>
                                    <a:rPr lang="en-US" altLang="zh-CN" sz="1800" i="1">
                                      <a:latin typeface="Cambria Math" panose="02040503050406030204" pitchFamily="18" charset="0"/>
                                    </a:rPr>
                                    <m:t>1+</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𝐹𝑅</m:t>
                                      </m:r>
                                    </m:e>
                                    <m:sub>
                                      <m:r>
                                        <a:rPr lang="en-US" altLang="zh-CN" sz="1800" i="1">
                                          <a:latin typeface="Cambria Math" panose="02040503050406030204" pitchFamily="18" charset="0"/>
                                        </a:rPr>
                                        <m:t>𝑡</m:t>
                                      </m:r>
                                      <m:r>
                                        <a:rPr lang="en-US" altLang="zh-CN" sz="1800" i="1">
                                          <a:latin typeface="Cambria Math" panose="02040503050406030204" pitchFamily="18" charset="0"/>
                                        </a:rPr>
                                        <m:t>,1</m:t>
                                      </m:r>
                                    </m:sub>
                                  </m:sSub>
                                </m:e>
                              </m:d>
                            </m:e>
                          </m:nary>
                        </m:e>
                      </m:rad>
                    </m:oMath>
                  </m:oMathPara>
                </a14:m>
                <a:endParaRPr lang="zh-CN" altLang="en-US" dirty="0"/>
              </a:p>
            </p:txBody>
          </p:sp>
        </mc:Choice>
        <mc:Fallback>
          <p:sp>
            <p:nvSpPr>
              <p:cNvPr id="3" name="内容占位符 2">
                <a:extLst>
                  <a:ext uri="{FF2B5EF4-FFF2-40B4-BE49-F238E27FC236}">
                    <a16:creationId xmlns:a16="http://schemas.microsoft.com/office/drawing/2014/main" id="{F7DD251B-B0F5-905B-5613-6355C0E4DC98}"/>
                  </a:ext>
                </a:extLst>
              </p:cNvPr>
              <p:cNvSpPr>
                <a:spLocks noGrp="1" noRot="1" noChangeAspect="1" noMove="1" noResize="1" noEditPoints="1" noAdjustHandles="1" noChangeArrowheads="1" noChangeShapeType="1" noTextEdit="1"/>
              </p:cNvSpPr>
              <p:nvPr>
                <p:ph idx="1"/>
              </p:nvPr>
            </p:nvSpPr>
            <p:spPr>
              <a:blipFill>
                <a:blip r:embed="rId2"/>
                <a:stretch>
                  <a:fillRect l="-741" t="-1078" r="-148" b="-74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32662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CEC97-505C-0611-F5F9-D155D648B384}"/>
              </a:ext>
            </a:extLst>
          </p:cNvPr>
          <p:cNvSpPr>
            <a:spLocks noGrp="1"/>
          </p:cNvSpPr>
          <p:nvPr>
            <p:ph type="title"/>
          </p:nvPr>
        </p:nvSpPr>
        <p:spPr/>
        <p:txBody>
          <a:bodyPr/>
          <a:lstStyle/>
          <a:p>
            <a:r>
              <a:rPr lang="zh-CN" altLang="en-US" dirty="0"/>
              <a:t>远期利率曲线</a:t>
            </a:r>
          </a:p>
        </p:txBody>
      </p:sp>
      <p:sp>
        <p:nvSpPr>
          <p:cNvPr id="3" name="内容占位符 2">
            <a:extLst>
              <a:ext uri="{FF2B5EF4-FFF2-40B4-BE49-F238E27FC236}">
                <a16:creationId xmlns:a16="http://schemas.microsoft.com/office/drawing/2014/main" id="{6B05F73E-2AD4-C2D9-F6EB-AC024FECF2EE}"/>
              </a:ext>
            </a:extLst>
          </p:cNvPr>
          <p:cNvSpPr>
            <a:spLocks noGrp="1"/>
          </p:cNvSpPr>
          <p:nvPr>
            <p:ph idx="1"/>
          </p:nvPr>
        </p:nvSpPr>
        <p:spPr/>
        <p:txBody>
          <a:bodyPr/>
          <a:lstStyle/>
          <a:p>
            <a:r>
              <a:rPr lang="zh-CN" altLang="en-US" sz="2000" dirty="0"/>
              <a:t>习惯上，我们会把</a:t>
            </a:r>
            <a:r>
              <a:rPr lang="en-US" altLang="zh-CN" sz="2000" dirty="0"/>
              <a:t>1</a:t>
            </a:r>
            <a:r>
              <a:rPr lang="zh-CN" altLang="en-US" sz="2000" dirty="0"/>
              <a:t>年后，</a:t>
            </a:r>
            <a:r>
              <a:rPr lang="en-US" altLang="zh-CN" sz="2000" dirty="0"/>
              <a:t>2</a:t>
            </a:r>
            <a:r>
              <a:rPr lang="zh-CN" altLang="en-US" sz="2000" dirty="0"/>
              <a:t>年后</a:t>
            </a:r>
            <a:r>
              <a:rPr lang="en-US" altLang="zh-CN" sz="2000" dirty="0"/>
              <a:t>…..</a:t>
            </a:r>
            <a:r>
              <a:rPr lang="zh-CN" altLang="en-US" sz="2000" dirty="0"/>
              <a:t>的不同期限远期利率连成曲线，称为</a:t>
            </a:r>
            <a:r>
              <a:rPr lang="en-US" altLang="zh-CN" sz="2000" dirty="0"/>
              <a:t>1Y</a:t>
            </a:r>
            <a:r>
              <a:rPr lang="zh-CN" altLang="en-US" sz="2000" dirty="0"/>
              <a:t>后远期利率曲线，</a:t>
            </a:r>
            <a:r>
              <a:rPr lang="en-US" altLang="zh-CN" sz="2000" dirty="0"/>
              <a:t>2Y</a:t>
            </a:r>
            <a:r>
              <a:rPr lang="zh-CN" altLang="en-US" sz="2000" dirty="0"/>
              <a:t>后远期利率曲线</a:t>
            </a:r>
            <a:r>
              <a:rPr lang="en-US" altLang="zh-CN" sz="2000" dirty="0"/>
              <a:t>……</a:t>
            </a:r>
          </a:p>
          <a:p>
            <a:r>
              <a:rPr lang="en-US" altLang="zh-CN" sz="2000" dirty="0" err="1"/>
              <a:t>iFind</a:t>
            </a:r>
            <a:r>
              <a:rPr lang="zh-CN" altLang="en-US" sz="2000" dirty="0"/>
              <a:t>称为“远期的即期收益率曲线”（很奇怪的名字，不过，想想也说的过去，因为中央国债公司还发布了“远期的到期收益率曲线”）</a:t>
            </a:r>
          </a:p>
        </p:txBody>
      </p:sp>
      <p:pic>
        <p:nvPicPr>
          <p:cNvPr id="5" name="图片 4">
            <a:extLst>
              <a:ext uri="{FF2B5EF4-FFF2-40B4-BE49-F238E27FC236}">
                <a16:creationId xmlns:a16="http://schemas.microsoft.com/office/drawing/2014/main" id="{D1AA3525-8F27-112C-78F8-6A29CBA00E7A}"/>
              </a:ext>
            </a:extLst>
          </p:cNvPr>
          <p:cNvPicPr>
            <a:picLocks noChangeAspect="1"/>
          </p:cNvPicPr>
          <p:nvPr/>
        </p:nvPicPr>
        <p:blipFill>
          <a:blip r:embed="rId2"/>
          <a:stretch>
            <a:fillRect/>
          </a:stretch>
        </p:blipFill>
        <p:spPr>
          <a:xfrm>
            <a:off x="611560" y="3355310"/>
            <a:ext cx="8064896" cy="1877022"/>
          </a:xfrm>
          <a:prstGeom prst="rect">
            <a:avLst/>
          </a:prstGeom>
        </p:spPr>
      </p:pic>
    </p:spTree>
    <p:extLst>
      <p:ext uri="{BB962C8B-B14F-4D97-AF65-F5344CB8AC3E}">
        <p14:creationId xmlns:p14="http://schemas.microsoft.com/office/powerpoint/2010/main" val="3545780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BFBE53-8532-5E1A-360D-4D75A36BEE95}"/>
              </a:ext>
            </a:extLst>
          </p:cNvPr>
          <p:cNvSpPr>
            <a:spLocks noGrp="1"/>
          </p:cNvSpPr>
          <p:nvPr>
            <p:ph type="title"/>
          </p:nvPr>
        </p:nvSpPr>
        <p:spPr/>
        <p:txBody>
          <a:bodyPr/>
          <a:lstStyle/>
          <a:p>
            <a:r>
              <a:rPr lang="zh-CN" altLang="en-US" dirty="0"/>
              <a:t>        远期利率的估值应用</a:t>
            </a:r>
          </a:p>
        </p:txBody>
      </p:sp>
      <p:sp>
        <p:nvSpPr>
          <p:cNvPr id="3" name="内容占位符 2">
            <a:extLst>
              <a:ext uri="{FF2B5EF4-FFF2-40B4-BE49-F238E27FC236}">
                <a16:creationId xmlns:a16="http://schemas.microsoft.com/office/drawing/2014/main" id="{8E5F6708-10E2-6AF8-FD5F-404550A1A591}"/>
              </a:ext>
            </a:extLst>
          </p:cNvPr>
          <p:cNvSpPr>
            <a:spLocks noGrp="1"/>
          </p:cNvSpPr>
          <p:nvPr>
            <p:ph idx="1"/>
          </p:nvPr>
        </p:nvSpPr>
        <p:spPr/>
        <p:txBody>
          <a:bodyPr/>
          <a:lstStyle/>
          <a:p>
            <a:r>
              <a:rPr lang="zh-CN" altLang="en-US" dirty="0"/>
              <a:t>由于即期利率是一系列远期利率的几何平均数，因此当然可以用远期利率为固定利率债券估值。</a:t>
            </a:r>
            <a:endParaRPr lang="en-US" altLang="zh-CN" dirty="0"/>
          </a:p>
          <a:p>
            <a:r>
              <a:rPr lang="zh-CN" altLang="en-US" dirty="0"/>
              <a:t>但更经常的做法是为浮动利率债券估值，或者为更加复杂的金融产品（比如利率互换、远期利率合约）估值。</a:t>
            </a:r>
            <a:endParaRPr lang="en-US" altLang="zh-CN" dirty="0"/>
          </a:p>
          <a:p>
            <a:r>
              <a:rPr lang="zh-CN" altLang="en-US" dirty="0"/>
              <a:t>本课程不一定有时间涉及，后续课程如</a:t>
            </a:r>
            <a:r>
              <a:rPr lang="en-US" altLang="zh-CN" dirty="0"/>
              <a:t>《</a:t>
            </a:r>
            <a:r>
              <a:rPr lang="zh-CN" altLang="en-US" dirty="0"/>
              <a:t>固定收益</a:t>
            </a:r>
            <a:r>
              <a:rPr lang="en-US" altLang="zh-CN" dirty="0"/>
              <a:t>》</a:t>
            </a:r>
            <a:r>
              <a:rPr lang="zh-CN" altLang="en-US" dirty="0"/>
              <a:t>、</a:t>
            </a:r>
            <a:r>
              <a:rPr lang="en-US" altLang="zh-CN" dirty="0"/>
              <a:t>《</a:t>
            </a:r>
            <a:r>
              <a:rPr lang="zh-CN" altLang="en-US" dirty="0"/>
              <a:t>衍生品与金融工程</a:t>
            </a:r>
            <a:r>
              <a:rPr lang="en-US" altLang="zh-CN" dirty="0"/>
              <a:t>》</a:t>
            </a:r>
            <a:r>
              <a:rPr lang="zh-CN" altLang="en-US" dirty="0"/>
              <a:t>还要继续学习。</a:t>
            </a:r>
          </a:p>
        </p:txBody>
      </p:sp>
    </p:spTree>
    <p:extLst>
      <p:ext uri="{BB962C8B-B14F-4D97-AF65-F5344CB8AC3E}">
        <p14:creationId xmlns:p14="http://schemas.microsoft.com/office/powerpoint/2010/main" val="163526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descr="PPT-2c 拷贝"/>
          <p:cNvPicPr>
            <a:picLocks noChangeAspect="1" noChangeArrowheads="1"/>
          </p:cNvPicPr>
          <p:nvPr/>
        </p:nvPicPr>
        <p:blipFill>
          <a:blip r:embed="rId3" cstate="print"/>
          <a:srcRect/>
          <a:stretch>
            <a:fillRect/>
          </a:stretch>
        </p:blipFill>
        <p:spPr bwMode="auto">
          <a:xfrm>
            <a:off x="0" y="-9525"/>
            <a:ext cx="9144000" cy="6877050"/>
          </a:xfrm>
          <a:prstGeom prst="rect">
            <a:avLst/>
          </a:prstGeom>
          <a:noFill/>
        </p:spPr>
      </p:pic>
      <p:sp>
        <p:nvSpPr>
          <p:cNvPr id="11266" name="Rectangle 2"/>
          <p:cNvSpPr>
            <a:spLocks noGrp="1" noChangeArrowheads="1"/>
          </p:cNvSpPr>
          <p:nvPr>
            <p:ph type="title"/>
          </p:nvPr>
        </p:nvSpPr>
        <p:spPr>
          <a:xfrm>
            <a:off x="827584" y="1052736"/>
            <a:ext cx="8064895" cy="4968552"/>
          </a:xfrm>
        </p:spPr>
        <p:txBody>
          <a:bodyPr/>
          <a:lstStyle/>
          <a:p>
            <a:pPr algn="l"/>
            <a:r>
              <a:rPr lang="zh-CN" altLang="en-US" sz="3200" dirty="0">
                <a:solidFill>
                  <a:schemeClr val="tx2"/>
                </a:solidFill>
                <a:latin typeface="+mj-lt"/>
                <a:ea typeface="+mj-ea"/>
                <a:cs typeface="+mj-cs"/>
              </a:rPr>
              <a:t>本院为研究商学而设，为培植商业人才而设，为领导商人而设，是则本院之使命。</a:t>
            </a:r>
            <a:endParaRPr lang="en-US" altLang="zh-CN" sz="3200" dirty="0">
              <a:solidFill>
                <a:srgbClr val="333300"/>
              </a:solidFill>
              <a:latin typeface="汉仪综艺体简" pitchFamily="49" charset="-122"/>
              <a:ea typeface="汉仪综艺体简"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F6851F-A107-43AE-892B-FBF483B7452D}"/>
              </a:ext>
            </a:extLst>
          </p:cNvPr>
          <p:cNvSpPr>
            <a:spLocks noGrp="1"/>
          </p:cNvSpPr>
          <p:nvPr>
            <p:ph type="title"/>
          </p:nvPr>
        </p:nvSpPr>
        <p:spPr/>
        <p:txBody>
          <a:bodyPr/>
          <a:lstStyle/>
          <a:p>
            <a:r>
              <a:rPr lang="zh-CN" altLang="en-US" dirty="0"/>
              <a:t>中国债券类别</a:t>
            </a:r>
          </a:p>
        </p:txBody>
      </p:sp>
      <p:graphicFrame>
        <p:nvGraphicFramePr>
          <p:cNvPr id="5" name="对象 4">
            <a:extLst>
              <a:ext uri="{FF2B5EF4-FFF2-40B4-BE49-F238E27FC236}">
                <a16:creationId xmlns:a16="http://schemas.microsoft.com/office/drawing/2014/main" id="{B913127C-687D-4F46-84C1-0074EA7DD747}"/>
              </a:ext>
            </a:extLst>
          </p:cNvPr>
          <p:cNvGraphicFramePr>
            <a:graphicFrameLocks noChangeAspect="1"/>
          </p:cNvGraphicFramePr>
          <p:nvPr>
            <p:extLst>
              <p:ext uri="{D42A27DB-BD31-4B8C-83A1-F6EECF244321}">
                <p14:modId xmlns:p14="http://schemas.microsoft.com/office/powerpoint/2010/main" val="1552163980"/>
              </p:ext>
            </p:extLst>
          </p:nvPr>
        </p:nvGraphicFramePr>
        <p:xfrm>
          <a:off x="1519238" y="1400175"/>
          <a:ext cx="6105525" cy="4057650"/>
        </p:xfrm>
        <a:graphic>
          <a:graphicData uri="http://schemas.openxmlformats.org/presentationml/2006/ole">
            <mc:AlternateContent xmlns:mc="http://schemas.openxmlformats.org/markup-compatibility/2006">
              <mc:Choice xmlns:v="urn:schemas-microsoft-com:vml" Requires="v">
                <p:oleObj name="Worksheet" r:id="rId2" imgW="6105461" imgH="4057610" progId="Excel.Sheet.12">
                  <p:embed/>
                </p:oleObj>
              </mc:Choice>
              <mc:Fallback>
                <p:oleObj name="Worksheet" r:id="rId2" imgW="6105461" imgH="4057610" progId="Excel.Sheet.12">
                  <p:embed/>
                  <p:pic>
                    <p:nvPicPr>
                      <p:cNvPr id="0" name=""/>
                      <p:cNvPicPr/>
                      <p:nvPr/>
                    </p:nvPicPr>
                    <p:blipFill>
                      <a:blip r:embed="rId3"/>
                      <a:stretch>
                        <a:fillRect/>
                      </a:stretch>
                    </p:blipFill>
                    <p:spPr>
                      <a:xfrm>
                        <a:off x="1519238" y="1400175"/>
                        <a:ext cx="6105525" cy="4057650"/>
                      </a:xfrm>
                      <a:prstGeom prst="rect">
                        <a:avLst/>
                      </a:prstGeom>
                    </p:spPr>
                  </p:pic>
                </p:oleObj>
              </mc:Fallback>
            </mc:AlternateContent>
          </a:graphicData>
        </a:graphic>
      </p:graphicFrame>
    </p:spTree>
    <p:extLst>
      <p:ext uri="{BB962C8B-B14F-4D97-AF65-F5344CB8AC3E}">
        <p14:creationId xmlns:p14="http://schemas.microsoft.com/office/powerpoint/2010/main" val="293387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9DD888-977F-4F0F-81AB-50A3A4D7E636}"/>
              </a:ext>
            </a:extLst>
          </p:cNvPr>
          <p:cNvSpPr>
            <a:spLocks noGrp="1"/>
          </p:cNvSpPr>
          <p:nvPr>
            <p:ph type="title"/>
          </p:nvPr>
        </p:nvSpPr>
        <p:spPr/>
        <p:txBody>
          <a:bodyPr/>
          <a:lstStyle/>
          <a:p>
            <a:r>
              <a:rPr lang="zh-CN" altLang="en-US" dirty="0"/>
              <a:t>             利率风险</a:t>
            </a:r>
            <a:r>
              <a:rPr lang="en-US" altLang="zh-CN" dirty="0"/>
              <a:t>vs.</a:t>
            </a:r>
            <a:r>
              <a:rPr lang="zh-CN" altLang="en-US" dirty="0"/>
              <a:t>信用风险</a:t>
            </a:r>
          </a:p>
        </p:txBody>
      </p:sp>
      <p:graphicFrame>
        <p:nvGraphicFramePr>
          <p:cNvPr id="6" name="图表 5">
            <a:extLst>
              <a:ext uri="{FF2B5EF4-FFF2-40B4-BE49-F238E27FC236}">
                <a16:creationId xmlns:a16="http://schemas.microsoft.com/office/drawing/2014/main" id="{D1468078-0B4C-4118-BC1D-05EA184996F1}"/>
              </a:ext>
            </a:extLst>
          </p:cNvPr>
          <p:cNvGraphicFramePr>
            <a:graphicFrameLocks/>
          </p:cNvGraphicFramePr>
          <p:nvPr>
            <p:extLst>
              <p:ext uri="{D42A27DB-BD31-4B8C-83A1-F6EECF244321}">
                <p14:modId xmlns:p14="http://schemas.microsoft.com/office/powerpoint/2010/main" val="1473350968"/>
              </p:ext>
            </p:extLst>
          </p:nvPr>
        </p:nvGraphicFramePr>
        <p:xfrm>
          <a:off x="492111" y="1726517"/>
          <a:ext cx="3960440" cy="3404965"/>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a:extLst>
              <a:ext uri="{FF2B5EF4-FFF2-40B4-BE49-F238E27FC236}">
                <a16:creationId xmlns:a16="http://schemas.microsoft.com/office/drawing/2014/main" id="{B52EDF22-6940-4FC2-908A-812B0BC1FFA0}"/>
              </a:ext>
            </a:extLst>
          </p:cNvPr>
          <p:cNvSpPr txBox="1"/>
          <p:nvPr/>
        </p:nvSpPr>
        <p:spPr>
          <a:xfrm>
            <a:off x="492111" y="5373216"/>
            <a:ext cx="3960440" cy="369332"/>
          </a:xfrm>
          <a:prstGeom prst="rect">
            <a:avLst/>
          </a:prstGeom>
          <a:noFill/>
        </p:spPr>
        <p:txBody>
          <a:bodyPr wrap="square" rtlCol="0">
            <a:spAutoFit/>
          </a:bodyPr>
          <a:lstStyle/>
          <a:p>
            <a:r>
              <a:rPr lang="zh-CN" altLang="en-US" dirty="0"/>
              <a:t>利率变化导致的债券价格不确定性</a:t>
            </a:r>
          </a:p>
        </p:txBody>
      </p:sp>
      <p:graphicFrame>
        <p:nvGraphicFramePr>
          <p:cNvPr id="8" name="图表 7">
            <a:extLst>
              <a:ext uri="{FF2B5EF4-FFF2-40B4-BE49-F238E27FC236}">
                <a16:creationId xmlns:a16="http://schemas.microsoft.com/office/drawing/2014/main" id="{6E20F3F6-27A6-4F2F-8B63-898B10B41988}"/>
              </a:ext>
            </a:extLst>
          </p:cNvPr>
          <p:cNvGraphicFramePr>
            <a:graphicFrameLocks/>
          </p:cNvGraphicFramePr>
          <p:nvPr>
            <p:extLst>
              <p:ext uri="{D42A27DB-BD31-4B8C-83A1-F6EECF244321}">
                <p14:modId xmlns:p14="http://schemas.microsoft.com/office/powerpoint/2010/main" val="2546910222"/>
              </p:ext>
            </p:extLst>
          </p:nvPr>
        </p:nvGraphicFramePr>
        <p:xfrm>
          <a:off x="4452551" y="1704813"/>
          <a:ext cx="4220066" cy="3404965"/>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a:extLst>
              <a:ext uri="{FF2B5EF4-FFF2-40B4-BE49-F238E27FC236}">
                <a16:creationId xmlns:a16="http://schemas.microsoft.com/office/drawing/2014/main" id="{54B01634-4A48-44B4-B2A4-0A6B608F8DFB}"/>
              </a:ext>
            </a:extLst>
          </p:cNvPr>
          <p:cNvSpPr txBox="1"/>
          <p:nvPr/>
        </p:nvSpPr>
        <p:spPr>
          <a:xfrm>
            <a:off x="4452551" y="5376761"/>
            <a:ext cx="4199338" cy="369332"/>
          </a:xfrm>
          <a:prstGeom prst="rect">
            <a:avLst/>
          </a:prstGeom>
          <a:noFill/>
        </p:spPr>
        <p:txBody>
          <a:bodyPr wrap="square" rtlCol="0">
            <a:spAutoFit/>
          </a:bodyPr>
          <a:lstStyle/>
          <a:p>
            <a:r>
              <a:rPr lang="zh-CN" altLang="en-US" dirty="0"/>
              <a:t>信用状况变化导致的债券价格不确定性</a:t>
            </a:r>
          </a:p>
        </p:txBody>
      </p:sp>
      <p:sp>
        <p:nvSpPr>
          <p:cNvPr id="4" name="文本框 3">
            <a:extLst>
              <a:ext uri="{FF2B5EF4-FFF2-40B4-BE49-F238E27FC236}">
                <a16:creationId xmlns:a16="http://schemas.microsoft.com/office/drawing/2014/main" id="{C2D7AF35-8209-4296-A3DB-0CE1CE8CAC39}"/>
              </a:ext>
            </a:extLst>
          </p:cNvPr>
          <p:cNvSpPr txBox="1"/>
          <p:nvPr/>
        </p:nvSpPr>
        <p:spPr>
          <a:xfrm>
            <a:off x="323528" y="5805264"/>
            <a:ext cx="7416824" cy="58477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zh-CN" altLang="en-US" sz="3200" b="0" i="0" u="none" strike="noStrike" kern="0" cap="none" spc="0" normalizeH="0" baseline="0" noProof="0" dirty="0">
                <a:ln>
                  <a:noFill/>
                </a:ln>
                <a:solidFill>
                  <a:srgbClr val="000000"/>
                </a:solidFill>
                <a:effectLst/>
                <a:uLnTx/>
                <a:uFillTx/>
                <a:latin typeface="Arial"/>
                <a:ea typeface="宋体"/>
                <a:cs typeface="+mn-cs"/>
                <a:hlinkClick r:id="rId4"/>
              </a:rPr>
              <a:t>中国信用债违约：分年按行业</a:t>
            </a:r>
            <a:endParaRPr kumimoji="0" lang="zh-CN" altLang="en-US" sz="3200" b="0" i="0" u="none" strike="noStrike" kern="0" cap="none" spc="0" normalizeH="0" baseline="0" noProof="0" dirty="0">
              <a:ln>
                <a:noFill/>
              </a:ln>
              <a:solidFill>
                <a:srgbClr val="000000"/>
              </a:solidFill>
              <a:effectLst/>
              <a:uLnTx/>
              <a:uFillTx/>
              <a:latin typeface="Arial"/>
              <a:ea typeface="宋体"/>
              <a:cs typeface="+mn-cs"/>
            </a:endParaRPr>
          </a:p>
        </p:txBody>
      </p:sp>
    </p:spTree>
    <p:extLst>
      <p:ext uri="{BB962C8B-B14F-4D97-AF65-F5344CB8AC3E}">
        <p14:creationId xmlns:p14="http://schemas.microsoft.com/office/powerpoint/2010/main" val="209974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Graphic spid="8" grpId="0">
        <p:bldAsOne/>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425308-AA55-4EFF-9511-1196C09EAC05}"/>
              </a:ext>
            </a:extLst>
          </p:cNvPr>
          <p:cNvSpPr>
            <a:spLocks noGrp="1"/>
          </p:cNvSpPr>
          <p:nvPr>
            <p:ph type="title"/>
          </p:nvPr>
        </p:nvSpPr>
        <p:spPr/>
        <p:txBody>
          <a:bodyPr/>
          <a:lstStyle/>
          <a:p>
            <a:r>
              <a:rPr lang="zh-CN" altLang="en-US" dirty="0"/>
              <a:t>           </a:t>
            </a:r>
            <a:r>
              <a:rPr lang="zh-CN" altLang="en-US" sz="3600" dirty="0"/>
              <a:t>债券全价、净价与累计利息</a:t>
            </a:r>
            <a:endParaRPr lang="zh-CN" altLang="en-US" dirty="0"/>
          </a:p>
        </p:txBody>
      </p:sp>
      <p:graphicFrame>
        <p:nvGraphicFramePr>
          <p:cNvPr id="4" name="图表 3">
            <a:extLst>
              <a:ext uri="{FF2B5EF4-FFF2-40B4-BE49-F238E27FC236}">
                <a16:creationId xmlns:a16="http://schemas.microsoft.com/office/drawing/2014/main" id="{F3525635-E374-4200-8AD9-510DF608B391}"/>
              </a:ext>
            </a:extLst>
          </p:cNvPr>
          <p:cNvGraphicFramePr>
            <a:graphicFrameLocks/>
          </p:cNvGraphicFramePr>
          <p:nvPr>
            <p:extLst>
              <p:ext uri="{D42A27DB-BD31-4B8C-83A1-F6EECF244321}">
                <p14:modId xmlns:p14="http://schemas.microsoft.com/office/powerpoint/2010/main" val="1208249065"/>
              </p:ext>
            </p:extLst>
          </p:nvPr>
        </p:nvGraphicFramePr>
        <p:xfrm>
          <a:off x="827584" y="1196752"/>
          <a:ext cx="7344816" cy="4621684"/>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6D85D8BF-3559-417A-9D1E-0FF78311688C}"/>
              </a:ext>
            </a:extLst>
          </p:cNvPr>
          <p:cNvSpPr txBox="1"/>
          <p:nvPr/>
        </p:nvSpPr>
        <p:spPr>
          <a:xfrm>
            <a:off x="457200" y="5790503"/>
            <a:ext cx="7859216" cy="646331"/>
          </a:xfrm>
          <a:prstGeom prst="rect">
            <a:avLst/>
          </a:prstGeom>
          <a:noFill/>
        </p:spPr>
        <p:txBody>
          <a:bodyPr wrap="square" rtlCol="0">
            <a:spAutoFit/>
          </a:bodyPr>
          <a:lstStyle/>
          <a:p>
            <a:r>
              <a:rPr lang="zh-CN" altLang="en-US" b="1" dirty="0"/>
              <a:t>为避免受到累计利息有规律的周期性变化影响，一般市场价格按净价报价，实际结算时按全价结算</a:t>
            </a:r>
          </a:p>
        </p:txBody>
      </p:sp>
    </p:spTree>
    <p:extLst>
      <p:ext uri="{BB962C8B-B14F-4D97-AF65-F5344CB8AC3E}">
        <p14:creationId xmlns:p14="http://schemas.microsoft.com/office/powerpoint/2010/main" val="307351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F2B338-D595-AF4E-D893-2EDF0F5F6DE5}"/>
              </a:ext>
            </a:extLst>
          </p:cNvPr>
          <p:cNvSpPr>
            <a:spLocks noGrp="1"/>
          </p:cNvSpPr>
          <p:nvPr>
            <p:ph type="title"/>
          </p:nvPr>
        </p:nvSpPr>
        <p:spPr/>
        <p:txBody>
          <a:bodyPr/>
          <a:lstStyle/>
          <a:p>
            <a:r>
              <a:rPr lang="zh-CN" altLang="en-US" dirty="0"/>
              <a:t>           </a:t>
            </a:r>
            <a:r>
              <a:rPr lang="zh-CN" altLang="en-US" sz="2800" dirty="0"/>
              <a:t>计息规则、累积利息、净价、全价</a:t>
            </a:r>
            <a:endParaRPr lang="zh-CN" altLang="en-US" dirty="0"/>
          </a:p>
        </p:txBody>
      </p:sp>
      <p:sp>
        <p:nvSpPr>
          <p:cNvPr id="3" name="内容占位符 2">
            <a:extLst>
              <a:ext uri="{FF2B5EF4-FFF2-40B4-BE49-F238E27FC236}">
                <a16:creationId xmlns:a16="http://schemas.microsoft.com/office/drawing/2014/main" id="{BD478F3E-0B00-A61D-21D5-E8ADFBEDC1ED}"/>
              </a:ext>
            </a:extLst>
          </p:cNvPr>
          <p:cNvSpPr>
            <a:spLocks noGrp="1"/>
          </p:cNvSpPr>
          <p:nvPr>
            <p:ph idx="1"/>
          </p:nvPr>
        </p:nvSpPr>
        <p:spPr/>
        <p:txBody>
          <a:bodyPr/>
          <a:lstStyle/>
          <a:p>
            <a:r>
              <a:rPr lang="zh-CN" altLang="en-US" sz="2000" dirty="0"/>
              <a:t>全价</a:t>
            </a:r>
            <a:r>
              <a:rPr lang="en-US" altLang="zh-CN" sz="2000" dirty="0"/>
              <a:t>=</a:t>
            </a:r>
            <a:r>
              <a:rPr lang="zh-CN" altLang="en-US" sz="2000" dirty="0"/>
              <a:t>净价</a:t>
            </a:r>
            <a:r>
              <a:rPr lang="en-US" altLang="zh-CN" sz="2000" dirty="0"/>
              <a:t>+</a:t>
            </a:r>
            <a:r>
              <a:rPr lang="zh-CN" altLang="en-US" sz="2000" dirty="0"/>
              <a:t>累计利息</a:t>
            </a:r>
            <a:endParaRPr lang="en-US" altLang="zh-CN" sz="2000" dirty="0"/>
          </a:p>
          <a:p>
            <a:r>
              <a:rPr lang="zh-CN" altLang="en-US" sz="2000" dirty="0"/>
              <a:t>全价（</a:t>
            </a:r>
            <a:r>
              <a:rPr lang="en-US" altLang="zh-CN" sz="2000" dirty="0"/>
              <a:t>full price/ dirty price)</a:t>
            </a:r>
            <a:r>
              <a:rPr lang="zh-CN" altLang="en-US" sz="2000" dirty="0"/>
              <a:t>、净价（</a:t>
            </a:r>
            <a:r>
              <a:rPr lang="en-US" altLang="zh-CN" sz="2000" dirty="0"/>
              <a:t>flat price/clean price)</a:t>
            </a:r>
            <a:r>
              <a:rPr lang="zh-CN" altLang="en-US" sz="2000" dirty="0"/>
              <a:t>、累计利息（</a:t>
            </a:r>
            <a:r>
              <a:rPr lang="en-US" altLang="zh-CN" sz="2000" dirty="0"/>
              <a:t>accrued interest)</a:t>
            </a:r>
          </a:p>
          <a:p>
            <a:r>
              <a:rPr lang="zh-CN" altLang="en-US" sz="2000" dirty="0"/>
              <a:t>累计利息是自上一付息日（或起息日）以来</a:t>
            </a:r>
            <a:r>
              <a:rPr lang="en-US" altLang="zh-CN" sz="2000" dirty="0"/>
              <a:t>,</a:t>
            </a:r>
            <a:r>
              <a:rPr lang="zh-CN" altLang="en-US" sz="2000" dirty="0"/>
              <a:t>到交易日累计的应付利息（算头不算尾）。</a:t>
            </a:r>
            <a:endParaRPr lang="en-US" altLang="zh-CN" sz="2000" dirty="0"/>
          </a:p>
          <a:p>
            <a:r>
              <a:rPr lang="zh-CN" altLang="en-US" sz="2000" dirty="0"/>
              <a:t>例：</a:t>
            </a:r>
            <a:r>
              <a:rPr lang="en-US" altLang="zh-CN" sz="2000" dirty="0"/>
              <a:t>19</a:t>
            </a:r>
            <a:r>
              <a:rPr lang="zh-CN" altLang="en-US" sz="2000" dirty="0"/>
              <a:t>国债</a:t>
            </a:r>
            <a:r>
              <a:rPr lang="en-US" altLang="zh-CN" sz="2000" dirty="0"/>
              <a:t>10</a:t>
            </a:r>
            <a:r>
              <a:rPr lang="zh-CN" altLang="en-US" sz="2000" dirty="0"/>
              <a:t>（</a:t>
            </a:r>
            <a:r>
              <a:rPr lang="en-US" altLang="zh-CN" sz="2000" dirty="0"/>
              <a:t>019620.sh</a:t>
            </a:r>
            <a:r>
              <a:rPr lang="zh-CN" altLang="en-US" sz="2000" dirty="0"/>
              <a:t>）</a:t>
            </a:r>
            <a:endParaRPr lang="en-US" altLang="zh-CN" sz="2000" dirty="0"/>
          </a:p>
          <a:p>
            <a:endParaRPr lang="zh-CN" altLang="en-US" sz="1800" dirty="0"/>
          </a:p>
        </p:txBody>
      </p:sp>
      <p:graphicFrame>
        <p:nvGraphicFramePr>
          <p:cNvPr id="4" name="表格 3">
            <a:extLst>
              <a:ext uri="{FF2B5EF4-FFF2-40B4-BE49-F238E27FC236}">
                <a16:creationId xmlns:a16="http://schemas.microsoft.com/office/drawing/2014/main" id="{278E11ED-9243-2284-7AE0-26DFB3D4FF78}"/>
              </a:ext>
            </a:extLst>
          </p:cNvPr>
          <p:cNvGraphicFramePr>
            <a:graphicFrameLocks noGrp="1"/>
          </p:cNvGraphicFramePr>
          <p:nvPr>
            <p:extLst>
              <p:ext uri="{D42A27DB-BD31-4B8C-83A1-F6EECF244321}">
                <p14:modId xmlns:p14="http://schemas.microsoft.com/office/powerpoint/2010/main" val="4269126056"/>
              </p:ext>
            </p:extLst>
          </p:nvPr>
        </p:nvGraphicFramePr>
        <p:xfrm>
          <a:off x="1403648" y="3861048"/>
          <a:ext cx="2304256" cy="2088232"/>
        </p:xfrm>
        <a:graphic>
          <a:graphicData uri="http://schemas.openxmlformats.org/drawingml/2006/table">
            <a:tbl>
              <a:tblPr/>
              <a:tblGrid>
                <a:gridCol w="1206991">
                  <a:extLst>
                    <a:ext uri="{9D8B030D-6E8A-4147-A177-3AD203B41FA5}">
                      <a16:colId xmlns:a16="http://schemas.microsoft.com/office/drawing/2014/main" val="1415239719"/>
                    </a:ext>
                  </a:extLst>
                </a:gridCol>
                <a:gridCol w="1097265">
                  <a:extLst>
                    <a:ext uri="{9D8B030D-6E8A-4147-A177-3AD203B41FA5}">
                      <a16:colId xmlns:a16="http://schemas.microsoft.com/office/drawing/2014/main" val="1864875839"/>
                    </a:ext>
                  </a:extLst>
                </a:gridCol>
              </a:tblGrid>
              <a:tr h="211949">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债券代码</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019620.sh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1966619"/>
                  </a:ext>
                </a:extLst>
              </a:tr>
              <a:tr h="211949">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票面利率</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3.86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921764"/>
                  </a:ext>
                </a:extLst>
              </a:tr>
              <a:tr h="211949">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上一付息日</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2024/7/22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3184111"/>
                  </a:ext>
                </a:extLst>
              </a:tr>
              <a:tr h="211949">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下一付息日</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2025/1/22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2489599"/>
                  </a:ext>
                </a:extLst>
              </a:tr>
              <a:tr h="211949">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估值日</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2024/11/20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3026455"/>
                  </a:ext>
                </a:extLst>
              </a:tr>
              <a:tr h="408269">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付息周期天数</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184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040893"/>
                  </a:ext>
                </a:extLst>
              </a:tr>
              <a:tr h="408269">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累积利息天数</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121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8002851"/>
                  </a:ext>
                </a:extLst>
              </a:tr>
              <a:tr h="211949">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累积利息</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1.26918478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8909505"/>
                  </a:ext>
                </a:extLst>
              </a:tr>
            </a:tbl>
          </a:graphicData>
        </a:graphic>
      </p:graphicFrame>
      <p:sp>
        <p:nvSpPr>
          <p:cNvPr id="5" name="文本框 4">
            <a:extLst>
              <a:ext uri="{FF2B5EF4-FFF2-40B4-BE49-F238E27FC236}">
                <a16:creationId xmlns:a16="http://schemas.microsoft.com/office/drawing/2014/main" id="{E29ECFA1-160A-F21A-5013-2EC568D559A9}"/>
              </a:ext>
            </a:extLst>
          </p:cNvPr>
          <p:cNvSpPr txBox="1"/>
          <p:nvPr/>
        </p:nvSpPr>
        <p:spPr>
          <a:xfrm>
            <a:off x="4572000" y="4797152"/>
            <a:ext cx="3744416" cy="830997"/>
          </a:xfrm>
          <a:prstGeom prst="rect">
            <a:avLst/>
          </a:prstGeom>
          <a:noFill/>
        </p:spPr>
        <p:txBody>
          <a:bodyPr wrap="square" rtlCol="0">
            <a:spAutoFit/>
          </a:bodyPr>
          <a:lstStyle/>
          <a:p>
            <a:r>
              <a:rPr lang="zh-CN" altLang="en-US" sz="1600" dirty="0"/>
              <a:t>注意：同花顺</a:t>
            </a:r>
            <a:r>
              <a:rPr lang="en-US" altLang="zh-CN" sz="1600" dirty="0" err="1"/>
              <a:t>iFind</a:t>
            </a:r>
            <a:r>
              <a:rPr lang="zh-CN" altLang="en-US" sz="1600" dirty="0"/>
              <a:t>的“债券综合分析模块”中的累计利息计算方法是错误的，导致试算结果不同于其它估值机构。</a:t>
            </a:r>
          </a:p>
        </p:txBody>
      </p:sp>
      <p:sp>
        <p:nvSpPr>
          <p:cNvPr id="6" name="文本框 5">
            <a:extLst>
              <a:ext uri="{FF2B5EF4-FFF2-40B4-BE49-F238E27FC236}">
                <a16:creationId xmlns:a16="http://schemas.microsoft.com/office/drawing/2014/main" id="{1C570DA0-3720-8267-D7CF-6BCDBEE21B17}"/>
              </a:ext>
            </a:extLst>
          </p:cNvPr>
          <p:cNvSpPr txBox="1"/>
          <p:nvPr/>
        </p:nvSpPr>
        <p:spPr>
          <a:xfrm>
            <a:off x="4408304" y="3645024"/>
            <a:ext cx="4032448"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solidFill>
                  <a:srgbClr val="FF0000"/>
                </a:solidFill>
              </a:rPr>
              <a:t>债券到期日，如果债券不违约，全价</a:t>
            </a:r>
            <a:r>
              <a:rPr lang="en-US" altLang="zh-CN" b="1" dirty="0">
                <a:solidFill>
                  <a:srgbClr val="FF0000"/>
                </a:solidFill>
              </a:rPr>
              <a:t>=</a:t>
            </a:r>
            <a:r>
              <a:rPr lang="zh-CN" altLang="en-US" b="1" dirty="0">
                <a:solidFill>
                  <a:srgbClr val="FF0000"/>
                </a:solidFill>
              </a:rPr>
              <a:t>面值</a:t>
            </a:r>
            <a:r>
              <a:rPr lang="en-US" altLang="zh-CN" b="1" dirty="0">
                <a:solidFill>
                  <a:srgbClr val="FF0000"/>
                </a:solidFill>
              </a:rPr>
              <a:t>+</a:t>
            </a:r>
            <a:r>
              <a:rPr lang="zh-CN" altLang="en-US" b="1" dirty="0">
                <a:solidFill>
                  <a:srgbClr val="FF0000"/>
                </a:solidFill>
              </a:rPr>
              <a:t>当期利息， 净价</a:t>
            </a:r>
            <a:r>
              <a:rPr lang="en-US" altLang="zh-CN" b="1" dirty="0">
                <a:solidFill>
                  <a:srgbClr val="FF0000"/>
                </a:solidFill>
              </a:rPr>
              <a:t>=</a:t>
            </a:r>
            <a:r>
              <a:rPr lang="zh-CN" altLang="en-US" b="1" dirty="0">
                <a:solidFill>
                  <a:srgbClr val="FF0000"/>
                </a:solidFill>
              </a:rPr>
              <a:t>面值</a:t>
            </a:r>
          </a:p>
        </p:txBody>
      </p:sp>
    </p:spTree>
    <p:extLst>
      <p:ext uri="{BB962C8B-B14F-4D97-AF65-F5344CB8AC3E}">
        <p14:creationId xmlns:p14="http://schemas.microsoft.com/office/powerpoint/2010/main" val="3741845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3B60FF-794B-0BC0-6A66-B05873B18501}"/>
              </a:ext>
            </a:extLst>
          </p:cNvPr>
          <p:cNvSpPr>
            <a:spLocks noGrp="1"/>
          </p:cNvSpPr>
          <p:nvPr>
            <p:ph type="title"/>
          </p:nvPr>
        </p:nvSpPr>
        <p:spPr/>
        <p:txBody>
          <a:bodyPr/>
          <a:lstStyle/>
          <a:p>
            <a:r>
              <a:rPr lang="zh-CN" altLang="en-US" dirty="0"/>
              <a:t>         计息基础常见类型</a:t>
            </a:r>
          </a:p>
        </p:txBody>
      </p:sp>
      <p:sp>
        <p:nvSpPr>
          <p:cNvPr id="3" name="内容占位符 2">
            <a:extLst>
              <a:ext uri="{FF2B5EF4-FFF2-40B4-BE49-F238E27FC236}">
                <a16:creationId xmlns:a16="http://schemas.microsoft.com/office/drawing/2014/main" id="{57CBA29C-EB31-AF27-5857-8171CF65F622}"/>
              </a:ext>
            </a:extLst>
          </p:cNvPr>
          <p:cNvSpPr>
            <a:spLocks noGrp="1"/>
          </p:cNvSpPr>
          <p:nvPr>
            <p:ph idx="1"/>
          </p:nvPr>
        </p:nvSpPr>
        <p:spPr/>
        <p:txBody>
          <a:bodyPr/>
          <a:lstStyle/>
          <a:p>
            <a:pPr marL="800100" indent="-457200">
              <a:buFont typeface="+mj-lt"/>
              <a:buAutoNum type="arabicPeriod"/>
            </a:pPr>
            <a:r>
              <a:rPr lang="en-US" altLang="zh-CN" sz="1600" dirty="0"/>
              <a:t> </a:t>
            </a:r>
            <a:r>
              <a:rPr lang="en-US" altLang="zh-CN" sz="1600" dirty="0">
                <a:solidFill>
                  <a:srgbClr val="000000"/>
                </a:solidFill>
                <a:latin typeface="Microsoft YaHei" panose="020B0503020204020204" pitchFamily="34" charset="-122"/>
                <a:ea typeface="Microsoft YaHei" panose="020B0503020204020204" pitchFamily="34" charset="-122"/>
              </a:rPr>
              <a:t>A/A</a:t>
            </a:r>
            <a:r>
              <a:rPr lang="zh-CN" altLang="en-US" sz="1600" dirty="0">
                <a:solidFill>
                  <a:srgbClr val="000000"/>
                </a:solidFill>
                <a:latin typeface="Microsoft YaHei" panose="020B0503020204020204" pitchFamily="34" charset="-122"/>
                <a:ea typeface="Microsoft YaHei" panose="020B0503020204020204" pitchFamily="34" charset="-122"/>
              </a:rPr>
              <a:t>，</a:t>
            </a:r>
            <a:r>
              <a:rPr lang="zh-CN" altLang="en-US" sz="1600" b="0" i="0" dirty="0">
                <a:solidFill>
                  <a:srgbClr val="000000"/>
                </a:solidFill>
                <a:effectLst/>
                <a:latin typeface="Microsoft YaHei" panose="020B0503020204020204" pitchFamily="34" charset="-122"/>
                <a:ea typeface="Microsoft YaHei" panose="020B0503020204020204" pitchFamily="34" charset="-122"/>
              </a:rPr>
              <a:t>实际天数</a:t>
            </a:r>
            <a:r>
              <a:rPr lang="en-US" altLang="zh-CN" sz="1600" b="0" i="0" dirty="0">
                <a:solidFill>
                  <a:srgbClr val="000000"/>
                </a:solidFill>
                <a:effectLst/>
                <a:latin typeface="Microsoft YaHei" panose="020B0503020204020204" pitchFamily="34" charset="-122"/>
                <a:ea typeface="Microsoft YaHei" panose="020B0503020204020204" pitchFamily="34" charset="-122"/>
              </a:rPr>
              <a:t>/</a:t>
            </a:r>
            <a:r>
              <a:rPr lang="zh-CN" altLang="en-US" sz="1600" b="0" i="0" dirty="0">
                <a:solidFill>
                  <a:srgbClr val="000000"/>
                </a:solidFill>
                <a:effectLst/>
                <a:latin typeface="Microsoft YaHei" panose="020B0503020204020204" pitchFamily="34" charset="-122"/>
                <a:ea typeface="Microsoft YaHei" panose="020B0503020204020204" pitchFamily="34" charset="-122"/>
              </a:rPr>
              <a:t>实际天数。指该计息期实际天数除以</a:t>
            </a:r>
            <a:r>
              <a:rPr lang="en-US" altLang="zh-CN" sz="1600" b="0" i="0" dirty="0">
                <a:solidFill>
                  <a:srgbClr val="000000"/>
                </a:solidFill>
                <a:effectLst/>
                <a:latin typeface="Microsoft YaHei" panose="020B0503020204020204" pitchFamily="34" charset="-122"/>
                <a:ea typeface="Microsoft YaHei" panose="020B0503020204020204" pitchFamily="34" charset="-122"/>
              </a:rPr>
              <a:t>365</a:t>
            </a:r>
            <a:r>
              <a:rPr lang="zh-CN" altLang="en-US" sz="1600" b="0" i="0" dirty="0">
                <a:solidFill>
                  <a:srgbClr val="000000"/>
                </a:solidFill>
                <a:effectLst/>
                <a:latin typeface="Microsoft YaHei" panose="020B0503020204020204" pitchFamily="34" charset="-122"/>
                <a:ea typeface="Microsoft YaHei" panose="020B0503020204020204" pitchFamily="34" charset="-122"/>
              </a:rPr>
              <a:t>的商，或者如果该计息期的任何部分属于闰年，则应为以下二者之和：</a:t>
            </a:r>
            <a:endParaRPr lang="en-US" altLang="zh-CN" sz="1600" b="0" i="0" dirty="0">
              <a:solidFill>
                <a:srgbClr val="000000"/>
              </a:solidFill>
              <a:effectLst/>
              <a:latin typeface="Microsoft YaHei" panose="020B0503020204020204" pitchFamily="34" charset="-122"/>
              <a:ea typeface="Microsoft YaHei" panose="020B0503020204020204" pitchFamily="34" charset="-122"/>
            </a:endParaRPr>
          </a:p>
          <a:p>
            <a:pPr indent="0">
              <a:buNone/>
            </a:pPr>
            <a:r>
              <a:rPr lang="en-US" altLang="zh-CN" sz="1400" dirty="0">
                <a:solidFill>
                  <a:srgbClr val="000000"/>
                </a:solidFill>
                <a:latin typeface="Microsoft YaHei" panose="020B0503020204020204" pitchFamily="34" charset="-122"/>
                <a:ea typeface="Microsoft YaHei" panose="020B0503020204020204" pitchFamily="34" charset="-122"/>
              </a:rPr>
              <a:t>     </a:t>
            </a:r>
            <a:r>
              <a:rPr lang="en-US" altLang="zh-CN" sz="1400" b="0" i="0" dirty="0">
                <a:solidFill>
                  <a:srgbClr val="000000"/>
                </a:solidFill>
                <a:effectLst/>
                <a:latin typeface="Microsoft YaHei" panose="020B0503020204020204" pitchFamily="34" charset="-122"/>
                <a:ea typeface="Microsoft YaHei" panose="020B0503020204020204" pitchFamily="34" charset="-122"/>
              </a:rPr>
              <a:t>(</a:t>
            </a:r>
            <a:r>
              <a:rPr lang="en-US" altLang="zh-CN" sz="1400" b="0" i="0" dirty="0" err="1">
                <a:solidFill>
                  <a:srgbClr val="000000"/>
                </a:solidFill>
                <a:effectLst/>
                <a:latin typeface="Microsoft YaHei" panose="020B0503020204020204" pitchFamily="34" charset="-122"/>
                <a:ea typeface="Microsoft YaHei" panose="020B0503020204020204" pitchFamily="34" charset="-122"/>
              </a:rPr>
              <a:t>i</a:t>
            </a:r>
            <a:r>
              <a:rPr lang="en-US" altLang="zh-CN" sz="1400" b="0" i="0" dirty="0">
                <a:solidFill>
                  <a:srgbClr val="000000"/>
                </a:solidFill>
                <a:effectLst/>
                <a:latin typeface="Microsoft YaHei" panose="020B0503020204020204" pitchFamily="34" charset="-122"/>
                <a:ea typeface="Microsoft YaHei" panose="020B0503020204020204" pitchFamily="34" charset="-122"/>
              </a:rPr>
              <a:t>)</a:t>
            </a:r>
            <a:r>
              <a:rPr lang="zh-CN" altLang="en-US" sz="1400" b="0" i="0" dirty="0">
                <a:solidFill>
                  <a:srgbClr val="000000"/>
                </a:solidFill>
                <a:effectLst/>
                <a:latin typeface="Microsoft YaHei" panose="020B0503020204020204" pitchFamily="34" charset="-122"/>
                <a:ea typeface="Microsoft YaHei" panose="020B0503020204020204" pitchFamily="34" charset="-122"/>
              </a:rPr>
              <a:t>计息期属于闰年那部分的实际天数除以</a:t>
            </a:r>
            <a:r>
              <a:rPr lang="en-US" altLang="zh-CN" sz="1400" b="0" i="0" dirty="0">
                <a:solidFill>
                  <a:srgbClr val="000000"/>
                </a:solidFill>
                <a:effectLst/>
                <a:latin typeface="Microsoft YaHei" panose="020B0503020204020204" pitchFamily="34" charset="-122"/>
                <a:ea typeface="Microsoft YaHei" panose="020B0503020204020204" pitchFamily="34" charset="-122"/>
              </a:rPr>
              <a:t>366 </a:t>
            </a:r>
            <a:r>
              <a:rPr lang="zh-CN" altLang="en-US" sz="1400" b="0" i="0" dirty="0">
                <a:solidFill>
                  <a:srgbClr val="000000"/>
                </a:solidFill>
                <a:effectLst/>
                <a:latin typeface="Microsoft YaHei" panose="020B0503020204020204" pitchFamily="34" charset="-122"/>
                <a:ea typeface="Microsoft YaHei" panose="020B0503020204020204" pitchFamily="34" charset="-122"/>
              </a:rPr>
              <a:t>的商，</a:t>
            </a:r>
            <a:endParaRPr lang="en-US" altLang="zh-CN" sz="1400" b="0" i="0" dirty="0">
              <a:solidFill>
                <a:srgbClr val="000000"/>
              </a:solidFill>
              <a:effectLst/>
              <a:latin typeface="Microsoft YaHei" panose="020B0503020204020204" pitchFamily="34" charset="-122"/>
              <a:ea typeface="Microsoft YaHei" panose="020B0503020204020204" pitchFamily="34" charset="-122"/>
            </a:endParaRPr>
          </a:p>
          <a:p>
            <a:pPr indent="0">
              <a:buNone/>
            </a:pPr>
            <a:r>
              <a:rPr lang="en-US" altLang="zh-CN" sz="1400" dirty="0">
                <a:solidFill>
                  <a:srgbClr val="000000"/>
                </a:solidFill>
                <a:latin typeface="Microsoft YaHei" panose="020B0503020204020204" pitchFamily="34" charset="-122"/>
                <a:ea typeface="Microsoft YaHei" panose="020B0503020204020204" pitchFamily="34" charset="-122"/>
              </a:rPr>
              <a:t>   </a:t>
            </a:r>
            <a:r>
              <a:rPr lang="zh-CN" altLang="en-US" sz="1400" dirty="0">
                <a:solidFill>
                  <a:srgbClr val="000000"/>
                </a:solidFill>
                <a:latin typeface="Microsoft YaHei" panose="020B0503020204020204" pitchFamily="34" charset="-122"/>
                <a:ea typeface="Microsoft YaHei" panose="020B0503020204020204" pitchFamily="34" charset="-122"/>
              </a:rPr>
              <a:t>（</a:t>
            </a:r>
            <a:r>
              <a:rPr lang="en-US" altLang="zh-CN" sz="1400" b="0" i="0" dirty="0">
                <a:solidFill>
                  <a:srgbClr val="000000"/>
                </a:solidFill>
                <a:effectLst/>
                <a:latin typeface="Microsoft YaHei" panose="020B0503020204020204" pitchFamily="34" charset="-122"/>
                <a:ea typeface="Microsoft YaHei" panose="020B0503020204020204" pitchFamily="34" charset="-122"/>
              </a:rPr>
              <a:t>ii)</a:t>
            </a:r>
            <a:r>
              <a:rPr lang="zh-CN" altLang="en-US" sz="1400" b="0" i="0" dirty="0">
                <a:solidFill>
                  <a:srgbClr val="000000"/>
                </a:solidFill>
                <a:effectLst/>
                <a:latin typeface="Microsoft YaHei" panose="020B0503020204020204" pitchFamily="34" charset="-122"/>
                <a:ea typeface="Microsoft YaHei" panose="020B0503020204020204" pitchFamily="34" charset="-122"/>
              </a:rPr>
              <a:t>计息期属于非闰年的那部分的实际天数除以</a:t>
            </a:r>
            <a:r>
              <a:rPr lang="en-US" altLang="zh-CN" sz="1400" b="0" i="0" dirty="0">
                <a:solidFill>
                  <a:srgbClr val="000000"/>
                </a:solidFill>
                <a:effectLst/>
                <a:latin typeface="Microsoft YaHei" panose="020B0503020204020204" pitchFamily="34" charset="-122"/>
                <a:ea typeface="Microsoft YaHei" panose="020B0503020204020204" pitchFamily="34" charset="-122"/>
              </a:rPr>
              <a:t>365 </a:t>
            </a:r>
            <a:r>
              <a:rPr lang="zh-CN" altLang="en-US" sz="1400" b="0" i="0" dirty="0">
                <a:solidFill>
                  <a:srgbClr val="000000"/>
                </a:solidFill>
                <a:effectLst/>
                <a:latin typeface="Microsoft YaHei" panose="020B0503020204020204" pitchFamily="34" charset="-122"/>
                <a:ea typeface="Microsoft YaHei" panose="020B0503020204020204" pitchFamily="34" charset="-122"/>
              </a:rPr>
              <a:t>的商</a:t>
            </a:r>
            <a:r>
              <a:rPr lang="en-US" altLang="zh-CN" sz="1400" b="0" i="0" dirty="0">
                <a:solidFill>
                  <a:srgbClr val="000000"/>
                </a:solidFill>
                <a:effectLst/>
                <a:latin typeface="Microsoft YaHei" panose="020B0503020204020204" pitchFamily="34" charset="-122"/>
                <a:ea typeface="Microsoft YaHei" panose="020B0503020204020204" pitchFamily="34" charset="-122"/>
              </a:rPr>
              <a:t>)</a:t>
            </a:r>
            <a:r>
              <a:rPr lang="zh-CN" altLang="en-US" sz="1400" b="0" i="0" dirty="0">
                <a:solidFill>
                  <a:srgbClr val="000000"/>
                </a:solidFill>
                <a:effectLst/>
                <a:latin typeface="Microsoft YaHei" panose="020B0503020204020204" pitchFamily="34" charset="-122"/>
                <a:ea typeface="Microsoft YaHei" panose="020B0503020204020204" pitchFamily="34" charset="-122"/>
              </a:rPr>
              <a:t>；</a:t>
            </a:r>
          </a:p>
          <a:p>
            <a:pPr marL="685800">
              <a:buFont typeface="+mj-lt"/>
              <a:buAutoNum type="arabicPeriod"/>
            </a:pPr>
            <a:r>
              <a:rPr lang="zh-CN" altLang="en-US" sz="1600" b="0" i="0" dirty="0">
                <a:solidFill>
                  <a:srgbClr val="000000"/>
                </a:solidFill>
                <a:effectLst/>
                <a:latin typeface="Microsoft YaHei" panose="020B0503020204020204" pitchFamily="34" charset="-122"/>
                <a:ea typeface="Microsoft YaHei" panose="020B0503020204020204" pitchFamily="34" charset="-122"/>
              </a:rPr>
              <a:t>　</a:t>
            </a:r>
            <a:r>
              <a:rPr lang="en-US" altLang="zh-CN" sz="1600" dirty="0">
                <a:solidFill>
                  <a:srgbClr val="000000"/>
                </a:solidFill>
                <a:latin typeface="Microsoft YaHei" panose="020B0503020204020204" pitchFamily="34" charset="-122"/>
                <a:ea typeface="Microsoft YaHei" panose="020B0503020204020204" pitchFamily="34" charset="-122"/>
              </a:rPr>
              <a:t>A/365</a:t>
            </a:r>
            <a:r>
              <a:rPr lang="zh-CN" altLang="en-US" sz="1600" dirty="0">
                <a:solidFill>
                  <a:srgbClr val="000000"/>
                </a:solidFill>
                <a:latin typeface="Microsoft YaHei" panose="020B0503020204020204" pitchFamily="34" charset="-122"/>
                <a:ea typeface="Microsoft YaHei" panose="020B0503020204020204" pitchFamily="34" charset="-122"/>
              </a:rPr>
              <a:t>，</a:t>
            </a:r>
            <a:r>
              <a:rPr lang="zh-CN" altLang="en-US" sz="1600" b="0" i="0" dirty="0">
                <a:solidFill>
                  <a:srgbClr val="000000"/>
                </a:solidFill>
                <a:effectLst/>
                <a:latin typeface="Microsoft YaHei" panose="020B0503020204020204" pitchFamily="34" charset="-122"/>
                <a:ea typeface="Microsoft YaHei" panose="020B0503020204020204" pitchFamily="34" charset="-122"/>
              </a:rPr>
              <a:t>实际天数</a:t>
            </a:r>
            <a:r>
              <a:rPr lang="en-US" altLang="zh-CN" sz="1600" b="0" i="0" dirty="0">
                <a:solidFill>
                  <a:srgbClr val="000000"/>
                </a:solidFill>
                <a:effectLst/>
                <a:latin typeface="Microsoft YaHei" panose="020B0503020204020204" pitchFamily="34" charset="-122"/>
                <a:ea typeface="Microsoft YaHei" panose="020B0503020204020204" pitchFamily="34" charset="-122"/>
              </a:rPr>
              <a:t>/365</a:t>
            </a:r>
            <a:r>
              <a:rPr lang="zh-CN" altLang="en-US" sz="1600" b="0" i="0" dirty="0">
                <a:solidFill>
                  <a:srgbClr val="000000"/>
                </a:solidFill>
                <a:effectLst/>
                <a:latin typeface="Microsoft YaHei" panose="020B0503020204020204" pitchFamily="34" charset="-122"/>
                <a:ea typeface="Microsoft YaHei" panose="020B0503020204020204" pitchFamily="34" charset="-122"/>
              </a:rPr>
              <a:t>。指该计息期实际天数除以</a:t>
            </a:r>
            <a:r>
              <a:rPr lang="en-US" altLang="zh-CN" sz="1600" b="0" i="0" dirty="0">
                <a:solidFill>
                  <a:srgbClr val="000000"/>
                </a:solidFill>
                <a:effectLst/>
                <a:latin typeface="Microsoft YaHei" panose="020B0503020204020204" pitchFamily="34" charset="-122"/>
                <a:ea typeface="Microsoft YaHei" panose="020B0503020204020204" pitchFamily="34" charset="-122"/>
              </a:rPr>
              <a:t>365</a:t>
            </a:r>
            <a:r>
              <a:rPr lang="zh-CN" altLang="en-US" sz="1600" b="0" i="0" dirty="0">
                <a:solidFill>
                  <a:srgbClr val="000000"/>
                </a:solidFill>
                <a:effectLst/>
                <a:latin typeface="Microsoft YaHei" panose="020B0503020204020204" pitchFamily="34" charset="-122"/>
                <a:ea typeface="Microsoft YaHei" panose="020B0503020204020204" pitchFamily="34" charset="-122"/>
              </a:rPr>
              <a:t>的商，若该计息期包含</a:t>
            </a:r>
            <a:r>
              <a:rPr lang="en-US" altLang="zh-CN" sz="1600" b="0" i="0" dirty="0">
                <a:solidFill>
                  <a:srgbClr val="000000"/>
                </a:solidFill>
                <a:effectLst/>
                <a:latin typeface="Microsoft YaHei" panose="020B0503020204020204" pitchFamily="34" charset="-122"/>
                <a:ea typeface="Microsoft YaHei" panose="020B0503020204020204" pitchFamily="34" charset="-122"/>
              </a:rPr>
              <a:t>2 </a:t>
            </a:r>
            <a:r>
              <a:rPr lang="zh-CN" altLang="en-US" sz="1600" b="0" i="0" dirty="0">
                <a:solidFill>
                  <a:srgbClr val="000000"/>
                </a:solidFill>
                <a:effectLst/>
                <a:latin typeface="Microsoft YaHei" panose="020B0503020204020204" pitchFamily="34" charset="-122"/>
                <a:ea typeface="Microsoft YaHei" panose="020B0503020204020204" pitchFamily="34" charset="-122"/>
              </a:rPr>
              <a:t>月</a:t>
            </a:r>
            <a:r>
              <a:rPr lang="en-US" altLang="zh-CN" sz="1600" b="0" i="0" dirty="0">
                <a:solidFill>
                  <a:srgbClr val="000000"/>
                </a:solidFill>
                <a:effectLst/>
                <a:latin typeface="Microsoft YaHei" panose="020B0503020204020204" pitchFamily="34" charset="-122"/>
                <a:ea typeface="Microsoft YaHei" panose="020B0503020204020204" pitchFamily="34" charset="-122"/>
              </a:rPr>
              <a:t>29 </a:t>
            </a:r>
            <a:r>
              <a:rPr lang="zh-CN" altLang="en-US" sz="1600" b="0" i="0" dirty="0">
                <a:solidFill>
                  <a:srgbClr val="000000"/>
                </a:solidFill>
                <a:effectLst/>
                <a:latin typeface="Microsoft YaHei" panose="020B0503020204020204" pitchFamily="34" charset="-122"/>
                <a:ea typeface="Microsoft YaHei" panose="020B0503020204020204" pitchFamily="34" charset="-122"/>
              </a:rPr>
              <a:t>日，计算该日利息；</a:t>
            </a:r>
          </a:p>
          <a:p>
            <a:pPr marL="685800">
              <a:buFont typeface="+mj-lt"/>
              <a:buAutoNum type="arabicPeriod"/>
            </a:pPr>
            <a:r>
              <a:rPr lang="zh-CN" altLang="en-US" sz="1600" b="0" i="0" dirty="0">
                <a:solidFill>
                  <a:srgbClr val="000000"/>
                </a:solidFill>
                <a:effectLst/>
                <a:latin typeface="Microsoft YaHei" panose="020B0503020204020204" pitchFamily="34" charset="-122"/>
                <a:ea typeface="Microsoft YaHei" panose="020B0503020204020204" pitchFamily="34" charset="-122"/>
              </a:rPr>
              <a:t>　</a:t>
            </a:r>
            <a:r>
              <a:rPr lang="en-US" altLang="zh-CN" sz="1600" dirty="0">
                <a:solidFill>
                  <a:srgbClr val="000000"/>
                </a:solidFill>
                <a:latin typeface="Microsoft YaHei" panose="020B0503020204020204" pitchFamily="34" charset="-122"/>
                <a:ea typeface="Microsoft YaHei" panose="020B0503020204020204" pitchFamily="34" charset="-122"/>
              </a:rPr>
              <a:t>A/A-Bond</a:t>
            </a:r>
            <a:r>
              <a:rPr lang="zh-CN" altLang="en-US" sz="1600" dirty="0">
                <a:solidFill>
                  <a:srgbClr val="000000"/>
                </a:solidFill>
                <a:latin typeface="Microsoft YaHei" panose="020B0503020204020204" pitchFamily="34" charset="-122"/>
                <a:ea typeface="Microsoft YaHei" panose="020B0503020204020204" pitchFamily="34" charset="-122"/>
              </a:rPr>
              <a:t>，</a:t>
            </a:r>
            <a:r>
              <a:rPr lang="zh-CN" altLang="en-US" sz="1600" b="0" i="0" dirty="0">
                <a:solidFill>
                  <a:srgbClr val="000000"/>
                </a:solidFill>
                <a:effectLst/>
                <a:latin typeface="Microsoft YaHei" panose="020B0503020204020204" pitchFamily="34" charset="-122"/>
                <a:ea typeface="Microsoft YaHei" panose="020B0503020204020204" pitchFamily="34" charset="-122"/>
              </a:rPr>
              <a:t>实际天数</a:t>
            </a:r>
            <a:r>
              <a:rPr lang="en-US" altLang="zh-CN" sz="1600" b="0" i="0" dirty="0">
                <a:solidFill>
                  <a:srgbClr val="000000"/>
                </a:solidFill>
                <a:effectLst/>
                <a:latin typeface="Microsoft YaHei" panose="020B0503020204020204" pitchFamily="34" charset="-122"/>
                <a:ea typeface="Microsoft YaHei" panose="020B0503020204020204" pitchFamily="34" charset="-122"/>
              </a:rPr>
              <a:t>/</a:t>
            </a:r>
            <a:r>
              <a:rPr lang="zh-CN" altLang="en-US" sz="1600" b="0" i="0" dirty="0">
                <a:solidFill>
                  <a:srgbClr val="000000"/>
                </a:solidFill>
                <a:effectLst/>
                <a:latin typeface="Microsoft YaHei" panose="020B0503020204020204" pitchFamily="34" charset="-122"/>
                <a:ea typeface="Microsoft YaHei" panose="020B0503020204020204" pitchFamily="34" charset="-122"/>
              </a:rPr>
              <a:t>实际天数</a:t>
            </a:r>
            <a:r>
              <a:rPr lang="en-US" altLang="zh-CN" sz="1600" b="0" i="0" dirty="0">
                <a:solidFill>
                  <a:srgbClr val="000000"/>
                </a:solidFill>
                <a:effectLst/>
                <a:latin typeface="Microsoft YaHei" panose="020B0503020204020204" pitchFamily="34" charset="-122"/>
                <a:ea typeface="Microsoft YaHei" panose="020B0503020204020204" pitchFamily="34" charset="-122"/>
              </a:rPr>
              <a:t>(</a:t>
            </a:r>
            <a:r>
              <a:rPr lang="zh-CN" altLang="en-US" sz="1600" b="0" i="0" dirty="0">
                <a:solidFill>
                  <a:srgbClr val="000000"/>
                </a:solidFill>
                <a:effectLst/>
                <a:latin typeface="Microsoft YaHei" panose="020B0503020204020204" pitchFamily="34" charset="-122"/>
                <a:ea typeface="Microsoft YaHei" panose="020B0503020204020204" pitchFamily="34" charset="-122"/>
              </a:rPr>
              <a:t>债券</a:t>
            </a:r>
            <a:r>
              <a:rPr lang="en-US" altLang="zh-CN" sz="1600" b="0" i="0" dirty="0">
                <a:solidFill>
                  <a:srgbClr val="000000"/>
                </a:solidFill>
                <a:effectLst/>
                <a:latin typeface="Microsoft YaHei" panose="020B0503020204020204" pitchFamily="34" charset="-122"/>
                <a:ea typeface="Microsoft YaHei" panose="020B0503020204020204" pitchFamily="34" charset="-122"/>
              </a:rPr>
              <a:t>)</a:t>
            </a:r>
            <a:r>
              <a:rPr lang="zh-CN" altLang="en-US" sz="1600" b="0" i="0" dirty="0">
                <a:solidFill>
                  <a:srgbClr val="000000"/>
                </a:solidFill>
                <a:effectLst/>
                <a:latin typeface="Microsoft YaHei" panose="020B0503020204020204" pitchFamily="34" charset="-122"/>
                <a:ea typeface="Microsoft YaHei" panose="020B0503020204020204" pitchFamily="34" charset="-122"/>
              </a:rPr>
              <a:t>。指计息期实际天数，除以当前付息周期实际天数与年付息次数的乘积；其中，当前付息周期实际天数指下一个付息日与上一个付息日之间的实际天数，算头不算尾，含闰年的</a:t>
            </a:r>
            <a:r>
              <a:rPr lang="en-US" altLang="zh-CN" sz="1600" b="0" i="0" dirty="0">
                <a:solidFill>
                  <a:srgbClr val="000000"/>
                </a:solidFill>
                <a:effectLst/>
                <a:latin typeface="Microsoft YaHei" panose="020B0503020204020204" pitchFamily="34" charset="-122"/>
                <a:ea typeface="Microsoft YaHei" panose="020B0503020204020204" pitchFamily="34" charset="-122"/>
              </a:rPr>
              <a:t>2</a:t>
            </a:r>
            <a:r>
              <a:rPr lang="zh-CN" altLang="en-US" sz="1600" b="0" i="0" dirty="0">
                <a:solidFill>
                  <a:srgbClr val="000000"/>
                </a:solidFill>
                <a:effectLst/>
                <a:latin typeface="Microsoft YaHei" panose="020B0503020204020204" pitchFamily="34" charset="-122"/>
                <a:ea typeface="Microsoft YaHei" panose="020B0503020204020204" pitchFamily="34" charset="-122"/>
              </a:rPr>
              <a:t>月</a:t>
            </a:r>
            <a:r>
              <a:rPr lang="en-US" altLang="zh-CN" sz="1600" b="0" i="0" dirty="0">
                <a:solidFill>
                  <a:srgbClr val="000000"/>
                </a:solidFill>
                <a:effectLst/>
                <a:latin typeface="Microsoft YaHei" panose="020B0503020204020204" pitchFamily="34" charset="-122"/>
                <a:ea typeface="Microsoft YaHei" panose="020B0503020204020204" pitchFamily="34" charset="-122"/>
              </a:rPr>
              <a:t>29 </a:t>
            </a:r>
            <a:r>
              <a:rPr lang="zh-CN" altLang="en-US" sz="1600" b="0" i="0" dirty="0">
                <a:solidFill>
                  <a:srgbClr val="000000"/>
                </a:solidFill>
                <a:effectLst/>
                <a:latin typeface="Microsoft YaHei" panose="020B0503020204020204" pitchFamily="34" charset="-122"/>
                <a:ea typeface="Microsoft YaHei" panose="020B0503020204020204" pitchFamily="34" charset="-122"/>
              </a:rPr>
              <a:t>日。</a:t>
            </a:r>
          </a:p>
          <a:p>
            <a:pPr marL="685800">
              <a:buFont typeface="+mj-lt"/>
              <a:buAutoNum type="arabicPeriod"/>
            </a:pPr>
            <a:r>
              <a:rPr lang="zh-CN" altLang="en-US" sz="1600" b="0" i="0" dirty="0">
                <a:solidFill>
                  <a:srgbClr val="000000"/>
                </a:solidFill>
                <a:effectLst/>
                <a:latin typeface="Microsoft YaHei" panose="020B0503020204020204" pitchFamily="34" charset="-122"/>
                <a:ea typeface="Microsoft YaHei" panose="020B0503020204020204" pitchFamily="34" charset="-122"/>
              </a:rPr>
              <a:t>　</a:t>
            </a:r>
            <a:r>
              <a:rPr lang="en-US" altLang="zh-CN" sz="1600" dirty="0">
                <a:solidFill>
                  <a:srgbClr val="000000"/>
                </a:solidFill>
                <a:latin typeface="Microsoft YaHei" panose="020B0503020204020204" pitchFamily="34" charset="-122"/>
                <a:ea typeface="Microsoft YaHei" panose="020B0503020204020204" pitchFamily="34" charset="-122"/>
              </a:rPr>
              <a:t>A/365F</a:t>
            </a:r>
            <a:r>
              <a:rPr lang="zh-CN" altLang="en-US" sz="1600" dirty="0">
                <a:solidFill>
                  <a:srgbClr val="000000"/>
                </a:solidFill>
                <a:latin typeface="Microsoft YaHei" panose="020B0503020204020204" pitchFamily="34" charset="-122"/>
                <a:ea typeface="Microsoft YaHei" panose="020B0503020204020204" pitchFamily="34" charset="-122"/>
              </a:rPr>
              <a:t>，</a:t>
            </a:r>
            <a:r>
              <a:rPr lang="zh-CN" altLang="en-US" sz="1600" b="0" i="0" dirty="0">
                <a:solidFill>
                  <a:srgbClr val="000000"/>
                </a:solidFill>
                <a:effectLst/>
                <a:latin typeface="Microsoft YaHei" panose="020B0503020204020204" pitchFamily="34" charset="-122"/>
                <a:ea typeface="Microsoft YaHei" panose="020B0503020204020204" pitchFamily="34" charset="-122"/>
              </a:rPr>
              <a:t>实际天数</a:t>
            </a:r>
            <a:r>
              <a:rPr lang="en-US" altLang="zh-CN" sz="1600" b="0" i="0" dirty="0">
                <a:solidFill>
                  <a:srgbClr val="000000"/>
                </a:solidFill>
                <a:effectLst/>
                <a:latin typeface="Microsoft YaHei" panose="020B0503020204020204" pitchFamily="34" charset="-122"/>
                <a:ea typeface="Microsoft YaHei" panose="020B0503020204020204" pitchFamily="34" charset="-122"/>
              </a:rPr>
              <a:t>/365(</a:t>
            </a:r>
            <a:r>
              <a:rPr lang="zh-CN" altLang="en-US" sz="1600" b="0" i="0" dirty="0">
                <a:solidFill>
                  <a:srgbClr val="000000"/>
                </a:solidFill>
                <a:effectLst/>
                <a:latin typeface="Microsoft YaHei" panose="020B0503020204020204" pitchFamily="34" charset="-122"/>
                <a:ea typeface="Microsoft YaHei" panose="020B0503020204020204" pitchFamily="34" charset="-122"/>
              </a:rPr>
              <a:t>固定</a:t>
            </a:r>
            <a:r>
              <a:rPr lang="en-US" altLang="zh-CN" sz="1600" b="0" i="0" dirty="0">
                <a:solidFill>
                  <a:srgbClr val="000000"/>
                </a:solidFill>
                <a:effectLst/>
                <a:latin typeface="Microsoft YaHei" panose="020B0503020204020204" pitchFamily="34" charset="-122"/>
                <a:ea typeface="Microsoft YaHei" panose="020B0503020204020204" pitchFamily="34" charset="-122"/>
              </a:rPr>
              <a:t>)</a:t>
            </a:r>
            <a:r>
              <a:rPr lang="zh-CN" altLang="en-US" sz="1600" b="0" i="0" dirty="0">
                <a:solidFill>
                  <a:srgbClr val="000000"/>
                </a:solidFill>
                <a:effectLst/>
                <a:latin typeface="Microsoft YaHei" panose="020B0503020204020204" pitchFamily="34" charset="-122"/>
                <a:ea typeface="Microsoft YaHei" panose="020B0503020204020204" pitchFamily="34" charset="-122"/>
              </a:rPr>
              <a:t>。指该计息期实际天数除以</a:t>
            </a:r>
            <a:r>
              <a:rPr lang="en-US" altLang="zh-CN" sz="1600" b="0" i="0" dirty="0">
                <a:solidFill>
                  <a:srgbClr val="000000"/>
                </a:solidFill>
                <a:effectLst/>
                <a:latin typeface="Microsoft YaHei" panose="020B0503020204020204" pitchFamily="34" charset="-122"/>
                <a:ea typeface="Microsoft YaHei" panose="020B0503020204020204" pitchFamily="34" charset="-122"/>
              </a:rPr>
              <a:t>365 </a:t>
            </a:r>
            <a:r>
              <a:rPr lang="zh-CN" altLang="en-US" sz="1600" b="0" i="0" dirty="0">
                <a:solidFill>
                  <a:srgbClr val="000000"/>
                </a:solidFill>
                <a:effectLst/>
                <a:latin typeface="Microsoft YaHei" panose="020B0503020204020204" pitchFamily="34" charset="-122"/>
                <a:ea typeface="Microsoft YaHei" panose="020B0503020204020204" pitchFamily="34" charset="-122"/>
              </a:rPr>
              <a:t>的商，若该计息期包含</a:t>
            </a:r>
            <a:r>
              <a:rPr lang="en-US" altLang="zh-CN" sz="1600" b="0" i="0" dirty="0">
                <a:solidFill>
                  <a:srgbClr val="000000"/>
                </a:solidFill>
                <a:effectLst/>
                <a:latin typeface="Microsoft YaHei" panose="020B0503020204020204" pitchFamily="34" charset="-122"/>
                <a:ea typeface="Microsoft YaHei" panose="020B0503020204020204" pitchFamily="34" charset="-122"/>
              </a:rPr>
              <a:t>2 </a:t>
            </a:r>
            <a:r>
              <a:rPr lang="zh-CN" altLang="en-US" sz="1600" b="0" i="0" dirty="0">
                <a:solidFill>
                  <a:srgbClr val="000000"/>
                </a:solidFill>
                <a:effectLst/>
                <a:latin typeface="Microsoft YaHei" panose="020B0503020204020204" pitchFamily="34" charset="-122"/>
                <a:ea typeface="Microsoft YaHei" panose="020B0503020204020204" pitchFamily="34" charset="-122"/>
              </a:rPr>
              <a:t>月</a:t>
            </a:r>
            <a:r>
              <a:rPr lang="en-US" altLang="zh-CN" sz="1600" b="0" i="0" dirty="0">
                <a:solidFill>
                  <a:srgbClr val="000000"/>
                </a:solidFill>
                <a:effectLst/>
                <a:latin typeface="Microsoft YaHei" panose="020B0503020204020204" pitchFamily="34" charset="-122"/>
                <a:ea typeface="Microsoft YaHei" panose="020B0503020204020204" pitchFamily="34" charset="-122"/>
              </a:rPr>
              <a:t>29 </a:t>
            </a:r>
            <a:r>
              <a:rPr lang="zh-CN" altLang="en-US" sz="1600" b="0" i="0" dirty="0">
                <a:solidFill>
                  <a:srgbClr val="000000"/>
                </a:solidFill>
                <a:effectLst/>
                <a:latin typeface="Microsoft YaHei" panose="020B0503020204020204" pitchFamily="34" charset="-122"/>
                <a:ea typeface="Microsoft YaHei" panose="020B0503020204020204" pitchFamily="34" charset="-122"/>
              </a:rPr>
              <a:t>日，不计算该日利息；</a:t>
            </a:r>
          </a:p>
          <a:p>
            <a:pPr marL="685800">
              <a:buFont typeface="+mj-lt"/>
              <a:buAutoNum type="arabicPeriod"/>
            </a:pPr>
            <a:r>
              <a:rPr lang="zh-CN" altLang="en-US" sz="1600" b="0" i="0" dirty="0">
                <a:solidFill>
                  <a:srgbClr val="000000"/>
                </a:solidFill>
                <a:effectLst/>
                <a:latin typeface="Microsoft YaHei" panose="020B0503020204020204" pitchFamily="34" charset="-122"/>
                <a:ea typeface="Microsoft YaHei" panose="020B0503020204020204" pitchFamily="34" charset="-122"/>
              </a:rPr>
              <a:t>　</a:t>
            </a:r>
            <a:r>
              <a:rPr lang="en-US" altLang="zh-CN" sz="1600" dirty="0">
                <a:solidFill>
                  <a:srgbClr val="000000"/>
                </a:solidFill>
                <a:latin typeface="Microsoft YaHei" panose="020B0503020204020204" pitchFamily="34" charset="-122"/>
                <a:ea typeface="Microsoft YaHei" panose="020B0503020204020204" pitchFamily="34" charset="-122"/>
              </a:rPr>
              <a:t>A/360</a:t>
            </a:r>
            <a:r>
              <a:rPr lang="zh-CN" altLang="en-US" sz="1600" dirty="0">
                <a:solidFill>
                  <a:srgbClr val="000000"/>
                </a:solidFill>
                <a:latin typeface="Microsoft YaHei" panose="020B0503020204020204" pitchFamily="34" charset="-122"/>
                <a:ea typeface="Microsoft YaHei" panose="020B0503020204020204" pitchFamily="34" charset="-122"/>
              </a:rPr>
              <a:t>，</a:t>
            </a:r>
            <a:r>
              <a:rPr lang="zh-CN" altLang="en-US" sz="1600" b="0" i="0" dirty="0">
                <a:solidFill>
                  <a:srgbClr val="000000"/>
                </a:solidFill>
                <a:effectLst/>
                <a:latin typeface="Microsoft YaHei" panose="020B0503020204020204" pitchFamily="34" charset="-122"/>
                <a:ea typeface="Microsoft YaHei" panose="020B0503020204020204" pitchFamily="34" charset="-122"/>
              </a:rPr>
              <a:t>实际天数</a:t>
            </a:r>
            <a:r>
              <a:rPr lang="en-US" altLang="zh-CN" sz="1600" b="0" i="0" dirty="0">
                <a:solidFill>
                  <a:srgbClr val="000000"/>
                </a:solidFill>
                <a:effectLst/>
                <a:latin typeface="Microsoft YaHei" panose="020B0503020204020204" pitchFamily="34" charset="-122"/>
                <a:ea typeface="Microsoft YaHei" panose="020B0503020204020204" pitchFamily="34" charset="-122"/>
              </a:rPr>
              <a:t>/360</a:t>
            </a:r>
            <a:r>
              <a:rPr lang="zh-CN" altLang="en-US" sz="1600" b="0" i="0" dirty="0">
                <a:solidFill>
                  <a:srgbClr val="000000"/>
                </a:solidFill>
                <a:effectLst/>
                <a:latin typeface="Microsoft YaHei" panose="020B0503020204020204" pitchFamily="34" charset="-122"/>
                <a:ea typeface="Microsoft YaHei" panose="020B0503020204020204" pitchFamily="34" charset="-122"/>
              </a:rPr>
              <a:t>。指该计息期实际天数除以</a:t>
            </a:r>
            <a:r>
              <a:rPr lang="en-US" altLang="zh-CN" sz="1600" b="0" i="0" dirty="0">
                <a:solidFill>
                  <a:srgbClr val="000000"/>
                </a:solidFill>
                <a:effectLst/>
                <a:latin typeface="Microsoft YaHei" panose="020B0503020204020204" pitchFamily="34" charset="-122"/>
                <a:ea typeface="Microsoft YaHei" panose="020B0503020204020204" pitchFamily="34" charset="-122"/>
              </a:rPr>
              <a:t>360</a:t>
            </a:r>
            <a:r>
              <a:rPr lang="zh-CN" altLang="en-US" sz="1600" b="0" i="0" dirty="0">
                <a:solidFill>
                  <a:srgbClr val="000000"/>
                </a:solidFill>
                <a:effectLst/>
                <a:latin typeface="Microsoft YaHei" panose="020B0503020204020204" pitchFamily="34" charset="-122"/>
                <a:ea typeface="Microsoft YaHei" panose="020B0503020204020204" pitchFamily="34" charset="-122"/>
              </a:rPr>
              <a:t>的商；</a:t>
            </a:r>
          </a:p>
          <a:p>
            <a:pPr marL="685800" algn="l">
              <a:buFont typeface="+mj-lt"/>
              <a:buAutoNum type="arabicPeriod"/>
            </a:pPr>
            <a:r>
              <a:rPr lang="en-US" altLang="zh-CN" sz="1600" b="0" i="0" dirty="0">
                <a:solidFill>
                  <a:srgbClr val="000000"/>
                </a:solidFill>
                <a:effectLst/>
                <a:latin typeface="Microsoft YaHei" panose="020B0503020204020204" pitchFamily="34" charset="-122"/>
                <a:ea typeface="Microsoft YaHei" panose="020B0503020204020204" pitchFamily="34" charset="-122"/>
              </a:rPr>
              <a:t>30/360</a:t>
            </a:r>
            <a:r>
              <a:rPr lang="zh-CN" altLang="en-US" sz="1600" b="0" i="0" dirty="0">
                <a:solidFill>
                  <a:srgbClr val="000000"/>
                </a:solidFill>
                <a:effectLst/>
                <a:latin typeface="Microsoft YaHei" panose="020B0503020204020204" pitchFamily="34" charset="-122"/>
                <a:ea typeface="Microsoft YaHei" panose="020B0503020204020204" pitchFamily="34" charset="-122"/>
              </a:rPr>
              <a:t>，指该计息期天数除以</a:t>
            </a:r>
            <a:r>
              <a:rPr lang="en-US" altLang="zh-CN" sz="1600" b="0" i="0" dirty="0">
                <a:solidFill>
                  <a:srgbClr val="000000"/>
                </a:solidFill>
                <a:effectLst/>
                <a:latin typeface="Microsoft YaHei" panose="020B0503020204020204" pitchFamily="34" charset="-122"/>
                <a:ea typeface="Microsoft YaHei" panose="020B0503020204020204" pitchFamily="34" charset="-122"/>
              </a:rPr>
              <a:t>360 </a:t>
            </a:r>
            <a:r>
              <a:rPr lang="zh-CN" altLang="en-US" sz="1600" b="0" i="0" dirty="0">
                <a:solidFill>
                  <a:srgbClr val="000000"/>
                </a:solidFill>
                <a:effectLst/>
                <a:latin typeface="Microsoft YaHei" panose="020B0503020204020204" pitchFamily="34" charset="-122"/>
                <a:ea typeface="Microsoft YaHei" panose="020B0503020204020204" pitchFamily="34" charset="-122"/>
              </a:rPr>
              <a:t>的商。计息期天数的计算根据一年</a:t>
            </a:r>
            <a:r>
              <a:rPr lang="en-US" altLang="zh-CN" sz="1600" b="0" i="0" dirty="0">
                <a:solidFill>
                  <a:srgbClr val="000000"/>
                </a:solidFill>
                <a:effectLst/>
                <a:latin typeface="Microsoft YaHei" panose="020B0503020204020204" pitchFamily="34" charset="-122"/>
                <a:ea typeface="Microsoft YaHei" panose="020B0503020204020204" pitchFamily="34" charset="-122"/>
              </a:rPr>
              <a:t>12 </a:t>
            </a:r>
            <a:r>
              <a:rPr lang="zh-CN" altLang="en-US" sz="1600" b="0" i="0" dirty="0">
                <a:solidFill>
                  <a:srgbClr val="000000"/>
                </a:solidFill>
                <a:effectLst/>
                <a:latin typeface="Microsoft YaHei" panose="020B0503020204020204" pitchFamily="34" charset="-122"/>
                <a:ea typeface="Microsoft YaHei" panose="020B0503020204020204" pitchFamily="34" charset="-122"/>
              </a:rPr>
              <a:t>个月，每个月</a:t>
            </a:r>
            <a:r>
              <a:rPr lang="en-US" altLang="zh-CN" sz="1600" b="0" i="0" dirty="0">
                <a:solidFill>
                  <a:srgbClr val="000000"/>
                </a:solidFill>
                <a:effectLst/>
                <a:latin typeface="Microsoft YaHei" panose="020B0503020204020204" pitchFamily="34" charset="-122"/>
                <a:ea typeface="Microsoft YaHei" panose="020B0503020204020204" pitchFamily="34" charset="-122"/>
              </a:rPr>
              <a:t>30 </a:t>
            </a:r>
            <a:r>
              <a:rPr lang="zh-CN" altLang="en-US" sz="1600" b="0" i="0" dirty="0">
                <a:solidFill>
                  <a:srgbClr val="000000"/>
                </a:solidFill>
                <a:effectLst/>
                <a:latin typeface="Microsoft YaHei" panose="020B0503020204020204" pitchFamily="34" charset="-122"/>
                <a:ea typeface="Microsoft YaHei" panose="020B0503020204020204" pitchFamily="34" charset="-122"/>
              </a:rPr>
              <a:t>天的原则计算，但下述两种情况应按以下指定的天数计算当月天数：</a:t>
            </a:r>
          </a:p>
          <a:p>
            <a:pPr indent="0" algn="l">
              <a:buNone/>
            </a:pPr>
            <a:r>
              <a:rPr lang="zh-CN" altLang="en-US" sz="1600" b="0" i="0" dirty="0">
                <a:solidFill>
                  <a:srgbClr val="000000"/>
                </a:solidFill>
                <a:effectLst/>
                <a:latin typeface="Microsoft YaHei" panose="020B0503020204020204" pitchFamily="34" charset="-122"/>
                <a:ea typeface="Microsoft YaHei" panose="020B0503020204020204" pitchFamily="34" charset="-122"/>
              </a:rPr>
              <a:t>        </a:t>
            </a:r>
            <a:r>
              <a:rPr lang="en-US" altLang="zh-CN" sz="1200" b="0" i="0" dirty="0">
                <a:solidFill>
                  <a:srgbClr val="000000"/>
                </a:solidFill>
                <a:effectLst/>
                <a:latin typeface="Microsoft YaHei" panose="020B0503020204020204" pitchFamily="34" charset="-122"/>
                <a:ea typeface="Microsoft YaHei" panose="020B0503020204020204" pitchFamily="34" charset="-122"/>
              </a:rPr>
              <a:t>(</a:t>
            </a:r>
            <a:r>
              <a:rPr lang="en-US" altLang="zh-CN" sz="1200" b="0" i="0" dirty="0" err="1">
                <a:solidFill>
                  <a:srgbClr val="000000"/>
                </a:solidFill>
                <a:effectLst/>
                <a:latin typeface="Microsoft YaHei" panose="020B0503020204020204" pitchFamily="34" charset="-122"/>
                <a:ea typeface="Microsoft YaHei" panose="020B0503020204020204" pitchFamily="34" charset="-122"/>
              </a:rPr>
              <a:t>i</a:t>
            </a:r>
            <a:r>
              <a:rPr lang="en-US" altLang="zh-CN" sz="1200" b="0" i="0" dirty="0">
                <a:solidFill>
                  <a:srgbClr val="000000"/>
                </a:solidFill>
                <a:effectLst/>
                <a:latin typeface="Microsoft YaHei" panose="020B0503020204020204" pitchFamily="34" charset="-122"/>
                <a:ea typeface="Microsoft YaHei" panose="020B0503020204020204" pitchFamily="34" charset="-122"/>
              </a:rPr>
              <a:t>)</a:t>
            </a:r>
            <a:r>
              <a:rPr lang="zh-CN" altLang="en-US" sz="1200" b="0" i="0" dirty="0">
                <a:solidFill>
                  <a:srgbClr val="000000"/>
                </a:solidFill>
                <a:effectLst/>
                <a:latin typeface="Microsoft YaHei" panose="020B0503020204020204" pitchFamily="34" charset="-122"/>
                <a:ea typeface="Microsoft YaHei" panose="020B0503020204020204" pitchFamily="34" charset="-122"/>
              </a:rPr>
              <a:t>若计息期第一天不是</a:t>
            </a:r>
            <a:r>
              <a:rPr lang="en-US" altLang="zh-CN" sz="1200" b="0" i="0" dirty="0">
                <a:solidFill>
                  <a:srgbClr val="000000"/>
                </a:solidFill>
                <a:effectLst/>
                <a:latin typeface="Microsoft YaHei" panose="020B0503020204020204" pitchFamily="34" charset="-122"/>
                <a:ea typeface="Microsoft YaHei" panose="020B0503020204020204" pitchFamily="34" charset="-122"/>
              </a:rPr>
              <a:t>30 </a:t>
            </a:r>
            <a:r>
              <a:rPr lang="zh-CN" altLang="en-US" sz="1200" b="0" i="0" dirty="0">
                <a:solidFill>
                  <a:srgbClr val="000000"/>
                </a:solidFill>
                <a:effectLst/>
                <a:latin typeface="Microsoft YaHei" panose="020B0503020204020204" pitchFamily="34" charset="-122"/>
                <a:ea typeface="Microsoft YaHei" panose="020B0503020204020204" pitchFamily="34" charset="-122"/>
              </a:rPr>
              <a:t>日或</a:t>
            </a:r>
            <a:r>
              <a:rPr lang="en-US" altLang="zh-CN" sz="1200" b="0" i="0" dirty="0">
                <a:solidFill>
                  <a:srgbClr val="000000"/>
                </a:solidFill>
                <a:effectLst/>
                <a:latin typeface="Microsoft YaHei" panose="020B0503020204020204" pitchFamily="34" charset="-122"/>
                <a:ea typeface="Microsoft YaHei" panose="020B0503020204020204" pitchFamily="34" charset="-122"/>
              </a:rPr>
              <a:t>31 </a:t>
            </a:r>
            <a:r>
              <a:rPr lang="zh-CN" altLang="en-US" sz="1200" b="0" i="0" dirty="0">
                <a:solidFill>
                  <a:srgbClr val="000000"/>
                </a:solidFill>
                <a:effectLst/>
                <a:latin typeface="Microsoft YaHei" panose="020B0503020204020204" pitchFamily="34" charset="-122"/>
                <a:ea typeface="Microsoft YaHei" panose="020B0503020204020204" pitchFamily="34" charset="-122"/>
              </a:rPr>
              <a:t>日，但最后一天为</a:t>
            </a:r>
            <a:r>
              <a:rPr lang="en-US" altLang="zh-CN" sz="1200" b="0" i="0" dirty="0">
                <a:solidFill>
                  <a:srgbClr val="000000"/>
                </a:solidFill>
                <a:effectLst/>
                <a:latin typeface="Microsoft YaHei" panose="020B0503020204020204" pitchFamily="34" charset="-122"/>
                <a:ea typeface="Microsoft YaHei" panose="020B0503020204020204" pitchFamily="34" charset="-122"/>
              </a:rPr>
              <a:t>31 </a:t>
            </a:r>
            <a:r>
              <a:rPr lang="zh-CN" altLang="en-US" sz="1200" b="0" i="0" dirty="0">
                <a:solidFill>
                  <a:srgbClr val="000000"/>
                </a:solidFill>
                <a:effectLst/>
                <a:latin typeface="Microsoft YaHei" panose="020B0503020204020204" pitchFamily="34" charset="-122"/>
                <a:ea typeface="Microsoft YaHei" panose="020B0503020204020204" pitchFamily="34" charset="-122"/>
              </a:rPr>
              <a:t>日时，计息期最后一天所在月份应为</a:t>
            </a:r>
            <a:r>
              <a:rPr lang="en-US" altLang="zh-CN" sz="1200" b="0" i="0" dirty="0">
                <a:solidFill>
                  <a:srgbClr val="000000"/>
                </a:solidFill>
                <a:effectLst/>
                <a:latin typeface="Microsoft YaHei" panose="020B0503020204020204" pitchFamily="34" charset="-122"/>
                <a:ea typeface="Microsoft YaHei" panose="020B0503020204020204" pitchFamily="34" charset="-122"/>
              </a:rPr>
              <a:t>31 </a:t>
            </a:r>
            <a:r>
              <a:rPr lang="zh-CN" altLang="en-US" sz="1200" b="0" i="0" dirty="0">
                <a:solidFill>
                  <a:srgbClr val="000000"/>
                </a:solidFill>
                <a:effectLst/>
                <a:latin typeface="Microsoft YaHei" panose="020B0503020204020204" pitchFamily="34" charset="-122"/>
                <a:ea typeface="Microsoft YaHei" panose="020B0503020204020204" pitchFamily="34" charset="-122"/>
              </a:rPr>
              <a:t>天；</a:t>
            </a:r>
          </a:p>
          <a:p>
            <a:pPr indent="0" algn="l">
              <a:buNone/>
            </a:pPr>
            <a:r>
              <a:rPr lang="zh-CN" altLang="en-US" sz="1200" b="0" i="0" dirty="0">
                <a:solidFill>
                  <a:srgbClr val="000000"/>
                </a:solidFill>
                <a:effectLst/>
                <a:latin typeface="Microsoft YaHei" panose="020B0503020204020204" pitchFamily="34" charset="-122"/>
                <a:ea typeface="Microsoft YaHei" panose="020B0503020204020204" pitchFamily="34" charset="-122"/>
              </a:rPr>
              <a:t>           </a:t>
            </a:r>
            <a:r>
              <a:rPr lang="en-US" altLang="zh-CN" sz="1200" b="0" i="0" dirty="0">
                <a:solidFill>
                  <a:srgbClr val="000000"/>
                </a:solidFill>
                <a:effectLst/>
                <a:latin typeface="Microsoft YaHei" panose="020B0503020204020204" pitchFamily="34" charset="-122"/>
                <a:ea typeface="Microsoft YaHei" panose="020B0503020204020204" pitchFamily="34" charset="-122"/>
              </a:rPr>
              <a:t>(ii)</a:t>
            </a:r>
            <a:r>
              <a:rPr lang="zh-CN" altLang="en-US" sz="1200" b="0" i="0" dirty="0">
                <a:solidFill>
                  <a:srgbClr val="000000"/>
                </a:solidFill>
                <a:effectLst/>
                <a:latin typeface="Microsoft YaHei" panose="020B0503020204020204" pitchFamily="34" charset="-122"/>
                <a:ea typeface="Microsoft YaHei" panose="020B0503020204020204" pitchFamily="34" charset="-122"/>
              </a:rPr>
              <a:t>若计息期最后一天是</a:t>
            </a:r>
            <a:r>
              <a:rPr lang="en-US" altLang="zh-CN" sz="1200" b="0" i="0" dirty="0">
                <a:solidFill>
                  <a:srgbClr val="000000"/>
                </a:solidFill>
                <a:effectLst/>
                <a:latin typeface="Microsoft YaHei" panose="020B0503020204020204" pitchFamily="34" charset="-122"/>
                <a:ea typeface="Microsoft YaHei" panose="020B0503020204020204" pitchFamily="34" charset="-122"/>
              </a:rPr>
              <a:t>2 </a:t>
            </a:r>
            <a:r>
              <a:rPr lang="zh-CN" altLang="en-US" sz="1200" b="0" i="0" dirty="0">
                <a:solidFill>
                  <a:srgbClr val="000000"/>
                </a:solidFill>
                <a:effectLst/>
                <a:latin typeface="Microsoft YaHei" panose="020B0503020204020204" pitchFamily="34" charset="-122"/>
                <a:ea typeface="Microsoft YaHei" panose="020B0503020204020204" pitchFamily="34" charset="-122"/>
              </a:rPr>
              <a:t>月的最后一天，则</a:t>
            </a:r>
            <a:r>
              <a:rPr lang="en-US" altLang="zh-CN" sz="1200" b="0" i="0" dirty="0">
                <a:solidFill>
                  <a:srgbClr val="000000"/>
                </a:solidFill>
                <a:effectLst/>
                <a:latin typeface="Microsoft YaHei" panose="020B0503020204020204" pitchFamily="34" charset="-122"/>
                <a:ea typeface="Microsoft YaHei" panose="020B0503020204020204" pitchFamily="34" charset="-122"/>
              </a:rPr>
              <a:t>2 </a:t>
            </a:r>
            <a:r>
              <a:rPr lang="zh-CN" altLang="en-US" sz="1200" b="0" i="0" dirty="0">
                <a:solidFill>
                  <a:srgbClr val="000000"/>
                </a:solidFill>
                <a:effectLst/>
                <a:latin typeface="Microsoft YaHei" panose="020B0503020204020204" pitchFamily="34" charset="-122"/>
                <a:ea typeface="Microsoft YaHei" panose="020B0503020204020204" pitchFamily="34" charset="-122"/>
              </a:rPr>
              <a:t>月计息天数应为当月的实际天数。</a:t>
            </a:r>
          </a:p>
        </p:txBody>
      </p:sp>
    </p:spTree>
    <p:extLst>
      <p:ext uri="{BB962C8B-B14F-4D97-AF65-F5344CB8AC3E}">
        <p14:creationId xmlns:p14="http://schemas.microsoft.com/office/powerpoint/2010/main" val="225979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81352A-7070-4381-977C-11AEDECEBF77}"/>
              </a:ext>
            </a:extLst>
          </p:cNvPr>
          <p:cNvSpPr>
            <a:spLocks noGrp="1"/>
          </p:cNvSpPr>
          <p:nvPr>
            <p:ph type="title"/>
          </p:nvPr>
        </p:nvSpPr>
        <p:spPr/>
        <p:txBody>
          <a:bodyPr/>
          <a:lstStyle/>
          <a:p>
            <a:r>
              <a:rPr lang="zh-CN" altLang="en-US" dirty="0"/>
              <a:t>债券定价原理</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912322A-678A-48BE-AEDF-C897C2D0D160}"/>
                  </a:ext>
                </a:extLst>
              </p:cNvPr>
              <p:cNvSpPr>
                <a:spLocks noGrp="1"/>
              </p:cNvSpPr>
              <p:nvPr>
                <p:ph idx="1"/>
              </p:nvPr>
            </p:nvSpPr>
            <p:spPr/>
            <p:txBody>
              <a:bodyPr/>
              <a:lstStyle/>
              <a:p>
                <a:r>
                  <a:rPr lang="zh-CN" altLang="en-US" sz="2000" b="1" dirty="0"/>
                  <a:t>如果债券票面利率固定，发行人也不违约，那么，债券价格（全价）应该等于未来现金流（付息</a:t>
                </a:r>
                <a:r>
                  <a:rPr lang="en-US" altLang="zh-CN" sz="2000" b="1" dirty="0"/>
                  <a:t>+</a:t>
                </a:r>
                <a:r>
                  <a:rPr lang="zh-CN" altLang="en-US" sz="2000" b="1" dirty="0"/>
                  <a:t>还本）的现值（贴现值之和）</a:t>
                </a:r>
                <a:endParaRPr lang="en-US" altLang="zh-CN" sz="2000" b="1" dirty="0"/>
              </a:p>
              <a:p>
                <a:r>
                  <a:rPr lang="zh-CN" altLang="en-US" sz="2000" dirty="0"/>
                  <a:t>问题：用什么样的利率作为贴现率？</a:t>
                </a:r>
                <a:endParaRPr lang="en-US" altLang="zh-CN" sz="2000" dirty="0"/>
              </a:p>
              <a:p>
                <a:endParaRPr lang="en-US" altLang="zh-CN" sz="2000" dirty="0"/>
              </a:p>
              <a:p>
                <a:r>
                  <a:rPr lang="zh-CN" altLang="en-US" sz="2000" dirty="0"/>
                  <a:t>假设债券每年付息一次，定价日距下次付息正好</a:t>
                </a:r>
                <a:r>
                  <a:rPr lang="en-US" altLang="zh-CN" sz="2000" dirty="0"/>
                  <a:t>1</a:t>
                </a:r>
                <a:r>
                  <a:rPr lang="zh-CN" altLang="en-US" sz="2000" dirty="0"/>
                  <a:t>个付息周期</a:t>
                </a:r>
                <a:endParaRPr lang="en-US" altLang="zh-CN" sz="2000" dirty="0"/>
              </a:p>
              <a:p>
                <a:r>
                  <a:rPr lang="zh-CN" altLang="en-US" sz="2400" dirty="0"/>
                  <a:t>思路</a:t>
                </a:r>
                <a:r>
                  <a:rPr lang="en-US" altLang="zh-CN" sz="2400" dirty="0"/>
                  <a:t>1</a:t>
                </a:r>
                <a:r>
                  <a:rPr lang="zh-CN" altLang="en-US" sz="2400" dirty="0"/>
                  <a:t>：到期收益率（</a:t>
                </a:r>
                <a:r>
                  <a:rPr lang="en-US" altLang="zh-CN" sz="2400" dirty="0"/>
                  <a:t>YTM)</a:t>
                </a:r>
                <a:r>
                  <a:rPr lang="zh-CN" altLang="en-US" sz="2400" dirty="0"/>
                  <a:t>，通常用于</a:t>
                </a:r>
                <a:r>
                  <a:rPr lang="zh-CN" altLang="en-US" sz="2400" b="1" dirty="0">
                    <a:solidFill>
                      <a:srgbClr val="FF0000"/>
                    </a:solidFill>
                  </a:rPr>
                  <a:t>报价</a:t>
                </a:r>
                <a:endParaRPr lang="en-US" altLang="zh-CN" sz="2400" b="1" dirty="0">
                  <a:solidFill>
                    <a:srgbClr val="FF0000"/>
                  </a:solidFill>
                </a:endParaRPr>
              </a:p>
              <a:p>
                <a:pPr marL="0" indent="0">
                  <a:buNone/>
                </a:pPr>
                <a:r>
                  <a:rPr lang="en-US" altLang="zh-CN" sz="2400" b="1" dirty="0">
                    <a:solidFill>
                      <a:schemeClr val="tx1"/>
                    </a:solidFill>
                  </a:rPr>
                  <a:t>            </a:t>
                </a:r>
                <a14:m>
                  <m:oMath xmlns:m="http://schemas.openxmlformats.org/officeDocument/2006/math">
                    <m:r>
                      <a:rPr lang="en-US" altLang="zh-CN" sz="2400" b="1" i="1" smtClean="0">
                        <a:solidFill>
                          <a:schemeClr val="tx1"/>
                        </a:solidFill>
                        <a:latin typeface="Cambria Math" panose="02040503050406030204" pitchFamily="18" charset="0"/>
                      </a:rPr>
                      <m:t>𝑩</m:t>
                    </m:r>
                    <m:r>
                      <a:rPr lang="en-US" altLang="zh-CN" sz="2400" b="1" i="1" smtClean="0">
                        <a:solidFill>
                          <a:schemeClr val="tx1"/>
                        </a:solidFill>
                        <a:latin typeface="Cambria Math" panose="02040503050406030204" pitchFamily="18" charset="0"/>
                      </a:rPr>
                      <m:t>=</m:t>
                    </m:r>
                    <m:f>
                      <m:fPr>
                        <m:ctrlPr>
                          <a:rPr lang="en-US" altLang="zh-CN" sz="2400" b="1" i="1" smtClean="0">
                            <a:solidFill>
                              <a:schemeClr val="tx1"/>
                            </a:solidFill>
                            <a:latin typeface="Cambria Math" panose="02040503050406030204" pitchFamily="18" charset="0"/>
                          </a:rPr>
                        </m:ctrlPr>
                      </m:fPr>
                      <m:num>
                        <m:r>
                          <a:rPr lang="en-US" altLang="zh-CN" sz="2400" b="1" i="1" smtClean="0">
                            <a:solidFill>
                              <a:schemeClr val="tx1"/>
                            </a:solidFill>
                            <a:latin typeface="Cambria Math" panose="02040503050406030204" pitchFamily="18" charset="0"/>
                          </a:rPr>
                          <m:t>𝑪</m:t>
                        </m:r>
                      </m:num>
                      <m:den>
                        <m:sSup>
                          <m:sSupPr>
                            <m:ctrlPr>
                              <a:rPr lang="en-US" altLang="zh-CN" sz="2400" b="1" i="1" smtClean="0">
                                <a:solidFill>
                                  <a:schemeClr val="tx1"/>
                                </a:solidFill>
                                <a:latin typeface="Cambria Math" panose="02040503050406030204" pitchFamily="18" charset="0"/>
                              </a:rPr>
                            </m:ctrlPr>
                          </m:sSupPr>
                          <m:e>
                            <m:r>
                              <a:rPr lang="en-US" altLang="zh-CN" sz="2400" b="1" i="1" smtClean="0">
                                <a:solidFill>
                                  <a:schemeClr val="tx1"/>
                                </a:solidFill>
                                <a:latin typeface="Cambria Math" panose="02040503050406030204" pitchFamily="18" charset="0"/>
                              </a:rPr>
                              <m:t>(</m:t>
                            </m:r>
                            <m:r>
                              <a:rPr lang="en-US" altLang="zh-CN" sz="2400" b="1" i="1" smtClean="0">
                                <a:solidFill>
                                  <a:schemeClr val="tx1"/>
                                </a:solidFill>
                                <a:latin typeface="Cambria Math" panose="02040503050406030204" pitchFamily="18" charset="0"/>
                              </a:rPr>
                              <m:t>𝟏</m:t>
                            </m:r>
                            <m:r>
                              <a:rPr lang="en-US" altLang="zh-CN" sz="2400" b="1" i="1" smtClean="0">
                                <a:solidFill>
                                  <a:schemeClr val="tx1"/>
                                </a:solidFill>
                                <a:latin typeface="Cambria Math" panose="02040503050406030204" pitchFamily="18" charset="0"/>
                              </a:rPr>
                              <m:t>+</m:t>
                            </m:r>
                            <m:r>
                              <a:rPr lang="en-US" altLang="zh-CN" sz="2400" b="1" i="1" smtClean="0">
                                <a:solidFill>
                                  <a:schemeClr val="tx1"/>
                                </a:solidFill>
                                <a:latin typeface="Cambria Math" panose="02040503050406030204" pitchFamily="18" charset="0"/>
                              </a:rPr>
                              <m:t>𝒚𝒕𝒎</m:t>
                            </m:r>
                            <m:r>
                              <a:rPr lang="en-US" altLang="zh-CN" sz="2400" b="1" i="1" smtClean="0">
                                <a:solidFill>
                                  <a:schemeClr val="tx1"/>
                                </a:solidFill>
                                <a:latin typeface="Cambria Math" panose="02040503050406030204" pitchFamily="18" charset="0"/>
                              </a:rPr>
                              <m:t>)</m:t>
                            </m:r>
                          </m:e>
                          <m:sup>
                            <m:r>
                              <a:rPr lang="en-US" altLang="zh-CN" sz="2400" b="1" i="1" smtClean="0">
                                <a:solidFill>
                                  <a:schemeClr val="tx1"/>
                                </a:solidFill>
                                <a:latin typeface="Cambria Math" panose="02040503050406030204" pitchFamily="18" charset="0"/>
                              </a:rPr>
                              <m:t>𝟏</m:t>
                            </m:r>
                          </m:sup>
                        </m:sSup>
                      </m:den>
                    </m:f>
                    <m:r>
                      <a:rPr lang="en-US" altLang="zh-CN" sz="2400" b="1" i="1" smtClean="0">
                        <a:solidFill>
                          <a:schemeClr val="tx1"/>
                        </a:solidFill>
                        <a:latin typeface="Cambria Math" panose="02040503050406030204" pitchFamily="18" charset="0"/>
                      </a:rPr>
                      <m:t>+</m:t>
                    </m:r>
                    <m:f>
                      <m:fPr>
                        <m:ctrlPr>
                          <a:rPr lang="en-US" altLang="zh-CN" sz="2400" b="1" i="1">
                            <a:solidFill>
                              <a:schemeClr val="tx1"/>
                            </a:solidFill>
                            <a:latin typeface="Cambria Math" panose="02040503050406030204" pitchFamily="18" charset="0"/>
                          </a:rPr>
                        </m:ctrlPr>
                      </m:fPr>
                      <m:num>
                        <m:r>
                          <a:rPr lang="en-US" altLang="zh-CN" sz="2400" b="1" i="1" smtClean="0">
                            <a:solidFill>
                              <a:schemeClr val="tx1"/>
                            </a:solidFill>
                            <a:latin typeface="Cambria Math" panose="02040503050406030204" pitchFamily="18" charset="0"/>
                          </a:rPr>
                          <m:t>𝑪</m:t>
                        </m:r>
                      </m:num>
                      <m:den>
                        <m:sSup>
                          <m:sSupPr>
                            <m:ctrlPr>
                              <a:rPr lang="en-US" altLang="zh-CN" sz="2400" b="1" i="1">
                                <a:solidFill>
                                  <a:schemeClr val="tx1"/>
                                </a:solidFill>
                                <a:latin typeface="Cambria Math" panose="02040503050406030204" pitchFamily="18" charset="0"/>
                              </a:rPr>
                            </m:ctrlPr>
                          </m:sSupPr>
                          <m:e>
                            <m:r>
                              <a:rPr lang="en-US" altLang="zh-CN" sz="2400" b="1" i="1">
                                <a:solidFill>
                                  <a:schemeClr val="tx1"/>
                                </a:solidFill>
                                <a:latin typeface="Cambria Math" panose="02040503050406030204" pitchFamily="18" charset="0"/>
                              </a:rPr>
                              <m:t>(</m:t>
                            </m:r>
                            <m:r>
                              <a:rPr lang="en-US" altLang="zh-CN" sz="2400" b="1" i="1">
                                <a:solidFill>
                                  <a:schemeClr val="tx1"/>
                                </a:solidFill>
                                <a:latin typeface="Cambria Math" panose="02040503050406030204" pitchFamily="18" charset="0"/>
                              </a:rPr>
                              <m:t>𝟏</m:t>
                            </m:r>
                            <m:r>
                              <a:rPr lang="en-US" altLang="zh-CN" sz="2400" b="1" i="1">
                                <a:solidFill>
                                  <a:schemeClr val="tx1"/>
                                </a:solidFill>
                                <a:latin typeface="Cambria Math" panose="02040503050406030204" pitchFamily="18" charset="0"/>
                              </a:rPr>
                              <m:t>+</m:t>
                            </m:r>
                            <m:r>
                              <a:rPr lang="en-US" altLang="zh-CN" sz="2400" b="1" i="1">
                                <a:solidFill>
                                  <a:schemeClr val="tx1"/>
                                </a:solidFill>
                                <a:latin typeface="Cambria Math" panose="02040503050406030204" pitchFamily="18" charset="0"/>
                              </a:rPr>
                              <m:t>𝒚𝒕𝒎</m:t>
                            </m:r>
                            <m:r>
                              <a:rPr lang="en-US" altLang="zh-CN" sz="2400" b="1" i="1">
                                <a:solidFill>
                                  <a:schemeClr val="tx1"/>
                                </a:solidFill>
                                <a:latin typeface="Cambria Math" panose="02040503050406030204" pitchFamily="18" charset="0"/>
                              </a:rPr>
                              <m:t>)</m:t>
                            </m:r>
                          </m:e>
                          <m:sup>
                            <m:r>
                              <a:rPr lang="en-US" altLang="zh-CN" sz="2400" b="1" i="1" smtClean="0">
                                <a:solidFill>
                                  <a:schemeClr val="tx1"/>
                                </a:solidFill>
                                <a:latin typeface="Cambria Math" panose="02040503050406030204" pitchFamily="18" charset="0"/>
                              </a:rPr>
                              <m:t>𝟐</m:t>
                            </m:r>
                          </m:sup>
                        </m:sSup>
                      </m:den>
                    </m:f>
                    <m:r>
                      <a:rPr lang="en-US" altLang="zh-CN" sz="2400" b="1" i="1" smtClean="0">
                        <a:solidFill>
                          <a:schemeClr val="tx1"/>
                        </a:solidFill>
                        <a:latin typeface="Cambria Math" panose="02040503050406030204" pitchFamily="18" charset="0"/>
                      </a:rPr>
                      <m:t>+…+</m:t>
                    </m:r>
                    <m:f>
                      <m:fPr>
                        <m:ctrlPr>
                          <a:rPr lang="en-US" altLang="zh-CN" sz="2400" b="1" i="1">
                            <a:solidFill>
                              <a:schemeClr val="tx1"/>
                            </a:solidFill>
                            <a:latin typeface="Cambria Math" panose="02040503050406030204" pitchFamily="18" charset="0"/>
                          </a:rPr>
                        </m:ctrlPr>
                      </m:fPr>
                      <m:num>
                        <m:r>
                          <a:rPr lang="en-US" altLang="zh-CN" sz="2400" b="1" i="1" smtClean="0">
                            <a:solidFill>
                              <a:schemeClr val="tx1"/>
                            </a:solidFill>
                            <a:latin typeface="Cambria Math" panose="02040503050406030204" pitchFamily="18" charset="0"/>
                          </a:rPr>
                          <m:t>𝑪</m:t>
                        </m:r>
                        <m:r>
                          <a:rPr lang="en-US" altLang="zh-CN" sz="2400" b="1" i="1" smtClean="0">
                            <a:solidFill>
                              <a:schemeClr val="tx1"/>
                            </a:solidFill>
                            <a:latin typeface="Cambria Math" panose="02040503050406030204" pitchFamily="18" charset="0"/>
                          </a:rPr>
                          <m:t>+</m:t>
                        </m:r>
                        <m:r>
                          <m:rPr>
                            <m:sty m:val="p"/>
                          </m:rPr>
                          <a:rPr lang="en-US" altLang="zh-CN" sz="2400" b="1" i="1">
                            <a:solidFill>
                              <a:schemeClr val="tx1"/>
                            </a:solidFill>
                            <a:latin typeface="Cambria Math" panose="02040503050406030204" pitchFamily="18" charset="0"/>
                          </a:rPr>
                          <m:t>F</m:t>
                        </m:r>
                      </m:num>
                      <m:den>
                        <m:sSup>
                          <m:sSupPr>
                            <m:ctrlPr>
                              <a:rPr lang="en-US" altLang="zh-CN" sz="2400" b="1" i="1">
                                <a:solidFill>
                                  <a:schemeClr val="tx1"/>
                                </a:solidFill>
                                <a:latin typeface="Cambria Math" panose="02040503050406030204" pitchFamily="18" charset="0"/>
                              </a:rPr>
                            </m:ctrlPr>
                          </m:sSupPr>
                          <m:e>
                            <m:r>
                              <a:rPr lang="en-US" altLang="zh-CN" sz="2400" b="1" i="1">
                                <a:solidFill>
                                  <a:schemeClr val="tx1"/>
                                </a:solidFill>
                                <a:latin typeface="Cambria Math" panose="02040503050406030204" pitchFamily="18" charset="0"/>
                              </a:rPr>
                              <m:t>(</m:t>
                            </m:r>
                            <m:r>
                              <a:rPr lang="en-US" altLang="zh-CN" sz="2400" b="1" i="1">
                                <a:solidFill>
                                  <a:schemeClr val="tx1"/>
                                </a:solidFill>
                                <a:latin typeface="Cambria Math" panose="02040503050406030204" pitchFamily="18" charset="0"/>
                              </a:rPr>
                              <m:t>𝟏</m:t>
                            </m:r>
                            <m:r>
                              <a:rPr lang="en-US" altLang="zh-CN" sz="2400" b="1" i="1">
                                <a:solidFill>
                                  <a:schemeClr val="tx1"/>
                                </a:solidFill>
                                <a:latin typeface="Cambria Math" panose="02040503050406030204" pitchFamily="18" charset="0"/>
                              </a:rPr>
                              <m:t>+</m:t>
                            </m:r>
                            <m:r>
                              <a:rPr lang="en-US" altLang="zh-CN" sz="2400" b="1" i="1">
                                <a:solidFill>
                                  <a:schemeClr val="tx1"/>
                                </a:solidFill>
                                <a:latin typeface="Cambria Math" panose="02040503050406030204" pitchFamily="18" charset="0"/>
                              </a:rPr>
                              <m:t>𝒚𝒕𝒎</m:t>
                            </m:r>
                            <m:r>
                              <a:rPr lang="en-US" altLang="zh-CN" sz="2400" b="1" i="1">
                                <a:solidFill>
                                  <a:schemeClr val="tx1"/>
                                </a:solidFill>
                                <a:latin typeface="Cambria Math" panose="02040503050406030204" pitchFamily="18" charset="0"/>
                              </a:rPr>
                              <m:t>)</m:t>
                            </m:r>
                          </m:e>
                          <m:sup>
                            <m:r>
                              <a:rPr lang="en-US" altLang="zh-CN" sz="2400" b="1" i="1" smtClean="0">
                                <a:solidFill>
                                  <a:schemeClr val="tx1"/>
                                </a:solidFill>
                                <a:latin typeface="Cambria Math" panose="02040503050406030204" pitchFamily="18" charset="0"/>
                              </a:rPr>
                              <m:t>𝑻</m:t>
                            </m:r>
                          </m:sup>
                        </m:sSup>
                      </m:den>
                    </m:f>
                  </m:oMath>
                </a14:m>
                <a:r>
                  <a:rPr lang="en-US" altLang="zh-CN" sz="2400" b="1" dirty="0">
                    <a:solidFill>
                      <a:srgbClr val="FF0000"/>
                    </a:solidFill>
                  </a:rPr>
                  <a:t>       </a:t>
                </a:r>
                <a:r>
                  <a:rPr lang="en-US" altLang="zh-CN" sz="2400" dirty="0"/>
                  <a:t>(10.1)</a:t>
                </a:r>
                <a:r>
                  <a:rPr lang="en-US" altLang="zh-CN" sz="2400" dirty="0">
                    <a:solidFill>
                      <a:srgbClr val="FF0000"/>
                    </a:solidFill>
                  </a:rPr>
                  <a:t>      </a:t>
                </a:r>
              </a:p>
              <a:p>
                <a:r>
                  <a:rPr lang="zh-CN" altLang="en-US" sz="2400" dirty="0"/>
                  <a:t>思路</a:t>
                </a:r>
                <a:r>
                  <a:rPr lang="en-US" altLang="zh-CN" sz="2400" dirty="0"/>
                  <a:t>2</a:t>
                </a:r>
                <a:r>
                  <a:rPr lang="zh-CN" altLang="en-US" sz="2400" dirty="0"/>
                  <a:t>：即期利率（</a:t>
                </a:r>
                <a:r>
                  <a:rPr lang="en-US" altLang="zh-CN" sz="2400" dirty="0"/>
                  <a:t>Spot Rates</a:t>
                </a:r>
                <a:r>
                  <a:rPr lang="zh-CN" altLang="en-US" sz="2400" dirty="0"/>
                  <a:t>），通常用于</a:t>
                </a:r>
                <a:r>
                  <a:rPr lang="zh-CN" altLang="en-US" sz="2400" b="1" dirty="0">
                    <a:solidFill>
                      <a:srgbClr val="FF0000"/>
                    </a:solidFill>
                  </a:rPr>
                  <a:t>定价</a:t>
                </a:r>
                <a:r>
                  <a:rPr lang="en-US" altLang="zh-CN" sz="2400" dirty="0"/>
                  <a:t> </a:t>
                </a:r>
              </a:p>
              <a:p>
                <a:pPr marL="0" indent="0">
                  <a:buNone/>
                </a:pPr>
                <a14:m>
                  <m:oMath xmlns:m="http://schemas.openxmlformats.org/officeDocument/2006/math">
                    <m:r>
                      <a:rPr lang="en-US" altLang="zh-CN" sz="2000" b="1" i="1" smtClean="0">
                        <a:solidFill>
                          <a:srgbClr val="000000"/>
                        </a:solidFill>
                        <a:latin typeface="Cambria Math" panose="02040503050406030204" pitchFamily="18" charset="0"/>
                      </a:rPr>
                      <m:t>                  </m:t>
                    </m:r>
                    <m:r>
                      <a:rPr lang="en-US" altLang="zh-CN" sz="2000" b="1" i="1">
                        <a:solidFill>
                          <a:srgbClr val="000000"/>
                        </a:solidFill>
                        <a:latin typeface="Cambria Math" panose="02040503050406030204" pitchFamily="18" charset="0"/>
                      </a:rPr>
                      <m:t>𝑩</m:t>
                    </m:r>
                    <m:r>
                      <a:rPr lang="en-US" altLang="zh-CN" sz="2000" b="1" i="1">
                        <a:solidFill>
                          <a:srgbClr val="000000"/>
                        </a:solidFill>
                        <a:latin typeface="Cambria Math" panose="02040503050406030204" pitchFamily="18" charset="0"/>
                      </a:rPr>
                      <m:t>=</m:t>
                    </m:r>
                    <m:f>
                      <m:fPr>
                        <m:ctrlPr>
                          <a:rPr lang="en-US" altLang="zh-CN" sz="2000" b="1" i="1">
                            <a:solidFill>
                              <a:srgbClr val="000000"/>
                            </a:solidFill>
                            <a:latin typeface="Cambria Math" panose="02040503050406030204" pitchFamily="18" charset="0"/>
                          </a:rPr>
                        </m:ctrlPr>
                      </m:fPr>
                      <m:num>
                        <m:r>
                          <a:rPr lang="en-US" altLang="zh-CN" sz="2000" b="1" i="1">
                            <a:solidFill>
                              <a:srgbClr val="000000"/>
                            </a:solidFill>
                            <a:latin typeface="Cambria Math" panose="02040503050406030204" pitchFamily="18" charset="0"/>
                          </a:rPr>
                          <m:t>𝑪</m:t>
                        </m:r>
                      </m:num>
                      <m:den>
                        <m:sSup>
                          <m:sSupPr>
                            <m:ctrlPr>
                              <a:rPr lang="en-US" altLang="zh-CN" sz="2000" b="1" i="1">
                                <a:solidFill>
                                  <a:srgbClr val="000000"/>
                                </a:solidFill>
                                <a:latin typeface="Cambria Math" panose="02040503050406030204" pitchFamily="18" charset="0"/>
                              </a:rPr>
                            </m:ctrlPr>
                          </m:sSupPr>
                          <m:e>
                            <m:r>
                              <a:rPr lang="en-US" altLang="zh-CN" sz="2000" b="1" i="1">
                                <a:solidFill>
                                  <a:srgbClr val="000000"/>
                                </a:solidFill>
                                <a:latin typeface="Cambria Math" panose="02040503050406030204" pitchFamily="18" charset="0"/>
                              </a:rPr>
                              <m:t>(</m:t>
                            </m:r>
                            <m:r>
                              <a:rPr lang="en-US" altLang="zh-CN" sz="2000" b="1" i="1">
                                <a:solidFill>
                                  <a:srgbClr val="000000"/>
                                </a:solidFill>
                                <a:latin typeface="Cambria Math" panose="02040503050406030204" pitchFamily="18" charset="0"/>
                              </a:rPr>
                              <m:t>𝟏</m:t>
                            </m:r>
                            <m:r>
                              <a:rPr lang="en-US" altLang="zh-CN" sz="2000" b="1" i="1">
                                <a:solidFill>
                                  <a:srgbClr val="000000"/>
                                </a:solidFill>
                                <a:latin typeface="Cambria Math" panose="02040503050406030204" pitchFamily="18" charset="0"/>
                              </a:rPr>
                              <m:t>+</m:t>
                            </m:r>
                            <m:sSub>
                              <m:sSubPr>
                                <m:ctrlPr>
                                  <a:rPr lang="en-US" altLang="zh-CN" sz="2000" b="1" i="1" smtClean="0">
                                    <a:solidFill>
                                      <a:srgbClr val="000000"/>
                                    </a:solidFill>
                                    <a:latin typeface="Cambria Math" panose="02040503050406030204" pitchFamily="18" charset="0"/>
                                  </a:rPr>
                                </m:ctrlPr>
                              </m:sSubPr>
                              <m:e>
                                <m:r>
                                  <a:rPr lang="en-US" altLang="zh-CN" sz="2000" b="1" i="1" smtClean="0">
                                    <a:solidFill>
                                      <a:srgbClr val="000000"/>
                                    </a:solidFill>
                                    <a:latin typeface="Cambria Math" panose="02040503050406030204" pitchFamily="18" charset="0"/>
                                  </a:rPr>
                                  <m:t>𝒓</m:t>
                                </m:r>
                              </m:e>
                              <m:sub>
                                <m:r>
                                  <a:rPr lang="en-US" altLang="zh-CN" sz="2000" b="1" i="1" smtClean="0">
                                    <a:solidFill>
                                      <a:srgbClr val="000000"/>
                                    </a:solidFill>
                                    <a:latin typeface="Cambria Math" panose="02040503050406030204" pitchFamily="18" charset="0"/>
                                  </a:rPr>
                                  <m:t>𝟏</m:t>
                                </m:r>
                              </m:sub>
                            </m:sSub>
                            <m:r>
                              <a:rPr lang="en-US" altLang="zh-CN" sz="2000" b="1" i="1" smtClean="0">
                                <a:solidFill>
                                  <a:srgbClr val="000000"/>
                                </a:solidFill>
                                <a:latin typeface="Cambria Math" panose="02040503050406030204" pitchFamily="18" charset="0"/>
                              </a:rPr>
                              <m:t> </m:t>
                            </m:r>
                            <m:r>
                              <a:rPr lang="en-US" altLang="zh-CN" sz="2000" b="1" i="1">
                                <a:solidFill>
                                  <a:srgbClr val="000000"/>
                                </a:solidFill>
                                <a:latin typeface="Cambria Math" panose="02040503050406030204" pitchFamily="18" charset="0"/>
                              </a:rPr>
                              <m:t>)</m:t>
                            </m:r>
                          </m:e>
                          <m:sup>
                            <m:r>
                              <a:rPr lang="en-US" altLang="zh-CN" sz="2000" b="1" i="1">
                                <a:solidFill>
                                  <a:srgbClr val="000000"/>
                                </a:solidFill>
                                <a:latin typeface="Cambria Math" panose="02040503050406030204" pitchFamily="18" charset="0"/>
                              </a:rPr>
                              <m:t>𝟏</m:t>
                            </m:r>
                          </m:sup>
                        </m:sSup>
                      </m:den>
                    </m:f>
                    <m:r>
                      <a:rPr lang="en-US" altLang="zh-CN" sz="2000" b="1" i="1">
                        <a:solidFill>
                          <a:srgbClr val="000000"/>
                        </a:solidFill>
                        <a:latin typeface="Cambria Math" panose="02040503050406030204" pitchFamily="18" charset="0"/>
                      </a:rPr>
                      <m:t>+</m:t>
                    </m:r>
                    <m:f>
                      <m:fPr>
                        <m:ctrlPr>
                          <a:rPr lang="en-US" altLang="zh-CN" sz="2000" b="1" i="1">
                            <a:solidFill>
                              <a:srgbClr val="000000"/>
                            </a:solidFill>
                            <a:latin typeface="Cambria Math" panose="02040503050406030204" pitchFamily="18" charset="0"/>
                          </a:rPr>
                        </m:ctrlPr>
                      </m:fPr>
                      <m:num>
                        <m:r>
                          <a:rPr lang="en-US" altLang="zh-CN" sz="2000" b="1" i="1">
                            <a:solidFill>
                              <a:srgbClr val="000000"/>
                            </a:solidFill>
                            <a:latin typeface="Cambria Math" panose="02040503050406030204" pitchFamily="18" charset="0"/>
                          </a:rPr>
                          <m:t>𝑪</m:t>
                        </m:r>
                      </m:num>
                      <m:den>
                        <m:sSup>
                          <m:sSupPr>
                            <m:ctrlPr>
                              <a:rPr lang="en-US" altLang="zh-CN" sz="2000" b="1" i="1">
                                <a:solidFill>
                                  <a:srgbClr val="000000"/>
                                </a:solidFill>
                                <a:latin typeface="Cambria Math" panose="02040503050406030204" pitchFamily="18" charset="0"/>
                              </a:rPr>
                            </m:ctrlPr>
                          </m:sSupPr>
                          <m:e>
                            <m:r>
                              <a:rPr lang="en-US" altLang="zh-CN" sz="2000" b="1" i="1">
                                <a:solidFill>
                                  <a:srgbClr val="000000"/>
                                </a:solidFill>
                                <a:latin typeface="Cambria Math" panose="02040503050406030204" pitchFamily="18" charset="0"/>
                              </a:rPr>
                              <m:t>(</m:t>
                            </m:r>
                            <m:r>
                              <a:rPr lang="en-US" altLang="zh-CN" sz="2000" b="1" i="1">
                                <a:solidFill>
                                  <a:srgbClr val="000000"/>
                                </a:solidFill>
                                <a:latin typeface="Cambria Math" panose="02040503050406030204" pitchFamily="18" charset="0"/>
                              </a:rPr>
                              <m:t>𝟏</m:t>
                            </m:r>
                            <m:r>
                              <a:rPr lang="en-US" altLang="zh-CN" sz="2000" b="1" i="1">
                                <a:solidFill>
                                  <a:srgbClr val="000000"/>
                                </a:solidFill>
                                <a:latin typeface="Cambria Math" panose="02040503050406030204" pitchFamily="18" charset="0"/>
                              </a:rPr>
                              <m:t>+</m:t>
                            </m:r>
                            <m:sSub>
                              <m:sSubPr>
                                <m:ctrlPr>
                                  <a:rPr lang="en-US" altLang="zh-CN" sz="2000" b="1" i="1">
                                    <a:solidFill>
                                      <a:srgbClr val="000000"/>
                                    </a:solidFill>
                                    <a:latin typeface="Cambria Math" panose="02040503050406030204" pitchFamily="18" charset="0"/>
                                  </a:rPr>
                                </m:ctrlPr>
                              </m:sSubPr>
                              <m:e>
                                <m:r>
                                  <a:rPr lang="en-US" altLang="zh-CN" sz="2000" b="1" i="1">
                                    <a:solidFill>
                                      <a:srgbClr val="000000"/>
                                    </a:solidFill>
                                    <a:latin typeface="Cambria Math" panose="02040503050406030204" pitchFamily="18" charset="0"/>
                                  </a:rPr>
                                  <m:t>𝒓</m:t>
                                </m:r>
                              </m:e>
                              <m:sub>
                                <m:r>
                                  <a:rPr lang="en-US" altLang="zh-CN" sz="2000" b="1" i="1" smtClean="0">
                                    <a:solidFill>
                                      <a:srgbClr val="000000"/>
                                    </a:solidFill>
                                    <a:latin typeface="Cambria Math" panose="02040503050406030204" pitchFamily="18" charset="0"/>
                                  </a:rPr>
                                  <m:t>𝟐</m:t>
                                </m:r>
                              </m:sub>
                            </m:sSub>
                            <m:r>
                              <a:rPr lang="en-US" altLang="zh-CN" sz="2000" b="1" i="1" smtClean="0">
                                <a:solidFill>
                                  <a:srgbClr val="000000"/>
                                </a:solidFill>
                                <a:latin typeface="Cambria Math" panose="02040503050406030204" pitchFamily="18" charset="0"/>
                              </a:rPr>
                              <m:t>)</m:t>
                            </m:r>
                          </m:e>
                          <m:sup>
                            <m:r>
                              <a:rPr lang="en-US" altLang="zh-CN" sz="2000" b="1" i="1">
                                <a:solidFill>
                                  <a:srgbClr val="000000"/>
                                </a:solidFill>
                                <a:latin typeface="Cambria Math" panose="02040503050406030204" pitchFamily="18" charset="0"/>
                              </a:rPr>
                              <m:t>𝟐</m:t>
                            </m:r>
                          </m:sup>
                        </m:sSup>
                      </m:den>
                    </m:f>
                    <m:r>
                      <a:rPr lang="en-US" altLang="zh-CN" sz="2000" b="1" i="1">
                        <a:solidFill>
                          <a:srgbClr val="000000"/>
                        </a:solidFill>
                        <a:latin typeface="Cambria Math" panose="02040503050406030204" pitchFamily="18" charset="0"/>
                      </a:rPr>
                      <m:t>+…+</m:t>
                    </m:r>
                    <m:f>
                      <m:fPr>
                        <m:ctrlPr>
                          <a:rPr lang="en-US" altLang="zh-CN" sz="2000" b="1" i="1">
                            <a:solidFill>
                              <a:srgbClr val="000000"/>
                            </a:solidFill>
                            <a:latin typeface="Cambria Math" panose="02040503050406030204" pitchFamily="18" charset="0"/>
                          </a:rPr>
                        </m:ctrlPr>
                      </m:fPr>
                      <m:num>
                        <m:r>
                          <a:rPr lang="en-US" altLang="zh-CN" sz="2000" b="1" i="1">
                            <a:solidFill>
                              <a:srgbClr val="000000"/>
                            </a:solidFill>
                            <a:latin typeface="Cambria Math" panose="02040503050406030204" pitchFamily="18" charset="0"/>
                          </a:rPr>
                          <m:t>𝑪</m:t>
                        </m:r>
                        <m:r>
                          <a:rPr lang="en-US" altLang="zh-CN" sz="2000" b="1" i="1">
                            <a:solidFill>
                              <a:srgbClr val="000000"/>
                            </a:solidFill>
                            <a:latin typeface="Cambria Math" panose="02040503050406030204" pitchFamily="18" charset="0"/>
                          </a:rPr>
                          <m:t>+</m:t>
                        </m:r>
                        <m:r>
                          <m:rPr>
                            <m:sty m:val="p"/>
                          </m:rPr>
                          <a:rPr lang="en-US" altLang="zh-CN" sz="2000" b="1" i="1">
                            <a:solidFill>
                              <a:srgbClr val="000000"/>
                            </a:solidFill>
                            <a:latin typeface="Cambria Math" panose="02040503050406030204" pitchFamily="18" charset="0"/>
                          </a:rPr>
                          <m:t>F</m:t>
                        </m:r>
                      </m:num>
                      <m:den>
                        <m:sSup>
                          <m:sSupPr>
                            <m:ctrlPr>
                              <a:rPr lang="en-US" altLang="zh-CN" sz="2000" b="1" i="1">
                                <a:solidFill>
                                  <a:srgbClr val="000000"/>
                                </a:solidFill>
                                <a:latin typeface="Cambria Math" panose="02040503050406030204" pitchFamily="18" charset="0"/>
                              </a:rPr>
                            </m:ctrlPr>
                          </m:sSupPr>
                          <m:e>
                            <m:r>
                              <a:rPr lang="en-US" altLang="zh-CN" sz="2000" b="1" i="1">
                                <a:solidFill>
                                  <a:srgbClr val="000000"/>
                                </a:solidFill>
                                <a:latin typeface="Cambria Math" panose="02040503050406030204" pitchFamily="18" charset="0"/>
                              </a:rPr>
                              <m:t>(</m:t>
                            </m:r>
                            <m:r>
                              <a:rPr lang="en-US" altLang="zh-CN" sz="2000" b="1" i="1">
                                <a:solidFill>
                                  <a:srgbClr val="000000"/>
                                </a:solidFill>
                                <a:latin typeface="Cambria Math" panose="02040503050406030204" pitchFamily="18" charset="0"/>
                              </a:rPr>
                              <m:t>𝟏</m:t>
                            </m:r>
                            <m:r>
                              <a:rPr lang="en-US" altLang="zh-CN" sz="2000" b="1" i="1">
                                <a:solidFill>
                                  <a:srgbClr val="000000"/>
                                </a:solidFill>
                                <a:latin typeface="Cambria Math" panose="02040503050406030204" pitchFamily="18" charset="0"/>
                              </a:rPr>
                              <m:t>+</m:t>
                            </m:r>
                            <m:sSub>
                              <m:sSubPr>
                                <m:ctrlPr>
                                  <a:rPr lang="en-US" altLang="zh-CN" sz="2000" b="1" i="1">
                                    <a:solidFill>
                                      <a:srgbClr val="000000"/>
                                    </a:solidFill>
                                    <a:latin typeface="Cambria Math" panose="02040503050406030204" pitchFamily="18" charset="0"/>
                                  </a:rPr>
                                </m:ctrlPr>
                              </m:sSubPr>
                              <m:e>
                                <m:r>
                                  <a:rPr lang="en-US" altLang="zh-CN" sz="2000" b="1" i="1">
                                    <a:solidFill>
                                      <a:srgbClr val="000000"/>
                                    </a:solidFill>
                                    <a:latin typeface="Cambria Math" panose="02040503050406030204" pitchFamily="18" charset="0"/>
                                  </a:rPr>
                                  <m:t>𝒓</m:t>
                                </m:r>
                              </m:e>
                              <m:sub>
                                <m:r>
                                  <a:rPr lang="en-US" altLang="zh-CN" sz="2000" b="1" i="1" smtClean="0">
                                    <a:solidFill>
                                      <a:srgbClr val="000000"/>
                                    </a:solidFill>
                                    <a:latin typeface="Cambria Math" panose="02040503050406030204" pitchFamily="18" charset="0"/>
                                  </a:rPr>
                                  <m:t>𝑻</m:t>
                                </m:r>
                              </m:sub>
                            </m:sSub>
                            <m:r>
                              <a:rPr lang="en-US" altLang="zh-CN" sz="2000" b="1" i="1">
                                <a:solidFill>
                                  <a:srgbClr val="000000"/>
                                </a:solidFill>
                                <a:latin typeface="Cambria Math" panose="02040503050406030204" pitchFamily="18" charset="0"/>
                              </a:rPr>
                              <m:t>)</m:t>
                            </m:r>
                          </m:e>
                          <m:sup>
                            <m:r>
                              <a:rPr lang="en-US" altLang="zh-CN" sz="2000" b="1" i="1">
                                <a:solidFill>
                                  <a:srgbClr val="000000"/>
                                </a:solidFill>
                                <a:latin typeface="Cambria Math" panose="02040503050406030204" pitchFamily="18" charset="0"/>
                              </a:rPr>
                              <m:t>𝑻</m:t>
                            </m:r>
                          </m:sup>
                        </m:sSup>
                      </m:den>
                    </m:f>
                  </m:oMath>
                </a14:m>
                <a:r>
                  <a:rPr lang="zh-CN" altLang="en-US" sz="2400" dirty="0"/>
                  <a:t>                      </a:t>
                </a:r>
                <a:r>
                  <a:rPr lang="en-US" altLang="zh-CN" sz="2400" dirty="0"/>
                  <a:t>(10.2)</a:t>
                </a:r>
                <a:endParaRPr lang="zh-CN" altLang="en-US" sz="2400" dirty="0"/>
              </a:p>
            </p:txBody>
          </p:sp>
        </mc:Choice>
        <mc:Fallback>
          <p:sp>
            <p:nvSpPr>
              <p:cNvPr id="3" name="内容占位符 2">
                <a:extLst>
                  <a:ext uri="{FF2B5EF4-FFF2-40B4-BE49-F238E27FC236}">
                    <a16:creationId xmlns:a16="http://schemas.microsoft.com/office/drawing/2014/main" id="{9912322A-678A-48BE-AEDF-C897C2D0D160}"/>
                  </a:ext>
                </a:extLst>
              </p:cNvPr>
              <p:cNvSpPr>
                <a:spLocks noGrp="1" noRot="1" noChangeAspect="1" noMove="1" noResize="1" noEditPoints="1" noAdjustHandles="1" noChangeArrowheads="1" noChangeShapeType="1" noTextEdit="1"/>
              </p:cNvSpPr>
              <p:nvPr>
                <p:ph idx="1"/>
              </p:nvPr>
            </p:nvSpPr>
            <p:spPr>
              <a:blipFill>
                <a:blip r:embed="rId2"/>
                <a:stretch>
                  <a:fillRect l="-963" t="-809" r="-5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86761983"/>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19168</TotalTime>
  <Words>4059</Words>
  <Application>Microsoft Office PowerPoint</Application>
  <PresentationFormat>全屏显示(4:3)</PresentationFormat>
  <Paragraphs>946</Paragraphs>
  <Slides>37</Slides>
  <Notes>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49" baseType="lpstr">
      <vt:lpstr>等线</vt:lpstr>
      <vt:lpstr>汉仪大宋简</vt:lpstr>
      <vt:lpstr>汉仪综艺体简</vt:lpstr>
      <vt:lpstr>SimHei</vt:lpstr>
      <vt:lpstr>宋体</vt:lpstr>
      <vt:lpstr>Microsoft YaHei</vt:lpstr>
      <vt:lpstr>Arial</vt:lpstr>
      <vt:lpstr>Cambria Math</vt:lpstr>
      <vt:lpstr>Segoe UI</vt:lpstr>
      <vt:lpstr>Wingdings</vt:lpstr>
      <vt:lpstr>默认设计模板</vt:lpstr>
      <vt:lpstr>Worksheet</vt:lpstr>
      <vt:lpstr>投资学 L10 固定收益证券（一）</vt:lpstr>
      <vt:lpstr>参考</vt:lpstr>
      <vt:lpstr>            固定收益证券的含义</vt:lpstr>
      <vt:lpstr>中国债券类别</vt:lpstr>
      <vt:lpstr>             利率风险vs.信用风险</vt:lpstr>
      <vt:lpstr>           债券全价、净价与累计利息</vt:lpstr>
      <vt:lpstr>           计息规则、累积利息、净价、全价</vt:lpstr>
      <vt:lpstr>         计息基础常见类型</vt:lpstr>
      <vt:lpstr>债券定价原理</vt:lpstr>
      <vt:lpstr>    YTM与债券全价</vt:lpstr>
      <vt:lpstr>例：19国债10</vt:lpstr>
      <vt:lpstr>           Excel内置的债券函数</vt:lpstr>
      <vt:lpstr>                   YTM=票面利率时的债券价格</vt:lpstr>
      <vt:lpstr>                   时间轴上看（10.5）和（10.6）</vt:lpstr>
      <vt:lpstr>              YTM不变时的债券价格轨道</vt:lpstr>
      <vt:lpstr>         4%债券的净价变化</vt:lpstr>
      <vt:lpstr>          12%债券的净价变化</vt:lpstr>
      <vt:lpstr>                    例：Constant-Yield Price Trajectories </vt:lpstr>
      <vt:lpstr>                YTM存在的问题</vt:lpstr>
      <vt:lpstr>               YTM变化导致的再投资风险</vt:lpstr>
      <vt:lpstr>     Ytm广泛用于报价</vt:lpstr>
      <vt:lpstr>                YTM的期限结构及其变化</vt:lpstr>
      <vt:lpstr>   YTM的风险结构</vt:lpstr>
      <vt:lpstr>           YTM曲线的其他问题</vt:lpstr>
      <vt:lpstr>           债券定价思路2：即期利率</vt:lpstr>
      <vt:lpstr>               例：即期利率是无套利利率</vt:lpstr>
      <vt:lpstr>             脱靴法（bootstrap)计算即期利率</vt:lpstr>
      <vt:lpstr>即期利率曲线</vt:lpstr>
      <vt:lpstr>            用即期利率为债券定价</vt:lpstr>
      <vt:lpstr>              iFind债券定价分析工具</vt:lpstr>
      <vt:lpstr>贴现因子</vt:lpstr>
      <vt:lpstr>远期利率</vt:lpstr>
      <vt:lpstr>             远期利率的无套利定价</vt:lpstr>
      <vt:lpstr>                  即期利率是远期利率的几何平均数</vt:lpstr>
      <vt:lpstr>远期利率曲线</vt:lpstr>
      <vt:lpstr>        远期利率的估值应用</vt:lpstr>
      <vt:lpstr>本院为研究商学而设，为培植商业人才而设，为领导商人而设，是则本院之使命。</vt:lpstr>
    </vt:vector>
  </TitlesOfParts>
  <Company>微软用户</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中国概念股: 资本市场的泡沫与修正</dc:title>
  <dc:creator>微软用户</dc:creator>
  <cp:lastModifiedBy>玉鼎 骆</cp:lastModifiedBy>
  <cp:revision>604</cp:revision>
  <dcterms:created xsi:type="dcterms:W3CDTF">2011-08-18T07:31:51Z</dcterms:created>
  <dcterms:modified xsi:type="dcterms:W3CDTF">2024-11-19T15:24:47Z</dcterms:modified>
</cp:coreProperties>
</file>