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30" r:id="rId3"/>
    <p:sldId id="337" r:id="rId4"/>
    <p:sldId id="338" r:id="rId5"/>
    <p:sldId id="339" r:id="rId6"/>
    <p:sldId id="340" r:id="rId7"/>
    <p:sldId id="341" r:id="rId8"/>
    <p:sldId id="316" r:id="rId9"/>
    <p:sldId id="342" r:id="rId10"/>
    <p:sldId id="343" r:id="rId11"/>
    <p:sldId id="344" r:id="rId12"/>
    <p:sldId id="345" r:id="rId13"/>
    <p:sldId id="284" r:id="rId14"/>
    <p:sldId id="346" r:id="rId15"/>
    <p:sldId id="348" r:id="rId16"/>
    <p:sldId id="349" r:id="rId17"/>
    <p:sldId id="347" r:id="rId18"/>
    <p:sldId id="350" r:id="rId19"/>
    <p:sldId id="353" r:id="rId20"/>
    <p:sldId id="318" r:id="rId21"/>
    <p:sldId id="357" r:id="rId22"/>
    <p:sldId id="358" r:id="rId23"/>
    <p:sldId id="286" r:id="rId24"/>
    <p:sldId id="359" r:id="rId25"/>
    <p:sldId id="360" r:id="rId26"/>
    <p:sldId id="361" r:id="rId27"/>
    <p:sldId id="362" r:id="rId28"/>
    <p:sldId id="363" r:id="rId29"/>
    <p:sldId id="364" r:id="rId30"/>
    <p:sldId id="365" r:id="rId31"/>
    <p:sldId id="287" r:id="rId32"/>
    <p:sldId id="354" r:id="rId33"/>
    <p:sldId id="355" r:id="rId34"/>
    <p:sldId id="356" r:id="rId35"/>
    <p:sldId id="351" r:id="rId36"/>
    <p:sldId id="321" r:id="rId37"/>
    <p:sldId id="352" r:id="rId38"/>
    <p:sldId id="366" r:id="rId39"/>
    <p:sldId id="259" r:id="rId40"/>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3EF"/>
    <a:srgbClr val="B6DCDF"/>
    <a:srgbClr val="000066"/>
    <a:srgbClr val="FF9900"/>
    <a:srgbClr val="6633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p:cViewPr varScale="1">
        <p:scale>
          <a:sx n="85" d="100"/>
          <a:sy n="85" d="100"/>
        </p:scale>
        <p:origin x="195"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2029/08/22</a:t>
            </a:r>
            <a:r>
              <a:rPr lang="zh-CN"/>
              <a:t>蓉产</a:t>
            </a:r>
            <a:r>
              <a:rPr lang="en-US"/>
              <a:t>03</a:t>
            </a:r>
            <a:r>
              <a:rPr lang="zh-CN"/>
              <a:t>债券</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8.9725989112472052E-2"/>
          <c:y val="7.1094408915441318E-2"/>
          <c:w val="0.87200240594925649"/>
          <c:h val="0.758969465051614"/>
        </c:manualLayout>
      </c:layout>
      <c:lineChart>
        <c:grouping val="standard"/>
        <c:varyColors val="0"/>
        <c:ser>
          <c:idx val="0"/>
          <c:order val="0"/>
          <c:tx>
            <c:strRef>
              <c:f>Sheet1!$C$20</c:f>
              <c:strCache>
                <c:ptCount val="1"/>
                <c:pt idx="0">
                  <c:v>Price-不行权</c:v>
                </c:pt>
              </c:strCache>
            </c:strRef>
          </c:tx>
          <c:spPr>
            <a:ln w="28575" cap="rnd">
              <a:solidFill>
                <a:schemeClr val="accent1"/>
              </a:solidFill>
              <a:round/>
            </a:ln>
            <a:effectLst/>
          </c:spPr>
          <c:marker>
            <c:symbol val="none"/>
          </c:marker>
          <c:cat>
            <c:numRef>
              <c:f>Sheet1!$B$23:$B$102</c:f>
              <c:numCache>
                <c:formatCode>0.00%</c:formatCode>
                <c:ptCount val="80"/>
                <c:pt idx="0">
                  <c:v>3.0000000000000001E-3</c:v>
                </c:pt>
                <c:pt idx="1">
                  <c:v>4.0000000000000001E-3</c:v>
                </c:pt>
                <c:pt idx="2">
                  <c:v>5.0000000000000001E-3</c:v>
                </c:pt>
                <c:pt idx="3">
                  <c:v>6.0000000000000001E-3</c:v>
                </c:pt>
                <c:pt idx="4">
                  <c:v>7.0000000000000001E-3</c:v>
                </c:pt>
                <c:pt idx="5">
                  <c:v>8.0000000000000002E-3</c:v>
                </c:pt>
                <c:pt idx="6">
                  <c:v>8.9999999999999993E-3</c:v>
                </c:pt>
                <c:pt idx="7">
                  <c:v>0.01</c:v>
                </c:pt>
                <c:pt idx="8">
                  <c:v>1.0999999999999999E-2</c:v>
                </c:pt>
                <c:pt idx="9">
                  <c:v>1.2E-2</c:v>
                </c:pt>
                <c:pt idx="10">
                  <c:v>1.2999999999999999E-2</c:v>
                </c:pt>
                <c:pt idx="11">
                  <c:v>1.4E-2</c:v>
                </c:pt>
                <c:pt idx="12">
                  <c:v>1.4999999999999999E-2</c:v>
                </c:pt>
                <c:pt idx="13">
                  <c:v>1.6E-2</c:v>
                </c:pt>
                <c:pt idx="14">
                  <c:v>1.7000000000000001E-2</c:v>
                </c:pt>
                <c:pt idx="15">
                  <c:v>1.7999999999999999E-2</c:v>
                </c:pt>
                <c:pt idx="16">
                  <c:v>1.9E-2</c:v>
                </c:pt>
                <c:pt idx="17">
                  <c:v>0.02</c:v>
                </c:pt>
                <c:pt idx="18">
                  <c:v>2.1000000000000001E-2</c:v>
                </c:pt>
                <c:pt idx="19">
                  <c:v>2.1999999999999999E-2</c:v>
                </c:pt>
                <c:pt idx="20">
                  <c:v>2.3E-2</c:v>
                </c:pt>
                <c:pt idx="21">
                  <c:v>2.4E-2</c:v>
                </c:pt>
                <c:pt idx="22">
                  <c:v>2.5000000000000001E-2</c:v>
                </c:pt>
                <c:pt idx="23">
                  <c:v>2.5999999999999999E-2</c:v>
                </c:pt>
                <c:pt idx="24">
                  <c:v>2.7E-2</c:v>
                </c:pt>
                <c:pt idx="25">
                  <c:v>2.8000000000000001E-2</c:v>
                </c:pt>
                <c:pt idx="26">
                  <c:v>2.9000000000000001E-2</c:v>
                </c:pt>
                <c:pt idx="27">
                  <c:v>0.03</c:v>
                </c:pt>
                <c:pt idx="28">
                  <c:v>3.1E-2</c:v>
                </c:pt>
                <c:pt idx="29">
                  <c:v>3.2000000000000001E-2</c:v>
                </c:pt>
                <c:pt idx="30">
                  <c:v>3.3000000000000002E-2</c:v>
                </c:pt>
                <c:pt idx="31">
                  <c:v>3.4000000000000002E-2</c:v>
                </c:pt>
                <c:pt idx="32">
                  <c:v>3.5000000000000003E-2</c:v>
                </c:pt>
                <c:pt idx="33">
                  <c:v>3.5999999999999997E-2</c:v>
                </c:pt>
                <c:pt idx="34">
                  <c:v>3.6999999999999998E-2</c:v>
                </c:pt>
                <c:pt idx="35">
                  <c:v>3.7999999999999999E-2</c:v>
                </c:pt>
                <c:pt idx="36">
                  <c:v>3.9E-2</c:v>
                </c:pt>
                <c:pt idx="37">
                  <c:v>0.04</c:v>
                </c:pt>
                <c:pt idx="38">
                  <c:v>4.1000000000000002E-2</c:v>
                </c:pt>
                <c:pt idx="39">
                  <c:v>4.2000000000000003E-2</c:v>
                </c:pt>
                <c:pt idx="40">
                  <c:v>4.2999999999999997E-2</c:v>
                </c:pt>
                <c:pt idx="41">
                  <c:v>4.3999999999999997E-2</c:v>
                </c:pt>
                <c:pt idx="42">
                  <c:v>4.4999999999999998E-2</c:v>
                </c:pt>
                <c:pt idx="43">
                  <c:v>4.5999999999999999E-2</c:v>
                </c:pt>
                <c:pt idx="44">
                  <c:v>4.7E-2</c:v>
                </c:pt>
                <c:pt idx="45">
                  <c:v>4.8000000000000001E-2</c:v>
                </c:pt>
                <c:pt idx="46">
                  <c:v>4.9000000000000002E-2</c:v>
                </c:pt>
                <c:pt idx="47">
                  <c:v>0.05</c:v>
                </c:pt>
                <c:pt idx="48">
                  <c:v>5.0999999999999997E-2</c:v>
                </c:pt>
                <c:pt idx="49">
                  <c:v>5.1999999999999998E-2</c:v>
                </c:pt>
                <c:pt idx="50">
                  <c:v>5.2999999999999999E-2</c:v>
                </c:pt>
                <c:pt idx="51">
                  <c:v>5.3999999999999999E-2</c:v>
                </c:pt>
                <c:pt idx="52">
                  <c:v>5.5E-2</c:v>
                </c:pt>
                <c:pt idx="53">
                  <c:v>5.6000000000000001E-2</c:v>
                </c:pt>
                <c:pt idx="54">
                  <c:v>5.7000000000000002E-2</c:v>
                </c:pt>
                <c:pt idx="55">
                  <c:v>5.8000000000000003E-2</c:v>
                </c:pt>
                <c:pt idx="56">
                  <c:v>5.8999999999999997E-2</c:v>
                </c:pt>
                <c:pt idx="57">
                  <c:v>0.06</c:v>
                </c:pt>
                <c:pt idx="58">
                  <c:v>6.0999999999999999E-2</c:v>
                </c:pt>
                <c:pt idx="59">
                  <c:v>6.2E-2</c:v>
                </c:pt>
                <c:pt idx="60">
                  <c:v>6.3E-2</c:v>
                </c:pt>
                <c:pt idx="61">
                  <c:v>6.4000000000000001E-2</c:v>
                </c:pt>
                <c:pt idx="62">
                  <c:v>6.5000000000000002E-2</c:v>
                </c:pt>
                <c:pt idx="63">
                  <c:v>6.6000000000000003E-2</c:v>
                </c:pt>
                <c:pt idx="64">
                  <c:v>6.7000000000000004E-2</c:v>
                </c:pt>
                <c:pt idx="65">
                  <c:v>6.8000000000000005E-2</c:v>
                </c:pt>
                <c:pt idx="66">
                  <c:v>6.9000000000000006E-2</c:v>
                </c:pt>
                <c:pt idx="67">
                  <c:v>7.0000000000000007E-2</c:v>
                </c:pt>
                <c:pt idx="68">
                  <c:v>7.0999999999999994E-2</c:v>
                </c:pt>
                <c:pt idx="69">
                  <c:v>7.1999999999999995E-2</c:v>
                </c:pt>
                <c:pt idx="70">
                  <c:v>7.2999999999999995E-2</c:v>
                </c:pt>
                <c:pt idx="71">
                  <c:v>7.3999999999999996E-2</c:v>
                </c:pt>
                <c:pt idx="72">
                  <c:v>7.4999999999999997E-2</c:v>
                </c:pt>
                <c:pt idx="73">
                  <c:v>7.5999999999999998E-2</c:v>
                </c:pt>
                <c:pt idx="74">
                  <c:v>7.6999999999999999E-2</c:v>
                </c:pt>
                <c:pt idx="75">
                  <c:v>7.8E-2</c:v>
                </c:pt>
                <c:pt idx="76">
                  <c:v>7.9000000000000001E-2</c:v>
                </c:pt>
                <c:pt idx="77">
                  <c:v>0.08</c:v>
                </c:pt>
              </c:numCache>
            </c:numRef>
          </c:cat>
          <c:val>
            <c:numRef>
              <c:f>Sheet1!$C$23:$C$102</c:f>
              <c:numCache>
                <c:formatCode>General</c:formatCode>
                <c:ptCount val="80"/>
                <c:pt idx="0">
                  <c:v>108.91956361627942</c:v>
                </c:pt>
                <c:pt idx="1">
                  <c:v>108.3989444384719</c:v>
                </c:pt>
                <c:pt idx="2">
                  <c:v>107.88138612495827</c:v>
                </c:pt>
                <c:pt idx="3">
                  <c:v>107.36686756251744</c:v>
                </c:pt>
                <c:pt idx="4">
                  <c:v>106.85536780464898</c:v>
                </c:pt>
                <c:pt idx="5">
                  <c:v>106.34686607009024</c:v>
                </c:pt>
                <c:pt idx="6">
                  <c:v>105.84134174135053</c:v>
                </c:pt>
                <c:pt idx="7">
                  <c:v>105.33877436325763</c:v>
                </c:pt>
                <c:pt idx="8">
                  <c:v>104.83914364152045</c:v>
                </c:pt>
                <c:pt idx="9">
                  <c:v>104.3424294413043</c:v>
                </c:pt>
                <c:pt idx="10">
                  <c:v>103.84861178582148</c:v>
                </c:pt>
                <c:pt idx="11">
                  <c:v>103.35767085493455</c:v>
                </c:pt>
                <c:pt idx="12">
                  <c:v>102.86958698377448</c:v>
                </c:pt>
                <c:pt idx="13">
                  <c:v>102.3843406613708</c:v>
                </c:pt>
                <c:pt idx="14">
                  <c:v>101.90191252929732</c:v>
                </c:pt>
                <c:pt idx="15">
                  <c:v>101.42228338032861</c:v>
                </c:pt>
                <c:pt idx="16">
                  <c:v>100.94543415711198</c:v>
                </c:pt>
                <c:pt idx="17">
                  <c:v>100.47134595085042</c:v>
                </c:pt>
                <c:pt idx="18">
                  <c:v>100.00000000000006</c:v>
                </c:pt>
                <c:pt idx="19">
                  <c:v>99.531377688978793</c:v>
                </c:pt>
                <c:pt idx="20">
                  <c:v>99.065460546889113</c:v>
                </c:pt>
                <c:pt idx="21">
                  <c:v>98.602230246251551</c:v>
                </c:pt>
                <c:pt idx="22">
                  <c:v>98.141668601752301</c:v>
                </c:pt>
                <c:pt idx="23">
                  <c:v>97.683757569001216</c:v>
                </c:pt>
                <c:pt idx="24">
                  <c:v>97.22847924330344</c:v>
                </c:pt>
                <c:pt idx="25">
                  <c:v>96.77581585844159</c:v>
                </c:pt>
                <c:pt idx="26">
                  <c:v>96.325749785470876</c:v>
                </c:pt>
                <c:pt idx="27">
                  <c:v>95.878263531524922</c:v>
                </c:pt>
                <c:pt idx="28">
                  <c:v>95.433339738633833</c:v>
                </c:pt>
                <c:pt idx="29">
                  <c:v>94.990961182553121</c:v>
                </c:pt>
                <c:pt idx="30">
                  <c:v>94.551110771604556</c:v>
                </c:pt>
                <c:pt idx="31">
                  <c:v>94.113771545527243</c:v>
                </c:pt>
                <c:pt idx="32">
                  <c:v>93.678926674340985</c:v>
                </c:pt>
                <c:pt idx="33">
                  <c:v>93.246559457219263</c:v>
                </c:pt>
                <c:pt idx="34">
                  <c:v>92.816653321374346</c:v>
                </c:pt>
                <c:pt idx="35">
                  <c:v>92.389191820951709</c:v>
                </c:pt>
                <c:pt idx="36">
                  <c:v>91.964158635936542</c:v>
                </c:pt>
                <c:pt idx="37">
                  <c:v>91.541537571069185</c:v>
                </c:pt>
                <c:pt idx="38">
                  <c:v>91.121312554772601</c:v>
                </c:pt>
                <c:pt idx="39">
                  <c:v>90.703467638088327</c:v>
                </c:pt>
                <c:pt idx="40">
                  <c:v>90.287986993624273</c:v>
                </c:pt>
                <c:pt idx="41">
                  <c:v>89.874854914511104</c:v>
                </c:pt>
                <c:pt idx="42">
                  <c:v>89.464055813369839</c:v>
                </c:pt>
                <c:pt idx="43">
                  <c:v>89.055574221288083</c:v>
                </c:pt>
                <c:pt idx="44">
                  <c:v>88.649394786807278</c:v>
                </c:pt>
                <c:pt idx="45">
                  <c:v>88.245502274918081</c:v>
                </c:pt>
                <c:pt idx="46">
                  <c:v>87.843881566066969</c:v>
                </c:pt>
                <c:pt idx="47">
                  <c:v>87.444517655170614</c:v>
                </c:pt>
                <c:pt idx="48">
                  <c:v>87.047395650640922</c:v>
                </c:pt>
                <c:pt idx="49">
                  <c:v>86.652500773418396</c:v>
                </c:pt>
                <c:pt idx="50">
                  <c:v>86.259818356015401</c:v>
                </c:pt>
                <c:pt idx="51">
                  <c:v>85.869333841567538</c:v>
                </c:pt>
                <c:pt idx="52">
                  <c:v>85.481032782895056</c:v>
                </c:pt>
                <c:pt idx="53">
                  <c:v>85.094900841572112</c:v>
                </c:pt>
                <c:pt idx="54">
                  <c:v>84.710923787005754</c:v>
                </c:pt>
                <c:pt idx="55">
                  <c:v>84.329087495522487</c:v>
                </c:pt>
                <c:pt idx="56">
                  <c:v>83.94937794946452</c:v>
                </c:pt>
                <c:pt idx="57">
                  <c:v>83.571781236293688</c:v>
                </c:pt>
                <c:pt idx="58">
                  <c:v>83.196283547704454</c:v>
                </c:pt>
                <c:pt idx="59">
                  <c:v>82.822871178744379</c:v>
                </c:pt>
                <c:pt idx="60">
                  <c:v>82.451530526943884</c:v>
                </c:pt>
                <c:pt idx="61">
                  <c:v>82.082248091453039</c:v>
                </c:pt>
                <c:pt idx="62">
                  <c:v>81.715010472187714</c:v>
                </c:pt>
                <c:pt idx="63">
                  <c:v>81.34980436898212</c:v>
                </c:pt>
                <c:pt idx="64">
                  <c:v>80.986616580751004</c:v>
                </c:pt>
                <c:pt idx="65">
                  <c:v>80.625434004657933</c:v>
                </c:pt>
                <c:pt idx="66">
                  <c:v>80.266243635293051</c:v>
                </c:pt>
                <c:pt idx="67">
                  <c:v>79.909032563856783</c:v>
                </c:pt>
                <c:pt idx="68">
                  <c:v>79.553787977352599</c:v>
                </c:pt>
                <c:pt idx="69">
                  <c:v>79.200497157786216</c:v>
                </c:pt>
                <c:pt idx="70">
                  <c:v>78.84914748137308</c:v>
                </c:pt>
                <c:pt idx="71">
                  <c:v>78.499726417752143</c:v>
                </c:pt>
                <c:pt idx="72">
                  <c:v>78.152221529208362</c:v>
                </c:pt>
                <c:pt idx="73">
                  <c:v>77.806620469900793</c:v>
                </c:pt>
                <c:pt idx="74">
                  <c:v>77.462910985099313</c:v>
                </c:pt>
                <c:pt idx="75">
                  <c:v>77.121080910427111</c:v>
                </c:pt>
                <c:pt idx="76">
                  <c:v>76.781118171111288</c:v>
                </c:pt>
                <c:pt idx="77">
                  <c:v>76.443010781239281</c:v>
                </c:pt>
              </c:numCache>
            </c:numRef>
          </c:val>
          <c:smooth val="0"/>
          <c:extLst>
            <c:ext xmlns:c16="http://schemas.microsoft.com/office/drawing/2014/chart" uri="{C3380CC4-5D6E-409C-BE32-E72D297353CC}">
              <c16:uniqueId val="{00000000-0E5F-4CC8-AD55-B8CC4DA1E080}"/>
            </c:ext>
          </c:extLst>
        </c:ser>
        <c:ser>
          <c:idx val="1"/>
          <c:order val="1"/>
          <c:tx>
            <c:strRef>
              <c:f>Sheet1!$D$20</c:f>
              <c:strCache>
                <c:ptCount val="1"/>
                <c:pt idx="0">
                  <c:v>call行权</c:v>
                </c:pt>
              </c:strCache>
            </c:strRef>
          </c:tx>
          <c:spPr>
            <a:ln w="28575" cap="rnd">
              <a:solidFill>
                <a:schemeClr val="accent2"/>
              </a:solidFill>
              <a:prstDash val="sysDot"/>
              <a:round/>
            </a:ln>
            <a:effectLst/>
          </c:spPr>
          <c:marker>
            <c:symbol val="none"/>
          </c:marker>
          <c:cat>
            <c:numRef>
              <c:f>Sheet1!$B$23:$B$102</c:f>
              <c:numCache>
                <c:formatCode>0.00%</c:formatCode>
                <c:ptCount val="80"/>
                <c:pt idx="0">
                  <c:v>3.0000000000000001E-3</c:v>
                </c:pt>
                <c:pt idx="1">
                  <c:v>4.0000000000000001E-3</c:v>
                </c:pt>
                <c:pt idx="2">
                  <c:v>5.0000000000000001E-3</c:v>
                </c:pt>
                <c:pt idx="3">
                  <c:v>6.0000000000000001E-3</c:v>
                </c:pt>
                <c:pt idx="4">
                  <c:v>7.0000000000000001E-3</c:v>
                </c:pt>
                <c:pt idx="5">
                  <c:v>8.0000000000000002E-3</c:v>
                </c:pt>
                <c:pt idx="6">
                  <c:v>8.9999999999999993E-3</c:v>
                </c:pt>
                <c:pt idx="7">
                  <c:v>0.01</c:v>
                </c:pt>
                <c:pt idx="8">
                  <c:v>1.0999999999999999E-2</c:v>
                </c:pt>
                <c:pt idx="9">
                  <c:v>1.2E-2</c:v>
                </c:pt>
                <c:pt idx="10">
                  <c:v>1.2999999999999999E-2</c:v>
                </c:pt>
                <c:pt idx="11">
                  <c:v>1.4E-2</c:v>
                </c:pt>
                <c:pt idx="12">
                  <c:v>1.4999999999999999E-2</c:v>
                </c:pt>
                <c:pt idx="13">
                  <c:v>1.6E-2</c:v>
                </c:pt>
                <c:pt idx="14">
                  <c:v>1.7000000000000001E-2</c:v>
                </c:pt>
                <c:pt idx="15">
                  <c:v>1.7999999999999999E-2</c:v>
                </c:pt>
                <c:pt idx="16">
                  <c:v>1.9E-2</c:v>
                </c:pt>
                <c:pt idx="17">
                  <c:v>0.02</c:v>
                </c:pt>
                <c:pt idx="18">
                  <c:v>2.1000000000000001E-2</c:v>
                </c:pt>
                <c:pt idx="19">
                  <c:v>2.1999999999999999E-2</c:v>
                </c:pt>
                <c:pt idx="20">
                  <c:v>2.3E-2</c:v>
                </c:pt>
                <c:pt idx="21">
                  <c:v>2.4E-2</c:v>
                </c:pt>
                <c:pt idx="22">
                  <c:v>2.5000000000000001E-2</c:v>
                </c:pt>
                <c:pt idx="23">
                  <c:v>2.5999999999999999E-2</c:v>
                </c:pt>
                <c:pt idx="24">
                  <c:v>2.7E-2</c:v>
                </c:pt>
                <c:pt idx="25">
                  <c:v>2.8000000000000001E-2</c:v>
                </c:pt>
                <c:pt idx="26">
                  <c:v>2.9000000000000001E-2</c:v>
                </c:pt>
                <c:pt idx="27">
                  <c:v>0.03</c:v>
                </c:pt>
                <c:pt idx="28">
                  <c:v>3.1E-2</c:v>
                </c:pt>
                <c:pt idx="29">
                  <c:v>3.2000000000000001E-2</c:v>
                </c:pt>
                <c:pt idx="30">
                  <c:v>3.3000000000000002E-2</c:v>
                </c:pt>
                <c:pt idx="31">
                  <c:v>3.4000000000000002E-2</c:v>
                </c:pt>
                <c:pt idx="32">
                  <c:v>3.5000000000000003E-2</c:v>
                </c:pt>
                <c:pt idx="33">
                  <c:v>3.5999999999999997E-2</c:v>
                </c:pt>
                <c:pt idx="34">
                  <c:v>3.6999999999999998E-2</c:v>
                </c:pt>
                <c:pt idx="35">
                  <c:v>3.7999999999999999E-2</c:v>
                </c:pt>
                <c:pt idx="36">
                  <c:v>3.9E-2</c:v>
                </c:pt>
                <c:pt idx="37">
                  <c:v>0.04</c:v>
                </c:pt>
                <c:pt idx="38">
                  <c:v>4.1000000000000002E-2</c:v>
                </c:pt>
                <c:pt idx="39">
                  <c:v>4.2000000000000003E-2</c:v>
                </c:pt>
                <c:pt idx="40">
                  <c:v>4.2999999999999997E-2</c:v>
                </c:pt>
                <c:pt idx="41">
                  <c:v>4.3999999999999997E-2</c:v>
                </c:pt>
                <c:pt idx="42">
                  <c:v>4.4999999999999998E-2</c:v>
                </c:pt>
                <c:pt idx="43">
                  <c:v>4.5999999999999999E-2</c:v>
                </c:pt>
                <c:pt idx="44">
                  <c:v>4.7E-2</c:v>
                </c:pt>
                <c:pt idx="45">
                  <c:v>4.8000000000000001E-2</c:v>
                </c:pt>
                <c:pt idx="46">
                  <c:v>4.9000000000000002E-2</c:v>
                </c:pt>
                <c:pt idx="47">
                  <c:v>0.05</c:v>
                </c:pt>
                <c:pt idx="48">
                  <c:v>5.0999999999999997E-2</c:v>
                </c:pt>
                <c:pt idx="49">
                  <c:v>5.1999999999999998E-2</c:v>
                </c:pt>
                <c:pt idx="50">
                  <c:v>5.2999999999999999E-2</c:v>
                </c:pt>
                <c:pt idx="51">
                  <c:v>5.3999999999999999E-2</c:v>
                </c:pt>
                <c:pt idx="52">
                  <c:v>5.5E-2</c:v>
                </c:pt>
                <c:pt idx="53">
                  <c:v>5.6000000000000001E-2</c:v>
                </c:pt>
                <c:pt idx="54">
                  <c:v>5.7000000000000002E-2</c:v>
                </c:pt>
                <c:pt idx="55">
                  <c:v>5.8000000000000003E-2</c:v>
                </c:pt>
                <c:pt idx="56">
                  <c:v>5.8999999999999997E-2</c:v>
                </c:pt>
                <c:pt idx="57">
                  <c:v>0.06</c:v>
                </c:pt>
                <c:pt idx="58">
                  <c:v>6.0999999999999999E-2</c:v>
                </c:pt>
                <c:pt idx="59">
                  <c:v>6.2E-2</c:v>
                </c:pt>
                <c:pt idx="60">
                  <c:v>6.3E-2</c:v>
                </c:pt>
                <c:pt idx="61">
                  <c:v>6.4000000000000001E-2</c:v>
                </c:pt>
                <c:pt idx="62">
                  <c:v>6.5000000000000002E-2</c:v>
                </c:pt>
                <c:pt idx="63">
                  <c:v>6.6000000000000003E-2</c:v>
                </c:pt>
                <c:pt idx="64">
                  <c:v>6.7000000000000004E-2</c:v>
                </c:pt>
                <c:pt idx="65">
                  <c:v>6.8000000000000005E-2</c:v>
                </c:pt>
                <c:pt idx="66">
                  <c:v>6.9000000000000006E-2</c:v>
                </c:pt>
                <c:pt idx="67">
                  <c:v>7.0000000000000007E-2</c:v>
                </c:pt>
                <c:pt idx="68">
                  <c:v>7.0999999999999994E-2</c:v>
                </c:pt>
                <c:pt idx="69">
                  <c:v>7.1999999999999995E-2</c:v>
                </c:pt>
                <c:pt idx="70">
                  <c:v>7.2999999999999995E-2</c:v>
                </c:pt>
                <c:pt idx="71">
                  <c:v>7.3999999999999996E-2</c:v>
                </c:pt>
                <c:pt idx="72">
                  <c:v>7.4999999999999997E-2</c:v>
                </c:pt>
                <c:pt idx="73">
                  <c:v>7.5999999999999998E-2</c:v>
                </c:pt>
                <c:pt idx="74">
                  <c:v>7.6999999999999999E-2</c:v>
                </c:pt>
                <c:pt idx="75">
                  <c:v>7.8E-2</c:v>
                </c:pt>
                <c:pt idx="76">
                  <c:v>7.9000000000000001E-2</c:v>
                </c:pt>
                <c:pt idx="77">
                  <c:v>0.08</c:v>
                </c:pt>
              </c:numCache>
            </c:numRef>
          </c:cat>
          <c:val>
            <c:numRef>
              <c:f>Sheet1!$D$23:$D$102</c:f>
              <c:numCache>
                <c:formatCode>General</c:formatCode>
                <c:ptCount val="8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99.531377688978793</c:v>
                </c:pt>
                <c:pt idx="20">
                  <c:v>99.065460546889113</c:v>
                </c:pt>
                <c:pt idx="21">
                  <c:v>98.602230246251551</c:v>
                </c:pt>
                <c:pt idx="22">
                  <c:v>98.141668601752301</c:v>
                </c:pt>
                <c:pt idx="23">
                  <c:v>97.683757569001216</c:v>
                </c:pt>
                <c:pt idx="24">
                  <c:v>97.22847924330344</c:v>
                </c:pt>
                <c:pt idx="25">
                  <c:v>96.77581585844159</c:v>
                </c:pt>
                <c:pt idx="26">
                  <c:v>96.325749785470876</c:v>
                </c:pt>
                <c:pt idx="27">
                  <c:v>95.878263531524922</c:v>
                </c:pt>
                <c:pt idx="28">
                  <c:v>95.433339738633833</c:v>
                </c:pt>
                <c:pt idx="29">
                  <c:v>94.990961182553121</c:v>
                </c:pt>
                <c:pt idx="30">
                  <c:v>94.551110771604556</c:v>
                </c:pt>
                <c:pt idx="31">
                  <c:v>94.113771545527243</c:v>
                </c:pt>
                <c:pt idx="32">
                  <c:v>93.678926674340985</c:v>
                </c:pt>
                <c:pt idx="33">
                  <c:v>93.246559457219263</c:v>
                </c:pt>
                <c:pt idx="34">
                  <c:v>92.816653321374346</c:v>
                </c:pt>
                <c:pt idx="35">
                  <c:v>92.389191820951709</c:v>
                </c:pt>
                <c:pt idx="36">
                  <c:v>91.964158635936542</c:v>
                </c:pt>
                <c:pt idx="37">
                  <c:v>91.541537571069185</c:v>
                </c:pt>
                <c:pt idx="38">
                  <c:v>91.121312554772601</c:v>
                </c:pt>
                <c:pt idx="39">
                  <c:v>90.703467638088327</c:v>
                </c:pt>
                <c:pt idx="40">
                  <c:v>90.287986993624273</c:v>
                </c:pt>
                <c:pt idx="41">
                  <c:v>89.874854914511104</c:v>
                </c:pt>
                <c:pt idx="42">
                  <c:v>89.464055813369839</c:v>
                </c:pt>
                <c:pt idx="43">
                  <c:v>89.055574221288083</c:v>
                </c:pt>
                <c:pt idx="44">
                  <c:v>88.649394786807278</c:v>
                </c:pt>
                <c:pt idx="45">
                  <c:v>88.245502274918081</c:v>
                </c:pt>
                <c:pt idx="46">
                  <c:v>87.843881566066969</c:v>
                </c:pt>
                <c:pt idx="47">
                  <c:v>87.444517655170614</c:v>
                </c:pt>
                <c:pt idx="48">
                  <c:v>87.047395650640922</c:v>
                </c:pt>
                <c:pt idx="49">
                  <c:v>86.652500773418396</c:v>
                </c:pt>
                <c:pt idx="50">
                  <c:v>86.259818356015401</c:v>
                </c:pt>
                <c:pt idx="51">
                  <c:v>85.869333841567538</c:v>
                </c:pt>
                <c:pt idx="52">
                  <c:v>85.481032782895056</c:v>
                </c:pt>
                <c:pt idx="53">
                  <c:v>85.094900841572112</c:v>
                </c:pt>
                <c:pt idx="54">
                  <c:v>84.710923787005754</c:v>
                </c:pt>
                <c:pt idx="55">
                  <c:v>84.329087495522487</c:v>
                </c:pt>
                <c:pt idx="56">
                  <c:v>83.94937794946452</c:v>
                </c:pt>
                <c:pt idx="57">
                  <c:v>83.571781236293688</c:v>
                </c:pt>
                <c:pt idx="58">
                  <c:v>83.196283547704454</c:v>
                </c:pt>
                <c:pt idx="59">
                  <c:v>82.822871178744379</c:v>
                </c:pt>
                <c:pt idx="60">
                  <c:v>82.451530526943884</c:v>
                </c:pt>
                <c:pt idx="61">
                  <c:v>82.082248091453039</c:v>
                </c:pt>
                <c:pt idx="62">
                  <c:v>81.715010472187714</c:v>
                </c:pt>
                <c:pt idx="63">
                  <c:v>81.34980436898212</c:v>
                </c:pt>
                <c:pt idx="64">
                  <c:v>80.986616580751004</c:v>
                </c:pt>
                <c:pt idx="65">
                  <c:v>80.625434004657933</c:v>
                </c:pt>
                <c:pt idx="66">
                  <c:v>80.266243635293051</c:v>
                </c:pt>
                <c:pt idx="67">
                  <c:v>79.909032563856783</c:v>
                </c:pt>
                <c:pt idx="68">
                  <c:v>79.553787977352599</c:v>
                </c:pt>
                <c:pt idx="69">
                  <c:v>79.200497157786216</c:v>
                </c:pt>
                <c:pt idx="70">
                  <c:v>78.84914748137308</c:v>
                </c:pt>
                <c:pt idx="71">
                  <c:v>78.499726417752143</c:v>
                </c:pt>
                <c:pt idx="72">
                  <c:v>78.152221529208362</c:v>
                </c:pt>
                <c:pt idx="73">
                  <c:v>77.806620469900793</c:v>
                </c:pt>
                <c:pt idx="74">
                  <c:v>77.462910985099313</c:v>
                </c:pt>
                <c:pt idx="75">
                  <c:v>77.121080910427111</c:v>
                </c:pt>
                <c:pt idx="76">
                  <c:v>76.781118171111288</c:v>
                </c:pt>
                <c:pt idx="77">
                  <c:v>76.443010781239281</c:v>
                </c:pt>
              </c:numCache>
            </c:numRef>
          </c:val>
          <c:smooth val="0"/>
          <c:extLst>
            <c:ext xmlns:c16="http://schemas.microsoft.com/office/drawing/2014/chart" uri="{C3380CC4-5D6E-409C-BE32-E72D297353CC}">
              <c16:uniqueId val="{00000001-0E5F-4CC8-AD55-B8CC4DA1E080}"/>
            </c:ext>
          </c:extLst>
        </c:ser>
        <c:ser>
          <c:idx val="2"/>
          <c:order val="2"/>
          <c:tx>
            <c:strRef>
              <c:f>Sheet1!$E$20</c:f>
              <c:strCache>
                <c:ptCount val="1"/>
                <c:pt idx="0">
                  <c:v>put行权</c:v>
                </c:pt>
              </c:strCache>
            </c:strRef>
          </c:tx>
          <c:spPr>
            <a:ln w="28575" cap="rnd">
              <a:solidFill>
                <a:schemeClr val="accent4"/>
              </a:solidFill>
              <a:prstDash val="sysDash"/>
              <a:round/>
            </a:ln>
            <a:effectLst/>
          </c:spPr>
          <c:marker>
            <c:symbol val="none"/>
          </c:marker>
          <c:cat>
            <c:numRef>
              <c:f>Sheet1!$B$23:$B$102</c:f>
              <c:numCache>
                <c:formatCode>0.00%</c:formatCode>
                <c:ptCount val="80"/>
                <c:pt idx="0">
                  <c:v>3.0000000000000001E-3</c:v>
                </c:pt>
                <c:pt idx="1">
                  <c:v>4.0000000000000001E-3</c:v>
                </c:pt>
                <c:pt idx="2">
                  <c:v>5.0000000000000001E-3</c:v>
                </c:pt>
                <c:pt idx="3">
                  <c:v>6.0000000000000001E-3</c:v>
                </c:pt>
                <c:pt idx="4">
                  <c:v>7.0000000000000001E-3</c:v>
                </c:pt>
                <c:pt idx="5">
                  <c:v>8.0000000000000002E-3</c:v>
                </c:pt>
                <c:pt idx="6">
                  <c:v>8.9999999999999993E-3</c:v>
                </c:pt>
                <c:pt idx="7">
                  <c:v>0.01</c:v>
                </c:pt>
                <c:pt idx="8">
                  <c:v>1.0999999999999999E-2</c:v>
                </c:pt>
                <c:pt idx="9">
                  <c:v>1.2E-2</c:v>
                </c:pt>
                <c:pt idx="10">
                  <c:v>1.2999999999999999E-2</c:v>
                </c:pt>
                <c:pt idx="11">
                  <c:v>1.4E-2</c:v>
                </c:pt>
                <c:pt idx="12">
                  <c:v>1.4999999999999999E-2</c:v>
                </c:pt>
                <c:pt idx="13">
                  <c:v>1.6E-2</c:v>
                </c:pt>
                <c:pt idx="14">
                  <c:v>1.7000000000000001E-2</c:v>
                </c:pt>
                <c:pt idx="15">
                  <c:v>1.7999999999999999E-2</c:v>
                </c:pt>
                <c:pt idx="16">
                  <c:v>1.9E-2</c:v>
                </c:pt>
                <c:pt idx="17">
                  <c:v>0.02</c:v>
                </c:pt>
                <c:pt idx="18">
                  <c:v>2.1000000000000001E-2</c:v>
                </c:pt>
                <c:pt idx="19">
                  <c:v>2.1999999999999999E-2</c:v>
                </c:pt>
                <c:pt idx="20">
                  <c:v>2.3E-2</c:v>
                </c:pt>
                <c:pt idx="21">
                  <c:v>2.4E-2</c:v>
                </c:pt>
                <c:pt idx="22">
                  <c:v>2.5000000000000001E-2</c:v>
                </c:pt>
                <c:pt idx="23">
                  <c:v>2.5999999999999999E-2</c:v>
                </c:pt>
                <c:pt idx="24">
                  <c:v>2.7E-2</c:v>
                </c:pt>
                <c:pt idx="25">
                  <c:v>2.8000000000000001E-2</c:v>
                </c:pt>
                <c:pt idx="26">
                  <c:v>2.9000000000000001E-2</c:v>
                </c:pt>
                <c:pt idx="27">
                  <c:v>0.03</c:v>
                </c:pt>
                <c:pt idx="28">
                  <c:v>3.1E-2</c:v>
                </c:pt>
                <c:pt idx="29">
                  <c:v>3.2000000000000001E-2</c:v>
                </c:pt>
                <c:pt idx="30">
                  <c:v>3.3000000000000002E-2</c:v>
                </c:pt>
                <c:pt idx="31">
                  <c:v>3.4000000000000002E-2</c:v>
                </c:pt>
                <c:pt idx="32">
                  <c:v>3.5000000000000003E-2</c:v>
                </c:pt>
                <c:pt idx="33">
                  <c:v>3.5999999999999997E-2</c:v>
                </c:pt>
                <c:pt idx="34">
                  <c:v>3.6999999999999998E-2</c:v>
                </c:pt>
                <c:pt idx="35">
                  <c:v>3.7999999999999999E-2</c:v>
                </c:pt>
                <c:pt idx="36">
                  <c:v>3.9E-2</c:v>
                </c:pt>
                <c:pt idx="37">
                  <c:v>0.04</c:v>
                </c:pt>
                <c:pt idx="38">
                  <c:v>4.1000000000000002E-2</c:v>
                </c:pt>
                <c:pt idx="39">
                  <c:v>4.2000000000000003E-2</c:v>
                </c:pt>
                <c:pt idx="40">
                  <c:v>4.2999999999999997E-2</c:v>
                </c:pt>
                <c:pt idx="41">
                  <c:v>4.3999999999999997E-2</c:v>
                </c:pt>
                <c:pt idx="42">
                  <c:v>4.4999999999999998E-2</c:v>
                </c:pt>
                <c:pt idx="43">
                  <c:v>4.5999999999999999E-2</c:v>
                </c:pt>
                <c:pt idx="44">
                  <c:v>4.7E-2</c:v>
                </c:pt>
                <c:pt idx="45">
                  <c:v>4.8000000000000001E-2</c:v>
                </c:pt>
                <c:pt idx="46">
                  <c:v>4.9000000000000002E-2</c:v>
                </c:pt>
                <c:pt idx="47">
                  <c:v>0.05</c:v>
                </c:pt>
                <c:pt idx="48">
                  <c:v>5.0999999999999997E-2</c:v>
                </c:pt>
                <c:pt idx="49">
                  <c:v>5.1999999999999998E-2</c:v>
                </c:pt>
                <c:pt idx="50">
                  <c:v>5.2999999999999999E-2</c:v>
                </c:pt>
                <c:pt idx="51">
                  <c:v>5.3999999999999999E-2</c:v>
                </c:pt>
                <c:pt idx="52">
                  <c:v>5.5E-2</c:v>
                </c:pt>
                <c:pt idx="53">
                  <c:v>5.6000000000000001E-2</c:v>
                </c:pt>
                <c:pt idx="54">
                  <c:v>5.7000000000000002E-2</c:v>
                </c:pt>
                <c:pt idx="55">
                  <c:v>5.8000000000000003E-2</c:v>
                </c:pt>
                <c:pt idx="56">
                  <c:v>5.8999999999999997E-2</c:v>
                </c:pt>
                <c:pt idx="57">
                  <c:v>0.06</c:v>
                </c:pt>
                <c:pt idx="58">
                  <c:v>6.0999999999999999E-2</c:v>
                </c:pt>
                <c:pt idx="59">
                  <c:v>6.2E-2</c:v>
                </c:pt>
                <c:pt idx="60">
                  <c:v>6.3E-2</c:v>
                </c:pt>
                <c:pt idx="61">
                  <c:v>6.4000000000000001E-2</c:v>
                </c:pt>
                <c:pt idx="62">
                  <c:v>6.5000000000000002E-2</c:v>
                </c:pt>
                <c:pt idx="63">
                  <c:v>6.6000000000000003E-2</c:v>
                </c:pt>
                <c:pt idx="64">
                  <c:v>6.7000000000000004E-2</c:v>
                </c:pt>
                <c:pt idx="65">
                  <c:v>6.8000000000000005E-2</c:v>
                </c:pt>
                <c:pt idx="66">
                  <c:v>6.9000000000000006E-2</c:v>
                </c:pt>
                <c:pt idx="67">
                  <c:v>7.0000000000000007E-2</c:v>
                </c:pt>
                <c:pt idx="68">
                  <c:v>7.0999999999999994E-2</c:v>
                </c:pt>
                <c:pt idx="69">
                  <c:v>7.1999999999999995E-2</c:v>
                </c:pt>
                <c:pt idx="70">
                  <c:v>7.2999999999999995E-2</c:v>
                </c:pt>
                <c:pt idx="71">
                  <c:v>7.3999999999999996E-2</c:v>
                </c:pt>
                <c:pt idx="72">
                  <c:v>7.4999999999999997E-2</c:v>
                </c:pt>
                <c:pt idx="73">
                  <c:v>7.5999999999999998E-2</c:v>
                </c:pt>
                <c:pt idx="74">
                  <c:v>7.6999999999999999E-2</c:v>
                </c:pt>
                <c:pt idx="75">
                  <c:v>7.8E-2</c:v>
                </c:pt>
                <c:pt idx="76">
                  <c:v>7.9000000000000001E-2</c:v>
                </c:pt>
                <c:pt idx="77">
                  <c:v>0.08</c:v>
                </c:pt>
              </c:numCache>
            </c:numRef>
          </c:cat>
          <c:val>
            <c:numRef>
              <c:f>Sheet1!$E$23:$E$102</c:f>
              <c:numCache>
                <c:formatCode>General</c:formatCode>
                <c:ptCount val="80"/>
                <c:pt idx="0">
                  <c:v>108.91956361627942</c:v>
                </c:pt>
                <c:pt idx="1">
                  <c:v>108.3989444384719</c:v>
                </c:pt>
                <c:pt idx="2">
                  <c:v>107.88138612495827</c:v>
                </c:pt>
                <c:pt idx="3">
                  <c:v>107.36686756251744</c:v>
                </c:pt>
                <c:pt idx="4">
                  <c:v>106.85536780464898</c:v>
                </c:pt>
                <c:pt idx="5">
                  <c:v>106.34686607009024</c:v>
                </c:pt>
                <c:pt idx="6">
                  <c:v>105.84134174135053</c:v>
                </c:pt>
                <c:pt idx="7">
                  <c:v>105.33877436325763</c:v>
                </c:pt>
                <c:pt idx="8">
                  <c:v>104.83914364152045</c:v>
                </c:pt>
                <c:pt idx="9">
                  <c:v>104.3424294413043</c:v>
                </c:pt>
                <c:pt idx="10">
                  <c:v>103.84861178582148</c:v>
                </c:pt>
                <c:pt idx="11">
                  <c:v>103.35767085493455</c:v>
                </c:pt>
                <c:pt idx="12">
                  <c:v>102.86958698377448</c:v>
                </c:pt>
                <c:pt idx="13">
                  <c:v>102.3843406613708</c:v>
                </c:pt>
                <c:pt idx="14">
                  <c:v>101.90191252929732</c:v>
                </c:pt>
                <c:pt idx="15">
                  <c:v>101.42228338032861</c:v>
                </c:pt>
                <c:pt idx="16">
                  <c:v>100.94543415711198</c:v>
                </c:pt>
                <c:pt idx="17">
                  <c:v>100.47134595085042</c:v>
                </c:pt>
                <c:pt idx="18">
                  <c:v>100.00000000000006</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numCache>
            </c:numRef>
          </c:val>
          <c:smooth val="0"/>
          <c:extLst>
            <c:ext xmlns:c16="http://schemas.microsoft.com/office/drawing/2014/chart" uri="{C3380CC4-5D6E-409C-BE32-E72D297353CC}">
              <c16:uniqueId val="{00000002-0E5F-4CC8-AD55-B8CC4DA1E080}"/>
            </c:ext>
          </c:extLst>
        </c:ser>
        <c:dLbls>
          <c:showLegendKey val="0"/>
          <c:showVal val="0"/>
          <c:showCatName val="0"/>
          <c:showSerName val="0"/>
          <c:showPercent val="0"/>
          <c:showBubbleSize val="0"/>
        </c:dLbls>
        <c:smooth val="0"/>
        <c:axId val="1037524048"/>
        <c:axId val="1037521648"/>
      </c:lineChart>
      <c:catAx>
        <c:axId val="103752404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zh-CN"/>
                  <a:t>到期收益率</a:t>
                </a:r>
              </a:p>
            </c:rich>
          </c:tx>
          <c:layout>
            <c:manualLayout>
              <c:xMode val="edge"/>
              <c:yMode val="edge"/>
              <c:x val="0.81399868766404204"/>
              <c:y val="0.7983796296296296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title>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crossAx val="1037521648"/>
        <c:crosses val="autoZero"/>
        <c:auto val="1"/>
        <c:lblAlgn val="ctr"/>
        <c:lblOffset val="100"/>
        <c:noMultiLvlLbl val="0"/>
      </c:catAx>
      <c:valAx>
        <c:axId val="1037521648"/>
        <c:scaling>
          <c:orientation val="minMax"/>
          <c:min val="7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zh-CN"/>
                  <a:t>债券价格</a:t>
                </a:r>
              </a:p>
            </c:rich>
          </c:tx>
          <c:layout>
            <c:manualLayout>
              <c:xMode val="edge"/>
              <c:yMode val="edge"/>
              <c:x val="1.5432098765432098E-3"/>
              <c:y val="2.86081280483702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crossAx val="1037524048"/>
        <c:crosses val="autoZero"/>
        <c:crossBetween val="between"/>
      </c:valAx>
      <c:spPr>
        <a:noFill/>
        <a:ln>
          <a:noFill/>
        </a:ln>
        <a:effectLst/>
      </c:spPr>
    </c:plotArea>
    <c:legend>
      <c:legendPos val="b"/>
      <c:layout>
        <c:manualLayout>
          <c:xMode val="edge"/>
          <c:yMode val="edge"/>
          <c:x val="0.31641306989404105"/>
          <c:y val="0.18260216783424693"/>
          <c:w val="0.67705030621172357"/>
          <c:h val="7.81255468066491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sz="1600"/>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dirty="0"/>
              <a:t>不同债券价格</a:t>
            </a:r>
            <a:r>
              <a:rPr lang="en-US" altLang="zh-CN" dirty="0"/>
              <a:t>-YTM</a:t>
            </a:r>
            <a:r>
              <a:rPr lang="zh-CN" altLang="en-US" dirty="0"/>
              <a:t>关系比较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利率敏感性比较!$I$3</c:f>
              <c:strCache>
                <c:ptCount val="1"/>
                <c:pt idx="0">
                  <c:v>P(A)</c:v>
                </c:pt>
              </c:strCache>
            </c:strRef>
          </c:tx>
          <c:spPr>
            <a:ln w="28575" cap="rnd">
              <a:solidFill>
                <a:srgbClr val="00B050"/>
              </a:solidFill>
              <a:round/>
            </a:ln>
            <a:effectLst/>
          </c:spPr>
          <c:marker>
            <c:symbol val="none"/>
          </c:marker>
          <c:cat>
            <c:strRef>
              <c:f>利率敏感性比较!$A$4:$A$154</c:f>
              <c:strCache>
                <c:ptCount val="151"/>
                <c:pt idx="0">
                  <c:v>YTM</c:v>
                </c:pt>
                <c:pt idx="1">
                  <c:v>0.10%</c:v>
                </c:pt>
                <c:pt idx="2">
                  <c:v>0.20%</c:v>
                </c:pt>
                <c:pt idx="3">
                  <c:v>0.30%</c:v>
                </c:pt>
                <c:pt idx="4">
                  <c:v>0.40%</c:v>
                </c:pt>
                <c:pt idx="5">
                  <c:v>0.50%</c:v>
                </c:pt>
                <c:pt idx="6">
                  <c:v>0.60%</c:v>
                </c:pt>
                <c:pt idx="7">
                  <c:v>0.70%</c:v>
                </c:pt>
                <c:pt idx="8">
                  <c:v>0.80%</c:v>
                </c:pt>
                <c:pt idx="9">
                  <c:v>0.90%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strCache>
            </c:strRef>
          </c:cat>
          <c:val>
            <c:numRef>
              <c:f>利率敏感性比较!$I$6:$I$155</c:f>
              <c:numCache>
                <c:formatCode>General</c:formatCode>
                <c:ptCount val="150"/>
                <c:pt idx="0">
                  <c:v>149.3518458082454</c:v>
                </c:pt>
                <c:pt idx="1">
                  <c:v>148.70736653169115</c:v>
                </c:pt>
                <c:pt idx="2">
                  <c:v>148.06653726550559</c:v>
                </c:pt>
                <c:pt idx="3">
                  <c:v>147.42933329960613</c:v>
                </c:pt>
                <c:pt idx="4">
                  <c:v>146.79573011693935</c:v>
                </c:pt>
                <c:pt idx="5">
                  <c:v>146.16570339177599</c:v>
                </c:pt>
                <c:pt idx="6">
                  <c:v>145.53922898802512</c:v>
                </c:pt>
                <c:pt idx="7">
                  <c:v>144.91628295756183</c:v>
                </c:pt>
                <c:pt idx="8">
                  <c:v>144.29684153857465</c:v>
                </c:pt>
                <c:pt idx="9">
                  <c:v>143.68088115392609</c:v>
                </c:pt>
                <c:pt idx="10">
                  <c:v>143.0683784095317</c:v>
                </c:pt>
                <c:pt idx="11">
                  <c:v>142.45931009275313</c:v>
                </c:pt>
                <c:pt idx="12">
                  <c:v>141.85365317080846</c:v>
                </c:pt>
                <c:pt idx="13">
                  <c:v>141.25138478919638</c:v>
                </c:pt>
                <c:pt idx="14">
                  <c:v>140.65248227013777</c:v>
                </c:pt>
                <c:pt idx="15">
                  <c:v>140.05692311102985</c:v>
                </c:pt>
                <c:pt idx="16">
                  <c:v>139.46468498291847</c:v>
                </c:pt>
                <c:pt idx="17">
                  <c:v>138.8757457289822</c:v>
                </c:pt>
                <c:pt idx="18">
                  <c:v>138.29008336303372</c:v>
                </c:pt>
                <c:pt idx="19">
                  <c:v>137.70767606803363</c:v>
                </c:pt>
                <c:pt idx="20">
                  <c:v>137.12850219462058</c:v>
                </c:pt>
                <c:pt idx="21">
                  <c:v>136.55254025965363</c:v>
                </c:pt>
                <c:pt idx="22">
                  <c:v>135.97976894477102</c:v>
                </c:pt>
                <c:pt idx="23">
                  <c:v>135.41016709496034</c:v>
                </c:pt>
                <c:pt idx="24">
                  <c:v>134.84371371714496</c:v>
                </c:pt>
                <c:pt idx="25">
                  <c:v>134.28038797878196</c:v>
                </c:pt>
                <c:pt idx="26">
                  <c:v>133.7201692064753</c:v>
                </c:pt>
                <c:pt idx="27">
                  <c:v>133.16303688460084</c:v>
                </c:pt>
                <c:pt idx="28">
                  <c:v>132.60897065394613</c:v>
                </c:pt>
                <c:pt idx="29">
                  <c:v>132.05795031036175</c:v>
                </c:pt>
                <c:pt idx="30">
                  <c:v>131.50995580342672</c:v>
                </c:pt>
                <c:pt idx="31">
                  <c:v>130.96496723512604</c:v>
                </c:pt>
                <c:pt idx="32">
                  <c:v>130.42296485854146</c:v>
                </c:pt>
                <c:pt idx="33">
                  <c:v>129.88392907655401</c:v>
                </c:pt>
                <c:pt idx="34">
                  <c:v>129.34784044055991</c:v>
                </c:pt>
                <c:pt idx="35">
                  <c:v>128.8146796491977</c:v>
                </c:pt>
                <c:pt idx="36">
                  <c:v>128.28442754708865</c:v>
                </c:pt>
                <c:pt idx="37">
                  <c:v>127.75706512358784</c:v>
                </c:pt>
                <c:pt idx="38">
                  <c:v>127.23257351154862</c:v>
                </c:pt>
                <c:pt idx="39">
                  <c:v>126.71093398609722</c:v>
                </c:pt>
                <c:pt idx="40">
                  <c:v>126.1921279634209</c:v>
                </c:pt>
                <c:pt idx="41">
                  <c:v>125.67613699956546</c:v>
                </c:pt>
                <c:pt idx="42">
                  <c:v>125.1629427892463</c:v>
                </c:pt>
                <c:pt idx="43">
                  <c:v>124.65252716466858</c:v>
                </c:pt>
                <c:pt idx="44">
                  <c:v>124.14487209436092</c:v>
                </c:pt>
                <c:pt idx="45">
                  <c:v>123.63995968201769</c:v>
                </c:pt>
                <c:pt idx="46">
                  <c:v>123.13777216535452</c:v>
                </c:pt>
                <c:pt idx="47">
                  <c:v>122.6382919149725</c:v>
                </c:pt>
                <c:pt idx="48">
                  <c:v>122.14150143323519</c:v>
                </c:pt>
                <c:pt idx="49">
                  <c:v>121.64738335315408</c:v>
                </c:pt>
                <c:pt idx="50">
                  <c:v>121.15592043728651</c:v>
                </c:pt>
                <c:pt idx="51">
                  <c:v>120.6670955766424</c:v>
                </c:pt>
                <c:pt idx="52">
                  <c:v>120.18089178960241</c:v>
                </c:pt>
                <c:pt idx="53">
                  <c:v>119.69729222084523</c:v>
                </c:pt>
                <c:pt idx="54">
                  <c:v>119.21628014028599</c:v>
                </c:pt>
                <c:pt idx="55">
                  <c:v>118.73783894202353</c:v>
                </c:pt>
                <c:pt idx="56">
                  <c:v>118.26195214329869</c:v>
                </c:pt>
                <c:pt idx="57">
                  <c:v>117.78860338346095</c:v>
                </c:pt>
                <c:pt idx="58">
                  <c:v>117.3177764229462</c:v>
                </c:pt>
                <c:pt idx="59">
                  <c:v>116.84945514226283</c:v>
                </c:pt>
                <c:pt idx="60">
                  <c:v>116.38362354098817</c:v>
                </c:pt>
                <c:pt idx="61">
                  <c:v>115.92026573677347</c:v>
                </c:pt>
                <c:pt idx="62">
                  <c:v>115.45936596435904</c:v>
                </c:pt>
                <c:pt idx="63">
                  <c:v>115.00090857459739</c:v>
                </c:pt>
                <c:pt idx="64">
                  <c:v>114.54487803348708</c:v>
                </c:pt>
                <c:pt idx="65">
                  <c:v>114.09125892121344</c:v>
                </c:pt>
                <c:pt idx="66">
                  <c:v>113.64003593120043</c:v>
                </c:pt>
                <c:pt idx="67">
                  <c:v>113.19119386916901</c:v>
                </c:pt>
                <c:pt idx="68">
                  <c:v>112.7447176522066</c:v>
                </c:pt>
                <c:pt idx="69">
                  <c:v>112.30059230784278</c:v>
                </c:pt>
                <c:pt idx="70">
                  <c:v>111.85880297313551</c:v>
                </c:pt>
                <c:pt idx="71">
                  <c:v>111.41933489376436</c:v>
                </c:pt>
                <c:pt idx="72">
                  <c:v>110.98217342313325</c:v>
                </c:pt>
                <c:pt idx="73">
                  <c:v>110.54730402148002</c:v>
                </c:pt>
                <c:pt idx="74">
                  <c:v>110.11471225499614</c:v>
                </c:pt>
                <c:pt idx="75">
                  <c:v>109.68438379495234</c:v>
                </c:pt>
                <c:pt idx="76">
                  <c:v>109.25630441683421</c:v>
                </c:pt>
                <c:pt idx="77">
                  <c:v>108.83045999948425</c:v>
                </c:pt>
                <c:pt idx="78">
                  <c:v>108.40683652425284</c:v>
                </c:pt>
                <c:pt idx="79">
                  <c:v>107.98542007415615</c:v>
                </c:pt>
                <c:pt idx="80">
                  <c:v>107.56619683304262</c:v>
                </c:pt>
                <c:pt idx="81">
                  <c:v>107.14915308476607</c:v>
                </c:pt>
                <c:pt idx="82">
                  <c:v>106.73427521236735</c:v>
                </c:pt>
                <c:pt idx="83">
                  <c:v>106.3215496972625</c:v>
                </c:pt>
                <c:pt idx="84">
                  <c:v>105.91096311843938</c:v>
                </c:pt>
                <c:pt idx="85">
                  <c:v>105.50250215166039</c:v>
                </c:pt>
                <c:pt idx="86">
                  <c:v>105.09615356867369</c:v>
                </c:pt>
                <c:pt idx="87">
                  <c:v>104.69190423643032</c:v>
                </c:pt>
                <c:pt idx="88">
                  <c:v>104.2897411163099</c:v>
                </c:pt>
                <c:pt idx="89">
                  <c:v>103.88965126335169</c:v>
                </c:pt>
                <c:pt idx="90">
                  <c:v>103.49162182549418</c:v>
                </c:pt>
                <c:pt idx="91">
                  <c:v>103.09564004282026</c:v>
                </c:pt>
                <c:pt idx="92">
                  <c:v>102.70169324681045</c:v>
                </c:pt>
                <c:pt idx="93">
                  <c:v>102.30976885960155</c:v>
                </c:pt>
                <c:pt idx="94">
                  <c:v>101.91985439325336</c:v>
                </c:pt>
                <c:pt idx="95">
                  <c:v>101.53193744902072</c:v>
                </c:pt>
                <c:pt idx="96">
                  <c:v>101.14600571663334</c:v>
                </c:pt>
                <c:pt idx="97">
                  <c:v>100.76204697358079</c:v>
                </c:pt>
                <c:pt idx="98">
                  <c:v>100.38004908440537</c:v>
                </c:pt>
                <c:pt idx="99">
                  <c:v>99.999999999999972</c:v>
                </c:pt>
                <c:pt idx="100">
                  <c:v>99.621887756913424</c:v>
                </c:pt>
                <c:pt idx="101">
                  <c:v>99.245700476660915</c:v>
                </c:pt>
                <c:pt idx="102">
                  <c:v>98.871426365041884</c:v>
                </c:pt>
                <c:pt idx="103">
                  <c:v>98.499053711462693</c:v>
                </c:pt>
                <c:pt idx="104">
                  <c:v>98.128570888266495</c:v>
                </c:pt>
                <c:pt idx="105">
                  <c:v>97.759966350068197</c:v>
                </c:pt>
                <c:pt idx="106">
                  <c:v>97.393228633096186</c:v>
                </c:pt>
                <c:pt idx="107">
                  <c:v>97.028346354539053</c:v>
                </c:pt>
                <c:pt idx="108">
                  <c:v>96.665308211899116</c:v>
                </c:pt>
                <c:pt idx="109">
                  <c:v>96.3041029823505</c:v>
                </c:pt>
                <c:pt idx="110">
                  <c:v>95.944719522104393</c:v>
                </c:pt>
                <c:pt idx="111">
                  <c:v>95.587146765778442</c:v>
                </c:pt>
                <c:pt idx="112">
                  <c:v>95.231373725773068</c:v>
                </c:pt>
                <c:pt idx="113">
                  <c:v>94.877389491652139</c:v>
                </c:pt>
                <c:pt idx="114">
                  <c:v>94.525183229530271</c:v>
                </c:pt>
                <c:pt idx="115">
                  <c:v>94.17474418146449</c:v>
                </c:pt>
                <c:pt idx="116">
                  <c:v>93.82606166485229</c:v>
                </c:pt>
                <c:pt idx="117">
                  <c:v>93.479125071833991</c:v>
                </c:pt>
                <c:pt idx="118">
                  <c:v>93.133923868701117</c:v>
                </c:pt>
                <c:pt idx="119">
                  <c:v>92.790447595309956</c:v>
                </c:pt>
                <c:pt idx="120">
                  <c:v>92.448685864499907</c:v>
                </c:pt>
                <c:pt idx="121">
                  <c:v>92.10862836151702</c:v>
                </c:pt>
                <c:pt idx="122">
                  <c:v>91.770264843442845</c:v>
                </c:pt>
                <c:pt idx="123">
                  <c:v>91.433585138628445</c:v>
                </c:pt>
                <c:pt idx="124">
                  <c:v>91.098579146132877</c:v>
                </c:pt>
                <c:pt idx="125">
                  <c:v>90.765236835166704</c:v>
                </c:pt>
                <c:pt idx="126">
                  <c:v>90.433548244540788</c:v>
                </c:pt>
                <c:pt idx="127">
                  <c:v>90.10350348211972</c:v>
                </c:pt>
                <c:pt idx="128">
                  <c:v>89.775092724279801</c:v>
                </c:pt>
                <c:pt idx="129">
                  <c:v>89.448306215371929</c:v>
                </c:pt>
                <c:pt idx="130">
                  <c:v>89.123134267189215</c:v>
                </c:pt>
                <c:pt idx="131">
                  <c:v>88.799567258439396</c:v>
                </c:pt>
                <c:pt idx="132">
                  <c:v>88.477595634221586</c:v>
                </c:pt>
                <c:pt idx="133">
                  <c:v>88.157209905507443</c:v>
                </c:pt>
                <c:pt idx="134">
                  <c:v>87.838400648627314</c:v>
                </c:pt>
                <c:pt idx="135">
                  <c:v>87.521158504760649</c:v>
                </c:pt>
                <c:pt idx="136">
                  <c:v>87.205474179430809</c:v>
                </c:pt>
                <c:pt idx="137">
                  <c:v>86.891338442004098</c:v>
                </c:pt>
                <c:pt idx="138">
                  <c:v>86.578742125193386</c:v>
                </c:pt>
                <c:pt idx="139">
                  <c:v>86.267676124566123</c:v>
                </c:pt>
                <c:pt idx="140">
                  <c:v>85.958131398056366</c:v>
                </c:pt>
                <c:pt idx="141">
                  <c:v>85.650098965480922</c:v>
                </c:pt>
                <c:pt idx="142">
                  <c:v>85.343569908060061</c:v>
                </c:pt>
                <c:pt idx="143">
                  <c:v>85.038535367942274</c:v>
                </c:pt>
                <c:pt idx="144">
                  <c:v>84.734986547732646</c:v>
                </c:pt>
                <c:pt idx="145">
                  <c:v>84.432914710026267</c:v>
                </c:pt>
                <c:pt idx="146">
                  <c:v>84.13231117694437</c:v>
                </c:pt>
                <c:pt idx="147">
                  <c:v>83.833167329675831</c:v>
                </c:pt>
                <c:pt idx="148">
                  <c:v>83.53547460802146</c:v>
                </c:pt>
                <c:pt idx="149">
                  <c:v>83.239224509943014</c:v>
                </c:pt>
              </c:numCache>
            </c:numRef>
          </c:val>
          <c:smooth val="0"/>
          <c:extLst>
            <c:ext xmlns:c16="http://schemas.microsoft.com/office/drawing/2014/chart" uri="{C3380CC4-5D6E-409C-BE32-E72D297353CC}">
              <c16:uniqueId val="{00000000-EB92-4BF8-9EC1-5DE97606E24F}"/>
            </c:ext>
          </c:extLst>
        </c:ser>
        <c:ser>
          <c:idx val="1"/>
          <c:order val="1"/>
          <c:tx>
            <c:strRef>
              <c:f>利率敏感性比较!$J$3</c:f>
              <c:strCache>
                <c:ptCount val="1"/>
                <c:pt idx="0">
                  <c:v>P(B)</c:v>
                </c:pt>
              </c:strCache>
            </c:strRef>
          </c:tx>
          <c:spPr>
            <a:ln w="28575" cap="rnd">
              <a:solidFill>
                <a:srgbClr val="FFC000"/>
              </a:solidFill>
              <a:round/>
            </a:ln>
            <a:effectLst/>
          </c:spPr>
          <c:marker>
            <c:symbol val="none"/>
          </c:marker>
          <c:cat>
            <c:strRef>
              <c:f>利率敏感性比较!$A$4:$A$154</c:f>
              <c:strCache>
                <c:ptCount val="151"/>
                <c:pt idx="0">
                  <c:v>YTM</c:v>
                </c:pt>
                <c:pt idx="1">
                  <c:v>0.10%</c:v>
                </c:pt>
                <c:pt idx="2">
                  <c:v>0.20%</c:v>
                </c:pt>
                <c:pt idx="3">
                  <c:v>0.30%</c:v>
                </c:pt>
                <c:pt idx="4">
                  <c:v>0.40%</c:v>
                </c:pt>
                <c:pt idx="5">
                  <c:v>0.50%</c:v>
                </c:pt>
                <c:pt idx="6">
                  <c:v>0.60%</c:v>
                </c:pt>
                <c:pt idx="7">
                  <c:v>0.70%</c:v>
                </c:pt>
                <c:pt idx="8">
                  <c:v>0.80%</c:v>
                </c:pt>
                <c:pt idx="9">
                  <c:v>0.90%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strCache>
            </c:strRef>
          </c:cat>
          <c:val>
            <c:numRef>
              <c:f>利率敏感性比较!$J$6:$J$155</c:f>
              <c:numCache>
                <c:formatCode>General</c:formatCode>
                <c:ptCount val="150"/>
                <c:pt idx="0">
                  <c:v>198.45767094127055</c:v>
                </c:pt>
                <c:pt idx="1">
                  <c:v>196.93056825635119</c:v>
                </c:pt>
                <c:pt idx="2">
                  <c:v>195.4185203027547</c:v>
                </c:pt>
                <c:pt idx="3">
                  <c:v>193.92135757536008</c:v>
                </c:pt>
                <c:pt idx="4">
                  <c:v>192.43891267746955</c:v>
                </c:pt>
                <c:pt idx="5">
                  <c:v>190.97102029228134</c:v>
                </c:pt>
                <c:pt idx="6">
                  <c:v>189.51751715478503</c:v>
                </c:pt>
                <c:pt idx="7">
                  <c:v>188.07824202405948</c:v>
                </c:pt>
                <c:pt idx="8">
                  <c:v>186.65303565597989</c:v>
                </c:pt>
                <c:pt idx="9">
                  <c:v>185.24174077631503</c:v>
                </c:pt>
                <c:pt idx="10">
                  <c:v>183.84420205422151</c:v>
                </c:pt>
                <c:pt idx="11">
                  <c:v>182.46026607611643</c:v>
                </c:pt>
                <c:pt idx="12">
                  <c:v>181.08978131993297</c:v>
                </c:pt>
                <c:pt idx="13">
                  <c:v>179.73259812974521</c:v>
                </c:pt>
                <c:pt idx="14">
                  <c:v>178.3885686907629</c:v>
                </c:pt>
                <c:pt idx="15">
                  <c:v>177.05754700468265</c:v>
                </c:pt>
                <c:pt idx="16">
                  <c:v>175.73938886540117</c:v>
                </c:pt>
                <c:pt idx="17">
                  <c:v>174.43395183507164</c:v>
                </c:pt>
                <c:pt idx="18">
                  <c:v>173.14109522051021</c:v>
                </c:pt>
                <c:pt idx="19">
                  <c:v>171.86068004993791</c:v>
                </c:pt>
                <c:pt idx="20">
                  <c:v>170.59256905005955</c:v>
                </c:pt>
                <c:pt idx="21">
                  <c:v>169.33662662346893</c:v>
                </c:pt>
                <c:pt idx="22">
                  <c:v>168.09271882638109</c:v>
                </c:pt>
                <c:pt idx="23">
                  <c:v>166.86071334667957</c:v>
                </c:pt>
                <c:pt idx="24">
                  <c:v>165.6404794822821</c:v>
                </c:pt>
                <c:pt idx="25">
                  <c:v>164.43188811981108</c:v>
                </c:pt>
                <c:pt idx="26">
                  <c:v>163.23481171357258</c:v>
                </c:pt>
                <c:pt idx="27">
                  <c:v>162.04912426483179</c:v>
                </c:pt>
                <c:pt idx="28">
                  <c:v>160.87470130138695</c:v>
                </c:pt>
                <c:pt idx="29">
                  <c:v>159.71141985743083</c:v>
                </c:pt>
                <c:pt idx="30">
                  <c:v>158.55915845370112</c:v>
                </c:pt>
                <c:pt idx="31">
                  <c:v>157.41779707791125</c:v>
                </c:pt>
                <c:pt idx="32">
                  <c:v>156.28721716546005</c:v>
                </c:pt>
                <c:pt idx="33">
                  <c:v>155.16730158041327</c:v>
                </c:pt>
                <c:pt idx="34">
                  <c:v>154.05793459675681</c:v>
                </c:pt>
                <c:pt idx="35">
                  <c:v>152.95900187991228</c:v>
                </c:pt>
                <c:pt idx="36">
                  <c:v>151.87039046851692</c:v>
                </c:pt>
                <c:pt idx="37">
                  <c:v>150.79198875645733</c:v>
                </c:pt>
                <c:pt idx="38">
                  <c:v>149.72368647516055</c:v>
                </c:pt>
                <c:pt idx="39">
                  <c:v>148.66537467613011</c:v>
                </c:pt>
                <c:pt idx="40">
                  <c:v>147.61694571373317</c:v>
                </c:pt>
                <c:pt idx="41">
                  <c:v>146.57829322822417</c:v>
                </c:pt>
                <c:pt idx="42">
                  <c:v>145.54931212901192</c:v>
                </c:pt>
                <c:pt idx="43">
                  <c:v>144.5298985781572</c:v>
                </c:pt>
                <c:pt idx="44">
                  <c:v>143.519949974106</c:v>
                </c:pt>
                <c:pt idx="45">
                  <c:v>142.51936493564622</c:v>
                </c:pt>
                <c:pt idx="46">
                  <c:v>141.52804328609301</c:v>
                </c:pt>
                <c:pt idx="47">
                  <c:v>140.54588603769105</c:v>
                </c:pt>
                <c:pt idx="48">
                  <c:v>139.57279537623901</c:v>
                </c:pt>
                <c:pt idx="49">
                  <c:v>138.60867464592405</c:v>
                </c:pt>
                <c:pt idx="50">
                  <c:v>137.65342833437126</c:v>
                </c:pt>
                <c:pt idx="51">
                  <c:v>136.70696205789898</c:v>
                </c:pt>
                <c:pt idx="52">
                  <c:v>135.76918254698077</c:v>
                </c:pt>
                <c:pt idx="53">
                  <c:v>134.83999763190744</c:v>
                </c:pt>
                <c:pt idx="54">
                  <c:v>133.91931622865036</c:v>
                </c:pt>
                <c:pt idx="55">
                  <c:v>133.00704832491891</c:v>
                </c:pt>
                <c:pt idx="56">
                  <c:v>132.10310496641239</c:v>
                </c:pt>
                <c:pt idx="57">
                  <c:v>131.20739824326085</c:v>
                </c:pt>
                <c:pt idx="58">
                  <c:v>130.31984127665487</c:v>
                </c:pt>
                <c:pt idx="59">
                  <c:v>129.44034820565875</c:v>
                </c:pt>
                <c:pt idx="60">
                  <c:v>128.56883417420659</c:v>
                </c:pt>
                <c:pt idx="61">
                  <c:v>127.70521531827643</c:v>
                </c:pt>
                <c:pt idx="62">
                  <c:v>126.8494087532427</c:v>
                </c:pt>
                <c:pt idx="63">
                  <c:v>126.00133256140045</c:v>
                </c:pt>
                <c:pt idx="64">
                  <c:v>125.16090577966392</c:v>
                </c:pt>
                <c:pt idx="65">
                  <c:v>124.32804838743021</c:v>
                </c:pt>
                <c:pt idx="66">
                  <c:v>123.50268129461378</c:v>
                </c:pt>
                <c:pt idx="67">
                  <c:v>122.68472632984049</c:v>
                </c:pt>
                <c:pt idx="68">
                  <c:v>121.87410622880734</c:v>
                </c:pt>
                <c:pt idx="69">
                  <c:v>121.0707446227978</c:v>
                </c:pt>
                <c:pt idx="70">
                  <c:v>120.27456602735688</c:v>
                </c:pt>
                <c:pt idx="71">
                  <c:v>119.4854958311187</c:v>
                </c:pt>
                <c:pt idx="72">
                  <c:v>118.70346028478818</c:v>
                </c:pt>
                <c:pt idx="73">
                  <c:v>117.92838649027038</c:v>
                </c:pt>
                <c:pt idx="74">
                  <c:v>117.16020238995122</c:v>
                </c:pt>
                <c:pt idx="75">
                  <c:v>116.39883675612006</c:v>
                </c:pt>
                <c:pt idx="76">
                  <c:v>115.64421918053927</c:v>
                </c:pt>
                <c:pt idx="77">
                  <c:v>114.89628006415288</c:v>
                </c:pt>
                <c:pt idx="78">
                  <c:v>114.15495060693644</c:v>
                </c:pt>
                <c:pt idx="79">
                  <c:v>113.42016279788285</c:v>
                </c:pt>
                <c:pt idx="80">
                  <c:v>112.69184940512534</c:v>
                </c:pt>
                <c:pt idx="81">
                  <c:v>111.96994396619189</c:v>
                </c:pt>
                <c:pt idx="82">
                  <c:v>111.25438077839343</c:v>
                </c:pt>
                <c:pt idx="83">
                  <c:v>110.54509488933961</c:v>
                </c:pt>
                <c:pt idx="84">
                  <c:v>109.84202208758423</c:v>
                </c:pt>
                <c:pt idx="85">
                  <c:v>109.14509889339482</c:v>
                </c:pt>
                <c:pt idx="86">
                  <c:v>108.45426254964815</c:v>
                </c:pt>
                <c:pt idx="87">
                  <c:v>107.76945101284622</c:v>
                </c:pt>
                <c:pt idx="88">
                  <c:v>107.09060294425487</c:v>
                </c:pt>
                <c:pt idx="89">
                  <c:v>106.41765770115896</c:v>
                </c:pt>
                <c:pt idx="90">
                  <c:v>105.75055532823687</c:v>
                </c:pt>
                <c:pt idx="91">
                  <c:v>105.08923654904859</c:v>
                </c:pt>
                <c:pt idx="92">
                  <c:v>104.43364275763936</c:v>
                </c:pt>
                <c:pt idx="93">
                  <c:v>103.78371601025344</c:v>
                </c:pt>
                <c:pt idx="94">
                  <c:v>103.13939901716083</c:v>
                </c:pt>
                <c:pt idx="95">
                  <c:v>102.50063513459051</c:v>
                </c:pt>
                <c:pt idx="96">
                  <c:v>101.8673683567735</c:v>
                </c:pt>
                <c:pt idx="97">
                  <c:v>101.23954330808918</c:v>
                </c:pt>
                <c:pt idx="98">
                  <c:v>100.61710523531896</c:v>
                </c:pt>
                <c:pt idx="99">
                  <c:v>99.999999999999943</c:v>
                </c:pt>
                <c:pt idx="100">
                  <c:v>99.388174070882542</c:v>
                </c:pt>
                <c:pt idx="101">
                  <c:v>98.781574516485691</c:v>
                </c:pt>
                <c:pt idx="102">
                  <c:v>98.180148997753193</c:v>
                </c:pt>
                <c:pt idx="103">
                  <c:v>97.583845760804593</c:v>
                </c:pt>
                <c:pt idx="104">
                  <c:v>96.992613629784145</c:v>
                </c:pt>
                <c:pt idx="105">
                  <c:v>96.406401999802455</c:v>
                </c:pt>
                <c:pt idx="106">
                  <c:v>95.82516082997256</c:v>
                </c:pt>
                <c:pt idx="107">
                  <c:v>95.248840636536556</c:v>
                </c:pt>
                <c:pt idx="108">
                  <c:v>94.67739248608423</c:v>
                </c:pt>
                <c:pt idx="109">
                  <c:v>94.11076798885874</c:v>
                </c:pt>
                <c:pt idx="110">
                  <c:v>93.548919292152902</c:v>
                </c:pt>
                <c:pt idx="111">
                  <c:v>92.991799073789622</c:v>
                </c:pt>
                <c:pt idx="112">
                  <c:v>92.439360535689957</c:v>
                </c:pt>
                <c:pt idx="113">
                  <c:v>91.891557397523485</c:v>
                </c:pt>
                <c:pt idx="114">
                  <c:v>91.348343890443815</c:v>
                </c:pt>
                <c:pt idx="115">
                  <c:v>90.809674750904122</c:v>
                </c:pt>
                <c:pt idx="116">
                  <c:v>90.275505214555281</c:v>
                </c:pt>
                <c:pt idx="117">
                  <c:v>89.745791010221609</c:v>
                </c:pt>
                <c:pt idx="118">
                  <c:v>89.220488353957109</c:v>
                </c:pt>
                <c:pt idx="119">
                  <c:v>88.69955394317823</c:v>
                </c:pt>
                <c:pt idx="120">
                  <c:v>88.182944950872894</c:v>
                </c:pt>
                <c:pt idx="121">
                  <c:v>87.670619019884839</c:v>
                </c:pt>
                <c:pt idx="122">
                  <c:v>87.162534257272625</c:v>
                </c:pt>
                <c:pt idx="123">
                  <c:v>86.65864922874178</c:v>
                </c:pt>
                <c:pt idx="124">
                  <c:v>86.158922953148789</c:v>
                </c:pt>
                <c:pt idx="125">
                  <c:v>85.663314897076035</c:v>
                </c:pt>
                <c:pt idx="126">
                  <c:v>85.171784969477912</c:v>
                </c:pt>
                <c:pt idx="127">
                  <c:v>84.684293516395599</c:v>
                </c:pt>
                <c:pt idx="128">
                  <c:v>84.200801315739881</c:v>
                </c:pt>
                <c:pt idx="129">
                  <c:v>83.721269572141424</c:v>
                </c:pt>
                <c:pt idx="130">
                  <c:v>83.245659911867691</c:v>
                </c:pt>
                <c:pt idx="131">
                  <c:v>82.77393437780546</c:v>
                </c:pt>
                <c:pt idx="132">
                  <c:v>82.306055424507349</c:v>
                </c:pt>
                <c:pt idx="133">
                  <c:v>81.84198591330204</c:v>
                </c:pt>
                <c:pt idx="134">
                  <c:v>81.381689107467963</c:v>
                </c:pt>
                <c:pt idx="135">
                  <c:v>80.925128667468442</c:v>
                </c:pt>
                <c:pt idx="136">
                  <c:v>80.472268646248111</c:v>
                </c:pt>
                <c:pt idx="137">
                  <c:v>80.023073484589005</c:v>
                </c:pt>
                <c:pt idx="138">
                  <c:v>79.577508006526827</c:v>
                </c:pt>
                <c:pt idx="139">
                  <c:v>79.13553741482562</c:v>
                </c:pt>
                <c:pt idx="140">
                  <c:v>78.69712728651011</c:v>
                </c:pt>
                <c:pt idx="141">
                  <c:v>78.26224356845465</c:v>
                </c:pt>
                <c:pt idx="142">
                  <c:v>77.830852573029176</c:v>
                </c:pt>
                <c:pt idx="143">
                  <c:v>77.40292097380032</c:v>
                </c:pt>
                <c:pt idx="144">
                  <c:v>76.978415801286616</c:v>
                </c:pt>
                <c:pt idx="145">
                  <c:v>76.557304438769123</c:v>
                </c:pt>
                <c:pt idx="146">
                  <c:v>76.139554618153127</c:v>
                </c:pt>
                <c:pt idx="147">
                  <c:v>75.725134415884725</c:v>
                </c:pt>
                <c:pt idx="148">
                  <c:v>75.314012248916967</c:v>
                </c:pt>
                <c:pt idx="149">
                  <c:v>74.906156870728893</c:v>
                </c:pt>
              </c:numCache>
            </c:numRef>
          </c:val>
          <c:smooth val="0"/>
          <c:extLst>
            <c:ext xmlns:c16="http://schemas.microsoft.com/office/drawing/2014/chart" uri="{C3380CC4-5D6E-409C-BE32-E72D297353CC}">
              <c16:uniqueId val="{00000001-EB92-4BF8-9EC1-5DE97606E24F}"/>
            </c:ext>
          </c:extLst>
        </c:ser>
        <c:ser>
          <c:idx val="2"/>
          <c:order val="2"/>
          <c:tx>
            <c:strRef>
              <c:f>利率敏感性比较!$K$3</c:f>
              <c:strCache>
                <c:ptCount val="1"/>
                <c:pt idx="0">
                  <c:v>P(C )</c:v>
                </c:pt>
              </c:strCache>
            </c:strRef>
          </c:tx>
          <c:spPr>
            <a:ln w="28575" cap="rnd">
              <a:solidFill>
                <a:srgbClr val="FF0000"/>
              </a:solidFill>
              <a:prstDash val="solid"/>
              <a:round/>
            </a:ln>
            <a:effectLst/>
          </c:spPr>
          <c:marker>
            <c:symbol val="none"/>
          </c:marker>
          <c:cat>
            <c:strRef>
              <c:f>利率敏感性比较!$A$4:$A$154</c:f>
              <c:strCache>
                <c:ptCount val="151"/>
                <c:pt idx="0">
                  <c:v>YTM</c:v>
                </c:pt>
                <c:pt idx="1">
                  <c:v>0.10%</c:v>
                </c:pt>
                <c:pt idx="2">
                  <c:v>0.20%</c:v>
                </c:pt>
                <c:pt idx="3">
                  <c:v>0.30%</c:v>
                </c:pt>
                <c:pt idx="4">
                  <c:v>0.40%</c:v>
                </c:pt>
                <c:pt idx="5">
                  <c:v>0.50%</c:v>
                </c:pt>
                <c:pt idx="6">
                  <c:v>0.60%</c:v>
                </c:pt>
                <c:pt idx="7">
                  <c:v>0.70%</c:v>
                </c:pt>
                <c:pt idx="8">
                  <c:v>0.80%</c:v>
                </c:pt>
                <c:pt idx="9">
                  <c:v>0.90%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strCache>
            </c:strRef>
          </c:cat>
          <c:val>
            <c:numRef>
              <c:f>利率敏感性比较!$K$6:$K$155</c:f>
              <c:numCache>
                <c:formatCode>General</c:formatCode>
                <c:ptCount val="150"/>
                <c:pt idx="0">
                  <c:v>392.44520163074833</c:v>
                </c:pt>
                <c:pt idx="1">
                  <c:v>385.07726699870568</c:v>
                </c:pt>
                <c:pt idx="2">
                  <c:v>377.89100591000988</c:v>
                </c:pt>
                <c:pt idx="3">
                  <c:v>370.88138295990603</c:v>
                </c:pt>
                <c:pt idx="4">
                  <c:v>364.0435126684863</c:v>
                </c:pt>
                <c:pt idx="5">
                  <c:v>357.37265477592189</c:v>
                </c:pt>
                <c:pt idx="6">
                  <c:v>350.86420969182001</c:v>
                </c:pt>
                <c:pt idx="7">
                  <c:v>344.51371409340527</c:v>
                </c:pt>
                <c:pt idx="8">
                  <c:v>338.31683666753059</c:v>
                </c:pt>
                <c:pt idx="9">
                  <c:v>332.26937399158805</c:v>
                </c:pt>
                <c:pt idx="10">
                  <c:v>326.36724654866663</c:v>
                </c:pt>
                <c:pt idx="11">
                  <c:v>320.60649487236662</c:v>
                </c:pt>
                <c:pt idx="12">
                  <c:v>314.98327581693212</c:v>
                </c:pt>
                <c:pt idx="13">
                  <c:v>309.49385894843977</c:v>
                </c:pt>
                <c:pt idx="14">
                  <c:v>304.13462305299055</c:v>
                </c:pt>
                <c:pt idx="15">
                  <c:v>298.90205275793568</c:v>
                </c:pt>
                <c:pt idx="16">
                  <c:v>293.79273526237603</c:v>
                </c:pt>
                <c:pt idx="17">
                  <c:v>288.80335717321651</c:v>
                </c:pt>
                <c:pt idx="18">
                  <c:v>283.93070144328163</c:v>
                </c:pt>
                <c:pt idx="19">
                  <c:v>279.17164440803526</c:v>
                </c:pt>
                <c:pt idx="20">
                  <c:v>274.52315291763205</c:v>
                </c:pt>
                <c:pt idx="21">
                  <c:v>269.98228156109298</c:v>
                </c:pt>
                <c:pt idx="22">
                  <c:v>265.54616997955128</c:v>
                </c:pt>
                <c:pt idx="23">
                  <c:v>261.21204026557206</c:v>
                </c:pt>
                <c:pt idx="24">
                  <c:v>256.97719444570924</c:v>
                </c:pt>
                <c:pt idx="25">
                  <c:v>252.83901204350303</c:v>
                </c:pt>
                <c:pt idx="26">
                  <c:v>248.79494772026766</c:v>
                </c:pt>
                <c:pt idx="27">
                  <c:v>244.84252899107042</c:v>
                </c:pt>
                <c:pt idx="28">
                  <c:v>240.97935401342741</c:v>
                </c:pt>
                <c:pt idx="29">
                  <c:v>237.20308944628852</c:v>
                </c:pt>
                <c:pt idx="30">
                  <c:v>233.51146837700861</c:v>
                </c:pt>
                <c:pt idx="31">
                  <c:v>229.90228831404275</c:v>
                </c:pt>
                <c:pt idx="32">
                  <c:v>226.37340924321035</c:v>
                </c:pt>
                <c:pt idx="33">
                  <c:v>222.92275174542127</c:v>
                </c:pt>
                <c:pt idx="34">
                  <c:v>219.54829517385852</c:v>
                </c:pt>
                <c:pt idx="35">
                  <c:v>216.2480758886432</c:v>
                </c:pt>
                <c:pt idx="36">
                  <c:v>213.02018554711549</c:v>
                </c:pt>
                <c:pt idx="37">
                  <c:v>209.8627694478887</c:v>
                </c:pt>
                <c:pt idx="38">
                  <c:v>206.77402492693625</c:v>
                </c:pt>
                <c:pt idx="39">
                  <c:v>203.75219980398677</c:v>
                </c:pt>
                <c:pt idx="40">
                  <c:v>200.7955908776101</c:v>
                </c:pt>
                <c:pt idx="41">
                  <c:v>197.90254246737766</c:v>
                </c:pt>
                <c:pt idx="42">
                  <c:v>195.07144500159092</c:v>
                </c:pt>
                <c:pt idx="43">
                  <c:v>192.30073364906909</c:v>
                </c:pt>
                <c:pt idx="44">
                  <c:v>189.58888699358894</c:v>
                </c:pt>
                <c:pt idx="45">
                  <c:v>186.93442574956734</c:v>
                </c:pt>
                <c:pt idx="46">
                  <c:v>184.33591151767311</c:v>
                </c:pt>
                <c:pt idx="47">
                  <c:v>181.79194557905103</c:v>
                </c:pt>
                <c:pt idx="48">
                  <c:v>179.30116772693475</c:v>
                </c:pt>
                <c:pt idx="49">
                  <c:v>176.86225513441417</c:v>
                </c:pt>
                <c:pt idx="50">
                  <c:v>174.47392125721413</c:v>
                </c:pt>
                <c:pt idx="51">
                  <c:v>172.13491477033955</c:v>
                </c:pt>
                <c:pt idx="52">
                  <c:v>169.84401853750731</c:v>
                </c:pt>
                <c:pt idx="53">
                  <c:v>167.60004861230246</c:v>
                </c:pt>
                <c:pt idx="54">
                  <c:v>165.4018532700494</c:v>
                </c:pt>
                <c:pt idx="55">
                  <c:v>163.24831206940337</c:v>
                </c:pt>
                <c:pt idx="56">
                  <c:v>161.13833494271964</c:v>
                </c:pt>
                <c:pt idx="57">
                  <c:v>159.07086131427076</c:v>
                </c:pt>
                <c:pt idx="58">
                  <c:v>157.04485924543044</c:v>
                </c:pt>
                <c:pt idx="59">
                  <c:v>155.05932460595758</c:v>
                </c:pt>
                <c:pt idx="60">
                  <c:v>153.11328027055254</c:v>
                </c:pt>
                <c:pt idx="61">
                  <c:v>151.20577533987662</c:v>
                </c:pt>
                <c:pt idx="62">
                  <c:v>149.33588438526448</c:v>
                </c:pt>
                <c:pt idx="63">
                  <c:v>147.50270671636699</c:v>
                </c:pt>
                <c:pt idx="64">
                  <c:v>145.70536567101024</c:v>
                </c:pt>
                <c:pt idx="65">
                  <c:v>143.94300792655088</c:v>
                </c:pt>
                <c:pt idx="66">
                  <c:v>142.21480283206674</c:v>
                </c:pt>
                <c:pt idx="67">
                  <c:v>140.51994176070488</c:v>
                </c:pt>
                <c:pt idx="68">
                  <c:v>138.8576374815695</c:v>
                </c:pt>
                <c:pt idx="69">
                  <c:v>137.22712355051758</c:v>
                </c:pt>
                <c:pt idx="70">
                  <c:v>135.6276537192804</c:v>
                </c:pt>
                <c:pt idx="71">
                  <c:v>134.05850136232519</c:v>
                </c:pt>
                <c:pt idx="72">
                  <c:v>132.51895892090755</c:v>
                </c:pt>
                <c:pt idx="73">
                  <c:v>131.00833736376677</c:v>
                </c:pt>
                <c:pt idx="74">
                  <c:v>129.52596566395539</c:v>
                </c:pt>
                <c:pt idx="75">
                  <c:v>128.07119029128282</c:v>
                </c:pt>
                <c:pt idx="76">
                  <c:v>126.64337471990083</c:v>
                </c:pt>
                <c:pt idx="77">
                  <c:v>125.24189895054599</c:v>
                </c:pt>
                <c:pt idx="78">
                  <c:v>123.8661590469906</c:v>
                </c:pt>
                <c:pt idx="79">
                  <c:v>122.5155666862549</c:v>
                </c:pt>
                <c:pt idx="80">
                  <c:v>121.1895487221575</c:v>
                </c:pt>
                <c:pt idx="81">
                  <c:v>119.88754676178402</c:v>
                </c:pt>
                <c:pt idx="82">
                  <c:v>118.60901675448044</c:v>
                </c:pt>
                <c:pt idx="83">
                  <c:v>117.35342859297647</c:v>
                </c:pt>
                <c:pt idx="84">
                  <c:v>116.12026572627076</c:v>
                </c:pt>
                <c:pt idx="85">
                  <c:v>114.90902478390755</c:v>
                </c:pt>
                <c:pt idx="86">
                  <c:v>113.71921521130059</c:v>
                </c:pt>
                <c:pt idx="87">
                  <c:v>112.55035891575712</c:v>
                </c:pt>
                <c:pt idx="88">
                  <c:v>111.40198992288015</c:v>
                </c:pt>
                <c:pt idx="89">
                  <c:v>110.27365404302166</c:v>
                </c:pt>
                <c:pt idx="90">
                  <c:v>109.16490854748724</c:v>
                </c:pt>
                <c:pt idx="91">
                  <c:v>108.07532185418546</c:v>
                </c:pt>
                <c:pt idx="92">
                  <c:v>107.00447322243949</c:v>
                </c:pt>
                <c:pt idx="93">
                  <c:v>105.9519524566747</c:v>
                </c:pt>
                <c:pt idx="94">
                  <c:v>104.91735961871821</c:v>
                </c:pt>
                <c:pt idx="95">
                  <c:v>103.90030474844008</c:v>
                </c:pt>
                <c:pt idx="96">
                  <c:v>102.90040759249025</c:v>
                </c:pt>
                <c:pt idx="97">
                  <c:v>101.9172973408772</c:v>
                </c:pt>
                <c:pt idx="98">
                  <c:v>100.9506123711577</c:v>
                </c:pt>
                <c:pt idx="99">
                  <c:v>99.999999999999943</c:v>
                </c:pt>
                <c:pt idx="100">
                  <c:v>99.065116241902857</c:v>
                </c:pt>
                <c:pt idx="101">
                  <c:v>98.145625574849419</c:v>
                </c:pt>
                <c:pt idx="102">
                  <c:v>97.2412007126905</c:v>
                </c:pt>
                <c:pt idx="103">
                  <c:v>96.351522384049588</c:v>
                </c:pt>
                <c:pt idx="104">
                  <c:v>95.476279117558732</c:v>
                </c:pt>
                <c:pt idx="105">
                  <c:v>94.615167033229156</c:v>
                </c:pt>
                <c:pt idx="106">
                  <c:v>93.767889639777025</c:v>
                </c:pt>
                <c:pt idx="107">
                  <c:v>92.934157637721498</c:v>
                </c:pt>
                <c:pt idx="108">
                  <c:v>92.1136887280867</c:v>
                </c:pt>
                <c:pt idx="109">
                  <c:v>91.306207426533774</c:v>
                </c:pt>
                <c:pt idx="110">
                  <c:v>90.511444882768458</c:v>
                </c:pt>
                <c:pt idx="111">
                  <c:v>89.729138705058261</c:v>
                </c:pt>
                <c:pt idx="112">
                  <c:v>88.95903278971511</c:v>
                </c:pt>
                <c:pt idx="113">
                  <c:v>88.200877155388028</c:v>
                </c:pt>
                <c:pt idx="114">
                  <c:v>87.454427782029313</c:v>
                </c:pt>
                <c:pt idx="115">
                  <c:v>86.71944645439109</c:v>
                </c:pt>
                <c:pt idx="116">
                  <c:v>85.995700609920505</c:v>
                </c:pt>
                <c:pt idx="117">
                  <c:v>85.282963190920526</c:v>
                </c:pt>
                <c:pt idx="118">
                  <c:v>84.581012500853859</c:v>
                </c:pt>
                <c:pt idx="119">
                  <c:v>83.889632064665179</c:v>
                </c:pt>
                <c:pt idx="120">
                  <c:v>83.208610493002951</c:v>
                </c:pt>
                <c:pt idx="121">
                  <c:v>82.53774135022698</c:v>
                </c:pt>
                <c:pt idx="122">
                  <c:v>81.876823026090946</c:v>
                </c:pt>
                <c:pt idx="123">
                  <c:v>81.22565861099045</c:v>
                </c:pt>
                <c:pt idx="124">
                  <c:v>80.584055774672777</c:v>
                </c:pt>
                <c:pt idx="125">
                  <c:v>79.951826648306536</c:v>
                </c:pt>
                <c:pt idx="126">
                  <c:v>79.328787709813994</c:v>
                </c:pt>
                <c:pt idx="127">
                  <c:v>78.714759672369681</c:v>
                </c:pt>
                <c:pt idx="128">
                  <c:v>78.10956737597327</c:v>
                </c:pt>
                <c:pt idx="129">
                  <c:v>77.513039682006607</c:v>
                </c:pt>
                <c:pt idx="130">
                  <c:v>76.925009370689821</c:v>
                </c:pt>
                <c:pt idx="131">
                  <c:v>76.345313041350352</c:v>
                </c:pt>
                <c:pt idx="132">
                  <c:v>75.773791015424052</c:v>
                </c:pt>
                <c:pt idx="133">
                  <c:v>75.210287242109231</c:v>
                </c:pt>
                <c:pt idx="134">
                  <c:v>74.654649206596957</c:v>
                </c:pt>
                <c:pt idx="135">
                  <c:v>74.106727840803345</c:v>
                </c:pt>
                <c:pt idx="136">
                  <c:v>73.566377436531397</c:v>
                </c:pt>
                <c:pt idx="137">
                  <c:v>73.033455560991271</c:v>
                </c:pt>
                <c:pt idx="138">
                  <c:v>72.507822974614086</c:v>
                </c:pt>
                <c:pt idx="139">
                  <c:v>71.989343551090016</c:v>
                </c:pt>
                <c:pt idx="140">
                  <c:v>71.477884199569829</c:v>
                </c:pt>
                <c:pt idx="141">
                  <c:v>70.973314788964487</c:v>
                </c:pt>
                <c:pt idx="142">
                  <c:v>70.475508074286608</c:v>
                </c:pt>
                <c:pt idx="143">
                  <c:v>69.984339624973146</c:v>
                </c:pt>
                <c:pt idx="144">
                  <c:v>69.499687755131944</c:v>
                </c:pt>
                <c:pt idx="145">
                  <c:v>69.02143345566121</c:v>
                </c:pt>
                <c:pt idx="146">
                  <c:v>68.549460328182775</c:v>
                </c:pt>
                <c:pt idx="147">
                  <c:v>68.083654520744204</c:v>
                </c:pt>
                <c:pt idx="148">
                  <c:v>67.623904665233511</c:v>
                </c:pt>
                <c:pt idx="149">
                  <c:v>67.170101816462875</c:v>
                </c:pt>
              </c:numCache>
            </c:numRef>
          </c:val>
          <c:smooth val="0"/>
          <c:extLst>
            <c:ext xmlns:c16="http://schemas.microsoft.com/office/drawing/2014/chart" uri="{C3380CC4-5D6E-409C-BE32-E72D297353CC}">
              <c16:uniqueId val="{00000002-EB92-4BF8-9EC1-5DE97606E24F}"/>
            </c:ext>
          </c:extLst>
        </c:ser>
        <c:ser>
          <c:idx val="3"/>
          <c:order val="3"/>
          <c:tx>
            <c:strRef>
              <c:f>利率敏感性比较!$L$3</c:f>
              <c:strCache>
                <c:ptCount val="1"/>
                <c:pt idx="0">
                  <c:v>P(D)</c:v>
                </c:pt>
              </c:strCache>
            </c:strRef>
          </c:tx>
          <c:spPr>
            <a:ln w="28575" cap="rnd">
              <a:solidFill>
                <a:srgbClr val="00B050"/>
              </a:solidFill>
              <a:prstDash val="sysDash"/>
              <a:round/>
            </a:ln>
            <a:effectLst/>
          </c:spPr>
          <c:marker>
            <c:symbol val="none"/>
          </c:marker>
          <c:cat>
            <c:strRef>
              <c:f>利率敏感性比较!$A$4:$A$154</c:f>
              <c:strCache>
                <c:ptCount val="151"/>
                <c:pt idx="0">
                  <c:v>YTM</c:v>
                </c:pt>
                <c:pt idx="1">
                  <c:v>0.10%</c:v>
                </c:pt>
                <c:pt idx="2">
                  <c:v>0.20%</c:v>
                </c:pt>
                <c:pt idx="3">
                  <c:v>0.30%</c:v>
                </c:pt>
                <c:pt idx="4">
                  <c:v>0.40%</c:v>
                </c:pt>
                <c:pt idx="5">
                  <c:v>0.50%</c:v>
                </c:pt>
                <c:pt idx="6">
                  <c:v>0.60%</c:v>
                </c:pt>
                <c:pt idx="7">
                  <c:v>0.70%</c:v>
                </c:pt>
                <c:pt idx="8">
                  <c:v>0.80%</c:v>
                </c:pt>
                <c:pt idx="9">
                  <c:v>0.90%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strCache>
            </c:strRef>
          </c:cat>
          <c:val>
            <c:numRef>
              <c:f>利率敏感性比较!$L$6:$L$155</c:f>
              <c:numCache>
                <c:formatCode>General</c:formatCode>
                <c:ptCount val="150"/>
                <c:pt idx="0">
                  <c:v>124.42667115761644</c:v>
                </c:pt>
                <c:pt idx="1">
                  <c:v>123.85666932164465</c:v>
                </c:pt>
                <c:pt idx="2">
                  <c:v>123.28997166472953</c:v>
                </c:pt>
                <c:pt idx="3">
                  <c:v>122.7265555393946</c:v>
                </c:pt>
                <c:pt idx="4">
                  <c:v>122.16639847644501</c:v>
                </c:pt>
                <c:pt idx="5">
                  <c:v>121.60947818338451</c:v>
                </c:pt>
                <c:pt idx="6">
                  <c:v>121.05577254285035</c:v>
                </c:pt>
                <c:pt idx="7">
                  <c:v>120.50525961106084</c:v>
                </c:pt>
                <c:pt idx="8">
                  <c:v>119.95791761628091</c:v>
                </c:pt>
                <c:pt idx="9">
                  <c:v>119.41372495730049</c:v>
                </c:pt>
                <c:pt idx="10">
                  <c:v>118.87266020192965</c:v>
                </c:pt>
                <c:pt idx="11">
                  <c:v>118.33470208550705</c:v>
                </c:pt>
                <c:pt idx="12">
                  <c:v>117.79982950942431</c:v>
                </c:pt>
                <c:pt idx="13">
                  <c:v>117.26802153966358</c:v>
                </c:pt>
                <c:pt idx="14">
                  <c:v>116.73925740535088</c:v>
                </c:pt>
                <c:pt idx="15">
                  <c:v>116.21351649732159</c:v>
                </c:pt>
                <c:pt idx="16">
                  <c:v>115.69077836670255</c:v>
                </c:pt>
                <c:pt idx="17">
                  <c:v>115.17102272350523</c:v>
                </c:pt>
                <c:pt idx="18">
                  <c:v>114.65422943523514</c:v>
                </c:pt>
                <c:pt idx="19">
                  <c:v>114.14037852551262</c:v>
                </c:pt>
                <c:pt idx="20">
                  <c:v>113.62945017270886</c:v>
                </c:pt>
                <c:pt idx="21">
                  <c:v>113.12142470859361</c:v>
                </c:pt>
                <c:pt idx="22">
                  <c:v>112.61628261699767</c:v>
                </c:pt>
                <c:pt idx="23">
                  <c:v>112.11400453248643</c:v>
                </c:pt>
                <c:pt idx="24">
                  <c:v>111.61457123904833</c:v>
                </c:pt>
                <c:pt idx="25">
                  <c:v>111.11796366879415</c:v>
                </c:pt>
                <c:pt idx="26">
                  <c:v>110.62416290067033</c:v>
                </c:pt>
                <c:pt idx="27">
                  <c:v>110.1331501591836</c:v>
                </c:pt>
                <c:pt idx="28">
                  <c:v>109.64490681313902</c:v>
                </c:pt>
                <c:pt idx="29">
                  <c:v>109.15941437438909</c:v>
                </c:pt>
                <c:pt idx="30">
                  <c:v>108.67665449659577</c:v>
                </c:pt>
                <c:pt idx="31">
                  <c:v>108.19660897400394</c:v>
                </c:pt>
                <c:pt idx="32">
                  <c:v>107.71925974022697</c:v>
                </c:pt>
                <c:pt idx="33">
                  <c:v>107.2445888670434</c:v>
                </c:pt>
                <c:pt idx="34">
                  <c:v>106.77257856320615</c:v>
                </c:pt>
                <c:pt idx="35">
                  <c:v>106.30321117326199</c:v>
                </c:pt>
                <c:pt idx="36">
                  <c:v>105.8364691763834</c:v>
                </c:pt>
                <c:pt idx="37">
                  <c:v>105.37233518521053</c:v>
                </c:pt>
                <c:pt idx="38">
                  <c:v>104.91079194470555</c:v>
                </c:pt>
                <c:pt idx="39">
                  <c:v>104.45182233101619</c:v>
                </c:pt>
                <c:pt idx="40">
                  <c:v>103.99540935035236</c:v>
                </c:pt>
                <c:pt idx="41">
                  <c:v>103.54153613787106</c:v>
                </c:pt>
                <c:pt idx="42">
                  <c:v>103.09018595657413</c:v>
                </c:pt>
                <c:pt idx="43">
                  <c:v>102.64134219621448</c:v>
                </c:pt>
                <c:pt idx="44">
                  <c:v>102.19498837221467</c:v>
                </c:pt>
                <c:pt idx="45">
                  <c:v>101.75110812459388</c:v>
                </c:pt>
                <c:pt idx="46">
                  <c:v>101.3096852169069</c:v>
                </c:pt>
                <c:pt idx="47">
                  <c:v>100.87070353519121</c:v>
                </c:pt>
                <c:pt idx="48">
                  <c:v>100.43414708692619</c:v>
                </c:pt>
                <c:pt idx="49">
                  <c:v>99.999999999999986</c:v>
                </c:pt>
                <c:pt idx="50">
                  <c:v>99.568246521688039</c:v>
                </c:pt>
                <c:pt idx="51">
                  <c:v>99.138871017639872</c:v>
                </c:pt>
                <c:pt idx="52">
                  <c:v>98.711857970876451</c:v>
                </c:pt>
                <c:pt idx="53">
                  <c:v>98.287191980796052</c:v>
                </c:pt>
                <c:pt idx="54">
                  <c:v>97.864857762190454</c:v>
                </c:pt>
                <c:pt idx="55">
                  <c:v>97.444840144269477</c:v>
                </c:pt>
                <c:pt idx="56">
                  <c:v>97.02712406969556</c:v>
                </c:pt>
                <c:pt idx="57">
                  <c:v>96.611694593626481</c:v>
                </c:pt>
                <c:pt idx="58">
                  <c:v>96.198536882767911</c:v>
                </c:pt>
                <c:pt idx="59">
                  <c:v>95.787636214434258</c:v>
                </c:pt>
                <c:pt idx="60">
                  <c:v>95.378977975618724</c:v>
                </c:pt>
                <c:pt idx="61">
                  <c:v>94.97254766207152</c:v>
                </c:pt>
                <c:pt idx="62">
                  <c:v>94.568330877387424</c:v>
                </c:pt>
                <c:pt idx="63">
                  <c:v>94.16631333210097</c:v>
                </c:pt>
                <c:pt idx="64">
                  <c:v>93.766480842791282</c:v>
                </c:pt>
                <c:pt idx="65">
                  <c:v>93.36881933119362</c:v>
                </c:pt>
                <c:pt idx="66">
                  <c:v>92.973314823321047</c:v>
                </c:pt>
                <c:pt idx="67">
                  <c:v>92.579953448592391</c:v>
                </c:pt>
                <c:pt idx="68">
                  <c:v>92.188721438970191</c:v>
                </c:pt>
                <c:pt idx="69">
                  <c:v>91.799605128104815</c:v>
                </c:pt>
                <c:pt idx="70">
                  <c:v>91.412590950488095</c:v>
                </c:pt>
                <c:pt idx="71">
                  <c:v>91.027665440613646</c:v>
                </c:pt>
                <c:pt idx="72">
                  <c:v>90.644815232145817</c:v>
                </c:pt>
                <c:pt idx="73">
                  <c:v>90.264027057095291</c:v>
                </c:pt>
                <c:pt idx="74">
                  <c:v>89.885287745003879</c:v>
                </c:pt>
                <c:pt idx="75">
                  <c:v>89.508584222134914</c:v>
                </c:pt>
                <c:pt idx="76">
                  <c:v>89.133903510672894</c:v>
                </c:pt>
                <c:pt idx="77">
                  <c:v>88.761232727929098</c:v>
                </c:pt>
                <c:pt idx="78">
                  <c:v>88.390559085555651</c:v>
                </c:pt>
                <c:pt idx="79">
                  <c:v>88.021869888765735</c:v>
                </c:pt>
                <c:pt idx="80">
                  <c:v>87.655152535562053</c:v>
                </c:pt>
                <c:pt idx="81">
                  <c:v>87.290394515971386</c:v>
                </c:pt>
                <c:pt idx="82">
                  <c:v>86.927583411286989</c:v>
                </c:pt>
                <c:pt idx="83">
                  <c:v>86.566706893317146</c:v>
                </c:pt>
                <c:pt idx="84">
                  <c:v>86.207752723641505</c:v>
                </c:pt>
                <c:pt idx="85">
                  <c:v>85.850708752873231</c:v>
                </c:pt>
                <c:pt idx="86">
                  <c:v>85.495562919928872</c:v>
                </c:pt>
                <c:pt idx="87">
                  <c:v>85.142303251303844</c:v>
                </c:pt>
                <c:pt idx="88">
                  <c:v>84.790917860355819</c:v>
                </c:pt>
                <c:pt idx="89">
                  <c:v>84.441394946593107</c:v>
                </c:pt>
                <c:pt idx="90">
                  <c:v>84.093722794971043</c:v>
                </c:pt>
                <c:pt idx="91">
                  <c:v>83.747889775193457</c:v>
                </c:pt>
                <c:pt idx="92">
                  <c:v>83.403884341021637</c:v>
                </c:pt>
                <c:pt idx="93">
                  <c:v>83.061695029588421</c:v>
                </c:pt>
                <c:pt idx="94">
                  <c:v>82.721310460719749</c:v>
                </c:pt>
                <c:pt idx="95">
                  <c:v>82.382719336261076</c:v>
                </c:pt>
                <c:pt idx="96">
                  <c:v>82.045910439411145</c:v>
                </c:pt>
                <c:pt idx="97">
                  <c:v>81.710872634060479</c:v>
                </c:pt>
                <c:pt idx="98">
                  <c:v>81.377594864137251</c:v>
                </c:pt>
                <c:pt idx="99">
                  <c:v>81.046066152957735</c:v>
                </c:pt>
                <c:pt idx="100">
                  <c:v>80.716275602583707</c:v>
                </c:pt>
                <c:pt idx="101">
                  <c:v>80.388212393184659</c:v>
                </c:pt>
                <c:pt idx="102">
                  <c:v>80.061865782406826</c:v>
                </c:pt>
                <c:pt idx="103">
                  <c:v>79.737225104746742</c:v>
                </c:pt>
                <c:pt idx="104">
                  <c:v>79.414279770931444</c:v>
                </c:pt>
                <c:pt idx="105">
                  <c:v>79.093019267303418</c:v>
                </c:pt>
                <c:pt idx="106">
                  <c:v>78.773433155211862</c:v>
                </c:pt>
                <c:pt idx="107">
                  <c:v>78.455511070408463</c:v>
                </c:pt>
                <c:pt idx="108">
                  <c:v>78.139242722449694</c:v>
                </c:pt>
                <c:pt idx="109">
                  <c:v>77.824617894103184</c:v>
                </c:pt>
                <c:pt idx="110">
                  <c:v>77.51162644076075</c:v>
                </c:pt>
                <c:pt idx="111">
                  <c:v>77.200258289855469</c:v>
                </c:pt>
                <c:pt idx="112">
                  <c:v>76.890503440284874</c:v>
                </c:pt>
                <c:pt idx="113">
                  <c:v>76.582351961838469</c:v>
                </c:pt>
                <c:pt idx="114">
                  <c:v>76.275793994631215</c:v>
                </c:pt>
                <c:pt idx="115">
                  <c:v>75.970819748541231</c:v>
                </c:pt>
                <c:pt idx="116">
                  <c:v>75.667419502653217</c:v>
                </c:pt>
                <c:pt idx="117">
                  <c:v>75.365583604706103</c:v>
                </c:pt>
                <c:pt idx="118">
                  <c:v>75.065302470546172</c:v>
                </c:pt>
                <c:pt idx="119">
                  <c:v>74.766566583584947</c:v>
                </c:pt>
                <c:pt idx="120">
                  <c:v>74.469366494261564</c:v>
                </c:pt>
                <c:pt idx="121">
                  <c:v>74.173692819510094</c:v>
                </c:pt>
                <c:pt idx="122">
                  <c:v>73.879536242231637</c:v>
                </c:pt>
                <c:pt idx="123">
                  <c:v>73.586887510771135</c:v>
                </c:pt>
                <c:pt idx="124">
                  <c:v>73.295737438398618</c:v>
                </c:pt>
                <c:pt idx="125">
                  <c:v>73.006076902794916</c:v>
                </c:pt>
                <c:pt idx="126">
                  <c:v>72.717896845542256</c:v>
                </c:pt>
                <c:pt idx="127">
                  <c:v>72.431188271619249</c:v>
                </c:pt>
                <c:pt idx="128">
                  <c:v>72.145942248900127</c:v>
                </c:pt>
                <c:pt idx="129">
                  <c:v>71.862149907658392</c:v>
                </c:pt>
                <c:pt idx="130">
                  <c:v>71.579802440075042</c:v>
                </c:pt>
                <c:pt idx="131">
                  <c:v>71.298891099751046</c:v>
                </c:pt>
                <c:pt idx="132">
                  <c:v>71.019407201224027</c:v>
                </c:pt>
                <c:pt idx="133">
                  <c:v>70.741342119488962</c:v>
                </c:pt>
                <c:pt idx="134">
                  <c:v>70.464687289523482</c:v>
                </c:pt>
                <c:pt idx="135">
                  <c:v>70.18943420581715</c:v>
                </c:pt>
                <c:pt idx="136">
                  <c:v>69.915574421904907</c:v>
                </c:pt>
                <c:pt idx="137">
                  <c:v>69.643099549904207</c:v>
                </c:pt>
                <c:pt idx="138">
                  <c:v>69.372001260056706</c:v>
                </c:pt>
                <c:pt idx="139">
                  <c:v>69.102271280273825</c:v>
                </c:pt>
                <c:pt idx="140">
                  <c:v>68.83390139568607</c:v>
                </c:pt>
                <c:pt idx="141">
                  <c:v>68.566883448196265</c:v>
                </c:pt>
                <c:pt idx="142">
                  <c:v>68.301209336036862</c:v>
                </c:pt>
                <c:pt idx="143">
                  <c:v>68.036871013331165</c:v>
                </c:pt>
                <c:pt idx="144">
                  <c:v>67.773860489657821</c:v>
                </c:pt>
                <c:pt idx="145">
                  <c:v>67.512169829619978</c:v>
                </c:pt>
                <c:pt idx="146">
                  <c:v>67.251791152417098</c:v>
                </c:pt>
                <c:pt idx="147">
                  <c:v>66.992716631421473</c:v>
                </c:pt>
                <c:pt idx="148">
                  <c:v>66.734938493757625</c:v>
                </c:pt>
                <c:pt idx="149">
                  <c:v>66.478449019886</c:v>
                </c:pt>
              </c:numCache>
            </c:numRef>
          </c:val>
          <c:smooth val="0"/>
          <c:extLst>
            <c:ext xmlns:c16="http://schemas.microsoft.com/office/drawing/2014/chart" uri="{C3380CC4-5D6E-409C-BE32-E72D297353CC}">
              <c16:uniqueId val="{00000003-EB92-4BF8-9EC1-5DE97606E24F}"/>
            </c:ext>
          </c:extLst>
        </c:ser>
        <c:ser>
          <c:idx val="4"/>
          <c:order val="4"/>
          <c:tx>
            <c:strRef>
              <c:f>利率敏感性比较!$M$3</c:f>
              <c:strCache>
                <c:ptCount val="1"/>
                <c:pt idx="0">
                  <c:v>P(E)</c:v>
                </c:pt>
              </c:strCache>
            </c:strRef>
          </c:tx>
          <c:spPr>
            <a:ln w="28575" cap="rnd">
              <a:solidFill>
                <a:srgbClr val="FFC000"/>
              </a:solidFill>
              <a:prstDash val="sysDash"/>
              <a:round/>
            </a:ln>
            <a:effectLst/>
          </c:spPr>
          <c:marker>
            <c:symbol val="none"/>
          </c:marker>
          <c:cat>
            <c:strRef>
              <c:f>利率敏感性比较!$A$4:$A$154</c:f>
              <c:strCache>
                <c:ptCount val="151"/>
                <c:pt idx="0">
                  <c:v>YTM</c:v>
                </c:pt>
                <c:pt idx="1">
                  <c:v>0.10%</c:v>
                </c:pt>
                <c:pt idx="2">
                  <c:v>0.20%</c:v>
                </c:pt>
                <c:pt idx="3">
                  <c:v>0.30%</c:v>
                </c:pt>
                <c:pt idx="4">
                  <c:v>0.40%</c:v>
                </c:pt>
                <c:pt idx="5">
                  <c:v>0.50%</c:v>
                </c:pt>
                <c:pt idx="6">
                  <c:v>0.60%</c:v>
                </c:pt>
                <c:pt idx="7">
                  <c:v>0.70%</c:v>
                </c:pt>
                <c:pt idx="8">
                  <c:v>0.80%</c:v>
                </c:pt>
                <c:pt idx="9">
                  <c:v>0.90%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strCache>
            </c:strRef>
          </c:cat>
          <c:val>
            <c:numRef>
              <c:f>利率敏感性比较!$M$6:$M$155</c:f>
              <c:numCache>
                <c:formatCode>General</c:formatCode>
                <c:ptCount val="150"/>
                <c:pt idx="0">
                  <c:v>148.73157450628548</c:v>
                </c:pt>
                <c:pt idx="1">
                  <c:v>147.47619669698835</c:v>
                </c:pt>
                <c:pt idx="2">
                  <c:v>146.23371602298431</c:v>
                </c:pt>
                <c:pt idx="3">
                  <c:v>145.00398383819336</c:v>
                </c:pt>
                <c:pt idx="4">
                  <c:v>143.78685337353829</c:v>
                </c:pt>
                <c:pt idx="5">
                  <c:v>142.58217971128062</c:v>
                </c:pt>
                <c:pt idx="6">
                  <c:v>141.3898197597394</c:v>
                </c:pt>
                <c:pt idx="7">
                  <c:v>140.20963222837497</c:v>
                </c:pt>
                <c:pt idx="8">
                  <c:v>139.04147760324375</c:v>
                </c:pt>
                <c:pt idx="9">
                  <c:v>137.88521812280666</c:v>
                </c:pt>
                <c:pt idx="10">
                  <c:v>136.74071775409709</c:v>
                </c:pt>
                <c:pt idx="11">
                  <c:v>135.6078421692321</c:v>
                </c:pt>
                <c:pt idx="12">
                  <c:v>134.48645872227036</c:v>
                </c:pt>
                <c:pt idx="13">
                  <c:v>133.37643642640495</c:v>
                </c:pt>
                <c:pt idx="14">
                  <c:v>132.27764593149067</c:v>
                </c:pt>
                <c:pt idx="15">
                  <c:v>131.18995950189534</c:v>
                </c:pt>
                <c:pt idx="16">
                  <c:v>130.11325099467763</c:v>
                </c:pt>
                <c:pt idx="17">
                  <c:v>129.04739583807674</c:v>
                </c:pt>
                <c:pt idx="18">
                  <c:v>127.99227101031875</c:v>
                </c:pt>
                <c:pt idx="19">
                  <c:v>126.94775501872672</c:v>
                </c:pt>
                <c:pt idx="20">
                  <c:v>125.91372787913586</c:v>
                </c:pt>
                <c:pt idx="21">
                  <c:v>124.89007109560423</c:v>
                </c:pt>
                <c:pt idx="22">
                  <c:v>123.87666764041941</c:v>
                </c:pt>
                <c:pt idx="23">
                  <c:v>122.87340193439039</c:v>
                </c:pt>
                <c:pt idx="24">
                  <c:v>121.88015982742741</c:v>
                </c:pt>
                <c:pt idx="25">
                  <c:v>120.8968285793982</c:v>
                </c:pt>
                <c:pt idx="26">
                  <c:v>119.92329684126264</c:v>
                </c:pt>
                <c:pt idx="27">
                  <c:v>118.95945463647638</c:v>
                </c:pt>
                <c:pt idx="28">
                  <c:v>118.00519334266377</c:v>
                </c:pt>
                <c:pt idx="29">
                  <c:v>117.06040567355166</c:v>
                </c:pt>
                <c:pt idx="30">
                  <c:v>116.12498566116412</c:v>
                </c:pt>
                <c:pt idx="31">
                  <c:v>115.19882863827063</c:v>
                </c:pt>
                <c:pt idx="32">
                  <c:v>114.28183122108695</c:v>
                </c:pt>
                <c:pt idx="33">
                  <c:v>113.3738912922214</c:v>
                </c:pt>
                <c:pt idx="34">
                  <c:v>112.47490798386701</c:v>
                </c:pt>
                <c:pt idx="35">
                  <c:v>111.58478166123081</c:v>
                </c:pt>
                <c:pt idx="36">
                  <c:v>110.70341390620196</c:v>
                </c:pt>
                <c:pt idx="37">
                  <c:v>109.83070750124978</c:v>
                </c:pt>
                <c:pt idx="38">
                  <c:v>108.96656641355364</c:v>
                </c:pt>
                <c:pt idx="39">
                  <c:v>108.11089577935499</c:v>
                </c:pt>
                <c:pt idx="40">
                  <c:v>107.2636018885356</c:v>
                </c:pt>
                <c:pt idx="41">
                  <c:v>106.42459216941018</c:v>
                </c:pt>
                <c:pt idx="42">
                  <c:v>105.59377517373835</c:v>
                </c:pt>
                <c:pt idx="43">
                  <c:v>104.77106056194539</c:v>
                </c:pt>
                <c:pt idx="44">
                  <c:v>103.95635908855516</c:v>
                </c:pt>
                <c:pt idx="45">
                  <c:v>103.14958258782562</c:v>
                </c:pt>
                <c:pt idx="46">
                  <c:v>102.35064395959026</c:v>
                </c:pt>
                <c:pt idx="47">
                  <c:v>101.55945715529575</c:v>
                </c:pt>
                <c:pt idx="48">
                  <c:v>100.77593716423999</c:v>
                </c:pt>
                <c:pt idx="49">
                  <c:v>100</c:v>
                </c:pt>
                <c:pt idx="50">
                  <c:v>99.231562687053668</c:v>
                </c:pt>
                <c:pt idx="51">
                  <c:v>98.470543247587472</c:v>
                </c:pt>
                <c:pt idx="52">
                  <c:v>97.716860688490613</c:v>
                </c:pt>
                <c:pt idx="53">
                  <c:v>96.970434988529775</c:v>
                </c:pt>
                <c:pt idx="54">
                  <c:v>96.231187085705542</c:v>
                </c:pt>
                <c:pt idx="55">
                  <c:v>95.499038864783728</c:v>
                </c:pt>
                <c:pt idx="56">
                  <c:v>94.773913145002638</c:v>
                </c:pt>
                <c:pt idx="57">
                  <c:v>94.055733667950321</c:v>
                </c:pt>
                <c:pt idx="58">
                  <c:v>93.344425085612372</c:v>
                </c:pt>
                <c:pt idx="59">
                  <c:v>92.639912948585277</c:v>
                </c:pt>
                <c:pt idx="60">
                  <c:v>91.94212369445458</c:v>
                </c:pt>
                <c:pt idx="61">
                  <c:v>91.250984636333726</c:v>
                </c:pt>
                <c:pt idx="62">
                  <c:v>90.566423951563451</c:v>
                </c:pt>
                <c:pt idx="63">
                  <c:v>89.888370670566388</c:v>
                </c:pt>
                <c:pt idx="64">
                  <c:v>89.216754665858403</c:v>
                </c:pt>
                <c:pt idx="65">
                  <c:v>88.551506641209244</c:v>
                </c:pt>
                <c:pt idx="66">
                  <c:v>87.892558120956636</c:v>
                </c:pt>
                <c:pt idx="67">
                  <c:v>87.239841439464669</c:v>
                </c:pt>
                <c:pt idx="68">
                  <c:v>86.593289730731044</c:v>
                </c:pt>
                <c:pt idx="69">
                  <c:v>85.952836918134793</c:v>
                </c:pt>
                <c:pt idx="70">
                  <c:v>85.3184177043278</c:v>
                </c:pt>
                <c:pt idx="71">
                  <c:v>84.689967561263728</c:v>
                </c:pt>
                <c:pt idx="72">
                  <c:v>84.067422720365741</c:v>
                </c:pt>
                <c:pt idx="73">
                  <c:v>83.450720162827238</c:v>
                </c:pt>
                <c:pt idx="74">
                  <c:v>82.839797610048834</c:v>
                </c:pt>
                <c:pt idx="75">
                  <c:v>82.234593514203198</c:v>
                </c:pt>
                <c:pt idx="76">
                  <c:v>81.635047048932165</c:v>
                </c:pt>
                <c:pt idx="77">
                  <c:v>81.041098100168995</c:v>
                </c:pt>
                <c:pt idx="78">
                  <c:v>80.45268725708786</c:v>
                </c:pt>
                <c:pt idx="79">
                  <c:v>79.86975580317565</c:v>
                </c:pt>
                <c:pt idx="80">
                  <c:v>79.292245707427156</c:v>
                </c:pt>
                <c:pt idx="81">
                  <c:v>78.72009961565881</c:v>
                </c:pt>
                <c:pt idx="82">
                  <c:v>78.153260841942256</c:v>
                </c:pt>
                <c:pt idx="83">
                  <c:v>77.591673360153237</c:v>
                </c:pt>
                <c:pt idx="84">
                  <c:v>77.035281795636877</c:v>
                </c:pt>
                <c:pt idx="85">
                  <c:v>76.484031416984664</c:v>
                </c:pt>
                <c:pt idx="86">
                  <c:v>75.937868127924645</c:v>
                </c:pt>
                <c:pt idx="87">
                  <c:v>75.396738459320062</c:v>
                </c:pt>
                <c:pt idx="88">
                  <c:v>74.860589561278147</c:v>
                </c:pt>
                <c:pt idx="89">
                  <c:v>74.329369195363924</c:v>
                </c:pt>
                <c:pt idx="90">
                  <c:v>73.80302572692095</c:v>
                </c:pt>
                <c:pt idx="91">
                  <c:v>73.281508117494525</c:v>
                </c:pt>
                <c:pt idx="92">
                  <c:v>72.764765917358488</c:v>
                </c:pt>
                <c:pt idx="93">
                  <c:v>72.252749258141151</c:v>
                </c:pt>
                <c:pt idx="94">
                  <c:v>71.745408845552632</c:v>
                </c:pt>
                <c:pt idx="95">
                  <c:v>71.242695952208038</c:v>
                </c:pt>
                <c:pt idx="96">
                  <c:v>70.744562410549023</c:v>
                </c:pt>
                <c:pt idx="97">
                  <c:v>70.25096060585858</c:v>
                </c:pt>
                <c:pt idx="98">
                  <c:v>69.761843469371755</c:v>
                </c:pt>
                <c:pt idx="99">
                  <c:v>69.277164471476553</c:v>
                </c:pt>
                <c:pt idx="100">
                  <c:v>68.796877615007872</c:v>
                </c:pt>
                <c:pt idx="101">
                  <c:v>68.320937428629549</c:v>
                </c:pt>
                <c:pt idx="102">
                  <c:v>67.849298960306527</c:v>
                </c:pt>
                <c:pt idx="103">
                  <c:v>67.381917770862628</c:v>
                </c:pt>
                <c:pt idx="104">
                  <c:v>66.918749927625726</c:v>
                </c:pt>
                <c:pt idx="105">
                  <c:v>66.459751998156605</c:v>
                </c:pt>
                <c:pt idx="106">
                  <c:v>66.004881044062273</c:v>
                </c:pt>
                <c:pt idx="107">
                  <c:v>65.55409461489063</c:v>
                </c:pt>
                <c:pt idx="108">
                  <c:v>65.107350742107627</c:v>
                </c:pt>
                <c:pt idx="109">
                  <c:v>64.664607933152723</c:v>
                </c:pt>
                <c:pt idx="110">
                  <c:v>64.225825165575259</c:v>
                </c:pt>
                <c:pt idx="111">
                  <c:v>63.790961881246744</c:v>
                </c:pt>
                <c:pt idx="112">
                  <c:v>63.359977980651308</c:v>
                </c:pt>
                <c:pt idx="113">
                  <c:v>62.932833817250362</c:v>
                </c:pt>
                <c:pt idx="114">
                  <c:v>62.509490191923241</c:v>
                </c:pt>
                <c:pt idx="115">
                  <c:v>62.089908347479877</c:v>
                </c:pt>
                <c:pt idx="116">
                  <c:v>61.674049963247292</c:v>
                </c:pt>
                <c:pt idx="117">
                  <c:v>61.261877149725962</c:v>
                </c:pt>
                <c:pt idx="118">
                  <c:v>60.853352443317959</c:v>
                </c:pt>
                <c:pt idx="119">
                  <c:v>60.448438801123913</c:v>
                </c:pt>
                <c:pt idx="120">
                  <c:v>60.047099595808263</c:v>
                </c:pt>
                <c:pt idx="121">
                  <c:v>59.649298610532</c:v>
                </c:pt>
                <c:pt idx="122">
                  <c:v>59.255000033952243</c:v>
                </c:pt>
                <c:pt idx="123">
                  <c:v>58.864168455287327</c:v>
                </c:pt>
                <c:pt idx="124">
                  <c:v>58.476768859446324</c:v>
                </c:pt>
                <c:pt idx="125">
                  <c:v>58.092766622222157</c:v>
                </c:pt>
                <c:pt idx="126">
                  <c:v>57.712127505548153</c:v>
                </c:pt>
                <c:pt idx="127">
                  <c:v>57.334817652816398</c:v>
                </c:pt>
                <c:pt idx="128">
                  <c:v>56.96080358425688</c:v>
                </c:pt>
                <c:pt idx="129">
                  <c:v>56.590052192376987</c:v>
                </c:pt>
                <c:pt idx="130">
                  <c:v>56.222530737460758</c:v>
                </c:pt>
                <c:pt idx="131">
                  <c:v>55.858206843126624</c:v>
                </c:pt>
                <c:pt idx="132">
                  <c:v>55.497048491942735</c:v>
                </c:pt>
                <c:pt idx="133">
                  <c:v>55.139024021099104</c:v>
                </c:pt>
                <c:pt idx="134">
                  <c:v>54.784102118136474</c:v>
                </c:pt>
                <c:pt idx="135">
                  <c:v>54.432251816730279</c:v>
                </c:pt>
                <c:pt idx="136">
                  <c:v>54.083442492529365</c:v>
                </c:pt>
                <c:pt idx="137">
                  <c:v>53.737643859048148</c:v>
                </c:pt>
                <c:pt idx="138">
                  <c:v>53.394825963612476</c:v>
                </c:pt>
                <c:pt idx="139">
                  <c:v>53.054959183357731</c:v>
                </c:pt>
                <c:pt idx="140">
                  <c:v>52.718014221278565</c:v>
                </c:pt>
                <c:pt idx="141">
                  <c:v>52.383962102329207</c:v>
                </c:pt>
                <c:pt idx="142">
                  <c:v>52.052774169574711</c:v>
                </c:pt>
                <c:pt idx="143">
                  <c:v>51.724422080391477</c:v>
                </c:pt>
                <c:pt idx="144">
                  <c:v>51.398877802716207</c:v>
                </c:pt>
                <c:pt idx="145">
                  <c:v>51.076113611344184</c:v>
                </c:pt>
                <c:pt idx="146">
                  <c:v>50.756102084273493</c:v>
                </c:pt>
                <c:pt idx="147">
                  <c:v>50.438816099097934</c:v>
                </c:pt>
                <c:pt idx="148">
                  <c:v>50.124228829444462</c:v>
                </c:pt>
                <c:pt idx="149">
                  <c:v>49.812313741457743</c:v>
                </c:pt>
              </c:numCache>
            </c:numRef>
          </c:val>
          <c:smooth val="0"/>
          <c:extLst>
            <c:ext xmlns:c16="http://schemas.microsoft.com/office/drawing/2014/chart" uri="{C3380CC4-5D6E-409C-BE32-E72D297353CC}">
              <c16:uniqueId val="{00000004-EB92-4BF8-9EC1-5DE97606E24F}"/>
            </c:ext>
          </c:extLst>
        </c:ser>
        <c:ser>
          <c:idx val="5"/>
          <c:order val="5"/>
          <c:tx>
            <c:strRef>
              <c:f>利率敏感性比较!$N$3</c:f>
              <c:strCache>
                <c:ptCount val="1"/>
                <c:pt idx="0">
                  <c:v>P（F)</c:v>
                </c:pt>
              </c:strCache>
            </c:strRef>
          </c:tx>
          <c:spPr>
            <a:ln w="28575" cap="rnd">
              <a:solidFill>
                <a:srgbClr val="FF0000"/>
              </a:solidFill>
              <a:prstDash val="sysDash"/>
              <a:round/>
            </a:ln>
            <a:effectLst/>
          </c:spPr>
          <c:marker>
            <c:symbol val="none"/>
          </c:marker>
          <c:cat>
            <c:strRef>
              <c:f>利率敏感性比较!$A$4:$A$154</c:f>
              <c:strCache>
                <c:ptCount val="151"/>
                <c:pt idx="0">
                  <c:v>YTM</c:v>
                </c:pt>
                <c:pt idx="1">
                  <c:v>0.10%</c:v>
                </c:pt>
                <c:pt idx="2">
                  <c:v>0.20%</c:v>
                </c:pt>
                <c:pt idx="3">
                  <c:v>0.30%</c:v>
                </c:pt>
                <c:pt idx="4">
                  <c:v>0.40%</c:v>
                </c:pt>
                <c:pt idx="5">
                  <c:v>0.50%</c:v>
                </c:pt>
                <c:pt idx="6">
                  <c:v>0.60%</c:v>
                </c:pt>
                <c:pt idx="7">
                  <c:v>0.70%</c:v>
                </c:pt>
                <c:pt idx="8">
                  <c:v>0.80%</c:v>
                </c:pt>
                <c:pt idx="9">
                  <c:v>0.90%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strCache>
            </c:strRef>
          </c:cat>
          <c:val>
            <c:numRef>
              <c:f>利率敏感性比较!$N$6:$N$155</c:f>
              <c:numCache>
                <c:formatCode>General</c:formatCode>
                <c:ptCount val="150"/>
                <c:pt idx="0">
                  <c:v>244.74560484754232</c:v>
                </c:pt>
                <c:pt idx="1">
                  <c:v>239.62968179528445</c:v>
                </c:pt>
                <c:pt idx="2">
                  <c:v>234.64821935845859</c:v>
                </c:pt>
                <c:pt idx="3">
                  <c:v>229.79732933495495</c:v>
                </c:pt>
                <c:pt idx="4">
                  <c:v>225.0732428429674</c:v>
                </c:pt>
                <c:pt idx="5">
                  <c:v>220.47230649085705</c:v>
                </c:pt>
                <c:pt idx="6">
                  <c:v>215.99097867471264</c:v>
                </c:pt>
                <c:pt idx="7">
                  <c:v>211.62582599916323</c:v>
                </c:pt>
                <c:pt idx="8">
                  <c:v>207.37351981723918</c:v>
                </c:pt>
                <c:pt idx="9">
                  <c:v>203.23083288515022</c:v>
                </c:pt>
                <c:pt idx="10">
                  <c:v>199.19463612806749</c:v>
                </c:pt>
                <c:pt idx="11">
                  <c:v>195.26189551306743</c:v>
                </c:pt>
                <c:pt idx="12">
                  <c:v>191.42966902559186</c:v>
                </c:pt>
                <c:pt idx="13">
                  <c:v>187.69510374585838</c:v>
                </c:pt>
                <c:pt idx="14">
                  <c:v>184.05543302181985</c:v>
                </c:pt>
                <c:pt idx="15">
                  <c:v>180.50797373535491</c:v>
                </c:pt>
                <c:pt idx="16">
                  <c:v>177.05012365853517</c:v>
                </c:pt>
                <c:pt idx="17">
                  <c:v>173.67935889686498</c:v>
                </c:pt>
                <c:pt idx="18">
                  <c:v>170.39323141656465</c:v>
                </c:pt>
                <c:pt idx="19">
                  <c:v>167.18936665301322</c:v>
                </c:pt>
                <c:pt idx="20">
                  <c:v>164.06546119761194</c:v>
                </c:pt>
                <c:pt idx="21">
                  <c:v>161.01928056039233</c:v>
                </c:pt>
                <c:pt idx="22">
                  <c:v>158.04865700581684</c:v>
                </c:pt>
                <c:pt idx="23">
                  <c:v>155.15148745927468</c:v>
                </c:pt>
                <c:pt idx="24">
                  <c:v>152.32573148190318</c:v>
                </c:pt>
                <c:pt idx="25">
                  <c:v>149.56940931140642</c:v>
                </c:pt>
                <c:pt idx="26">
                  <c:v>146.88059996665982</c:v>
                </c:pt>
                <c:pt idx="27">
                  <c:v>144.25743941393819</c:v>
                </c:pt>
                <c:pt idx="28">
                  <c:v>141.69811879270395</c:v>
                </c:pt>
                <c:pt idx="29">
                  <c:v>139.20088269893961</c:v>
                </c:pt>
                <c:pt idx="30">
                  <c:v>136.76402752410391</c:v>
                </c:pt>
                <c:pt idx="31">
                  <c:v>134.38589984783485</c:v>
                </c:pt>
                <c:pt idx="32">
                  <c:v>132.06489488260578</c:v>
                </c:pt>
                <c:pt idx="33">
                  <c:v>129.79945496858699</c:v>
                </c:pt>
                <c:pt idx="34">
                  <c:v>127.58806811704437</c:v>
                </c:pt>
                <c:pt idx="35">
                  <c:v>125.42926660064066</c:v>
                </c:pt>
                <c:pt idx="36">
                  <c:v>123.32162558908745</c:v>
                </c:pt>
                <c:pt idx="37">
                  <c:v>121.26376182862357</c:v>
                </c:pt>
                <c:pt idx="38">
                  <c:v>119.25433236387394</c:v>
                </c:pt>
                <c:pt idx="39">
                  <c:v>117.2920333006644</c:v>
                </c:pt>
                <c:pt idx="40">
                  <c:v>115.37559860844905</c:v>
                </c:pt>
                <c:pt idx="41">
                  <c:v>113.50379896101748</c:v>
                </c:pt>
                <c:pt idx="42">
                  <c:v>111.67544061423058</c:v>
                </c:pt>
                <c:pt idx="43">
                  <c:v>109.88936431954309</c:v>
                </c:pt>
                <c:pt idx="44">
                  <c:v>108.14444427214463</c:v>
                </c:pt>
                <c:pt idx="45">
                  <c:v>106.43958709256049</c:v>
                </c:pt>
                <c:pt idx="46">
                  <c:v>104.77373084062319</c:v>
                </c:pt>
                <c:pt idx="47">
                  <c:v>103.1458440607326</c:v>
                </c:pt>
                <c:pt idx="48">
                  <c:v>101.55492485739089</c:v>
                </c:pt>
                <c:pt idx="49">
                  <c:v>99.999999999999986</c:v>
                </c:pt>
                <c:pt idx="50">
                  <c:v>98.480124055975267</c:v>
                </c:pt>
                <c:pt idx="51">
                  <c:v>96.994378551235755</c:v>
                </c:pt>
                <c:pt idx="52">
                  <c:v>95.541871157180438</c:v>
                </c:pt>
                <c:pt idx="53">
                  <c:v>94.121734903278025</c:v>
                </c:pt>
                <c:pt idx="54">
                  <c:v>92.733127414439025</c:v>
                </c:pt>
                <c:pt idx="55">
                  <c:v>91.375230172354009</c:v>
                </c:pt>
                <c:pt idx="56">
                  <c:v>90.047247800022404</c:v>
                </c:pt>
                <c:pt idx="57">
                  <c:v>88.74840736871036</c:v>
                </c:pt>
                <c:pt idx="58">
                  <c:v>87.4779577266129</c:v>
                </c:pt>
                <c:pt idx="59">
                  <c:v>86.235168848510497</c:v>
                </c:pt>
                <c:pt idx="60">
                  <c:v>85.019331205741636</c:v>
                </c:pt>
                <c:pt idx="61">
                  <c:v>83.829755155828366</c:v>
                </c:pt>
                <c:pt idx="62">
                  <c:v>82.66577035112347</c:v>
                </c:pt>
                <c:pt idx="63">
                  <c:v>81.526725165857101</c:v>
                </c:pt>
                <c:pt idx="64">
                  <c:v>80.411986140995765</c:v>
                </c:pt>
                <c:pt idx="65">
                  <c:v>79.320937446328855</c:v>
                </c:pt>
                <c:pt idx="66">
                  <c:v>78.252980359238521</c:v>
                </c:pt>
                <c:pt idx="67">
                  <c:v>77.207532759603396</c:v>
                </c:pt>
                <c:pt idx="68">
                  <c:v>76.184028640328449</c:v>
                </c:pt>
                <c:pt idx="69">
                  <c:v>75.181917632988288</c:v>
                </c:pt>
                <c:pt idx="70">
                  <c:v>74.200664548107383</c:v>
                </c:pt>
                <c:pt idx="71">
                  <c:v>73.23974892960139</c:v>
                </c:pt>
                <c:pt idx="72">
                  <c:v>72.298664622930787</c:v>
                </c:pt>
                <c:pt idx="73">
                  <c:v>71.376919356522734</c:v>
                </c:pt>
                <c:pt idx="74">
                  <c:v>70.474034336044681</c:v>
                </c:pt>
                <c:pt idx="75">
                  <c:v>69.58954385111015</c:v>
                </c:pt>
                <c:pt idx="76">
                  <c:v>68.72299489402937</c:v>
                </c:pt>
                <c:pt idx="77">
                  <c:v>67.873946790214063</c:v>
                </c:pt>
                <c:pt idx="78">
                  <c:v>67.041970839870274</c:v>
                </c:pt>
                <c:pt idx="79">
                  <c:v>66.226649970617515</c:v>
                </c:pt>
                <c:pt idx="80">
                  <c:v>65.42757840069045</c:v>
                </c:pt>
                <c:pt idx="81">
                  <c:v>64.644361312383808</c:v>
                </c:pt>
                <c:pt idx="82">
                  <c:v>63.876614535420501</c:v>
                </c:pt>
                <c:pt idx="83">
                  <c:v>63.123964239924859</c:v>
                </c:pt>
                <c:pt idx="84">
                  <c:v>62.386046638701679</c:v>
                </c:pt>
                <c:pt idx="85">
                  <c:v>61.662507698523306</c:v>
                </c:pt>
                <c:pt idx="86">
                  <c:v>60.953002860144807</c:v>
                </c:pt>
                <c:pt idx="87">
                  <c:v>60.257196766768708</c:v>
                </c:pt>
                <c:pt idx="88">
                  <c:v>59.574763000697629</c:v>
                </c:pt>
                <c:pt idx="89">
                  <c:v>58.905383827912985</c:v>
                </c:pt>
                <c:pt idx="90">
                  <c:v>58.248749950335977</c:v>
                </c:pt>
                <c:pt idx="91">
                  <c:v>57.604560265525862</c:v>
                </c:pt>
                <c:pt idx="92">
                  <c:v>56.972521633586382</c:v>
                </c:pt>
                <c:pt idx="93">
                  <c:v>56.352348651051436</c:v>
                </c:pt>
                <c:pt idx="94">
                  <c:v>55.743763431536088</c:v>
                </c:pt>
                <c:pt idx="95">
                  <c:v>55.146495392937474</c:v>
                </c:pt>
                <c:pt idx="96">
                  <c:v>54.560281050986134</c:v>
                </c:pt>
                <c:pt idx="97">
                  <c:v>53.984863818945691</c:v>
                </c:pt>
                <c:pt idx="98">
                  <c:v>53.419993813274282</c:v>
                </c:pt>
                <c:pt idx="99">
                  <c:v>52.86542766505837</c:v>
                </c:pt>
                <c:pt idx="100">
                  <c:v>52.320928337043853</c:v>
                </c:pt>
                <c:pt idx="101">
                  <c:v>51.786264946087634</c:v>
                </c:pt>
                <c:pt idx="102">
                  <c:v>51.261212590865469</c:v>
                </c:pt>
                <c:pt idx="103">
                  <c:v>50.745552184670046</c:v>
                </c:pt>
                <c:pt idx="104">
                  <c:v>50.239070293145936</c:v>
                </c:pt>
                <c:pt idx="105">
                  <c:v>49.741558976805919</c:v>
                </c:pt>
                <c:pt idx="106">
                  <c:v>49.252815638184238</c:v>
                </c:pt>
                <c:pt idx="107">
                  <c:v>48.772642873481864</c:v>
                </c:pt>
                <c:pt idx="108">
                  <c:v>48.300848328568321</c:v>
                </c:pt>
                <c:pt idx="109">
                  <c:v>47.837244559203221</c:v>
                </c:pt>
                <c:pt idx="110">
                  <c:v>47.381648895352306</c:v>
                </c:pt>
                <c:pt idx="111">
                  <c:v>46.933883309468293</c:v>
                </c:pt>
                <c:pt idx="112">
                  <c:v>46.493774288619562</c:v>
                </c:pt>
                <c:pt idx="113">
                  <c:v>46.061152710345326</c:v>
                </c:pt>
                <c:pt idx="114">
                  <c:v>45.635853722127095</c:v>
                </c:pt>
                <c:pt idx="115">
                  <c:v>45.217716624363781</c:v>
                </c:pt>
                <c:pt idx="116">
                  <c:v>44.806584756745615</c:v>
                </c:pt>
                <c:pt idx="117">
                  <c:v>44.402305387921807</c:v>
                </c:pt>
                <c:pt idx="118">
                  <c:v>44.004729608364158</c:v>
                </c:pt>
                <c:pt idx="119">
                  <c:v>43.613712226328417</c:v>
                </c:pt>
                <c:pt idx="120">
                  <c:v>43.229111666819435</c:v>
                </c:pt>
                <c:pt idx="121">
                  <c:v>42.850789873469921</c:v>
                </c:pt>
                <c:pt idx="122">
                  <c:v>42.478612213245114</c:v>
                </c:pt>
                <c:pt idx="123">
                  <c:v>42.11244738388735</c:v>
                </c:pt>
                <c:pt idx="124">
                  <c:v>41.75216732401833</c:v>
                </c:pt>
                <c:pt idx="125">
                  <c:v>41.39764712581902</c:v>
                </c:pt>
                <c:pt idx="126">
                  <c:v>41.048764950210277</c:v>
                </c:pt>
                <c:pt idx="127">
                  <c:v>40.705401944458529</c:v>
                </c:pt>
                <c:pt idx="128">
                  <c:v>40.367442162133997</c:v>
                </c:pt>
                <c:pt idx="129">
                  <c:v>40.034772485350828</c:v>
                </c:pt>
                <c:pt idx="130">
                  <c:v>39.70728254922183</c:v>
                </c:pt>
                <c:pt idx="131">
                  <c:v>39.384864668460438</c:v>
                </c:pt>
                <c:pt idx="132">
                  <c:v>39.067413766066672</c:v>
                </c:pt>
                <c:pt idx="133">
                  <c:v>38.754827304034507</c:v>
                </c:pt>
                <c:pt idx="134">
                  <c:v>38.447005216021111</c:v>
                </c:pt>
                <c:pt idx="135">
                  <c:v>38.143849841919241</c:v>
                </c:pt>
                <c:pt idx="136">
                  <c:v>37.845265864276513</c:v>
                </c:pt>
                <c:pt idx="137">
                  <c:v>37.551160246506086</c:v>
                </c:pt>
                <c:pt idx="138">
                  <c:v>37.261442172837214</c:v>
                </c:pt>
                <c:pt idx="139">
                  <c:v>36.976022989952718</c:v>
                </c:pt>
                <c:pt idx="140">
                  <c:v>36.694816150264785</c:v>
                </c:pt>
                <c:pt idx="141">
                  <c:v>36.417737156779289</c:v>
                </c:pt>
                <c:pt idx="142">
                  <c:v>36.144703509503621</c:v>
                </c:pt>
                <c:pt idx="143">
                  <c:v>35.875634653351568</c:v>
                </c:pt>
                <c:pt idx="144">
                  <c:v>35.610451927500854</c:v>
                </c:pt>
                <c:pt idx="145">
                  <c:v>35.34907851616245</c:v>
                </c:pt>
                <c:pt idx="146">
                  <c:v>35.091439400717654</c:v>
                </c:pt>
                <c:pt idx="147">
                  <c:v>34.837461313185983</c:v>
                </c:pt>
                <c:pt idx="148">
                  <c:v>34.58707269098192</c:v>
                </c:pt>
                <c:pt idx="149">
                  <c:v>34.340203632925672</c:v>
                </c:pt>
              </c:numCache>
            </c:numRef>
          </c:val>
          <c:smooth val="0"/>
          <c:extLst>
            <c:ext xmlns:c16="http://schemas.microsoft.com/office/drawing/2014/chart" uri="{C3380CC4-5D6E-409C-BE32-E72D297353CC}">
              <c16:uniqueId val="{00000005-EB92-4BF8-9EC1-5DE97606E24F}"/>
            </c:ext>
          </c:extLst>
        </c:ser>
        <c:dLbls>
          <c:showLegendKey val="0"/>
          <c:showVal val="0"/>
          <c:showCatName val="0"/>
          <c:showSerName val="0"/>
          <c:showPercent val="0"/>
          <c:showBubbleSize val="0"/>
        </c:dLbls>
        <c:smooth val="0"/>
        <c:axId val="1122047632"/>
        <c:axId val="1122048592"/>
      </c:lineChart>
      <c:catAx>
        <c:axId val="112204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2048592"/>
        <c:crosses val="autoZero"/>
        <c:auto val="1"/>
        <c:lblAlgn val="ctr"/>
        <c:lblOffset val="100"/>
        <c:noMultiLvlLbl val="0"/>
      </c:catAx>
      <c:valAx>
        <c:axId val="112204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204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24</a:t>
            </a:r>
            <a:r>
              <a:rPr lang="zh-CN" altLang="en-US" dirty="0"/>
              <a:t>特别国债</a:t>
            </a:r>
            <a:r>
              <a:rPr lang="en-US" altLang="zh-CN" dirty="0"/>
              <a:t>03</a:t>
            </a:r>
            <a:r>
              <a:rPr lang="zh-CN" altLang="en-US" dirty="0"/>
              <a:t>的久期随时间流逝呈锯齿状发展</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'久期计算(24特别国债03)'!$B$111</c:f>
              <c:strCache>
                <c:ptCount val="1"/>
                <c:pt idx="0">
                  <c:v>Macaulay久期（年）</c:v>
                </c:pt>
              </c:strCache>
            </c:strRef>
          </c:tx>
          <c:spPr>
            <a:ln w="28575" cap="rnd">
              <a:solidFill>
                <a:schemeClr val="accent1"/>
              </a:solidFill>
              <a:round/>
            </a:ln>
            <a:effectLst/>
          </c:spPr>
          <c:marker>
            <c:symbol val="none"/>
          </c:marker>
          <c:cat>
            <c:numRef>
              <c:f>'久期计算(24特别国债03)'!$A$112:$A$511</c:f>
              <c:numCache>
                <c:formatCode>m/d/yyyy</c:formatCode>
                <c:ptCount val="400"/>
                <c:pt idx="0">
                  <c:v>45623</c:v>
                </c:pt>
                <c:pt idx="1">
                  <c:v>45624</c:v>
                </c:pt>
                <c:pt idx="2">
                  <c:v>45625</c:v>
                </c:pt>
                <c:pt idx="3">
                  <c:v>45626</c:v>
                </c:pt>
                <c:pt idx="4">
                  <c:v>45627</c:v>
                </c:pt>
                <c:pt idx="5">
                  <c:v>45628</c:v>
                </c:pt>
                <c:pt idx="6">
                  <c:v>45629</c:v>
                </c:pt>
                <c:pt idx="7">
                  <c:v>45630</c:v>
                </c:pt>
                <c:pt idx="8">
                  <c:v>45631</c:v>
                </c:pt>
                <c:pt idx="9">
                  <c:v>45632</c:v>
                </c:pt>
                <c:pt idx="10">
                  <c:v>45633</c:v>
                </c:pt>
                <c:pt idx="11">
                  <c:v>45634</c:v>
                </c:pt>
                <c:pt idx="12">
                  <c:v>45635</c:v>
                </c:pt>
                <c:pt idx="13">
                  <c:v>45636</c:v>
                </c:pt>
                <c:pt idx="14">
                  <c:v>45637</c:v>
                </c:pt>
                <c:pt idx="15">
                  <c:v>45638</c:v>
                </c:pt>
                <c:pt idx="16">
                  <c:v>45639</c:v>
                </c:pt>
                <c:pt idx="17">
                  <c:v>45640</c:v>
                </c:pt>
                <c:pt idx="18">
                  <c:v>45641</c:v>
                </c:pt>
                <c:pt idx="19">
                  <c:v>45642</c:v>
                </c:pt>
                <c:pt idx="20">
                  <c:v>45643</c:v>
                </c:pt>
                <c:pt idx="21">
                  <c:v>45644</c:v>
                </c:pt>
                <c:pt idx="22">
                  <c:v>45645</c:v>
                </c:pt>
                <c:pt idx="23">
                  <c:v>45646</c:v>
                </c:pt>
                <c:pt idx="24">
                  <c:v>45647</c:v>
                </c:pt>
                <c:pt idx="25">
                  <c:v>45648</c:v>
                </c:pt>
                <c:pt idx="26">
                  <c:v>45649</c:v>
                </c:pt>
                <c:pt idx="27">
                  <c:v>45650</c:v>
                </c:pt>
                <c:pt idx="28">
                  <c:v>45651</c:v>
                </c:pt>
                <c:pt idx="29">
                  <c:v>45652</c:v>
                </c:pt>
                <c:pt idx="30">
                  <c:v>45653</c:v>
                </c:pt>
                <c:pt idx="31">
                  <c:v>45654</c:v>
                </c:pt>
                <c:pt idx="32">
                  <c:v>45655</c:v>
                </c:pt>
                <c:pt idx="33">
                  <c:v>45656</c:v>
                </c:pt>
                <c:pt idx="34">
                  <c:v>45657</c:v>
                </c:pt>
                <c:pt idx="35">
                  <c:v>45658</c:v>
                </c:pt>
                <c:pt idx="36">
                  <c:v>45659</c:v>
                </c:pt>
                <c:pt idx="37">
                  <c:v>45660</c:v>
                </c:pt>
                <c:pt idx="38">
                  <c:v>45661</c:v>
                </c:pt>
                <c:pt idx="39">
                  <c:v>45662</c:v>
                </c:pt>
                <c:pt idx="40">
                  <c:v>45663</c:v>
                </c:pt>
                <c:pt idx="41">
                  <c:v>45664</c:v>
                </c:pt>
                <c:pt idx="42">
                  <c:v>45665</c:v>
                </c:pt>
                <c:pt idx="43">
                  <c:v>45666</c:v>
                </c:pt>
                <c:pt idx="44">
                  <c:v>45667</c:v>
                </c:pt>
                <c:pt idx="45">
                  <c:v>45668</c:v>
                </c:pt>
                <c:pt idx="46">
                  <c:v>45669</c:v>
                </c:pt>
                <c:pt idx="47">
                  <c:v>45670</c:v>
                </c:pt>
                <c:pt idx="48">
                  <c:v>45671</c:v>
                </c:pt>
                <c:pt idx="49">
                  <c:v>45672</c:v>
                </c:pt>
                <c:pt idx="50">
                  <c:v>45673</c:v>
                </c:pt>
                <c:pt idx="51">
                  <c:v>45674</c:v>
                </c:pt>
                <c:pt idx="52">
                  <c:v>45675</c:v>
                </c:pt>
                <c:pt idx="53">
                  <c:v>45676</c:v>
                </c:pt>
                <c:pt idx="54">
                  <c:v>45677</c:v>
                </c:pt>
                <c:pt idx="55">
                  <c:v>45678</c:v>
                </c:pt>
                <c:pt idx="56">
                  <c:v>45679</c:v>
                </c:pt>
                <c:pt idx="57">
                  <c:v>45680</c:v>
                </c:pt>
                <c:pt idx="58">
                  <c:v>45681</c:v>
                </c:pt>
                <c:pt idx="59">
                  <c:v>45682</c:v>
                </c:pt>
                <c:pt idx="60">
                  <c:v>45683</c:v>
                </c:pt>
                <c:pt idx="61">
                  <c:v>45684</c:v>
                </c:pt>
                <c:pt idx="62">
                  <c:v>45685</c:v>
                </c:pt>
                <c:pt idx="63">
                  <c:v>45686</c:v>
                </c:pt>
                <c:pt idx="64">
                  <c:v>45687</c:v>
                </c:pt>
                <c:pt idx="65">
                  <c:v>45688</c:v>
                </c:pt>
                <c:pt idx="66">
                  <c:v>45689</c:v>
                </c:pt>
                <c:pt idx="67">
                  <c:v>45690</c:v>
                </c:pt>
                <c:pt idx="68">
                  <c:v>45691</c:v>
                </c:pt>
                <c:pt idx="69">
                  <c:v>45692</c:v>
                </c:pt>
                <c:pt idx="70">
                  <c:v>45693</c:v>
                </c:pt>
                <c:pt idx="71">
                  <c:v>45694</c:v>
                </c:pt>
                <c:pt idx="72">
                  <c:v>45695</c:v>
                </c:pt>
                <c:pt idx="73">
                  <c:v>45696</c:v>
                </c:pt>
                <c:pt idx="74">
                  <c:v>45697</c:v>
                </c:pt>
                <c:pt idx="75">
                  <c:v>45698</c:v>
                </c:pt>
                <c:pt idx="76">
                  <c:v>45699</c:v>
                </c:pt>
                <c:pt idx="77">
                  <c:v>45700</c:v>
                </c:pt>
                <c:pt idx="78">
                  <c:v>45701</c:v>
                </c:pt>
                <c:pt idx="79">
                  <c:v>45702</c:v>
                </c:pt>
                <c:pt idx="80">
                  <c:v>45703</c:v>
                </c:pt>
                <c:pt idx="81">
                  <c:v>45704</c:v>
                </c:pt>
                <c:pt idx="82">
                  <c:v>45705</c:v>
                </c:pt>
                <c:pt idx="83">
                  <c:v>45706</c:v>
                </c:pt>
                <c:pt idx="84">
                  <c:v>45707</c:v>
                </c:pt>
                <c:pt idx="85">
                  <c:v>45708</c:v>
                </c:pt>
                <c:pt idx="86">
                  <c:v>45709</c:v>
                </c:pt>
                <c:pt idx="87">
                  <c:v>45710</c:v>
                </c:pt>
                <c:pt idx="88">
                  <c:v>45711</c:v>
                </c:pt>
                <c:pt idx="89">
                  <c:v>45712</c:v>
                </c:pt>
                <c:pt idx="90">
                  <c:v>45713</c:v>
                </c:pt>
                <c:pt idx="91">
                  <c:v>45714</c:v>
                </c:pt>
                <c:pt idx="92">
                  <c:v>45715</c:v>
                </c:pt>
                <c:pt idx="93">
                  <c:v>45716</c:v>
                </c:pt>
                <c:pt idx="94">
                  <c:v>45717</c:v>
                </c:pt>
                <c:pt idx="95">
                  <c:v>45718</c:v>
                </c:pt>
                <c:pt idx="96">
                  <c:v>45719</c:v>
                </c:pt>
                <c:pt idx="97">
                  <c:v>45720</c:v>
                </c:pt>
                <c:pt idx="98">
                  <c:v>45721</c:v>
                </c:pt>
                <c:pt idx="99">
                  <c:v>45722</c:v>
                </c:pt>
                <c:pt idx="100">
                  <c:v>45723</c:v>
                </c:pt>
                <c:pt idx="101">
                  <c:v>45724</c:v>
                </c:pt>
                <c:pt idx="102">
                  <c:v>45725</c:v>
                </c:pt>
                <c:pt idx="103">
                  <c:v>45726</c:v>
                </c:pt>
                <c:pt idx="104">
                  <c:v>45727</c:v>
                </c:pt>
                <c:pt idx="105">
                  <c:v>45728</c:v>
                </c:pt>
                <c:pt idx="106">
                  <c:v>45729</c:v>
                </c:pt>
                <c:pt idx="107">
                  <c:v>45730</c:v>
                </c:pt>
                <c:pt idx="108">
                  <c:v>45731</c:v>
                </c:pt>
                <c:pt idx="109">
                  <c:v>45732</c:v>
                </c:pt>
                <c:pt idx="110">
                  <c:v>45733</c:v>
                </c:pt>
                <c:pt idx="111">
                  <c:v>45734</c:v>
                </c:pt>
                <c:pt idx="112">
                  <c:v>45735</c:v>
                </c:pt>
                <c:pt idx="113">
                  <c:v>45736</c:v>
                </c:pt>
                <c:pt idx="114">
                  <c:v>45737</c:v>
                </c:pt>
                <c:pt idx="115">
                  <c:v>45738</c:v>
                </c:pt>
                <c:pt idx="116">
                  <c:v>45739</c:v>
                </c:pt>
                <c:pt idx="117">
                  <c:v>45740</c:v>
                </c:pt>
                <c:pt idx="118">
                  <c:v>45741</c:v>
                </c:pt>
                <c:pt idx="119">
                  <c:v>45742</c:v>
                </c:pt>
                <c:pt idx="120">
                  <c:v>45743</c:v>
                </c:pt>
                <c:pt idx="121">
                  <c:v>45744</c:v>
                </c:pt>
                <c:pt idx="122">
                  <c:v>45745</c:v>
                </c:pt>
                <c:pt idx="123">
                  <c:v>45746</c:v>
                </c:pt>
                <c:pt idx="124">
                  <c:v>45747</c:v>
                </c:pt>
                <c:pt idx="125">
                  <c:v>45748</c:v>
                </c:pt>
                <c:pt idx="126">
                  <c:v>45749</c:v>
                </c:pt>
                <c:pt idx="127">
                  <c:v>45750</c:v>
                </c:pt>
                <c:pt idx="128">
                  <c:v>45751</c:v>
                </c:pt>
                <c:pt idx="129">
                  <c:v>45752</c:v>
                </c:pt>
                <c:pt idx="130">
                  <c:v>45753</c:v>
                </c:pt>
                <c:pt idx="131">
                  <c:v>45754</c:v>
                </c:pt>
                <c:pt idx="132">
                  <c:v>45755</c:v>
                </c:pt>
                <c:pt idx="133">
                  <c:v>45756</c:v>
                </c:pt>
                <c:pt idx="134">
                  <c:v>45757</c:v>
                </c:pt>
                <c:pt idx="135">
                  <c:v>45758</c:v>
                </c:pt>
                <c:pt idx="136">
                  <c:v>45759</c:v>
                </c:pt>
                <c:pt idx="137">
                  <c:v>45760</c:v>
                </c:pt>
                <c:pt idx="138">
                  <c:v>45761</c:v>
                </c:pt>
                <c:pt idx="139">
                  <c:v>45762</c:v>
                </c:pt>
                <c:pt idx="140">
                  <c:v>45763</c:v>
                </c:pt>
                <c:pt idx="141">
                  <c:v>45764</c:v>
                </c:pt>
                <c:pt idx="142">
                  <c:v>45765</c:v>
                </c:pt>
                <c:pt idx="143">
                  <c:v>45766</c:v>
                </c:pt>
                <c:pt idx="144">
                  <c:v>45767</c:v>
                </c:pt>
                <c:pt idx="145">
                  <c:v>45768</c:v>
                </c:pt>
                <c:pt idx="146">
                  <c:v>45769</c:v>
                </c:pt>
                <c:pt idx="147">
                  <c:v>45770</c:v>
                </c:pt>
                <c:pt idx="148">
                  <c:v>45771</c:v>
                </c:pt>
                <c:pt idx="149">
                  <c:v>45772</c:v>
                </c:pt>
                <c:pt idx="150">
                  <c:v>45773</c:v>
                </c:pt>
                <c:pt idx="151">
                  <c:v>45774</c:v>
                </c:pt>
                <c:pt idx="152">
                  <c:v>45775</c:v>
                </c:pt>
                <c:pt idx="153">
                  <c:v>45776</c:v>
                </c:pt>
                <c:pt idx="154">
                  <c:v>45777</c:v>
                </c:pt>
                <c:pt idx="155">
                  <c:v>45778</c:v>
                </c:pt>
                <c:pt idx="156">
                  <c:v>45779</c:v>
                </c:pt>
                <c:pt idx="157">
                  <c:v>45780</c:v>
                </c:pt>
                <c:pt idx="158">
                  <c:v>45781</c:v>
                </c:pt>
                <c:pt idx="159">
                  <c:v>45782</c:v>
                </c:pt>
                <c:pt idx="160">
                  <c:v>45783</c:v>
                </c:pt>
                <c:pt idx="161">
                  <c:v>45784</c:v>
                </c:pt>
                <c:pt idx="162">
                  <c:v>45785</c:v>
                </c:pt>
                <c:pt idx="163">
                  <c:v>45786</c:v>
                </c:pt>
                <c:pt idx="164">
                  <c:v>45787</c:v>
                </c:pt>
                <c:pt idx="165">
                  <c:v>45788</c:v>
                </c:pt>
                <c:pt idx="166">
                  <c:v>45789</c:v>
                </c:pt>
                <c:pt idx="167">
                  <c:v>45790</c:v>
                </c:pt>
                <c:pt idx="168">
                  <c:v>45791</c:v>
                </c:pt>
                <c:pt idx="169">
                  <c:v>45792</c:v>
                </c:pt>
                <c:pt idx="170">
                  <c:v>45793</c:v>
                </c:pt>
                <c:pt idx="171">
                  <c:v>45794</c:v>
                </c:pt>
                <c:pt idx="172">
                  <c:v>45795</c:v>
                </c:pt>
                <c:pt idx="173">
                  <c:v>45796</c:v>
                </c:pt>
                <c:pt idx="174">
                  <c:v>45797</c:v>
                </c:pt>
                <c:pt idx="175">
                  <c:v>45798</c:v>
                </c:pt>
                <c:pt idx="176">
                  <c:v>45799</c:v>
                </c:pt>
                <c:pt idx="177">
                  <c:v>45800</c:v>
                </c:pt>
                <c:pt idx="178">
                  <c:v>45801</c:v>
                </c:pt>
                <c:pt idx="179">
                  <c:v>45802</c:v>
                </c:pt>
                <c:pt idx="180">
                  <c:v>45803</c:v>
                </c:pt>
                <c:pt idx="181">
                  <c:v>45804</c:v>
                </c:pt>
                <c:pt idx="182">
                  <c:v>45805</c:v>
                </c:pt>
                <c:pt idx="183">
                  <c:v>45806</c:v>
                </c:pt>
                <c:pt idx="184">
                  <c:v>45807</c:v>
                </c:pt>
                <c:pt idx="185">
                  <c:v>45808</c:v>
                </c:pt>
                <c:pt idx="186">
                  <c:v>45809</c:v>
                </c:pt>
                <c:pt idx="187">
                  <c:v>45810</c:v>
                </c:pt>
                <c:pt idx="188">
                  <c:v>45811</c:v>
                </c:pt>
                <c:pt idx="189">
                  <c:v>45812</c:v>
                </c:pt>
                <c:pt idx="190">
                  <c:v>45813</c:v>
                </c:pt>
                <c:pt idx="191">
                  <c:v>45814</c:v>
                </c:pt>
                <c:pt idx="192">
                  <c:v>45815</c:v>
                </c:pt>
                <c:pt idx="193">
                  <c:v>45816</c:v>
                </c:pt>
                <c:pt idx="194">
                  <c:v>45817</c:v>
                </c:pt>
                <c:pt idx="195">
                  <c:v>45818</c:v>
                </c:pt>
                <c:pt idx="196">
                  <c:v>45819</c:v>
                </c:pt>
                <c:pt idx="197">
                  <c:v>45820</c:v>
                </c:pt>
                <c:pt idx="198">
                  <c:v>45821</c:v>
                </c:pt>
                <c:pt idx="199">
                  <c:v>45822</c:v>
                </c:pt>
                <c:pt idx="200">
                  <c:v>45823</c:v>
                </c:pt>
                <c:pt idx="201">
                  <c:v>45824</c:v>
                </c:pt>
                <c:pt idx="202">
                  <c:v>45825</c:v>
                </c:pt>
                <c:pt idx="203">
                  <c:v>45826</c:v>
                </c:pt>
                <c:pt idx="204">
                  <c:v>45827</c:v>
                </c:pt>
                <c:pt idx="205">
                  <c:v>45828</c:v>
                </c:pt>
                <c:pt idx="206">
                  <c:v>45829</c:v>
                </c:pt>
                <c:pt idx="207">
                  <c:v>45830</c:v>
                </c:pt>
                <c:pt idx="208">
                  <c:v>45831</c:v>
                </c:pt>
                <c:pt idx="209">
                  <c:v>45832</c:v>
                </c:pt>
                <c:pt idx="210">
                  <c:v>45833</c:v>
                </c:pt>
                <c:pt idx="211">
                  <c:v>45834</c:v>
                </c:pt>
                <c:pt idx="212">
                  <c:v>45835</c:v>
                </c:pt>
                <c:pt idx="213">
                  <c:v>45836</c:v>
                </c:pt>
                <c:pt idx="214">
                  <c:v>45837</c:v>
                </c:pt>
                <c:pt idx="215">
                  <c:v>45838</c:v>
                </c:pt>
                <c:pt idx="216">
                  <c:v>45839</c:v>
                </c:pt>
                <c:pt idx="217">
                  <c:v>45840</c:v>
                </c:pt>
                <c:pt idx="218">
                  <c:v>45841</c:v>
                </c:pt>
                <c:pt idx="219">
                  <c:v>45842</c:v>
                </c:pt>
                <c:pt idx="220">
                  <c:v>45843</c:v>
                </c:pt>
                <c:pt idx="221">
                  <c:v>45844</c:v>
                </c:pt>
                <c:pt idx="222">
                  <c:v>45845</c:v>
                </c:pt>
                <c:pt idx="223">
                  <c:v>45846</c:v>
                </c:pt>
                <c:pt idx="224">
                  <c:v>45847</c:v>
                </c:pt>
                <c:pt idx="225">
                  <c:v>45848</c:v>
                </c:pt>
                <c:pt idx="226">
                  <c:v>45849</c:v>
                </c:pt>
                <c:pt idx="227">
                  <c:v>45850</c:v>
                </c:pt>
                <c:pt idx="228">
                  <c:v>45851</c:v>
                </c:pt>
                <c:pt idx="229">
                  <c:v>45852</c:v>
                </c:pt>
                <c:pt idx="230">
                  <c:v>45853</c:v>
                </c:pt>
                <c:pt idx="231">
                  <c:v>45854</c:v>
                </c:pt>
                <c:pt idx="232">
                  <c:v>45855</c:v>
                </c:pt>
                <c:pt idx="233">
                  <c:v>45856</c:v>
                </c:pt>
                <c:pt idx="234">
                  <c:v>45857</c:v>
                </c:pt>
                <c:pt idx="235">
                  <c:v>45858</c:v>
                </c:pt>
                <c:pt idx="236">
                  <c:v>45859</c:v>
                </c:pt>
                <c:pt idx="237">
                  <c:v>45860</c:v>
                </c:pt>
                <c:pt idx="238">
                  <c:v>45861</c:v>
                </c:pt>
                <c:pt idx="239">
                  <c:v>45862</c:v>
                </c:pt>
                <c:pt idx="240">
                  <c:v>45863</c:v>
                </c:pt>
                <c:pt idx="241">
                  <c:v>45864</c:v>
                </c:pt>
                <c:pt idx="242">
                  <c:v>45865</c:v>
                </c:pt>
                <c:pt idx="243">
                  <c:v>45866</c:v>
                </c:pt>
                <c:pt idx="244">
                  <c:v>45867</c:v>
                </c:pt>
                <c:pt idx="245">
                  <c:v>45868</c:v>
                </c:pt>
                <c:pt idx="246">
                  <c:v>45869</c:v>
                </c:pt>
                <c:pt idx="247">
                  <c:v>45870</c:v>
                </c:pt>
                <c:pt idx="248">
                  <c:v>45871</c:v>
                </c:pt>
                <c:pt idx="249">
                  <c:v>45872</c:v>
                </c:pt>
                <c:pt idx="250">
                  <c:v>45873</c:v>
                </c:pt>
                <c:pt idx="251">
                  <c:v>45874</c:v>
                </c:pt>
                <c:pt idx="252">
                  <c:v>45875</c:v>
                </c:pt>
                <c:pt idx="253">
                  <c:v>45876</c:v>
                </c:pt>
                <c:pt idx="254">
                  <c:v>45877</c:v>
                </c:pt>
                <c:pt idx="255">
                  <c:v>45878</c:v>
                </c:pt>
                <c:pt idx="256">
                  <c:v>45879</c:v>
                </c:pt>
                <c:pt idx="257">
                  <c:v>45880</c:v>
                </c:pt>
                <c:pt idx="258">
                  <c:v>45881</c:v>
                </c:pt>
                <c:pt idx="259">
                  <c:v>45882</c:v>
                </c:pt>
                <c:pt idx="260">
                  <c:v>45883</c:v>
                </c:pt>
                <c:pt idx="261">
                  <c:v>45884</c:v>
                </c:pt>
                <c:pt idx="262">
                  <c:v>45885</c:v>
                </c:pt>
                <c:pt idx="263">
                  <c:v>45886</c:v>
                </c:pt>
                <c:pt idx="264">
                  <c:v>45887</c:v>
                </c:pt>
                <c:pt idx="265">
                  <c:v>45888</c:v>
                </c:pt>
                <c:pt idx="266">
                  <c:v>45889</c:v>
                </c:pt>
                <c:pt idx="267">
                  <c:v>45890</c:v>
                </c:pt>
                <c:pt idx="268">
                  <c:v>45891</c:v>
                </c:pt>
                <c:pt idx="269">
                  <c:v>45892</c:v>
                </c:pt>
                <c:pt idx="270">
                  <c:v>45893</c:v>
                </c:pt>
                <c:pt idx="271">
                  <c:v>45894</c:v>
                </c:pt>
                <c:pt idx="272">
                  <c:v>45895</c:v>
                </c:pt>
                <c:pt idx="273">
                  <c:v>45896</c:v>
                </c:pt>
                <c:pt idx="274">
                  <c:v>45897</c:v>
                </c:pt>
                <c:pt idx="275">
                  <c:v>45898</c:v>
                </c:pt>
                <c:pt idx="276">
                  <c:v>45899</c:v>
                </c:pt>
                <c:pt idx="277">
                  <c:v>45900</c:v>
                </c:pt>
                <c:pt idx="278">
                  <c:v>45901</c:v>
                </c:pt>
                <c:pt idx="279">
                  <c:v>45902</c:v>
                </c:pt>
                <c:pt idx="280">
                  <c:v>45903</c:v>
                </c:pt>
                <c:pt idx="281">
                  <c:v>45904</c:v>
                </c:pt>
                <c:pt idx="282">
                  <c:v>45905</c:v>
                </c:pt>
                <c:pt idx="283">
                  <c:v>45906</c:v>
                </c:pt>
                <c:pt idx="284">
                  <c:v>45907</c:v>
                </c:pt>
                <c:pt idx="285">
                  <c:v>45908</c:v>
                </c:pt>
                <c:pt idx="286">
                  <c:v>45909</c:v>
                </c:pt>
                <c:pt idx="287">
                  <c:v>45910</c:v>
                </c:pt>
                <c:pt idx="288">
                  <c:v>45911</c:v>
                </c:pt>
                <c:pt idx="289">
                  <c:v>45912</c:v>
                </c:pt>
                <c:pt idx="290">
                  <c:v>45913</c:v>
                </c:pt>
                <c:pt idx="291">
                  <c:v>45914</c:v>
                </c:pt>
                <c:pt idx="292">
                  <c:v>45915</c:v>
                </c:pt>
                <c:pt idx="293">
                  <c:v>45916</c:v>
                </c:pt>
                <c:pt idx="294">
                  <c:v>45917</c:v>
                </c:pt>
                <c:pt idx="295">
                  <c:v>45918</c:v>
                </c:pt>
                <c:pt idx="296">
                  <c:v>45919</c:v>
                </c:pt>
                <c:pt idx="297">
                  <c:v>45920</c:v>
                </c:pt>
                <c:pt idx="298">
                  <c:v>45921</c:v>
                </c:pt>
                <c:pt idx="299">
                  <c:v>45922</c:v>
                </c:pt>
                <c:pt idx="300">
                  <c:v>45923</c:v>
                </c:pt>
                <c:pt idx="301">
                  <c:v>45924</c:v>
                </c:pt>
                <c:pt idx="302">
                  <c:v>45925</c:v>
                </c:pt>
                <c:pt idx="303">
                  <c:v>45926</c:v>
                </c:pt>
                <c:pt idx="304">
                  <c:v>45927</c:v>
                </c:pt>
                <c:pt idx="305">
                  <c:v>45928</c:v>
                </c:pt>
                <c:pt idx="306">
                  <c:v>45929</c:v>
                </c:pt>
                <c:pt idx="307">
                  <c:v>45930</c:v>
                </c:pt>
                <c:pt idx="308">
                  <c:v>45931</c:v>
                </c:pt>
                <c:pt idx="309">
                  <c:v>45932</c:v>
                </c:pt>
                <c:pt idx="310">
                  <c:v>45933</c:v>
                </c:pt>
                <c:pt idx="311">
                  <c:v>45934</c:v>
                </c:pt>
                <c:pt idx="312">
                  <c:v>45935</c:v>
                </c:pt>
                <c:pt idx="313">
                  <c:v>45936</c:v>
                </c:pt>
                <c:pt idx="314">
                  <c:v>45937</c:v>
                </c:pt>
                <c:pt idx="315">
                  <c:v>45938</c:v>
                </c:pt>
                <c:pt idx="316">
                  <c:v>45939</c:v>
                </c:pt>
                <c:pt idx="317">
                  <c:v>45940</c:v>
                </c:pt>
                <c:pt idx="318">
                  <c:v>45941</c:v>
                </c:pt>
                <c:pt idx="319">
                  <c:v>45942</c:v>
                </c:pt>
                <c:pt idx="320">
                  <c:v>45943</c:v>
                </c:pt>
                <c:pt idx="321">
                  <c:v>45944</c:v>
                </c:pt>
                <c:pt idx="322">
                  <c:v>45945</c:v>
                </c:pt>
                <c:pt idx="323">
                  <c:v>45946</c:v>
                </c:pt>
                <c:pt idx="324">
                  <c:v>45947</c:v>
                </c:pt>
                <c:pt idx="325">
                  <c:v>45948</c:v>
                </c:pt>
                <c:pt idx="326">
                  <c:v>45949</c:v>
                </c:pt>
                <c:pt idx="327">
                  <c:v>45950</c:v>
                </c:pt>
                <c:pt idx="328">
                  <c:v>45951</c:v>
                </c:pt>
                <c:pt idx="329">
                  <c:v>45952</c:v>
                </c:pt>
                <c:pt idx="330">
                  <c:v>45953</c:v>
                </c:pt>
                <c:pt idx="331">
                  <c:v>45954</c:v>
                </c:pt>
                <c:pt idx="332">
                  <c:v>45955</c:v>
                </c:pt>
                <c:pt idx="333">
                  <c:v>45956</c:v>
                </c:pt>
                <c:pt idx="334">
                  <c:v>45957</c:v>
                </c:pt>
                <c:pt idx="335">
                  <c:v>45958</c:v>
                </c:pt>
                <c:pt idx="336">
                  <c:v>45959</c:v>
                </c:pt>
                <c:pt idx="337">
                  <c:v>45960</c:v>
                </c:pt>
                <c:pt idx="338">
                  <c:v>45961</c:v>
                </c:pt>
                <c:pt idx="339">
                  <c:v>45962</c:v>
                </c:pt>
                <c:pt idx="340">
                  <c:v>45963</c:v>
                </c:pt>
                <c:pt idx="341">
                  <c:v>45964</c:v>
                </c:pt>
                <c:pt idx="342">
                  <c:v>45965</c:v>
                </c:pt>
                <c:pt idx="343">
                  <c:v>45966</c:v>
                </c:pt>
                <c:pt idx="344">
                  <c:v>45967</c:v>
                </c:pt>
                <c:pt idx="345">
                  <c:v>45968</c:v>
                </c:pt>
                <c:pt idx="346">
                  <c:v>45969</c:v>
                </c:pt>
                <c:pt idx="347">
                  <c:v>45970</c:v>
                </c:pt>
                <c:pt idx="348">
                  <c:v>45971</c:v>
                </c:pt>
                <c:pt idx="349">
                  <c:v>45972</c:v>
                </c:pt>
                <c:pt idx="350">
                  <c:v>45973</c:v>
                </c:pt>
                <c:pt idx="351">
                  <c:v>45974</c:v>
                </c:pt>
                <c:pt idx="352">
                  <c:v>45975</c:v>
                </c:pt>
                <c:pt idx="353">
                  <c:v>45976</c:v>
                </c:pt>
                <c:pt idx="354">
                  <c:v>45977</c:v>
                </c:pt>
                <c:pt idx="355">
                  <c:v>45978</c:v>
                </c:pt>
                <c:pt idx="356">
                  <c:v>45979</c:v>
                </c:pt>
                <c:pt idx="357">
                  <c:v>45980</c:v>
                </c:pt>
                <c:pt idx="358">
                  <c:v>45981</c:v>
                </c:pt>
                <c:pt idx="359">
                  <c:v>45982</c:v>
                </c:pt>
                <c:pt idx="360">
                  <c:v>45983</c:v>
                </c:pt>
                <c:pt idx="361">
                  <c:v>45984</c:v>
                </c:pt>
                <c:pt idx="362">
                  <c:v>45985</c:v>
                </c:pt>
                <c:pt idx="363">
                  <c:v>45986</c:v>
                </c:pt>
                <c:pt idx="364">
                  <c:v>45987</c:v>
                </c:pt>
                <c:pt idx="365">
                  <c:v>45988</c:v>
                </c:pt>
                <c:pt idx="366">
                  <c:v>45989</c:v>
                </c:pt>
                <c:pt idx="367">
                  <c:v>45990</c:v>
                </c:pt>
                <c:pt idx="368">
                  <c:v>45991</c:v>
                </c:pt>
                <c:pt idx="369">
                  <c:v>45992</c:v>
                </c:pt>
                <c:pt idx="370">
                  <c:v>45993</c:v>
                </c:pt>
                <c:pt idx="371">
                  <c:v>45994</c:v>
                </c:pt>
                <c:pt idx="372">
                  <c:v>45995</c:v>
                </c:pt>
                <c:pt idx="373">
                  <c:v>45996</c:v>
                </c:pt>
                <c:pt idx="374">
                  <c:v>45997</c:v>
                </c:pt>
                <c:pt idx="375">
                  <c:v>45998</c:v>
                </c:pt>
                <c:pt idx="376">
                  <c:v>45999</c:v>
                </c:pt>
                <c:pt idx="377">
                  <c:v>46000</c:v>
                </c:pt>
                <c:pt idx="378">
                  <c:v>46001</c:v>
                </c:pt>
                <c:pt idx="379">
                  <c:v>46002</c:v>
                </c:pt>
                <c:pt idx="380">
                  <c:v>46003</c:v>
                </c:pt>
                <c:pt idx="381">
                  <c:v>46004</c:v>
                </c:pt>
                <c:pt idx="382">
                  <c:v>46005</c:v>
                </c:pt>
                <c:pt idx="383">
                  <c:v>46006</c:v>
                </c:pt>
                <c:pt idx="384">
                  <c:v>46007</c:v>
                </c:pt>
                <c:pt idx="385">
                  <c:v>46008</c:v>
                </c:pt>
                <c:pt idx="386">
                  <c:v>46009</c:v>
                </c:pt>
                <c:pt idx="387">
                  <c:v>46010</c:v>
                </c:pt>
                <c:pt idx="388">
                  <c:v>46011</c:v>
                </c:pt>
                <c:pt idx="389">
                  <c:v>46012</c:v>
                </c:pt>
                <c:pt idx="390">
                  <c:v>46013</c:v>
                </c:pt>
                <c:pt idx="391">
                  <c:v>46014</c:v>
                </c:pt>
                <c:pt idx="392">
                  <c:v>46015</c:v>
                </c:pt>
                <c:pt idx="393">
                  <c:v>46016</c:v>
                </c:pt>
                <c:pt idx="394">
                  <c:v>46017</c:v>
                </c:pt>
                <c:pt idx="395">
                  <c:v>46018</c:v>
                </c:pt>
                <c:pt idx="396">
                  <c:v>46019</c:v>
                </c:pt>
                <c:pt idx="397">
                  <c:v>46020</c:v>
                </c:pt>
                <c:pt idx="398">
                  <c:v>46021</c:v>
                </c:pt>
                <c:pt idx="399">
                  <c:v>46022</c:v>
                </c:pt>
              </c:numCache>
            </c:numRef>
          </c:cat>
          <c:val>
            <c:numRef>
              <c:f>'久期计算(24特别国债03)'!$B$112:$B$511</c:f>
              <c:numCache>
                <c:formatCode>0.0000_ </c:formatCode>
                <c:ptCount val="400"/>
                <c:pt idx="0">
                  <c:v>28.912690603203838</c:v>
                </c:pt>
                <c:pt idx="1">
                  <c:v>28.909958362766687</c:v>
                </c:pt>
                <c:pt idx="2">
                  <c:v>28.907226122329511</c:v>
                </c:pt>
                <c:pt idx="3">
                  <c:v>28.904493881892382</c:v>
                </c:pt>
                <c:pt idx="4">
                  <c:v>28.901761641455195</c:v>
                </c:pt>
                <c:pt idx="5">
                  <c:v>28.899029401018048</c:v>
                </c:pt>
                <c:pt idx="6">
                  <c:v>28.89629716058089</c:v>
                </c:pt>
                <c:pt idx="7">
                  <c:v>28.893564920143742</c:v>
                </c:pt>
                <c:pt idx="8">
                  <c:v>28.890832679706563</c:v>
                </c:pt>
                <c:pt idx="9">
                  <c:v>28.888100439269419</c:v>
                </c:pt>
                <c:pt idx="10">
                  <c:v>28.88536819883225</c:v>
                </c:pt>
                <c:pt idx="11">
                  <c:v>28.882635958395095</c:v>
                </c:pt>
                <c:pt idx="12">
                  <c:v>28.879903717957919</c:v>
                </c:pt>
                <c:pt idx="13">
                  <c:v>28.877171477520772</c:v>
                </c:pt>
                <c:pt idx="14">
                  <c:v>28.874439237083617</c:v>
                </c:pt>
                <c:pt idx="15">
                  <c:v>28.871706996646459</c:v>
                </c:pt>
                <c:pt idx="16">
                  <c:v>28.86897475620929</c:v>
                </c:pt>
                <c:pt idx="17">
                  <c:v>28.866242515772129</c:v>
                </c:pt>
                <c:pt idx="18">
                  <c:v>29.205462541481641</c:v>
                </c:pt>
                <c:pt idx="19">
                  <c:v>29.202715288734389</c:v>
                </c:pt>
                <c:pt idx="20">
                  <c:v>29.199968035987148</c:v>
                </c:pt>
                <c:pt idx="21">
                  <c:v>29.197220783239892</c:v>
                </c:pt>
                <c:pt idx="22">
                  <c:v>29.194473530492633</c:v>
                </c:pt>
                <c:pt idx="23">
                  <c:v>29.191726277745389</c:v>
                </c:pt>
                <c:pt idx="24">
                  <c:v>29.18897902499814</c:v>
                </c:pt>
                <c:pt idx="25">
                  <c:v>29.186231772250874</c:v>
                </c:pt>
                <c:pt idx="26">
                  <c:v>29.183484519503633</c:v>
                </c:pt>
                <c:pt idx="27">
                  <c:v>29.18073726675637</c:v>
                </c:pt>
                <c:pt idx="28">
                  <c:v>29.177990014009119</c:v>
                </c:pt>
                <c:pt idx="29">
                  <c:v>29.17524276126187</c:v>
                </c:pt>
                <c:pt idx="30">
                  <c:v>29.172495508514633</c:v>
                </c:pt>
                <c:pt idx="31">
                  <c:v>29.169748255767367</c:v>
                </c:pt>
                <c:pt idx="32">
                  <c:v>29.167001003020104</c:v>
                </c:pt>
                <c:pt idx="33">
                  <c:v>29.164253750272863</c:v>
                </c:pt>
                <c:pt idx="34">
                  <c:v>29.161506497525611</c:v>
                </c:pt>
                <c:pt idx="35">
                  <c:v>29.158759244778352</c:v>
                </c:pt>
                <c:pt idx="36">
                  <c:v>29.156011992031104</c:v>
                </c:pt>
                <c:pt idx="37">
                  <c:v>29.153264739283852</c:v>
                </c:pt>
                <c:pt idx="38">
                  <c:v>29.150517486536582</c:v>
                </c:pt>
                <c:pt idx="39">
                  <c:v>29.147770233789327</c:v>
                </c:pt>
                <c:pt idx="40">
                  <c:v>29.145022981042082</c:v>
                </c:pt>
                <c:pt idx="41">
                  <c:v>29.142275728294837</c:v>
                </c:pt>
                <c:pt idx="42">
                  <c:v>29.139528475547586</c:v>
                </c:pt>
                <c:pt idx="43">
                  <c:v>29.136781222800327</c:v>
                </c:pt>
                <c:pt idx="44">
                  <c:v>29.134033970053082</c:v>
                </c:pt>
                <c:pt idx="45">
                  <c:v>29.131286717305827</c:v>
                </c:pt>
                <c:pt idx="46">
                  <c:v>29.128539464558575</c:v>
                </c:pt>
                <c:pt idx="47">
                  <c:v>29.125792211811319</c:v>
                </c:pt>
                <c:pt idx="48">
                  <c:v>29.123044959064057</c:v>
                </c:pt>
                <c:pt idx="49">
                  <c:v>29.120297706316812</c:v>
                </c:pt>
                <c:pt idx="50">
                  <c:v>29.117550453569557</c:v>
                </c:pt>
                <c:pt idx="51">
                  <c:v>29.11480320082233</c:v>
                </c:pt>
                <c:pt idx="52">
                  <c:v>29.112055948075053</c:v>
                </c:pt>
                <c:pt idx="53">
                  <c:v>29.109308695327812</c:v>
                </c:pt>
                <c:pt idx="54">
                  <c:v>29.106561442580549</c:v>
                </c:pt>
                <c:pt idx="55">
                  <c:v>29.103814189833297</c:v>
                </c:pt>
                <c:pt idx="56">
                  <c:v>29.101066937086056</c:v>
                </c:pt>
                <c:pt idx="57">
                  <c:v>29.098319684338779</c:v>
                </c:pt>
                <c:pt idx="58">
                  <c:v>29.095572431591549</c:v>
                </c:pt>
                <c:pt idx="59">
                  <c:v>29.092825178844283</c:v>
                </c:pt>
                <c:pt idx="60">
                  <c:v>29.090077926097035</c:v>
                </c:pt>
                <c:pt idx="61">
                  <c:v>29.087330673349776</c:v>
                </c:pt>
                <c:pt idx="62">
                  <c:v>29.084583420602527</c:v>
                </c:pt>
                <c:pt idx="63">
                  <c:v>29.081836167855275</c:v>
                </c:pt>
                <c:pt idx="64">
                  <c:v>29.079088915108027</c:v>
                </c:pt>
                <c:pt idx="65">
                  <c:v>29.076341662360768</c:v>
                </c:pt>
                <c:pt idx="66">
                  <c:v>29.073594409613523</c:v>
                </c:pt>
                <c:pt idx="67">
                  <c:v>29.070847156866268</c:v>
                </c:pt>
                <c:pt idx="68">
                  <c:v>29.068099904119016</c:v>
                </c:pt>
                <c:pt idx="69">
                  <c:v>29.065352651371757</c:v>
                </c:pt>
                <c:pt idx="70">
                  <c:v>29.062605398624505</c:v>
                </c:pt>
                <c:pt idx="71">
                  <c:v>29.059858145877261</c:v>
                </c:pt>
                <c:pt idx="72">
                  <c:v>29.057110893130009</c:v>
                </c:pt>
                <c:pt idx="73">
                  <c:v>29.054363640382743</c:v>
                </c:pt>
                <c:pt idx="74">
                  <c:v>29.051616387635512</c:v>
                </c:pt>
                <c:pt idx="75">
                  <c:v>29.048869134888246</c:v>
                </c:pt>
                <c:pt idx="76">
                  <c:v>29.046121882140984</c:v>
                </c:pt>
                <c:pt idx="77">
                  <c:v>29.043374629393732</c:v>
                </c:pt>
                <c:pt idx="78">
                  <c:v>29.04062737664648</c:v>
                </c:pt>
                <c:pt idx="79">
                  <c:v>29.037880123899217</c:v>
                </c:pt>
                <c:pt idx="80">
                  <c:v>29.03513287115199</c:v>
                </c:pt>
                <c:pt idx="81">
                  <c:v>29.032385618404724</c:v>
                </c:pt>
                <c:pt idx="82">
                  <c:v>29.029638365657483</c:v>
                </c:pt>
                <c:pt idx="83">
                  <c:v>29.026891112910228</c:v>
                </c:pt>
                <c:pt idx="84">
                  <c:v>29.024143860162976</c:v>
                </c:pt>
                <c:pt idx="85">
                  <c:v>29.021396607415717</c:v>
                </c:pt>
                <c:pt idx="86">
                  <c:v>29.018649354668455</c:v>
                </c:pt>
                <c:pt idx="87">
                  <c:v>29.015902101921217</c:v>
                </c:pt>
                <c:pt idx="88">
                  <c:v>29.013154849173961</c:v>
                </c:pt>
                <c:pt idx="89">
                  <c:v>29.010407596426706</c:v>
                </c:pt>
                <c:pt idx="90">
                  <c:v>29.007660343679447</c:v>
                </c:pt>
                <c:pt idx="91">
                  <c:v>29.004913090932185</c:v>
                </c:pt>
                <c:pt idx="92">
                  <c:v>29.002165838184933</c:v>
                </c:pt>
                <c:pt idx="93">
                  <c:v>28.999418585437684</c:v>
                </c:pt>
                <c:pt idx="94">
                  <c:v>28.996671332690443</c:v>
                </c:pt>
                <c:pt idx="95">
                  <c:v>28.993924079943188</c:v>
                </c:pt>
                <c:pt idx="96">
                  <c:v>28.991176827195932</c:v>
                </c:pt>
                <c:pt idx="97">
                  <c:v>28.988429574448695</c:v>
                </c:pt>
                <c:pt idx="98">
                  <c:v>28.985682321701422</c:v>
                </c:pt>
                <c:pt idx="99">
                  <c:v>28.982935068954184</c:v>
                </c:pt>
                <c:pt idx="100">
                  <c:v>28.980187816206932</c:v>
                </c:pt>
                <c:pt idx="101">
                  <c:v>28.977440563459666</c:v>
                </c:pt>
                <c:pt idx="102">
                  <c:v>28.974693310712421</c:v>
                </c:pt>
                <c:pt idx="103">
                  <c:v>28.971946057965173</c:v>
                </c:pt>
                <c:pt idx="104">
                  <c:v>28.969198805217928</c:v>
                </c:pt>
                <c:pt idx="105">
                  <c:v>28.966451552470662</c:v>
                </c:pt>
                <c:pt idx="106">
                  <c:v>28.963704299723414</c:v>
                </c:pt>
                <c:pt idx="107">
                  <c:v>28.96095704697618</c:v>
                </c:pt>
                <c:pt idx="108">
                  <c:v>28.9582097942289</c:v>
                </c:pt>
                <c:pt idx="109">
                  <c:v>28.955462541481648</c:v>
                </c:pt>
                <c:pt idx="110">
                  <c:v>28.952715288734392</c:v>
                </c:pt>
                <c:pt idx="111">
                  <c:v>28.949968035987158</c:v>
                </c:pt>
                <c:pt idx="112">
                  <c:v>28.947220783239906</c:v>
                </c:pt>
                <c:pt idx="113">
                  <c:v>28.944473530492651</c:v>
                </c:pt>
                <c:pt idx="114">
                  <c:v>28.941726277745389</c:v>
                </c:pt>
                <c:pt idx="115">
                  <c:v>28.93897902499814</c:v>
                </c:pt>
                <c:pt idx="116">
                  <c:v>28.936231772250881</c:v>
                </c:pt>
                <c:pt idx="117">
                  <c:v>28.933484519503619</c:v>
                </c:pt>
                <c:pt idx="118">
                  <c:v>28.930737266756388</c:v>
                </c:pt>
                <c:pt idx="119">
                  <c:v>28.927990014009115</c:v>
                </c:pt>
                <c:pt idx="120">
                  <c:v>28.92524276126186</c:v>
                </c:pt>
                <c:pt idx="121">
                  <c:v>28.922495508514608</c:v>
                </c:pt>
                <c:pt idx="122">
                  <c:v>28.919748255767367</c:v>
                </c:pt>
                <c:pt idx="123">
                  <c:v>28.917001003020111</c:v>
                </c:pt>
                <c:pt idx="124">
                  <c:v>28.914253750272856</c:v>
                </c:pt>
                <c:pt idx="125">
                  <c:v>28.9115064975256</c:v>
                </c:pt>
                <c:pt idx="126">
                  <c:v>28.908759244778345</c:v>
                </c:pt>
                <c:pt idx="127">
                  <c:v>28.9060119920311</c:v>
                </c:pt>
                <c:pt idx="128">
                  <c:v>28.903264739283838</c:v>
                </c:pt>
                <c:pt idx="129">
                  <c:v>28.900517486536589</c:v>
                </c:pt>
                <c:pt idx="130">
                  <c:v>28.897770233789345</c:v>
                </c:pt>
                <c:pt idx="131">
                  <c:v>28.895022981042082</c:v>
                </c:pt>
                <c:pt idx="132">
                  <c:v>28.892275728294841</c:v>
                </c:pt>
                <c:pt idx="133">
                  <c:v>28.889528475547579</c:v>
                </c:pt>
                <c:pt idx="134">
                  <c:v>28.886781222800323</c:v>
                </c:pt>
                <c:pt idx="135">
                  <c:v>28.884033970053071</c:v>
                </c:pt>
                <c:pt idx="136">
                  <c:v>28.881286717305844</c:v>
                </c:pt>
                <c:pt idx="137">
                  <c:v>28.878539464558582</c:v>
                </c:pt>
                <c:pt idx="138">
                  <c:v>28.875792211811323</c:v>
                </c:pt>
                <c:pt idx="139">
                  <c:v>28.87304495906406</c:v>
                </c:pt>
                <c:pt idx="140">
                  <c:v>28.870297706316812</c:v>
                </c:pt>
                <c:pt idx="141">
                  <c:v>28.867550453569571</c:v>
                </c:pt>
                <c:pt idx="142">
                  <c:v>28.864803200822298</c:v>
                </c:pt>
                <c:pt idx="143">
                  <c:v>28.862055948075053</c:v>
                </c:pt>
                <c:pt idx="144">
                  <c:v>28.859308695327808</c:v>
                </c:pt>
                <c:pt idx="145">
                  <c:v>28.856561442580542</c:v>
                </c:pt>
                <c:pt idx="146">
                  <c:v>28.853814189833294</c:v>
                </c:pt>
                <c:pt idx="147">
                  <c:v>28.851066937086042</c:v>
                </c:pt>
                <c:pt idx="148">
                  <c:v>28.848319684338794</c:v>
                </c:pt>
                <c:pt idx="149">
                  <c:v>28.845572431591535</c:v>
                </c:pt>
                <c:pt idx="150">
                  <c:v>28.842825178844283</c:v>
                </c:pt>
                <c:pt idx="151">
                  <c:v>28.840077926097035</c:v>
                </c:pt>
                <c:pt idx="152">
                  <c:v>28.837330673349804</c:v>
                </c:pt>
                <c:pt idx="153">
                  <c:v>28.834583420602531</c:v>
                </c:pt>
                <c:pt idx="154">
                  <c:v>28.831836167855279</c:v>
                </c:pt>
                <c:pt idx="155">
                  <c:v>28.829088915108009</c:v>
                </c:pt>
                <c:pt idx="156">
                  <c:v>28.826341662360768</c:v>
                </c:pt>
                <c:pt idx="157">
                  <c:v>28.823594409613523</c:v>
                </c:pt>
                <c:pt idx="158">
                  <c:v>28.820847156866261</c:v>
                </c:pt>
                <c:pt idx="159">
                  <c:v>28.818099904119016</c:v>
                </c:pt>
                <c:pt idx="160">
                  <c:v>28.815352651371764</c:v>
                </c:pt>
                <c:pt idx="161">
                  <c:v>28.812605398624505</c:v>
                </c:pt>
                <c:pt idx="162">
                  <c:v>28.809858145877257</c:v>
                </c:pt>
                <c:pt idx="163">
                  <c:v>28.807110893129991</c:v>
                </c:pt>
                <c:pt idx="164">
                  <c:v>28.804363640382761</c:v>
                </c:pt>
                <c:pt idx="165">
                  <c:v>28.801616387635502</c:v>
                </c:pt>
                <c:pt idx="166">
                  <c:v>28.79886913488825</c:v>
                </c:pt>
                <c:pt idx="167">
                  <c:v>28.796121882140991</c:v>
                </c:pt>
                <c:pt idx="168">
                  <c:v>28.793374629393742</c:v>
                </c:pt>
                <c:pt idx="169">
                  <c:v>28.790627376646476</c:v>
                </c:pt>
                <c:pt idx="170">
                  <c:v>28.787880123899235</c:v>
                </c:pt>
                <c:pt idx="171">
                  <c:v>28.785132871151969</c:v>
                </c:pt>
                <c:pt idx="172">
                  <c:v>28.782385618404724</c:v>
                </c:pt>
                <c:pt idx="173">
                  <c:v>28.77963836565748</c:v>
                </c:pt>
                <c:pt idx="174">
                  <c:v>28.776891112910238</c:v>
                </c:pt>
                <c:pt idx="175">
                  <c:v>28.77414386016298</c:v>
                </c:pt>
                <c:pt idx="176">
                  <c:v>28.771396607415721</c:v>
                </c:pt>
                <c:pt idx="177">
                  <c:v>28.768649354668465</c:v>
                </c:pt>
                <c:pt idx="178">
                  <c:v>28.765902101921213</c:v>
                </c:pt>
                <c:pt idx="179">
                  <c:v>28.76315484917394</c:v>
                </c:pt>
                <c:pt idx="180">
                  <c:v>28.760407596426703</c:v>
                </c:pt>
                <c:pt idx="181">
                  <c:v>28.757660343679447</c:v>
                </c:pt>
                <c:pt idx="182">
                  <c:v>28.754913090932209</c:v>
                </c:pt>
                <c:pt idx="183">
                  <c:v>28.752165838184943</c:v>
                </c:pt>
                <c:pt idx="184">
                  <c:v>28.749418585437699</c:v>
                </c:pt>
                <c:pt idx="185">
                  <c:v>28.74667133269045</c:v>
                </c:pt>
                <c:pt idx="186">
                  <c:v>28.743924079943184</c:v>
                </c:pt>
                <c:pt idx="187">
                  <c:v>28.74117682719594</c:v>
                </c:pt>
                <c:pt idx="188">
                  <c:v>28.738429574448681</c:v>
                </c:pt>
                <c:pt idx="189">
                  <c:v>28.735682321701429</c:v>
                </c:pt>
                <c:pt idx="190">
                  <c:v>28.73293506895418</c:v>
                </c:pt>
                <c:pt idx="191">
                  <c:v>28.730187816206936</c:v>
                </c:pt>
                <c:pt idx="192">
                  <c:v>28.72744056345968</c:v>
                </c:pt>
                <c:pt idx="193">
                  <c:v>28.724693310712432</c:v>
                </c:pt>
                <c:pt idx="194">
                  <c:v>28.721946057965177</c:v>
                </c:pt>
                <c:pt idx="195">
                  <c:v>28.719198805217921</c:v>
                </c:pt>
                <c:pt idx="196">
                  <c:v>28.716451552470655</c:v>
                </c:pt>
                <c:pt idx="197">
                  <c:v>28.713704299723403</c:v>
                </c:pt>
                <c:pt idx="198">
                  <c:v>28.710957046976148</c:v>
                </c:pt>
                <c:pt idx="199">
                  <c:v>28.7082097942289</c:v>
                </c:pt>
                <c:pt idx="200">
                  <c:v>29.04566050432317</c:v>
                </c:pt>
                <c:pt idx="201">
                  <c:v>29.042928263886029</c:v>
                </c:pt>
                <c:pt idx="202">
                  <c:v>29.040196023448861</c:v>
                </c:pt>
                <c:pt idx="203">
                  <c:v>29.037463783011706</c:v>
                </c:pt>
                <c:pt idx="204">
                  <c:v>29.034731542574544</c:v>
                </c:pt>
                <c:pt idx="205">
                  <c:v>29.031999302137397</c:v>
                </c:pt>
                <c:pt idx="206">
                  <c:v>29.029267061700232</c:v>
                </c:pt>
                <c:pt idx="207">
                  <c:v>29.026534821263066</c:v>
                </c:pt>
                <c:pt idx="208">
                  <c:v>29.023802580825912</c:v>
                </c:pt>
                <c:pt idx="209">
                  <c:v>29.021070340388746</c:v>
                </c:pt>
                <c:pt idx="210">
                  <c:v>29.018338099951599</c:v>
                </c:pt>
                <c:pt idx="211">
                  <c:v>29.015605859514441</c:v>
                </c:pt>
                <c:pt idx="212">
                  <c:v>29.012873619077283</c:v>
                </c:pt>
                <c:pt idx="213">
                  <c:v>29.010141378640114</c:v>
                </c:pt>
                <c:pt idx="214">
                  <c:v>29.007409138202949</c:v>
                </c:pt>
                <c:pt idx="215">
                  <c:v>29.004676897765801</c:v>
                </c:pt>
                <c:pt idx="216">
                  <c:v>29.001944657328654</c:v>
                </c:pt>
                <c:pt idx="217">
                  <c:v>28.999212416891488</c:v>
                </c:pt>
                <c:pt idx="218">
                  <c:v>28.996480176454334</c:v>
                </c:pt>
                <c:pt idx="219">
                  <c:v>28.993747936017186</c:v>
                </c:pt>
                <c:pt idx="220">
                  <c:v>28.99101569558001</c:v>
                </c:pt>
                <c:pt idx="221">
                  <c:v>28.988283455142842</c:v>
                </c:pt>
                <c:pt idx="222">
                  <c:v>28.985551214705684</c:v>
                </c:pt>
                <c:pt idx="223">
                  <c:v>28.982818974268525</c:v>
                </c:pt>
                <c:pt idx="224">
                  <c:v>28.980086733831374</c:v>
                </c:pt>
                <c:pt idx="225">
                  <c:v>28.977354493394216</c:v>
                </c:pt>
                <c:pt idx="226">
                  <c:v>28.974622252957069</c:v>
                </c:pt>
                <c:pt idx="227">
                  <c:v>28.971890012519896</c:v>
                </c:pt>
                <c:pt idx="228">
                  <c:v>28.969157772082756</c:v>
                </c:pt>
                <c:pt idx="229">
                  <c:v>28.966425531645587</c:v>
                </c:pt>
                <c:pt idx="230">
                  <c:v>28.963693291208433</c:v>
                </c:pt>
                <c:pt idx="231">
                  <c:v>28.960961050771289</c:v>
                </c:pt>
                <c:pt idx="232">
                  <c:v>28.958228810334116</c:v>
                </c:pt>
                <c:pt idx="233">
                  <c:v>28.955496569896948</c:v>
                </c:pt>
                <c:pt idx="234">
                  <c:v>28.952764329459793</c:v>
                </c:pt>
                <c:pt idx="235">
                  <c:v>28.950032089022631</c:v>
                </c:pt>
                <c:pt idx="236">
                  <c:v>28.94729984858548</c:v>
                </c:pt>
                <c:pt idx="237">
                  <c:v>28.944567608148311</c:v>
                </c:pt>
                <c:pt idx="238">
                  <c:v>28.941835367711153</c:v>
                </c:pt>
                <c:pt idx="239">
                  <c:v>28.939103127273992</c:v>
                </c:pt>
                <c:pt idx="240">
                  <c:v>28.936370886836848</c:v>
                </c:pt>
                <c:pt idx="241">
                  <c:v>28.933638646399679</c:v>
                </c:pt>
                <c:pt idx="242">
                  <c:v>28.930906405962514</c:v>
                </c:pt>
                <c:pt idx="243">
                  <c:v>28.928174165525366</c:v>
                </c:pt>
                <c:pt idx="244">
                  <c:v>28.925441925088219</c:v>
                </c:pt>
                <c:pt idx="245">
                  <c:v>28.922709684651039</c:v>
                </c:pt>
                <c:pt idx="246">
                  <c:v>28.919977444213888</c:v>
                </c:pt>
                <c:pt idx="247">
                  <c:v>28.91724520377673</c:v>
                </c:pt>
                <c:pt idx="248">
                  <c:v>28.914512963339572</c:v>
                </c:pt>
                <c:pt idx="249">
                  <c:v>28.911780722902414</c:v>
                </c:pt>
                <c:pt idx="250">
                  <c:v>28.909048482465259</c:v>
                </c:pt>
                <c:pt idx="251">
                  <c:v>28.906316242028115</c:v>
                </c:pt>
                <c:pt idx="252">
                  <c:v>28.903584001590943</c:v>
                </c:pt>
                <c:pt idx="253">
                  <c:v>28.900851761153795</c:v>
                </c:pt>
                <c:pt idx="254">
                  <c:v>28.898119520716627</c:v>
                </c:pt>
                <c:pt idx="255">
                  <c:v>28.895387280279447</c:v>
                </c:pt>
                <c:pt idx="256">
                  <c:v>28.89265503984231</c:v>
                </c:pt>
                <c:pt idx="257">
                  <c:v>28.889922799405149</c:v>
                </c:pt>
                <c:pt idx="258">
                  <c:v>28.887190558967998</c:v>
                </c:pt>
                <c:pt idx="259">
                  <c:v>28.884458318530839</c:v>
                </c:pt>
                <c:pt idx="260">
                  <c:v>28.881726078093667</c:v>
                </c:pt>
                <c:pt idx="261">
                  <c:v>28.878993837656527</c:v>
                </c:pt>
                <c:pt idx="262">
                  <c:v>28.876261597219361</c:v>
                </c:pt>
                <c:pt idx="263">
                  <c:v>28.873529356782203</c:v>
                </c:pt>
                <c:pt idx="264">
                  <c:v>28.870797116345038</c:v>
                </c:pt>
                <c:pt idx="265">
                  <c:v>28.86806487590788</c:v>
                </c:pt>
                <c:pt idx="266">
                  <c:v>28.865332635470729</c:v>
                </c:pt>
                <c:pt idx="267">
                  <c:v>28.86260039503356</c:v>
                </c:pt>
                <c:pt idx="268">
                  <c:v>28.859868154596395</c:v>
                </c:pt>
                <c:pt idx="269">
                  <c:v>28.857135914159244</c:v>
                </c:pt>
                <c:pt idx="270">
                  <c:v>28.854403673722086</c:v>
                </c:pt>
                <c:pt idx="271">
                  <c:v>28.851671433284928</c:v>
                </c:pt>
                <c:pt idx="272">
                  <c:v>28.848939192847773</c:v>
                </c:pt>
                <c:pt idx="273">
                  <c:v>28.846206952410611</c:v>
                </c:pt>
                <c:pt idx="274">
                  <c:v>28.843474711973464</c:v>
                </c:pt>
                <c:pt idx="275">
                  <c:v>28.840742471536299</c:v>
                </c:pt>
                <c:pt idx="276">
                  <c:v>28.838010231099137</c:v>
                </c:pt>
                <c:pt idx="277">
                  <c:v>28.835277990661972</c:v>
                </c:pt>
                <c:pt idx="278">
                  <c:v>28.832545750224828</c:v>
                </c:pt>
                <c:pt idx="279">
                  <c:v>28.829813509787655</c:v>
                </c:pt>
                <c:pt idx="280">
                  <c:v>28.827081269350508</c:v>
                </c:pt>
                <c:pt idx="281">
                  <c:v>28.824349028913339</c:v>
                </c:pt>
                <c:pt idx="282">
                  <c:v>28.82161678847617</c:v>
                </c:pt>
                <c:pt idx="283">
                  <c:v>28.81888454803903</c:v>
                </c:pt>
                <c:pt idx="284">
                  <c:v>28.816152307601865</c:v>
                </c:pt>
                <c:pt idx="285">
                  <c:v>28.813420067164717</c:v>
                </c:pt>
                <c:pt idx="286">
                  <c:v>28.81068782672757</c:v>
                </c:pt>
                <c:pt idx="287">
                  <c:v>28.807955586290401</c:v>
                </c:pt>
                <c:pt idx="288">
                  <c:v>28.805223345853232</c:v>
                </c:pt>
                <c:pt idx="289">
                  <c:v>28.802491105416081</c:v>
                </c:pt>
                <c:pt idx="290">
                  <c:v>28.799758864978934</c:v>
                </c:pt>
                <c:pt idx="291">
                  <c:v>28.797026624541772</c:v>
                </c:pt>
                <c:pt idx="292">
                  <c:v>28.794294384104621</c:v>
                </c:pt>
                <c:pt idx="293">
                  <c:v>28.791562143667431</c:v>
                </c:pt>
                <c:pt idx="294">
                  <c:v>28.78882990323029</c:v>
                </c:pt>
                <c:pt idx="295">
                  <c:v>28.786097662793125</c:v>
                </c:pt>
                <c:pt idx="296">
                  <c:v>28.783365422355963</c:v>
                </c:pt>
                <c:pt idx="297">
                  <c:v>28.780633181918812</c:v>
                </c:pt>
                <c:pt idx="298">
                  <c:v>28.777900941481651</c:v>
                </c:pt>
                <c:pt idx="299">
                  <c:v>28.775168701044489</c:v>
                </c:pt>
                <c:pt idx="300">
                  <c:v>28.772436460607334</c:v>
                </c:pt>
                <c:pt idx="301">
                  <c:v>28.769704220170169</c:v>
                </c:pt>
                <c:pt idx="302">
                  <c:v>28.766971979733004</c:v>
                </c:pt>
                <c:pt idx="303">
                  <c:v>28.764239739295856</c:v>
                </c:pt>
                <c:pt idx="304">
                  <c:v>28.761507498858688</c:v>
                </c:pt>
                <c:pt idx="305">
                  <c:v>28.758775258421551</c:v>
                </c:pt>
                <c:pt idx="306">
                  <c:v>28.756043017984378</c:v>
                </c:pt>
                <c:pt idx="307">
                  <c:v>28.753310777547231</c:v>
                </c:pt>
                <c:pt idx="308">
                  <c:v>28.750578537110066</c:v>
                </c:pt>
                <c:pt idx="309">
                  <c:v>28.7478462966729</c:v>
                </c:pt>
                <c:pt idx="310">
                  <c:v>28.745114056235742</c:v>
                </c:pt>
                <c:pt idx="311">
                  <c:v>28.742381815798588</c:v>
                </c:pt>
                <c:pt idx="312">
                  <c:v>28.739649575361444</c:v>
                </c:pt>
                <c:pt idx="313">
                  <c:v>28.736917334924268</c:v>
                </c:pt>
                <c:pt idx="314">
                  <c:v>28.734185094487113</c:v>
                </c:pt>
                <c:pt idx="315">
                  <c:v>28.731452854049955</c:v>
                </c:pt>
                <c:pt idx="316">
                  <c:v>28.728720613612797</c:v>
                </c:pt>
                <c:pt idx="317">
                  <c:v>28.725988373175639</c:v>
                </c:pt>
                <c:pt idx="318">
                  <c:v>28.723256132738481</c:v>
                </c:pt>
                <c:pt idx="319">
                  <c:v>28.720523892301326</c:v>
                </c:pt>
                <c:pt idx="320">
                  <c:v>28.717791651864172</c:v>
                </c:pt>
                <c:pt idx="321">
                  <c:v>28.71505941142701</c:v>
                </c:pt>
                <c:pt idx="322">
                  <c:v>28.712327170989852</c:v>
                </c:pt>
                <c:pt idx="323">
                  <c:v>28.70959493055269</c:v>
                </c:pt>
                <c:pt idx="324">
                  <c:v>28.706862690115543</c:v>
                </c:pt>
                <c:pt idx="325">
                  <c:v>28.704130449678367</c:v>
                </c:pt>
                <c:pt idx="326">
                  <c:v>28.701398209241226</c:v>
                </c:pt>
                <c:pt idx="327">
                  <c:v>28.69866596880405</c:v>
                </c:pt>
                <c:pt idx="328">
                  <c:v>28.695933728366889</c:v>
                </c:pt>
                <c:pt idx="329">
                  <c:v>28.693201487929734</c:v>
                </c:pt>
                <c:pt idx="330">
                  <c:v>28.690469247492572</c:v>
                </c:pt>
                <c:pt idx="331">
                  <c:v>28.687737007055429</c:v>
                </c:pt>
                <c:pt idx="332">
                  <c:v>28.685004766618267</c:v>
                </c:pt>
                <c:pt idx="333">
                  <c:v>28.682272526181098</c:v>
                </c:pt>
                <c:pt idx="334">
                  <c:v>28.679540285743947</c:v>
                </c:pt>
                <c:pt idx="335">
                  <c:v>28.676808045306771</c:v>
                </c:pt>
                <c:pt idx="336">
                  <c:v>28.674075804869634</c:v>
                </c:pt>
                <c:pt idx="337">
                  <c:v>28.671343564432473</c:v>
                </c:pt>
                <c:pt idx="338">
                  <c:v>28.668611323995304</c:v>
                </c:pt>
                <c:pt idx="339">
                  <c:v>28.665879083558146</c:v>
                </c:pt>
                <c:pt idx="340">
                  <c:v>28.663146843120998</c:v>
                </c:pt>
                <c:pt idx="341">
                  <c:v>28.660414602683833</c:v>
                </c:pt>
                <c:pt idx="342">
                  <c:v>28.657682362246653</c:v>
                </c:pt>
                <c:pt idx="343">
                  <c:v>28.654950121809534</c:v>
                </c:pt>
                <c:pt idx="344">
                  <c:v>28.652217881372373</c:v>
                </c:pt>
                <c:pt idx="345">
                  <c:v>28.649485640935218</c:v>
                </c:pt>
                <c:pt idx="346">
                  <c:v>28.646753400498042</c:v>
                </c:pt>
                <c:pt idx="347">
                  <c:v>28.644021160060884</c:v>
                </c:pt>
                <c:pt idx="348">
                  <c:v>28.641288919623722</c:v>
                </c:pt>
                <c:pt idx="349">
                  <c:v>28.638556679186568</c:v>
                </c:pt>
                <c:pt idx="350">
                  <c:v>28.635824438749403</c:v>
                </c:pt>
                <c:pt idx="351">
                  <c:v>28.633092198312262</c:v>
                </c:pt>
                <c:pt idx="352">
                  <c:v>28.630359957875086</c:v>
                </c:pt>
                <c:pt idx="353">
                  <c:v>28.627627717437949</c:v>
                </c:pt>
                <c:pt idx="354">
                  <c:v>28.624895477000788</c:v>
                </c:pt>
                <c:pt idx="355">
                  <c:v>28.622163236563612</c:v>
                </c:pt>
                <c:pt idx="356">
                  <c:v>28.619430996126454</c:v>
                </c:pt>
                <c:pt idx="357">
                  <c:v>28.616698755689288</c:v>
                </c:pt>
                <c:pt idx="358">
                  <c:v>28.613966515252152</c:v>
                </c:pt>
                <c:pt idx="359">
                  <c:v>28.611234274814993</c:v>
                </c:pt>
                <c:pt idx="360">
                  <c:v>28.608502034377825</c:v>
                </c:pt>
                <c:pt idx="361">
                  <c:v>28.605769793940674</c:v>
                </c:pt>
                <c:pt idx="362">
                  <c:v>28.603037553503501</c:v>
                </c:pt>
                <c:pt idx="363">
                  <c:v>28.600305313066343</c:v>
                </c:pt>
                <c:pt idx="364">
                  <c:v>28.597573072629178</c:v>
                </c:pt>
                <c:pt idx="365">
                  <c:v>28.594840832192034</c:v>
                </c:pt>
                <c:pt idx="366">
                  <c:v>28.592108591754879</c:v>
                </c:pt>
                <c:pt idx="367">
                  <c:v>28.589376351317703</c:v>
                </c:pt>
                <c:pt idx="368">
                  <c:v>28.586644110880574</c:v>
                </c:pt>
                <c:pt idx="369">
                  <c:v>28.583911870443387</c:v>
                </c:pt>
                <c:pt idx="370">
                  <c:v>28.581179630006243</c:v>
                </c:pt>
                <c:pt idx="371">
                  <c:v>28.578447389569078</c:v>
                </c:pt>
                <c:pt idx="372">
                  <c:v>28.575715149131938</c:v>
                </c:pt>
                <c:pt idx="373">
                  <c:v>28.572982908694762</c:v>
                </c:pt>
                <c:pt idx="374">
                  <c:v>28.570250668257611</c:v>
                </c:pt>
                <c:pt idx="375">
                  <c:v>28.567518427820442</c:v>
                </c:pt>
                <c:pt idx="376">
                  <c:v>28.564786187383294</c:v>
                </c:pt>
                <c:pt idx="377">
                  <c:v>28.562053946946111</c:v>
                </c:pt>
                <c:pt idx="378">
                  <c:v>28.559321706508964</c:v>
                </c:pt>
                <c:pt idx="379">
                  <c:v>28.556589466071809</c:v>
                </c:pt>
                <c:pt idx="380">
                  <c:v>28.553857225634658</c:v>
                </c:pt>
                <c:pt idx="381">
                  <c:v>28.55112498519749</c:v>
                </c:pt>
                <c:pt idx="382">
                  <c:v>28.548392744760324</c:v>
                </c:pt>
                <c:pt idx="383">
                  <c:v>28.884083498971023</c:v>
                </c:pt>
                <c:pt idx="384">
                  <c:v>28.881336246223775</c:v>
                </c:pt>
                <c:pt idx="385">
                  <c:v>28.878588993476537</c:v>
                </c:pt>
                <c:pt idx="386">
                  <c:v>28.875841740729285</c:v>
                </c:pt>
                <c:pt idx="387">
                  <c:v>28.873094487982023</c:v>
                </c:pt>
                <c:pt idx="388">
                  <c:v>28.870347235234775</c:v>
                </c:pt>
                <c:pt idx="389">
                  <c:v>28.86759998248753</c:v>
                </c:pt>
                <c:pt idx="390">
                  <c:v>28.864852729740274</c:v>
                </c:pt>
                <c:pt idx="391">
                  <c:v>28.862105476993023</c:v>
                </c:pt>
                <c:pt idx="392">
                  <c:v>28.859358224245756</c:v>
                </c:pt>
                <c:pt idx="393">
                  <c:v>28.856610971498505</c:v>
                </c:pt>
                <c:pt idx="394">
                  <c:v>28.853863718751256</c:v>
                </c:pt>
                <c:pt idx="395">
                  <c:v>28.851116466004012</c:v>
                </c:pt>
                <c:pt idx="396">
                  <c:v>28.848369213256763</c:v>
                </c:pt>
                <c:pt idx="397">
                  <c:v>28.845621960509494</c:v>
                </c:pt>
                <c:pt idx="398">
                  <c:v>28.842874707762256</c:v>
                </c:pt>
                <c:pt idx="399">
                  <c:v>28.840127455015008</c:v>
                </c:pt>
              </c:numCache>
            </c:numRef>
          </c:val>
          <c:smooth val="0"/>
          <c:extLst>
            <c:ext xmlns:c16="http://schemas.microsoft.com/office/drawing/2014/chart" uri="{C3380CC4-5D6E-409C-BE32-E72D297353CC}">
              <c16:uniqueId val="{00000000-A633-493E-85D9-3257E00A8799}"/>
            </c:ext>
          </c:extLst>
        </c:ser>
        <c:ser>
          <c:idx val="1"/>
          <c:order val="1"/>
          <c:tx>
            <c:strRef>
              <c:f>'久期计算(24特别国债03)'!$C$111</c:f>
              <c:strCache>
                <c:ptCount val="1"/>
                <c:pt idx="0">
                  <c:v>修正久期（年）</c:v>
                </c:pt>
              </c:strCache>
            </c:strRef>
          </c:tx>
          <c:spPr>
            <a:ln w="28575" cap="rnd">
              <a:solidFill>
                <a:schemeClr val="accent2"/>
              </a:solidFill>
              <a:round/>
            </a:ln>
            <a:effectLst/>
          </c:spPr>
          <c:marker>
            <c:symbol val="none"/>
          </c:marker>
          <c:cat>
            <c:numRef>
              <c:f>'久期计算(24特别国债03)'!$A$112:$A$511</c:f>
              <c:numCache>
                <c:formatCode>m/d/yyyy</c:formatCode>
                <c:ptCount val="400"/>
                <c:pt idx="0">
                  <c:v>45623</c:v>
                </c:pt>
                <c:pt idx="1">
                  <c:v>45624</c:v>
                </c:pt>
                <c:pt idx="2">
                  <c:v>45625</c:v>
                </c:pt>
                <c:pt idx="3">
                  <c:v>45626</c:v>
                </c:pt>
                <c:pt idx="4">
                  <c:v>45627</c:v>
                </c:pt>
                <c:pt idx="5">
                  <c:v>45628</c:v>
                </c:pt>
                <c:pt idx="6">
                  <c:v>45629</c:v>
                </c:pt>
                <c:pt idx="7">
                  <c:v>45630</c:v>
                </c:pt>
                <c:pt idx="8">
                  <c:v>45631</c:v>
                </c:pt>
                <c:pt idx="9">
                  <c:v>45632</c:v>
                </c:pt>
                <c:pt idx="10">
                  <c:v>45633</c:v>
                </c:pt>
                <c:pt idx="11">
                  <c:v>45634</c:v>
                </c:pt>
                <c:pt idx="12">
                  <c:v>45635</c:v>
                </c:pt>
                <c:pt idx="13">
                  <c:v>45636</c:v>
                </c:pt>
                <c:pt idx="14">
                  <c:v>45637</c:v>
                </c:pt>
                <c:pt idx="15">
                  <c:v>45638</c:v>
                </c:pt>
                <c:pt idx="16">
                  <c:v>45639</c:v>
                </c:pt>
                <c:pt idx="17">
                  <c:v>45640</c:v>
                </c:pt>
                <c:pt idx="18">
                  <c:v>45641</c:v>
                </c:pt>
                <c:pt idx="19">
                  <c:v>45642</c:v>
                </c:pt>
                <c:pt idx="20">
                  <c:v>45643</c:v>
                </c:pt>
                <c:pt idx="21">
                  <c:v>45644</c:v>
                </c:pt>
                <c:pt idx="22">
                  <c:v>45645</c:v>
                </c:pt>
                <c:pt idx="23">
                  <c:v>45646</c:v>
                </c:pt>
                <c:pt idx="24">
                  <c:v>45647</c:v>
                </c:pt>
                <c:pt idx="25">
                  <c:v>45648</c:v>
                </c:pt>
                <c:pt idx="26">
                  <c:v>45649</c:v>
                </c:pt>
                <c:pt idx="27">
                  <c:v>45650</c:v>
                </c:pt>
                <c:pt idx="28">
                  <c:v>45651</c:v>
                </c:pt>
                <c:pt idx="29">
                  <c:v>45652</c:v>
                </c:pt>
                <c:pt idx="30">
                  <c:v>45653</c:v>
                </c:pt>
                <c:pt idx="31">
                  <c:v>45654</c:v>
                </c:pt>
                <c:pt idx="32">
                  <c:v>45655</c:v>
                </c:pt>
                <c:pt idx="33">
                  <c:v>45656</c:v>
                </c:pt>
                <c:pt idx="34">
                  <c:v>45657</c:v>
                </c:pt>
                <c:pt idx="35">
                  <c:v>45658</c:v>
                </c:pt>
                <c:pt idx="36">
                  <c:v>45659</c:v>
                </c:pt>
                <c:pt idx="37">
                  <c:v>45660</c:v>
                </c:pt>
                <c:pt idx="38">
                  <c:v>45661</c:v>
                </c:pt>
                <c:pt idx="39">
                  <c:v>45662</c:v>
                </c:pt>
                <c:pt idx="40">
                  <c:v>45663</c:v>
                </c:pt>
                <c:pt idx="41">
                  <c:v>45664</c:v>
                </c:pt>
                <c:pt idx="42">
                  <c:v>45665</c:v>
                </c:pt>
                <c:pt idx="43">
                  <c:v>45666</c:v>
                </c:pt>
                <c:pt idx="44">
                  <c:v>45667</c:v>
                </c:pt>
                <c:pt idx="45">
                  <c:v>45668</c:v>
                </c:pt>
                <c:pt idx="46">
                  <c:v>45669</c:v>
                </c:pt>
                <c:pt idx="47">
                  <c:v>45670</c:v>
                </c:pt>
                <c:pt idx="48">
                  <c:v>45671</c:v>
                </c:pt>
                <c:pt idx="49">
                  <c:v>45672</c:v>
                </c:pt>
                <c:pt idx="50">
                  <c:v>45673</c:v>
                </c:pt>
                <c:pt idx="51">
                  <c:v>45674</c:v>
                </c:pt>
                <c:pt idx="52">
                  <c:v>45675</c:v>
                </c:pt>
                <c:pt idx="53">
                  <c:v>45676</c:v>
                </c:pt>
                <c:pt idx="54">
                  <c:v>45677</c:v>
                </c:pt>
                <c:pt idx="55">
                  <c:v>45678</c:v>
                </c:pt>
                <c:pt idx="56">
                  <c:v>45679</c:v>
                </c:pt>
                <c:pt idx="57">
                  <c:v>45680</c:v>
                </c:pt>
                <c:pt idx="58">
                  <c:v>45681</c:v>
                </c:pt>
                <c:pt idx="59">
                  <c:v>45682</c:v>
                </c:pt>
                <c:pt idx="60">
                  <c:v>45683</c:v>
                </c:pt>
                <c:pt idx="61">
                  <c:v>45684</c:v>
                </c:pt>
                <c:pt idx="62">
                  <c:v>45685</c:v>
                </c:pt>
                <c:pt idx="63">
                  <c:v>45686</c:v>
                </c:pt>
                <c:pt idx="64">
                  <c:v>45687</c:v>
                </c:pt>
                <c:pt idx="65">
                  <c:v>45688</c:v>
                </c:pt>
                <c:pt idx="66">
                  <c:v>45689</c:v>
                </c:pt>
                <c:pt idx="67">
                  <c:v>45690</c:v>
                </c:pt>
                <c:pt idx="68">
                  <c:v>45691</c:v>
                </c:pt>
                <c:pt idx="69">
                  <c:v>45692</c:v>
                </c:pt>
                <c:pt idx="70">
                  <c:v>45693</c:v>
                </c:pt>
                <c:pt idx="71">
                  <c:v>45694</c:v>
                </c:pt>
                <c:pt idx="72">
                  <c:v>45695</c:v>
                </c:pt>
                <c:pt idx="73">
                  <c:v>45696</c:v>
                </c:pt>
                <c:pt idx="74">
                  <c:v>45697</c:v>
                </c:pt>
                <c:pt idx="75">
                  <c:v>45698</c:v>
                </c:pt>
                <c:pt idx="76">
                  <c:v>45699</c:v>
                </c:pt>
                <c:pt idx="77">
                  <c:v>45700</c:v>
                </c:pt>
                <c:pt idx="78">
                  <c:v>45701</c:v>
                </c:pt>
                <c:pt idx="79">
                  <c:v>45702</c:v>
                </c:pt>
                <c:pt idx="80">
                  <c:v>45703</c:v>
                </c:pt>
                <c:pt idx="81">
                  <c:v>45704</c:v>
                </c:pt>
                <c:pt idx="82">
                  <c:v>45705</c:v>
                </c:pt>
                <c:pt idx="83">
                  <c:v>45706</c:v>
                </c:pt>
                <c:pt idx="84">
                  <c:v>45707</c:v>
                </c:pt>
                <c:pt idx="85">
                  <c:v>45708</c:v>
                </c:pt>
                <c:pt idx="86">
                  <c:v>45709</c:v>
                </c:pt>
                <c:pt idx="87">
                  <c:v>45710</c:v>
                </c:pt>
                <c:pt idx="88">
                  <c:v>45711</c:v>
                </c:pt>
                <c:pt idx="89">
                  <c:v>45712</c:v>
                </c:pt>
                <c:pt idx="90">
                  <c:v>45713</c:v>
                </c:pt>
                <c:pt idx="91">
                  <c:v>45714</c:v>
                </c:pt>
                <c:pt idx="92">
                  <c:v>45715</c:v>
                </c:pt>
                <c:pt idx="93">
                  <c:v>45716</c:v>
                </c:pt>
                <c:pt idx="94">
                  <c:v>45717</c:v>
                </c:pt>
                <c:pt idx="95">
                  <c:v>45718</c:v>
                </c:pt>
                <c:pt idx="96">
                  <c:v>45719</c:v>
                </c:pt>
                <c:pt idx="97">
                  <c:v>45720</c:v>
                </c:pt>
                <c:pt idx="98">
                  <c:v>45721</c:v>
                </c:pt>
                <c:pt idx="99">
                  <c:v>45722</c:v>
                </c:pt>
                <c:pt idx="100">
                  <c:v>45723</c:v>
                </c:pt>
                <c:pt idx="101">
                  <c:v>45724</c:v>
                </c:pt>
                <c:pt idx="102">
                  <c:v>45725</c:v>
                </c:pt>
                <c:pt idx="103">
                  <c:v>45726</c:v>
                </c:pt>
                <c:pt idx="104">
                  <c:v>45727</c:v>
                </c:pt>
                <c:pt idx="105">
                  <c:v>45728</c:v>
                </c:pt>
                <c:pt idx="106">
                  <c:v>45729</c:v>
                </c:pt>
                <c:pt idx="107">
                  <c:v>45730</c:v>
                </c:pt>
                <c:pt idx="108">
                  <c:v>45731</c:v>
                </c:pt>
                <c:pt idx="109">
                  <c:v>45732</c:v>
                </c:pt>
                <c:pt idx="110">
                  <c:v>45733</c:v>
                </c:pt>
                <c:pt idx="111">
                  <c:v>45734</c:v>
                </c:pt>
                <c:pt idx="112">
                  <c:v>45735</c:v>
                </c:pt>
                <c:pt idx="113">
                  <c:v>45736</c:v>
                </c:pt>
                <c:pt idx="114">
                  <c:v>45737</c:v>
                </c:pt>
                <c:pt idx="115">
                  <c:v>45738</c:v>
                </c:pt>
                <c:pt idx="116">
                  <c:v>45739</c:v>
                </c:pt>
                <c:pt idx="117">
                  <c:v>45740</c:v>
                </c:pt>
                <c:pt idx="118">
                  <c:v>45741</c:v>
                </c:pt>
                <c:pt idx="119">
                  <c:v>45742</c:v>
                </c:pt>
                <c:pt idx="120">
                  <c:v>45743</c:v>
                </c:pt>
                <c:pt idx="121">
                  <c:v>45744</c:v>
                </c:pt>
                <c:pt idx="122">
                  <c:v>45745</c:v>
                </c:pt>
                <c:pt idx="123">
                  <c:v>45746</c:v>
                </c:pt>
                <c:pt idx="124">
                  <c:v>45747</c:v>
                </c:pt>
                <c:pt idx="125">
                  <c:v>45748</c:v>
                </c:pt>
                <c:pt idx="126">
                  <c:v>45749</c:v>
                </c:pt>
                <c:pt idx="127">
                  <c:v>45750</c:v>
                </c:pt>
                <c:pt idx="128">
                  <c:v>45751</c:v>
                </c:pt>
                <c:pt idx="129">
                  <c:v>45752</c:v>
                </c:pt>
                <c:pt idx="130">
                  <c:v>45753</c:v>
                </c:pt>
                <c:pt idx="131">
                  <c:v>45754</c:v>
                </c:pt>
                <c:pt idx="132">
                  <c:v>45755</c:v>
                </c:pt>
                <c:pt idx="133">
                  <c:v>45756</c:v>
                </c:pt>
                <c:pt idx="134">
                  <c:v>45757</c:v>
                </c:pt>
                <c:pt idx="135">
                  <c:v>45758</c:v>
                </c:pt>
                <c:pt idx="136">
                  <c:v>45759</c:v>
                </c:pt>
                <c:pt idx="137">
                  <c:v>45760</c:v>
                </c:pt>
                <c:pt idx="138">
                  <c:v>45761</c:v>
                </c:pt>
                <c:pt idx="139">
                  <c:v>45762</c:v>
                </c:pt>
                <c:pt idx="140">
                  <c:v>45763</c:v>
                </c:pt>
                <c:pt idx="141">
                  <c:v>45764</c:v>
                </c:pt>
                <c:pt idx="142">
                  <c:v>45765</c:v>
                </c:pt>
                <c:pt idx="143">
                  <c:v>45766</c:v>
                </c:pt>
                <c:pt idx="144">
                  <c:v>45767</c:v>
                </c:pt>
                <c:pt idx="145">
                  <c:v>45768</c:v>
                </c:pt>
                <c:pt idx="146">
                  <c:v>45769</c:v>
                </c:pt>
                <c:pt idx="147">
                  <c:v>45770</c:v>
                </c:pt>
                <c:pt idx="148">
                  <c:v>45771</c:v>
                </c:pt>
                <c:pt idx="149">
                  <c:v>45772</c:v>
                </c:pt>
                <c:pt idx="150">
                  <c:v>45773</c:v>
                </c:pt>
                <c:pt idx="151">
                  <c:v>45774</c:v>
                </c:pt>
                <c:pt idx="152">
                  <c:v>45775</c:v>
                </c:pt>
                <c:pt idx="153">
                  <c:v>45776</c:v>
                </c:pt>
                <c:pt idx="154">
                  <c:v>45777</c:v>
                </c:pt>
                <c:pt idx="155">
                  <c:v>45778</c:v>
                </c:pt>
                <c:pt idx="156">
                  <c:v>45779</c:v>
                </c:pt>
                <c:pt idx="157">
                  <c:v>45780</c:v>
                </c:pt>
                <c:pt idx="158">
                  <c:v>45781</c:v>
                </c:pt>
                <c:pt idx="159">
                  <c:v>45782</c:v>
                </c:pt>
                <c:pt idx="160">
                  <c:v>45783</c:v>
                </c:pt>
                <c:pt idx="161">
                  <c:v>45784</c:v>
                </c:pt>
                <c:pt idx="162">
                  <c:v>45785</c:v>
                </c:pt>
                <c:pt idx="163">
                  <c:v>45786</c:v>
                </c:pt>
                <c:pt idx="164">
                  <c:v>45787</c:v>
                </c:pt>
                <c:pt idx="165">
                  <c:v>45788</c:v>
                </c:pt>
                <c:pt idx="166">
                  <c:v>45789</c:v>
                </c:pt>
                <c:pt idx="167">
                  <c:v>45790</c:v>
                </c:pt>
                <c:pt idx="168">
                  <c:v>45791</c:v>
                </c:pt>
                <c:pt idx="169">
                  <c:v>45792</c:v>
                </c:pt>
                <c:pt idx="170">
                  <c:v>45793</c:v>
                </c:pt>
                <c:pt idx="171">
                  <c:v>45794</c:v>
                </c:pt>
                <c:pt idx="172">
                  <c:v>45795</c:v>
                </c:pt>
                <c:pt idx="173">
                  <c:v>45796</c:v>
                </c:pt>
                <c:pt idx="174">
                  <c:v>45797</c:v>
                </c:pt>
                <c:pt idx="175">
                  <c:v>45798</c:v>
                </c:pt>
                <c:pt idx="176">
                  <c:v>45799</c:v>
                </c:pt>
                <c:pt idx="177">
                  <c:v>45800</c:v>
                </c:pt>
                <c:pt idx="178">
                  <c:v>45801</c:v>
                </c:pt>
                <c:pt idx="179">
                  <c:v>45802</c:v>
                </c:pt>
                <c:pt idx="180">
                  <c:v>45803</c:v>
                </c:pt>
                <c:pt idx="181">
                  <c:v>45804</c:v>
                </c:pt>
                <c:pt idx="182">
                  <c:v>45805</c:v>
                </c:pt>
                <c:pt idx="183">
                  <c:v>45806</c:v>
                </c:pt>
                <c:pt idx="184">
                  <c:v>45807</c:v>
                </c:pt>
                <c:pt idx="185">
                  <c:v>45808</c:v>
                </c:pt>
                <c:pt idx="186">
                  <c:v>45809</c:v>
                </c:pt>
                <c:pt idx="187">
                  <c:v>45810</c:v>
                </c:pt>
                <c:pt idx="188">
                  <c:v>45811</c:v>
                </c:pt>
                <c:pt idx="189">
                  <c:v>45812</c:v>
                </c:pt>
                <c:pt idx="190">
                  <c:v>45813</c:v>
                </c:pt>
                <c:pt idx="191">
                  <c:v>45814</c:v>
                </c:pt>
                <c:pt idx="192">
                  <c:v>45815</c:v>
                </c:pt>
                <c:pt idx="193">
                  <c:v>45816</c:v>
                </c:pt>
                <c:pt idx="194">
                  <c:v>45817</c:v>
                </c:pt>
                <c:pt idx="195">
                  <c:v>45818</c:v>
                </c:pt>
                <c:pt idx="196">
                  <c:v>45819</c:v>
                </c:pt>
                <c:pt idx="197">
                  <c:v>45820</c:v>
                </c:pt>
                <c:pt idx="198">
                  <c:v>45821</c:v>
                </c:pt>
                <c:pt idx="199">
                  <c:v>45822</c:v>
                </c:pt>
                <c:pt idx="200">
                  <c:v>45823</c:v>
                </c:pt>
                <c:pt idx="201">
                  <c:v>45824</c:v>
                </c:pt>
                <c:pt idx="202">
                  <c:v>45825</c:v>
                </c:pt>
                <c:pt idx="203">
                  <c:v>45826</c:v>
                </c:pt>
                <c:pt idx="204">
                  <c:v>45827</c:v>
                </c:pt>
                <c:pt idx="205">
                  <c:v>45828</c:v>
                </c:pt>
                <c:pt idx="206">
                  <c:v>45829</c:v>
                </c:pt>
                <c:pt idx="207">
                  <c:v>45830</c:v>
                </c:pt>
                <c:pt idx="208">
                  <c:v>45831</c:v>
                </c:pt>
                <c:pt idx="209">
                  <c:v>45832</c:v>
                </c:pt>
                <c:pt idx="210">
                  <c:v>45833</c:v>
                </c:pt>
                <c:pt idx="211">
                  <c:v>45834</c:v>
                </c:pt>
                <c:pt idx="212">
                  <c:v>45835</c:v>
                </c:pt>
                <c:pt idx="213">
                  <c:v>45836</c:v>
                </c:pt>
                <c:pt idx="214">
                  <c:v>45837</c:v>
                </c:pt>
                <c:pt idx="215">
                  <c:v>45838</c:v>
                </c:pt>
                <c:pt idx="216">
                  <c:v>45839</c:v>
                </c:pt>
                <c:pt idx="217">
                  <c:v>45840</c:v>
                </c:pt>
                <c:pt idx="218">
                  <c:v>45841</c:v>
                </c:pt>
                <c:pt idx="219">
                  <c:v>45842</c:v>
                </c:pt>
                <c:pt idx="220">
                  <c:v>45843</c:v>
                </c:pt>
                <c:pt idx="221">
                  <c:v>45844</c:v>
                </c:pt>
                <c:pt idx="222">
                  <c:v>45845</c:v>
                </c:pt>
                <c:pt idx="223">
                  <c:v>45846</c:v>
                </c:pt>
                <c:pt idx="224">
                  <c:v>45847</c:v>
                </c:pt>
                <c:pt idx="225">
                  <c:v>45848</c:v>
                </c:pt>
                <c:pt idx="226">
                  <c:v>45849</c:v>
                </c:pt>
                <c:pt idx="227">
                  <c:v>45850</c:v>
                </c:pt>
                <c:pt idx="228">
                  <c:v>45851</c:v>
                </c:pt>
                <c:pt idx="229">
                  <c:v>45852</c:v>
                </c:pt>
                <c:pt idx="230">
                  <c:v>45853</c:v>
                </c:pt>
                <c:pt idx="231">
                  <c:v>45854</c:v>
                </c:pt>
                <c:pt idx="232">
                  <c:v>45855</c:v>
                </c:pt>
                <c:pt idx="233">
                  <c:v>45856</c:v>
                </c:pt>
                <c:pt idx="234">
                  <c:v>45857</c:v>
                </c:pt>
                <c:pt idx="235">
                  <c:v>45858</c:v>
                </c:pt>
                <c:pt idx="236">
                  <c:v>45859</c:v>
                </c:pt>
                <c:pt idx="237">
                  <c:v>45860</c:v>
                </c:pt>
                <c:pt idx="238">
                  <c:v>45861</c:v>
                </c:pt>
                <c:pt idx="239">
                  <c:v>45862</c:v>
                </c:pt>
                <c:pt idx="240">
                  <c:v>45863</c:v>
                </c:pt>
                <c:pt idx="241">
                  <c:v>45864</c:v>
                </c:pt>
                <c:pt idx="242">
                  <c:v>45865</c:v>
                </c:pt>
                <c:pt idx="243">
                  <c:v>45866</c:v>
                </c:pt>
                <c:pt idx="244">
                  <c:v>45867</c:v>
                </c:pt>
                <c:pt idx="245">
                  <c:v>45868</c:v>
                </c:pt>
                <c:pt idx="246">
                  <c:v>45869</c:v>
                </c:pt>
                <c:pt idx="247">
                  <c:v>45870</c:v>
                </c:pt>
                <c:pt idx="248">
                  <c:v>45871</c:v>
                </c:pt>
                <c:pt idx="249">
                  <c:v>45872</c:v>
                </c:pt>
                <c:pt idx="250">
                  <c:v>45873</c:v>
                </c:pt>
                <c:pt idx="251">
                  <c:v>45874</c:v>
                </c:pt>
                <c:pt idx="252">
                  <c:v>45875</c:v>
                </c:pt>
                <c:pt idx="253">
                  <c:v>45876</c:v>
                </c:pt>
                <c:pt idx="254">
                  <c:v>45877</c:v>
                </c:pt>
                <c:pt idx="255">
                  <c:v>45878</c:v>
                </c:pt>
                <c:pt idx="256">
                  <c:v>45879</c:v>
                </c:pt>
                <c:pt idx="257">
                  <c:v>45880</c:v>
                </c:pt>
                <c:pt idx="258">
                  <c:v>45881</c:v>
                </c:pt>
                <c:pt idx="259">
                  <c:v>45882</c:v>
                </c:pt>
                <c:pt idx="260">
                  <c:v>45883</c:v>
                </c:pt>
                <c:pt idx="261">
                  <c:v>45884</c:v>
                </c:pt>
                <c:pt idx="262">
                  <c:v>45885</c:v>
                </c:pt>
                <c:pt idx="263">
                  <c:v>45886</c:v>
                </c:pt>
                <c:pt idx="264">
                  <c:v>45887</c:v>
                </c:pt>
                <c:pt idx="265">
                  <c:v>45888</c:v>
                </c:pt>
                <c:pt idx="266">
                  <c:v>45889</c:v>
                </c:pt>
                <c:pt idx="267">
                  <c:v>45890</c:v>
                </c:pt>
                <c:pt idx="268">
                  <c:v>45891</c:v>
                </c:pt>
                <c:pt idx="269">
                  <c:v>45892</c:v>
                </c:pt>
                <c:pt idx="270">
                  <c:v>45893</c:v>
                </c:pt>
                <c:pt idx="271">
                  <c:v>45894</c:v>
                </c:pt>
                <c:pt idx="272">
                  <c:v>45895</c:v>
                </c:pt>
                <c:pt idx="273">
                  <c:v>45896</c:v>
                </c:pt>
                <c:pt idx="274">
                  <c:v>45897</c:v>
                </c:pt>
                <c:pt idx="275">
                  <c:v>45898</c:v>
                </c:pt>
                <c:pt idx="276">
                  <c:v>45899</c:v>
                </c:pt>
                <c:pt idx="277">
                  <c:v>45900</c:v>
                </c:pt>
                <c:pt idx="278">
                  <c:v>45901</c:v>
                </c:pt>
                <c:pt idx="279">
                  <c:v>45902</c:v>
                </c:pt>
                <c:pt idx="280">
                  <c:v>45903</c:v>
                </c:pt>
                <c:pt idx="281">
                  <c:v>45904</c:v>
                </c:pt>
                <c:pt idx="282">
                  <c:v>45905</c:v>
                </c:pt>
                <c:pt idx="283">
                  <c:v>45906</c:v>
                </c:pt>
                <c:pt idx="284">
                  <c:v>45907</c:v>
                </c:pt>
                <c:pt idx="285">
                  <c:v>45908</c:v>
                </c:pt>
                <c:pt idx="286">
                  <c:v>45909</c:v>
                </c:pt>
                <c:pt idx="287">
                  <c:v>45910</c:v>
                </c:pt>
                <c:pt idx="288">
                  <c:v>45911</c:v>
                </c:pt>
                <c:pt idx="289">
                  <c:v>45912</c:v>
                </c:pt>
                <c:pt idx="290">
                  <c:v>45913</c:v>
                </c:pt>
                <c:pt idx="291">
                  <c:v>45914</c:v>
                </c:pt>
                <c:pt idx="292">
                  <c:v>45915</c:v>
                </c:pt>
                <c:pt idx="293">
                  <c:v>45916</c:v>
                </c:pt>
                <c:pt idx="294">
                  <c:v>45917</c:v>
                </c:pt>
                <c:pt idx="295">
                  <c:v>45918</c:v>
                </c:pt>
                <c:pt idx="296">
                  <c:v>45919</c:v>
                </c:pt>
                <c:pt idx="297">
                  <c:v>45920</c:v>
                </c:pt>
                <c:pt idx="298">
                  <c:v>45921</c:v>
                </c:pt>
                <c:pt idx="299">
                  <c:v>45922</c:v>
                </c:pt>
                <c:pt idx="300">
                  <c:v>45923</c:v>
                </c:pt>
                <c:pt idx="301">
                  <c:v>45924</c:v>
                </c:pt>
                <c:pt idx="302">
                  <c:v>45925</c:v>
                </c:pt>
                <c:pt idx="303">
                  <c:v>45926</c:v>
                </c:pt>
                <c:pt idx="304">
                  <c:v>45927</c:v>
                </c:pt>
                <c:pt idx="305">
                  <c:v>45928</c:v>
                </c:pt>
                <c:pt idx="306">
                  <c:v>45929</c:v>
                </c:pt>
                <c:pt idx="307">
                  <c:v>45930</c:v>
                </c:pt>
                <c:pt idx="308">
                  <c:v>45931</c:v>
                </c:pt>
                <c:pt idx="309">
                  <c:v>45932</c:v>
                </c:pt>
                <c:pt idx="310">
                  <c:v>45933</c:v>
                </c:pt>
                <c:pt idx="311">
                  <c:v>45934</c:v>
                </c:pt>
                <c:pt idx="312">
                  <c:v>45935</c:v>
                </c:pt>
                <c:pt idx="313">
                  <c:v>45936</c:v>
                </c:pt>
                <c:pt idx="314">
                  <c:v>45937</c:v>
                </c:pt>
                <c:pt idx="315">
                  <c:v>45938</c:v>
                </c:pt>
                <c:pt idx="316">
                  <c:v>45939</c:v>
                </c:pt>
                <c:pt idx="317">
                  <c:v>45940</c:v>
                </c:pt>
                <c:pt idx="318">
                  <c:v>45941</c:v>
                </c:pt>
                <c:pt idx="319">
                  <c:v>45942</c:v>
                </c:pt>
                <c:pt idx="320">
                  <c:v>45943</c:v>
                </c:pt>
                <c:pt idx="321">
                  <c:v>45944</c:v>
                </c:pt>
                <c:pt idx="322">
                  <c:v>45945</c:v>
                </c:pt>
                <c:pt idx="323">
                  <c:v>45946</c:v>
                </c:pt>
                <c:pt idx="324">
                  <c:v>45947</c:v>
                </c:pt>
                <c:pt idx="325">
                  <c:v>45948</c:v>
                </c:pt>
                <c:pt idx="326">
                  <c:v>45949</c:v>
                </c:pt>
                <c:pt idx="327">
                  <c:v>45950</c:v>
                </c:pt>
                <c:pt idx="328">
                  <c:v>45951</c:v>
                </c:pt>
                <c:pt idx="329">
                  <c:v>45952</c:v>
                </c:pt>
                <c:pt idx="330">
                  <c:v>45953</c:v>
                </c:pt>
                <c:pt idx="331">
                  <c:v>45954</c:v>
                </c:pt>
                <c:pt idx="332">
                  <c:v>45955</c:v>
                </c:pt>
                <c:pt idx="333">
                  <c:v>45956</c:v>
                </c:pt>
                <c:pt idx="334">
                  <c:v>45957</c:v>
                </c:pt>
                <c:pt idx="335">
                  <c:v>45958</c:v>
                </c:pt>
                <c:pt idx="336">
                  <c:v>45959</c:v>
                </c:pt>
                <c:pt idx="337">
                  <c:v>45960</c:v>
                </c:pt>
                <c:pt idx="338">
                  <c:v>45961</c:v>
                </c:pt>
                <c:pt idx="339">
                  <c:v>45962</c:v>
                </c:pt>
                <c:pt idx="340">
                  <c:v>45963</c:v>
                </c:pt>
                <c:pt idx="341">
                  <c:v>45964</c:v>
                </c:pt>
                <c:pt idx="342">
                  <c:v>45965</c:v>
                </c:pt>
                <c:pt idx="343">
                  <c:v>45966</c:v>
                </c:pt>
                <c:pt idx="344">
                  <c:v>45967</c:v>
                </c:pt>
                <c:pt idx="345">
                  <c:v>45968</c:v>
                </c:pt>
                <c:pt idx="346">
                  <c:v>45969</c:v>
                </c:pt>
                <c:pt idx="347">
                  <c:v>45970</c:v>
                </c:pt>
                <c:pt idx="348">
                  <c:v>45971</c:v>
                </c:pt>
                <c:pt idx="349">
                  <c:v>45972</c:v>
                </c:pt>
                <c:pt idx="350">
                  <c:v>45973</c:v>
                </c:pt>
                <c:pt idx="351">
                  <c:v>45974</c:v>
                </c:pt>
                <c:pt idx="352">
                  <c:v>45975</c:v>
                </c:pt>
                <c:pt idx="353">
                  <c:v>45976</c:v>
                </c:pt>
                <c:pt idx="354">
                  <c:v>45977</c:v>
                </c:pt>
                <c:pt idx="355">
                  <c:v>45978</c:v>
                </c:pt>
                <c:pt idx="356">
                  <c:v>45979</c:v>
                </c:pt>
                <c:pt idx="357">
                  <c:v>45980</c:v>
                </c:pt>
                <c:pt idx="358">
                  <c:v>45981</c:v>
                </c:pt>
                <c:pt idx="359">
                  <c:v>45982</c:v>
                </c:pt>
                <c:pt idx="360">
                  <c:v>45983</c:v>
                </c:pt>
                <c:pt idx="361">
                  <c:v>45984</c:v>
                </c:pt>
                <c:pt idx="362">
                  <c:v>45985</c:v>
                </c:pt>
                <c:pt idx="363">
                  <c:v>45986</c:v>
                </c:pt>
                <c:pt idx="364">
                  <c:v>45987</c:v>
                </c:pt>
                <c:pt idx="365">
                  <c:v>45988</c:v>
                </c:pt>
                <c:pt idx="366">
                  <c:v>45989</c:v>
                </c:pt>
                <c:pt idx="367">
                  <c:v>45990</c:v>
                </c:pt>
                <c:pt idx="368">
                  <c:v>45991</c:v>
                </c:pt>
                <c:pt idx="369">
                  <c:v>45992</c:v>
                </c:pt>
                <c:pt idx="370">
                  <c:v>45993</c:v>
                </c:pt>
                <c:pt idx="371">
                  <c:v>45994</c:v>
                </c:pt>
                <c:pt idx="372">
                  <c:v>45995</c:v>
                </c:pt>
                <c:pt idx="373">
                  <c:v>45996</c:v>
                </c:pt>
                <c:pt idx="374">
                  <c:v>45997</c:v>
                </c:pt>
                <c:pt idx="375">
                  <c:v>45998</c:v>
                </c:pt>
                <c:pt idx="376">
                  <c:v>45999</c:v>
                </c:pt>
                <c:pt idx="377">
                  <c:v>46000</c:v>
                </c:pt>
                <c:pt idx="378">
                  <c:v>46001</c:v>
                </c:pt>
                <c:pt idx="379">
                  <c:v>46002</c:v>
                </c:pt>
                <c:pt idx="380">
                  <c:v>46003</c:v>
                </c:pt>
                <c:pt idx="381">
                  <c:v>46004</c:v>
                </c:pt>
                <c:pt idx="382">
                  <c:v>46005</c:v>
                </c:pt>
                <c:pt idx="383">
                  <c:v>46006</c:v>
                </c:pt>
                <c:pt idx="384">
                  <c:v>46007</c:v>
                </c:pt>
                <c:pt idx="385">
                  <c:v>46008</c:v>
                </c:pt>
                <c:pt idx="386">
                  <c:v>46009</c:v>
                </c:pt>
                <c:pt idx="387">
                  <c:v>46010</c:v>
                </c:pt>
                <c:pt idx="388">
                  <c:v>46011</c:v>
                </c:pt>
                <c:pt idx="389">
                  <c:v>46012</c:v>
                </c:pt>
                <c:pt idx="390">
                  <c:v>46013</c:v>
                </c:pt>
                <c:pt idx="391">
                  <c:v>46014</c:v>
                </c:pt>
                <c:pt idx="392">
                  <c:v>46015</c:v>
                </c:pt>
                <c:pt idx="393">
                  <c:v>46016</c:v>
                </c:pt>
                <c:pt idx="394">
                  <c:v>46017</c:v>
                </c:pt>
                <c:pt idx="395">
                  <c:v>46018</c:v>
                </c:pt>
                <c:pt idx="396">
                  <c:v>46019</c:v>
                </c:pt>
                <c:pt idx="397">
                  <c:v>46020</c:v>
                </c:pt>
                <c:pt idx="398">
                  <c:v>46021</c:v>
                </c:pt>
                <c:pt idx="399">
                  <c:v>46022</c:v>
                </c:pt>
              </c:numCache>
            </c:numRef>
          </c:cat>
          <c:val>
            <c:numRef>
              <c:f>'久期计算(24特别国债03)'!$C$112:$C$511</c:f>
              <c:numCache>
                <c:formatCode>General</c:formatCode>
                <c:ptCount val="400"/>
                <c:pt idx="0">
                  <c:v>28.583974891946454</c:v>
                </c:pt>
                <c:pt idx="1">
                  <c:v>28.581273715043682</c:v>
                </c:pt>
                <c:pt idx="2">
                  <c:v>28.578572538140889</c:v>
                </c:pt>
                <c:pt idx="3">
                  <c:v>28.575871361238143</c:v>
                </c:pt>
                <c:pt idx="4">
                  <c:v>28.573170184335336</c:v>
                </c:pt>
                <c:pt idx="5">
                  <c:v>28.570469007432571</c:v>
                </c:pt>
                <c:pt idx="6">
                  <c:v>28.567767830529796</c:v>
                </c:pt>
                <c:pt idx="7">
                  <c:v>28.565066653627028</c:v>
                </c:pt>
                <c:pt idx="8">
                  <c:v>28.562365476724231</c:v>
                </c:pt>
                <c:pt idx="9">
                  <c:v>28.55966429982147</c:v>
                </c:pt>
                <c:pt idx="10">
                  <c:v>28.556963122918685</c:v>
                </c:pt>
                <c:pt idx="11">
                  <c:v>28.55426194601591</c:v>
                </c:pt>
                <c:pt idx="12">
                  <c:v>28.551560769113117</c:v>
                </c:pt>
                <c:pt idx="13">
                  <c:v>28.548859592210352</c:v>
                </c:pt>
                <c:pt idx="14">
                  <c:v>28.546158415307577</c:v>
                </c:pt>
                <c:pt idx="15">
                  <c:v>28.543457238404802</c:v>
                </c:pt>
                <c:pt idx="16">
                  <c:v>28.540756061502016</c:v>
                </c:pt>
                <c:pt idx="17">
                  <c:v>28.538054884599237</c:v>
                </c:pt>
                <c:pt idx="18">
                  <c:v>28.873418231815759</c:v>
                </c:pt>
                <c:pt idx="19">
                  <c:v>28.870702213281646</c:v>
                </c:pt>
                <c:pt idx="20">
                  <c:v>28.867986194747548</c:v>
                </c:pt>
                <c:pt idx="21">
                  <c:v>28.865270176213436</c:v>
                </c:pt>
                <c:pt idx="22">
                  <c:v>28.86255415767932</c:v>
                </c:pt>
                <c:pt idx="23">
                  <c:v>28.859838139145218</c:v>
                </c:pt>
                <c:pt idx="24">
                  <c:v>28.857122120611109</c:v>
                </c:pt>
                <c:pt idx="25">
                  <c:v>28.854406102076986</c:v>
                </c:pt>
                <c:pt idx="26">
                  <c:v>28.851690083542888</c:v>
                </c:pt>
                <c:pt idx="27">
                  <c:v>28.848974065008768</c:v>
                </c:pt>
                <c:pt idx="28">
                  <c:v>28.846258046474659</c:v>
                </c:pt>
                <c:pt idx="29">
                  <c:v>28.843542027940551</c:v>
                </c:pt>
                <c:pt idx="30">
                  <c:v>28.840826009406456</c:v>
                </c:pt>
                <c:pt idx="31">
                  <c:v>28.838109990872333</c:v>
                </c:pt>
                <c:pt idx="32">
                  <c:v>28.835393972338213</c:v>
                </c:pt>
                <c:pt idx="33">
                  <c:v>28.832677953804115</c:v>
                </c:pt>
                <c:pt idx="34">
                  <c:v>28.829961935270003</c:v>
                </c:pt>
                <c:pt idx="35">
                  <c:v>28.827245916735887</c:v>
                </c:pt>
                <c:pt idx="36">
                  <c:v>28.824529898201781</c:v>
                </c:pt>
                <c:pt idx="37">
                  <c:v>28.821813879667673</c:v>
                </c:pt>
                <c:pt idx="38">
                  <c:v>28.819097861133546</c:v>
                </c:pt>
                <c:pt idx="39">
                  <c:v>28.81638184259943</c:v>
                </c:pt>
                <c:pt idx="40">
                  <c:v>28.813665824065328</c:v>
                </c:pt>
                <c:pt idx="41">
                  <c:v>28.810949805531227</c:v>
                </c:pt>
                <c:pt idx="42">
                  <c:v>28.808233786997118</c:v>
                </c:pt>
                <c:pt idx="43">
                  <c:v>28.805517768463002</c:v>
                </c:pt>
                <c:pt idx="44">
                  <c:v>28.802801749928896</c:v>
                </c:pt>
                <c:pt idx="45">
                  <c:v>28.800085731394784</c:v>
                </c:pt>
                <c:pt idx="46">
                  <c:v>28.797369712860675</c:v>
                </c:pt>
                <c:pt idx="47">
                  <c:v>28.794653694326563</c:v>
                </c:pt>
                <c:pt idx="48">
                  <c:v>28.791937675792443</c:v>
                </c:pt>
                <c:pt idx="49">
                  <c:v>28.789221657258338</c:v>
                </c:pt>
                <c:pt idx="50">
                  <c:v>28.786505638724226</c:v>
                </c:pt>
                <c:pt idx="51">
                  <c:v>28.783789620190142</c:v>
                </c:pt>
                <c:pt idx="52">
                  <c:v>28.781073601656008</c:v>
                </c:pt>
                <c:pt idx="53">
                  <c:v>28.77835758312191</c:v>
                </c:pt>
                <c:pt idx="54">
                  <c:v>28.775641564587787</c:v>
                </c:pt>
                <c:pt idx="55">
                  <c:v>28.772925546053678</c:v>
                </c:pt>
                <c:pt idx="56">
                  <c:v>28.770209527519579</c:v>
                </c:pt>
                <c:pt idx="57">
                  <c:v>28.767493508985446</c:v>
                </c:pt>
                <c:pt idx="58">
                  <c:v>28.764777490451355</c:v>
                </c:pt>
                <c:pt idx="59">
                  <c:v>28.762061471917232</c:v>
                </c:pt>
                <c:pt idx="60">
                  <c:v>28.759345453383126</c:v>
                </c:pt>
                <c:pt idx="61">
                  <c:v>28.75662943484901</c:v>
                </c:pt>
                <c:pt idx="62">
                  <c:v>28.753913416314905</c:v>
                </c:pt>
                <c:pt idx="63">
                  <c:v>28.751197397780796</c:v>
                </c:pt>
                <c:pt idx="64">
                  <c:v>28.748481379246687</c:v>
                </c:pt>
                <c:pt idx="65">
                  <c:v>28.745765360712571</c:v>
                </c:pt>
                <c:pt idx="66">
                  <c:v>28.74304934217847</c:v>
                </c:pt>
                <c:pt idx="67">
                  <c:v>28.740333323644357</c:v>
                </c:pt>
                <c:pt idx="68">
                  <c:v>28.737617305110245</c:v>
                </c:pt>
                <c:pt idx="69">
                  <c:v>28.734901286576129</c:v>
                </c:pt>
                <c:pt idx="70">
                  <c:v>28.73218526804202</c:v>
                </c:pt>
                <c:pt idx="71">
                  <c:v>28.729469249507918</c:v>
                </c:pt>
                <c:pt idx="72">
                  <c:v>28.726753230973809</c:v>
                </c:pt>
                <c:pt idx="73">
                  <c:v>28.724037212439683</c:v>
                </c:pt>
                <c:pt idx="74">
                  <c:v>28.721321193905595</c:v>
                </c:pt>
                <c:pt idx="75">
                  <c:v>28.718605175371472</c:v>
                </c:pt>
                <c:pt idx="76">
                  <c:v>28.715889156837353</c:v>
                </c:pt>
                <c:pt idx="77">
                  <c:v>28.713173138303244</c:v>
                </c:pt>
                <c:pt idx="78">
                  <c:v>28.710457119769131</c:v>
                </c:pt>
                <c:pt idx="79">
                  <c:v>28.707741101235012</c:v>
                </c:pt>
                <c:pt idx="80">
                  <c:v>28.705025082700928</c:v>
                </c:pt>
                <c:pt idx="81">
                  <c:v>28.702309064166805</c:v>
                </c:pt>
                <c:pt idx="82">
                  <c:v>28.699593045632707</c:v>
                </c:pt>
                <c:pt idx="83">
                  <c:v>28.696877027098591</c:v>
                </c:pt>
                <c:pt idx="84">
                  <c:v>28.694161008564482</c:v>
                </c:pt>
                <c:pt idx="85">
                  <c:v>28.691444990030366</c:v>
                </c:pt>
                <c:pt idx="86">
                  <c:v>28.688728971496246</c:v>
                </c:pt>
                <c:pt idx="87">
                  <c:v>28.686012952962152</c:v>
                </c:pt>
                <c:pt idx="88">
                  <c:v>28.683296934428036</c:v>
                </c:pt>
                <c:pt idx="89">
                  <c:v>28.680580915893923</c:v>
                </c:pt>
                <c:pt idx="90">
                  <c:v>28.677864897359807</c:v>
                </c:pt>
                <c:pt idx="91">
                  <c:v>28.675148878825688</c:v>
                </c:pt>
                <c:pt idx="92">
                  <c:v>28.672432860291579</c:v>
                </c:pt>
                <c:pt idx="93">
                  <c:v>28.66971684175747</c:v>
                </c:pt>
                <c:pt idx="94">
                  <c:v>28.667000823223372</c:v>
                </c:pt>
                <c:pt idx="95">
                  <c:v>28.66428480468926</c:v>
                </c:pt>
                <c:pt idx="96">
                  <c:v>28.661568786155147</c:v>
                </c:pt>
                <c:pt idx="97">
                  <c:v>28.658852767621052</c:v>
                </c:pt>
                <c:pt idx="98">
                  <c:v>28.656136749086919</c:v>
                </c:pt>
                <c:pt idx="99">
                  <c:v>28.653420730552824</c:v>
                </c:pt>
                <c:pt idx="100">
                  <c:v>28.650704712018715</c:v>
                </c:pt>
                <c:pt idx="101">
                  <c:v>28.647988693484592</c:v>
                </c:pt>
                <c:pt idx="102">
                  <c:v>28.64527267495049</c:v>
                </c:pt>
                <c:pt idx="103">
                  <c:v>28.642556656416382</c:v>
                </c:pt>
                <c:pt idx="104">
                  <c:v>28.63984063788228</c:v>
                </c:pt>
                <c:pt idx="105">
                  <c:v>28.637124619348157</c:v>
                </c:pt>
                <c:pt idx="106">
                  <c:v>28.634408600814051</c:v>
                </c:pt>
                <c:pt idx="107">
                  <c:v>28.631692582279957</c:v>
                </c:pt>
                <c:pt idx="108">
                  <c:v>28.62897656374582</c:v>
                </c:pt>
                <c:pt idx="109">
                  <c:v>28.626260545211711</c:v>
                </c:pt>
                <c:pt idx="110">
                  <c:v>28.623544526677598</c:v>
                </c:pt>
                <c:pt idx="111">
                  <c:v>28.620828508143507</c:v>
                </c:pt>
                <c:pt idx="112">
                  <c:v>28.618112489609395</c:v>
                </c:pt>
                <c:pt idx="113">
                  <c:v>28.615396471075282</c:v>
                </c:pt>
                <c:pt idx="114">
                  <c:v>28.612680452541163</c:v>
                </c:pt>
                <c:pt idx="115">
                  <c:v>28.609964434007058</c:v>
                </c:pt>
                <c:pt idx="116">
                  <c:v>28.607248415472942</c:v>
                </c:pt>
                <c:pt idx="117">
                  <c:v>28.604532396938822</c:v>
                </c:pt>
                <c:pt idx="118">
                  <c:v>28.601816378404731</c:v>
                </c:pt>
                <c:pt idx="119">
                  <c:v>28.599100359870601</c:v>
                </c:pt>
                <c:pt idx="120">
                  <c:v>28.596384341336488</c:v>
                </c:pt>
                <c:pt idx="121">
                  <c:v>28.59366832280238</c:v>
                </c:pt>
                <c:pt idx="122">
                  <c:v>28.590952304268278</c:v>
                </c:pt>
                <c:pt idx="123">
                  <c:v>28.588236285734165</c:v>
                </c:pt>
                <c:pt idx="124">
                  <c:v>28.585520267200053</c:v>
                </c:pt>
                <c:pt idx="125">
                  <c:v>28.582804248665941</c:v>
                </c:pt>
                <c:pt idx="126">
                  <c:v>28.580088230131828</c:v>
                </c:pt>
                <c:pt idx="127">
                  <c:v>28.577372211597723</c:v>
                </c:pt>
                <c:pt idx="128">
                  <c:v>28.574656193063603</c:v>
                </c:pt>
                <c:pt idx="129">
                  <c:v>28.571940174529498</c:v>
                </c:pt>
                <c:pt idx="130">
                  <c:v>28.569224155995396</c:v>
                </c:pt>
                <c:pt idx="131">
                  <c:v>28.566508137461277</c:v>
                </c:pt>
                <c:pt idx="132">
                  <c:v>28.563792118927175</c:v>
                </c:pt>
                <c:pt idx="133">
                  <c:v>28.561076100393056</c:v>
                </c:pt>
                <c:pt idx="134">
                  <c:v>28.558360081858943</c:v>
                </c:pt>
                <c:pt idx="135">
                  <c:v>28.555644063324834</c:v>
                </c:pt>
                <c:pt idx="136">
                  <c:v>28.55292804479075</c:v>
                </c:pt>
                <c:pt idx="137">
                  <c:v>28.550212026256627</c:v>
                </c:pt>
                <c:pt idx="138">
                  <c:v>28.547496007722511</c:v>
                </c:pt>
                <c:pt idx="139">
                  <c:v>28.544779989188392</c:v>
                </c:pt>
                <c:pt idx="140">
                  <c:v>28.542063970654286</c:v>
                </c:pt>
                <c:pt idx="141">
                  <c:v>28.539347952120188</c:v>
                </c:pt>
                <c:pt idx="142">
                  <c:v>28.536631933586055</c:v>
                </c:pt>
                <c:pt idx="143">
                  <c:v>28.533915915051953</c:v>
                </c:pt>
                <c:pt idx="144">
                  <c:v>28.531199896517851</c:v>
                </c:pt>
                <c:pt idx="145">
                  <c:v>28.528483877983728</c:v>
                </c:pt>
                <c:pt idx="146">
                  <c:v>28.525767859449623</c:v>
                </c:pt>
                <c:pt idx="147">
                  <c:v>28.52305184091551</c:v>
                </c:pt>
                <c:pt idx="148">
                  <c:v>28.520335822381405</c:v>
                </c:pt>
                <c:pt idx="149">
                  <c:v>28.517619803847289</c:v>
                </c:pt>
                <c:pt idx="150">
                  <c:v>28.51490378531318</c:v>
                </c:pt>
                <c:pt idx="151">
                  <c:v>28.512187766779075</c:v>
                </c:pt>
                <c:pt idx="152">
                  <c:v>28.509471748244984</c:v>
                </c:pt>
                <c:pt idx="153">
                  <c:v>28.506755729710854</c:v>
                </c:pt>
                <c:pt idx="154">
                  <c:v>28.504039711176745</c:v>
                </c:pt>
                <c:pt idx="155">
                  <c:v>28.501323692642618</c:v>
                </c:pt>
                <c:pt idx="156">
                  <c:v>28.49860767410852</c:v>
                </c:pt>
                <c:pt idx="157">
                  <c:v>28.495891655574415</c:v>
                </c:pt>
                <c:pt idx="158">
                  <c:v>28.493175637040295</c:v>
                </c:pt>
                <c:pt idx="159">
                  <c:v>28.490459618506193</c:v>
                </c:pt>
                <c:pt idx="160">
                  <c:v>28.487743599972084</c:v>
                </c:pt>
                <c:pt idx="161">
                  <c:v>28.485027581437969</c:v>
                </c:pt>
                <c:pt idx="162">
                  <c:v>28.48231156290386</c:v>
                </c:pt>
                <c:pt idx="163">
                  <c:v>28.479595544369737</c:v>
                </c:pt>
                <c:pt idx="164">
                  <c:v>28.476879525835649</c:v>
                </c:pt>
                <c:pt idx="165">
                  <c:v>28.474163507301533</c:v>
                </c:pt>
                <c:pt idx="166">
                  <c:v>28.471447488767424</c:v>
                </c:pt>
                <c:pt idx="167">
                  <c:v>28.468731470233305</c:v>
                </c:pt>
                <c:pt idx="168">
                  <c:v>28.466015451699199</c:v>
                </c:pt>
                <c:pt idx="169">
                  <c:v>28.463299433165076</c:v>
                </c:pt>
                <c:pt idx="170">
                  <c:v>28.460583414630978</c:v>
                </c:pt>
                <c:pt idx="171">
                  <c:v>28.457867396096855</c:v>
                </c:pt>
                <c:pt idx="172">
                  <c:v>28.45515137756275</c:v>
                </c:pt>
                <c:pt idx="173">
                  <c:v>28.452435359028648</c:v>
                </c:pt>
                <c:pt idx="174">
                  <c:v>28.44971934049455</c:v>
                </c:pt>
                <c:pt idx="175">
                  <c:v>28.447003321960434</c:v>
                </c:pt>
                <c:pt idx="176">
                  <c:v>28.444287303426314</c:v>
                </c:pt>
                <c:pt idx="177">
                  <c:v>28.441571284892202</c:v>
                </c:pt>
                <c:pt idx="178">
                  <c:v>28.438855266358093</c:v>
                </c:pt>
                <c:pt idx="179">
                  <c:v>28.436139247823963</c:v>
                </c:pt>
                <c:pt idx="180">
                  <c:v>28.433423229289868</c:v>
                </c:pt>
                <c:pt idx="181">
                  <c:v>28.430707210755752</c:v>
                </c:pt>
                <c:pt idx="182">
                  <c:v>28.427991192221658</c:v>
                </c:pt>
                <c:pt idx="183">
                  <c:v>28.425275173687535</c:v>
                </c:pt>
                <c:pt idx="184">
                  <c:v>28.422559155153433</c:v>
                </c:pt>
                <c:pt idx="185">
                  <c:v>28.419843136619328</c:v>
                </c:pt>
                <c:pt idx="186">
                  <c:v>28.417127118085201</c:v>
                </c:pt>
                <c:pt idx="187">
                  <c:v>28.414411099551099</c:v>
                </c:pt>
                <c:pt idx="188">
                  <c:v>28.411695081016983</c:v>
                </c:pt>
                <c:pt idx="189">
                  <c:v>28.408979062482874</c:v>
                </c:pt>
                <c:pt idx="190">
                  <c:v>28.406263043948769</c:v>
                </c:pt>
                <c:pt idx="191">
                  <c:v>28.403547025414664</c:v>
                </c:pt>
                <c:pt idx="192">
                  <c:v>28.400831006880551</c:v>
                </c:pt>
                <c:pt idx="193">
                  <c:v>28.398114988346446</c:v>
                </c:pt>
                <c:pt idx="194">
                  <c:v>28.395398969812334</c:v>
                </c:pt>
                <c:pt idx="195">
                  <c:v>28.392682951278221</c:v>
                </c:pt>
                <c:pt idx="196">
                  <c:v>28.389966932744095</c:v>
                </c:pt>
                <c:pt idx="197">
                  <c:v>28.387250914209986</c:v>
                </c:pt>
                <c:pt idx="198">
                  <c:v>28.384534895675873</c:v>
                </c:pt>
                <c:pt idx="199">
                  <c:v>28.381818877141768</c:v>
                </c:pt>
                <c:pt idx="200">
                  <c:v>28.715433024540946</c:v>
                </c:pt>
                <c:pt idx="201">
                  <c:v>28.712731847638189</c:v>
                </c:pt>
                <c:pt idx="202">
                  <c:v>28.710030670735403</c:v>
                </c:pt>
                <c:pt idx="203">
                  <c:v>28.707329493832628</c:v>
                </c:pt>
                <c:pt idx="204">
                  <c:v>28.704628316929849</c:v>
                </c:pt>
                <c:pt idx="205">
                  <c:v>28.701927140027085</c:v>
                </c:pt>
                <c:pt idx="206">
                  <c:v>28.699225963124299</c:v>
                </c:pt>
                <c:pt idx="207">
                  <c:v>28.696524786221516</c:v>
                </c:pt>
                <c:pt idx="208">
                  <c:v>28.693823609318745</c:v>
                </c:pt>
                <c:pt idx="209">
                  <c:v>28.691122432415963</c:v>
                </c:pt>
                <c:pt idx="210">
                  <c:v>28.688421255513195</c:v>
                </c:pt>
                <c:pt idx="211">
                  <c:v>28.685720078610419</c:v>
                </c:pt>
                <c:pt idx="212">
                  <c:v>28.683018901707644</c:v>
                </c:pt>
                <c:pt idx="213">
                  <c:v>28.680317724804855</c:v>
                </c:pt>
                <c:pt idx="214">
                  <c:v>28.677616547902073</c:v>
                </c:pt>
                <c:pt idx="215">
                  <c:v>28.674915370999308</c:v>
                </c:pt>
                <c:pt idx="216">
                  <c:v>28.67221419409654</c:v>
                </c:pt>
                <c:pt idx="217">
                  <c:v>28.669513017193758</c:v>
                </c:pt>
                <c:pt idx="218">
                  <c:v>28.666811840290986</c:v>
                </c:pt>
                <c:pt idx="219">
                  <c:v>28.664110663388222</c:v>
                </c:pt>
                <c:pt idx="220">
                  <c:v>28.661409486485425</c:v>
                </c:pt>
                <c:pt idx="221">
                  <c:v>28.658708309582639</c:v>
                </c:pt>
                <c:pt idx="222">
                  <c:v>28.656007132679864</c:v>
                </c:pt>
                <c:pt idx="223">
                  <c:v>28.653305955777086</c:v>
                </c:pt>
                <c:pt idx="224">
                  <c:v>28.650604778874317</c:v>
                </c:pt>
                <c:pt idx="225">
                  <c:v>28.647903601971542</c:v>
                </c:pt>
                <c:pt idx="226">
                  <c:v>28.645202425068774</c:v>
                </c:pt>
                <c:pt idx="227">
                  <c:v>28.642501248165985</c:v>
                </c:pt>
                <c:pt idx="228">
                  <c:v>28.639800071263227</c:v>
                </c:pt>
                <c:pt idx="229">
                  <c:v>28.637098894360442</c:v>
                </c:pt>
                <c:pt idx="230">
                  <c:v>28.634397717457666</c:v>
                </c:pt>
                <c:pt idx="231">
                  <c:v>28.631696540554906</c:v>
                </c:pt>
                <c:pt idx="232">
                  <c:v>28.628995363652116</c:v>
                </c:pt>
                <c:pt idx="233">
                  <c:v>28.626294186749327</c:v>
                </c:pt>
                <c:pt idx="234">
                  <c:v>28.623593009846555</c:v>
                </c:pt>
                <c:pt idx="235">
                  <c:v>28.620891832943776</c:v>
                </c:pt>
                <c:pt idx="236">
                  <c:v>28.618190656041008</c:v>
                </c:pt>
                <c:pt idx="237">
                  <c:v>28.615489479138219</c:v>
                </c:pt>
                <c:pt idx="238">
                  <c:v>28.612788302235444</c:v>
                </c:pt>
                <c:pt idx="239">
                  <c:v>28.610087125332665</c:v>
                </c:pt>
                <c:pt idx="240">
                  <c:v>28.607385948429901</c:v>
                </c:pt>
                <c:pt idx="241">
                  <c:v>28.604684771527115</c:v>
                </c:pt>
                <c:pt idx="242">
                  <c:v>28.601983594624333</c:v>
                </c:pt>
                <c:pt idx="243">
                  <c:v>28.599282417721565</c:v>
                </c:pt>
                <c:pt idx="244">
                  <c:v>28.5965812408188</c:v>
                </c:pt>
                <c:pt idx="245">
                  <c:v>28.593880063916004</c:v>
                </c:pt>
                <c:pt idx="246">
                  <c:v>28.591178887013236</c:v>
                </c:pt>
                <c:pt idx="247">
                  <c:v>28.588477710110457</c:v>
                </c:pt>
                <c:pt idx="248">
                  <c:v>28.585776533207682</c:v>
                </c:pt>
                <c:pt idx="249">
                  <c:v>28.583075356304906</c:v>
                </c:pt>
                <c:pt idx="250">
                  <c:v>28.580374179402131</c:v>
                </c:pt>
                <c:pt idx="251">
                  <c:v>28.57767300249937</c:v>
                </c:pt>
                <c:pt idx="252">
                  <c:v>28.574971825596581</c:v>
                </c:pt>
                <c:pt idx="253">
                  <c:v>28.572270648693813</c:v>
                </c:pt>
                <c:pt idx="254">
                  <c:v>28.569569471791027</c:v>
                </c:pt>
                <c:pt idx="255">
                  <c:v>28.566868294888231</c:v>
                </c:pt>
                <c:pt idx="256">
                  <c:v>28.564167117985477</c:v>
                </c:pt>
                <c:pt idx="257">
                  <c:v>28.561465941082695</c:v>
                </c:pt>
                <c:pt idx="258">
                  <c:v>28.558764764179926</c:v>
                </c:pt>
                <c:pt idx="259">
                  <c:v>28.556063587277151</c:v>
                </c:pt>
                <c:pt idx="260">
                  <c:v>28.553362410374358</c:v>
                </c:pt>
                <c:pt idx="261">
                  <c:v>28.550661233471601</c:v>
                </c:pt>
                <c:pt idx="262">
                  <c:v>28.547960056568819</c:v>
                </c:pt>
                <c:pt idx="263">
                  <c:v>28.545258879666044</c:v>
                </c:pt>
                <c:pt idx="264">
                  <c:v>28.542557702763258</c:v>
                </c:pt>
                <c:pt idx="265">
                  <c:v>28.539856525860483</c:v>
                </c:pt>
                <c:pt idx="266">
                  <c:v>28.537155348957715</c:v>
                </c:pt>
                <c:pt idx="267">
                  <c:v>28.534454172054925</c:v>
                </c:pt>
                <c:pt idx="268">
                  <c:v>28.531752995152143</c:v>
                </c:pt>
                <c:pt idx="269">
                  <c:v>28.529051818249375</c:v>
                </c:pt>
                <c:pt idx="270">
                  <c:v>28.5263506413466</c:v>
                </c:pt>
                <c:pt idx="271">
                  <c:v>28.523649464443821</c:v>
                </c:pt>
                <c:pt idx="272">
                  <c:v>28.520948287541049</c:v>
                </c:pt>
                <c:pt idx="273">
                  <c:v>28.518247110638271</c:v>
                </c:pt>
                <c:pt idx="274">
                  <c:v>28.515545933735503</c:v>
                </c:pt>
                <c:pt idx="275">
                  <c:v>28.51284475683272</c:v>
                </c:pt>
                <c:pt idx="276">
                  <c:v>28.510143579929942</c:v>
                </c:pt>
                <c:pt idx="277">
                  <c:v>28.507442403027156</c:v>
                </c:pt>
                <c:pt idx="278">
                  <c:v>28.504741226124395</c:v>
                </c:pt>
                <c:pt idx="279">
                  <c:v>28.502040049221605</c:v>
                </c:pt>
                <c:pt idx="280">
                  <c:v>28.499338872318841</c:v>
                </c:pt>
                <c:pt idx="281">
                  <c:v>28.496637695416052</c:v>
                </c:pt>
                <c:pt idx="282">
                  <c:v>28.493936518513266</c:v>
                </c:pt>
                <c:pt idx="283">
                  <c:v>28.491235341610508</c:v>
                </c:pt>
                <c:pt idx="284">
                  <c:v>28.488534164707723</c:v>
                </c:pt>
                <c:pt idx="285">
                  <c:v>28.485832987804958</c:v>
                </c:pt>
                <c:pt idx="286">
                  <c:v>28.483131810902194</c:v>
                </c:pt>
                <c:pt idx="287">
                  <c:v>28.480430633999404</c:v>
                </c:pt>
                <c:pt idx="288">
                  <c:v>28.477729457096618</c:v>
                </c:pt>
                <c:pt idx="289">
                  <c:v>28.47502828019385</c:v>
                </c:pt>
                <c:pt idx="290">
                  <c:v>28.472327103291086</c:v>
                </c:pt>
                <c:pt idx="291">
                  <c:v>28.469625926388304</c:v>
                </c:pt>
                <c:pt idx="292">
                  <c:v>28.466924749485536</c:v>
                </c:pt>
                <c:pt idx="293">
                  <c:v>28.464223572582728</c:v>
                </c:pt>
                <c:pt idx="294">
                  <c:v>28.461522395679967</c:v>
                </c:pt>
                <c:pt idx="295">
                  <c:v>28.458821218777185</c:v>
                </c:pt>
                <c:pt idx="296">
                  <c:v>28.456120041874406</c:v>
                </c:pt>
                <c:pt idx="297">
                  <c:v>28.453418864971638</c:v>
                </c:pt>
                <c:pt idx="298">
                  <c:v>28.450717688068856</c:v>
                </c:pt>
                <c:pt idx="299">
                  <c:v>28.448016511166077</c:v>
                </c:pt>
                <c:pt idx="300">
                  <c:v>28.445315334263306</c:v>
                </c:pt>
                <c:pt idx="301">
                  <c:v>28.44261415736052</c:v>
                </c:pt>
                <c:pt idx="302">
                  <c:v>28.439912980457738</c:v>
                </c:pt>
                <c:pt idx="303">
                  <c:v>28.437211803554973</c:v>
                </c:pt>
                <c:pt idx="304">
                  <c:v>28.434510626652184</c:v>
                </c:pt>
                <c:pt idx="305">
                  <c:v>28.43180944974943</c:v>
                </c:pt>
                <c:pt idx="306">
                  <c:v>28.429108272846641</c:v>
                </c:pt>
                <c:pt idx="307">
                  <c:v>28.426407095943876</c:v>
                </c:pt>
                <c:pt idx="308">
                  <c:v>28.42370591904109</c:v>
                </c:pt>
                <c:pt idx="309">
                  <c:v>28.421004742138308</c:v>
                </c:pt>
                <c:pt idx="310">
                  <c:v>28.418303565235533</c:v>
                </c:pt>
                <c:pt idx="311">
                  <c:v>28.415602388332758</c:v>
                </c:pt>
                <c:pt idx="312">
                  <c:v>28.412901211429997</c:v>
                </c:pt>
                <c:pt idx="313">
                  <c:v>28.410200034527204</c:v>
                </c:pt>
                <c:pt idx="314">
                  <c:v>28.407498857624432</c:v>
                </c:pt>
                <c:pt idx="315">
                  <c:v>28.404797680721654</c:v>
                </c:pt>
                <c:pt idx="316">
                  <c:v>28.402096503818878</c:v>
                </c:pt>
                <c:pt idx="317">
                  <c:v>28.399395326916103</c:v>
                </c:pt>
                <c:pt idx="318">
                  <c:v>28.396694150013325</c:v>
                </c:pt>
                <c:pt idx="319">
                  <c:v>28.393992973110553</c:v>
                </c:pt>
                <c:pt idx="320">
                  <c:v>28.391291796207781</c:v>
                </c:pt>
                <c:pt idx="321">
                  <c:v>28.388590619304999</c:v>
                </c:pt>
                <c:pt idx="322">
                  <c:v>28.385889442402224</c:v>
                </c:pt>
                <c:pt idx="323">
                  <c:v>28.383188265499445</c:v>
                </c:pt>
                <c:pt idx="324">
                  <c:v>28.380487088596681</c:v>
                </c:pt>
                <c:pt idx="325">
                  <c:v>28.377785911693884</c:v>
                </c:pt>
                <c:pt idx="326">
                  <c:v>28.375084734791127</c:v>
                </c:pt>
                <c:pt idx="327">
                  <c:v>28.372383557888334</c:v>
                </c:pt>
                <c:pt idx="328">
                  <c:v>28.369682380985552</c:v>
                </c:pt>
                <c:pt idx="329">
                  <c:v>28.36698120408278</c:v>
                </c:pt>
                <c:pt idx="330">
                  <c:v>28.364280027180001</c:v>
                </c:pt>
                <c:pt idx="331">
                  <c:v>28.361578850277237</c:v>
                </c:pt>
                <c:pt idx="332">
                  <c:v>28.358877673374458</c:v>
                </c:pt>
                <c:pt idx="333">
                  <c:v>28.356176496471672</c:v>
                </c:pt>
                <c:pt idx="334">
                  <c:v>28.353475319568904</c:v>
                </c:pt>
                <c:pt idx="335">
                  <c:v>28.350774142666108</c:v>
                </c:pt>
                <c:pt idx="336">
                  <c:v>28.348072965763354</c:v>
                </c:pt>
                <c:pt idx="337">
                  <c:v>28.345371788860575</c:v>
                </c:pt>
                <c:pt idx="338">
                  <c:v>28.342670611957786</c:v>
                </c:pt>
                <c:pt idx="339">
                  <c:v>28.339969435055011</c:v>
                </c:pt>
                <c:pt idx="340">
                  <c:v>28.337268258152246</c:v>
                </c:pt>
                <c:pt idx="341">
                  <c:v>28.334567081249464</c:v>
                </c:pt>
                <c:pt idx="342">
                  <c:v>28.331865904346664</c:v>
                </c:pt>
                <c:pt idx="343">
                  <c:v>28.329164727443928</c:v>
                </c:pt>
                <c:pt idx="344">
                  <c:v>28.326463550541149</c:v>
                </c:pt>
                <c:pt idx="345">
                  <c:v>28.323762373638374</c:v>
                </c:pt>
                <c:pt idx="346">
                  <c:v>28.321061196735581</c:v>
                </c:pt>
                <c:pt idx="347">
                  <c:v>28.318360019832806</c:v>
                </c:pt>
                <c:pt idx="348">
                  <c:v>28.315658842930024</c:v>
                </c:pt>
                <c:pt idx="349">
                  <c:v>28.312957666027252</c:v>
                </c:pt>
                <c:pt idx="350">
                  <c:v>28.31025648912447</c:v>
                </c:pt>
                <c:pt idx="351">
                  <c:v>28.307555312221712</c:v>
                </c:pt>
                <c:pt idx="352">
                  <c:v>28.304854135318916</c:v>
                </c:pt>
                <c:pt idx="353">
                  <c:v>28.302152958416162</c:v>
                </c:pt>
                <c:pt idx="354">
                  <c:v>28.299451781513383</c:v>
                </c:pt>
                <c:pt idx="355">
                  <c:v>28.296750604610587</c:v>
                </c:pt>
                <c:pt idx="356">
                  <c:v>28.294049427707812</c:v>
                </c:pt>
                <c:pt idx="357">
                  <c:v>28.291348250805029</c:v>
                </c:pt>
                <c:pt idx="358">
                  <c:v>28.288647073902272</c:v>
                </c:pt>
                <c:pt idx="359">
                  <c:v>28.285945896999497</c:v>
                </c:pt>
                <c:pt idx="360">
                  <c:v>28.283244720096711</c:v>
                </c:pt>
                <c:pt idx="361">
                  <c:v>28.280543543193943</c:v>
                </c:pt>
                <c:pt idx="362">
                  <c:v>28.27784236629115</c:v>
                </c:pt>
                <c:pt idx="363">
                  <c:v>28.275141189388375</c:v>
                </c:pt>
                <c:pt idx="364">
                  <c:v>28.272440012485593</c:v>
                </c:pt>
                <c:pt idx="365">
                  <c:v>28.269738835582828</c:v>
                </c:pt>
                <c:pt idx="366">
                  <c:v>28.267037658680056</c:v>
                </c:pt>
                <c:pt idx="367">
                  <c:v>28.264336481777264</c:v>
                </c:pt>
                <c:pt idx="368">
                  <c:v>28.261635304874513</c:v>
                </c:pt>
                <c:pt idx="369">
                  <c:v>28.25893412797171</c:v>
                </c:pt>
                <c:pt idx="370">
                  <c:v>28.256232951068949</c:v>
                </c:pt>
                <c:pt idx="371">
                  <c:v>28.253531774166166</c:v>
                </c:pt>
                <c:pt idx="372">
                  <c:v>28.250830597263406</c:v>
                </c:pt>
                <c:pt idx="373">
                  <c:v>28.248129420360613</c:v>
                </c:pt>
                <c:pt idx="374">
                  <c:v>28.245428243457845</c:v>
                </c:pt>
                <c:pt idx="375">
                  <c:v>28.242727066555055</c:v>
                </c:pt>
                <c:pt idx="376">
                  <c:v>28.240025889652291</c:v>
                </c:pt>
                <c:pt idx="377">
                  <c:v>28.237324712749491</c:v>
                </c:pt>
                <c:pt idx="378">
                  <c:v>28.234623535846726</c:v>
                </c:pt>
                <c:pt idx="379">
                  <c:v>28.231922358943951</c:v>
                </c:pt>
                <c:pt idx="380">
                  <c:v>28.229221182041183</c:v>
                </c:pt>
                <c:pt idx="381">
                  <c:v>28.226520005138397</c:v>
                </c:pt>
                <c:pt idx="382">
                  <c:v>28.223818828235611</c:v>
                </c:pt>
                <c:pt idx="383">
                  <c:v>28.555693029135959</c:v>
                </c:pt>
                <c:pt idx="384">
                  <c:v>28.55297701060185</c:v>
                </c:pt>
                <c:pt idx="385">
                  <c:v>28.550260992067756</c:v>
                </c:pt>
                <c:pt idx="386">
                  <c:v>28.547544973533647</c:v>
                </c:pt>
                <c:pt idx="387">
                  <c:v>28.544828954999527</c:v>
                </c:pt>
                <c:pt idx="388">
                  <c:v>28.542112936465422</c:v>
                </c:pt>
                <c:pt idx="389">
                  <c:v>28.539396917931317</c:v>
                </c:pt>
                <c:pt idx="390">
                  <c:v>28.536680899397204</c:v>
                </c:pt>
                <c:pt idx="391">
                  <c:v>28.533964880863095</c:v>
                </c:pt>
                <c:pt idx="392">
                  <c:v>28.531248862328972</c:v>
                </c:pt>
                <c:pt idx="393">
                  <c:v>28.528532843794864</c:v>
                </c:pt>
                <c:pt idx="394">
                  <c:v>28.525816825260755</c:v>
                </c:pt>
                <c:pt idx="395">
                  <c:v>28.523100806726653</c:v>
                </c:pt>
                <c:pt idx="396">
                  <c:v>28.520384788192548</c:v>
                </c:pt>
                <c:pt idx="397">
                  <c:v>28.517668769658421</c:v>
                </c:pt>
                <c:pt idx="398">
                  <c:v>28.514952751124323</c:v>
                </c:pt>
                <c:pt idx="399">
                  <c:v>28.512236732590218</c:v>
                </c:pt>
              </c:numCache>
            </c:numRef>
          </c:val>
          <c:smooth val="0"/>
          <c:extLst>
            <c:ext xmlns:c16="http://schemas.microsoft.com/office/drawing/2014/chart" uri="{C3380CC4-5D6E-409C-BE32-E72D297353CC}">
              <c16:uniqueId val="{00000001-A633-493E-85D9-3257E00A8799}"/>
            </c:ext>
          </c:extLst>
        </c:ser>
        <c:dLbls>
          <c:showLegendKey val="0"/>
          <c:showVal val="0"/>
          <c:showCatName val="0"/>
          <c:showSerName val="0"/>
          <c:showPercent val="0"/>
          <c:showBubbleSize val="0"/>
        </c:dLbls>
        <c:smooth val="0"/>
        <c:axId val="14778224"/>
        <c:axId val="14770544"/>
      </c:lineChart>
      <c:dateAx>
        <c:axId val="1477822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70544"/>
        <c:crosses val="autoZero"/>
        <c:auto val="1"/>
        <c:lblOffset val="100"/>
        <c:baseTimeUnit val="days"/>
      </c:dateAx>
      <c:valAx>
        <c:axId val="14770544"/>
        <c:scaling>
          <c:orientation val="minMax"/>
          <c:min val="28.2"/>
        </c:scaling>
        <c:delete val="0"/>
        <c:axPos val="l"/>
        <c:majorGridlines>
          <c:spPr>
            <a:ln w="9525" cap="flat" cmpd="sng" algn="ctr">
              <a:solidFill>
                <a:schemeClr val="tx1">
                  <a:lumMod val="15000"/>
                  <a:lumOff val="85000"/>
                </a:schemeClr>
              </a:solidFill>
              <a:round/>
            </a:ln>
            <a:effectLst/>
          </c:spPr>
        </c:majorGridlines>
        <c:numFmt formatCode="0.0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7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zh-CN"/>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zh-CN"/>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2536514B-8543-4C17-AFF1-BFBCB98F262B}"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E1F16-6EA0-45BA-9A22-0337A89D165D}" type="slidenum">
              <a:rPr lang="en-US" altLang="zh-CN"/>
              <a:pPr/>
              <a:t>1</a:t>
            </a:fld>
            <a:endParaRPr lang="en-US" altLang="zh-CN" dirty="0"/>
          </a:p>
        </p:txBody>
      </p:sp>
      <p:sp>
        <p:nvSpPr>
          <p:cNvPr id="4098" name="Rectangle 2"/>
          <p:cNvSpPr>
            <a:spLocks noGrp="1" noRot="1" noChangeAspect="1" noChangeArrowheads="1" noTextEdit="1"/>
          </p:cNvSpPr>
          <p:nvPr>
            <p:ph type="sldImg"/>
          </p:nvPr>
        </p:nvSpPr>
        <p:spPr>
          <a:xfrm>
            <a:off x="992188" y="768350"/>
            <a:ext cx="5114925" cy="3836988"/>
          </a:xfrm>
          <a:ln/>
        </p:spPr>
      </p:sp>
      <p:sp>
        <p:nvSpPr>
          <p:cNvPr id="40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62A4E-DCCA-4536-B452-2145185C3DD1}" type="slidenum">
              <a:rPr lang="en-US" altLang="zh-CN"/>
              <a:pPr/>
              <a:t>39</a:t>
            </a:fld>
            <a:endParaRPr lang="en-US" altLang="zh-CN"/>
          </a:p>
        </p:txBody>
      </p:sp>
      <p:sp>
        <p:nvSpPr>
          <p:cNvPr id="12290" name="Rectangle 2"/>
          <p:cNvSpPr>
            <a:spLocks noGrp="1" noRot="1" noChangeAspect="1" noChangeArrowheads="1" noTextEdit="1"/>
          </p:cNvSpPr>
          <p:nvPr>
            <p:ph type="sldImg"/>
          </p:nvPr>
        </p:nvSpPr>
        <p:spPr>
          <a:xfrm>
            <a:off x="992188" y="768350"/>
            <a:ext cx="5114925" cy="3836988"/>
          </a:xfrm>
          <a:ln/>
        </p:spPr>
      </p:sp>
      <p:sp>
        <p:nvSpPr>
          <p:cNvPr id="12291"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5124" name="Rectangle 4"/>
          <p:cNvSpPr>
            <a:spLocks noGrp="1" noChangeArrowheads="1"/>
          </p:cNvSpPr>
          <p:nvPr>
            <p:ph type="dt" sz="half" idx="2"/>
          </p:nvPr>
        </p:nvSpPr>
        <p:spPr/>
        <p:txBody>
          <a:bodyPr/>
          <a:lstStyle>
            <a:lvl1pPr>
              <a:defRPr/>
            </a:lvl1pPr>
          </a:lstStyle>
          <a:p>
            <a:endParaRPr lang="en-US" altLang="zh-CN"/>
          </a:p>
        </p:txBody>
      </p:sp>
      <p:sp>
        <p:nvSpPr>
          <p:cNvPr id="5125" name="Rectangle 5"/>
          <p:cNvSpPr>
            <a:spLocks noGrp="1" noChangeArrowheads="1"/>
          </p:cNvSpPr>
          <p:nvPr>
            <p:ph type="ftr" sz="quarter" idx="3"/>
          </p:nvPr>
        </p:nvSpPr>
        <p:spPr/>
        <p:txBody>
          <a:bodyPr/>
          <a:lstStyle>
            <a:lvl1pPr>
              <a:defRPr/>
            </a:lvl1pPr>
          </a:lstStyle>
          <a:p>
            <a:endParaRPr lang="en-US" altLang="zh-CN"/>
          </a:p>
        </p:txBody>
      </p:sp>
      <p:sp>
        <p:nvSpPr>
          <p:cNvPr id="5126" name="Rectangle 6"/>
          <p:cNvSpPr>
            <a:spLocks noGrp="1" noChangeArrowheads="1"/>
          </p:cNvSpPr>
          <p:nvPr>
            <p:ph type="sldNum" sz="quarter" idx="4"/>
          </p:nvPr>
        </p:nvSpPr>
        <p:spPr/>
        <p:txBody>
          <a:bodyPr/>
          <a:lstStyle>
            <a:lvl1pPr>
              <a:defRPr/>
            </a:lvl1pPr>
          </a:lstStyle>
          <a:p>
            <a:fld id="{3DB583C6-BF90-474C-993F-11B545209AF2}" type="slidenum">
              <a:rPr lang="en-US" altLang="zh-CN"/>
              <a:pPr/>
              <a:t>‹#›</a:t>
            </a:fld>
            <a:endParaRPr lang="en-US" altLang="zh-CN"/>
          </a:p>
        </p:txBody>
      </p:sp>
      <p:pic>
        <p:nvPicPr>
          <p:cNvPr id="5127" name="Picture 7" descr="PPT-2b"/>
          <p:cNvPicPr>
            <a:picLocks noChangeAspect="1" noChangeArrowheads="1"/>
          </p:cNvPicPr>
          <p:nvPr userDrawn="1"/>
        </p:nvPicPr>
        <p:blipFill>
          <a:blip r:embed="rId2" cstate="print"/>
          <a:srcRect/>
          <a:stretch>
            <a:fillRect/>
          </a:stretch>
        </p:blipFill>
        <p:spPr bwMode="auto">
          <a:xfrm>
            <a:off x="0" y="-9525"/>
            <a:ext cx="9144000" cy="6877050"/>
          </a:xfrm>
          <a:prstGeom prst="rect">
            <a:avLst/>
          </a:prstGeom>
          <a:noFill/>
        </p:spPr>
      </p:pic>
      <p:pic>
        <p:nvPicPr>
          <p:cNvPr id="5128" name="Picture 8" descr="PPT-2a"/>
          <p:cNvPicPr>
            <a:picLocks noChangeAspect="1" noChangeArrowheads="1"/>
          </p:cNvPicPr>
          <p:nvPr userDrawn="1"/>
        </p:nvPicPr>
        <p:blipFill>
          <a:blip r:embed="rId3" cstate="print"/>
          <a:srcRect/>
          <a:stretch>
            <a:fillRect/>
          </a:stretch>
        </p:blipFill>
        <p:spPr bwMode="auto">
          <a:xfrm>
            <a:off x="0" y="-9525"/>
            <a:ext cx="9144000" cy="68770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ABBA447-B1E6-4E50-AE75-FC6BA8284C70}"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5D8D34A-CF92-4C0C-84FA-BA904FD4A515}"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79AD7CED-173C-4149-892C-4F2F158D21EA}"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C9B1FEB-CAC2-456A-B597-C0C3985F6812}"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5F4C1B2-1A09-46B1-A7E6-3C67687F6D0B}"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48AE0A-1B5E-4443-A11E-F1CCC6A0F53B}"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4B1D5A55-8805-4D9C-AEDA-7B0894D74BA7}"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5CB696CB-0D20-433D-8E5B-0B86E57B7B00}"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EABADBC-C7C3-4515-9C32-39AE9F497921}"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7DAA04-42F4-4FEC-983B-1DF9D6DC33E0}"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AAF2870-266B-41D2-8899-8AC34ECFBF5E}"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CDC8B9D-6BF6-4FEE-B22E-E76EE2CD2E14}" type="slidenum">
              <a:rPr lang="en-US" altLang="zh-CN"/>
              <a:pPr/>
              <a:t>‹#›</a:t>
            </a:fld>
            <a:endParaRPr lang="en-US" altLang="zh-CN"/>
          </a:p>
        </p:txBody>
      </p:sp>
      <p:pic>
        <p:nvPicPr>
          <p:cNvPr id="1031" name="Picture 7" descr="PPT-2b"/>
          <p:cNvPicPr>
            <a:picLocks noChangeAspect="1" noChangeArrowheads="1"/>
          </p:cNvPicPr>
          <p:nvPr userDrawn="1"/>
        </p:nvPicPr>
        <p:blipFill>
          <a:blip r:embed="rId14" cstate="print"/>
          <a:srcRect/>
          <a:stretch>
            <a:fillRect/>
          </a:stretch>
        </p:blipFill>
        <p:spPr bwMode="auto">
          <a:xfrm>
            <a:off x="0" y="-9525"/>
            <a:ext cx="9144000" cy="68770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yd@mail.shufe.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20538;&#21048;&#65288;2&#65289;&#35838;&#22530;&#26696;&#20363;.xls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20538;&#21048;&#65288;2&#65289;&#35838;&#22530;&#26696;&#20363;.xls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hyperlink" Target="&#20538;&#21048;&#65288;2&#65289;&#35838;&#22530;&#26696;&#20363;.xlsx" TargetMode="Externa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 Id="rId9"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84438" y="2564904"/>
            <a:ext cx="6046787" cy="1862634"/>
          </a:xfrm>
        </p:spPr>
        <p:txBody>
          <a:bodyPr/>
          <a:lstStyle/>
          <a:p>
            <a:r>
              <a:rPr lang="zh-CN" altLang="en-US" sz="4000" b="1" dirty="0">
                <a:solidFill>
                  <a:srgbClr val="333300"/>
                </a:solidFill>
                <a:ea typeface="汉仪大宋简" pitchFamily="49" charset="-122"/>
              </a:rPr>
              <a:t>投资学</a:t>
            </a:r>
            <a:br>
              <a:rPr lang="en-US" altLang="zh-CN" sz="4000" b="1" dirty="0">
                <a:solidFill>
                  <a:srgbClr val="333300"/>
                </a:solidFill>
                <a:ea typeface="汉仪大宋简" pitchFamily="49" charset="-122"/>
              </a:rPr>
            </a:br>
            <a:r>
              <a:rPr lang="en-US" altLang="zh-CN" sz="4000" b="1" dirty="0">
                <a:solidFill>
                  <a:srgbClr val="333300"/>
                </a:solidFill>
                <a:ea typeface="汉仪大宋简" pitchFamily="49" charset="-122"/>
              </a:rPr>
              <a:t>L10 </a:t>
            </a:r>
            <a:r>
              <a:rPr lang="zh-CN" altLang="en-US" sz="4000" b="1" dirty="0">
                <a:solidFill>
                  <a:srgbClr val="333300"/>
                </a:solidFill>
                <a:ea typeface="汉仪大宋简" pitchFamily="49" charset="-122"/>
              </a:rPr>
              <a:t>固定收益证券（</a:t>
            </a:r>
            <a:r>
              <a:rPr lang="en-US" altLang="zh-CN" sz="4000" b="1" dirty="0">
                <a:solidFill>
                  <a:srgbClr val="333300"/>
                </a:solidFill>
                <a:ea typeface="汉仪大宋简" pitchFamily="49" charset="-122"/>
              </a:rPr>
              <a:t>2</a:t>
            </a:r>
            <a:r>
              <a:rPr lang="zh-CN" altLang="en-US" sz="4000" b="1" dirty="0">
                <a:solidFill>
                  <a:srgbClr val="333300"/>
                </a:solidFill>
                <a:ea typeface="汉仪大宋简" pitchFamily="49" charset="-122"/>
              </a:rPr>
              <a:t>）</a:t>
            </a:r>
          </a:p>
        </p:txBody>
      </p:sp>
      <p:sp>
        <p:nvSpPr>
          <p:cNvPr id="2051" name="Rectangle 3"/>
          <p:cNvSpPr>
            <a:spLocks noGrp="1" noChangeArrowheads="1"/>
          </p:cNvSpPr>
          <p:nvPr>
            <p:ph type="subTitle" idx="1"/>
          </p:nvPr>
        </p:nvSpPr>
        <p:spPr>
          <a:xfrm>
            <a:off x="4572000" y="4652963"/>
            <a:ext cx="3952875" cy="1728365"/>
          </a:xfrm>
        </p:spPr>
        <p:txBody>
          <a:bodyPr/>
          <a:lstStyle/>
          <a:p>
            <a:pPr algn="r">
              <a:lnSpc>
                <a:spcPct val="90000"/>
              </a:lnSpc>
            </a:pPr>
            <a:r>
              <a:rPr lang="zh-CN" altLang="en-US" sz="2400" b="1" dirty="0">
                <a:effectLst>
                  <a:outerShdw blurRad="38100" dist="38100" dir="2700000" algn="tl">
                    <a:srgbClr val="C0C0C0"/>
                  </a:outerShdw>
                </a:effectLst>
                <a:latin typeface="SimHei" pitchFamily="2" charset="-122"/>
                <a:ea typeface="SimHei" pitchFamily="2" charset="-122"/>
              </a:rPr>
              <a:t>上海财经大学</a:t>
            </a:r>
            <a:r>
              <a:rPr lang="zh-CN" altLang="en-US" b="1" dirty="0">
                <a:effectLst>
                  <a:outerShdw blurRad="38100" dist="38100" dir="2700000" algn="tl">
                    <a:srgbClr val="C0C0C0"/>
                  </a:outerShdw>
                </a:effectLst>
                <a:latin typeface="SimHei" pitchFamily="2" charset="-122"/>
                <a:ea typeface="SimHei" pitchFamily="2" charset="-122"/>
              </a:rPr>
              <a:t>  骆玉鼎</a:t>
            </a:r>
            <a:endParaRPr lang="zh-CN" altLang="en-US" sz="2400" b="1" dirty="0">
              <a:effectLst>
                <a:outerShdw blurRad="38100" dist="38100" dir="2700000" algn="tl">
                  <a:srgbClr val="C0C0C0"/>
                </a:outerShdw>
              </a:effectLst>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hlinkClick r:id="rId3"/>
              </a:rPr>
              <a:t>lyd@mail.shufe.edu.cn</a:t>
            </a:r>
            <a:endParaRPr lang="en-US" altLang="zh-CN" sz="2400" dirty="0">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rPr>
              <a:t> 2024.11</a:t>
            </a:r>
          </a:p>
          <a:p>
            <a:pPr algn="r">
              <a:lnSpc>
                <a:spcPct val="90000"/>
              </a:lnSpc>
            </a:pPr>
            <a:endParaRPr lang="en-US" altLang="zh-CN" sz="2400" dirty="0">
              <a:latin typeface="汉仪大宋简" pitchFamily="49" charset="-122"/>
              <a:ea typeface="汉仪大宋简" pitchFamily="49" charset="-122"/>
            </a:endParaRPr>
          </a:p>
        </p:txBody>
      </p:sp>
      <p:sp>
        <p:nvSpPr>
          <p:cNvPr id="2052" name="Line 4"/>
          <p:cNvSpPr>
            <a:spLocks noChangeShapeType="1"/>
          </p:cNvSpPr>
          <p:nvPr/>
        </p:nvSpPr>
        <p:spPr bwMode="auto">
          <a:xfrm>
            <a:off x="2987675" y="4581525"/>
            <a:ext cx="5472113" cy="0"/>
          </a:xfrm>
          <a:prstGeom prst="line">
            <a:avLst/>
          </a:prstGeom>
          <a:noFill/>
          <a:ln w="22225">
            <a:solidFill>
              <a:srgbClr val="333300"/>
            </a:solidFill>
            <a:round/>
            <a:headEnd/>
            <a:tailEnd/>
          </a:ln>
          <a:effectLst/>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97E4F-27E0-5DED-3F6C-4CDE31A88FE6}"/>
              </a:ext>
            </a:extLst>
          </p:cNvPr>
          <p:cNvSpPr>
            <a:spLocks noGrp="1"/>
          </p:cNvSpPr>
          <p:nvPr>
            <p:ph type="title"/>
          </p:nvPr>
        </p:nvSpPr>
        <p:spPr/>
        <p:txBody>
          <a:bodyPr/>
          <a:lstStyle/>
          <a:p>
            <a:r>
              <a:rPr lang="zh-CN" altLang="en-US" dirty="0"/>
              <a:t>泰勒展开</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3D3DA74A-FE71-50BC-AFF0-2AAEF5EF8CBF}"/>
                  </a:ext>
                </a:extLst>
              </p:cNvPr>
              <p:cNvSpPr>
                <a:spLocks noGrp="1"/>
              </p:cNvSpPr>
              <p:nvPr>
                <p:ph idx="1"/>
              </p:nvPr>
            </p:nvSpPr>
            <p:spPr/>
            <p:txBody>
              <a:bodyPr/>
              <a:lstStyle/>
              <a:p>
                <a:r>
                  <a:rPr lang="zh-CN" altLang="en-US" sz="2000" dirty="0"/>
                  <a:t>显然，</a:t>
                </a:r>
                <a:r>
                  <a:rPr lang="en-US" altLang="zh-CN" sz="2000" dirty="0"/>
                  <a:t> </a:t>
                </a:r>
                <a14:m>
                  <m:oMath xmlns:m="http://schemas.openxmlformats.org/officeDocument/2006/math">
                    <m:sSub>
                      <m:sSubPr>
                        <m:ctrlPr>
                          <a:rPr lang="en-US" altLang="zh-CN" sz="2000" i="1" dirty="0" smtClean="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b="0" i="1" dirty="0" smtClean="0">
                            <a:latin typeface="Cambria Math" panose="02040503050406030204" pitchFamily="18" charset="0"/>
                          </a:rPr>
                          <m:t>𝑡</m:t>
                        </m:r>
                      </m:sub>
                    </m:sSub>
                  </m:oMath>
                </a14:m>
                <a:r>
                  <a:rPr lang="zh-CN" altLang="en-US" sz="2000" dirty="0"/>
                  <a:t>是</a:t>
                </a:r>
                <a:r>
                  <a:rPr lang="en-US" altLang="zh-CN" sz="2000" dirty="0"/>
                  <a:t>y</a:t>
                </a:r>
                <a:r>
                  <a:rPr lang="zh-CN" altLang="en-US" sz="2000" dirty="0"/>
                  <a:t>的函数，于是，根据泰勒展开公式，有：</a:t>
                </a:r>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𝑑</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den>
                      </m:f>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𝑑𝑦</m:t>
                      </m:r>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2!</m:t>
                          </m:r>
                        </m:den>
                      </m:f>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sSup>
                            <m:sSupPr>
                              <m:ctrlPr>
                                <a:rPr lang="en-US" altLang="zh-CN" sz="2000" b="0" i="1" smtClean="0">
                                  <a:latin typeface="Cambria Math" panose="02040503050406030204" pitchFamily="18" charset="0"/>
                                  <a:ea typeface="Cambria Math" panose="02040503050406030204" pitchFamily="18" charset="0"/>
                                </a:rPr>
                              </m:ctrlPr>
                            </m:sSupPr>
                            <m:e>
                              <m:r>
                                <a:rPr lang="zh-CN" altLang="en-US"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zh-CN" altLang="en-US"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𝑦</m:t>
                              </m:r>
                            </m:e>
                            <m:sup>
                              <m:r>
                                <a:rPr lang="en-US" altLang="zh-CN" sz="2000" b="0" i="1" smtClean="0">
                                  <a:latin typeface="Cambria Math" panose="02040503050406030204" pitchFamily="18" charset="0"/>
                                  <a:ea typeface="Cambria Math" panose="02040503050406030204" pitchFamily="18" charset="0"/>
                                </a:rPr>
                                <m:t>2</m:t>
                              </m:r>
                            </m:sup>
                          </m:sSup>
                        </m:den>
                      </m:f>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𝑑𝑦</m:t>
                          </m:r>
                          <m:r>
                            <a:rPr lang="en-US" altLang="zh-CN"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r>
                        <a:rPr lang="en-US" altLang="zh-CN" sz="2000" b="0" i="1" smtClean="0">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3</m:t>
                          </m:r>
                          <m:r>
                            <a:rPr lang="en-US" altLang="zh-CN" sz="2000" i="1">
                              <a:latin typeface="Cambria Math" panose="02040503050406030204" pitchFamily="18" charset="0"/>
                              <a:ea typeface="Cambria Math" panose="02040503050406030204" pitchFamily="18" charset="0"/>
                            </a:rPr>
                            <m:t>!</m:t>
                          </m:r>
                        </m:den>
                      </m:f>
                      <m:r>
                        <a:rPr lang="en-US" altLang="zh-CN" sz="2000" i="1">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sSup>
                            <m:sSupPr>
                              <m:ctrlPr>
                                <a:rPr lang="en-US" altLang="zh-CN" sz="2000" i="1">
                                  <a:latin typeface="Cambria Math" panose="02040503050406030204" pitchFamily="18" charset="0"/>
                                  <a:ea typeface="Cambria Math" panose="02040503050406030204" pitchFamily="18" charset="0"/>
                                </a:rPr>
                              </m:ctrlPr>
                            </m:sSupPr>
                            <m:e>
                              <m:r>
                                <a:rPr lang="zh-CN" altLang="en-US" sz="2000" i="1">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3</m:t>
                              </m:r>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zh-CN" altLang="en-US" sz="2000" i="1">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𝑦</m:t>
                              </m:r>
                            </m:e>
                            <m:sup>
                              <m:r>
                                <a:rPr lang="en-US" altLang="zh-CN" sz="2000" b="0" i="1" smtClean="0">
                                  <a:latin typeface="Cambria Math" panose="02040503050406030204" pitchFamily="18" charset="0"/>
                                  <a:ea typeface="Cambria Math" panose="02040503050406030204" pitchFamily="18" charset="0"/>
                                </a:rPr>
                                <m:t>3</m:t>
                              </m:r>
                            </m:sup>
                          </m:sSup>
                        </m:den>
                      </m:f>
                      <m:r>
                        <a:rPr lang="en-US" altLang="zh-CN" sz="2000" i="1">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𝑑𝑦</m:t>
                          </m:r>
                          <m:r>
                            <a:rPr lang="en-US" altLang="zh-CN" sz="2000" i="1">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3</m:t>
                          </m:r>
                        </m:sup>
                      </m:sSup>
                      <m:r>
                        <a:rPr lang="en-US" altLang="zh-CN" sz="2000" b="0" i="1" smtClean="0">
                          <a:latin typeface="Cambria Math" panose="02040503050406030204" pitchFamily="18" charset="0"/>
                          <a:ea typeface="Cambria Math" panose="02040503050406030204" pitchFamily="18" charset="0"/>
                        </a:rPr>
                        <m:t>+…</m:t>
                      </m:r>
                    </m:oMath>
                  </m:oMathPara>
                </a14:m>
                <a:endParaRPr lang="en-US" altLang="zh-CN" sz="2000" dirty="0"/>
              </a:p>
              <a:p>
                <a:r>
                  <a:rPr lang="zh-CN" altLang="en-US" sz="2000" dirty="0"/>
                  <a:t>或者，写成离散的形式：</a:t>
                </a:r>
                <a:endParaRPr lang="en-US" altLang="zh-CN" sz="2000" dirty="0"/>
              </a:p>
              <a:p>
                <a:pPr marL="0" indent="0">
                  <a:buNone/>
                </a:pPr>
                <a:r>
                  <a:rPr lang="zh-CN" altLang="en-US" sz="2000" dirty="0"/>
                  <a:t>          </a:t>
                </a:r>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den>
                    </m:f>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2!</m:t>
                        </m:r>
                      </m:den>
                    </m:f>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sSup>
                          <m:sSupPr>
                            <m:ctrlPr>
                              <a:rPr lang="en-US" altLang="zh-CN" sz="2000" b="0" i="1" smtClean="0">
                                <a:latin typeface="Cambria Math" panose="02040503050406030204" pitchFamily="18" charset="0"/>
                                <a:ea typeface="Cambria Math" panose="02040503050406030204" pitchFamily="18" charset="0"/>
                              </a:rPr>
                            </m:ctrlPr>
                          </m:sSupPr>
                          <m:e>
                            <m:r>
                              <a:rPr lang="zh-CN" altLang="en-US"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zh-CN" altLang="en-US"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𝑦</m:t>
                            </m:r>
                          </m:e>
                          <m:sup>
                            <m:r>
                              <a:rPr lang="en-US" altLang="zh-CN" sz="2000" b="0" i="1" smtClean="0">
                                <a:latin typeface="Cambria Math" panose="02040503050406030204" pitchFamily="18" charset="0"/>
                                <a:ea typeface="Cambria Math" panose="02040503050406030204" pitchFamily="18" charset="0"/>
                              </a:rPr>
                              <m:t>2</m:t>
                            </m:r>
                          </m:sup>
                        </m:sSup>
                      </m:den>
                    </m:f>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r>
                      <a:rPr lang="en-US" altLang="zh-CN" sz="2000" b="0" i="1" smtClean="0">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3</m:t>
                        </m:r>
                        <m:r>
                          <a:rPr lang="en-US" altLang="zh-CN" sz="2000" i="1">
                            <a:latin typeface="Cambria Math" panose="02040503050406030204" pitchFamily="18" charset="0"/>
                            <a:ea typeface="Cambria Math" panose="02040503050406030204" pitchFamily="18" charset="0"/>
                          </a:rPr>
                          <m:t>!</m:t>
                        </m:r>
                      </m:den>
                    </m:f>
                    <m:r>
                      <a:rPr lang="en-US" altLang="zh-CN" sz="2000" i="1">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sSup>
                          <m:sSupPr>
                            <m:ctrlPr>
                              <a:rPr lang="en-US" altLang="zh-CN" sz="2000" i="1">
                                <a:latin typeface="Cambria Math" panose="02040503050406030204" pitchFamily="18" charset="0"/>
                                <a:ea typeface="Cambria Math" panose="02040503050406030204" pitchFamily="18" charset="0"/>
                              </a:rPr>
                            </m:ctrlPr>
                          </m:sSupPr>
                          <m:e>
                            <m:r>
                              <a:rPr lang="zh-CN" altLang="en-US" sz="2000" i="1">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3</m:t>
                            </m:r>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zh-CN" altLang="en-US" sz="2000" i="1">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𝑦</m:t>
                            </m:r>
                          </m:e>
                          <m:sup>
                            <m:r>
                              <a:rPr lang="en-US" altLang="zh-CN" sz="2000" b="0" i="1" smtClean="0">
                                <a:latin typeface="Cambria Math" panose="02040503050406030204" pitchFamily="18" charset="0"/>
                                <a:ea typeface="Cambria Math" panose="02040503050406030204" pitchFamily="18" charset="0"/>
                              </a:rPr>
                              <m:t>3</m:t>
                            </m:r>
                          </m:sup>
                        </m:sSup>
                      </m:den>
                    </m:f>
                    <m:r>
                      <a:rPr lang="en-US" altLang="zh-CN" sz="2000" i="1">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m:t>
                        </m:r>
                        <m:r>
                          <a:rPr lang="en-US" altLang="zh-CN" sz="2000" i="1" smtClean="0">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𝑦</m:t>
                        </m:r>
                        <m:r>
                          <a:rPr lang="en-US" altLang="zh-CN" sz="2000" i="1">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3</m:t>
                        </m:r>
                      </m:sup>
                    </m:sSup>
                    <m:r>
                      <a:rPr lang="en-US" altLang="zh-CN" sz="2000" b="0" i="1" smtClean="0">
                        <a:latin typeface="Cambria Math" panose="02040503050406030204" pitchFamily="18" charset="0"/>
                        <a:ea typeface="Cambria Math" panose="02040503050406030204" pitchFamily="18" charset="0"/>
                      </a:rPr>
                      <m:t>+…</m:t>
                    </m:r>
                  </m:oMath>
                </a14:m>
                <a:endParaRPr lang="en-US" altLang="zh-CN" sz="2000" dirty="0"/>
              </a:p>
              <a:p>
                <a:pPr marL="0" indent="0">
                  <a:buNone/>
                </a:pPr>
                <a:r>
                  <a:rPr lang="zh-CN" altLang="en-US" sz="2000" dirty="0"/>
                  <a:t>考虑到</a:t>
                </a:r>
                <a:r>
                  <a:rPr lang="en-US" altLang="zh-CN" sz="2000" dirty="0"/>
                  <a:t>y(YTM</a:t>
                </a:r>
                <a:r>
                  <a:rPr lang="zh-CN" altLang="en-US" sz="2000" dirty="0"/>
                  <a:t>）是一个较小的百分数，</a:t>
                </a:r>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zh-CN" altLang="en-US" sz="2000" i="1">
                        <a:latin typeface="Cambria Math" panose="02040503050406030204" pitchFamily="18" charset="0"/>
                        <a:ea typeface="Cambria Math" panose="02040503050406030204" pitchFamily="18" charset="0"/>
                      </a:rPr>
                      <m:t>通常</m:t>
                    </m:r>
                  </m:oMath>
                </a14:m>
                <a:r>
                  <a:rPr lang="zh-CN" altLang="en-US" sz="2000" dirty="0"/>
                  <a:t>以</a:t>
                </a:r>
                <a:r>
                  <a:rPr lang="en-US" altLang="zh-CN" sz="2000" dirty="0"/>
                  <a:t>bp(0.01%)</a:t>
                </a:r>
                <a:r>
                  <a:rPr lang="zh-CN" altLang="en-US" sz="2000" dirty="0"/>
                  <a:t>为单位计算，只保留两阶就够了。</a:t>
                </a:r>
                <a:endParaRPr lang="en-US" altLang="zh-CN" sz="2000" dirty="0"/>
              </a:p>
              <a:p>
                <a:pPr marL="0" indent="0">
                  <a:buNone/>
                </a:pPr>
                <a:r>
                  <a:rPr lang="en-US" altLang="zh-CN" sz="2000" dirty="0"/>
                  <a:t>  </a:t>
                </a:r>
              </a:p>
              <a:p>
                <a:pPr marL="0" indent="0">
                  <a:buNone/>
                </a:pPr>
                <a:r>
                  <a:rPr lang="zh-CN" altLang="en-US" sz="2000" dirty="0"/>
                  <a:t>于是</a:t>
                </a:r>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𝑡</m:t>
                        </m:r>
                      </m:sub>
                    </m:sSub>
                    <m:r>
                      <a:rPr lang="en-US" altLang="zh-CN" sz="2000" i="1">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den>
                    </m:f>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2!</m:t>
                        </m:r>
                      </m:den>
                    </m:f>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sSup>
                          <m:sSupPr>
                            <m:ctrlPr>
                              <a:rPr lang="en-US" altLang="zh-CN" sz="2000" b="0" i="1" smtClean="0">
                                <a:latin typeface="Cambria Math" panose="02040503050406030204" pitchFamily="18" charset="0"/>
                                <a:ea typeface="Cambria Math" panose="02040503050406030204" pitchFamily="18" charset="0"/>
                              </a:rPr>
                            </m:ctrlPr>
                          </m:sSupPr>
                          <m:e>
                            <m:r>
                              <a:rPr lang="zh-CN" altLang="en-US"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zh-CN" altLang="en-US"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𝑦</m:t>
                            </m:r>
                          </m:e>
                          <m:sup>
                            <m:r>
                              <a:rPr lang="en-US" altLang="zh-CN" sz="2000" b="0" i="1" smtClean="0">
                                <a:latin typeface="Cambria Math" panose="02040503050406030204" pitchFamily="18" charset="0"/>
                                <a:ea typeface="Cambria Math" panose="02040503050406030204" pitchFamily="18" charset="0"/>
                              </a:rPr>
                              <m:t>2</m:t>
                            </m:r>
                          </m:sup>
                        </m:sSup>
                      </m:den>
                    </m:f>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oMath>
                </a14:m>
                <a:r>
                  <a:rPr lang="en-US" altLang="zh-CN" sz="2000" dirty="0"/>
                  <a:t>                                    </a:t>
                </a:r>
                <a:r>
                  <a:rPr lang="zh-CN" altLang="en-US" sz="2000" dirty="0"/>
                  <a:t>（</a:t>
                </a:r>
                <a:r>
                  <a:rPr lang="en-US" altLang="zh-CN" sz="2000" dirty="0"/>
                  <a:t>10.9</a:t>
                </a:r>
                <a:r>
                  <a:rPr lang="zh-CN" altLang="en-US" sz="2000" dirty="0"/>
                  <a:t>）</a:t>
                </a:r>
                <a:endParaRPr lang="en-US" altLang="zh-CN" sz="2000" dirty="0"/>
              </a:p>
              <a:p>
                <a:pPr marL="0" indent="0">
                  <a:buNone/>
                </a:pPr>
                <a:endParaRPr lang="zh-CN" altLang="en-US" sz="2000" dirty="0"/>
              </a:p>
            </p:txBody>
          </p:sp>
        </mc:Choice>
        <mc:Fallback>
          <p:sp>
            <p:nvSpPr>
              <p:cNvPr id="3" name="内容占位符 2">
                <a:extLst>
                  <a:ext uri="{FF2B5EF4-FFF2-40B4-BE49-F238E27FC236}">
                    <a16:creationId xmlns:a16="http://schemas.microsoft.com/office/drawing/2014/main" id="{3D3DA74A-FE71-50BC-AFF0-2AAEF5EF8CBF}"/>
                  </a:ext>
                </a:extLst>
              </p:cNvPr>
              <p:cNvSpPr>
                <a:spLocks noGrp="1" noRot="1" noChangeAspect="1" noMove="1" noResize="1" noEditPoints="1" noAdjustHandles="1" noChangeArrowheads="1" noChangeShapeType="1" noTextEdit="1"/>
              </p:cNvSpPr>
              <p:nvPr>
                <p:ph idx="1"/>
              </p:nvPr>
            </p:nvSpPr>
            <p:spPr>
              <a:blipFill>
                <a:blip r:embed="rId2"/>
                <a:stretch>
                  <a:fillRect l="-741" t="-1078" r="-3778"/>
                </a:stretch>
              </a:blipFill>
            </p:spPr>
            <p:txBody>
              <a:bodyPr/>
              <a:lstStyle/>
              <a:p>
                <a:r>
                  <a:rPr lang="zh-CN" altLang="en-US">
                    <a:noFill/>
                  </a:rPr>
                  <a:t> </a:t>
                </a:r>
              </a:p>
            </p:txBody>
          </p:sp>
        </mc:Fallback>
      </mc:AlternateContent>
      <p:grpSp>
        <p:nvGrpSpPr>
          <p:cNvPr id="14" name="组合 13">
            <a:extLst>
              <a:ext uri="{FF2B5EF4-FFF2-40B4-BE49-F238E27FC236}">
                <a16:creationId xmlns:a16="http://schemas.microsoft.com/office/drawing/2014/main" id="{3F9EC640-1653-7D0A-4F59-1A85AF32C097}"/>
              </a:ext>
            </a:extLst>
          </p:cNvPr>
          <p:cNvGrpSpPr/>
          <p:nvPr/>
        </p:nvGrpSpPr>
        <p:grpSpPr>
          <a:xfrm>
            <a:off x="956705" y="4681241"/>
            <a:ext cx="1152128" cy="1266295"/>
            <a:chOff x="1115616" y="5229200"/>
            <a:chExt cx="1152128" cy="1266295"/>
          </a:xfrm>
        </p:grpSpPr>
        <p:sp>
          <p:nvSpPr>
            <p:cNvPr id="4" name="椭圆 3">
              <a:extLst>
                <a:ext uri="{FF2B5EF4-FFF2-40B4-BE49-F238E27FC236}">
                  <a16:creationId xmlns:a16="http://schemas.microsoft.com/office/drawing/2014/main" id="{172D9334-93AD-4025-A45D-EA9A3977F969}"/>
                </a:ext>
              </a:extLst>
            </p:cNvPr>
            <p:cNvSpPr/>
            <p:nvPr/>
          </p:nvSpPr>
          <p:spPr>
            <a:xfrm>
              <a:off x="1835696" y="5229200"/>
              <a:ext cx="432048" cy="72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68A4D459-72BB-EA8A-1DDE-C18B4700A9A3}"/>
                </a:ext>
              </a:extLst>
            </p:cNvPr>
            <p:cNvCxnSpPr/>
            <p:nvPr/>
          </p:nvCxnSpPr>
          <p:spPr>
            <a:xfrm flipH="1">
              <a:off x="1547664" y="5949280"/>
              <a:ext cx="576064"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783F9E4B-48BB-48F9-C1EF-F75EE9EC0550}"/>
                </a:ext>
              </a:extLst>
            </p:cNvPr>
            <p:cNvSpPr txBox="1"/>
            <p:nvPr/>
          </p:nvSpPr>
          <p:spPr>
            <a:xfrm>
              <a:off x="1115616" y="6126163"/>
              <a:ext cx="864096" cy="369332"/>
            </a:xfrm>
            <a:prstGeom prst="rect">
              <a:avLst/>
            </a:prstGeom>
            <a:noFill/>
          </p:spPr>
          <p:txBody>
            <a:bodyPr wrap="square" rtlCol="0">
              <a:spAutoFit/>
            </a:bodyPr>
            <a:lstStyle/>
            <a:p>
              <a:r>
                <a:rPr lang="zh-CN" altLang="en-US" dirty="0"/>
                <a:t>斜率</a:t>
              </a:r>
            </a:p>
          </p:txBody>
        </p:sp>
      </p:grpSp>
      <p:grpSp>
        <p:nvGrpSpPr>
          <p:cNvPr id="16" name="组合 15">
            <a:extLst>
              <a:ext uri="{FF2B5EF4-FFF2-40B4-BE49-F238E27FC236}">
                <a16:creationId xmlns:a16="http://schemas.microsoft.com/office/drawing/2014/main" id="{FE1BDF3E-BFE5-B58E-A792-635EF3E89860}"/>
              </a:ext>
            </a:extLst>
          </p:cNvPr>
          <p:cNvGrpSpPr/>
          <p:nvPr/>
        </p:nvGrpSpPr>
        <p:grpSpPr>
          <a:xfrm>
            <a:off x="3363874" y="4617802"/>
            <a:ext cx="2376263" cy="1279996"/>
            <a:chOff x="3491880" y="5215499"/>
            <a:chExt cx="2376263" cy="1279996"/>
          </a:xfrm>
        </p:grpSpPr>
        <p:sp>
          <p:nvSpPr>
            <p:cNvPr id="5" name="椭圆 4">
              <a:extLst>
                <a:ext uri="{FF2B5EF4-FFF2-40B4-BE49-F238E27FC236}">
                  <a16:creationId xmlns:a16="http://schemas.microsoft.com/office/drawing/2014/main" id="{E8230271-EB74-0229-8E85-2DC01E84F9A7}"/>
                </a:ext>
              </a:extLst>
            </p:cNvPr>
            <p:cNvSpPr/>
            <p:nvPr/>
          </p:nvSpPr>
          <p:spPr>
            <a:xfrm>
              <a:off x="3491880" y="5215499"/>
              <a:ext cx="504056" cy="72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a:extLst>
                <a:ext uri="{FF2B5EF4-FFF2-40B4-BE49-F238E27FC236}">
                  <a16:creationId xmlns:a16="http://schemas.microsoft.com/office/drawing/2014/main" id="{72CE4010-E2BA-921C-5D67-6A969FC3E96B}"/>
                </a:ext>
              </a:extLst>
            </p:cNvPr>
            <p:cNvGrpSpPr/>
            <p:nvPr/>
          </p:nvGrpSpPr>
          <p:grpSpPr>
            <a:xfrm>
              <a:off x="3922119" y="5830126"/>
              <a:ext cx="1946024" cy="665369"/>
              <a:chOff x="3922119" y="5830126"/>
              <a:chExt cx="1946024" cy="665369"/>
            </a:xfrm>
          </p:grpSpPr>
          <p:cxnSp>
            <p:nvCxnSpPr>
              <p:cNvPr id="10" name="直接箭头连接符 9">
                <a:extLst>
                  <a:ext uri="{FF2B5EF4-FFF2-40B4-BE49-F238E27FC236}">
                    <a16:creationId xmlns:a16="http://schemas.microsoft.com/office/drawing/2014/main" id="{67F89599-9E51-4BDF-E9B5-3F821E8EC36F}"/>
                  </a:ext>
                </a:extLst>
              </p:cNvPr>
              <p:cNvCxnSpPr>
                <a:cxnSpLocks/>
                <a:stCxn id="3" idx="2"/>
                <a:endCxn id="5" idx="5"/>
              </p:cNvCxnSpPr>
              <p:nvPr/>
            </p:nvCxnSpPr>
            <p:spPr>
              <a:xfrm flipH="1" flipV="1">
                <a:off x="3922119" y="5830126"/>
                <a:ext cx="649881" cy="296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08B9A474-E35E-16AA-7947-A7ECD78AD768}"/>
                  </a:ext>
                </a:extLst>
              </p:cNvPr>
              <p:cNvSpPr txBox="1"/>
              <p:nvPr/>
            </p:nvSpPr>
            <p:spPr>
              <a:xfrm>
                <a:off x="4373614" y="6126163"/>
                <a:ext cx="1494529" cy="369332"/>
              </a:xfrm>
              <a:prstGeom prst="rect">
                <a:avLst/>
              </a:prstGeom>
              <a:noFill/>
            </p:spPr>
            <p:txBody>
              <a:bodyPr wrap="square" rtlCol="0">
                <a:spAutoFit/>
              </a:bodyPr>
              <a:lstStyle/>
              <a:p>
                <a:r>
                  <a:rPr lang="zh-CN" altLang="en-US" dirty="0"/>
                  <a:t>弯曲程度</a:t>
                </a:r>
              </a:p>
            </p:txBody>
          </p:sp>
        </p:grpSp>
      </p:grpSp>
    </p:spTree>
    <p:extLst>
      <p:ext uri="{BB962C8B-B14F-4D97-AF65-F5344CB8AC3E}">
        <p14:creationId xmlns:p14="http://schemas.microsoft.com/office/powerpoint/2010/main" val="179619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B75ABE-F102-4F22-7711-02E994EA6FF9}"/>
              </a:ext>
            </a:extLst>
          </p:cNvPr>
          <p:cNvSpPr>
            <a:spLocks noGrp="1"/>
          </p:cNvSpPr>
          <p:nvPr>
            <p:ph type="title"/>
          </p:nvPr>
        </p:nvSpPr>
        <p:spPr/>
        <p:txBody>
          <a:bodyPr/>
          <a:lstStyle/>
          <a:p>
            <a:r>
              <a:rPr lang="zh-CN" altLang="en-US" dirty="0"/>
              <a:t>几何表达</a:t>
            </a:r>
          </a:p>
        </p:txBody>
      </p:sp>
      <p:cxnSp>
        <p:nvCxnSpPr>
          <p:cNvPr id="5" name="直接箭头连接符 4">
            <a:extLst>
              <a:ext uri="{FF2B5EF4-FFF2-40B4-BE49-F238E27FC236}">
                <a16:creationId xmlns:a16="http://schemas.microsoft.com/office/drawing/2014/main" id="{DF0A3BA3-B870-16CA-89A4-51B8E0A4717E}"/>
              </a:ext>
            </a:extLst>
          </p:cNvPr>
          <p:cNvCxnSpPr/>
          <p:nvPr/>
        </p:nvCxnSpPr>
        <p:spPr>
          <a:xfrm flipV="1">
            <a:off x="2411760" y="1916832"/>
            <a:ext cx="0" cy="3240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接箭头连接符 6">
            <a:extLst>
              <a:ext uri="{FF2B5EF4-FFF2-40B4-BE49-F238E27FC236}">
                <a16:creationId xmlns:a16="http://schemas.microsoft.com/office/drawing/2014/main" id="{2B24D4C1-7E7A-D5CC-1C93-EC15A99B2A19}"/>
              </a:ext>
            </a:extLst>
          </p:cNvPr>
          <p:cNvCxnSpPr/>
          <p:nvPr/>
        </p:nvCxnSpPr>
        <p:spPr>
          <a:xfrm>
            <a:off x="2411760" y="5157192"/>
            <a:ext cx="39604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弧形 7">
            <a:extLst>
              <a:ext uri="{FF2B5EF4-FFF2-40B4-BE49-F238E27FC236}">
                <a16:creationId xmlns:a16="http://schemas.microsoft.com/office/drawing/2014/main" id="{3B08537E-FAF6-1D2D-DBB2-2F2AB77582AE}"/>
              </a:ext>
            </a:extLst>
          </p:cNvPr>
          <p:cNvSpPr/>
          <p:nvPr/>
        </p:nvSpPr>
        <p:spPr>
          <a:xfrm rot="10800000">
            <a:off x="2851615" y="2069787"/>
            <a:ext cx="3093917" cy="2717609"/>
          </a:xfrm>
          <a:custGeom>
            <a:avLst/>
            <a:gdLst>
              <a:gd name="connsiteX0" fmla="*/ 1391202 w 3247990"/>
              <a:gd name="connsiteY0" fmla="*/ 17597 h 3407860"/>
              <a:gd name="connsiteX1" fmla="*/ 2719846 w 3247990"/>
              <a:gd name="connsiteY1" fmla="*/ 446408 h 3407860"/>
              <a:gd name="connsiteX2" fmla="*/ 3247990 w 3247990"/>
              <a:gd name="connsiteY2" fmla="*/ 1703930 h 3407860"/>
              <a:gd name="connsiteX3" fmla="*/ 1623995 w 3247990"/>
              <a:gd name="connsiteY3" fmla="*/ 1703930 h 3407860"/>
              <a:gd name="connsiteX4" fmla="*/ 1391202 w 3247990"/>
              <a:gd name="connsiteY4" fmla="*/ 17597 h 3407860"/>
              <a:gd name="connsiteX0" fmla="*/ 1391202 w 3247990"/>
              <a:gd name="connsiteY0" fmla="*/ 17597 h 3407860"/>
              <a:gd name="connsiteX1" fmla="*/ 2719846 w 3247990"/>
              <a:gd name="connsiteY1" fmla="*/ 446408 h 3407860"/>
              <a:gd name="connsiteX2" fmla="*/ 3247990 w 3247990"/>
              <a:gd name="connsiteY2" fmla="*/ 1703930 h 3407860"/>
              <a:gd name="connsiteX0" fmla="*/ 0 w 2161588"/>
              <a:gd name="connsiteY0" fmla="*/ 17610 h 2394225"/>
              <a:gd name="connsiteX1" fmla="*/ 1328644 w 2161588"/>
              <a:gd name="connsiteY1" fmla="*/ 446421 h 2394225"/>
              <a:gd name="connsiteX2" fmla="*/ 1856788 w 2161588"/>
              <a:gd name="connsiteY2" fmla="*/ 1703943 h 2394225"/>
              <a:gd name="connsiteX3" fmla="*/ 232793 w 2161588"/>
              <a:gd name="connsiteY3" fmla="*/ 1703943 h 2394225"/>
              <a:gd name="connsiteX4" fmla="*/ 0 w 2161588"/>
              <a:gd name="connsiteY4" fmla="*/ 17610 h 2394225"/>
              <a:gd name="connsiteX0" fmla="*/ 0 w 2161588"/>
              <a:gd name="connsiteY0" fmla="*/ 17610 h 2394225"/>
              <a:gd name="connsiteX1" fmla="*/ 1328644 w 2161588"/>
              <a:gd name="connsiteY1" fmla="*/ 446421 h 2394225"/>
              <a:gd name="connsiteX2" fmla="*/ 2161588 w 2161588"/>
              <a:gd name="connsiteY2" fmla="*/ 2394225 h 2394225"/>
              <a:gd name="connsiteX0" fmla="*/ 932329 w 3093917"/>
              <a:gd name="connsiteY0" fmla="*/ 339051 h 2715666"/>
              <a:gd name="connsiteX1" fmla="*/ 2260973 w 3093917"/>
              <a:gd name="connsiteY1" fmla="*/ 767862 h 2715666"/>
              <a:gd name="connsiteX2" fmla="*/ 2789117 w 3093917"/>
              <a:gd name="connsiteY2" fmla="*/ 2025384 h 2715666"/>
              <a:gd name="connsiteX3" fmla="*/ 1165122 w 3093917"/>
              <a:gd name="connsiteY3" fmla="*/ 2025384 h 2715666"/>
              <a:gd name="connsiteX4" fmla="*/ 932329 w 3093917"/>
              <a:gd name="connsiteY4" fmla="*/ 339051 h 2715666"/>
              <a:gd name="connsiteX0" fmla="*/ 0 w 3093917"/>
              <a:gd name="connsiteY0" fmla="*/ 7357 h 2715666"/>
              <a:gd name="connsiteX1" fmla="*/ 2260973 w 3093917"/>
              <a:gd name="connsiteY1" fmla="*/ 767862 h 2715666"/>
              <a:gd name="connsiteX2" fmla="*/ 3093917 w 3093917"/>
              <a:gd name="connsiteY2" fmla="*/ 2715666 h 2715666"/>
              <a:gd name="connsiteX0" fmla="*/ 932329 w 3093917"/>
              <a:gd name="connsiteY0" fmla="*/ 341808 h 2718423"/>
              <a:gd name="connsiteX1" fmla="*/ 2260973 w 3093917"/>
              <a:gd name="connsiteY1" fmla="*/ 770619 h 2718423"/>
              <a:gd name="connsiteX2" fmla="*/ 2789117 w 3093917"/>
              <a:gd name="connsiteY2" fmla="*/ 2028141 h 2718423"/>
              <a:gd name="connsiteX3" fmla="*/ 1165122 w 3093917"/>
              <a:gd name="connsiteY3" fmla="*/ 2028141 h 2718423"/>
              <a:gd name="connsiteX4" fmla="*/ 932329 w 3093917"/>
              <a:gd name="connsiteY4" fmla="*/ 341808 h 2718423"/>
              <a:gd name="connsiteX0" fmla="*/ 0 w 3093917"/>
              <a:gd name="connsiteY0" fmla="*/ 10114 h 2718423"/>
              <a:gd name="connsiteX1" fmla="*/ 2386479 w 3093917"/>
              <a:gd name="connsiteY1" fmla="*/ 618219 h 2718423"/>
              <a:gd name="connsiteX2" fmla="*/ 3093917 w 3093917"/>
              <a:gd name="connsiteY2" fmla="*/ 2718423 h 2718423"/>
              <a:gd name="connsiteX0" fmla="*/ 932329 w 3093917"/>
              <a:gd name="connsiteY0" fmla="*/ 341808 h 2718423"/>
              <a:gd name="connsiteX1" fmla="*/ 2180291 w 3093917"/>
              <a:gd name="connsiteY1" fmla="*/ 806478 h 2718423"/>
              <a:gd name="connsiteX2" fmla="*/ 2789117 w 3093917"/>
              <a:gd name="connsiteY2" fmla="*/ 2028141 h 2718423"/>
              <a:gd name="connsiteX3" fmla="*/ 1165122 w 3093917"/>
              <a:gd name="connsiteY3" fmla="*/ 2028141 h 2718423"/>
              <a:gd name="connsiteX4" fmla="*/ 932329 w 3093917"/>
              <a:gd name="connsiteY4" fmla="*/ 341808 h 2718423"/>
              <a:gd name="connsiteX0" fmla="*/ 0 w 3093917"/>
              <a:gd name="connsiteY0" fmla="*/ 10114 h 2718423"/>
              <a:gd name="connsiteX1" fmla="*/ 2386479 w 3093917"/>
              <a:gd name="connsiteY1" fmla="*/ 618219 h 2718423"/>
              <a:gd name="connsiteX2" fmla="*/ 3093917 w 3093917"/>
              <a:gd name="connsiteY2" fmla="*/ 2718423 h 2718423"/>
              <a:gd name="connsiteX0" fmla="*/ 932329 w 3093917"/>
              <a:gd name="connsiteY0" fmla="*/ 341385 h 2718000"/>
              <a:gd name="connsiteX1" fmla="*/ 2180291 w 3093917"/>
              <a:gd name="connsiteY1" fmla="*/ 806055 h 2718000"/>
              <a:gd name="connsiteX2" fmla="*/ 2789117 w 3093917"/>
              <a:gd name="connsiteY2" fmla="*/ 2027718 h 2718000"/>
              <a:gd name="connsiteX3" fmla="*/ 1165122 w 3093917"/>
              <a:gd name="connsiteY3" fmla="*/ 2027718 h 2718000"/>
              <a:gd name="connsiteX4" fmla="*/ 932329 w 3093917"/>
              <a:gd name="connsiteY4" fmla="*/ 341385 h 2718000"/>
              <a:gd name="connsiteX0" fmla="*/ 0 w 3093917"/>
              <a:gd name="connsiteY0" fmla="*/ 9691 h 2718000"/>
              <a:gd name="connsiteX1" fmla="*/ 2278902 w 3093917"/>
              <a:gd name="connsiteY1" fmla="*/ 635725 h 2718000"/>
              <a:gd name="connsiteX2" fmla="*/ 3093917 w 3093917"/>
              <a:gd name="connsiteY2" fmla="*/ 2718000 h 2718000"/>
              <a:gd name="connsiteX0" fmla="*/ 932329 w 3093917"/>
              <a:gd name="connsiteY0" fmla="*/ 341186 h 2717801"/>
              <a:gd name="connsiteX1" fmla="*/ 2180291 w 3093917"/>
              <a:gd name="connsiteY1" fmla="*/ 805856 h 2717801"/>
              <a:gd name="connsiteX2" fmla="*/ 2789117 w 3093917"/>
              <a:gd name="connsiteY2" fmla="*/ 2027519 h 2717801"/>
              <a:gd name="connsiteX3" fmla="*/ 1165122 w 3093917"/>
              <a:gd name="connsiteY3" fmla="*/ 2027519 h 2717801"/>
              <a:gd name="connsiteX4" fmla="*/ 932329 w 3093917"/>
              <a:gd name="connsiteY4" fmla="*/ 341186 h 2717801"/>
              <a:gd name="connsiteX0" fmla="*/ 0 w 3093917"/>
              <a:gd name="connsiteY0" fmla="*/ 9492 h 2717801"/>
              <a:gd name="connsiteX1" fmla="*/ 2243043 w 3093917"/>
              <a:gd name="connsiteY1" fmla="*/ 644491 h 2717801"/>
              <a:gd name="connsiteX2" fmla="*/ 3093917 w 3093917"/>
              <a:gd name="connsiteY2" fmla="*/ 2717801 h 2717801"/>
              <a:gd name="connsiteX0" fmla="*/ 932329 w 3093917"/>
              <a:gd name="connsiteY0" fmla="*/ 340994 h 2717609"/>
              <a:gd name="connsiteX1" fmla="*/ 2180291 w 3093917"/>
              <a:gd name="connsiteY1" fmla="*/ 805664 h 2717609"/>
              <a:gd name="connsiteX2" fmla="*/ 2789117 w 3093917"/>
              <a:gd name="connsiteY2" fmla="*/ 2027327 h 2717609"/>
              <a:gd name="connsiteX3" fmla="*/ 1165122 w 3093917"/>
              <a:gd name="connsiteY3" fmla="*/ 2027327 h 2717609"/>
              <a:gd name="connsiteX4" fmla="*/ 932329 w 3093917"/>
              <a:gd name="connsiteY4" fmla="*/ 340994 h 2717609"/>
              <a:gd name="connsiteX0" fmla="*/ 0 w 3093917"/>
              <a:gd name="connsiteY0" fmla="*/ 9300 h 2717609"/>
              <a:gd name="connsiteX1" fmla="*/ 2216149 w 3093917"/>
              <a:gd name="connsiteY1" fmla="*/ 653264 h 2717609"/>
              <a:gd name="connsiteX2" fmla="*/ 3093917 w 3093917"/>
              <a:gd name="connsiteY2" fmla="*/ 2717609 h 2717609"/>
            </a:gdLst>
            <a:ahLst/>
            <a:cxnLst>
              <a:cxn ang="0">
                <a:pos x="connsiteX0" y="connsiteY0"/>
              </a:cxn>
              <a:cxn ang="0">
                <a:pos x="connsiteX1" y="connsiteY1"/>
              </a:cxn>
              <a:cxn ang="0">
                <a:pos x="connsiteX2" y="connsiteY2"/>
              </a:cxn>
            </a:cxnLst>
            <a:rect l="l" t="t" r="r" b="b"/>
            <a:pathLst>
              <a:path w="3093917" h="2717609" stroke="0" extrusionOk="0">
                <a:moveTo>
                  <a:pt x="932329" y="340994"/>
                </a:moveTo>
                <a:cubicBezTo>
                  <a:pt x="1414079" y="267782"/>
                  <a:pt x="1821043" y="461026"/>
                  <a:pt x="2180291" y="805664"/>
                </a:cubicBezTo>
                <a:cubicBezTo>
                  <a:pt x="2516777" y="1128466"/>
                  <a:pt x="2789117" y="1548951"/>
                  <a:pt x="2789117" y="2027327"/>
                </a:cubicBezTo>
                <a:lnTo>
                  <a:pt x="1165122" y="2027327"/>
                </a:lnTo>
                <a:lnTo>
                  <a:pt x="932329" y="340994"/>
                </a:lnTo>
                <a:close/>
              </a:path>
              <a:path w="3093917" h="2717609" fill="none">
                <a:moveTo>
                  <a:pt x="0" y="9300"/>
                </a:moveTo>
                <a:cubicBezTo>
                  <a:pt x="481750" y="-63912"/>
                  <a:pt x="1856901" y="308626"/>
                  <a:pt x="2216149" y="653264"/>
                </a:cubicBezTo>
                <a:cubicBezTo>
                  <a:pt x="2552635" y="976066"/>
                  <a:pt x="3093917" y="2239233"/>
                  <a:pt x="3093917" y="27176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78A42E6D-BD7C-109C-2EA0-25122E24B4C8}"/>
              </a:ext>
            </a:extLst>
          </p:cNvPr>
          <p:cNvSpPr txBox="1"/>
          <p:nvPr/>
        </p:nvSpPr>
        <p:spPr>
          <a:xfrm>
            <a:off x="1475656" y="1803747"/>
            <a:ext cx="1015917" cy="369332"/>
          </a:xfrm>
          <a:prstGeom prst="rect">
            <a:avLst/>
          </a:prstGeom>
          <a:noFill/>
        </p:spPr>
        <p:txBody>
          <a:bodyPr wrap="square" rtlCol="0">
            <a:spAutoFit/>
          </a:bodyPr>
          <a:lstStyle/>
          <a:p>
            <a:r>
              <a:rPr lang="en-US" altLang="zh-CN" dirty="0"/>
              <a:t>P(</a:t>
            </a:r>
            <a:r>
              <a:rPr lang="zh-CN" altLang="en-US" dirty="0"/>
              <a:t>全价）</a:t>
            </a:r>
          </a:p>
        </p:txBody>
      </p:sp>
      <p:sp>
        <p:nvSpPr>
          <p:cNvPr id="12" name="文本框 11">
            <a:extLst>
              <a:ext uri="{FF2B5EF4-FFF2-40B4-BE49-F238E27FC236}">
                <a16:creationId xmlns:a16="http://schemas.microsoft.com/office/drawing/2014/main" id="{D265BCB1-24AE-A007-9750-A96CA28AF86F}"/>
              </a:ext>
            </a:extLst>
          </p:cNvPr>
          <p:cNvSpPr txBox="1"/>
          <p:nvPr/>
        </p:nvSpPr>
        <p:spPr>
          <a:xfrm>
            <a:off x="5864241" y="5165561"/>
            <a:ext cx="1015917" cy="369332"/>
          </a:xfrm>
          <a:prstGeom prst="rect">
            <a:avLst/>
          </a:prstGeom>
          <a:noFill/>
        </p:spPr>
        <p:txBody>
          <a:bodyPr wrap="square" rtlCol="0">
            <a:spAutoFit/>
          </a:bodyPr>
          <a:lstStyle/>
          <a:p>
            <a:r>
              <a:rPr lang="en-US" altLang="zh-CN" dirty="0"/>
              <a:t>YTM</a:t>
            </a:r>
            <a:endParaRPr lang="zh-CN" altLang="en-US" dirty="0"/>
          </a:p>
        </p:txBody>
      </p:sp>
      <p:cxnSp>
        <p:nvCxnSpPr>
          <p:cNvPr id="14" name="直接连接符 13">
            <a:extLst>
              <a:ext uri="{FF2B5EF4-FFF2-40B4-BE49-F238E27FC236}">
                <a16:creationId xmlns:a16="http://schemas.microsoft.com/office/drawing/2014/main" id="{86D34CF9-ED12-8B22-9989-38E18C7CE758}"/>
              </a:ext>
            </a:extLst>
          </p:cNvPr>
          <p:cNvCxnSpPr/>
          <p:nvPr/>
        </p:nvCxnSpPr>
        <p:spPr>
          <a:xfrm>
            <a:off x="2771802" y="3537012"/>
            <a:ext cx="2088232" cy="1368152"/>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CDCCF32D-62CA-07AB-58B8-3F5B9EF845A2}"/>
              </a:ext>
            </a:extLst>
          </p:cNvPr>
          <p:cNvCxnSpPr>
            <a:cxnSpLocks/>
          </p:cNvCxnSpPr>
          <p:nvPr/>
        </p:nvCxnSpPr>
        <p:spPr>
          <a:xfrm>
            <a:off x="2987824" y="2636912"/>
            <a:ext cx="0" cy="2528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10E02D9F-F4A9-9E23-1BFE-ADF90EF4E29E}"/>
              </a:ext>
            </a:extLst>
          </p:cNvPr>
          <p:cNvCxnSpPr/>
          <p:nvPr/>
        </p:nvCxnSpPr>
        <p:spPr>
          <a:xfrm>
            <a:off x="4572290" y="4221088"/>
            <a:ext cx="0" cy="944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0EDC42EE-1333-CFA3-C360-98E6B49CBA45}"/>
              </a:ext>
            </a:extLst>
          </p:cNvPr>
          <p:cNvCxnSpPr>
            <a:cxnSpLocks/>
          </p:cNvCxnSpPr>
          <p:nvPr/>
        </p:nvCxnSpPr>
        <p:spPr>
          <a:xfrm>
            <a:off x="2411760" y="4221088"/>
            <a:ext cx="24482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D3E3AB7B-BAD9-6E2A-A979-D41DF79BC79B}"/>
              </a:ext>
            </a:extLst>
          </p:cNvPr>
          <p:cNvCxnSpPr>
            <a:cxnSpLocks/>
          </p:cNvCxnSpPr>
          <p:nvPr/>
        </p:nvCxnSpPr>
        <p:spPr>
          <a:xfrm>
            <a:off x="2987824" y="3717032"/>
            <a:ext cx="0" cy="50405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54D6C57F-4164-2FD6-7884-F0DB3BC9C096}"/>
              </a:ext>
            </a:extLst>
          </p:cNvPr>
          <p:cNvCxnSpPr>
            <a:cxnSpLocks/>
          </p:cNvCxnSpPr>
          <p:nvPr/>
        </p:nvCxnSpPr>
        <p:spPr>
          <a:xfrm>
            <a:off x="4572000" y="4221088"/>
            <a:ext cx="0" cy="47223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509A441-25D6-4C40-023A-B3ECAFA768AE}"/>
              </a:ext>
            </a:extLst>
          </p:cNvPr>
          <p:cNvCxnSpPr/>
          <p:nvPr/>
        </p:nvCxnSpPr>
        <p:spPr>
          <a:xfrm flipV="1">
            <a:off x="3815918" y="1988413"/>
            <a:ext cx="0" cy="3168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2FC1AA54-C267-1FDF-3039-FA13AC18EDEC}"/>
              </a:ext>
            </a:extLst>
          </p:cNvPr>
          <p:cNvCxnSpPr/>
          <p:nvPr/>
        </p:nvCxnSpPr>
        <p:spPr>
          <a:xfrm flipV="1">
            <a:off x="2987824" y="2708920"/>
            <a:ext cx="0" cy="1008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9D1E762-5A3E-9E3C-3056-9B05CE417AB9}"/>
              </a:ext>
            </a:extLst>
          </p:cNvPr>
          <p:cNvCxnSpPr>
            <a:cxnSpLocks/>
          </p:cNvCxnSpPr>
          <p:nvPr/>
        </p:nvCxnSpPr>
        <p:spPr>
          <a:xfrm flipV="1">
            <a:off x="4572000" y="4581128"/>
            <a:ext cx="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左大括号 37">
            <a:extLst>
              <a:ext uri="{FF2B5EF4-FFF2-40B4-BE49-F238E27FC236}">
                <a16:creationId xmlns:a16="http://schemas.microsoft.com/office/drawing/2014/main" id="{1EB47132-3E24-0844-B222-C38A81DBE7B6}"/>
              </a:ext>
            </a:extLst>
          </p:cNvPr>
          <p:cNvSpPr/>
          <p:nvPr/>
        </p:nvSpPr>
        <p:spPr>
          <a:xfrm>
            <a:off x="1973943" y="3717032"/>
            <a:ext cx="924374" cy="495687"/>
          </a:xfrm>
          <a:custGeom>
            <a:avLst/>
            <a:gdLst>
              <a:gd name="connsiteX0" fmla="*/ 125531 w 125531"/>
              <a:gd name="connsiteY0" fmla="*/ 495687 h 495687"/>
              <a:gd name="connsiteX1" fmla="*/ 62765 w 125531"/>
              <a:gd name="connsiteY1" fmla="*/ 485227 h 495687"/>
              <a:gd name="connsiteX2" fmla="*/ 62766 w 125531"/>
              <a:gd name="connsiteY2" fmla="*/ 258304 h 495687"/>
              <a:gd name="connsiteX3" fmla="*/ 0 w 125531"/>
              <a:gd name="connsiteY3" fmla="*/ 247844 h 495687"/>
              <a:gd name="connsiteX4" fmla="*/ 62766 w 125531"/>
              <a:gd name="connsiteY4" fmla="*/ 237384 h 495687"/>
              <a:gd name="connsiteX5" fmla="*/ 62766 w 125531"/>
              <a:gd name="connsiteY5" fmla="*/ 10460 h 495687"/>
              <a:gd name="connsiteX6" fmla="*/ 125532 w 125531"/>
              <a:gd name="connsiteY6" fmla="*/ 0 h 495687"/>
              <a:gd name="connsiteX7" fmla="*/ 125531 w 125531"/>
              <a:gd name="connsiteY7" fmla="*/ 495687 h 495687"/>
              <a:gd name="connsiteX0" fmla="*/ 125531 w 125531"/>
              <a:gd name="connsiteY0" fmla="*/ 495687 h 495687"/>
              <a:gd name="connsiteX1" fmla="*/ 62765 w 125531"/>
              <a:gd name="connsiteY1" fmla="*/ 485227 h 495687"/>
              <a:gd name="connsiteX2" fmla="*/ 62766 w 125531"/>
              <a:gd name="connsiteY2" fmla="*/ 258304 h 495687"/>
              <a:gd name="connsiteX3" fmla="*/ 0 w 125531"/>
              <a:gd name="connsiteY3" fmla="*/ 247844 h 495687"/>
              <a:gd name="connsiteX4" fmla="*/ 62766 w 125531"/>
              <a:gd name="connsiteY4" fmla="*/ 237384 h 495687"/>
              <a:gd name="connsiteX5" fmla="*/ 62766 w 125531"/>
              <a:gd name="connsiteY5" fmla="*/ 10460 h 495687"/>
              <a:gd name="connsiteX6" fmla="*/ 125532 w 125531"/>
              <a:gd name="connsiteY6" fmla="*/ 0 h 495687"/>
              <a:gd name="connsiteX0" fmla="*/ 923390 w 924374"/>
              <a:gd name="connsiteY0" fmla="*/ 495687 h 495687"/>
              <a:gd name="connsiteX1" fmla="*/ 860624 w 924374"/>
              <a:gd name="connsiteY1" fmla="*/ 485227 h 495687"/>
              <a:gd name="connsiteX2" fmla="*/ 860625 w 924374"/>
              <a:gd name="connsiteY2" fmla="*/ 258304 h 495687"/>
              <a:gd name="connsiteX3" fmla="*/ 797859 w 924374"/>
              <a:gd name="connsiteY3" fmla="*/ 247844 h 495687"/>
              <a:gd name="connsiteX4" fmla="*/ 860625 w 924374"/>
              <a:gd name="connsiteY4" fmla="*/ 237384 h 495687"/>
              <a:gd name="connsiteX5" fmla="*/ 860625 w 924374"/>
              <a:gd name="connsiteY5" fmla="*/ 10460 h 495687"/>
              <a:gd name="connsiteX6" fmla="*/ 923391 w 924374"/>
              <a:gd name="connsiteY6" fmla="*/ 0 h 495687"/>
              <a:gd name="connsiteX7" fmla="*/ 923390 w 924374"/>
              <a:gd name="connsiteY7" fmla="*/ 495687 h 495687"/>
              <a:gd name="connsiteX0" fmla="*/ 923390 w 924374"/>
              <a:gd name="connsiteY0" fmla="*/ 495687 h 495687"/>
              <a:gd name="connsiteX1" fmla="*/ 860624 w 924374"/>
              <a:gd name="connsiteY1" fmla="*/ 485227 h 495687"/>
              <a:gd name="connsiteX2" fmla="*/ 860625 w 924374"/>
              <a:gd name="connsiteY2" fmla="*/ 258304 h 495687"/>
              <a:gd name="connsiteX3" fmla="*/ 0 w 924374"/>
              <a:gd name="connsiteY3" fmla="*/ 238879 h 495687"/>
              <a:gd name="connsiteX4" fmla="*/ 860625 w 924374"/>
              <a:gd name="connsiteY4" fmla="*/ 237384 h 495687"/>
              <a:gd name="connsiteX5" fmla="*/ 860625 w 924374"/>
              <a:gd name="connsiteY5" fmla="*/ 10460 h 495687"/>
              <a:gd name="connsiteX6" fmla="*/ 923391 w 924374"/>
              <a:gd name="connsiteY6" fmla="*/ 0 h 49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374" h="495687" stroke="0" extrusionOk="0">
                <a:moveTo>
                  <a:pt x="923390" y="495687"/>
                </a:moveTo>
                <a:cubicBezTo>
                  <a:pt x="888725" y="495687"/>
                  <a:pt x="860624" y="491004"/>
                  <a:pt x="860624" y="485227"/>
                </a:cubicBezTo>
                <a:cubicBezTo>
                  <a:pt x="860624" y="409586"/>
                  <a:pt x="860625" y="333945"/>
                  <a:pt x="860625" y="258304"/>
                </a:cubicBezTo>
                <a:cubicBezTo>
                  <a:pt x="860625" y="252527"/>
                  <a:pt x="832524" y="247844"/>
                  <a:pt x="797859" y="247844"/>
                </a:cubicBezTo>
                <a:cubicBezTo>
                  <a:pt x="832524" y="247844"/>
                  <a:pt x="860625" y="243161"/>
                  <a:pt x="860625" y="237384"/>
                </a:cubicBezTo>
                <a:lnTo>
                  <a:pt x="860625" y="10460"/>
                </a:lnTo>
                <a:cubicBezTo>
                  <a:pt x="860625" y="4683"/>
                  <a:pt x="888726" y="0"/>
                  <a:pt x="923391" y="0"/>
                </a:cubicBezTo>
                <a:cubicBezTo>
                  <a:pt x="923391" y="165229"/>
                  <a:pt x="923390" y="330458"/>
                  <a:pt x="923390" y="495687"/>
                </a:cubicBezTo>
                <a:close/>
              </a:path>
              <a:path w="924374" h="495687" fill="none">
                <a:moveTo>
                  <a:pt x="923390" y="495687"/>
                </a:moveTo>
                <a:cubicBezTo>
                  <a:pt x="888725" y="495687"/>
                  <a:pt x="860624" y="491004"/>
                  <a:pt x="860624" y="485227"/>
                </a:cubicBezTo>
                <a:cubicBezTo>
                  <a:pt x="860624" y="409586"/>
                  <a:pt x="1004062" y="299362"/>
                  <a:pt x="860625" y="258304"/>
                </a:cubicBezTo>
                <a:cubicBezTo>
                  <a:pt x="717188" y="217246"/>
                  <a:pt x="34665" y="238879"/>
                  <a:pt x="0" y="238879"/>
                </a:cubicBezTo>
                <a:lnTo>
                  <a:pt x="860625" y="237384"/>
                </a:lnTo>
                <a:lnTo>
                  <a:pt x="860625" y="10460"/>
                </a:lnTo>
                <a:cubicBezTo>
                  <a:pt x="860625" y="4683"/>
                  <a:pt x="888726" y="0"/>
                  <a:pt x="923391" y="0"/>
                </a:cubicBezTo>
              </a:path>
            </a:pathLst>
          </a:custGeom>
          <a:ln>
            <a:prstDash val="sysDot"/>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9" name="右大括号 38">
            <a:extLst>
              <a:ext uri="{FF2B5EF4-FFF2-40B4-BE49-F238E27FC236}">
                <a16:creationId xmlns:a16="http://schemas.microsoft.com/office/drawing/2014/main" id="{3C25AF40-ED55-A3F1-5DE2-1280D2EE35C8}"/>
              </a:ext>
            </a:extLst>
          </p:cNvPr>
          <p:cNvSpPr/>
          <p:nvPr/>
        </p:nvSpPr>
        <p:spPr>
          <a:xfrm>
            <a:off x="4561320" y="4228407"/>
            <a:ext cx="593993" cy="344129"/>
          </a:xfrm>
          <a:custGeom>
            <a:avLst/>
            <a:gdLst>
              <a:gd name="connsiteX0" fmla="*/ 0 w 280228"/>
              <a:gd name="connsiteY0" fmla="*/ 0 h 344129"/>
              <a:gd name="connsiteX1" fmla="*/ 140114 w 280228"/>
              <a:gd name="connsiteY1" fmla="*/ 23351 h 344129"/>
              <a:gd name="connsiteX2" fmla="*/ 140114 w 280228"/>
              <a:gd name="connsiteY2" fmla="*/ 148713 h 344129"/>
              <a:gd name="connsiteX3" fmla="*/ 280228 w 280228"/>
              <a:gd name="connsiteY3" fmla="*/ 172064 h 344129"/>
              <a:gd name="connsiteX4" fmla="*/ 140114 w 280228"/>
              <a:gd name="connsiteY4" fmla="*/ 195415 h 344129"/>
              <a:gd name="connsiteX5" fmla="*/ 140114 w 280228"/>
              <a:gd name="connsiteY5" fmla="*/ 320778 h 344129"/>
              <a:gd name="connsiteX6" fmla="*/ 0 w 280228"/>
              <a:gd name="connsiteY6" fmla="*/ 344129 h 344129"/>
              <a:gd name="connsiteX7" fmla="*/ 0 w 280228"/>
              <a:gd name="connsiteY7" fmla="*/ 0 h 344129"/>
              <a:gd name="connsiteX0" fmla="*/ 0 w 280228"/>
              <a:gd name="connsiteY0" fmla="*/ 0 h 344129"/>
              <a:gd name="connsiteX1" fmla="*/ 140114 w 280228"/>
              <a:gd name="connsiteY1" fmla="*/ 23351 h 344129"/>
              <a:gd name="connsiteX2" fmla="*/ 140114 w 280228"/>
              <a:gd name="connsiteY2" fmla="*/ 148713 h 344129"/>
              <a:gd name="connsiteX3" fmla="*/ 280228 w 280228"/>
              <a:gd name="connsiteY3" fmla="*/ 172064 h 344129"/>
              <a:gd name="connsiteX4" fmla="*/ 140114 w 280228"/>
              <a:gd name="connsiteY4" fmla="*/ 195415 h 344129"/>
              <a:gd name="connsiteX5" fmla="*/ 140114 w 280228"/>
              <a:gd name="connsiteY5" fmla="*/ 320778 h 344129"/>
              <a:gd name="connsiteX6" fmla="*/ 0 w 280228"/>
              <a:gd name="connsiteY6" fmla="*/ 344129 h 344129"/>
              <a:gd name="connsiteX0" fmla="*/ 0 w 593993"/>
              <a:gd name="connsiteY0" fmla="*/ 0 h 344129"/>
              <a:gd name="connsiteX1" fmla="*/ 140114 w 593993"/>
              <a:gd name="connsiteY1" fmla="*/ 23351 h 344129"/>
              <a:gd name="connsiteX2" fmla="*/ 140114 w 593993"/>
              <a:gd name="connsiteY2" fmla="*/ 148713 h 344129"/>
              <a:gd name="connsiteX3" fmla="*/ 280228 w 593993"/>
              <a:gd name="connsiteY3" fmla="*/ 172064 h 344129"/>
              <a:gd name="connsiteX4" fmla="*/ 140114 w 593993"/>
              <a:gd name="connsiteY4" fmla="*/ 195415 h 344129"/>
              <a:gd name="connsiteX5" fmla="*/ 140114 w 593993"/>
              <a:gd name="connsiteY5" fmla="*/ 320778 h 344129"/>
              <a:gd name="connsiteX6" fmla="*/ 0 w 593993"/>
              <a:gd name="connsiteY6" fmla="*/ 344129 h 344129"/>
              <a:gd name="connsiteX7" fmla="*/ 0 w 593993"/>
              <a:gd name="connsiteY7" fmla="*/ 0 h 344129"/>
              <a:gd name="connsiteX0" fmla="*/ 0 w 593993"/>
              <a:gd name="connsiteY0" fmla="*/ 0 h 344129"/>
              <a:gd name="connsiteX1" fmla="*/ 140114 w 593993"/>
              <a:gd name="connsiteY1" fmla="*/ 23351 h 344129"/>
              <a:gd name="connsiteX2" fmla="*/ 140114 w 593993"/>
              <a:gd name="connsiteY2" fmla="*/ 148713 h 344129"/>
              <a:gd name="connsiteX3" fmla="*/ 593993 w 593993"/>
              <a:gd name="connsiteY3" fmla="*/ 172064 h 344129"/>
              <a:gd name="connsiteX4" fmla="*/ 140114 w 593993"/>
              <a:gd name="connsiteY4" fmla="*/ 195415 h 344129"/>
              <a:gd name="connsiteX5" fmla="*/ 140114 w 593993"/>
              <a:gd name="connsiteY5" fmla="*/ 320778 h 344129"/>
              <a:gd name="connsiteX6" fmla="*/ 0 w 593993"/>
              <a:gd name="connsiteY6" fmla="*/ 344129 h 34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93" h="344129" stroke="0" extrusionOk="0">
                <a:moveTo>
                  <a:pt x="0" y="0"/>
                </a:moveTo>
                <a:cubicBezTo>
                  <a:pt x="77383" y="0"/>
                  <a:pt x="140114" y="10455"/>
                  <a:pt x="140114" y="23351"/>
                </a:cubicBezTo>
                <a:lnTo>
                  <a:pt x="140114" y="148713"/>
                </a:lnTo>
                <a:cubicBezTo>
                  <a:pt x="140114" y="161609"/>
                  <a:pt x="202845" y="172064"/>
                  <a:pt x="280228" y="172064"/>
                </a:cubicBezTo>
                <a:cubicBezTo>
                  <a:pt x="202845" y="172064"/>
                  <a:pt x="140114" y="182519"/>
                  <a:pt x="140114" y="195415"/>
                </a:cubicBezTo>
                <a:lnTo>
                  <a:pt x="140114" y="320778"/>
                </a:lnTo>
                <a:cubicBezTo>
                  <a:pt x="140114" y="333674"/>
                  <a:pt x="77383" y="344129"/>
                  <a:pt x="0" y="344129"/>
                </a:cubicBezTo>
                <a:lnTo>
                  <a:pt x="0" y="0"/>
                </a:lnTo>
                <a:close/>
              </a:path>
              <a:path w="593993" h="344129" fill="none">
                <a:moveTo>
                  <a:pt x="0" y="0"/>
                </a:moveTo>
                <a:cubicBezTo>
                  <a:pt x="77383" y="0"/>
                  <a:pt x="140114" y="10455"/>
                  <a:pt x="140114" y="23351"/>
                </a:cubicBezTo>
                <a:lnTo>
                  <a:pt x="140114" y="148713"/>
                </a:lnTo>
                <a:cubicBezTo>
                  <a:pt x="140114" y="161609"/>
                  <a:pt x="516610" y="172064"/>
                  <a:pt x="593993" y="172064"/>
                </a:cubicBezTo>
                <a:cubicBezTo>
                  <a:pt x="516610" y="172064"/>
                  <a:pt x="140114" y="182519"/>
                  <a:pt x="140114" y="195415"/>
                </a:cubicBezTo>
                <a:lnTo>
                  <a:pt x="140114" y="320778"/>
                </a:lnTo>
                <a:cubicBezTo>
                  <a:pt x="140114" y="333674"/>
                  <a:pt x="77383" y="344129"/>
                  <a:pt x="0" y="344129"/>
                </a:cubicBezTo>
              </a:path>
            </a:pathLst>
          </a:custGeom>
          <a:ln>
            <a:prstDash val="sysDot"/>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2" name="左大括号 41">
            <a:extLst>
              <a:ext uri="{FF2B5EF4-FFF2-40B4-BE49-F238E27FC236}">
                <a16:creationId xmlns:a16="http://schemas.microsoft.com/office/drawing/2014/main" id="{34889516-1A73-A588-F227-CAD76C7AA94F}"/>
              </a:ext>
            </a:extLst>
          </p:cNvPr>
          <p:cNvSpPr/>
          <p:nvPr/>
        </p:nvSpPr>
        <p:spPr>
          <a:xfrm>
            <a:off x="1622051" y="2708920"/>
            <a:ext cx="1263443" cy="945843"/>
          </a:xfrm>
          <a:custGeom>
            <a:avLst/>
            <a:gdLst>
              <a:gd name="connsiteX0" fmla="*/ 151820 w 151820"/>
              <a:gd name="connsiteY0" fmla="*/ 945843 h 945843"/>
              <a:gd name="connsiteX1" fmla="*/ 75910 w 151820"/>
              <a:gd name="connsiteY1" fmla="*/ 933192 h 945843"/>
              <a:gd name="connsiteX2" fmla="*/ 75910 w 151820"/>
              <a:gd name="connsiteY2" fmla="*/ 485573 h 945843"/>
              <a:gd name="connsiteX3" fmla="*/ 0 w 151820"/>
              <a:gd name="connsiteY3" fmla="*/ 472922 h 945843"/>
              <a:gd name="connsiteX4" fmla="*/ 75910 w 151820"/>
              <a:gd name="connsiteY4" fmla="*/ 460271 h 945843"/>
              <a:gd name="connsiteX5" fmla="*/ 75910 w 151820"/>
              <a:gd name="connsiteY5" fmla="*/ 12651 h 945843"/>
              <a:gd name="connsiteX6" fmla="*/ 151820 w 151820"/>
              <a:gd name="connsiteY6" fmla="*/ 0 h 945843"/>
              <a:gd name="connsiteX7" fmla="*/ 151820 w 151820"/>
              <a:gd name="connsiteY7" fmla="*/ 945843 h 945843"/>
              <a:gd name="connsiteX0" fmla="*/ 151820 w 151820"/>
              <a:gd name="connsiteY0" fmla="*/ 945843 h 945843"/>
              <a:gd name="connsiteX1" fmla="*/ 75910 w 151820"/>
              <a:gd name="connsiteY1" fmla="*/ 933192 h 945843"/>
              <a:gd name="connsiteX2" fmla="*/ 75910 w 151820"/>
              <a:gd name="connsiteY2" fmla="*/ 485573 h 945843"/>
              <a:gd name="connsiteX3" fmla="*/ 0 w 151820"/>
              <a:gd name="connsiteY3" fmla="*/ 472922 h 945843"/>
              <a:gd name="connsiteX4" fmla="*/ 75910 w 151820"/>
              <a:gd name="connsiteY4" fmla="*/ 460271 h 945843"/>
              <a:gd name="connsiteX5" fmla="*/ 75910 w 151820"/>
              <a:gd name="connsiteY5" fmla="*/ 12651 h 945843"/>
              <a:gd name="connsiteX6" fmla="*/ 151820 w 151820"/>
              <a:gd name="connsiteY6" fmla="*/ 0 h 945843"/>
              <a:gd name="connsiteX0" fmla="*/ 1263443 w 1263443"/>
              <a:gd name="connsiteY0" fmla="*/ 945843 h 945843"/>
              <a:gd name="connsiteX1" fmla="*/ 1187533 w 1263443"/>
              <a:gd name="connsiteY1" fmla="*/ 933192 h 945843"/>
              <a:gd name="connsiteX2" fmla="*/ 1187533 w 1263443"/>
              <a:gd name="connsiteY2" fmla="*/ 485573 h 945843"/>
              <a:gd name="connsiteX3" fmla="*/ 1111623 w 1263443"/>
              <a:gd name="connsiteY3" fmla="*/ 472922 h 945843"/>
              <a:gd name="connsiteX4" fmla="*/ 1187533 w 1263443"/>
              <a:gd name="connsiteY4" fmla="*/ 460271 h 945843"/>
              <a:gd name="connsiteX5" fmla="*/ 1187533 w 1263443"/>
              <a:gd name="connsiteY5" fmla="*/ 12651 h 945843"/>
              <a:gd name="connsiteX6" fmla="*/ 1263443 w 1263443"/>
              <a:gd name="connsiteY6" fmla="*/ 0 h 945843"/>
              <a:gd name="connsiteX7" fmla="*/ 1263443 w 1263443"/>
              <a:gd name="connsiteY7" fmla="*/ 945843 h 945843"/>
              <a:gd name="connsiteX0" fmla="*/ 1263443 w 1263443"/>
              <a:gd name="connsiteY0" fmla="*/ 945843 h 945843"/>
              <a:gd name="connsiteX1" fmla="*/ 1187533 w 1263443"/>
              <a:gd name="connsiteY1" fmla="*/ 933192 h 945843"/>
              <a:gd name="connsiteX2" fmla="*/ 1187533 w 1263443"/>
              <a:gd name="connsiteY2" fmla="*/ 485573 h 945843"/>
              <a:gd name="connsiteX3" fmla="*/ 0 w 1263443"/>
              <a:gd name="connsiteY3" fmla="*/ 248805 h 945843"/>
              <a:gd name="connsiteX4" fmla="*/ 1187533 w 1263443"/>
              <a:gd name="connsiteY4" fmla="*/ 460271 h 945843"/>
              <a:gd name="connsiteX5" fmla="*/ 1187533 w 1263443"/>
              <a:gd name="connsiteY5" fmla="*/ 12651 h 945843"/>
              <a:gd name="connsiteX6" fmla="*/ 1263443 w 1263443"/>
              <a:gd name="connsiteY6" fmla="*/ 0 h 94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3443" h="945843" stroke="0" extrusionOk="0">
                <a:moveTo>
                  <a:pt x="1263443" y="945843"/>
                </a:moveTo>
                <a:cubicBezTo>
                  <a:pt x="1221519" y="945843"/>
                  <a:pt x="1187533" y="940179"/>
                  <a:pt x="1187533" y="933192"/>
                </a:cubicBezTo>
                <a:lnTo>
                  <a:pt x="1187533" y="485573"/>
                </a:lnTo>
                <a:cubicBezTo>
                  <a:pt x="1187533" y="478586"/>
                  <a:pt x="1153547" y="472922"/>
                  <a:pt x="1111623" y="472922"/>
                </a:cubicBezTo>
                <a:cubicBezTo>
                  <a:pt x="1153547" y="472922"/>
                  <a:pt x="1187533" y="467258"/>
                  <a:pt x="1187533" y="460271"/>
                </a:cubicBezTo>
                <a:lnTo>
                  <a:pt x="1187533" y="12651"/>
                </a:lnTo>
                <a:cubicBezTo>
                  <a:pt x="1187533" y="5664"/>
                  <a:pt x="1221519" y="0"/>
                  <a:pt x="1263443" y="0"/>
                </a:cubicBezTo>
                <a:lnTo>
                  <a:pt x="1263443" y="945843"/>
                </a:lnTo>
                <a:close/>
              </a:path>
              <a:path w="1263443" h="945843" fill="none">
                <a:moveTo>
                  <a:pt x="1263443" y="945843"/>
                </a:moveTo>
                <a:cubicBezTo>
                  <a:pt x="1221519" y="945843"/>
                  <a:pt x="1187533" y="940179"/>
                  <a:pt x="1187533" y="933192"/>
                </a:cubicBezTo>
                <a:lnTo>
                  <a:pt x="1187533" y="485573"/>
                </a:lnTo>
                <a:cubicBezTo>
                  <a:pt x="1187533" y="478586"/>
                  <a:pt x="41924" y="248805"/>
                  <a:pt x="0" y="248805"/>
                </a:cubicBezTo>
                <a:cubicBezTo>
                  <a:pt x="41924" y="248805"/>
                  <a:pt x="1187533" y="467258"/>
                  <a:pt x="1187533" y="460271"/>
                </a:cubicBezTo>
                <a:lnTo>
                  <a:pt x="1187533" y="12651"/>
                </a:lnTo>
                <a:cubicBezTo>
                  <a:pt x="1187533" y="5664"/>
                  <a:pt x="1221519" y="0"/>
                  <a:pt x="1263443" y="0"/>
                </a:cubicBezTo>
              </a:path>
            </a:pathLst>
          </a:custGeom>
          <a:ln>
            <a:prstDash val="sysDot"/>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3" name="左大括号 42">
            <a:extLst>
              <a:ext uri="{FF2B5EF4-FFF2-40B4-BE49-F238E27FC236}">
                <a16:creationId xmlns:a16="http://schemas.microsoft.com/office/drawing/2014/main" id="{EBE75018-3899-20F5-AB6B-F6D74FDA3D4A}"/>
              </a:ext>
            </a:extLst>
          </p:cNvPr>
          <p:cNvSpPr/>
          <p:nvPr/>
        </p:nvSpPr>
        <p:spPr>
          <a:xfrm>
            <a:off x="4175959" y="4220517"/>
            <a:ext cx="348891" cy="1314376"/>
          </a:xfrm>
          <a:custGeom>
            <a:avLst/>
            <a:gdLst>
              <a:gd name="connsiteX0" fmla="*/ 125531 w 125531"/>
              <a:gd name="connsiteY0" fmla="*/ 495687 h 495687"/>
              <a:gd name="connsiteX1" fmla="*/ 62765 w 125531"/>
              <a:gd name="connsiteY1" fmla="*/ 485227 h 495687"/>
              <a:gd name="connsiteX2" fmla="*/ 62766 w 125531"/>
              <a:gd name="connsiteY2" fmla="*/ 258304 h 495687"/>
              <a:gd name="connsiteX3" fmla="*/ 0 w 125531"/>
              <a:gd name="connsiteY3" fmla="*/ 247844 h 495687"/>
              <a:gd name="connsiteX4" fmla="*/ 62766 w 125531"/>
              <a:gd name="connsiteY4" fmla="*/ 237384 h 495687"/>
              <a:gd name="connsiteX5" fmla="*/ 62766 w 125531"/>
              <a:gd name="connsiteY5" fmla="*/ 10460 h 495687"/>
              <a:gd name="connsiteX6" fmla="*/ 125532 w 125531"/>
              <a:gd name="connsiteY6" fmla="*/ 0 h 495687"/>
              <a:gd name="connsiteX7" fmla="*/ 125531 w 125531"/>
              <a:gd name="connsiteY7" fmla="*/ 495687 h 495687"/>
              <a:gd name="connsiteX0" fmla="*/ 125531 w 125531"/>
              <a:gd name="connsiteY0" fmla="*/ 495687 h 495687"/>
              <a:gd name="connsiteX1" fmla="*/ 62765 w 125531"/>
              <a:gd name="connsiteY1" fmla="*/ 485227 h 495687"/>
              <a:gd name="connsiteX2" fmla="*/ 62766 w 125531"/>
              <a:gd name="connsiteY2" fmla="*/ 258304 h 495687"/>
              <a:gd name="connsiteX3" fmla="*/ 0 w 125531"/>
              <a:gd name="connsiteY3" fmla="*/ 247844 h 495687"/>
              <a:gd name="connsiteX4" fmla="*/ 62766 w 125531"/>
              <a:gd name="connsiteY4" fmla="*/ 237384 h 495687"/>
              <a:gd name="connsiteX5" fmla="*/ 62766 w 125531"/>
              <a:gd name="connsiteY5" fmla="*/ 10460 h 495687"/>
              <a:gd name="connsiteX6" fmla="*/ 125532 w 125531"/>
              <a:gd name="connsiteY6" fmla="*/ 0 h 495687"/>
              <a:gd name="connsiteX0" fmla="*/ 1228190 w 1251752"/>
              <a:gd name="connsiteY0" fmla="*/ 495687 h 1251891"/>
              <a:gd name="connsiteX1" fmla="*/ 1165424 w 1251752"/>
              <a:gd name="connsiteY1" fmla="*/ 485227 h 1251891"/>
              <a:gd name="connsiteX2" fmla="*/ 1165425 w 1251752"/>
              <a:gd name="connsiteY2" fmla="*/ 258304 h 1251891"/>
              <a:gd name="connsiteX3" fmla="*/ 1102659 w 1251752"/>
              <a:gd name="connsiteY3" fmla="*/ 247844 h 1251891"/>
              <a:gd name="connsiteX4" fmla="*/ 1165425 w 1251752"/>
              <a:gd name="connsiteY4" fmla="*/ 237384 h 1251891"/>
              <a:gd name="connsiteX5" fmla="*/ 1165425 w 1251752"/>
              <a:gd name="connsiteY5" fmla="*/ 10460 h 1251891"/>
              <a:gd name="connsiteX6" fmla="*/ 1228191 w 1251752"/>
              <a:gd name="connsiteY6" fmla="*/ 0 h 1251891"/>
              <a:gd name="connsiteX7" fmla="*/ 1228190 w 1251752"/>
              <a:gd name="connsiteY7" fmla="*/ 495687 h 1251891"/>
              <a:gd name="connsiteX0" fmla="*/ 1228190 w 1251752"/>
              <a:gd name="connsiteY0" fmla="*/ 495687 h 1251891"/>
              <a:gd name="connsiteX1" fmla="*/ 1165424 w 1251752"/>
              <a:gd name="connsiteY1" fmla="*/ 485227 h 1251891"/>
              <a:gd name="connsiteX2" fmla="*/ 1165425 w 1251752"/>
              <a:gd name="connsiteY2" fmla="*/ 258304 h 1251891"/>
              <a:gd name="connsiteX3" fmla="*/ 0 w 1251752"/>
              <a:gd name="connsiteY3" fmla="*/ 1251891 h 1251891"/>
              <a:gd name="connsiteX4" fmla="*/ 1165425 w 1251752"/>
              <a:gd name="connsiteY4" fmla="*/ 237384 h 1251891"/>
              <a:gd name="connsiteX5" fmla="*/ 1165425 w 1251752"/>
              <a:gd name="connsiteY5" fmla="*/ 10460 h 1251891"/>
              <a:gd name="connsiteX6" fmla="*/ 1228191 w 1251752"/>
              <a:gd name="connsiteY6" fmla="*/ 0 h 125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752" h="1251891" stroke="0" extrusionOk="0">
                <a:moveTo>
                  <a:pt x="1228190" y="495687"/>
                </a:moveTo>
                <a:cubicBezTo>
                  <a:pt x="1193525" y="495687"/>
                  <a:pt x="1165424" y="491004"/>
                  <a:pt x="1165424" y="485227"/>
                </a:cubicBezTo>
                <a:cubicBezTo>
                  <a:pt x="1165424" y="409586"/>
                  <a:pt x="1165425" y="333945"/>
                  <a:pt x="1165425" y="258304"/>
                </a:cubicBezTo>
                <a:cubicBezTo>
                  <a:pt x="1165425" y="252527"/>
                  <a:pt x="1137324" y="247844"/>
                  <a:pt x="1102659" y="247844"/>
                </a:cubicBezTo>
                <a:cubicBezTo>
                  <a:pt x="1137324" y="247844"/>
                  <a:pt x="1165425" y="243161"/>
                  <a:pt x="1165425" y="237384"/>
                </a:cubicBezTo>
                <a:lnTo>
                  <a:pt x="1165425" y="10460"/>
                </a:lnTo>
                <a:cubicBezTo>
                  <a:pt x="1165425" y="4683"/>
                  <a:pt x="1193526" y="0"/>
                  <a:pt x="1228191" y="0"/>
                </a:cubicBezTo>
                <a:cubicBezTo>
                  <a:pt x="1228191" y="165229"/>
                  <a:pt x="1228190" y="330458"/>
                  <a:pt x="1228190" y="495687"/>
                </a:cubicBezTo>
                <a:close/>
              </a:path>
              <a:path w="1251752" h="1251891" fill="none">
                <a:moveTo>
                  <a:pt x="1228190" y="495687"/>
                </a:moveTo>
                <a:cubicBezTo>
                  <a:pt x="1193525" y="495687"/>
                  <a:pt x="1165424" y="491004"/>
                  <a:pt x="1165424" y="485227"/>
                </a:cubicBezTo>
                <a:cubicBezTo>
                  <a:pt x="1165424" y="409586"/>
                  <a:pt x="1359662" y="130527"/>
                  <a:pt x="1165425" y="258304"/>
                </a:cubicBezTo>
                <a:cubicBezTo>
                  <a:pt x="971188" y="386081"/>
                  <a:pt x="34665" y="1251891"/>
                  <a:pt x="0" y="1251891"/>
                </a:cubicBezTo>
                <a:cubicBezTo>
                  <a:pt x="34665" y="1251891"/>
                  <a:pt x="1165425" y="243161"/>
                  <a:pt x="1165425" y="237384"/>
                </a:cubicBezTo>
                <a:lnTo>
                  <a:pt x="1165425" y="10460"/>
                </a:lnTo>
                <a:cubicBezTo>
                  <a:pt x="1165425" y="4683"/>
                  <a:pt x="1193526" y="0"/>
                  <a:pt x="1228191" y="0"/>
                </a:cubicBezTo>
              </a:path>
            </a:pathLst>
          </a:custGeom>
          <a:ln>
            <a:prstDash val="sysDot"/>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4" name="右大括号 43">
            <a:extLst>
              <a:ext uri="{FF2B5EF4-FFF2-40B4-BE49-F238E27FC236}">
                <a16:creationId xmlns:a16="http://schemas.microsoft.com/office/drawing/2014/main" id="{187CECC2-3B44-9EA9-0BB9-1376A073058F}"/>
              </a:ext>
            </a:extLst>
          </p:cNvPr>
          <p:cNvSpPr/>
          <p:nvPr/>
        </p:nvSpPr>
        <p:spPr>
          <a:xfrm>
            <a:off x="4571421" y="4553026"/>
            <a:ext cx="1124595" cy="1175283"/>
          </a:xfrm>
          <a:custGeom>
            <a:avLst/>
            <a:gdLst>
              <a:gd name="connsiteX0" fmla="*/ 0 w 326735"/>
              <a:gd name="connsiteY0" fmla="*/ 0 h 163178"/>
              <a:gd name="connsiteX1" fmla="*/ 163368 w 326735"/>
              <a:gd name="connsiteY1" fmla="*/ 13598 h 163178"/>
              <a:gd name="connsiteX2" fmla="*/ 163368 w 326735"/>
              <a:gd name="connsiteY2" fmla="*/ 67991 h 163178"/>
              <a:gd name="connsiteX3" fmla="*/ 326736 w 326735"/>
              <a:gd name="connsiteY3" fmla="*/ 81589 h 163178"/>
              <a:gd name="connsiteX4" fmla="*/ 163368 w 326735"/>
              <a:gd name="connsiteY4" fmla="*/ 95187 h 163178"/>
              <a:gd name="connsiteX5" fmla="*/ 163368 w 326735"/>
              <a:gd name="connsiteY5" fmla="*/ 149580 h 163178"/>
              <a:gd name="connsiteX6" fmla="*/ 0 w 326735"/>
              <a:gd name="connsiteY6" fmla="*/ 163178 h 163178"/>
              <a:gd name="connsiteX7" fmla="*/ 0 w 326735"/>
              <a:gd name="connsiteY7" fmla="*/ 0 h 163178"/>
              <a:gd name="connsiteX0" fmla="*/ 0 w 326735"/>
              <a:gd name="connsiteY0" fmla="*/ 0 h 163178"/>
              <a:gd name="connsiteX1" fmla="*/ 163368 w 326735"/>
              <a:gd name="connsiteY1" fmla="*/ 13598 h 163178"/>
              <a:gd name="connsiteX2" fmla="*/ 163368 w 326735"/>
              <a:gd name="connsiteY2" fmla="*/ 67991 h 163178"/>
              <a:gd name="connsiteX3" fmla="*/ 326736 w 326735"/>
              <a:gd name="connsiteY3" fmla="*/ 81589 h 163178"/>
              <a:gd name="connsiteX4" fmla="*/ 163368 w 326735"/>
              <a:gd name="connsiteY4" fmla="*/ 95187 h 163178"/>
              <a:gd name="connsiteX5" fmla="*/ 163368 w 326735"/>
              <a:gd name="connsiteY5" fmla="*/ 149580 h 163178"/>
              <a:gd name="connsiteX6" fmla="*/ 0 w 326735"/>
              <a:gd name="connsiteY6" fmla="*/ 163178 h 163178"/>
              <a:gd name="connsiteX0" fmla="*/ 0 w 1124595"/>
              <a:gd name="connsiteY0" fmla="*/ 0 h 1175283"/>
              <a:gd name="connsiteX1" fmla="*/ 163368 w 1124595"/>
              <a:gd name="connsiteY1" fmla="*/ 13598 h 1175283"/>
              <a:gd name="connsiteX2" fmla="*/ 163368 w 1124595"/>
              <a:gd name="connsiteY2" fmla="*/ 67991 h 1175283"/>
              <a:gd name="connsiteX3" fmla="*/ 326736 w 1124595"/>
              <a:gd name="connsiteY3" fmla="*/ 81589 h 1175283"/>
              <a:gd name="connsiteX4" fmla="*/ 163368 w 1124595"/>
              <a:gd name="connsiteY4" fmla="*/ 95187 h 1175283"/>
              <a:gd name="connsiteX5" fmla="*/ 163368 w 1124595"/>
              <a:gd name="connsiteY5" fmla="*/ 149580 h 1175283"/>
              <a:gd name="connsiteX6" fmla="*/ 0 w 1124595"/>
              <a:gd name="connsiteY6" fmla="*/ 163178 h 1175283"/>
              <a:gd name="connsiteX7" fmla="*/ 0 w 1124595"/>
              <a:gd name="connsiteY7" fmla="*/ 0 h 1175283"/>
              <a:gd name="connsiteX0" fmla="*/ 0 w 1124595"/>
              <a:gd name="connsiteY0" fmla="*/ 0 h 1175283"/>
              <a:gd name="connsiteX1" fmla="*/ 163368 w 1124595"/>
              <a:gd name="connsiteY1" fmla="*/ 13598 h 1175283"/>
              <a:gd name="connsiteX2" fmla="*/ 163368 w 1124595"/>
              <a:gd name="connsiteY2" fmla="*/ 67991 h 1175283"/>
              <a:gd name="connsiteX3" fmla="*/ 1124595 w 1124595"/>
              <a:gd name="connsiteY3" fmla="*/ 1175283 h 1175283"/>
              <a:gd name="connsiteX4" fmla="*/ 163368 w 1124595"/>
              <a:gd name="connsiteY4" fmla="*/ 95187 h 1175283"/>
              <a:gd name="connsiteX5" fmla="*/ 163368 w 1124595"/>
              <a:gd name="connsiteY5" fmla="*/ 149580 h 1175283"/>
              <a:gd name="connsiteX6" fmla="*/ 0 w 1124595"/>
              <a:gd name="connsiteY6" fmla="*/ 163178 h 117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595" h="1175283" stroke="0" extrusionOk="0">
                <a:moveTo>
                  <a:pt x="0" y="0"/>
                </a:moveTo>
                <a:cubicBezTo>
                  <a:pt x="90226" y="0"/>
                  <a:pt x="163368" y="6088"/>
                  <a:pt x="163368" y="13598"/>
                </a:cubicBezTo>
                <a:lnTo>
                  <a:pt x="163368" y="67991"/>
                </a:lnTo>
                <a:cubicBezTo>
                  <a:pt x="163368" y="75501"/>
                  <a:pt x="236510" y="81589"/>
                  <a:pt x="326736" y="81589"/>
                </a:cubicBezTo>
                <a:cubicBezTo>
                  <a:pt x="236510" y="81589"/>
                  <a:pt x="163368" y="87677"/>
                  <a:pt x="163368" y="95187"/>
                </a:cubicBezTo>
                <a:lnTo>
                  <a:pt x="163368" y="149580"/>
                </a:lnTo>
                <a:cubicBezTo>
                  <a:pt x="163368" y="157090"/>
                  <a:pt x="90226" y="163178"/>
                  <a:pt x="0" y="163178"/>
                </a:cubicBezTo>
                <a:lnTo>
                  <a:pt x="0" y="0"/>
                </a:lnTo>
                <a:close/>
              </a:path>
              <a:path w="1124595" h="1175283" fill="none">
                <a:moveTo>
                  <a:pt x="0" y="0"/>
                </a:moveTo>
                <a:cubicBezTo>
                  <a:pt x="90226" y="0"/>
                  <a:pt x="163368" y="6088"/>
                  <a:pt x="163368" y="13598"/>
                </a:cubicBezTo>
                <a:lnTo>
                  <a:pt x="163368" y="67991"/>
                </a:lnTo>
                <a:cubicBezTo>
                  <a:pt x="163368" y="75501"/>
                  <a:pt x="1034369" y="1175283"/>
                  <a:pt x="1124595" y="1175283"/>
                </a:cubicBezTo>
                <a:cubicBezTo>
                  <a:pt x="1034369" y="1175283"/>
                  <a:pt x="163368" y="87677"/>
                  <a:pt x="163368" y="95187"/>
                </a:cubicBezTo>
                <a:lnTo>
                  <a:pt x="163368" y="149580"/>
                </a:lnTo>
                <a:cubicBezTo>
                  <a:pt x="163368" y="157090"/>
                  <a:pt x="90226" y="163178"/>
                  <a:pt x="0" y="163178"/>
                </a:cubicBezTo>
              </a:path>
            </a:pathLst>
          </a:custGeom>
          <a:ln>
            <a:prstDash val="sysDot"/>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5" name="右大括号 44">
            <a:extLst>
              <a:ext uri="{FF2B5EF4-FFF2-40B4-BE49-F238E27FC236}">
                <a16:creationId xmlns:a16="http://schemas.microsoft.com/office/drawing/2014/main" id="{A01D6D44-24BF-07BE-88F3-375D1F365283}"/>
              </a:ext>
            </a:extLst>
          </p:cNvPr>
          <p:cNvSpPr/>
          <p:nvPr/>
        </p:nvSpPr>
        <p:spPr>
          <a:xfrm>
            <a:off x="3207751" y="2704245"/>
            <a:ext cx="280228" cy="1508474"/>
          </a:xfrm>
          <a:prstGeom prst="rightBrace">
            <a:avLst/>
          </a:prstGeom>
          <a:ln w="38100">
            <a:solidFill>
              <a:srgbClr val="00B050"/>
            </a:solidFill>
            <a:prstDash val="sysDot"/>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id="{75BF6AB4-63C0-4A9E-7543-8D2524D07E79}"/>
              </a:ext>
            </a:extLst>
          </p:cNvPr>
          <p:cNvSpPr txBox="1"/>
          <p:nvPr/>
        </p:nvSpPr>
        <p:spPr>
          <a:xfrm>
            <a:off x="722002" y="3780209"/>
            <a:ext cx="1369624" cy="923330"/>
          </a:xfrm>
          <a:prstGeom prst="rect">
            <a:avLst/>
          </a:prstGeom>
          <a:noFill/>
        </p:spPr>
        <p:txBody>
          <a:bodyPr wrap="square" rtlCol="0">
            <a:spAutoFit/>
          </a:bodyPr>
          <a:lstStyle/>
          <a:p>
            <a:r>
              <a:rPr lang="zh-CN" altLang="en-US" dirty="0"/>
              <a:t>斜率（一阶导数）引起的价格变化</a:t>
            </a:r>
          </a:p>
        </p:txBody>
      </p:sp>
      <p:sp>
        <p:nvSpPr>
          <p:cNvPr id="47" name="文本框 46">
            <a:extLst>
              <a:ext uri="{FF2B5EF4-FFF2-40B4-BE49-F238E27FC236}">
                <a16:creationId xmlns:a16="http://schemas.microsoft.com/office/drawing/2014/main" id="{EED9E338-C30C-3CFE-D4E3-2F9515AA9249}"/>
              </a:ext>
            </a:extLst>
          </p:cNvPr>
          <p:cNvSpPr txBox="1"/>
          <p:nvPr/>
        </p:nvSpPr>
        <p:spPr>
          <a:xfrm>
            <a:off x="416026" y="2379977"/>
            <a:ext cx="1369624" cy="923330"/>
          </a:xfrm>
          <a:prstGeom prst="rect">
            <a:avLst/>
          </a:prstGeom>
          <a:noFill/>
        </p:spPr>
        <p:txBody>
          <a:bodyPr wrap="square" rtlCol="0">
            <a:spAutoFit/>
          </a:bodyPr>
          <a:lstStyle/>
          <a:p>
            <a:r>
              <a:rPr lang="zh-CN" altLang="en-US" dirty="0"/>
              <a:t>弯曲（二阶导数）引起的价格变化</a:t>
            </a:r>
          </a:p>
        </p:txBody>
      </p:sp>
      <p:sp>
        <p:nvSpPr>
          <p:cNvPr id="48" name="文本框 47">
            <a:extLst>
              <a:ext uri="{FF2B5EF4-FFF2-40B4-BE49-F238E27FC236}">
                <a16:creationId xmlns:a16="http://schemas.microsoft.com/office/drawing/2014/main" id="{5926ACAE-CFFF-CF05-EDC0-FA66813131F3}"/>
              </a:ext>
            </a:extLst>
          </p:cNvPr>
          <p:cNvSpPr txBox="1"/>
          <p:nvPr/>
        </p:nvSpPr>
        <p:spPr>
          <a:xfrm>
            <a:off x="3450317" y="3099741"/>
            <a:ext cx="917657" cy="646331"/>
          </a:xfrm>
          <a:prstGeom prst="rect">
            <a:avLst/>
          </a:prstGeom>
          <a:noFill/>
        </p:spPr>
        <p:txBody>
          <a:bodyPr wrap="square" rtlCol="0">
            <a:spAutoFit/>
          </a:bodyPr>
          <a:lstStyle/>
          <a:p>
            <a:r>
              <a:rPr lang="zh-CN" altLang="en-US" dirty="0"/>
              <a:t>总的价格变化</a:t>
            </a:r>
          </a:p>
        </p:txBody>
      </p:sp>
      <p:sp>
        <p:nvSpPr>
          <p:cNvPr id="49" name="文本框 48">
            <a:extLst>
              <a:ext uri="{FF2B5EF4-FFF2-40B4-BE49-F238E27FC236}">
                <a16:creationId xmlns:a16="http://schemas.microsoft.com/office/drawing/2014/main" id="{50A52EFF-90A3-DA3C-47AC-7DE467DD019B}"/>
              </a:ext>
            </a:extLst>
          </p:cNvPr>
          <p:cNvSpPr txBox="1"/>
          <p:nvPr/>
        </p:nvSpPr>
        <p:spPr>
          <a:xfrm>
            <a:off x="3635897" y="5431348"/>
            <a:ext cx="1369624" cy="923330"/>
          </a:xfrm>
          <a:prstGeom prst="rect">
            <a:avLst/>
          </a:prstGeom>
          <a:noFill/>
        </p:spPr>
        <p:txBody>
          <a:bodyPr wrap="square" rtlCol="0">
            <a:spAutoFit/>
          </a:bodyPr>
          <a:lstStyle/>
          <a:p>
            <a:r>
              <a:rPr lang="zh-CN" altLang="en-US" dirty="0"/>
              <a:t>斜率（一阶导数）引起的价格变化</a:t>
            </a:r>
          </a:p>
        </p:txBody>
      </p:sp>
      <p:sp>
        <p:nvSpPr>
          <p:cNvPr id="50" name="文本框 49">
            <a:extLst>
              <a:ext uri="{FF2B5EF4-FFF2-40B4-BE49-F238E27FC236}">
                <a16:creationId xmlns:a16="http://schemas.microsoft.com/office/drawing/2014/main" id="{57C3072D-F2C1-A698-5859-6BE899E24076}"/>
              </a:ext>
            </a:extLst>
          </p:cNvPr>
          <p:cNvSpPr txBox="1"/>
          <p:nvPr/>
        </p:nvSpPr>
        <p:spPr>
          <a:xfrm>
            <a:off x="5687387" y="5518602"/>
            <a:ext cx="1369624" cy="923330"/>
          </a:xfrm>
          <a:prstGeom prst="rect">
            <a:avLst/>
          </a:prstGeom>
          <a:noFill/>
        </p:spPr>
        <p:txBody>
          <a:bodyPr wrap="square" rtlCol="0">
            <a:spAutoFit/>
          </a:bodyPr>
          <a:lstStyle/>
          <a:p>
            <a:r>
              <a:rPr lang="zh-CN" altLang="en-US" dirty="0"/>
              <a:t>弯曲（二阶导数）引起的价格变化</a:t>
            </a:r>
          </a:p>
        </p:txBody>
      </p:sp>
      <p:sp>
        <p:nvSpPr>
          <p:cNvPr id="51" name="文本框 50">
            <a:extLst>
              <a:ext uri="{FF2B5EF4-FFF2-40B4-BE49-F238E27FC236}">
                <a16:creationId xmlns:a16="http://schemas.microsoft.com/office/drawing/2014/main" id="{EB1D3A0C-DFB3-F88E-1F46-409662FBE81F}"/>
              </a:ext>
            </a:extLst>
          </p:cNvPr>
          <p:cNvSpPr txBox="1"/>
          <p:nvPr/>
        </p:nvSpPr>
        <p:spPr>
          <a:xfrm>
            <a:off x="5037118" y="4069281"/>
            <a:ext cx="917657" cy="646331"/>
          </a:xfrm>
          <a:prstGeom prst="rect">
            <a:avLst/>
          </a:prstGeom>
          <a:noFill/>
        </p:spPr>
        <p:txBody>
          <a:bodyPr wrap="square" rtlCol="0">
            <a:spAutoFit/>
          </a:bodyPr>
          <a:lstStyle/>
          <a:p>
            <a:r>
              <a:rPr lang="zh-CN" altLang="en-US" dirty="0"/>
              <a:t>总的价格变化</a:t>
            </a:r>
          </a:p>
        </p:txBody>
      </p:sp>
      <p:sp>
        <p:nvSpPr>
          <p:cNvPr id="52" name="文本框 51">
            <a:extLst>
              <a:ext uri="{FF2B5EF4-FFF2-40B4-BE49-F238E27FC236}">
                <a16:creationId xmlns:a16="http://schemas.microsoft.com/office/drawing/2014/main" id="{91DAFFA6-EA8F-21BF-2238-DA76BE1E6AE0}"/>
              </a:ext>
            </a:extLst>
          </p:cNvPr>
          <p:cNvSpPr txBox="1"/>
          <p:nvPr/>
        </p:nvSpPr>
        <p:spPr>
          <a:xfrm>
            <a:off x="3635896" y="5129897"/>
            <a:ext cx="540062" cy="369332"/>
          </a:xfrm>
          <a:prstGeom prst="rect">
            <a:avLst/>
          </a:prstGeom>
          <a:noFill/>
        </p:spPr>
        <p:txBody>
          <a:bodyPr wrap="square" rtlCol="0">
            <a:spAutoFit/>
          </a:bodyPr>
          <a:lstStyle/>
          <a:p>
            <a:r>
              <a:rPr lang="en-US" altLang="zh-CN" dirty="0"/>
              <a:t>Y*</a:t>
            </a:r>
            <a:endParaRPr lang="zh-CN" altLang="en-US" dirty="0"/>
          </a:p>
        </p:txBody>
      </p:sp>
      <p:sp>
        <p:nvSpPr>
          <p:cNvPr id="53" name="文本框 52">
            <a:extLst>
              <a:ext uri="{FF2B5EF4-FFF2-40B4-BE49-F238E27FC236}">
                <a16:creationId xmlns:a16="http://schemas.microsoft.com/office/drawing/2014/main" id="{E80626D8-1308-38DF-50C2-9B518DD215A4}"/>
              </a:ext>
            </a:extLst>
          </p:cNvPr>
          <p:cNvSpPr txBox="1"/>
          <p:nvPr/>
        </p:nvSpPr>
        <p:spPr>
          <a:xfrm>
            <a:off x="2828435" y="5129939"/>
            <a:ext cx="540062" cy="369332"/>
          </a:xfrm>
          <a:prstGeom prst="rect">
            <a:avLst/>
          </a:prstGeom>
          <a:noFill/>
        </p:spPr>
        <p:txBody>
          <a:bodyPr wrap="square" rtlCol="0">
            <a:spAutoFit/>
          </a:bodyPr>
          <a:lstStyle/>
          <a:p>
            <a:r>
              <a:rPr lang="en-US" altLang="zh-CN" dirty="0"/>
              <a:t>Y’</a:t>
            </a:r>
            <a:endParaRPr lang="zh-CN" altLang="en-US" dirty="0"/>
          </a:p>
        </p:txBody>
      </p:sp>
      <p:sp>
        <p:nvSpPr>
          <p:cNvPr id="54" name="文本框 53">
            <a:extLst>
              <a:ext uri="{FF2B5EF4-FFF2-40B4-BE49-F238E27FC236}">
                <a16:creationId xmlns:a16="http://schemas.microsoft.com/office/drawing/2014/main" id="{71359F81-286F-7478-2444-1F51C8F40476}"/>
              </a:ext>
            </a:extLst>
          </p:cNvPr>
          <p:cNvSpPr txBox="1"/>
          <p:nvPr/>
        </p:nvSpPr>
        <p:spPr>
          <a:xfrm>
            <a:off x="4425222" y="5138266"/>
            <a:ext cx="540062" cy="369332"/>
          </a:xfrm>
          <a:prstGeom prst="rect">
            <a:avLst/>
          </a:prstGeom>
          <a:noFill/>
        </p:spPr>
        <p:txBody>
          <a:bodyPr wrap="square" rtlCol="0">
            <a:spAutoFit/>
          </a:bodyPr>
          <a:lstStyle/>
          <a:p>
            <a:r>
              <a:rPr lang="en-US" altLang="zh-CN" dirty="0"/>
              <a:t>Y”</a:t>
            </a:r>
            <a:endParaRPr lang="zh-CN" altLang="en-US" dirty="0"/>
          </a:p>
        </p:txBody>
      </p:sp>
      <p:sp>
        <p:nvSpPr>
          <p:cNvPr id="55" name="文本框 54">
            <a:extLst>
              <a:ext uri="{FF2B5EF4-FFF2-40B4-BE49-F238E27FC236}">
                <a16:creationId xmlns:a16="http://schemas.microsoft.com/office/drawing/2014/main" id="{395D1AFF-23DF-7616-1DAC-9694708FD562}"/>
              </a:ext>
            </a:extLst>
          </p:cNvPr>
          <p:cNvSpPr txBox="1"/>
          <p:nvPr/>
        </p:nvSpPr>
        <p:spPr>
          <a:xfrm>
            <a:off x="2074612" y="4086172"/>
            <a:ext cx="540062" cy="369332"/>
          </a:xfrm>
          <a:prstGeom prst="rect">
            <a:avLst/>
          </a:prstGeom>
          <a:noFill/>
        </p:spPr>
        <p:txBody>
          <a:bodyPr wrap="square" rtlCol="0">
            <a:spAutoFit/>
          </a:bodyPr>
          <a:lstStyle/>
          <a:p>
            <a:r>
              <a:rPr lang="en-US" altLang="zh-CN" dirty="0"/>
              <a:t>P*</a:t>
            </a:r>
            <a:endParaRPr lang="zh-CN" altLang="en-US" dirty="0"/>
          </a:p>
        </p:txBody>
      </p:sp>
      <p:sp>
        <p:nvSpPr>
          <p:cNvPr id="56" name="文本框 55">
            <a:extLst>
              <a:ext uri="{FF2B5EF4-FFF2-40B4-BE49-F238E27FC236}">
                <a16:creationId xmlns:a16="http://schemas.microsoft.com/office/drawing/2014/main" id="{4DF63BAA-03BB-B821-2EC0-6F54548F6F80}"/>
              </a:ext>
            </a:extLst>
          </p:cNvPr>
          <p:cNvSpPr txBox="1"/>
          <p:nvPr/>
        </p:nvSpPr>
        <p:spPr>
          <a:xfrm>
            <a:off x="2033716" y="2582944"/>
            <a:ext cx="540062" cy="369332"/>
          </a:xfrm>
          <a:prstGeom prst="rect">
            <a:avLst/>
          </a:prstGeom>
          <a:noFill/>
        </p:spPr>
        <p:txBody>
          <a:bodyPr wrap="square" rtlCol="0">
            <a:spAutoFit/>
          </a:bodyPr>
          <a:lstStyle/>
          <a:p>
            <a:r>
              <a:rPr lang="en-US" altLang="zh-CN" dirty="0"/>
              <a:t>P’</a:t>
            </a:r>
            <a:endParaRPr lang="zh-CN" altLang="en-US" dirty="0"/>
          </a:p>
        </p:txBody>
      </p:sp>
      <p:sp>
        <p:nvSpPr>
          <p:cNvPr id="57" name="文本框 56">
            <a:extLst>
              <a:ext uri="{FF2B5EF4-FFF2-40B4-BE49-F238E27FC236}">
                <a16:creationId xmlns:a16="http://schemas.microsoft.com/office/drawing/2014/main" id="{0D6B6BD5-99FE-BD82-7DF2-94AC929AB30A}"/>
              </a:ext>
            </a:extLst>
          </p:cNvPr>
          <p:cNvSpPr txBox="1"/>
          <p:nvPr/>
        </p:nvSpPr>
        <p:spPr>
          <a:xfrm>
            <a:off x="2077388" y="4418065"/>
            <a:ext cx="540062" cy="369332"/>
          </a:xfrm>
          <a:prstGeom prst="rect">
            <a:avLst/>
          </a:prstGeom>
          <a:noFill/>
        </p:spPr>
        <p:txBody>
          <a:bodyPr wrap="square" rtlCol="0">
            <a:spAutoFit/>
          </a:bodyPr>
          <a:lstStyle/>
          <a:p>
            <a:r>
              <a:rPr lang="en-US" altLang="zh-CN" dirty="0"/>
              <a:t>P”</a:t>
            </a:r>
            <a:endParaRPr lang="zh-CN" altLang="en-US" dirty="0"/>
          </a:p>
        </p:txBody>
      </p:sp>
    </p:spTree>
    <p:extLst>
      <p:ext uri="{BB962C8B-B14F-4D97-AF65-F5344CB8AC3E}">
        <p14:creationId xmlns:p14="http://schemas.microsoft.com/office/powerpoint/2010/main" val="1318753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8F9BAC-FD59-6869-85B0-DDECDD113260}"/>
              </a:ext>
            </a:extLst>
          </p:cNvPr>
          <p:cNvSpPr>
            <a:spLocks noGrp="1"/>
          </p:cNvSpPr>
          <p:nvPr>
            <p:ph type="title"/>
          </p:nvPr>
        </p:nvSpPr>
        <p:spPr/>
        <p:txBody>
          <a:bodyPr/>
          <a:lstStyle/>
          <a:p>
            <a:r>
              <a:rPr lang="zh-CN" altLang="en-US" dirty="0"/>
              <a:t>            债券价格的利率敏感性</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5B91024-BD82-DF78-9559-EAEA05F07C3F}"/>
                  </a:ext>
                </a:extLst>
              </p:cNvPr>
              <p:cNvSpPr>
                <a:spLocks noGrp="1"/>
              </p:cNvSpPr>
              <p:nvPr>
                <p:ph idx="1"/>
              </p:nvPr>
            </p:nvSpPr>
            <p:spPr/>
            <p:txBody>
              <a:bodyPr/>
              <a:lstStyle/>
              <a:p>
                <a:r>
                  <a:rPr lang="zh-CN" altLang="en-US" sz="2400" dirty="0"/>
                  <a:t>高价债券价格变动比低价债券大，为了消除价格水平的影响，我们将（</a:t>
                </a:r>
                <a:r>
                  <a:rPr lang="en-US" altLang="zh-CN" sz="2400" dirty="0"/>
                  <a:t>10.9</a:t>
                </a:r>
                <a:r>
                  <a:rPr lang="zh-CN" altLang="en-US" sz="2400" dirty="0"/>
                  <a:t>）两边除以当前债券价格</a:t>
                </a:r>
                <a14:m>
                  <m:oMath xmlns:m="http://schemas.openxmlformats.org/officeDocument/2006/math">
                    <m:sSub>
                      <m:sSubPr>
                        <m:ctrlPr>
                          <a:rPr lang="en-US" altLang="zh-CN" sz="2400" i="1" dirty="0" smtClean="0">
                            <a:latin typeface="Cambria Math" panose="02040503050406030204" pitchFamily="18" charset="0"/>
                          </a:rPr>
                        </m:ctrlPr>
                      </m:sSubPr>
                      <m:e>
                        <m:r>
                          <m:rPr>
                            <m:sty m:val="p"/>
                          </m:rPr>
                          <a:rPr lang="en-US" altLang="zh-CN" sz="2400" i="1" dirty="0">
                            <a:latin typeface="Cambria Math" panose="02040503050406030204" pitchFamily="18" charset="0"/>
                          </a:rPr>
                          <m:t>P</m:t>
                        </m:r>
                      </m:e>
                      <m:sub>
                        <m:r>
                          <a:rPr lang="en-US" altLang="zh-CN" sz="2400" b="0" i="1" dirty="0" smtClean="0">
                            <a:latin typeface="Cambria Math" panose="02040503050406030204" pitchFamily="18" charset="0"/>
                          </a:rPr>
                          <m:t>𝑡</m:t>
                        </m:r>
                      </m:sub>
                    </m:sSub>
                  </m:oMath>
                </a14:m>
                <a:r>
                  <a:rPr lang="zh-CN" altLang="en-US" sz="2400" dirty="0"/>
                  <a:t>，得：</a:t>
                </a:r>
                <a:endParaRPr lang="en-US" altLang="zh-CN" sz="2400" dirty="0"/>
              </a:p>
              <a:p>
                <a14:m>
                  <m:oMath xmlns:m="http://schemas.openxmlformats.org/officeDocument/2006/math">
                    <m:f>
                      <m:fPr>
                        <m:ctrlPr>
                          <a:rPr lang="en-US" altLang="zh-CN" sz="2000" b="0" i="1" smtClean="0">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den>
                    </m:f>
                    <m:r>
                      <a:rPr lang="en-US" altLang="zh-CN" sz="2000" i="1">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den>
                    </m:f>
                    <m:r>
                      <a:rPr lang="en-US" altLang="zh-CN" sz="200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den>
                    </m:f>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2</m:t>
                        </m:r>
                      </m:den>
                    </m:f>
                    <m:r>
                      <a:rPr lang="en-US" altLang="zh-CN" sz="2000" b="0" i="1" smtClean="0">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1</m:t>
                        </m:r>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den>
                    </m:f>
                    <m:r>
                      <a:rPr lang="en-US" altLang="zh-CN" sz="200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sSup>
                          <m:sSupPr>
                            <m:ctrlPr>
                              <a:rPr lang="en-US" altLang="zh-CN" sz="2000" b="0" i="1" smtClean="0">
                                <a:latin typeface="Cambria Math" panose="02040503050406030204" pitchFamily="18" charset="0"/>
                                <a:ea typeface="Cambria Math" panose="02040503050406030204" pitchFamily="18" charset="0"/>
                              </a:rPr>
                            </m:ctrlPr>
                          </m:sSupPr>
                          <m:e>
                            <m:r>
                              <a:rPr lang="zh-CN" altLang="en-US"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zh-CN" altLang="en-US"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𝑦</m:t>
                            </m:r>
                          </m:e>
                          <m:sup>
                            <m:r>
                              <a:rPr lang="en-US" altLang="zh-CN" sz="2000" b="0" i="1" smtClean="0">
                                <a:latin typeface="Cambria Math" panose="02040503050406030204" pitchFamily="18" charset="0"/>
                                <a:ea typeface="Cambria Math" panose="02040503050406030204" pitchFamily="18" charset="0"/>
                              </a:rPr>
                              <m:t>2</m:t>
                            </m:r>
                          </m:sup>
                        </m:sSup>
                      </m:den>
                    </m:f>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oMath>
                </a14:m>
                <a:r>
                  <a:rPr lang="en-US" altLang="zh-CN" sz="2000" dirty="0"/>
                  <a:t>                              </a:t>
                </a:r>
                <a:r>
                  <a:rPr lang="zh-CN" altLang="en-US" sz="2000" dirty="0"/>
                  <a:t>（</a:t>
                </a:r>
                <a:r>
                  <a:rPr lang="en-US" altLang="zh-CN" sz="2000" dirty="0"/>
                  <a:t>10.10</a:t>
                </a:r>
                <a:r>
                  <a:rPr lang="zh-CN" altLang="en-US" sz="2000" dirty="0"/>
                  <a:t>）</a:t>
                </a:r>
                <a:endParaRPr lang="en-US" altLang="zh-CN" sz="2000" dirty="0"/>
              </a:p>
              <a:p>
                <a:r>
                  <a:rPr lang="zh-CN" altLang="en-US" sz="2400" dirty="0">
                    <a:ea typeface="Cambria Math" panose="02040503050406030204" pitchFamily="18" charset="0"/>
                  </a:rPr>
                  <a:t>通常将</a:t>
                </a:r>
                <a14:m>
                  <m:oMath xmlns:m="http://schemas.openxmlformats.org/officeDocument/2006/math">
                    <m:r>
                      <a:rPr lang="en-US" altLang="zh-CN" sz="2400" b="0" i="0"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1</m:t>
                        </m:r>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𝑡</m:t>
                            </m:r>
                          </m:sub>
                        </m:sSub>
                      </m:den>
                    </m:f>
                    <m:r>
                      <a:rPr lang="en-US" altLang="zh-CN" sz="240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𝑡</m:t>
                            </m:r>
                          </m:sub>
                        </m:sSub>
                      </m:num>
                      <m:den>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𝑦</m:t>
                        </m:r>
                      </m:den>
                    </m:f>
                  </m:oMath>
                </a14:m>
                <a:r>
                  <a:rPr lang="zh-CN" altLang="en-US" sz="2400" dirty="0"/>
                  <a:t>称为修正久期（</a:t>
                </a:r>
                <a:r>
                  <a:rPr lang="en-US" altLang="zh-CN" sz="2400" dirty="0"/>
                  <a:t>modified duration)</a:t>
                </a:r>
              </a:p>
              <a:p>
                <a14:m>
                  <m:oMath xmlns:m="http://schemas.openxmlformats.org/officeDocument/2006/math">
                    <m:f>
                      <m:fPr>
                        <m:ctrlPr>
                          <a:rPr lang="en-US" altLang="zh-CN" sz="2400" i="1" smtClean="0">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1</m:t>
                        </m:r>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𝑡</m:t>
                            </m:r>
                          </m:sub>
                        </m:sSub>
                      </m:den>
                    </m:f>
                    <m:r>
                      <a:rPr lang="en-US" altLang="zh-CN" sz="240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sSup>
                          <m:sSupPr>
                            <m:ctrlPr>
                              <a:rPr lang="en-US" altLang="zh-CN" sz="2400" b="0" i="1" smtClean="0">
                                <a:latin typeface="Cambria Math" panose="02040503050406030204" pitchFamily="18" charset="0"/>
                                <a:ea typeface="Cambria Math" panose="02040503050406030204" pitchFamily="18" charset="0"/>
                              </a:rPr>
                            </m:ctrlPr>
                          </m:sSupPr>
                          <m:e>
                            <m:r>
                              <a:rPr lang="zh-CN" altLang="en-US" sz="2400" b="0" i="1" smtClean="0">
                                <a:latin typeface="Cambria Math" panose="02040503050406030204" pitchFamily="18" charset="0"/>
                                <a:ea typeface="Cambria Math" panose="02040503050406030204" pitchFamily="18" charset="0"/>
                              </a:rPr>
                              <m:t>𝜕</m:t>
                            </m:r>
                          </m:e>
                          <m:sup>
                            <m:r>
                              <a:rPr lang="en-US" altLang="zh-CN" sz="2400" b="0" i="1" smtClean="0">
                                <a:latin typeface="Cambria Math" panose="02040503050406030204" pitchFamily="18" charset="0"/>
                                <a:ea typeface="Cambria Math" panose="02040503050406030204" pitchFamily="18" charset="0"/>
                              </a:rPr>
                              <m:t>2</m:t>
                            </m:r>
                          </m:sup>
                        </m:sSup>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𝑡</m:t>
                            </m:r>
                          </m:sub>
                        </m:sSub>
                      </m:num>
                      <m:den>
                        <m:r>
                          <a:rPr lang="zh-CN" altLang="en-US" sz="2400" b="0" i="1" smtClean="0">
                            <a:latin typeface="Cambria Math" panose="02040503050406030204" pitchFamily="18" charset="0"/>
                            <a:ea typeface="Cambria Math" panose="02040503050406030204" pitchFamily="18" charset="0"/>
                          </a:rPr>
                          <m:t>𝜕</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𝑦</m:t>
                            </m:r>
                          </m:e>
                          <m:sup>
                            <m:r>
                              <a:rPr lang="en-US" altLang="zh-CN" sz="2400" b="0" i="1" smtClean="0">
                                <a:latin typeface="Cambria Math" panose="02040503050406030204" pitchFamily="18" charset="0"/>
                                <a:ea typeface="Cambria Math" panose="02040503050406030204" pitchFamily="18" charset="0"/>
                              </a:rPr>
                              <m:t>2</m:t>
                            </m:r>
                          </m:sup>
                        </m:sSup>
                      </m:den>
                    </m:f>
                    <m:r>
                      <a:rPr lang="zh-CN" altLang="en-US" sz="2400" i="1">
                        <a:latin typeface="Cambria Math" panose="02040503050406030204" pitchFamily="18" charset="0"/>
                        <a:ea typeface="Cambria Math" panose="02040503050406030204" pitchFamily="18" charset="0"/>
                      </a:rPr>
                      <m:t>称为</m:t>
                    </m:r>
                  </m:oMath>
                </a14:m>
                <a:r>
                  <a:rPr lang="zh-CN" altLang="en-US" sz="2400" dirty="0"/>
                  <a:t>债券的凸性（</a:t>
                </a:r>
                <a:r>
                  <a:rPr lang="en-US" altLang="zh-CN" sz="2400" dirty="0"/>
                  <a:t>convexity)</a:t>
                </a:r>
              </a:p>
              <a:p>
                <a:endParaRPr lang="zh-CN" altLang="en-US" sz="2400" dirty="0"/>
              </a:p>
            </p:txBody>
          </p:sp>
        </mc:Choice>
        <mc:Fallback xmlns="">
          <p:sp>
            <p:nvSpPr>
              <p:cNvPr id="3" name="内容占位符 2">
                <a:extLst>
                  <a:ext uri="{FF2B5EF4-FFF2-40B4-BE49-F238E27FC236}">
                    <a16:creationId xmlns:a16="http://schemas.microsoft.com/office/drawing/2014/main" id="{15B91024-BD82-DF78-9559-EAEA05F07C3F}"/>
                  </a:ext>
                </a:extLst>
              </p:cNvPr>
              <p:cNvSpPr>
                <a:spLocks noGrp="1" noRot="1" noChangeAspect="1" noMove="1" noResize="1" noEditPoints="1" noAdjustHandles="1" noChangeArrowheads="1" noChangeShapeType="1" noTextEdit="1"/>
              </p:cNvSpPr>
              <p:nvPr>
                <p:ph idx="1"/>
              </p:nvPr>
            </p:nvSpPr>
            <p:spPr>
              <a:blipFill>
                <a:blip r:embed="rId2"/>
                <a:stretch>
                  <a:fillRect l="-963" t="-1078" r="-37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9857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A7E7BA-5AC5-456F-A08B-ECDC6981B48D}"/>
              </a:ext>
            </a:extLst>
          </p:cNvPr>
          <p:cNvSpPr>
            <a:spLocks noGrp="1"/>
          </p:cNvSpPr>
          <p:nvPr>
            <p:ph type="title"/>
          </p:nvPr>
        </p:nvSpPr>
        <p:spPr/>
        <p:txBody>
          <a:bodyPr/>
          <a:lstStyle/>
          <a:p>
            <a:r>
              <a:rPr lang="zh-CN" altLang="en-US" dirty="0"/>
              <a:t>            </a:t>
            </a:r>
            <a:r>
              <a:rPr lang="zh-CN" altLang="en-US" sz="2400" dirty="0"/>
              <a:t>每年付息</a:t>
            </a:r>
            <a:r>
              <a:rPr lang="en-US" altLang="zh-CN" sz="2400" dirty="0"/>
              <a:t>1</a:t>
            </a:r>
            <a:r>
              <a:rPr lang="zh-CN" altLang="en-US" sz="2400" dirty="0"/>
              <a:t>次的债券在起息日</a:t>
            </a:r>
            <a:r>
              <a:rPr lang="en-US" altLang="zh-CN" sz="2400" dirty="0"/>
              <a:t>/</a:t>
            </a:r>
            <a:r>
              <a:rPr lang="zh-CN" altLang="en-US" sz="2400" dirty="0"/>
              <a:t>付息日的久期</a:t>
            </a:r>
            <a:endParaRPr lang="zh-CN" altLang="en-US" sz="28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55BFEF2-2BD4-47C4-9D82-C01A49470D1D}"/>
                  </a:ext>
                </a:extLst>
              </p:cNvPr>
              <p:cNvSpPr>
                <a:spLocks noGrp="1"/>
              </p:cNvSpPr>
              <p:nvPr>
                <p:ph idx="1"/>
              </p:nvPr>
            </p:nvSpPr>
            <p:spPr/>
            <p:txBody>
              <a:bodyPr/>
              <a:lstStyle/>
              <a:p>
                <a:r>
                  <a:rPr lang="zh-CN" altLang="en-US" sz="1600" dirty="0"/>
                  <a:t>在债券起息日或付息日（付完本期利息之后），剩余期限为</a:t>
                </a:r>
                <a:r>
                  <a:rPr lang="en-US" altLang="zh-CN" sz="1600" dirty="0"/>
                  <a:t>n</a:t>
                </a:r>
                <a:r>
                  <a:rPr lang="zh-CN" altLang="en-US" sz="1600" dirty="0"/>
                  <a:t>年的债券全价为：</a:t>
                </a:r>
                <a:endParaRPr lang="en-US" altLang="zh-CN" sz="1600" dirty="0"/>
              </a:p>
              <a:p>
                <a:pPr marL="0" indent="0">
                  <a:buNone/>
                </a:pPr>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𝑃</m:t>
                        </m:r>
                      </m:e>
                      <m:sub>
                        <m:r>
                          <a:rPr lang="en-US" altLang="zh-CN" sz="1200" b="0" i="1" smtClean="0">
                            <a:latin typeface="Cambria Math" panose="02040503050406030204" pitchFamily="18" charset="0"/>
                          </a:rPr>
                          <m:t>0</m:t>
                        </m:r>
                      </m:sub>
                    </m:sSub>
                    <m:r>
                      <a:rPr lang="en-US" altLang="zh-CN" sz="1200" b="0" i="1" smtClean="0">
                        <a:latin typeface="Cambria Math" panose="02040503050406030204" pitchFamily="18" charset="0"/>
                      </a:rPr>
                      <m:t>=</m:t>
                    </m:r>
                    <m:nary>
                      <m:naryPr>
                        <m:chr m:val="∑"/>
                        <m:ctrlPr>
                          <a:rPr lang="en-US" altLang="zh-CN" sz="1200" b="0" i="1" smtClean="0">
                            <a:latin typeface="Cambria Math" panose="02040503050406030204" pitchFamily="18" charset="0"/>
                          </a:rPr>
                        </m:ctrlPr>
                      </m:naryPr>
                      <m:sub>
                        <m:r>
                          <m:rPr>
                            <m:sty m:val="p"/>
                          </m:rPr>
                          <a:rPr lang="en-US" altLang="zh-CN" sz="1200" i="1">
                            <a:latin typeface="Cambria Math" panose="02040503050406030204" pitchFamily="18" charset="0"/>
                          </a:rPr>
                          <m:t>i</m:t>
                        </m:r>
                        <m:r>
                          <a:rPr lang="en-US" altLang="zh-CN" sz="1200" b="0" i="1" smtClean="0">
                            <a:latin typeface="Cambria Math" panose="02040503050406030204" pitchFamily="18" charset="0"/>
                          </a:rPr>
                          <m:t>=1</m:t>
                        </m:r>
                      </m:sub>
                      <m:sup>
                        <m:r>
                          <m:rPr>
                            <m:sty m:val="p"/>
                          </m:rPr>
                          <a:rPr lang="en-US" altLang="zh-CN" sz="1200" i="1">
                            <a:latin typeface="Cambria Math" panose="02040503050406030204" pitchFamily="18" charset="0"/>
                          </a:rPr>
                          <m:t>n</m:t>
                        </m:r>
                      </m:sup>
                      <m:e>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𝐶𝐹</m:t>
                                </m:r>
                              </m:e>
                              <m:sub>
                                <m:r>
                                  <m:rPr>
                                    <m:sty m:val="p"/>
                                  </m:rPr>
                                  <a:rPr lang="en-US" altLang="zh-CN" sz="1200" i="1">
                                    <a:latin typeface="Cambria Math" panose="02040503050406030204" pitchFamily="18" charset="0"/>
                                  </a:rPr>
                                  <m:t>i</m:t>
                                </m:r>
                              </m:sub>
                            </m:sSub>
                          </m:num>
                          <m:den>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(1+</m:t>
                                </m:r>
                                <m:r>
                                  <a:rPr lang="en-US" altLang="zh-CN" sz="1200" b="0" i="1" smtClean="0">
                                    <a:latin typeface="Cambria Math" panose="02040503050406030204" pitchFamily="18" charset="0"/>
                                  </a:rPr>
                                  <m:t>𝑦</m:t>
                                </m:r>
                                <m:r>
                                  <a:rPr lang="en-US" altLang="zh-CN" sz="1200" b="0" i="1" smtClean="0">
                                    <a:latin typeface="Cambria Math" panose="02040503050406030204" pitchFamily="18" charset="0"/>
                                  </a:rPr>
                                  <m:t>)</m:t>
                                </m:r>
                              </m:e>
                              <m:sup>
                                <m:r>
                                  <a:rPr lang="en-US" altLang="zh-CN" sz="1200" b="0" i="1" smtClean="0">
                                    <a:latin typeface="Cambria Math" panose="02040503050406030204" pitchFamily="18" charset="0"/>
                                  </a:rPr>
                                  <m:t>𝑖</m:t>
                                </m:r>
                              </m:sup>
                            </m:sSup>
                          </m:den>
                        </m:f>
                      </m:e>
                    </m:nary>
                  </m:oMath>
                </a14:m>
                <a:r>
                  <a:rPr lang="en-US" altLang="zh-CN" sz="1200" dirty="0"/>
                  <a:t>  </a:t>
                </a:r>
                <a:r>
                  <a:rPr lang="zh-CN" altLang="en-US" sz="1200" dirty="0"/>
                  <a:t>，</a:t>
                </a:r>
                <a:endParaRPr lang="en-US" altLang="zh-CN" sz="1200" dirty="0"/>
              </a:p>
              <a:p>
                <a:pPr marL="0" indent="0">
                  <a:buNone/>
                </a:pPr>
                <a:r>
                  <a:rPr lang="zh-CN" altLang="en-US" sz="1200" dirty="0"/>
                  <a:t>其中</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𝐶𝐹</m:t>
                        </m:r>
                      </m:e>
                      <m:sub>
                        <m:r>
                          <m:rPr>
                            <m:sty m:val="p"/>
                          </m:rPr>
                          <a:rPr lang="en-US" altLang="zh-CN" sz="1200" i="1" smtClean="0">
                            <a:latin typeface="Cambria Math" panose="02040503050406030204" pitchFamily="18" charset="0"/>
                          </a:rPr>
                          <m:t>n</m:t>
                        </m:r>
                      </m:sub>
                    </m:sSub>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𝐶</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𝐹</m:t>
                    </m:r>
                  </m:oMath>
                </a14:m>
                <a:r>
                  <a:rPr lang="zh-CN" altLang="en-US" sz="1200" dirty="0"/>
                  <a:t>，</a:t>
                </a:r>
                <a:r>
                  <a:rPr lang="en-US" altLang="zh-CN" sz="1200" dirty="0"/>
                  <a:t> </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𝐶𝐹</m:t>
                        </m:r>
                      </m:e>
                      <m:sub>
                        <m:r>
                          <m:rPr>
                            <m:sty m:val="p"/>
                          </m:rPr>
                          <a:rPr lang="en-US" altLang="zh-CN" sz="1200" i="1">
                            <a:latin typeface="Cambria Math" panose="02040503050406030204" pitchFamily="18" charset="0"/>
                          </a:rPr>
                          <m:t>i</m:t>
                        </m:r>
                      </m:sub>
                    </m:sSub>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𝐶</m:t>
                    </m:r>
                  </m:oMath>
                </a14:m>
                <a:r>
                  <a:rPr lang="en-US" altLang="zh-CN" sz="1200" dirty="0"/>
                  <a:t>  (</a:t>
                </a:r>
                <a14:m>
                  <m:oMath xmlns:m="http://schemas.openxmlformats.org/officeDocument/2006/math">
                    <m:r>
                      <a:rPr lang="en-US" altLang="zh-CN" sz="1200" b="0" i="1" dirty="0" smtClean="0">
                        <a:latin typeface="Cambria Math" panose="02040503050406030204" pitchFamily="18" charset="0"/>
                      </a:rPr>
                      <m:t>𝑖</m:t>
                    </m:r>
                    <m:r>
                      <a:rPr lang="en-US" altLang="zh-CN" sz="1200" b="0" i="1" dirty="0" smtClean="0">
                        <a:latin typeface="Cambria Math" panose="02040503050406030204" pitchFamily="18" charset="0"/>
                        <a:ea typeface="Cambria Math" panose="02040503050406030204" pitchFamily="18" charset="0"/>
                      </a:rPr>
                      <m:t>≠</m:t>
                    </m:r>
                    <m:r>
                      <a:rPr lang="en-US" altLang="zh-CN" sz="1200" b="0" i="1" dirty="0" smtClean="0">
                        <a:latin typeface="Cambria Math" panose="02040503050406030204" pitchFamily="18" charset="0"/>
                        <a:ea typeface="Cambria Math" panose="02040503050406030204" pitchFamily="18" charset="0"/>
                      </a:rPr>
                      <m:t>𝑛</m:t>
                    </m:r>
                    <m:r>
                      <a:rPr lang="en-US" altLang="zh-CN" sz="1200" b="0" i="1" dirty="0" smtClean="0">
                        <a:latin typeface="Cambria Math" panose="02040503050406030204" pitchFamily="18" charset="0"/>
                        <a:ea typeface="Cambria Math" panose="02040503050406030204" pitchFamily="18" charset="0"/>
                      </a:rPr>
                      <m:t>)</m:t>
                    </m:r>
                  </m:oMath>
                </a14:m>
                <a:r>
                  <a:rPr lang="en-US" altLang="zh-CN" sz="1200" dirty="0"/>
                  <a:t>     </a:t>
                </a:r>
                <a:r>
                  <a:rPr lang="zh-CN" altLang="en-US" sz="1200" dirty="0"/>
                  <a:t>（</a:t>
                </a:r>
                <a:r>
                  <a:rPr lang="en-US" altLang="zh-CN" sz="1200" dirty="0"/>
                  <a:t>C</a:t>
                </a:r>
                <a:r>
                  <a:rPr lang="zh-CN" altLang="en-US" sz="1200" dirty="0"/>
                  <a:t>为年票面利息，</a:t>
                </a:r>
                <a:r>
                  <a:rPr lang="en-US" altLang="zh-CN" sz="1200" dirty="0"/>
                  <a:t>y</a:t>
                </a:r>
                <a:r>
                  <a:rPr lang="zh-CN" altLang="en-US" sz="1200" dirty="0"/>
                  <a:t>为年到期收益率）</a:t>
                </a:r>
                <a:r>
                  <a:rPr lang="zh-CN" altLang="en-US" sz="1400" dirty="0"/>
                  <a:t>于是，</a:t>
                </a:r>
                <a:endParaRPr lang="en-US" altLang="zh-CN" sz="1400" dirty="0"/>
              </a:p>
              <a:p>
                <a:pPr marL="0" indent="0">
                  <a:buNone/>
                </a:pPr>
                <a14:m>
                  <m:oMath xmlns:m="http://schemas.openxmlformats.org/officeDocument/2006/math">
                    <m:r>
                      <a:rPr lang="en-US" altLang="zh-CN" sz="1400" b="0" i="1" smtClean="0">
                        <a:latin typeface="Cambria Math" panose="02040503050406030204" pitchFamily="18" charset="0"/>
                      </a:rPr>
                      <m:t>                </m:t>
                    </m:r>
                    <m:f>
                      <m:fPr>
                        <m:ctrlPr>
                          <a:rPr lang="en-US" altLang="zh-CN" sz="1400" i="1" smtClean="0">
                            <a:latin typeface="Cambria Math" panose="02040503050406030204" pitchFamily="18" charset="0"/>
                          </a:rPr>
                        </m:ctrlPr>
                      </m:fPr>
                      <m:num>
                        <m:r>
                          <a:rPr lang="en-US" altLang="zh-CN" sz="1400" b="0" i="1" smtClean="0">
                            <a:latin typeface="Cambria Math" panose="02040503050406030204" pitchFamily="18" charset="0"/>
                          </a:rPr>
                          <m:t>1</m:t>
                        </m:r>
                      </m:num>
                      <m:den>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𝑃</m:t>
                            </m:r>
                          </m:e>
                          <m:sub>
                            <m:r>
                              <a:rPr lang="en-US" altLang="zh-CN" sz="1400" i="1">
                                <a:latin typeface="Cambria Math" panose="02040503050406030204" pitchFamily="18" charset="0"/>
                              </a:rPr>
                              <m:t>0</m:t>
                            </m:r>
                          </m:sub>
                        </m:sSub>
                      </m:den>
                    </m:f>
                    <m:r>
                      <a:rPr lang="en-US" altLang="zh-CN" sz="1400" i="1" smtClean="0">
                        <a:latin typeface="Cambria Math" panose="02040503050406030204" pitchFamily="18" charset="0"/>
                        <a:ea typeface="Cambria Math" panose="02040503050406030204" pitchFamily="18" charset="0"/>
                      </a:rPr>
                      <m:t>×</m:t>
                    </m:r>
                    <m:f>
                      <m:fPr>
                        <m:ctrlPr>
                          <a:rPr lang="en-US" altLang="zh-CN" sz="1400" i="1" smtClean="0">
                            <a:latin typeface="Cambria Math" panose="02040503050406030204" pitchFamily="18" charset="0"/>
                          </a:rPr>
                        </m:ctrlPr>
                      </m:fPr>
                      <m:num>
                        <m:r>
                          <a:rPr lang="zh-CN" altLang="en-US" sz="1400" i="1" smtClean="0">
                            <a:latin typeface="Cambria Math" panose="02040503050406030204" pitchFamily="18" charset="0"/>
                          </a:rPr>
                          <m:t>𝜕</m:t>
                        </m:r>
                        <m:r>
                          <m:rPr>
                            <m:sty m:val="p"/>
                          </m:rPr>
                          <a:rPr lang="en-US" altLang="zh-CN" sz="1400" i="1">
                            <a:latin typeface="Cambria Math" panose="02040503050406030204" pitchFamily="18" charset="0"/>
                          </a:rPr>
                          <m:t>P</m:t>
                        </m:r>
                      </m:num>
                      <m:den>
                        <m:r>
                          <a:rPr lang="zh-CN" altLang="en-US" sz="1400" i="1" smtClean="0">
                            <a:latin typeface="Cambria Math" panose="02040503050406030204" pitchFamily="18" charset="0"/>
                          </a:rPr>
                          <m:t>𝜕</m:t>
                        </m:r>
                        <m:r>
                          <m:rPr>
                            <m:sty m:val="p"/>
                          </m:rPr>
                          <a:rPr lang="en-US" altLang="zh-CN" sz="1400" i="1">
                            <a:latin typeface="Cambria Math" panose="02040503050406030204" pitchFamily="18" charset="0"/>
                          </a:rPr>
                          <m:t>y</m:t>
                        </m:r>
                      </m:den>
                    </m:f>
                  </m:oMath>
                </a14:m>
                <a:r>
                  <a:rPr lang="en-US" altLang="zh-CN" sz="1400" dirty="0"/>
                  <a:t> =</a:t>
                </a:r>
                <a14:m>
                  <m:oMath xmlns:m="http://schemas.openxmlformats.org/officeDocument/2006/math">
                    <m:r>
                      <a:rPr lang="en-US" altLang="zh-CN" sz="1400" i="1" dirty="0">
                        <a:latin typeface="Cambria Math" panose="02040503050406030204" pitchFamily="18" charset="0"/>
                      </a:rPr>
                      <m:t>−</m:t>
                    </m:r>
                    <m:f>
                      <m:fPr>
                        <m:ctrlPr>
                          <a:rPr lang="en-US" altLang="zh-CN" sz="1400" i="1" dirty="0" smtClean="0">
                            <a:latin typeface="Cambria Math" panose="02040503050406030204" pitchFamily="18" charset="0"/>
                          </a:rPr>
                        </m:ctrlPr>
                      </m:fPr>
                      <m:num>
                        <m:r>
                          <a:rPr lang="en-US" altLang="zh-CN" sz="1400" i="1" dirty="0">
                            <a:latin typeface="Cambria Math" panose="02040503050406030204" pitchFamily="18" charset="0"/>
                          </a:rPr>
                          <m:t>1</m:t>
                        </m:r>
                      </m:num>
                      <m:den>
                        <m:r>
                          <a:rPr lang="en-US" altLang="zh-CN" sz="1400" i="1" dirty="0">
                            <a:latin typeface="Cambria Math" panose="02040503050406030204" pitchFamily="18" charset="0"/>
                          </a:rPr>
                          <m:t>1</m:t>
                        </m:r>
                        <m:r>
                          <a:rPr lang="en-US" altLang="zh-CN" sz="1400" i="1" dirty="0" smtClean="0">
                            <a:latin typeface="Cambria Math" panose="02040503050406030204" pitchFamily="18" charset="0"/>
                          </a:rPr>
                          <m:t>+</m:t>
                        </m:r>
                        <m:r>
                          <m:rPr>
                            <m:sty m:val="p"/>
                          </m:rPr>
                          <a:rPr lang="en-US" altLang="zh-CN" sz="1400" i="1" dirty="0">
                            <a:latin typeface="Cambria Math" panose="02040503050406030204" pitchFamily="18" charset="0"/>
                          </a:rPr>
                          <m:t>y</m:t>
                        </m:r>
                      </m:den>
                    </m:f>
                    <m:nary>
                      <m:naryPr>
                        <m:chr m:val="∑"/>
                        <m:ctrlPr>
                          <a:rPr lang="en-US" altLang="zh-CN" sz="1400" i="1">
                            <a:latin typeface="Cambria Math" panose="02040503050406030204" pitchFamily="18" charset="0"/>
                          </a:rPr>
                        </m:ctrlPr>
                      </m:naryPr>
                      <m:sub>
                        <m:r>
                          <a:rPr lang="en-US" altLang="zh-CN" sz="1400" b="0" i="1" smtClean="0">
                            <a:latin typeface="Cambria Math" panose="02040503050406030204" pitchFamily="18" charset="0"/>
                          </a:rPr>
                          <m:t>𝑖</m:t>
                        </m:r>
                        <m:r>
                          <a:rPr lang="en-US" altLang="zh-CN" sz="1400" i="1">
                            <a:latin typeface="Cambria Math" panose="02040503050406030204" pitchFamily="18" charset="0"/>
                          </a:rPr>
                          <m:t>=1</m:t>
                        </m:r>
                      </m:sub>
                      <m:sup>
                        <m:r>
                          <a:rPr lang="en-US" altLang="zh-CN" sz="1400" b="0" i="1" smtClean="0">
                            <a:latin typeface="Cambria Math" panose="02040503050406030204" pitchFamily="18" charset="0"/>
                          </a:rPr>
                          <m:t>𝑛</m:t>
                        </m:r>
                      </m:sup>
                      <m:e>
                        <m:r>
                          <a:rPr lang="en-US" altLang="zh-CN" sz="1400" i="1">
                            <a:latin typeface="Cambria Math" panose="02040503050406030204" pitchFamily="18" charset="0"/>
                          </a:rPr>
                          <m:t>𝑖</m:t>
                        </m:r>
                        <m:r>
                          <a:rPr lang="en-US" altLang="zh-CN" sz="1400" i="1" smtClean="0">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ea typeface="Cambria Math" panose="02040503050406030204" pitchFamily="18" charset="0"/>
                          </a:rPr>
                          <m:t>[</m:t>
                        </m:r>
                        <m:f>
                          <m:fPr>
                            <m:ctrlPr>
                              <a:rPr lang="en-US" altLang="zh-CN" sz="1400" i="1">
                                <a:latin typeface="Cambria Math" panose="02040503050406030204" pitchFamily="18" charset="0"/>
                              </a:rPr>
                            </m:ctrlPr>
                          </m:fPr>
                          <m:num>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𝐶𝐹</m:t>
                                </m:r>
                              </m:e>
                              <m:sub>
                                <m:r>
                                  <a:rPr lang="en-US" altLang="zh-CN" sz="1400" b="0" i="1" smtClean="0">
                                    <a:latin typeface="Cambria Math" panose="02040503050406030204" pitchFamily="18" charset="0"/>
                                  </a:rPr>
                                  <m:t>𝑖</m:t>
                                </m:r>
                              </m:sub>
                            </m:sSub>
                          </m:num>
                          <m:den>
                            <m:sSup>
                              <m:sSupPr>
                                <m:ctrlPr>
                                  <a:rPr lang="en-US" altLang="zh-CN" sz="1400" i="1">
                                    <a:latin typeface="Cambria Math" panose="02040503050406030204" pitchFamily="18" charset="0"/>
                                  </a:rPr>
                                </m:ctrlPr>
                              </m:sSupPr>
                              <m:e>
                                <m:d>
                                  <m:dPr>
                                    <m:ctrlPr>
                                      <a:rPr lang="en-US" altLang="zh-CN" sz="1400" i="1">
                                        <a:latin typeface="Cambria Math" panose="02040503050406030204" pitchFamily="18" charset="0"/>
                                      </a:rPr>
                                    </m:ctrlPr>
                                  </m:dPr>
                                  <m:e>
                                    <m:r>
                                      <a:rPr lang="en-US" altLang="zh-CN" sz="1400" i="1">
                                        <a:latin typeface="Cambria Math" panose="02040503050406030204" pitchFamily="18" charset="0"/>
                                      </a:rPr>
                                      <m:t>1+</m:t>
                                    </m:r>
                                    <m:r>
                                      <a:rPr lang="en-US" altLang="zh-CN" sz="1400" i="1">
                                        <a:latin typeface="Cambria Math" panose="02040503050406030204" pitchFamily="18" charset="0"/>
                                      </a:rPr>
                                      <m:t>𝑦</m:t>
                                    </m:r>
                                  </m:e>
                                </m:d>
                              </m:e>
                              <m:sup>
                                <m:r>
                                  <a:rPr lang="en-US" altLang="zh-CN" sz="1400" b="0" i="1" smtClean="0">
                                    <a:latin typeface="Cambria Math" panose="02040503050406030204" pitchFamily="18" charset="0"/>
                                  </a:rPr>
                                  <m:t>𝑖</m:t>
                                </m:r>
                              </m:sup>
                            </m:sSup>
                          </m:den>
                        </m:f>
                      </m:e>
                    </m:nary>
                    <m:r>
                      <a:rPr lang="en-US" altLang="zh-CN" sz="1400" b="0" i="1" smtClean="0">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𝑃</m:t>
                        </m:r>
                      </m:e>
                      <m:sub>
                        <m:r>
                          <a:rPr lang="en-US" altLang="zh-CN" sz="1400" i="1">
                            <a:latin typeface="Cambria Math" panose="02040503050406030204" pitchFamily="18" charset="0"/>
                          </a:rPr>
                          <m:t>0</m:t>
                        </m:r>
                      </m:sub>
                    </m:sSub>
                    <m:r>
                      <a:rPr lang="en-US" altLang="zh-CN" sz="1400" b="0" i="1" smtClean="0">
                        <a:latin typeface="Cambria Math" panose="02040503050406030204" pitchFamily="18" charset="0"/>
                      </a:rPr>
                      <m:t>]</m:t>
                    </m:r>
                  </m:oMath>
                </a14:m>
                <a:r>
                  <a:rPr lang="zh-CN" altLang="en-US" sz="1600" dirty="0"/>
                  <a:t>                               （</a:t>
                </a:r>
                <a:r>
                  <a:rPr lang="en-US" altLang="zh-CN" sz="1600" dirty="0"/>
                  <a:t>10.11</a:t>
                </a:r>
                <a:r>
                  <a:rPr lang="zh-CN" altLang="en-US" sz="1600" dirty="0"/>
                  <a:t>）</a:t>
                </a:r>
                <a:endParaRPr lang="en-US" altLang="zh-CN" sz="1600" dirty="0"/>
              </a:p>
              <a:p>
                <a:r>
                  <a:rPr lang="en-US" altLang="zh-CN" sz="1400" dirty="0">
                    <a:latin typeface="Cambria Math" panose="02040503050406030204" pitchFamily="18" charset="0"/>
                  </a:rPr>
                  <a:t>1938</a:t>
                </a:r>
                <a:r>
                  <a:rPr lang="zh-CN" altLang="en-US" sz="1400" dirty="0">
                    <a:latin typeface="Cambria Math" panose="02040503050406030204" pitchFamily="18" charset="0"/>
                  </a:rPr>
                  <a:t>年，美国经济学家</a:t>
                </a:r>
                <a:r>
                  <a:rPr lang="en-US" altLang="zh-CN" sz="1200" dirty="0"/>
                  <a:t>Frederick Robertson Macaulay</a:t>
                </a:r>
                <a:r>
                  <a:rPr lang="zh-CN" altLang="en-US" sz="1200" dirty="0"/>
                  <a:t>将</a:t>
                </a:r>
                <a:endParaRPr lang="en-US" altLang="zh-CN" sz="1400" i="1" dirty="0">
                  <a:latin typeface="Cambria Math" panose="02040503050406030204" pitchFamily="18" charset="0"/>
                </a:endParaRPr>
              </a:p>
              <a:p>
                <a:pPr marL="0" indent="0">
                  <a:buNone/>
                </a:pPr>
                <a:r>
                  <a:rPr lang="en-US" altLang="zh-CN" sz="1400" dirty="0"/>
                  <a:t>              </a:t>
                </a:r>
                <a14:m>
                  <m:oMath xmlns:m="http://schemas.openxmlformats.org/officeDocument/2006/math">
                    <m:r>
                      <m:rPr>
                        <m:sty m:val="p"/>
                      </m:rPr>
                      <a:rPr lang="en-US" altLang="zh-CN" sz="1400" i="1" dirty="0">
                        <a:latin typeface="Cambria Math" panose="02040503050406030204" pitchFamily="18" charset="0"/>
                      </a:rPr>
                      <m:t>D</m:t>
                    </m:r>
                    <m:r>
                      <a:rPr lang="en-US" altLang="zh-CN" sz="1400" b="0" i="1" dirty="0" smtClean="0">
                        <a:latin typeface="Cambria Math" panose="02040503050406030204" pitchFamily="18" charset="0"/>
                      </a:rPr>
                      <m:t>=</m:t>
                    </m:r>
                    <m:nary>
                      <m:naryPr>
                        <m:chr m:val="∑"/>
                        <m:ctrlPr>
                          <a:rPr lang="en-US" altLang="zh-CN" sz="1400" i="1" smtClean="0">
                            <a:latin typeface="Cambria Math" panose="02040503050406030204" pitchFamily="18" charset="0"/>
                          </a:rPr>
                        </m:ctrlPr>
                      </m:naryPr>
                      <m:sub>
                        <m:r>
                          <a:rPr lang="en-US" altLang="zh-CN" sz="1400" b="0" i="1" smtClean="0">
                            <a:latin typeface="Cambria Math" panose="02040503050406030204" pitchFamily="18" charset="0"/>
                          </a:rPr>
                          <m:t>𝑖</m:t>
                        </m:r>
                        <m:r>
                          <a:rPr lang="en-US" altLang="zh-CN" sz="1400" i="1">
                            <a:latin typeface="Cambria Math" panose="02040503050406030204" pitchFamily="18" charset="0"/>
                          </a:rPr>
                          <m:t>=1</m:t>
                        </m:r>
                      </m:sub>
                      <m:sup>
                        <m:r>
                          <a:rPr lang="en-US" altLang="zh-CN" sz="1400" b="0" i="1" smtClean="0">
                            <a:latin typeface="Cambria Math" panose="02040503050406030204" pitchFamily="18" charset="0"/>
                          </a:rPr>
                          <m:t>𝑛</m:t>
                        </m:r>
                      </m:sup>
                      <m:e>
                        <m:r>
                          <a:rPr lang="en-US" altLang="zh-CN" sz="1400" i="1">
                            <a:latin typeface="Cambria Math" panose="02040503050406030204" pitchFamily="18" charset="0"/>
                          </a:rPr>
                          <m:t>𝑖</m:t>
                        </m:r>
                        <m:r>
                          <a:rPr lang="en-US" altLang="zh-CN" sz="1400" i="1" smtClean="0">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ea typeface="Cambria Math" panose="02040503050406030204" pitchFamily="18" charset="0"/>
                          </a:rPr>
                          <m:t>[</m:t>
                        </m:r>
                        <m:f>
                          <m:fPr>
                            <m:ctrlPr>
                              <a:rPr lang="en-US" altLang="zh-CN" sz="1400" i="1">
                                <a:latin typeface="Cambria Math" panose="02040503050406030204" pitchFamily="18" charset="0"/>
                              </a:rPr>
                            </m:ctrlPr>
                          </m:fPr>
                          <m:num>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𝐶𝐹</m:t>
                                </m:r>
                              </m:e>
                              <m:sub>
                                <m:r>
                                  <a:rPr lang="en-US" altLang="zh-CN" sz="1400" b="0" i="1" smtClean="0">
                                    <a:latin typeface="Cambria Math" panose="02040503050406030204" pitchFamily="18" charset="0"/>
                                  </a:rPr>
                                  <m:t>𝑖</m:t>
                                </m:r>
                              </m:sub>
                            </m:sSub>
                          </m:num>
                          <m:den>
                            <m:sSup>
                              <m:sSupPr>
                                <m:ctrlPr>
                                  <a:rPr lang="en-US" altLang="zh-CN" sz="1400" i="1">
                                    <a:latin typeface="Cambria Math" panose="02040503050406030204" pitchFamily="18" charset="0"/>
                                  </a:rPr>
                                </m:ctrlPr>
                              </m:sSupPr>
                              <m:e>
                                <m:d>
                                  <m:dPr>
                                    <m:ctrlPr>
                                      <a:rPr lang="en-US" altLang="zh-CN" sz="1400" i="1">
                                        <a:latin typeface="Cambria Math" panose="02040503050406030204" pitchFamily="18" charset="0"/>
                                      </a:rPr>
                                    </m:ctrlPr>
                                  </m:dPr>
                                  <m:e>
                                    <m:r>
                                      <a:rPr lang="en-US" altLang="zh-CN" sz="1400" i="1">
                                        <a:latin typeface="Cambria Math" panose="02040503050406030204" pitchFamily="18" charset="0"/>
                                      </a:rPr>
                                      <m:t>1+</m:t>
                                    </m:r>
                                    <m:r>
                                      <a:rPr lang="en-US" altLang="zh-CN" sz="1400" i="1">
                                        <a:latin typeface="Cambria Math" panose="02040503050406030204" pitchFamily="18" charset="0"/>
                                      </a:rPr>
                                      <m:t>𝑦</m:t>
                                    </m:r>
                                  </m:e>
                                </m:d>
                              </m:e>
                              <m:sup>
                                <m:r>
                                  <a:rPr lang="en-US" altLang="zh-CN" sz="1400" b="0" i="1" smtClean="0">
                                    <a:latin typeface="Cambria Math" panose="02040503050406030204" pitchFamily="18" charset="0"/>
                                  </a:rPr>
                                  <m:t>𝑖</m:t>
                                </m:r>
                              </m:sup>
                            </m:sSup>
                          </m:den>
                        </m:f>
                      </m:e>
                    </m:nary>
                    <m:r>
                      <a:rPr lang="en-US" altLang="zh-CN" sz="1400" b="0" i="1" smtClean="0">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𝑃</m:t>
                        </m:r>
                      </m:e>
                      <m:sub>
                        <m:r>
                          <a:rPr lang="en-US" altLang="zh-CN" sz="1400" i="1">
                            <a:latin typeface="Cambria Math" panose="02040503050406030204" pitchFamily="18" charset="0"/>
                          </a:rPr>
                          <m:t>0</m:t>
                        </m:r>
                      </m:sub>
                    </m:sSub>
                    <m:r>
                      <a:rPr lang="en-US" altLang="zh-CN" sz="1400" b="0" i="1" smtClean="0">
                        <a:latin typeface="Cambria Math" panose="02040503050406030204" pitchFamily="18" charset="0"/>
                      </a:rPr>
                      <m:t>]</m:t>
                    </m:r>
                  </m:oMath>
                </a14:m>
                <a:r>
                  <a:rPr lang="en-US" altLang="zh-CN" sz="1400" dirty="0"/>
                  <a:t>                                                    </a:t>
                </a:r>
                <a:r>
                  <a:rPr lang="zh-CN" altLang="en-US" sz="1400" dirty="0"/>
                  <a:t>（</a:t>
                </a:r>
                <a:r>
                  <a:rPr lang="en-US" altLang="zh-CN" sz="1400" dirty="0"/>
                  <a:t>10.12</a:t>
                </a:r>
                <a:r>
                  <a:rPr lang="zh-CN" altLang="en-US" sz="1400" dirty="0"/>
                  <a:t>）</a:t>
                </a:r>
                <a:endParaRPr lang="en-US" altLang="zh-CN" sz="1400" dirty="0"/>
              </a:p>
              <a:p>
                <a:pPr marL="0" indent="0">
                  <a:buNone/>
                </a:pPr>
                <a:r>
                  <a:rPr lang="zh-CN" altLang="en-US" sz="1400" dirty="0"/>
                  <a:t>，称为</a:t>
                </a:r>
                <a:r>
                  <a:rPr lang="en-US" altLang="zh-CN" sz="1400" dirty="0"/>
                  <a:t>Duration, </a:t>
                </a:r>
                <a:r>
                  <a:rPr lang="zh-CN" altLang="en-US" sz="1400" dirty="0"/>
                  <a:t>为了纪念他，称为</a:t>
                </a:r>
                <a:r>
                  <a:rPr lang="en-US" altLang="zh-CN" sz="1400" dirty="0"/>
                  <a:t>Macaulay Duration</a:t>
                </a:r>
              </a:p>
              <a:p>
                <a:r>
                  <a:rPr lang="zh-CN" altLang="en-US" sz="1400" dirty="0"/>
                  <a:t>为了计算方便起见，我们将   </a:t>
                </a: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𝐷</m:t>
                        </m:r>
                      </m:e>
                      <m:sub>
                        <m:r>
                          <a:rPr lang="en-US" altLang="zh-CN" sz="1400" b="0" i="1" smtClean="0">
                            <a:latin typeface="Cambria Math" panose="02040503050406030204" pitchFamily="18" charset="0"/>
                          </a:rPr>
                          <m:t>𝑚𝑜𝑑𝑖𝑓𝑦</m:t>
                        </m:r>
                      </m:sub>
                    </m:sSub>
                    <m:r>
                      <a:rPr lang="en-US" altLang="zh-CN" sz="1400" b="0" i="1" smtClean="0">
                        <a:latin typeface="Cambria Math" panose="02040503050406030204" pitchFamily="18" charset="0"/>
                      </a:rPr>
                      <m:t>=</m:t>
                    </m:r>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1</m:t>
                        </m:r>
                      </m:num>
                      <m:den>
                        <m:r>
                          <a:rPr lang="en-US" altLang="zh-CN" sz="1400" i="1" dirty="0">
                            <a:latin typeface="Cambria Math" panose="02040503050406030204" pitchFamily="18" charset="0"/>
                          </a:rPr>
                          <m:t>1+</m:t>
                        </m:r>
                        <m:r>
                          <m:rPr>
                            <m:sty m:val="p"/>
                          </m:rPr>
                          <a:rPr lang="en-US" altLang="zh-CN" sz="1400" i="1" dirty="0">
                            <a:latin typeface="Cambria Math" panose="02040503050406030204" pitchFamily="18" charset="0"/>
                          </a:rPr>
                          <m:t>y</m:t>
                        </m:r>
                      </m:den>
                    </m:f>
                    <m:r>
                      <a:rPr lang="en-US" altLang="zh-CN" sz="1400" i="1" dirty="0" smtClean="0">
                        <a:latin typeface="Cambria Math" panose="02040503050406030204" pitchFamily="18" charset="0"/>
                        <a:ea typeface="Cambria Math" panose="02040503050406030204" pitchFamily="18" charset="0"/>
                      </a:rPr>
                      <m:t>×</m:t>
                    </m:r>
                    <m:r>
                      <m:rPr>
                        <m:sty m:val="p"/>
                      </m:rPr>
                      <a:rPr lang="en-US" altLang="zh-CN" sz="1400" i="1" dirty="0">
                        <a:latin typeface="Cambria Math" panose="02040503050406030204" pitchFamily="18" charset="0"/>
                        <a:ea typeface="Cambria Math" panose="02040503050406030204" pitchFamily="18" charset="0"/>
                      </a:rPr>
                      <m:t>D</m:t>
                    </m:r>
                  </m:oMath>
                </a14:m>
                <a:r>
                  <a:rPr lang="zh-CN" altLang="en-US" sz="1400" dirty="0"/>
                  <a:t>                      （</a:t>
                </a:r>
                <a:r>
                  <a:rPr lang="en-US" altLang="zh-CN" sz="1400" dirty="0"/>
                  <a:t>10.13</a:t>
                </a:r>
                <a:r>
                  <a:rPr lang="zh-CN" altLang="en-US" sz="1400" dirty="0"/>
                  <a:t>）称为修正久期</a:t>
                </a:r>
                <a:endParaRPr lang="en-US" altLang="zh-CN" sz="1400" dirty="0"/>
              </a:p>
              <a:p>
                <a:r>
                  <a:rPr lang="zh-CN" altLang="en-US" sz="1400" dirty="0"/>
                  <a:t>由（</a:t>
                </a:r>
                <a:r>
                  <a:rPr lang="en-US" altLang="zh-CN" sz="1400" dirty="0"/>
                  <a:t>10.10</a:t>
                </a:r>
                <a:r>
                  <a:rPr lang="zh-CN" altLang="en-US" sz="1400" dirty="0"/>
                  <a:t>）可推出，利率变动时，因为斜率变化引起的债券价格变动就可以写为：</a:t>
                </a:r>
                <a:endParaRPr lang="en-US" altLang="zh-CN" sz="1400" dirty="0"/>
              </a:p>
              <a:p>
                <a:pPr marL="0" indent="0">
                  <a:buNone/>
                </a:pPr>
                <a:r>
                  <a:rPr lang="en-US" altLang="zh-CN" sz="1400" dirty="0">
                    <a:ea typeface="Cambria Math" panose="02040503050406030204" pitchFamily="18" charset="0"/>
                  </a:rPr>
                  <a:t>                </a:t>
                </a:r>
                <a14:m>
                  <m:oMath xmlns:m="http://schemas.openxmlformats.org/officeDocument/2006/math">
                    <m:r>
                      <a:rPr lang="en-US" altLang="zh-CN" sz="1400" i="1">
                        <a:latin typeface="Cambria Math" panose="02040503050406030204" pitchFamily="18" charset="0"/>
                        <a:ea typeface="Cambria Math" panose="02040503050406030204" pitchFamily="18" charset="0"/>
                      </a:rPr>
                      <m:t>∆</m:t>
                    </m:r>
                    <m:r>
                      <m:rPr>
                        <m:sty m:val="p"/>
                      </m:rPr>
                      <a:rPr lang="en-US" altLang="zh-CN" sz="1400" i="1" smtClean="0">
                        <a:latin typeface="Cambria Math" panose="02040503050406030204" pitchFamily="18" charset="0"/>
                        <a:ea typeface="Cambria Math" panose="02040503050406030204" pitchFamily="18" charset="0"/>
                      </a:rPr>
                      <m:t>P</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ea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𝑃</m:t>
                        </m:r>
                      </m:e>
                      <m:sub>
                        <m:r>
                          <a:rPr lang="en-US" altLang="zh-CN" sz="1400" i="1">
                            <a:latin typeface="Cambria Math" panose="02040503050406030204" pitchFamily="18" charset="0"/>
                          </a:rPr>
                          <m:t>0</m:t>
                        </m:r>
                      </m:sub>
                    </m:sSub>
                    <m:r>
                      <a:rPr lang="en-US" altLang="zh-CN" sz="1400" i="1" smtClean="0">
                        <a:latin typeface="Cambria Math" panose="02040503050406030204" pitchFamily="18" charset="0"/>
                        <a:ea typeface="Cambria Math" panose="02040503050406030204" pitchFamily="18" charset="0"/>
                      </a:rPr>
                      <m:t>×</m:t>
                    </m:r>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1</m:t>
                        </m:r>
                      </m:num>
                      <m:den>
                        <m:r>
                          <a:rPr lang="en-US" altLang="zh-CN" sz="1400" i="1" dirty="0">
                            <a:latin typeface="Cambria Math" panose="02040503050406030204" pitchFamily="18" charset="0"/>
                          </a:rPr>
                          <m:t>1+</m:t>
                        </m:r>
                        <m:r>
                          <m:rPr>
                            <m:sty m:val="p"/>
                          </m:rPr>
                          <a:rPr lang="en-US" altLang="zh-CN" sz="1400" i="1" dirty="0">
                            <a:latin typeface="Cambria Math" panose="02040503050406030204" pitchFamily="18" charset="0"/>
                          </a:rPr>
                          <m:t>y</m:t>
                        </m:r>
                      </m:den>
                    </m:f>
                    <m:r>
                      <a:rPr lang="en-US" altLang="zh-CN" sz="1400" i="1" dirty="0">
                        <a:latin typeface="Cambria Math" panose="02040503050406030204" pitchFamily="18" charset="0"/>
                        <a:ea typeface="Cambria Math" panose="02040503050406030204" pitchFamily="18" charset="0"/>
                      </a:rPr>
                      <m:t>×</m:t>
                    </m:r>
                    <m:r>
                      <m:rPr>
                        <m:sty m:val="p"/>
                      </m:rPr>
                      <a:rPr lang="en-US" altLang="zh-CN" sz="1400" i="1" dirty="0">
                        <a:latin typeface="Cambria Math" panose="02040503050406030204" pitchFamily="18" charset="0"/>
                        <a:ea typeface="Cambria Math" panose="02040503050406030204" pitchFamily="18" charset="0"/>
                      </a:rPr>
                      <m:t>D</m:t>
                    </m:r>
                    <m:r>
                      <a:rPr lang="en-US" altLang="zh-CN" sz="1400" b="0" i="1" smtClean="0">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ea typeface="Cambria Math" panose="02040503050406030204" pitchFamily="18" charset="0"/>
                      </a:rPr>
                      <m:t>𝑦</m:t>
                    </m:r>
                  </m:oMath>
                </a14:m>
                <a:r>
                  <a:rPr lang="en-US" altLang="zh-CN" sz="1400" dirty="0"/>
                  <a:t>                                               </a:t>
                </a:r>
                <a:r>
                  <a:rPr lang="zh-CN" altLang="en-US" sz="1400" dirty="0"/>
                  <a:t>（</a:t>
                </a:r>
                <a:r>
                  <a:rPr lang="en-US" altLang="zh-CN" sz="1400" dirty="0"/>
                  <a:t>10.14</a:t>
                </a:r>
                <a:r>
                  <a:rPr lang="zh-CN" altLang="en-US" sz="1400" dirty="0"/>
                  <a:t>）</a:t>
                </a:r>
                <a:endParaRPr lang="en-US" altLang="zh-CN" sz="1400" dirty="0"/>
              </a:p>
              <a:p>
                <a:pPr marL="0" indent="0">
                  <a:buNone/>
                </a:pPr>
                <a:r>
                  <a:rPr lang="en-US" altLang="zh-CN" sz="1400" dirty="0"/>
                  <a:t>           </a:t>
                </a:r>
                <a:r>
                  <a:rPr lang="zh-CN" altLang="en-US" sz="1400" dirty="0"/>
                  <a:t>或 </a:t>
                </a:r>
                <a14:m>
                  <m:oMath xmlns:m="http://schemas.openxmlformats.org/officeDocument/2006/math">
                    <m:r>
                      <a:rPr lang="en-US" altLang="zh-CN" sz="1400" i="1">
                        <a:latin typeface="Cambria Math" panose="02040503050406030204" pitchFamily="18" charset="0"/>
                        <a:ea typeface="Cambria Math" panose="02040503050406030204" pitchFamily="18" charset="0"/>
                      </a:rPr>
                      <m:t>∆</m:t>
                    </m:r>
                    <m:r>
                      <m:rPr>
                        <m:sty m:val="p"/>
                      </m:rPr>
                      <a:rPr lang="en-US" altLang="zh-CN" sz="1400" i="1">
                        <a:latin typeface="Cambria Math" panose="02040503050406030204" pitchFamily="18" charset="0"/>
                        <a:ea typeface="Cambria Math" panose="02040503050406030204" pitchFamily="18" charset="0"/>
                      </a:rPr>
                      <m:t>P</m:t>
                    </m:r>
                    <m:r>
                      <a:rPr lang="en-US" altLang="zh-CN" sz="1400" i="1">
                        <a:latin typeface="Cambria Math" panose="02040503050406030204" pitchFamily="18" charset="0"/>
                      </a:rPr>
                      <m:t>=</m:t>
                    </m:r>
                    <m:r>
                      <a:rPr lang="en-US" altLang="zh-CN" sz="1400" i="1">
                        <a:latin typeface="Cambria Math" panose="02040503050406030204" pitchFamily="18" charset="0"/>
                        <a:ea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𝑃</m:t>
                        </m:r>
                      </m:e>
                      <m:sub>
                        <m:r>
                          <a:rPr lang="en-US" altLang="zh-CN" sz="1400" i="1">
                            <a:latin typeface="Cambria Math" panose="02040503050406030204" pitchFamily="18" charset="0"/>
                          </a:rPr>
                          <m:t>0</m:t>
                        </m:r>
                      </m:sub>
                    </m:sSub>
                    <m:r>
                      <a:rPr lang="en-US" altLang="zh-CN" sz="1400" i="1">
                        <a:latin typeface="Cambria Math" panose="02040503050406030204" pitchFamily="18" charset="0"/>
                        <a:ea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𝐷</m:t>
                        </m:r>
                      </m:e>
                      <m:sub>
                        <m:r>
                          <a:rPr lang="en-US" altLang="zh-CN" sz="1400" i="1">
                            <a:latin typeface="Cambria Math" panose="02040503050406030204" pitchFamily="18" charset="0"/>
                          </a:rPr>
                          <m:t>𝑚𝑜𝑑𝑖𝑓𝑦</m:t>
                        </m:r>
                      </m:sub>
                    </m:sSub>
                    <m:r>
                      <a:rPr lang="en-US" altLang="zh-CN" sz="1400" i="1">
                        <a:latin typeface="Cambria Math" panose="02040503050406030204" pitchFamily="18" charset="0"/>
                        <a:ea typeface="Cambria Math" panose="02040503050406030204" pitchFamily="18" charset="0"/>
                      </a:rPr>
                      <m:t>×∆</m:t>
                    </m:r>
                    <m:r>
                      <a:rPr lang="en-US" altLang="zh-CN" sz="1400" i="1">
                        <a:latin typeface="Cambria Math" panose="02040503050406030204" pitchFamily="18" charset="0"/>
                        <a:ea typeface="Cambria Math" panose="02040503050406030204" pitchFamily="18" charset="0"/>
                      </a:rPr>
                      <m:t>𝑦</m:t>
                    </m:r>
                  </m:oMath>
                </a14:m>
                <a:r>
                  <a:rPr lang="en-US" altLang="zh-CN" sz="1400" dirty="0"/>
                  <a:t>                                               </a:t>
                </a:r>
                <a:r>
                  <a:rPr lang="zh-CN" altLang="en-US" sz="1400" dirty="0"/>
                  <a:t>（</a:t>
                </a:r>
                <a:r>
                  <a:rPr lang="en-US" altLang="zh-CN" sz="1400" dirty="0"/>
                  <a:t>10.15</a:t>
                </a:r>
                <a:r>
                  <a:rPr lang="zh-CN" altLang="en-US" sz="1400" dirty="0"/>
                  <a:t>）</a:t>
                </a:r>
                <a:endParaRPr lang="en-US" altLang="zh-CN" sz="1400" dirty="0"/>
              </a:p>
              <a:p>
                <a:r>
                  <a:rPr lang="zh-CN" altLang="en-US" sz="1800" dirty="0"/>
                  <a:t>可以由（</a:t>
                </a:r>
                <a:r>
                  <a:rPr lang="en-US" altLang="zh-CN" sz="1800" dirty="0"/>
                  <a:t>10.12</a:t>
                </a:r>
                <a:r>
                  <a:rPr lang="zh-CN" altLang="en-US" sz="1800" dirty="0"/>
                  <a:t>），将债券的麦考利久期视为“以现值方式收回投资的加权平均时间”，单位为年。</a:t>
                </a:r>
                <a:endParaRPr lang="en-US" altLang="zh-CN" sz="1800" dirty="0"/>
              </a:p>
            </p:txBody>
          </p:sp>
        </mc:Choice>
        <mc:Fallback xmlns="">
          <p:sp>
            <p:nvSpPr>
              <p:cNvPr id="3" name="内容占位符 2">
                <a:extLst>
                  <a:ext uri="{FF2B5EF4-FFF2-40B4-BE49-F238E27FC236}">
                    <a16:creationId xmlns:a16="http://schemas.microsoft.com/office/drawing/2014/main" id="{A55BFEF2-2BD4-47C4-9D82-C01A49470D1D}"/>
                  </a:ext>
                </a:extLst>
              </p:cNvPr>
              <p:cNvSpPr>
                <a:spLocks noGrp="1" noRot="1" noChangeAspect="1" noMove="1" noResize="1" noEditPoints="1" noAdjustHandles="1" noChangeArrowheads="1" noChangeShapeType="1" noTextEdit="1"/>
              </p:cNvSpPr>
              <p:nvPr>
                <p:ph idx="1"/>
              </p:nvPr>
            </p:nvSpPr>
            <p:spPr>
              <a:blipFill>
                <a:blip r:embed="rId2"/>
                <a:stretch>
                  <a:fillRect l="-444" t="-539" r="-2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434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097984-98EB-3D2C-6461-CF47CDEF22C0}"/>
              </a:ext>
            </a:extLst>
          </p:cNvPr>
          <p:cNvSpPr>
            <a:spLocks noGrp="1"/>
          </p:cNvSpPr>
          <p:nvPr>
            <p:ph type="title"/>
          </p:nvPr>
        </p:nvSpPr>
        <p:spPr/>
        <p:txBody>
          <a:bodyPr/>
          <a:lstStyle/>
          <a:p>
            <a:r>
              <a:rPr lang="zh-CN" altLang="en-US" dirty="0"/>
              <a:t>           </a:t>
            </a:r>
            <a:r>
              <a:rPr lang="zh-CN" altLang="en-US" sz="3200" dirty="0"/>
              <a:t>存在残段，且每年付息</a:t>
            </a:r>
            <a:r>
              <a:rPr lang="en-US" altLang="zh-CN" sz="3200" dirty="0"/>
              <a:t>f</a:t>
            </a:r>
            <a:r>
              <a:rPr lang="zh-CN" altLang="en-US" sz="3200" dirty="0"/>
              <a:t>次</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E6BC31E-6732-47F6-0C25-CAD90C106F33}"/>
                  </a:ext>
                </a:extLst>
              </p:cNvPr>
              <p:cNvSpPr>
                <a:spLocks noGrp="1"/>
              </p:cNvSpPr>
              <p:nvPr>
                <p:ph idx="1"/>
              </p:nvPr>
            </p:nvSpPr>
            <p:spPr/>
            <p:txBody>
              <a:bodyPr/>
              <a:lstStyle/>
              <a:p>
                <a:r>
                  <a:rPr lang="zh-CN" altLang="en-US" sz="1800" dirty="0"/>
                  <a:t>由</a:t>
                </a:r>
                <a14:m>
                  <m:oMath xmlns:m="http://schemas.openxmlformats.org/officeDocument/2006/math">
                    <m:sSub>
                      <m:sSubPr>
                        <m:ctrlPr>
                          <a:rPr lang="en-US" altLang="zh-CN" sz="1800" i="1" dirty="0" smtClean="0">
                            <a:latin typeface="Cambria Math" panose="02040503050406030204" pitchFamily="18" charset="0"/>
                          </a:rPr>
                        </m:ctrlPr>
                      </m:sSubPr>
                      <m:e>
                        <m:r>
                          <m:rPr>
                            <m:sty m:val="p"/>
                          </m:rPr>
                          <a:rPr lang="en-US" altLang="zh-CN" sz="1800" i="1" dirty="0">
                            <a:latin typeface="Cambria Math" panose="02040503050406030204" pitchFamily="18" charset="0"/>
                          </a:rPr>
                          <m:t>P</m:t>
                        </m:r>
                      </m:e>
                      <m:sub>
                        <m:r>
                          <a:rPr lang="en-US" altLang="zh-CN" sz="1800" b="0" i="1" dirty="0" smtClean="0">
                            <a:latin typeface="Cambria Math" panose="02040503050406030204" pitchFamily="18" charset="0"/>
                          </a:rPr>
                          <m:t>𝑡</m:t>
                        </m:r>
                      </m:sub>
                    </m:sSub>
                    <m:r>
                      <a:rPr lang="en-US" altLang="zh-CN" sz="1800" b="0" i="1" dirty="0" smtClean="0">
                        <a:latin typeface="Cambria Math" panose="02040503050406030204" pitchFamily="18" charset="0"/>
                      </a:rPr>
                      <m:t>=</m:t>
                    </m:r>
                    <m:r>
                      <m:rPr>
                        <m:sty m:val="p"/>
                      </m:rPr>
                      <a:rPr lang="en-US" altLang="zh-CN" sz="1800" i="1" dirty="0" smtClean="0">
                        <a:latin typeface="Cambria Math" panose="02040503050406030204" pitchFamily="18" charset="0"/>
                      </a:rPr>
                      <m:t>PV</m:t>
                    </m:r>
                    <m:r>
                      <a:rPr lang="en-US" altLang="zh-CN" sz="1800" b="0" i="1" dirty="0" smtClean="0">
                        <a:latin typeface="Cambria Math" panose="02040503050406030204" pitchFamily="18" charset="0"/>
                      </a:rPr>
                      <m:t>=</m:t>
                    </m:r>
                    <m:f>
                      <m:fPr>
                        <m:ctrlPr>
                          <a:rPr lang="en-US" altLang="zh-CN" sz="1800" b="0" i="1" dirty="0" smtClean="0">
                            <a:latin typeface="Cambria Math" panose="02040503050406030204" pitchFamily="18" charset="0"/>
                          </a:rPr>
                        </m:ctrlPr>
                      </m:fPr>
                      <m:num>
                        <m:r>
                          <a:rPr lang="en-US" altLang="zh-CN" sz="1800" b="0" i="1" dirty="0" smtClean="0">
                            <a:latin typeface="Cambria Math" panose="02040503050406030204" pitchFamily="18" charset="0"/>
                          </a:rPr>
                          <m:t>𝐶</m:t>
                        </m:r>
                        <m:r>
                          <a:rPr lang="en-US" altLang="zh-CN" sz="1800" b="0" i="1" dirty="0" smtClean="0">
                            <a:latin typeface="Cambria Math" panose="02040503050406030204" pitchFamily="18" charset="0"/>
                          </a:rPr>
                          <m:t>/</m:t>
                        </m:r>
                        <m:r>
                          <m:rPr>
                            <m:sty m:val="p"/>
                          </m:rPr>
                          <a:rPr lang="en-US" altLang="zh-CN" sz="1800" i="1" dirty="0">
                            <a:latin typeface="Cambria Math" panose="02040503050406030204" pitchFamily="18" charset="0"/>
                          </a:rPr>
                          <m:t>f</m:t>
                        </m:r>
                      </m:num>
                      <m:den>
                        <m:sSup>
                          <m:sSupPr>
                            <m:ctrlPr>
                              <a:rPr lang="en-US" altLang="zh-CN" sz="1800" b="0" i="1" dirty="0" smtClean="0">
                                <a:latin typeface="Cambria Math" panose="02040503050406030204" pitchFamily="18" charset="0"/>
                              </a:rPr>
                            </m:ctrlPr>
                          </m:sSupPr>
                          <m:e>
                            <m:r>
                              <a:rPr lang="en-US" altLang="zh-CN" sz="1800" i="1" dirty="0">
                                <a:latin typeface="Cambria Math" panose="02040503050406030204" pitchFamily="18" charset="0"/>
                              </a:rPr>
                              <m:t>(1+</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𝑦</m:t>
                                </m:r>
                              </m:num>
                              <m:den>
                                <m:r>
                                  <a:rPr lang="en-US" altLang="zh-CN" sz="1800" i="1" dirty="0">
                                    <a:latin typeface="Cambria Math" panose="02040503050406030204" pitchFamily="18" charset="0"/>
                                  </a:rPr>
                                  <m:t>𝑓</m:t>
                                </m:r>
                              </m:den>
                            </m:f>
                            <m:r>
                              <a:rPr lang="en-US" altLang="zh-CN" sz="1800" b="0" i="1" dirty="0" smtClean="0">
                                <a:latin typeface="Cambria Math" panose="02040503050406030204" pitchFamily="18" charset="0"/>
                              </a:rPr>
                              <m:t>)</m:t>
                            </m:r>
                          </m:e>
                          <m:sup>
                            <m:r>
                              <m:rPr>
                                <m:sty m:val="p"/>
                              </m:rPr>
                              <a:rPr lang="en-US" altLang="zh-CN" sz="1800" i="1" dirty="0">
                                <a:latin typeface="Cambria Math" panose="02040503050406030204" pitchFamily="18" charset="0"/>
                              </a:rPr>
                              <m:t>w</m:t>
                            </m:r>
                          </m:sup>
                        </m:sSup>
                      </m:den>
                    </m:f>
                    <m:r>
                      <a:rPr lang="en-US" altLang="zh-CN" sz="1800" b="0" i="1" dirty="0" smtClean="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𝐶</m:t>
                        </m:r>
                        <m:r>
                          <a:rPr lang="en-US" altLang="zh-CN" sz="1800" i="1" dirty="0">
                            <a:latin typeface="Cambria Math" panose="02040503050406030204" pitchFamily="18" charset="0"/>
                          </a:rPr>
                          <m:t>/</m:t>
                        </m:r>
                        <m:r>
                          <m:rPr>
                            <m:sty m:val="p"/>
                          </m:rPr>
                          <a:rPr lang="en-US" altLang="zh-CN" sz="1800" i="1" dirty="0">
                            <a:latin typeface="Cambria Math" panose="02040503050406030204" pitchFamily="18" charset="0"/>
                          </a:rPr>
                          <m:t>f</m:t>
                        </m:r>
                      </m:num>
                      <m:den>
                        <m:sSup>
                          <m:sSupPr>
                            <m:ctrlPr>
                              <a:rPr lang="en-US" altLang="zh-CN" sz="1800" i="1" dirty="0">
                                <a:latin typeface="Cambria Math" panose="02040503050406030204" pitchFamily="18" charset="0"/>
                              </a:rPr>
                            </m:ctrlPr>
                          </m:sSupPr>
                          <m:e>
                            <m:r>
                              <a:rPr lang="en-US" altLang="zh-CN" sz="1800" i="1" dirty="0">
                                <a:latin typeface="Cambria Math" panose="02040503050406030204" pitchFamily="18" charset="0"/>
                              </a:rPr>
                              <m:t>(1+</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𝑦</m:t>
                                </m:r>
                              </m:num>
                              <m:den>
                                <m:r>
                                  <a:rPr lang="en-US" altLang="zh-CN" sz="1800" i="1" dirty="0">
                                    <a:latin typeface="Cambria Math" panose="02040503050406030204" pitchFamily="18" charset="0"/>
                                  </a:rPr>
                                  <m:t>𝑓</m:t>
                                </m:r>
                              </m:den>
                            </m:f>
                            <m:r>
                              <a:rPr lang="en-US" altLang="zh-CN" sz="1800" i="1" dirty="0">
                                <a:latin typeface="Cambria Math" panose="02040503050406030204" pitchFamily="18" charset="0"/>
                              </a:rPr>
                              <m:t>)</m:t>
                            </m:r>
                          </m:e>
                          <m:sup>
                            <m:r>
                              <m:rPr>
                                <m:sty m:val="p"/>
                              </m:rPr>
                              <a:rPr lang="en-US" altLang="zh-CN" sz="1800" i="1" dirty="0">
                                <a:latin typeface="Cambria Math" panose="02040503050406030204" pitchFamily="18" charset="0"/>
                              </a:rPr>
                              <m:t>w</m:t>
                            </m:r>
                            <m:r>
                              <a:rPr lang="en-US" altLang="zh-CN" sz="1800" b="0" i="1" dirty="0" smtClean="0">
                                <a:latin typeface="Cambria Math" panose="02040503050406030204" pitchFamily="18" charset="0"/>
                              </a:rPr>
                              <m:t>+1</m:t>
                            </m:r>
                          </m:sup>
                        </m:sSup>
                      </m:den>
                    </m:f>
                    <m:r>
                      <a:rPr lang="en-US" altLang="zh-CN" sz="1800" b="0" i="1" dirty="0" smtClean="0">
                        <a:latin typeface="Cambria Math" panose="02040503050406030204" pitchFamily="18" charset="0"/>
                      </a:rPr>
                      <m:t>+…+</m:t>
                    </m:r>
                    <m:f>
                      <m:fPr>
                        <m:ctrlPr>
                          <a:rPr lang="en-US" altLang="zh-CN" sz="1800" i="1" dirty="0">
                            <a:latin typeface="Cambria Math" panose="02040503050406030204" pitchFamily="18" charset="0"/>
                          </a:rPr>
                        </m:ctrlPr>
                      </m:fPr>
                      <m:num>
                        <m:f>
                          <m:fPr>
                            <m:type m:val="skw"/>
                            <m:ctrlPr>
                              <a:rPr lang="en-US" altLang="zh-CN" sz="1800" i="1" dirty="0" smtClean="0">
                                <a:latin typeface="Cambria Math" panose="02040503050406030204" pitchFamily="18" charset="0"/>
                              </a:rPr>
                            </m:ctrlPr>
                          </m:fPr>
                          <m:num>
                            <m:r>
                              <a:rPr lang="en-US" altLang="zh-CN" sz="1800" i="1" dirty="0">
                                <a:latin typeface="Cambria Math" panose="02040503050406030204" pitchFamily="18" charset="0"/>
                              </a:rPr>
                              <m:t>𝐶</m:t>
                            </m:r>
                          </m:num>
                          <m:den>
                            <m:r>
                              <a:rPr lang="en-US" altLang="zh-CN" sz="1800" i="1" dirty="0">
                                <a:latin typeface="Cambria Math" panose="02040503050406030204" pitchFamily="18" charset="0"/>
                              </a:rPr>
                              <m:t>𝑓</m:t>
                            </m:r>
                          </m:den>
                        </m:f>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𝑦</m:t>
                                    </m:r>
                                  </m:num>
                                  <m:den>
                                    <m:r>
                                      <a:rPr lang="en-US" altLang="zh-CN" sz="1800" i="1" dirty="0">
                                        <a:latin typeface="Cambria Math" panose="02040503050406030204" pitchFamily="18" charset="0"/>
                                      </a:rPr>
                                      <m:t>𝑓</m:t>
                                    </m:r>
                                  </m:den>
                                </m:f>
                              </m:e>
                            </m:d>
                          </m:e>
                          <m:sup>
                            <m:r>
                              <m:rPr>
                                <m:sty m:val="p"/>
                              </m:rPr>
                              <a:rPr lang="en-US" altLang="zh-CN" sz="1800" i="1" dirty="0">
                                <a:latin typeface="Cambria Math" panose="02040503050406030204" pitchFamily="18" charset="0"/>
                              </a:rPr>
                              <m:t>w</m:t>
                            </m:r>
                            <m:r>
                              <a:rPr lang="en-US" altLang="zh-CN" sz="1800" b="0" i="1" dirty="0" smtClean="0">
                                <a:latin typeface="Cambria Math" panose="02040503050406030204" pitchFamily="18" charset="0"/>
                              </a:rPr>
                              <m:t>+</m:t>
                            </m:r>
                            <m:r>
                              <a:rPr lang="en-US" altLang="zh-CN" sz="1800" b="0" i="1" dirty="0" smtClean="0">
                                <a:latin typeface="Cambria Math" panose="02040503050406030204" pitchFamily="18" charset="0"/>
                              </a:rPr>
                              <m:t>𝑛</m:t>
                            </m:r>
                            <m:r>
                              <a:rPr lang="en-US" altLang="zh-CN" sz="1800" b="0" i="1" dirty="0" smtClean="0">
                                <a:latin typeface="Cambria Math" panose="02040503050406030204" pitchFamily="18" charset="0"/>
                              </a:rPr>
                              <m:t>−1</m:t>
                            </m:r>
                          </m:sup>
                        </m:sSup>
                      </m:den>
                    </m:f>
                    <m:r>
                      <a:rPr lang="en-US" altLang="zh-CN" sz="1800" b="0" i="1" dirty="0" smtClean="0">
                        <a:latin typeface="Cambria Math" panose="02040503050406030204" pitchFamily="18" charset="0"/>
                      </a:rPr>
                      <m:t>+</m:t>
                    </m:r>
                    <m:f>
                      <m:fPr>
                        <m:ctrlPr>
                          <a:rPr lang="en-US" altLang="zh-CN" sz="1800" i="1" dirty="0">
                            <a:latin typeface="Cambria Math" panose="02040503050406030204" pitchFamily="18" charset="0"/>
                          </a:rPr>
                        </m:ctrlPr>
                      </m:fPr>
                      <m:num>
                        <m:r>
                          <m:rPr>
                            <m:sty m:val="p"/>
                          </m:rPr>
                          <a:rPr lang="en-US" altLang="zh-CN" sz="1800" i="1" dirty="0">
                            <a:latin typeface="Cambria Math" panose="02040503050406030204" pitchFamily="18" charset="0"/>
                          </a:rPr>
                          <m:t>F</m:t>
                        </m:r>
                      </m:num>
                      <m:den>
                        <m:sSup>
                          <m:sSupPr>
                            <m:ctrlPr>
                              <a:rPr lang="en-US" altLang="zh-CN" sz="1800" i="1" dirty="0">
                                <a:latin typeface="Cambria Math" panose="02040503050406030204" pitchFamily="18" charset="0"/>
                              </a:rPr>
                            </m:ctrlPr>
                          </m:sSupPr>
                          <m:e>
                            <m:r>
                              <a:rPr lang="en-US" altLang="zh-CN" sz="1800" i="1" dirty="0">
                                <a:latin typeface="Cambria Math" panose="02040503050406030204" pitchFamily="18" charset="0"/>
                              </a:rPr>
                              <m:t>(1+</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𝑦</m:t>
                                </m:r>
                              </m:num>
                              <m:den>
                                <m:r>
                                  <a:rPr lang="en-US" altLang="zh-CN" sz="1800" i="1" dirty="0">
                                    <a:latin typeface="Cambria Math" panose="02040503050406030204" pitchFamily="18" charset="0"/>
                                  </a:rPr>
                                  <m:t>𝑓</m:t>
                                </m:r>
                              </m:den>
                            </m:f>
                            <m:r>
                              <a:rPr lang="en-US" altLang="zh-CN" sz="1800" i="1" dirty="0">
                                <a:latin typeface="Cambria Math" panose="02040503050406030204" pitchFamily="18" charset="0"/>
                              </a:rPr>
                              <m:t>)</m:t>
                            </m:r>
                          </m:e>
                          <m:sup>
                            <m:r>
                              <m:rPr>
                                <m:sty m:val="p"/>
                              </m:rPr>
                              <a:rPr lang="en-US" altLang="zh-CN" sz="1800" i="1" dirty="0">
                                <a:latin typeface="Cambria Math" panose="02040503050406030204" pitchFamily="18" charset="0"/>
                              </a:rPr>
                              <m:t>w</m:t>
                            </m:r>
                            <m:r>
                              <a:rPr lang="en-US" altLang="zh-CN" sz="1800" b="0" i="1" dirty="0" smtClean="0">
                                <a:latin typeface="Cambria Math" panose="02040503050406030204" pitchFamily="18" charset="0"/>
                              </a:rPr>
                              <m:t>+</m:t>
                            </m:r>
                            <m:r>
                              <a:rPr lang="en-US" altLang="zh-CN" sz="1800" b="0" i="1" dirty="0" smtClean="0">
                                <a:latin typeface="Cambria Math" panose="02040503050406030204" pitchFamily="18" charset="0"/>
                              </a:rPr>
                              <m:t>𝑛</m:t>
                            </m:r>
                            <m:r>
                              <a:rPr lang="en-US" altLang="zh-CN" sz="1800" b="0" i="1" dirty="0" smtClean="0">
                                <a:latin typeface="Cambria Math" panose="02040503050406030204" pitchFamily="18" charset="0"/>
                              </a:rPr>
                              <m:t>−1</m:t>
                            </m:r>
                          </m:sup>
                        </m:sSup>
                      </m:den>
                    </m:f>
                  </m:oMath>
                </a14:m>
                <a:r>
                  <a:rPr lang="en-US" altLang="zh-CN" sz="1800" dirty="0"/>
                  <a:t>    (10.3)</a:t>
                </a:r>
                <a:r>
                  <a:rPr lang="zh-CN" altLang="en-US" sz="1800" dirty="0"/>
                  <a:t>，有：</a:t>
                </a:r>
                <a:endParaRPr lang="en-US" altLang="zh-CN" sz="1800" dirty="0"/>
              </a:p>
              <a:p>
                <a14:m>
                  <m:oMath xmlns:m="http://schemas.openxmlformats.org/officeDocument/2006/math">
                    <m:f>
                      <m:fPr>
                        <m:ctrlPr>
                          <a:rPr lang="en-US" altLang="zh-CN" sz="1600" i="1" smtClean="0">
                            <a:latin typeface="Cambria Math" panose="02040503050406030204" pitchFamily="18" charset="0"/>
                          </a:rPr>
                        </m:ctrlPr>
                      </m:fPr>
                      <m:num>
                        <m:r>
                          <a:rPr lang="en-US" altLang="zh-CN" sz="1600" i="1" smtClean="0">
                            <a:latin typeface="Cambria Math" panose="02040503050406030204" pitchFamily="18" charset="0"/>
                          </a:rPr>
                          <m:t>𝜕</m:t>
                        </m:r>
                        <m:sSub>
                          <m:sSubPr>
                            <m:ctrlPr>
                              <a:rPr lang="en-US" altLang="zh-CN" sz="1600" i="1" dirty="0">
                                <a:latin typeface="Cambria Math" panose="02040503050406030204" pitchFamily="18" charset="0"/>
                              </a:rPr>
                            </m:ctrlPr>
                          </m:sSubPr>
                          <m:e>
                            <m:r>
                              <m:rPr>
                                <m:sty m:val="p"/>
                              </m:rPr>
                              <a:rPr lang="en-US" altLang="zh-CN" sz="1600" i="1" dirty="0">
                                <a:latin typeface="Cambria Math" panose="02040503050406030204" pitchFamily="18" charset="0"/>
                              </a:rPr>
                              <m:t>P</m:t>
                            </m:r>
                          </m:e>
                          <m:sub>
                            <m:r>
                              <a:rPr lang="en-US" altLang="zh-CN" sz="1600" i="1" dirty="0">
                                <a:latin typeface="Cambria Math" panose="02040503050406030204" pitchFamily="18" charset="0"/>
                              </a:rPr>
                              <m:t>𝑡</m:t>
                            </m:r>
                          </m:sub>
                        </m:sSub>
                      </m:num>
                      <m:den>
                        <m:r>
                          <a:rPr lang="en-US" altLang="zh-CN" sz="1600" i="1" smtClean="0">
                            <a:latin typeface="Cambria Math" panose="02040503050406030204" pitchFamily="18" charset="0"/>
                          </a:rPr>
                          <m:t>𝜕</m:t>
                        </m:r>
                        <m:r>
                          <m:rPr>
                            <m:sty m:val="p"/>
                          </m:rPr>
                          <a:rPr lang="en-US" altLang="zh-CN" sz="1600" i="1">
                            <a:latin typeface="Cambria Math" panose="02040503050406030204" pitchFamily="18" charset="0"/>
                          </a:rPr>
                          <m:t>y</m:t>
                        </m:r>
                      </m:den>
                    </m:f>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𝑤</m:t>
                    </m:r>
                    <m:r>
                      <a:rPr lang="en-US" altLang="zh-CN" sz="1600" b="0" i="1" smtClean="0">
                        <a:latin typeface="Cambria Math" panose="02040503050406030204" pitchFamily="18" charset="0"/>
                        <a:ea typeface="Cambria Math" panose="02040503050406030204" pitchFamily="18" charset="0"/>
                      </a:rPr>
                      <m:t>×</m:t>
                    </m:r>
                    <m:d>
                      <m:dPr>
                        <m:ctrlPr>
                          <a:rPr lang="en-US" altLang="zh-CN" sz="1600" b="0" i="1" smtClean="0">
                            <a:latin typeface="Cambria Math" panose="02040503050406030204" pitchFamily="18" charset="0"/>
                            <a:ea typeface="Cambria Math" panose="02040503050406030204" pitchFamily="18" charset="0"/>
                          </a:rPr>
                        </m:ctrlPr>
                      </m:dPr>
                      <m:e>
                        <m:f>
                          <m:fPr>
                            <m:ctrlPr>
                              <a:rPr lang="en-US" altLang="zh-CN" sz="1600" b="0" i="1" dirty="0" smtClean="0">
                                <a:latin typeface="Cambria Math" panose="02040503050406030204" pitchFamily="18" charset="0"/>
                              </a:rPr>
                            </m:ctrlPr>
                          </m:fPr>
                          <m:num>
                            <m:r>
                              <a:rPr lang="en-US" altLang="zh-CN" sz="1600" i="1" dirty="0">
                                <a:latin typeface="Cambria Math" panose="02040503050406030204" pitchFamily="18" charset="0"/>
                              </a:rPr>
                              <m:t>𝐶</m:t>
                            </m:r>
                          </m:num>
                          <m:den>
                            <m:r>
                              <m:rPr>
                                <m:sty m:val="p"/>
                              </m:rPr>
                              <a:rPr lang="en-US" altLang="zh-CN" sz="1600" i="1" dirty="0">
                                <a:latin typeface="Cambria Math" panose="02040503050406030204" pitchFamily="18" charset="0"/>
                              </a:rPr>
                              <m:t>f</m:t>
                            </m:r>
                          </m:den>
                        </m:f>
                      </m:e>
                    </m:d>
                    <m:r>
                      <a:rPr lang="en-US" altLang="zh-CN" sz="1600" b="0" i="1" dirty="0" smtClean="0">
                        <a:latin typeface="Cambria Math" panose="02040503050406030204" pitchFamily="18" charset="0"/>
                        <a:ea typeface="Cambria Math" panose="02040503050406030204" pitchFamily="18" charset="0"/>
                      </a:rPr>
                      <m:t>×</m:t>
                    </m:r>
                    <m:sSup>
                      <m:sSupPr>
                        <m:ctrlPr>
                          <a:rPr lang="en-US" altLang="zh-CN" sz="1600" i="1" dirty="0">
                            <a:latin typeface="Cambria Math" panose="02040503050406030204" pitchFamily="18" charset="0"/>
                          </a:rPr>
                        </m:ctrlPr>
                      </m:sSupPr>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1+</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𝑦</m:t>
                                </m:r>
                              </m:num>
                              <m:den>
                                <m:r>
                                  <a:rPr lang="en-US" altLang="zh-CN" sz="1600" i="1" dirty="0">
                                    <a:latin typeface="Cambria Math" panose="02040503050406030204" pitchFamily="18" charset="0"/>
                                  </a:rPr>
                                  <m:t>𝑓</m:t>
                                </m:r>
                              </m:den>
                            </m:f>
                          </m:e>
                        </m:d>
                      </m:e>
                      <m:sup>
                        <m:r>
                          <a:rPr lang="en-US" altLang="zh-CN" sz="1600" b="0" i="1" dirty="0" smtClean="0">
                            <a:latin typeface="Cambria Math" panose="02040503050406030204" pitchFamily="18" charset="0"/>
                          </a:rPr>
                          <m:t>−</m:t>
                        </m:r>
                        <m:r>
                          <m:rPr>
                            <m:sty m:val="p"/>
                          </m:rPr>
                          <a:rPr lang="en-US" altLang="zh-CN" sz="1600" i="1" dirty="0">
                            <a:latin typeface="Cambria Math" panose="02040503050406030204" pitchFamily="18" charset="0"/>
                          </a:rPr>
                          <m:t>w</m:t>
                        </m:r>
                        <m:r>
                          <a:rPr lang="en-US" altLang="zh-CN" sz="1600" b="0" i="1" dirty="0" smtClean="0">
                            <a:latin typeface="Cambria Math" panose="02040503050406030204" pitchFamily="18" charset="0"/>
                          </a:rPr>
                          <m:t>−1</m:t>
                        </m:r>
                      </m:sup>
                    </m:sSup>
                    <m:r>
                      <a:rPr lang="en-US" altLang="zh-CN" sz="1600" i="1" dirty="0" smtClean="0">
                        <a:latin typeface="Cambria Math" panose="02040503050406030204" pitchFamily="18" charset="0"/>
                        <a:ea typeface="Cambria Math" panose="02040503050406030204" pitchFamily="18" charset="0"/>
                      </a:rPr>
                      <m:t>×</m:t>
                    </m:r>
                    <m:f>
                      <m:fPr>
                        <m:ctrlPr>
                          <a:rPr lang="en-US" altLang="zh-CN" sz="1600" i="1" dirty="0" smtClean="0">
                            <a:latin typeface="Cambria Math" panose="02040503050406030204" pitchFamily="18" charset="0"/>
                            <a:ea typeface="Cambria Math" panose="02040503050406030204" pitchFamily="18" charset="0"/>
                          </a:rPr>
                        </m:ctrlPr>
                      </m:fPr>
                      <m:num>
                        <m:r>
                          <a:rPr lang="en-US" altLang="zh-CN" sz="1600" b="0" i="1" dirty="0" smtClean="0">
                            <a:latin typeface="Cambria Math" panose="02040503050406030204" pitchFamily="18" charset="0"/>
                            <a:ea typeface="Cambria Math" panose="02040503050406030204" pitchFamily="18" charset="0"/>
                          </a:rPr>
                          <m:t>1</m:t>
                        </m:r>
                      </m:num>
                      <m:den>
                        <m:r>
                          <a:rPr lang="en-US" altLang="zh-CN" sz="1600" b="0" i="1" dirty="0" smtClean="0">
                            <a:latin typeface="Cambria Math" panose="02040503050406030204" pitchFamily="18" charset="0"/>
                            <a:ea typeface="Cambria Math" panose="02040503050406030204" pitchFamily="18" charset="0"/>
                          </a:rPr>
                          <m:t>𝑓</m:t>
                        </m:r>
                      </m:den>
                    </m:f>
                    <m:r>
                      <a:rPr lang="en-US" altLang="zh-CN" sz="1600" b="0" i="1" dirty="0" smtClean="0">
                        <a:latin typeface="Cambria Math" panose="02040503050406030204" pitchFamily="18" charset="0"/>
                        <a:ea typeface="Cambria Math" panose="02040503050406030204" pitchFamily="18" charset="0"/>
                      </a:rPr>
                      <m:t>−</m:t>
                    </m:r>
                    <m:d>
                      <m:dPr>
                        <m:begChr m:val="（"/>
                        <m:endChr m:val="）"/>
                        <m:ctrlPr>
                          <a:rPr lang="zh-CN" altLang="en-US" sz="1600" i="1" dirty="0" smtClean="0">
                            <a:latin typeface="Cambria Math" panose="02040503050406030204" pitchFamily="18" charset="0"/>
                            <a:ea typeface="Cambria Math" panose="02040503050406030204" pitchFamily="18" charset="0"/>
                          </a:rPr>
                        </m:ctrlPr>
                      </m:dPr>
                      <m:e>
                        <m:r>
                          <a:rPr lang="en-US" altLang="zh-CN" sz="1600" b="0" i="1" dirty="0" smtClean="0">
                            <a:latin typeface="Cambria Math" panose="02040503050406030204" pitchFamily="18" charset="0"/>
                            <a:ea typeface="Cambria Math" panose="02040503050406030204" pitchFamily="18" charset="0"/>
                          </a:rPr>
                          <m:t>𝑤</m:t>
                        </m:r>
                        <m:r>
                          <a:rPr lang="en-US" altLang="zh-CN" sz="1600" b="0" i="1" dirty="0" smtClean="0">
                            <a:latin typeface="Cambria Math" panose="02040503050406030204" pitchFamily="18" charset="0"/>
                            <a:ea typeface="Cambria Math" panose="02040503050406030204" pitchFamily="18" charset="0"/>
                          </a:rPr>
                          <m:t>+1</m:t>
                        </m:r>
                      </m:e>
                    </m:d>
                    <m:r>
                      <a:rPr lang="en-US" altLang="zh-CN" sz="1600" i="1">
                        <a:latin typeface="Cambria Math" panose="02040503050406030204" pitchFamily="18" charset="0"/>
                        <a:ea typeface="Cambria Math" panose="02040503050406030204" pitchFamily="18" charset="0"/>
                      </a:rPr>
                      <m:t>×</m:t>
                    </m:r>
                    <m:d>
                      <m:dPr>
                        <m:ctrlPr>
                          <a:rPr lang="en-US" altLang="zh-CN" sz="1600" i="1">
                            <a:latin typeface="Cambria Math" panose="02040503050406030204" pitchFamily="18" charset="0"/>
                            <a:ea typeface="Cambria Math" panose="02040503050406030204" pitchFamily="18" charset="0"/>
                          </a:rPr>
                        </m:ctrlPr>
                      </m:dPr>
                      <m:e>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𝐶</m:t>
                            </m:r>
                          </m:num>
                          <m:den>
                            <m:r>
                              <m:rPr>
                                <m:sty m:val="p"/>
                              </m:rPr>
                              <a:rPr lang="en-US" altLang="zh-CN" sz="1600" i="1" dirty="0">
                                <a:latin typeface="Cambria Math" panose="02040503050406030204" pitchFamily="18" charset="0"/>
                              </a:rPr>
                              <m:t>f</m:t>
                            </m:r>
                          </m:den>
                        </m:f>
                      </m:e>
                    </m:d>
                    <m:r>
                      <a:rPr lang="en-US" altLang="zh-CN" sz="1600" i="1" dirty="0">
                        <a:latin typeface="Cambria Math" panose="02040503050406030204" pitchFamily="18" charset="0"/>
                        <a:ea typeface="Cambria Math" panose="02040503050406030204" pitchFamily="18" charset="0"/>
                      </a:rPr>
                      <m:t>×</m:t>
                    </m:r>
                    <m:sSup>
                      <m:sSupPr>
                        <m:ctrlPr>
                          <a:rPr lang="en-US" altLang="zh-CN" sz="1600" i="1" dirty="0">
                            <a:latin typeface="Cambria Math" panose="02040503050406030204" pitchFamily="18" charset="0"/>
                          </a:rPr>
                        </m:ctrlPr>
                      </m:sSupPr>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1+</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𝑦</m:t>
                                </m:r>
                              </m:num>
                              <m:den>
                                <m:r>
                                  <a:rPr lang="en-US" altLang="zh-CN" sz="1600" i="1" dirty="0">
                                    <a:latin typeface="Cambria Math" panose="02040503050406030204" pitchFamily="18" charset="0"/>
                                  </a:rPr>
                                  <m:t>𝑓</m:t>
                                </m:r>
                              </m:den>
                            </m:f>
                          </m:e>
                        </m:d>
                      </m:e>
                      <m:sup>
                        <m:r>
                          <a:rPr lang="en-US" altLang="zh-CN" sz="1600" i="1" dirty="0">
                            <a:latin typeface="Cambria Math" panose="02040503050406030204" pitchFamily="18" charset="0"/>
                          </a:rPr>
                          <m:t>−</m:t>
                        </m:r>
                        <m:r>
                          <m:rPr>
                            <m:sty m:val="p"/>
                          </m:rPr>
                          <a:rPr lang="en-US" altLang="zh-CN" sz="1600" i="1" dirty="0">
                            <a:latin typeface="Cambria Math" panose="02040503050406030204" pitchFamily="18" charset="0"/>
                          </a:rPr>
                          <m:t>w</m:t>
                        </m:r>
                        <m:r>
                          <a:rPr lang="en-US" altLang="zh-CN" sz="1600" i="1" dirty="0">
                            <a:latin typeface="Cambria Math" panose="02040503050406030204" pitchFamily="18" charset="0"/>
                          </a:rPr>
                          <m:t>−2</m:t>
                        </m:r>
                      </m:sup>
                    </m:sSup>
                    <m:r>
                      <a:rPr lang="en-US" altLang="zh-CN" sz="1600" i="1" dirty="0">
                        <a:latin typeface="Cambria Math" panose="02040503050406030204" pitchFamily="18" charset="0"/>
                        <a:ea typeface="Cambria Math" panose="02040503050406030204" pitchFamily="18" charset="0"/>
                      </a:rPr>
                      <m:t>×</m:t>
                    </m:r>
                    <m:f>
                      <m:fPr>
                        <m:ctrlPr>
                          <a:rPr lang="en-US" altLang="zh-CN" sz="1600" i="1" dirty="0">
                            <a:latin typeface="Cambria Math" panose="02040503050406030204" pitchFamily="18" charset="0"/>
                            <a:ea typeface="Cambria Math" panose="02040503050406030204" pitchFamily="18" charset="0"/>
                          </a:rPr>
                        </m:ctrlPr>
                      </m:fPr>
                      <m:num>
                        <m:r>
                          <a:rPr lang="en-US" altLang="zh-CN" sz="1600" i="1" dirty="0">
                            <a:latin typeface="Cambria Math" panose="02040503050406030204" pitchFamily="18" charset="0"/>
                            <a:ea typeface="Cambria Math" panose="02040503050406030204" pitchFamily="18" charset="0"/>
                          </a:rPr>
                          <m:t>1</m:t>
                        </m:r>
                      </m:num>
                      <m:den>
                        <m:r>
                          <a:rPr lang="en-US" altLang="zh-CN" sz="1600" i="1" dirty="0">
                            <a:latin typeface="Cambria Math" panose="02040503050406030204" pitchFamily="18" charset="0"/>
                            <a:ea typeface="Cambria Math" panose="02040503050406030204" pitchFamily="18" charset="0"/>
                          </a:rPr>
                          <m:t>𝑓</m:t>
                        </m:r>
                      </m:den>
                    </m:f>
                    <m:r>
                      <a:rPr lang="en-US" altLang="zh-CN" sz="1600" b="0" i="1" dirty="0" smtClean="0">
                        <a:latin typeface="Cambria Math" panose="02040503050406030204" pitchFamily="18" charset="0"/>
                        <a:ea typeface="Cambria Math" panose="02040503050406030204" pitchFamily="18" charset="0"/>
                      </a:rPr>
                      <m:t>−…−</m:t>
                    </m:r>
                    <m:d>
                      <m:dPr>
                        <m:ctrlPr>
                          <a:rPr lang="en-US" altLang="zh-CN" sz="1600" b="0" i="1" dirty="0" smtClean="0">
                            <a:latin typeface="Cambria Math" panose="02040503050406030204" pitchFamily="18" charset="0"/>
                            <a:ea typeface="Cambria Math" panose="02040503050406030204" pitchFamily="18" charset="0"/>
                          </a:rPr>
                        </m:ctrlPr>
                      </m:dPr>
                      <m:e>
                        <m:r>
                          <a:rPr lang="en-US" altLang="zh-CN" sz="1600" b="0" i="1" dirty="0" smtClean="0">
                            <a:latin typeface="Cambria Math" panose="02040503050406030204" pitchFamily="18" charset="0"/>
                            <a:ea typeface="Cambria Math" panose="02040503050406030204" pitchFamily="18" charset="0"/>
                          </a:rPr>
                          <m:t>𝑤</m:t>
                        </m:r>
                        <m:r>
                          <a:rPr lang="en-US" altLang="zh-CN" sz="1600" b="0" i="1" dirty="0" smtClean="0">
                            <a:latin typeface="Cambria Math" panose="02040503050406030204" pitchFamily="18" charset="0"/>
                            <a:ea typeface="Cambria Math" panose="02040503050406030204" pitchFamily="18" charset="0"/>
                          </a:rPr>
                          <m:t>+</m:t>
                        </m:r>
                        <m:r>
                          <a:rPr lang="en-US" altLang="zh-CN" sz="1600" b="0" i="1" dirty="0" smtClean="0">
                            <a:latin typeface="Cambria Math" panose="02040503050406030204" pitchFamily="18" charset="0"/>
                            <a:ea typeface="Cambria Math" panose="02040503050406030204" pitchFamily="18" charset="0"/>
                          </a:rPr>
                          <m:t>𝑛</m:t>
                        </m:r>
                        <m:r>
                          <a:rPr lang="en-US" altLang="zh-CN" sz="1600" b="0" i="1" dirty="0" smtClean="0">
                            <a:latin typeface="Cambria Math" panose="02040503050406030204" pitchFamily="18" charset="0"/>
                            <a:ea typeface="Cambria Math" panose="02040503050406030204" pitchFamily="18" charset="0"/>
                          </a:rPr>
                          <m:t>−1</m:t>
                        </m:r>
                      </m:e>
                    </m:d>
                    <m:r>
                      <a:rPr lang="en-US" altLang="zh-CN" sz="1600" i="1">
                        <a:latin typeface="Cambria Math" panose="02040503050406030204" pitchFamily="18" charset="0"/>
                        <a:ea typeface="Cambria Math" panose="02040503050406030204" pitchFamily="18" charset="0"/>
                      </a:rPr>
                      <m:t>×</m:t>
                    </m:r>
                    <m:d>
                      <m:dPr>
                        <m:ctrlPr>
                          <a:rPr lang="en-US" altLang="zh-CN" sz="1600" i="1">
                            <a:latin typeface="Cambria Math" panose="02040503050406030204" pitchFamily="18" charset="0"/>
                            <a:ea typeface="Cambria Math" panose="02040503050406030204" pitchFamily="18" charset="0"/>
                          </a:rPr>
                        </m:ctrlPr>
                      </m:dPr>
                      <m:e>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𝐶</m:t>
                            </m:r>
                          </m:num>
                          <m:den>
                            <m:r>
                              <m:rPr>
                                <m:sty m:val="p"/>
                              </m:rPr>
                              <a:rPr lang="en-US" altLang="zh-CN" sz="1600" i="1" dirty="0">
                                <a:latin typeface="Cambria Math" panose="02040503050406030204" pitchFamily="18" charset="0"/>
                              </a:rPr>
                              <m:t>f</m:t>
                            </m:r>
                          </m:den>
                        </m:f>
                      </m:e>
                    </m:d>
                    <m:r>
                      <a:rPr lang="en-US" altLang="zh-CN" sz="1600" i="1" dirty="0">
                        <a:latin typeface="Cambria Math" panose="02040503050406030204" pitchFamily="18" charset="0"/>
                        <a:ea typeface="Cambria Math" panose="02040503050406030204" pitchFamily="18" charset="0"/>
                      </a:rPr>
                      <m:t>×</m:t>
                    </m:r>
                    <m:sSup>
                      <m:sSupPr>
                        <m:ctrlPr>
                          <a:rPr lang="en-US" altLang="zh-CN" sz="1600" i="1" dirty="0">
                            <a:latin typeface="Cambria Math" panose="02040503050406030204" pitchFamily="18" charset="0"/>
                          </a:rPr>
                        </m:ctrlPr>
                      </m:sSupPr>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1+</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𝑦</m:t>
                                </m:r>
                              </m:num>
                              <m:den>
                                <m:r>
                                  <a:rPr lang="en-US" altLang="zh-CN" sz="1600" i="1" dirty="0">
                                    <a:latin typeface="Cambria Math" panose="02040503050406030204" pitchFamily="18" charset="0"/>
                                  </a:rPr>
                                  <m:t>𝑓</m:t>
                                </m:r>
                              </m:den>
                            </m:f>
                          </m:e>
                        </m:d>
                      </m:e>
                      <m:sup>
                        <m:r>
                          <a:rPr lang="en-US" altLang="zh-CN" sz="1600" i="1" dirty="0">
                            <a:latin typeface="Cambria Math" panose="02040503050406030204" pitchFamily="18" charset="0"/>
                          </a:rPr>
                          <m:t>−</m:t>
                        </m:r>
                        <m:r>
                          <m:rPr>
                            <m:sty m:val="p"/>
                          </m:rPr>
                          <a:rPr lang="en-US" altLang="zh-CN" sz="1600" i="1" dirty="0">
                            <a:latin typeface="Cambria Math" panose="02040503050406030204" pitchFamily="18" charset="0"/>
                          </a:rPr>
                          <m:t>w</m:t>
                        </m:r>
                        <m:r>
                          <a:rPr lang="en-US" altLang="zh-CN" sz="1600" i="1" dirty="0">
                            <a:latin typeface="Cambria Math" panose="02040503050406030204" pitchFamily="18" charset="0"/>
                          </a:rPr>
                          <m:t>−</m:t>
                        </m:r>
                        <m:r>
                          <a:rPr lang="en-US" altLang="zh-CN" sz="1600" b="0" i="1" dirty="0" smtClean="0">
                            <a:latin typeface="Cambria Math" panose="02040503050406030204" pitchFamily="18" charset="0"/>
                          </a:rPr>
                          <m:t>𝑛</m:t>
                        </m:r>
                      </m:sup>
                    </m:sSup>
                    <m:r>
                      <a:rPr lang="en-US" altLang="zh-CN" sz="1600" i="1" dirty="0">
                        <a:latin typeface="Cambria Math" panose="02040503050406030204" pitchFamily="18" charset="0"/>
                        <a:ea typeface="Cambria Math" panose="02040503050406030204" pitchFamily="18" charset="0"/>
                      </a:rPr>
                      <m:t>×</m:t>
                    </m:r>
                    <m:f>
                      <m:fPr>
                        <m:ctrlPr>
                          <a:rPr lang="en-US" altLang="zh-CN" sz="1600" i="1" dirty="0">
                            <a:latin typeface="Cambria Math" panose="02040503050406030204" pitchFamily="18" charset="0"/>
                            <a:ea typeface="Cambria Math" panose="02040503050406030204" pitchFamily="18" charset="0"/>
                          </a:rPr>
                        </m:ctrlPr>
                      </m:fPr>
                      <m:num>
                        <m:r>
                          <a:rPr lang="en-US" altLang="zh-CN" sz="1600" i="1" dirty="0">
                            <a:latin typeface="Cambria Math" panose="02040503050406030204" pitchFamily="18" charset="0"/>
                            <a:ea typeface="Cambria Math" panose="02040503050406030204" pitchFamily="18" charset="0"/>
                          </a:rPr>
                          <m:t>1</m:t>
                        </m:r>
                      </m:num>
                      <m:den>
                        <m:r>
                          <a:rPr lang="en-US" altLang="zh-CN" sz="1600" i="1" dirty="0">
                            <a:latin typeface="Cambria Math" panose="02040503050406030204" pitchFamily="18" charset="0"/>
                            <a:ea typeface="Cambria Math" panose="02040503050406030204" pitchFamily="18" charset="0"/>
                          </a:rPr>
                          <m:t>𝑓</m:t>
                        </m:r>
                      </m:den>
                    </m:f>
                    <m:r>
                      <a:rPr lang="en-US" altLang="zh-CN" sz="1600" b="0" i="1" dirty="0" smtClean="0">
                        <a:latin typeface="Cambria Math" panose="02040503050406030204" pitchFamily="18" charset="0"/>
                        <a:ea typeface="Cambria Math" panose="02040503050406030204" pitchFamily="18" charset="0"/>
                      </a:rPr>
                      <m:t>−</m:t>
                    </m:r>
                    <m:d>
                      <m:dPr>
                        <m:ctrlPr>
                          <a:rPr lang="en-US" altLang="zh-CN" sz="1600" i="1" dirty="0">
                            <a:latin typeface="Cambria Math" panose="02040503050406030204" pitchFamily="18" charset="0"/>
                            <a:ea typeface="Cambria Math" panose="02040503050406030204" pitchFamily="18" charset="0"/>
                          </a:rPr>
                        </m:ctrlPr>
                      </m:dPr>
                      <m:e>
                        <m:r>
                          <a:rPr lang="en-US" altLang="zh-CN" sz="1600" i="1" dirty="0">
                            <a:latin typeface="Cambria Math" panose="02040503050406030204" pitchFamily="18" charset="0"/>
                            <a:ea typeface="Cambria Math" panose="02040503050406030204" pitchFamily="18" charset="0"/>
                          </a:rPr>
                          <m:t>𝑤</m:t>
                        </m:r>
                        <m:r>
                          <a:rPr lang="en-US" altLang="zh-CN" sz="1600" i="1" dirty="0">
                            <a:latin typeface="Cambria Math" panose="02040503050406030204" pitchFamily="18" charset="0"/>
                            <a:ea typeface="Cambria Math" panose="02040503050406030204" pitchFamily="18" charset="0"/>
                          </a:rPr>
                          <m:t>+</m:t>
                        </m:r>
                        <m:r>
                          <a:rPr lang="en-US" altLang="zh-CN" sz="1600" i="1" dirty="0">
                            <a:latin typeface="Cambria Math" panose="02040503050406030204" pitchFamily="18" charset="0"/>
                            <a:ea typeface="Cambria Math" panose="02040503050406030204" pitchFamily="18" charset="0"/>
                          </a:rPr>
                          <m:t>𝑛</m:t>
                        </m:r>
                        <m:r>
                          <a:rPr lang="en-US" altLang="zh-CN" sz="1600" i="1" dirty="0">
                            <a:latin typeface="Cambria Math" panose="02040503050406030204" pitchFamily="18" charset="0"/>
                            <a:ea typeface="Cambria Math" panose="02040503050406030204" pitchFamily="18" charset="0"/>
                          </a:rPr>
                          <m:t>−1</m:t>
                        </m:r>
                      </m:e>
                    </m:d>
                    <m:r>
                      <a:rPr lang="en-US" altLang="zh-CN" sz="1600" i="1">
                        <a:latin typeface="Cambria Math" panose="02040503050406030204" pitchFamily="18" charset="0"/>
                        <a:ea typeface="Cambria Math" panose="02040503050406030204" pitchFamily="18" charset="0"/>
                      </a:rPr>
                      <m:t>×</m:t>
                    </m:r>
                    <m:r>
                      <a:rPr lang="en-US" altLang="zh-CN" sz="1600" i="1" smtClean="0">
                        <a:latin typeface="Cambria Math" panose="02040503050406030204" pitchFamily="18" charset="0"/>
                        <a:ea typeface="Cambria Math" panose="02040503050406030204" pitchFamily="18" charset="0"/>
                      </a:rPr>
                      <m:t>𝐹</m:t>
                    </m:r>
                    <m:r>
                      <a:rPr lang="en-US" altLang="zh-CN" sz="1600" i="1" dirty="0">
                        <a:latin typeface="Cambria Math" panose="02040503050406030204" pitchFamily="18" charset="0"/>
                        <a:ea typeface="Cambria Math" panose="02040503050406030204" pitchFamily="18" charset="0"/>
                      </a:rPr>
                      <m:t>×</m:t>
                    </m:r>
                    <m:sSup>
                      <m:sSupPr>
                        <m:ctrlPr>
                          <a:rPr lang="en-US" altLang="zh-CN" sz="1600" i="1" dirty="0">
                            <a:latin typeface="Cambria Math" panose="02040503050406030204" pitchFamily="18" charset="0"/>
                          </a:rPr>
                        </m:ctrlPr>
                      </m:sSupPr>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1+</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𝑦</m:t>
                                </m:r>
                              </m:num>
                              <m:den>
                                <m:r>
                                  <a:rPr lang="en-US" altLang="zh-CN" sz="1600" i="1" dirty="0">
                                    <a:latin typeface="Cambria Math" panose="02040503050406030204" pitchFamily="18" charset="0"/>
                                  </a:rPr>
                                  <m:t>𝑓</m:t>
                                </m:r>
                              </m:den>
                            </m:f>
                          </m:e>
                        </m:d>
                      </m:e>
                      <m:sup>
                        <m:r>
                          <a:rPr lang="en-US" altLang="zh-CN" sz="1600" i="1" dirty="0">
                            <a:latin typeface="Cambria Math" panose="02040503050406030204" pitchFamily="18" charset="0"/>
                          </a:rPr>
                          <m:t>−</m:t>
                        </m:r>
                        <m:r>
                          <m:rPr>
                            <m:sty m:val="p"/>
                          </m:rPr>
                          <a:rPr lang="en-US" altLang="zh-CN" sz="1600" i="1" dirty="0">
                            <a:latin typeface="Cambria Math" panose="02040503050406030204" pitchFamily="18" charset="0"/>
                          </a:rPr>
                          <m:t>w</m:t>
                        </m:r>
                        <m:r>
                          <a:rPr lang="en-US" altLang="zh-CN" sz="1600" i="1" dirty="0">
                            <a:latin typeface="Cambria Math" panose="02040503050406030204" pitchFamily="18" charset="0"/>
                          </a:rPr>
                          <m:t>−</m:t>
                        </m:r>
                        <m:r>
                          <a:rPr lang="en-US" altLang="zh-CN" sz="1600" i="1" dirty="0">
                            <a:latin typeface="Cambria Math" panose="02040503050406030204" pitchFamily="18" charset="0"/>
                          </a:rPr>
                          <m:t>𝑛</m:t>
                        </m:r>
                      </m:sup>
                    </m:sSup>
                    <m:r>
                      <a:rPr lang="en-US" altLang="zh-CN" sz="1600" i="1" dirty="0">
                        <a:latin typeface="Cambria Math" panose="02040503050406030204" pitchFamily="18" charset="0"/>
                        <a:ea typeface="Cambria Math" panose="02040503050406030204" pitchFamily="18" charset="0"/>
                      </a:rPr>
                      <m:t>×</m:t>
                    </m:r>
                    <m:f>
                      <m:fPr>
                        <m:ctrlPr>
                          <a:rPr lang="en-US" altLang="zh-CN" sz="1600" i="1" dirty="0">
                            <a:latin typeface="Cambria Math" panose="02040503050406030204" pitchFamily="18" charset="0"/>
                            <a:ea typeface="Cambria Math" panose="02040503050406030204" pitchFamily="18" charset="0"/>
                          </a:rPr>
                        </m:ctrlPr>
                      </m:fPr>
                      <m:num>
                        <m:r>
                          <a:rPr lang="en-US" altLang="zh-CN" sz="1600" i="1" dirty="0">
                            <a:latin typeface="Cambria Math" panose="02040503050406030204" pitchFamily="18" charset="0"/>
                            <a:ea typeface="Cambria Math" panose="02040503050406030204" pitchFamily="18" charset="0"/>
                          </a:rPr>
                          <m:t>1</m:t>
                        </m:r>
                      </m:num>
                      <m:den>
                        <m:r>
                          <a:rPr lang="en-US" altLang="zh-CN" sz="1600" i="1" dirty="0">
                            <a:latin typeface="Cambria Math" panose="02040503050406030204" pitchFamily="18" charset="0"/>
                            <a:ea typeface="Cambria Math" panose="02040503050406030204" pitchFamily="18" charset="0"/>
                          </a:rPr>
                          <m:t>𝑓</m:t>
                        </m:r>
                      </m:den>
                    </m:f>
                  </m:oMath>
                </a14:m>
                <a:endParaRPr lang="en-US" altLang="zh-CN" sz="1600" i="1" dirty="0">
                  <a:latin typeface="Cambria Math" panose="02040503050406030204" pitchFamily="18" charset="0"/>
                  <a:ea typeface="Cambria Math" panose="02040503050406030204" pitchFamily="18" charset="0"/>
                </a:endParaRPr>
              </a:p>
              <a:p>
                <a:pPr marL="0" indent="0">
                  <a:buNone/>
                </a:pPr>
                <a:endParaRPr lang="en-US" altLang="zh-CN" sz="1200" i="1" dirty="0">
                  <a:latin typeface="Cambria Math" panose="02040503050406030204" pitchFamily="18" charset="0"/>
                </a:endParaRPr>
              </a:p>
              <a:p>
                <a14:m>
                  <m:oMath xmlns:m="http://schemas.openxmlformats.org/officeDocument/2006/math">
                    <m:f>
                      <m:fPr>
                        <m:ctrlPr>
                          <a:rPr lang="en-US" altLang="zh-CN" sz="1200" i="1">
                            <a:latin typeface="Cambria Math" panose="02040503050406030204" pitchFamily="18" charset="0"/>
                          </a:rPr>
                        </m:ctrlPr>
                      </m:fPr>
                      <m:num>
                        <m:r>
                          <a:rPr lang="en-US" altLang="zh-CN" sz="1200" i="1">
                            <a:latin typeface="Cambria Math" panose="02040503050406030204" pitchFamily="18" charset="0"/>
                          </a:rPr>
                          <m:t>𝜕</m:t>
                        </m:r>
                        <m:sSub>
                          <m:sSubPr>
                            <m:ctrlPr>
                              <a:rPr lang="en-US" altLang="zh-CN" sz="1200" i="1" dirty="0">
                                <a:latin typeface="Cambria Math" panose="02040503050406030204" pitchFamily="18" charset="0"/>
                              </a:rPr>
                            </m:ctrlPr>
                          </m:sSubPr>
                          <m:e>
                            <m:r>
                              <m:rPr>
                                <m:sty m:val="p"/>
                              </m:rPr>
                              <a:rPr lang="en-US" altLang="zh-CN" sz="1200" i="1" dirty="0">
                                <a:latin typeface="Cambria Math" panose="02040503050406030204" pitchFamily="18" charset="0"/>
                              </a:rPr>
                              <m:t>P</m:t>
                            </m:r>
                          </m:e>
                          <m:sub>
                            <m:r>
                              <a:rPr lang="en-US" altLang="zh-CN" sz="1200" i="1" dirty="0">
                                <a:latin typeface="Cambria Math" panose="02040503050406030204" pitchFamily="18" charset="0"/>
                              </a:rPr>
                              <m:t>𝑡</m:t>
                            </m:r>
                          </m:sub>
                        </m:sSub>
                      </m:num>
                      <m:den>
                        <m:r>
                          <a:rPr lang="en-US" altLang="zh-CN" sz="1200" i="1">
                            <a:latin typeface="Cambria Math" panose="02040503050406030204" pitchFamily="18" charset="0"/>
                          </a:rPr>
                          <m:t>𝜕</m:t>
                        </m:r>
                        <m:r>
                          <m:rPr>
                            <m:sty m:val="p"/>
                          </m:rPr>
                          <a:rPr lang="en-US" altLang="zh-CN" sz="1200" i="1">
                            <a:latin typeface="Cambria Math" panose="02040503050406030204" pitchFamily="18" charset="0"/>
                          </a:rPr>
                          <m:t>y</m:t>
                        </m:r>
                      </m:den>
                    </m:f>
                    <m:r>
                      <a:rPr lang="en-US" altLang="zh-CN" sz="1200" b="0" i="0" dirty="0" smtClean="0">
                        <a:latin typeface="Cambria Math" panose="02040503050406030204" pitchFamily="18" charset="0"/>
                        <a:ea typeface="Cambria Math" panose="02040503050406030204" pitchFamily="18" charset="0"/>
                      </a:rPr>
                      <m:t>=−</m:t>
                    </m:r>
                    <m:f>
                      <m:fPr>
                        <m:ctrlPr>
                          <a:rPr lang="en-US" altLang="zh-CN" sz="1200" b="0" i="1" dirty="0" smtClean="0">
                            <a:latin typeface="Cambria Math" panose="02040503050406030204" pitchFamily="18" charset="0"/>
                            <a:ea typeface="Cambria Math" panose="02040503050406030204" pitchFamily="18" charset="0"/>
                          </a:rPr>
                        </m:ctrlPr>
                      </m:fPr>
                      <m:num>
                        <m:r>
                          <a:rPr lang="en-US" altLang="zh-CN" sz="1200" b="0" i="1" dirty="0" smtClean="0">
                            <a:latin typeface="Cambria Math" panose="02040503050406030204" pitchFamily="18" charset="0"/>
                            <a:ea typeface="Cambria Math" panose="02040503050406030204" pitchFamily="18" charset="0"/>
                          </a:rPr>
                          <m:t>1</m:t>
                        </m:r>
                      </m:num>
                      <m:den>
                        <m:d>
                          <m:dPr>
                            <m:ctrlPr>
                              <a:rPr lang="en-US" altLang="zh-CN" sz="1200" i="1" dirty="0">
                                <a:latin typeface="Cambria Math" panose="02040503050406030204" pitchFamily="18" charset="0"/>
                              </a:rPr>
                            </m:ctrlPr>
                          </m:dPr>
                          <m:e>
                            <m:r>
                              <a:rPr lang="en-US" altLang="zh-CN" sz="1200" i="1" dirty="0">
                                <a:latin typeface="Cambria Math" panose="02040503050406030204" pitchFamily="18" charset="0"/>
                              </a:rPr>
                              <m:t>1+</m:t>
                            </m:r>
                            <m:f>
                              <m:fPr>
                                <m:ctrlPr>
                                  <a:rPr lang="en-US" altLang="zh-CN" sz="1200" i="1" dirty="0">
                                    <a:latin typeface="Cambria Math" panose="02040503050406030204" pitchFamily="18" charset="0"/>
                                  </a:rPr>
                                </m:ctrlPr>
                              </m:fPr>
                              <m:num>
                                <m:r>
                                  <a:rPr lang="en-US" altLang="zh-CN" sz="1200" i="1" dirty="0">
                                    <a:latin typeface="Cambria Math" panose="02040503050406030204" pitchFamily="18" charset="0"/>
                                  </a:rPr>
                                  <m:t>𝑦</m:t>
                                </m:r>
                              </m:num>
                              <m:den>
                                <m:r>
                                  <a:rPr lang="en-US" altLang="zh-CN" sz="1200" i="1" dirty="0">
                                    <a:latin typeface="Cambria Math" panose="02040503050406030204" pitchFamily="18" charset="0"/>
                                  </a:rPr>
                                  <m:t>𝑓</m:t>
                                </m:r>
                              </m:den>
                            </m:f>
                          </m:e>
                        </m:d>
                      </m:den>
                    </m:f>
                    <m:r>
                      <a:rPr lang="en-US" altLang="zh-CN" sz="1200" b="0" i="1" dirty="0" smtClean="0">
                        <a:latin typeface="Cambria Math" panose="02040503050406030204" pitchFamily="18" charset="0"/>
                        <a:ea typeface="Cambria Math" panose="02040503050406030204" pitchFamily="18" charset="0"/>
                      </a:rPr>
                      <m:t>×[</m:t>
                    </m:r>
                    <m:nary>
                      <m:naryPr>
                        <m:chr m:val="∑"/>
                        <m:ctrlPr>
                          <a:rPr lang="en-US" altLang="zh-CN" sz="1200" b="0" i="1" dirty="0" smtClean="0">
                            <a:latin typeface="Cambria Math" panose="02040503050406030204" pitchFamily="18" charset="0"/>
                            <a:ea typeface="Cambria Math" panose="02040503050406030204" pitchFamily="18" charset="0"/>
                          </a:rPr>
                        </m:ctrlPr>
                      </m:naryPr>
                      <m:sub>
                        <m:r>
                          <m:rPr>
                            <m:sty m:val="p"/>
                            <m:brk m:alnAt="23"/>
                          </m:rPr>
                          <a:rPr lang="en-US" altLang="zh-CN" sz="1200" i="1" dirty="0">
                            <a:latin typeface="Cambria Math" panose="02040503050406030204" pitchFamily="18" charset="0"/>
                            <a:ea typeface="Cambria Math" panose="02040503050406030204" pitchFamily="18" charset="0"/>
                          </a:rPr>
                          <m:t>i</m:t>
                        </m:r>
                        <m:r>
                          <a:rPr lang="en-US" altLang="zh-CN" sz="1200" b="0" i="1" dirty="0" smtClean="0">
                            <a:latin typeface="Cambria Math" panose="02040503050406030204" pitchFamily="18" charset="0"/>
                            <a:ea typeface="Cambria Math" panose="02040503050406030204" pitchFamily="18" charset="0"/>
                          </a:rPr>
                          <m:t>=0</m:t>
                        </m:r>
                      </m:sub>
                      <m:sup>
                        <m:r>
                          <a:rPr lang="en-US" altLang="zh-CN" sz="1200" b="0" i="1" dirty="0" smtClean="0">
                            <a:latin typeface="Cambria Math" panose="02040503050406030204" pitchFamily="18" charset="0"/>
                            <a:ea typeface="Cambria Math" panose="02040503050406030204" pitchFamily="18" charset="0"/>
                          </a:rPr>
                          <m:t>𝑛</m:t>
                        </m:r>
                        <m:r>
                          <a:rPr lang="en-US" altLang="zh-CN" sz="1200" b="0" i="1" dirty="0" smtClean="0">
                            <a:latin typeface="Cambria Math" panose="02040503050406030204" pitchFamily="18" charset="0"/>
                            <a:ea typeface="Cambria Math" panose="02040503050406030204" pitchFamily="18" charset="0"/>
                          </a:rPr>
                          <m:t>−2</m:t>
                        </m:r>
                      </m:sup>
                      <m:e>
                        <m:r>
                          <a:rPr lang="en-US" altLang="zh-CN" sz="1200" b="0" i="1" dirty="0" smtClean="0">
                            <a:latin typeface="Cambria Math" panose="02040503050406030204" pitchFamily="18" charset="0"/>
                            <a:ea typeface="Cambria Math" panose="02040503050406030204" pitchFamily="18" charset="0"/>
                          </a:rPr>
                          <m:t>(</m:t>
                        </m:r>
                        <m:f>
                          <m:fPr>
                            <m:ctrlPr>
                              <a:rPr lang="en-US" altLang="zh-CN" sz="1200" b="0" i="1" dirty="0" smtClean="0">
                                <a:latin typeface="Cambria Math" panose="02040503050406030204" pitchFamily="18" charset="0"/>
                                <a:ea typeface="Cambria Math" panose="02040503050406030204" pitchFamily="18" charset="0"/>
                              </a:rPr>
                            </m:ctrlPr>
                          </m:fPr>
                          <m:num>
                            <m:r>
                              <a:rPr lang="en-US" altLang="zh-CN" sz="1200" b="0" i="1" dirty="0" smtClean="0">
                                <a:latin typeface="Cambria Math" panose="02040503050406030204" pitchFamily="18" charset="0"/>
                                <a:ea typeface="Cambria Math" panose="02040503050406030204" pitchFamily="18" charset="0"/>
                              </a:rPr>
                              <m:t>𝑤</m:t>
                            </m:r>
                            <m:r>
                              <a:rPr lang="en-US" altLang="zh-CN" sz="1200" b="0" i="1" dirty="0" smtClean="0">
                                <a:latin typeface="Cambria Math" panose="02040503050406030204" pitchFamily="18" charset="0"/>
                                <a:ea typeface="Cambria Math" panose="02040503050406030204" pitchFamily="18" charset="0"/>
                              </a:rPr>
                              <m:t>+</m:t>
                            </m:r>
                            <m:r>
                              <a:rPr lang="en-US" altLang="zh-CN" sz="1200" b="0" i="1" dirty="0" smtClean="0">
                                <a:latin typeface="Cambria Math" panose="02040503050406030204" pitchFamily="18" charset="0"/>
                                <a:ea typeface="Cambria Math" panose="02040503050406030204" pitchFamily="18" charset="0"/>
                              </a:rPr>
                              <m:t>𝑖</m:t>
                            </m:r>
                          </m:num>
                          <m:den>
                            <m:r>
                              <a:rPr lang="en-US" altLang="zh-CN" sz="1200" b="0" i="1" dirty="0" smtClean="0">
                                <a:latin typeface="Cambria Math" panose="02040503050406030204" pitchFamily="18" charset="0"/>
                                <a:ea typeface="Cambria Math" panose="02040503050406030204" pitchFamily="18" charset="0"/>
                              </a:rPr>
                              <m:t>𝑓</m:t>
                            </m:r>
                          </m:den>
                        </m:f>
                        <m:r>
                          <a:rPr lang="en-US" altLang="zh-CN" sz="1200" b="0" i="1" dirty="0" smtClean="0">
                            <a:latin typeface="Cambria Math" panose="02040503050406030204" pitchFamily="18" charset="0"/>
                            <a:ea typeface="Cambria Math" panose="02040503050406030204" pitchFamily="18" charset="0"/>
                          </a:rPr>
                          <m:t>×</m:t>
                        </m:r>
                      </m:e>
                    </m:nary>
                    <m:f>
                      <m:fPr>
                        <m:ctrlPr>
                          <a:rPr lang="en-US" altLang="zh-CN" sz="1200" b="0" i="1" dirty="0" smtClean="0">
                            <a:latin typeface="Cambria Math" panose="02040503050406030204" pitchFamily="18" charset="0"/>
                            <a:ea typeface="Cambria Math" panose="02040503050406030204" pitchFamily="18" charset="0"/>
                          </a:rPr>
                        </m:ctrlPr>
                      </m:fPr>
                      <m:num>
                        <m:f>
                          <m:fPr>
                            <m:ctrlPr>
                              <a:rPr lang="en-US" altLang="zh-CN" sz="1200" i="1" dirty="0">
                                <a:latin typeface="Cambria Math" panose="02040503050406030204" pitchFamily="18" charset="0"/>
                              </a:rPr>
                            </m:ctrlPr>
                          </m:fPr>
                          <m:num>
                            <m:r>
                              <a:rPr lang="en-US" altLang="zh-CN" sz="1200" i="1" dirty="0">
                                <a:latin typeface="Cambria Math" panose="02040503050406030204" pitchFamily="18" charset="0"/>
                              </a:rPr>
                              <m:t>𝐶</m:t>
                            </m:r>
                          </m:num>
                          <m:den>
                            <m:r>
                              <m:rPr>
                                <m:sty m:val="p"/>
                              </m:rPr>
                              <a:rPr lang="en-US" altLang="zh-CN" sz="1200" i="1" dirty="0">
                                <a:latin typeface="Cambria Math" panose="02040503050406030204" pitchFamily="18" charset="0"/>
                              </a:rPr>
                              <m:t>f</m:t>
                            </m:r>
                          </m:den>
                        </m:f>
                      </m:num>
                      <m:den>
                        <m:sSup>
                          <m:sSupPr>
                            <m:ctrlPr>
                              <a:rPr lang="en-US" altLang="zh-CN" sz="1200" i="1" dirty="0">
                                <a:latin typeface="Cambria Math" panose="02040503050406030204" pitchFamily="18" charset="0"/>
                              </a:rPr>
                            </m:ctrlPr>
                          </m:sSupPr>
                          <m:e>
                            <m:d>
                              <m:dPr>
                                <m:ctrlPr>
                                  <a:rPr lang="en-US" altLang="zh-CN" sz="1200" i="1" dirty="0">
                                    <a:latin typeface="Cambria Math" panose="02040503050406030204" pitchFamily="18" charset="0"/>
                                  </a:rPr>
                                </m:ctrlPr>
                              </m:dPr>
                              <m:e>
                                <m:r>
                                  <a:rPr lang="en-US" altLang="zh-CN" sz="1200" i="1" dirty="0">
                                    <a:latin typeface="Cambria Math" panose="02040503050406030204" pitchFamily="18" charset="0"/>
                                  </a:rPr>
                                  <m:t>1+</m:t>
                                </m:r>
                                <m:f>
                                  <m:fPr>
                                    <m:ctrlPr>
                                      <a:rPr lang="en-US" altLang="zh-CN" sz="1200" i="1" dirty="0">
                                        <a:latin typeface="Cambria Math" panose="02040503050406030204" pitchFamily="18" charset="0"/>
                                      </a:rPr>
                                    </m:ctrlPr>
                                  </m:fPr>
                                  <m:num>
                                    <m:r>
                                      <a:rPr lang="en-US" altLang="zh-CN" sz="1200" i="1" dirty="0">
                                        <a:latin typeface="Cambria Math" panose="02040503050406030204" pitchFamily="18" charset="0"/>
                                      </a:rPr>
                                      <m:t>𝑦</m:t>
                                    </m:r>
                                  </m:num>
                                  <m:den>
                                    <m:r>
                                      <a:rPr lang="en-US" altLang="zh-CN" sz="1200" i="1" dirty="0">
                                        <a:latin typeface="Cambria Math" panose="02040503050406030204" pitchFamily="18" charset="0"/>
                                      </a:rPr>
                                      <m:t>𝑓</m:t>
                                    </m:r>
                                  </m:den>
                                </m:f>
                              </m:e>
                            </m:d>
                          </m:e>
                          <m:sup>
                            <m:r>
                              <m:rPr>
                                <m:sty m:val="p"/>
                              </m:rPr>
                              <a:rPr lang="en-US" altLang="zh-CN" sz="1200" i="1" dirty="0">
                                <a:latin typeface="Cambria Math" panose="02040503050406030204" pitchFamily="18" charset="0"/>
                              </a:rPr>
                              <m:t>w</m:t>
                            </m:r>
                            <m:r>
                              <a:rPr lang="en-US" altLang="zh-CN" sz="1200" b="0" i="1" dirty="0" smtClean="0">
                                <a:latin typeface="Cambria Math" panose="02040503050406030204" pitchFamily="18" charset="0"/>
                              </a:rPr>
                              <m:t>+</m:t>
                            </m:r>
                            <m:r>
                              <m:rPr>
                                <m:sty m:val="p"/>
                              </m:rPr>
                              <a:rPr lang="en-US" altLang="zh-CN" sz="1200" i="1" dirty="0">
                                <a:latin typeface="Cambria Math" panose="02040503050406030204" pitchFamily="18" charset="0"/>
                              </a:rPr>
                              <m:t>i</m:t>
                            </m:r>
                          </m:sup>
                        </m:sSup>
                      </m:den>
                    </m:f>
                    <m:r>
                      <a:rPr lang="en-US" altLang="zh-CN" sz="1200" b="0" i="1" dirty="0" smtClean="0">
                        <a:latin typeface="Cambria Math" panose="02040503050406030204" pitchFamily="18" charset="0"/>
                        <a:ea typeface="Cambria Math" panose="02040503050406030204" pitchFamily="18" charset="0"/>
                      </a:rPr>
                      <m:t>)+</m:t>
                    </m:r>
                    <m:f>
                      <m:fPr>
                        <m:ctrlPr>
                          <a:rPr lang="en-US" altLang="zh-CN" sz="1400" i="1" dirty="0">
                            <a:latin typeface="Cambria Math" panose="02040503050406030204" pitchFamily="18" charset="0"/>
                            <a:ea typeface="Cambria Math" panose="02040503050406030204" pitchFamily="18" charset="0"/>
                          </a:rPr>
                        </m:ctrlPr>
                      </m:fPr>
                      <m:num>
                        <m:d>
                          <m:dPr>
                            <m:ctrlPr>
                              <a:rPr lang="en-US" altLang="zh-CN" sz="1400" i="1" dirty="0">
                                <a:latin typeface="Cambria Math" panose="02040503050406030204" pitchFamily="18" charset="0"/>
                                <a:ea typeface="Cambria Math" panose="02040503050406030204" pitchFamily="18" charset="0"/>
                              </a:rPr>
                            </m:ctrlPr>
                          </m:dPr>
                          <m:e>
                            <m:r>
                              <a:rPr lang="en-US" altLang="zh-CN" sz="1400" i="1" dirty="0">
                                <a:latin typeface="Cambria Math" panose="02040503050406030204" pitchFamily="18" charset="0"/>
                                <a:ea typeface="Cambria Math" panose="02040503050406030204" pitchFamily="18" charset="0"/>
                              </a:rPr>
                              <m:t>𝑤</m:t>
                            </m:r>
                            <m:r>
                              <a:rPr lang="en-US" altLang="zh-CN" sz="1400" i="1" dirty="0">
                                <a:latin typeface="Cambria Math" panose="02040503050406030204" pitchFamily="18" charset="0"/>
                                <a:ea typeface="Cambria Math" panose="02040503050406030204" pitchFamily="18" charset="0"/>
                              </a:rPr>
                              <m:t>+</m:t>
                            </m:r>
                            <m:r>
                              <a:rPr lang="en-US" altLang="zh-CN" sz="1400" i="1" dirty="0">
                                <a:latin typeface="Cambria Math" panose="02040503050406030204" pitchFamily="18" charset="0"/>
                                <a:ea typeface="Cambria Math" panose="02040503050406030204" pitchFamily="18" charset="0"/>
                              </a:rPr>
                              <m:t>𝑛</m:t>
                            </m:r>
                            <m:r>
                              <a:rPr lang="en-US" altLang="zh-CN" sz="1400" i="1" dirty="0">
                                <a:latin typeface="Cambria Math" panose="02040503050406030204" pitchFamily="18" charset="0"/>
                                <a:ea typeface="Cambria Math" panose="02040503050406030204" pitchFamily="18" charset="0"/>
                              </a:rPr>
                              <m:t>−1</m:t>
                            </m:r>
                          </m:e>
                        </m:d>
                      </m:num>
                      <m:den>
                        <m:r>
                          <a:rPr lang="en-US" altLang="zh-CN" sz="1400" i="1" dirty="0">
                            <a:latin typeface="Cambria Math" panose="02040503050406030204" pitchFamily="18" charset="0"/>
                            <a:ea typeface="Cambria Math" panose="02040503050406030204" pitchFamily="18" charset="0"/>
                          </a:rPr>
                          <m:t>𝑓</m:t>
                        </m:r>
                      </m:den>
                    </m:f>
                    <m:r>
                      <a:rPr lang="en-US" altLang="zh-CN" sz="1400" i="1" dirty="0">
                        <a:latin typeface="Cambria Math" panose="02040503050406030204" pitchFamily="18" charset="0"/>
                        <a:ea typeface="Cambria Math" panose="02040503050406030204" pitchFamily="18" charset="0"/>
                      </a:rPr>
                      <m:t> </m:t>
                    </m:r>
                    <m:r>
                      <a:rPr lang="en-US" altLang="zh-CN" sz="1400" i="1">
                        <a:latin typeface="Cambria Math" panose="02040503050406030204" pitchFamily="18" charset="0"/>
                        <a:ea typeface="Cambria Math" panose="02040503050406030204" pitchFamily="18" charset="0"/>
                      </a:rPr>
                      <m:t>×</m:t>
                    </m:r>
                    <m:f>
                      <m:fPr>
                        <m:ctrlPr>
                          <a:rPr lang="en-US" altLang="zh-CN" sz="1400" i="1" dirty="0">
                            <a:latin typeface="Cambria Math" panose="02040503050406030204" pitchFamily="18" charset="0"/>
                            <a:ea typeface="Cambria Math" panose="02040503050406030204" pitchFamily="18" charset="0"/>
                          </a:rPr>
                        </m:ctrlPr>
                      </m:fPr>
                      <m:num>
                        <m:r>
                          <a:rPr lang="en-US" altLang="zh-CN" sz="1400" b="0" i="1" dirty="0" smtClean="0">
                            <a:latin typeface="Cambria Math" panose="02040503050406030204" pitchFamily="18" charset="0"/>
                          </a:rPr>
                          <m:t>𝐹</m:t>
                        </m:r>
                        <m:r>
                          <a:rPr lang="en-US" altLang="zh-CN" sz="1400" b="0" i="1" dirty="0" smtClean="0">
                            <a:latin typeface="Cambria Math" panose="02040503050406030204" pitchFamily="18" charset="0"/>
                          </a:rPr>
                          <m:t>+</m:t>
                        </m:r>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𝐶</m:t>
                            </m:r>
                          </m:num>
                          <m:den>
                            <m:r>
                              <m:rPr>
                                <m:sty m:val="p"/>
                              </m:rPr>
                              <a:rPr lang="en-US" altLang="zh-CN" sz="1400" i="1" dirty="0">
                                <a:latin typeface="Cambria Math" panose="02040503050406030204" pitchFamily="18" charset="0"/>
                              </a:rPr>
                              <m:t>f</m:t>
                            </m:r>
                          </m:den>
                        </m:f>
                      </m:num>
                      <m:den>
                        <m:sSup>
                          <m:sSupPr>
                            <m:ctrlPr>
                              <a:rPr lang="en-US" altLang="zh-CN" sz="1400" i="1" dirty="0">
                                <a:latin typeface="Cambria Math" panose="02040503050406030204" pitchFamily="18" charset="0"/>
                              </a:rPr>
                            </m:ctrlPr>
                          </m:sSupPr>
                          <m:e>
                            <m:d>
                              <m:dPr>
                                <m:ctrlPr>
                                  <a:rPr lang="en-US" altLang="zh-CN" sz="1400" i="1" dirty="0">
                                    <a:latin typeface="Cambria Math" panose="02040503050406030204" pitchFamily="18" charset="0"/>
                                  </a:rPr>
                                </m:ctrlPr>
                              </m:dPr>
                              <m:e>
                                <m:r>
                                  <a:rPr lang="en-US" altLang="zh-CN" sz="1400" i="1" dirty="0">
                                    <a:latin typeface="Cambria Math" panose="02040503050406030204" pitchFamily="18" charset="0"/>
                                  </a:rPr>
                                  <m:t>1+</m:t>
                                </m:r>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𝑦</m:t>
                                    </m:r>
                                  </m:num>
                                  <m:den>
                                    <m:r>
                                      <a:rPr lang="en-US" altLang="zh-CN" sz="1400" i="1" dirty="0">
                                        <a:latin typeface="Cambria Math" panose="02040503050406030204" pitchFamily="18" charset="0"/>
                                      </a:rPr>
                                      <m:t>𝑓</m:t>
                                    </m:r>
                                  </m:den>
                                </m:f>
                              </m:e>
                            </m:d>
                          </m:e>
                          <m:sup>
                            <m:r>
                              <m:rPr>
                                <m:sty m:val="p"/>
                              </m:rPr>
                              <a:rPr lang="en-US" altLang="zh-CN" sz="1400" i="1" dirty="0">
                                <a:latin typeface="Cambria Math" panose="02040503050406030204" pitchFamily="18" charset="0"/>
                              </a:rPr>
                              <m:t>w</m:t>
                            </m:r>
                            <m:r>
                              <a:rPr lang="en-US" altLang="zh-CN" sz="1400" i="1" dirty="0">
                                <a:latin typeface="Cambria Math" panose="02040503050406030204" pitchFamily="18" charset="0"/>
                              </a:rPr>
                              <m:t>+</m:t>
                            </m:r>
                            <m:r>
                              <m:rPr>
                                <m:sty m:val="p"/>
                              </m:rPr>
                              <a:rPr lang="en-US" altLang="zh-CN" sz="1400" i="1" dirty="0" smtClean="0">
                                <a:latin typeface="Cambria Math" panose="02040503050406030204" pitchFamily="18" charset="0"/>
                              </a:rPr>
                              <m:t>n</m:t>
                            </m:r>
                            <m:r>
                              <a:rPr lang="en-US" altLang="zh-CN" sz="1400" b="0" i="1" dirty="0" smtClean="0">
                                <a:latin typeface="Cambria Math" panose="02040503050406030204" pitchFamily="18" charset="0"/>
                              </a:rPr>
                              <m:t>−1</m:t>
                            </m:r>
                          </m:sup>
                        </m:sSup>
                      </m:den>
                    </m:f>
                    <m:r>
                      <a:rPr lang="en-US" altLang="zh-CN" sz="1400" b="0" i="1" smtClean="0">
                        <a:latin typeface="Cambria Math" panose="02040503050406030204" pitchFamily="18" charset="0"/>
                        <a:ea typeface="Cambria Math" panose="02040503050406030204" pitchFamily="18" charset="0"/>
                      </a:rPr>
                      <m:t>]</m:t>
                    </m:r>
                  </m:oMath>
                </a14:m>
                <a:r>
                  <a:rPr lang="en-US" altLang="zh-CN" sz="1800" dirty="0"/>
                  <a:t>                      (10.16)</a:t>
                </a:r>
              </a:p>
              <a:p>
                <a:r>
                  <a:rPr lang="zh-CN" altLang="en-US" sz="1800" dirty="0"/>
                  <a:t>公式（</a:t>
                </a:r>
                <a:r>
                  <a:rPr lang="en-US" altLang="zh-CN" sz="1800" dirty="0"/>
                  <a:t>10.16</a:t>
                </a:r>
                <a:r>
                  <a:rPr lang="zh-CN" altLang="en-US" sz="1800" dirty="0"/>
                  <a:t>）相当繁琐，但我们仔细看还是可以明白：</a:t>
                </a:r>
                <a:endParaRPr lang="en-US" altLang="zh-CN" sz="1800" dirty="0"/>
              </a:p>
              <a:p>
                <a:pPr marL="0" indent="0">
                  <a:buNone/>
                </a:pPr>
                <a:r>
                  <a:rPr lang="zh-CN" altLang="en-US" sz="1400" dirty="0">
                    <a:ea typeface="Cambria Math" panose="02040503050406030204" pitchFamily="18" charset="0"/>
                  </a:rPr>
                  <a:t>   </a:t>
                </a:r>
                <a14:m>
                  <m:oMath xmlns:m="http://schemas.openxmlformats.org/officeDocument/2006/math">
                    <m:nary>
                      <m:naryPr>
                        <m:chr m:val="∑"/>
                        <m:ctrlPr>
                          <a:rPr lang="en-US" altLang="zh-CN" sz="1400" b="0" i="1" dirty="0" smtClean="0">
                            <a:latin typeface="Cambria Math" panose="02040503050406030204" pitchFamily="18" charset="0"/>
                            <a:ea typeface="Cambria Math" panose="02040503050406030204" pitchFamily="18" charset="0"/>
                          </a:rPr>
                        </m:ctrlPr>
                      </m:naryPr>
                      <m:sub>
                        <m:r>
                          <m:rPr>
                            <m:sty m:val="p"/>
                            <m:brk m:alnAt="23"/>
                          </m:rPr>
                          <a:rPr lang="en-US" altLang="zh-CN" sz="1400" i="1" dirty="0">
                            <a:latin typeface="Cambria Math" panose="02040503050406030204" pitchFamily="18" charset="0"/>
                            <a:ea typeface="Cambria Math" panose="02040503050406030204" pitchFamily="18" charset="0"/>
                          </a:rPr>
                          <m:t>i</m:t>
                        </m:r>
                        <m:r>
                          <a:rPr lang="en-US" altLang="zh-CN" sz="1400" b="0" i="1" dirty="0" smtClean="0">
                            <a:latin typeface="Cambria Math" panose="02040503050406030204" pitchFamily="18" charset="0"/>
                            <a:ea typeface="Cambria Math" panose="02040503050406030204" pitchFamily="18" charset="0"/>
                          </a:rPr>
                          <m:t>=0</m:t>
                        </m:r>
                      </m:sub>
                      <m:sup>
                        <m:r>
                          <a:rPr lang="en-US" altLang="zh-CN" sz="1400" b="0" i="1" dirty="0" smtClean="0">
                            <a:latin typeface="Cambria Math" panose="02040503050406030204" pitchFamily="18" charset="0"/>
                            <a:ea typeface="Cambria Math" panose="02040503050406030204" pitchFamily="18" charset="0"/>
                          </a:rPr>
                          <m:t>𝑛</m:t>
                        </m:r>
                        <m:r>
                          <a:rPr lang="en-US" altLang="zh-CN" sz="1400" b="0" i="1" dirty="0" smtClean="0">
                            <a:latin typeface="Cambria Math" panose="02040503050406030204" pitchFamily="18" charset="0"/>
                            <a:ea typeface="Cambria Math" panose="02040503050406030204" pitchFamily="18" charset="0"/>
                          </a:rPr>
                          <m:t>−2</m:t>
                        </m:r>
                      </m:sup>
                      <m:e>
                        <m:r>
                          <a:rPr lang="en-US" altLang="zh-CN" sz="1400" b="0" i="1" dirty="0" smtClean="0">
                            <a:latin typeface="Cambria Math" panose="02040503050406030204" pitchFamily="18" charset="0"/>
                            <a:ea typeface="Cambria Math" panose="02040503050406030204" pitchFamily="18" charset="0"/>
                          </a:rPr>
                          <m:t>(</m:t>
                        </m:r>
                        <m:f>
                          <m:fPr>
                            <m:ctrlPr>
                              <a:rPr lang="en-US" altLang="zh-CN" sz="1400" b="0" i="1" dirty="0" smtClean="0">
                                <a:latin typeface="Cambria Math" panose="02040503050406030204" pitchFamily="18" charset="0"/>
                                <a:ea typeface="Cambria Math" panose="02040503050406030204" pitchFamily="18" charset="0"/>
                              </a:rPr>
                            </m:ctrlPr>
                          </m:fPr>
                          <m:num>
                            <m:r>
                              <a:rPr lang="en-US" altLang="zh-CN" sz="1400" b="0" i="1" dirty="0" smtClean="0">
                                <a:latin typeface="Cambria Math" panose="02040503050406030204" pitchFamily="18" charset="0"/>
                                <a:ea typeface="Cambria Math" panose="02040503050406030204" pitchFamily="18" charset="0"/>
                              </a:rPr>
                              <m:t>𝑤</m:t>
                            </m:r>
                            <m:r>
                              <a:rPr lang="en-US" altLang="zh-CN" sz="1400" b="0" i="1" dirty="0" smtClean="0">
                                <a:latin typeface="Cambria Math" panose="02040503050406030204" pitchFamily="18" charset="0"/>
                                <a:ea typeface="Cambria Math" panose="02040503050406030204" pitchFamily="18" charset="0"/>
                              </a:rPr>
                              <m:t>+</m:t>
                            </m:r>
                            <m:r>
                              <a:rPr lang="en-US" altLang="zh-CN" sz="1400" b="0" i="1" dirty="0" smtClean="0">
                                <a:latin typeface="Cambria Math" panose="02040503050406030204" pitchFamily="18" charset="0"/>
                                <a:ea typeface="Cambria Math" panose="02040503050406030204" pitchFamily="18" charset="0"/>
                              </a:rPr>
                              <m:t>𝑖</m:t>
                            </m:r>
                          </m:num>
                          <m:den>
                            <m:r>
                              <a:rPr lang="en-US" altLang="zh-CN" sz="1400" b="0" i="1" dirty="0" smtClean="0">
                                <a:latin typeface="Cambria Math" panose="02040503050406030204" pitchFamily="18" charset="0"/>
                                <a:ea typeface="Cambria Math" panose="02040503050406030204" pitchFamily="18" charset="0"/>
                              </a:rPr>
                              <m:t>𝑓</m:t>
                            </m:r>
                          </m:den>
                        </m:f>
                        <m:r>
                          <a:rPr lang="en-US" altLang="zh-CN" sz="1400" b="0" i="1" dirty="0" smtClean="0">
                            <a:latin typeface="Cambria Math" panose="02040503050406030204" pitchFamily="18" charset="0"/>
                            <a:ea typeface="Cambria Math" panose="02040503050406030204" pitchFamily="18" charset="0"/>
                          </a:rPr>
                          <m:t>×</m:t>
                        </m:r>
                      </m:e>
                    </m:nary>
                    <m:f>
                      <m:fPr>
                        <m:ctrlPr>
                          <a:rPr lang="en-US" altLang="zh-CN" sz="1400" b="0" i="1" dirty="0" smtClean="0">
                            <a:latin typeface="Cambria Math" panose="02040503050406030204" pitchFamily="18" charset="0"/>
                            <a:ea typeface="Cambria Math" panose="02040503050406030204" pitchFamily="18" charset="0"/>
                          </a:rPr>
                        </m:ctrlPr>
                      </m:fPr>
                      <m:num>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𝐶</m:t>
                            </m:r>
                          </m:num>
                          <m:den>
                            <m:r>
                              <m:rPr>
                                <m:sty m:val="p"/>
                              </m:rPr>
                              <a:rPr lang="en-US" altLang="zh-CN" sz="1400" i="1" dirty="0">
                                <a:latin typeface="Cambria Math" panose="02040503050406030204" pitchFamily="18" charset="0"/>
                              </a:rPr>
                              <m:t>f</m:t>
                            </m:r>
                          </m:den>
                        </m:f>
                      </m:num>
                      <m:den>
                        <m:sSup>
                          <m:sSupPr>
                            <m:ctrlPr>
                              <a:rPr lang="en-US" altLang="zh-CN" sz="1400" i="1" dirty="0">
                                <a:latin typeface="Cambria Math" panose="02040503050406030204" pitchFamily="18" charset="0"/>
                              </a:rPr>
                            </m:ctrlPr>
                          </m:sSupPr>
                          <m:e>
                            <m:d>
                              <m:dPr>
                                <m:ctrlPr>
                                  <a:rPr lang="en-US" altLang="zh-CN" sz="1400" i="1" dirty="0">
                                    <a:latin typeface="Cambria Math" panose="02040503050406030204" pitchFamily="18" charset="0"/>
                                  </a:rPr>
                                </m:ctrlPr>
                              </m:dPr>
                              <m:e>
                                <m:r>
                                  <a:rPr lang="en-US" altLang="zh-CN" sz="1400" i="1" dirty="0">
                                    <a:latin typeface="Cambria Math" panose="02040503050406030204" pitchFamily="18" charset="0"/>
                                  </a:rPr>
                                  <m:t>1+</m:t>
                                </m:r>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𝑦</m:t>
                                    </m:r>
                                  </m:num>
                                  <m:den>
                                    <m:r>
                                      <a:rPr lang="en-US" altLang="zh-CN" sz="1400" i="1" dirty="0">
                                        <a:latin typeface="Cambria Math" panose="02040503050406030204" pitchFamily="18" charset="0"/>
                                      </a:rPr>
                                      <m:t>𝑓</m:t>
                                    </m:r>
                                  </m:den>
                                </m:f>
                              </m:e>
                            </m:d>
                          </m:e>
                          <m:sup>
                            <m:r>
                              <m:rPr>
                                <m:sty m:val="p"/>
                              </m:rPr>
                              <a:rPr lang="en-US" altLang="zh-CN" sz="1400" i="1" dirty="0">
                                <a:latin typeface="Cambria Math" panose="02040503050406030204" pitchFamily="18" charset="0"/>
                              </a:rPr>
                              <m:t>w</m:t>
                            </m:r>
                            <m:r>
                              <a:rPr lang="en-US" altLang="zh-CN" sz="1400" b="0" i="1" dirty="0" smtClean="0">
                                <a:latin typeface="Cambria Math" panose="02040503050406030204" pitchFamily="18" charset="0"/>
                              </a:rPr>
                              <m:t>+</m:t>
                            </m:r>
                            <m:r>
                              <m:rPr>
                                <m:sty m:val="p"/>
                              </m:rPr>
                              <a:rPr lang="en-US" altLang="zh-CN" sz="1400" i="1" dirty="0">
                                <a:latin typeface="Cambria Math" panose="02040503050406030204" pitchFamily="18" charset="0"/>
                              </a:rPr>
                              <m:t>i</m:t>
                            </m:r>
                          </m:sup>
                        </m:sSup>
                      </m:den>
                    </m:f>
                    <m:r>
                      <a:rPr lang="en-US" altLang="zh-CN" sz="1400" b="0" i="1" dirty="0" smtClean="0">
                        <a:latin typeface="Cambria Math" panose="02040503050406030204" pitchFamily="18" charset="0"/>
                        <a:ea typeface="Cambria Math" panose="02040503050406030204" pitchFamily="18" charset="0"/>
                      </a:rPr>
                      <m:t>)</m:t>
                    </m:r>
                  </m:oMath>
                </a14:m>
                <a:r>
                  <a:rPr lang="en-US" altLang="zh-CN" sz="1400" dirty="0"/>
                  <a:t> </a:t>
                </a:r>
                <a:r>
                  <a:rPr lang="zh-CN" altLang="en-US" sz="1400" dirty="0"/>
                  <a:t>共有</a:t>
                </a:r>
                <a:r>
                  <a:rPr lang="en-US" altLang="zh-CN" sz="1400" dirty="0"/>
                  <a:t>n-1</a:t>
                </a:r>
                <a:r>
                  <a:rPr lang="zh-CN" altLang="en-US" sz="1400" dirty="0"/>
                  <a:t>项 ，</a:t>
                </a:r>
                <a:r>
                  <a:rPr lang="en-US" altLang="zh-CN" sz="1400" dirty="0">
                    <a:ea typeface="Cambria Math" panose="02040503050406030204" pitchFamily="18" charset="0"/>
                  </a:rPr>
                  <a:t> </a:t>
                </a:r>
                <a14:m>
                  <m:oMath xmlns:m="http://schemas.openxmlformats.org/officeDocument/2006/math">
                    <m:f>
                      <m:fPr>
                        <m:ctrlPr>
                          <a:rPr lang="en-US" altLang="zh-CN" sz="1400" i="1" dirty="0">
                            <a:latin typeface="Cambria Math" panose="02040503050406030204" pitchFamily="18" charset="0"/>
                            <a:ea typeface="Cambria Math" panose="02040503050406030204" pitchFamily="18" charset="0"/>
                          </a:rPr>
                        </m:ctrlPr>
                      </m:fPr>
                      <m:num>
                        <m:r>
                          <a:rPr lang="en-US" altLang="zh-CN" sz="1400" i="1" dirty="0">
                            <a:latin typeface="Cambria Math" panose="02040503050406030204" pitchFamily="18" charset="0"/>
                            <a:ea typeface="Cambria Math" panose="02040503050406030204" pitchFamily="18" charset="0"/>
                          </a:rPr>
                          <m:t>𝑤</m:t>
                        </m:r>
                        <m:r>
                          <a:rPr lang="en-US" altLang="zh-CN" sz="1400" i="1" dirty="0">
                            <a:latin typeface="Cambria Math" panose="02040503050406030204" pitchFamily="18" charset="0"/>
                            <a:ea typeface="Cambria Math" panose="02040503050406030204" pitchFamily="18" charset="0"/>
                          </a:rPr>
                          <m:t>+</m:t>
                        </m:r>
                        <m:r>
                          <a:rPr lang="en-US" altLang="zh-CN" sz="1400" i="1" dirty="0">
                            <a:latin typeface="Cambria Math" panose="02040503050406030204" pitchFamily="18" charset="0"/>
                            <a:ea typeface="Cambria Math" panose="02040503050406030204" pitchFamily="18" charset="0"/>
                          </a:rPr>
                          <m:t>𝑖</m:t>
                        </m:r>
                      </m:num>
                      <m:den>
                        <m:r>
                          <a:rPr lang="en-US" altLang="zh-CN" sz="1400" i="1" dirty="0">
                            <a:latin typeface="Cambria Math" panose="02040503050406030204" pitchFamily="18" charset="0"/>
                            <a:ea typeface="Cambria Math" panose="02040503050406030204" pitchFamily="18" charset="0"/>
                          </a:rPr>
                          <m:t>𝑓</m:t>
                        </m:r>
                      </m:den>
                    </m:f>
                    <m:r>
                      <a:rPr lang="zh-CN" altLang="en-US" sz="1400" i="1" dirty="0" smtClean="0">
                        <a:latin typeface="Cambria Math" panose="02040503050406030204" pitchFamily="18" charset="0"/>
                        <a:ea typeface="Cambria Math" panose="02040503050406030204" pitchFamily="18" charset="0"/>
                      </a:rPr>
                      <m:t>是</m:t>
                    </m:r>
                    <m:r>
                      <a:rPr lang="zh-CN" altLang="en-US" sz="1400" i="1" dirty="0">
                        <a:latin typeface="Cambria Math" panose="02040503050406030204" pitchFamily="18" charset="0"/>
                        <a:ea typeface="Cambria Math" panose="02040503050406030204" pitchFamily="18" charset="0"/>
                      </a:rPr>
                      <m:t>每</m:t>
                    </m:r>
                  </m:oMath>
                </a14:m>
                <a:r>
                  <a:rPr lang="zh-CN" altLang="en-US" sz="1400" dirty="0"/>
                  <a:t>次付息距</a:t>
                </a:r>
                <a:r>
                  <a:rPr lang="en-US" altLang="zh-CN" sz="1400" dirty="0"/>
                  <a:t>t</a:t>
                </a:r>
                <a:r>
                  <a:rPr lang="zh-CN" altLang="en-US" sz="1400" dirty="0"/>
                  <a:t>时刻的年数，</a:t>
                </a:r>
                <a:r>
                  <a:rPr lang="en-US" altLang="zh-CN" sz="1400" dirty="0">
                    <a:ea typeface="Cambria Math" panose="02040503050406030204" pitchFamily="18" charset="0"/>
                  </a:rPr>
                  <a:t> </a:t>
                </a:r>
                <a14:m>
                  <m:oMath xmlns:m="http://schemas.openxmlformats.org/officeDocument/2006/math">
                    <m:f>
                      <m:fPr>
                        <m:ctrlPr>
                          <a:rPr lang="en-US" altLang="zh-CN" sz="1400" i="1" dirty="0">
                            <a:latin typeface="Cambria Math" panose="02040503050406030204" pitchFamily="18" charset="0"/>
                            <a:ea typeface="Cambria Math" panose="02040503050406030204" pitchFamily="18" charset="0"/>
                          </a:rPr>
                        </m:ctrlPr>
                      </m:fPr>
                      <m:num>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𝐶</m:t>
                            </m:r>
                          </m:num>
                          <m:den>
                            <m:r>
                              <m:rPr>
                                <m:sty m:val="p"/>
                              </m:rPr>
                              <a:rPr lang="en-US" altLang="zh-CN" sz="1400" i="1" dirty="0">
                                <a:latin typeface="Cambria Math" panose="02040503050406030204" pitchFamily="18" charset="0"/>
                              </a:rPr>
                              <m:t>f</m:t>
                            </m:r>
                          </m:den>
                        </m:f>
                      </m:num>
                      <m:den>
                        <m:sSup>
                          <m:sSupPr>
                            <m:ctrlPr>
                              <a:rPr lang="en-US" altLang="zh-CN" sz="1400" i="1" dirty="0">
                                <a:latin typeface="Cambria Math" panose="02040503050406030204" pitchFamily="18" charset="0"/>
                              </a:rPr>
                            </m:ctrlPr>
                          </m:sSupPr>
                          <m:e>
                            <m:d>
                              <m:dPr>
                                <m:ctrlPr>
                                  <a:rPr lang="en-US" altLang="zh-CN" sz="1400" i="1" dirty="0">
                                    <a:latin typeface="Cambria Math" panose="02040503050406030204" pitchFamily="18" charset="0"/>
                                  </a:rPr>
                                </m:ctrlPr>
                              </m:dPr>
                              <m:e>
                                <m:r>
                                  <a:rPr lang="en-US" altLang="zh-CN" sz="1400" i="1" dirty="0">
                                    <a:latin typeface="Cambria Math" panose="02040503050406030204" pitchFamily="18" charset="0"/>
                                  </a:rPr>
                                  <m:t>1+</m:t>
                                </m:r>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𝑦</m:t>
                                    </m:r>
                                  </m:num>
                                  <m:den>
                                    <m:r>
                                      <a:rPr lang="en-US" altLang="zh-CN" sz="1400" i="1" dirty="0">
                                        <a:latin typeface="Cambria Math" panose="02040503050406030204" pitchFamily="18" charset="0"/>
                                      </a:rPr>
                                      <m:t>𝑓</m:t>
                                    </m:r>
                                  </m:den>
                                </m:f>
                              </m:e>
                            </m:d>
                          </m:e>
                          <m:sup>
                            <m:r>
                              <m:rPr>
                                <m:sty m:val="p"/>
                              </m:rPr>
                              <a:rPr lang="en-US" altLang="zh-CN" sz="1400" i="1" dirty="0">
                                <a:latin typeface="Cambria Math" panose="02040503050406030204" pitchFamily="18" charset="0"/>
                              </a:rPr>
                              <m:t>w</m:t>
                            </m:r>
                            <m:r>
                              <a:rPr lang="en-US" altLang="zh-CN" sz="1400" i="1" dirty="0">
                                <a:latin typeface="Cambria Math" panose="02040503050406030204" pitchFamily="18" charset="0"/>
                              </a:rPr>
                              <m:t>+</m:t>
                            </m:r>
                            <m:r>
                              <m:rPr>
                                <m:sty m:val="p"/>
                              </m:rPr>
                              <a:rPr lang="en-US" altLang="zh-CN" sz="1400" i="1" dirty="0">
                                <a:latin typeface="Cambria Math" panose="02040503050406030204" pitchFamily="18" charset="0"/>
                              </a:rPr>
                              <m:t>i</m:t>
                            </m:r>
                          </m:sup>
                        </m:sSup>
                      </m:den>
                    </m:f>
                  </m:oMath>
                </a14:m>
                <a:r>
                  <a:rPr lang="zh-CN" altLang="en-US" sz="1400" dirty="0"/>
                  <a:t>则是每次付息的现值，</a:t>
                </a:r>
                <a:r>
                  <a:rPr lang="en-US" altLang="zh-CN" sz="1400" dirty="0">
                    <a:ea typeface="Cambria Math" panose="02040503050406030204" pitchFamily="18" charset="0"/>
                  </a:rPr>
                  <a:t> </a:t>
                </a:r>
                <a14:m>
                  <m:oMath xmlns:m="http://schemas.openxmlformats.org/officeDocument/2006/math">
                    <m:f>
                      <m:fPr>
                        <m:ctrlPr>
                          <a:rPr lang="en-US" altLang="zh-CN" sz="1400" i="1" dirty="0">
                            <a:latin typeface="Cambria Math" panose="02040503050406030204" pitchFamily="18" charset="0"/>
                            <a:ea typeface="Cambria Math" panose="02040503050406030204" pitchFamily="18" charset="0"/>
                          </a:rPr>
                        </m:ctrlPr>
                      </m:fPr>
                      <m:num>
                        <m:d>
                          <m:dPr>
                            <m:ctrlPr>
                              <a:rPr lang="en-US" altLang="zh-CN" sz="1400" i="1" dirty="0">
                                <a:latin typeface="Cambria Math" panose="02040503050406030204" pitchFamily="18" charset="0"/>
                                <a:ea typeface="Cambria Math" panose="02040503050406030204" pitchFamily="18" charset="0"/>
                              </a:rPr>
                            </m:ctrlPr>
                          </m:dPr>
                          <m:e>
                            <m:r>
                              <a:rPr lang="en-US" altLang="zh-CN" sz="1400" i="1" dirty="0">
                                <a:latin typeface="Cambria Math" panose="02040503050406030204" pitchFamily="18" charset="0"/>
                                <a:ea typeface="Cambria Math" panose="02040503050406030204" pitchFamily="18" charset="0"/>
                              </a:rPr>
                              <m:t>𝑤</m:t>
                            </m:r>
                            <m:r>
                              <a:rPr lang="en-US" altLang="zh-CN" sz="1400" i="1" dirty="0">
                                <a:latin typeface="Cambria Math" panose="02040503050406030204" pitchFamily="18" charset="0"/>
                                <a:ea typeface="Cambria Math" panose="02040503050406030204" pitchFamily="18" charset="0"/>
                              </a:rPr>
                              <m:t>+</m:t>
                            </m:r>
                            <m:r>
                              <a:rPr lang="en-US" altLang="zh-CN" sz="1400" i="1" dirty="0">
                                <a:latin typeface="Cambria Math" panose="02040503050406030204" pitchFamily="18" charset="0"/>
                                <a:ea typeface="Cambria Math" panose="02040503050406030204" pitchFamily="18" charset="0"/>
                              </a:rPr>
                              <m:t>𝑛</m:t>
                            </m:r>
                            <m:r>
                              <a:rPr lang="en-US" altLang="zh-CN" sz="1400" i="1" dirty="0">
                                <a:latin typeface="Cambria Math" panose="02040503050406030204" pitchFamily="18" charset="0"/>
                                <a:ea typeface="Cambria Math" panose="02040503050406030204" pitchFamily="18" charset="0"/>
                              </a:rPr>
                              <m:t>−1</m:t>
                            </m:r>
                          </m:e>
                        </m:d>
                      </m:num>
                      <m:den>
                        <m:r>
                          <a:rPr lang="en-US" altLang="zh-CN" sz="1400" i="1" dirty="0">
                            <a:latin typeface="Cambria Math" panose="02040503050406030204" pitchFamily="18" charset="0"/>
                            <a:ea typeface="Cambria Math" panose="02040503050406030204" pitchFamily="18" charset="0"/>
                          </a:rPr>
                          <m:t>𝑓</m:t>
                        </m:r>
                      </m:den>
                    </m:f>
                  </m:oMath>
                </a14:m>
                <a:r>
                  <a:rPr lang="zh-CN" altLang="en-US" sz="1400" dirty="0"/>
                  <a:t>是最后一笔现金流距</a:t>
                </a:r>
                <a:r>
                  <a:rPr lang="en-US" altLang="zh-CN" sz="1400" dirty="0"/>
                  <a:t>t</a:t>
                </a:r>
                <a:r>
                  <a:rPr lang="zh-CN" altLang="en-US" sz="1400" dirty="0"/>
                  <a:t>时刻的年数，</a:t>
                </a:r>
                <a:r>
                  <a:rPr lang="en-US" altLang="zh-CN" sz="1400" dirty="0">
                    <a:ea typeface="Cambria Math" panose="02040503050406030204" pitchFamily="18" charset="0"/>
                  </a:rPr>
                  <a:t> </a:t>
                </a:r>
                <a14:m>
                  <m:oMath xmlns:m="http://schemas.openxmlformats.org/officeDocument/2006/math">
                    <m:f>
                      <m:fPr>
                        <m:ctrlPr>
                          <a:rPr lang="en-US" altLang="zh-CN" sz="1400" i="1" dirty="0">
                            <a:latin typeface="Cambria Math" panose="02040503050406030204" pitchFamily="18" charset="0"/>
                            <a:ea typeface="Cambria Math" panose="02040503050406030204" pitchFamily="18" charset="0"/>
                          </a:rPr>
                        </m:ctrlPr>
                      </m:fPr>
                      <m:num>
                        <m:r>
                          <a:rPr lang="en-US" altLang="zh-CN" sz="1400" i="1" dirty="0">
                            <a:latin typeface="Cambria Math" panose="02040503050406030204" pitchFamily="18" charset="0"/>
                          </a:rPr>
                          <m:t>𝐹</m:t>
                        </m:r>
                        <m:r>
                          <a:rPr lang="en-US" altLang="zh-CN" sz="1400" i="1" dirty="0">
                            <a:latin typeface="Cambria Math" panose="02040503050406030204" pitchFamily="18" charset="0"/>
                          </a:rPr>
                          <m:t>+</m:t>
                        </m:r>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𝐶</m:t>
                            </m:r>
                          </m:num>
                          <m:den>
                            <m:r>
                              <m:rPr>
                                <m:sty m:val="p"/>
                              </m:rPr>
                              <a:rPr lang="en-US" altLang="zh-CN" sz="1400" i="1" dirty="0">
                                <a:latin typeface="Cambria Math" panose="02040503050406030204" pitchFamily="18" charset="0"/>
                              </a:rPr>
                              <m:t>f</m:t>
                            </m:r>
                          </m:den>
                        </m:f>
                      </m:num>
                      <m:den>
                        <m:sSup>
                          <m:sSupPr>
                            <m:ctrlPr>
                              <a:rPr lang="en-US" altLang="zh-CN" sz="1400" i="1" dirty="0">
                                <a:latin typeface="Cambria Math" panose="02040503050406030204" pitchFamily="18" charset="0"/>
                              </a:rPr>
                            </m:ctrlPr>
                          </m:sSupPr>
                          <m:e>
                            <m:d>
                              <m:dPr>
                                <m:ctrlPr>
                                  <a:rPr lang="en-US" altLang="zh-CN" sz="1400" i="1" dirty="0">
                                    <a:latin typeface="Cambria Math" panose="02040503050406030204" pitchFamily="18" charset="0"/>
                                  </a:rPr>
                                </m:ctrlPr>
                              </m:dPr>
                              <m:e>
                                <m:r>
                                  <a:rPr lang="en-US" altLang="zh-CN" sz="1400" i="1" dirty="0">
                                    <a:latin typeface="Cambria Math" panose="02040503050406030204" pitchFamily="18" charset="0"/>
                                  </a:rPr>
                                  <m:t>1+</m:t>
                                </m:r>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𝑦</m:t>
                                    </m:r>
                                  </m:num>
                                  <m:den>
                                    <m:r>
                                      <a:rPr lang="en-US" altLang="zh-CN" sz="1400" i="1" dirty="0">
                                        <a:latin typeface="Cambria Math" panose="02040503050406030204" pitchFamily="18" charset="0"/>
                                      </a:rPr>
                                      <m:t>𝑓</m:t>
                                    </m:r>
                                  </m:den>
                                </m:f>
                              </m:e>
                            </m:d>
                          </m:e>
                          <m:sup>
                            <m:r>
                              <m:rPr>
                                <m:sty m:val="p"/>
                              </m:rPr>
                              <a:rPr lang="en-US" altLang="zh-CN" sz="1400" i="1" dirty="0">
                                <a:latin typeface="Cambria Math" panose="02040503050406030204" pitchFamily="18" charset="0"/>
                              </a:rPr>
                              <m:t>w</m:t>
                            </m:r>
                            <m:r>
                              <a:rPr lang="en-US" altLang="zh-CN" sz="1400" i="1" dirty="0">
                                <a:latin typeface="Cambria Math" panose="02040503050406030204" pitchFamily="18" charset="0"/>
                              </a:rPr>
                              <m:t>+</m:t>
                            </m:r>
                            <m:r>
                              <m:rPr>
                                <m:sty m:val="p"/>
                              </m:rPr>
                              <a:rPr lang="en-US" altLang="zh-CN" sz="1400" i="1" dirty="0">
                                <a:latin typeface="Cambria Math" panose="02040503050406030204" pitchFamily="18" charset="0"/>
                              </a:rPr>
                              <m:t>n</m:t>
                            </m:r>
                            <m:r>
                              <a:rPr lang="en-US" altLang="zh-CN" sz="1400" i="1" dirty="0">
                                <a:latin typeface="Cambria Math" panose="02040503050406030204" pitchFamily="18" charset="0"/>
                              </a:rPr>
                              <m:t>−1</m:t>
                            </m:r>
                          </m:sup>
                        </m:sSup>
                      </m:den>
                    </m:f>
                  </m:oMath>
                </a14:m>
                <a:r>
                  <a:rPr lang="zh-CN" altLang="en-US" sz="1400" dirty="0"/>
                  <a:t>是最后一笔现金流的现值。</a:t>
                </a:r>
                <a:endParaRPr lang="en-US" altLang="zh-CN" sz="1400" dirty="0"/>
              </a:p>
              <a:p>
                <a:pPr marL="0" indent="0">
                  <a:buNone/>
                </a:pPr>
                <a:r>
                  <a:rPr lang="zh-CN" altLang="en-US" sz="1400" dirty="0"/>
                  <a:t>因此，方括号里面共有</a:t>
                </a:r>
                <a:r>
                  <a:rPr lang="en-US" altLang="zh-CN" sz="1400" dirty="0"/>
                  <a:t>n</a:t>
                </a:r>
                <a:r>
                  <a:rPr lang="zh-CN" altLang="en-US" sz="1400" dirty="0"/>
                  <a:t>项，等于</a:t>
                </a:r>
                <a:r>
                  <a:rPr lang="en-US" altLang="zh-CN" sz="1400" dirty="0"/>
                  <a:t>n</a:t>
                </a:r>
                <a:r>
                  <a:rPr lang="zh-CN" altLang="en-US" sz="1400" dirty="0"/>
                  <a:t>期现金流距</a:t>
                </a:r>
                <a:r>
                  <a:rPr lang="en-US" altLang="zh-CN" sz="1400" dirty="0"/>
                  <a:t>t</a:t>
                </a:r>
                <a:r>
                  <a:rPr lang="zh-CN" altLang="en-US" sz="1400" dirty="0"/>
                  <a:t>时刻的加权平均年数，权重为每期现金流贴现到</a:t>
                </a:r>
                <a:r>
                  <a:rPr lang="en-US" altLang="zh-CN" sz="1400" dirty="0"/>
                  <a:t>t</a:t>
                </a:r>
                <a:r>
                  <a:rPr lang="zh-CN" altLang="en-US" sz="1400" dirty="0"/>
                  <a:t>时刻的现值。</a:t>
                </a:r>
                <a:endParaRPr lang="en-US" altLang="zh-CN" sz="1400" dirty="0"/>
              </a:p>
              <a:p>
                <a:endParaRPr lang="zh-CN" altLang="en-US" dirty="0"/>
              </a:p>
            </p:txBody>
          </p:sp>
        </mc:Choice>
        <mc:Fallback xmlns="">
          <p:sp>
            <p:nvSpPr>
              <p:cNvPr id="3" name="内容占位符 2">
                <a:extLst>
                  <a:ext uri="{FF2B5EF4-FFF2-40B4-BE49-F238E27FC236}">
                    <a16:creationId xmlns:a16="http://schemas.microsoft.com/office/drawing/2014/main" id="{1E6BC31E-6732-47F6-0C25-CAD90C106F33}"/>
                  </a:ext>
                </a:extLst>
              </p:cNvPr>
              <p:cNvSpPr>
                <a:spLocks noGrp="1" noRot="1" noChangeAspect="1" noMove="1" noResize="1" noEditPoints="1" noAdjustHandles="1" noChangeArrowheads="1" noChangeShapeType="1" noTextEdit="1"/>
              </p:cNvSpPr>
              <p:nvPr>
                <p:ph idx="1"/>
              </p:nvPr>
            </p:nvSpPr>
            <p:spPr>
              <a:blipFill>
                <a:blip r:embed="rId2"/>
                <a:stretch>
                  <a:fillRect l="-444" b="-59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6445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26AD4-E98B-E8CE-2194-6D149E4599A0}"/>
              </a:ext>
            </a:extLst>
          </p:cNvPr>
          <p:cNvSpPr>
            <a:spLocks noGrp="1"/>
          </p:cNvSpPr>
          <p:nvPr>
            <p:ph type="title"/>
          </p:nvPr>
        </p:nvSpPr>
        <p:spPr/>
        <p:txBody>
          <a:bodyPr/>
          <a:lstStyle/>
          <a:p>
            <a:r>
              <a:rPr lang="en-US" altLang="zh-CN" dirty="0"/>
              <a:t>          </a:t>
            </a:r>
            <a:r>
              <a:rPr lang="en-US" altLang="zh-CN" sz="3200" dirty="0"/>
              <a:t>Macaulay</a:t>
            </a:r>
            <a:r>
              <a:rPr lang="zh-CN" altLang="en-US" sz="3200" dirty="0"/>
              <a:t>久期和修正久期</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C1FE55F-86D3-6AC5-9C30-6FE987FF6670}"/>
                  </a:ext>
                </a:extLst>
              </p:cNvPr>
              <p:cNvSpPr>
                <a:spLocks noGrp="1"/>
              </p:cNvSpPr>
              <p:nvPr>
                <p:ph idx="1"/>
              </p:nvPr>
            </p:nvSpPr>
            <p:spPr/>
            <p:txBody>
              <a:bodyPr/>
              <a:lstStyle/>
              <a:p>
                <a14:m>
                  <m:oMath xmlns:m="http://schemas.openxmlformats.org/officeDocument/2006/math">
                    <m:f>
                      <m:fPr>
                        <m:ctrlPr>
                          <a:rPr lang="en-US" altLang="zh-CN" sz="1800" i="1" smtClean="0">
                            <a:latin typeface="Cambria Math" panose="02040503050406030204" pitchFamily="18" charset="0"/>
                            <a:ea typeface="Cambria Math" panose="02040503050406030204" pitchFamily="18" charset="0"/>
                          </a:rPr>
                        </m:ctrlPr>
                      </m:fPr>
                      <m:num>
                        <m:r>
                          <a:rPr lang="en-US" altLang="zh-CN" sz="1800" b="0" i="1" smtClean="0">
                            <a:latin typeface="Cambria Math" panose="02040503050406030204" pitchFamily="18" charset="0"/>
                            <a:ea typeface="Cambria Math" panose="02040503050406030204" pitchFamily="18" charset="0"/>
                          </a:rPr>
                          <m:t>1</m:t>
                        </m:r>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𝑡</m:t>
                            </m:r>
                          </m:sub>
                        </m:sSub>
                      </m:den>
                    </m:f>
                    <m:r>
                      <a:rPr lang="en-US" altLang="zh-CN" sz="1800" i="1" smtClean="0">
                        <a:latin typeface="Cambria Math" panose="02040503050406030204" pitchFamily="18" charset="0"/>
                        <a:ea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𝑡</m:t>
                            </m:r>
                          </m:sub>
                        </m:sSub>
                      </m:num>
                      <m:den>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𝑦</m:t>
                        </m:r>
                      </m:den>
                    </m:f>
                  </m:oMath>
                </a14:m>
                <a:r>
                  <a:rPr lang="en-US" altLang="zh-CN" sz="1800" dirty="0"/>
                  <a:t>=</a:t>
                </a:r>
                <a:r>
                  <a:rPr lang="en-US" altLang="zh-CN" sz="1800" dirty="0">
                    <a:ea typeface="Cambria Math" panose="02040503050406030204" pitchFamily="18" charset="0"/>
                  </a:rPr>
                  <a:t> </a:t>
                </a:r>
                <a14:m>
                  <m:oMath xmlns:m="http://schemas.openxmlformats.org/officeDocument/2006/math">
                    <m:r>
                      <a:rPr lang="en-US" altLang="zh-CN" sz="1800" dirty="0">
                        <a:latin typeface="Cambria Math" panose="02040503050406030204" pitchFamily="18" charset="0"/>
                        <a:ea typeface="Cambria Math" panose="02040503050406030204" pitchFamily="18" charset="0"/>
                      </a:rPr>
                      <m:t>−</m:t>
                    </m:r>
                    <m:f>
                      <m:fPr>
                        <m:ctrlPr>
                          <a:rPr lang="en-US" altLang="zh-CN" sz="1800" i="1" dirty="0">
                            <a:latin typeface="Cambria Math" panose="02040503050406030204" pitchFamily="18" charset="0"/>
                            <a:ea typeface="Cambria Math" panose="02040503050406030204" pitchFamily="18" charset="0"/>
                          </a:rPr>
                        </m:ctrlPr>
                      </m:fPr>
                      <m:num>
                        <m:r>
                          <a:rPr lang="en-US" altLang="zh-CN" sz="1800" i="1" dirty="0">
                            <a:latin typeface="Cambria Math" panose="02040503050406030204" pitchFamily="18" charset="0"/>
                            <a:ea typeface="Cambria Math" panose="02040503050406030204" pitchFamily="18" charset="0"/>
                          </a:rPr>
                          <m:t>1</m:t>
                        </m:r>
                      </m:num>
                      <m:den>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𝑦</m:t>
                                </m:r>
                              </m:num>
                              <m:den>
                                <m:r>
                                  <a:rPr lang="en-US" altLang="zh-CN" sz="1800" i="1" dirty="0">
                                    <a:latin typeface="Cambria Math" panose="02040503050406030204" pitchFamily="18" charset="0"/>
                                  </a:rPr>
                                  <m:t>𝑓</m:t>
                                </m:r>
                              </m:den>
                            </m:f>
                          </m:e>
                        </m:d>
                      </m:den>
                    </m:f>
                    <m:r>
                      <a:rPr lang="en-US" altLang="zh-CN" sz="1800" i="1" dirty="0">
                        <a:latin typeface="Cambria Math" panose="02040503050406030204" pitchFamily="18" charset="0"/>
                        <a:ea typeface="Cambria Math" panose="02040503050406030204" pitchFamily="18" charset="0"/>
                      </a:rPr>
                      <m:t>×[</m:t>
                    </m:r>
                    <m:nary>
                      <m:naryPr>
                        <m:chr m:val="∑"/>
                        <m:ctrlPr>
                          <a:rPr lang="en-US" altLang="zh-CN" sz="1800" i="1" dirty="0">
                            <a:latin typeface="Cambria Math" panose="02040503050406030204" pitchFamily="18" charset="0"/>
                            <a:ea typeface="Cambria Math" panose="02040503050406030204" pitchFamily="18" charset="0"/>
                          </a:rPr>
                        </m:ctrlPr>
                      </m:naryPr>
                      <m:sub>
                        <m:r>
                          <m:rPr>
                            <m:sty m:val="p"/>
                            <m:brk m:alnAt="23"/>
                          </m:rPr>
                          <a:rPr lang="en-US" altLang="zh-CN" sz="1800" i="1" dirty="0">
                            <a:latin typeface="Cambria Math" panose="02040503050406030204" pitchFamily="18" charset="0"/>
                            <a:ea typeface="Cambria Math" panose="02040503050406030204" pitchFamily="18" charset="0"/>
                          </a:rPr>
                          <m:t>i</m:t>
                        </m:r>
                        <m:r>
                          <a:rPr lang="en-US" altLang="zh-CN" sz="1800" i="1" dirty="0">
                            <a:latin typeface="Cambria Math" panose="02040503050406030204" pitchFamily="18" charset="0"/>
                            <a:ea typeface="Cambria Math" panose="02040503050406030204" pitchFamily="18" charset="0"/>
                          </a:rPr>
                          <m:t>=0</m:t>
                        </m:r>
                      </m:sub>
                      <m:sup>
                        <m:r>
                          <a:rPr lang="en-US" altLang="zh-CN" sz="1800" i="1" dirty="0">
                            <a:latin typeface="Cambria Math" panose="02040503050406030204" pitchFamily="18" charset="0"/>
                            <a:ea typeface="Cambria Math" panose="02040503050406030204" pitchFamily="18" charset="0"/>
                          </a:rPr>
                          <m:t>𝑛</m:t>
                        </m:r>
                        <m:r>
                          <a:rPr lang="en-US" altLang="zh-CN" sz="1800" i="1" dirty="0">
                            <a:latin typeface="Cambria Math" panose="02040503050406030204" pitchFamily="18" charset="0"/>
                            <a:ea typeface="Cambria Math" panose="02040503050406030204" pitchFamily="18" charset="0"/>
                          </a:rPr>
                          <m:t>−2</m:t>
                        </m:r>
                      </m:sup>
                      <m:e>
                        <m:r>
                          <a:rPr lang="en-US" altLang="zh-CN" sz="1800" i="1" dirty="0">
                            <a:latin typeface="Cambria Math" panose="02040503050406030204" pitchFamily="18" charset="0"/>
                            <a:ea typeface="Cambria Math" panose="02040503050406030204" pitchFamily="18" charset="0"/>
                          </a:rPr>
                          <m:t>(</m:t>
                        </m:r>
                        <m:f>
                          <m:fPr>
                            <m:ctrlPr>
                              <a:rPr lang="en-US" altLang="zh-CN" sz="1800" i="1" dirty="0">
                                <a:latin typeface="Cambria Math" panose="02040503050406030204" pitchFamily="18" charset="0"/>
                                <a:ea typeface="Cambria Math" panose="02040503050406030204" pitchFamily="18" charset="0"/>
                              </a:rPr>
                            </m:ctrlPr>
                          </m:fPr>
                          <m:num>
                            <m:r>
                              <a:rPr lang="en-US" altLang="zh-CN" sz="1800" i="1" dirty="0">
                                <a:latin typeface="Cambria Math" panose="02040503050406030204" pitchFamily="18" charset="0"/>
                                <a:ea typeface="Cambria Math" panose="02040503050406030204" pitchFamily="18" charset="0"/>
                              </a:rPr>
                              <m:t>𝑤</m:t>
                            </m:r>
                            <m:r>
                              <a:rPr lang="en-US" altLang="zh-CN" sz="1800" i="1" dirty="0">
                                <a:latin typeface="Cambria Math" panose="02040503050406030204" pitchFamily="18" charset="0"/>
                                <a:ea typeface="Cambria Math" panose="02040503050406030204" pitchFamily="18" charset="0"/>
                              </a:rPr>
                              <m:t>+</m:t>
                            </m:r>
                            <m:r>
                              <a:rPr lang="en-US" altLang="zh-CN" sz="1800" i="1" dirty="0">
                                <a:latin typeface="Cambria Math" panose="02040503050406030204" pitchFamily="18" charset="0"/>
                                <a:ea typeface="Cambria Math" panose="02040503050406030204" pitchFamily="18" charset="0"/>
                              </a:rPr>
                              <m:t>𝑖</m:t>
                            </m:r>
                          </m:num>
                          <m:den>
                            <m:r>
                              <a:rPr lang="en-US" altLang="zh-CN" sz="1800" i="1" dirty="0">
                                <a:latin typeface="Cambria Math" panose="02040503050406030204" pitchFamily="18" charset="0"/>
                                <a:ea typeface="Cambria Math" panose="02040503050406030204" pitchFamily="18" charset="0"/>
                              </a:rPr>
                              <m:t>𝑓</m:t>
                            </m:r>
                          </m:den>
                        </m:f>
                        <m:r>
                          <a:rPr lang="en-US" altLang="zh-CN" sz="1800" i="1" dirty="0">
                            <a:latin typeface="Cambria Math" panose="02040503050406030204" pitchFamily="18" charset="0"/>
                            <a:ea typeface="Cambria Math" panose="02040503050406030204" pitchFamily="18" charset="0"/>
                          </a:rPr>
                          <m:t>×</m:t>
                        </m:r>
                      </m:e>
                    </m:nary>
                    <m:f>
                      <m:fPr>
                        <m:ctrlPr>
                          <a:rPr lang="en-US" altLang="zh-CN" sz="1800" i="1" dirty="0" smtClean="0">
                            <a:latin typeface="Cambria Math" panose="02040503050406030204" pitchFamily="18" charset="0"/>
                            <a:ea typeface="Cambria Math" panose="02040503050406030204" pitchFamily="18" charset="0"/>
                          </a:rPr>
                        </m:ctrlPr>
                      </m:fPr>
                      <m:num>
                        <m:f>
                          <m:fPr>
                            <m:ctrlPr>
                              <a:rPr lang="en-US" altLang="zh-CN" sz="1800" i="1" dirty="0">
                                <a:latin typeface="Cambria Math" panose="02040503050406030204" pitchFamily="18" charset="0"/>
                                <a:ea typeface="Cambria Math" panose="02040503050406030204" pitchFamily="18" charset="0"/>
                              </a:rPr>
                            </m:ctrlPr>
                          </m:fPr>
                          <m:num>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𝐶</m:t>
                                </m:r>
                              </m:num>
                              <m:den>
                                <m:r>
                                  <m:rPr>
                                    <m:sty m:val="p"/>
                                  </m:rPr>
                                  <a:rPr lang="en-US" altLang="zh-CN" sz="1800" i="1" dirty="0">
                                    <a:latin typeface="Cambria Math" panose="02040503050406030204" pitchFamily="18" charset="0"/>
                                  </a:rPr>
                                  <m:t>f</m:t>
                                </m:r>
                              </m:den>
                            </m:f>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𝑦</m:t>
                                        </m:r>
                                      </m:num>
                                      <m:den>
                                        <m:r>
                                          <a:rPr lang="en-US" altLang="zh-CN" sz="1800" i="1" dirty="0">
                                            <a:latin typeface="Cambria Math" panose="02040503050406030204" pitchFamily="18" charset="0"/>
                                          </a:rPr>
                                          <m:t>𝑓</m:t>
                                        </m:r>
                                      </m:den>
                                    </m:f>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m:t>
                                </m:r>
                                <m:r>
                                  <m:rPr>
                                    <m:sty m:val="p"/>
                                  </m:rPr>
                                  <a:rPr lang="en-US" altLang="zh-CN" sz="1800" i="1" dirty="0">
                                    <a:latin typeface="Cambria Math" panose="02040503050406030204" pitchFamily="18" charset="0"/>
                                  </a:rPr>
                                  <m:t>i</m:t>
                                </m:r>
                              </m:sup>
                            </m:sSup>
                          </m:den>
                        </m:f>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𝑡</m:t>
                            </m:r>
                          </m:sub>
                        </m:sSub>
                      </m:den>
                    </m:f>
                    <m:r>
                      <a:rPr lang="en-US" altLang="zh-CN" sz="1800" i="1" dirty="0">
                        <a:latin typeface="Cambria Math" panose="02040503050406030204" pitchFamily="18" charset="0"/>
                        <a:ea typeface="Cambria Math" panose="02040503050406030204" pitchFamily="18" charset="0"/>
                      </a:rPr>
                      <m:t>)+</m:t>
                    </m:r>
                    <m:f>
                      <m:fPr>
                        <m:ctrlPr>
                          <a:rPr lang="en-US" altLang="zh-CN" sz="1800" i="1" dirty="0">
                            <a:latin typeface="Cambria Math" panose="02040503050406030204" pitchFamily="18" charset="0"/>
                            <a:ea typeface="Cambria Math" panose="02040503050406030204" pitchFamily="18" charset="0"/>
                          </a:rPr>
                        </m:ctrlPr>
                      </m:fPr>
                      <m:num>
                        <m:d>
                          <m:dPr>
                            <m:ctrlPr>
                              <a:rPr lang="en-US" altLang="zh-CN" sz="1800" i="1" dirty="0">
                                <a:latin typeface="Cambria Math" panose="02040503050406030204" pitchFamily="18" charset="0"/>
                                <a:ea typeface="Cambria Math" panose="02040503050406030204" pitchFamily="18" charset="0"/>
                              </a:rPr>
                            </m:ctrlPr>
                          </m:dPr>
                          <m:e>
                            <m:r>
                              <a:rPr lang="en-US" altLang="zh-CN" sz="1800" i="1" dirty="0">
                                <a:latin typeface="Cambria Math" panose="02040503050406030204" pitchFamily="18" charset="0"/>
                                <a:ea typeface="Cambria Math" panose="02040503050406030204" pitchFamily="18" charset="0"/>
                              </a:rPr>
                              <m:t>𝑤</m:t>
                            </m:r>
                            <m:r>
                              <a:rPr lang="en-US" altLang="zh-CN" sz="1800" i="1" dirty="0">
                                <a:latin typeface="Cambria Math" panose="02040503050406030204" pitchFamily="18" charset="0"/>
                                <a:ea typeface="Cambria Math" panose="02040503050406030204" pitchFamily="18" charset="0"/>
                              </a:rPr>
                              <m:t>+</m:t>
                            </m:r>
                            <m:r>
                              <a:rPr lang="en-US" altLang="zh-CN" sz="1800" i="1" dirty="0">
                                <a:latin typeface="Cambria Math" panose="02040503050406030204" pitchFamily="18" charset="0"/>
                                <a:ea typeface="Cambria Math" panose="02040503050406030204" pitchFamily="18" charset="0"/>
                              </a:rPr>
                              <m:t>𝑛</m:t>
                            </m:r>
                            <m:r>
                              <a:rPr lang="en-US" altLang="zh-CN" sz="1800" i="1" dirty="0">
                                <a:latin typeface="Cambria Math" panose="02040503050406030204" pitchFamily="18" charset="0"/>
                                <a:ea typeface="Cambria Math" panose="02040503050406030204" pitchFamily="18" charset="0"/>
                              </a:rPr>
                              <m:t>−1</m:t>
                            </m:r>
                          </m:e>
                        </m:d>
                      </m:num>
                      <m:den>
                        <m:r>
                          <a:rPr lang="en-US" altLang="zh-CN" sz="1800" i="1" dirty="0">
                            <a:latin typeface="Cambria Math" panose="02040503050406030204" pitchFamily="18" charset="0"/>
                            <a:ea typeface="Cambria Math" panose="02040503050406030204" pitchFamily="18" charset="0"/>
                          </a:rPr>
                          <m:t>𝑓</m:t>
                        </m:r>
                      </m:den>
                    </m:f>
                    <m:r>
                      <a:rPr lang="en-US" altLang="zh-CN" sz="1800" i="1" dirty="0">
                        <a:latin typeface="Cambria Math" panose="02040503050406030204" pitchFamily="18" charset="0"/>
                        <a:ea typeface="Cambria Math" panose="02040503050406030204" pitchFamily="18" charset="0"/>
                      </a:rPr>
                      <m:t> </m:t>
                    </m:r>
                    <m:r>
                      <a:rPr lang="en-US" altLang="zh-CN" sz="1800" i="1">
                        <a:latin typeface="Cambria Math" panose="02040503050406030204" pitchFamily="18" charset="0"/>
                        <a:ea typeface="Cambria Math" panose="02040503050406030204" pitchFamily="18" charset="0"/>
                      </a:rPr>
                      <m:t>×</m:t>
                    </m:r>
                    <m:f>
                      <m:fPr>
                        <m:ctrlPr>
                          <a:rPr lang="en-US" altLang="zh-CN" sz="1800" i="1" smtClean="0">
                            <a:latin typeface="Cambria Math" panose="02040503050406030204" pitchFamily="18" charset="0"/>
                            <a:ea typeface="Cambria Math" panose="02040503050406030204" pitchFamily="18" charset="0"/>
                          </a:rPr>
                        </m:ctrlPr>
                      </m:fPr>
                      <m:num>
                        <m:f>
                          <m:fPr>
                            <m:ctrlPr>
                              <a:rPr lang="en-US" altLang="zh-CN" sz="1800" i="1" dirty="0">
                                <a:latin typeface="Cambria Math" panose="02040503050406030204" pitchFamily="18" charset="0"/>
                                <a:ea typeface="Cambria Math" panose="02040503050406030204" pitchFamily="18" charset="0"/>
                              </a:rPr>
                            </m:ctrlPr>
                          </m:fPr>
                          <m:num>
                            <m:r>
                              <a:rPr lang="en-US" altLang="zh-CN" sz="1800" i="1" dirty="0">
                                <a:latin typeface="Cambria Math" panose="02040503050406030204" pitchFamily="18" charset="0"/>
                              </a:rPr>
                              <m:t>𝐹</m:t>
                            </m:r>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𝐶</m:t>
                                </m:r>
                              </m:num>
                              <m:den>
                                <m:r>
                                  <m:rPr>
                                    <m:sty m:val="p"/>
                                  </m:rPr>
                                  <a:rPr lang="en-US" altLang="zh-CN" sz="1800" i="1" dirty="0">
                                    <a:latin typeface="Cambria Math" panose="02040503050406030204" pitchFamily="18" charset="0"/>
                                  </a:rPr>
                                  <m:t>f</m:t>
                                </m:r>
                              </m:den>
                            </m:f>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𝑦</m:t>
                                        </m:r>
                                      </m:num>
                                      <m:den>
                                        <m:r>
                                          <a:rPr lang="en-US" altLang="zh-CN" sz="1800" i="1" dirty="0">
                                            <a:latin typeface="Cambria Math" panose="02040503050406030204" pitchFamily="18" charset="0"/>
                                          </a:rPr>
                                          <m:t>𝑓</m:t>
                                        </m:r>
                                      </m:den>
                                    </m:f>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m:t>
                                </m:r>
                                <m:r>
                                  <m:rPr>
                                    <m:sty m:val="p"/>
                                  </m:rPr>
                                  <a:rPr lang="en-US" altLang="zh-CN" sz="1800" i="1" dirty="0">
                                    <a:latin typeface="Cambria Math" panose="02040503050406030204" pitchFamily="18" charset="0"/>
                                  </a:rPr>
                                  <m:t>n</m:t>
                                </m:r>
                                <m:r>
                                  <a:rPr lang="en-US" altLang="zh-CN" sz="1800" i="1" dirty="0">
                                    <a:latin typeface="Cambria Math" panose="02040503050406030204" pitchFamily="18" charset="0"/>
                                  </a:rPr>
                                  <m:t>−1</m:t>
                                </m:r>
                              </m:sup>
                            </m:sSup>
                          </m:den>
                        </m:f>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𝑡</m:t>
                            </m:r>
                          </m:sub>
                        </m:sSub>
                      </m:den>
                    </m:f>
                    <m:r>
                      <a:rPr lang="en-US" altLang="zh-CN" sz="1800" i="1">
                        <a:latin typeface="Cambria Math" panose="02040503050406030204" pitchFamily="18" charset="0"/>
                        <a:ea typeface="Cambria Math" panose="02040503050406030204" pitchFamily="18" charset="0"/>
                      </a:rPr>
                      <m:t>]</m:t>
                    </m:r>
                  </m:oMath>
                </a14:m>
                <a:r>
                  <a:rPr lang="zh-CN" altLang="en-US" sz="1800" dirty="0"/>
                  <a:t>   （</a:t>
                </a:r>
                <a:r>
                  <a:rPr lang="en-US" altLang="zh-CN" sz="1800" dirty="0"/>
                  <a:t>10.17</a:t>
                </a:r>
                <a:r>
                  <a:rPr lang="zh-CN" altLang="en-US" sz="1800" dirty="0"/>
                  <a:t>）</a:t>
                </a:r>
                <a:endParaRPr lang="en-US" altLang="zh-CN" sz="1800" dirty="0"/>
              </a:p>
              <a:p>
                <a:r>
                  <a:rPr lang="zh-CN" altLang="en-US" sz="1800" dirty="0"/>
                  <a:t>其中，</a:t>
                </a:r>
                <a14:m>
                  <m:oMath xmlns:m="http://schemas.openxmlformats.org/officeDocument/2006/math">
                    <m:r>
                      <a:rPr lang="en-US" altLang="zh-CN" sz="1600" i="1" dirty="0" smtClean="0">
                        <a:latin typeface="Cambria Math" panose="02040503050406030204" pitchFamily="18" charset="0"/>
                        <a:ea typeface="Cambria Math" panose="02040503050406030204" pitchFamily="18" charset="0"/>
                      </a:rPr>
                      <m:t>[</m:t>
                    </m:r>
                    <m:nary>
                      <m:naryPr>
                        <m:chr m:val="∑"/>
                        <m:ctrlPr>
                          <a:rPr lang="en-US" altLang="zh-CN" sz="1600" i="1" dirty="0">
                            <a:latin typeface="Cambria Math" panose="02040503050406030204" pitchFamily="18" charset="0"/>
                            <a:ea typeface="Cambria Math" panose="02040503050406030204" pitchFamily="18" charset="0"/>
                          </a:rPr>
                        </m:ctrlPr>
                      </m:naryPr>
                      <m:sub>
                        <m:r>
                          <m:rPr>
                            <m:sty m:val="p"/>
                            <m:brk m:alnAt="23"/>
                          </m:rPr>
                          <a:rPr lang="en-US" altLang="zh-CN" sz="1600" i="1" dirty="0">
                            <a:latin typeface="Cambria Math" panose="02040503050406030204" pitchFamily="18" charset="0"/>
                            <a:ea typeface="Cambria Math" panose="02040503050406030204" pitchFamily="18" charset="0"/>
                          </a:rPr>
                          <m:t>i</m:t>
                        </m:r>
                        <m:r>
                          <a:rPr lang="en-US" altLang="zh-CN" sz="1600" i="1" dirty="0">
                            <a:latin typeface="Cambria Math" panose="02040503050406030204" pitchFamily="18" charset="0"/>
                            <a:ea typeface="Cambria Math" panose="02040503050406030204" pitchFamily="18" charset="0"/>
                          </a:rPr>
                          <m:t>=0</m:t>
                        </m:r>
                      </m:sub>
                      <m:sup>
                        <m:r>
                          <a:rPr lang="en-US" altLang="zh-CN" sz="1600" i="1" dirty="0">
                            <a:latin typeface="Cambria Math" panose="02040503050406030204" pitchFamily="18" charset="0"/>
                            <a:ea typeface="Cambria Math" panose="02040503050406030204" pitchFamily="18" charset="0"/>
                          </a:rPr>
                          <m:t>𝑛</m:t>
                        </m:r>
                        <m:r>
                          <a:rPr lang="en-US" altLang="zh-CN" sz="1600" i="1" dirty="0">
                            <a:latin typeface="Cambria Math" panose="02040503050406030204" pitchFamily="18" charset="0"/>
                            <a:ea typeface="Cambria Math" panose="02040503050406030204" pitchFamily="18" charset="0"/>
                          </a:rPr>
                          <m:t>−2</m:t>
                        </m:r>
                      </m:sup>
                      <m:e>
                        <m:r>
                          <a:rPr lang="en-US" altLang="zh-CN" sz="1600" i="1" dirty="0">
                            <a:latin typeface="Cambria Math" panose="02040503050406030204" pitchFamily="18" charset="0"/>
                            <a:ea typeface="Cambria Math" panose="02040503050406030204" pitchFamily="18" charset="0"/>
                          </a:rPr>
                          <m:t>(</m:t>
                        </m:r>
                        <m:f>
                          <m:fPr>
                            <m:ctrlPr>
                              <a:rPr lang="en-US" altLang="zh-CN" sz="1600" i="1" dirty="0">
                                <a:latin typeface="Cambria Math" panose="02040503050406030204" pitchFamily="18" charset="0"/>
                                <a:ea typeface="Cambria Math" panose="02040503050406030204" pitchFamily="18" charset="0"/>
                              </a:rPr>
                            </m:ctrlPr>
                          </m:fPr>
                          <m:num>
                            <m:r>
                              <a:rPr lang="en-US" altLang="zh-CN" sz="1600" i="1" dirty="0">
                                <a:latin typeface="Cambria Math" panose="02040503050406030204" pitchFamily="18" charset="0"/>
                                <a:ea typeface="Cambria Math" panose="02040503050406030204" pitchFamily="18" charset="0"/>
                              </a:rPr>
                              <m:t>𝑤</m:t>
                            </m:r>
                            <m:r>
                              <a:rPr lang="en-US" altLang="zh-CN" sz="1600" i="1" dirty="0">
                                <a:latin typeface="Cambria Math" panose="02040503050406030204" pitchFamily="18" charset="0"/>
                                <a:ea typeface="Cambria Math" panose="02040503050406030204" pitchFamily="18" charset="0"/>
                              </a:rPr>
                              <m:t>+</m:t>
                            </m:r>
                            <m:r>
                              <a:rPr lang="en-US" altLang="zh-CN" sz="1600" i="1" dirty="0">
                                <a:latin typeface="Cambria Math" panose="02040503050406030204" pitchFamily="18" charset="0"/>
                                <a:ea typeface="Cambria Math" panose="02040503050406030204" pitchFamily="18" charset="0"/>
                              </a:rPr>
                              <m:t>𝑖</m:t>
                            </m:r>
                          </m:num>
                          <m:den>
                            <m:r>
                              <a:rPr lang="en-US" altLang="zh-CN" sz="1600" i="1" dirty="0">
                                <a:latin typeface="Cambria Math" panose="02040503050406030204" pitchFamily="18" charset="0"/>
                                <a:ea typeface="Cambria Math" panose="02040503050406030204" pitchFamily="18" charset="0"/>
                              </a:rPr>
                              <m:t>𝑓</m:t>
                            </m:r>
                          </m:den>
                        </m:f>
                        <m:r>
                          <a:rPr lang="en-US" altLang="zh-CN" sz="1600" i="1" dirty="0">
                            <a:latin typeface="Cambria Math" panose="02040503050406030204" pitchFamily="18" charset="0"/>
                            <a:ea typeface="Cambria Math" panose="02040503050406030204" pitchFamily="18" charset="0"/>
                          </a:rPr>
                          <m:t>×</m:t>
                        </m:r>
                      </m:e>
                    </m:nary>
                    <m:f>
                      <m:fPr>
                        <m:ctrlPr>
                          <a:rPr lang="en-US" altLang="zh-CN" sz="1600" i="1" dirty="0" smtClean="0">
                            <a:latin typeface="Cambria Math" panose="02040503050406030204" pitchFamily="18" charset="0"/>
                            <a:ea typeface="Cambria Math" panose="02040503050406030204" pitchFamily="18" charset="0"/>
                          </a:rPr>
                        </m:ctrlPr>
                      </m:fPr>
                      <m:num>
                        <m:f>
                          <m:fPr>
                            <m:ctrlPr>
                              <a:rPr lang="en-US" altLang="zh-CN" sz="1600" i="1" dirty="0">
                                <a:latin typeface="Cambria Math" panose="02040503050406030204" pitchFamily="18" charset="0"/>
                                <a:ea typeface="Cambria Math" panose="02040503050406030204" pitchFamily="18" charset="0"/>
                              </a:rPr>
                            </m:ctrlPr>
                          </m:fPr>
                          <m:num>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𝐶</m:t>
                                </m:r>
                              </m:num>
                              <m:den>
                                <m:r>
                                  <m:rPr>
                                    <m:sty m:val="p"/>
                                  </m:rPr>
                                  <a:rPr lang="en-US" altLang="zh-CN" sz="1600" i="1" dirty="0">
                                    <a:latin typeface="Cambria Math" panose="02040503050406030204" pitchFamily="18" charset="0"/>
                                  </a:rPr>
                                  <m:t>f</m:t>
                                </m:r>
                              </m:den>
                            </m:f>
                          </m:num>
                          <m:den>
                            <m:sSup>
                              <m:sSupPr>
                                <m:ctrlPr>
                                  <a:rPr lang="en-US" altLang="zh-CN" sz="1600" i="1" dirty="0">
                                    <a:latin typeface="Cambria Math" panose="02040503050406030204" pitchFamily="18" charset="0"/>
                                  </a:rPr>
                                </m:ctrlPr>
                              </m:sSupPr>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1+</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𝑦</m:t>
                                        </m:r>
                                      </m:num>
                                      <m:den>
                                        <m:r>
                                          <a:rPr lang="en-US" altLang="zh-CN" sz="1600" i="1" dirty="0">
                                            <a:latin typeface="Cambria Math" panose="02040503050406030204" pitchFamily="18" charset="0"/>
                                          </a:rPr>
                                          <m:t>𝑓</m:t>
                                        </m:r>
                                      </m:den>
                                    </m:f>
                                  </m:e>
                                </m:d>
                              </m:e>
                              <m:sup>
                                <m:r>
                                  <m:rPr>
                                    <m:sty m:val="p"/>
                                  </m:rPr>
                                  <a:rPr lang="en-US" altLang="zh-CN" sz="1600" i="1" dirty="0">
                                    <a:latin typeface="Cambria Math" panose="02040503050406030204" pitchFamily="18" charset="0"/>
                                  </a:rPr>
                                  <m:t>w</m:t>
                                </m:r>
                                <m:r>
                                  <a:rPr lang="en-US" altLang="zh-CN" sz="1600" i="1" dirty="0">
                                    <a:latin typeface="Cambria Math" panose="02040503050406030204" pitchFamily="18" charset="0"/>
                                  </a:rPr>
                                  <m:t>+</m:t>
                                </m:r>
                                <m:r>
                                  <m:rPr>
                                    <m:sty m:val="p"/>
                                  </m:rPr>
                                  <a:rPr lang="en-US" altLang="zh-CN" sz="1600" i="1" dirty="0">
                                    <a:latin typeface="Cambria Math" panose="02040503050406030204" pitchFamily="18" charset="0"/>
                                  </a:rPr>
                                  <m:t>i</m:t>
                                </m:r>
                              </m:sup>
                            </m:sSup>
                          </m:den>
                        </m:f>
                      </m:num>
                      <m:den>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𝑡</m:t>
                            </m:r>
                          </m:sub>
                        </m:sSub>
                      </m:den>
                    </m:f>
                    <m:r>
                      <a:rPr lang="en-US" altLang="zh-CN" sz="1600" i="1" dirty="0">
                        <a:latin typeface="Cambria Math" panose="02040503050406030204" pitchFamily="18" charset="0"/>
                        <a:ea typeface="Cambria Math" panose="02040503050406030204" pitchFamily="18" charset="0"/>
                      </a:rPr>
                      <m:t>)+</m:t>
                    </m:r>
                    <m:f>
                      <m:fPr>
                        <m:ctrlPr>
                          <a:rPr lang="en-US" altLang="zh-CN" sz="1800" i="1" dirty="0">
                            <a:latin typeface="Cambria Math" panose="02040503050406030204" pitchFamily="18" charset="0"/>
                            <a:ea typeface="Cambria Math" panose="02040503050406030204" pitchFamily="18" charset="0"/>
                          </a:rPr>
                        </m:ctrlPr>
                      </m:fPr>
                      <m:num>
                        <m:d>
                          <m:dPr>
                            <m:ctrlPr>
                              <a:rPr lang="en-US" altLang="zh-CN" sz="1800" i="1" dirty="0">
                                <a:latin typeface="Cambria Math" panose="02040503050406030204" pitchFamily="18" charset="0"/>
                                <a:ea typeface="Cambria Math" panose="02040503050406030204" pitchFamily="18" charset="0"/>
                              </a:rPr>
                            </m:ctrlPr>
                          </m:dPr>
                          <m:e>
                            <m:r>
                              <a:rPr lang="en-US" altLang="zh-CN" sz="1800" i="1" dirty="0">
                                <a:latin typeface="Cambria Math" panose="02040503050406030204" pitchFamily="18" charset="0"/>
                                <a:ea typeface="Cambria Math" panose="02040503050406030204" pitchFamily="18" charset="0"/>
                              </a:rPr>
                              <m:t>𝑤</m:t>
                            </m:r>
                            <m:r>
                              <a:rPr lang="en-US" altLang="zh-CN" sz="1800" i="1" dirty="0">
                                <a:latin typeface="Cambria Math" panose="02040503050406030204" pitchFamily="18" charset="0"/>
                                <a:ea typeface="Cambria Math" panose="02040503050406030204" pitchFamily="18" charset="0"/>
                              </a:rPr>
                              <m:t>+</m:t>
                            </m:r>
                            <m:r>
                              <a:rPr lang="en-US" altLang="zh-CN" sz="1800" i="1" dirty="0">
                                <a:latin typeface="Cambria Math" panose="02040503050406030204" pitchFamily="18" charset="0"/>
                                <a:ea typeface="Cambria Math" panose="02040503050406030204" pitchFamily="18" charset="0"/>
                              </a:rPr>
                              <m:t>𝑛</m:t>
                            </m:r>
                            <m:r>
                              <a:rPr lang="en-US" altLang="zh-CN" sz="1800" i="1" dirty="0">
                                <a:latin typeface="Cambria Math" panose="02040503050406030204" pitchFamily="18" charset="0"/>
                                <a:ea typeface="Cambria Math" panose="02040503050406030204" pitchFamily="18" charset="0"/>
                              </a:rPr>
                              <m:t>−1</m:t>
                            </m:r>
                          </m:e>
                        </m:d>
                      </m:num>
                      <m:den>
                        <m:r>
                          <a:rPr lang="en-US" altLang="zh-CN" sz="1800" i="1" dirty="0">
                            <a:latin typeface="Cambria Math" panose="02040503050406030204" pitchFamily="18" charset="0"/>
                            <a:ea typeface="Cambria Math" panose="02040503050406030204" pitchFamily="18" charset="0"/>
                          </a:rPr>
                          <m:t>𝑓</m:t>
                        </m:r>
                      </m:den>
                    </m:f>
                    <m:r>
                      <a:rPr lang="en-US" altLang="zh-CN" sz="1800" i="1" dirty="0">
                        <a:latin typeface="Cambria Math" panose="02040503050406030204" pitchFamily="18" charset="0"/>
                        <a:ea typeface="Cambria Math" panose="02040503050406030204" pitchFamily="18" charset="0"/>
                      </a:rPr>
                      <m:t> </m:t>
                    </m:r>
                    <m:r>
                      <a:rPr lang="en-US" altLang="zh-CN" sz="1800" i="1">
                        <a:latin typeface="Cambria Math" panose="02040503050406030204" pitchFamily="18" charset="0"/>
                        <a:ea typeface="Cambria Math" panose="02040503050406030204" pitchFamily="18" charset="0"/>
                      </a:rPr>
                      <m:t>×</m:t>
                    </m:r>
                    <m:f>
                      <m:fPr>
                        <m:ctrlPr>
                          <a:rPr lang="en-US" altLang="zh-CN" sz="1800" i="1" smtClean="0">
                            <a:latin typeface="Cambria Math" panose="02040503050406030204" pitchFamily="18" charset="0"/>
                            <a:ea typeface="Cambria Math" panose="02040503050406030204" pitchFamily="18" charset="0"/>
                          </a:rPr>
                        </m:ctrlPr>
                      </m:fPr>
                      <m:num>
                        <m:f>
                          <m:fPr>
                            <m:ctrlPr>
                              <a:rPr lang="en-US" altLang="zh-CN" sz="1800" i="1" dirty="0">
                                <a:latin typeface="Cambria Math" panose="02040503050406030204" pitchFamily="18" charset="0"/>
                                <a:ea typeface="Cambria Math" panose="02040503050406030204" pitchFamily="18" charset="0"/>
                              </a:rPr>
                            </m:ctrlPr>
                          </m:fPr>
                          <m:num>
                            <m:r>
                              <a:rPr lang="en-US" altLang="zh-CN" sz="1800" i="1" dirty="0">
                                <a:latin typeface="Cambria Math" panose="02040503050406030204" pitchFamily="18" charset="0"/>
                              </a:rPr>
                              <m:t>𝐹</m:t>
                            </m:r>
                            <m:r>
                              <a:rPr lang="en-US" altLang="zh-CN" sz="1800" i="1" dirty="0">
                                <a:latin typeface="Cambria Math" panose="02040503050406030204" pitchFamily="18" charset="0"/>
                              </a:rPr>
                              <m:t>+</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𝐶</m:t>
                                </m:r>
                              </m:num>
                              <m:den>
                                <m:r>
                                  <m:rPr>
                                    <m:sty m:val="p"/>
                                  </m:rPr>
                                  <a:rPr lang="en-US" altLang="zh-CN" sz="1800" i="1" dirty="0">
                                    <a:latin typeface="Cambria Math" panose="02040503050406030204" pitchFamily="18" charset="0"/>
                                  </a:rPr>
                                  <m:t>f</m:t>
                                </m:r>
                              </m:den>
                            </m:f>
                          </m:num>
                          <m:den>
                            <m:sSup>
                              <m:sSupPr>
                                <m:ctrlPr>
                                  <a:rPr lang="en-US" altLang="zh-CN" sz="1800" i="1" dirty="0">
                                    <a:latin typeface="Cambria Math" panose="02040503050406030204" pitchFamily="18" charset="0"/>
                                  </a:rPr>
                                </m:ctrlPr>
                              </m:sSupPr>
                              <m:e>
                                <m:d>
                                  <m:dPr>
                                    <m:ctrlPr>
                                      <a:rPr lang="en-US" altLang="zh-CN" sz="1800" i="1" dirty="0">
                                        <a:latin typeface="Cambria Math" panose="02040503050406030204" pitchFamily="18" charset="0"/>
                                      </a:rPr>
                                    </m:ctrlPr>
                                  </m:dPr>
                                  <m:e>
                                    <m:r>
                                      <a:rPr lang="en-US" altLang="zh-CN" sz="1800" i="1" dirty="0">
                                        <a:latin typeface="Cambria Math" panose="02040503050406030204" pitchFamily="18" charset="0"/>
                                      </a:rPr>
                                      <m:t>1+</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𝑦</m:t>
                                        </m:r>
                                      </m:num>
                                      <m:den>
                                        <m:r>
                                          <a:rPr lang="en-US" altLang="zh-CN" sz="1800" i="1" dirty="0">
                                            <a:latin typeface="Cambria Math" panose="02040503050406030204" pitchFamily="18" charset="0"/>
                                          </a:rPr>
                                          <m:t>𝑓</m:t>
                                        </m:r>
                                      </m:den>
                                    </m:f>
                                  </m:e>
                                </m:d>
                              </m:e>
                              <m:sup>
                                <m:r>
                                  <m:rPr>
                                    <m:sty m:val="p"/>
                                  </m:rPr>
                                  <a:rPr lang="en-US" altLang="zh-CN" sz="1800" i="1" dirty="0">
                                    <a:latin typeface="Cambria Math" panose="02040503050406030204" pitchFamily="18" charset="0"/>
                                  </a:rPr>
                                  <m:t>w</m:t>
                                </m:r>
                                <m:r>
                                  <a:rPr lang="en-US" altLang="zh-CN" sz="1800" i="1" dirty="0">
                                    <a:latin typeface="Cambria Math" panose="02040503050406030204" pitchFamily="18" charset="0"/>
                                  </a:rPr>
                                  <m:t>+</m:t>
                                </m:r>
                                <m:r>
                                  <m:rPr>
                                    <m:sty m:val="p"/>
                                  </m:rPr>
                                  <a:rPr lang="en-US" altLang="zh-CN" sz="1800" i="1" dirty="0">
                                    <a:latin typeface="Cambria Math" panose="02040503050406030204" pitchFamily="18" charset="0"/>
                                  </a:rPr>
                                  <m:t>n</m:t>
                                </m:r>
                                <m:r>
                                  <a:rPr lang="en-US" altLang="zh-CN" sz="1800" i="1" dirty="0">
                                    <a:latin typeface="Cambria Math" panose="02040503050406030204" pitchFamily="18" charset="0"/>
                                  </a:rPr>
                                  <m:t>−1</m:t>
                                </m:r>
                              </m:sup>
                            </m:sSup>
                          </m:den>
                        </m:f>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𝑡</m:t>
                            </m:r>
                          </m:sub>
                        </m:sSub>
                      </m:den>
                    </m:f>
                    <m:r>
                      <a:rPr lang="en-US" altLang="zh-CN" sz="1800" i="1">
                        <a:latin typeface="Cambria Math" panose="02040503050406030204" pitchFamily="18" charset="0"/>
                        <a:ea typeface="Cambria Math" panose="02040503050406030204" pitchFamily="18" charset="0"/>
                      </a:rPr>
                      <m:t>]</m:t>
                    </m:r>
                  </m:oMath>
                </a14:m>
                <a:r>
                  <a:rPr lang="en-US" altLang="zh-CN" sz="1600" dirty="0"/>
                  <a:t> </a:t>
                </a:r>
                <a:r>
                  <a:rPr lang="zh-CN" altLang="en-US" sz="1600" dirty="0"/>
                  <a:t>就是</a:t>
                </a:r>
                <a:r>
                  <a:rPr lang="en-US" altLang="zh-CN" sz="1600" b="1" dirty="0">
                    <a:solidFill>
                      <a:srgbClr val="FF0000"/>
                    </a:solidFill>
                  </a:rPr>
                  <a:t>Macaulay</a:t>
                </a:r>
                <a:r>
                  <a:rPr lang="zh-CN" altLang="en-US" sz="1600" b="1" dirty="0">
                    <a:solidFill>
                      <a:srgbClr val="FF0000"/>
                    </a:solidFill>
                  </a:rPr>
                  <a:t>久期</a:t>
                </a:r>
                <a:endParaRPr lang="en-US" altLang="zh-CN" sz="1600" b="1" dirty="0">
                  <a:solidFill>
                    <a:srgbClr val="FF0000"/>
                  </a:solidFill>
                </a:endParaRPr>
              </a:p>
              <a:p>
                <a:endParaRPr lang="en-US" altLang="zh-CN" sz="1600" dirty="0"/>
              </a:p>
              <a:p>
                <a:r>
                  <a:rPr lang="zh-CN" altLang="en-US" sz="1600" dirty="0"/>
                  <a:t>同样，</a:t>
                </a:r>
                <a:r>
                  <a:rPr lang="en-US" altLang="zh-CN" sz="1600" dirty="0"/>
                  <a:t>Macaulay</a:t>
                </a:r>
                <a:r>
                  <a:rPr lang="zh-CN" altLang="en-US" sz="1600" dirty="0"/>
                  <a:t>久期是现金流现值占债券价格比重为权重的加权平均回收时间</a:t>
                </a:r>
                <a:endParaRPr lang="en-US" altLang="zh-CN" sz="1600" dirty="0"/>
              </a:p>
              <a:p>
                <a14:m>
                  <m:oMath xmlns:m="http://schemas.openxmlformats.org/officeDocument/2006/math">
                    <m:f>
                      <m:fPr>
                        <m:ctrlPr>
                          <a:rPr lang="en-US" altLang="zh-CN" sz="1400" i="1" dirty="0" smtClean="0">
                            <a:latin typeface="Cambria Math" panose="02040503050406030204" pitchFamily="18" charset="0"/>
                            <a:ea typeface="Cambria Math" panose="02040503050406030204" pitchFamily="18" charset="0"/>
                          </a:rPr>
                        </m:ctrlPr>
                      </m:fPr>
                      <m:num>
                        <m:r>
                          <a:rPr lang="en-US" altLang="zh-CN" sz="1400" i="1" dirty="0">
                            <a:latin typeface="Cambria Math" panose="02040503050406030204" pitchFamily="18" charset="0"/>
                            <a:ea typeface="Cambria Math" panose="02040503050406030204" pitchFamily="18" charset="0"/>
                          </a:rPr>
                          <m:t>1</m:t>
                        </m:r>
                      </m:num>
                      <m:den>
                        <m:d>
                          <m:dPr>
                            <m:ctrlPr>
                              <a:rPr lang="en-US" altLang="zh-CN" sz="1400" i="1" dirty="0">
                                <a:latin typeface="Cambria Math" panose="02040503050406030204" pitchFamily="18" charset="0"/>
                              </a:rPr>
                            </m:ctrlPr>
                          </m:dPr>
                          <m:e>
                            <m:r>
                              <a:rPr lang="en-US" altLang="zh-CN" sz="1400" i="1" dirty="0">
                                <a:latin typeface="Cambria Math" panose="02040503050406030204" pitchFamily="18" charset="0"/>
                              </a:rPr>
                              <m:t>1+</m:t>
                            </m:r>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𝑦</m:t>
                                </m:r>
                              </m:num>
                              <m:den>
                                <m:r>
                                  <a:rPr lang="en-US" altLang="zh-CN" sz="1400" i="1" dirty="0">
                                    <a:latin typeface="Cambria Math" panose="02040503050406030204" pitchFamily="18" charset="0"/>
                                  </a:rPr>
                                  <m:t>𝑓</m:t>
                                </m:r>
                              </m:den>
                            </m:f>
                          </m:e>
                        </m:d>
                      </m:den>
                    </m:f>
                    <m:r>
                      <a:rPr lang="en-US" altLang="zh-CN" sz="1400" i="1" dirty="0">
                        <a:latin typeface="Cambria Math" panose="02040503050406030204" pitchFamily="18" charset="0"/>
                        <a:ea typeface="Cambria Math" panose="02040503050406030204" pitchFamily="18" charset="0"/>
                      </a:rPr>
                      <m:t>×[</m:t>
                    </m:r>
                    <m:nary>
                      <m:naryPr>
                        <m:chr m:val="∑"/>
                        <m:ctrlPr>
                          <a:rPr lang="en-US" altLang="zh-CN" sz="1400" i="1" dirty="0">
                            <a:latin typeface="Cambria Math" panose="02040503050406030204" pitchFamily="18" charset="0"/>
                            <a:ea typeface="Cambria Math" panose="02040503050406030204" pitchFamily="18" charset="0"/>
                          </a:rPr>
                        </m:ctrlPr>
                      </m:naryPr>
                      <m:sub>
                        <m:r>
                          <m:rPr>
                            <m:sty m:val="p"/>
                            <m:brk m:alnAt="23"/>
                          </m:rPr>
                          <a:rPr lang="en-US" altLang="zh-CN" sz="1400" i="1" dirty="0">
                            <a:latin typeface="Cambria Math" panose="02040503050406030204" pitchFamily="18" charset="0"/>
                            <a:ea typeface="Cambria Math" panose="02040503050406030204" pitchFamily="18" charset="0"/>
                          </a:rPr>
                          <m:t>i</m:t>
                        </m:r>
                        <m:r>
                          <a:rPr lang="en-US" altLang="zh-CN" sz="1400" i="1" dirty="0">
                            <a:latin typeface="Cambria Math" panose="02040503050406030204" pitchFamily="18" charset="0"/>
                            <a:ea typeface="Cambria Math" panose="02040503050406030204" pitchFamily="18" charset="0"/>
                          </a:rPr>
                          <m:t>=0</m:t>
                        </m:r>
                      </m:sub>
                      <m:sup>
                        <m:r>
                          <a:rPr lang="en-US" altLang="zh-CN" sz="1400" i="1" dirty="0">
                            <a:latin typeface="Cambria Math" panose="02040503050406030204" pitchFamily="18" charset="0"/>
                            <a:ea typeface="Cambria Math" panose="02040503050406030204" pitchFamily="18" charset="0"/>
                          </a:rPr>
                          <m:t>𝑛</m:t>
                        </m:r>
                        <m:r>
                          <a:rPr lang="en-US" altLang="zh-CN" sz="1400" i="1" dirty="0">
                            <a:latin typeface="Cambria Math" panose="02040503050406030204" pitchFamily="18" charset="0"/>
                            <a:ea typeface="Cambria Math" panose="02040503050406030204" pitchFamily="18" charset="0"/>
                          </a:rPr>
                          <m:t>−2</m:t>
                        </m:r>
                      </m:sup>
                      <m:e>
                        <m:r>
                          <a:rPr lang="en-US" altLang="zh-CN" sz="1400" i="1" dirty="0">
                            <a:latin typeface="Cambria Math" panose="02040503050406030204" pitchFamily="18" charset="0"/>
                            <a:ea typeface="Cambria Math" panose="02040503050406030204" pitchFamily="18" charset="0"/>
                          </a:rPr>
                          <m:t>(</m:t>
                        </m:r>
                        <m:f>
                          <m:fPr>
                            <m:ctrlPr>
                              <a:rPr lang="en-US" altLang="zh-CN" sz="1400" i="1" dirty="0">
                                <a:latin typeface="Cambria Math" panose="02040503050406030204" pitchFamily="18" charset="0"/>
                                <a:ea typeface="Cambria Math" panose="02040503050406030204" pitchFamily="18" charset="0"/>
                              </a:rPr>
                            </m:ctrlPr>
                          </m:fPr>
                          <m:num>
                            <m:r>
                              <a:rPr lang="en-US" altLang="zh-CN" sz="1400" i="1" dirty="0">
                                <a:latin typeface="Cambria Math" panose="02040503050406030204" pitchFamily="18" charset="0"/>
                                <a:ea typeface="Cambria Math" panose="02040503050406030204" pitchFamily="18" charset="0"/>
                              </a:rPr>
                              <m:t>𝑤</m:t>
                            </m:r>
                            <m:r>
                              <a:rPr lang="en-US" altLang="zh-CN" sz="1400" i="1" dirty="0">
                                <a:latin typeface="Cambria Math" panose="02040503050406030204" pitchFamily="18" charset="0"/>
                                <a:ea typeface="Cambria Math" panose="02040503050406030204" pitchFamily="18" charset="0"/>
                              </a:rPr>
                              <m:t>+</m:t>
                            </m:r>
                            <m:r>
                              <a:rPr lang="en-US" altLang="zh-CN" sz="1400" i="1" dirty="0">
                                <a:latin typeface="Cambria Math" panose="02040503050406030204" pitchFamily="18" charset="0"/>
                                <a:ea typeface="Cambria Math" panose="02040503050406030204" pitchFamily="18" charset="0"/>
                              </a:rPr>
                              <m:t>𝑖</m:t>
                            </m:r>
                          </m:num>
                          <m:den>
                            <m:r>
                              <a:rPr lang="en-US" altLang="zh-CN" sz="1400" i="1" dirty="0">
                                <a:latin typeface="Cambria Math" panose="02040503050406030204" pitchFamily="18" charset="0"/>
                                <a:ea typeface="Cambria Math" panose="02040503050406030204" pitchFamily="18" charset="0"/>
                              </a:rPr>
                              <m:t>𝑓</m:t>
                            </m:r>
                          </m:den>
                        </m:f>
                        <m:r>
                          <a:rPr lang="en-US" altLang="zh-CN" sz="1400" i="1" dirty="0">
                            <a:latin typeface="Cambria Math" panose="02040503050406030204" pitchFamily="18" charset="0"/>
                            <a:ea typeface="Cambria Math" panose="02040503050406030204" pitchFamily="18" charset="0"/>
                          </a:rPr>
                          <m:t>×</m:t>
                        </m:r>
                      </m:e>
                    </m:nary>
                    <m:f>
                      <m:fPr>
                        <m:ctrlPr>
                          <a:rPr lang="en-US" altLang="zh-CN" sz="1400" i="1" dirty="0" smtClean="0">
                            <a:latin typeface="Cambria Math" panose="02040503050406030204" pitchFamily="18" charset="0"/>
                            <a:ea typeface="Cambria Math" panose="02040503050406030204" pitchFamily="18" charset="0"/>
                          </a:rPr>
                        </m:ctrlPr>
                      </m:fPr>
                      <m:num>
                        <m:f>
                          <m:fPr>
                            <m:ctrlPr>
                              <a:rPr lang="en-US" altLang="zh-CN" sz="1400" i="1" dirty="0">
                                <a:latin typeface="Cambria Math" panose="02040503050406030204" pitchFamily="18" charset="0"/>
                                <a:ea typeface="Cambria Math" panose="02040503050406030204" pitchFamily="18" charset="0"/>
                              </a:rPr>
                            </m:ctrlPr>
                          </m:fPr>
                          <m:num>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𝐶</m:t>
                                </m:r>
                              </m:num>
                              <m:den>
                                <m:r>
                                  <m:rPr>
                                    <m:sty m:val="p"/>
                                  </m:rPr>
                                  <a:rPr lang="en-US" altLang="zh-CN" sz="1400" i="1" dirty="0">
                                    <a:latin typeface="Cambria Math" panose="02040503050406030204" pitchFamily="18" charset="0"/>
                                  </a:rPr>
                                  <m:t>f</m:t>
                                </m:r>
                              </m:den>
                            </m:f>
                          </m:num>
                          <m:den>
                            <m:sSup>
                              <m:sSupPr>
                                <m:ctrlPr>
                                  <a:rPr lang="en-US" altLang="zh-CN" sz="1400" i="1" dirty="0">
                                    <a:latin typeface="Cambria Math" panose="02040503050406030204" pitchFamily="18" charset="0"/>
                                  </a:rPr>
                                </m:ctrlPr>
                              </m:sSupPr>
                              <m:e>
                                <m:d>
                                  <m:dPr>
                                    <m:ctrlPr>
                                      <a:rPr lang="en-US" altLang="zh-CN" sz="1400" i="1" dirty="0">
                                        <a:latin typeface="Cambria Math" panose="02040503050406030204" pitchFamily="18" charset="0"/>
                                      </a:rPr>
                                    </m:ctrlPr>
                                  </m:dPr>
                                  <m:e>
                                    <m:r>
                                      <a:rPr lang="en-US" altLang="zh-CN" sz="1400" i="1" dirty="0">
                                        <a:latin typeface="Cambria Math" panose="02040503050406030204" pitchFamily="18" charset="0"/>
                                      </a:rPr>
                                      <m:t>1+</m:t>
                                    </m:r>
                                    <m:f>
                                      <m:fPr>
                                        <m:ctrlPr>
                                          <a:rPr lang="en-US" altLang="zh-CN" sz="1400" i="1" dirty="0">
                                            <a:latin typeface="Cambria Math" panose="02040503050406030204" pitchFamily="18" charset="0"/>
                                          </a:rPr>
                                        </m:ctrlPr>
                                      </m:fPr>
                                      <m:num>
                                        <m:r>
                                          <a:rPr lang="en-US" altLang="zh-CN" sz="1400" i="1" dirty="0">
                                            <a:latin typeface="Cambria Math" panose="02040503050406030204" pitchFamily="18" charset="0"/>
                                          </a:rPr>
                                          <m:t>𝑦</m:t>
                                        </m:r>
                                      </m:num>
                                      <m:den>
                                        <m:r>
                                          <a:rPr lang="en-US" altLang="zh-CN" sz="1400" i="1" dirty="0">
                                            <a:latin typeface="Cambria Math" panose="02040503050406030204" pitchFamily="18" charset="0"/>
                                          </a:rPr>
                                          <m:t>𝑓</m:t>
                                        </m:r>
                                      </m:den>
                                    </m:f>
                                  </m:e>
                                </m:d>
                              </m:e>
                              <m:sup>
                                <m:r>
                                  <m:rPr>
                                    <m:sty m:val="p"/>
                                  </m:rPr>
                                  <a:rPr lang="en-US" altLang="zh-CN" sz="1400" i="1" dirty="0">
                                    <a:latin typeface="Cambria Math" panose="02040503050406030204" pitchFamily="18" charset="0"/>
                                  </a:rPr>
                                  <m:t>w</m:t>
                                </m:r>
                                <m:r>
                                  <a:rPr lang="en-US" altLang="zh-CN" sz="1400" i="1" dirty="0">
                                    <a:latin typeface="Cambria Math" panose="02040503050406030204" pitchFamily="18" charset="0"/>
                                  </a:rPr>
                                  <m:t>+</m:t>
                                </m:r>
                                <m:r>
                                  <m:rPr>
                                    <m:sty m:val="p"/>
                                  </m:rPr>
                                  <a:rPr lang="en-US" altLang="zh-CN" sz="1400" i="1" dirty="0">
                                    <a:latin typeface="Cambria Math" panose="02040503050406030204" pitchFamily="18" charset="0"/>
                                  </a:rPr>
                                  <m:t>i</m:t>
                                </m:r>
                              </m:sup>
                            </m:sSup>
                          </m:den>
                        </m:f>
                      </m:num>
                      <m:den>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𝑃</m:t>
                            </m:r>
                          </m:e>
                          <m:sub>
                            <m:r>
                              <a:rPr lang="en-US" altLang="zh-CN" sz="1400" i="1">
                                <a:latin typeface="Cambria Math" panose="02040503050406030204" pitchFamily="18" charset="0"/>
                              </a:rPr>
                              <m:t>𝑡</m:t>
                            </m:r>
                          </m:sub>
                        </m:sSub>
                      </m:den>
                    </m:f>
                    <m:r>
                      <a:rPr lang="en-US" altLang="zh-CN" sz="1400" i="1" dirty="0">
                        <a:latin typeface="Cambria Math" panose="02040503050406030204" pitchFamily="18" charset="0"/>
                        <a:ea typeface="Cambria Math" panose="02040503050406030204" pitchFamily="18" charset="0"/>
                      </a:rPr>
                      <m:t>)+</m:t>
                    </m:r>
                    <m:f>
                      <m:fPr>
                        <m:ctrlPr>
                          <a:rPr lang="en-US" altLang="zh-CN" sz="1600" i="1" dirty="0">
                            <a:latin typeface="Cambria Math" panose="02040503050406030204" pitchFamily="18" charset="0"/>
                            <a:ea typeface="Cambria Math" panose="02040503050406030204" pitchFamily="18" charset="0"/>
                          </a:rPr>
                        </m:ctrlPr>
                      </m:fPr>
                      <m:num>
                        <m:d>
                          <m:dPr>
                            <m:ctrlPr>
                              <a:rPr lang="en-US" altLang="zh-CN" sz="1600" i="1" dirty="0">
                                <a:latin typeface="Cambria Math" panose="02040503050406030204" pitchFamily="18" charset="0"/>
                                <a:ea typeface="Cambria Math" panose="02040503050406030204" pitchFamily="18" charset="0"/>
                              </a:rPr>
                            </m:ctrlPr>
                          </m:dPr>
                          <m:e>
                            <m:r>
                              <a:rPr lang="en-US" altLang="zh-CN" sz="1600" i="1" dirty="0">
                                <a:latin typeface="Cambria Math" panose="02040503050406030204" pitchFamily="18" charset="0"/>
                                <a:ea typeface="Cambria Math" panose="02040503050406030204" pitchFamily="18" charset="0"/>
                              </a:rPr>
                              <m:t>𝑤</m:t>
                            </m:r>
                            <m:r>
                              <a:rPr lang="en-US" altLang="zh-CN" sz="1600" i="1" dirty="0">
                                <a:latin typeface="Cambria Math" panose="02040503050406030204" pitchFamily="18" charset="0"/>
                                <a:ea typeface="Cambria Math" panose="02040503050406030204" pitchFamily="18" charset="0"/>
                              </a:rPr>
                              <m:t>+</m:t>
                            </m:r>
                            <m:r>
                              <a:rPr lang="en-US" altLang="zh-CN" sz="1600" i="1" dirty="0">
                                <a:latin typeface="Cambria Math" panose="02040503050406030204" pitchFamily="18" charset="0"/>
                                <a:ea typeface="Cambria Math" panose="02040503050406030204" pitchFamily="18" charset="0"/>
                              </a:rPr>
                              <m:t>𝑛</m:t>
                            </m:r>
                            <m:r>
                              <a:rPr lang="en-US" altLang="zh-CN" sz="1600" i="1" dirty="0">
                                <a:latin typeface="Cambria Math" panose="02040503050406030204" pitchFamily="18" charset="0"/>
                                <a:ea typeface="Cambria Math" panose="02040503050406030204" pitchFamily="18" charset="0"/>
                              </a:rPr>
                              <m:t>−1</m:t>
                            </m:r>
                          </m:e>
                        </m:d>
                      </m:num>
                      <m:den>
                        <m:r>
                          <a:rPr lang="en-US" altLang="zh-CN" sz="1600" i="1" dirty="0">
                            <a:latin typeface="Cambria Math" panose="02040503050406030204" pitchFamily="18" charset="0"/>
                            <a:ea typeface="Cambria Math" panose="02040503050406030204" pitchFamily="18" charset="0"/>
                          </a:rPr>
                          <m:t>𝑓</m:t>
                        </m:r>
                      </m:den>
                    </m:f>
                    <m:r>
                      <a:rPr lang="en-US" altLang="zh-CN" sz="1600" i="1" dirty="0">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m:t>
                    </m:r>
                    <m:f>
                      <m:fPr>
                        <m:ctrlPr>
                          <a:rPr lang="en-US" altLang="zh-CN" sz="1600" i="1" smtClean="0">
                            <a:latin typeface="Cambria Math" panose="02040503050406030204" pitchFamily="18" charset="0"/>
                            <a:ea typeface="Cambria Math" panose="02040503050406030204" pitchFamily="18" charset="0"/>
                          </a:rPr>
                        </m:ctrlPr>
                      </m:fPr>
                      <m:num>
                        <m:f>
                          <m:fPr>
                            <m:ctrlPr>
                              <a:rPr lang="en-US" altLang="zh-CN" sz="1600" i="1" dirty="0">
                                <a:latin typeface="Cambria Math" panose="02040503050406030204" pitchFamily="18" charset="0"/>
                                <a:ea typeface="Cambria Math" panose="02040503050406030204" pitchFamily="18" charset="0"/>
                              </a:rPr>
                            </m:ctrlPr>
                          </m:fPr>
                          <m:num>
                            <m:r>
                              <a:rPr lang="en-US" altLang="zh-CN" sz="1600" i="1" dirty="0">
                                <a:latin typeface="Cambria Math" panose="02040503050406030204" pitchFamily="18" charset="0"/>
                              </a:rPr>
                              <m:t>𝐹</m:t>
                            </m:r>
                            <m:r>
                              <a:rPr lang="en-US" altLang="zh-CN" sz="1600" i="1" dirty="0">
                                <a:latin typeface="Cambria Math" panose="02040503050406030204" pitchFamily="18" charset="0"/>
                              </a:rPr>
                              <m:t>+</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𝐶</m:t>
                                </m:r>
                              </m:num>
                              <m:den>
                                <m:r>
                                  <m:rPr>
                                    <m:sty m:val="p"/>
                                  </m:rPr>
                                  <a:rPr lang="en-US" altLang="zh-CN" sz="1600" i="1" dirty="0">
                                    <a:latin typeface="Cambria Math" panose="02040503050406030204" pitchFamily="18" charset="0"/>
                                  </a:rPr>
                                  <m:t>f</m:t>
                                </m:r>
                              </m:den>
                            </m:f>
                          </m:num>
                          <m:den>
                            <m:sSup>
                              <m:sSupPr>
                                <m:ctrlPr>
                                  <a:rPr lang="en-US" altLang="zh-CN" sz="1600" i="1" dirty="0">
                                    <a:latin typeface="Cambria Math" panose="02040503050406030204" pitchFamily="18" charset="0"/>
                                  </a:rPr>
                                </m:ctrlPr>
                              </m:sSupPr>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1+</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𝑦</m:t>
                                        </m:r>
                                      </m:num>
                                      <m:den>
                                        <m:r>
                                          <a:rPr lang="en-US" altLang="zh-CN" sz="1600" i="1" dirty="0">
                                            <a:latin typeface="Cambria Math" panose="02040503050406030204" pitchFamily="18" charset="0"/>
                                          </a:rPr>
                                          <m:t>𝑓</m:t>
                                        </m:r>
                                      </m:den>
                                    </m:f>
                                  </m:e>
                                </m:d>
                              </m:e>
                              <m:sup>
                                <m:r>
                                  <m:rPr>
                                    <m:sty m:val="p"/>
                                  </m:rPr>
                                  <a:rPr lang="en-US" altLang="zh-CN" sz="1600" i="1" dirty="0">
                                    <a:latin typeface="Cambria Math" panose="02040503050406030204" pitchFamily="18" charset="0"/>
                                  </a:rPr>
                                  <m:t>w</m:t>
                                </m:r>
                                <m:r>
                                  <a:rPr lang="en-US" altLang="zh-CN" sz="1600" i="1" dirty="0">
                                    <a:latin typeface="Cambria Math" panose="02040503050406030204" pitchFamily="18" charset="0"/>
                                  </a:rPr>
                                  <m:t>+</m:t>
                                </m:r>
                                <m:r>
                                  <m:rPr>
                                    <m:sty m:val="p"/>
                                  </m:rPr>
                                  <a:rPr lang="en-US" altLang="zh-CN" sz="1600" i="1" dirty="0">
                                    <a:latin typeface="Cambria Math" panose="02040503050406030204" pitchFamily="18" charset="0"/>
                                  </a:rPr>
                                  <m:t>n</m:t>
                                </m:r>
                                <m:r>
                                  <a:rPr lang="en-US" altLang="zh-CN" sz="1600" i="1" dirty="0">
                                    <a:latin typeface="Cambria Math" panose="02040503050406030204" pitchFamily="18" charset="0"/>
                                  </a:rPr>
                                  <m:t>−1</m:t>
                                </m:r>
                              </m:sup>
                            </m:sSup>
                          </m:den>
                        </m:f>
                      </m:num>
                      <m:den>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𝑡</m:t>
                            </m:r>
                          </m:sub>
                        </m:sSub>
                      </m:den>
                    </m:f>
                    <m:r>
                      <a:rPr lang="en-US" altLang="zh-CN" sz="1600" i="1">
                        <a:latin typeface="Cambria Math" panose="02040503050406030204" pitchFamily="18" charset="0"/>
                        <a:ea typeface="Cambria Math" panose="02040503050406030204" pitchFamily="18" charset="0"/>
                      </a:rPr>
                      <m:t>]</m:t>
                    </m:r>
                  </m:oMath>
                </a14:m>
                <a:r>
                  <a:rPr lang="en-US" altLang="zh-CN" sz="1400" dirty="0"/>
                  <a:t> </a:t>
                </a:r>
                <a:r>
                  <a:rPr lang="zh-CN" altLang="en-US" sz="1400" dirty="0"/>
                  <a:t>就是</a:t>
                </a:r>
                <a:r>
                  <a:rPr lang="zh-CN" altLang="en-US" sz="1400" b="1" dirty="0">
                    <a:solidFill>
                      <a:srgbClr val="FF0000"/>
                    </a:solidFill>
                  </a:rPr>
                  <a:t>修正久期</a:t>
                </a:r>
                <a:endParaRPr lang="en-US" altLang="zh-CN" sz="1400" b="1" dirty="0">
                  <a:solidFill>
                    <a:srgbClr val="FF0000"/>
                  </a:solidFill>
                </a:endParaRPr>
              </a:p>
              <a:p>
                <a:endParaRPr lang="zh-CN" altLang="en-US" dirty="0"/>
              </a:p>
            </p:txBody>
          </p:sp>
        </mc:Choice>
        <mc:Fallback>
          <p:sp>
            <p:nvSpPr>
              <p:cNvPr id="3" name="内容占位符 2">
                <a:extLst>
                  <a:ext uri="{FF2B5EF4-FFF2-40B4-BE49-F238E27FC236}">
                    <a16:creationId xmlns:a16="http://schemas.microsoft.com/office/drawing/2014/main" id="{9C1FE55F-86D3-6AC5-9C30-6FE987FF6670}"/>
                  </a:ext>
                </a:extLst>
              </p:cNvPr>
              <p:cNvSpPr>
                <a:spLocks noGrp="1" noRot="1" noChangeAspect="1" noMove="1" noResize="1" noEditPoints="1" noAdjustHandles="1" noChangeArrowheads="1" noChangeShapeType="1" noTextEdit="1"/>
              </p:cNvSpPr>
              <p:nvPr>
                <p:ph idx="1"/>
              </p:nvPr>
            </p:nvSpPr>
            <p:spPr>
              <a:blipFill>
                <a:blip r:embed="rId2"/>
                <a:stretch>
                  <a:fillRect l="-4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4920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FDD6CB-3752-9A1F-7879-955A163FE560}"/>
              </a:ext>
            </a:extLst>
          </p:cNvPr>
          <p:cNvSpPr>
            <a:spLocks noGrp="1"/>
          </p:cNvSpPr>
          <p:nvPr>
            <p:ph type="title"/>
          </p:nvPr>
        </p:nvSpPr>
        <p:spPr/>
        <p:txBody>
          <a:bodyPr/>
          <a:lstStyle/>
          <a:p>
            <a:r>
              <a:rPr lang="zh-CN" altLang="en-US" sz="2800" dirty="0"/>
              <a:t>              例：</a:t>
            </a:r>
            <a:r>
              <a:rPr lang="en-US" altLang="zh-CN" sz="2800" dirty="0"/>
              <a:t> 2024</a:t>
            </a:r>
            <a:r>
              <a:rPr lang="zh-CN" altLang="en-US" sz="2800" dirty="0"/>
              <a:t>特别国债</a:t>
            </a:r>
            <a:r>
              <a:rPr lang="en-US" altLang="zh-CN" sz="2800" dirty="0"/>
              <a:t>03</a:t>
            </a:r>
            <a:r>
              <a:rPr lang="zh-CN" altLang="en-US" sz="2800" dirty="0"/>
              <a:t>久期计算</a:t>
            </a:r>
          </a:p>
        </p:txBody>
      </p:sp>
      <p:sp>
        <p:nvSpPr>
          <p:cNvPr id="3" name="内容占位符 2">
            <a:extLst>
              <a:ext uri="{FF2B5EF4-FFF2-40B4-BE49-F238E27FC236}">
                <a16:creationId xmlns:a16="http://schemas.microsoft.com/office/drawing/2014/main" id="{00D6FAE3-F2F6-5CEE-8C9D-61D78D9D0845}"/>
              </a:ext>
            </a:extLst>
          </p:cNvPr>
          <p:cNvSpPr>
            <a:spLocks noGrp="1"/>
          </p:cNvSpPr>
          <p:nvPr>
            <p:ph idx="1"/>
          </p:nvPr>
        </p:nvSpPr>
        <p:spPr/>
        <p:txBody>
          <a:bodyPr/>
          <a:lstStyle/>
          <a:p>
            <a:r>
              <a:rPr lang="en-US" altLang="zh-CN" sz="2400" dirty="0"/>
              <a:t>2024</a:t>
            </a:r>
            <a:r>
              <a:rPr lang="zh-CN" altLang="en-US" sz="2400" dirty="0"/>
              <a:t>特别国债</a:t>
            </a:r>
            <a:r>
              <a:rPr lang="en-US" altLang="zh-CN" sz="2400" dirty="0"/>
              <a:t>03</a:t>
            </a:r>
            <a:r>
              <a:rPr lang="zh-CN" altLang="en-US" sz="2400" dirty="0"/>
              <a:t>（</a:t>
            </a:r>
            <a:r>
              <a:rPr lang="en-US" altLang="zh-CN" sz="2400" dirty="0"/>
              <a:t>2400003.IB,019746.sh,102271.sz)</a:t>
            </a:r>
          </a:p>
          <a:p>
            <a:r>
              <a:rPr lang="zh-CN" altLang="en-US" sz="2400" dirty="0"/>
              <a:t>票面利率</a:t>
            </a:r>
            <a:r>
              <a:rPr lang="en-US" altLang="zh-CN" sz="2400" dirty="0"/>
              <a:t>2.53%</a:t>
            </a:r>
            <a:r>
              <a:rPr lang="zh-CN" altLang="en-US" sz="2400" dirty="0"/>
              <a:t>， 每年付息</a:t>
            </a:r>
            <a:r>
              <a:rPr lang="en-US" altLang="zh-CN" sz="2400" dirty="0"/>
              <a:t>2</a:t>
            </a:r>
            <a:r>
              <a:rPr lang="zh-CN" altLang="en-US" sz="2400" dirty="0"/>
              <a:t>次，初始期限</a:t>
            </a:r>
            <a:r>
              <a:rPr lang="en-US" altLang="zh-CN" sz="2400" dirty="0"/>
              <a:t>50Y</a:t>
            </a:r>
          </a:p>
          <a:p>
            <a:r>
              <a:rPr lang="zh-CN" altLang="en-US" sz="2400" dirty="0"/>
              <a:t>起息日：</a:t>
            </a:r>
            <a:r>
              <a:rPr lang="en-US" altLang="zh-CN" sz="2400" dirty="0"/>
              <a:t>2024/06/15  </a:t>
            </a:r>
            <a:r>
              <a:rPr lang="zh-CN" altLang="en-US" sz="2400" dirty="0"/>
              <a:t>下一付息日</a:t>
            </a:r>
            <a:r>
              <a:rPr lang="en-US" altLang="zh-CN" sz="2400" dirty="0"/>
              <a:t>2024/12/15</a:t>
            </a:r>
          </a:p>
          <a:p>
            <a:r>
              <a:rPr lang="zh-CN" altLang="en-US" sz="2400" dirty="0"/>
              <a:t>到期日：</a:t>
            </a:r>
            <a:r>
              <a:rPr lang="en-US" altLang="zh-CN" sz="2400" dirty="0"/>
              <a:t>2074/6/15</a:t>
            </a:r>
          </a:p>
          <a:p>
            <a:r>
              <a:rPr lang="zh-CN" altLang="en-US" sz="2400" dirty="0"/>
              <a:t>估值日：</a:t>
            </a:r>
            <a:r>
              <a:rPr lang="en-US" altLang="zh-CN" sz="2400" dirty="0"/>
              <a:t>2024/11/27</a:t>
            </a:r>
          </a:p>
          <a:p>
            <a:r>
              <a:rPr lang="zh-CN" altLang="en-US" sz="2400" dirty="0"/>
              <a:t>估值日</a:t>
            </a:r>
            <a:r>
              <a:rPr lang="en-US" altLang="zh-CN" sz="2400" dirty="0"/>
              <a:t>YTM:2.30%</a:t>
            </a:r>
          </a:p>
          <a:p>
            <a:endParaRPr lang="en-US" altLang="zh-CN" sz="2400" dirty="0"/>
          </a:p>
          <a:p>
            <a:r>
              <a:rPr lang="zh-CN" altLang="en-US" sz="2400" dirty="0">
                <a:hlinkClick r:id="rId2" action="ppaction://hlinkfile"/>
              </a:rPr>
              <a:t>计算表</a:t>
            </a:r>
            <a:endParaRPr lang="zh-CN" altLang="en-US" sz="2400" dirty="0"/>
          </a:p>
        </p:txBody>
      </p:sp>
      <p:sp>
        <p:nvSpPr>
          <p:cNvPr id="11" name="文本框 10">
            <a:extLst>
              <a:ext uri="{FF2B5EF4-FFF2-40B4-BE49-F238E27FC236}">
                <a16:creationId xmlns:a16="http://schemas.microsoft.com/office/drawing/2014/main" id="{3410F811-BFCF-46C5-9B35-8CDFDB7451F1}"/>
              </a:ext>
            </a:extLst>
          </p:cNvPr>
          <p:cNvSpPr txBox="1"/>
          <p:nvPr/>
        </p:nvSpPr>
        <p:spPr>
          <a:xfrm>
            <a:off x="827584" y="5229200"/>
            <a:ext cx="6624736" cy="1200329"/>
          </a:xfrm>
          <a:prstGeom prst="rect">
            <a:avLst/>
          </a:prstGeom>
          <a:noFill/>
        </p:spPr>
        <p:txBody>
          <a:bodyPr wrap="square" rtlCol="0">
            <a:spAutoFit/>
          </a:bodyPr>
          <a:lstStyle/>
          <a:p>
            <a:r>
              <a:rPr lang="en-US" altLang="zh-CN" dirty="0"/>
              <a:t>Duration(</a:t>
            </a:r>
            <a:r>
              <a:rPr lang="zh-CN" altLang="en-US" dirty="0"/>
              <a:t>定价日，到期日，票面利率，到期收益率，付息频率）</a:t>
            </a:r>
            <a:endParaRPr lang="en-US" altLang="zh-CN" dirty="0"/>
          </a:p>
          <a:p>
            <a:endParaRPr lang="en-US" altLang="zh-CN" dirty="0"/>
          </a:p>
          <a:p>
            <a:r>
              <a:rPr lang="en-US" altLang="zh-CN" dirty="0" err="1"/>
              <a:t>Mduration</a:t>
            </a:r>
            <a:r>
              <a:rPr lang="en-US" altLang="zh-CN" dirty="0"/>
              <a:t>(</a:t>
            </a:r>
            <a:r>
              <a:rPr lang="zh-CN" altLang="en-US" dirty="0"/>
              <a:t>定价日，到期日，票面利率，到期收益率，付息频率）</a:t>
            </a:r>
            <a:endParaRPr lang="en-US" altLang="zh-CN" dirty="0"/>
          </a:p>
          <a:p>
            <a:endParaRPr lang="zh-CN" altLang="en-US" dirty="0"/>
          </a:p>
        </p:txBody>
      </p:sp>
    </p:spTree>
    <p:extLst>
      <p:ext uri="{BB962C8B-B14F-4D97-AF65-F5344CB8AC3E}">
        <p14:creationId xmlns:p14="http://schemas.microsoft.com/office/powerpoint/2010/main" val="196158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8B95E4-6E87-35EB-3079-7AE7CC72E854}"/>
              </a:ext>
            </a:extLst>
          </p:cNvPr>
          <p:cNvSpPr>
            <a:spLocks noGrp="1"/>
          </p:cNvSpPr>
          <p:nvPr>
            <p:ph type="title"/>
          </p:nvPr>
        </p:nvSpPr>
        <p:spPr/>
        <p:txBody>
          <a:bodyPr/>
          <a:lstStyle/>
          <a:p>
            <a:r>
              <a:rPr lang="zh-CN" altLang="en-US" dirty="0"/>
              <a:t>            </a:t>
            </a:r>
            <a:r>
              <a:rPr lang="zh-CN" altLang="en-US" sz="2800" dirty="0"/>
              <a:t>久期不是连续的，付息日存在两值跳跃</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1B42A958-37DF-3BFD-E4AF-CF6E1162032B}"/>
                  </a:ext>
                </a:extLst>
              </p:cNvPr>
              <p:cNvSpPr>
                <a:spLocks noGrp="1"/>
              </p:cNvSpPr>
              <p:nvPr>
                <p:ph idx="1"/>
              </p:nvPr>
            </p:nvSpPr>
            <p:spPr>
              <a:xfrm>
                <a:off x="457200" y="1375162"/>
                <a:ext cx="8229600" cy="4751001"/>
              </a:xfrm>
            </p:spPr>
            <p:txBody>
              <a:bodyPr/>
              <a:lstStyle/>
              <a:p>
                <a:endParaRPr lang="en-US" altLang="zh-CN" sz="1600" i="1" dirty="0">
                  <a:latin typeface="Cambria Math" panose="02040503050406030204" pitchFamily="18" charset="0"/>
                </a:endParaRPr>
              </a:p>
              <a:p>
                <a:endParaRPr lang="en-US" altLang="zh-CN" sz="1600" i="1" dirty="0">
                  <a:latin typeface="Cambria Math" panose="02040503050406030204" pitchFamily="18" charset="0"/>
                </a:endParaRPr>
              </a:p>
              <a:p>
                <a:endParaRPr lang="en-US" altLang="zh-CN" sz="1600" i="1" dirty="0">
                  <a:latin typeface="Cambria Math" panose="02040503050406030204" pitchFamily="18" charset="0"/>
                </a:endParaRPr>
              </a:p>
              <a:p>
                <a:endParaRPr lang="en-US" altLang="zh-CN" sz="1600" i="1" dirty="0">
                  <a:latin typeface="Cambria Math" panose="02040503050406030204" pitchFamily="18" charset="0"/>
                </a:endParaRPr>
              </a:p>
              <a:p>
                <a14:m>
                  <m:oMath xmlns:m="http://schemas.openxmlformats.org/officeDocument/2006/math">
                    <m:sSub>
                      <m:sSubPr>
                        <m:ctrlPr>
                          <a:rPr lang="en-US" altLang="zh-CN" sz="1600" i="1" dirty="0" smtClean="0">
                            <a:latin typeface="Cambria Math" panose="02040503050406030204" pitchFamily="18" charset="0"/>
                          </a:rPr>
                        </m:ctrlPr>
                      </m:sSubPr>
                      <m:e>
                        <m:r>
                          <m:rPr>
                            <m:sty m:val="p"/>
                          </m:rPr>
                          <a:rPr lang="en-US" altLang="zh-CN" sz="1600" i="1" dirty="0">
                            <a:latin typeface="Cambria Math" panose="02040503050406030204" pitchFamily="18" charset="0"/>
                          </a:rPr>
                          <m:t>P</m:t>
                        </m:r>
                      </m:e>
                      <m:sub>
                        <m:r>
                          <a:rPr lang="en-US" altLang="zh-CN" sz="1600" b="0" i="1" dirty="0" smtClean="0">
                            <a:latin typeface="Cambria Math" panose="02040503050406030204" pitchFamily="18" charset="0"/>
                          </a:rPr>
                          <m:t>𝑡</m:t>
                        </m:r>
                      </m:sub>
                    </m:sSub>
                    <m:r>
                      <a:rPr lang="en-US" altLang="zh-CN" sz="1600" dirty="0">
                        <a:latin typeface="Cambria Math" panose="02040503050406030204" pitchFamily="18" charset="0"/>
                      </a:rPr>
                      <m:t>=</m:t>
                    </m:r>
                    <m:sSup>
                      <m:sSupPr>
                        <m:ctrlPr>
                          <a:rPr lang="en-US" altLang="zh-CN" sz="1600" i="1" dirty="0">
                            <a:latin typeface="Cambria Math" panose="02040503050406030204" pitchFamily="18" charset="0"/>
                          </a:rPr>
                        </m:ctrlPr>
                      </m:sSupPr>
                      <m:e>
                        <m:sSub>
                          <m:sSubPr>
                            <m:ctrlPr>
                              <a:rPr lang="en-US" altLang="zh-CN" sz="1600" i="1" dirty="0">
                                <a:latin typeface="Cambria Math" panose="02040503050406030204" pitchFamily="18" charset="0"/>
                              </a:rPr>
                            </m:ctrlPr>
                          </m:sSubPr>
                          <m:e>
                            <m:r>
                              <m:rPr>
                                <m:sty m:val="p"/>
                              </m:rPr>
                              <a:rPr lang="en-US" altLang="zh-CN" sz="1600" i="1" dirty="0">
                                <a:latin typeface="Cambria Math" panose="02040503050406030204" pitchFamily="18" charset="0"/>
                              </a:rPr>
                              <m:t>P</m:t>
                            </m:r>
                          </m:e>
                          <m:sub>
                            <m:r>
                              <a:rPr lang="en-US" altLang="zh-CN" sz="1600" i="1" dirty="0">
                                <a:latin typeface="Cambria Math" panose="02040503050406030204" pitchFamily="18" charset="0"/>
                              </a:rPr>
                              <m:t>0</m:t>
                            </m:r>
                          </m:sub>
                        </m:sSub>
                        <m:r>
                          <a:rPr lang="en-US" altLang="zh-CN" sz="1600" i="1" dirty="0">
                            <a:latin typeface="Cambria Math" panose="02040503050406030204" pitchFamily="18" charset="0"/>
                          </a:rPr>
                          <m:t>(1+</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𝑦</m:t>
                            </m:r>
                          </m:num>
                          <m:den>
                            <m:r>
                              <a:rPr lang="en-US" altLang="zh-CN" sz="1600" i="1" dirty="0">
                                <a:latin typeface="Cambria Math" panose="02040503050406030204" pitchFamily="18" charset="0"/>
                              </a:rPr>
                              <m:t>𝑓</m:t>
                            </m:r>
                          </m:den>
                        </m:f>
                        <m:r>
                          <a:rPr lang="en-US" altLang="zh-CN" sz="1600" i="1" dirty="0">
                            <a:latin typeface="Cambria Math" panose="02040503050406030204" pitchFamily="18" charset="0"/>
                          </a:rPr>
                          <m:t>)</m:t>
                        </m:r>
                      </m:e>
                      <m:sup>
                        <m:r>
                          <a:rPr lang="en-US" altLang="zh-CN" sz="1600" i="1" dirty="0">
                            <a:latin typeface="Cambria Math" panose="02040503050406030204" pitchFamily="18" charset="0"/>
                          </a:rPr>
                          <m:t>(1−</m:t>
                        </m:r>
                        <m:r>
                          <a:rPr lang="en-US" altLang="zh-CN" sz="1600" i="1" dirty="0">
                            <a:latin typeface="Cambria Math" panose="02040503050406030204" pitchFamily="18" charset="0"/>
                          </a:rPr>
                          <m:t>𝑤</m:t>
                        </m:r>
                        <m:r>
                          <a:rPr lang="en-US" altLang="zh-CN" sz="1600" i="1" dirty="0">
                            <a:latin typeface="Cambria Math" panose="02040503050406030204" pitchFamily="18" charset="0"/>
                          </a:rPr>
                          <m:t>)</m:t>
                        </m:r>
                      </m:sup>
                    </m:sSup>
                    <m:r>
                      <m:rPr>
                        <m:nor/>
                      </m:rPr>
                      <a:rPr lang="en-US" altLang="zh-CN" sz="1600" dirty="0"/>
                      <m:t> </m:t>
                    </m:r>
                    <m:r>
                      <m:rPr>
                        <m:nor/>
                      </m:rPr>
                      <a:rPr lang="en-US" altLang="zh-CN" sz="1600" b="0" i="0" dirty="0" smtClean="0"/>
                      <m:t>                             </m:t>
                    </m:r>
                  </m:oMath>
                </a14:m>
                <a:r>
                  <a:rPr lang="en-US" altLang="zh-CN" sz="1800" dirty="0"/>
                  <a:t>(10.18)</a:t>
                </a:r>
              </a:p>
              <a:p>
                <a14:m>
                  <m:oMath xmlns:m="http://schemas.openxmlformats.org/officeDocument/2006/math">
                    <m:f>
                      <m:fPr>
                        <m:ctrlPr>
                          <a:rPr lang="en-US" altLang="zh-CN" sz="1800" i="1" smtClean="0">
                            <a:latin typeface="Cambria Math" panose="02040503050406030204" pitchFamily="18" charset="0"/>
                          </a:rPr>
                        </m:ctrlPr>
                      </m:fPr>
                      <m:num>
                        <m:r>
                          <a:rPr lang="en-US" altLang="zh-CN" sz="1800" i="1" smtClean="0">
                            <a:latin typeface="Cambria Math" panose="02040503050406030204" pitchFamily="18" charset="0"/>
                          </a:rPr>
                          <m:t>𝜕</m:t>
                        </m:r>
                        <m:sSub>
                          <m:sSubPr>
                            <m:ctrlPr>
                              <a:rPr lang="en-US" altLang="zh-CN" sz="1800" i="1" dirty="0">
                                <a:latin typeface="Cambria Math" panose="02040503050406030204" pitchFamily="18" charset="0"/>
                              </a:rPr>
                            </m:ctrlPr>
                          </m:sSubPr>
                          <m:e>
                            <m:r>
                              <m:rPr>
                                <m:sty m:val="p"/>
                              </m:rPr>
                              <a:rPr lang="en-US" altLang="zh-CN" sz="1800" i="1" dirty="0">
                                <a:latin typeface="Cambria Math" panose="02040503050406030204" pitchFamily="18" charset="0"/>
                              </a:rPr>
                              <m:t>P</m:t>
                            </m:r>
                          </m:e>
                          <m:sub>
                            <m:r>
                              <a:rPr lang="en-US" altLang="zh-CN" sz="1800" i="1" dirty="0">
                                <a:latin typeface="Cambria Math" panose="02040503050406030204" pitchFamily="18" charset="0"/>
                              </a:rPr>
                              <m:t>𝑡</m:t>
                            </m:r>
                          </m:sub>
                        </m:sSub>
                      </m:num>
                      <m:den>
                        <m:r>
                          <a:rPr lang="en-US" altLang="zh-CN" sz="1800" i="1" smtClean="0">
                            <a:latin typeface="Cambria Math" panose="02040503050406030204" pitchFamily="18" charset="0"/>
                          </a:rPr>
                          <m:t>𝜕</m:t>
                        </m:r>
                        <m:r>
                          <m:rPr>
                            <m:sty m:val="p"/>
                          </m:rPr>
                          <a:rPr lang="en-US" altLang="zh-CN" sz="1800" i="1">
                            <a:latin typeface="Cambria Math" panose="02040503050406030204" pitchFamily="18" charset="0"/>
                          </a:rPr>
                          <m:t>y</m:t>
                        </m:r>
                      </m:den>
                    </m:f>
                    <m:r>
                      <a:rPr lang="en-US" altLang="zh-CN" sz="1800" b="0" i="1" smtClean="0">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i="1">
                            <a:latin typeface="Cambria Math" panose="02040503050406030204" pitchFamily="18" charset="0"/>
                          </a:rPr>
                          <m:t>𝜕</m:t>
                        </m:r>
                        <m:sSub>
                          <m:sSubPr>
                            <m:ctrlPr>
                              <a:rPr lang="en-US" altLang="zh-CN" sz="1800" i="1" dirty="0">
                                <a:latin typeface="Cambria Math" panose="02040503050406030204" pitchFamily="18" charset="0"/>
                              </a:rPr>
                            </m:ctrlPr>
                          </m:sSubPr>
                          <m:e>
                            <m:r>
                              <m:rPr>
                                <m:sty m:val="p"/>
                              </m:rPr>
                              <a:rPr lang="en-US" altLang="zh-CN" sz="1800" i="1" dirty="0">
                                <a:latin typeface="Cambria Math" panose="02040503050406030204" pitchFamily="18" charset="0"/>
                              </a:rPr>
                              <m:t>P</m:t>
                            </m:r>
                          </m:e>
                          <m:sub>
                            <m:r>
                              <a:rPr lang="en-US" altLang="zh-CN" sz="1800" b="0" i="1" dirty="0" smtClean="0">
                                <a:latin typeface="Cambria Math" panose="02040503050406030204" pitchFamily="18" charset="0"/>
                              </a:rPr>
                              <m:t>0</m:t>
                            </m:r>
                          </m:sub>
                        </m:sSub>
                      </m:num>
                      <m:den>
                        <m:r>
                          <a:rPr lang="en-US" altLang="zh-CN" sz="1800" i="1">
                            <a:latin typeface="Cambria Math" panose="02040503050406030204" pitchFamily="18" charset="0"/>
                          </a:rPr>
                          <m:t>𝜕</m:t>
                        </m:r>
                        <m:r>
                          <m:rPr>
                            <m:sty m:val="p"/>
                          </m:rPr>
                          <a:rPr lang="en-US" altLang="zh-CN" sz="1800" i="1">
                            <a:latin typeface="Cambria Math" panose="02040503050406030204" pitchFamily="18" charset="0"/>
                          </a:rPr>
                          <m:t>y</m:t>
                        </m:r>
                      </m:den>
                    </m:f>
                    <m:sSup>
                      <m:sSupPr>
                        <m:ctrlPr>
                          <a:rPr lang="en-US" altLang="zh-CN" sz="1800" i="1" dirty="0">
                            <a:latin typeface="Cambria Math" panose="02040503050406030204" pitchFamily="18" charset="0"/>
                          </a:rPr>
                        </m:ctrlPr>
                      </m:sSupPr>
                      <m:e>
                        <m:r>
                          <a:rPr lang="en-US" altLang="zh-CN" sz="1800" i="1" dirty="0">
                            <a:latin typeface="Cambria Math" panose="02040503050406030204" pitchFamily="18" charset="0"/>
                          </a:rPr>
                          <m:t>(1+</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𝑦</m:t>
                            </m:r>
                          </m:num>
                          <m:den>
                            <m:r>
                              <a:rPr lang="en-US" altLang="zh-CN" sz="1800" i="1" dirty="0">
                                <a:latin typeface="Cambria Math" panose="02040503050406030204" pitchFamily="18" charset="0"/>
                              </a:rPr>
                              <m:t>𝑓</m:t>
                            </m:r>
                          </m:den>
                        </m:f>
                        <m:r>
                          <a:rPr lang="en-US" altLang="zh-CN" sz="1800" i="1" dirty="0">
                            <a:latin typeface="Cambria Math" panose="02040503050406030204" pitchFamily="18" charset="0"/>
                          </a:rPr>
                          <m:t>)</m:t>
                        </m:r>
                      </m:e>
                      <m:sup>
                        <m:r>
                          <a:rPr lang="en-US" altLang="zh-CN" sz="1800" i="1" dirty="0">
                            <a:latin typeface="Cambria Math" panose="02040503050406030204" pitchFamily="18" charset="0"/>
                          </a:rPr>
                          <m:t>(1−</m:t>
                        </m:r>
                        <m:r>
                          <a:rPr lang="en-US" altLang="zh-CN" sz="1800" i="1" dirty="0">
                            <a:latin typeface="Cambria Math" panose="02040503050406030204" pitchFamily="18" charset="0"/>
                          </a:rPr>
                          <m:t>𝑤</m:t>
                        </m:r>
                        <m:r>
                          <a:rPr lang="en-US" altLang="zh-CN" sz="1800" i="1" dirty="0">
                            <a:latin typeface="Cambria Math" panose="02040503050406030204" pitchFamily="18" charset="0"/>
                          </a:rPr>
                          <m:t>)</m:t>
                        </m:r>
                      </m:sup>
                    </m:sSup>
                    <m:r>
                      <a:rPr lang="en-US" altLang="zh-CN" sz="1800" b="0" i="1" dirty="0" smtClean="0">
                        <a:latin typeface="Cambria Math" panose="02040503050406030204" pitchFamily="18" charset="0"/>
                      </a:rPr>
                      <m:t>+</m:t>
                    </m:r>
                    <m:sSub>
                      <m:sSubPr>
                        <m:ctrlPr>
                          <a:rPr lang="en-US" altLang="zh-CN" sz="1800" i="1" dirty="0">
                            <a:latin typeface="Cambria Math" panose="02040503050406030204" pitchFamily="18" charset="0"/>
                          </a:rPr>
                        </m:ctrlPr>
                      </m:sSubPr>
                      <m:e>
                        <m:r>
                          <m:rPr>
                            <m:sty m:val="p"/>
                          </m:rPr>
                          <a:rPr lang="en-US" altLang="zh-CN" sz="1800" i="1" dirty="0">
                            <a:latin typeface="Cambria Math" panose="02040503050406030204" pitchFamily="18" charset="0"/>
                          </a:rPr>
                          <m:t>P</m:t>
                        </m:r>
                      </m:e>
                      <m:sub>
                        <m:r>
                          <a:rPr lang="en-US" altLang="zh-CN" sz="1800" i="1" dirty="0">
                            <a:latin typeface="Cambria Math" panose="02040503050406030204" pitchFamily="18" charset="0"/>
                          </a:rPr>
                          <m:t>0</m:t>
                        </m:r>
                      </m:sub>
                    </m:sSub>
                    <m:r>
                      <a:rPr lang="en-US" altLang="zh-CN" sz="1800" b="0" i="1" dirty="0" smtClean="0">
                        <a:latin typeface="Cambria Math" panose="02040503050406030204" pitchFamily="18" charset="0"/>
                      </a:rPr>
                      <m:t>(1−</m:t>
                    </m:r>
                    <m:r>
                      <a:rPr lang="en-US" altLang="zh-CN" sz="1800" b="0" i="1" dirty="0" smtClean="0">
                        <a:latin typeface="Cambria Math" panose="02040503050406030204" pitchFamily="18" charset="0"/>
                      </a:rPr>
                      <m:t>𝑤</m:t>
                    </m:r>
                    <m:r>
                      <a:rPr lang="en-US" altLang="zh-CN" sz="1800" b="0" i="1" dirty="0" smtClean="0">
                        <a:latin typeface="Cambria Math" panose="02040503050406030204" pitchFamily="18" charset="0"/>
                      </a:rPr>
                      <m:t>)×</m:t>
                    </m:r>
                    <m:f>
                      <m:fPr>
                        <m:ctrlPr>
                          <a:rPr lang="en-US" altLang="zh-CN" sz="1800" b="0" i="1" dirty="0" smtClean="0">
                            <a:latin typeface="Cambria Math" panose="02040503050406030204" pitchFamily="18" charset="0"/>
                          </a:rPr>
                        </m:ctrlPr>
                      </m:fPr>
                      <m:num>
                        <m:r>
                          <a:rPr lang="en-US" altLang="zh-CN" sz="1800" b="0" i="1" dirty="0" smtClean="0">
                            <a:latin typeface="Cambria Math" panose="02040503050406030204" pitchFamily="18" charset="0"/>
                          </a:rPr>
                          <m:t>1</m:t>
                        </m:r>
                      </m:num>
                      <m:den>
                        <m:r>
                          <a:rPr lang="en-US" altLang="zh-CN" sz="1800" b="0" i="1" dirty="0" smtClean="0">
                            <a:latin typeface="Cambria Math" panose="02040503050406030204" pitchFamily="18" charset="0"/>
                          </a:rPr>
                          <m:t>𝑓</m:t>
                        </m:r>
                      </m:den>
                    </m:f>
                    <m:r>
                      <a:rPr lang="en-US" altLang="zh-CN" sz="1800" b="0" i="1" dirty="0" smtClean="0">
                        <a:latin typeface="Cambria Math" panose="02040503050406030204" pitchFamily="18" charset="0"/>
                        <a:ea typeface="Cambria Math" panose="02040503050406030204" pitchFamily="18" charset="0"/>
                      </a:rPr>
                      <m:t>×</m:t>
                    </m:r>
                    <m:sSup>
                      <m:sSupPr>
                        <m:ctrlPr>
                          <a:rPr lang="en-US" altLang="zh-CN" sz="1800" i="1" dirty="0">
                            <a:latin typeface="Cambria Math" panose="02040503050406030204" pitchFamily="18" charset="0"/>
                          </a:rPr>
                        </m:ctrlPr>
                      </m:sSupPr>
                      <m:e>
                        <m:r>
                          <a:rPr lang="en-US" altLang="zh-CN" sz="1800" i="1" dirty="0" smtClean="0">
                            <a:latin typeface="Cambria Math" panose="02040503050406030204" pitchFamily="18" charset="0"/>
                          </a:rPr>
                          <m:t> </m:t>
                        </m:r>
                        <m:r>
                          <a:rPr lang="en-US" altLang="zh-CN" sz="1800" i="1" dirty="0">
                            <a:latin typeface="Cambria Math" panose="02040503050406030204" pitchFamily="18" charset="0"/>
                          </a:rPr>
                          <m:t>(1+</m:t>
                        </m:r>
                        <m:f>
                          <m:fPr>
                            <m:ctrlPr>
                              <a:rPr lang="en-US" altLang="zh-CN" sz="1800" i="1" dirty="0">
                                <a:latin typeface="Cambria Math" panose="02040503050406030204" pitchFamily="18" charset="0"/>
                              </a:rPr>
                            </m:ctrlPr>
                          </m:fPr>
                          <m:num>
                            <m:r>
                              <a:rPr lang="en-US" altLang="zh-CN" sz="1800" i="1" dirty="0">
                                <a:latin typeface="Cambria Math" panose="02040503050406030204" pitchFamily="18" charset="0"/>
                              </a:rPr>
                              <m:t>𝑦</m:t>
                            </m:r>
                          </m:num>
                          <m:den>
                            <m:r>
                              <a:rPr lang="en-US" altLang="zh-CN" sz="1800" i="1" dirty="0">
                                <a:latin typeface="Cambria Math" panose="02040503050406030204" pitchFamily="18" charset="0"/>
                              </a:rPr>
                              <m:t>𝑓</m:t>
                            </m:r>
                          </m:den>
                        </m:f>
                        <m:r>
                          <a:rPr lang="en-US" altLang="zh-CN" sz="1800" i="1" dirty="0">
                            <a:latin typeface="Cambria Math" panose="02040503050406030204" pitchFamily="18" charset="0"/>
                          </a:rPr>
                          <m:t>)</m:t>
                        </m:r>
                      </m:e>
                      <m:sup>
                        <m:r>
                          <a:rPr lang="en-US" altLang="zh-CN" sz="1800" i="1" dirty="0">
                            <a:latin typeface="Cambria Math" panose="02040503050406030204" pitchFamily="18" charset="0"/>
                          </a:rPr>
                          <m:t>(−</m:t>
                        </m:r>
                        <m:r>
                          <a:rPr lang="en-US" altLang="zh-CN" sz="1800" i="1" dirty="0">
                            <a:latin typeface="Cambria Math" panose="02040503050406030204" pitchFamily="18" charset="0"/>
                          </a:rPr>
                          <m:t>𝑤</m:t>
                        </m:r>
                        <m:r>
                          <a:rPr lang="en-US" altLang="zh-CN" sz="1800" i="1" dirty="0">
                            <a:latin typeface="Cambria Math" panose="02040503050406030204" pitchFamily="18" charset="0"/>
                          </a:rPr>
                          <m:t>)</m:t>
                        </m:r>
                      </m:sup>
                    </m:sSup>
                  </m:oMath>
                </a14:m>
                <a:endParaRPr lang="en-US" altLang="zh-CN" sz="1800" dirty="0"/>
              </a:p>
              <a:p>
                <a14:m>
                  <m:oMath xmlns:m="http://schemas.openxmlformats.org/officeDocument/2006/math">
                    <m:f>
                      <m:fPr>
                        <m:ctrlPr>
                          <a:rPr lang="en-US" altLang="zh-CN" sz="2000" i="1" smtClean="0">
                            <a:latin typeface="Cambria Math" panose="02040503050406030204" pitchFamily="18" charset="0"/>
                          </a:rPr>
                        </m:ctrlPr>
                      </m:fPr>
                      <m:num>
                        <m:r>
                          <a:rPr lang="en-US" altLang="zh-CN" sz="2000" i="1" smtClean="0">
                            <a:latin typeface="Cambria Math" panose="02040503050406030204" pitchFamily="18" charset="0"/>
                          </a:rPr>
                          <m:t>𝜕</m:t>
                        </m:r>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𝑡</m:t>
                            </m:r>
                          </m:sub>
                        </m:sSub>
                      </m:num>
                      <m:den>
                        <m:r>
                          <a:rPr lang="en-US" altLang="zh-CN" sz="2000" i="1" smtClean="0">
                            <a:latin typeface="Cambria Math" panose="02040503050406030204" pitchFamily="18" charset="0"/>
                          </a:rPr>
                          <m:t>𝜕</m:t>
                        </m:r>
                        <m:r>
                          <m:rPr>
                            <m:sty m:val="p"/>
                          </m:rPr>
                          <a:rPr lang="en-US" altLang="zh-CN" sz="2000" i="1">
                            <a:latin typeface="Cambria Math" panose="02040503050406030204" pitchFamily="18" charset="0"/>
                          </a:rPr>
                          <m:t>y</m:t>
                        </m:r>
                      </m:den>
                    </m:f>
                    <m:r>
                      <a:rPr lang="en-US" altLang="zh-CN" sz="2000" i="1" smtClean="0">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𝑡</m:t>
                            </m:r>
                          </m:sub>
                        </m:sSub>
                      </m:den>
                    </m:f>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f>
                          <m:fPr>
                            <m:ctrlPr>
                              <a:rPr lang="en-US"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0</m:t>
                                </m:r>
                              </m:sub>
                            </m:sSub>
                          </m:num>
                          <m:den>
                            <m:r>
                              <a:rPr lang="en-US" altLang="zh-CN" sz="2000" i="1">
                                <a:latin typeface="Cambria Math" panose="02040503050406030204" pitchFamily="18" charset="0"/>
                              </a:rPr>
                              <m:t>𝜕</m:t>
                            </m:r>
                            <m:r>
                              <m:rPr>
                                <m:sty m:val="p"/>
                              </m:rPr>
                              <a:rPr lang="en-US" altLang="zh-CN" sz="2000" i="1">
                                <a:latin typeface="Cambria Math" panose="02040503050406030204" pitchFamily="18" charset="0"/>
                              </a:rPr>
                              <m:t>y</m:t>
                            </m:r>
                          </m:den>
                        </m:f>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i="1" dirty="0">
                                <a:latin typeface="Cambria Math" panose="02040503050406030204" pitchFamily="18" charset="0"/>
                              </a:rPr>
                              <m:t>)</m:t>
                            </m:r>
                          </m:e>
                          <m:sup>
                            <m:r>
                              <a:rPr lang="en-US" altLang="zh-CN" sz="2000" i="1" dirty="0">
                                <a:latin typeface="Cambria Math" panose="02040503050406030204" pitchFamily="18" charset="0"/>
                              </a:rPr>
                              <m:t>(1−</m:t>
                            </m:r>
                            <m:r>
                              <a:rPr lang="en-US" altLang="zh-CN" sz="2000" i="1" dirty="0">
                                <a:latin typeface="Cambria Math" panose="02040503050406030204" pitchFamily="18" charset="0"/>
                              </a:rPr>
                              <m:t>𝑤</m:t>
                            </m:r>
                            <m:r>
                              <a:rPr lang="en-US" altLang="zh-CN" sz="2000" i="1" dirty="0">
                                <a:latin typeface="Cambria Math" panose="02040503050406030204" pitchFamily="18" charset="0"/>
                              </a:rPr>
                              <m:t>)</m:t>
                            </m:r>
                          </m:sup>
                        </m:sSup>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(1−</m:t>
                        </m:r>
                        <m:r>
                          <a:rPr lang="en-US" altLang="zh-CN" sz="2000" i="1" dirty="0">
                            <a:latin typeface="Cambria Math" panose="02040503050406030204" pitchFamily="18" charset="0"/>
                          </a:rPr>
                          <m:t>𝑤</m:t>
                        </m:r>
                        <m:r>
                          <a:rPr lang="en-US" altLang="zh-CN" sz="2000" i="1"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num>
                          <m:den>
                            <m:r>
                              <a:rPr lang="en-US" altLang="zh-CN" sz="2000" i="1" dirty="0">
                                <a:latin typeface="Cambria Math" panose="02040503050406030204" pitchFamily="18" charset="0"/>
                              </a:rPr>
                              <m:t>𝑓</m:t>
                            </m:r>
                          </m:den>
                        </m:f>
                        <m:r>
                          <a:rPr lang="en-US" altLang="zh-CN" sz="2000" i="1" dirty="0">
                            <a:latin typeface="Cambria Math" panose="02040503050406030204" pitchFamily="18" charset="0"/>
                            <a:ea typeface="Cambria Math" panose="02040503050406030204" pitchFamily="18" charset="0"/>
                          </a:rPr>
                          <m:t>×</m:t>
                        </m:r>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 (1+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i="1" dirty="0">
                                <a:latin typeface="Cambria Math" panose="02040503050406030204" pitchFamily="18" charset="0"/>
                              </a:rPr>
                              <m:t>)</m:t>
                            </m:r>
                          </m:e>
                          <m:sup>
                            <m:r>
                              <a:rPr lang="en-US" altLang="zh-CN" sz="2000" i="1" dirty="0">
                                <a:latin typeface="Cambria Math" panose="02040503050406030204" pitchFamily="18" charset="0"/>
                              </a:rPr>
                              <m:t>(−</m:t>
                            </m:r>
                            <m:r>
                              <a:rPr lang="en-US" altLang="zh-CN" sz="2000" i="1" dirty="0">
                                <a:latin typeface="Cambria Math" panose="02040503050406030204" pitchFamily="18" charset="0"/>
                              </a:rPr>
                              <m:t>𝑤</m:t>
                            </m:r>
                            <m:r>
                              <a:rPr lang="en-US" altLang="zh-CN" sz="2000" i="1" dirty="0">
                                <a:latin typeface="Cambria Math" panose="02040503050406030204" pitchFamily="18" charset="0"/>
                              </a:rPr>
                              <m:t>)</m:t>
                            </m:r>
                          </m:sup>
                        </m:sSup>
                      </m:num>
                      <m:den>
                        <m:sSup>
                          <m:sSupPr>
                            <m:ctrlPr>
                              <a:rPr lang="en-US" altLang="zh-CN" sz="2000" i="1" dirty="0">
                                <a:latin typeface="Cambria Math" panose="02040503050406030204" pitchFamily="18" charset="0"/>
                              </a:rPr>
                            </m:ctrlPr>
                          </m:sSupPr>
                          <m:e>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i="1" dirty="0">
                                <a:latin typeface="Cambria Math" panose="02040503050406030204" pitchFamily="18" charset="0"/>
                              </a:rPr>
                              <m:t>)</m:t>
                            </m:r>
                          </m:e>
                          <m:sup>
                            <m:r>
                              <a:rPr lang="en-US" altLang="zh-CN" sz="2000" i="1" dirty="0">
                                <a:latin typeface="Cambria Math" panose="02040503050406030204" pitchFamily="18" charset="0"/>
                              </a:rPr>
                              <m:t>(1−</m:t>
                            </m:r>
                            <m:r>
                              <a:rPr lang="en-US" altLang="zh-CN" sz="2000" i="1" dirty="0">
                                <a:latin typeface="Cambria Math" panose="02040503050406030204" pitchFamily="18" charset="0"/>
                              </a:rPr>
                              <m:t>𝑤</m:t>
                            </m:r>
                            <m:r>
                              <a:rPr lang="en-US" altLang="zh-CN" sz="2000" i="1" dirty="0">
                                <a:latin typeface="Cambria Math" panose="02040503050406030204" pitchFamily="18" charset="0"/>
                              </a:rPr>
                              <m:t>)</m:t>
                            </m:r>
                          </m:sup>
                        </m:sSup>
                      </m:den>
                    </m:f>
                    <m:r>
                      <a:rPr lang="en-US" altLang="zh-CN" sz="2000" b="0" i="1" smtClean="0">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0</m:t>
                            </m:r>
                          </m:sub>
                        </m:sSub>
                      </m:num>
                      <m:den>
                        <m:r>
                          <a:rPr lang="en-US" altLang="zh-CN" sz="2000" i="1">
                            <a:latin typeface="Cambria Math" panose="02040503050406030204" pitchFamily="18" charset="0"/>
                          </a:rPr>
                          <m:t>𝜕</m:t>
                        </m:r>
                        <m:r>
                          <m:rPr>
                            <m:sty m:val="p"/>
                          </m:rPr>
                          <a:rPr lang="en-US" altLang="zh-CN" sz="2000" i="1">
                            <a:latin typeface="Cambria Math" panose="02040503050406030204" pitchFamily="18" charset="0"/>
                          </a:rPr>
                          <m:t>y</m:t>
                        </m:r>
                      </m:den>
                    </m:f>
                    <m:r>
                      <a:rPr lang="en-US" altLang="zh-CN" sz="2000" i="1" smtClean="0">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0</m:t>
                            </m:r>
                          </m:sub>
                        </m:sSub>
                      </m:den>
                    </m:f>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r>
                          <a:rPr lang="en-US" altLang="zh-CN" sz="2000" b="0" i="1" smtClean="0">
                            <a:latin typeface="Cambria Math" panose="02040503050406030204" pitchFamily="18" charset="0"/>
                            <a:ea typeface="Cambria Math" panose="02040503050406030204" pitchFamily="18" charset="0"/>
                          </a:rPr>
                          <m:t>𝑤</m:t>
                        </m:r>
                      </m:num>
                      <m:den>
                        <m:r>
                          <a:rPr lang="en-US" altLang="zh-CN" sz="2000" b="0" i="1" smtClean="0">
                            <a:latin typeface="Cambria Math" panose="02040503050406030204" pitchFamily="18" charset="0"/>
                            <a:ea typeface="Cambria Math" panose="02040503050406030204" pitchFamily="18" charset="0"/>
                          </a:rPr>
                          <m:t>𝑓</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den>
                    </m:f>
                  </m:oMath>
                </a14:m>
                <a:endParaRPr lang="en-US" altLang="zh-CN" sz="2000" dirty="0"/>
              </a:p>
              <a:p>
                <a:r>
                  <a:rPr lang="zh-CN" altLang="en-US" sz="2000" dirty="0"/>
                  <a:t>根据（</a:t>
                </a:r>
                <a:r>
                  <a:rPr lang="en-US" altLang="zh-CN" sz="2000" dirty="0"/>
                  <a:t>10.17</a:t>
                </a:r>
                <a:r>
                  <a:rPr lang="zh-CN" altLang="en-US" sz="2000" dirty="0"/>
                  <a:t>）</a:t>
                </a:r>
                <a:r>
                  <a:rPr lang="en-US" altLang="zh-CN" sz="2000" dirty="0"/>
                  <a:t>Macaulay</a:t>
                </a:r>
                <a:r>
                  <a:rPr lang="zh-CN" altLang="en-US" sz="2000" dirty="0"/>
                  <a:t>久期</a:t>
                </a:r>
                <a:r>
                  <a:rPr lang="en-US" altLang="zh-CN" sz="2000" dirty="0"/>
                  <a:t>D</a:t>
                </a:r>
              </a:p>
              <a:p>
                <a14:m>
                  <m:oMath xmlns:m="http://schemas.openxmlformats.org/officeDocument/2006/math">
                    <m:sSub>
                      <m:sSubPr>
                        <m:ctrlPr>
                          <a:rPr lang="en-US" altLang="zh-CN" sz="2000" i="1" dirty="0" smtClean="0">
                            <a:latin typeface="Cambria Math" panose="02040503050406030204" pitchFamily="18" charset="0"/>
                          </a:rPr>
                        </m:ctrlPr>
                      </m:sSubPr>
                      <m:e>
                        <m:r>
                          <m:rPr>
                            <m:sty m:val="p"/>
                          </m:rPr>
                          <a:rPr lang="en-US" altLang="zh-CN" sz="2000" i="1" dirty="0">
                            <a:latin typeface="Cambria Math" panose="02040503050406030204" pitchFamily="18" charset="0"/>
                          </a:rPr>
                          <m:t>D</m:t>
                        </m:r>
                      </m:e>
                      <m:sub>
                        <m:r>
                          <a:rPr lang="en-US" altLang="zh-CN" sz="2000" b="0" i="1" dirty="0" smtClean="0">
                            <a:latin typeface="Cambria Math" panose="02040503050406030204" pitchFamily="18" charset="0"/>
                          </a:rPr>
                          <m:t>𝑡</m:t>
                        </m:r>
                      </m:sub>
                    </m:sSub>
                    <m:r>
                      <a:rPr lang="en-US" altLang="zh-CN" sz="2000" b="0" i="1" dirty="0" smtClean="0">
                        <a:latin typeface="Cambria Math" panose="02040503050406030204" pitchFamily="18" charset="0"/>
                      </a:rPr>
                      <m:t>=−</m:t>
                    </m:r>
                    <m:f>
                      <m:fPr>
                        <m:ctrlPr>
                          <a:rPr lang="en-US" altLang="zh-CN" sz="2000" i="1" smtClean="0">
                            <a:latin typeface="Cambria Math" panose="02040503050406030204" pitchFamily="18" charset="0"/>
                          </a:rPr>
                        </m:ctrlPr>
                      </m:fPr>
                      <m:num>
                        <m:r>
                          <a:rPr lang="en-US" altLang="zh-CN" sz="2000" i="1" smtClean="0">
                            <a:latin typeface="Cambria Math" panose="02040503050406030204" pitchFamily="18" charset="0"/>
                          </a:rPr>
                          <m:t>𝜕</m:t>
                        </m:r>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𝑡</m:t>
                            </m:r>
                          </m:sub>
                        </m:sSub>
                      </m:num>
                      <m:den>
                        <m:r>
                          <a:rPr lang="en-US" altLang="zh-CN" sz="2000" i="1" smtClean="0">
                            <a:latin typeface="Cambria Math" panose="02040503050406030204" pitchFamily="18" charset="0"/>
                          </a:rPr>
                          <m:t>𝜕</m:t>
                        </m:r>
                        <m:r>
                          <m:rPr>
                            <m:sty m:val="p"/>
                          </m:rPr>
                          <a:rPr lang="en-US" altLang="zh-CN" sz="2000" i="1">
                            <a:latin typeface="Cambria Math" panose="02040503050406030204" pitchFamily="18" charset="0"/>
                          </a:rPr>
                          <m:t>y</m:t>
                        </m:r>
                      </m:den>
                    </m:f>
                    <m:r>
                      <a:rPr lang="en-US" altLang="zh-CN" sz="2000" i="1" smtClean="0">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𝑡</m:t>
                            </m:r>
                          </m:sub>
                        </m:sSub>
                      </m:den>
                    </m:f>
                    <m:r>
                      <a:rPr lang="en-US" altLang="zh-CN" sz="2000" i="1" dirty="0" smtClean="0">
                        <a:latin typeface="Cambria Math" panose="02040503050406030204" pitchFamily="18" charset="0"/>
                        <a:ea typeface="Cambria Math" panose="02040503050406030204" pitchFamily="18" charset="0"/>
                      </a:rPr>
                      <m:t>×</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e>
                    </m:d>
                    <m:r>
                      <a:rPr lang="en-US" altLang="zh-CN" sz="2000" b="0" i="0" dirty="0" smtClean="0">
                        <a:latin typeface="Cambria Math" panose="02040503050406030204" pitchFamily="18" charset="0"/>
                      </a:rPr>
                      <m:t>=</m:t>
                    </m:r>
                    <m:r>
                      <a:rPr lang="en-US" altLang="zh-CN" sz="2000" b="0" i="1" dirty="0" smtClean="0">
                        <a:latin typeface="Cambria Math" panose="02040503050406030204" pitchFamily="18" charset="0"/>
                      </a:rPr>
                      <m:t>−</m:t>
                    </m:r>
                    <m:d>
                      <m:dPr>
                        <m:begChr m:val="（"/>
                        <m:endChr m:val="）"/>
                        <m:ctrlPr>
                          <a:rPr lang="zh-CN" altLang="en-US" sz="2000" b="0" i="1" dirty="0" smtClean="0">
                            <a:latin typeface="Cambria Math" panose="02040503050406030204" pitchFamily="18" charset="0"/>
                          </a:rPr>
                        </m:ctrlPr>
                      </m:dPr>
                      <m:e>
                        <m:f>
                          <m:fPr>
                            <m:ctrlPr>
                              <a:rPr lang="en-US"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0</m:t>
                                </m:r>
                              </m:sub>
                            </m:sSub>
                          </m:num>
                          <m:den>
                            <m:r>
                              <a:rPr lang="en-US" altLang="zh-CN" sz="2000" i="1">
                                <a:latin typeface="Cambria Math" panose="02040503050406030204" pitchFamily="18" charset="0"/>
                              </a:rPr>
                              <m:t>𝜕</m:t>
                            </m:r>
                            <m:r>
                              <m:rPr>
                                <m:sty m:val="p"/>
                              </m:rPr>
                              <a:rPr lang="en-US" altLang="zh-CN" sz="2000" i="1">
                                <a:latin typeface="Cambria Math" panose="02040503050406030204" pitchFamily="18" charset="0"/>
                              </a:rPr>
                              <m:t>y</m:t>
                            </m:r>
                          </m:den>
                        </m:f>
                        <m:r>
                          <a:rPr lang="en-US" altLang="zh-CN" sz="2000" i="1">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1</m:t>
                            </m:r>
                          </m:num>
                          <m:den>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0</m:t>
                                </m:r>
                              </m:sub>
                            </m:sSub>
                          </m:den>
                        </m:f>
                        <m:r>
                          <a:rPr lang="en-US" altLang="zh-CN" sz="2000" i="1">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1−</m:t>
                            </m:r>
                            <m:r>
                              <a:rPr lang="en-US" altLang="zh-CN" sz="2000" i="1">
                                <a:latin typeface="Cambria Math" panose="02040503050406030204" pitchFamily="18" charset="0"/>
                                <a:ea typeface="Cambria Math" panose="02040503050406030204" pitchFamily="18" charset="0"/>
                              </a:rPr>
                              <m:t>𝑤</m:t>
                            </m:r>
                          </m:num>
                          <m:den>
                            <m:r>
                              <a:rPr lang="en-US" altLang="zh-CN" sz="2000" i="1">
                                <a:latin typeface="Cambria Math" panose="02040503050406030204" pitchFamily="18" charset="0"/>
                                <a:ea typeface="Cambria Math" panose="02040503050406030204" pitchFamily="18" charset="0"/>
                              </a:rPr>
                              <m:t>𝑓</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𝑦</m:t>
                            </m:r>
                          </m:den>
                        </m:f>
                      </m:e>
                    </m:d>
                    <m:r>
                      <a:rPr lang="en-US" altLang="zh-CN" sz="2000" i="1" dirty="0">
                        <a:latin typeface="Cambria Math" panose="02040503050406030204" pitchFamily="18" charset="0"/>
                        <a:ea typeface="Cambria Math" panose="02040503050406030204" pitchFamily="18" charset="0"/>
                      </a:rPr>
                      <m:t>×</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e>
                    </m:d>
                    <m:r>
                      <a:rPr lang="en-US" altLang="zh-CN" sz="2000" b="0" i="1" dirty="0" smtClean="0">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0</m:t>
                            </m:r>
                          </m:sub>
                        </m:sSub>
                      </m:num>
                      <m:den>
                        <m:r>
                          <a:rPr lang="en-US" altLang="zh-CN" sz="2000" i="1">
                            <a:latin typeface="Cambria Math" panose="02040503050406030204" pitchFamily="18" charset="0"/>
                          </a:rPr>
                          <m:t>𝜕</m:t>
                        </m:r>
                        <m:r>
                          <m:rPr>
                            <m:sty m:val="p"/>
                          </m:rPr>
                          <a:rPr lang="en-US" altLang="zh-CN" sz="2000" i="1">
                            <a:latin typeface="Cambria Math" panose="02040503050406030204" pitchFamily="18" charset="0"/>
                          </a:rPr>
                          <m:t>y</m:t>
                        </m:r>
                      </m:den>
                    </m:f>
                    <m:r>
                      <a:rPr lang="en-US" altLang="zh-CN" sz="2000" i="1">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1</m:t>
                        </m:r>
                      </m:num>
                      <m:den>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i="1" dirty="0">
                                <a:latin typeface="Cambria Math" panose="02040503050406030204" pitchFamily="18" charset="0"/>
                              </a:rPr>
                              <m:t>0</m:t>
                            </m:r>
                          </m:sub>
                        </m:sSub>
                      </m:den>
                    </m:f>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e>
                    </m:d>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1−</m:t>
                        </m:r>
                        <m:r>
                          <a:rPr lang="en-US" altLang="zh-CN" sz="2000" b="0" i="1" dirty="0" smtClean="0">
                            <a:latin typeface="Cambria Math" panose="02040503050406030204" pitchFamily="18" charset="0"/>
                          </a:rPr>
                          <m:t>𝑤</m:t>
                        </m:r>
                      </m:num>
                      <m:den>
                        <m:r>
                          <m:rPr>
                            <m:sty m:val="p"/>
                          </m:rPr>
                          <a:rPr lang="en-US" altLang="zh-CN" sz="2000" i="1" dirty="0">
                            <a:latin typeface="Cambria Math" panose="02040503050406030204" pitchFamily="18" charset="0"/>
                          </a:rPr>
                          <m:t>f</m:t>
                        </m:r>
                      </m:den>
                    </m:f>
                    <m:r>
                      <a:rPr lang="en-US" altLang="zh-CN" sz="2000" b="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m:rPr>
                            <m:sty m:val="p"/>
                          </m:rPr>
                          <a:rPr lang="en-US" altLang="zh-CN" sz="2000" i="1" dirty="0">
                            <a:latin typeface="Cambria Math" panose="02040503050406030204" pitchFamily="18" charset="0"/>
                          </a:rPr>
                          <m:t>D</m:t>
                        </m:r>
                      </m:e>
                      <m:sub>
                        <m:r>
                          <a:rPr lang="en-US" altLang="zh-CN" sz="2000" b="0" i="1" dirty="0" smtClean="0">
                            <a:latin typeface="Cambria Math" panose="02040503050406030204" pitchFamily="18" charset="0"/>
                          </a:rPr>
                          <m:t>0</m:t>
                        </m:r>
                      </m:sub>
                    </m:sSub>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r>
                          <a:rPr lang="en-US" altLang="zh-CN" sz="2000" i="1" dirty="0">
                            <a:latin typeface="Cambria Math" panose="02040503050406030204" pitchFamily="18" charset="0"/>
                          </a:rPr>
                          <m:t>𝑤</m:t>
                        </m:r>
                      </m:num>
                      <m:den>
                        <m:r>
                          <m:rPr>
                            <m:sty m:val="p"/>
                          </m:rPr>
                          <a:rPr lang="en-US" altLang="zh-CN" sz="2000" i="1" dirty="0">
                            <a:latin typeface="Cambria Math" panose="02040503050406030204" pitchFamily="18" charset="0"/>
                          </a:rPr>
                          <m:t>f</m:t>
                        </m:r>
                      </m:den>
                    </m:f>
                  </m:oMath>
                </a14:m>
                <a:r>
                  <a:rPr lang="zh-CN" altLang="en-US" sz="2000" dirty="0"/>
                  <a:t>                                               （</a:t>
                </a:r>
                <a:r>
                  <a:rPr lang="en-US" altLang="zh-CN" sz="2000" dirty="0"/>
                  <a:t>10.19</a:t>
                </a:r>
                <a:r>
                  <a:rPr lang="zh-CN" altLang="en-US" sz="2000" dirty="0"/>
                  <a:t>）</a:t>
                </a:r>
              </a:p>
            </p:txBody>
          </p:sp>
        </mc:Choice>
        <mc:Fallback>
          <p:sp>
            <p:nvSpPr>
              <p:cNvPr id="3" name="内容占位符 2">
                <a:extLst>
                  <a:ext uri="{FF2B5EF4-FFF2-40B4-BE49-F238E27FC236}">
                    <a16:creationId xmlns:a16="http://schemas.microsoft.com/office/drawing/2014/main" id="{1B42A958-37DF-3BFD-E4AF-CF6E1162032B}"/>
                  </a:ext>
                </a:extLst>
              </p:cNvPr>
              <p:cNvSpPr>
                <a:spLocks noGrp="1" noRot="1" noChangeAspect="1" noMove="1" noResize="1" noEditPoints="1" noAdjustHandles="1" noChangeArrowheads="1" noChangeShapeType="1" noTextEdit="1"/>
              </p:cNvSpPr>
              <p:nvPr>
                <p:ph idx="1"/>
              </p:nvPr>
            </p:nvSpPr>
            <p:spPr>
              <a:xfrm>
                <a:off x="457200" y="1375162"/>
                <a:ext cx="8229600" cy="4751001"/>
              </a:xfrm>
              <a:blipFill>
                <a:blip r:embed="rId2"/>
                <a:stretch>
                  <a:fillRect l="-667"/>
                </a:stretch>
              </a:blipFill>
            </p:spPr>
            <p:txBody>
              <a:bodyPr/>
              <a:lstStyle/>
              <a:p>
                <a:r>
                  <a:rPr lang="zh-CN" altLang="en-US">
                    <a:noFill/>
                  </a:rPr>
                  <a:t> </a:t>
                </a:r>
              </a:p>
            </p:txBody>
          </p:sp>
        </mc:Fallback>
      </mc:AlternateContent>
      <p:grpSp>
        <p:nvGrpSpPr>
          <p:cNvPr id="4" name="组合 3">
            <a:extLst>
              <a:ext uri="{FF2B5EF4-FFF2-40B4-BE49-F238E27FC236}">
                <a16:creationId xmlns:a16="http://schemas.microsoft.com/office/drawing/2014/main" id="{16210101-6461-82D5-B50A-62C058DB986D}"/>
              </a:ext>
            </a:extLst>
          </p:cNvPr>
          <p:cNvGrpSpPr/>
          <p:nvPr/>
        </p:nvGrpSpPr>
        <p:grpSpPr>
          <a:xfrm>
            <a:off x="899592" y="1340768"/>
            <a:ext cx="6096220" cy="1069920"/>
            <a:chOff x="1043608" y="1314664"/>
            <a:chExt cx="6096220" cy="1069920"/>
          </a:xfrm>
        </p:grpSpPr>
        <p:grpSp>
          <p:nvGrpSpPr>
            <p:cNvPr id="5" name="组合 4">
              <a:extLst>
                <a:ext uri="{FF2B5EF4-FFF2-40B4-BE49-F238E27FC236}">
                  <a16:creationId xmlns:a16="http://schemas.microsoft.com/office/drawing/2014/main" id="{C3EF8E07-E99C-63AF-CF10-C6B0272592F2}"/>
                </a:ext>
              </a:extLst>
            </p:cNvPr>
            <p:cNvGrpSpPr/>
            <p:nvPr/>
          </p:nvGrpSpPr>
          <p:grpSpPr>
            <a:xfrm>
              <a:off x="1043608" y="1399083"/>
              <a:ext cx="6096220" cy="985501"/>
              <a:chOff x="1284092" y="5303762"/>
              <a:chExt cx="6096220" cy="985501"/>
            </a:xfrm>
          </p:grpSpPr>
          <p:cxnSp>
            <p:nvCxnSpPr>
              <p:cNvPr id="12" name="直接箭头连接符 11">
                <a:extLst>
                  <a:ext uri="{FF2B5EF4-FFF2-40B4-BE49-F238E27FC236}">
                    <a16:creationId xmlns:a16="http://schemas.microsoft.com/office/drawing/2014/main" id="{45BB93F3-B382-071E-20E9-FA12AA34B872}"/>
                  </a:ext>
                </a:extLst>
              </p:cNvPr>
              <p:cNvCxnSpPr>
                <a:cxnSpLocks/>
              </p:cNvCxnSpPr>
              <p:nvPr/>
            </p:nvCxnSpPr>
            <p:spPr>
              <a:xfrm>
                <a:off x="1835696" y="5949280"/>
                <a:ext cx="5544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1014671-F067-F9E2-D4D1-599CD76AA61D}"/>
                  </a:ext>
                </a:extLst>
              </p:cNvPr>
              <p:cNvCxnSpPr/>
              <p:nvPr/>
            </p:nvCxnSpPr>
            <p:spPr>
              <a:xfrm flipV="1">
                <a:off x="1835696"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28B8F72F-98BC-093A-9484-092E30541CE9}"/>
                  </a:ext>
                </a:extLst>
              </p:cNvPr>
              <p:cNvCxnSpPr/>
              <p:nvPr/>
            </p:nvCxnSpPr>
            <p:spPr>
              <a:xfrm flipV="1">
                <a:off x="2339752"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2251A9D-478A-365E-8DBF-92E819F13F2A}"/>
                  </a:ext>
                </a:extLst>
              </p:cNvPr>
              <p:cNvCxnSpPr/>
              <p:nvPr/>
            </p:nvCxnSpPr>
            <p:spPr>
              <a:xfrm flipV="1">
                <a:off x="3025569" y="5610876"/>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2ADE172D-513C-5532-7D6C-A96C38D92BEC}"/>
                  </a:ext>
                </a:extLst>
              </p:cNvPr>
              <p:cNvCxnSpPr/>
              <p:nvPr/>
            </p:nvCxnSpPr>
            <p:spPr>
              <a:xfrm flipV="1">
                <a:off x="4211960"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14E749E5-25FC-EE42-5BCD-9637038308BA}"/>
                  </a:ext>
                </a:extLst>
              </p:cNvPr>
              <p:cNvCxnSpPr/>
              <p:nvPr/>
            </p:nvCxnSpPr>
            <p:spPr>
              <a:xfrm flipV="1">
                <a:off x="6732240"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D0B7E887-4651-1CCB-2A14-1BC61BEAB440}"/>
                  </a:ext>
                </a:extLst>
              </p:cNvPr>
              <p:cNvSpPr txBox="1"/>
              <p:nvPr/>
            </p:nvSpPr>
            <p:spPr>
              <a:xfrm>
                <a:off x="1644133" y="5983183"/>
                <a:ext cx="479592" cy="276999"/>
              </a:xfrm>
              <a:prstGeom prst="rect">
                <a:avLst/>
              </a:prstGeom>
              <a:noFill/>
            </p:spPr>
            <p:txBody>
              <a:bodyPr wrap="square" rtlCol="0">
                <a:spAutoFit/>
              </a:bodyPr>
              <a:lstStyle/>
              <a:p>
                <a:r>
                  <a:rPr lang="en-US" altLang="zh-CN" sz="1200" dirty="0"/>
                  <a:t>0</a:t>
                </a:r>
                <a:endParaRPr lang="zh-CN" altLang="en-US" sz="1200" dirty="0"/>
              </a:p>
            </p:txBody>
          </p:sp>
          <p:sp>
            <p:nvSpPr>
              <p:cNvPr id="19" name="文本框 18">
                <a:extLst>
                  <a:ext uri="{FF2B5EF4-FFF2-40B4-BE49-F238E27FC236}">
                    <a16:creationId xmlns:a16="http://schemas.microsoft.com/office/drawing/2014/main" id="{B8496CBD-C466-2B14-9355-EEE7EE7BFB33}"/>
                  </a:ext>
                </a:extLst>
              </p:cNvPr>
              <p:cNvSpPr txBox="1"/>
              <p:nvPr/>
            </p:nvSpPr>
            <p:spPr>
              <a:xfrm>
                <a:off x="2233758" y="5970916"/>
                <a:ext cx="709456" cy="276999"/>
              </a:xfrm>
              <a:prstGeom prst="rect">
                <a:avLst/>
              </a:prstGeom>
              <a:noFill/>
            </p:spPr>
            <p:txBody>
              <a:bodyPr wrap="square" rtlCol="0">
                <a:spAutoFit/>
              </a:bodyPr>
              <a:lstStyle/>
              <a:p>
                <a:r>
                  <a:rPr lang="en-US" altLang="zh-CN" sz="1200" dirty="0"/>
                  <a:t>t</a:t>
                </a:r>
                <a:endParaRPr lang="zh-CN" altLang="en-US" sz="1200" dirty="0"/>
              </a:p>
            </p:txBody>
          </p:sp>
          <p:sp>
            <p:nvSpPr>
              <p:cNvPr id="20" name="文本框 19">
                <a:extLst>
                  <a:ext uri="{FF2B5EF4-FFF2-40B4-BE49-F238E27FC236}">
                    <a16:creationId xmlns:a16="http://schemas.microsoft.com/office/drawing/2014/main" id="{A54E44C0-709A-5F05-B016-8720B849E462}"/>
                  </a:ext>
                </a:extLst>
              </p:cNvPr>
              <p:cNvSpPr txBox="1"/>
              <p:nvPr/>
            </p:nvSpPr>
            <p:spPr>
              <a:xfrm>
                <a:off x="2892729" y="5978807"/>
                <a:ext cx="792085" cy="276999"/>
              </a:xfrm>
              <a:prstGeom prst="rect">
                <a:avLst/>
              </a:prstGeom>
              <a:noFill/>
            </p:spPr>
            <p:txBody>
              <a:bodyPr wrap="square" rtlCol="0">
                <a:spAutoFit/>
              </a:bodyPr>
              <a:lstStyle/>
              <a:p>
                <a:r>
                  <a:rPr lang="en-US" altLang="zh-CN" sz="1200" dirty="0"/>
                  <a:t>1</a:t>
                </a:r>
                <a:endParaRPr lang="zh-CN" altLang="en-US" sz="1200" dirty="0"/>
              </a:p>
            </p:txBody>
          </p:sp>
          <p:sp>
            <p:nvSpPr>
              <p:cNvPr id="21" name="文本框 20">
                <a:extLst>
                  <a:ext uri="{FF2B5EF4-FFF2-40B4-BE49-F238E27FC236}">
                    <a16:creationId xmlns:a16="http://schemas.microsoft.com/office/drawing/2014/main" id="{68031F95-F1F0-F849-E7F3-DB97D852796A}"/>
                  </a:ext>
                </a:extLst>
              </p:cNvPr>
              <p:cNvSpPr txBox="1"/>
              <p:nvPr/>
            </p:nvSpPr>
            <p:spPr>
              <a:xfrm>
                <a:off x="4068224" y="5978807"/>
                <a:ext cx="468971" cy="276999"/>
              </a:xfrm>
              <a:prstGeom prst="rect">
                <a:avLst/>
              </a:prstGeom>
              <a:noFill/>
            </p:spPr>
            <p:txBody>
              <a:bodyPr wrap="square" rtlCol="0">
                <a:spAutoFit/>
              </a:bodyPr>
              <a:lstStyle/>
              <a:p>
                <a:r>
                  <a:rPr lang="en-US" altLang="zh-CN" sz="1200" dirty="0"/>
                  <a:t>2</a:t>
                </a:r>
                <a:endParaRPr lang="zh-CN" altLang="en-US" sz="1200" dirty="0"/>
              </a:p>
            </p:txBody>
          </p:sp>
          <p:sp>
            <p:nvSpPr>
              <p:cNvPr id="22" name="文本框 21">
                <a:extLst>
                  <a:ext uri="{FF2B5EF4-FFF2-40B4-BE49-F238E27FC236}">
                    <a16:creationId xmlns:a16="http://schemas.microsoft.com/office/drawing/2014/main" id="{B6A18352-CB8E-6025-5B1B-A8E3F9B660BC}"/>
                  </a:ext>
                </a:extLst>
              </p:cNvPr>
              <p:cNvSpPr txBox="1"/>
              <p:nvPr/>
            </p:nvSpPr>
            <p:spPr>
              <a:xfrm>
                <a:off x="6612684" y="6012264"/>
                <a:ext cx="515598" cy="276999"/>
              </a:xfrm>
              <a:prstGeom prst="rect">
                <a:avLst/>
              </a:prstGeom>
              <a:noFill/>
            </p:spPr>
            <p:txBody>
              <a:bodyPr wrap="square" rtlCol="0">
                <a:spAutoFit/>
              </a:bodyPr>
              <a:lstStyle/>
              <a:p>
                <a:r>
                  <a:rPr lang="en-US" altLang="zh-CN" sz="1200" dirty="0"/>
                  <a:t>n</a:t>
                </a:r>
                <a:endParaRPr lang="zh-CN" altLang="en-US" sz="1200" dirty="0"/>
              </a:p>
            </p:txBody>
          </p:sp>
          <p:sp>
            <p:nvSpPr>
              <p:cNvPr id="23" name="文本框 22">
                <a:extLst>
                  <a:ext uri="{FF2B5EF4-FFF2-40B4-BE49-F238E27FC236}">
                    <a16:creationId xmlns:a16="http://schemas.microsoft.com/office/drawing/2014/main" id="{8AED00A1-D30D-64C1-3625-493457A7048B}"/>
                  </a:ext>
                </a:extLst>
              </p:cNvPr>
              <p:cNvSpPr txBox="1"/>
              <p:nvPr/>
            </p:nvSpPr>
            <p:spPr>
              <a:xfrm>
                <a:off x="1284092" y="5303762"/>
                <a:ext cx="1160569" cy="276999"/>
              </a:xfrm>
              <a:prstGeom prst="rect">
                <a:avLst/>
              </a:prstGeom>
              <a:noFill/>
            </p:spPr>
            <p:txBody>
              <a:bodyPr wrap="square" rtlCol="0">
                <a:spAutoFit/>
              </a:bodyPr>
              <a:lstStyle/>
              <a:p>
                <a:endParaRPr lang="zh-CN" altLang="en-US" sz="1200" dirty="0"/>
              </a:p>
            </p:txBody>
          </p:sp>
        </p:grpSp>
        <p:sp>
          <p:nvSpPr>
            <p:cNvPr id="6" name="文本框 5">
              <a:extLst>
                <a:ext uri="{FF2B5EF4-FFF2-40B4-BE49-F238E27FC236}">
                  <a16:creationId xmlns:a16="http://schemas.microsoft.com/office/drawing/2014/main" id="{BDC701E0-2351-8801-F956-7B3FA94FC6B2}"/>
                </a:ext>
              </a:extLst>
            </p:cNvPr>
            <p:cNvSpPr txBox="1"/>
            <p:nvPr/>
          </p:nvSpPr>
          <p:spPr>
            <a:xfrm>
              <a:off x="2268334" y="1710175"/>
              <a:ext cx="287258" cy="261610"/>
            </a:xfrm>
            <a:prstGeom prst="rect">
              <a:avLst/>
            </a:prstGeom>
            <a:noFill/>
          </p:spPr>
          <p:txBody>
            <a:bodyPr wrap="none" rtlCol="0">
              <a:spAutoFit/>
            </a:bodyPr>
            <a:lstStyle/>
            <a:p>
              <a:r>
                <a:rPr lang="en-US" altLang="zh-CN" sz="1100" dirty="0"/>
                <a:t>w</a:t>
              </a:r>
              <a:endParaRPr lang="zh-CN" altLang="en-US" sz="1100"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53F593C-B4D4-D5B9-67C3-7058E1BB8A1E}"/>
                    </a:ext>
                  </a:extLst>
                </p:cNvPr>
                <p:cNvSpPr txBox="1"/>
                <p:nvPr/>
              </p:nvSpPr>
              <p:spPr>
                <a:xfrm>
                  <a:off x="2522696" y="1362848"/>
                  <a:ext cx="5578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latin typeface="Cambria Math" panose="02040503050406030204" pitchFamily="18" charset="0"/>
                          </a:rPr>
                          <m:t>𝐶</m:t>
                        </m:r>
                        <m:r>
                          <a:rPr lang="en-US" altLang="zh-CN" sz="1800" i="1" dirty="0" smtClean="0">
                            <a:latin typeface="Cambria Math" panose="02040503050406030204" pitchFamily="18" charset="0"/>
                          </a:rPr>
                          <m:t>/</m:t>
                        </m:r>
                        <m:r>
                          <m:rPr>
                            <m:sty m:val="p"/>
                          </m:rPr>
                          <a:rPr lang="en-US" altLang="zh-CN" sz="1800" i="1" dirty="0" smtClean="0">
                            <a:latin typeface="Cambria Math" panose="02040503050406030204" pitchFamily="18" charset="0"/>
                          </a:rPr>
                          <m:t>f</m:t>
                        </m:r>
                      </m:oMath>
                    </m:oMathPara>
                  </a14:m>
                  <a:endParaRPr lang="zh-CN" altLang="en-US" dirty="0"/>
                </a:p>
              </p:txBody>
            </p:sp>
          </mc:Choice>
          <mc:Fallback xmlns="">
            <p:sp>
              <p:nvSpPr>
                <p:cNvPr id="7" name="文本框 6">
                  <a:extLst>
                    <a:ext uri="{FF2B5EF4-FFF2-40B4-BE49-F238E27FC236}">
                      <a16:creationId xmlns:a16="http://schemas.microsoft.com/office/drawing/2014/main" id="{B53F593C-B4D4-D5B9-67C3-7058E1BB8A1E}"/>
                    </a:ext>
                  </a:extLst>
                </p:cNvPr>
                <p:cNvSpPr txBox="1">
                  <a:spLocks noRot="1" noChangeAspect="1" noMove="1" noResize="1" noEditPoints="1" noAdjustHandles="1" noChangeArrowheads="1" noChangeShapeType="1" noTextEdit="1"/>
                </p:cNvSpPr>
                <p:nvPr/>
              </p:nvSpPr>
              <p:spPr>
                <a:xfrm>
                  <a:off x="2522696" y="1362848"/>
                  <a:ext cx="557808" cy="369332"/>
                </a:xfrm>
                <a:prstGeom prst="rect">
                  <a:avLst/>
                </a:prstGeom>
                <a:blipFill>
                  <a:blip r:embed="rId3"/>
                  <a:stretch>
                    <a:fillRect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AD11F8A-6646-4AC4-1287-23CBFA0D6B81}"/>
                    </a:ext>
                  </a:extLst>
                </p:cNvPr>
                <p:cNvSpPr txBox="1"/>
                <p:nvPr/>
              </p:nvSpPr>
              <p:spPr>
                <a:xfrm>
                  <a:off x="3673700" y="1358350"/>
                  <a:ext cx="5578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latin typeface="Cambria Math" panose="02040503050406030204" pitchFamily="18" charset="0"/>
                          </a:rPr>
                          <m:t>𝐶</m:t>
                        </m:r>
                        <m:r>
                          <a:rPr lang="en-US" altLang="zh-CN" sz="1800" i="1" dirty="0" smtClean="0">
                            <a:latin typeface="Cambria Math" panose="02040503050406030204" pitchFamily="18" charset="0"/>
                          </a:rPr>
                          <m:t>/</m:t>
                        </m:r>
                        <m:r>
                          <m:rPr>
                            <m:sty m:val="p"/>
                          </m:rPr>
                          <a:rPr lang="en-US" altLang="zh-CN" sz="1800" i="1" dirty="0" smtClean="0">
                            <a:latin typeface="Cambria Math" panose="02040503050406030204" pitchFamily="18" charset="0"/>
                          </a:rPr>
                          <m:t>f</m:t>
                        </m:r>
                      </m:oMath>
                    </m:oMathPara>
                  </a14:m>
                  <a:endParaRPr lang="zh-CN" altLang="en-US" dirty="0"/>
                </a:p>
              </p:txBody>
            </p:sp>
          </mc:Choice>
          <mc:Fallback xmlns="">
            <p:sp>
              <p:nvSpPr>
                <p:cNvPr id="8" name="文本框 7">
                  <a:extLst>
                    <a:ext uri="{FF2B5EF4-FFF2-40B4-BE49-F238E27FC236}">
                      <a16:creationId xmlns:a16="http://schemas.microsoft.com/office/drawing/2014/main" id="{2AD11F8A-6646-4AC4-1287-23CBFA0D6B81}"/>
                    </a:ext>
                  </a:extLst>
                </p:cNvPr>
                <p:cNvSpPr txBox="1">
                  <a:spLocks noRot="1" noChangeAspect="1" noMove="1" noResize="1" noEditPoints="1" noAdjustHandles="1" noChangeArrowheads="1" noChangeShapeType="1" noTextEdit="1"/>
                </p:cNvSpPr>
                <p:nvPr/>
              </p:nvSpPr>
              <p:spPr>
                <a:xfrm>
                  <a:off x="3673700" y="1358350"/>
                  <a:ext cx="557808" cy="369332"/>
                </a:xfrm>
                <a:prstGeom prst="rect">
                  <a:avLst/>
                </a:prstGeom>
                <a:blipFill>
                  <a:blip r:embed="rId4"/>
                  <a:stretch>
                    <a:fillRect b="-14754"/>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C45698E6-8996-D8BA-6A82-723429C3150E}"/>
                </a:ext>
              </a:extLst>
            </p:cNvPr>
            <p:cNvSpPr txBox="1"/>
            <p:nvPr/>
          </p:nvSpPr>
          <p:spPr>
            <a:xfrm>
              <a:off x="6297004" y="1323390"/>
              <a:ext cx="441054" cy="369332"/>
            </a:xfrm>
            <a:prstGeom prst="rect">
              <a:avLst/>
            </a:prstGeom>
            <a:noFill/>
          </p:spPr>
          <p:txBody>
            <a:bodyPr wrap="square">
              <a:spAutoFit/>
            </a:bodyPr>
            <a:lstStyle/>
            <a:p>
              <a:r>
                <a:rPr lang="en-US" altLang="zh-CN" dirty="0"/>
                <a:t>F</a:t>
              </a:r>
              <a:endParaRPr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12F2EED-ACBC-B9C7-84CB-F001034D309A}"/>
                    </a:ext>
                  </a:extLst>
                </p:cNvPr>
                <p:cNvSpPr txBox="1"/>
                <p:nvPr/>
              </p:nvSpPr>
              <p:spPr>
                <a:xfrm>
                  <a:off x="1841121" y="1314664"/>
                  <a:ext cx="5578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r>
                              <m:rPr>
                                <m:sty m:val="p"/>
                              </m:rPr>
                              <a:rPr lang="en-US" altLang="zh-CN" i="1" dirty="0">
                                <a:latin typeface="Cambria Math" panose="02040503050406030204" pitchFamily="18" charset="0"/>
                              </a:rPr>
                              <m:t>P</m:t>
                            </m:r>
                          </m:e>
                          <m:sub>
                            <m:r>
                              <a:rPr lang="en-US" altLang="zh-CN" i="1" dirty="0">
                                <a:latin typeface="Cambria Math" panose="02040503050406030204" pitchFamily="18" charset="0"/>
                              </a:rPr>
                              <m:t>𝑡</m:t>
                            </m:r>
                          </m:sub>
                        </m:sSub>
                      </m:oMath>
                    </m:oMathPara>
                  </a14:m>
                  <a:endParaRPr lang="zh-CN" altLang="en-US" dirty="0"/>
                </a:p>
              </p:txBody>
            </p:sp>
          </mc:Choice>
          <mc:Fallback xmlns="">
            <p:sp>
              <p:nvSpPr>
                <p:cNvPr id="10" name="文本框 9">
                  <a:extLst>
                    <a:ext uri="{FF2B5EF4-FFF2-40B4-BE49-F238E27FC236}">
                      <a16:creationId xmlns:a16="http://schemas.microsoft.com/office/drawing/2014/main" id="{A12F2EED-ACBC-B9C7-84CB-F001034D309A}"/>
                    </a:ext>
                  </a:extLst>
                </p:cNvPr>
                <p:cNvSpPr txBox="1">
                  <a:spLocks noRot="1" noChangeAspect="1" noMove="1" noResize="1" noEditPoints="1" noAdjustHandles="1" noChangeArrowheads="1" noChangeShapeType="1" noTextEdit="1"/>
                </p:cNvSpPr>
                <p:nvPr/>
              </p:nvSpPr>
              <p:spPr>
                <a:xfrm>
                  <a:off x="1841121" y="1314664"/>
                  <a:ext cx="557808"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57B76BC-1E4E-D96F-8CB0-270B49B19AC7}"/>
                    </a:ext>
                  </a:extLst>
                </p:cNvPr>
                <p:cNvSpPr txBox="1"/>
                <p:nvPr/>
              </p:nvSpPr>
              <p:spPr>
                <a:xfrm>
                  <a:off x="1319791" y="1349058"/>
                  <a:ext cx="5578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m:rPr>
                                <m:sty m:val="p"/>
                              </m:rPr>
                              <a:rPr lang="en-US" altLang="zh-CN" i="1" dirty="0">
                                <a:latin typeface="Cambria Math" panose="02040503050406030204" pitchFamily="18" charset="0"/>
                              </a:rPr>
                              <m:t>P</m:t>
                            </m:r>
                          </m:e>
                          <m:sub>
                            <m:r>
                              <a:rPr lang="en-US" altLang="zh-CN" b="0" i="1" dirty="0" smtClean="0">
                                <a:latin typeface="Cambria Math" panose="02040503050406030204" pitchFamily="18" charset="0"/>
                              </a:rPr>
                              <m:t>0</m:t>
                            </m:r>
                          </m:sub>
                        </m:sSub>
                      </m:oMath>
                    </m:oMathPara>
                  </a14:m>
                  <a:endParaRPr lang="zh-CN" altLang="en-US" dirty="0"/>
                </a:p>
              </p:txBody>
            </p:sp>
          </mc:Choice>
          <mc:Fallback xmlns="">
            <p:sp>
              <p:nvSpPr>
                <p:cNvPr id="11" name="文本框 10">
                  <a:extLst>
                    <a:ext uri="{FF2B5EF4-FFF2-40B4-BE49-F238E27FC236}">
                      <a16:creationId xmlns:a16="http://schemas.microsoft.com/office/drawing/2014/main" id="{A57B76BC-1E4E-D96F-8CB0-270B49B19AC7}"/>
                    </a:ext>
                  </a:extLst>
                </p:cNvPr>
                <p:cNvSpPr txBox="1">
                  <a:spLocks noRot="1" noChangeAspect="1" noMove="1" noResize="1" noEditPoints="1" noAdjustHandles="1" noChangeArrowheads="1" noChangeShapeType="1" noTextEdit="1"/>
                </p:cNvSpPr>
                <p:nvPr/>
              </p:nvSpPr>
              <p:spPr>
                <a:xfrm>
                  <a:off x="1319791" y="1349058"/>
                  <a:ext cx="557808" cy="369332"/>
                </a:xfrm>
                <a:prstGeom prst="rect">
                  <a:avLst/>
                </a:prstGeom>
                <a:blipFill>
                  <a:blip r:embed="rId6"/>
                  <a:stretch>
                    <a:fillRect b="-1667"/>
                  </a:stretch>
                </a:blipFill>
              </p:spPr>
              <p:txBody>
                <a:bodyPr/>
                <a:lstStyle/>
                <a:p>
                  <a:r>
                    <a:rPr lang="zh-CN" altLang="en-US">
                      <a:noFill/>
                    </a:rPr>
                    <a:t> </a:t>
                  </a:r>
                </a:p>
              </p:txBody>
            </p:sp>
          </mc:Fallback>
        </mc:AlternateContent>
      </p:grpSp>
      <p:sp>
        <p:nvSpPr>
          <p:cNvPr id="24" name="文本框 23">
            <a:extLst>
              <a:ext uri="{FF2B5EF4-FFF2-40B4-BE49-F238E27FC236}">
                <a16:creationId xmlns:a16="http://schemas.microsoft.com/office/drawing/2014/main" id="{7D8DE982-26DE-5C1B-B744-463C35AC9C89}"/>
              </a:ext>
            </a:extLst>
          </p:cNvPr>
          <p:cNvSpPr txBox="1"/>
          <p:nvPr/>
        </p:nvSpPr>
        <p:spPr>
          <a:xfrm>
            <a:off x="465615" y="5949280"/>
            <a:ext cx="8066825" cy="646331"/>
          </a:xfrm>
          <a:prstGeom prst="rect">
            <a:avLst/>
          </a:prstGeom>
          <a:noFill/>
        </p:spPr>
        <p:txBody>
          <a:bodyPr wrap="square" rtlCol="0">
            <a:spAutoFit/>
          </a:bodyPr>
          <a:lstStyle/>
          <a:p>
            <a:r>
              <a:rPr lang="zh-CN" altLang="en-US" b="1" dirty="0">
                <a:solidFill>
                  <a:srgbClr val="FF0000"/>
                </a:solidFill>
              </a:rPr>
              <a:t>付息日当天</a:t>
            </a:r>
            <a:r>
              <a:rPr lang="en-US" altLang="zh-CN" b="1" dirty="0">
                <a:solidFill>
                  <a:srgbClr val="FF0000"/>
                </a:solidFill>
              </a:rPr>
              <a:t>t=1</a:t>
            </a:r>
            <a:r>
              <a:rPr lang="zh-CN" altLang="en-US" b="1" dirty="0">
                <a:solidFill>
                  <a:srgbClr val="FF0000"/>
                </a:solidFill>
              </a:rPr>
              <a:t>，按距上次付息日（</a:t>
            </a:r>
            <a:r>
              <a:rPr lang="en-US" altLang="zh-CN" b="1" dirty="0">
                <a:solidFill>
                  <a:srgbClr val="FF0000"/>
                </a:solidFill>
              </a:rPr>
              <a:t>0</a:t>
            </a:r>
            <a:r>
              <a:rPr lang="zh-CN" altLang="en-US" b="1" dirty="0">
                <a:solidFill>
                  <a:srgbClr val="FF0000"/>
                </a:solidFill>
              </a:rPr>
              <a:t>时刻）计算，</a:t>
            </a:r>
            <a:r>
              <a:rPr lang="en-US" altLang="zh-CN" b="1" dirty="0">
                <a:solidFill>
                  <a:srgbClr val="FF0000"/>
                </a:solidFill>
              </a:rPr>
              <a:t>w=0,</a:t>
            </a:r>
            <a:r>
              <a:rPr lang="zh-CN" altLang="en-US" b="1" dirty="0">
                <a:solidFill>
                  <a:srgbClr val="FF0000"/>
                </a:solidFill>
              </a:rPr>
              <a:t>久期</a:t>
            </a:r>
            <a:r>
              <a:rPr lang="en-US" altLang="zh-CN" b="1" dirty="0">
                <a:solidFill>
                  <a:srgbClr val="FF0000"/>
                </a:solidFill>
              </a:rPr>
              <a:t>=D0-1/f;  </a:t>
            </a:r>
            <a:r>
              <a:rPr lang="zh-CN" altLang="en-US" b="1" dirty="0">
                <a:solidFill>
                  <a:srgbClr val="FF0000"/>
                </a:solidFill>
              </a:rPr>
              <a:t>按本次付息日</a:t>
            </a:r>
            <a:r>
              <a:rPr lang="en-US" altLang="zh-CN" b="1" dirty="0">
                <a:solidFill>
                  <a:srgbClr val="FF0000"/>
                </a:solidFill>
              </a:rPr>
              <a:t>(t=1)</a:t>
            </a:r>
            <a:r>
              <a:rPr lang="zh-CN" altLang="en-US" b="1" dirty="0">
                <a:solidFill>
                  <a:srgbClr val="FF0000"/>
                </a:solidFill>
              </a:rPr>
              <a:t>计算</a:t>
            </a:r>
            <a:r>
              <a:rPr lang="en-US" altLang="zh-CN" b="1" dirty="0">
                <a:solidFill>
                  <a:srgbClr val="FF0000"/>
                </a:solidFill>
              </a:rPr>
              <a:t>,w=0,</a:t>
            </a:r>
            <a:r>
              <a:rPr lang="zh-CN" altLang="en-US" b="1" dirty="0">
                <a:solidFill>
                  <a:srgbClr val="FF0000"/>
                </a:solidFill>
              </a:rPr>
              <a:t>久期</a:t>
            </a:r>
            <a:r>
              <a:rPr lang="en-US" altLang="zh-CN" b="1" dirty="0">
                <a:solidFill>
                  <a:srgbClr val="FF0000"/>
                </a:solidFill>
              </a:rPr>
              <a:t>=D1</a:t>
            </a:r>
            <a:r>
              <a:rPr lang="zh-CN" altLang="en-US" b="1" dirty="0">
                <a:solidFill>
                  <a:srgbClr val="FF0000"/>
                </a:solidFill>
              </a:rPr>
              <a:t>， 一般情况下，</a:t>
            </a:r>
            <a:r>
              <a:rPr lang="en-US" altLang="zh-CN" b="1" dirty="0">
                <a:solidFill>
                  <a:srgbClr val="FF0000"/>
                </a:solidFill>
              </a:rPr>
              <a:t>D1&gt;D0-1/f </a:t>
            </a:r>
            <a:endParaRPr lang="zh-CN" altLang="en-US" b="1" dirty="0">
              <a:solidFill>
                <a:srgbClr val="FF0000"/>
              </a:solidFill>
            </a:endParaRPr>
          </a:p>
        </p:txBody>
      </p:sp>
    </p:spTree>
    <p:extLst>
      <p:ext uri="{BB962C8B-B14F-4D97-AF65-F5344CB8AC3E}">
        <p14:creationId xmlns:p14="http://schemas.microsoft.com/office/powerpoint/2010/main" val="341057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D6CF81-646F-9045-0CFB-A0DF1E9F053D}"/>
              </a:ext>
            </a:extLst>
          </p:cNvPr>
          <p:cNvSpPr>
            <a:spLocks noGrp="1"/>
          </p:cNvSpPr>
          <p:nvPr>
            <p:ph type="title"/>
          </p:nvPr>
        </p:nvSpPr>
        <p:spPr/>
        <p:txBody>
          <a:bodyPr/>
          <a:lstStyle/>
          <a:p>
            <a:r>
              <a:rPr lang="zh-CN" altLang="en-US" sz="3600" dirty="0"/>
              <a:t>                久期锯齿状跳跃发展</a:t>
            </a:r>
          </a:p>
        </p:txBody>
      </p:sp>
      <p:graphicFrame>
        <p:nvGraphicFramePr>
          <p:cNvPr id="4" name="内容占位符 3">
            <a:extLst>
              <a:ext uri="{FF2B5EF4-FFF2-40B4-BE49-F238E27FC236}">
                <a16:creationId xmlns:a16="http://schemas.microsoft.com/office/drawing/2014/main" id="{6E92DEF9-6A29-F0BA-3574-FD33A30CDB32}"/>
              </a:ext>
            </a:extLst>
          </p:cNvPr>
          <p:cNvGraphicFramePr>
            <a:graphicFrameLocks noGrp="1"/>
          </p:cNvGraphicFramePr>
          <p:nvPr>
            <p:ph idx="1"/>
            <p:extLst>
              <p:ext uri="{D42A27DB-BD31-4B8C-83A1-F6EECF244321}">
                <p14:modId xmlns:p14="http://schemas.microsoft.com/office/powerpoint/2010/main" val="528684075"/>
              </p:ext>
            </p:extLst>
          </p:nvPr>
        </p:nvGraphicFramePr>
        <p:xfrm>
          <a:off x="465615" y="134076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208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578EC0-28F8-6660-1010-82BC2FCD9B82}"/>
              </a:ext>
            </a:extLst>
          </p:cNvPr>
          <p:cNvSpPr>
            <a:spLocks noGrp="1"/>
          </p:cNvSpPr>
          <p:nvPr>
            <p:ph type="title"/>
          </p:nvPr>
        </p:nvSpPr>
        <p:spPr/>
        <p:txBody>
          <a:bodyPr/>
          <a:lstStyle/>
          <a:p>
            <a:r>
              <a:rPr lang="en-US" altLang="zh-CN" sz="3600" dirty="0"/>
              <a:t>             </a:t>
            </a:r>
            <a:r>
              <a:rPr lang="en-US" altLang="zh-CN" sz="2800" dirty="0"/>
              <a:t>Closed-form</a:t>
            </a:r>
            <a:r>
              <a:rPr lang="zh-CN" altLang="en-US" sz="2800" dirty="0"/>
              <a:t>麦考利久期计算公式</a:t>
            </a:r>
            <a:br>
              <a:rPr lang="en-US" altLang="zh-CN" sz="2800" dirty="0"/>
            </a:br>
            <a:r>
              <a:rPr lang="zh-CN" altLang="en-US" sz="2800" dirty="0"/>
              <a:t>（不要求掌握）</a:t>
            </a:r>
            <a:endParaRPr lang="zh-CN" altLang="en-US" sz="3600"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BF0FAD32-D4B8-313F-85A2-AF3A4BFB1BE5}"/>
                  </a:ext>
                </a:extLst>
              </p:cNvPr>
              <p:cNvSpPr>
                <a:spLocks noGrp="1"/>
              </p:cNvSpPr>
              <p:nvPr>
                <p:ph idx="1"/>
              </p:nvPr>
            </p:nvSpPr>
            <p:spPr/>
            <p:txBody>
              <a:bodyPr/>
              <a:lstStyle/>
              <a:p>
                <a:r>
                  <a:rPr lang="zh-CN" altLang="en-US" sz="2000" dirty="0"/>
                  <a:t>公式（</a:t>
                </a:r>
                <a:r>
                  <a:rPr lang="en-US" altLang="zh-CN" sz="2000" dirty="0"/>
                  <a:t>10.19</a:t>
                </a:r>
                <a:r>
                  <a:rPr lang="zh-CN" altLang="en-US" sz="2000" dirty="0"/>
                  <a:t>）已经给出有残段时的麦考利久期计算公式，单位为年</a:t>
                </a:r>
                <a:endParaRPr lang="en-US" altLang="zh-CN" sz="2000" dirty="0"/>
              </a:p>
              <a:p>
                <a:pPr marL="0" indent="0">
                  <a:buNone/>
                </a:pPr>
                <a:r>
                  <a:rPr lang="en-US" altLang="zh-CN" sz="2000" dirty="0"/>
                  <a:t>     </a:t>
                </a:r>
                <a14:m>
                  <m:oMath xmlns:m="http://schemas.openxmlformats.org/officeDocument/2006/math">
                    <m:sSub>
                      <m:sSubPr>
                        <m:ctrlPr>
                          <a:rPr lang="en-US" altLang="zh-CN" sz="2000" i="1" dirty="0" smtClean="0">
                            <a:latin typeface="Cambria Math" panose="02040503050406030204" pitchFamily="18" charset="0"/>
                          </a:rPr>
                        </m:ctrlPr>
                      </m:sSubPr>
                      <m:e>
                        <m:r>
                          <m:rPr>
                            <m:sty m:val="p"/>
                          </m:rPr>
                          <a:rPr lang="en-US" altLang="zh-CN" sz="2000" i="1" dirty="0">
                            <a:latin typeface="Cambria Math" panose="02040503050406030204" pitchFamily="18" charset="0"/>
                          </a:rPr>
                          <m:t>D</m:t>
                        </m:r>
                      </m:e>
                      <m:sub>
                        <m:r>
                          <a:rPr lang="en-US" altLang="zh-CN" sz="2000" b="0" i="1" dirty="0" smtClean="0">
                            <a:latin typeface="Cambria Math" panose="02040503050406030204" pitchFamily="18" charset="0"/>
                          </a:rPr>
                          <m:t>𝑡</m:t>
                        </m:r>
                      </m:sub>
                    </m:sSub>
                  </m:oMath>
                </a14:m>
                <a:r>
                  <a:rPr lang="en-US" altLang="zh-CN" sz="2000" dirty="0"/>
                  <a:t>= </a:t>
                </a:r>
                <a14:m>
                  <m:oMath xmlns:m="http://schemas.openxmlformats.org/officeDocument/2006/math">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D</m:t>
                        </m:r>
                      </m:e>
                      <m:sub>
                        <m:r>
                          <a:rPr lang="en-US" altLang="zh-CN" sz="2000" i="1" dirty="0">
                            <a:latin typeface="Cambria Math" panose="02040503050406030204" pitchFamily="18" charset="0"/>
                          </a:rPr>
                          <m:t>0</m:t>
                        </m:r>
                      </m:sub>
                    </m:sSub>
                    <m:r>
                      <a:rPr lang="en-US" altLang="zh-CN" sz="2000" i="1"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1−</m:t>
                        </m:r>
                        <m:r>
                          <a:rPr lang="en-US" altLang="zh-CN" sz="2000" i="1" dirty="0">
                            <a:latin typeface="Cambria Math" panose="02040503050406030204" pitchFamily="18" charset="0"/>
                          </a:rPr>
                          <m:t>𝑤</m:t>
                        </m:r>
                      </m:num>
                      <m:den>
                        <m:r>
                          <m:rPr>
                            <m:sty m:val="p"/>
                          </m:rPr>
                          <a:rPr lang="en-US" altLang="zh-CN" sz="2000" i="1" dirty="0">
                            <a:latin typeface="Cambria Math" panose="02040503050406030204" pitchFamily="18" charset="0"/>
                          </a:rPr>
                          <m:t>f</m:t>
                        </m:r>
                      </m:den>
                    </m:f>
                  </m:oMath>
                </a14:m>
                <a:r>
                  <a:rPr lang="zh-CN" altLang="en-US" sz="2000" dirty="0"/>
                  <a:t>     （</a:t>
                </a:r>
                <a:r>
                  <a:rPr lang="en-US" altLang="zh-CN" sz="2000" dirty="0"/>
                  <a:t>10.19</a:t>
                </a:r>
                <a:r>
                  <a:rPr lang="zh-CN" altLang="en-US" sz="2000" dirty="0"/>
                  <a:t>）</a:t>
                </a:r>
                <a:endParaRPr lang="en-US" altLang="zh-CN" sz="2000" dirty="0"/>
              </a:p>
              <a:p>
                <a:r>
                  <a:rPr lang="zh-CN" altLang="en-US" sz="2000" dirty="0"/>
                  <a:t>只要将</a:t>
                </a:r>
                <a14:m>
                  <m:oMath xmlns:m="http://schemas.openxmlformats.org/officeDocument/2006/math">
                    <m:sSub>
                      <m:sSubPr>
                        <m:ctrlPr>
                          <a:rPr lang="en-US" altLang="zh-CN" sz="2000" i="1" dirty="0" smtClean="0">
                            <a:latin typeface="Cambria Math" panose="02040503050406030204" pitchFamily="18" charset="0"/>
                          </a:rPr>
                        </m:ctrlPr>
                      </m:sSubPr>
                      <m:e>
                        <m:r>
                          <m:rPr>
                            <m:sty m:val="p"/>
                          </m:rPr>
                          <a:rPr lang="en-US" altLang="zh-CN" sz="2000" i="1" dirty="0">
                            <a:latin typeface="Cambria Math" panose="02040503050406030204" pitchFamily="18" charset="0"/>
                          </a:rPr>
                          <m:t>D</m:t>
                        </m:r>
                      </m:e>
                      <m:sub>
                        <m:r>
                          <a:rPr lang="en-US" altLang="zh-CN" sz="2000" i="1" dirty="0">
                            <a:latin typeface="Cambria Math" panose="02040503050406030204" pitchFamily="18" charset="0"/>
                          </a:rPr>
                          <m:t>0</m:t>
                        </m:r>
                      </m:sub>
                    </m:sSub>
                  </m:oMath>
                </a14:m>
                <a:r>
                  <a:rPr lang="zh-CN" altLang="en-US" sz="2000" dirty="0"/>
                  <a:t>的公式计算出来即可得到任意情况下的麦考利久期。</a:t>
                </a:r>
                <a:endParaRPr lang="en-US" altLang="zh-CN" sz="2000" dirty="0"/>
              </a:p>
              <a:p>
                <a:r>
                  <a:rPr lang="zh-CN" altLang="en-US" sz="2000" dirty="0"/>
                  <a:t>因为公式冗长，推导过程很繁琐。我们可以直接写出该公式（</a:t>
                </a:r>
                <a:r>
                  <a:rPr lang="en-US" altLang="zh-CN" sz="2000" dirty="0"/>
                  <a:t>CFA Level II </a:t>
                </a:r>
                <a:r>
                  <a:rPr lang="zh-CN" altLang="en-US" sz="2000" dirty="0"/>
                  <a:t>固定收益部分要求了解该公式）：</a:t>
                </a:r>
                <a:endParaRPr lang="en-US" altLang="zh-CN" sz="2000" dirty="0"/>
              </a:p>
              <a:p>
                <a14:m>
                  <m:oMath xmlns:m="http://schemas.openxmlformats.org/officeDocument/2006/math">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D</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𝑦</m:t>
                        </m:r>
                      </m:num>
                      <m:den>
                        <m:r>
                          <m:rPr>
                            <m:sty m:val="p"/>
                          </m:rPr>
                          <a:rPr lang="en-US" altLang="zh-CN" sz="2000" i="1">
                            <a:latin typeface="Cambria Math" panose="02040503050406030204" pitchFamily="18" charset="0"/>
                          </a:rPr>
                          <m:t>y</m:t>
                        </m:r>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𝑁</m:t>
                        </m:r>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𝑐</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num>
                      <m:den>
                        <m:r>
                          <a:rPr lang="en-US" altLang="zh-CN" sz="2000" b="0" i="1" smtClean="0">
                            <a:latin typeface="Cambria Math" panose="02040503050406030204" pitchFamily="18" charset="0"/>
                          </a:rPr>
                          <m:t>𝑐</m:t>
                        </m:r>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zh-CN" altLang="en-US"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(1+</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𝑁</m:t>
                            </m:r>
                          </m:sup>
                        </m:sSup>
                        <m:r>
                          <a:rPr lang="en-US" altLang="zh-CN" sz="2000" b="0" i="1" smtClean="0">
                            <a:latin typeface="Cambria Math" panose="02040503050406030204" pitchFamily="18" charset="0"/>
                            <a:ea typeface="Cambria Math" panose="02040503050406030204" pitchFamily="18" charset="0"/>
                          </a:rPr>
                          <m:t>−1</m:t>
                        </m:r>
                        <m:r>
                          <a:rPr lang="zh-CN" altLang="en-US"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m:t>
                        </m:r>
                        <m:r>
                          <m:rPr>
                            <m:sty m:val="p"/>
                          </m:rPr>
                          <a:rPr lang="en-US" altLang="zh-CN" sz="2000" i="1">
                            <a:latin typeface="Cambria Math" panose="02040503050406030204" pitchFamily="18" charset="0"/>
                            <a:ea typeface="Cambria Math" panose="02040503050406030204" pitchFamily="18" charset="0"/>
                          </a:rPr>
                          <m:t>y</m:t>
                        </m:r>
                      </m:den>
                    </m:f>
                  </m:oMath>
                </a14:m>
                <a:r>
                  <a:rPr lang="en-US" altLang="zh-CN" sz="2000" dirty="0"/>
                  <a:t>                      </a:t>
                </a:r>
                <a:r>
                  <a:rPr lang="zh-CN" altLang="en-US" sz="2000" dirty="0"/>
                  <a:t>（</a:t>
                </a:r>
                <a:r>
                  <a:rPr lang="en-US" altLang="zh-CN" sz="2000" dirty="0"/>
                  <a:t>10.20</a:t>
                </a:r>
                <a:r>
                  <a:rPr lang="zh-CN" altLang="en-US" sz="2000" dirty="0"/>
                  <a:t>）</a:t>
                </a:r>
                <a:endParaRPr lang="en-US" altLang="zh-CN" sz="2000" dirty="0"/>
              </a:p>
              <a:p>
                <a:pPr marL="0" indent="0">
                  <a:buNone/>
                </a:pPr>
                <a:endParaRPr lang="en-US" altLang="zh-CN" sz="2000" dirty="0">
                  <a:solidFill>
                    <a:srgbClr val="FF0000"/>
                  </a:solidFill>
                </a:endParaRPr>
              </a:p>
              <a:p>
                <a:pPr marL="0" indent="0">
                  <a:buNone/>
                </a:pPr>
                <a:r>
                  <a:rPr lang="zh-CN" altLang="en-US" sz="2000" dirty="0">
                    <a:solidFill>
                      <a:srgbClr val="FF0000"/>
                    </a:solidFill>
                  </a:rPr>
                  <a:t>注意</a:t>
                </a:r>
                <a:r>
                  <a:rPr lang="zh-CN" altLang="en-US" sz="2000" dirty="0">
                    <a:solidFill>
                      <a:srgbClr val="FF0000"/>
                    </a:solidFill>
                    <a:sym typeface="Wingdings" panose="05000000000000000000" pitchFamily="2" charset="2"/>
                  </a:rPr>
                  <a:t>： （</a:t>
                </a:r>
                <a:r>
                  <a:rPr lang="en-US" altLang="zh-CN" sz="2000" dirty="0">
                    <a:solidFill>
                      <a:srgbClr val="FF0000"/>
                    </a:solidFill>
                    <a:sym typeface="Wingdings" panose="05000000000000000000" pitchFamily="2" charset="2"/>
                  </a:rPr>
                  <a:t>10.20</a:t>
                </a:r>
                <a:r>
                  <a:rPr lang="zh-CN" altLang="en-US" sz="2000" dirty="0">
                    <a:solidFill>
                      <a:srgbClr val="FF0000"/>
                    </a:solidFill>
                    <a:sym typeface="Wingdings" panose="05000000000000000000" pitchFamily="2" charset="2"/>
                  </a:rPr>
                  <a:t>）中，</a:t>
                </a:r>
                <a:r>
                  <a:rPr lang="en-US" altLang="zh-CN" sz="2000" dirty="0">
                    <a:solidFill>
                      <a:srgbClr val="FF0000"/>
                    </a:solidFill>
                    <a:sym typeface="Wingdings" panose="05000000000000000000" pitchFamily="2" charset="2"/>
                  </a:rPr>
                  <a:t>y</a:t>
                </a:r>
                <a:r>
                  <a:rPr lang="zh-CN" altLang="en-US" sz="2000" dirty="0">
                    <a:solidFill>
                      <a:srgbClr val="FF0000"/>
                    </a:solidFill>
                    <a:sym typeface="Wingdings" panose="05000000000000000000" pitchFamily="2" charset="2"/>
                  </a:rPr>
                  <a:t>为每期</a:t>
                </a:r>
                <a:r>
                  <a:rPr lang="en-US" altLang="zh-CN" sz="2000" dirty="0">
                    <a:solidFill>
                      <a:srgbClr val="FF0000"/>
                    </a:solidFill>
                    <a:sym typeface="Wingdings" panose="05000000000000000000" pitchFamily="2" charset="2"/>
                  </a:rPr>
                  <a:t>YTM , c</a:t>
                </a:r>
                <a:r>
                  <a:rPr lang="zh-CN" altLang="en-US" sz="2000" dirty="0">
                    <a:solidFill>
                      <a:srgbClr val="FF0000"/>
                    </a:solidFill>
                    <a:sym typeface="Wingdings" panose="05000000000000000000" pitchFamily="2" charset="2"/>
                  </a:rPr>
                  <a:t>为每期票面利率，</a:t>
                </a:r>
                <a:r>
                  <a:rPr lang="en-US" altLang="zh-CN" sz="2000" dirty="0">
                    <a:solidFill>
                      <a:srgbClr val="FF0000"/>
                    </a:solidFill>
                    <a:sym typeface="Wingdings" panose="05000000000000000000" pitchFamily="2" charset="2"/>
                  </a:rPr>
                  <a:t>N</a:t>
                </a:r>
                <a:r>
                  <a:rPr lang="zh-CN" altLang="en-US" sz="2000" dirty="0">
                    <a:solidFill>
                      <a:srgbClr val="FF0000"/>
                    </a:solidFill>
                    <a:sym typeface="Wingdings" panose="05000000000000000000" pitchFamily="2" charset="2"/>
                  </a:rPr>
                  <a:t>为剩余的付息期数。因此，计算出的麦考利久期单位为期（季度、半年、年）</a:t>
                </a:r>
                <a:r>
                  <a:rPr lang="en-US" altLang="zh-CN" sz="2000" dirty="0">
                    <a:solidFill>
                      <a:srgbClr val="FF0000"/>
                    </a:solidFill>
                    <a:sym typeface="Wingdings" panose="05000000000000000000" pitchFamily="2" charset="2"/>
                  </a:rPr>
                  <a:t> </a:t>
                </a:r>
                <a:endParaRPr lang="en-US" altLang="zh-CN" sz="2000" dirty="0">
                  <a:solidFill>
                    <a:srgbClr val="FF0000"/>
                  </a:solidFill>
                </a:endParaRPr>
              </a:p>
              <a:p>
                <a:r>
                  <a:rPr lang="zh-CN" altLang="en-US" sz="1600" dirty="0"/>
                  <a:t>具体推导参见</a:t>
                </a:r>
                <a:r>
                  <a:rPr lang="en-US" altLang="zh-CN" sz="1600" dirty="0"/>
                  <a:t>canvas</a:t>
                </a:r>
                <a:r>
                  <a:rPr lang="zh-CN" altLang="en-US" sz="1600" dirty="0"/>
                  <a:t>课程主页中上传的论文。 </a:t>
                </a:r>
                <a:r>
                  <a:rPr lang="en-US" altLang="zh-CN" sz="1600" dirty="0"/>
                  <a:t>Donald J Smith</a:t>
                </a:r>
                <a:r>
                  <a:rPr lang="zh-CN" altLang="en-US" sz="1600" dirty="0"/>
                  <a:t>， </a:t>
                </a:r>
                <a:r>
                  <a:rPr lang="en-US" altLang="zh-CN" sz="1600" dirty="0"/>
                  <a:t>1998</a:t>
                </a:r>
                <a:r>
                  <a:rPr lang="zh-CN" altLang="en-US" sz="1600" dirty="0"/>
                  <a:t>，</a:t>
                </a:r>
                <a:r>
                  <a:rPr lang="en-US" altLang="zh-CN" sz="1600" b="1" dirty="0"/>
                  <a:t>”</a:t>
                </a:r>
                <a:r>
                  <a:rPr lang="en-US" altLang="zh-CN" sz="1600" dirty="0"/>
                  <a:t>A Note on the Derivation of Closed-formed Formulas for Duration and Convexity Statistics on and Between Coupon Dates”</a:t>
                </a:r>
                <a:r>
                  <a:rPr lang="zh-CN" altLang="en-US" sz="1600" dirty="0"/>
                  <a:t> </a:t>
                </a:r>
                <a:r>
                  <a:rPr lang="en-US" altLang="zh-CN" sz="1600" i="1" dirty="0"/>
                  <a:t>The Journal of Financial Engineering</a:t>
                </a:r>
                <a:r>
                  <a:rPr lang="en-US" altLang="zh-CN" sz="1600" dirty="0"/>
                  <a:t>, Vol.7,No.2,PP177-193. </a:t>
                </a:r>
                <a:endParaRPr lang="zh-CN" altLang="en-US" sz="1600" dirty="0"/>
              </a:p>
            </p:txBody>
          </p:sp>
        </mc:Choice>
        <mc:Fallback>
          <p:sp>
            <p:nvSpPr>
              <p:cNvPr id="3" name="内容占位符 2">
                <a:extLst>
                  <a:ext uri="{FF2B5EF4-FFF2-40B4-BE49-F238E27FC236}">
                    <a16:creationId xmlns:a16="http://schemas.microsoft.com/office/drawing/2014/main" id="{BF0FAD32-D4B8-313F-85A2-AF3A4BFB1BE5}"/>
                  </a:ext>
                </a:extLst>
              </p:cNvPr>
              <p:cNvSpPr>
                <a:spLocks noGrp="1" noRot="1" noChangeAspect="1" noMove="1" noResize="1" noEditPoints="1" noAdjustHandles="1" noChangeArrowheads="1" noChangeShapeType="1" noTextEdit="1"/>
              </p:cNvSpPr>
              <p:nvPr>
                <p:ph idx="1"/>
              </p:nvPr>
            </p:nvSpPr>
            <p:spPr>
              <a:blipFill>
                <a:blip r:embed="rId2"/>
                <a:stretch>
                  <a:fillRect l="-741" t="-1078" r="-222" b="-36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7956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D6616E-1FF8-CC4E-508B-F1EE5D6CF20D}"/>
              </a:ext>
            </a:extLst>
          </p:cNvPr>
          <p:cNvSpPr>
            <a:spLocks noGrp="1"/>
          </p:cNvSpPr>
          <p:nvPr>
            <p:ph type="title"/>
          </p:nvPr>
        </p:nvSpPr>
        <p:spPr/>
        <p:txBody>
          <a:bodyPr/>
          <a:lstStyle/>
          <a:p>
            <a:r>
              <a:rPr lang="zh-CN" altLang="en-US" dirty="0"/>
              <a:t>参考</a:t>
            </a:r>
          </a:p>
        </p:txBody>
      </p:sp>
      <p:sp>
        <p:nvSpPr>
          <p:cNvPr id="3" name="内容占位符 2">
            <a:extLst>
              <a:ext uri="{FF2B5EF4-FFF2-40B4-BE49-F238E27FC236}">
                <a16:creationId xmlns:a16="http://schemas.microsoft.com/office/drawing/2014/main" id="{278D0898-06A9-9446-2F99-E8B151497591}"/>
              </a:ext>
            </a:extLst>
          </p:cNvPr>
          <p:cNvSpPr>
            <a:spLocks noGrp="1"/>
          </p:cNvSpPr>
          <p:nvPr>
            <p:ph idx="1"/>
          </p:nvPr>
        </p:nvSpPr>
        <p:spPr/>
        <p:txBody>
          <a:bodyPr/>
          <a:lstStyle/>
          <a:p>
            <a:r>
              <a:rPr lang="en-US" altLang="zh-CN" dirty="0"/>
              <a:t>BKM Part IV  Fixed income securities</a:t>
            </a:r>
          </a:p>
          <a:p>
            <a:r>
              <a:rPr lang="en-US" altLang="zh-CN" dirty="0"/>
              <a:t>Ch15 term structure of interest rates</a:t>
            </a:r>
          </a:p>
          <a:p>
            <a:r>
              <a:rPr lang="en-US" altLang="zh-CN" dirty="0"/>
              <a:t>Ch16  managing bond portfolios</a:t>
            </a:r>
          </a:p>
          <a:p>
            <a:endParaRPr lang="zh-CN" altLang="en-US" dirty="0"/>
          </a:p>
        </p:txBody>
      </p:sp>
    </p:spTree>
    <p:extLst>
      <p:ext uri="{BB962C8B-B14F-4D97-AF65-F5344CB8AC3E}">
        <p14:creationId xmlns:p14="http://schemas.microsoft.com/office/powerpoint/2010/main" val="1987301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8B9B5B-1E2D-4D5D-BE0C-E126982B888A}"/>
              </a:ext>
            </a:extLst>
          </p:cNvPr>
          <p:cNvSpPr>
            <a:spLocks noGrp="1"/>
          </p:cNvSpPr>
          <p:nvPr>
            <p:ph type="title"/>
          </p:nvPr>
        </p:nvSpPr>
        <p:spPr/>
        <p:txBody>
          <a:bodyPr/>
          <a:lstStyle/>
          <a:p>
            <a:r>
              <a:rPr lang="zh-CN" altLang="en-US" dirty="0"/>
              <a:t>             </a:t>
            </a:r>
            <a:r>
              <a:rPr lang="zh-CN" altLang="en-US" sz="3600" dirty="0"/>
              <a:t>久期“规律”</a:t>
            </a:r>
            <a:endParaRPr lang="zh-CN" altLang="en-US" dirty="0"/>
          </a:p>
        </p:txBody>
      </p:sp>
      <p:pic>
        <p:nvPicPr>
          <p:cNvPr id="9" name="内容占位符 8">
            <a:extLst>
              <a:ext uri="{FF2B5EF4-FFF2-40B4-BE49-F238E27FC236}">
                <a16:creationId xmlns:a16="http://schemas.microsoft.com/office/drawing/2014/main" id="{51FEBD9E-00DD-47C8-98B5-DB1346DF1B79}"/>
              </a:ext>
            </a:extLst>
          </p:cNvPr>
          <p:cNvPicPr>
            <a:picLocks noGrp="1" noChangeAspect="1"/>
          </p:cNvPicPr>
          <p:nvPr>
            <p:ph idx="1"/>
          </p:nvPr>
        </p:nvPicPr>
        <p:blipFill>
          <a:blip r:embed="rId2"/>
          <a:stretch>
            <a:fillRect/>
          </a:stretch>
        </p:blipFill>
        <p:spPr>
          <a:xfrm>
            <a:off x="611560" y="1484784"/>
            <a:ext cx="4175091" cy="2908920"/>
          </a:xfrm>
        </p:spPr>
      </p:pic>
      <p:sp>
        <p:nvSpPr>
          <p:cNvPr id="10" name="文本框 9">
            <a:extLst>
              <a:ext uri="{FF2B5EF4-FFF2-40B4-BE49-F238E27FC236}">
                <a16:creationId xmlns:a16="http://schemas.microsoft.com/office/drawing/2014/main" id="{E2DA1673-F55F-4CD9-BAD4-BE1D9080A836}"/>
              </a:ext>
            </a:extLst>
          </p:cNvPr>
          <p:cNvSpPr txBox="1"/>
          <p:nvPr/>
        </p:nvSpPr>
        <p:spPr>
          <a:xfrm>
            <a:off x="5148064" y="1484784"/>
            <a:ext cx="3456384" cy="2862322"/>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a:t>零息债券的久期等于期限</a:t>
            </a:r>
            <a:endParaRPr lang="en-US" altLang="zh-CN" sz="2000" dirty="0"/>
          </a:p>
          <a:p>
            <a:pPr marL="285750" indent="-285750">
              <a:buFont typeface="Arial" panose="020B0604020202020204" pitchFamily="34" charset="0"/>
              <a:buChar char="•"/>
            </a:pPr>
            <a:r>
              <a:rPr lang="zh-CN" altLang="en-US" sz="2000" dirty="0"/>
              <a:t>期限相同时，票面利率越高，久期越小</a:t>
            </a:r>
            <a:endParaRPr lang="en-US" altLang="zh-CN" sz="2000" dirty="0"/>
          </a:p>
          <a:p>
            <a:pPr marL="285750" indent="-285750">
              <a:buFont typeface="Arial" panose="020B0604020202020204" pitchFamily="34" charset="0"/>
              <a:buChar char="•"/>
            </a:pPr>
            <a:r>
              <a:rPr lang="zh-CN" altLang="en-US" sz="2000" dirty="0"/>
              <a:t>票面利率相同时，期限越长，久期越大</a:t>
            </a:r>
            <a:endParaRPr lang="en-US" altLang="zh-CN" sz="2000" dirty="0"/>
          </a:p>
          <a:p>
            <a:pPr marL="285750" indent="-285750">
              <a:buFont typeface="Arial" panose="020B0604020202020204" pitchFamily="34" charset="0"/>
              <a:buChar char="•"/>
            </a:pPr>
            <a:r>
              <a:rPr lang="zh-CN" altLang="en-US" sz="2000" dirty="0"/>
              <a:t>其他条件不变，到期收益率越低，久期越大</a:t>
            </a:r>
            <a:endParaRPr lang="en-US" altLang="zh-CN" sz="2000" dirty="0"/>
          </a:p>
          <a:p>
            <a:pPr marL="285750" indent="-285750">
              <a:buFont typeface="Arial" panose="020B0604020202020204" pitchFamily="34" charset="0"/>
              <a:buChar char="•"/>
            </a:pPr>
            <a:r>
              <a:rPr lang="zh-CN" altLang="en-US" sz="2000" dirty="0"/>
              <a:t>永续债券的久期等于</a:t>
            </a:r>
            <a:r>
              <a:rPr lang="en-US" altLang="zh-CN" sz="2000" dirty="0"/>
              <a:t>y/(1+y)</a:t>
            </a:r>
          </a:p>
          <a:p>
            <a:pPr marL="285750" indent="-285750">
              <a:buFont typeface="Arial" panose="020B0604020202020204" pitchFamily="34" charset="0"/>
              <a:buChar char="•"/>
            </a:pPr>
            <a:endParaRPr lang="en-US" altLang="zh-CN" sz="2000" dirty="0"/>
          </a:p>
        </p:txBody>
      </p:sp>
    </p:spTree>
    <p:extLst>
      <p:ext uri="{BB962C8B-B14F-4D97-AF65-F5344CB8AC3E}">
        <p14:creationId xmlns:p14="http://schemas.microsoft.com/office/powerpoint/2010/main" val="260296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E2378E-0214-F78C-4A9A-85CA80087EBB}"/>
              </a:ext>
            </a:extLst>
          </p:cNvPr>
          <p:cNvSpPr>
            <a:spLocks noGrp="1"/>
          </p:cNvSpPr>
          <p:nvPr>
            <p:ph type="title"/>
          </p:nvPr>
        </p:nvSpPr>
        <p:spPr/>
        <p:txBody>
          <a:bodyPr/>
          <a:lstStyle/>
          <a:p>
            <a:r>
              <a:rPr lang="zh-CN" altLang="en-US" dirty="0"/>
              <a:t>             久期与债券期限的关系</a:t>
            </a:r>
          </a:p>
        </p:txBody>
      </p:sp>
      <p:pic>
        <p:nvPicPr>
          <p:cNvPr id="4" name="内容占位符 3">
            <a:extLst>
              <a:ext uri="{FF2B5EF4-FFF2-40B4-BE49-F238E27FC236}">
                <a16:creationId xmlns:a16="http://schemas.microsoft.com/office/drawing/2014/main" id="{265A9004-D2AC-DAF1-0B65-023456C6076D}"/>
              </a:ext>
            </a:extLst>
          </p:cNvPr>
          <p:cNvPicPr>
            <a:picLocks noGrp="1" noChangeAspect="1"/>
          </p:cNvPicPr>
          <p:nvPr>
            <p:ph idx="1"/>
          </p:nvPr>
        </p:nvPicPr>
        <p:blipFill>
          <a:blip r:embed="rId2"/>
          <a:stretch>
            <a:fillRect/>
          </a:stretch>
        </p:blipFill>
        <p:spPr>
          <a:xfrm>
            <a:off x="662880" y="1454446"/>
            <a:ext cx="8229600" cy="3458226"/>
          </a:xfrm>
          <a:prstGeom prst="rect">
            <a:avLst/>
          </a:prstGeom>
        </p:spPr>
      </p:pic>
      <p:sp>
        <p:nvSpPr>
          <p:cNvPr id="5" name="文本框 4">
            <a:extLst>
              <a:ext uri="{FF2B5EF4-FFF2-40B4-BE49-F238E27FC236}">
                <a16:creationId xmlns:a16="http://schemas.microsoft.com/office/drawing/2014/main" id="{FBEFDC91-B3CF-0448-2B34-412CBD538FCF}"/>
              </a:ext>
            </a:extLst>
          </p:cNvPr>
          <p:cNvSpPr txBox="1"/>
          <p:nvPr/>
        </p:nvSpPr>
        <p:spPr>
          <a:xfrm>
            <a:off x="228159" y="3284984"/>
            <a:ext cx="2260248" cy="1477328"/>
          </a:xfrm>
          <a:prstGeom prst="rect">
            <a:avLst/>
          </a:prstGeom>
          <a:noFill/>
        </p:spPr>
        <p:txBody>
          <a:bodyPr wrap="square" rtlCol="0">
            <a:spAutoFit/>
          </a:bodyPr>
          <a:lstStyle/>
          <a:p>
            <a:r>
              <a:rPr lang="zh-CN" altLang="en-US" dirty="0"/>
              <a:t>零息债的久期等于期限，是一条</a:t>
            </a:r>
            <a:r>
              <a:rPr lang="en-US" altLang="zh-CN" dirty="0"/>
              <a:t>45°</a:t>
            </a:r>
            <a:r>
              <a:rPr lang="zh-CN" altLang="en-US" dirty="0"/>
              <a:t>射线。永续债久期</a:t>
            </a:r>
            <a:r>
              <a:rPr lang="en-US" altLang="zh-CN" dirty="0"/>
              <a:t>=1+r/r</a:t>
            </a:r>
            <a:r>
              <a:rPr lang="zh-CN" altLang="en-US" dirty="0"/>
              <a:t>，是一条平行</a:t>
            </a:r>
            <a:r>
              <a:rPr lang="en-US" altLang="zh-CN" dirty="0"/>
              <a:t>x</a:t>
            </a:r>
            <a:r>
              <a:rPr lang="zh-CN" altLang="en-US" dirty="0"/>
              <a:t>轴的直线</a:t>
            </a:r>
          </a:p>
        </p:txBody>
      </p:sp>
      <p:sp>
        <p:nvSpPr>
          <p:cNvPr id="6" name="文本框 5">
            <a:extLst>
              <a:ext uri="{FF2B5EF4-FFF2-40B4-BE49-F238E27FC236}">
                <a16:creationId xmlns:a16="http://schemas.microsoft.com/office/drawing/2014/main" id="{A7D51611-0473-C4CE-4EC0-3F6305B4EADA}"/>
              </a:ext>
            </a:extLst>
          </p:cNvPr>
          <p:cNvSpPr txBox="1"/>
          <p:nvPr/>
        </p:nvSpPr>
        <p:spPr>
          <a:xfrm>
            <a:off x="1187624" y="5592294"/>
            <a:ext cx="6768752" cy="923330"/>
          </a:xfrm>
          <a:prstGeom prst="rect">
            <a:avLst/>
          </a:prstGeom>
          <a:noFill/>
        </p:spPr>
        <p:txBody>
          <a:bodyPr wrap="square" rtlCol="0">
            <a:spAutoFit/>
          </a:bodyPr>
          <a:lstStyle/>
          <a:p>
            <a:r>
              <a:rPr lang="zh-CN" altLang="en-US" dirty="0">
                <a:solidFill>
                  <a:srgbClr val="FF0000"/>
                </a:solidFill>
              </a:rPr>
              <a:t>注意：并非总是期限越长，久期就越长。折价债券出现了先升后降现象。或者说，随时间流逝，折价债券有可能久期不但不减小，反而增大的“异常现象”</a:t>
            </a:r>
          </a:p>
        </p:txBody>
      </p:sp>
    </p:spTree>
    <p:extLst>
      <p:ext uri="{BB962C8B-B14F-4D97-AF65-F5344CB8AC3E}">
        <p14:creationId xmlns:p14="http://schemas.microsoft.com/office/powerpoint/2010/main" val="122898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A68DB1-EA53-F6A6-4757-85158A8A1FF4}"/>
              </a:ext>
            </a:extLst>
          </p:cNvPr>
          <p:cNvSpPr>
            <a:spLocks noGrp="1"/>
          </p:cNvSpPr>
          <p:nvPr>
            <p:ph type="title"/>
          </p:nvPr>
        </p:nvSpPr>
        <p:spPr/>
        <p:txBody>
          <a:bodyPr/>
          <a:lstStyle/>
          <a:p>
            <a:r>
              <a:rPr lang="zh-CN" altLang="en-US" dirty="0"/>
              <a:t>      久期的进一步探讨</a:t>
            </a:r>
          </a:p>
        </p:txBody>
      </p:sp>
      <p:sp>
        <p:nvSpPr>
          <p:cNvPr id="3" name="内容占位符 2">
            <a:extLst>
              <a:ext uri="{FF2B5EF4-FFF2-40B4-BE49-F238E27FC236}">
                <a16:creationId xmlns:a16="http://schemas.microsoft.com/office/drawing/2014/main" id="{73DDCF7F-D484-5CCE-791E-71D9E688139C}"/>
              </a:ext>
            </a:extLst>
          </p:cNvPr>
          <p:cNvSpPr>
            <a:spLocks noGrp="1"/>
          </p:cNvSpPr>
          <p:nvPr>
            <p:ph idx="1"/>
          </p:nvPr>
        </p:nvSpPr>
        <p:spPr/>
        <p:txBody>
          <a:bodyPr/>
          <a:lstStyle/>
          <a:p>
            <a:r>
              <a:rPr lang="zh-CN" altLang="en-US" dirty="0"/>
              <a:t>久期金额值与基点价值</a:t>
            </a:r>
            <a:endParaRPr lang="en-US" altLang="zh-CN" dirty="0"/>
          </a:p>
          <a:p>
            <a:r>
              <a:rPr lang="zh-CN" altLang="en-US" dirty="0"/>
              <a:t>近似久期</a:t>
            </a:r>
            <a:endParaRPr lang="en-US" altLang="zh-CN" dirty="0"/>
          </a:p>
          <a:p>
            <a:r>
              <a:rPr lang="zh-CN" altLang="en-US" dirty="0"/>
              <a:t>有效久期</a:t>
            </a:r>
            <a:endParaRPr lang="en-US" altLang="zh-CN" dirty="0"/>
          </a:p>
          <a:p>
            <a:r>
              <a:rPr lang="zh-CN" altLang="en-US" dirty="0"/>
              <a:t>关键利率久期</a:t>
            </a:r>
            <a:endParaRPr lang="en-US" altLang="zh-CN" dirty="0"/>
          </a:p>
          <a:p>
            <a:r>
              <a:rPr lang="zh-CN" altLang="en-US" dirty="0"/>
              <a:t>债券组合久期</a:t>
            </a:r>
            <a:endParaRPr lang="en-US" altLang="zh-CN" dirty="0"/>
          </a:p>
          <a:p>
            <a:endParaRPr lang="zh-CN" altLang="en-US" dirty="0"/>
          </a:p>
        </p:txBody>
      </p:sp>
    </p:spTree>
    <p:extLst>
      <p:ext uri="{BB962C8B-B14F-4D97-AF65-F5344CB8AC3E}">
        <p14:creationId xmlns:p14="http://schemas.microsoft.com/office/powerpoint/2010/main" val="2608661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A61074F-8579-4204-A45B-CE713A07496A}"/>
              </a:ext>
            </a:extLst>
          </p:cNvPr>
          <p:cNvSpPr>
            <a:spLocks noGrp="1"/>
          </p:cNvSpPr>
          <p:nvPr>
            <p:ph type="title"/>
          </p:nvPr>
        </p:nvSpPr>
        <p:spPr/>
        <p:txBody>
          <a:bodyPr/>
          <a:lstStyle/>
          <a:p>
            <a:r>
              <a:rPr lang="zh-CN" altLang="en-US" dirty="0"/>
              <a:t>               久期金额值（美元久期）</a:t>
            </a:r>
          </a:p>
        </p:txBody>
      </p:sp>
      <p:sp>
        <p:nvSpPr>
          <p:cNvPr id="4" name="内容占位符 3">
            <a:extLst>
              <a:ext uri="{FF2B5EF4-FFF2-40B4-BE49-F238E27FC236}">
                <a16:creationId xmlns:a16="http://schemas.microsoft.com/office/drawing/2014/main" id="{071C47BD-5378-4388-B77A-BF485538BA27}"/>
              </a:ext>
            </a:extLst>
          </p:cNvPr>
          <p:cNvSpPr>
            <a:spLocks noGrp="1"/>
          </p:cNvSpPr>
          <p:nvPr>
            <p:ph idx="1"/>
          </p:nvPr>
        </p:nvSpPr>
        <p:spPr/>
        <p:txBody>
          <a:bodyPr/>
          <a:lstStyle/>
          <a:p>
            <a:r>
              <a:rPr lang="zh-CN" altLang="en-US" dirty="0"/>
              <a:t>根据久期或修正久期定义，当</a:t>
            </a:r>
            <a:r>
              <a:rPr lang="en-US" altLang="zh-CN" dirty="0"/>
              <a:t>y</a:t>
            </a:r>
            <a:r>
              <a:rPr lang="zh-CN" altLang="en-US" dirty="0"/>
              <a:t>微小变动时，可以计算债券价格的变化比率（涨跌幅）或变化金额</a:t>
            </a:r>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EAE56E8C-B14C-4BF9-8031-4A4579970F3E}"/>
                  </a:ext>
                </a:extLst>
              </p:cNvPr>
              <p:cNvSpPr txBox="1"/>
              <p:nvPr/>
            </p:nvSpPr>
            <p:spPr>
              <a:xfrm>
                <a:off x="1979712" y="3429000"/>
                <a:ext cx="5400600" cy="5658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m:rPr>
                          <m:sty m:val="p"/>
                        </m:rPr>
                        <a:rPr lang="en-US" altLang="zh-CN" i="1">
                          <a:latin typeface="Cambria Math" panose="02040503050406030204" pitchFamily="18" charset="0"/>
                        </a:rPr>
                        <m:t>P</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y</m:t>
                      </m:r>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𝐷</m:t>
                          </m:r>
                        </m:num>
                        <m:den>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𝑦</m:t>
                          </m:r>
                        </m:den>
                      </m:f>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y</m:t>
                      </m:r>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m:rPr>
                              <m:sty m:val="p"/>
                            </m:rPr>
                            <a:rPr lang="en-US" altLang="zh-CN" i="1">
                              <a:latin typeface="Cambria Math" panose="02040503050406030204" pitchFamily="18" charset="0"/>
                              <a:ea typeface="Cambria Math" panose="02040503050406030204" pitchFamily="18" charset="0"/>
                            </a:rPr>
                            <m:t>D</m:t>
                          </m:r>
                        </m:e>
                        <m:sub>
                          <m:r>
                            <a:rPr lang="en-US" altLang="zh-CN" b="0" i="1" smtClean="0">
                              <a:latin typeface="Cambria Math" panose="02040503050406030204" pitchFamily="18" charset="0"/>
                              <a:ea typeface="Cambria Math" panose="02040503050406030204" pitchFamily="18" charset="0"/>
                            </a:rPr>
                            <m:t>𝑀𝑜𝑑𝑖𝑓𝑖𝑒𝑑</m:t>
                          </m:r>
                        </m:sub>
                      </m:sSub>
                    </m:oMath>
                  </m:oMathPara>
                </a14:m>
                <a:endParaRPr lang="zh-CN" altLang="en-US" dirty="0"/>
              </a:p>
            </p:txBody>
          </p:sp>
        </mc:Choice>
        <mc:Fallback>
          <p:sp>
            <p:nvSpPr>
              <p:cNvPr id="5" name="文本框 4">
                <a:extLst>
                  <a:ext uri="{FF2B5EF4-FFF2-40B4-BE49-F238E27FC236}">
                    <a16:creationId xmlns:a16="http://schemas.microsoft.com/office/drawing/2014/main" id="{EAE56E8C-B14C-4BF9-8031-4A4579970F3E}"/>
                  </a:ext>
                </a:extLst>
              </p:cNvPr>
              <p:cNvSpPr txBox="1">
                <a:spLocks noRot="1" noChangeAspect="1" noMove="1" noResize="1" noEditPoints="1" noAdjustHandles="1" noChangeArrowheads="1" noChangeShapeType="1" noTextEdit="1"/>
              </p:cNvSpPr>
              <p:nvPr/>
            </p:nvSpPr>
            <p:spPr>
              <a:xfrm>
                <a:off x="1979712" y="3429000"/>
                <a:ext cx="5400600" cy="565861"/>
              </a:xfrm>
              <a:prstGeom prst="rect">
                <a:avLst/>
              </a:prstGeom>
              <a:blipFill>
                <a:blip r:embed="rId2"/>
                <a:stretch>
                  <a:fillRect/>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A45B6E33-F32F-4FC9-B618-3B4C5970A397}"/>
              </a:ext>
            </a:extLst>
          </p:cNvPr>
          <p:cNvSpPr txBox="1"/>
          <p:nvPr/>
        </p:nvSpPr>
        <p:spPr>
          <a:xfrm>
            <a:off x="899592" y="4293095"/>
            <a:ext cx="7787208" cy="923330"/>
          </a:xfrm>
          <a:prstGeom prst="rect">
            <a:avLst/>
          </a:prstGeom>
          <a:noFill/>
        </p:spPr>
        <p:txBody>
          <a:bodyPr wrap="square" rtlCol="0">
            <a:spAutoFit/>
          </a:bodyPr>
          <a:lstStyle/>
          <a:p>
            <a:r>
              <a:rPr lang="zh-CN" altLang="en-US" b="1" dirty="0"/>
              <a:t>当利率变动</a:t>
            </a:r>
            <a:r>
              <a:rPr lang="en-US" altLang="zh-CN" b="1" dirty="0"/>
              <a:t>1</a:t>
            </a:r>
            <a:r>
              <a:rPr lang="zh-CN" altLang="en-US" b="1" dirty="0"/>
              <a:t>个</a:t>
            </a:r>
            <a:r>
              <a:rPr lang="en-US" altLang="zh-CN" b="1" dirty="0"/>
              <a:t>bp</a:t>
            </a:r>
            <a:r>
              <a:rPr lang="zh-CN" altLang="en-US" b="1" dirty="0"/>
              <a:t>，导致的价格变化金额称为</a:t>
            </a:r>
            <a:r>
              <a:rPr lang="en-US" altLang="zh-CN" b="1" dirty="0"/>
              <a:t>DV01</a:t>
            </a:r>
            <a:r>
              <a:rPr lang="zh-CN" altLang="en-US" b="1" dirty="0"/>
              <a:t>（</a:t>
            </a:r>
            <a:r>
              <a:rPr lang="en-US" altLang="zh-CN" b="1" dirty="0"/>
              <a:t>dollar value of 1bp)</a:t>
            </a:r>
          </a:p>
          <a:p>
            <a:endParaRPr lang="en-US" altLang="zh-CN" b="1" dirty="0"/>
          </a:p>
          <a:p>
            <a:r>
              <a:rPr lang="zh-CN" altLang="en-US" b="1" dirty="0"/>
              <a:t>或者</a:t>
            </a:r>
            <a:r>
              <a:rPr lang="en-US" altLang="zh-CN" b="1" dirty="0"/>
              <a:t>DVBP</a:t>
            </a:r>
            <a:endParaRPr lang="zh-CN" altLang="en-US" b="1" dirty="0"/>
          </a:p>
        </p:txBody>
      </p:sp>
    </p:spTree>
    <p:extLst>
      <p:ext uri="{BB962C8B-B14F-4D97-AF65-F5344CB8AC3E}">
        <p14:creationId xmlns:p14="http://schemas.microsoft.com/office/powerpoint/2010/main" val="51980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158382-DB9F-9807-2422-811E43880F1E}"/>
              </a:ext>
            </a:extLst>
          </p:cNvPr>
          <p:cNvSpPr>
            <a:spLocks noGrp="1"/>
          </p:cNvSpPr>
          <p:nvPr>
            <p:ph type="title"/>
          </p:nvPr>
        </p:nvSpPr>
        <p:spPr/>
        <p:txBody>
          <a:bodyPr/>
          <a:lstStyle/>
          <a:p>
            <a:r>
              <a:rPr lang="zh-CN" altLang="en-US" dirty="0"/>
              <a:t>近似修正久期</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2B2D6E1D-9C0E-1A46-69A4-25AFAC734B68}"/>
                  </a:ext>
                </a:extLst>
              </p:cNvPr>
              <p:cNvSpPr>
                <a:spLocks noGrp="1"/>
              </p:cNvSpPr>
              <p:nvPr>
                <p:ph idx="1"/>
              </p:nvPr>
            </p:nvSpPr>
            <p:spPr/>
            <p:txBody>
              <a:bodyPr/>
              <a:lstStyle/>
              <a:p>
                <a:r>
                  <a:rPr lang="zh-CN" altLang="en-US" dirty="0"/>
                  <a:t>根据公式</a:t>
                </a:r>
                <a:endParaRPr lang="en-US" altLang="zh-CN" dirty="0"/>
              </a:p>
              <a:p>
                <a:endParaRPr lang="en-US" altLang="zh-CN" dirty="0"/>
              </a:p>
              <a:p>
                <a:endParaRPr lang="en-US" altLang="zh-CN" dirty="0"/>
              </a:p>
              <a:p>
                <a:r>
                  <a:rPr lang="zh-CN" altLang="en-US" sz="2400" dirty="0"/>
                  <a:t>可以利用市场数据，用实际的</a:t>
                </a:r>
                <a:r>
                  <a:rPr lang="en-US" altLang="zh-CN" sz="2400" dirty="0" err="1"/>
                  <a:t>ytm</a:t>
                </a:r>
                <a:r>
                  <a:rPr lang="zh-CN" altLang="en-US" sz="2400" dirty="0"/>
                  <a:t>变化（</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r>
                      <m:rPr>
                        <m:sty m:val="p"/>
                      </m:rPr>
                      <a:rPr lang="en-US" altLang="zh-CN" sz="2400" i="1">
                        <a:latin typeface="Cambria Math" panose="02040503050406030204" pitchFamily="18" charset="0"/>
                        <a:ea typeface="Cambria Math" panose="02040503050406030204" pitchFamily="18" charset="0"/>
                      </a:rPr>
                      <m:t>y</m:t>
                    </m:r>
                  </m:oMath>
                </a14:m>
                <a:r>
                  <a:rPr lang="zh-CN" altLang="en-US" sz="2400" dirty="0"/>
                  <a:t>）和债券价格的变化（ </a:t>
                </a:r>
                <a14:m>
                  <m:oMath xmlns:m="http://schemas.openxmlformats.org/officeDocument/2006/math">
                    <m:r>
                      <a:rPr lang="zh-CN" altLang="en-US" sz="2400" i="1">
                        <a:latin typeface="Cambria Math" panose="02040503050406030204" pitchFamily="18" charset="0"/>
                      </a:rPr>
                      <m:t>∆</m:t>
                    </m:r>
                    <m:r>
                      <m:rPr>
                        <m:sty m:val="p"/>
                      </m:rPr>
                      <a:rPr lang="en-US" altLang="zh-CN" sz="2400" i="1">
                        <a:latin typeface="Cambria Math" panose="02040503050406030204" pitchFamily="18" charset="0"/>
                      </a:rPr>
                      <m:t>P</m:t>
                    </m:r>
                    <m:r>
                      <a:rPr lang="en-US" altLang="zh-CN" sz="2400" i="1">
                        <a:latin typeface="Cambria Math" panose="02040503050406030204" pitchFamily="18" charset="0"/>
                      </a:rPr>
                      <m:t> </m:t>
                    </m:r>
                  </m:oMath>
                </a14:m>
                <a:r>
                  <a:rPr lang="zh-CN" altLang="en-US" sz="2400" dirty="0"/>
                  <a:t>）计算</a:t>
                </a:r>
                <a:r>
                  <a:rPr lang="en-US" altLang="zh-CN" sz="2400" dirty="0"/>
                  <a:t>Approx Modified Duration</a:t>
                </a:r>
              </a:p>
              <a:p>
                <a14:m>
                  <m:oMath xmlns:m="http://schemas.openxmlformats.org/officeDocument/2006/math">
                    <m:r>
                      <a:rPr lang="en-US" altLang="zh-CN" b="0" i="1" smtClean="0">
                        <a:latin typeface="Cambria Math" panose="02040503050406030204" pitchFamily="18" charset="0"/>
                      </a:rPr>
                      <m:t>𝐴𝑝𝑝𝑟𝑜𝑥𝑀𝑜𝑑𝐷𝑢𝑟</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m:t>
                            </m:r>
                          </m:sub>
                        </m:sSub>
                        <m:r>
                          <a:rPr lang="en-US" altLang="zh-CN" b="0" i="1" smtClean="0">
                            <a:latin typeface="Cambria Math" panose="02040503050406030204" pitchFamily="18" charset="0"/>
                          </a:rPr>
                          <m:t>)</m:t>
                        </m:r>
                      </m:num>
                      <m:den>
                        <m:r>
                          <a:rPr lang="en-US" altLang="zh-CN" b="0" i="1" smtClean="0">
                            <a:latin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𝑦</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𝑃</m:t>
                            </m:r>
                          </m:e>
                          <m:sub>
                            <m:r>
                              <a:rPr lang="en-US" altLang="zh-CN" b="0" i="1" smtClean="0">
                                <a:latin typeface="Cambria Math" panose="02040503050406030204" pitchFamily="18" charset="0"/>
                                <a:ea typeface="Cambria Math" panose="02040503050406030204" pitchFamily="18" charset="0"/>
                              </a:rPr>
                              <m:t>0</m:t>
                            </m:r>
                          </m:sub>
                        </m:sSub>
                      </m:den>
                    </m:f>
                  </m:oMath>
                </a14:m>
                <a:endParaRPr lang="en-US" altLang="zh-CN" dirty="0"/>
              </a:p>
              <a:p>
                <a:r>
                  <a:rPr lang="zh-CN" altLang="en-US" dirty="0"/>
                  <a:t>此方法忽略了凸性的影响</a:t>
                </a:r>
              </a:p>
            </p:txBody>
          </p:sp>
        </mc:Choice>
        <mc:Fallback>
          <p:sp>
            <p:nvSpPr>
              <p:cNvPr id="3" name="内容占位符 2">
                <a:extLst>
                  <a:ext uri="{FF2B5EF4-FFF2-40B4-BE49-F238E27FC236}">
                    <a16:creationId xmlns:a16="http://schemas.microsoft.com/office/drawing/2014/main" id="{2B2D6E1D-9C0E-1A46-69A4-25AFAC734B68}"/>
                  </a:ext>
                </a:extLst>
              </p:cNvPr>
              <p:cNvSpPr>
                <a:spLocks noGrp="1" noRot="1" noChangeAspect="1" noMove="1" noResize="1" noEditPoints="1" noAdjustHandles="1" noChangeArrowheads="1" noChangeShapeType="1" noTextEdit="1"/>
              </p:cNvSpPr>
              <p:nvPr>
                <p:ph idx="1"/>
              </p:nvPr>
            </p:nvSpPr>
            <p:spPr>
              <a:blipFill>
                <a:blip r:embed="rId2"/>
                <a:stretch>
                  <a:fillRect l="-1704" t="-215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16A9CE7A-243E-0DF5-DCD4-794F55D32F71}"/>
                  </a:ext>
                </a:extLst>
              </p:cNvPr>
              <p:cNvSpPr txBox="1"/>
              <p:nvPr/>
            </p:nvSpPr>
            <p:spPr>
              <a:xfrm>
                <a:off x="971600" y="2276872"/>
                <a:ext cx="5400600" cy="5658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m:rPr>
                          <m:sty m:val="p"/>
                        </m:rPr>
                        <a:rPr lang="en-US" altLang="zh-CN" i="1">
                          <a:latin typeface="Cambria Math" panose="02040503050406030204" pitchFamily="18" charset="0"/>
                        </a:rPr>
                        <m:t>P</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y</m:t>
                      </m:r>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𝐷</m:t>
                          </m:r>
                        </m:num>
                        <m:den>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𝑦</m:t>
                          </m:r>
                        </m:den>
                      </m:f>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y</m:t>
                      </m:r>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m:rPr>
                              <m:sty m:val="p"/>
                            </m:rPr>
                            <a:rPr lang="en-US" altLang="zh-CN" i="1">
                              <a:latin typeface="Cambria Math" panose="02040503050406030204" pitchFamily="18" charset="0"/>
                              <a:ea typeface="Cambria Math" panose="02040503050406030204" pitchFamily="18" charset="0"/>
                            </a:rPr>
                            <m:t>D</m:t>
                          </m:r>
                        </m:e>
                        <m:sub>
                          <m:r>
                            <a:rPr lang="en-US" altLang="zh-CN" b="0" i="1" smtClean="0">
                              <a:latin typeface="Cambria Math" panose="02040503050406030204" pitchFamily="18" charset="0"/>
                              <a:ea typeface="Cambria Math" panose="02040503050406030204" pitchFamily="18" charset="0"/>
                            </a:rPr>
                            <m:t>𝑀𝑜𝑑𝑖𝑓𝑖𝑒𝑑</m:t>
                          </m:r>
                        </m:sub>
                      </m:sSub>
                    </m:oMath>
                  </m:oMathPara>
                </a14:m>
                <a:endParaRPr lang="zh-CN" altLang="en-US" dirty="0"/>
              </a:p>
            </p:txBody>
          </p:sp>
        </mc:Choice>
        <mc:Fallback>
          <p:sp>
            <p:nvSpPr>
              <p:cNvPr id="4" name="文本框 3">
                <a:extLst>
                  <a:ext uri="{FF2B5EF4-FFF2-40B4-BE49-F238E27FC236}">
                    <a16:creationId xmlns:a16="http://schemas.microsoft.com/office/drawing/2014/main" id="{16A9CE7A-243E-0DF5-DCD4-794F55D32F71}"/>
                  </a:ext>
                </a:extLst>
              </p:cNvPr>
              <p:cNvSpPr txBox="1">
                <a:spLocks noRot="1" noChangeAspect="1" noMove="1" noResize="1" noEditPoints="1" noAdjustHandles="1" noChangeArrowheads="1" noChangeShapeType="1" noTextEdit="1"/>
              </p:cNvSpPr>
              <p:nvPr/>
            </p:nvSpPr>
            <p:spPr>
              <a:xfrm>
                <a:off x="971600" y="2276872"/>
                <a:ext cx="5400600" cy="565861"/>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42086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D7E69D-9A37-A21C-D2BB-C553AE6C2877}"/>
              </a:ext>
            </a:extLst>
          </p:cNvPr>
          <p:cNvSpPr>
            <a:spLocks noGrp="1"/>
          </p:cNvSpPr>
          <p:nvPr>
            <p:ph type="title"/>
          </p:nvPr>
        </p:nvSpPr>
        <p:spPr/>
        <p:txBody>
          <a:bodyPr/>
          <a:lstStyle/>
          <a:p>
            <a:r>
              <a:rPr lang="zh-CN" altLang="en-US" dirty="0"/>
              <a:t>有效久期</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50D1B2D8-0D26-6D0F-B6CE-4CD6E292DB22}"/>
                  </a:ext>
                </a:extLst>
              </p:cNvPr>
              <p:cNvSpPr>
                <a:spLocks noGrp="1"/>
              </p:cNvSpPr>
              <p:nvPr>
                <p:ph idx="1"/>
              </p:nvPr>
            </p:nvSpPr>
            <p:spPr/>
            <p:txBody>
              <a:bodyPr/>
              <a:lstStyle/>
              <a:p>
                <a:r>
                  <a:rPr lang="en-US" altLang="zh-CN" sz="2000" dirty="0"/>
                  <a:t>Effective duration</a:t>
                </a:r>
                <a:r>
                  <a:rPr lang="zh-CN" altLang="en-US" sz="2000" dirty="0"/>
                  <a:t>：有效久期，基准收益率曲线变化引起的债券价格变化百分比。</a:t>
                </a:r>
                <a:endParaRPr lang="en-US" altLang="zh-CN" sz="2000" dirty="0"/>
              </a:p>
              <a:p>
                <a:r>
                  <a:rPr lang="zh-CN" altLang="en-US" sz="2000" dirty="0"/>
                  <a:t>基准收益率曲线通常可以选用政府债券的收益率曲线（</a:t>
                </a:r>
                <a:r>
                  <a:rPr lang="en-US" altLang="zh-CN" sz="2000" dirty="0"/>
                  <a:t>YTM</a:t>
                </a:r>
                <a:r>
                  <a:rPr lang="zh-CN" altLang="en-US" sz="2000" dirty="0"/>
                  <a:t>、即期利率、远期利率）</a:t>
                </a:r>
                <a:endParaRPr lang="en-US" altLang="zh-CN" sz="2000" dirty="0"/>
              </a:p>
              <a:p>
                <a:r>
                  <a:rPr lang="zh-CN" altLang="en-US" sz="2000" dirty="0"/>
                  <a:t>采用有效久期的原因：</a:t>
                </a:r>
                <a:r>
                  <a:rPr lang="zh-CN" altLang="en-US" sz="2000" b="1" dirty="0">
                    <a:solidFill>
                      <a:srgbClr val="FF0000"/>
                    </a:solidFill>
                  </a:rPr>
                  <a:t>麦氏久期、修正久期不适用于含有期权的债券、浮动利率债券以及</a:t>
                </a:r>
                <a:r>
                  <a:rPr lang="en-US" altLang="zh-CN" sz="2000" b="1" dirty="0">
                    <a:solidFill>
                      <a:srgbClr val="FF0000"/>
                    </a:solidFill>
                  </a:rPr>
                  <a:t>MBS(</a:t>
                </a:r>
                <a:r>
                  <a:rPr lang="zh-CN" altLang="en-US" sz="2000" b="1" dirty="0">
                    <a:solidFill>
                      <a:srgbClr val="FF0000"/>
                    </a:solidFill>
                  </a:rPr>
                  <a:t>借款人有权提前还贷</a:t>
                </a:r>
                <a:r>
                  <a:rPr lang="en-US" altLang="zh-CN" sz="2000" b="1" dirty="0">
                    <a:solidFill>
                      <a:srgbClr val="FF0000"/>
                    </a:solidFill>
                  </a:rPr>
                  <a:t>)</a:t>
                </a:r>
                <a:r>
                  <a:rPr lang="zh-CN" altLang="en-US" sz="2000" b="1" dirty="0">
                    <a:solidFill>
                      <a:srgbClr val="FF0000"/>
                    </a:solidFill>
                  </a:rPr>
                  <a:t>，因为它们的未来现金流时不确定的，无法计算</a:t>
                </a:r>
                <a:r>
                  <a:rPr lang="en-US" altLang="zh-CN" sz="2000" b="1" dirty="0">
                    <a:solidFill>
                      <a:srgbClr val="FF0000"/>
                    </a:solidFill>
                  </a:rPr>
                  <a:t>YTM</a:t>
                </a:r>
                <a:r>
                  <a:rPr lang="zh-CN" altLang="en-US" sz="2000" b="1" dirty="0">
                    <a:solidFill>
                      <a:srgbClr val="FF0000"/>
                    </a:solidFill>
                  </a:rPr>
                  <a:t>，于是改用有效久期衡量利率敏感性</a:t>
                </a:r>
                <a:endParaRPr lang="en-US" altLang="zh-CN" sz="2000" b="1" dirty="0">
                  <a:solidFill>
                    <a:srgbClr val="FF0000"/>
                  </a:solidFill>
                </a:endParaRPr>
              </a:p>
              <a:p>
                <a:endParaRPr lang="en-US" altLang="zh-CN" sz="2000" b="1" dirty="0">
                  <a:solidFill>
                    <a:srgbClr val="FF0000"/>
                  </a:solidFill>
                </a:endParaRPr>
              </a:p>
              <a:p>
                <a14:m>
                  <m:oMath xmlns:m="http://schemas.openxmlformats.org/officeDocument/2006/math">
                    <m:r>
                      <a:rPr lang="en-US" altLang="zh-CN" sz="2000" b="0" i="1" smtClean="0">
                        <a:latin typeface="Cambria Math" panose="02040503050406030204" pitchFamily="18" charset="0"/>
                      </a:rPr>
                      <m:t>𝐴𝑝𝑝𝑟𝑜𝑥𝑀𝑜𝑑𝐷𝑢𝑟</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m:t>
                                </m:r>
                              </m:sub>
                            </m:sSub>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m:t>
                            </m:r>
                          </m:sub>
                        </m:sSub>
                        <m:r>
                          <a:rPr lang="en-US" altLang="zh-CN" sz="2000" b="0" i="1" smtClean="0">
                            <a:latin typeface="Cambria Math" panose="02040503050406030204" pitchFamily="18" charset="0"/>
                          </a:rPr>
                          <m:t>)</m:t>
                        </m:r>
                      </m:num>
                      <m:den>
                        <m:r>
                          <a:rPr lang="en-US" altLang="zh-CN" sz="2000" b="0" i="1" smtClean="0">
                            <a:latin typeface="Cambria Math" panose="02040503050406030204" pitchFamily="18" charset="0"/>
                          </a:rPr>
                          <m:t>2</m:t>
                        </m:r>
                        <m:r>
                          <a:rPr lang="en-US" altLang="zh-CN" sz="2000" b="0" i="1" smtClean="0">
                            <a:latin typeface="Cambria Math" panose="02040503050406030204" pitchFamily="18" charset="0"/>
                            <a:ea typeface="Cambria Math" panose="02040503050406030204" pitchFamily="18" charset="0"/>
                          </a:rPr>
                          <m:t>×(∆</m:t>
                        </m:r>
                        <m:r>
                          <m:rPr>
                            <m:sty m:val="p"/>
                          </m:rPr>
                          <a:rPr lang="en-US" altLang="zh-CN" sz="2000" i="1">
                            <a:latin typeface="Cambria Math" panose="02040503050406030204" pitchFamily="18" charset="0"/>
                            <a:ea typeface="Cambria Math" panose="02040503050406030204" pitchFamily="18" charset="0"/>
                          </a:rPr>
                          <m:t>c</m:t>
                        </m:r>
                        <m:r>
                          <a:rPr lang="en-US" altLang="zh-CN" sz="2000" b="0" i="1" smtClean="0">
                            <a:latin typeface="Cambria Math" panose="02040503050406030204" pitchFamily="18" charset="0"/>
                            <a:ea typeface="Cambria Math" panose="02040503050406030204" pitchFamily="18" charset="0"/>
                          </a:rPr>
                          <m:t>𝑢𝑟𝑣𝑒</m:t>
                        </m:r>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𝑃</m:t>
                            </m:r>
                          </m:e>
                          <m:sub>
                            <m:r>
                              <a:rPr lang="en-US" altLang="zh-CN" sz="2000" b="0" i="1" smtClean="0">
                                <a:latin typeface="Cambria Math" panose="02040503050406030204" pitchFamily="18" charset="0"/>
                                <a:ea typeface="Cambria Math" panose="02040503050406030204" pitchFamily="18" charset="0"/>
                              </a:rPr>
                              <m:t>0</m:t>
                            </m:r>
                          </m:sub>
                        </m:sSub>
                      </m:den>
                    </m:f>
                  </m:oMath>
                </a14:m>
                <a:endParaRPr lang="zh-CN" altLang="en-US" sz="2000" dirty="0"/>
              </a:p>
            </p:txBody>
          </p:sp>
        </mc:Choice>
        <mc:Fallback>
          <p:sp>
            <p:nvSpPr>
              <p:cNvPr id="3" name="内容占位符 2">
                <a:extLst>
                  <a:ext uri="{FF2B5EF4-FFF2-40B4-BE49-F238E27FC236}">
                    <a16:creationId xmlns:a16="http://schemas.microsoft.com/office/drawing/2014/main" id="{50D1B2D8-0D26-6D0F-B6CE-4CD6E292DB22}"/>
                  </a:ext>
                </a:extLst>
              </p:cNvPr>
              <p:cNvSpPr>
                <a:spLocks noGrp="1" noRot="1" noChangeAspect="1" noMove="1" noResize="1" noEditPoints="1" noAdjustHandles="1" noChangeArrowheads="1" noChangeShapeType="1" noTextEdit="1"/>
              </p:cNvSpPr>
              <p:nvPr>
                <p:ph idx="1"/>
              </p:nvPr>
            </p:nvSpPr>
            <p:spPr>
              <a:blipFill>
                <a:blip r:embed="rId2"/>
                <a:stretch>
                  <a:fillRect l="-667" t="-1078" r="-31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45051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2780B-191D-5BE8-30B3-A5FF36D177DC}"/>
              </a:ext>
            </a:extLst>
          </p:cNvPr>
          <p:cNvSpPr>
            <a:spLocks noGrp="1"/>
          </p:cNvSpPr>
          <p:nvPr>
            <p:ph type="title"/>
          </p:nvPr>
        </p:nvSpPr>
        <p:spPr/>
        <p:txBody>
          <a:bodyPr/>
          <a:lstStyle/>
          <a:p>
            <a:r>
              <a:rPr lang="zh-CN" altLang="en-US" dirty="0"/>
              <a:t>关键利率久期</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AE9DB09F-F087-A2C2-D4BE-5C65A66891C2}"/>
                  </a:ext>
                </a:extLst>
              </p:cNvPr>
              <p:cNvSpPr>
                <a:spLocks noGrp="1"/>
              </p:cNvSpPr>
              <p:nvPr>
                <p:ph idx="1"/>
              </p:nvPr>
            </p:nvSpPr>
            <p:spPr/>
            <p:txBody>
              <a:bodyPr/>
              <a:lstStyle/>
              <a:p>
                <a:r>
                  <a:rPr lang="zh-CN" altLang="en-US" sz="2000" dirty="0"/>
                  <a:t>华裔金融学家 </a:t>
                </a:r>
                <a:r>
                  <a:rPr lang="en-US" altLang="zh-CN" sz="2000" dirty="0"/>
                  <a:t>Thomas S.Y Ho</a:t>
                </a:r>
                <a:r>
                  <a:rPr lang="zh-CN" altLang="en-US" sz="2000" dirty="0"/>
                  <a:t>（</a:t>
                </a:r>
                <a:r>
                  <a:rPr lang="en-US" altLang="zh-CN" sz="2000" dirty="0"/>
                  <a:t>1992</a:t>
                </a:r>
                <a:r>
                  <a:rPr lang="zh-CN" altLang="en-US" sz="2000" dirty="0"/>
                  <a:t>）“</a:t>
                </a:r>
                <a:r>
                  <a:rPr lang="en-US" altLang="zh-CN" sz="2000" dirty="0"/>
                  <a:t>Key Rate Durations: Measures Of Interest Rate Risks</a:t>
                </a:r>
                <a:r>
                  <a:rPr lang="zh-CN" altLang="en-US" sz="2000" dirty="0"/>
                  <a:t>，</a:t>
                </a:r>
                <a:r>
                  <a:rPr lang="en-US" altLang="zh-CN" sz="2000" dirty="0"/>
                  <a:t>The Journal of Fixed Income 2(2):29-44</a:t>
                </a:r>
              </a:p>
              <a:p>
                <a:r>
                  <a:rPr lang="zh-CN" altLang="en-US" sz="2000" dirty="0"/>
                  <a:t>同时也是个多次创业者，目前有公司</a:t>
                </a:r>
                <a:r>
                  <a:rPr lang="en-US" altLang="zh-CN" sz="2000" dirty="0"/>
                  <a:t>https://www.thcdecisions.com/</a:t>
                </a:r>
              </a:p>
              <a:p>
                <a14:m>
                  <m:oMath xmlns:m="http://schemas.openxmlformats.org/officeDocument/2006/math">
                    <m:sSup>
                      <m:sSupPr>
                        <m:ctrlPr>
                          <a:rPr lang="en-US" altLang="zh-CN" sz="2000" b="0" i="1" dirty="0" smtClean="0">
                            <a:solidFill>
                              <a:srgbClr val="111111"/>
                            </a:solidFill>
                            <a:effectLst/>
                            <a:latin typeface="Cambria Math" panose="02040503050406030204" pitchFamily="18" charset="0"/>
                          </a:rPr>
                        </m:ctrlPr>
                      </m:sSupPr>
                      <m:e>
                        <m:r>
                          <m:rPr>
                            <m:sty m:val="p"/>
                          </m:rPr>
                          <a:rPr lang="en-US" altLang="zh-CN" sz="2000" i="1" dirty="0">
                            <a:solidFill>
                              <a:srgbClr val="111111"/>
                            </a:solidFill>
                            <a:latin typeface="Cambria Math" panose="02040503050406030204" pitchFamily="18" charset="0"/>
                          </a:rPr>
                          <m:t>ke</m:t>
                        </m:r>
                        <m:r>
                          <m:rPr>
                            <m:sty m:val="p"/>
                          </m:rPr>
                          <a:rPr lang="en-US" altLang="zh-CN" sz="2000" dirty="0">
                            <a:solidFill>
                              <a:srgbClr val="111111"/>
                            </a:solidFill>
                            <a:latin typeface="Cambria Math" panose="02040503050406030204" pitchFamily="18" charset="0"/>
                          </a:rPr>
                          <m:t>yRateDur</m:t>
                        </m:r>
                      </m:e>
                      <m:sup>
                        <m:r>
                          <a:rPr lang="en-US" altLang="zh-CN" sz="2000" b="0" i="1" dirty="0" smtClean="0">
                            <a:solidFill>
                              <a:srgbClr val="111111"/>
                            </a:solidFill>
                            <a:effectLst/>
                            <a:latin typeface="Cambria Math" panose="02040503050406030204" pitchFamily="18" charset="0"/>
                          </a:rPr>
                          <m:t>𝑘</m:t>
                        </m:r>
                      </m:sup>
                    </m:sSup>
                    <m:r>
                      <a:rPr lang="en-US" altLang="zh-CN" sz="2000" b="0" i="1" dirty="0" smtClean="0">
                        <a:solidFill>
                          <a:srgbClr val="111111"/>
                        </a:solidFill>
                        <a:effectLst/>
                        <a:latin typeface="Cambria Math" panose="02040503050406030204" pitchFamily="18" charset="0"/>
                      </a:rPr>
                      <m:t>=−</m:t>
                    </m:r>
                    <m:f>
                      <m:fPr>
                        <m:ctrlPr>
                          <a:rPr lang="en-US" altLang="zh-CN" sz="2000" b="0" i="1" dirty="0" smtClean="0">
                            <a:solidFill>
                              <a:srgbClr val="111111"/>
                            </a:solidFill>
                            <a:effectLst/>
                            <a:latin typeface="Cambria Math" panose="02040503050406030204" pitchFamily="18" charset="0"/>
                          </a:rPr>
                        </m:ctrlPr>
                      </m:fPr>
                      <m:num>
                        <m:r>
                          <a:rPr lang="en-US" altLang="zh-CN" sz="2000" b="0" i="1" dirty="0" smtClean="0">
                            <a:solidFill>
                              <a:srgbClr val="111111"/>
                            </a:solidFill>
                            <a:effectLst/>
                            <a:latin typeface="Cambria Math" panose="02040503050406030204" pitchFamily="18" charset="0"/>
                          </a:rPr>
                          <m:t>1</m:t>
                        </m:r>
                      </m:num>
                      <m:den>
                        <m:r>
                          <m:rPr>
                            <m:sty m:val="p"/>
                          </m:rPr>
                          <a:rPr lang="en-US" altLang="zh-CN" sz="2000" i="1" dirty="0">
                            <a:solidFill>
                              <a:srgbClr val="111111"/>
                            </a:solidFill>
                            <a:latin typeface="Cambria Math" panose="02040503050406030204" pitchFamily="18" charset="0"/>
                          </a:rPr>
                          <m:t>P</m:t>
                        </m:r>
                      </m:den>
                    </m:f>
                    <m:r>
                      <a:rPr lang="en-US" altLang="zh-CN" sz="2000" b="0" i="1" dirty="0" smtClean="0">
                        <a:solidFill>
                          <a:srgbClr val="111111"/>
                        </a:solidFill>
                        <a:effectLst/>
                        <a:latin typeface="Cambria Math" panose="02040503050406030204" pitchFamily="18" charset="0"/>
                        <a:ea typeface="Cambria Math" panose="02040503050406030204" pitchFamily="18" charset="0"/>
                      </a:rPr>
                      <m:t>×</m:t>
                    </m:r>
                    <m:f>
                      <m:fPr>
                        <m:ctrlPr>
                          <a:rPr lang="en-US" altLang="zh-CN" sz="2000" b="0" i="1" dirty="0" smtClean="0">
                            <a:solidFill>
                              <a:srgbClr val="111111"/>
                            </a:solidFill>
                            <a:effectLst/>
                            <a:latin typeface="Cambria Math" panose="02040503050406030204" pitchFamily="18" charset="0"/>
                            <a:ea typeface="Cambria Math" panose="02040503050406030204" pitchFamily="18" charset="0"/>
                          </a:rPr>
                        </m:ctrlPr>
                      </m:fPr>
                      <m:num>
                        <m:r>
                          <m:rPr>
                            <m:sty m:val="p"/>
                          </m:rPr>
                          <a:rPr lang="el-GR" altLang="zh-CN" sz="2000" b="0" i="0" dirty="0" smtClean="0">
                            <a:solidFill>
                              <a:srgbClr val="111111"/>
                            </a:solidFill>
                            <a:effectLst/>
                            <a:latin typeface="Cambria Math" panose="02040503050406030204" pitchFamily="18" charset="0"/>
                            <a:ea typeface="Cambria Math" panose="02040503050406030204" pitchFamily="18" charset="0"/>
                          </a:rPr>
                          <m:t>Δ</m:t>
                        </m:r>
                        <m:r>
                          <a:rPr lang="en-US" altLang="zh-CN" sz="2000" b="0" i="1" dirty="0" smtClean="0">
                            <a:solidFill>
                              <a:srgbClr val="111111"/>
                            </a:solidFill>
                            <a:effectLst/>
                            <a:latin typeface="Cambria Math" panose="02040503050406030204" pitchFamily="18" charset="0"/>
                            <a:ea typeface="Cambria Math" panose="02040503050406030204" pitchFamily="18" charset="0"/>
                          </a:rPr>
                          <m:t>𝑃</m:t>
                        </m:r>
                      </m:num>
                      <m:den>
                        <m:r>
                          <m:rPr>
                            <m:sty m:val="p"/>
                          </m:rPr>
                          <a:rPr lang="el-GR" altLang="zh-CN" sz="2000" b="0" i="0" dirty="0" smtClean="0">
                            <a:solidFill>
                              <a:srgbClr val="111111"/>
                            </a:solidFill>
                            <a:effectLst/>
                            <a:latin typeface="Cambria Math" panose="02040503050406030204" pitchFamily="18" charset="0"/>
                            <a:ea typeface="Cambria Math" panose="02040503050406030204" pitchFamily="18" charset="0"/>
                          </a:rPr>
                          <m:t>Δ</m:t>
                        </m:r>
                        <m:sSup>
                          <m:sSupPr>
                            <m:ctrlPr>
                              <a:rPr lang="el-GR" altLang="zh-CN" sz="2000" b="0" i="1" dirty="0" smtClean="0">
                                <a:solidFill>
                                  <a:srgbClr val="111111"/>
                                </a:solidFill>
                                <a:effectLst/>
                                <a:latin typeface="Cambria Math" panose="02040503050406030204" pitchFamily="18" charset="0"/>
                                <a:ea typeface="Cambria Math" panose="02040503050406030204" pitchFamily="18" charset="0"/>
                              </a:rPr>
                            </m:ctrlPr>
                          </m:sSupPr>
                          <m:e>
                            <m:r>
                              <m:rPr>
                                <m:sty m:val="p"/>
                              </m:rPr>
                              <a:rPr lang="en-US" altLang="zh-CN" sz="2000" i="1" dirty="0">
                                <a:solidFill>
                                  <a:srgbClr val="111111"/>
                                </a:solidFill>
                                <a:latin typeface="Cambria Math" panose="02040503050406030204" pitchFamily="18" charset="0"/>
                                <a:ea typeface="Cambria Math" panose="02040503050406030204" pitchFamily="18" charset="0"/>
                              </a:rPr>
                              <m:t>r</m:t>
                            </m:r>
                          </m:e>
                          <m:sup>
                            <m:r>
                              <a:rPr lang="en-US" altLang="zh-CN" sz="2000" b="0" i="1" dirty="0" smtClean="0">
                                <a:solidFill>
                                  <a:srgbClr val="111111"/>
                                </a:solidFill>
                                <a:effectLst/>
                                <a:latin typeface="Cambria Math" panose="02040503050406030204" pitchFamily="18" charset="0"/>
                                <a:ea typeface="Cambria Math" panose="02040503050406030204" pitchFamily="18" charset="0"/>
                              </a:rPr>
                              <m:t>𝐾</m:t>
                            </m:r>
                          </m:sup>
                        </m:sSup>
                      </m:den>
                    </m:f>
                  </m:oMath>
                </a14:m>
                <a:endParaRPr lang="en-US" altLang="zh-CN" sz="2000" b="0" i="0" dirty="0">
                  <a:solidFill>
                    <a:srgbClr val="111111"/>
                  </a:solidFill>
                  <a:effectLst/>
                  <a:latin typeface="Roboto" panose="02000000000000000000" pitchFamily="2" charset="0"/>
                </a:endParaRPr>
              </a:p>
              <a:p>
                <a14:m>
                  <m:oMath xmlns:m="http://schemas.openxmlformats.org/officeDocument/2006/math">
                    <m:f>
                      <m:fPr>
                        <m:ctrlPr>
                          <a:rPr lang="en-US" altLang="zh-CN" sz="2000" b="0" i="1" dirty="0" smtClean="0">
                            <a:solidFill>
                              <a:srgbClr val="111111"/>
                            </a:solidFill>
                            <a:effectLst/>
                            <a:latin typeface="Cambria Math" panose="02040503050406030204" pitchFamily="18" charset="0"/>
                            <a:ea typeface="Cambria Math" panose="02040503050406030204" pitchFamily="18" charset="0"/>
                          </a:rPr>
                        </m:ctrlPr>
                      </m:fPr>
                      <m:num>
                        <m:r>
                          <m:rPr>
                            <m:sty m:val="p"/>
                          </m:rPr>
                          <a:rPr lang="el-GR" altLang="zh-CN" sz="2000" b="0" i="0" dirty="0" smtClean="0">
                            <a:solidFill>
                              <a:srgbClr val="111111"/>
                            </a:solidFill>
                            <a:effectLst/>
                            <a:latin typeface="Cambria Math" panose="02040503050406030204" pitchFamily="18" charset="0"/>
                            <a:ea typeface="Cambria Math" panose="02040503050406030204" pitchFamily="18" charset="0"/>
                          </a:rPr>
                          <m:t>Δ</m:t>
                        </m:r>
                        <m:r>
                          <a:rPr lang="en-US" altLang="zh-CN" sz="2000" b="0" i="1" dirty="0" smtClean="0">
                            <a:solidFill>
                              <a:srgbClr val="111111"/>
                            </a:solidFill>
                            <a:effectLst/>
                            <a:latin typeface="Cambria Math" panose="02040503050406030204" pitchFamily="18" charset="0"/>
                            <a:ea typeface="Cambria Math" panose="02040503050406030204" pitchFamily="18" charset="0"/>
                          </a:rPr>
                          <m:t>𝑃</m:t>
                        </m:r>
                      </m:num>
                      <m:den>
                        <m:r>
                          <m:rPr>
                            <m:sty m:val="p"/>
                          </m:rPr>
                          <a:rPr lang="en-US" altLang="zh-CN" sz="2000" i="1" dirty="0">
                            <a:solidFill>
                              <a:srgbClr val="111111"/>
                            </a:solidFill>
                            <a:latin typeface="Cambria Math" panose="02040503050406030204" pitchFamily="18" charset="0"/>
                            <a:ea typeface="Cambria Math" panose="02040503050406030204" pitchFamily="18" charset="0"/>
                          </a:rPr>
                          <m:t>P</m:t>
                        </m:r>
                      </m:den>
                    </m:f>
                    <m:r>
                      <a:rPr lang="en-US" altLang="zh-CN" sz="2000" b="0" i="1" dirty="0" smtClean="0">
                        <a:solidFill>
                          <a:srgbClr val="111111"/>
                        </a:solidFill>
                        <a:effectLst/>
                        <a:latin typeface="Cambria Math" panose="02040503050406030204" pitchFamily="18" charset="0"/>
                        <a:ea typeface="Cambria Math" panose="02040503050406030204" pitchFamily="18" charset="0"/>
                      </a:rPr>
                      <m:t>=−</m:t>
                    </m:r>
                    <m:sSup>
                      <m:sSupPr>
                        <m:ctrlPr>
                          <a:rPr lang="en-US" altLang="zh-CN" sz="2000" i="1" dirty="0">
                            <a:solidFill>
                              <a:srgbClr val="111111"/>
                            </a:solidFill>
                            <a:latin typeface="Cambria Math" panose="02040503050406030204" pitchFamily="18" charset="0"/>
                          </a:rPr>
                        </m:ctrlPr>
                      </m:sSupPr>
                      <m:e>
                        <m:r>
                          <m:rPr>
                            <m:sty m:val="p"/>
                          </m:rPr>
                          <a:rPr lang="en-US" altLang="zh-CN" sz="2000" i="1" dirty="0">
                            <a:solidFill>
                              <a:srgbClr val="111111"/>
                            </a:solidFill>
                            <a:latin typeface="Cambria Math" panose="02040503050406030204" pitchFamily="18" charset="0"/>
                          </a:rPr>
                          <m:t>ke</m:t>
                        </m:r>
                        <m:r>
                          <m:rPr>
                            <m:sty m:val="p"/>
                          </m:rPr>
                          <a:rPr lang="en-US" altLang="zh-CN" sz="2000" dirty="0">
                            <a:solidFill>
                              <a:srgbClr val="111111"/>
                            </a:solidFill>
                            <a:latin typeface="Cambria Math" panose="02040503050406030204" pitchFamily="18" charset="0"/>
                          </a:rPr>
                          <m:t>yRateDur</m:t>
                        </m:r>
                      </m:e>
                      <m:sup>
                        <m:r>
                          <a:rPr lang="en-US" altLang="zh-CN" sz="2000" i="1" dirty="0">
                            <a:solidFill>
                              <a:srgbClr val="111111"/>
                            </a:solidFill>
                            <a:latin typeface="Cambria Math" panose="02040503050406030204" pitchFamily="18" charset="0"/>
                          </a:rPr>
                          <m:t>𝑘</m:t>
                        </m:r>
                      </m:sup>
                    </m:sSup>
                    <m:r>
                      <a:rPr lang="en-US" altLang="zh-CN" sz="2000" i="1" dirty="0" smtClean="0">
                        <a:solidFill>
                          <a:srgbClr val="111111"/>
                        </a:solidFill>
                        <a:latin typeface="Cambria Math" panose="02040503050406030204" pitchFamily="18" charset="0"/>
                        <a:ea typeface="Cambria Math" panose="02040503050406030204" pitchFamily="18" charset="0"/>
                      </a:rPr>
                      <m:t>×</m:t>
                    </m:r>
                    <m:r>
                      <m:rPr>
                        <m:sty m:val="p"/>
                      </m:rPr>
                      <a:rPr lang="el-GR" altLang="zh-CN" sz="2000" dirty="0">
                        <a:solidFill>
                          <a:srgbClr val="111111"/>
                        </a:solidFill>
                        <a:latin typeface="Cambria Math" panose="02040503050406030204" pitchFamily="18" charset="0"/>
                        <a:ea typeface="Cambria Math" panose="02040503050406030204" pitchFamily="18" charset="0"/>
                      </a:rPr>
                      <m:t>Δ</m:t>
                    </m:r>
                    <m:sSup>
                      <m:sSupPr>
                        <m:ctrlPr>
                          <a:rPr lang="el-GR" altLang="zh-CN" sz="2000" i="1" dirty="0">
                            <a:solidFill>
                              <a:srgbClr val="111111"/>
                            </a:solidFill>
                            <a:latin typeface="Cambria Math" panose="02040503050406030204" pitchFamily="18" charset="0"/>
                            <a:ea typeface="Cambria Math" panose="02040503050406030204" pitchFamily="18" charset="0"/>
                          </a:rPr>
                        </m:ctrlPr>
                      </m:sSupPr>
                      <m:e>
                        <m:r>
                          <m:rPr>
                            <m:sty m:val="p"/>
                          </m:rPr>
                          <a:rPr lang="en-US" altLang="zh-CN" sz="2000" i="1" dirty="0">
                            <a:solidFill>
                              <a:srgbClr val="111111"/>
                            </a:solidFill>
                            <a:latin typeface="Cambria Math" panose="02040503050406030204" pitchFamily="18" charset="0"/>
                            <a:ea typeface="Cambria Math" panose="02040503050406030204" pitchFamily="18" charset="0"/>
                          </a:rPr>
                          <m:t>r</m:t>
                        </m:r>
                      </m:e>
                      <m:sup>
                        <m:r>
                          <a:rPr lang="en-US" altLang="zh-CN" sz="2000" i="1" dirty="0">
                            <a:solidFill>
                              <a:srgbClr val="111111"/>
                            </a:solidFill>
                            <a:latin typeface="Cambria Math" panose="02040503050406030204" pitchFamily="18" charset="0"/>
                            <a:ea typeface="Cambria Math" panose="02040503050406030204" pitchFamily="18" charset="0"/>
                          </a:rPr>
                          <m:t>𝐾</m:t>
                        </m:r>
                      </m:sup>
                    </m:sSup>
                  </m:oMath>
                </a14:m>
                <a:endParaRPr lang="en-US" altLang="zh-CN" sz="1400" b="0" i="0" dirty="0">
                  <a:solidFill>
                    <a:srgbClr val="111111"/>
                  </a:solidFill>
                  <a:effectLst/>
                  <a:latin typeface="Roboto" panose="02000000000000000000" pitchFamily="2" charset="0"/>
                </a:endParaRPr>
              </a:p>
              <a:p>
                <a14:m>
                  <m:oMath xmlns:m="http://schemas.openxmlformats.org/officeDocument/2006/math">
                    <m:nary>
                      <m:naryPr>
                        <m:chr m:val="∑"/>
                        <m:ctrlPr>
                          <a:rPr lang="en-US" altLang="zh-CN" sz="2400" i="1" smtClean="0">
                            <a:latin typeface="Cambria Math" panose="02040503050406030204" pitchFamily="18" charset="0"/>
                          </a:rPr>
                        </m:ctrlPr>
                      </m:naryPr>
                      <m:sub>
                        <m:r>
                          <m:rPr>
                            <m:sty m:val="p"/>
                            <m:brk m:alnAt="23"/>
                          </m:rPr>
                          <a:rPr lang="en-US" altLang="zh-CN" sz="2400" i="1">
                            <a:latin typeface="Cambria Math" panose="02040503050406030204" pitchFamily="18" charset="0"/>
                          </a:rPr>
                          <m:t>k</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𝑛</m:t>
                        </m:r>
                      </m:sup>
                      <m:e>
                        <m:sSup>
                          <m:sSupPr>
                            <m:ctrlPr>
                              <a:rPr lang="en-US" altLang="zh-CN" sz="2400" i="1" dirty="0">
                                <a:solidFill>
                                  <a:srgbClr val="111111"/>
                                </a:solidFill>
                                <a:latin typeface="Cambria Math" panose="02040503050406030204" pitchFamily="18" charset="0"/>
                              </a:rPr>
                            </m:ctrlPr>
                          </m:sSupPr>
                          <m:e>
                            <m:r>
                              <m:rPr>
                                <m:sty m:val="p"/>
                              </m:rPr>
                              <a:rPr lang="en-US" altLang="zh-CN" sz="2400" i="1" dirty="0">
                                <a:solidFill>
                                  <a:srgbClr val="111111"/>
                                </a:solidFill>
                                <a:latin typeface="Cambria Math" panose="02040503050406030204" pitchFamily="18" charset="0"/>
                              </a:rPr>
                              <m:t>ke</m:t>
                            </m:r>
                            <m:r>
                              <m:rPr>
                                <m:sty m:val="p"/>
                              </m:rPr>
                              <a:rPr lang="en-US" altLang="zh-CN" sz="2400" dirty="0">
                                <a:solidFill>
                                  <a:srgbClr val="111111"/>
                                </a:solidFill>
                                <a:latin typeface="Cambria Math" panose="02040503050406030204" pitchFamily="18" charset="0"/>
                              </a:rPr>
                              <m:t>yRateDur</m:t>
                            </m:r>
                          </m:e>
                          <m:sup>
                            <m:r>
                              <a:rPr lang="en-US" altLang="zh-CN" sz="2400" i="1" dirty="0">
                                <a:solidFill>
                                  <a:srgbClr val="111111"/>
                                </a:solidFill>
                                <a:latin typeface="Cambria Math" panose="02040503050406030204" pitchFamily="18" charset="0"/>
                              </a:rPr>
                              <m:t>𝑘</m:t>
                            </m:r>
                          </m:sup>
                        </m:sSup>
                        <m:r>
                          <a:rPr lang="en-US" altLang="zh-CN" sz="2400" b="0" i="1" dirty="0" smtClean="0">
                            <a:solidFill>
                              <a:srgbClr val="111111"/>
                            </a:solidFill>
                            <a:latin typeface="Cambria Math" panose="02040503050406030204" pitchFamily="18" charset="0"/>
                          </a:rPr>
                          <m:t>=</m:t>
                        </m:r>
                        <m:r>
                          <a:rPr lang="en-US" altLang="zh-CN" sz="2400" b="0" i="1" dirty="0" smtClean="0">
                            <a:solidFill>
                              <a:srgbClr val="111111"/>
                            </a:solidFill>
                            <a:latin typeface="Cambria Math" panose="02040503050406030204" pitchFamily="18" charset="0"/>
                          </a:rPr>
                          <m:t>𝐸𝑓𝑓𝐷𝑢𝑟</m:t>
                        </m:r>
                      </m:e>
                    </m:nary>
                  </m:oMath>
                </a14:m>
                <a:endParaRPr lang="en-US" altLang="zh-CN" sz="2400" dirty="0"/>
              </a:p>
              <a:p>
                <a:r>
                  <a:rPr lang="zh-CN" altLang="en-US" sz="2000" dirty="0"/>
                  <a:t>有效久期衡量的是基准利率曲线的水平位移，而关键利率久期研究的是基准利率曲线的非平行移动（陡峭或平坦）对债券价格的影响。</a:t>
                </a:r>
                <a:endParaRPr lang="en-US" altLang="zh-CN" sz="2000" dirty="0"/>
              </a:p>
              <a:p>
                <a:r>
                  <a:rPr lang="zh-CN" altLang="en-US" sz="2000" dirty="0"/>
                  <a:t>关键利率久期</a:t>
                </a:r>
                <a:r>
                  <a:rPr lang="en-US" altLang="zh-CN" sz="2000" dirty="0"/>
                  <a:t> (</a:t>
                </a:r>
                <a:r>
                  <a:rPr lang="zh-CN" altLang="en-US" sz="2000" dirty="0"/>
                  <a:t>局部久期</a:t>
                </a:r>
                <a:r>
                  <a:rPr lang="en-US" altLang="zh-CN" sz="2000" dirty="0"/>
                  <a:t>) is a measure of a bond’s sensitivity to a change in the benchmark yield at a specific maturity. </a:t>
                </a:r>
              </a:p>
              <a:p>
                <a:endParaRPr lang="zh-CN" altLang="en-US" dirty="0"/>
              </a:p>
            </p:txBody>
          </p:sp>
        </mc:Choice>
        <mc:Fallback>
          <p:sp>
            <p:nvSpPr>
              <p:cNvPr id="3" name="内容占位符 2">
                <a:extLst>
                  <a:ext uri="{FF2B5EF4-FFF2-40B4-BE49-F238E27FC236}">
                    <a16:creationId xmlns:a16="http://schemas.microsoft.com/office/drawing/2014/main" id="{AE9DB09F-F087-A2C2-D4BE-5C65A66891C2}"/>
                  </a:ext>
                </a:extLst>
              </p:cNvPr>
              <p:cNvSpPr>
                <a:spLocks noGrp="1" noRot="1" noChangeAspect="1" noMove="1" noResize="1" noEditPoints="1" noAdjustHandles="1" noChangeArrowheads="1" noChangeShapeType="1" noTextEdit="1"/>
              </p:cNvSpPr>
              <p:nvPr>
                <p:ph idx="1"/>
              </p:nvPr>
            </p:nvSpPr>
            <p:spPr>
              <a:blipFill>
                <a:blip r:embed="rId2"/>
                <a:stretch>
                  <a:fillRect l="-1556" t="-10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57635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63D95B-0AA8-30C2-EFC1-CB1F9C3AE664}"/>
              </a:ext>
            </a:extLst>
          </p:cNvPr>
          <p:cNvSpPr>
            <a:spLocks noGrp="1"/>
          </p:cNvSpPr>
          <p:nvPr>
            <p:ph type="title"/>
          </p:nvPr>
        </p:nvSpPr>
        <p:spPr/>
        <p:txBody>
          <a:bodyPr/>
          <a:lstStyle/>
          <a:p>
            <a:r>
              <a:rPr lang="zh-CN" altLang="en-US" dirty="0"/>
              <a:t>债券组合久期</a:t>
            </a:r>
          </a:p>
        </p:txBody>
      </p:sp>
      <p:sp>
        <p:nvSpPr>
          <p:cNvPr id="3" name="内容占位符 2">
            <a:extLst>
              <a:ext uri="{FF2B5EF4-FFF2-40B4-BE49-F238E27FC236}">
                <a16:creationId xmlns:a16="http://schemas.microsoft.com/office/drawing/2014/main" id="{9BEE47C1-0213-E6CC-3D75-832FEBF3E60D}"/>
              </a:ext>
            </a:extLst>
          </p:cNvPr>
          <p:cNvSpPr>
            <a:spLocks noGrp="1"/>
          </p:cNvSpPr>
          <p:nvPr>
            <p:ph idx="1"/>
          </p:nvPr>
        </p:nvSpPr>
        <p:spPr/>
        <p:txBody>
          <a:bodyPr/>
          <a:lstStyle/>
          <a:p>
            <a:r>
              <a:rPr lang="zh-CN" altLang="en-US" sz="2000" dirty="0"/>
              <a:t>两种算法</a:t>
            </a:r>
            <a:endParaRPr lang="en-US" altLang="zh-CN" sz="2000" dirty="0"/>
          </a:p>
          <a:p>
            <a:pPr marL="635" indent="0">
              <a:buNone/>
            </a:pPr>
            <a:r>
              <a:rPr lang="en-US" altLang="zh-CN" sz="2000" dirty="0"/>
              <a:t>  1</a:t>
            </a:r>
            <a:r>
              <a:rPr lang="zh-CN" altLang="en-US" sz="2000" dirty="0"/>
              <a:t>、计算整体现金流的现值比例加权平均回收期；（理论上正确，但运用困难）</a:t>
            </a:r>
            <a:endParaRPr lang="en-US" altLang="zh-CN" sz="2000" dirty="0"/>
          </a:p>
          <a:p>
            <a:pPr marL="635" indent="0">
              <a:buNone/>
            </a:pPr>
            <a:r>
              <a:rPr lang="en-US" altLang="zh-CN" sz="2000" dirty="0"/>
              <a:t>  2</a:t>
            </a:r>
            <a:r>
              <a:rPr lang="zh-CN" altLang="en-US" sz="2000" dirty="0"/>
              <a:t>、计算每只债券的久期按现值比重加权。（实践中采用，但显著</a:t>
            </a:r>
            <a:r>
              <a:rPr lang="zh-CN" altLang="en-US" sz="2000" dirty="0">
                <a:solidFill>
                  <a:srgbClr val="FF0000"/>
                </a:solidFill>
              </a:rPr>
              <a:t>缺陷是假设收益曲线平行移动</a:t>
            </a:r>
            <a:r>
              <a:rPr lang="zh-CN" altLang="en-US" sz="2000" dirty="0"/>
              <a:t>，即各只债券的</a:t>
            </a:r>
            <a:r>
              <a:rPr lang="en-US" altLang="zh-CN" sz="2000" dirty="0" err="1"/>
              <a:t>ytm</a:t>
            </a:r>
            <a:r>
              <a:rPr lang="zh-CN" altLang="en-US" sz="2000" dirty="0"/>
              <a:t>变化相同）</a:t>
            </a:r>
            <a:endParaRPr lang="en-US" altLang="zh-CN" sz="2000" dirty="0"/>
          </a:p>
          <a:p>
            <a:pPr marL="635" indent="0">
              <a:buNone/>
            </a:pPr>
            <a:endParaRPr lang="en-US" altLang="zh-CN" sz="2000" dirty="0"/>
          </a:p>
          <a:p>
            <a:pPr marL="635" indent="0">
              <a:buNone/>
            </a:pPr>
            <a:r>
              <a:rPr lang="zh-CN" altLang="en-US" sz="2000" dirty="0"/>
              <a:t>例如下列两只零息债</a:t>
            </a:r>
            <a:r>
              <a:rPr lang="en-US" altLang="zh-CN" sz="2000" dirty="0" err="1"/>
              <a:t>x,y</a:t>
            </a:r>
            <a:r>
              <a:rPr lang="zh-CN" altLang="en-US" sz="2000" dirty="0"/>
              <a:t>组成的债券组合：</a:t>
            </a:r>
            <a:endParaRPr lang="en-US" altLang="zh-CN" sz="2000" dirty="0"/>
          </a:p>
          <a:p>
            <a:pPr marL="635" indent="0">
              <a:buNone/>
            </a:pPr>
            <a:endParaRPr lang="en-US" altLang="zh-CN" sz="2000" dirty="0"/>
          </a:p>
          <a:p>
            <a:endParaRPr lang="zh-CN" altLang="en-US" dirty="0"/>
          </a:p>
        </p:txBody>
      </p:sp>
      <p:pic>
        <p:nvPicPr>
          <p:cNvPr id="4" name="图片 3">
            <a:extLst>
              <a:ext uri="{FF2B5EF4-FFF2-40B4-BE49-F238E27FC236}">
                <a16:creationId xmlns:a16="http://schemas.microsoft.com/office/drawing/2014/main" id="{836F4864-8F4D-9D0B-C5D2-D15813F68507}"/>
              </a:ext>
            </a:extLst>
          </p:cNvPr>
          <p:cNvPicPr>
            <a:picLocks noChangeAspect="1"/>
          </p:cNvPicPr>
          <p:nvPr/>
        </p:nvPicPr>
        <p:blipFill>
          <a:blip r:embed="rId2"/>
          <a:stretch>
            <a:fillRect/>
          </a:stretch>
        </p:blipFill>
        <p:spPr>
          <a:xfrm>
            <a:off x="611560" y="4136364"/>
            <a:ext cx="6660232" cy="1121436"/>
          </a:xfrm>
          <a:prstGeom prst="rect">
            <a:avLst/>
          </a:prstGeom>
        </p:spPr>
      </p:pic>
    </p:spTree>
    <p:extLst>
      <p:ext uri="{BB962C8B-B14F-4D97-AF65-F5344CB8AC3E}">
        <p14:creationId xmlns:p14="http://schemas.microsoft.com/office/powerpoint/2010/main" val="3569920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A6CB7B-37BF-F0E4-1B29-74800BF4399D}"/>
              </a:ext>
            </a:extLst>
          </p:cNvPr>
          <p:cNvSpPr>
            <a:spLocks noGrp="1"/>
          </p:cNvSpPr>
          <p:nvPr>
            <p:ph type="title"/>
          </p:nvPr>
        </p:nvSpPr>
        <p:spPr/>
        <p:txBody>
          <a:bodyPr/>
          <a:lstStyle/>
          <a:p>
            <a:r>
              <a:rPr lang="zh-CN" altLang="en-US" dirty="0"/>
              <a:t>第一种方法</a:t>
            </a:r>
          </a:p>
        </p:txBody>
      </p:sp>
      <p:sp>
        <p:nvSpPr>
          <p:cNvPr id="3" name="内容占位符 2">
            <a:extLst>
              <a:ext uri="{FF2B5EF4-FFF2-40B4-BE49-F238E27FC236}">
                <a16:creationId xmlns:a16="http://schemas.microsoft.com/office/drawing/2014/main" id="{0FD6DBC8-2B29-4296-99AE-D6629FBDADA1}"/>
              </a:ext>
            </a:extLst>
          </p:cNvPr>
          <p:cNvSpPr>
            <a:spLocks noGrp="1"/>
          </p:cNvSpPr>
          <p:nvPr>
            <p:ph idx="1"/>
          </p:nvPr>
        </p:nvSpPr>
        <p:spPr/>
        <p:txBody>
          <a:bodyPr/>
          <a:lstStyle/>
          <a:p>
            <a:r>
              <a:rPr lang="zh-CN" altLang="en-US" dirty="0"/>
              <a:t>先计算组合整体的</a:t>
            </a:r>
            <a:r>
              <a:rPr lang="en-US" altLang="zh-CN" dirty="0" err="1"/>
              <a:t>ytm</a:t>
            </a:r>
            <a:r>
              <a:rPr lang="en-US" altLang="zh-CN" dirty="0"/>
              <a:t>, </a:t>
            </a:r>
            <a:r>
              <a:rPr lang="zh-CN" altLang="en-US" dirty="0"/>
              <a:t>称为</a:t>
            </a:r>
            <a:r>
              <a:rPr lang="en-US" altLang="zh-CN" dirty="0"/>
              <a:t>cash flow yield</a:t>
            </a:r>
            <a:r>
              <a:rPr lang="zh-CN" altLang="en-US" dirty="0"/>
              <a:t>：</a:t>
            </a:r>
          </a:p>
          <a:p>
            <a:endParaRPr lang="zh-CN" altLang="en-US" dirty="0"/>
          </a:p>
        </p:txBody>
      </p:sp>
      <p:pic>
        <p:nvPicPr>
          <p:cNvPr id="4" name="内容占位符 4">
            <a:extLst>
              <a:ext uri="{FF2B5EF4-FFF2-40B4-BE49-F238E27FC236}">
                <a16:creationId xmlns:a16="http://schemas.microsoft.com/office/drawing/2014/main" id="{67D49B35-EE36-7F7F-D8ED-ED580C4EC5BC}"/>
              </a:ext>
            </a:extLst>
          </p:cNvPr>
          <p:cNvPicPr>
            <a:picLocks noChangeAspect="1"/>
          </p:cNvPicPr>
          <p:nvPr/>
        </p:nvPicPr>
        <p:blipFill>
          <a:blip r:embed="rId2"/>
          <a:stretch>
            <a:fillRect/>
          </a:stretch>
        </p:blipFill>
        <p:spPr bwMode="auto">
          <a:xfrm>
            <a:off x="611560" y="2204864"/>
            <a:ext cx="7993062" cy="709705"/>
          </a:xfrm>
          <a:prstGeom prst="rect">
            <a:avLst/>
          </a:prstGeom>
          <a:noFill/>
          <a:ln w="9525">
            <a:noFill/>
            <a:miter lim="800000"/>
            <a:headEnd/>
            <a:tailEnd/>
          </a:ln>
          <a:effectLst/>
        </p:spPr>
      </p:pic>
      <p:pic>
        <p:nvPicPr>
          <p:cNvPr id="5" name="图片 4">
            <a:extLst>
              <a:ext uri="{FF2B5EF4-FFF2-40B4-BE49-F238E27FC236}">
                <a16:creationId xmlns:a16="http://schemas.microsoft.com/office/drawing/2014/main" id="{6186977C-4E9D-C24F-1353-8F774B9334C5}"/>
              </a:ext>
            </a:extLst>
          </p:cNvPr>
          <p:cNvPicPr>
            <a:picLocks noChangeAspect="1"/>
          </p:cNvPicPr>
          <p:nvPr/>
        </p:nvPicPr>
        <p:blipFill>
          <a:blip r:embed="rId3"/>
          <a:stretch>
            <a:fillRect/>
          </a:stretch>
        </p:blipFill>
        <p:spPr>
          <a:xfrm>
            <a:off x="1115616" y="3115468"/>
            <a:ext cx="6381750" cy="1495425"/>
          </a:xfrm>
          <a:prstGeom prst="rect">
            <a:avLst/>
          </a:prstGeom>
        </p:spPr>
      </p:pic>
      <p:pic>
        <p:nvPicPr>
          <p:cNvPr id="6" name="图片 5">
            <a:extLst>
              <a:ext uri="{FF2B5EF4-FFF2-40B4-BE49-F238E27FC236}">
                <a16:creationId xmlns:a16="http://schemas.microsoft.com/office/drawing/2014/main" id="{0E9C4917-E0E0-D920-7355-FE2B3C03BFBE}"/>
              </a:ext>
            </a:extLst>
          </p:cNvPr>
          <p:cNvPicPr>
            <a:picLocks noChangeAspect="1"/>
          </p:cNvPicPr>
          <p:nvPr/>
        </p:nvPicPr>
        <p:blipFill>
          <a:blip r:embed="rId4"/>
          <a:stretch>
            <a:fillRect/>
          </a:stretch>
        </p:blipFill>
        <p:spPr>
          <a:xfrm>
            <a:off x="1475656" y="4981575"/>
            <a:ext cx="3429000" cy="552450"/>
          </a:xfrm>
          <a:prstGeom prst="rect">
            <a:avLst/>
          </a:prstGeom>
        </p:spPr>
      </p:pic>
    </p:spTree>
    <p:extLst>
      <p:ext uri="{BB962C8B-B14F-4D97-AF65-F5344CB8AC3E}">
        <p14:creationId xmlns:p14="http://schemas.microsoft.com/office/powerpoint/2010/main" val="790453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8E2898-1D28-CEBE-2DF7-F323D47B1449}"/>
              </a:ext>
            </a:extLst>
          </p:cNvPr>
          <p:cNvSpPr>
            <a:spLocks noGrp="1"/>
          </p:cNvSpPr>
          <p:nvPr>
            <p:ph type="title"/>
          </p:nvPr>
        </p:nvSpPr>
        <p:spPr/>
        <p:txBody>
          <a:bodyPr/>
          <a:lstStyle/>
          <a:p>
            <a:r>
              <a:rPr lang="zh-CN" altLang="en-US" sz="3600" dirty="0"/>
              <a:t>               </a:t>
            </a:r>
            <a:r>
              <a:rPr lang="zh-CN" altLang="en-US" sz="2800" dirty="0"/>
              <a:t>实践中不采用第</a:t>
            </a:r>
            <a:r>
              <a:rPr lang="en-US" altLang="zh-CN" sz="2800" dirty="0"/>
              <a:t>1</a:t>
            </a:r>
            <a:r>
              <a:rPr lang="zh-CN" altLang="en-US" sz="2800" dirty="0"/>
              <a:t>种方法的原因</a:t>
            </a:r>
            <a:endParaRPr lang="zh-CN" altLang="en-US" sz="3600" dirty="0"/>
          </a:p>
        </p:txBody>
      </p:sp>
      <p:sp>
        <p:nvSpPr>
          <p:cNvPr id="3" name="内容占位符 2">
            <a:extLst>
              <a:ext uri="{FF2B5EF4-FFF2-40B4-BE49-F238E27FC236}">
                <a16:creationId xmlns:a16="http://schemas.microsoft.com/office/drawing/2014/main" id="{F11A3B13-FDCC-1E9F-0D59-925D59C9CDFB}"/>
              </a:ext>
            </a:extLst>
          </p:cNvPr>
          <p:cNvSpPr>
            <a:spLocks noGrp="1"/>
          </p:cNvSpPr>
          <p:nvPr>
            <p:ph idx="1"/>
          </p:nvPr>
        </p:nvSpPr>
        <p:spPr/>
        <p:txBody>
          <a:bodyPr/>
          <a:lstStyle/>
          <a:p>
            <a:pPr marL="457835" indent="-457200">
              <a:buFont typeface="+mj-lt"/>
              <a:buAutoNum type="arabicPeriod"/>
            </a:pPr>
            <a:r>
              <a:rPr lang="zh-CN" altLang="en-US" sz="2400" dirty="0"/>
              <a:t>债券组合一般不计算现金流收益率；</a:t>
            </a:r>
            <a:endParaRPr lang="en-US" altLang="zh-CN" sz="2400" dirty="0"/>
          </a:p>
          <a:p>
            <a:pPr marL="457835" indent="-457200">
              <a:buFont typeface="+mj-lt"/>
              <a:buAutoNum type="arabicPeriod"/>
            </a:pPr>
            <a:r>
              <a:rPr lang="zh-CN" altLang="en-US" sz="2400" dirty="0"/>
              <a:t>如果组合中包含可赎回、可返售、浮动利率债券，那么未来现金流的时间和金额均不确定，无法计算现金流收益率；</a:t>
            </a:r>
            <a:endParaRPr lang="en-US" altLang="zh-CN" sz="2400" dirty="0"/>
          </a:p>
          <a:p>
            <a:pPr marL="457835" indent="-457200">
              <a:buFont typeface="+mj-lt"/>
              <a:buAutoNum type="arabicPeriod"/>
            </a:pPr>
            <a:r>
              <a:rPr lang="zh-CN" altLang="en-US" sz="2400" dirty="0"/>
              <a:t>通常所谓利率风险是指基准利率变动的风险，而非现金流收益率变动的风险；</a:t>
            </a:r>
            <a:endParaRPr lang="en-US" altLang="zh-CN" sz="2400" dirty="0"/>
          </a:p>
          <a:p>
            <a:pPr marL="457835" indent="-457200">
              <a:buFont typeface="+mj-lt"/>
              <a:buAutoNum type="arabicPeriod"/>
            </a:pPr>
            <a:r>
              <a:rPr lang="zh-CN" altLang="en-US" sz="2400" dirty="0"/>
              <a:t>现金流收益率变动并不一定等于组合中债券的收益率变动。比如说，前例中若两只债券</a:t>
            </a:r>
            <a:r>
              <a:rPr lang="en-US" altLang="zh-CN" sz="2400" dirty="0" err="1"/>
              <a:t>ytm</a:t>
            </a:r>
            <a:r>
              <a:rPr lang="zh-CN" altLang="en-US" sz="2400" dirty="0"/>
              <a:t>增减</a:t>
            </a:r>
            <a:r>
              <a:rPr lang="en-US" altLang="zh-CN" sz="2400" dirty="0"/>
              <a:t>10bp, </a:t>
            </a:r>
            <a:r>
              <a:rPr lang="zh-CN" altLang="en-US" sz="2400" dirty="0"/>
              <a:t>现金流收益率变化约</a:t>
            </a:r>
            <a:r>
              <a:rPr lang="en-US" altLang="zh-CN" sz="2400" dirty="0"/>
              <a:t>9.52bp</a:t>
            </a:r>
            <a:r>
              <a:rPr lang="zh-CN" altLang="en-US" sz="2400" dirty="0"/>
              <a:t>。</a:t>
            </a:r>
          </a:p>
          <a:p>
            <a:endParaRPr lang="zh-CN" altLang="en-US" dirty="0"/>
          </a:p>
        </p:txBody>
      </p:sp>
    </p:spTree>
    <p:extLst>
      <p:ext uri="{BB962C8B-B14F-4D97-AF65-F5344CB8AC3E}">
        <p14:creationId xmlns:p14="http://schemas.microsoft.com/office/powerpoint/2010/main" val="280229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2D4C1B-8EE3-D317-8EF9-FF897CE10762}"/>
              </a:ext>
            </a:extLst>
          </p:cNvPr>
          <p:cNvSpPr>
            <a:spLocks noGrp="1"/>
          </p:cNvSpPr>
          <p:nvPr>
            <p:ph type="title"/>
          </p:nvPr>
        </p:nvSpPr>
        <p:spPr/>
        <p:txBody>
          <a:bodyPr/>
          <a:lstStyle/>
          <a:p>
            <a:r>
              <a:rPr lang="zh-CN" altLang="en-US" sz="2800" dirty="0"/>
              <a:t>                 债券特殊条款对收益率的影响</a:t>
            </a:r>
          </a:p>
        </p:txBody>
      </p:sp>
      <p:sp>
        <p:nvSpPr>
          <p:cNvPr id="3" name="内容占位符 2">
            <a:extLst>
              <a:ext uri="{FF2B5EF4-FFF2-40B4-BE49-F238E27FC236}">
                <a16:creationId xmlns:a16="http://schemas.microsoft.com/office/drawing/2014/main" id="{92F8C8CD-D8A6-2BB0-0626-EB4CF7A91F1C}"/>
              </a:ext>
            </a:extLst>
          </p:cNvPr>
          <p:cNvSpPr>
            <a:spLocks noGrp="1"/>
          </p:cNvSpPr>
          <p:nvPr>
            <p:ph idx="1"/>
          </p:nvPr>
        </p:nvSpPr>
        <p:spPr/>
        <p:txBody>
          <a:bodyPr/>
          <a:lstStyle/>
          <a:p>
            <a:r>
              <a:rPr lang="zh-CN" altLang="en-US" sz="2400" dirty="0"/>
              <a:t>债券条款中可能赋予发行人和（</a:t>
            </a:r>
            <a:r>
              <a:rPr lang="en-US" altLang="zh-CN" sz="2400" dirty="0"/>
              <a:t>/</a:t>
            </a:r>
            <a:r>
              <a:rPr lang="zh-CN" altLang="en-US" sz="2400" dirty="0"/>
              <a:t>或）持有人在债券到期之前特定日期或特定条件下的可选择行使的一些特殊权利（嵌入式期权，</a:t>
            </a:r>
            <a:r>
              <a:rPr lang="en-US" altLang="zh-CN" sz="2400" dirty="0"/>
              <a:t>embedded options</a:t>
            </a:r>
            <a:r>
              <a:rPr lang="zh-CN" altLang="en-US" sz="2400" dirty="0"/>
              <a:t>）。这样的债券称为含权债券。常见的期权包括：</a:t>
            </a:r>
            <a:endParaRPr lang="en-US" altLang="zh-CN" sz="2400" dirty="0"/>
          </a:p>
          <a:p>
            <a:endParaRPr lang="en-US" altLang="zh-CN" sz="2400" dirty="0"/>
          </a:p>
          <a:p>
            <a:r>
              <a:rPr lang="zh-CN" altLang="en-US" sz="2000" dirty="0"/>
              <a:t>回售（</a:t>
            </a:r>
            <a:r>
              <a:rPr lang="zh-CN" altLang="en-US" sz="2000" b="1" dirty="0">
                <a:solidFill>
                  <a:srgbClr val="FF0000"/>
                </a:solidFill>
              </a:rPr>
              <a:t>持债人有权</a:t>
            </a:r>
            <a:r>
              <a:rPr lang="zh-CN" altLang="en-US" sz="2000" dirty="0"/>
              <a:t>按约定价格卖给发行人，</a:t>
            </a:r>
            <a:r>
              <a:rPr lang="en-US" altLang="zh-CN" sz="2000" dirty="0" err="1"/>
              <a:t>putable</a:t>
            </a:r>
            <a:r>
              <a:rPr lang="zh-CN" altLang="en-US" sz="2000" dirty="0"/>
              <a:t>）</a:t>
            </a:r>
            <a:endParaRPr lang="en-US" altLang="zh-CN" sz="2000" dirty="0"/>
          </a:p>
          <a:p>
            <a:r>
              <a:rPr lang="zh-CN" altLang="en-US" sz="2000" dirty="0"/>
              <a:t>赎回（</a:t>
            </a:r>
            <a:r>
              <a:rPr lang="zh-CN" altLang="en-US" sz="2000" b="1" dirty="0">
                <a:solidFill>
                  <a:srgbClr val="FF0000"/>
                </a:solidFill>
              </a:rPr>
              <a:t>发债人有权</a:t>
            </a:r>
            <a:r>
              <a:rPr lang="zh-CN" altLang="en-US" sz="2000" dirty="0"/>
              <a:t>按约定价格提前买回，</a:t>
            </a:r>
            <a:r>
              <a:rPr lang="en-US" altLang="zh-CN" sz="2000" dirty="0"/>
              <a:t>callable</a:t>
            </a:r>
            <a:r>
              <a:rPr lang="zh-CN" altLang="en-US" sz="2000" dirty="0"/>
              <a:t>）</a:t>
            </a:r>
            <a:endParaRPr lang="en-US" altLang="zh-CN" sz="2000" dirty="0"/>
          </a:p>
          <a:p>
            <a:r>
              <a:rPr lang="zh-CN" altLang="en-US" sz="2000" dirty="0"/>
              <a:t>转股（强制，非强制；普通股</a:t>
            </a:r>
            <a:r>
              <a:rPr lang="en-US" altLang="zh-CN" sz="2000" dirty="0"/>
              <a:t>/</a:t>
            </a:r>
            <a:r>
              <a:rPr lang="zh-CN" altLang="en-US" sz="2000" dirty="0"/>
              <a:t>优先股）</a:t>
            </a:r>
            <a:endParaRPr lang="en-US" altLang="zh-CN" sz="2000" dirty="0"/>
          </a:p>
          <a:p>
            <a:r>
              <a:rPr lang="zh-CN" altLang="en-US" sz="2000" dirty="0"/>
              <a:t>下调转股价</a:t>
            </a:r>
            <a:endParaRPr lang="en-US" altLang="zh-CN" sz="2000" dirty="0"/>
          </a:p>
          <a:p>
            <a:r>
              <a:rPr lang="zh-CN" altLang="en-US" sz="2000" dirty="0"/>
              <a:t>调整利率</a:t>
            </a:r>
            <a:endParaRPr lang="en-US" altLang="zh-CN" sz="2000" dirty="0"/>
          </a:p>
          <a:p>
            <a:r>
              <a:rPr lang="zh-CN" altLang="en-US" sz="2000" dirty="0"/>
              <a:t>偿债基金（提前偿还部分本金）</a:t>
            </a:r>
            <a:endParaRPr lang="en-US" altLang="zh-CN" sz="2000" dirty="0"/>
          </a:p>
          <a:p>
            <a:r>
              <a:rPr lang="zh-CN" altLang="en-US" sz="2000" dirty="0"/>
              <a:t>抵押、质押、担保</a:t>
            </a:r>
          </a:p>
        </p:txBody>
      </p:sp>
    </p:spTree>
    <p:extLst>
      <p:ext uri="{BB962C8B-B14F-4D97-AF65-F5344CB8AC3E}">
        <p14:creationId xmlns:p14="http://schemas.microsoft.com/office/powerpoint/2010/main" val="371826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16EEE9-F729-64D8-4018-41AB51513BEA}"/>
              </a:ext>
            </a:extLst>
          </p:cNvPr>
          <p:cNvSpPr>
            <a:spLocks noGrp="1"/>
          </p:cNvSpPr>
          <p:nvPr>
            <p:ph type="title"/>
          </p:nvPr>
        </p:nvSpPr>
        <p:spPr/>
        <p:txBody>
          <a:bodyPr/>
          <a:lstStyle/>
          <a:p>
            <a:r>
              <a:rPr lang="zh-CN" altLang="en-US" dirty="0"/>
              <a:t>第二种方法</a:t>
            </a:r>
          </a:p>
        </p:txBody>
      </p:sp>
      <p:sp>
        <p:nvSpPr>
          <p:cNvPr id="3" name="内容占位符 2">
            <a:extLst>
              <a:ext uri="{FF2B5EF4-FFF2-40B4-BE49-F238E27FC236}">
                <a16:creationId xmlns:a16="http://schemas.microsoft.com/office/drawing/2014/main" id="{5D4CB324-C096-D196-0D3D-8F0425E2FC3F}"/>
              </a:ext>
            </a:extLst>
          </p:cNvPr>
          <p:cNvSpPr>
            <a:spLocks noGrp="1"/>
          </p:cNvSpPr>
          <p:nvPr>
            <p:ph idx="1"/>
          </p:nvPr>
        </p:nvSpPr>
        <p:spPr/>
        <p:txBody>
          <a:bodyPr/>
          <a:lstStyle/>
          <a:p>
            <a:r>
              <a:rPr lang="zh-CN" altLang="en-US" dirty="0"/>
              <a:t>直接对单个债券久期进行加权求和</a:t>
            </a:r>
            <a:endParaRPr lang="en-US" altLang="zh-CN" dirty="0"/>
          </a:p>
          <a:p>
            <a:endParaRPr lang="zh-CN" altLang="en-US" dirty="0"/>
          </a:p>
        </p:txBody>
      </p:sp>
      <p:pic>
        <p:nvPicPr>
          <p:cNvPr id="4" name="图片 3">
            <a:extLst>
              <a:ext uri="{FF2B5EF4-FFF2-40B4-BE49-F238E27FC236}">
                <a16:creationId xmlns:a16="http://schemas.microsoft.com/office/drawing/2014/main" id="{4601FDB8-493A-3844-9BD7-682BEACDF552}"/>
              </a:ext>
            </a:extLst>
          </p:cNvPr>
          <p:cNvPicPr>
            <a:picLocks noChangeAspect="1"/>
          </p:cNvPicPr>
          <p:nvPr/>
        </p:nvPicPr>
        <p:blipFill>
          <a:blip r:embed="rId2"/>
          <a:stretch>
            <a:fillRect/>
          </a:stretch>
        </p:blipFill>
        <p:spPr>
          <a:xfrm>
            <a:off x="611560" y="2204864"/>
            <a:ext cx="7591425" cy="933450"/>
          </a:xfrm>
          <a:prstGeom prst="rect">
            <a:avLst/>
          </a:prstGeom>
        </p:spPr>
      </p:pic>
      <p:sp>
        <p:nvSpPr>
          <p:cNvPr id="5" name="文本框 4">
            <a:extLst>
              <a:ext uri="{FF2B5EF4-FFF2-40B4-BE49-F238E27FC236}">
                <a16:creationId xmlns:a16="http://schemas.microsoft.com/office/drawing/2014/main" id="{DB1146DE-1AE0-4F44-703C-9E13E41A594D}"/>
              </a:ext>
            </a:extLst>
          </p:cNvPr>
          <p:cNvSpPr txBox="1"/>
          <p:nvPr/>
        </p:nvSpPr>
        <p:spPr>
          <a:xfrm>
            <a:off x="1259632" y="3558312"/>
            <a:ext cx="5760640" cy="369332"/>
          </a:xfrm>
          <a:prstGeom prst="rect">
            <a:avLst/>
          </a:prstGeom>
          <a:noFill/>
        </p:spPr>
        <p:txBody>
          <a:bodyPr wrap="square">
            <a:spAutoFit/>
          </a:bodyPr>
          <a:lstStyle/>
          <a:p>
            <a:r>
              <a:rPr lang="en-US" altLang="zh-CN" dirty="0"/>
              <a:t>0.980 = 1/1.020404 and 27.765 = 30/1.080503</a:t>
            </a:r>
            <a:endParaRPr lang="zh-CN" altLang="en-US" dirty="0"/>
          </a:p>
        </p:txBody>
      </p:sp>
    </p:spTree>
    <p:extLst>
      <p:ext uri="{BB962C8B-B14F-4D97-AF65-F5344CB8AC3E}">
        <p14:creationId xmlns:p14="http://schemas.microsoft.com/office/powerpoint/2010/main" val="4185305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8E65C-9CB8-4620-B218-04090BB90F46}"/>
              </a:ext>
            </a:extLst>
          </p:cNvPr>
          <p:cNvSpPr>
            <a:spLocks noGrp="1"/>
          </p:cNvSpPr>
          <p:nvPr>
            <p:ph type="title"/>
          </p:nvPr>
        </p:nvSpPr>
        <p:spPr/>
        <p:txBody>
          <a:bodyPr/>
          <a:lstStyle/>
          <a:p>
            <a:r>
              <a:rPr lang="zh-CN" altLang="en-US" dirty="0"/>
              <a:t>            凸性计算：无残段，</a:t>
            </a:r>
            <a:r>
              <a:rPr lang="en-US" altLang="zh-CN" dirty="0"/>
              <a:t>t=0</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99CFC0E-F85C-49C9-8395-A18FCB3DC2AD}"/>
                  </a:ext>
                </a:extLst>
              </p:cNvPr>
              <p:cNvSpPr>
                <a:spLocks noGrp="1"/>
              </p:cNvSpPr>
              <p:nvPr>
                <p:ph idx="1"/>
              </p:nvPr>
            </p:nvSpPr>
            <p:spPr>
              <a:xfrm>
                <a:off x="457200" y="1600200"/>
                <a:ext cx="8229600" cy="4525963"/>
              </a:xfrm>
            </p:spPr>
            <p:txBody>
              <a:bodyPr/>
              <a:lstStyle/>
              <a:p>
                <a:r>
                  <a:rPr lang="zh-CN" altLang="en-US" sz="2000" dirty="0"/>
                  <a:t>回忆公式（</a:t>
                </a:r>
                <a:r>
                  <a:rPr lang="en-US" altLang="zh-CN" sz="2000" dirty="0"/>
                  <a:t>10.10</a:t>
                </a:r>
                <a:r>
                  <a:rPr lang="zh-CN" altLang="en-US" sz="2000" dirty="0"/>
                  <a:t>），我们采用泰勒展开对债券价格的利率敏感性进行了区分</a:t>
                </a:r>
                <a:r>
                  <a:rPr lang="en-US" altLang="zh-CN" sz="2000" dirty="0"/>
                  <a:t>:   </a:t>
                </a:r>
                <a14:m>
                  <m:oMath xmlns:m="http://schemas.openxmlformats.org/officeDocument/2006/math">
                    <m:f>
                      <m:fPr>
                        <m:ctrlPr>
                          <a:rPr lang="en-US" altLang="zh-CN" sz="2000" b="0" i="1" smtClean="0">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den>
                    </m:f>
                    <m:r>
                      <a:rPr lang="en-US" altLang="zh-CN" sz="2000" i="1">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den>
                    </m:f>
                    <m:r>
                      <a:rPr lang="en-US" altLang="zh-CN" sz="200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den>
                    </m:f>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2</m:t>
                        </m:r>
                      </m:den>
                    </m:f>
                    <m:r>
                      <a:rPr lang="en-US" altLang="zh-CN" sz="2000" b="0" i="1" smtClean="0">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1</m:t>
                        </m:r>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den>
                    </m:f>
                    <m:r>
                      <a:rPr lang="en-US" altLang="zh-CN" sz="200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sSup>
                          <m:sSupPr>
                            <m:ctrlPr>
                              <a:rPr lang="en-US" altLang="zh-CN" sz="2000" b="0" i="1" smtClean="0">
                                <a:latin typeface="Cambria Math" panose="02040503050406030204" pitchFamily="18" charset="0"/>
                                <a:ea typeface="Cambria Math" panose="02040503050406030204" pitchFamily="18" charset="0"/>
                              </a:rPr>
                            </m:ctrlPr>
                          </m:sSupPr>
                          <m:e>
                            <m:r>
                              <a:rPr lang="zh-CN" altLang="en-US"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zh-CN" altLang="en-US"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𝑦</m:t>
                            </m:r>
                          </m:e>
                          <m:sup>
                            <m:r>
                              <a:rPr lang="en-US" altLang="zh-CN" sz="2000" b="0" i="1" smtClean="0">
                                <a:latin typeface="Cambria Math" panose="02040503050406030204" pitchFamily="18" charset="0"/>
                                <a:ea typeface="Cambria Math" panose="02040503050406030204" pitchFamily="18" charset="0"/>
                              </a:rPr>
                              <m:t>2</m:t>
                            </m:r>
                          </m:sup>
                        </m:sSup>
                      </m:den>
                    </m:f>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oMath>
                </a14:m>
                <a:r>
                  <a:rPr lang="en-US" altLang="zh-CN" sz="2000" dirty="0"/>
                  <a:t>     </a:t>
                </a:r>
                <a:r>
                  <a:rPr lang="zh-CN" altLang="en-US" sz="2000" dirty="0"/>
                  <a:t>（</a:t>
                </a:r>
                <a:r>
                  <a:rPr lang="en-US" altLang="zh-CN" sz="2000" dirty="0"/>
                  <a:t>10.10</a:t>
                </a:r>
                <a:r>
                  <a:rPr lang="zh-CN" altLang="en-US" sz="2000" dirty="0"/>
                  <a:t>）</a:t>
                </a:r>
                <a:endParaRPr lang="en-US" altLang="zh-CN" sz="2000" dirty="0"/>
              </a:p>
              <a:p>
                <a14:m>
                  <m:oMath xmlns:m="http://schemas.openxmlformats.org/officeDocument/2006/math">
                    <m:f>
                      <m:fPr>
                        <m:ctrlPr>
                          <a:rPr lang="en-US" altLang="zh-CN" sz="1600" i="1" smtClean="0">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1</m:t>
                        </m:r>
                      </m:num>
                      <m:den>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𝑡</m:t>
                            </m:r>
                          </m:sub>
                        </m:sSub>
                      </m:den>
                    </m:f>
                    <m:r>
                      <a:rPr lang="en-US" altLang="zh-CN" sz="1600" i="1" smtClean="0">
                        <a:latin typeface="Cambria Math" panose="02040503050406030204" pitchFamily="18" charset="0"/>
                        <a:ea typeface="Cambria Math" panose="02040503050406030204" pitchFamily="18" charset="0"/>
                      </a:rPr>
                      <m:t>×</m:t>
                    </m:r>
                    <m:f>
                      <m:fPr>
                        <m:ctrlPr>
                          <a:rPr lang="en-US" altLang="zh-CN" sz="1600" b="0" i="1" smtClean="0">
                            <a:latin typeface="Cambria Math" panose="02040503050406030204" pitchFamily="18" charset="0"/>
                            <a:ea typeface="Cambria Math" panose="02040503050406030204" pitchFamily="18" charset="0"/>
                          </a:rPr>
                        </m:ctrlPr>
                      </m:fPr>
                      <m:num>
                        <m:sSup>
                          <m:sSupPr>
                            <m:ctrlPr>
                              <a:rPr lang="en-US" altLang="zh-CN" sz="1600" b="0" i="1" smtClean="0">
                                <a:latin typeface="Cambria Math" panose="02040503050406030204" pitchFamily="18" charset="0"/>
                                <a:ea typeface="Cambria Math" panose="02040503050406030204" pitchFamily="18" charset="0"/>
                              </a:rPr>
                            </m:ctrlPr>
                          </m:sSupPr>
                          <m:e>
                            <m:r>
                              <a:rPr lang="zh-CN" altLang="en-US" sz="1600" b="0" i="1" smtClean="0">
                                <a:latin typeface="Cambria Math" panose="02040503050406030204" pitchFamily="18" charset="0"/>
                                <a:ea typeface="Cambria Math" panose="02040503050406030204" pitchFamily="18" charset="0"/>
                              </a:rPr>
                              <m:t>𝜕</m:t>
                            </m:r>
                          </m:e>
                          <m:sup>
                            <m:r>
                              <a:rPr lang="en-US" altLang="zh-CN" sz="1600" b="0" i="1" smtClean="0">
                                <a:latin typeface="Cambria Math" panose="02040503050406030204" pitchFamily="18" charset="0"/>
                                <a:ea typeface="Cambria Math" panose="02040503050406030204" pitchFamily="18" charset="0"/>
                              </a:rPr>
                              <m:t>2</m:t>
                            </m:r>
                          </m:sup>
                        </m:sSup>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𝑡</m:t>
                            </m:r>
                          </m:sub>
                        </m:sSub>
                      </m:num>
                      <m:den>
                        <m:r>
                          <a:rPr lang="zh-CN" altLang="en-US" sz="1600" b="0" i="1" smtClean="0">
                            <a:latin typeface="Cambria Math" panose="02040503050406030204" pitchFamily="18" charset="0"/>
                            <a:ea typeface="Cambria Math" panose="02040503050406030204" pitchFamily="18" charset="0"/>
                          </a:rPr>
                          <m:t>𝜕</m:t>
                        </m:r>
                        <m:sSup>
                          <m:sSupPr>
                            <m:ctrlPr>
                              <a:rPr lang="en-US" altLang="zh-CN" sz="1600" b="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𝑦</m:t>
                            </m:r>
                          </m:e>
                          <m:sup>
                            <m:r>
                              <a:rPr lang="en-US" altLang="zh-CN" sz="1600" b="0" i="1" smtClean="0">
                                <a:latin typeface="Cambria Math" panose="02040503050406030204" pitchFamily="18" charset="0"/>
                                <a:ea typeface="Cambria Math" panose="02040503050406030204" pitchFamily="18" charset="0"/>
                              </a:rPr>
                              <m:t>2</m:t>
                            </m:r>
                          </m:sup>
                        </m:sSup>
                      </m:den>
                    </m:f>
                    <m:r>
                      <a:rPr lang="zh-CN" altLang="en-US" sz="1600" i="1">
                        <a:latin typeface="Cambria Math" panose="02040503050406030204" pitchFamily="18" charset="0"/>
                        <a:ea typeface="Cambria Math" panose="02040503050406030204" pitchFamily="18" charset="0"/>
                      </a:rPr>
                      <m:t>称为</m:t>
                    </m:r>
                  </m:oMath>
                </a14:m>
                <a:r>
                  <a:rPr lang="zh-CN" altLang="en-US" sz="1600" dirty="0"/>
                  <a:t>债券的凸性（</a:t>
                </a:r>
                <a:r>
                  <a:rPr lang="en-US" altLang="zh-CN" sz="1600" dirty="0"/>
                  <a:t>convexity)</a:t>
                </a:r>
              </a:p>
              <a:p>
                <a:r>
                  <a:rPr lang="zh-CN" altLang="en-US" sz="1600" dirty="0"/>
                  <a:t>剩余付息期数为</a:t>
                </a:r>
                <a:r>
                  <a:rPr lang="en-US" altLang="zh-CN" sz="1600" dirty="0"/>
                  <a:t>n, </a:t>
                </a:r>
                <a:r>
                  <a:rPr lang="zh-CN" altLang="en-US" sz="1600" b="0" dirty="0"/>
                  <a:t>每期</a:t>
                </a:r>
                <a:r>
                  <a:rPr lang="zh-CN" altLang="en-US" sz="1600" dirty="0"/>
                  <a:t>付息为</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𝐶𝐹</m:t>
                        </m:r>
                      </m:e>
                      <m:sub>
                        <m:r>
                          <m:rPr>
                            <m:sty m:val="p"/>
                          </m:rPr>
                          <a:rPr lang="en-US" altLang="zh-CN" sz="1600" i="1">
                            <a:latin typeface="Cambria Math" panose="02040503050406030204" pitchFamily="18" charset="0"/>
                          </a:rPr>
                          <m:t>i</m:t>
                        </m:r>
                      </m:sub>
                    </m:sSub>
                    <m:r>
                      <a:rPr lang="en-US" altLang="zh-CN" sz="1600" i="1">
                        <a:latin typeface="Cambria Math" panose="02040503050406030204" pitchFamily="18" charset="0"/>
                      </a:rPr>
                      <m:t> </m:t>
                    </m:r>
                  </m:oMath>
                </a14:m>
                <a:r>
                  <a:rPr lang="zh-CN" altLang="en-US" sz="1600" dirty="0"/>
                  <a:t>，每期</a:t>
                </a:r>
                <a:r>
                  <a:rPr lang="en-US" altLang="zh-CN" sz="1600" dirty="0"/>
                  <a:t>YTM</a:t>
                </a:r>
                <a:r>
                  <a:rPr lang="zh-CN" altLang="en-US" sz="1600" dirty="0"/>
                  <a:t>为</a:t>
                </a:r>
                <a:r>
                  <a:rPr lang="en-US" altLang="zh-CN" sz="1600" dirty="0"/>
                  <a:t>y,</a:t>
                </a:r>
                <a:r>
                  <a:rPr lang="zh-CN" altLang="en-US" sz="1600" dirty="0"/>
                  <a:t>时，</a:t>
                </a:r>
                <a:endParaRPr lang="en-US" altLang="zh-CN" sz="16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𝑃</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m:t>
                      </m:r>
                      <m:nary>
                        <m:naryPr>
                          <m:chr m:val="∑"/>
                          <m:ctrlPr>
                            <a:rPr lang="en-US" altLang="zh-CN" sz="1600" b="0" i="1" smtClean="0">
                              <a:latin typeface="Cambria Math" panose="02040503050406030204" pitchFamily="18" charset="0"/>
                            </a:rPr>
                          </m:ctrlPr>
                        </m:naryPr>
                        <m:sub>
                          <m:r>
                            <m:rPr>
                              <m:sty m:val="p"/>
                            </m:rPr>
                            <a:rPr lang="en-US" altLang="zh-CN" sz="1600" i="1">
                              <a:latin typeface="Cambria Math" panose="02040503050406030204" pitchFamily="18" charset="0"/>
                            </a:rPr>
                            <m:t>i</m:t>
                          </m:r>
                          <m:r>
                            <a:rPr lang="en-US" altLang="zh-CN" sz="1600" b="0" i="1" smtClean="0">
                              <a:latin typeface="Cambria Math" panose="02040503050406030204" pitchFamily="18" charset="0"/>
                            </a:rPr>
                            <m:t>=1</m:t>
                          </m:r>
                        </m:sub>
                        <m:sup>
                          <m:r>
                            <m:rPr>
                              <m:sty m:val="p"/>
                            </m:rPr>
                            <a:rPr lang="en-US" altLang="zh-CN" sz="1600" i="1">
                              <a:latin typeface="Cambria Math" panose="02040503050406030204" pitchFamily="18" charset="0"/>
                            </a:rPr>
                            <m:t>n</m:t>
                          </m:r>
                        </m:sup>
                        <m:e>
                          <m:f>
                            <m:fPr>
                              <m:ctrlPr>
                                <a:rPr lang="en-US" altLang="zh-CN" sz="1600" b="0" i="1" smtClean="0">
                                  <a:latin typeface="Cambria Math" panose="02040503050406030204" pitchFamily="18" charset="0"/>
                                </a:rPr>
                              </m:ctrlPr>
                            </m:fPr>
                            <m:num>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𝐶𝐹</m:t>
                                  </m:r>
                                </m:e>
                                <m:sub>
                                  <m:r>
                                    <m:rPr>
                                      <m:sty m:val="p"/>
                                    </m:rPr>
                                    <a:rPr lang="en-US" altLang="zh-CN" sz="1600" i="1">
                                      <a:latin typeface="Cambria Math" panose="02040503050406030204" pitchFamily="18" charset="0"/>
                                    </a:rPr>
                                    <m:t>i</m:t>
                                  </m:r>
                                </m:sub>
                              </m:sSub>
                            </m:num>
                            <m:den>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(1+</m:t>
                                  </m:r>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𝑖</m:t>
                                  </m:r>
                                </m:sup>
                              </m:sSup>
                            </m:den>
                          </m:f>
                        </m:e>
                      </m:nary>
                    </m:oMath>
                  </m:oMathPara>
                </a14:m>
                <a:endParaRPr lang="en-US" altLang="zh-CN" sz="1600" dirty="0"/>
              </a:p>
              <a:p>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𝐶𝑂𝑁𝑉</m:t>
                        </m:r>
                      </m:e>
                      <m:sub>
                        <m:r>
                          <a:rPr lang="en-US" altLang="zh-CN" sz="1800" b="0" i="1" smtClean="0">
                            <a:latin typeface="Cambria Math" panose="02040503050406030204" pitchFamily="18" charset="0"/>
                          </a:rPr>
                          <m:t>0</m:t>
                        </m:r>
                      </m:sub>
                    </m:sSub>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1</m:t>
                        </m:r>
                      </m:num>
                      <m:den>
                        <m:sSub>
                          <m:sSubPr>
                            <m:ctrlPr>
                              <a:rPr lang="en-US" altLang="zh-CN" sz="1800" b="0" i="1" smtClean="0">
                                <a:latin typeface="Cambria Math" panose="02040503050406030204" pitchFamily="18" charset="0"/>
                              </a:rPr>
                            </m:ctrlPr>
                          </m:sSubPr>
                          <m:e>
                            <m:r>
                              <m:rPr>
                                <m:sty m:val="p"/>
                              </m:rPr>
                              <a:rPr lang="en-US" altLang="zh-CN" sz="1800" i="1">
                                <a:latin typeface="Cambria Math" panose="02040503050406030204" pitchFamily="18" charset="0"/>
                              </a:rPr>
                              <m:t>P</m:t>
                            </m:r>
                          </m:e>
                          <m:sub>
                            <m:r>
                              <a:rPr lang="en-US" altLang="zh-CN" sz="1800" b="0" i="1" smtClean="0">
                                <a:latin typeface="Cambria Math" panose="02040503050406030204" pitchFamily="18" charset="0"/>
                              </a:rPr>
                              <m:t>0</m:t>
                            </m:r>
                          </m:sub>
                        </m:sSub>
                      </m:den>
                    </m:f>
                    <m:r>
                      <a:rPr lang="en-US" altLang="zh-CN" sz="1800" b="0" i="1" smtClean="0">
                        <a:latin typeface="Cambria Math" panose="02040503050406030204" pitchFamily="18" charset="0"/>
                        <a:ea typeface="Cambria Math" panose="02040503050406030204" pitchFamily="18" charset="0"/>
                      </a:rPr>
                      <m:t>×</m:t>
                    </m:r>
                    <m:f>
                      <m:fPr>
                        <m:ctrlPr>
                          <a:rPr lang="en-US" altLang="zh-CN" sz="1800" b="0" i="1" smtClean="0">
                            <a:latin typeface="Cambria Math" panose="02040503050406030204" pitchFamily="18" charset="0"/>
                            <a:ea typeface="Cambria Math" panose="02040503050406030204" pitchFamily="18" charset="0"/>
                          </a:rPr>
                        </m:ctrlPr>
                      </m:fPr>
                      <m:num>
                        <m:sSup>
                          <m:sSupPr>
                            <m:ctrlPr>
                              <a:rPr lang="en-US" altLang="zh-CN" sz="1800" b="0" i="1" smtClean="0">
                                <a:latin typeface="Cambria Math" panose="02040503050406030204" pitchFamily="18" charset="0"/>
                                <a:ea typeface="Cambria Math" panose="02040503050406030204" pitchFamily="18" charset="0"/>
                              </a:rPr>
                            </m:ctrlPr>
                          </m:sSupPr>
                          <m:e>
                            <m:r>
                              <a:rPr lang="zh-CN" altLang="en-US" sz="1800" b="0" i="1" smtClean="0">
                                <a:latin typeface="Cambria Math" panose="02040503050406030204" pitchFamily="18" charset="0"/>
                                <a:ea typeface="Cambria Math" panose="02040503050406030204" pitchFamily="18" charset="0"/>
                              </a:rPr>
                              <m:t>𝜕</m:t>
                            </m:r>
                          </m:e>
                          <m:sup>
                            <m:r>
                              <a:rPr lang="en-US" altLang="zh-CN" sz="1800" b="0" i="1" smtClean="0">
                                <a:latin typeface="Cambria Math" panose="02040503050406030204" pitchFamily="18" charset="0"/>
                                <a:ea typeface="Cambria Math" panose="02040503050406030204" pitchFamily="18" charset="0"/>
                              </a:rPr>
                              <m:t>2</m:t>
                            </m:r>
                          </m:sup>
                        </m:sSup>
                        <m:sSub>
                          <m:sSubPr>
                            <m:ctrlPr>
                              <a:rPr lang="en-US" altLang="zh-CN" sz="1800" b="0" i="1" smtClean="0">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𝑃</m:t>
                            </m:r>
                          </m:e>
                          <m:sub>
                            <m:r>
                              <a:rPr lang="en-US" altLang="zh-CN" sz="1800" b="0" i="1" smtClean="0">
                                <a:latin typeface="Cambria Math" panose="02040503050406030204" pitchFamily="18" charset="0"/>
                                <a:ea typeface="Cambria Math" panose="02040503050406030204" pitchFamily="18" charset="0"/>
                              </a:rPr>
                              <m:t>0</m:t>
                            </m:r>
                          </m:sub>
                        </m:sSub>
                      </m:num>
                      <m:den>
                        <m:r>
                          <a:rPr lang="zh-CN" altLang="en-US" sz="1800" b="0" i="1" smtClean="0">
                            <a:latin typeface="Cambria Math" panose="02040503050406030204" pitchFamily="18" charset="0"/>
                            <a:ea typeface="Cambria Math" panose="02040503050406030204" pitchFamily="18" charset="0"/>
                          </a:rPr>
                          <m:t>𝜕</m:t>
                        </m:r>
                        <m:sSup>
                          <m:sSupPr>
                            <m:ctrlPr>
                              <a:rPr lang="en-US" altLang="zh-CN" sz="1800" b="0" i="1" smtClean="0">
                                <a:latin typeface="Cambria Math" panose="02040503050406030204" pitchFamily="18" charset="0"/>
                                <a:ea typeface="Cambria Math" panose="02040503050406030204" pitchFamily="18" charset="0"/>
                              </a:rPr>
                            </m:ctrlPr>
                          </m:sSupPr>
                          <m:e>
                            <m:r>
                              <m:rPr>
                                <m:sty m:val="p"/>
                              </m:rPr>
                              <a:rPr lang="en-US" altLang="zh-CN" sz="1800" i="1">
                                <a:latin typeface="Cambria Math" panose="02040503050406030204" pitchFamily="18" charset="0"/>
                                <a:ea typeface="Cambria Math" panose="02040503050406030204" pitchFamily="18" charset="0"/>
                              </a:rPr>
                              <m:t>y</m:t>
                            </m:r>
                          </m:e>
                          <m:sup>
                            <m:r>
                              <a:rPr lang="en-US" altLang="zh-CN" sz="1800" b="0" i="1" smtClean="0">
                                <a:latin typeface="Cambria Math" panose="02040503050406030204" pitchFamily="18" charset="0"/>
                                <a:ea typeface="Cambria Math" panose="02040503050406030204" pitchFamily="18" charset="0"/>
                              </a:rPr>
                              <m:t>2</m:t>
                            </m:r>
                          </m:sup>
                        </m:sSup>
                      </m:den>
                    </m:f>
                    <m:r>
                      <a:rPr lang="en-US" altLang="zh-CN" sz="1800" b="0" i="1" smtClean="0">
                        <a:latin typeface="Cambria Math" panose="02040503050406030204" pitchFamily="18" charset="0"/>
                        <a:ea typeface="Cambria Math" panose="02040503050406030204" pitchFamily="18" charset="0"/>
                      </a:rPr>
                      <m:t>=</m:t>
                    </m:r>
                  </m:oMath>
                </a14:m>
                <a:r>
                  <a:rPr lang="en-US" altLang="zh-CN" sz="1800" dirty="0"/>
                  <a:t> </a:t>
                </a:r>
                <a14:m>
                  <m:oMath xmlns:m="http://schemas.openxmlformats.org/officeDocument/2006/math">
                    <m:f>
                      <m:fPr>
                        <m:ctrlPr>
                          <a:rPr lang="en-US" altLang="zh-CN" sz="1800" i="1">
                            <a:latin typeface="Cambria Math" panose="02040503050406030204" pitchFamily="18" charset="0"/>
                          </a:rPr>
                        </m:ctrlPr>
                      </m:fPr>
                      <m:num>
                        <m:r>
                          <a:rPr lang="en-US" altLang="zh-CN" sz="1800" i="1">
                            <a:latin typeface="Cambria Math" panose="02040503050406030204" pitchFamily="18" charset="0"/>
                          </a:rPr>
                          <m:t>1</m:t>
                        </m:r>
                      </m:num>
                      <m:den>
                        <m:sSub>
                          <m:sSubPr>
                            <m:ctrlPr>
                              <a:rPr lang="en-US" altLang="zh-CN" sz="1800" i="1">
                                <a:latin typeface="Cambria Math" panose="02040503050406030204" pitchFamily="18" charset="0"/>
                              </a:rPr>
                            </m:ctrlPr>
                          </m:sSubPr>
                          <m:e>
                            <m:r>
                              <m:rPr>
                                <m:sty m:val="p"/>
                              </m:rPr>
                              <a:rPr lang="en-US" altLang="zh-CN" sz="1800" i="1">
                                <a:latin typeface="Cambria Math" panose="02040503050406030204" pitchFamily="18" charset="0"/>
                              </a:rPr>
                              <m:t>P</m:t>
                            </m:r>
                          </m:e>
                          <m:sub>
                            <m:r>
                              <a:rPr lang="en-US" altLang="zh-CN" sz="1800" i="1">
                                <a:latin typeface="Cambria Math" panose="02040503050406030204" pitchFamily="18" charset="0"/>
                              </a:rPr>
                              <m:t>0</m:t>
                            </m:r>
                          </m:sub>
                        </m:sSub>
                      </m:den>
                    </m:f>
                    <m:r>
                      <a:rPr lang="en-US" altLang="zh-CN" sz="1800" i="1" smtClean="0">
                        <a:latin typeface="Cambria Math" panose="02040503050406030204" pitchFamily="18" charset="0"/>
                        <a:ea typeface="Cambria Math" panose="02040503050406030204" pitchFamily="18" charset="0"/>
                      </a:rPr>
                      <m:t>×</m:t>
                    </m:r>
                    <m:f>
                      <m:fPr>
                        <m:ctrlPr>
                          <a:rPr lang="en-US" altLang="zh-CN" sz="1800" i="1" smtClean="0">
                            <a:latin typeface="Cambria Math" panose="02040503050406030204" pitchFamily="18" charset="0"/>
                            <a:ea typeface="Cambria Math" panose="02040503050406030204" pitchFamily="18" charset="0"/>
                          </a:rPr>
                        </m:ctrlPr>
                      </m:fPr>
                      <m:num>
                        <m:r>
                          <a:rPr lang="zh-CN" altLang="en-US" sz="1800" i="1" smtClean="0">
                            <a:latin typeface="Cambria Math" panose="02040503050406030204" pitchFamily="18" charset="0"/>
                            <a:ea typeface="Cambria Math" panose="02040503050406030204" pitchFamily="18" charset="0"/>
                          </a:rPr>
                          <m:t>𝜕</m:t>
                        </m:r>
                      </m:num>
                      <m:den>
                        <m:r>
                          <a:rPr lang="zh-CN" altLang="en-US" sz="180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𝑦</m:t>
                        </m:r>
                      </m:den>
                    </m:f>
                    <m:r>
                      <a:rPr lang="en-US" altLang="zh-CN" sz="1800" b="0" i="1" smtClean="0">
                        <a:latin typeface="Cambria Math" panose="02040503050406030204" pitchFamily="18" charset="0"/>
                        <a:ea typeface="Cambria Math" panose="02040503050406030204" pitchFamily="18" charset="0"/>
                      </a:rPr>
                      <m:t>(</m:t>
                    </m:r>
                    <m:nary>
                      <m:naryPr>
                        <m:chr m:val="∑"/>
                        <m:ctrlPr>
                          <a:rPr lang="en-US" altLang="zh-CN" sz="1800" i="1">
                            <a:latin typeface="Cambria Math" panose="02040503050406030204" pitchFamily="18" charset="0"/>
                          </a:rPr>
                        </m:ctrlPr>
                      </m:naryPr>
                      <m:sub>
                        <m:r>
                          <m:rPr>
                            <m:sty m:val="p"/>
                          </m:rPr>
                          <a:rPr lang="en-US" altLang="zh-CN" sz="1800" i="1">
                            <a:latin typeface="Cambria Math" panose="02040503050406030204" pitchFamily="18" charset="0"/>
                          </a:rPr>
                          <m:t>i</m:t>
                        </m:r>
                        <m:r>
                          <a:rPr lang="en-US" altLang="zh-CN" sz="1800" i="1">
                            <a:latin typeface="Cambria Math" panose="02040503050406030204" pitchFamily="18" charset="0"/>
                          </a:rPr>
                          <m:t>=1</m:t>
                        </m:r>
                      </m:sub>
                      <m:sup>
                        <m:r>
                          <m:rPr>
                            <m:sty m:val="p"/>
                          </m:rPr>
                          <a:rPr lang="en-US" altLang="zh-CN" sz="1800" i="1">
                            <a:latin typeface="Cambria Math" panose="02040503050406030204" pitchFamily="18" charset="0"/>
                          </a:rPr>
                          <m:t>n</m:t>
                        </m:r>
                      </m:sup>
                      <m:e>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𝑖</m:t>
                        </m:r>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𝐶𝐹</m:t>
                            </m:r>
                          </m:e>
                          <m:sub>
                            <m:r>
                              <m:rPr>
                                <m:sty m:val="p"/>
                              </m:rPr>
                              <a:rPr lang="en-US" altLang="zh-CN" sz="1800" i="1">
                                <a:latin typeface="Cambria Math" panose="02040503050406030204" pitchFamily="18" charset="0"/>
                              </a:rPr>
                              <m:t>i</m:t>
                            </m:r>
                          </m:sub>
                        </m:sSub>
                        <m:sSup>
                          <m:sSupPr>
                            <m:ctrlPr>
                              <a:rPr lang="en-US" altLang="zh-CN" sz="1800" i="1">
                                <a:latin typeface="Cambria Math" panose="02040503050406030204" pitchFamily="18" charset="0"/>
                              </a:rPr>
                            </m:ctrlPr>
                          </m:sSupPr>
                          <m:e>
                            <m:r>
                              <a:rPr lang="en-US" altLang="zh-CN" sz="1800" i="1" smtClean="0">
                                <a:latin typeface="Cambria Math" panose="02040503050406030204" pitchFamily="18" charset="0"/>
                                <a:ea typeface="Cambria Math" panose="02040503050406030204" pitchFamily="18" charset="0"/>
                              </a:rPr>
                              <m:t>×</m:t>
                            </m:r>
                            <m:d>
                              <m:dPr>
                                <m:ctrlPr>
                                  <a:rPr lang="en-US" altLang="zh-CN" sz="1800" i="1">
                                    <a:latin typeface="Cambria Math" panose="02040503050406030204" pitchFamily="18" charset="0"/>
                                  </a:rPr>
                                </m:ctrlPr>
                              </m:dPr>
                              <m:e>
                                <m:r>
                                  <a:rPr lang="en-US" altLang="zh-CN" sz="1800" i="1">
                                    <a:latin typeface="Cambria Math" panose="02040503050406030204" pitchFamily="18" charset="0"/>
                                  </a:rPr>
                                  <m:t>1+</m:t>
                                </m:r>
                                <m:r>
                                  <a:rPr lang="en-US" altLang="zh-CN" sz="1800" i="1">
                                    <a:latin typeface="Cambria Math" panose="02040503050406030204" pitchFamily="18" charset="0"/>
                                  </a:rPr>
                                  <m:t>𝑦</m:t>
                                </m:r>
                              </m:e>
                            </m:d>
                          </m:e>
                          <m:sup>
                            <m:r>
                              <a:rPr lang="en-US" altLang="zh-CN" sz="1800" b="0" i="1" smtClean="0">
                                <a:latin typeface="Cambria Math" panose="02040503050406030204" pitchFamily="18" charset="0"/>
                              </a:rPr>
                              <m:t>−</m:t>
                            </m:r>
                            <m:r>
                              <a:rPr lang="en-US" altLang="zh-CN" sz="1800" i="1">
                                <a:latin typeface="Cambria Math" panose="02040503050406030204" pitchFamily="18" charset="0"/>
                              </a:rPr>
                              <m:t>𝑖</m:t>
                            </m:r>
                            <m:r>
                              <a:rPr lang="en-US" altLang="zh-CN" sz="1800" b="0" i="1" smtClean="0">
                                <a:latin typeface="Cambria Math" panose="02040503050406030204" pitchFamily="18" charset="0"/>
                              </a:rPr>
                              <m:t>−1</m:t>
                            </m:r>
                          </m:sup>
                        </m:sSup>
                        <m:r>
                          <a:rPr lang="en-US" altLang="zh-CN" sz="1800" b="0" i="1" smtClean="0">
                            <a:latin typeface="Cambria Math" panose="02040503050406030204" pitchFamily="18" charset="0"/>
                          </a:rPr>
                          <m:t>)</m:t>
                        </m:r>
                      </m:e>
                    </m:nary>
                  </m:oMath>
                </a14:m>
                <a:endParaRPr lang="en-US" altLang="zh-CN" sz="18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1</m:t>
                          </m:r>
                        </m:num>
                        <m:den>
                          <m:sSub>
                            <m:sSubPr>
                              <m:ctrlPr>
                                <a:rPr lang="en-US" altLang="zh-CN" sz="1600" i="1">
                                  <a:latin typeface="Cambria Math" panose="02040503050406030204" pitchFamily="18" charset="0"/>
                                </a:rPr>
                              </m:ctrlPr>
                            </m:sSubPr>
                            <m:e>
                              <m:r>
                                <m:rPr>
                                  <m:sty m:val="p"/>
                                </m:rPr>
                                <a:rPr lang="en-US" altLang="zh-CN" sz="1600" i="1">
                                  <a:latin typeface="Cambria Math" panose="02040503050406030204" pitchFamily="18" charset="0"/>
                                </a:rPr>
                                <m:t>P</m:t>
                              </m:r>
                            </m:e>
                            <m:sub>
                              <m:r>
                                <a:rPr lang="en-US" altLang="zh-CN" sz="1600" i="1">
                                  <a:latin typeface="Cambria Math" panose="02040503050406030204" pitchFamily="18" charset="0"/>
                                </a:rPr>
                                <m:t>0</m:t>
                              </m:r>
                            </m:sub>
                          </m:sSub>
                        </m:den>
                      </m:f>
                      <m:r>
                        <a:rPr lang="en-US" altLang="zh-CN" sz="1600" i="1">
                          <a:latin typeface="Cambria Math" panose="02040503050406030204" pitchFamily="18" charset="0"/>
                          <a:ea typeface="Cambria Math" panose="02040503050406030204" pitchFamily="18" charset="0"/>
                        </a:rPr>
                        <m:t>×(</m:t>
                      </m:r>
                      <m:nary>
                        <m:naryPr>
                          <m:chr m:val="∑"/>
                          <m:ctrlPr>
                            <a:rPr lang="en-US" altLang="zh-CN" sz="1600" i="1">
                              <a:latin typeface="Cambria Math" panose="02040503050406030204" pitchFamily="18" charset="0"/>
                            </a:rPr>
                          </m:ctrlPr>
                        </m:naryPr>
                        <m:sub>
                          <m:r>
                            <m:rPr>
                              <m:sty m:val="p"/>
                            </m:rPr>
                            <a:rPr lang="en-US" altLang="zh-CN" sz="1600" i="1">
                              <a:latin typeface="Cambria Math" panose="02040503050406030204" pitchFamily="18" charset="0"/>
                            </a:rPr>
                            <m:t>i</m:t>
                          </m:r>
                          <m:r>
                            <a:rPr lang="en-US" altLang="zh-CN" sz="1600" i="1">
                              <a:latin typeface="Cambria Math" panose="02040503050406030204" pitchFamily="18" charset="0"/>
                            </a:rPr>
                            <m:t>=1</m:t>
                          </m:r>
                        </m:sub>
                        <m:sup>
                          <m:r>
                            <m:rPr>
                              <m:sty m:val="p"/>
                            </m:rPr>
                            <a:rPr lang="en-US" altLang="zh-CN" sz="1600" i="1">
                              <a:latin typeface="Cambria Math" panose="02040503050406030204" pitchFamily="18" charset="0"/>
                            </a:rPr>
                            <m:t>n</m:t>
                          </m:r>
                        </m:sup>
                        <m:e>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𝑖</m:t>
                          </m:r>
                          <m:r>
                            <a:rPr lang="en-US" altLang="zh-CN" sz="1600" b="0" i="1" smtClean="0">
                              <a:latin typeface="Cambria Math" panose="02040503050406030204" pitchFamily="18" charset="0"/>
                              <a:ea typeface="Cambria Math" panose="02040503050406030204" pitchFamily="18" charset="0"/>
                            </a:rPr>
                            <m:t>−1</m:t>
                          </m:r>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𝐶𝐹</m:t>
                              </m:r>
                            </m:e>
                            <m:sub>
                              <m:r>
                                <m:rPr>
                                  <m:sty m:val="p"/>
                                </m:rPr>
                                <a:rPr lang="en-US" altLang="zh-CN" sz="1600" i="1">
                                  <a:latin typeface="Cambria Math" panose="02040503050406030204" pitchFamily="18" charset="0"/>
                                </a:rPr>
                                <m:t>i</m:t>
                              </m:r>
                            </m:sub>
                          </m:s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1+</m:t>
                                  </m:r>
                                  <m:r>
                                    <a:rPr lang="en-US" altLang="zh-CN" sz="1600" i="1">
                                      <a:latin typeface="Cambria Math" panose="02040503050406030204" pitchFamily="18" charset="0"/>
                                    </a:rPr>
                                    <m:t>𝑦</m:t>
                                  </m:r>
                                </m:e>
                              </m:d>
                            </m:e>
                            <m:sup>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b="0" i="1" smtClean="0">
                                  <a:latin typeface="Cambria Math" panose="02040503050406030204" pitchFamily="18" charset="0"/>
                                </a:rPr>
                                <m:t>2</m:t>
                              </m:r>
                            </m:sup>
                          </m:sSup>
                          <m:r>
                            <a:rPr lang="en-US" altLang="zh-CN" sz="1600" i="1">
                              <a:latin typeface="Cambria Math" panose="02040503050406030204" pitchFamily="18" charset="0"/>
                            </a:rPr>
                            <m:t>)</m:t>
                          </m:r>
                        </m:e>
                      </m:nary>
                    </m:oMath>
                  </m:oMathPara>
                </a14:m>
                <a:endParaRPr lang="en-US" altLang="zh-CN" sz="1600" i="1" dirty="0">
                  <a:latin typeface="Cambria Math" panose="02040503050406030204" pitchFamily="18" charset="0"/>
                </a:endParaRPr>
              </a:p>
              <a:p>
                <a:pPr marL="0" indent="0">
                  <a:buNone/>
                </a:pPr>
                <a:r>
                  <a:rPr lang="en-US" altLang="zh-CN" sz="2000" b="1"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𝐶𝑂𝑁𝑉</m:t>
                        </m:r>
                      </m:e>
                      <m:sub>
                        <m:r>
                          <a:rPr lang="en-US" altLang="zh-CN" sz="2000" i="1">
                            <a:latin typeface="Cambria Math" panose="02040503050406030204" pitchFamily="18" charset="0"/>
                          </a:rPr>
                          <m:t>0</m:t>
                        </m:r>
                      </m:sub>
                    </m:sSub>
                    <m:r>
                      <a:rPr lang="en-US" altLang="zh-CN" sz="2000" b="1" i="0" smtClean="0">
                        <a:latin typeface="Cambria Math" panose="02040503050406030204" pitchFamily="18" charset="0"/>
                      </a:rPr>
                      <m:t>=</m:t>
                    </m:r>
                    <m:f>
                      <m:fPr>
                        <m:ctrlPr>
                          <a:rPr lang="en-US" altLang="zh-CN" sz="2000" b="1" i="1">
                            <a:latin typeface="Cambria Math" panose="02040503050406030204" pitchFamily="18" charset="0"/>
                            <a:ea typeface="Cambria Math" panose="02040503050406030204" pitchFamily="18" charset="0"/>
                          </a:rPr>
                        </m:ctrlPr>
                      </m:fPr>
                      <m:num>
                        <m:r>
                          <a:rPr lang="en-US" altLang="zh-CN" sz="2000" b="1" i="1">
                            <a:latin typeface="Cambria Math" panose="02040503050406030204" pitchFamily="18" charset="0"/>
                            <a:ea typeface="Cambria Math" panose="02040503050406030204" pitchFamily="18" charset="0"/>
                          </a:rPr>
                          <m:t>𝟏</m:t>
                        </m:r>
                      </m:num>
                      <m:den>
                        <m:sSup>
                          <m:sSupPr>
                            <m:ctrlPr>
                              <a:rPr lang="en-US" altLang="zh-CN" sz="2000" b="1" i="1">
                                <a:latin typeface="Cambria Math" panose="02040503050406030204" pitchFamily="18" charset="0"/>
                                <a:ea typeface="Cambria Math" panose="02040503050406030204" pitchFamily="18" charset="0"/>
                              </a:rPr>
                            </m:ctrlPr>
                          </m:sSupPr>
                          <m:e>
                            <m:r>
                              <a:rPr lang="zh-CN" altLang="en-US" sz="2000" b="1" i="1">
                                <a:latin typeface="Cambria Math" panose="02040503050406030204" pitchFamily="18" charset="0"/>
                                <a:ea typeface="Cambria Math" panose="02040503050406030204" pitchFamily="18" charset="0"/>
                              </a:rPr>
                              <m:t>（</m:t>
                            </m:r>
                            <m:r>
                              <a:rPr lang="en-US" altLang="zh-CN" sz="2000" b="1" i="1">
                                <a:latin typeface="Cambria Math" panose="02040503050406030204" pitchFamily="18" charset="0"/>
                                <a:ea typeface="Cambria Math" panose="02040503050406030204" pitchFamily="18" charset="0"/>
                              </a:rPr>
                              <m:t>𝟏</m:t>
                            </m:r>
                            <m:r>
                              <a:rPr lang="en-US" altLang="zh-CN" sz="2000" b="1" i="1">
                                <a:latin typeface="Cambria Math" panose="02040503050406030204" pitchFamily="18" charset="0"/>
                                <a:ea typeface="Cambria Math" panose="02040503050406030204" pitchFamily="18" charset="0"/>
                              </a:rPr>
                              <m:t>+</m:t>
                            </m:r>
                            <m:r>
                              <a:rPr lang="en-US" altLang="zh-CN" sz="2000" b="1" i="1">
                                <a:latin typeface="Cambria Math" panose="02040503050406030204" pitchFamily="18" charset="0"/>
                                <a:ea typeface="Cambria Math" panose="02040503050406030204" pitchFamily="18" charset="0"/>
                              </a:rPr>
                              <m:t>𝒚</m:t>
                            </m:r>
                            <m:r>
                              <a:rPr lang="zh-CN" altLang="en-US" sz="2000" b="1" i="1">
                                <a:latin typeface="Cambria Math" panose="02040503050406030204" pitchFamily="18" charset="0"/>
                                <a:ea typeface="Cambria Math" panose="02040503050406030204" pitchFamily="18" charset="0"/>
                              </a:rPr>
                              <m:t>）</m:t>
                            </m:r>
                          </m:e>
                          <m:sup>
                            <m:r>
                              <a:rPr lang="en-US" altLang="zh-CN" sz="2000" b="1" i="1">
                                <a:latin typeface="Cambria Math" panose="02040503050406030204" pitchFamily="18" charset="0"/>
                                <a:ea typeface="Cambria Math" panose="02040503050406030204" pitchFamily="18" charset="0"/>
                              </a:rPr>
                              <m:t>𝟐</m:t>
                            </m:r>
                          </m:sup>
                        </m:sSup>
                      </m:den>
                    </m:f>
                    <m:r>
                      <a:rPr lang="en-US" altLang="zh-CN" sz="2000" b="1" i="1" smtClean="0">
                        <a:latin typeface="Cambria Math" panose="02040503050406030204" pitchFamily="18" charset="0"/>
                        <a:ea typeface="Cambria Math" panose="02040503050406030204" pitchFamily="18" charset="0"/>
                      </a:rPr>
                      <m:t>×</m:t>
                    </m:r>
                    <m:nary>
                      <m:naryPr>
                        <m:chr m:val="∑"/>
                        <m:ctrlPr>
                          <a:rPr lang="en-US" altLang="zh-CN" sz="2000" b="1" i="1">
                            <a:latin typeface="Cambria Math" panose="02040503050406030204" pitchFamily="18" charset="0"/>
                          </a:rPr>
                        </m:ctrlPr>
                      </m:naryPr>
                      <m:sub>
                        <m:r>
                          <a:rPr lang="en-US" altLang="zh-CN" sz="2000" b="1" i="1">
                            <a:latin typeface="Cambria Math" panose="02040503050406030204" pitchFamily="18" charset="0"/>
                          </a:rPr>
                          <m:t>𝒊</m:t>
                        </m:r>
                        <m:r>
                          <a:rPr lang="en-US" altLang="zh-CN" sz="2000" b="1" i="1">
                            <a:latin typeface="Cambria Math" panose="02040503050406030204" pitchFamily="18" charset="0"/>
                          </a:rPr>
                          <m:t>=</m:t>
                        </m:r>
                        <m:r>
                          <a:rPr lang="en-US" altLang="zh-CN" sz="2000" b="1" i="1">
                            <a:latin typeface="Cambria Math" panose="02040503050406030204" pitchFamily="18" charset="0"/>
                          </a:rPr>
                          <m:t>𝟏</m:t>
                        </m:r>
                      </m:sub>
                      <m:sup>
                        <m:r>
                          <a:rPr lang="en-US" altLang="zh-CN" sz="2000" b="1" i="1">
                            <a:latin typeface="Cambria Math" panose="02040503050406030204" pitchFamily="18" charset="0"/>
                          </a:rPr>
                          <m:t>𝒏</m:t>
                        </m:r>
                      </m:sup>
                      <m:e>
                        <m:r>
                          <a:rPr lang="en-US" altLang="zh-CN" sz="2000" b="1" i="1" smtClean="0">
                            <a:latin typeface="Cambria Math" panose="02040503050406030204" pitchFamily="18" charset="0"/>
                          </a:rPr>
                          <m:t>[</m:t>
                        </m:r>
                        <m:r>
                          <a:rPr lang="en-US" altLang="zh-CN" sz="2000" b="1" i="1">
                            <a:latin typeface="Cambria Math" panose="02040503050406030204" pitchFamily="18" charset="0"/>
                          </a:rPr>
                          <m:t>(</m:t>
                        </m:r>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𝒊</m:t>
                            </m:r>
                          </m:e>
                          <m:sup>
                            <m:r>
                              <a:rPr lang="en-US" altLang="zh-CN" sz="2000" b="1" i="1" smtClean="0">
                                <a:latin typeface="Cambria Math" panose="02040503050406030204" pitchFamily="18" charset="0"/>
                              </a:rPr>
                              <m:t>𝟐</m:t>
                            </m:r>
                          </m:sup>
                        </m:sSup>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𝒊</m:t>
                        </m:r>
                        <m:r>
                          <a:rPr lang="en-US" altLang="zh-CN" sz="2000" b="1" i="1" smtClean="0">
                            <a:latin typeface="Cambria Math" panose="02040503050406030204" pitchFamily="18" charset="0"/>
                          </a:rPr>
                          <m:t>)×</m:t>
                        </m:r>
                        <m:f>
                          <m:fPr>
                            <m:ctrlPr>
                              <a:rPr lang="en-US" altLang="zh-CN" sz="2000" b="1" i="1" smtClean="0">
                                <a:latin typeface="Cambria Math" panose="02040503050406030204" pitchFamily="18" charset="0"/>
                              </a:rPr>
                            </m:ctrlPr>
                          </m:fPr>
                          <m:num>
                            <m:f>
                              <m:fPr>
                                <m:ctrlPr>
                                  <a:rPr lang="en-US" altLang="zh-CN" sz="2000" b="1" i="1">
                                    <a:latin typeface="Cambria Math" panose="02040503050406030204" pitchFamily="18" charset="0"/>
                                  </a:rPr>
                                </m:ctrlPr>
                              </m:fPr>
                              <m:num>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𝑪𝑭</m:t>
                                    </m:r>
                                  </m:e>
                                  <m:sub>
                                    <m:r>
                                      <a:rPr lang="en-US" altLang="zh-CN" sz="2000" b="1" i="1">
                                        <a:latin typeface="Cambria Math" panose="02040503050406030204" pitchFamily="18" charset="0"/>
                                      </a:rPr>
                                      <m:t>𝒊</m:t>
                                    </m:r>
                                  </m:sub>
                                </m:sSub>
                              </m:num>
                              <m:den>
                                <m:sSup>
                                  <m:sSupPr>
                                    <m:ctrlPr>
                                      <a:rPr lang="en-US" altLang="zh-CN" sz="2000" b="1" i="1">
                                        <a:latin typeface="Cambria Math" panose="02040503050406030204" pitchFamily="18" charset="0"/>
                                        <a:ea typeface="Cambria Math" panose="02040503050406030204" pitchFamily="18" charset="0"/>
                                      </a:rPr>
                                    </m:ctrlPr>
                                  </m:sSupPr>
                                  <m:e>
                                    <m:d>
                                      <m:dPr>
                                        <m:begChr m:val="（"/>
                                        <m:endChr m:val="）"/>
                                        <m:ctrlPr>
                                          <a:rPr lang="zh-CN" altLang="en-US" sz="2000" b="1" i="1">
                                            <a:latin typeface="Cambria Math" panose="02040503050406030204" pitchFamily="18" charset="0"/>
                                            <a:ea typeface="Cambria Math" panose="02040503050406030204" pitchFamily="18" charset="0"/>
                                          </a:rPr>
                                        </m:ctrlPr>
                                      </m:dPr>
                                      <m:e>
                                        <m:r>
                                          <a:rPr lang="en-US" altLang="zh-CN" sz="2000" b="1" i="1">
                                            <a:latin typeface="Cambria Math" panose="02040503050406030204" pitchFamily="18" charset="0"/>
                                            <a:ea typeface="Cambria Math" panose="02040503050406030204" pitchFamily="18" charset="0"/>
                                          </a:rPr>
                                          <m:t>𝟏</m:t>
                                        </m:r>
                                        <m:r>
                                          <a:rPr lang="en-US" altLang="zh-CN" sz="2000" b="1" i="1">
                                            <a:latin typeface="Cambria Math" panose="02040503050406030204" pitchFamily="18" charset="0"/>
                                            <a:ea typeface="Cambria Math" panose="02040503050406030204" pitchFamily="18" charset="0"/>
                                          </a:rPr>
                                          <m:t>+</m:t>
                                        </m:r>
                                        <m:r>
                                          <a:rPr lang="en-US" altLang="zh-CN" sz="2000" b="1" i="1">
                                            <a:latin typeface="Cambria Math" panose="02040503050406030204" pitchFamily="18" charset="0"/>
                                            <a:ea typeface="Cambria Math" panose="02040503050406030204" pitchFamily="18" charset="0"/>
                                          </a:rPr>
                                          <m:t>𝒚</m:t>
                                        </m:r>
                                      </m:e>
                                    </m:d>
                                  </m:e>
                                  <m:sup>
                                    <m:r>
                                      <a:rPr lang="en-US" altLang="zh-CN" sz="2000" b="1" i="1">
                                        <a:latin typeface="Cambria Math" panose="02040503050406030204" pitchFamily="18" charset="0"/>
                                        <a:ea typeface="Cambria Math" panose="02040503050406030204" pitchFamily="18" charset="0"/>
                                      </a:rPr>
                                      <m:t>𝒊</m:t>
                                    </m:r>
                                  </m:sup>
                                </m:sSup>
                              </m:den>
                            </m:f>
                          </m:num>
                          <m:den>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𝑷</m:t>
                                </m:r>
                              </m:e>
                              <m:sub>
                                <m:r>
                                  <a:rPr lang="en-US" altLang="zh-CN" sz="2000" b="1" i="1" smtClean="0">
                                    <a:latin typeface="Cambria Math" panose="02040503050406030204" pitchFamily="18" charset="0"/>
                                  </a:rPr>
                                  <m:t>𝟎</m:t>
                                </m:r>
                              </m:sub>
                            </m:sSub>
                          </m:den>
                        </m:f>
                        <m:r>
                          <a:rPr lang="en-US" altLang="zh-CN" sz="2000" b="1" i="1" smtClean="0">
                            <a:latin typeface="Cambria Math" panose="02040503050406030204" pitchFamily="18" charset="0"/>
                            <a:ea typeface="Cambria Math" panose="02040503050406030204" pitchFamily="18" charset="0"/>
                          </a:rPr>
                          <m:t>]</m:t>
                        </m:r>
                      </m:e>
                    </m:nary>
                  </m:oMath>
                </a14:m>
                <a:r>
                  <a:rPr lang="zh-CN" altLang="en-US" sz="1600" b="1" dirty="0"/>
                  <a:t>                 </a:t>
                </a:r>
                <a:r>
                  <a:rPr lang="en-US" altLang="zh-CN" sz="1600" b="1" dirty="0"/>
                  <a:t>(10.21)</a:t>
                </a:r>
                <a:endParaRPr lang="zh-CN" altLang="en-US" sz="1600" b="1" dirty="0"/>
              </a:p>
            </p:txBody>
          </p:sp>
        </mc:Choice>
        <mc:Fallback>
          <p:sp>
            <p:nvSpPr>
              <p:cNvPr id="3" name="内容占位符 2">
                <a:extLst>
                  <a:ext uri="{FF2B5EF4-FFF2-40B4-BE49-F238E27FC236}">
                    <a16:creationId xmlns:a16="http://schemas.microsoft.com/office/drawing/2014/main" id="{099CFC0E-F85C-49C9-8395-A18FCB3DC2AD}"/>
                  </a:ext>
                </a:extLst>
              </p:cNvPr>
              <p:cNvSpPr>
                <a:spLocks noGrp="1" noRot="1" noChangeAspect="1" noMove="1" noResize="1" noEditPoints="1" noAdjustHandles="1" noChangeArrowheads="1" noChangeShapeType="1" noTextEdit="1"/>
              </p:cNvSpPr>
              <p:nvPr>
                <p:ph idx="1"/>
              </p:nvPr>
            </p:nvSpPr>
            <p:spPr>
              <a:xfrm>
                <a:off x="457200" y="1600200"/>
                <a:ext cx="8229600" cy="4525963"/>
              </a:xfrm>
              <a:blipFill>
                <a:blip r:embed="rId2"/>
                <a:stretch>
                  <a:fillRect l="-667" t="-10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79562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A79674-0201-1E9F-6914-D83656FBFF78}"/>
              </a:ext>
            </a:extLst>
          </p:cNvPr>
          <p:cNvSpPr>
            <a:spLocks noGrp="1"/>
          </p:cNvSpPr>
          <p:nvPr>
            <p:ph type="title"/>
          </p:nvPr>
        </p:nvSpPr>
        <p:spPr/>
        <p:txBody>
          <a:bodyPr/>
          <a:lstStyle/>
          <a:p>
            <a:r>
              <a:rPr lang="zh-CN" altLang="en-US" dirty="0"/>
              <a:t>             存在残段时的凸性计算</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335DC5CF-E742-1F35-1FA5-48D1E526B40A}"/>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𝑃</m:t>
                          </m:r>
                        </m:e>
                        <m:sub>
                          <m:r>
                            <a:rPr lang="en-US" altLang="zh-CN" sz="1800" b="0" i="1" smtClean="0">
                              <a:latin typeface="Cambria Math" panose="02040503050406030204" pitchFamily="18" charset="0"/>
                            </a:rPr>
                            <m:t>𝑡</m:t>
                          </m:r>
                        </m:sub>
                      </m:sSub>
                      <m:r>
                        <a:rPr lang="en-US" altLang="zh-CN" sz="1800" b="0" i="1" smtClean="0">
                          <a:latin typeface="Cambria Math" panose="02040503050406030204" pitchFamily="18" charset="0"/>
                        </a:rPr>
                        <m:t>=</m:t>
                      </m:r>
                      <m:nary>
                        <m:naryPr>
                          <m:chr m:val="∑"/>
                          <m:ctrlPr>
                            <a:rPr lang="en-US" altLang="zh-CN" sz="1800" b="0" i="1" smtClean="0">
                              <a:latin typeface="Cambria Math" panose="02040503050406030204" pitchFamily="18" charset="0"/>
                            </a:rPr>
                          </m:ctrlPr>
                        </m:naryPr>
                        <m:sub>
                          <m:r>
                            <m:rPr>
                              <m:sty m:val="p"/>
                            </m:rPr>
                            <a:rPr lang="en-US" altLang="zh-CN" sz="1800" i="1">
                              <a:latin typeface="Cambria Math" panose="02040503050406030204" pitchFamily="18" charset="0"/>
                            </a:rPr>
                            <m:t>i</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0</m:t>
                          </m:r>
                        </m:sub>
                        <m:sup>
                          <m:r>
                            <m:rPr>
                              <m:sty m:val="p"/>
                            </m:rPr>
                            <a:rPr lang="en-US" altLang="zh-CN" sz="1800" i="1">
                              <a:latin typeface="Cambria Math" panose="02040503050406030204" pitchFamily="18" charset="0"/>
                            </a:rPr>
                            <m:t>n</m:t>
                          </m:r>
                          <m:r>
                            <a:rPr lang="en-US" altLang="zh-CN" sz="1800" b="0" i="1" smtClean="0">
                              <a:latin typeface="Cambria Math" panose="02040503050406030204" pitchFamily="18" charset="0"/>
                            </a:rPr>
                            <m:t>−1</m:t>
                          </m:r>
                        </m:sup>
                        <m:e>
                          <m:f>
                            <m:fPr>
                              <m:ctrlPr>
                                <a:rPr lang="en-US" altLang="zh-CN" sz="1800" b="0" i="1" smtClean="0">
                                  <a:latin typeface="Cambria Math" panose="02040503050406030204" pitchFamily="18" charset="0"/>
                                </a:rPr>
                              </m:ctrlPr>
                            </m:fPr>
                            <m:num>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𝐶𝐹</m:t>
                                  </m:r>
                                </m:e>
                                <m:sub>
                                  <m:r>
                                    <m:rPr>
                                      <m:sty m:val="p"/>
                                    </m:rPr>
                                    <a:rPr lang="en-US" altLang="zh-CN" sz="1800" i="1">
                                      <a:latin typeface="Cambria Math" panose="02040503050406030204" pitchFamily="18" charset="0"/>
                                    </a:rPr>
                                    <m:t>i</m:t>
                                  </m:r>
                                </m:sub>
                              </m:sSub>
                            </m:num>
                            <m:den>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(1+</m:t>
                                  </m:r>
                                  <m:r>
                                    <a:rPr lang="en-US" altLang="zh-CN" sz="1800" b="0" i="1" smtClean="0">
                                      <a:latin typeface="Cambria Math" panose="02040503050406030204" pitchFamily="18" charset="0"/>
                                    </a:rPr>
                                    <m:t>𝑦</m:t>
                                  </m:r>
                                  <m:r>
                                    <a:rPr lang="en-US" altLang="zh-CN" sz="1800" b="0" i="1" smtClean="0">
                                      <a:latin typeface="Cambria Math" panose="02040503050406030204" pitchFamily="18" charset="0"/>
                                    </a:rPr>
                                    <m:t>)</m:t>
                                  </m:r>
                                </m:e>
                                <m:sup>
                                  <m:r>
                                    <a:rPr lang="en-US" altLang="zh-CN" sz="1800" b="0" i="1" smtClean="0">
                                      <a:latin typeface="Cambria Math" panose="02040503050406030204" pitchFamily="18" charset="0"/>
                                    </a:rPr>
                                    <m:t>𝑤</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𝑖</m:t>
                                  </m:r>
                                </m:sup>
                              </m:sSup>
                            </m:den>
                          </m:f>
                        </m:e>
                      </m:nary>
                    </m:oMath>
                  </m:oMathPara>
                </a14:m>
                <a:endParaRPr lang="en-US" altLang="zh-CN" sz="1800" dirty="0"/>
              </a:p>
              <a:p>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𝐶𝑂𝑁𝑉</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sSub>
                          <m:sSubPr>
                            <m:ctrlPr>
                              <a:rPr lang="en-US" altLang="zh-CN" sz="2000" b="0" i="1" smtClean="0">
                                <a:latin typeface="Cambria Math" panose="02040503050406030204" pitchFamily="18" charset="0"/>
                              </a:rPr>
                            </m:ctrlPr>
                          </m:sSubPr>
                          <m:e>
                            <m:r>
                              <m:rPr>
                                <m:sty m:val="p"/>
                              </m:rPr>
                              <a:rPr lang="en-US" altLang="zh-CN" sz="2000" i="1">
                                <a:latin typeface="Cambria Math" panose="02040503050406030204" pitchFamily="18" charset="0"/>
                              </a:rPr>
                              <m:t>P</m:t>
                            </m:r>
                          </m:e>
                          <m:sub>
                            <m:r>
                              <a:rPr lang="en-US" altLang="zh-CN" sz="2000" b="0" i="1" smtClean="0">
                                <a:latin typeface="Cambria Math" panose="02040503050406030204" pitchFamily="18" charset="0"/>
                              </a:rPr>
                              <m:t>𝑡</m:t>
                            </m:r>
                          </m:sub>
                        </m:sSub>
                      </m:den>
                    </m:f>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sSup>
                          <m:sSupPr>
                            <m:ctrlPr>
                              <a:rPr lang="en-US" altLang="zh-CN" sz="2000" b="0" i="1" smtClean="0">
                                <a:latin typeface="Cambria Math" panose="02040503050406030204" pitchFamily="18" charset="0"/>
                                <a:ea typeface="Cambria Math" panose="02040503050406030204" pitchFamily="18" charset="0"/>
                              </a:rPr>
                            </m:ctrlPr>
                          </m:sSupPr>
                          <m:e>
                            <m:r>
                              <a:rPr lang="zh-CN" altLang="en-US"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𝑃</m:t>
                            </m:r>
                          </m:e>
                          <m:sub>
                            <m:r>
                              <a:rPr lang="en-US" altLang="zh-CN" sz="2000" b="0" i="1" smtClean="0">
                                <a:latin typeface="Cambria Math" panose="02040503050406030204" pitchFamily="18" charset="0"/>
                                <a:ea typeface="Cambria Math" panose="02040503050406030204" pitchFamily="18" charset="0"/>
                              </a:rPr>
                              <m:t>𝑡</m:t>
                            </m:r>
                          </m:sub>
                        </m:sSub>
                      </m:num>
                      <m:den>
                        <m:r>
                          <a:rPr lang="zh-CN" altLang="en-US"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m:rPr>
                                <m:sty m:val="p"/>
                              </m:rPr>
                              <a:rPr lang="en-US" altLang="zh-CN" sz="2000" i="1">
                                <a:latin typeface="Cambria Math" panose="02040503050406030204" pitchFamily="18" charset="0"/>
                                <a:ea typeface="Cambria Math" panose="02040503050406030204" pitchFamily="18" charset="0"/>
                              </a:rPr>
                              <m:t>y</m:t>
                            </m:r>
                          </m:e>
                          <m:sup>
                            <m:r>
                              <a:rPr lang="en-US" altLang="zh-CN" sz="2000" b="0" i="1" smtClean="0">
                                <a:latin typeface="Cambria Math" panose="02040503050406030204" pitchFamily="18" charset="0"/>
                                <a:ea typeface="Cambria Math" panose="02040503050406030204" pitchFamily="18" charset="0"/>
                              </a:rPr>
                              <m:t>2</m:t>
                            </m:r>
                          </m:sup>
                        </m:sSup>
                      </m:den>
                    </m:f>
                    <m:r>
                      <a:rPr lang="en-US" altLang="zh-CN" sz="2000" b="0" i="1" smtClean="0">
                        <a:latin typeface="Cambria Math" panose="02040503050406030204" pitchFamily="18" charset="0"/>
                        <a:ea typeface="Cambria Math" panose="02040503050406030204" pitchFamily="18" charset="0"/>
                      </a:rPr>
                      <m:t>=</m:t>
                    </m:r>
                  </m:oMath>
                </a14:m>
                <a:r>
                  <a:rPr lang="en-US" altLang="zh-CN" sz="2000" dirty="0"/>
                  <a:t> </a:t>
                </a:r>
                <a14:m>
                  <m:oMath xmlns:m="http://schemas.openxmlformats.org/officeDocument/2006/math">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sSub>
                          <m:sSubPr>
                            <m:ctrlPr>
                              <a:rPr lang="en-US" altLang="zh-CN" sz="2000" i="1">
                                <a:latin typeface="Cambria Math" panose="02040503050406030204" pitchFamily="18" charset="0"/>
                              </a:rPr>
                            </m:ctrlPr>
                          </m:sSubPr>
                          <m:e>
                            <m:r>
                              <m:rPr>
                                <m:sty m:val="p"/>
                              </m:rPr>
                              <a:rPr lang="en-US" altLang="zh-CN" sz="2000" i="1">
                                <a:latin typeface="Cambria Math" panose="02040503050406030204" pitchFamily="18" charset="0"/>
                              </a:rPr>
                              <m:t>P</m:t>
                            </m:r>
                          </m:e>
                          <m:sub>
                            <m:r>
                              <a:rPr lang="en-US" altLang="zh-CN" sz="2000" b="0" i="1" smtClean="0">
                                <a:latin typeface="Cambria Math" panose="02040503050406030204" pitchFamily="18" charset="0"/>
                              </a:rPr>
                              <m:t>𝑡</m:t>
                            </m:r>
                          </m:sub>
                        </m:sSub>
                      </m:den>
                    </m:f>
                    <m:r>
                      <a:rPr lang="en-US" altLang="zh-CN" sz="2000" i="1" smtClean="0">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Cambria Math" panose="02040503050406030204" pitchFamily="18" charset="0"/>
                          </a:rPr>
                        </m:ctrlPr>
                      </m:fPr>
                      <m:num>
                        <m:r>
                          <a:rPr lang="zh-CN" altLang="en-US" sz="2000" i="1" smtClean="0">
                            <a:latin typeface="Cambria Math" panose="02040503050406030204" pitchFamily="18" charset="0"/>
                            <a:ea typeface="Cambria Math" panose="02040503050406030204" pitchFamily="18" charset="0"/>
                          </a:rPr>
                          <m:t>𝜕</m:t>
                        </m:r>
                      </m:num>
                      <m:den>
                        <m:r>
                          <a:rPr lang="zh-CN" altLang="en-US"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den>
                    </m:f>
                    <m:r>
                      <a:rPr lang="en-US" altLang="zh-CN" sz="2000" b="0" i="1" smtClean="0">
                        <a:latin typeface="Cambria Math" panose="02040503050406030204" pitchFamily="18" charset="0"/>
                        <a:ea typeface="Cambria Math" panose="02040503050406030204" pitchFamily="18" charset="0"/>
                      </a:rPr>
                      <m:t>(</m:t>
                    </m:r>
                    <m:nary>
                      <m:naryPr>
                        <m:chr m:val="∑"/>
                        <m:ctrlPr>
                          <a:rPr lang="en-US" altLang="zh-CN" sz="2000" i="1">
                            <a:latin typeface="Cambria Math" panose="02040503050406030204" pitchFamily="18" charset="0"/>
                          </a:rPr>
                        </m:ctrlPr>
                      </m:naryPr>
                      <m:sub>
                        <m:r>
                          <m:rPr>
                            <m:sty m:val="p"/>
                          </m:rPr>
                          <a:rPr lang="en-US" altLang="zh-CN" sz="2000" i="1">
                            <a:latin typeface="Cambria Math" panose="02040503050406030204" pitchFamily="18" charset="0"/>
                          </a:rPr>
                          <m:t>i</m:t>
                        </m:r>
                        <m:r>
                          <a:rPr lang="en-US" altLang="zh-CN" sz="2000" i="1">
                            <a:latin typeface="Cambria Math" panose="02040503050406030204" pitchFamily="18" charset="0"/>
                          </a:rPr>
                          <m:t>=0</m:t>
                        </m:r>
                      </m:sub>
                      <m:sup>
                        <m:r>
                          <m:rPr>
                            <m:sty m:val="p"/>
                          </m:rPr>
                          <a:rPr lang="en-US" altLang="zh-CN" sz="2000" i="1">
                            <a:latin typeface="Cambria Math" panose="02040503050406030204" pitchFamily="18" charset="0"/>
                          </a:rPr>
                          <m:t>n</m:t>
                        </m:r>
                        <m:r>
                          <a:rPr lang="en-US" altLang="zh-CN" sz="2000" b="0" i="1" smtClean="0">
                            <a:latin typeface="Cambria Math" panose="02040503050406030204" pitchFamily="18" charset="0"/>
                          </a:rPr>
                          <m:t>−1</m:t>
                        </m:r>
                      </m:sup>
                      <m:e>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𝐶𝐹</m:t>
                            </m:r>
                          </m:e>
                          <m:sub>
                            <m:r>
                              <m:rPr>
                                <m:sty m:val="p"/>
                              </m:rPr>
                              <a:rPr lang="en-US" altLang="zh-CN" sz="2000" i="1">
                                <a:latin typeface="Cambria Math" panose="02040503050406030204" pitchFamily="18" charset="0"/>
                              </a:rPr>
                              <m:t>i</m:t>
                            </m:r>
                          </m:sub>
                        </m:sSub>
                        <m:sSup>
                          <m:sSupPr>
                            <m:ctrlPr>
                              <a:rPr lang="en-US" altLang="zh-CN" sz="2000" i="1">
                                <a:latin typeface="Cambria Math" panose="02040503050406030204" pitchFamily="18" charset="0"/>
                              </a:rPr>
                            </m:ctrlPr>
                          </m:sSupPr>
                          <m:e>
                            <m:r>
                              <a:rPr lang="en-US" altLang="zh-CN" sz="2000" i="1" smtClean="0">
                                <a:latin typeface="Cambria Math" panose="02040503050406030204" pitchFamily="18" charset="0"/>
                                <a:ea typeface="Cambria Math" panose="02040503050406030204" pitchFamily="18" charset="0"/>
                              </a:rPr>
                              <m:t>×</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1+</m:t>
                                </m:r>
                                <m:r>
                                  <a:rPr lang="en-US" altLang="zh-CN" sz="2000" i="1">
                                    <a:latin typeface="Cambria Math" panose="02040503050406030204" pitchFamily="18" charset="0"/>
                                  </a:rPr>
                                  <m:t>𝑦</m:t>
                                </m:r>
                              </m:e>
                            </m:d>
                          </m:e>
                          <m: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p>
                        </m:sSup>
                        <m:r>
                          <a:rPr lang="en-US" altLang="zh-CN" sz="2000" b="0" i="1" smtClean="0">
                            <a:latin typeface="Cambria Math" panose="02040503050406030204" pitchFamily="18" charset="0"/>
                          </a:rPr>
                          <m:t>)</m:t>
                        </m:r>
                      </m:e>
                    </m:nary>
                  </m:oMath>
                </a14:m>
                <a:endParaRPr lang="en-US" altLang="zh-CN"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1</m:t>
                          </m:r>
                        </m:num>
                        <m:den>
                          <m:sSub>
                            <m:sSubPr>
                              <m:ctrlPr>
                                <a:rPr lang="en-US" altLang="zh-CN" sz="1600" i="1">
                                  <a:latin typeface="Cambria Math" panose="02040503050406030204" pitchFamily="18" charset="0"/>
                                </a:rPr>
                              </m:ctrlPr>
                            </m:sSubPr>
                            <m:e>
                              <m:r>
                                <m:rPr>
                                  <m:sty m:val="p"/>
                                </m:rPr>
                                <a:rPr lang="en-US" altLang="zh-CN" sz="1600" i="1">
                                  <a:latin typeface="Cambria Math" panose="02040503050406030204" pitchFamily="18" charset="0"/>
                                </a:rPr>
                                <m:t>P</m:t>
                              </m:r>
                            </m:e>
                            <m:sub>
                              <m:r>
                                <a:rPr lang="en-US" altLang="zh-CN" sz="1600" b="0" i="1" smtClean="0">
                                  <a:latin typeface="Cambria Math" panose="02040503050406030204" pitchFamily="18" charset="0"/>
                                </a:rPr>
                                <m:t>𝑡</m:t>
                              </m:r>
                            </m:sub>
                          </m:sSub>
                        </m:den>
                      </m:f>
                      <m:r>
                        <a:rPr lang="en-US" altLang="zh-CN" sz="1600" i="1">
                          <a:latin typeface="Cambria Math" panose="02040503050406030204" pitchFamily="18" charset="0"/>
                          <a:ea typeface="Cambria Math" panose="02040503050406030204" pitchFamily="18" charset="0"/>
                        </a:rPr>
                        <m:t>×(</m:t>
                      </m:r>
                      <m:nary>
                        <m:naryPr>
                          <m:chr m:val="∑"/>
                          <m:ctrlPr>
                            <a:rPr lang="en-US" altLang="zh-CN" sz="1600" i="1">
                              <a:latin typeface="Cambria Math" panose="02040503050406030204" pitchFamily="18" charset="0"/>
                            </a:rPr>
                          </m:ctrlPr>
                        </m:naryPr>
                        <m:sub>
                          <m:r>
                            <m:rPr>
                              <m:sty m:val="p"/>
                            </m:rPr>
                            <a:rPr lang="en-US" altLang="zh-CN" sz="1600" i="1">
                              <a:latin typeface="Cambria Math" panose="02040503050406030204" pitchFamily="18" charset="0"/>
                            </a:rPr>
                            <m:t>i</m:t>
                          </m:r>
                          <m:r>
                            <a:rPr lang="en-US" altLang="zh-CN" sz="1600" i="1">
                              <a:latin typeface="Cambria Math" panose="02040503050406030204" pitchFamily="18" charset="0"/>
                            </a:rPr>
                            <m:t>=1</m:t>
                          </m:r>
                        </m:sub>
                        <m:sup>
                          <m:r>
                            <m:rPr>
                              <m:sty m:val="p"/>
                            </m:rPr>
                            <a:rPr lang="en-US" altLang="zh-CN" sz="1600" i="1">
                              <a:latin typeface="Cambria Math" panose="02040503050406030204" pitchFamily="18" charset="0"/>
                            </a:rPr>
                            <m:t>n</m:t>
                          </m:r>
                        </m:sup>
                        <m:e>
                          <m:r>
                            <a:rPr lang="en-US" altLang="zh-CN" sz="1600" i="1">
                              <a:latin typeface="Cambria Math" panose="02040503050406030204" pitchFamily="18" charset="0"/>
                            </a:rPr>
                            <m:t>(−</m:t>
                          </m:r>
                          <m:r>
                            <a:rPr lang="en-US" altLang="zh-CN" sz="1600" b="0" i="1" smtClean="0">
                              <a:latin typeface="Cambria Math" panose="02040503050406030204" pitchFamily="18" charset="0"/>
                            </a:rPr>
                            <m:t>𝑤</m:t>
                          </m:r>
                          <m:r>
                            <a:rPr lang="en-US" altLang="zh-CN" sz="1600" b="0" i="1" smtClean="0">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b="0" i="1" smtClean="0">
                              <a:latin typeface="Cambria Math" panose="02040503050406030204" pitchFamily="18" charset="0"/>
                            </a:rPr>
                            <m:t>𝑤</m:t>
                          </m:r>
                          <m:r>
                            <a:rPr lang="en-US" altLang="zh-CN" sz="1600" b="0" i="1" smtClean="0">
                              <a:latin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𝑖</m:t>
                          </m:r>
                          <m:r>
                            <a:rPr lang="en-US" altLang="zh-CN" sz="1600" b="0" i="1" smtClean="0">
                              <a:latin typeface="Cambria Math" panose="02040503050406030204" pitchFamily="18" charset="0"/>
                              <a:ea typeface="Cambria Math" panose="02040503050406030204" pitchFamily="18" charset="0"/>
                            </a:rPr>
                            <m:t>−1</m:t>
                          </m:r>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𝐶𝐹</m:t>
                              </m:r>
                            </m:e>
                            <m:sub>
                              <m:r>
                                <m:rPr>
                                  <m:sty m:val="p"/>
                                </m:rPr>
                                <a:rPr lang="en-US" altLang="zh-CN" sz="1600" i="1">
                                  <a:latin typeface="Cambria Math" panose="02040503050406030204" pitchFamily="18" charset="0"/>
                                </a:rPr>
                                <m:t>i</m:t>
                              </m:r>
                            </m:sub>
                          </m:s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1+</m:t>
                                  </m:r>
                                  <m:r>
                                    <a:rPr lang="en-US" altLang="zh-CN" sz="1600" i="1">
                                      <a:latin typeface="Cambria Math" panose="02040503050406030204" pitchFamily="18" charset="0"/>
                                    </a:rPr>
                                    <m:t>𝑦</m:t>
                                  </m:r>
                                </m:e>
                              </m:d>
                            </m:e>
                            <m:sup>
                              <m:r>
                                <a:rPr lang="en-US" altLang="zh-CN" sz="1600" i="1">
                                  <a:latin typeface="Cambria Math" panose="02040503050406030204" pitchFamily="18" charset="0"/>
                                </a:rPr>
                                <m:t>−</m:t>
                              </m:r>
                              <m:r>
                                <a:rPr lang="en-US" altLang="zh-CN" sz="1600" b="0" i="1" smtClean="0">
                                  <a:latin typeface="Cambria Math" panose="02040503050406030204" pitchFamily="18" charset="0"/>
                                </a:rPr>
                                <m:t>𝑤</m:t>
                              </m:r>
                              <m:r>
                                <a:rPr lang="en-US" altLang="zh-CN" sz="1600" b="0" i="1" smtClean="0">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−2</m:t>
                              </m:r>
                            </m:sup>
                          </m:sSup>
                          <m:r>
                            <a:rPr lang="en-US" altLang="zh-CN" sz="1600" i="1">
                              <a:latin typeface="Cambria Math" panose="02040503050406030204" pitchFamily="18" charset="0"/>
                            </a:rPr>
                            <m:t>)</m:t>
                          </m:r>
                        </m:e>
                      </m:nary>
                    </m:oMath>
                  </m:oMathPara>
                </a14:m>
                <a:endParaRPr lang="en-US" altLang="zh-CN" sz="2000" i="1" dirty="0">
                  <a:latin typeface="Cambria Math" panose="02040503050406030204" pitchFamily="18" charset="0"/>
                </a:endParaRPr>
              </a:p>
              <a:p>
                <a:pPr marL="0" indent="0">
                  <a:buNone/>
                </a:pPr>
                <a14:m>
                  <m:oMath xmlns:m="http://schemas.openxmlformats.org/officeDocument/2006/math">
                    <m:r>
                      <a:rPr lang="en-US" altLang="zh-CN" sz="1800" b="1" i="0" smtClean="0">
                        <a:latin typeface="Cambria Math" panose="02040503050406030204" pitchFamily="18" charset="0"/>
                      </a:rPr>
                      <m:t>                         </m:t>
                    </m:r>
                    <m:r>
                      <a:rPr lang="en-US" altLang="zh-CN" sz="1800" b="1" i="0" smtClean="0">
                        <a:latin typeface="Cambria Math" panose="02040503050406030204" pitchFamily="18" charset="0"/>
                      </a:rPr>
                      <m:t>=</m:t>
                    </m:r>
                    <m:f>
                      <m:fPr>
                        <m:ctrlPr>
                          <a:rPr lang="en-US" altLang="zh-CN" sz="1800" b="1" i="1">
                            <a:latin typeface="Cambria Math" panose="02040503050406030204" pitchFamily="18" charset="0"/>
                          </a:rPr>
                        </m:ctrlPr>
                      </m:fPr>
                      <m:num>
                        <m:r>
                          <a:rPr lang="en-US" altLang="zh-CN" sz="1800" b="1" i="1">
                            <a:latin typeface="Cambria Math" panose="02040503050406030204" pitchFamily="18" charset="0"/>
                          </a:rPr>
                          <m:t>𝟏</m:t>
                        </m:r>
                      </m:num>
                      <m:den>
                        <m:sSub>
                          <m:sSubPr>
                            <m:ctrlPr>
                              <a:rPr lang="en-US" altLang="zh-CN" sz="1800" b="1" i="1">
                                <a:latin typeface="Cambria Math" panose="02040503050406030204" pitchFamily="18" charset="0"/>
                              </a:rPr>
                            </m:ctrlPr>
                          </m:sSubPr>
                          <m:e>
                            <m:r>
                              <a:rPr lang="en-US" altLang="zh-CN" sz="1800" b="1" i="1">
                                <a:latin typeface="Cambria Math" panose="02040503050406030204" pitchFamily="18" charset="0"/>
                              </a:rPr>
                              <m:t>𝑷</m:t>
                            </m:r>
                          </m:e>
                          <m:sub>
                            <m:r>
                              <a:rPr lang="en-US" altLang="zh-CN" sz="1800" b="1" i="1" smtClean="0">
                                <a:latin typeface="Cambria Math" panose="02040503050406030204" pitchFamily="18" charset="0"/>
                              </a:rPr>
                              <m:t>𝒕</m:t>
                            </m:r>
                          </m:sub>
                        </m:sSub>
                      </m:den>
                    </m:f>
                    <m:r>
                      <a:rPr lang="en-US" altLang="zh-CN" sz="1800" b="1" i="1">
                        <a:latin typeface="Cambria Math" panose="02040503050406030204" pitchFamily="18" charset="0"/>
                        <a:ea typeface="Cambria Math" panose="02040503050406030204" pitchFamily="18" charset="0"/>
                      </a:rPr>
                      <m:t>×</m:t>
                    </m:r>
                    <m:f>
                      <m:fPr>
                        <m:ctrlPr>
                          <a:rPr lang="en-US" altLang="zh-CN" sz="1800" b="1" i="1">
                            <a:latin typeface="Cambria Math" panose="02040503050406030204" pitchFamily="18" charset="0"/>
                            <a:ea typeface="Cambria Math" panose="02040503050406030204" pitchFamily="18" charset="0"/>
                          </a:rPr>
                        </m:ctrlPr>
                      </m:fPr>
                      <m:num>
                        <m:r>
                          <a:rPr lang="en-US" altLang="zh-CN" sz="1800" b="1" i="1">
                            <a:latin typeface="Cambria Math" panose="02040503050406030204" pitchFamily="18" charset="0"/>
                            <a:ea typeface="Cambria Math" panose="02040503050406030204" pitchFamily="18" charset="0"/>
                          </a:rPr>
                          <m:t>𝟏</m:t>
                        </m:r>
                      </m:num>
                      <m:den>
                        <m:sSup>
                          <m:sSupPr>
                            <m:ctrlPr>
                              <a:rPr lang="en-US" altLang="zh-CN" sz="1800" b="1" i="1">
                                <a:latin typeface="Cambria Math" panose="02040503050406030204" pitchFamily="18" charset="0"/>
                                <a:ea typeface="Cambria Math" panose="02040503050406030204" pitchFamily="18" charset="0"/>
                              </a:rPr>
                            </m:ctrlPr>
                          </m:sSupPr>
                          <m:e>
                            <m:r>
                              <a:rPr lang="zh-CN" altLang="en-US" sz="1800" b="1" i="1">
                                <a:latin typeface="Cambria Math" panose="02040503050406030204" pitchFamily="18" charset="0"/>
                                <a:ea typeface="Cambria Math" panose="02040503050406030204" pitchFamily="18" charset="0"/>
                              </a:rPr>
                              <m:t>（</m:t>
                            </m:r>
                            <m:r>
                              <a:rPr lang="en-US" altLang="zh-CN" sz="1800" b="1" i="1">
                                <a:latin typeface="Cambria Math" panose="02040503050406030204" pitchFamily="18" charset="0"/>
                                <a:ea typeface="Cambria Math" panose="02040503050406030204" pitchFamily="18" charset="0"/>
                              </a:rPr>
                              <m:t>𝟏</m:t>
                            </m:r>
                            <m:r>
                              <a:rPr lang="en-US" altLang="zh-CN" sz="1800" b="1" i="1">
                                <a:latin typeface="Cambria Math" panose="02040503050406030204" pitchFamily="18" charset="0"/>
                                <a:ea typeface="Cambria Math" panose="02040503050406030204" pitchFamily="18" charset="0"/>
                              </a:rPr>
                              <m:t>+</m:t>
                            </m:r>
                            <m:r>
                              <a:rPr lang="en-US" altLang="zh-CN" sz="1800" b="1" i="1">
                                <a:latin typeface="Cambria Math" panose="02040503050406030204" pitchFamily="18" charset="0"/>
                                <a:ea typeface="Cambria Math" panose="02040503050406030204" pitchFamily="18" charset="0"/>
                              </a:rPr>
                              <m:t>𝒚</m:t>
                            </m:r>
                            <m:r>
                              <a:rPr lang="zh-CN" altLang="en-US" sz="1800" b="1" i="1">
                                <a:latin typeface="Cambria Math" panose="02040503050406030204" pitchFamily="18" charset="0"/>
                                <a:ea typeface="Cambria Math" panose="02040503050406030204" pitchFamily="18" charset="0"/>
                              </a:rPr>
                              <m:t>）</m:t>
                            </m:r>
                          </m:e>
                          <m:sup>
                            <m:r>
                              <a:rPr lang="en-US" altLang="zh-CN" sz="1800" b="1" i="1">
                                <a:latin typeface="Cambria Math" panose="02040503050406030204" pitchFamily="18" charset="0"/>
                                <a:ea typeface="Cambria Math" panose="02040503050406030204" pitchFamily="18" charset="0"/>
                              </a:rPr>
                              <m:t>𝟐</m:t>
                            </m:r>
                          </m:sup>
                        </m:sSup>
                      </m:den>
                    </m:f>
                    <m:r>
                      <a:rPr lang="en-US" altLang="zh-CN" sz="1800" b="1" i="1" smtClean="0">
                        <a:latin typeface="Cambria Math" panose="02040503050406030204" pitchFamily="18" charset="0"/>
                        <a:ea typeface="Cambria Math" panose="02040503050406030204" pitchFamily="18" charset="0"/>
                      </a:rPr>
                      <m:t>×</m:t>
                    </m:r>
                    <m:nary>
                      <m:naryPr>
                        <m:chr m:val="∑"/>
                        <m:ctrlPr>
                          <a:rPr lang="en-US" altLang="zh-CN" sz="1800" b="1" i="1">
                            <a:latin typeface="Cambria Math" panose="02040503050406030204" pitchFamily="18" charset="0"/>
                          </a:rPr>
                        </m:ctrlPr>
                      </m:naryPr>
                      <m:sub>
                        <m:r>
                          <a:rPr lang="en-US" altLang="zh-CN" sz="1800" b="1" i="1">
                            <a:latin typeface="Cambria Math" panose="02040503050406030204" pitchFamily="18" charset="0"/>
                          </a:rPr>
                          <m:t>𝒊</m:t>
                        </m:r>
                        <m:r>
                          <a:rPr lang="en-US" altLang="zh-CN" sz="1800" b="1" i="1">
                            <a:latin typeface="Cambria Math" panose="02040503050406030204" pitchFamily="18" charset="0"/>
                          </a:rPr>
                          <m:t>=</m:t>
                        </m:r>
                        <m:r>
                          <a:rPr lang="en-US" altLang="zh-CN" sz="1800" b="1" i="1" smtClean="0">
                            <a:latin typeface="Cambria Math" panose="02040503050406030204" pitchFamily="18" charset="0"/>
                          </a:rPr>
                          <m:t>𝟎</m:t>
                        </m:r>
                      </m:sub>
                      <m:sup>
                        <m:r>
                          <a:rPr lang="en-US" altLang="zh-CN" sz="1800" b="1" i="1">
                            <a:latin typeface="Cambria Math" panose="02040503050406030204" pitchFamily="18" charset="0"/>
                          </a:rPr>
                          <m:t>𝒏</m:t>
                        </m:r>
                      </m:sup>
                      <m:e>
                        <m:r>
                          <a:rPr lang="en-US" altLang="zh-CN" sz="1800" b="1" i="1" smtClean="0">
                            <a:latin typeface="Cambria Math" panose="02040503050406030204" pitchFamily="18" charset="0"/>
                          </a:rPr>
                          <m:t>[</m:t>
                        </m:r>
                        <m:r>
                          <a:rPr lang="en-US" altLang="zh-CN" sz="1800" b="1" i="1">
                            <a:latin typeface="Cambria Math" panose="02040503050406030204" pitchFamily="18" charset="0"/>
                          </a:rPr>
                          <m:t>(</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𝒘</m:t>
                        </m:r>
                        <m:r>
                          <a:rPr lang="en-US" altLang="zh-CN" sz="1800" b="1" i="1" smtClean="0">
                            <a:latin typeface="Cambria Math" panose="02040503050406030204" pitchFamily="18" charset="0"/>
                          </a:rPr>
                          <m:t>+</m:t>
                        </m:r>
                        <m:sSup>
                          <m:sSupPr>
                            <m:ctrlPr>
                              <a:rPr lang="en-US" altLang="zh-CN" sz="1800" b="1" i="1" smtClean="0">
                                <a:latin typeface="Cambria Math" panose="02040503050406030204" pitchFamily="18" charset="0"/>
                              </a:rPr>
                            </m:ctrlPr>
                          </m:sSupPr>
                          <m:e>
                            <m:r>
                              <a:rPr lang="en-US" altLang="zh-CN" sz="1800" b="1" i="1" smtClean="0">
                                <a:latin typeface="Cambria Math" panose="02040503050406030204" pitchFamily="18" charset="0"/>
                              </a:rPr>
                              <m:t>𝒊</m:t>
                            </m:r>
                            <m:r>
                              <a:rPr lang="en-US" altLang="zh-CN" sz="1800" b="1" i="1" smtClean="0">
                                <a:latin typeface="Cambria Math" panose="02040503050406030204" pitchFamily="18" charset="0"/>
                              </a:rPr>
                              <m:t>)</m:t>
                            </m:r>
                          </m:e>
                          <m:sup>
                            <m:r>
                              <a:rPr lang="en-US" altLang="zh-CN" sz="1800" b="1" i="1" smtClean="0">
                                <a:latin typeface="Cambria Math" panose="02040503050406030204" pitchFamily="18" charset="0"/>
                              </a:rPr>
                              <m:t>𝟐</m:t>
                            </m:r>
                          </m:sup>
                        </m:sSup>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𝒘</m:t>
                        </m:r>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𝒊</m:t>
                        </m:r>
                        <m:r>
                          <a:rPr lang="en-US" altLang="zh-CN" sz="1800" b="1" i="1" smtClean="0">
                            <a:latin typeface="Cambria Math" panose="02040503050406030204" pitchFamily="18" charset="0"/>
                          </a:rPr>
                          <m:t>)×</m:t>
                        </m:r>
                        <m:f>
                          <m:fPr>
                            <m:ctrlPr>
                              <a:rPr lang="en-US" altLang="zh-CN" sz="1800" b="1" i="1">
                                <a:latin typeface="Cambria Math" panose="02040503050406030204" pitchFamily="18" charset="0"/>
                              </a:rPr>
                            </m:ctrlPr>
                          </m:fPr>
                          <m:num>
                            <m:sSub>
                              <m:sSubPr>
                                <m:ctrlPr>
                                  <a:rPr lang="en-US" altLang="zh-CN" sz="1800" b="1" i="1">
                                    <a:latin typeface="Cambria Math" panose="02040503050406030204" pitchFamily="18" charset="0"/>
                                  </a:rPr>
                                </m:ctrlPr>
                              </m:sSubPr>
                              <m:e>
                                <m:r>
                                  <a:rPr lang="en-US" altLang="zh-CN" sz="1800" b="1" i="1">
                                    <a:latin typeface="Cambria Math" panose="02040503050406030204" pitchFamily="18" charset="0"/>
                                  </a:rPr>
                                  <m:t>𝑪𝑭</m:t>
                                </m:r>
                              </m:e>
                              <m:sub>
                                <m:r>
                                  <a:rPr lang="en-US" altLang="zh-CN" sz="1800" b="1" i="1">
                                    <a:latin typeface="Cambria Math" panose="02040503050406030204" pitchFamily="18" charset="0"/>
                                  </a:rPr>
                                  <m:t>𝒊</m:t>
                                </m:r>
                              </m:sub>
                            </m:sSub>
                          </m:num>
                          <m:den>
                            <m:sSup>
                              <m:sSupPr>
                                <m:ctrlPr>
                                  <a:rPr lang="en-US" altLang="zh-CN" sz="1800" b="1" i="1">
                                    <a:latin typeface="Cambria Math" panose="02040503050406030204" pitchFamily="18" charset="0"/>
                                    <a:ea typeface="Cambria Math" panose="02040503050406030204" pitchFamily="18" charset="0"/>
                                  </a:rPr>
                                </m:ctrlPr>
                              </m:sSupPr>
                              <m:e>
                                <m:d>
                                  <m:dPr>
                                    <m:begChr m:val="（"/>
                                    <m:endChr m:val="）"/>
                                    <m:ctrlPr>
                                      <a:rPr lang="zh-CN" altLang="en-US" sz="1800" b="1" i="1">
                                        <a:latin typeface="Cambria Math" panose="02040503050406030204" pitchFamily="18" charset="0"/>
                                        <a:ea typeface="Cambria Math" panose="02040503050406030204" pitchFamily="18" charset="0"/>
                                      </a:rPr>
                                    </m:ctrlPr>
                                  </m:dPr>
                                  <m:e>
                                    <m:r>
                                      <a:rPr lang="en-US" altLang="zh-CN" sz="1800" b="1" i="1">
                                        <a:latin typeface="Cambria Math" panose="02040503050406030204" pitchFamily="18" charset="0"/>
                                        <a:ea typeface="Cambria Math" panose="02040503050406030204" pitchFamily="18" charset="0"/>
                                      </a:rPr>
                                      <m:t>𝟏</m:t>
                                    </m:r>
                                    <m:r>
                                      <a:rPr lang="en-US" altLang="zh-CN" sz="1800" b="1" i="1">
                                        <a:latin typeface="Cambria Math" panose="02040503050406030204" pitchFamily="18" charset="0"/>
                                        <a:ea typeface="Cambria Math" panose="02040503050406030204" pitchFamily="18" charset="0"/>
                                      </a:rPr>
                                      <m:t>+</m:t>
                                    </m:r>
                                    <m:r>
                                      <a:rPr lang="en-US" altLang="zh-CN" sz="1800" b="1" i="1">
                                        <a:latin typeface="Cambria Math" panose="02040503050406030204" pitchFamily="18" charset="0"/>
                                        <a:ea typeface="Cambria Math" panose="02040503050406030204" pitchFamily="18" charset="0"/>
                                      </a:rPr>
                                      <m:t>𝒚</m:t>
                                    </m:r>
                                  </m:e>
                                </m:d>
                              </m:e>
                              <m:sup>
                                <m:r>
                                  <a:rPr lang="en-US" altLang="zh-CN" sz="1800" b="1" i="1" smtClean="0">
                                    <a:latin typeface="Cambria Math" panose="02040503050406030204" pitchFamily="18" charset="0"/>
                                    <a:ea typeface="Cambria Math" panose="02040503050406030204" pitchFamily="18" charset="0"/>
                                  </a:rPr>
                                  <m:t>𝒘</m:t>
                                </m:r>
                                <m:r>
                                  <a:rPr lang="en-US" altLang="zh-CN" sz="1800" b="1" i="1" smtClean="0">
                                    <a:latin typeface="Cambria Math" panose="02040503050406030204" pitchFamily="18" charset="0"/>
                                    <a:ea typeface="Cambria Math" panose="02040503050406030204" pitchFamily="18" charset="0"/>
                                  </a:rPr>
                                  <m:t>+</m:t>
                                </m:r>
                                <m:r>
                                  <a:rPr lang="en-US" altLang="zh-CN" sz="1800" b="1" i="1">
                                    <a:latin typeface="Cambria Math" panose="02040503050406030204" pitchFamily="18" charset="0"/>
                                    <a:ea typeface="Cambria Math" panose="02040503050406030204" pitchFamily="18" charset="0"/>
                                  </a:rPr>
                                  <m:t>𝒊</m:t>
                                </m:r>
                              </m:sup>
                            </m:sSup>
                          </m:den>
                        </m:f>
                        <m:r>
                          <a:rPr lang="en-US" altLang="zh-CN" sz="1800" b="1" i="1" smtClean="0">
                            <a:latin typeface="Cambria Math" panose="02040503050406030204" pitchFamily="18" charset="0"/>
                            <a:ea typeface="Cambria Math" panose="02040503050406030204" pitchFamily="18" charset="0"/>
                          </a:rPr>
                          <m:t>]</m:t>
                        </m:r>
                      </m:e>
                    </m:nary>
                  </m:oMath>
                </a14:m>
                <a:r>
                  <a:rPr lang="zh-CN" altLang="en-US" sz="1400" b="1" dirty="0"/>
                  <a:t>    </a:t>
                </a:r>
                <a:endParaRPr lang="en-US" altLang="zh-CN" sz="1400" b="1" dirty="0"/>
              </a:p>
              <a:p>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𝐶𝑂𝑁𝑉</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f>
                      <m:fPr>
                        <m:ctrlPr>
                          <a:rPr lang="en-US" altLang="zh-CN" sz="2000" b="1" i="1">
                            <a:latin typeface="Cambria Math" panose="02040503050406030204" pitchFamily="18" charset="0"/>
                            <a:ea typeface="Cambria Math" panose="02040503050406030204" pitchFamily="18" charset="0"/>
                          </a:rPr>
                        </m:ctrlPr>
                      </m:fPr>
                      <m:num>
                        <m:r>
                          <a:rPr lang="en-US" altLang="zh-CN" sz="2000" b="1" i="1">
                            <a:latin typeface="Cambria Math" panose="02040503050406030204" pitchFamily="18" charset="0"/>
                            <a:ea typeface="Cambria Math" panose="02040503050406030204" pitchFamily="18" charset="0"/>
                          </a:rPr>
                          <m:t>𝟏</m:t>
                        </m:r>
                      </m:num>
                      <m:den>
                        <m:sSup>
                          <m:sSupPr>
                            <m:ctrlPr>
                              <a:rPr lang="en-US" altLang="zh-CN" sz="2000" b="1" i="1">
                                <a:latin typeface="Cambria Math" panose="02040503050406030204" pitchFamily="18" charset="0"/>
                                <a:ea typeface="Cambria Math" panose="02040503050406030204" pitchFamily="18" charset="0"/>
                              </a:rPr>
                            </m:ctrlPr>
                          </m:sSupPr>
                          <m:e>
                            <m:r>
                              <a:rPr lang="zh-CN" altLang="en-US" sz="2000" b="1" i="1">
                                <a:latin typeface="Cambria Math" panose="02040503050406030204" pitchFamily="18" charset="0"/>
                                <a:ea typeface="Cambria Math" panose="02040503050406030204" pitchFamily="18" charset="0"/>
                              </a:rPr>
                              <m:t>（</m:t>
                            </m:r>
                            <m:r>
                              <a:rPr lang="en-US" altLang="zh-CN" sz="2000" b="1" i="1">
                                <a:latin typeface="Cambria Math" panose="02040503050406030204" pitchFamily="18" charset="0"/>
                                <a:ea typeface="Cambria Math" panose="02040503050406030204" pitchFamily="18" charset="0"/>
                              </a:rPr>
                              <m:t>𝟏</m:t>
                            </m:r>
                            <m:r>
                              <a:rPr lang="en-US" altLang="zh-CN" sz="2000" b="1" i="1">
                                <a:latin typeface="Cambria Math" panose="02040503050406030204" pitchFamily="18" charset="0"/>
                                <a:ea typeface="Cambria Math" panose="02040503050406030204" pitchFamily="18" charset="0"/>
                              </a:rPr>
                              <m:t>+</m:t>
                            </m:r>
                            <m:r>
                              <a:rPr lang="en-US" altLang="zh-CN" sz="2000" b="1" i="1">
                                <a:latin typeface="Cambria Math" panose="02040503050406030204" pitchFamily="18" charset="0"/>
                                <a:ea typeface="Cambria Math" panose="02040503050406030204" pitchFamily="18" charset="0"/>
                              </a:rPr>
                              <m:t>𝒚</m:t>
                            </m:r>
                            <m:r>
                              <a:rPr lang="zh-CN" altLang="en-US" sz="2000" b="1" i="1">
                                <a:latin typeface="Cambria Math" panose="02040503050406030204" pitchFamily="18" charset="0"/>
                                <a:ea typeface="Cambria Math" panose="02040503050406030204" pitchFamily="18" charset="0"/>
                              </a:rPr>
                              <m:t>）</m:t>
                            </m:r>
                          </m:e>
                          <m:sup>
                            <m:r>
                              <a:rPr lang="en-US" altLang="zh-CN" sz="2000" b="1" i="1">
                                <a:latin typeface="Cambria Math" panose="02040503050406030204" pitchFamily="18" charset="0"/>
                                <a:ea typeface="Cambria Math" panose="02040503050406030204" pitchFamily="18" charset="0"/>
                              </a:rPr>
                              <m:t>𝟐</m:t>
                            </m:r>
                          </m:sup>
                        </m:sSup>
                      </m:den>
                    </m:f>
                    <m:r>
                      <a:rPr lang="en-US" altLang="zh-CN" sz="2000" b="1" i="1">
                        <a:latin typeface="Cambria Math" panose="02040503050406030204" pitchFamily="18" charset="0"/>
                        <a:ea typeface="Cambria Math" panose="02040503050406030204" pitchFamily="18" charset="0"/>
                      </a:rPr>
                      <m:t>×</m:t>
                    </m:r>
                    <m:nary>
                      <m:naryPr>
                        <m:chr m:val="∑"/>
                        <m:ctrlPr>
                          <a:rPr lang="en-US" altLang="zh-CN" sz="2000" b="1" i="1">
                            <a:latin typeface="Cambria Math" panose="02040503050406030204" pitchFamily="18" charset="0"/>
                          </a:rPr>
                        </m:ctrlPr>
                      </m:naryPr>
                      <m:sub>
                        <m:r>
                          <a:rPr lang="en-US" altLang="zh-CN" sz="2000" b="1" i="1">
                            <a:latin typeface="Cambria Math" panose="02040503050406030204" pitchFamily="18" charset="0"/>
                          </a:rPr>
                          <m:t>𝒊</m:t>
                        </m:r>
                        <m:r>
                          <a:rPr lang="en-US" altLang="zh-CN" sz="2000" b="1" i="1">
                            <a:latin typeface="Cambria Math" panose="02040503050406030204" pitchFamily="18" charset="0"/>
                          </a:rPr>
                          <m:t>=</m:t>
                        </m:r>
                        <m:r>
                          <a:rPr lang="en-US" altLang="zh-CN" sz="2000" b="1" i="1">
                            <a:latin typeface="Cambria Math" panose="02040503050406030204" pitchFamily="18" charset="0"/>
                          </a:rPr>
                          <m:t>𝟎</m:t>
                        </m:r>
                      </m:sub>
                      <m:sup>
                        <m:r>
                          <a:rPr lang="en-US" altLang="zh-CN" sz="2000" b="1" i="1">
                            <a:latin typeface="Cambria Math" panose="02040503050406030204" pitchFamily="18" charset="0"/>
                          </a:rPr>
                          <m:t>𝒏</m:t>
                        </m:r>
                      </m:sup>
                      <m:e>
                        <m:r>
                          <a:rPr lang="en-US" altLang="zh-CN" sz="2000" b="1" i="1">
                            <a:latin typeface="Cambria Math" panose="02040503050406030204" pitchFamily="18" charset="0"/>
                          </a:rPr>
                          <m:t>[</m:t>
                        </m:r>
                        <m:r>
                          <a:rPr lang="en-US" altLang="zh-CN" sz="2000" b="1" i="1">
                            <a:latin typeface="Cambria Math" panose="02040503050406030204" pitchFamily="18" charset="0"/>
                          </a:rPr>
                          <m:t>(</m:t>
                        </m:r>
                        <m:r>
                          <a:rPr lang="en-US" altLang="zh-CN" sz="2000" b="1" i="1">
                            <a:latin typeface="Cambria Math" panose="02040503050406030204" pitchFamily="18" charset="0"/>
                          </a:rPr>
                          <m:t>(</m:t>
                        </m:r>
                        <m:r>
                          <a:rPr lang="en-US" altLang="zh-CN" sz="2000" b="1" i="1">
                            <a:latin typeface="Cambria Math" panose="02040503050406030204" pitchFamily="18" charset="0"/>
                          </a:rPr>
                          <m:t>𝒘</m:t>
                        </m:r>
                        <m:r>
                          <a:rPr lang="en-US" altLang="zh-CN" sz="2000" b="1" i="1">
                            <a:latin typeface="Cambria Math" panose="02040503050406030204" pitchFamily="18" charset="0"/>
                          </a:rPr>
                          <m:t>+</m:t>
                        </m:r>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𝒊</m:t>
                            </m:r>
                            <m:r>
                              <a:rPr lang="en-US" altLang="zh-CN" sz="2000" b="1" i="1">
                                <a:latin typeface="Cambria Math" panose="02040503050406030204" pitchFamily="18" charset="0"/>
                              </a:rPr>
                              <m:t>)</m:t>
                            </m:r>
                          </m:e>
                          <m:sup>
                            <m:r>
                              <a:rPr lang="en-US" altLang="zh-CN" sz="2000" b="1" i="1">
                                <a:latin typeface="Cambria Math" panose="02040503050406030204" pitchFamily="18" charset="0"/>
                              </a:rPr>
                              <m:t>𝟐</m:t>
                            </m:r>
                          </m:sup>
                        </m:sSup>
                        <m:r>
                          <a:rPr lang="en-US" altLang="zh-CN" sz="2000" b="1" i="1">
                            <a:latin typeface="Cambria Math" panose="02040503050406030204" pitchFamily="18" charset="0"/>
                          </a:rPr>
                          <m:t>+</m:t>
                        </m:r>
                        <m:r>
                          <a:rPr lang="en-US" altLang="zh-CN" sz="2000" b="1" i="1">
                            <a:latin typeface="Cambria Math" panose="02040503050406030204" pitchFamily="18" charset="0"/>
                          </a:rPr>
                          <m:t>𝒘</m:t>
                        </m:r>
                        <m:r>
                          <a:rPr lang="en-US" altLang="zh-CN" sz="2000" b="1" i="1">
                            <a:latin typeface="Cambria Math" panose="02040503050406030204" pitchFamily="18" charset="0"/>
                          </a:rPr>
                          <m:t>+</m:t>
                        </m:r>
                        <m:r>
                          <a:rPr lang="en-US" altLang="zh-CN" sz="2000" b="1" i="1">
                            <a:latin typeface="Cambria Math" panose="02040503050406030204" pitchFamily="18" charset="0"/>
                          </a:rPr>
                          <m:t>𝒊</m:t>
                        </m:r>
                        <m:r>
                          <a:rPr lang="en-US" altLang="zh-CN" sz="2000" b="1" i="1">
                            <a:latin typeface="Cambria Math" panose="02040503050406030204" pitchFamily="18" charset="0"/>
                          </a:rPr>
                          <m:t>)×</m:t>
                        </m:r>
                        <m:f>
                          <m:fPr>
                            <m:ctrlPr>
                              <a:rPr lang="en-US" altLang="zh-CN" sz="2000" b="1" i="1" smtClean="0">
                                <a:latin typeface="Cambria Math" panose="02040503050406030204" pitchFamily="18" charset="0"/>
                              </a:rPr>
                            </m:ctrlPr>
                          </m:fPr>
                          <m:num>
                            <m:f>
                              <m:fPr>
                                <m:ctrlPr>
                                  <a:rPr lang="en-US" altLang="zh-CN" sz="2000" b="1" i="1">
                                    <a:latin typeface="Cambria Math" panose="02040503050406030204" pitchFamily="18" charset="0"/>
                                  </a:rPr>
                                </m:ctrlPr>
                              </m:fPr>
                              <m:num>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𝑪𝑭</m:t>
                                    </m:r>
                                  </m:e>
                                  <m:sub>
                                    <m:r>
                                      <a:rPr lang="en-US" altLang="zh-CN" sz="2000" b="1" i="1">
                                        <a:latin typeface="Cambria Math" panose="02040503050406030204" pitchFamily="18" charset="0"/>
                                      </a:rPr>
                                      <m:t>𝒊</m:t>
                                    </m:r>
                                  </m:sub>
                                </m:sSub>
                              </m:num>
                              <m:den>
                                <m:sSup>
                                  <m:sSupPr>
                                    <m:ctrlPr>
                                      <a:rPr lang="en-US" altLang="zh-CN" sz="2000" b="1" i="1">
                                        <a:latin typeface="Cambria Math" panose="02040503050406030204" pitchFamily="18" charset="0"/>
                                        <a:ea typeface="Cambria Math" panose="02040503050406030204" pitchFamily="18" charset="0"/>
                                      </a:rPr>
                                    </m:ctrlPr>
                                  </m:sSupPr>
                                  <m:e>
                                    <m:d>
                                      <m:dPr>
                                        <m:begChr m:val="（"/>
                                        <m:endChr m:val="）"/>
                                        <m:ctrlPr>
                                          <a:rPr lang="zh-CN" altLang="en-US" sz="2000" b="1" i="1">
                                            <a:latin typeface="Cambria Math" panose="02040503050406030204" pitchFamily="18" charset="0"/>
                                            <a:ea typeface="Cambria Math" panose="02040503050406030204" pitchFamily="18" charset="0"/>
                                          </a:rPr>
                                        </m:ctrlPr>
                                      </m:dPr>
                                      <m:e>
                                        <m:r>
                                          <a:rPr lang="en-US" altLang="zh-CN" sz="2000" b="1" i="1">
                                            <a:latin typeface="Cambria Math" panose="02040503050406030204" pitchFamily="18" charset="0"/>
                                            <a:ea typeface="Cambria Math" panose="02040503050406030204" pitchFamily="18" charset="0"/>
                                          </a:rPr>
                                          <m:t>𝟏</m:t>
                                        </m:r>
                                        <m:r>
                                          <a:rPr lang="en-US" altLang="zh-CN" sz="2000" b="1" i="1">
                                            <a:latin typeface="Cambria Math" panose="02040503050406030204" pitchFamily="18" charset="0"/>
                                            <a:ea typeface="Cambria Math" panose="02040503050406030204" pitchFamily="18" charset="0"/>
                                          </a:rPr>
                                          <m:t>+</m:t>
                                        </m:r>
                                        <m:r>
                                          <a:rPr lang="en-US" altLang="zh-CN" sz="2000" b="1" i="1">
                                            <a:latin typeface="Cambria Math" panose="02040503050406030204" pitchFamily="18" charset="0"/>
                                            <a:ea typeface="Cambria Math" panose="02040503050406030204" pitchFamily="18" charset="0"/>
                                          </a:rPr>
                                          <m:t>𝒚</m:t>
                                        </m:r>
                                      </m:e>
                                    </m:d>
                                  </m:e>
                                  <m:sup>
                                    <m:r>
                                      <a:rPr lang="en-US" altLang="zh-CN" sz="2000" b="1" i="1">
                                        <a:latin typeface="Cambria Math" panose="02040503050406030204" pitchFamily="18" charset="0"/>
                                        <a:ea typeface="Cambria Math" panose="02040503050406030204" pitchFamily="18" charset="0"/>
                                      </a:rPr>
                                      <m:t>𝒘</m:t>
                                    </m:r>
                                    <m:r>
                                      <a:rPr lang="en-US" altLang="zh-CN" sz="2000" b="1" i="1">
                                        <a:latin typeface="Cambria Math" panose="02040503050406030204" pitchFamily="18" charset="0"/>
                                        <a:ea typeface="Cambria Math" panose="02040503050406030204" pitchFamily="18" charset="0"/>
                                      </a:rPr>
                                      <m:t>+</m:t>
                                    </m:r>
                                    <m:r>
                                      <a:rPr lang="en-US" altLang="zh-CN" sz="2000" b="1" i="1">
                                        <a:latin typeface="Cambria Math" panose="02040503050406030204" pitchFamily="18" charset="0"/>
                                        <a:ea typeface="Cambria Math" panose="02040503050406030204" pitchFamily="18" charset="0"/>
                                      </a:rPr>
                                      <m:t>𝒊</m:t>
                                    </m:r>
                                  </m:sup>
                                </m:sSup>
                              </m:den>
                            </m:f>
                          </m:num>
                          <m:den>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𝑷</m:t>
                                </m:r>
                              </m:e>
                              <m:sub>
                                <m:r>
                                  <a:rPr lang="en-US" altLang="zh-CN" sz="2000" b="1" i="1">
                                    <a:latin typeface="Cambria Math" panose="02040503050406030204" pitchFamily="18" charset="0"/>
                                  </a:rPr>
                                  <m:t>𝒕</m:t>
                                </m:r>
                              </m:sub>
                            </m:sSub>
                          </m:den>
                        </m:f>
                        <m:r>
                          <a:rPr lang="en-US" altLang="zh-CN" sz="2000" b="1" i="1">
                            <a:latin typeface="Cambria Math" panose="02040503050406030204" pitchFamily="18" charset="0"/>
                            <a:ea typeface="Cambria Math" panose="02040503050406030204" pitchFamily="18" charset="0"/>
                          </a:rPr>
                          <m:t>]</m:t>
                        </m:r>
                      </m:e>
                    </m:nary>
                  </m:oMath>
                </a14:m>
                <a:r>
                  <a:rPr lang="zh-CN" altLang="en-US" dirty="0"/>
                  <a:t>     </a:t>
                </a:r>
                <a:r>
                  <a:rPr lang="en-US" altLang="zh-CN" sz="2400" dirty="0"/>
                  <a:t>(10.22)</a:t>
                </a:r>
              </a:p>
              <a:p>
                <a:r>
                  <a:rPr lang="zh-CN" altLang="en-US" sz="2000" dirty="0"/>
                  <a:t>比较（</a:t>
                </a:r>
                <a:r>
                  <a:rPr lang="en-US" altLang="zh-CN" sz="2000" dirty="0"/>
                  <a:t>10.21</a:t>
                </a:r>
                <a:r>
                  <a:rPr lang="zh-CN" altLang="en-US" sz="2000" dirty="0"/>
                  <a:t>）和（</a:t>
                </a:r>
                <a:r>
                  <a:rPr lang="en-US" altLang="zh-CN" sz="2000" dirty="0"/>
                  <a:t>10.22</a:t>
                </a:r>
                <a:r>
                  <a:rPr lang="zh-CN" altLang="en-US" sz="2000" dirty="0"/>
                  <a:t>），发现，两个公式中连加部分均为以现金流现值占债券价格比重为权重的加权平均数。与麦考利久期不同的是，被加权的数值不是各项现金流距估值日的时间，而是时间的平方加时间。</a:t>
                </a:r>
                <a:endParaRPr lang="zh-CN" altLang="en-US" sz="2800" dirty="0"/>
              </a:p>
            </p:txBody>
          </p:sp>
        </mc:Choice>
        <mc:Fallback>
          <p:sp>
            <p:nvSpPr>
              <p:cNvPr id="3" name="内容占位符 2">
                <a:extLst>
                  <a:ext uri="{FF2B5EF4-FFF2-40B4-BE49-F238E27FC236}">
                    <a16:creationId xmlns:a16="http://schemas.microsoft.com/office/drawing/2014/main" id="{335DC5CF-E742-1F35-1FA5-48D1E526B40A}"/>
                  </a:ext>
                </a:extLst>
              </p:cNvPr>
              <p:cNvSpPr>
                <a:spLocks noGrp="1" noRot="1" noChangeAspect="1" noMove="1" noResize="1" noEditPoints="1" noAdjustHandles="1" noChangeArrowheads="1" noChangeShapeType="1" noTextEdit="1"/>
              </p:cNvSpPr>
              <p:nvPr>
                <p:ph idx="1"/>
              </p:nvPr>
            </p:nvSpPr>
            <p:spPr>
              <a:blipFill>
                <a:blip r:embed="rId2"/>
                <a:stretch>
                  <a:fillRect l="-667" r="-2815" b="-78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05075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800242-4A9B-5111-BCC5-C5281E6981E8}"/>
              </a:ext>
            </a:extLst>
          </p:cNvPr>
          <p:cNvSpPr>
            <a:spLocks noGrp="1"/>
          </p:cNvSpPr>
          <p:nvPr>
            <p:ph type="title"/>
          </p:nvPr>
        </p:nvSpPr>
        <p:spPr/>
        <p:txBody>
          <a:bodyPr/>
          <a:lstStyle/>
          <a:p>
            <a:r>
              <a:rPr lang="zh-CN" altLang="en-US" dirty="0"/>
              <a:t>凸性的年化</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60AE7A93-A689-3E3C-37D1-FCDD1F7F289A}"/>
                  </a:ext>
                </a:extLst>
              </p:cNvPr>
              <p:cNvSpPr>
                <a:spLocks noGrp="1"/>
              </p:cNvSpPr>
              <p:nvPr>
                <p:ph idx="1"/>
              </p:nvPr>
            </p:nvSpPr>
            <p:spPr/>
            <p:txBody>
              <a:bodyPr/>
              <a:lstStyle/>
              <a:p>
                <a:r>
                  <a:rPr lang="zh-CN" altLang="en-US" sz="2400" dirty="0"/>
                  <a:t>在（</a:t>
                </a:r>
                <a:r>
                  <a:rPr lang="en-US" altLang="zh-CN" sz="2400" dirty="0"/>
                  <a:t>10.20</a:t>
                </a:r>
                <a:r>
                  <a:rPr lang="zh-CN" altLang="en-US" sz="2400" dirty="0"/>
                  <a:t>）和（</a:t>
                </a:r>
                <a:r>
                  <a:rPr lang="en-US" altLang="zh-CN" sz="2400" dirty="0"/>
                  <a:t>10.21</a:t>
                </a:r>
                <a:r>
                  <a:rPr lang="zh-CN" altLang="en-US" sz="2400" dirty="0"/>
                  <a:t>）计算中，为简化计算（把</a:t>
                </a:r>
                <a:r>
                  <a:rPr lang="en-US" altLang="zh-CN" sz="2400" dirty="0"/>
                  <a:t>f</a:t>
                </a:r>
                <a:r>
                  <a:rPr lang="zh-CN" altLang="en-US" sz="2400" dirty="0"/>
                  <a:t>去掉），</a:t>
                </a:r>
                <a:r>
                  <a:rPr lang="en-US" altLang="zh-CN" sz="2400" dirty="0"/>
                  <a:t>y</a:t>
                </a:r>
                <a:r>
                  <a:rPr lang="zh-CN" altLang="en-US" sz="2400" dirty="0"/>
                  <a:t>取的是每期</a:t>
                </a:r>
                <a:r>
                  <a:rPr lang="en-US" altLang="zh-CN" sz="2400" dirty="0"/>
                  <a:t>YTM</a:t>
                </a:r>
                <a:r>
                  <a:rPr lang="zh-CN" altLang="en-US" sz="2400" dirty="0"/>
                  <a:t>。但在计算</a:t>
                </a:r>
                <a:r>
                  <a:rPr lang="en-US" altLang="zh-CN" sz="2400" dirty="0"/>
                  <a:t>YTM</a:t>
                </a:r>
                <a:r>
                  <a:rPr lang="zh-CN" altLang="en-US" sz="2400" dirty="0"/>
                  <a:t>变化时，凸性导致的债券价格变动时，</a:t>
                </a:r>
                <a:r>
                  <a:rPr lang="en-US" altLang="zh-CN" sz="2400" dirty="0"/>
                  <a:t>YTM</a:t>
                </a:r>
                <a:r>
                  <a:rPr lang="zh-CN" altLang="en-US" sz="2400" dirty="0"/>
                  <a:t>通常取值为年化收益率。</a:t>
                </a:r>
                <a:endParaRPr lang="en-US" altLang="zh-CN" sz="2400" dirty="0"/>
              </a:p>
              <a:p>
                <a14:m>
                  <m:oMath xmlns:m="http://schemas.openxmlformats.org/officeDocument/2006/math">
                    <m:f>
                      <m:fPr>
                        <m:ctrlPr>
                          <a:rPr lang="en-US" altLang="zh-CN" sz="2000" b="0" i="1" smtClean="0">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den>
                    </m:f>
                    <m:r>
                      <a:rPr lang="en-US" altLang="zh-CN" sz="2000" i="1">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den>
                    </m:f>
                    <m:r>
                      <a:rPr lang="en-US" altLang="zh-CN" sz="200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den>
                    </m:f>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2</m:t>
                        </m:r>
                      </m:den>
                    </m:f>
                    <m:r>
                      <a:rPr lang="en-US" altLang="zh-CN" sz="2000" b="0" i="1" smtClean="0">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1</m:t>
                        </m:r>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den>
                    </m:f>
                    <m:r>
                      <a:rPr lang="en-US" altLang="zh-CN" sz="200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sSup>
                          <m:sSupPr>
                            <m:ctrlPr>
                              <a:rPr lang="en-US" altLang="zh-CN" sz="2000" b="0" i="1" smtClean="0">
                                <a:latin typeface="Cambria Math" panose="02040503050406030204" pitchFamily="18" charset="0"/>
                                <a:ea typeface="Cambria Math" panose="02040503050406030204" pitchFamily="18" charset="0"/>
                              </a:rPr>
                            </m:ctrlPr>
                          </m:sSupPr>
                          <m:e>
                            <m:r>
                              <a:rPr lang="zh-CN" altLang="en-US"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𝑡</m:t>
                            </m:r>
                          </m:sub>
                        </m:sSub>
                      </m:num>
                      <m:den>
                        <m:r>
                          <a:rPr lang="zh-CN" altLang="en-US"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𝑦</m:t>
                            </m:r>
                          </m:e>
                          <m:sup>
                            <m:r>
                              <a:rPr lang="en-US" altLang="zh-CN" sz="2000" b="0" i="1" smtClean="0">
                                <a:latin typeface="Cambria Math" panose="02040503050406030204" pitchFamily="18" charset="0"/>
                                <a:ea typeface="Cambria Math" panose="02040503050406030204" pitchFamily="18" charset="0"/>
                              </a:rPr>
                              <m:t>2</m:t>
                            </m:r>
                          </m:sup>
                        </m:sSup>
                      </m:den>
                    </m:f>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𝑦</m:t>
                        </m:r>
                        <m:r>
                          <a:rPr lang="en-US" altLang="zh-CN" sz="2000" b="0" i="1" smtClean="0">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ea typeface="Cambria Math" panose="02040503050406030204" pitchFamily="18" charset="0"/>
                          </a:rPr>
                          <m:t>2</m:t>
                        </m:r>
                      </m:sup>
                    </m:sSup>
                  </m:oMath>
                </a14:m>
                <a:r>
                  <a:rPr lang="en-US" altLang="zh-CN" sz="2000" dirty="0"/>
                  <a:t>                              </a:t>
                </a:r>
                <a:r>
                  <a:rPr lang="zh-CN" altLang="en-US" sz="2000" dirty="0"/>
                  <a:t>（</a:t>
                </a:r>
                <a:r>
                  <a:rPr lang="en-US" altLang="zh-CN" sz="2000" dirty="0"/>
                  <a:t>10.10</a:t>
                </a:r>
                <a:r>
                  <a:rPr lang="zh-CN" altLang="en-US" sz="2000" dirty="0"/>
                  <a:t>）</a:t>
                </a:r>
                <a:endParaRPr lang="en-US" altLang="zh-CN" sz="2000" dirty="0"/>
              </a:p>
              <a:p>
                <a:endParaRPr lang="en-US" altLang="zh-CN" sz="2000" dirty="0"/>
              </a:p>
              <a:p>
                <a:r>
                  <a:rPr lang="zh-CN" altLang="en-US" sz="2400" dirty="0"/>
                  <a:t>当每年付息次数为</a:t>
                </a:r>
                <a:r>
                  <a:rPr lang="en-US" altLang="zh-CN" sz="2400" dirty="0"/>
                  <a:t>f</a:t>
                </a:r>
                <a:r>
                  <a:rPr lang="zh-CN" altLang="en-US" sz="2400" dirty="0"/>
                  <a:t>次时，</a:t>
                </a: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1">
                            <a:latin typeface="Cambria Math" panose="02040503050406030204" pitchFamily="18" charset="0"/>
                          </a:rPr>
                          <m:t>y</m:t>
                        </m:r>
                      </m:e>
                      <m:sub>
                        <m:r>
                          <a:rPr lang="en-US" altLang="zh-CN" sz="2400" b="0" i="1" smtClean="0">
                            <a:latin typeface="Cambria Math" panose="02040503050406030204" pitchFamily="18" charset="0"/>
                          </a:rPr>
                          <m:t>𝑎𝑛𝑛𝑢𝑎𝑙</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𝑓𝑦</m:t>
                    </m:r>
                  </m:oMath>
                </a14:m>
                <a:endParaRPr lang="en-US" altLang="zh-CN" sz="2400" dirty="0"/>
              </a:p>
              <a:p>
                <a:r>
                  <a:rPr lang="zh-CN" altLang="en-US" sz="2400" dirty="0"/>
                  <a:t>故</a:t>
                </a:r>
                <a14:m>
                  <m:oMath xmlns:m="http://schemas.openxmlformats.org/officeDocument/2006/math">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y</m:t>
                            </m:r>
                          </m:e>
                          <m:sub>
                            <m:r>
                              <a:rPr lang="en-US" altLang="zh-CN" sz="2400" i="1">
                                <a:latin typeface="Cambria Math" panose="02040503050406030204" pitchFamily="18" charset="0"/>
                              </a:rPr>
                              <m:t>𝑎𝑛𝑛𝑢𝑎𝑙</m:t>
                            </m:r>
                          </m:sub>
                        </m:sSub>
                        <m:r>
                          <a:rPr lang="en-US" altLang="zh-CN" sz="2400" b="0" i="1" smtClean="0">
                            <a:latin typeface="Cambria Math" panose="02040503050406030204" pitchFamily="18" charset="0"/>
                            <a:ea typeface="Cambria Math" panose="02040503050406030204" pitchFamily="18" charset="0"/>
                          </a:rPr>
                          <m:t>)</m:t>
                        </m:r>
                      </m:e>
                      <m:sup>
                        <m:r>
                          <a:rPr lang="en-US" altLang="zh-CN" sz="2400" b="0" i="1" smtClean="0">
                            <a:latin typeface="Cambria Math" panose="02040503050406030204" pitchFamily="18" charset="0"/>
                            <a:ea typeface="Cambria Math" panose="02040503050406030204" pitchFamily="18" charset="0"/>
                          </a:rPr>
                          <m:t>2</m:t>
                        </m:r>
                      </m:sup>
                    </m:sSup>
                    <m:r>
                      <a:rPr lang="en-US" altLang="zh-CN" sz="2400" b="0" i="1" smtClean="0">
                        <a:latin typeface="Cambria Math" panose="02040503050406030204" pitchFamily="18" charset="0"/>
                        <a:ea typeface="Cambria Math" panose="02040503050406030204" pitchFamily="18" charset="0"/>
                      </a:rPr>
                      <m:t>=</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𝑓</m:t>
                        </m:r>
                      </m:e>
                      <m:sup>
                        <m:r>
                          <a:rPr lang="en-US" altLang="zh-CN" sz="2400" b="0" i="1" smtClean="0">
                            <a:latin typeface="Cambria Math" panose="02040503050406030204" pitchFamily="18" charset="0"/>
                            <a:ea typeface="Cambria Math" panose="02040503050406030204" pitchFamily="18" charset="0"/>
                          </a:rPr>
                          <m:t>2</m:t>
                        </m:r>
                      </m:sup>
                    </m:sSup>
                  </m:oMath>
                </a14:m>
                <a:r>
                  <a:rPr lang="en-US" altLang="zh-CN" sz="2400" dirty="0">
                    <a:ea typeface="Cambria Math" panose="02040503050406030204" pitchFamily="18" charset="0"/>
                  </a:rPr>
                  <a:t> </a:t>
                </a:r>
                <a14:m>
                  <m:oMath xmlns:m="http://schemas.openxmlformats.org/officeDocument/2006/math">
                    <m:sSup>
                      <m:sSupPr>
                        <m:ctrlPr>
                          <a:rPr lang="en-US" altLang="zh-CN" sz="2400" i="1">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m:t>
                        </m:r>
                        <m:r>
                          <m:rPr>
                            <m:sty m:val="p"/>
                          </m:rPr>
                          <a:rPr lang="en-US" altLang="zh-CN" sz="2400" i="1" smtClean="0">
                            <a:latin typeface="Cambria Math" panose="02040503050406030204" pitchFamily="18" charset="0"/>
                            <a:ea typeface="Cambria Math" panose="02040503050406030204" pitchFamily="18" charset="0"/>
                          </a:rPr>
                          <m:t>y</m:t>
                        </m:r>
                        <m:r>
                          <a:rPr lang="en-US" altLang="zh-CN" sz="2400" i="1">
                            <a:latin typeface="Cambria Math" panose="02040503050406030204" pitchFamily="18" charset="0"/>
                            <a:ea typeface="Cambria Math" panose="02040503050406030204" pitchFamily="18" charset="0"/>
                          </a:rPr>
                          <m:t>)</m:t>
                        </m:r>
                      </m:e>
                      <m:sup>
                        <m:r>
                          <a:rPr lang="en-US" altLang="zh-CN" sz="2400" i="1">
                            <a:latin typeface="Cambria Math" panose="02040503050406030204" pitchFamily="18" charset="0"/>
                            <a:ea typeface="Cambria Math" panose="02040503050406030204" pitchFamily="18" charset="0"/>
                          </a:rPr>
                          <m:t>2</m:t>
                        </m:r>
                      </m:sup>
                    </m:sSup>
                  </m:oMath>
                </a14:m>
                <a:endParaRPr lang="en-US" altLang="zh-CN" dirty="0"/>
              </a:p>
              <a:p>
                <a:r>
                  <a:rPr lang="zh-CN" altLang="en-US" sz="2400" dirty="0"/>
                  <a:t>为保持计算结果无误，需要将（</a:t>
                </a:r>
                <a:r>
                  <a:rPr lang="en-US" altLang="zh-CN" sz="2400" dirty="0"/>
                  <a:t>10.20</a:t>
                </a:r>
                <a:r>
                  <a:rPr lang="zh-CN" altLang="en-US" sz="2400" dirty="0"/>
                  <a:t>）和（</a:t>
                </a:r>
                <a:r>
                  <a:rPr lang="en-US" altLang="zh-CN" sz="2400" dirty="0"/>
                  <a:t>10.21</a:t>
                </a:r>
                <a:r>
                  <a:rPr lang="zh-CN" altLang="en-US" sz="2400" dirty="0"/>
                  <a:t>）计算的凸性除以</a:t>
                </a:r>
                <a14:m>
                  <m:oMath xmlns:m="http://schemas.openxmlformats.org/officeDocument/2006/math">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𝑓</m:t>
                        </m:r>
                      </m:e>
                      <m:sup>
                        <m:r>
                          <a:rPr lang="en-US" altLang="zh-CN" sz="2400" b="0" i="1" smtClean="0">
                            <a:latin typeface="Cambria Math" panose="02040503050406030204" pitchFamily="18" charset="0"/>
                            <a:ea typeface="Cambria Math" panose="02040503050406030204" pitchFamily="18" charset="0"/>
                          </a:rPr>
                          <m:t>2</m:t>
                        </m:r>
                      </m:sup>
                    </m:sSup>
                  </m:oMath>
                </a14:m>
                <a:r>
                  <a:rPr lang="en-US" altLang="zh-CN" sz="2400" dirty="0">
                    <a:ea typeface="Cambria Math" panose="02040503050406030204" pitchFamily="18" charset="0"/>
                  </a:rPr>
                  <a:t> </a:t>
                </a:r>
                <a:endParaRPr lang="en-US" altLang="zh-CN" sz="2400" dirty="0"/>
              </a:p>
              <a:p>
                <a:r>
                  <a:rPr lang="zh-CN" altLang="en-US" sz="2800" dirty="0"/>
                  <a:t>即，每年付息</a:t>
                </a:r>
                <a:r>
                  <a:rPr lang="en-US" altLang="zh-CN" sz="2800" dirty="0"/>
                  <a:t>2</a:t>
                </a:r>
                <a:r>
                  <a:rPr lang="zh-CN" altLang="en-US" sz="2800" dirty="0"/>
                  <a:t>次时，计算出的年化凸性应除以</a:t>
                </a:r>
                <a:r>
                  <a:rPr lang="en-US" altLang="zh-CN" sz="2800" dirty="0"/>
                  <a:t>4</a:t>
                </a:r>
              </a:p>
              <a:p>
                <a:endParaRPr lang="zh-CN" altLang="en-US" dirty="0"/>
              </a:p>
            </p:txBody>
          </p:sp>
        </mc:Choice>
        <mc:Fallback>
          <p:sp>
            <p:nvSpPr>
              <p:cNvPr id="3" name="内容占位符 2">
                <a:extLst>
                  <a:ext uri="{FF2B5EF4-FFF2-40B4-BE49-F238E27FC236}">
                    <a16:creationId xmlns:a16="http://schemas.microsoft.com/office/drawing/2014/main" id="{60AE7A93-A689-3E3C-37D1-FCDD1F7F289A}"/>
                  </a:ext>
                </a:extLst>
              </p:cNvPr>
              <p:cNvSpPr>
                <a:spLocks noGrp="1" noRot="1" noChangeAspect="1" noMove="1" noResize="1" noEditPoints="1" noAdjustHandles="1" noChangeArrowheads="1" noChangeShapeType="1" noTextEdit="1"/>
              </p:cNvSpPr>
              <p:nvPr>
                <p:ph idx="1"/>
              </p:nvPr>
            </p:nvSpPr>
            <p:spPr>
              <a:blipFill>
                <a:blip r:embed="rId2"/>
                <a:stretch>
                  <a:fillRect l="-1333" t="-1482" r="-3778" b="-1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46381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04F5E-3F83-2F81-3B33-2F5FF039FDF1}"/>
              </a:ext>
            </a:extLst>
          </p:cNvPr>
          <p:cNvSpPr>
            <a:spLocks noGrp="1"/>
          </p:cNvSpPr>
          <p:nvPr>
            <p:ph type="title"/>
          </p:nvPr>
        </p:nvSpPr>
        <p:spPr/>
        <p:txBody>
          <a:bodyPr/>
          <a:lstStyle/>
          <a:p>
            <a:r>
              <a:rPr lang="zh-CN" altLang="en-US" sz="3600" dirty="0"/>
              <a:t>               </a:t>
            </a:r>
            <a:r>
              <a:rPr lang="zh-CN" altLang="en-US" sz="3200" dirty="0"/>
              <a:t>例：</a:t>
            </a:r>
            <a:r>
              <a:rPr lang="en-US" altLang="zh-CN" sz="3200" dirty="0"/>
              <a:t> 2024</a:t>
            </a:r>
            <a:r>
              <a:rPr lang="zh-CN" altLang="en-US" sz="3200" dirty="0"/>
              <a:t>特别国债</a:t>
            </a:r>
            <a:r>
              <a:rPr lang="en-US" altLang="zh-CN" sz="3200" dirty="0"/>
              <a:t>03</a:t>
            </a:r>
            <a:r>
              <a:rPr lang="zh-CN" altLang="en-US" sz="3200" dirty="0"/>
              <a:t>凸性计算</a:t>
            </a:r>
            <a:endParaRPr lang="zh-CN" altLang="en-US" sz="3600" dirty="0"/>
          </a:p>
        </p:txBody>
      </p:sp>
      <p:sp>
        <p:nvSpPr>
          <p:cNvPr id="3" name="内容占位符 2">
            <a:extLst>
              <a:ext uri="{FF2B5EF4-FFF2-40B4-BE49-F238E27FC236}">
                <a16:creationId xmlns:a16="http://schemas.microsoft.com/office/drawing/2014/main" id="{BA2C9246-A895-1BB5-7B8A-309E1BBF1C0E}"/>
              </a:ext>
            </a:extLst>
          </p:cNvPr>
          <p:cNvSpPr>
            <a:spLocks noGrp="1"/>
          </p:cNvSpPr>
          <p:nvPr>
            <p:ph idx="1"/>
          </p:nvPr>
        </p:nvSpPr>
        <p:spPr/>
        <p:txBody>
          <a:bodyPr/>
          <a:lstStyle/>
          <a:p>
            <a:r>
              <a:rPr lang="zh-CN" altLang="en-US" dirty="0">
                <a:hlinkClick r:id="rId2" action="ppaction://hlinkfile"/>
              </a:rPr>
              <a:t>计算表</a:t>
            </a:r>
            <a:endParaRPr lang="zh-CN" altLang="en-US" dirty="0"/>
          </a:p>
        </p:txBody>
      </p:sp>
    </p:spTree>
    <p:extLst>
      <p:ext uri="{BB962C8B-B14F-4D97-AF65-F5344CB8AC3E}">
        <p14:creationId xmlns:p14="http://schemas.microsoft.com/office/powerpoint/2010/main" val="3843486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599CF0-50A3-6985-1B35-357B991746B9}"/>
              </a:ext>
            </a:extLst>
          </p:cNvPr>
          <p:cNvSpPr>
            <a:spLocks noGrp="1"/>
          </p:cNvSpPr>
          <p:nvPr>
            <p:ph type="title"/>
          </p:nvPr>
        </p:nvSpPr>
        <p:spPr/>
        <p:txBody>
          <a:bodyPr/>
          <a:lstStyle/>
          <a:p>
            <a:r>
              <a:rPr lang="zh-CN" altLang="en-US" dirty="0"/>
              <a:t>课堂练习</a:t>
            </a:r>
          </a:p>
        </p:txBody>
      </p:sp>
      <p:sp>
        <p:nvSpPr>
          <p:cNvPr id="3" name="内容占位符 2">
            <a:extLst>
              <a:ext uri="{FF2B5EF4-FFF2-40B4-BE49-F238E27FC236}">
                <a16:creationId xmlns:a16="http://schemas.microsoft.com/office/drawing/2014/main" id="{7CF41098-B19C-E125-5067-25F243D83240}"/>
              </a:ext>
            </a:extLst>
          </p:cNvPr>
          <p:cNvSpPr>
            <a:spLocks noGrp="1"/>
          </p:cNvSpPr>
          <p:nvPr>
            <p:ph idx="1"/>
          </p:nvPr>
        </p:nvSpPr>
        <p:spPr/>
        <p:txBody>
          <a:bodyPr/>
          <a:lstStyle/>
          <a:p>
            <a:r>
              <a:rPr lang="zh-CN" altLang="en-US" dirty="0"/>
              <a:t>计算</a:t>
            </a:r>
            <a:r>
              <a:rPr lang="en-US" altLang="zh-CN" dirty="0"/>
              <a:t>24</a:t>
            </a:r>
            <a:r>
              <a:rPr lang="zh-CN" altLang="en-US" dirty="0"/>
              <a:t>特别国债</a:t>
            </a:r>
            <a:r>
              <a:rPr lang="en-US" altLang="zh-CN" dirty="0"/>
              <a:t>03</a:t>
            </a:r>
            <a:r>
              <a:rPr lang="zh-CN" altLang="en-US" dirty="0"/>
              <a:t>的价格变化与修正久期的关系</a:t>
            </a:r>
            <a:endParaRPr lang="en-US" altLang="zh-CN" dirty="0"/>
          </a:p>
          <a:p>
            <a:r>
              <a:rPr lang="zh-CN" altLang="en-US" dirty="0"/>
              <a:t>加入凸性度量后，结果的优化情况</a:t>
            </a:r>
          </a:p>
        </p:txBody>
      </p:sp>
    </p:spTree>
    <p:extLst>
      <p:ext uri="{BB962C8B-B14F-4D97-AF65-F5344CB8AC3E}">
        <p14:creationId xmlns:p14="http://schemas.microsoft.com/office/powerpoint/2010/main" val="2298420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44B234-A881-424B-8670-5901BCE6C2A2}"/>
              </a:ext>
            </a:extLst>
          </p:cNvPr>
          <p:cNvSpPr>
            <a:spLocks noGrp="1"/>
          </p:cNvSpPr>
          <p:nvPr>
            <p:ph type="title"/>
          </p:nvPr>
        </p:nvSpPr>
        <p:spPr/>
        <p:txBody>
          <a:bodyPr/>
          <a:lstStyle/>
          <a:p>
            <a:r>
              <a:rPr lang="zh-CN" altLang="en-US" dirty="0"/>
              <a:t>         可赎回债券：负凸性</a:t>
            </a:r>
          </a:p>
        </p:txBody>
      </p:sp>
      <p:pic>
        <p:nvPicPr>
          <p:cNvPr id="5" name="内容占位符 4">
            <a:extLst>
              <a:ext uri="{FF2B5EF4-FFF2-40B4-BE49-F238E27FC236}">
                <a16:creationId xmlns:a16="http://schemas.microsoft.com/office/drawing/2014/main" id="{A4FCBC2C-1EC4-41D1-83EF-3D0CDD0FAC41}"/>
              </a:ext>
            </a:extLst>
          </p:cNvPr>
          <p:cNvPicPr>
            <a:picLocks noGrp="1" noChangeAspect="1"/>
          </p:cNvPicPr>
          <p:nvPr>
            <p:ph idx="1"/>
          </p:nvPr>
        </p:nvPicPr>
        <p:blipFill>
          <a:blip r:embed="rId2"/>
          <a:stretch>
            <a:fillRect/>
          </a:stretch>
        </p:blipFill>
        <p:spPr>
          <a:xfrm>
            <a:off x="1421170" y="1600200"/>
            <a:ext cx="6301660" cy="4525963"/>
          </a:xfrm>
        </p:spPr>
      </p:pic>
    </p:spTree>
    <p:extLst>
      <p:ext uri="{BB962C8B-B14F-4D97-AF65-F5344CB8AC3E}">
        <p14:creationId xmlns:p14="http://schemas.microsoft.com/office/powerpoint/2010/main" val="3365918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531206-34FE-8654-0C6D-EB35BBDE68E1}"/>
              </a:ext>
            </a:extLst>
          </p:cNvPr>
          <p:cNvSpPr>
            <a:spLocks noGrp="1"/>
          </p:cNvSpPr>
          <p:nvPr>
            <p:ph type="title"/>
          </p:nvPr>
        </p:nvSpPr>
        <p:spPr/>
        <p:txBody>
          <a:bodyPr/>
          <a:lstStyle/>
          <a:p>
            <a:r>
              <a:rPr lang="zh-CN" altLang="en-US" dirty="0"/>
              <a:t>             </a:t>
            </a:r>
            <a:r>
              <a:rPr lang="zh-CN" altLang="en-US" sz="4000" dirty="0"/>
              <a:t>影响凸性的因素</a:t>
            </a:r>
            <a:endParaRPr lang="zh-CN" altLang="en-US" dirty="0"/>
          </a:p>
        </p:txBody>
      </p:sp>
      <p:sp>
        <p:nvSpPr>
          <p:cNvPr id="3" name="内容占位符 2">
            <a:extLst>
              <a:ext uri="{FF2B5EF4-FFF2-40B4-BE49-F238E27FC236}">
                <a16:creationId xmlns:a16="http://schemas.microsoft.com/office/drawing/2014/main" id="{C8445061-6D20-8EA6-B7CA-BE890438AD03}"/>
              </a:ext>
            </a:extLst>
          </p:cNvPr>
          <p:cNvSpPr>
            <a:spLocks noGrp="1"/>
          </p:cNvSpPr>
          <p:nvPr>
            <p:ph idx="1"/>
          </p:nvPr>
        </p:nvSpPr>
        <p:spPr/>
        <p:txBody>
          <a:bodyPr/>
          <a:lstStyle/>
          <a:p>
            <a:r>
              <a:rPr lang="zh-CN" altLang="en-US" sz="2400" dirty="0"/>
              <a:t>与久期影响因素类似。其它条件不变时：</a:t>
            </a:r>
            <a:endParaRPr lang="en-US" altLang="zh-CN" sz="2400" dirty="0"/>
          </a:p>
          <a:p>
            <a:pPr marL="457835" indent="-457200">
              <a:buFont typeface="+mj-lt"/>
              <a:buAutoNum type="arabicPeriod"/>
            </a:pPr>
            <a:r>
              <a:rPr lang="zh-CN" altLang="en-US" sz="2400" dirty="0"/>
              <a:t>债券期限越长、凸性越大</a:t>
            </a:r>
            <a:endParaRPr lang="en-US" altLang="zh-CN" sz="2400" dirty="0"/>
          </a:p>
          <a:p>
            <a:pPr marL="457835" indent="-457200">
              <a:buFont typeface="+mj-lt"/>
              <a:buAutoNum type="arabicPeriod"/>
            </a:pPr>
            <a:r>
              <a:rPr lang="zh-CN" altLang="en-US" sz="2400" dirty="0"/>
              <a:t>票面利率越低、凸性越大（零息债券最大）</a:t>
            </a:r>
            <a:endParaRPr lang="en-US" altLang="zh-CN" sz="2400" dirty="0"/>
          </a:p>
          <a:p>
            <a:pPr marL="457835" indent="-457200">
              <a:buFont typeface="+mj-lt"/>
              <a:buAutoNum type="arabicPeriod"/>
            </a:pPr>
            <a:r>
              <a:rPr lang="zh-CN" altLang="en-US" sz="2400" dirty="0"/>
              <a:t>到期收益率越低，凸性越大</a:t>
            </a:r>
            <a:endParaRPr lang="en-US" altLang="zh-CN" sz="2400" dirty="0"/>
          </a:p>
          <a:p>
            <a:pPr marL="457835" indent="-457200">
              <a:buFont typeface="+mj-lt"/>
              <a:buAutoNum type="arabicPeriod"/>
            </a:pPr>
            <a:r>
              <a:rPr lang="zh-CN" altLang="en-US" sz="2400" dirty="0"/>
              <a:t>未来现金流分布越散，凸性越大</a:t>
            </a:r>
            <a:endParaRPr lang="en-US" altLang="zh-CN" sz="2400" dirty="0"/>
          </a:p>
          <a:p>
            <a:pPr marL="635" indent="0">
              <a:buNone/>
            </a:pPr>
            <a:endParaRPr lang="en-US" altLang="zh-CN" sz="2400" dirty="0"/>
          </a:p>
          <a:p>
            <a:r>
              <a:rPr lang="en-US" altLang="zh-CN" sz="2400" dirty="0" err="1"/>
              <a:t>Putable</a:t>
            </a:r>
            <a:r>
              <a:rPr lang="en-US" altLang="zh-CN" sz="2400" dirty="0"/>
              <a:t> bond</a:t>
            </a:r>
            <a:r>
              <a:rPr lang="zh-CN" altLang="en-US" sz="2400" dirty="0"/>
              <a:t>总是具有正凸性。</a:t>
            </a:r>
            <a:endParaRPr lang="en-US" altLang="zh-CN" sz="2400" dirty="0"/>
          </a:p>
          <a:p>
            <a:r>
              <a:rPr lang="zh-CN" altLang="en-US" sz="2400" dirty="0"/>
              <a:t>利率下降到一定水平之后，</a:t>
            </a:r>
            <a:r>
              <a:rPr lang="en-US" altLang="zh-CN" sz="2400" dirty="0"/>
              <a:t>Callable bond</a:t>
            </a:r>
            <a:r>
              <a:rPr lang="zh-CN" altLang="en-US" sz="2400" dirty="0"/>
              <a:t>可能具有负凸性。</a:t>
            </a:r>
          </a:p>
          <a:p>
            <a:endParaRPr lang="zh-CN" altLang="en-US" dirty="0"/>
          </a:p>
        </p:txBody>
      </p:sp>
    </p:spTree>
    <p:extLst>
      <p:ext uri="{BB962C8B-B14F-4D97-AF65-F5344CB8AC3E}">
        <p14:creationId xmlns:p14="http://schemas.microsoft.com/office/powerpoint/2010/main" val="2049380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A9B0A1-914B-4A71-EB2D-0EF8E3478003}"/>
              </a:ext>
            </a:extLst>
          </p:cNvPr>
          <p:cNvSpPr>
            <a:spLocks noGrp="1"/>
          </p:cNvSpPr>
          <p:nvPr>
            <p:ph type="title"/>
          </p:nvPr>
        </p:nvSpPr>
        <p:spPr/>
        <p:txBody>
          <a:bodyPr/>
          <a:lstStyle/>
          <a:p>
            <a:r>
              <a:rPr lang="zh-CN" altLang="en-US" sz="3200" dirty="0"/>
              <a:t>                    后续课程需要解决的问题</a:t>
            </a:r>
          </a:p>
        </p:txBody>
      </p:sp>
      <p:sp>
        <p:nvSpPr>
          <p:cNvPr id="3" name="内容占位符 2">
            <a:extLst>
              <a:ext uri="{FF2B5EF4-FFF2-40B4-BE49-F238E27FC236}">
                <a16:creationId xmlns:a16="http://schemas.microsoft.com/office/drawing/2014/main" id="{AEC492D5-B461-8891-EC94-037386735B9A}"/>
              </a:ext>
            </a:extLst>
          </p:cNvPr>
          <p:cNvSpPr>
            <a:spLocks noGrp="1"/>
          </p:cNvSpPr>
          <p:nvPr>
            <p:ph idx="1"/>
          </p:nvPr>
        </p:nvSpPr>
        <p:spPr/>
        <p:txBody>
          <a:bodyPr/>
          <a:lstStyle/>
          <a:p>
            <a:r>
              <a:rPr lang="zh-CN" altLang="en-US" dirty="0"/>
              <a:t>信用债的信用风险</a:t>
            </a:r>
            <a:endParaRPr lang="en-US" altLang="zh-CN" dirty="0"/>
          </a:p>
          <a:p>
            <a:r>
              <a:rPr lang="zh-CN" altLang="en-US" dirty="0"/>
              <a:t>利率波动条件下的债券价格决定</a:t>
            </a:r>
            <a:endParaRPr lang="en-US" altLang="zh-CN" dirty="0"/>
          </a:p>
          <a:p>
            <a:r>
              <a:rPr lang="zh-CN" altLang="en-US" dirty="0"/>
              <a:t>特殊债券的结构与分析</a:t>
            </a:r>
            <a:endParaRPr lang="en-US" altLang="zh-CN" dirty="0"/>
          </a:p>
          <a:p>
            <a:r>
              <a:rPr lang="zh-CN" altLang="en-US" dirty="0"/>
              <a:t>债券投资与组合策略</a:t>
            </a:r>
            <a:endParaRPr lang="en-US" altLang="zh-CN" dirty="0"/>
          </a:p>
          <a:p>
            <a:pPr marL="0" indent="0">
              <a:buNone/>
            </a:pPr>
            <a:endParaRPr lang="zh-CN" altLang="en-US" dirty="0"/>
          </a:p>
        </p:txBody>
      </p:sp>
    </p:spTree>
    <p:extLst>
      <p:ext uri="{BB962C8B-B14F-4D97-AF65-F5344CB8AC3E}">
        <p14:creationId xmlns:p14="http://schemas.microsoft.com/office/powerpoint/2010/main" val="2974175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descr="PPT-2c 拷贝"/>
          <p:cNvPicPr>
            <a:picLocks noChangeAspect="1" noChangeArrowheads="1"/>
          </p:cNvPicPr>
          <p:nvPr/>
        </p:nvPicPr>
        <p:blipFill>
          <a:blip r:embed="rId3" cstate="print"/>
          <a:srcRect/>
          <a:stretch>
            <a:fillRect/>
          </a:stretch>
        </p:blipFill>
        <p:spPr bwMode="auto">
          <a:xfrm>
            <a:off x="0" y="-9525"/>
            <a:ext cx="9144000" cy="6877050"/>
          </a:xfrm>
          <a:prstGeom prst="rect">
            <a:avLst/>
          </a:prstGeom>
          <a:noFill/>
        </p:spPr>
      </p:pic>
      <p:sp>
        <p:nvSpPr>
          <p:cNvPr id="11266" name="Rectangle 2"/>
          <p:cNvSpPr>
            <a:spLocks noGrp="1" noChangeArrowheads="1"/>
          </p:cNvSpPr>
          <p:nvPr>
            <p:ph type="title"/>
          </p:nvPr>
        </p:nvSpPr>
        <p:spPr>
          <a:xfrm>
            <a:off x="827584" y="1052736"/>
            <a:ext cx="8064895" cy="4968552"/>
          </a:xfrm>
        </p:spPr>
        <p:txBody>
          <a:bodyPr/>
          <a:lstStyle/>
          <a:p>
            <a:pPr algn="l"/>
            <a:r>
              <a:rPr lang="zh-CN" altLang="en-US" sz="3200" dirty="0">
                <a:solidFill>
                  <a:schemeClr val="tx2"/>
                </a:solidFill>
                <a:latin typeface="+mj-lt"/>
                <a:ea typeface="+mj-ea"/>
                <a:cs typeface="+mj-cs"/>
              </a:rPr>
              <a:t>本院为研究商学而设，为培植商业人才而设，为领导商人而设，是则本院之使命。</a:t>
            </a:r>
            <a:endParaRPr lang="en-US" altLang="zh-CN" sz="3200" dirty="0">
              <a:solidFill>
                <a:srgbClr val="333300"/>
              </a:solidFill>
              <a:latin typeface="汉仪综艺体简" pitchFamily="49" charset="-122"/>
              <a:ea typeface="汉仪综艺体简"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F19A0-5F28-43CA-AC88-9DC1235D8F49}"/>
              </a:ext>
            </a:extLst>
          </p:cNvPr>
          <p:cNvSpPr>
            <a:spLocks noGrp="1"/>
          </p:cNvSpPr>
          <p:nvPr>
            <p:ph type="title"/>
          </p:nvPr>
        </p:nvSpPr>
        <p:spPr/>
        <p:txBody>
          <a:bodyPr/>
          <a:lstStyle/>
          <a:p>
            <a:r>
              <a:rPr lang="zh-CN" altLang="en-US" sz="3200" dirty="0"/>
              <a:t>               例：</a:t>
            </a:r>
            <a:r>
              <a:rPr lang="en-US" altLang="zh-CN" sz="3200" dirty="0"/>
              <a:t>24</a:t>
            </a:r>
            <a:r>
              <a:rPr lang="zh-CN" altLang="en-US" sz="3200" dirty="0"/>
              <a:t>蓉产</a:t>
            </a:r>
            <a:r>
              <a:rPr lang="en-US" altLang="zh-CN" sz="3200" dirty="0"/>
              <a:t>03</a:t>
            </a:r>
            <a:r>
              <a:rPr lang="zh-CN" altLang="en-US" sz="3200" dirty="0"/>
              <a:t>（</a:t>
            </a:r>
            <a:r>
              <a:rPr lang="en-US" altLang="zh-CN" sz="3200" dirty="0"/>
              <a:t>241385.sh)</a:t>
            </a:r>
            <a:endParaRPr lang="zh-CN" altLang="en-US" sz="3200" dirty="0"/>
          </a:p>
        </p:txBody>
      </p:sp>
      <p:sp>
        <p:nvSpPr>
          <p:cNvPr id="3" name="内容占位符 2">
            <a:extLst>
              <a:ext uri="{FF2B5EF4-FFF2-40B4-BE49-F238E27FC236}">
                <a16:creationId xmlns:a16="http://schemas.microsoft.com/office/drawing/2014/main" id="{45838765-77DB-47D1-8FB4-BF4C1D8F2625}"/>
              </a:ext>
            </a:extLst>
          </p:cNvPr>
          <p:cNvSpPr>
            <a:spLocks noGrp="1"/>
          </p:cNvSpPr>
          <p:nvPr>
            <p:ph idx="1"/>
          </p:nvPr>
        </p:nvSpPr>
        <p:spPr/>
        <p:txBody>
          <a:bodyPr/>
          <a:lstStyle/>
          <a:p>
            <a:r>
              <a:rPr lang="zh-CN" altLang="en-US" sz="1800" dirty="0"/>
              <a:t>起息日期</a:t>
            </a:r>
            <a:r>
              <a:rPr lang="en-US" altLang="zh-CN" sz="1800" dirty="0"/>
              <a:t>: 2024-11-11    </a:t>
            </a:r>
            <a:r>
              <a:rPr lang="zh-CN" altLang="en-US" sz="1800" dirty="0"/>
              <a:t>发行期限：</a:t>
            </a:r>
            <a:r>
              <a:rPr lang="en-US" altLang="zh-CN" sz="1800" dirty="0"/>
              <a:t>5+5   </a:t>
            </a:r>
            <a:r>
              <a:rPr lang="zh-CN" altLang="en-US" sz="1800" dirty="0"/>
              <a:t>每年付息</a:t>
            </a:r>
            <a:r>
              <a:rPr lang="en-US" altLang="zh-CN" sz="1800" dirty="0"/>
              <a:t>1</a:t>
            </a:r>
            <a:r>
              <a:rPr lang="zh-CN" altLang="en-US" sz="1800" dirty="0"/>
              <a:t>次  计息规则 </a:t>
            </a:r>
            <a:r>
              <a:rPr lang="en-US" altLang="zh-CN" sz="1800" dirty="0"/>
              <a:t>A/365F</a:t>
            </a:r>
          </a:p>
          <a:p>
            <a:r>
              <a:rPr lang="zh-CN" altLang="en-US" sz="1800" dirty="0"/>
              <a:t>票面利率：</a:t>
            </a:r>
            <a:r>
              <a:rPr lang="en-US" altLang="zh-CN" sz="1800" dirty="0"/>
              <a:t>2024/08/22-2029/08/22</a:t>
            </a:r>
            <a:r>
              <a:rPr lang="zh-CN" altLang="en-US" sz="1800" dirty="0"/>
              <a:t>：</a:t>
            </a:r>
            <a:r>
              <a:rPr lang="en-US" altLang="zh-CN" sz="1800" dirty="0"/>
              <a:t>2.10%;2029/08/22-2034/08/22,2.10%+</a:t>
            </a:r>
            <a:r>
              <a:rPr lang="zh-CN" altLang="en-US" sz="1800" dirty="0"/>
              <a:t>调整基点</a:t>
            </a:r>
            <a:endParaRPr lang="en-US" altLang="zh-CN" sz="1800" dirty="0"/>
          </a:p>
          <a:p>
            <a:r>
              <a:rPr lang="zh-CN" altLang="en-US" sz="1800" dirty="0"/>
              <a:t>调整利率条款：时点</a:t>
            </a:r>
            <a:r>
              <a:rPr lang="en-US" altLang="zh-CN" sz="1800" dirty="0"/>
              <a:t>2029/08/22</a:t>
            </a:r>
          </a:p>
          <a:p>
            <a:r>
              <a:rPr lang="zh-CN" altLang="en-US" sz="1800" dirty="0"/>
              <a:t>回售选择权：时点</a:t>
            </a:r>
            <a:r>
              <a:rPr lang="en-US" altLang="zh-CN" sz="1800" dirty="0"/>
              <a:t>2029/08/22</a:t>
            </a:r>
            <a:r>
              <a:rPr lang="zh-CN" altLang="en-US" sz="1800" dirty="0"/>
              <a:t>，面值</a:t>
            </a:r>
            <a:endParaRPr lang="en-US" altLang="zh-CN" sz="1800" dirty="0"/>
          </a:p>
          <a:p>
            <a:r>
              <a:rPr lang="zh-CN" altLang="en-US" sz="1800" dirty="0"/>
              <a:t>赎回选择权：时点</a:t>
            </a:r>
            <a:r>
              <a:rPr lang="en-US" altLang="zh-CN" sz="1800" dirty="0"/>
              <a:t>2029/08/22</a:t>
            </a:r>
            <a:r>
              <a:rPr lang="zh-CN" altLang="en-US" sz="1800" dirty="0"/>
              <a:t>，面值</a:t>
            </a:r>
            <a:endParaRPr lang="en-US" altLang="zh-CN" sz="1800" dirty="0"/>
          </a:p>
          <a:p>
            <a:r>
              <a:rPr lang="zh-CN" altLang="en-US" sz="1800" dirty="0"/>
              <a:t>当前价（</a:t>
            </a:r>
            <a:r>
              <a:rPr lang="en-US" altLang="zh-CN" sz="1800" dirty="0"/>
              <a:t>2024/10/30</a:t>
            </a:r>
            <a:r>
              <a:rPr lang="zh-CN" altLang="en-US" sz="1800" dirty="0"/>
              <a:t>）：</a:t>
            </a:r>
            <a:r>
              <a:rPr lang="en-US" altLang="zh-CN" sz="1800" dirty="0"/>
              <a:t>97.889</a:t>
            </a:r>
          </a:p>
          <a:p>
            <a:endParaRPr lang="zh-CN" altLang="en-US" sz="1800" dirty="0"/>
          </a:p>
        </p:txBody>
      </p:sp>
    </p:spTree>
    <p:extLst>
      <p:ext uri="{BB962C8B-B14F-4D97-AF65-F5344CB8AC3E}">
        <p14:creationId xmlns:p14="http://schemas.microsoft.com/office/powerpoint/2010/main" val="206591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7E974B-2A49-43EE-9206-49D8735CCF9E}"/>
              </a:ext>
            </a:extLst>
          </p:cNvPr>
          <p:cNvSpPr>
            <a:spLocks noGrp="1"/>
          </p:cNvSpPr>
          <p:nvPr>
            <p:ph type="title"/>
          </p:nvPr>
        </p:nvSpPr>
        <p:spPr/>
        <p:txBody>
          <a:bodyPr/>
          <a:lstStyle/>
          <a:p>
            <a:r>
              <a:rPr lang="zh-CN" altLang="en-US" dirty="0"/>
              <a:t>              </a:t>
            </a:r>
            <a:r>
              <a:rPr lang="en-US" altLang="zh-CN" sz="3600" dirty="0"/>
              <a:t>2029/8/22</a:t>
            </a:r>
            <a:r>
              <a:rPr lang="zh-CN" altLang="en-US" sz="3600" dirty="0"/>
              <a:t>的价格</a:t>
            </a:r>
            <a:r>
              <a:rPr lang="en-US" altLang="zh-CN" sz="3600" dirty="0"/>
              <a:t>-YTM</a:t>
            </a:r>
            <a:r>
              <a:rPr lang="zh-CN" altLang="en-US" sz="3600" dirty="0"/>
              <a:t>关系</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1EE27FF-31B7-4B8D-A96A-30584ED57004}"/>
                  </a:ext>
                </a:extLst>
              </p:cNvPr>
              <p:cNvSpPr>
                <a:spLocks noGrp="1"/>
              </p:cNvSpPr>
              <p:nvPr>
                <p:ph idx="1"/>
              </p:nvPr>
            </p:nvSpPr>
            <p:spPr/>
            <p:txBody>
              <a:bodyPr/>
              <a:lstStyle/>
              <a:p>
                <a:r>
                  <a:rPr lang="zh-CN" altLang="en-US" dirty="0"/>
                  <a:t>假如</a:t>
                </a:r>
                <a:r>
                  <a:rPr lang="en-US" altLang="zh-CN" dirty="0"/>
                  <a:t>2029/8/22</a:t>
                </a:r>
                <a:r>
                  <a:rPr lang="zh-CN" altLang="en-US" dirty="0"/>
                  <a:t>不调整利息</a:t>
                </a:r>
                <a:endParaRPr lang="en-US" altLang="zh-CN" dirty="0"/>
              </a:p>
              <a:p>
                <a:r>
                  <a:rPr lang="zh-CN" altLang="en-US" dirty="0"/>
                  <a:t>假如发行人，持有人均不行权</a:t>
                </a:r>
                <a:endParaRPr lang="en-US" altLang="zh-CN" dirty="0"/>
              </a:p>
              <a:p>
                <a:r>
                  <a:rPr lang="zh-CN" altLang="en-US" dirty="0"/>
                  <a:t>付息后，全价</a:t>
                </a:r>
                <a:r>
                  <a:rPr lang="en-US" altLang="zh-CN" dirty="0"/>
                  <a:t>=</a:t>
                </a:r>
                <a:r>
                  <a:rPr lang="zh-CN" altLang="en-US" dirty="0"/>
                  <a:t>净价</a:t>
                </a:r>
                <a:r>
                  <a:rPr lang="en-US" altLang="zh-CN" dirty="0"/>
                  <a:t>=P  ,YTM=y</a:t>
                </a:r>
              </a:p>
              <a:p>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2.10</m:t>
                        </m:r>
                      </m:num>
                      <m:den>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1</m:t>
                            </m:r>
                          </m:sup>
                        </m:sSup>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2.10</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b="0" i="1" smtClean="0">
                                <a:latin typeface="Cambria Math" panose="02040503050406030204" pitchFamily="18" charset="0"/>
                              </a:rPr>
                              <m:t>2</m:t>
                            </m:r>
                          </m:sup>
                        </m:sSup>
                      </m:den>
                    </m:f>
                    <m:r>
                      <a:rPr lang="en-US" altLang="zh-CN" b="0" i="0"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2.10</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b="0" i="1" smtClean="0">
                                <a:latin typeface="Cambria Math" panose="02040503050406030204" pitchFamily="18" charset="0"/>
                              </a:rPr>
                              <m:t>3</m:t>
                            </m:r>
                          </m:sup>
                        </m:sSup>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2.10</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b="0" i="1" smtClean="0">
                                <a:latin typeface="Cambria Math" panose="02040503050406030204" pitchFamily="18" charset="0"/>
                              </a:rPr>
                              <m:t>4</m:t>
                            </m:r>
                          </m:sup>
                        </m:sSup>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10</m:t>
                        </m:r>
                        <m:r>
                          <a:rPr lang="en-US" altLang="zh-CN" i="1">
                            <a:latin typeface="Cambria Math" panose="02040503050406030204" pitchFamily="18" charset="0"/>
                          </a:rPr>
                          <m:t>2.10</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b="0" i="1" smtClean="0">
                                <a:latin typeface="Cambria Math" panose="02040503050406030204" pitchFamily="18" charset="0"/>
                              </a:rPr>
                              <m:t>5</m:t>
                            </m:r>
                          </m:sup>
                        </m:sSup>
                      </m:den>
                    </m:f>
                  </m:oMath>
                </a14:m>
                <a:endParaRPr lang="en-US" altLang="zh-CN" dirty="0"/>
              </a:p>
              <a:p>
                <a:r>
                  <a:rPr lang="zh-CN" altLang="en-US" dirty="0"/>
                  <a:t>可以画出</a:t>
                </a:r>
                <a:r>
                  <a:rPr lang="en-US" altLang="zh-CN" dirty="0"/>
                  <a:t>P</a:t>
                </a:r>
                <a:r>
                  <a:rPr lang="zh-CN" altLang="en-US" dirty="0"/>
                  <a:t>和</a:t>
                </a:r>
                <a:r>
                  <a:rPr lang="en-US" altLang="zh-CN" dirty="0"/>
                  <a:t>y</a:t>
                </a:r>
                <a:r>
                  <a:rPr lang="zh-CN" altLang="en-US" dirty="0"/>
                  <a:t>的关系图</a:t>
                </a:r>
              </a:p>
            </p:txBody>
          </p:sp>
        </mc:Choice>
        <mc:Fallback xmlns="">
          <p:sp>
            <p:nvSpPr>
              <p:cNvPr id="3" name="内容占位符 2">
                <a:extLst>
                  <a:ext uri="{FF2B5EF4-FFF2-40B4-BE49-F238E27FC236}">
                    <a16:creationId xmlns:a16="http://schemas.microsoft.com/office/drawing/2014/main" id="{F1EE27FF-31B7-4B8D-A96A-30584ED57004}"/>
                  </a:ext>
                </a:extLst>
              </p:cNvPr>
              <p:cNvSpPr>
                <a:spLocks noGrp="1" noRot="1" noChangeAspect="1" noMove="1" noResize="1" noEditPoints="1" noAdjustHandles="1" noChangeArrowheads="1" noChangeShapeType="1" noTextEdit="1"/>
              </p:cNvSpPr>
              <p:nvPr>
                <p:ph idx="1"/>
              </p:nvPr>
            </p:nvSpPr>
            <p:spPr>
              <a:blipFill>
                <a:blip r:embed="rId2"/>
                <a:stretch>
                  <a:fillRect l="-1704" t="-21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584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45A021-43C0-E1BD-21F3-06F6E04B4172}"/>
              </a:ext>
            </a:extLst>
          </p:cNvPr>
          <p:cNvSpPr>
            <a:spLocks noGrp="1"/>
          </p:cNvSpPr>
          <p:nvPr>
            <p:ph type="title"/>
          </p:nvPr>
        </p:nvSpPr>
        <p:spPr/>
        <p:txBody>
          <a:bodyPr/>
          <a:lstStyle/>
          <a:p>
            <a:r>
              <a:rPr lang="zh-CN" altLang="en-US" dirty="0"/>
              <a:t>          </a:t>
            </a:r>
            <a:r>
              <a:rPr lang="en-US" altLang="zh-CN" dirty="0"/>
              <a:t>Price-YTM</a:t>
            </a:r>
            <a:r>
              <a:rPr lang="zh-CN" altLang="en-US" dirty="0"/>
              <a:t>关系</a:t>
            </a:r>
          </a:p>
        </p:txBody>
      </p:sp>
      <p:graphicFrame>
        <p:nvGraphicFramePr>
          <p:cNvPr id="10" name="内容占位符 9">
            <a:extLst>
              <a:ext uri="{FF2B5EF4-FFF2-40B4-BE49-F238E27FC236}">
                <a16:creationId xmlns:a16="http://schemas.microsoft.com/office/drawing/2014/main" id="{EB6DD75E-88F6-5BB5-C25E-D465F624CD6D}"/>
              </a:ext>
            </a:extLst>
          </p:cNvPr>
          <p:cNvGraphicFramePr>
            <a:graphicFrameLocks noGrp="1"/>
          </p:cNvGraphicFramePr>
          <p:nvPr>
            <p:ph idx="1"/>
            <p:extLst>
              <p:ext uri="{D42A27DB-BD31-4B8C-83A1-F6EECF244321}">
                <p14:modId xmlns:p14="http://schemas.microsoft.com/office/powerpoint/2010/main" val="3048739958"/>
              </p:ext>
            </p:extLst>
          </p:nvPr>
        </p:nvGraphicFramePr>
        <p:xfrm>
          <a:off x="457200" y="1268760"/>
          <a:ext cx="8229600"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61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AE7DB4-6D9D-4F1E-9C26-A4BA660E956A}"/>
              </a:ext>
            </a:extLst>
          </p:cNvPr>
          <p:cNvSpPr>
            <a:spLocks noGrp="1"/>
          </p:cNvSpPr>
          <p:nvPr>
            <p:ph type="title"/>
          </p:nvPr>
        </p:nvSpPr>
        <p:spPr/>
        <p:txBody>
          <a:bodyPr/>
          <a:lstStyle/>
          <a:p>
            <a:r>
              <a:rPr lang="zh-CN" altLang="en-US" dirty="0"/>
              <a:t>             </a:t>
            </a:r>
            <a:r>
              <a:rPr lang="zh-CN" altLang="en-US" dirty="0">
                <a:hlinkClick r:id="rId2" action="ppaction://hlinkfile"/>
              </a:rPr>
              <a:t>债券价格</a:t>
            </a:r>
            <a:r>
              <a:rPr lang="en-US" altLang="zh-CN" dirty="0">
                <a:hlinkClick r:id="rId2" action="ppaction://hlinkfile"/>
              </a:rPr>
              <a:t>-YTM</a:t>
            </a:r>
            <a:r>
              <a:rPr lang="zh-CN" altLang="en-US" dirty="0">
                <a:hlinkClick r:id="rId2" action="ppaction://hlinkfile"/>
              </a:rPr>
              <a:t>关系比较</a:t>
            </a:r>
            <a:endParaRPr lang="zh-CN" altLang="en-US" dirty="0"/>
          </a:p>
        </p:txBody>
      </p:sp>
      <p:pic>
        <p:nvPicPr>
          <p:cNvPr id="3079" name="Picture 7" descr="A">
            <a:extLst>
              <a:ext uri="{FF2B5EF4-FFF2-40B4-BE49-F238E27FC236}">
                <a16:creationId xmlns:a16="http://schemas.microsoft.com/office/drawing/2014/main" id="{05BA640C-44D4-CBD3-0BC6-D4331017F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47" y="5284888"/>
            <a:ext cx="3048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
            <a:extLst>
              <a:ext uri="{FF2B5EF4-FFF2-40B4-BE49-F238E27FC236}">
                <a16:creationId xmlns:a16="http://schemas.microsoft.com/office/drawing/2014/main" id="{07E207FB-8E5E-9B21-2CCE-3BEA40D61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47" y="5284888"/>
            <a:ext cx="742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
            <a:extLst>
              <a:ext uri="{FF2B5EF4-FFF2-40B4-BE49-F238E27FC236}">
                <a16:creationId xmlns:a16="http://schemas.microsoft.com/office/drawing/2014/main" id="{50DA47A6-A28A-8F0F-B5B3-EEF709854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847" y="5284888"/>
            <a:ext cx="742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
            <a:extLst>
              <a:ext uri="{FF2B5EF4-FFF2-40B4-BE49-F238E27FC236}">
                <a16:creationId xmlns:a16="http://schemas.microsoft.com/office/drawing/2014/main" id="{24EF93EE-0609-05BD-7595-0029BCF0F8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847" y="5284888"/>
            <a:ext cx="742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E">
            <a:extLst>
              <a:ext uri="{FF2B5EF4-FFF2-40B4-BE49-F238E27FC236}">
                <a16:creationId xmlns:a16="http://schemas.microsoft.com/office/drawing/2014/main" id="{3C370BF3-2A70-BE3B-ABE3-60C4CB144E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847" y="5284888"/>
            <a:ext cx="742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
            <a:extLst>
              <a:ext uri="{FF2B5EF4-FFF2-40B4-BE49-F238E27FC236}">
                <a16:creationId xmlns:a16="http://schemas.microsoft.com/office/drawing/2014/main" id="{B6F02433-0B05-B60D-3284-04B0E845C6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847" y="5284888"/>
            <a:ext cx="742950" cy="238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格 14">
            <a:extLst>
              <a:ext uri="{FF2B5EF4-FFF2-40B4-BE49-F238E27FC236}">
                <a16:creationId xmlns:a16="http://schemas.microsoft.com/office/drawing/2014/main" id="{FFD7F9D0-E818-AF90-28C2-DD29DC351013}"/>
              </a:ext>
            </a:extLst>
          </p:cNvPr>
          <p:cNvGraphicFramePr>
            <a:graphicFrameLocks noGrp="1"/>
          </p:cNvGraphicFramePr>
          <p:nvPr>
            <p:extLst>
              <p:ext uri="{D42A27DB-BD31-4B8C-83A1-F6EECF244321}">
                <p14:modId xmlns:p14="http://schemas.microsoft.com/office/powerpoint/2010/main" val="1783154804"/>
              </p:ext>
            </p:extLst>
          </p:nvPr>
        </p:nvGraphicFramePr>
        <p:xfrm>
          <a:off x="1691680" y="1268760"/>
          <a:ext cx="4533900" cy="529590"/>
        </p:xfrm>
        <a:graphic>
          <a:graphicData uri="http://schemas.openxmlformats.org/drawingml/2006/table">
            <a:tbl>
              <a:tblPr/>
              <a:tblGrid>
                <a:gridCol w="647700">
                  <a:extLst>
                    <a:ext uri="{9D8B030D-6E8A-4147-A177-3AD203B41FA5}">
                      <a16:colId xmlns:a16="http://schemas.microsoft.com/office/drawing/2014/main" val="2539586304"/>
                    </a:ext>
                  </a:extLst>
                </a:gridCol>
                <a:gridCol w="647700">
                  <a:extLst>
                    <a:ext uri="{9D8B030D-6E8A-4147-A177-3AD203B41FA5}">
                      <a16:colId xmlns:a16="http://schemas.microsoft.com/office/drawing/2014/main" val="408903438"/>
                    </a:ext>
                  </a:extLst>
                </a:gridCol>
                <a:gridCol w="647700">
                  <a:extLst>
                    <a:ext uri="{9D8B030D-6E8A-4147-A177-3AD203B41FA5}">
                      <a16:colId xmlns:a16="http://schemas.microsoft.com/office/drawing/2014/main" val="2880907837"/>
                    </a:ext>
                  </a:extLst>
                </a:gridCol>
                <a:gridCol w="647700">
                  <a:extLst>
                    <a:ext uri="{9D8B030D-6E8A-4147-A177-3AD203B41FA5}">
                      <a16:colId xmlns:a16="http://schemas.microsoft.com/office/drawing/2014/main" val="3312723704"/>
                    </a:ext>
                  </a:extLst>
                </a:gridCol>
                <a:gridCol w="647700">
                  <a:extLst>
                    <a:ext uri="{9D8B030D-6E8A-4147-A177-3AD203B41FA5}">
                      <a16:colId xmlns:a16="http://schemas.microsoft.com/office/drawing/2014/main" val="1988579961"/>
                    </a:ext>
                  </a:extLst>
                </a:gridCol>
                <a:gridCol w="647700">
                  <a:extLst>
                    <a:ext uri="{9D8B030D-6E8A-4147-A177-3AD203B41FA5}">
                      <a16:colId xmlns:a16="http://schemas.microsoft.com/office/drawing/2014/main" val="82100563"/>
                    </a:ext>
                  </a:extLst>
                </a:gridCol>
                <a:gridCol w="647700">
                  <a:extLst>
                    <a:ext uri="{9D8B030D-6E8A-4147-A177-3AD203B41FA5}">
                      <a16:colId xmlns:a16="http://schemas.microsoft.com/office/drawing/2014/main" val="1787152370"/>
                    </a:ext>
                  </a:extLst>
                </a:gridCol>
              </a:tblGrid>
              <a:tr h="176530">
                <a:tc>
                  <a:txBody>
                    <a:bodyPr/>
                    <a:lstStyle/>
                    <a:p>
                      <a:pPr algn="l"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债券</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P(B)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P(C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P（F)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6171905"/>
                  </a:ext>
                </a:extLst>
              </a:tr>
              <a:tr h="176530">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票面利率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9668742"/>
                  </a:ext>
                </a:extLst>
              </a:tr>
              <a:tr h="176530">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期限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a:solidFill>
                            <a:srgbClr val="000000"/>
                          </a:solidFill>
                          <a:effectLst/>
                          <a:latin typeface="等线" panose="02010600030101010101" pitchFamily="2" charset="-122"/>
                          <a:ea typeface="等线" panose="02010600030101010101" pitchFamily="2" charset="-122"/>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8087"/>
                  </a:ext>
                </a:extLst>
              </a:tr>
            </a:tbl>
          </a:graphicData>
        </a:graphic>
      </p:graphicFrame>
      <p:graphicFrame>
        <p:nvGraphicFramePr>
          <p:cNvPr id="19" name="图表 18">
            <a:extLst>
              <a:ext uri="{FF2B5EF4-FFF2-40B4-BE49-F238E27FC236}">
                <a16:creationId xmlns:a16="http://schemas.microsoft.com/office/drawing/2014/main" id="{702E0322-2C37-404A-C4EB-5F9B247724CF}"/>
              </a:ext>
            </a:extLst>
          </p:cNvPr>
          <p:cNvGraphicFramePr>
            <a:graphicFrameLocks/>
          </p:cNvGraphicFramePr>
          <p:nvPr>
            <p:extLst>
              <p:ext uri="{D42A27DB-BD31-4B8C-83A1-F6EECF244321}">
                <p14:modId xmlns:p14="http://schemas.microsoft.com/office/powerpoint/2010/main" val="4256188058"/>
              </p:ext>
            </p:extLst>
          </p:nvPr>
        </p:nvGraphicFramePr>
        <p:xfrm>
          <a:off x="1187624" y="1729101"/>
          <a:ext cx="6162674" cy="4829177"/>
        </p:xfrm>
        <a:graphic>
          <a:graphicData uri="http://schemas.openxmlformats.org/drawingml/2006/chart">
            <c:chart xmlns:c="http://schemas.openxmlformats.org/drawingml/2006/chart" xmlns:r="http://schemas.openxmlformats.org/officeDocument/2006/relationships" r:id="rId9"/>
          </a:graphicData>
        </a:graphic>
      </p:graphicFrame>
      <p:sp>
        <p:nvSpPr>
          <p:cNvPr id="20" name="文本框 19">
            <a:extLst>
              <a:ext uri="{FF2B5EF4-FFF2-40B4-BE49-F238E27FC236}">
                <a16:creationId xmlns:a16="http://schemas.microsoft.com/office/drawing/2014/main" id="{87E84D76-F21A-7743-A1E6-C7A317D02C81}"/>
              </a:ext>
            </a:extLst>
          </p:cNvPr>
          <p:cNvSpPr txBox="1"/>
          <p:nvPr/>
        </p:nvSpPr>
        <p:spPr>
          <a:xfrm>
            <a:off x="4427984" y="2348880"/>
            <a:ext cx="3096344"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红色</a:t>
            </a:r>
            <a:r>
              <a:rPr lang="en-US" altLang="zh-CN" dirty="0"/>
              <a:t>30Y       </a:t>
            </a:r>
            <a:r>
              <a:rPr lang="zh-CN" altLang="en-US" dirty="0"/>
              <a:t>实线</a:t>
            </a:r>
            <a:r>
              <a:rPr lang="en-US" altLang="zh-CN" dirty="0"/>
              <a:t>10%</a:t>
            </a:r>
          </a:p>
          <a:p>
            <a:pPr marL="285750" indent="-285750">
              <a:buFont typeface="Arial" panose="020B0604020202020204" pitchFamily="34" charset="0"/>
              <a:buChar char="•"/>
            </a:pPr>
            <a:r>
              <a:rPr lang="zh-CN" altLang="en-US" dirty="0"/>
              <a:t>黄色</a:t>
            </a:r>
            <a:r>
              <a:rPr lang="en-US" altLang="zh-CN" dirty="0"/>
              <a:t>10Y       </a:t>
            </a:r>
            <a:r>
              <a:rPr lang="zh-CN" altLang="en-US" dirty="0"/>
              <a:t>虚线 </a:t>
            </a:r>
            <a:r>
              <a:rPr lang="en-US" altLang="zh-CN" dirty="0"/>
              <a:t>5%</a:t>
            </a:r>
          </a:p>
          <a:p>
            <a:pPr marL="285750" indent="-285750">
              <a:buFont typeface="Arial" panose="020B0604020202020204" pitchFamily="34" charset="0"/>
              <a:buChar char="•"/>
            </a:pPr>
            <a:r>
              <a:rPr lang="zh-CN" altLang="en-US" dirty="0"/>
              <a:t>绿色</a:t>
            </a:r>
            <a:r>
              <a:rPr lang="en-US" altLang="zh-CN" dirty="0"/>
              <a:t>5Y</a:t>
            </a:r>
            <a:endParaRPr lang="zh-CN" altLang="en-US" dirty="0"/>
          </a:p>
        </p:txBody>
      </p:sp>
    </p:spTree>
    <p:extLst>
      <p:ext uri="{BB962C8B-B14F-4D97-AF65-F5344CB8AC3E}">
        <p14:creationId xmlns:p14="http://schemas.microsoft.com/office/powerpoint/2010/main" val="400471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9A4C6A-0CEF-47D5-B2E9-0689705D6F80}"/>
              </a:ext>
            </a:extLst>
          </p:cNvPr>
          <p:cNvSpPr>
            <a:spLocks noGrp="1"/>
          </p:cNvSpPr>
          <p:nvPr>
            <p:ph type="title"/>
          </p:nvPr>
        </p:nvSpPr>
        <p:spPr/>
        <p:txBody>
          <a:bodyPr/>
          <a:lstStyle/>
          <a:p>
            <a:r>
              <a:rPr lang="zh-CN" altLang="en-US" dirty="0"/>
              <a:t>              债券价格的利率敏感性</a:t>
            </a:r>
          </a:p>
        </p:txBody>
      </p:sp>
      <p:sp>
        <p:nvSpPr>
          <p:cNvPr id="6" name="文本框 5">
            <a:extLst>
              <a:ext uri="{FF2B5EF4-FFF2-40B4-BE49-F238E27FC236}">
                <a16:creationId xmlns:a16="http://schemas.microsoft.com/office/drawing/2014/main" id="{517616FC-FBFB-4036-9752-53F8F4BF7CBA}"/>
              </a:ext>
            </a:extLst>
          </p:cNvPr>
          <p:cNvSpPr txBox="1"/>
          <p:nvPr/>
        </p:nvSpPr>
        <p:spPr>
          <a:xfrm>
            <a:off x="611560" y="1700808"/>
            <a:ext cx="7920880" cy="3693319"/>
          </a:xfrm>
          <a:prstGeom prst="rect">
            <a:avLst/>
          </a:prstGeom>
          <a:noFill/>
        </p:spPr>
        <p:txBody>
          <a:bodyPr wrap="square" rtlCol="0">
            <a:spAutoFit/>
          </a:bodyPr>
          <a:lstStyle/>
          <a:p>
            <a:r>
              <a:rPr lang="zh-CN" altLang="en-US" dirty="0"/>
              <a:t>利率敏感性：利率（比如</a:t>
            </a:r>
            <a:r>
              <a:rPr lang="en-US" altLang="zh-CN" dirty="0"/>
              <a:t>YTM</a:t>
            </a:r>
            <a:r>
              <a:rPr lang="zh-CN" altLang="en-US" dirty="0"/>
              <a:t>）变动</a:t>
            </a:r>
            <a:r>
              <a:rPr lang="en-US" altLang="zh-CN" dirty="0"/>
              <a:t>1</a:t>
            </a:r>
            <a:r>
              <a:rPr lang="zh-CN" altLang="en-US" dirty="0"/>
              <a:t>个百分点导致的债券价格变化百分比。</a:t>
            </a:r>
            <a:endParaRPr lang="en-US" altLang="zh-CN" dirty="0"/>
          </a:p>
          <a:p>
            <a:endParaRPr lang="en-US" altLang="zh-CN" dirty="0"/>
          </a:p>
          <a:p>
            <a:pPr marL="285750" indent="-285750">
              <a:buFont typeface="Wingdings" panose="05000000000000000000" pitchFamily="2" charset="2"/>
              <a:buChar char="Ø"/>
            </a:pPr>
            <a:r>
              <a:rPr lang="zh-CN" altLang="en-US" dirty="0"/>
              <a:t>利率与价格呈反向变化</a:t>
            </a:r>
            <a:endParaRPr lang="en-US" altLang="zh-CN" dirty="0"/>
          </a:p>
          <a:p>
            <a:endParaRPr lang="en-US" altLang="zh-CN" dirty="0"/>
          </a:p>
          <a:p>
            <a:r>
              <a:rPr lang="zh-CN" altLang="en-US" dirty="0"/>
              <a:t>其它条件不变时，</a:t>
            </a:r>
            <a:endParaRPr lang="en-US" altLang="zh-CN" dirty="0"/>
          </a:p>
          <a:p>
            <a:pPr marL="285750" indent="-285750">
              <a:buFont typeface="Wingdings" panose="05000000000000000000" pitchFamily="2" charset="2"/>
              <a:buChar char="Ø"/>
            </a:pPr>
            <a:r>
              <a:rPr lang="zh-CN" altLang="en-US" dirty="0"/>
              <a:t>票面利率越低</a:t>
            </a:r>
            <a:endParaRPr lang="en-US" altLang="zh-CN" dirty="0"/>
          </a:p>
          <a:p>
            <a:pPr marL="285750" indent="-285750">
              <a:buFont typeface="Wingdings" panose="05000000000000000000" pitchFamily="2" charset="2"/>
              <a:buChar char="Ø"/>
            </a:pPr>
            <a:r>
              <a:rPr lang="zh-CN" altLang="en-US" dirty="0"/>
              <a:t>期限越长</a:t>
            </a:r>
            <a:endParaRPr lang="en-US" altLang="zh-CN" dirty="0"/>
          </a:p>
          <a:p>
            <a:pPr marL="285750" indent="-285750">
              <a:buFont typeface="Wingdings" panose="05000000000000000000" pitchFamily="2" charset="2"/>
              <a:buChar char="Ø"/>
            </a:pPr>
            <a:r>
              <a:rPr lang="zh-CN" altLang="en-US" dirty="0"/>
              <a:t>初始</a:t>
            </a:r>
            <a:r>
              <a:rPr lang="en-US" altLang="zh-CN" dirty="0"/>
              <a:t>YTM</a:t>
            </a:r>
            <a:r>
              <a:rPr lang="zh-CN" altLang="en-US" dirty="0"/>
              <a:t>越低</a:t>
            </a:r>
            <a:endParaRPr lang="en-US" altLang="zh-CN" dirty="0"/>
          </a:p>
          <a:p>
            <a:r>
              <a:rPr lang="zh-CN" altLang="en-US" dirty="0"/>
              <a:t>利率敏感性越大</a:t>
            </a:r>
            <a:endParaRPr lang="en-US" altLang="zh-CN" dirty="0"/>
          </a:p>
          <a:p>
            <a:endParaRPr lang="en-US" altLang="zh-CN" dirty="0"/>
          </a:p>
          <a:p>
            <a:r>
              <a:rPr lang="zh-CN" altLang="en-US" dirty="0"/>
              <a:t>进一步的发现：</a:t>
            </a:r>
            <a:endParaRPr lang="en-US" altLang="zh-CN" dirty="0"/>
          </a:p>
          <a:p>
            <a:pPr marL="285750" indent="-285750">
              <a:buFont typeface="Wingdings" panose="05000000000000000000" pitchFamily="2" charset="2"/>
              <a:buChar char="Ø"/>
            </a:pPr>
            <a:r>
              <a:rPr lang="zh-CN" altLang="en-US" dirty="0"/>
              <a:t>利率上升引起的价格下跌小于利率下降引起的价格上升</a:t>
            </a:r>
            <a:endParaRPr lang="en-US" altLang="zh-CN" dirty="0"/>
          </a:p>
          <a:p>
            <a:pPr marL="285750" indent="-285750">
              <a:buFont typeface="Wingdings" panose="05000000000000000000" pitchFamily="2" charset="2"/>
              <a:buChar char="Ø"/>
            </a:pPr>
            <a:r>
              <a:rPr lang="zh-CN" altLang="en-US" dirty="0"/>
              <a:t>随期限的延长，债券的利率敏感性提高的速度在减小</a:t>
            </a:r>
          </a:p>
        </p:txBody>
      </p:sp>
    </p:spTree>
    <p:extLst>
      <p:ext uri="{BB962C8B-B14F-4D97-AF65-F5344CB8AC3E}">
        <p14:creationId xmlns:p14="http://schemas.microsoft.com/office/powerpoint/2010/main" val="422080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DE62BC-71DD-F28E-F7AA-0B534B2658FD}"/>
              </a:ext>
            </a:extLst>
          </p:cNvPr>
          <p:cNvSpPr>
            <a:spLocks noGrp="1"/>
          </p:cNvSpPr>
          <p:nvPr>
            <p:ph type="title"/>
          </p:nvPr>
        </p:nvSpPr>
        <p:spPr/>
        <p:txBody>
          <a:bodyPr/>
          <a:lstStyle/>
          <a:p>
            <a:r>
              <a:rPr lang="zh-CN" altLang="en-US" dirty="0"/>
              <a:t>               </a:t>
            </a:r>
            <a:r>
              <a:rPr lang="zh-CN" altLang="en-US" sz="2800" dirty="0"/>
              <a:t>回忆</a:t>
            </a:r>
            <a:r>
              <a:rPr lang="en-US" altLang="zh-CN" sz="2800" dirty="0"/>
              <a:t>YTM</a:t>
            </a:r>
            <a:r>
              <a:rPr lang="zh-CN" altLang="en-US" sz="2800" dirty="0"/>
              <a:t>与债券价格的公式</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6B4AA0-22E2-5A16-1682-3E7FB751380E}"/>
                  </a:ext>
                </a:extLst>
              </p:cNvPr>
              <p:cNvSpPr>
                <a:spLocks noGrp="1"/>
              </p:cNvSpPr>
              <p:nvPr>
                <p:ph idx="1"/>
              </p:nvPr>
            </p:nvSpPr>
            <p:spPr>
              <a:xfrm>
                <a:off x="457200" y="1340768"/>
                <a:ext cx="8229600" cy="5112568"/>
              </a:xfrm>
            </p:spPr>
            <p:txBody>
              <a:bodyPr/>
              <a:lstStyle/>
              <a:p>
                <a:endParaRPr lang="en-US" altLang="zh-CN" sz="2000" i="1" dirty="0">
                  <a:latin typeface="Cambria Math" panose="02040503050406030204" pitchFamily="18" charset="0"/>
                </a:endParaRPr>
              </a:p>
              <a:p>
                <a:endParaRPr lang="en-US" altLang="zh-CN" sz="2000" i="1" dirty="0">
                  <a:latin typeface="Cambria Math" panose="02040503050406030204" pitchFamily="18" charset="0"/>
                </a:endParaRPr>
              </a:p>
              <a:p>
                <a:endParaRPr lang="en-US" altLang="zh-CN" sz="2000" i="1" dirty="0">
                  <a:latin typeface="Cambria Math" panose="02040503050406030204" pitchFamily="18" charset="0"/>
                </a:endParaRPr>
              </a:p>
              <a:p>
                <a14:m>
                  <m:oMath xmlns:m="http://schemas.openxmlformats.org/officeDocument/2006/math">
                    <m:sSub>
                      <m:sSubPr>
                        <m:ctrlPr>
                          <a:rPr lang="en-US" altLang="zh-CN" sz="2000" i="1" dirty="0" smtClean="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b="0" i="1" dirty="0" smtClean="0">
                            <a:latin typeface="Cambria Math" panose="02040503050406030204" pitchFamily="18" charset="0"/>
                          </a:rPr>
                          <m:t>𝑡</m:t>
                        </m:r>
                      </m:sub>
                    </m:sSub>
                    <m:r>
                      <a:rPr lang="en-US" altLang="zh-CN" sz="2000" b="0" i="1" dirty="0" smtClean="0">
                        <a:latin typeface="Cambria Math" panose="02040503050406030204" pitchFamily="18" charset="0"/>
                      </a:rPr>
                      <m:t>=</m:t>
                    </m:r>
                    <m:r>
                      <m:rPr>
                        <m:sty m:val="p"/>
                      </m:rPr>
                      <a:rPr lang="en-US" altLang="zh-CN" sz="2000" i="1" dirty="0" smtClean="0">
                        <a:latin typeface="Cambria Math" panose="02040503050406030204" pitchFamily="18" charset="0"/>
                      </a:rPr>
                      <m:t>PV</m:t>
                    </m:r>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𝐶</m:t>
                        </m:r>
                        <m:r>
                          <a:rPr lang="en-US" altLang="zh-CN" sz="2000" b="0" i="1" dirty="0" smtClean="0">
                            <a:latin typeface="Cambria Math" panose="02040503050406030204" pitchFamily="18" charset="0"/>
                          </a:rPr>
                          <m:t>/</m:t>
                        </m:r>
                        <m:r>
                          <m:rPr>
                            <m:sty m:val="p"/>
                          </m:rPr>
                          <a:rPr lang="en-US" altLang="zh-CN" sz="2000" i="1" dirty="0">
                            <a:latin typeface="Cambria Math" panose="02040503050406030204" pitchFamily="18" charset="0"/>
                          </a:rPr>
                          <m:t>f</m:t>
                        </m:r>
                      </m:num>
                      <m:den>
                        <m:sSup>
                          <m:sSupPr>
                            <m:ctrlPr>
                              <a:rPr lang="en-US" altLang="zh-CN" sz="2000" b="0" i="1" dirty="0" smtClean="0">
                                <a:latin typeface="Cambria Math" panose="02040503050406030204" pitchFamily="18" charset="0"/>
                              </a:rPr>
                            </m:ctrlPr>
                          </m:sSup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b="0" i="1" dirty="0" smtClean="0">
                                <a:latin typeface="Cambria Math" panose="02040503050406030204" pitchFamily="18" charset="0"/>
                              </a:rPr>
                              <m:t>)</m:t>
                            </m:r>
                          </m:e>
                          <m:sup>
                            <m:r>
                              <m:rPr>
                                <m:sty m:val="p"/>
                              </m:rPr>
                              <a:rPr lang="en-US" altLang="zh-CN" sz="2000" i="1" dirty="0">
                                <a:latin typeface="Cambria Math" panose="02040503050406030204" pitchFamily="18" charset="0"/>
                              </a:rPr>
                              <m:t>w</m:t>
                            </m:r>
                          </m:sup>
                        </m:sSup>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𝐶</m:t>
                        </m:r>
                        <m:r>
                          <a:rPr lang="en-US" altLang="zh-CN" sz="2000" i="1" dirty="0">
                            <a:latin typeface="Cambria Math" panose="02040503050406030204" pitchFamily="18" charset="0"/>
                          </a:rPr>
                          <m:t>/</m:t>
                        </m:r>
                        <m:r>
                          <m:rPr>
                            <m:sty m:val="p"/>
                          </m:rPr>
                          <a:rPr lang="en-US" altLang="zh-CN" sz="2000" i="1" dirty="0">
                            <a:latin typeface="Cambria Math" panose="02040503050406030204" pitchFamily="18" charset="0"/>
                          </a:rPr>
                          <m:t>f</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i="1" dirty="0">
                                <a:latin typeface="Cambria Math" panose="02040503050406030204" pitchFamily="18" charset="0"/>
                              </a:rPr>
                              <m:t>)</m:t>
                            </m:r>
                          </m:e>
                          <m:sup>
                            <m:r>
                              <m:rPr>
                                <m:sty m:val="p"/>
                              </m:rPr>
                              <a:rPr lang="en-US" altLang="zh-CN" sz="2000" i="1" dirty="0">
                                <a:latin typeface="Cambria Math" panose="02040503050406030204" pitchFamily="18" charset="0"/>
                              </a:rPr>
                              <m:t>w</m:t>
                            </m:r>
                            <m:r>
                              <a:rPr lang="en-US" altLang="zh-CN" sz="2000" b="0" i="1" dirty="0" smtClean="0">
                                <a:latin typeface="Cambria Math" panose="02040503050406030204" pitchFamily="18" charset="0"/>
                              </a:rPr>
                              <m:t>+1</m:t>
                            </m:r>
                          </m:sup>
                        </m:sSup>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f>
                          <m:fPr>
                            <m:type m:val="skw"/>
                            <m:ctrlPr>
                              <a:rPr lang="en-US" altLang="zh-CN" sz="2000" i="1" dirty="0" smtClean="0">
                                <a:latin typeface="Cambria Math" panose="02040503050406030204" pitchFamily="18" charset="0"/>
                              </a:rPr>
                            </m:ctrlPr>
                          </m:fPr>
                          <m:num>
                            <m:r>
                              <a:rPr lang="en-US" altLang="zh-CN" sz="2000" i="1" dirty="0">
                                <a:latin typeface="Cambria Math" panose="02040503050406030204" pitchFamily="18" charset="0"/>
                              </a:rPr>
                              <m:t>𝐶</m:t>
                            </m:r>
                          </m:num>
                          <m:den>
                            <m:r>
                              <a:rPr lang="en-US" altLang="zh-CN" sz="2000" i="1" dirty="0">
                                <a:latin typeface="Cambria Math" panose="02040503050406030204" pitchFamily="18" charset="0"/>
                              </a:rPr>
                              <m:t>𝑓</m:t>
                            </m:r>
                          </m:den>
                        </m:f>
                      </m:num>
                      <m:den>
                        <m:sSup>
                          <m:sSupPr>
                            <m:ctrlPr>
                              <a:rPr lang="en-US" altLang="zh-CN" sz="2000" i="1" dirty="0">
                                <a:latin typeface="Cambria Math" panose="02040503050406030204" pitchFamily="18" charset="0"/>
                              </a:rPr>
                            </m:ctrlPr>
                          </m:sSupPr>
                          <m:e>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e>
                            </m:d>
                          </m:e>
                          <m:sup>
                            <m:r>
                              <m:rPr>
                                <m:sty m:val="p"/>
                              </m:rPr>
                              <a:rPr lang="en-US" altLang="zh-CN" sz="2000" i="1" dirty="0">
                                <a:latin typeface="Cambria Math" panose="02040503050406030204" pitchFamily="18" charset="0"/>
                              </a:rPr>
                              <m:t>w</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𝑛</m:t>
                            </m:r>
                            <m:r>
                              <a:rPr lang="en-US" altLang="zh-CN" sz="2000" b="0" i="1" dirty="0" smtClean="0">
                                <a:latin typeface="Cambria Math" panose="02040503050406030204" pitchFamily="18" charset="0"/>
                              </a:rPr>
                              <m:t>−1</m:t>
                            </m:r>
                          </m:sup>
                        </m:sSup>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m:rPr>
                            <m:sty m:val="p"/>
                          </m:rPr>
                          <a:rPr lang="en-US" altLang="zh-CN" sz="2000" i="1" dirty="0">
                            <a:latin typeface="Cambria Math" panose="02040503050406030204" pitchFamily="18" charset="0"/>
                          </a:rPr>
                          <m:t>F</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i="1" dirty="0">
                                <a:latin typeface="Cambria Math" panose="02040503050406030204" pitchFamily="18" charset="0"/>
                              </a:rPr>
                              <m:t>)</m:t>
                            </m:r>
                          </m:e>
                          <m:sup>
                            <m:r>
                              <m:rPr>
                                <m:sty m:val="p"/>
                              </m:rPr>
                              <a:rPr lang="en-US" altLang="zh-CN" sz="2000" i="1" dirty="0">
                                <a:latin typeface="Cambria Math" panose="02040503050406030204" pitchFamily="18" charset="0"/>
                              </a:rPr>
                              <m:t>w</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𝑛</m:t>
                            </m:r>
                            <m:r>
                              <a:rPr lang="en-US" altLang="zh-CN" sz="2000" b="0" i="1" dirty="0" smtClean="0">
                                <a:latin typeface="Cambria Math" panose="02040503050406030204" pitchFamily="18" charset="0"/>
                              </a:rPr>
                              <m:t>−1</m:t>
                            </m:r>
                          </m:sup>
                        </m:sSup>
                      </m:den>
                    </m:f>
                  </m:oMath>
                </a14:m>
                <a:r>
                  <a:rPr lang="en-US" altLang="zh-CN" sz="2000" dirty="0"/>
                  <a:t>    (10.3)</a:t>
                </a:r>
              </a:p>
              <a:p>
                <a:r>
                  <a:rPr lang="zh-CN" altLang="en-US" sz="2000" dirty="0"/>
                  <a:t>或者等价于：</a:t>
                </a:r>
                <a:endParaRPr lang="en-US" altLang="zh-CN" sz="2000" dirty="0"/>
              </a:p>
              <a:p>
                <a14:m>
                  <m:oMath xmlns:m="http://schemas.openxmlformats.org/officeDocument/2006/math">
                    <m:sSub>
                      <m:sSubPr>
                        <m:ctrlPr>
                          <a:rPr lang="en-US" altLang="zh-CN" sz="2000" i="1" dirty="0" smtClean="0">
                            <a:latin typeface="Cambria Math" panose="02040503050406030204" pitchFamily="18" charset="0"/>
                          </a:rPr>
                        </m:ctrlPr>
                      </m:sSubPr>
                      <m:e>
                        <m:r>
                          <m:rPr>
                            <m:sty m:val="p"/>
                          </m:rPr>
                          <a:rPr lang="en-US" altLang="zh-CN" sz="2000" i="1" dirty="0">
                            <a:latin typeface="Cambria Math" panose="02040503050406030204" pitchFamily="18" charset="0"/>
                          </a:rPr>
                          <m:t>P</m:t>
                        </m:r>
                      </m:e>
                      <m:sub>
                        <m:r>
                          <a:rPr lang="en-US" altLang="zh-CN" sz="2000" b="0" i="1" dirty="0" smtClean="0">
                            <a:latin typeface="Cambria Math" panose="02040503050406030204" pitchFamily="18" charset="0"/>
                          </a:rPr>
                          <m:t>𝑡</m:t>
                        </m:r>
                      </m:sub>
                    </m:sSub>
                    <m:r>
                      <a:rPr lang="en-US" altLang="zh-CN" sz="2000" b="0" i="1" dirty="0" smtClean="0">
                        <a:latin typeface="Cambria Math" panose="02040503050406030204" pitchFamily="18" charset="0"/>
                      </a:rPr>
                      <m:t>=</m:t>
                    </m:r>
                    <m:r>
                      <m:rPr>
                        <m:sty m:val="p"/>
                      </m:rPr>
                      <a:rPr lang="en-US" altLang="zh-CN" sz="2000" i="1" dirty="0" smtClean="0">
                        <a:latin typeface="Cambria Math" panose="02040503050406030204" pitchFamily="18" charset="0"/>
                      </a:rPr>
                      <m:t>PV</m:t>
                    </m:r>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𝐶</m:t>
                        </m:r>
                        <m:r>
                          <a:rPr lang="en-US" altLang="zh-CN" sz="2000" b="0" i="1" dirty="0" smtClean="0">
                            <a:latin typeface="Cambria Math" panose="02040503050406030204" pitchFamily="18" charset="0"/>
                          </a:rPr>
                          <m:t>/</m:t>
                        </m:r>
                        <m:r>
                          <m:rPr>
                            <m:sty m:val="p"/>
                          </m:rPr>
                          <a:rPr lang="en-US" altLang="zh-CN" sz="2000" i="1" dirty="0">
                            <a:latin typeface="Cambria Math" panose="02040503050406030204" pitchFamily="18" charset="0"/>
                          </a:rPr>
                          <m:t>f</m:t>
                        </m:r>
                      </m:num>
                      <m:den>
                        <m:sSup>
                          <m:sSupPr>
                            <m:ctrlPr>
                              <a:rPr lang="en-US" altLang="zh-CN" sz="2000" b="0" i="1" dirty="0" smtClean="0">
                                <a:latin typeface="Cambria Math" panose="02040503050406030204" pitchFamily="18" charset="0"/>
                              </a:rPr>
                            </m:ctrlPr>
                          </m:sSup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b="0" i="1" dirty="0" smtClean="0">
                                <a:latin typeface="Cambria Math" panose="02040503050406030204" pitchFamily="18" charset="0"/>
                              </a:rPr>
                              <m:t>)</m:t>
                            </m:r>
                          </m:e>
                          <m:sup>
                            <m:r>
                              <a:rPr lang="en-US" altLang="zh-CN" sz="2000" b="0" i="1" dirty="0" smtClean="0">
                                <a:latin typeface="Cambria Math" panose="02040503050406030204" pitchFamily="18" charset="0"/>
                              </a:rPr>
                              <m:t>1−</m:t>
                            </m:r>
                            <m:f>
                              <m:fPr>
                                <m:ctrlPr>
                                  <a:rPr lang="en-US" altLang="zh-CN" sz="2000" b="0" i="1" dirty="0" smtClean="0">
                                    <a:latin typeface="Cambria Math" panose="02040503050406030204" pitchFamily="18" charset="0"/>
                                  </a:rPr>
                                </m:ctrlPr>
                              </m:fPr>
                              <m:num>
                                <m:r>
                                  <m:rPr>
                                    <m:sty m:val="p"/>
                                  </m:rPr>
                                  <a:rPr lang="en-US" altLang="zh-CN" sz="2000" i="1" dirty="0">
                                    <a:latin typeface="Cambria Math" panose="02040503050406030204" pitchFamily="18" charset="0"/>
                                  </a:rPr>
                                  <m:t>t</m:t>
                                </m:r>
                              </m:num>
                              <m:den>
                                <m:r>
                                  <a:rPr lang="en-US" altLang="zh-CN" sz="2000" b="0" i="1" dirty="0" smtClean="0">
                                    <a:latin typeface="Cambria Math" panose="02040503050406030204" pitchFamily="18" charset="0"/>
                                  </a:rPr>
                                  <m:t>𝑇</m:t>
                                </m:r>
                              </m:den>
                            </m:f>
                          </m:sup>
                        </m:sSup>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𝐶</m:t>
                        </m:r>
                        <m:r>
                          <a:rPr lang="en-US" altLang="zh-CN" sz="2000" i="1" dirty="0">
                            <a:latin typeface="Cambria Math" panose="02040503050406030204" pitchFamily="18" charset="0"/>
                          </a:rPr>
                          <m:t>/</m:t>
                        </m:r>
                        <m:r>
                          <m:rPr>
                            <m:sty m:val="p"/>
                          </m:rPr>
                          <a:rPr lang="en-US" altLang="zh-CN" sz="2000" i="1" dirty="0">
                            <a:latin typeface="Cambria Math" panose="02040503050406030204" pitchFamily="18" charset="0"/>
                          </a:rPr>
                          <m:t>f</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i="1" dirty="0">
                                <a:latin typeface="Cambria Math" panose="02040503050406030204" pitchFamily="18" charset="0"/>
                              </a:rPr>
                              <m:t>)</m:t>
                            </m:r>
                          </m:e>
                          <m:sup>
                            <m:r>
                              <a:rPr lang="en-US" altLang="zh-CN" sz="2000" b="0" i="1" dirty="0" smtClean="0">
                                <a:latin typeface="Cambria Math" panose="02040503050406030204" pitchFamily="18" charset="0"/>
                              </a:rPr>
                              <m:t>2−</m:t>
                            </m:r>
                          </m:sup>
                        </m:sSup>
                        <m:f>
                          <m:fPr>
                            <m:ctrlPr>
                              <a:rPr lang="en-US" altLang="zh-CN" sz="2000" i="1" dirty="0">
                                <a:latin typeface="Cambria Math" panose="02040503050406030204" pitchFamily="18" charset="0"/>
                              </a:rPr>
                            </m:ctrlPr>
                          </m:fPr>
                          <m:num>
                            <m:r>
                              <m:rPr>
                                <m:sty m:val="p"/>
                              </m:rPr>
                              <a:rPr lang="en-US" altLang="zh-CN" sz="2000" i="1" dirty="0">
                                <a:latin typeface="Cambria Math" panose="02040503050406030204" pitchFamily="18" charset="0"/>
                              </a:rPr>
                              <m:t>t</m:t>
                            </m:r>
                          </m:num>
                          <m:den>
                            <m:r>
                              <a:rPr lang="en-US" altLang="zh-CN" sz="2000" i="1" dirty="0">
                                <a:latin typeface="Cambria Math" panose="02040503050406030204" pitchFamily="18" charset="0"/>
                              </a:rPr>
                              <m:t>𝑇</m:t>
                            </m:r>
                          </m:den>
                        </m:f>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f>
                          <m:fPr>
                            <m:type m:val="skw"/>
                            <m:ctrlPr>
                              <a:rPr lang="en-US" altLang="zh-CN" sz="2000" i="1" dirty="0" smtClean="0">
                                <a:latin typeface="Cambria Math" panose="02040503050406030204" pitchFamily="18" charset="0"/>
                              </a:rPr>
                            </m:ctrlPr>
                          </m:fPr>
                          <m:num>
                            <m:r>
                              <a:rPr lang="en-US" altLang="zh-CN" sz="2000" i="1" dirty="0">
                                <a:latin typeface="Cambria Math" panose="02040503050406030204" pitchFamily="18" charset="0"/>
                              </a:rPr>
                              <m:t>𝐶</m:t>
                            </m:r>
                          </m:num>
                          <m:den>
                            <m:r>
                              <a:rPr lang="en-US" altLang="zh-CN" sz="2000" i="1" dirty="0">
                                <a:latin typeface="Cambria Math" panose="02040503050406030204" pitchFamily="18" charset="0"/>
                              </a:rPr>
                              <m:t>𝑓</m:t>
                            </m:r>
                          </m:den>
                        </m:f>
                      </m:num>
                      <m:den>
                        <m:sSup>
                          <m:sSupPr>
                            <m:ctrlPr>
                              <a:rPr lang="en-US" altLang="zh-CN" sz="2000" i="1" dirty="0">
                                <a:latin typeface="Cambria Math" panose="02040503050406030204" pitchFamily="18" charset="0"/>
                              </a:rPr>
                            </m:ctrlPr>
                          </m:sSupPr>
                          <m:e>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e>
                            </m:d>
                          </m:e>
                          <m:sup>
                            <m:r>
                              <a:rPr lang="en-US" altLang="zh-CN" sz="2000" b="0" i="1" dirty="0" smtClean="0">
                                <a:latin typeface="Cambria Math" panose="02040503050406030204" pitchFamily="18" charset="0"/>
                              </a:rPr>
                              <m:t>𝑛</m:t>
                            </m:r>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m:rPr>
                                    <m:sty m:val="p"/>
                                  </m:rPr>
                                  <a:rPr lang="en-US" altLang="zh-CN" sz="2000" i="1" dirty="0">
                                    <a:latin typeface="Cambria Math" panose="02040503050406030204" pitchFamily="18" charset="0"/>
                                  </a:rPr>
                                  <m:t>t</m:t>
                                </m:r>
                              </m:num>
                              <m:den>
                                <m:r>
                                  <a:rPr lang="en-US" altLang="zh-CN" sz="2000" i="1" dirty="0">
                                    <a:latin typeface="Cambria Math" panose="02040503050406030204" pitchFamily="18" charset="0"/>
                                  </a:rPr>
                                  <m:t>𝑇</m:t>
                                </m:r>
                              </m:den>
                            </m:f>
                          </m:sup>
                        </m:sSup>
                      </m:den>
                    </m:f>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m:rPr>
                            <m:sty m:val="p"/>
                          </m:rPr>
                          <a:rPr lang="en-US" altLang="zh-CN" sz="2000" i="1" dirty="0">
                            <a:latin typeface="Cambria Math" panose="02040503050406030204" pitchFamily="18" charset="0"/>
                          </a:rPr>
                          <m:t>F</m:t>
                        </m:r>
                      </m:num>
                      <m:den>
                        <m:sSup>
                          <m:sSupPr>
                            <m:ctrlPr>
                              <a:rPr lang="en-US" altLang="zh-CN" sz="2000" i="1" dirty="0">
                                <a:latin typeface="Cambria Math" panose="02040503050406030204" pitchFamily="18" charset="0"/>
                              </a:rPr>
                            </m:ctrlPr>
                          </m:sSupPr>
                          <m:e>
                            <m:r>
                              <a:rPr lang="en-US" altLang="zh-CN" sz="2000" i="1" dirty="0">
                                <a:latin typeface="Cambria Math" panose="02040503050406030204" pitchFamily="18" charset="0"/>
                              </a:rPr>
                              <m:t>(1+</m:t>
                            </m:r>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𝑦</m:t>
                                </m:r>
                              </m:num>
                              <m:den>
                                <m:r>
                                  <a:rPr lang="en-US" altLang="zh-CN" sz="2000" i="1" dirty="0">
                                    <a:latin typeface="Cambria Math" panose="02040503050406030204" pitchFamily="18" charset="0"/>
                                  </a:rPr>
                                  <m:t>𝑓</m:t>
                                </m:r>
                              </m:den>
                            </m:f>
                            <m:r>
                              <a:rPr lang="en-US" altLang="zh-CN" sz="2000" i="1" dirty="0">
                                <a:latin typeface="Cambria Math" panose="02040503050406030204" pitchFamily="18" charset="0"/>
                              </a:rPr>
                              <m:t>)</m:t>
                            </m:r>
                          </m:e>
                          <m:sup>
                            <m:r>
                              <a:rPr lang="en-US" altLang="zh-CN" sz="2000" b="0" i="1" dirty="0" smtClean="0">
                                <a:latin typeface="Cambria Math" panose="02040503050406030204" pitchFamily="18" charset="0"/>
                              </a:rPr>
                              <m:t>𝑛</m:t>
                            </m:r>
                            <m:r>
                              <a:rPr lang="en-US" altLang="zh-CN" sz="2000" b="0" i="1" dirty="0" smtClean="0">
                                <a:latin typeface="Cambria Math" panose="02040503050406030204" pitchFamily="18" charset="0"/>
                              </a:rPr>
                              <m:t>−</m:t>
                            </m:r>
                            <m:f>
                              <m:fPr>
                                <m:ctrlPr>
                                  <a:rPr lang="en-US" altLang="zh-CN" sz="2000" i="1" dirty="0">
                                    <a:latin typeface="Cambria Math" panose="02040503050406030204" pitchFamily="18" charset="0"/>
                                  </a:rPr>
                                </m:ctrlPr>
                              </m:fPr>
                              <m:num>
                                <m:r>
                                  <m:rPr>
                                    <m:sty m:val="p"/>
                                  </m:rPr>
                                  <a:rPr lang="en-US" altLang="zh-CN" sz="2000" i="1" dirty="0">
                                    <a:latin typeface="Cambria Math" panose="02040503050406030204" pitchFamily="18" charset="0"/>
                                  </a:rPr>
                                  <m:t>t</m:t>
                                </m:r>
                              </m:num>
                              <m:den>
                                <m:r>
                                  <a:rPr lang="en-US" altLang="zh-CN" sz="2000" i="1" dirty="0">
                                    <a:latin typeface="Cambria Math" panose="02040503050406030204" pitchFamily="18" charset="0"/>
                                  </a:rPr>
                                  <m:t>𝑇</m:t>
                                </m:r>
                              </m:den>
                            </m:f>
                          </m:sup>
                        </m:sSup>
                      </m:den>
                    </m:f>
                  </m:oMath>
                </a14:m>
                <a:r>
                  <a:rPr lang="en-US" altLang="zh-CN" sz="2000" dirty="0"/>
                  <a:t>    (10.7)</a:t>
                </a:r>
              </a:p>
              <a:p>
                <a:r>
                  <a:rPr lang="en-US" altLang="zh-CN" sz="1200" dirty="0"/>
                  <a:t>y</a:t>
                </a:r>
                <a:r>
                  <a:rPr lang="zh-CN" altLang="en-US" sz="1200" dirty="0"/>
                  <a:t>为年化</a:t>
                </a:r>
                <a:r>
                  <a:rPr lang="en-US" altLang="zh-CN" sz="1200" dirty="0"/>
                  <a:t>YTM</a:t>
                </a:r>
                <a:r>
                  <a:rPr lang="zh-CN" altLang="en-US" sz="1200" dirty="0"/>
                  <a:t>；</a:t>
                </a:r>
                <a:endParaRPr lang="en-US" altLang="zh-CN" sz="1200" dirty="0"/>
              </a:p>
              <a:p>
                <a:r>
                  <a:rPr lang="zh-CN" altLang="en-US" sz="1200" dirty="0"/>
                  <a:t>Ｃ为年票面利息；</a:t>
                </a:r>
                <a:endParaRPr lang="en-US" altLang="zh-CN" sz="1200" dirty="0"/>
              </a:p>
              <a:p>
                <a:r>
                  <a:rPr lang="zh-CN" altLang="en-US" sz="1200" dirty="0"/>
                  <a:t>ｆ为 每年的利息支付频率；</a:t>
                </a:r>
                <a:endParaRPr lang="en-US" altLang="zh-CN" sz="1200" dirty="0"/>
              </a:p>
              <a:p>
                <a:r>
                  <a:rPr lang="en-US" altLang="zh-CN" sz="1200" dirty="0"/>
                  <a:t>n</a:t>
                </a:r>
                <a:r>
                  <a:rPr lang="zh-CN" altLang="en-US" sz="1200" dirty="0"/>
                  <a:t>为剩余的付息次数；</a:t>
                </a:r>
                <a:endParaRPr lang="en-US" altLang="zh-CN" sz="1200" dirty="0"/>
              </a:p>
              <a:p>
                <a:r>
                  <a:rPr lang="en-US" altLang="zh-CN" sz="1200" dirty="0"/>
                  <a:t>T</a:t>
                </a:r>
                <a:r>
                  <a:rPr lang="zh-CN" altLang="en-US" sz="1200" dirty="0"/>
                  <a:t>等于为当前付息周期的实际天数）；</a:t>
                </a:r>
                <a:endParaRPr lang="en-US" altLang="zh-CN" sz="1200" dirty="0"/>
              </a:p>
              <a:p>
                <a:r>
                  <a:rPr lang="en-US" altLang="zh-CN" sz="1200" dirty="0"/>
                  <a:t>F</a:t>
                </a:r>
                <a:r>
                  <a:rPr lang="zh-CN" altLang="en-US" sz="1200" dirty="0"/>
                  <a:t>为面值，</a:t>
                </a:r>
                <a:r>
                  <a:rPr lang="en-US" altLang="zh-CN" sz="1200" dirty="0"/>
                  <a:t>t</a:t>
                </a:r>
                <a:r>
                  <a:rPr lang="zh-CN" altLang="en-US" sz="1200" dirty="0"/>
                  <a:t> 为估值日距上一次付息日的天数（算头不算尾）</a:t>
                </a:r>
                <a:endParaRPr lang="en-US" altLang="zh-CN" sz="1200" dirty="0"/>
              </a:p>
              <a:p>
                <a:r>
                  <a:rPr lang="en-US" altLang="zh-CN" sz="1000" dirty="0"/>
                  <a:t>W=</a:t>
                </a:r>
                <a:r>
                  <a:rPr lang="en-US" altLang="zh-CN" sz="1400" b="0" dirty="0"/>
                  <a:t> </a:t>
                </a:r>
                <a14:m>
                  <m:oMath xmlns:m="http://schemas.openxmlformats.org/officeDocument/2006/math">
                    <m:r>
                      <a:rPr lang="en-US" altLang="zh-CN" sz="1400" b="0" i="1" dirty="0" smtClean="0">
                        <a:latin typeface="Cambria Math" panose="02040503050406030204" pitchFamily="18" charset="0"/>
                      </a:rPr>
                      <m:t>1−</m:t>
                    </m:r>
                    <m:f>
                      <m:fPr>
                        <m:ctrlPr>
                          <a:rPr lang="en-US" altLang="zh-CN" sz="1400" b="0" i="1" dirty="0" smtClean="0">
                            <a:latin typeface="Cambria Math" panose="02040503050406030204" pitchFamily="18" charset="0"/>
                          </a:rPr>
                        </m:ctrlPr>
                      </m:fPr>
                      <m:num>
                        <m:r>
                          <m:rPr>
                            <m:sty m:val="p"/>
                          </m:rPr>
                          <a:rPr lang="en-US" altLang="zh-CN" sz="1400" i="1" dirty="0">
                            <a:latin typeface="Cambria Math" panose="02040503050406030204" pitchFamily="18" charset="0"/>
                          </a:rPr>
                          <m:t>t</m:t>
                        </m:r>
                      </m:num>
                      <m:den>
                        <m:r>
                          <a:rPr lang="en-US" altLang="zh-CN" sz="1400" b="0" i="1" dirty="0" smtClean="0">
                            <a:latin typeface="Cambria Math" panose="02040503050406030204" pitchFamily="18" charset="0"/>
                          </a:rPr>
                          <m:t>𝑇</m:t>
                        </m:r>
                      </m:den>
                    </m:f>
                  </m:oMath>
                </a14:m>
                <a:endParaRPr lang="zh-CN" altLang="en-US" sz="2000" dirty="0"/>
              </a:p>
              <a:p>
                <a:endParaRPr lang="en-US" altLang="zh-CN" sz="2000" dirty="0"/>
              </a:p>
              <a:p>
                <a:endParaRPr lang="en-US" altLang="zh-CN" sz="2000" dirty="0"/>
              </a:p>
              <a:p>
                <a:endParaRPr lang="zh-CN" altLang="en-US" dirty="0"/>
              </a:p>
            </p:txBody>
          </p:sp>
        </mc:Choice>
        <mc:Fallback xmlns="">
          <p:sp>
            <p:nvSpPr>
              <p:cNvPr id="3" name="内容占位符 2">
                <a:extLst>
                  <a:ext uri="{FF2B5EF4-FFF2-40B4-BE49-F238E27FC236}">
                    <a16:creationId xmlns:a16="http://schemas.microsoft.com/office/drawing/2014/main" id="{A36B4AA0-22E2-5A16-1682-3E7FB751380E}"/>
                  </a:ext>
                </a:extLst>
              </p:cNvPr>
              <p:cNvSpPr>
                <a:spLocks noGrp="1" noRot="1" noChangeAspect="1" noMove="1" noResize="1" noEditPoints="1" noAdjustHandles="1" noChangeArrowheads="1" noChangeShapeType="1" noTextEdit="1"/>
              </p:cNvSpPr>
              <p:nvPr>
                <p:ph idx="1"/>
              </p:nvPr>
            </p:nvSpPr>
            <p:spPr>
              <a:xfrm>
                <a:off x="457200" y="1340768"/>
                <a:ext cx="8229600" cy="5112568"/>
              </a:xfrm>
              <a:blipFill>
                <a:blip r:embed="rId2"/>
                <a:stretch>
                  <a:fillRect l="-667"/>
                </a:stretch>
              </a:blipFill>
            </p:spPr>
            <p:txBody>
              <a:bodyPr/>
              <a:lstStyle/>
              <a:p>
                <a:r>
                  <a:rPr lang="zh-CN" altLang="en-US">
                    <a:noFill/>
                  </a:rPr>
                  <a:t> </a:t>
                </a:r>
              </a:p>
            </p:txBody>
          </p:sp>
        </mc:Fallback>
      </mc:AlternateContent>
      <p:grpSp>
        <p:nvGrpSpPr>
          <p:cNvPr id="25" name="组合 24">
            <a:extLst>
              <a:ext uri="{FF2B5EF4-FFF2-40B4-BE49-F238E27FC236}">
                <a16:creationId xmlns:a16="http://schemas.microsoft.com/office/drawing/2014/main" id="{3261B0D7-88B8-298A-0B51-0CEC71FF7784}"/>
              </a:ext>
            </a:extLst>
          </p:cNvPr>
          <p:cNvGrpSpPr/>
          <p:nvPr/>
        </p:nvGrpSpPr>
        <p:grpSpPr>
          <a:xfrm>
            <a:off x="899592" y="1340768"/>
            <a:ext cx="6096220" cy="1069920"/>
            <a:chOff x="1043608" y="1314664"/>
            <a:chExt cx="6096220" cy="1069920"/>
          </a:xfrm>
        </p:grpSpPr>
        <p:grpSp>
          <p:nvGrpSpPr>
            <p:cNvPr id="4" name="组合 3">
              <a:extLst>
                <a:ext uri="{FF2B5EF4-FFF2-40B4-BE49-F238E27FC236}">
                  <a16:creationId xmlns:a16="http://schemas.microsoft.com/office/drawing/2014/main" id="{EB5E1866-525C-39FA-82EB-EBDDB49F738C}"/>
                </a:ext>
              </a:extLst>
            </p:cNvPr>
            <p:cNvGrpSpPr/>
            <p:nvPr/>
          </p:nvGrpSpPr>
          <p:grpSpPr>
            <a:xfrm>
              <a:off x="1043608" y="1399083"/>
              <a:ext cx="6096220" cy="985501"/>
              <a:chOff x="1284092" y="5303762"/>
              <a:chExt cx="6096220" cy="985501"/>
            </a:xfrm>
          </p:grpSpPr>
          <p:cxnSp>
            <p:nvCxnSpPr>
              <p:cNvPr id="5" name="直接箭头连接符 4">
                <a:extLst>
                  <a:ext uri="{FF2B5EF4-FFF2-40B4-BE49-F238E27FC236}">
                    <a16:creationId xmlns:a16="http://schemas.microsoft.com/office/drawing/2014/main" id="{6F4F64D3-D411-4F54-B5F8-6FDCDD5F87B0}"/>
                  </a:ext>
                </a:extLst>
              </p:cNvPr>
              <p:cNvCxnSpPr>
                <a:cxnSpLocks/>
              </p:cNvCxnSpPr>
              <p:nvPr/>
            </p:nvCxnSpPr>
            <p:spPr>
              <a:xfrm>
                <a:off x="1835696" y="5949280"/>
                <a:ext cx="5544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5CDDAF6A-4A20-527A-D0E3-97DBDB9F0161}"/>
                  </a:ext>
                </a:extLst>
              </p:cNvPr>
              <p:cNvCxnSpPr/>
              <p:nvPr/>
            </p:nvCxnSpPr>
            <p:spPr>
              <a:xfrm flipV="1">
                <a:off x="1835696"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40CC772E-0686-B2DF-430F-84B18B0265C2}"/>
                  </a:ext>
                </a:extLst>
              </p:cNvPr>
              <p:cNvCxnSpPr/>
              <p:nvPr/>
            </p:nvCxnSpPr>
            <p:spPr>
              <a:xfrm flipV="1">
                <a:off x="2339752"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BFD858D-EE5E-2D5A-F278-6F328C17CB22}"/>
                  </a:ext>
                </a:extLst>
              </p:cNvPr>
              <p:cNvCxnSpPr/>
              <p:nvPr/>
            </p:nvCxnSpPr>
            <p:spPr>
              <a:xfrm flipV="1">
                <a:off x="3025569" y="5610876"/>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5C279EC-6584-3C05-AFA6-B3A9D7FA8DDA}"/>
                  </a:ext>
                </a:extLst>
              </p:cNvPr>
              <p:cNvCxnSpPr/>
              <p:nvPr/>
            </p:nvCxnSpPr>
            <p:spPr>
              <a:xfrm flipV="1">
                <a:off x="4211960"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A8C4913-19AD-5C58-2CC0-F752D656B074}"/>
                  </a:ext>
                </a:extLst>
              </p:cNvPr>
              <p:cNvCxnSpPr/>
              <p:nvPr/>
            </p:nvCxnSpPr>
            <p:spPr>
              <a:xfrm flipV="1">
                <a:off x="6732240" y="558924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6FE1CE8F-CBFB-AF4F-815C-17E76E3E0236}"/>
                  </a:ext>
                </a:extLst>
              </p:cNvPr>
              <p:cNvSpPr txBox="1"/>
              <p:nvPr/>
            </p:nvSpPr>
            <p:spPr>
              <a:xfrm>
                <a:off x="1644133" y="5983183"/>
                <a:ext cx="479592" cy="276999"/>
              </a:xfrm>
              <a:prstGeom prst="rect">
                <a:avLst/>
              </a:prstGeom>
              <a:noFill/>
            </p:spPr>
            <p:txBody>
              <a:bodyPr wrap="square" rtlCol="0">
                <a:spAutoFit/>
              </a:bodyPr>
              <a:lstStyle/>
              <a:p>
                <a:r>
                  <a:rPr lang="en-US" altLang="zh-CN" sz="1200" dirty="0"/>
                  <a:t>0</a:t>
                </a:r>
                <a:endParaRPr lang="zh-CN" altLang="en-US" sz="1200" dirty="0"/>
              </a:p>
            </p:txBody>
          </p:sp>
          <p:sp>
            <p:nvSpPr>
              <p:cNvPr id="12" name="文本框 11">
                <a:extLst>
                  <a:ext uri="{FF2B5EF4-FFF2-40B4-BE49-F238E27FC236}">
                    <a16:creationId xmlns:a16="http://schemas.microsoft.com/office/drawing/2014/main" id="{A2155548-A464-48B1-F4FB-4858EC4F795E}"/>
                  </a:ext>
                </a:extLst>
              </p:cNvPr>
              <p:cNvSpPr txBox="1"/>
              <p:nvPr/>
            </p:nvSpPr>
            <p:spPr>
              <a:xfrm>
                <a:off x="2233758" y="5970916"/>
                <a:ext cx="709456" cy="276999"/>
              </a:xfrm>
              <a:prstGeom prst="rect">
                <a:avLst/>
              </a:prstGeom>
              <a:noFill/>
            </p:spPr>
            <p:txBody>
              <a:bodyPr wrap="square" rtlCol="0">
                <a:spAutoFit/>
              </a:bodyPr>
              <a:lstStyle/>
              <a:p>
                <a:r>
                  <a:rPr lang="en-US" altLang="zh-CN" sz="1200" dirty="0"/>
                  <a:t>t</a:t>
                </a:r>
                <a:endParaRPr lang="zh-CN" altLang="en-US" sz="1200" dirty="0"/>
              </a:p>
            </p:txBody>
          </p:sp>
          <p:sp>
            <p:nvSpPr>
              <p:cNvPr id="13" name="文本框 12">
                <a:extLst>
                  <a:ext uri="{FF2B5EF4-FFF2-40B4-BE49-F238E27FC236}">
                    <a16:creationId xmlns:a16="http://schemas.microsoft.com/office/drawing/2014/main" id="{7C3EAA18-D106-853F-0BA3-319035D49B01}"/>
                  </a:ext>
                </a:extLst>
              </p:cNvPr>
              <p:cNvSpPr txBox="1"/>
              <p:nvPr/>
            </p:nvSpPr>
            <p:spPr>
              <a:xfrm>
                <a:off x="2892729" y="5978807"/>
                <a:ext cx="792085" cy="276999"/>
              </a:xfrm>
              <a:prstGeom prst="rect">
                <a:avLst/>
              </a:prstGeom>
              <a:noFill/>
            </p:spPr>
            <p:txBody>
              <a:bodyPr wrap="square" rtlCol="0">
                <a:spAutoFit/>
              </a:bodyPr>
              <a:lstStyle/>
              <a:p>
                <a:r>
                  <a:rPr lang="en-US" altLang="zh-CN" sz="1200" dirty="0"/>
                  <a:t>1</a:t>
                </a:r>
                <a:endParaRPr lang="zh-CN" altLang="en-US" sz="1200" dirty="0"/>
              </a:p>
            </p:txBody>
          </p:sp>
          <p:sp>
            <p:nvSpPr>
              <p:cNvPr id="14" name="文本框 13">
                <a:extLst>
                  <a:ext uri="{FF2B5EF4-FFF2-40B4-BE49-F238E27FC236}">
                    <a16:creationId xmlns:a16="http://schemas.microsoft.com/office/drawing/2014/main" id="{EEB43CE6-1907-8994-9B2C-D061408FBB07}"/>
                  </a:ext>
                </a:extLst>
              </p:cNvPr>
              <p:cNvSpPr txBox="1"/>
              <p:nvPr/>
            </p:nvSpPr>
            <p:spPr>
              <a:xfrm>
                <a:off x="4068224" y="5978807"/>
                <a:ext cx="468971" cy="276999"/>
              </a:xfrm>
              <a:prstGeom prst="rect">
                <a:avLst/>
              </a:prstGeom>
              <a:noFill/>
            </p:spPr>
            <p:txBody>
              <a:bodyPr wrap="square" rtlCol="0">
                <a:spAutoFit/>
              </a:bodyPr>
              <a:lstStyle/>
              <a:p>
                <a:r>
                  <a:rPr lang="en-US" altLang="zh-CN" sz="1200" dirty="0"/>
                  <a:t>2</a:t>
                </a:r>
                <a:endParaRPr lang="zh-CN" altLang="en-US" sz="1200" dirty="0"/>
              </a:p>
            </p:txBody>
          </p:sp>
          <p:sp>
            <p:nvSpPr>
              <p:cNvPr id="15" name="文本框 14">
                <a:extLst>
                  <a:ext uri="{FF2B5EF4-FFF2-40B4-BE49-F238E27FC236}">
                    <a16:creationId xmlns:a16="http://schemas.microsoft.com/office/drawing/2014/main" id="{64CA56EA-1209-F4AB-FAC0-985E7D310666}"/>
                  </a:ext>
                </a:extLst>
              </p:cNvPr>
              <p:cNvSpPr txBox="1"/>
              <p:nvPr/>
            </p:nvSpPr>
            <p:spPr>
              <a:xfrm>
                <a:off x="6612684" y="6012264"/>
                <a:ext cx="515598" cy="276999"/>
              </a:xfrm>
              <a:prstGeom prst="rect">
                <a:avLst/>
              </a:prstGeom>
              <a:noFill/>
            </p:spPr>
            <p:txBody>
              <a:bodyPr wrap="square" rtlCol="0">
                <a:spAutoFit/>
              </a:bodyPr>
              <a:lstStyle/>
              <a:p>
                <a:r>
                  <a:rPr lang="en-US" altLang="zh-CN" sz="1200" dirty="0"/>
                  <a:t>n</a:t>
                </a:r>
                <a:endParaRPr lang="zh-CN" altLang="en-US" sz="1200" dirty="0"/>
              </a:p>
            </p:txBody>
          </p:sp>
          <p:sp>
            <p:nvSpPr>
              <p:cNvPr id="16" name="文本框 15">
                <a:extLst>
                  <a:ext uri="{FF2B5EF4-FFF2-40B4-BE49-F238E27FC236}">
                    <a16:creationId xmlns:a16="http://schemas.microsoft.com/office/drawing/2014/main" id="{734E00A2-31BE-E3B3-EF89-E686AE9E21A2}"/>
                  </a:ext>
                </a:extLst>
              </p:cNvPr>
              <p:cNvSpPr txBox="1"/>
              <p:nvPr/>
            </p:nvSpPr>
            <p:spPr>
              <a:xfrm>
                <a:off x="1284092" y="5303762"/>
                <a:ext cx="1160569" cy="276999"/>
              </a:xfrm>
              <a:prstGeom prst="rect">
                <a:avLst/>
              </a:prstGeom>
              <a:noFill/>
            </p:spPr>
            <p:txBody>
              <a:bodyPr wrap="square" rtlCol="0">
                <a:spAutoFit/>
              </a:bodyPr>
              <a:lstStyle/>
              <a:p>
                <a:endParaRPr lang="zh-CN" altLang="en-US" sz="1200" dirty="0"/>
              </a:p>
            </p:txBody>
          </p:sp>
        </p:grpSp>
        <p:sp>
          <p:nvSpPr>
            <p:cNvPr id="17" name="文本框 16">
              <a:extLst>
                <a:ext uri="{FF2B5EF4-FFF2-40B4-BE49-F238E27FC236}">
                  <a16:creationId xmlns:a16="http://schemas.microsoft.com/office/drawing/2014/main" id="{8F1A7AC5-564F-A5C6-BD35-AC32E71D86A1}"/>
                </a:ext>
              </a:extLst>
            </p:cNvPr>
            <p:cNvSpPr txBox="1"/>
            <p:nvPr/>
          </p:nvSpPr>
          <p:spPr>
            <a:xfrm>
              <a:off x="2268334" y="1710175"/>
              <a:ext cx="287258" cy="261610"/>
            </a:xfrm>
            <a:prstGeom prst="rect">
              <a:avLst/>
            </a:prstGeom>
            <a:noFill/>
          </p:spPr>
          <p:txBody>
            <a:bodyPr wrap="none" rtlCol="0">
              <a:spAutoFit/>
            </a:bodyPr>
            <a:lstStyle/>
            <a:p>
              <a:r>
                <a:rPr lang="en-US" altLang="zh-CN" sz="1100" dirty="0"/>
                <a:t>w</a:t>
              </a:r>
              <a:endParaRPr lang="zh-CN" altLang="en-US" sz="1100" dirty="0"/>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BCD3355-599C-A25A-B783-B5633A5EBE4F}"/>
                    </a:ext>
                  </a:extLst>
                </p:cNvPr>
                <p:cNvSpPr txBox="1"/>
                <p:nvPr/>
              </p:nvSpPr>
              <p:spPr>
                <a:xfrm>
                  <a:off x="2522696" y="1362848"/>
                  <a:ext cx="5578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latin typeface="Cambria Math" panose="02040503050406030204" pitchFamily="18" charset="0"/>
                          </a:rPr>
                          <m:t>𝐶</m:t>
                        </m:r>
                        <m:r>
                          <a:rPr lang="en-US" altLang="zh-CN" sz="1800" i="1" dirty="0" smtClean="0">
                            <a:latin typeface="Cambria Math" panose="02040503050406030204" pitchFamily="18" charset="0"/>
                          </a:rPr>
                          <m:t>/</m:t>
                        </m:r>
                        <m:r>
                          <m:rPr>
                            <m:sty m:val="p"/>
                          </m:rPr>
                          <a:rPr lang="en-US" altLang="zh-CN" sz="1800" i="1" dirty="0" smtClean="0">
                            <a:latin typeface="Cambria Math" panose="02040503050406030204" pitchFamily="18" charset="0"/>
                          </a:rPr>
                          <m:t>f</m:t>
                        </m:r>
                      </m:oMath>
                    </m:oMathPara>
                  </a14:m>
                  <a:endParaRPr lang="zh-CN" altLang="en-US" dirty="0"/>
                </a:p>
              </p:txBody>
            </p:sp>
          </mc:Choice>
          <mc:Fallback xmlns="">
            <p:sp>
              <p:nvSpPr>
                <p:cNvPr id="19" name="文本框 18">
                  <a:extLst>
                    <a:ext uri="{FF2B5EF4-FFF2-40B4-BE49-F238E27FC236}">
                      <a16:creationId xmlns:a16="http://schemas.microsoft.com/office/drawing/2014/main" id="{BBCD3355-599C-A25A-B783-B5633A5EBE4F}"/>
                    </a:ext>
                  </a:extLst>
                </p:cNvPr>
                <p:cNvSpPr txBox="1">
                  <a:spLocks noRot="1" noChangeAspect="1" noMove="1" noResize="1" noEditPoints="1" noAdjustHandles="1" noChangeArrowheads="1" noChangeShapeType="1" noTextEdit="1"/>
                </p:cNvSpPr>
                <p:nvPr/>
              </p:nvSpPr>
              <p:spPr>
                <a:xfrm>
                  <a:off x="2522696" y="1362848"/>
                  <a:ext cx="557808" cy="369332"/>
                </a:xfrm>
                <a:prstGeom prst="rect">
                  <a:avLst/>
                </a:prstGeom>
                <a:blipFill>
                  <a:blip r:embed="rId3"/>
                  <a:stretch>
                    <a:fillRect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2F094FCF-DE52-A674-0798-643B4D5E0035}"/>
                    </a:ext>
                  </a:extLst>
                </p:cNvPr>
                <p:cNvSpPr txBox="1"/>
                <p:nvPr/>
              </p:nvSpPr>
              <p:spPr>
                <a:xfrm>
                  <a:off x="3673700" y="1358350"/>
                  <a:ext cx="5578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i="1" dirty="0" smtClean="0">
                            <a:latin typeface="Cambria Math" panose="02040503050406030204" pitchFamily="18" charset="0"/>
                          </a:rPr>
                          <m:t>𝐶</m:t>
                        </m:r>
                        <m:r>
                          <a:rPr lang="en-US" altLang="zh-CN" sz="1800" i="1" dirty="0" smtClean="0">
                            <a:latin typeface="Cambria Math" panose="02040503050406030204" pitchFamily="18" charset="0"/>
                          </a:rPr>
                          <m:t>/</m:t>
                        </m:r>
                        <m:r>
                          <m:rPr>
                            <m:sty m:val="p"/>
                          </m:rPr>
                          <a:rPr lang="en-US" altLang="zh-CN" sz="1800" i="1" dirty="0" smtClean="0">
                            <a:latin typeface="Cambria Math" panose="02040503050406030204" pitchFamily="18" charset="0"/>
                          </a:rPr>
                          <m:t>f</m:t>
                        </m:r>
                      </m:oMath>
                    </m:oMathPara>
                  </a14:m>
                  <a:endParaRPr lang="zh-CN" altLang="en-US" dirty="0"/>
                </a:p>
              </p:txBody>
            </p:sp>
          </mc:Choice>
          <mc:Fallback xmlns="">
            <p:sp>
              <p:nvSpPr>
                <p:cNvPr id="20" name="文本框 19">
                  <a:extLst>
                    <a:ext uri="{FF2B5EF4-FFF2-40B4-BE49-F238E27FC236}">
                      <a16:creationId xmlns:a16="http://schemas.microsoft.com/office/drawing/2014/main" id="{2F094FCF-DE52-A674-0798-643B4D5E0035}"/>
                    </a:ext>
                  </a:extLst>
                </p:cNvPr>
                <p:cNvSpPr txBox="1">
                  <a:spLocks noRot="1" noChangeAspect="1" noMove="1" noResize="1" noEditPoints="1" noAdjustHandles="1" noChangeArrowheads="1" noChangeShapeType="1" noTextEdit="1"/>
                </p:cNvSpPr>
                <p:nvPr/>
              </p:nvSpPr>
              <p:spPr>
                <a:xfrm>
                  <a:off x="3673700" y="1358350"/>
                  <a:ext cx="557808" cy="369332"/>
                </a:xfrm>
                <a:prstGeom prst="rect">
                  <a:avLst/>
                </a:prstGeom>
                <a:blipFill>
                  <a:blip r:embed="rId4"/>
                  <a:stretch>
                    <a:fillRect b="-14754"/>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DA7DE0CB-7CCD-FFE9-8AD7-BCD54EA73F96}"/>
                </a:ext>
              </a:extLst>
            </p:cNvPr>
            <p:cNvSpPr txBox="1"/>
            <p:nvPr/>
          </p:nvSpPr>
          <p:spPr>
            <a:xfrm>
              <a:off x="6297004" y="1323390"/>
              <a:ext cx="441054" cy="369332"/>
            </a:xfrm>
            <a:prstGeom prst="rect">
              <a:avLst/>
            </a:prstGeom>
            <a:noFill/>
          </p:spPr>
          <p:txBody>
            <a:bodyPr wrap="square">
              <a:spAutoFit/>
            </a:bodyPr>
            <a:lstStyle/>
            <a:p>
              <a:r>
                <a:rPr lang="en-US" altLang="zh-CN" dirty="0"/>
                <a:t>F</a:t>
              </a:r>
              <a:endParaRPr lang="zh-CN" altLang="en-US" dirty="0"/>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7B911919-8627-C24F-6C9E-8B5390696ED9}"/>
                    </a:ext>
                  </a:extLst>
                </p:cNvPr>
                <p:cNvSpPr txBox="1"/>
                <p:nvPr/>
              </p:nvSpPr>
              <p:spPr>
                <a:xfrm>
                  <a:off x="1841121" y="1314664"/>
                  <a:ext cx="5578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r>
                              <m:rPr>
                                <m:sty m:val="p"/>
                              </m:rPr>
                              <a:rPr lang="en-US" altLang="zh-CN" i="1" dirty="0">
                                <a:latin typeface="Cambria Math" panose="02040503050406030204" pitchFamily="18" charset="0"/>
                              </a:rPr>
                              <m:t>P</m:t>
                            </m:r>
                          </m:e>
                          <m:sub>
                            <m:r>
                              <a:rPr lang="en-US" altLang="zh-CN" i="1" dirty="0">
                                <a:latin typeface="Cambria Math" panose="02040503050406030204" pitchFamily="18" charset="0"/>
                              </a:rPr>
                              <m:t>𝑡</m:t>
                            </m:r>
                          </m:sub>
                        </m:sSub>
                      </m:oMath>
                    </m:oMathPara>
                  </a14:m>
                  <a:endParaRPr lang="zh-CN" altLang="en-US" dirty="0"/>
                </a:p>
              </p:txBody>
            </p:sp>
          </mc:Choice>
          <mc:Fallback xmlns="">
            <p:sp>
              <p:nvSpPr>
                <p:cNvPr id="23" name="文本框 22">
                  <a:extLst>
                    <a:ext uri="{FF2B5EF4-FFF2-40B4-BE49-F238E27FC236}">
                      <a16:creationId xmlns:a16="http://schemas.microsoft.com/office/drawing/2014/main" id="{7B911919-8627-C24F-6C9E-8B5390696ED9}"/>
                    </a:ext>
                  </a:extLst>
                </p:cNvPr>
                <p:cNvSpPr txBox="1">
                  <a:spLocks noRot="1" noChangeAspect="1" noMove="1" noResize="1" noEditPoints="1" noAdjustHandles="1" noChangeArrowheads="1" noChangeShapeType="1" noTextEdit="1"/>
                </p:cNvSpPr>
                <p:nvPr/>
              </p:nvSpPr>
              <p:spPr>
                <a:xfrm>
                  <a:off x="1841121" y="1314664"/>
                  <a:ext cx="557808"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7F8C5461-9A9D-62BB-A221-2D1DE8176336}"/>
                    </a:ext>
                  </a:extLst>
                </p:cNvPr>
                <p:cNvSpPr txBox="1"/>
                <p:nvPr/>
              </p:nvSpPr>
              <p:spPr>
                <a:xfrm>
                  <a:off x="1319791" y="1349058"/>
                  <a:ext cx="5578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m:rPr>
                                <m:sty m:val="p"/>
                              </m:rPr>
                              <a:rPr lang="en-US" altLang="zh-CN" i="1" dirty="0">
                                <a:latin typeface="Cambria Math" panose="02040503050406030204" pitchFamily="18" charset="0"/>
                              </a:rPr>
                              <m:t>P</m:t>
                            </m:r>
                          </m:e>
                          <m:sub>
                            <m:r>
                              <a:rPr lang="en-US" altLang="zh-CN" b="0" i="1" dirty="0" smtClean="0">
                                <a:latin typeface="Cambria Math" panose="02040503050406030204" pitchFamily="18" charset="0"/>
                              </a:rPr>
                              <m:t>0</m:t>
                            </m:r>
                          </m:sub>
                        </m:sSub>
                      </m:oMath>
                    </m:oMathPara>
                  </a14:m>
                  <a:endParaRPr lang="zh-CN" altLang="en-US" dirty="0"/>
                </a:p>
              </p:txBody>
            </p:sp>
          </mc:Choice>
          <mc:Fallback xmlns="">
            <p:sp>
              <p:nvSpPr>
                <p:cNvPr id="24" name="文本框 23">
                  <a:extLst>
                    <a:ext uri="{FF2B5EF4-FFF2-40B4-BE49-F238E27FC236}">
                      <a16:creationId xmlns:a16="http://schemas.microsoft.com/office/drawing/2014/main" id="{7F8C5461-9A9D-62BB-A221-2D1DE8176336}"/>
                    </a:ext>
                  </a:extLst>
                </p:cNvPr>
                <p:cNvSpPr txBox="1">
                  <a:spLocks noRot="1" noChangeAspect="1" noMove="1" noResize="1" noEditPoints="1" noAdjustHandles="1" noChangeArrowheads="1" noChangeShapeType="1" noTextEdit="1"/>
                </p:cNvSpPr>
                <p:nvPr/>
              </p:nvSpPr>
              <p:spPr>
                <a:xfrm>
                  <a:off x="1319791" y="1349058"/>
                  <a:ext cx="557808" cy="369332"/>
                </a:xfrm>
                <a:prstGeom prst="rect">
                  <a:avLst/>
                </a:prstGeom>
                <a:blipFill>
                  <a:blip r:embed="rId6"/>
                  <a:stretch>
                    <a:fillRect b="-1667"/>
                  </a:stretch>
                </a:blipFill>
              </p:spPr>
              <p:txBody>
                <a:bodyPr/>
                <a:lstStyle/>
                <a:p>
                  <a:r>
                    <a:rPr lang="zh-CN" altLang="en-US">
                      <a:noFill/>
                    </a:rPr>
                    <a:t> </a:t>
                  </a:r>
                </a:p>
              </p:txBody>
            </p:sp>
          </mc:Fallback>
        </mc:AlternateContent>
      </p:grpSp>
      <p:sp>
        <p:nvSpPr>
          <p:cNvPr id="26" name="文本框 25">
            <a:extLst>
              <a:ext uri="{FF2B5EF4-FFF2-40B4-BE49-F238E27FC236}">
                <a16:creationId xmlns:a16="http://schemas.microsoft.com/office/drawing/2014/main" id="{A1F94E35-55EF-79D3-588C-7014BE2F6531}"/>
              </a:ext>
            </a:extLst>
          </p:cNvPr>
          <p:cNvSpPr txBox="1"/>
          <p:nvPr/>
        </p:nvSpPr>
        <p:spPr>
          <a:xfrm>
            <a:off x="1453203" y="1717649"/>
            <a:ext cx="431528" cy="276999"/>
          </a:xfrm>
          <a:prstGeom prst="rect">
            <a:avLst/>
          </a:prstGeom>
          <a:noFill/>
        </p:spPr>
        <p:txBody>
          <a:bodyPr wrap="none" rtlCol="0">
            <a:spAutoFit/>
          </a:bodyPr>
          <a:lstStyle/>
          <a:p>
            <a:r>
              <a:rPr lang="en-US" altLang="zh-CN" sz="1200" dirty="0"/>
              <a:t>1-w</a:t>
            </a:r>
            <a:endParaRPr lang="zh-CN" altLang="en-US" sz="1200" dirty="0"/>
          </a:p>
        </p:txBody>
      </p:sp>
    </p:spTree>
    <p:extLst>
      <p:ext uri="{BB962C8B-B14F-4D97-AF65-F5344CB8AC3E}">
        <p14:creationId xmlns:p14="http://schemas.microsoft.com/office/powerpoint/2010/main" val="825464383"/>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21244</TotalTime>
  <Words>3037</Words>
  <Application>Microsoft Office PowerPoint</Application>
  <PresentationFormat>全屏显示(4:3)</PresentationFormat>
  <Paragraphs>309</Paragraphs>
  <Slides>39</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39</vt:i4>
      </vt:variant>
    </vt:vector>
  </HeadingPairs>
  <TitlesOfParts>
    <vt:vector size="48" baseType="lpstr">
      <vt:lpstr>等线</vt:lpstr>
      <vt:lpstr>汉仪大宋简</vt:lpstr>
      <vt:lpstr>汉仪综艺体简</vt:lpstr>
      <vt:lpstr>SimHei</vt:lpstr>
      <vt:lpstr>Arial</vt:lpstr>
      <vt:lpstr>Cambria Math</vt:lpstr>
      <vt:lpstr>Roboto</vt:lpstr>
      <vt:lpstr>Wingdings</vt:lpstr>
      <vt:lpstr>默认设计模板</vt:lpstr>
      <vt:lpstr>投资学 L10 固定收益证券（2）</vt:lpstr>
      <vt:lpstr>参考</vt:lpstr>
      <vt:lpstr>                 债券特殊条款对收益率的影响</vt:lpstr>
      <vt:lpstr>               例：24蓉产03（241385.sh)</vt:lpstr>
      <vt:lpstr>              2029/8/22的价格-YTM关系</vt:lpstr>
      <vt:lpstr>          Price-YTM关系</vt:lpstr>
      <vt:lpstr>             债券价格-YTM关系比较</vt:lpstr>
      <vt:lpstr>              债券价格的利率敏感性</vt:lpstr>
      <vt:lpstr>               回忆YTM与债券价格的公式</vt:lpstr>
      <vt:lpstr>泰勒展开</vt:lpstr>
      <vt:lpstr>几何表达</vt:lpstr>
      <vt:lpstr>            债券价格的利率敏感性</vt:lpstr>
      <vt:lpstr>            每年付息1次的债券在起息日/付息日的久期</vt:lpstr>
      <vt:lpstr>           存在残段，且每年付息f次</vt:lpstr>
      <vt:lpstr>          Macaulay久期和修正久期</vt:lpstr>
      <vt:lpstr>              例： 2024特别国债03久期计算</vt:lpstr>
      <vt:lpstr>            久期不是连续的，付息日存在两值跳跃</vt:lpstr>
      <vt:lpstr>                久期锯齿状跳跃发展</vt:lpstr>
      <vt:lpstr>             Closed-form麦考利久期计算公式 （不要求掌握）</vt:lpstr>
      <vt:lpstr>             久期“规律”</vt:lpstr>
      <vt:lpstr>             久期与债券期限的关系</vt:lpstr>
      <vt:lpstr>      久期的进一步探讨</vt:lpstr>
      <vt:lpstr>               久期金额值（美元久期）</vt:lpstr>
      <vt:lpstr>近似修正久期</vt:lpstr>
      <vt:lpstr>有效久期</vt:lpstr>
      <vt:lpstr>关键利率久期</vt:lpstr>
      <vt:lpstr>债券组合久期</vt:lpstr>
      <vt:lpstr>第一种方法</vt:lpstr>
      <vt:lpstr>               实践中不采用第1种方法的原因</vt:lpstr>
      <vt:lpstr>第二种方法</vt:lpstr>
      <vt:lpstr>            凸性计算：无残段，t=0</vt:lpstr>
      <vt:lpstr>             存在残段时的凸性计算</vt:lpstr>
      <vt:lpstr>凸性的年化</vt:lpstr>
      <vt:lpstr>               例： 2024特别国债03凸性计算</vt:lpstr>
      <vt:lpstr>课堂练习</vt:lpstr>
      <vt:lpstr>         可赎回债券：负凸性</vt:lpstr>
      <vt:lpstr>             影响凸性的因素</vt:lpstr>
      <vt:lpstr>                    后续课程需要解决的问题</vt:lpstr>
      <vt:lpstr>本院为研究商学而设，为培植商业人才而设，为领导商人而设，是则本院之使命。</vt:lpstr>
    </vt:vector>
  </TitlesOfParts>
  <Company>微软用户</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中国概念股: 资本市场的泡沫与修正</dc:title>
  <dc:creator>微软用户</dc:creator>
  <cp:lastModifiedBy>玉鼎 骆</cp:lastModifiedBy>
  <cp:revision>595</cp:revision>
  <dcterms:created xsi:type="dcterms:W3CDTF">2011-08-18T07:31:51Z</dcterms:created>
  <dcterms:modified xsi:type="dcterms:W3CDTF">2024-11-23T13:20:34Z</dcterms:modified>
</cp:coreProperties>
</file>