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0" r:id="rId3"/>
    <p:sldId id="301" r:id="rId4"/>
    <p:sldId id="303" r:id="rId5"/>
    <p:sldId id="302" r:id="rId6"/>
    <p:sldId id="306" r:id="rId7"/>
    <p:sldId id="307" r:id="rId8"/>
    <p:sldId id="308" r:id="rId9"/>
    <p:sldId id="310" r:id="rId10"/>
    <p:sldId id="309" r:id="rId11"/>
    <p:sldId id="311" r:id="rId12"/>
    <p:sldId id="320" r:id="rId13"/>
    <p:sldId id="321" r:id="rId14"/>
    <p:sldId id="312" r:id="rId15"/>
    <p:sldId id="305" r:id="rId16"/>
    <p:sldId id="315" r:id="rId17"/>
    <p:sldId id="316" r:id="rId18"/>
    <p:sldId id="313" r:id="rId19"/>
    <p:sldId id="314" r:id="rId20"/>
    <p:sldId id="317" r:id="rId21"/>
    <p:sldId id="318" r:id="rId22"/>
    <p:sldId id="319" r:id="rId23"/>
    <p:sldId id="296" r:id="rId24"/>
    <p:sldId id="297" r:id="rId25"/>
    <p:sldId id="286" r:id="rId26"/>
    <p:sldId id="278" r:id="rId27"/>
    <p:sldId id="261" r:id="rId28"/>
    <p:sldId id="262" r:id="rId29"/>
    <p:sldId id="263" r:id="rId30"/>
    <p:sldId id="264" r:id="rId31"/>
    <p:sldId id="265" r:id="rId32"/>
    <p:sldId id="288" r:id="rId33"/>
    <p:sldId id="266" r:id="rId34"/>
    <p:sldId id="267" r:id="rId35"/>
    <p:sldId id="268" r:id="rId36"/>
    <p:sldId id="273" r:id="rId37"/>
    <p:sldId id="289" r:id="rId38"/>
    <p:sldId id="290" r:id="rId39"/>
    <p:sldId id="284" r:id="rId40"/>
    <p:sldId id="298" r:id="rId41"/>
    <p:sldId id="291" r:id="rId42"/>
    <p:sldId id="292" r:id="rId43"/>
    <p:sldId id="300" r:id="rId44"/>
    <p:sldId id="269" r:id="rId45"/>
    <p:sldId id="271" r:id="rId46"/>
    <p:sldId id="270" r:id="rId47"/>
    <p:sldId id="275" r:id="rId48"/>
    <p:sldId id="299" r:id="rId49"/>
    <p:sldId id="293" r:id="rId50"/>
    <p:sldId id="294" r:id="rId51"/>
    <p:sldId id="295" r:id="rId52"/>
    <p:sldId id="259" r:id="rId53"/>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1E0"/>
    <a:srgbClr val="F8A6DD"/>
    <a:srgbClr val="000066"/>
    <a:srgbClr val="FF9900"/>
    <a:srgbClr val="66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85" d="100"/>
          <a:sy n="85" d="100"/>
        </p:scale>
        <p:origin x="6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中美</a:t>
            </a:r>
            <a:r>
              <a:rPr lang="en-US" altLang="zh-CN"/>
              <a:t>GDP vs. </a:t>
            </a:r>
            <a:r>
              <a:rPr lang="zh-CN" altLang="en-US"/>
              <a:t>股价</a:t>
            </a:r>
            <a:r>
              <a:rPr lang="en-US" altLang="zh-CN"/>
              <a:t>(2003-2023)</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Sheet2!$C$1</c:f>
              <c:strCache>
                <c:ptCount val="1"/>
                <c:pt idx="0">
                  <c:v>沪深300年涨跌幅</c:v>
                </c:pt>
              </c:strCache>
            </c:strRef>
          </c:tx>
          <c:spPr>
            <a:ln w="28575" cap="rnd">
              <a:solidFill>
                <a:schemeClr val="accent2"/>
              </a:solidFill>
              <a:round/>
            </a:ln>
            <a:effectLst/>
          </c:spPr>
          <c:marker>
            <c:symbol val="none"/>
          </c:marker>
          <c:cat>
            <c:numRef>
              <c:f>Sheet2!$A$2:$A$22</c:f>
              <c:numCache>
                <c:formatCode>yyyy;@</c:formatCode>
                <c:ptCount val="21"/>
                <c:pt idx="0">
                  <c:v>45291</c:v>
                </c:pt>
                <c:pt idx="1">
                  <c:v>44926</c:v>
                </c:pt>
                <c:pt idx="2">
                  <c:v>44561</c:v>
                </c:pt>
                <c:pt idx="3">
                  <c:v>44196</c:v>
                </c:pt>
                <c:pt idx="4">
                  <c:v>43830</c:v>
                </c:pt>
                <c:pt idx="5">
                  <c:v>43465</c:v>
                </c:pt>
                <c:pt idx="6">
                  <c:v>43100</c:v>
                </c:pt>
                <c:pt idx="7">
                  <c:v>42735</c:v>
                </c:pt>
                <c:pt idx="8">
                  <c:v>42369</c:v>
                </c:pt>
                <c:pt idx="9">
                  <c:v>42004</c:v>
                </c:pt>
                <c:pt idx="10">
                  <c:v>41639</c:v>
                </c:pt>
                <c:pt idx="11">
                  <c:v>41274</c:v>
                </c:pt>
                <c:pt idx="12">
                  <c:v>40908</c:v>
                </c:pt>
                <c:pt idx="13">
                  <c:v>40543</c:v>
                </c:pt>
                <c:pt idx="14">
                  <c:v>40178</c:v>
                </c:pt>
                <c:pt idx="15">
                  <c:v>39813</c:v>
                </c:pt>
                <c:pt idx="16">
                  <c:v>39447</c:v>
                </c:pt>
                <c:pt idx="17">
                  <c:v>39082</c:v>
                </c:pt>
                <c:pt idx="18">
                  <c:v>38717</c:v>
                </c:pt>
                <c:pt idx="19">
                  <c:v>38352</c:v>
                </c:pt>
                <c:pt idx="20">
                  <c:v>37986</c:v>
                </c:pt>
              </c:numCache>
            </c:numRef>
          </c:cat>
          <c:val>
            <c:numRef>
              <c:f>Sheet2!$C$2:$C$22</c:f>
              <c:numCache>
                <c:formatCode>0.00_ </c:formatCode>
                <c:ptCount val="21"/>
                <c:pt idx="0">
                  <c:v>-11.3782</c:v>
                </c:pt>
                <c:pt idx="1">
                  <c:v>-21.6328</c:v>
                </c:pt>
                <c:pt idx="2">
                  <c:v>-5.1985999999999999</c:v>
                </c:pt>
                <c:pt idx="3">
                  <c:v>27.210599999999999</c:v>
                </c:pt>
                <c:pt idx="4">
                  <c:v>36.069499999999998</c:v>
                </c:pt>
                <c:pt idx="5">
                  <c:v>-25.309799999999999</c:v>
                </c:pt>
                <c:pt idx="6">
                  <c:v>21.775099999999998</c:v>
                </c:pt>
                <c:pt idx="7">
                  <c:v>-11.2818</c:v>
                </c:pt>
                <c:pt idx="8">
                  <c:v>5.5834000000000001</c:v>
                </c:pt>
                <c:pt idx="9">
                  <c:v>51.659500000000001</c:v>
                </c:pt>
                <c:pt idx="10">
                  <c:v>-7.6467999999999998</c:v>
                </c:pt>
                <c:pt idx="11">
                  <c:v>7.5545</c:v>
                </c:pt>
                <c:pt idx="12">
                  <c:v>-25.014500000000002</c:v>
                </c:pt>
                <c:pt idx="13">
                  <c:v>-12.5129</c:v>
                </c:pt>
                <c:pt idx="14">
                  <c:v>96.712400000000002</c:v>
                </c:pt>
                <c:pt idx="15">
                  <c:v>-65.949299999999994</c:v>
                </c:pt>
                <c:pt idx="16">
                  <c:v>161.54589999999999</c:v>
                </c:pt>
                <c:pt idx="17">
                  <c:v>-61.765795130449447</c:v>
                </c:pt>
                <c:pt idx="18">
                  <c:v>-54.756014927632734</c:v>
                </c:pt>
                <c:pt idx="19">
                  <c:v>8.2894490341122573</c:v>
                </c:pt>
                <c:pt idx="20">
                  <c:v>19.474399999999992</c:v>
                </c:pt>
              </c:numCache>
            </c:numRef>
          </c:val>
          <c:smooth val="0"/>
          <c:extLst>
            <c:ext xmlns:c16="http://schemas.microsoft.com/office/drawing/2014/chart" uri="{C3380CC4-5D6E-409C-BE32-E72D297353CC}">
              <c16:uniqueId val="{00000000-72E1-4E68-8D10-F577B2062A33}"/>
            </c:ext>
          </c:extLst>
        </c:ser>
        <c:ser>
          <c:idx val="3"/>
          <c:order val="3"/>
          <c:tx>
            <c:strRef>
              <c:f>Sheet2!$E$1</c:f>
              <c:strCache>
                <c:ptCount val="1"/>
                <c:pt idx="0">
                  <c:v>标普500年涨跌幅</c:v>
                </c:pt>
              </c:strCache>
            </c:strRef>
          </c:tx>
          <c:spPr>
            <a:ln w="28575" cap="rnd">
              <a:solidFill>
                <a:schemeClr val="accent1"/>
              </a:solidFill>
              <a:round/>
            </a:ln>
            <a:effectLst/>
          </c:spPr>
          <c:marker>
            <c:symbol val="none"/>
          </c:marker>
          <c:cat>
            <c:numRef>
              <c:f>Sheet2!$A$2:$A$22</c:f>
              <c:numCache>
                <c:formatCode>yyyy;@</c:formatCode>
                <c:ptCount val="21"/>
                <c:pt idx="0">
                  <c:v>45291</c:v>
                </c:pt>
                <c:pt idx="1">
                  <c:v>44926</c:v>
                </c:pt>
                <c:pt idx="2">
                  <c:v>44561</c:v>
                </c:pt>
                <c:pt idx="3">
                  <c:v>44196</c:v>
                </c:pt>
                <c:pt idx="4">
                  <c:v>43830</c:v>
                </c:pt>
                <c:pt idx="5">
                  <c:v>43465</c:v>
                </c:pt>
                <c:pt idx="6">
                  <c:v>43100</c:v>
                </c:pt>
                <c:pt idx="7">
                  <c:v>42735</c:v>
                </c:pt>
                <c:pt idx="8">
                  <c:v>42369</c:v>
                </c:pt>
                <c:pt idx="9">
                  <c:v>42004</c:v>
                </c:pt>
                <c:pt idx="10">
                  <c:v>41639</c:v>
                </c:pt>
                <c:pt idx="11">
                  <c:v>41274</c:v>
                </c:pt>
                <c:pt idx="12">
                  <c:v>40908</c:v>
                </c:pt>
                <c:pt idx="13">
                  <c:v>40543</c:v>
                </c:pt>
                <c:pt idx="14">
                  <c:v>40178</c:v>
                </c:pt>
                <c:pt idx="15">
                  <c:v>39813</c:v>
                </c:pt>
                <c:pt idx="16">
                  <c:v>39447</c:v>
                </c:pt>
                <c:pt idx="17">
                  <c:v>39082</c:v>
                </c:pt>
                <c:pt idx="18">
                  <c:v>38717</c:v>
                </c:pt>
                <c:pt idx="19">
                  <c:v>38352</c:v>
                </c:pt>
                <c:pt idx="20">
                  <c:v>37986</c:v>
                </c:pt>
              </c:numCache>
            </c:numRef>
          </c:cat>
          <c:val>
            <c:numRef>
              <c:f>Sheet2!$E$2:$E$22</c:f>
              <c:numCache>
                <c:formatCode>0.00_ </c:formatCode>
                <c:ptCount val="21"/>
                <c:pt idx="0">
                  <c:v>24.230499999999999</c:v>
                </c:pt>
                <c:pt idx="1">
                  <c:v>-19.442799999999998</c:v>
                </c:pt>
                <c:pt idx="2">
                  <c:v>26.892700000000001</c:v>
                </c:pt>
                <c:pt idx="3">
                  <c:v>16.258900000000001</c:v>
                </c:pt>
                <c:pt idx="4">
                  <c:v>28.8781</c:v>
                </c:pt>
                <c:pt idx="5">
                  <c:v>-6.2373000000000003</c:v>
                </c:pt>
                <c:pt idx="6">
                  <c:v>19.420000000000002</c:v>
                </c:pt>
                <c:pt idx="7">
                  <c:v>9.5350000000000001</c:v>
                </c:pt>
                <c:pt idx="8">
                  <c:v>-0.72660000000000002</c:v>
                </c:pt>
                <c:pt idx="9">
                  <c:v>11.390599999999999</c:v>
                </c:pt>
                <c:pt idx="10">
                  <c:v>29.601199999999999</c:v>
                </c:pt>
                <c:pt idx="11">
                  <c:v>13.4057</c:v>
                </c:pt>
                <c:pt idx="12">
                  <c:v>-3.2000000000000002E-3</c:v>
                </c:pt>
                <c:pt idx="13">
                  <c:v>12.7827</c:v>
                </c:pt>
                <c:pt idx="14">
                  <c:v>23.4542</c:v>
                </c:pt>
                <c:pt idx="15">
                  <c:v>-38.485799999999998</c:v>
                </c:pt>
                <c:pt idx="16">
                  <c:v>3.5295999999999998</c:v>
                </c:pt>
                <c:pt idx="17">
                  <c:v>13.619400000000001</c:v>
                </c:pt>
                <c:pt idx="18">
                  <c:v>3.0009999999999999</c:v>
                </c:pt>
                <c:pt idx="19">
                  <c:v>8.9934999999999992</c:v>
                </c:pt>
                <c:pt idx="20">
                  <c:v>26.380400000000002</c:v>
                </c:pt>
              </c:numCache>
            </c:numRef>
          </c:val>
          <c:smooth val="0"/>
          <c:extLst>
            <c:ext xmlns:c16="http://schemas.microsoft.com/office/drawing/2014/chart" uri="{C3380CC4-5D6E-409C-BE32-E72D297353CC}">
              <c16:uniqueId val="{00000001-72E1-4E68-8D10-F577B2062A33}"/>
            </c:ext>
          </c:extLst>
        </c:ser>
        <c:dLbls>
          <c:showLegendKey val="0"/>
          <c:showVal val="0"/>
          <c:showCatName val="0"/>
          <c:showSerName val="0"/>
          <c:showPercent val="0"/>
          <c:showBubbleSize val="0"/>
        </c:dLbls>
        <c:marker val="1"/>
        <c:smooth val="0"/>
        <c:axId val="1038187904"/>
        <c:axId val="1038185984"/>
      </c:lineChart>
      <c:lineChart>
        <c:grouping val="standard"/>
        <c:varyColors val="0"/>
        <c:ser>
          <c:idx val="0"/>
          <c:order val="0"/>
          <c:tx>
            <c:strRef>
              <c:f>Sheet2!$B$1</c:f>
              <c:strCache>
                <c:ptCount val="1"/>
                <c:pt idx="0">
                  <c:v>中国GDP同比（右轴）</c:v>
                </c:pt>
              </c:strCache>
            </c:strRef>
          </c:tx>
          <c:spPr>
            <a:ln w="28575" cap="rnd">
              <a:solidFill>
                <a:srgbClr val="FF0000"/>
              </a:solidFill>
              <a:prstDash val="dash"/>
              <a:round/>
            </a:ln>
            <a:effectLst/>
          </c:spPr>
          <c:marker>
            <c:symbol val="none"/>
          </c:marker>
          <c:cat>
            <c:numRef>
              <c:f>Sheet2!$A$2:$A$22</c:f>
              <c:numCache>
                <c:formatCode>yyyy;@</c:formatCode>
                <c:ptCount val="21"/>
                <c:pt idx="0">
                  <c:v>45291</c:v>
                </c:pt>
                <c:pt idx="1">
                  <c:v>44926</c:v>
                </c:pt>
                <c:pt idx="2">
                  <c:v>44561</c:v>
                </c:pt>
                <c:pt idx="3">
                  <c:v>44196</c:v>
                </c:pt>
                <c:pt idx="4">
                  <c:v>43830</c:v>
                </c:pt>
                <c:pt idx="5">
                  <c:v>43465</c:v>
                </c:pt>
                <c:pt idx="6">
                  <c:v>43100</c:v>
                </c:pt>
                <c:pt idx="7">
                  <c:v>42735</c:v>
                </c:pt>
                <c:pt idx="8">
                  <c:v>42369</c:v>
                </c:pt>
                <c:pt idx="9">
                  <c:v>42004</c:v>
                </c:pt>
                <c:pt idx="10">
                  <c:v>41639</c:v>
                </c:pt>
                <c:pt idx="11">
                  <c:v>41274</c:v>
                </c:pt>
                <c:pt idx="12">
                  <c:v>40908</c:v>
                </c:pt>
                <c:pt idx="13">
                  <c:v>40543</c:v>
                </c:pt>
                <c:pt idx="14">
                  <c:v>40178</c:v>
                </c:pt>
                <c:pt idx="15">
                  <c:v>39813</c:v>
                </c:pt>
                <c:pt idx="16">
                  <c:v>39447</c:v>
                </c:pt>
                <c:pt idx="17">
                  <c:v>39082</c:v>
                </c:pt>
                <c:pt idx="18">
                  <c:v>38717</c:v>
                </c:pt>
                <c:pt idx="19">
                  <c:v>38352</c:v>
                </c:pt>
                <c:pt idx="20">
                  <c:v>37986</c:v>
                </c:pt>
              </c:numCache>
            </c:numRef>
          </c:cat>
          <c:val>
            <c:numRef>
              <c:f>Sheet2!$B$2:$B$22</c:f>
              <c:numCache>
                <c:formatCode>0.00_ </c:formatCode>
                <c:ptCount val="21"/>
                <c:pt idx="0">
                  <c:v>5.2495578637840001</c:v>
                </c:pt>
                <c:pt idx="1">
                  <c:v>2.9506699295869998</c:v>
                </c:pt>
                <c:pt idx="2">
                  <c:v>8.4484694169050005</c:v>
                </c:pt>
                <c:pt idx="3">
                  <c:v>2.2386383562679999</c:v>
                </c:pt>
                <c:pt idx="4">
                  <c:v>5.95050075377537</c:v>
                </c:pt>
                <c:pt idx="5">
                  <c:v>6.7497738324999998</c:v>
                </c:pt>
                <c:pt idx="6">
                  <c:v>6.9472007933000004</c:v>
                </c:pt>
                <c:pt idx="7">
                  <c:v>6.8487622049999999</c:v>
                </c:pt>
                <c:pt idx="8">
                  <c:v>7.0413288786999999</c:v>
                </c:pt>
                <c:pt idx="9">
                  <c:v>7.4257636562</c:v>
                </c:pt>
                <c:pt idx="10">
                  <c:v>7.7661500977000104</c:v>
                </c:pt>
                <c:pt idx="11">
                  <c:v>7.8637364488000001</c:v>
                </c:pt>
                <c:pt idx="12">
                  <c:v>9.5508321790000004</c:v>
                </c:pt>
                <c:pt idx="13">
                  <c:v>10.6358710642</c:v>
                </c:pt>
                <c:pt idx="14">
                  <c:v>9.3987256327999908</c:v>
                </c:pt>
                <c:pt idx="15">
                  <c:v>9.6506789191000006</c:v>
                </c:pt>
                <c:pt idx="16">
                  <c:v>14.230860933400001</c:v>
                </c:pt>
                <c:pt idx="17">
                  <c:v>12.7209556654</c:v>
                </c:pt>
                <c:pt idx="18">
                  <c:v>11.3945918098</c:v>
                </c:pt>
                <c:pt idx="19">
                  <c:v>10.113621377999999</c:v>
                </c:pt>
                <c:pt idx="20">
                  <c:v>10.0380304802</c:v>
                </c:pt>
              </c:numCache>
            </c:numRef>
          </c:val>
          <c:smooth val="0"/>
          <c:extLst>
            <c:ext xmlns:c16="http://schemas.microsoft.com/office/drawing/2014/chart" uri="{C3380CC4-5D6E-409C-BE32-E72D297353CC}">
              <c16:uniqueId val="{00000002-72E1-4E68-8D10-F577B2062A33}"/>
            </c:ext>
          </c:extLst>
        </c:ser>
        <c:ser>
          <c:idx val="2"/>
          <c:order val="2"/>
          <c:tx>
            <c:strRef>
              <c:f>Sheet2!$D$1</c:f>
              <c:strCache>
                <c:ptCount val="1"/>
                <c:pt idx="0">
                  <c:v>美国GDP同比（右轴）</c:v>
                </c:pt>
              </c:strCache>
            </c:strRef>
          </c:tx>
          <c:spPr>
            <a:ln w="28575" cap="rnd">
              <a:solidFill>
                <a:srgbClr val="00B0F0"/>
              </a:solidFill>
              <a:prstDash val="dash"/>
              <a:round/>
            </a:ln>
            <a:effectLst/>
          </c:spPr>
          <c:marker>
            <c:symbol val="none"/>
          </c:marker>
          <c:cat>
            <c:numRef>
              <c:f>Sheet2!$A$2:$A$22</c:f>
              <c:numCache>
                <c:formatCode>yyyy;@</c:formatCode>
                <c:ptCount val="21"/>
                <c:pt idx="0">
                  <c:v>45291</c:v>
                </c:pt>
                <c:pt idx="1">
                  <c:v>44926</c:v>
                </c:pt>
                <c:pt idx="2">
                  <c:v>44561</c:v>
                </c:pt>
                <c:pt idx="3">
                  <c:v>44196</c:v>
                </c:pt>
                <c:pt idx="4">
                  <c:v>43830</c:v>
                </c:pt>
                <c:pt idx="5">
                  <c:v>43465</c:v>
                </c:pt>
                <c:pt idx="6">
                  <c:v>43100</c:v>
                </c:pt>
                <c:pt idx="7">
                  <c:v>42735</c:v>
                </c:pt>
                <c:pt idx="8">
                  <c:v>42369</c:v>
                </c:pt>
                <c:pt idx="9">
                  <c:v>42004</c:v>
                </c:pt>
                <c:pt idx="10">
                  <c:v>41639</c:v>
                </c:pt>
                <c:pt idx="11">
                  <c:v>41274</c:v>
                </c:pt>
                <c:pt idx="12">
                  <c:v>40908</c:v>
                </c:pt>
                <c:pt idx="13">
                  <c:v>40543</c:v>
                </c:pt>
                <c:pt idx="14">
                  <c:v>40178</c:v>
                </c:pt>
                <c:pt idx="15">
                  <c:v>39813</c:v>
                </c:pt>
                <c:pt idx="16">
                  <c:v>39447</c:v>
                </c:pt>
                <c:pt idx="17">
                  <c:v>39082</c:v>
                </c:pt>
                <c:pt idx="18">
                  <c:v>38717</c:v>
                </c:pt>
                <c:pt idx="19">
                  <c:v>38352</c:v>
                </c:pt>
                <c:pt idx="20">
                  <c:v>37986</c:v>
                </c:pt>
              </c:numCache>
            </c:numRef>
          </c:cat>
          <c:val>
            <c:numRef>
              <c:f>Sheet2!$D$2:$D$22</c:f>
              <c:numCache>
                <c:formatCode>0.00_ </c:formatCode>
                <c:ptCount val="21"/>
                <c:pt idx="0">
                  <c:v>2.9</c:v>
                </c:pt>
                <c:pt idx="1">
                  <c:v>2.5</c:v>
                </c:pt>
                <c:pt idx="2">
                  <c:v>6.1</c:v>
                </c:pt>
                <c:pt idx="3">
                  <c:v>-2.2000000000000002</c:v>
                </c:pt>
                <c:pt idx="4">
                  <c:v>2.6</c:v>
                </c:pt>
                <c:pt idx="5">
                  <c:v>3</c:v>
                </c:pt>
                <c:pt idx="6">
                  <c:v>2.5</c:v>
                </c:pt>
                <c:pt idx="7">
                  <c:v>1.8</c:v>
                </c:pt>
                <c:pt idx="8">
                  <c:v>2.9</c:v>
                </c:pt>
                <c:pt idx="9">
                  <c:v>2.5</c:v>
                </c:pt>
                <c:pt idx="10">
                  <c:v>2.1</c:v>
                </c:pt>
                <c:pt idx="11">
                  <c:v>2.2999999999999998</c:v>
                </c:pt>
                <c:pt idx="12">
                  <c:v>1.6</c:v>
                </c:pt>
                <c:pt idx="13">
                  <c:v>2.7</c:v>
                </c:pt>
                <c:pt idx="14">
                  <c:v>-2.6</c:v>
                </c:pt>
                <c:pt idx="15">
                  <c:v>0.1</c:v>
                </c:pt>
                <c:pt idx="16">
                  <c:v>2</c:v>
                </c:pt>
                <c:pt idx="17">
                  <c:v>2.8</c:v>
                </c:pt>
                <c:pt idx="18">
                  <c:v>3.5</c:v>
                </c:pt>
                <c:pt idx="19">
                  <c:v>3.8</c:v>
                </c:pt>
                <c:pt idx="20">
                  <c:v>2.8</c:v>
                </c:pt>
              </c:numCache>
            </c:numRef>
          </c:val>
          <c:smooth val="0"/>
          <c:extLst>
            <c:ext xmlns:c16="http://schemas.microsoft.com/office/drawing/2014/chart" uri="{C3380CC4-5D6E-409C-BE32-E72D297353CC}">
              <c16:uniqueId val="{00000003-72E1-4E68-8D10-F577B2062A33}"/>
            </c:ext>
          </c:extLst>
        </c:ser>
        <c:dLbls>
          <c:showLegendKey val="0"/>
          <c:showVal val="0"/>
          <c:showCatName val="0"/>
          <c:showSerName val="0"/>
          <c:showPercent val="0"/>
          <c:showBubbleSize val="0"/>
        </c:dLbls>
        <c:marker val="1"/>
        <c:smooth val="0"/>
        <c:axId val="1035086128"/>
        <c:axId val="1035079408"/>
      </c:lineChart>
      <c:dateAx>
        <c:axId val="1038187904"/>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38185984"/>
        <c:crosses val="autoZero"/>
        <c:auto val="1"/>
        <c:lblOffset val="100"/>
        <c:baseTimeUnit val="years"/>
      </c:dateAx>
      <c:valAx>
        <c:axId val="1038185984"/>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38187904"/>
        <c:crosses val="autoZero"/>
        <c:crossBetween val="between"/>
      </c:valAx>
      <c:valAx>
        <c:axId val="1035079408"/>
        <c:scaling>
          <c:orientation val="minMax"/>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35086128"/>
        <c:crosses val="max"/>
        <c:crossBetween val="between"/>
      </c:valAx>
      <c:dateAx>
        <c:axId val="1035086128"/>
        <c:scaling>
          <c:orientation val="minMax"/>
        </c:scaling>
        <c:delete val="1"/>
        <c:axPos val="b"/>
        <c:numFmt formatCode="yyyy;@" sourceLinked="1"/>
        <c:majorTickMark val="out"/>
        <c:minorTickMark val="none"/>
        <c:tickLblPos val="nextTo"/>
        <c:crossAx val="1035079408"/>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zh-CN"/>
              <a:t>人民银行企业景气指数</a:t>
            </a:r>
            <a:r>
              <a:rPr lang="en-US"/>
              <a:t>vs</a:t>
            </a:r>
            <a:r>
              <a:rPr lang="zh-CN"/>
              <a:t>沪深</a:t>
            </a:r>
            <a:r>
              <a:rPr lang="en-US"/>
              <a:t>300</a:t>
            </a:r>
            <a:endParaRPr lang="zh-CN"/>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Sheet2!$C$1</c:f>
              <c:strCache>
                <c:ptCount val="1"/>
                <c:pt idx="0">
                  <c:v>沪深300涨幅</c:v>
                </c:pt>
              </c:strCache>
            </c:strRef>
          </c:tx>
          <c:spPr>
            <a:ln w="28575" cap="rnd">
              <a:solidFill>
                <a:schemeClr val="accent2"/>
              </a:solidFill>
              <a:round/>
            </a:ln>
            <a:effectLst/>
          </c:spPr>
          <c:marker>
            <c:symbol val="none"/>
          </c:marker>
          <c:cat>
            <c:numRef>
              <c:f>Sheet2!$A$2:$A$25</c:f>
              <c:numCache>
                <c:formatCode>yyyy\-mm;@</c:formatCode>
                <c:ptCount val="24"/>
                <c:pt idx="0">
                  <c:v>43373</c:v>
                </c:pt>
                <c:pt idx="1">
                  <c:v>43465</c:v>
                </c:pt>
                <c:pt idx="2">
                  <c:v>43555</c:v>
                </c:pt>
                <c:pt idx="3">
                  <c:v>43646</c:v>
                </c:pt>
                <c:pt idx="4">
                  <c:v>43738</c:v>
                </c:pt>
                <c:pt idx="5">
                  <c:v>43830</c:v>
                </c:pt>
                <c:pt idx="6">
                  <c:v>43921</c:v>
                </c:pt>
                <c:pt idx="7">
                  <c:v>44012</c:v>
                </c:pt>
                <c:pt idx="8">
                  <c:v>44104</c:v>
                </c:pt>
                <c:pt idx="9">
                  <c:v>44196</c:v>
                </c:pt>
                <c:pt idx="10">
                  <c:v>44286</c:v>
                </c:pt>
                <c:pt idx="11">
                  <c:v>44377</c:v>
                </c:pt>
                <c:pt idx="12">
                  <c:v>44469</c:v>
                </c:pt>
                <c:pt idx="13">
                  <c:v>44561</c:v>
                </c:pt>
                <c:pt idx="14">
                  <c:v>44651</c:v>
                </c:pt>
                <c:pt idx="15">
                  <c:v>44742</c:v>
                </c:pt>
                <c:pt idx="16">
                  <c:v>44834</c:v>
                </c:pt>
                <c:pt idx="17">
                  <c:v>44926</c:v>
                </c:pt>
                <c:pt idx="18">
                  <c:v>45016</c:v>
                </c:pt>
                <c:pt idx="19">
                  <c:v>45107</c:v>
                </c:pt>
                <c:pt idx="20">
                  <c:v>45199</c:v>
                </c:pt>
                <c:pt idx="21">
                  <c:v>45291</c:v>
                </c:pt>
                <c:pt idx="22">
                  <c:v>45382</c:v>
                </c:pt>
                <c:pt idx="23">
                  <c:v>45473</c:v>
                </c:pt>
              </c:numCache>
            </c:numRef>
          </c:cat>
          <c:val>
            <c:numRef>
              <c:f>Sheet2!$C$2:$C$25</c:f>
              <c:numCache>
                <c:formatCode>0.00_ </c:formatCode>
                <c:ptCount val="24"/>
                <c:pt idx="0">
                  <c:v>-2.054113312092376</c:v>
                </c:pt>
                <c:pt idx="1">
                  <c:v>-12.452111741871564</c:v>
                </c:pt>
                <c:pt idx="2">
                  <c:v>28.621280110073101</c:v>
                </c:pt>
                <c:pt idx="3">
                  <c:v>-1.2073806925897879</c:v>
                </c:pt>
                <c:pt idx="4">
                  <c:v>-0.28908241095425558</c:v>
                </c:pt>
                <c:pt idx="5">
                  <c:v>7.3942014637616182</c:v>
                </c:pt>
                <c:pt idx="6">
                  <c:v>-10.01876662010508</c:v>
                </c:pt>
                <c:pt idx="7">
                  <c:v>12.962248929785947</c:v>
                </c:pt>
                <c:pt idx="8">
                  <c:v>10.168955123215895</c:v>
                </c:pt>
                <c:pt idx="9">
                  <c:v>13.600162166098917</c:v>
                </c:pt>
                <c:pt idx="10">
                  <c:v>-3.1264398430445706</c:v>
                </c:pt>
                <c:pt idx="11">
                  <c:v>3.4799474609648939</c:v>
                </c:pt>
                <c:pt idx="12">
                  <c:v>-6.8463934337421932</c:v>
                </c:pt>
                <c:pt idx="13">
                  <c:v>1.5204455975163178</c:v>
                </c:pt>
                <c:pt idx="14">
                  <c:v>-14.528790769717748</c:v>
                </c:pt>
                <c:pt idx="15">
                  <c:v>6.2145170952623285</c:v>
                </c:pt>
                <c:pt idx="16">
                  <c:v>-15.164411644226139</c:v>
                </c:pt>
                <c:pt idx="17">
                  <c:v>1.7542841567392387</c:v>
                </c:pt>
                <c:pt idx="18">
                  <c:v>4.6309105990344435</c:v>
                </c:pt>
                <c:pt idx="19">
                  <c:v>-5.1463323555897329</c:v>
                </c:pt>
                <c:pt idx="20">
                  <c:v>-3.9801256052255818</c:v>
                </c:pt>
                <c:pt idx="21">
                  <c:v>-7.0038242402013946</c:v>
                </c:pt>
                <c:pt idx="22">
                  <c:v>3.1002912497789747</c:v>
                </c:pt>
                <c:pt idx="23">
                  <c:v>-2.1435374285618702</c:v>
                </c:pt>
              </c:numCache>
            </c:numRef>
          </c:val>
          <c:smooth val="0"/>
          <c:extLst>
            <c:ext xmlns:c16="http://schemas.microsoft.com/office/drawing/2014/chart" uri="{C3380CC4-5D6E-409C-BE32-E72D297353CC}">
              <c16:uniqueId val="{00000000-F35B-4EA1-BDFA-38BD3731D8D5}"/>
            </c:ext>
          </c:extLst>
        </c:ser>
        <c:dLbls>
          <c:showLegendKey val="0"/>
          <c:showVal val="0"/>
          <c:showCatName val="0"/>
          <c:showSerName val="0"/>
          <c:showPercent val="0"/>
          <c:showBubbleSize val="0"/>
        </c:dLbls>
        <c:marker val="1"/>
        <c:smooth val="0"/>
        <c:axId val="1035110128"/>
        <c:axId val="1035109168"/>
      </c:lineChart>
      <c:lineChart>
        <c:grouping val="standard"/>
        <c:varyColors val="0"/>
        <c:ser>
          <c:idx val="0"/>
          <c:order val="0"/>
          <c:tx>
            <c:strRef>
              <c:f>Sheet2!$B$1</c:f>
              <c:strCache>
                <c:ptCount val="1"/>
                <c:pt idx="0">
                  <c:v>企业景气指数（右轴）</c:v>
                </c:pt>
              </c:strCache>
            </c:strRef>
          </c:tx>
          <c:spPr>
            <a:ln w="28575" cap="rnd">
              <a:solidFill>
                <a:schemeClr val="accent1"/>
              </a:solidFill>
              <a:round/>
            </a:ln>
            <a:effectLst/>
          </c:spPr>
          <c:marker>
            <c:symbol val="none"/>
          </c:marker>
          <c:cat>
            <c:numRef>
              <c:f>Sheet2!$A$2:$A$25</c:f>
              <c:numCache>
                <c:formatCode>yyyy\-mm;@</c:formatCode>
                <c:ptCount val="24"/>
                <c:pt idx="0">
                  <c:v>43373</c:v>
                </c:pt>
                <c:pt idx="1">
                  <c:v>43465</c:v>
                </c:pt>
                <c:pt idx="2">
                  <c:v>43555</c:v>
                </c:pt>
                <c:pt idx="3">
                  <c:v>43646</c:v>
                </c:pt>
                <c:pt idx="4">
                  <c:v>43738</c:v>
                </c:pt>
                <c:pt idx="5">
                  <c:v>43830</c:v>
                </c:pt>
                <c:pt idx="6">
                  <c:v>43921</c:v>
                </c:pt>
                <c:pt idx="7">
                  <c:v>44012</c:v>
                </c:pt>
                <c:pt idx="8">
                  <c:v>44104</c:v>
                </c:pt>
                <c:pt idx="9">
                  <c:v>44196</c:v>
                </c:pt>
                <c:pt idx="10">
                  <c:v>44286</c:v>
                </c:pt>
                <c:pt idx="11">
                  <c:v>44377</c:v>
                </c:pt>
                <c:pt idx="12">
                  <c:v>44469</c:v>
                </c:pt>
                <c:pt idx="13">
                  <c:v>44561</c:v>
                </c:pt>
                <c:pt idx="14">
                  <c:v>44651</c:v>
                </c:pt>
                <c:pt idx="15">
                  <c:v>44742</c:v>
                </c:pt>
                <c:pt idx="16">
                  <c:v>44834</c:v>
                </c:pt>
                <c:pt idx="17">
                  <c:v>44926</c:v>
                </c:pt>
                <c:pt idx="18">
                  <c:v>45016</c:v>
                </c:pt>
                <c:pt idx="19">
                  <c:v>45107</c:v>
                </c:pt>
                <c:pt idx="20">
                  <c:v>45199</c:v>
                </c:pt>
                <c:pt idx="21">
                  <c:v>45291</c:v>
                </c:pt>
                <c:pt idx="22">
                  <c:v>45382</c:v>
                </c:pt>
                <c:pt idx="23">
                  <c:v>45473</c:v>
                </c:pt>
              </c:numCache>
            </c:numRef>
          </c:cat>
          <c:val>
            <c:numRef>
              <c:f>Sheet2!$B$2:$B$25</c:f>
              <c:numCache>
                <c:formatCode>0.00_ </c:formatCode>
                <c:ptCount val="24"/>
                <c:pt idx="0">
                  <c:v>56.9</c:v>
                </c:pt>
                <c:pt idx="1">
                  <c:v>57.9</c:v>
                </c:pt>
                <c:pt idx="2">
                  <c:v>54.8</c:v>
                </c:pt>
                <c:pt idx="3">
                  <c:v>55</c:v>
                </c:pt>
                <c:pt idx="4">
                  <c:v>53.3</c:v>
                </c:pt>
                <c:pt idx="5">
                  <c:v>55.5</c:v>
                </c:pt>
                <c:pt idx="6">
                  <c:v>30.3</c:v>
                </c:pt>
                <c:pt idx="7">
                  <c:v>42.7</c:v>
                </c:pt>
                <c:pt idx="8">
                  <c:v>49.4</c:v>
                </c:pt>
                <c:pt idx="9">
                  <c:v>55.8</c:v>
                </c:pt>
                <c:pt idx="10">
                  <c:v>56.3</c:v>
                </c:pt>
                <c:pt idx="11">
                  <c:v>59.6</c:v>
                </c:pt>
                <c:pt idx="12">
                  <c:v>56.6</c:v>
                </c:pt>
                <c:pt idx="13">
                  <c:v>56.8</c:v>
                </c:pt>
                <c:pt idx="14">
                  <c:v>53.3</c:v>
                </c:pt>
                <c:pt idx="15">
                  <c:v>48.7</c:v>
                </c:pt>
                <c:pt idx="16">
                  <c:v>48.1</c:v>
                </c:pt>
                <c:pt idx="17">
                  <c:v>46.6</c:v>
                </c:pt>
                <c:pt idx="18">
                  <c:v>49.2</c:v>
                </c:pt>
                <c:pt idx="19">
                  <c:v>49.6</c:v>
                </c:pt>
                <c:pt idx="20">
                  <c:v>49.2</c:v>
                </c:pt>
                <c:pt idx="21">
                  <c:v>51</c:v>
                </c:pt>
                <c:pt idx="22">
                  <c:v>49.7</c:v>
                </c:pt>
                <c:pt idx="23">
                  <c:v>50.8</c:v>
                </c:pt>
              </c:numCache>
            </c:numRef>
          </c:val>
          <c:smooth val="0"/>
          <c:extLst>
            <c:ext xmlns:c16="http://schemas.microsoft.com/office/drawing/2014/chart" uri="{C3380CC4-5D6E-409C-BE32-E72D297353CC}">
              <c16:uniqueId val="{00000001-F35B-4EA1-BDFA-38BD3731D8D5}"/>
            </c:ext>
          </c:extLst>
        </c:ser>
        <c:dLbls>
          <c:showLegendKey val="0"/>
          <c:showVal val="0"/>
          <c:showCatName val="0"/>
          <c:showSerName val="0"/>
          <c:showPercent val="0"/>
          <c:showBubbleSize val="0"/>
        </c:dLbls>
        <c:marker val="1"/>
        <c:smooth val="0"/>
        <c:axId val="1319105008"/>
        <c:axId val="1319104528"/>
      </c:lineChart>
      <c:dateAx>
        <c:axId val="1035110128"/>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35109168"/>
        <c:crosses val="autoZero"/>
        <c:auto val="1"/>
        <c:lblOffset val="100"/>
        <c:baseTimeUnit val="months"/>
      </c:dateAx>
      <c:valAx>
        <c:axId val="1035109168"/>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35110128"/>
        <c:crosses val="autoZero"/>
        <c:crossBetween val="between"/>
      </c:valAx>
      <c:valAx>
        <c:axId val="1319104528"/>
        <c:scaling>
          <c:orientation val="minMax"/>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319105008"/>
        <c:crosses val="max"/>
        <c:crossBetween val="between"/>
      </c:valAx>
      <c:dateAx>
        <c:axId val="1319105008"/>
        <c:scaling>
          <c:orientation val="minMax"/>
        </c:scaling>
        <c:delete val="1"/>
        <c:axPos val="b"/>
        <c:numFmt formatCode="yyyy\-mm;@" sourceLinked="1"/>
        <c:majorTickMark val="out"/>
        <c:minorTickMark val="none"/>
        <c:tickLblPos val="nextTo"/>
        <c:crossAx val="131910452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1400"/>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OECD</a:t>
            </a:r>
            <a:r>
              <a:rPr lang="zh-CN" altLang="en-US"/>
              <a:t>综合领先指数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中国</c:v>
                </c:pt>
              </c:strCache>
            </c:strRef>
          </c:tx>
          <c:spPr>
            <a:ln w="28575" cap="rnd">
              <a:solidFill>
                <a:srgbClr val="FF0000"/>
              </a:solidFill>
              <a:round/>
            </a:ln>
            <a:effectLst/>
          </c:spPr>
          <c:marker>
            <c:symbol val="none"/>
          </c:marker>
          <c:cat>
            <c:numRef>
              <c:f>Sheet1!$A$2:$A$37</c:f>
              <c:numCache>
                <c:formatCode>yyyy\-mm;@</c:formatCode>
                <c:ptCount val="36"/>
                <c:pt idx="0">
                  <c:v>45596</c:v>
                </c:pt>
                <c:pt idx="1">
                  <c:v>45565</c:v>
                </c:pt>
                <c:pt idx="2">
                  <c:v>45535</c:v>
                </c:pt>
                <c:pt idx="3">
                  <c:v>45504</c:v>
                </c:pt>
                <c:pt idx="4">
                  <c:v>45473</c:v>
                </c:pt>
                <c:pt idx="5">
                  <c:v>45443</c:v>
                </c:pt>
                <c:pt idx="6">
                  <c:v>45412</c:v>
                </c:pt>
                <c:pt idx="7">
                  <c:v>45382</c:v>
                </c:pt>
                <c:pt idx="8">
                  <c:v>45351</c:v>
                </c:pt>
                <c:pt idx="9">
                  <c:v>45322</c:v>
                </c:pt>
                <c:pt idx="10">
                  <c:v>45291</c:v>
                </c:pt>
                <c:pt idx="11">
                  <c:v>45260</c:v>
                </c:pt>
                <c:pt idx="12">
                  <c:v>45230</c:v>
                </c:pt>
                <c:pt idx="13">
                  <c:v>45199</c:v>
                </c:pt>
                <c:pt idx="14">
                  <c:v>45169</c:v>
                </c:pt>
                <c:pt idx="15">
                  <c:v>45138</c:v>
                </c:pt>
                <c:pt idx="16">
                  <c:v>45107</c:v>
                </c:pt>
                <c:pt idx="17">
                  <c:v>45077</c:v>
                </c:pt>
                <c:pt idx="18">
                  <c:v>45046</c:v>
                </c:pt>
                <c:pt idx="19">
                  <c:v>45016</c:v>
                </c:pt>
                <c:pt idx="20">
                  <c:v>44985</c:v>
                </c:pt>
                <c:pt idx="21">
                  <c:v>44957</c:v>
                </c:pt>
                <c:pt idx="22">
                  <c:v>44926</c:v>
                </c:pt>
                <c:pt idx="23">
                  <c:v>44895</c:v>
                </c:pt>
                <c:pt idx="24">
                  <c:v>44865</c:v>
                </c:pt>
                <c:pt idx="25">
                  <c:v>44834</c:v>
                </c:pt>
                <c:pt idx="26">
                  <c:v>44804</c:v>
                </c:pt>
                <c:pt idx="27">
                  <c:v>44773</c:v>
                </c:pt>
                <c:pt idx="28">
                  <c:v>44742</c:v>
                </c:pt>
                <c:pt idx="29">
                  <c:v>44712</c:v>
                </c:pt>
                <c:pt idx="30">
                  <c:v>44681</c:v>
                </c:pt>
                <c:pt idx="31">
                  <c:v>44651</c:v>
                </c:pt>
                <c:pt idx="32">
                  <c:v>44620</c:v>
                </c:pt>
                <c:pt idx="33">
                  <c:v>44592</c:v>
                </c:pt>
                <c:pt idx="34">
                  <c:v>44561</c:v>
                </c:pt>
                <c:pt idx="35">
                  <c:v>44530</c:v>
                </c:pt>
              </c:numCache>
            </c:numRef>
          </c:cat>
          <c:val>
            <c:numRef>
              <c:f>Sheet1!$B$2:$B$37</c:f>
              <c:numCache>
                <c:formatCode>0.00_ </c:formatCode>
                <c:ptCount val="36"/>
                <c:pt idx="0">
                  <c:v>99.660679999999999</c:v>
                </c:pt>
                <c:pt idx="1">
                  <c:v>99.661209999999997</c:v>
                </c:pt>
                <c:pt idx="2">
                  <c:v>99.689539999999994</c:v>
                </c:pt>
                <c:pt idx="3">
                  <c:v>99.74794</c:v>
                </c:pt>
                <c:pt idx="4">
                  <c:v>99.828490000000002</c:v>
                </c:pt>
                <c:pt idx="5">
                  <c:v>99.923069999999996</c:v>
                </c:pt>
                <c:pt idx="6">
                  <c:v>100.0252</c:v>
                </c:pt>
                <c:pt idx="7">
                  <c:v>100.1374</c:v>
                </c:pt>
                <c:pt idx="8">
                  <c:v>100.2602</c:v>
                </c:pt>
                <c:pt idx="9">
                  <c:v>100.3925</c:v>
                </c:pt>
                <c:pt idx="10">
                  <c:v>100.5335</c:v>
                </c:pt>
                <c:pt idx="11">
                  <c:v>100.6692</c:v>
                </c:pt>
                <c:pt idx="12">
                  <c:v>100.78060000000001</c:v>
                </c:pt>
                <c:pt idx="13">
                  <c:v>100.8498</c:v>
                </c:pt>
                <c:pt idx="14">
                  <c:v>100.86109999999999</c:v>
                </c:pt>
                <c:pt idx="15">
                  <c:v>100.8026</c:v>
                </c:pt>
                <c:pt idx="16">
                  <c:v>100.67700000000001</c:v>
                </c:pt>
                <c:pt idx="17">
                  <c:v>100.4962</c:v>
                </c:pt>
                <c:pt idx="18">
                  <c:v>100.27079999999999</c:v>
                </c:pt>
                <c:pt idx="19">
                  <c:v>100.0025</c:v>
                </c:pt>
                <c:pt idx="20">
                  <c:v>99.697940000000003</c:v>
                </c:pt>
                <c:pt idx="21">
                  <c:v>99.381140000000002</c:v>
                </c:pt>
                <c:pt idx="22">
                  <c:v>99.081540000000004</c:v>
                </c:pt>
                <c:pt idx="23">
                  <c:v>98.829800000000006</c:v>
                </c:pt>
                <c:pt idx="24">
                  <c:v>98.64819</c:v>
                </c:pt>
                <c:pt idx="25">
                  <c:v>98.540369999999996</c:v>
                </c:pt>
                <c:pt idx="26">
                  <c:v>98.497640000000004</c:v>
                </c:pt>
                <c:pt idx="27">
                  <c:v>98.516459999999995</c:v>
                </c:pt>
                <c:pt idx="28">
                  <c:v>98.588040000000007</c:v>
                </c:pt>
                <c:pt idx="29">
                  <c:v>98.696110000000004</c:v>
                </c:pt>
                <c:pt idx="30">
                  <c:v>98.835040000000006</c:v>
                </c:pt>
                <c:pt idx="31">
                  <c:v>98.996319999999997</c:v>
                </c:pt>
                <c:pt idx="32">
                  <c:v>99.16865</c:v>
                </c:pt>
                <c:pt idx="33">
                  <c:v>99.338830000000002</c:v>
                </c:pt>
                <c:pt idx="34">
                  <c:v>99.501080000000002</c:v>
                </c:pt>
                <c:pt idx="35">
                  <c:v>99.660659999999993</c:v>
                </c:pt>
              </c:numCache>
            </c:numRef>
          </c:val>
          <c:smooth val="0"/>
          <c:extLst>
            <c:ext xmlns:c16="http://schemas.microsoft.com/office/drawing/2014/chart" uri="{C3380CC4-5D6E-409C-BE32-E72D297353CC}">
              <c16:uniqueId val="{00000000-F198-4D61-BF5C-A55B370B6595}"/>
            </c:ext>
          </c:extLst>
        </c:ser>
        <c:ser>
          <c:idx val="1"/>
          <c:order val="1"/>
          <c:tx>
            <c:strRef>
              <c:f>Sheet1!$C$1</c:f>
              <c:strCache>
                <c:ptCount val="1"/>
                <c:pt idx="0">
                  <c:v>日本</c:v>
                </c:pt>
              </c:strCache>
            </c:strRef>
          </c:tx>
          <c:spPr>
            <a:ln w="28575" cap="rnd">
              <a:solidFill>
                <a:srgbClr val="FFC000"/>
              </a:solidFill>
              <a:round/>
            </a:ln>
            <a:effectLst/>
          </c:spPr>
          <c:marker>
            <c:symbol val="none"/>
          </c:marker>
          <c:cat>
            <c:numRef>
              <c:f>Sheet1!$A$2:$A$37</c:f>
              <c:numCache>
                <c:formatCode>yyyy\-mm;@</c:formatCode>
                <c:ptCount val="36"/>
                <c:pt idx="0">
                  <c:v>45596</c:v>
                </c:pt>
                <c:pt idx="1">
                  <c:v>45565</c:v>
                </c:pt>
                <c:pt idx="2">
                  <c:v>45535</c:v>
                </c:pt>
                <c:pt idx="3">
                  <c:v>45504</c:v>
                </c:pt>
                <c:pt idx="4">
                  <c:v>45473</c:v>
                </c:pt>
                <c:pt idx="5">
                  <c:v>45443</c:v>
                </c:pt>
                <c:pt idx="6">
                  <c:v>45412</c:v>
                </c:pt>
                <c:pt idx="7">
                  <c:v>45382</c:v>
                </c:pt>
                <c:pt idx="8">
                  <c:v>45351</c:v>
                </c:pt>
                <c:pt idx="9">
                  <c:v>45322</c:v>
                </c:pt>
                <c:pt idx="10">
                  <c:v>45291</c:v>
                </c:pt>
                <c:pt idx="11">
                  <c:v>45260</c:v>
                </c:pt>
                <c:pt idx="12">
                  <c:v>45230</c:v>
                </c:pt>
                <c:pt idx="13">
                  <c:v>45199</c:v>
                </c:pt>
                <c:pt idx="14">
                  <c:v>45169</c:v>
                </c:pt>
                <c:pt idx="15">
                  <c:v>45138</c:v>
                </c:pt>
                <c:pt idx="16">
                  <c:v>45107</c:v>
                </c:pt>
                <c:pt idx="17">
                  <c:v>45077</c:v>
                </c:pt>
                <c:pt idx="18">
                  <c:v>45046</c:v>
                </c:pt>
                <c:pt idx="19">
                  <c:v>45016</c:v>
                </c:pt>
                <c:pt idx="20">
                  <c:v>44985</c:v>
                </c:pt>
                <c:pt idx="21">
                  <c:v>44957</c:v>
                </c:pt>
                <c:pt idx="22">
                  <c:v>44926</c:v>
                </c:pt>
                <c:pt idx="23">
                  <c:v>44895</c:v>
                </c:pt>
                <c:pt idx="24">
                  <c:v>44865</c:v>
                </c:pt>
                <c:pt idx="25">
                  <c:v>44834</c:v>
                </c:pt>
                <c:pt idx="26">
                  <c:v>44804</c:v>
                </c:pt>
                <c:pt idx="27">
                  <c:v>44773</c:v>
                </c:pt>
                <c:pt idx="28">
                  <c:v>44742</c:v>
                </c:pt>
                <c:pt idx="29">
                  <c:v>44712</c:v>
                </c:pt>
                <c:pt idx="30">
                  <c:v>44681</c:v>
                </c:pt>
                <c:pt idx="31">
                  <c:v>44651</c:v>
                </c:pt>
                <c:pt idx="32">
                  <c:v>44620</c:v>
                </c:pt>
                <c:pt idx="33">
                  <c:v>44592</c:v>
                </c:pt>
                <c:pt idx="34">
                  <c:v>44561</c:v>
                </c:pt>
                <c:pt idx="35">
                  <c:v>44530</c:v>
                </c:pt>
              </c:numCache>
            </c:numRef>
          </c:cat>
          <c:val>
            <c:numRef>
              <c:f>Sheet1!$C$2:$C$37</c:f>
              <c:numCache>
                <c:formatCode>0.00_ </c:formatCode>
                <c:ptCount val="36"/>
                <c:pt idx="0">
                  <c:v>100.07859999999999</c:v>
                </c:pt>
                <c:pt idx="1">
                  <c:v>100.0732</c:v>
                </c:pt>
                <c:pt idx="2">
                  <c:v>100.0702</c:v>
                </c:pt>
                <c:pt idx="3">
                  <c:v>100.0716</c:v>
                </c:pt>
                <c:pt idx="4">
                  <c:v>100.06319999999999</c:v>
                </c:pt>
                <c:pt idx="5">
                  <c:v>100.04</c:v>
                </c:pt>
                <c:pt idx="6">
                  <c:v>99.997500000000002</c:v>
                </c:pt>
                <c:pt idx="7">
                  <c:v>99.945899999999995</c:v>
                </c:pt>
                <c:pt idx="8">
                  <c:v>99.902950000000004</c:v>
                </c:pt>
                <c:pt idx="9">
                  <c:v>99.875370000000004</c:v>
                </c:pt>
                <c:pt idx="10">
                  <c:v>99.886830000000003</c:v>
                </c:pt>
                <c:pt idx="11">
                  <c:v>99.930530000000005</c:v>
                </c:pt>
                <c:pt idx="12">
                  <c:v>99.98236</c:v>
                </c:pt>
                <c:pt idx="13">
                  <c:v>100.021</c:v>
                </c:pt>
                <c:pt idx="14">
                  <c:v>100.0355</c:v>
                </c:pt>
                <c:pt idx="15">
                  <c:v>100.0303</c:v>
                </c:pt>
                <c:pt idx="16">
                  <c:v>100.0196</c:v>
                </c:pt>
                <c:pt idx="17">
                  <c:v>100.00579999999999</c:v>
                </c:pt>
                <c:pt idx="18">
                  <c:v>99.990690000000001</c:v>
                </c:pt>
                <c:pt idx="19">
                  <c:v>99.982219999999998</c:v>
                </c:pt>
                <c:pt idx="20">
                  <c:v>99.980959999999996</c:v>
                </c:pt>
                <c:pt idx="21">
                  <c:v>99.998369999999994</c:v>
                </c:pt>
                <c:pt idx="22">
                  <c:v>100.0376</c:v>
                </c:pt>
                <c:pt idx="23">
                  <c:v>100.098</c:v>
                </c:pt>
                <c:pt idx="24">
                  <c:v>100.1747</c:v>
                </c:pt>
                <c:pt idx="25">
                  <c:v>100.25</c:v>
                </c:pt>
                <c:pt idx="26">
                  <c:v>100.31959999999999</c:v>
                </c:pt>
                <c:pt idx="27">
                  <c:v>100.37350000000001</c:v>
                </c:pt>
                <c:pt idx="28">
                  <c:v>100.4186</c:v>
                </c:pt>
                <c:pt idx="29">
                  <c:v>100.4562</c:v>
                </c:pt>
                <c:pt idx="30">
                  <c:v>100.4866</c:v>
                </c:pt>
                <c:pt idx="31">
                  <c:v>100.5095</c:v>
                </c:pt>
                <c:pt idx="32">
                  <c:v>100.5303</c:v>
                </c:pt>
                <c:pt idx="33">
                  <c:v>100.5463</c:v>
                </c:pt>
                <c:pt idx="34">
                  <c:v>100.55200000000001</c:v>
                </c:pt>
                <c:pt idx="35">
                  <c:v>100.55759999999999</c:v>
                </c:pt>
              </c:numCache>
            </c:numRef>
          </c:val>
          <c:smooth val="0"/>
          <c:extLst>
            <c:ext xmlns:c16="http://schemas.microsoft.com/office/drawing/2014/chart" uri="{C3380CC4-5D6E-409C-BE32-E72D297353CC}">
              <c16:uniqueId val="{00000001-F198-4D61-BF5C-A55B370B6595}"/>
            </c:ext>
          </c:extLst>
        </c:ser>
        <c:ser>
          <c:idx val="2"/>
          <c:order val="2"/>
          <c:tx>
            <c:strRef>
              <c:f>Sheet1!$D$1</c:f>
              <c:strCache>
                <c:ptCount val="1"/>
                <c:pt idx="0">
                  <c:v>美国</c:v>
                </c:pt>
              </c:strCache>
            </c:strRef>
          </c:tx>
          <c:spPr>
            <a:ln w="28575" cap="rnd">
              <a:solidFill>
                <a:srgbClr val="00B0F0"/>
              </a:solidFill>
              <a:round/>
            </a:ln>
            <a:effectLst/>
          </c:spPr>
          <c:marker>
            <c:symbol val="none"/>
          </c:marker>
          <c:cat>
            <c:numRef>
              <c:f>Sheet1!$A$2:$A$37</c:f>
              <c:numCache>
                <c:formatCode>yyyy\-mm;@</c:formatCode>
                <c:ptCount val="36"/>
                <c:pt idx="0">
                  <c:v>45596</c:v>
                </c:pt>
                <c:pt idx="1">
                  <c:v>45565</c:v>
                </c:pt>
                <c:pt idx="2">
                  <c:v>45535</c:v>
                </c:pt>
                <c:pt idx="3">
                  <c:v>45504</c:v>
                </c:pt>
                <c:pt idx="4">
                  <c:v>45473</c:v>
                </c:pt>
                <c:pt idx="5">
                  <c:v>45443</c:v>
                </c:pt>
                <c:pt idx="6">
                  <c:v>45412</c:v>
                </c:pt>
                <c:pt idx="7">
                  <c:v>45382</c:v>
                </c:pt>
                <c:pt idx="8">
                  <c:v>45351</c:v>
                </c:pt>
                <c:pt idx="9">
                  <c:v>45322</c:v>
                </c:pt>
                <c:pt idx="10">
                  <c:v>45291</c:v>
                </c:pt>
                <c:pt idx="11">
                  <c:v>45260</c:v>
                </c:pt>
                <c:pt idx="12">
                  <c:v>45230</c:v>
                </c:pt>
                <c:pt idx="13">
                  <c:v>45199</c:v>
                </c:pt>
                <c:pt idx="14">
                  <c:v>45169</c:v>
                </c:pt>
                <c:pt idx="15">
                  <c:v>45138</c:v>
                </c:pt>
                <c:pt idx="16">
                  <c:v>45107</c:v>
                </c:pt>
                <c:pt idx="17">
                  <c:v>45077</c:v>
                </c:pt>
                <c:pt idx="18">
                  <c:v>45046</c:v>
                </c:pt>
                <c:pt idx="19">
                  <c:v>45016</c:v>
                </c:pt>
                <c:pt idx="20">
                  <c:v>44985</c:v>
                </c:pt>
                <c:pt idx="21">
                  <c:v>44957</c:v>
                </c:pt>
                <c:pt idx="22">
                  <c:v>44926</c:v>
                </c:pt>
                <c:pt idx="23">
                  <c:v>44895</c:v>
                </c:pt>
                <c:pt idx="24">
                  <c:v>44865</c:v>
                </c:pt>
                <c:pt idx="25">
                  <c:v>44834</c:v>
                </c:pt>
                <c:pt idx="26">
                  <c:v>44804</c:v>
                </c:pt>
                <c:pt idx="27">
                  <c:v>44773</c:v>
                </c:pt>
                <c:pt idx="28">
                  <c:v>44742</c:v>
                </c:pt>
                <c:pt idx="29">
                  <c:v>44712</c:v>
                </c:pt>
                <c:pt idx="30">
                  <c:v>44681</c:v>
                </c:pt>
                <c:pt idx="31">
                  <c:v>44651</c:v>
                </c:pt>
                <c:pt idx="32">
                  <c:v>44620</c:v>
                </c:pt>
                <c:pt idx="33">
                  <c:v>44592</c:v>
                </c:pt>
                <c:pt idx="34">
                  <c:v>44561</c:v>
                </c:pt>
                <c:pt idx="35">
                  <c:v>44530</c:v>
                </c:pt>
              </c:numCache>
            </c:numRef>
          </c:cat>
          <c:val>
            <c:numRef>
              <c:f>Sheet1!$D$2:$D$37</c:f>
              <c:numCache>
                <c:formatCode>0.00_ </c:formatCode>
                <c:ptCount val="36"/>
                <c:pt idx="0">
                  <c:v>100.2251</c:v>
                </c:pt>
                <c:pt idx="1">
                  <c:v>100.1131</c:v>
                </c:pt>
                <c:pt idx="2">
                  <c:v>100.02589999999999</c:v>
                </c:pt>
                <c:pt idx="3">
                  <c:v>99.973309999999998</c:v>
                </c:pt>
                <c:pt idx="4">
                  <c:v>99.952110000000005</c:v>
                </c:pt>
                <c:pt idx="5">
                  <c:v>99.951139999999995</c:v>
                </c:pt>
                <c:pt idx="6">
                  <c:v>99.933160000000001</c:v>
                </c:pt>
                <c:pt idx="7">
                  <c:v>99.868939999999995</c:v>
                </c:pt>
                <c:pt idx="8">
                  <c:v>99.752549999999999</c:v>
                </c:pt>
                <c:pt idx="9">
                  <c:v>99.612589999999997</c:v>
                </c:pt>
                <c:pt idx="10">
                  <c:v>99.478219999999993</c:v>
                </c:pt>
                <c:pt idx="11">
                  <c:v>99.375290000000007</c:v>
                </c:pt>
                <c:pt idx="12">
                  <c:v>99.308779999999999</c:v>
                </c:pt>
                <c:pt idx="13">
                  <c:v>99.267470000000003</c:v>
                </c:pt>
                <c:pt idx="14">
                  <c:v>99.220590000000001</c:v>
                </c:pt>
                <c:pt idx="15">
                  <c:v>99.152169999999998</c:v>
                </c:pt>
                <c:pt idx="16">
                  <c:v>99.064229999999995</c:v>
                </c:pt>
                <c:pt idx="17">
                  <c:v>98.975650000000002</c:v>
                </c:pt>
                <c:pt idx="18">
                  <c:v>98.912700000000001</c:v>
                </c:pt>
                <c:pt idx="19">
                  <c:v>98.882480000000001</c:v>
                </c:pt>
                <c:pt idx="20">
                  <c:v>98.886309999999995</c:v>
                </c:pt>
                <c:pt idx="21">
                  <c:v>98.906319999999994</c:v>
                </c:pt>
                <c:pt idx="22">
                  <c:v>98.937029999999993</c:v>
                </c:pt>
                <c:pt idx="23">
                  <c:v>98.990589999999997</c:v>
                </c:pt>
                <c:pt idx="24">
                  <c:v>99.076189999999997</c:v>
                </c:pt>
                <c:pt idx="25">
                  <c:v>99.189139999999995</c:v>
                </c:pt>
                <c:pt idx="26">
                  <c:v>99.336089999999999</c:v>
                </c:pt>
                <c:pt idx="27">
                  <c:v>99.525919999999999</c:v>
                </c:pt>
                <c:pt idx="28">
                  <c:v>99.771839999999997</c:v>
                </c:pt>
                <c:pt idx="29">
                  <c:v>100.0587</c:v>
                </c:pt>
                <c:pt idx="30">
                  <c:v>100.3383</c:v>
                </c:pt>
                <c:pt idx="31">
                  <c:v>100.56829999999999</c:v>
                </c:pt>
                <c:pt idx="32">
                  <c:v>100.7423</c:v>
                </c:pt>
                <c:pt idx="33">
                  <c:v>100.86069999999999</c:v>
                </c:pt>
                <c:pt idx="34">
                  <c:v>100.9379</c:v>
                </c:pt>
                <c:pt idx="35">
                  <c:v>100.9825</c:v>
                </c:pt>
              </c:numCache>
            </c:numRef>
          </c:val>
          <c:smooth val="0"/>
          <c:extLst>
            <c:ext xmlns:c16="http://schemas.microsoft.com/office/drawing/2014/chart" uri="{C3380CC4-5D6E-409C-BE32-E72D297353CC}">
              <c16:uniqueId val="{00000002-F198-4D61-BF5C-A55B370B6595}"/>
            </c:ext>
          </c:extLst>
        </c:ser>
        <c:ser>
          <c:idx val="3"/>
          <c:order val="3"/>
          <c:tx>
            <c:strRef>
              <c:f>Sheet1!$E$1</c:f>
              <c:strCache>
                <c:ptCount val="1"/>
                <c:pt idx="0">
                  <c:v>印度</c:v>
                </c:pt>
              </c:strCache>
            </c:strRef>
          </c:tx>
          <c:spPr>
            <a:ln w="28575" cap="rnd">
              <a:solidFill>
                <a:schemeClr val="bg2">
                  <a:lumMod val="50000"/>
                </a:schemeClr>
              </a:solidFill>
              <a:round/>
            </a:ln>
            <a:effectLst/>
          </c:spPr>
          <c:marker>
            <c:symbol val="none"/>
          </c:marker>
          <c:cat>
            <c:numRef>
              <c:f>Sheet1!$A$2:$A$37</c:f>
              <c:numCache>
                <c:formatCode>yyyy\-mm;@</c:formatCode>
                <c:ptCount val="36"/>
                <c:pt idx="0">
                  <c:v>45596</c:v>
                </c:pt>
                <c:pt idx="1">
                  <c:v>45565</c:v>
                </c:pt>
                <c:pt idx="2">
                  <c:v>45535</c:v>
                </c:pt>
                <c:pt idx="3">
                  <c:v>45504</c:v>
                </c:pt>
                <c:pt idx="4">
                  <c:v>45473</c:v>
                </c:pt>
                <c:pt idx="5">
                  <c:v>45443</c:v>
                </c:pt>
                <c:pt idx="6">
                  <c:v>45412</c:v>
                </c:pt>
                <c:pt idx="7">
                  <c:v>45382</c:v>
                </c:pt>
                <c:pt idx="8">
                  <c:v>45351</c:v>
                </c:pt>
                <c:pt idx="9">
                  <c:v>45322</c:v>
                </c:pt>
                <c:pt idx="10">
                  <c:v>45291</c:v>
                </c:pt>
                <c:pt idx="11">
                  <c:v>45260</c:v>
                </c:pt>
                <c:pt idx="12">
                  <c:v>45230</c:v>
                </c:pt>
                <c:pt idx="13">
                  <c:v>45199</c:v>
                </c:pt>
                <c:pt idx="14">
                  <c:v>45169</c:v>
                </c:pt>
                <c:pt idx="15">
                  <c:v>45138</c:v>
                </c:pt>
                <c:pt idx="16">
                  <c:v>45107</c:v>
                </c:pt>
                <c:pt idx="17">
                  <c:v>45077</c:v>
                </c:pt>
                <c:pt idx="18">
                  <c:v>45046</c:v>
                </c:pt>
                <c:pt idx="19">
                  <c:v>45016</c:v>
                </c:pt>
                <c:pt idx="20">
                  <c:v>44985</c:v>
                </c:pt>
                <c:pt idx="21">
                  <c:v>44957</c:v>
                </c:pt>
                <c:pt idx="22">
                  <c:v>44926</c:v>
                </c:pt>
                <c:pt idx="23">
                  <c:v>44895</c:v>
                </c:pt>
                <c:pt idx="24">
                  <c:v>44865</c:v>
                </c:pt>
                <c:pt idx="25">
                  <c:v>44834</c:v>
                </c:pt>
                <c:pt idx="26">
                  <c:v>44804</c:v>
                </c:pt>
                <c:pt idx="27">
                  <c:v>44773</c:v>
                </c:pt>
                <c:pt idx="28">
                  <c:v>44742</c:v>
                </c:pt>
                <c:pt idx="29">
                  <c:v>44712</c:v>
                </c:pt>
                <c:pt idx="30">
                  <c:v>44681</c:v>
                </c:pt>
                <c:pt idx="31">
                  <c:v>44651</c:v>
                </c:pt>
                <c:pt idx="32">
                  <c:v>44620</c:v>
                </c:pt>
                <c:pt idx="33">
                  <c:v>44592</c:v>
                </c:pt>
                <c:pt idx="34">
                  <c:v>44561</c:v>
                </c:pt>
                <c:pt idx="35">
                  <c:v>44530</c:v>
                </c:pt>
              </c:numCache>
            </c:numRef>
          </c:cat>
          <c:val>
            <c:numRef>
              <c:f>Sheet1!$E$2:$E$37</c:f>
              <c:numCache>
                <c:formatCode>0.00_ </c:formatCode>
                <c:ptCount val="36"/>
                <c:pt idx="0">
                  <c:v>100.41119999999999</c:v>
                </c:pt>
                <c:pt idx="1">
                  <c:v>100.3545</c:v>
                </c:pt>
                <c:pt idx="2">
                  <c:v>100.2963</c:v>
                </c:pt>
                <c:pt idx="3">
                  <c:v>100.2355</c:v>
                </c:pt>
                <c:pt idx="4">
                  <c:v>100.17189999999999</c:v>
                </c:pt>
                <c:pt idx="5">
                  <c:v>100.1054</c:v>
                </c:pt>
                <c:pt idx="6">
                  <c:v>100.0372</c:v>
                </c:pt>
                <c:pt idx="7">
                  <c:v>99.968689999999995</c:v>
                </c:pt>
                <c:pt idx="8">
                  <c:v>99.901979999999995</c:v>
                </c:pt>
                <c:pt idx="9">
                  <c:v>99.838669999999993</c:v>
                </c:pt>
                <c:pt idx="10">
                  <c:v>99.780919999999995</c:v>
                </c:pt>
                <c:pt idx="11">
                  <c:v>99.730779999999996</c:v>
                </c:pt>
                <c:pt idx="12">
                  <c:v>99.690349999999995</c:v>
                </c:pt>
                <c:pt idx="13">
                  <c:v>99.6601</c:v>
                </c:pt>
                <c:pt idx="14">
                  <c:v>99.639480000000006</c:v>
                </c:pt>
                <c:pt idx="15">
                  <c:v>99.627319999999997</c:v>
                </c:pt>
                <c:pt idx="16">
                  <c:v>99.623080000000002</c:v>
                </c:pt>
                <c:pt idx="17">
                  <c:v>99.626599999999996</c:v>
                </c:pt>
                <c:pt idx="18">
                  <c:v>99.639269999999996</c:v>
                </c:pt>
                <c:pt idx="19">
                  <c:v>99.66337</c:v>
                </c:pt>
                <c:pt idx="20">
                  <c:v>99.701319999999996</c:v>
                </c:pt>
                <c:pt idx="21">
                  <c:v>99.753119999999996</c:v>
                </c:pt>
                <c:pt idx="22">
                  <c:v>99.817189999999997</c:v>
                </c:pt>
                <c:pt idx="23">
                  <c:v>99.890889999999999</c:v>
                </c:pt>
                <c:pt idx="24">
                  <c:v>99.971299999999999</c:v>
                </c:pt>
                <c:pt idx="25">
                  <c:v>100.0562</c:v>
                </c:pt>
                <c:pt idx="26">
                  <c:v>100.14279999999999</c:v>
                </c:pt>
                <c:pt idx="27">
                  <c:v>100.2281</c:v>
                </c:pt>
                <c:pt idx="28">
                  <c:v>100.3095</c:v>
                </c:pt>
                <c:pt idx="29">
                  <c:v>100.3844</c:v>
                </c:pt>
                <c:pt idx="30">
                  <c:v>100.4503</c:v>
                </c:pt>
                <c:pt idx="31">
                  <c:v>100.50490000000001</c:v>
                </c:pt>
                <c:pt idx="32">
                  <c:v>100.547</c:v>
                </c:pt>
                <c:pt idx="33">
                  <c:v>100.57680000000001</c:v>
                </c:pt>
                <c:pt idx="34">
                  <c:v>100.595</c:v>
                </c:pt>
                <c:pt idx="35">
                  <c:v>100.6023</c:v>
                </c:pt>
              </c:numCache>
            </c:numRef>
          </c:val>
          <c:smooth val="0"/>
          <c:extLst>
            <c:ext xmlns:c16="http://schemas.microsoft.com/office/drawing/2014/chart" uri="{C3380CC4-5D6E-409C-BE32-E72D297353CC}">
              <c16:uniqueId val="{00000003-F198-4D61-BF5C-A55B370B6595}"/>
            </c:ext>
          </c:extLst>
        </c:ser>
        <c:dLbls>
          <c:showLegendKey val="0"/>
          <c:showVal val="0"/>
          <c:showCatName val="0"/>
          <c:showSerName val="0"/>
          <c:showPercent val="0"/>
          <c:showBubbleSize val="0"/>
        </c:dLbls>
        <c:smooth val="0"/>
        <c:axId val="540371152"/>
        <c:axId val="540374512"/>
      </c:lineChart>
      <c:dateAx>
        <c:axId val="540371152"/>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40374512"/>
        <c:crosses val="autoZero"/>
        <c:auto val="1"/>
        <c:lblOffset val="100"/>
        <c:baseTimeUnit val="months"/>
      </c:dateAx>
      <c:valAx>
        <c:axId val="540374512"/>
        <c:scaling>
          <c:orientation val="minMax"/>
          <c:min val="98"/>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4037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白酒行业盈利能力比较（</a:t>
            </a:r>
            <a:r>
              <a:rPr lang="en-US" altLang="zh-CN"/>
              <a:t>2023</a:t>
            </a:r>
            <a:r>
              <a:rPr lang="zh-CN" altLang="en-US"/>
              <a:t>年年报）</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A股!$D$3</c:f>
              <c:strCache>
                <c:ptCount val="1"/>
                <c:pt idx="0">
                  <c:v>ROE</c:v>
                </c:pt>
              </c:strCache>
            </c:strRef>
          </c:tx>
          <c:spPr>
            <a:solidFill>
              <a:schemeClr val="accent1"/>
            </a:solidFill>
            <a:ln>
              <a:noFill/>
            </a:ln>
            <a:effectLst/>
          </c:spPr>
          <c:invertIfNegative val="0"/>
          <c:cat>
            <c:strRef>
              <c:f>A股!$C$4:$C$24</c:f>
              <c:strCache>
                <c:ptCount val="21"/>
                <c:pt idx="0">
                  <c:v>行业中位值</c:v>
                </c:pt>
                <c:pt idx="1">
                  <c:v>山西汾酒</c:v>
                </c:pt>
                <c:pt idx="2">
                  <c:v>贵州茅台</c:v>
                </c:pt>
                <c:pt idx="3">
                  <c:v>泸州老窖</c:v>
                </c:pt>
                <c:pt idx="4">
                  <c:v>水井坊</c:v>
                </c:pt>
                <c:pt idx="5">
                  <c:v>迎驾贡酒</c:v>
                </c:pt>
                <c:pt idx="6">
                  <c:v>舍得酒业</c:v>
                </c:pt>
                <c:pt idx="7">
                  <c:v>今世缘</c:v>
                </c:pt>
                <c:pt idx="8">
                  <c:v>五粮液</c:v>
                </c:pt>
                <c:pt idx="9">
                  <c:v>古井贡酒</c:v>
                </c:pt>
                <c:pt idx="10">
                  <c:v>洋河股份</c:v>
                </c:pt>
                <c:pt idx="11">
                  <c:v>口子窖</c:v>
                </c:pt>
                <c:pt idx="12">
                  <c:v>岩石股份</c:v>
                </c:pt>
                <c:pt idx="13">
                  <c:v>老白干酒</c:v>
                </c:pt>
                <c:pt idx="14">
                  <c:v>酒鬼酒</c:v>
                </c:pt>
                <c:pt idx="15">
                  <c:v>金徽酒</c:v>
                </c:pt>
                <c:pt idx="16">
                  <c:v>伊力特</c:v>
                </c:pt>
                <c:pt idx="17">
                  <c:v>天佑德酒</c:v>
                </c:pt>
                <c:pt idx="18">
                  <c:v>金种子酒</c:v>
                </c:pt>
                <c:pt idx="19">
                  <c:v>顺鑫农业</c:v>
                </c:pt>
                <c:pt idx="20">
                  <c:v>皇台酒业</c:v>
                </c:pt>
              </c:strCache>
            </c:strRef>
          </c:cat>
          <c:val>
            <c:numRef>
              <c:f>A股!$D$4:$D$24</c:f>
              <c:numCache>
                <c:formatCode>0.00%</c:formatCode>
                <c:ptCount val="21"/>
                <c:pt idx="0">
                  <c:v>0.193</c:v>
                </c:pt>
                <c:pt idx="1">
                  <c:v>0.42470000000000002</c:v>
                </c:pt>
                <c:pt idx="2">
                  <c:v>0.36180000000000001</c:v>
                </c:pt>
                <c:pt idx="3">
                  <c:v>0.35039999999999999</c:v>
                </c:pt>
                <c:pt idx="4">
                  <c:v>0.3231</c:v>
                </c:pt>
                <c:pt idx="5">
                  <c:v>0.29970000000000002</c:v>
                </c:pt>
                <c:pt idx="6">
                  <c:v>0.26119999999999999</c:v>
                </c:pt>
                <c:pt idx="7">
                  <c:v>0.2576</c:v>
                </c:pt>
                <c:pt idx="8">
                  <c:v>0.24809999999999999</c:v>
                </c:pt>
                <c:pt idx="9">
                  <c:v>0.22919999999999999</c:v>
                </c:pt>
                <c:pt idx="10">
                  <c:v>0.20150000000000001</c:v>
                </c:pt>
                <c:pt idx="11">
                  <c:v>0.1845</c:v>
                </c:pt>
                <c:pt idx="12">
                  <c:v>0.15609999999999999</c:v>
                </c:pt>
                <c:pt idx="13">
                  <c:v>0.14549999999999999</c:v>
                </c:pt>
                <c:pt idx="14">
                  <c:v>0.13</c:v>
                </c:pt>
                <c:pt idx="15">
                  <c:v>0.1016</c:v>
                </c:pt>
                <c:pt idx="16">
                  <c:v>9.0800000000000006E-2</c:v>
                </c:pt>
                <c:pt idx="17">
                  <c:v>3.2099999999999997E-2</c:v>
                </c:pt>
                <c:pt idx="18">
                  <c:v>-8.6999999999999994E-3</c:v>
                </c:pt>
                <c:pt idx="19">
                  <c:v>-4.2700000000000002E-2</c:v>
                </c:pt>
                <c:pt idx="20">
                  <c:v>-0.1178</c:v>
                </c:pt>
              </c:numCache>
            </c:numRef>
          </c:val>
          <c:extLst>
            <c:ext xmlns:c16="http://schemas.microsoft.com/office/drawing/2014/chart" uri="{C3380CC4-5D6E-409C-BE32-E72D297353CC}">
              <c16:uniqueId val="{00000000-0E9E-439F-9356-FC4685B11AAB}"/>
            </c:ext>
          </c:extLst>
        </c:ser>
        <c:ser>
          <c:idx val="1"/>
          <c:order val="1"/>
          <c:tx>
            <c:strRef>
              <c:f>A股!$E$3</c:f>
              <c:strCache>
                <c:ptCount val="1"/>
                <c:pt idx="0">
                  <c:v>ROA</c:v>
                </c:pt>
              </c:strCache>
            </c:strRef>
          </c:tx>
          <c:spPr>
            <a:solidFill>
              <a:schemeClr val="accent2"/>
            </a:solidFill>
            <a:ln>
              <a:noFill/>
            </a:ln>
            <a:effectLst/>
          </c:spPr>
          <c:invertIfNegative val="0"/>
          <c:cat>
            <c:strRef>
              <c:f>A股!$C$4:$C$24</c:f>
              <c:strCache>
                <c:ptCount val="21"/>
                <c:pt idx="0">
                  <c:v>行业中位值</c:v>
                </c:pt>
                <c:pt idx="1">
                  <c:v>山西汾酒</c:v>
                </c:pt>
                <c:pt idx="2">
                  <c:v>贵州茅台</c:v>
                </c:pt>
                <c:pt idx="3">
                  <c:v>泸州老窖</c:v>
                </c:pt>
                <c:pt idx="4">
                  <c:v>水井坊</c:v>
                </c:pt>
                <c:pt idx="5">
                  <c:v>迎驾贡酒</c:v>
                </c:pt>
                <c:pt idx="6">
                  <c:v>舍得酒业</c:v>
                </c:pt>
                <c:pt idx="7">
                  <c:v>今世缘</c:v>
                </c:pt>
                <c:pt idx="8">
                  <c:v>五粮液</c:v>
                </c:pt>
                <c:pt idx="9">
                  <c:v>古井贡酒</c:v>
                </c:pt>
                <c:pt idx="10">
                  <c:v>洋河股份</c:v>
                </c:pt>
                <c:pt idx="11">
                  <c:v>口子窖</c:v>
                </c:pt>
                <c:pt idx="12">
                  <c:v>岩石股份</c:v>
                </c:pt>
                <c:pt idx="13">
                  <c:v>老白干酒</c:v>
                </c:pt>
                <c:pt idx="14">
                  <c:v>酒鬼酒</c:v>
                </c:pt>
                <c:pt idx="15">
                  <c:v>金徽酒</c:v>
                </c:pt>
                <c:pt idx="16">
                  <c:v>伊力特</c:v>
                </c:pt>
                <c:pt idx="17">
                  <c:v>天佑德酒</c:v>
                </c:pt>
                <c:pt idx="18">
                  <c:v>金种子酒</c:v>
                </c:pt>
                <c:pt idx="19">
                  <c:v>顺鑫农业</c:v>
                </c:pt>
                <c:pt idx="20">
                  <c:v>皇台酒业</c:v>
                </c:pt>
              </c:strCache>
            </c:strRef>
          </c:cat>
          <c:val>
            <c:numRef>
              <c:f>A股!$E$4:$E$24</c:f>
              <c:numCache>
                <c:formatCode>0.00%</c:formatCode>
                <c:ptCount val="21"/>
                <c:pt idx="0">
                  <c:v>0.185</c:v>
                </c:pt>
                <c:pt idx="1">
                  <c:v>0.35139999999999999</c:v>
                </c:pt>
                <c:pt idx="2">
                  <c:v>0.38600000000000001</c:v>
                </c:pt>
                <c:pt idx="3">
                  <c:v>0.30399999999999999</c:v>
                </c:pt>
                <c:pt idx="4">
                  <c:v>0.2162</c:v>
                </c:pt>
                <c:pt idx="5">
                  <c:v>0.27500000000000002</c:v>
                </c:pt>
                <c:pt idx="6">
                  <c:v>0.22009999999999999</c:v>
                </c:pt>
                <c:pt idx="7">
                  <c:v>0.19980000000000001</c:v>
                </c:pt>
                <c:pt idx="8">
                  <c:v>0.24790000000000001</c:v>
                </c:pt>
                <c:pt idx="9">
                  <c:v>0.18909999999999999</c:v>
                </c:pt>
                <c:pt idx="10">
                  <c:v>0.18090000000000001</c:v>
                </c:pt>
                <c:pt idx="11">
                  <c:v>0.19239999999999999</c:v>
                </c:pt>
                <c:pt idx="12">
                  <c:v>0.10290000000000001</c:v>
                </c:pt>
                <c:pt idx="13">
                  <c:v>9.4700000000000006E-2</c:v>
                </c:pt>
                <c:pt idx="14">
                  <c:v>0.1086</c:v>
                </c:pt>
                <c:pt idx="15">
                  <c:v>8.4599999999999995E-2</c:v>
                </c:pt>
                <c:pt idx="16">
                  <c:v>9.5799999999999996E-2</c:v>
                </c:pt>
                <c:pt idx="17">
                  <c:v>4.24E-2</c:v>
                </c:pt>
                <c:pt idx="18">
                  <c:v>-1.4E-3</c:v>
                </c:pt>
                <c:pt idx="19">
                  <c:v>1.38E-2</c:v>
                </c:pt>
                <c:pt idx="20">
                  <c:v>-1.8100000000000002E-2</c:v>
                </c:pt>
              </c:numCache>
            </c:numRef>
          </c:val>
          <c:extLst>
            <c:ext xmlns:c16="http://schemas.microsoft.com/office/drawing/2014/chart" uri="{C3380CC4-5D6E-409C-BE32-E72D297353CC}">
              <c16:uniqueId val="{00000001-0E9E-439F-9356-FC4685B11AAB}"/>
            </c:ext>
          </c:extLst>
        </c:ser>
        <c:dLbls>
          <c:showLegendKey val="0"/>
          <c:showVal val="0"/>
          <c:showCatName val="0"/>
          <c:showSerName val="0"/>
          <c:showPercent val="0"/>
          <c:showBubbleSize val="0"/>
        </c:dLbls>
        <c:gapWidth val="219"/>
        <c:overlap val="-27"/>
        <c:axId val="915985296"/>
        <c:axId val="915991056"/>
      </c:barChart>
      <c:catAx>
        <c:axId val="91598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5991056"/>
        <c:crosses val="autoZero"/>
        <c:auto val="1"/>
        <c:lblAlgn val="ctr"/>
        <c:lblOffset val="100"/>
        <c:noMultiLvlLbl val="0"/>
      </c:catAx>
      <c:valAx>
        <c:axId val="915991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598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白酒行业前</a:t>
            </a:r>
            <a:r>
              <a:rPr lang="en-US" altLang="zh-CN" dirty="0"/>
              <a:t>15</a:t>
            </a:r>
            <a:r>
              <a:rPr lang="zh-CN" altLang="en-US" dirty="0"/>
              <a:t>名</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A股!$B$1</c:f>
              <c:strCache>
                <c:ptCount val="1"/>
                <c:pt idx="0">
                  <c:v>营收三年复合增长率</c:v>
                </c:pt>
              </c:strCache>
            </c:strRef>
          </c:tx>
          <c:spPr>
            <a:solidFill>
              <a:schemeClr val="accent1"/>
            </a:solidFill>
            <a:ln>
              <a:noFill/>
            </a:ln>
            <a:effectLst/>
          </c:spPr>
          <c:invertIfNegative val="0"/>
          <c:cat>
            <c:strRef>
              <c:f>A股!$A$2:$A$16</c:f>
              <c:strCache>
                <c:ptCount val="15"/>
                <c:pt idx="0">
                  <c:v>岩石股份</c:v>
                </c:pt>
                <c:pt idx="1">
                  <c:v>山西汾酒</c:v>
                </c:pt>
                <c:pt idx="2">
                  <c:v>舍得酒业</c:v>
                </c:pt>
                <c:pt idx="3">
                  <c:v>天佑德酒</c:v>
                </c:pt>
                <c:pt idx="4">
                  <c:v>古越龙山</c:v>
                </c:pt>
                <c:pt idx="5">
                  <c:v>古井贡酒</c:v>
                </c:pt>
                <c:pt idx="6">
                  <c:v>迎驾贡酒</c:v>
                </c:pt>
                <c:pt idx="7">
                  <c:v>泸州老窖</c:v>
                </c:pt>
                <c:pt idx="8">
                  <c:v>老白干酒</c:v>
                </c:pt>
                <c:pt idx="9">
                  <c:v>中信尼雅</c:v>
                </c:pt>
                <c:pt idx="10">
                  <c:v>今世缘</c:v>
                </c:pt>
                <c:pt idx="11">
                  <c:v>行业中位值</c:v>
                </c:pt>
                <c:pt idx="12">
                  <c:v>水井坊</c:v>
                </c:pt>
                <c:pt idx="13">
                  <c:v>贵州茅台</c:v>
                </c:pt>
                <c:pt idx="14">
                  <c:v>五粮液</c:v>
                </c:pt>
              </c:strCache>
            </c:strRef>
          </c:cat>
          <c:val>
            <c:numRef>
              <c:f>A股!$B$2:$B$16</c:f>
              <c:numCache>
                <c:formatCode>0.00%</c:formatCode>
                <c:ptCount val="15"/>
                <c:pt idx="0">
                  <c:v>1.7342</c:v>
                </c:pt>
                <c:pt idx="1">
                  <c:v>0.31659999999999999</c:v>
                </c:pt>
                <c:pt idx="2">
                  <c:v>0.37840000000000001</c:v>
                </c:pt>
                <c:pt idx="3">
                  <c:v>0.1658</c:v>
                </c:pt>
                <c:pt idx="4">
                  <c:v>0.1109</c:v>
                </c:pt>
                <c:pt idx="5">
                  <c:v>0.25309999999999999</c:v>
                </c:pt>
                <c:pt idx="6">
                  <c:v>0.24859999999999999</c:v>
                </c:pt>
                <c:pt idx="7">
                  <c:v>0.21990000000000001</c:v>
                </c:pt>
                <c:pt idx="8">
                  <c:v>0.1348</c:v>
                </c:pt>
                <c:pt idx="9">
                  <c:v>0.30759999999999998</c:v>
                </c:pt>
                <c:pt idx="10">
                  <c:v>0.254</c:v>
                </c:pt>
                <c:pt idx="11">
                  <c:v>0.14860000000000001</c:v>
                </c:pt>
                <c:pt idx="12">
                  <c:v>0.1812</c:v>
                </c:pt>
                <c:pt idx="13">
                  <c:v>0.15390000000000001</c:v>
                </c:pt>
                <c:pt idx="14">
                  <c:v>0.1326</c:v>
                </c:pt>
              </c:numCache>
            </c:numRef>
          </c:val>
          <c:extLst>
            <c:ext xmlns:c16="http://schemas.microsoft.com/office/drawing/2014/chart" uri="{C3380CC4-5D6E-409C-BE32-E72D297353CC}">
              <c16:uniqueId val="{00000000-6FC5-4792-9F37-1C646DF67A33}"/>
            </c:ext>
          </c:extLst>
        </c:ser>
        <c:ser>
          <c:idx val="1"/>
          <c:order val="1"/>
          <c:tx>
            <c:strRef>
              <c:f>A股!$C$1</c:f>
              <c:strCache>
                <c:ptCount val="1"/>
                <c:pt idx="0">
                  <c:v>归母净利润三年复合增长率</c:v>
                </c:pt>
              </c:strCache>
            </c:strRef>
          </c:tx>
          <c:spPr>
            <a:solidFill>
              <a:schemeClr val="accent2"/>
            </a:solidFill>
            <a:ln>
              <a:noFill/>
            </a:ln>
            <a:effectLst/>
          </c:spPr>
          <c:invertIfNegative val="0"/>
          <c:cat>
            <c:strRef>
              <c:f>A股!$A$2:$A$16</c:f>
              <c:strCache>
                <c:ptCount val="15"/>
                <c:pt idx="0">
                  <c:v>岩石股份</c:v>
                </c:pt>
                <c:pt idx="1">
                  <c:v>山西汾酒</c:v>
                </c:pt>
                <c:pt idx="2">
                  <c:v>舍得酒业</c:v>
                </c:pt>
                <c:pt idx="3">
                  <c:v>天佑德酒</c:v>
                </c:pt>
                <c:pt idx="4">
                  <c:v>古越龙山</c:v>
                </c:pt>
                <c:pt idx="5">
                  <c:v>古井贡酒</c:v>
                </c:pt>
                <c:pt idx="6">
                  <c:v>迎驾贡酒</c:v>
                </c:pt>
                <c:pt idx="7">
                  <c:v>泸州老窖</c:v>
                </c:pt>
                <c:pt idx="8">
                  <c:v>老白干酒</c:v>
                </c:pt>
                <c:pt idx="9">
                  <c:v>中信尼雅</c:v>
                </c:pt>
                <c:pt idx="10">
                  <c:v>今世缘</c:v>
                </c:pt>
                <c:pt idx="11">
                  <c:v>行业中位值</c:v>
                </c:pt>
                <c:pt idx="12">
                  <c:v>水井坊</c:v>
                </c:pt>
                <c:pt idx="13">
                  <c:v>贵州茅台</c:v>
                </c:pt>
                <c:pt idx="14">
                  <c:v>五粮液</c:v>
                </c:pt>
              </c:strCache>
            </c:strRef>
          </c:cat>
          <c:val>
            <c:numRef>
              <c:f>A股!$C$2:$C$16</c:f>
              <c:numCache>
                <c:formatCode>0.00%</c:formatCode>
                <c:ptCount val="15"/>
                <c:pt idx="0">
                  <c:v>1.2141</c:v>
                </c:pt>
                <c:pt idx="1">
                  <c:v>0.50219999999999998</c:v>
                </c:pt>
                <c:pt idx="2">
                  <c:v>0.44990000000000002</c:v>
                </c:pt>
                <c:pt idx="3">
                  <c:v>0.40579999999999999</c:v>
                </c:pt>
                <c:pt idx="4">
                  <c:v>0.38129999999999997</c:v>
                </c:pt>
                <c:pt idx="5">
                  <c:v>0.35260000000000002</c:v>
                </c:pt>
                <c:pt idx="6">
                  <c:v>0.33879999999999999</c:v>
                </c:pt>
                <c:pt idx="7">
                  <c:v>0.30170000000000002</c:v>
                </c:pt>
                <c:pt idx="8">
                  <c:v>0.28670000000000001</c:v>
                </c:pt>
                <c:pt idx="9">
                  <c:v>0.27329999999999999</c:v>
                </c:pt>
                <c:pt idx="10">
                  <c:v>0.26019999999999999</c:v>
                </c:pt>
                <c:pt idx="11">
                  <c:v>0.2016</c:v>
                </c:pt>
                <c:pt idx="12">
                  <c:v>0.2016</c:v>
                </c:pt>
                <c:pt idx="13">
                  <c:v>0.16969999999999999</c:v>
                </c:pt>
                <c:pt idx="14">
                  <c:v>0.14829999999999999</c:v>
                </c:pt>
              </c:numCache>
            </c:numRef>
          </c:val>
          <c:extLst>
            <c:ext xmlns:c16="http://schemas.microsoft.com/office/drawing/2014/chart" uri="{C3380CC4-5D6E-409C-BE32-E72D297353CC}">
              <c16:uniqueId val="{00000001-6FC5-4792-9F37-1C646DF67A33}"/>
            </c:ext>
          </c:extLst>
        </c:ser>
        <c:dLbls>
          <c:showLegendKey val="0"/>
          <c:showVal val="0"/>
          <c:showCatName val="0"/>
          <c:showSerName val="0"/>
          <c:showPercent val="0"/>
          <c:showBubbleSize val="0"/>
        </c:dLbls>
        <c:gapWidth val="219"/>
        <c:overlap val="-27"/>
        <c:axId val="845991536"/>
        <c:axId val="846004976"/>
      </c:barChart>
      <c:catAx>
        <c:axId val="84599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46004976"/>
        <c:crosses val="autoZero"/>
        <c:auto val="1"/>
        <c:lblAlgn val="ctr"/>
        <c:lblOffset val="100"/>
        <c:noMultiLvlLbl val="0"/>
      </c:catAx>
      <c:valAx>
        <c:axId val="84600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4599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zh-CN"/>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zh-CN"/>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2536514B-8543-4C17-AFF1-BFBCB98F262B}"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E1F16-6EA0-45BA-9A22-0337A89D165D}" type="slidenum">
              <a:rPr lang="en-US" altLang="zh-CN"/>
              <a:pPr/>
              <a:t>1</a:t>
            </a:fld>
            <a:endParaRPr lang="en-US" altLang="zh-CN" dirty="0"/>
          </a:p>
        </p:txBody>
      </p:sp>
      <p:sp>
        <p:nvSpPr>
          <p:cNvPr id="4098" name="Rectangle 2"/>
          <p:cNvSpPr>
            <a:spLocks noGrp="1" noRot="1" noChangeAspect="1" noChangeArrowheads="1" noTextEdit="1"/>
          </p:cNvSpPr>
          <p:nvPr>
            <p:ph type="sldImg"/>
          </p:nvPr>
        </p:nvSpPr>
        <p:spPr>
          <a:xfrm>
            <a:off x="992188" y="768350"/>
            <a:ext cx="5114925" cy="3836988"/>
          </a:xfrm>
          <a:ln/>
        </p:spPr>
      </p:sp>
      <p:sp>
        <p:nvSpPr>
          <p:cNvPr id="40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62A4E-DCCA-4536-B452-2145185C3DD1}" type="slidenum">
              <a:rPr lang="en-US" altLang="zh-CN"/>
              <a:pPr/>
              <a:t>52</a:t>
            </a:fld>
            <a:endParaRPr lang="en-US" altLang="zh-CN"/>
          </a:p>
        </p:txBody>
      </p:sp>
      <p:sp>
        <p:nvSpPr>
          <p:cNvPr id="12290" name="Rectangle 2"/>
          <p:cNvSpPr>
            <a:spLocks noGrp="1" noRot="1" noChangeAspect="1" noChangeArrowheads="1" noTextEdit="1"/>
          </p:cNvSpPr>
          <p:nvPr>
            <p:ph type="sldImg"/>
          </p:nvPr>
        </p:nvSpPr>
        <p:spPr>
          <a:xfrm>
            <a:off x="992188" y="768350"/>
            <a:ext cx="5114925" cy="3836988"/>
          </a:xfrm>
          <a:ln/>
        </p:spPr>
      </p:sp>
      <p:sp>
        <p:nvSpPr>
          <p:cNvPr id="12291"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5124" name="Rectangle 4"/>
          <p:cNvSpPr>
            <a:spLocks noGrp="1" noChangeArrowheads="1"/>
          </p:cNvSpPr>
          <p:nvPr>
            <p:ph type="dt" sz="half" idx="2"/>
          </p:nvPr>
        </p:nvSpPr>
        <p:spPr/>
        <p:txBody>
          <a:bodyPr/>
          <a:lstStyle>
            <a:lvl1pPr>
              <a:defRPr/>
            </a:lvl1pPr>
          </a:lstStyle>
          <a:p>
            <a:endParaRPr lang="en-US" altLang="zh-CN"/>
          </a:p>
        </p:txBody>
      </p:sp>
      <p:sp>
        <p:nvSpPr>
          <p:cNvPr id="5125" name="Rectangle 5"/>
          <p:cNvSpPr>
            <a:spLocks noGrp="1" noChangeArrowheads="1"/>
          </p:cNvSpPr>
          <p:nvPr>
            <p:ph type="ftr" sz="quarter" idx="3"/>
          </p:nvPr>
        </p:nvSpPr>
        <p:spPr/>
        <p:txBody>
          <a:bodyPr/>
          <a:lstStyle>
            <a:lvl1pPr>
              <a:defRPr/>
            </a:lvl1pPr>
          </a:lstStyle>
          <a:p>
            <a:endParaRPr lang="en-US" altLang="zh-CN"/>
          </a:p>
        </p:txBody>
      </p:sp>
      <p:sp>
        <p:nvSpPr>
          <p:cNvPr id="5126" name="Rectangle 6"/>
          <p:cNvSpPr>
            <a:spLocks noGrp="1" noChangeArrowheads="1"/>
          </p:cNvSpPr>
          <p:nvPr>
            <p:ph type="sldNum" sz="quarter" idx="4"/>
          </p:nvPr>
        </p:nvSpPr>
        <p:spPr/>
        <p:txBody>
          <a:bodyPr/>
          <a:lstStyle>
            <a:lvl1pPr>
              <a:defRPr/>
            </a:lvl1pPr>
          </a:lstStyle>
          <a:p>
            <a:fld id="{3DB583C6-BF90-474C-993F-11B545209AF2}" type="slidenum">
              <a:rPr lang="en-US" altLang="zh-CN"/>
              <a:pPr/>
              <a:t>‹#›</a:t>
            </a:fld>
            <a:endParaRPr lang="en-US" altLang="zh-CN"/>
          </a:p>
        </p:txBody>
      </p:sp>
      <p:pic>
        <p:nvPicPr>
          <p:cNvPr id="5127" name="Picture 7" descr="PPT-2b"/>
          <p:cNvPicPr>
            <a:picLocks noChangeAspect="1" noChangeArrowheads="1"/>
          </p:cNvPicPr>
          <p:nvPr userDrawn="1"/>
        </p:nvPicPr>
        <p:blipFill>
          <a:blip r:embed="rId2" cstate="print"/>
          <a:srcRect/>
          <a:stretch>
            <a:fillRect/>
          </a:stretch>
        </p:blipFill>
        <p:spPr bwMode="auto">
          <a:xfrm>
            <a:off x="0" y="-9525"/>
            <a:ext cx="9144000" cy="6877050"/>
          </a:xfrm>
          <a:prstGeom prst="rect">
            <a:avLst/>
          </a:prstGeom>
          <a:noFill/>
        </p:spPr>
      </p:pic>
      <p:pic>
        <p:nvPicPr>
          <p:cNvPr id="5128" name="Picture 8" descr="PPT-2a"/>
          <p:cNvPicPr>
            <a:picLocks noChangeAspect="1" noChangeArrowheads="1"/>
          </p:cNvPicPr>
          <p:nvPr userDrawn="1"/>
        </p:nvPicPr>
        <p:blipFill>
          <a:blip r:embed="rId3" cstate="print"/>
          <a:srcRect/>
          <a:stretch>
            <a:fillRect/>
          </a:stretch>
        </p:blipFill>
        <p:spPr bwMode="auto">
          <a:xfrm>
            <a:off x="0" y="-9525"/>
            <a:ext cx="9144000" cy="68770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ABBA447-B1E6-4E50-AE75-FC6BA8284C70}"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5D8D34A-CF92-4C0C-84FA-BA904FD4A515}"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79AD7CED-173C-4149-892C-4F2F158D21EA}"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C9B1FEB-CAC2-456A-B597-C0C3985F681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5F4C1B2-1A09-46B1-A7E6-3C67687F6D0B}"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48AE0A-1B5E-4443-A11E-F1CCC6A0F53B}"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4B1D5A55-8805-4D9C-AEDA-7B0894D74BA7}"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CB696CB-0D20-433D-8E5B-0B86E57B7B00}"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EABADBC-C7C3-4515-9C32-39AE9F497921}"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7DAA04-42F4-4FEC-983B-1DF9D6DC33E0}"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AAF2870-266B-41D2-8899-8AC34ECFBF5E}"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CDC8B9D-6BF6-4FEE-B22E-E76EE2CD2E14}" type="slidenum">
              <a:rPr lang="en-US" altLang="zh-CN"/>
              <a:pPr/>
              <a:t>‹#›</a:t>
            </a:fld>
            <a:endParaRPr lang="en-US" altLang="zh-CN"/>
          </a:p>
        </p:txBody>
      </p:sp>
      <p:pic>
        <p:nvPicPr>
          <p:cNvPr id="1031" name="Picture 7" descr="PPT-2b"/>
          <p:cNvPicPr>
            <a:picLocks noChangeAspect="1" noChangeArrowheads="1"/>
          </p:cNvPicPr>
          <p:nvPr userDrawn="1"/>
        </p:nvPicPr>
        <p:blipFill>
          <a:blip r:embed="rId14" cstate="print"/>
          <a:srcRect/>
          <a:stretch>
            <a:fillRect/>
          </a:stretch>
        </p:blipFill>
        <p:spPr bwMode="auto">
          <a:xfrm>
            <a:off x="0" y="-9525"/>
            <a:ext cx="9144000" cy="68770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yd@mail.shufe.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22269;&#23478;&#32479;&#35745;&#23616;&#34892;&#19994;&#20998;&#31867;&#26631;&#20934;&#65288;2017&#65289;.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60.png"/></Relationships>
</file>

<file path=ppt/slides/_rels/slide3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onference-board.org/topics/us-leading-indicato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84438" y="2564904"/>
            <a:ext cx="6046787" cy="1862634"/>
          </a:xfrm>
        </p:spPr>
        <p:txBody>
          <a:bodyPr/>
          <a:lstStyle/>
          <a:p>
            <a:r>
              <a:rPr lang="zh-CN" altLang="en-US" sz="4000" b="1" dirty="0">
                <a:solidFill>
                  <a:srgbClr val="333300"/>
                </a:solidFill>
                <a:ea typeface="汉仪大宋简" pitchFamily="49" charset="-122"/>
              </a:rPr>
              <a:t>投资学</a:t>
            </a:r>
            <a:br>
              <a:rPr lang="en-US" altLang="zh-CN" sz="4000" b="1" dirty="0">
                <a:solidFill>
                  <a:srgbClr val="333300"/>
                </a:solidFill>
                <a:ea typeface="汉仪大宋简" pitchFamily="49" charset="-122"/>
              </a:rPr>
            </a:br>
            <a:r>
              <a:rPr lang="en-US" altLang="zh-CN" sz="4000" b="1" dirty="0">
                <a:solidFill>
                  <a:srgbClr val="333300"/>
                </a:solidFill>
                <a:ea typeface="汉仪大宋简" pitchFamily="49" charset="-122"/>
              </a:rPr>
              <a:t>L11 </a:t>
            </a:r>
            <a:r>
              <a:rPr lang="zh-CN" altLang="en-US" sz="4000" b="1" dirty="0">
                <a:solidFill>
                  <a:srgbClr val="333300"/>
                </a:solidFill>
                <a:ea typeface="汉仪大宋简" pitchFamily="49" charset="-122"/>
              </a:rPr>
              <a:t>股票 </a:t>
            </a:r>
            <a:r>
              <a:rPr lang="en-US" altLang="zh-CN" sz="4000" b="1" dirty="0">
                <a:solidFill>
                  <a:srgbClr val="333300"/>
                </a:solidFill>
                <a:ea typeface="汉仪大宋简" pitchFamily="49" charset="-122"/>
              </a:rPr>
              <a:t>(I)</a:t>
            </a:r>
            <a:endParaRPr lang="zh-CN" altLang="en-US" sz="4000" b="1" dirty="0">
              <a:solidFill>
                <a:srgbClr val="333300"/>
              </a:solidFill>
              <a:ea typeface="汉仪大宋简" pitchFamily="49" charset="-122"/>
            </a:endParaRPr>
          </a:p>
        </p:txBody>
      </p:sp>
      <p:sp>
        <p:nvSpPr>
          <p:cNvPr id="2051" name="Rectangle 3"/>
          <p:cNvSpPr>
            <a:spLocks noGrp="1" noChangeArrowheads="1"/>
          </p:cNvSpPr>
          <p:nvPr>
            <p:ph type="subTitle" idx="1"/>
          </p:nvPr>
        </p:nvSpPr>
        <p:spPr>
          <a:xfrm>
            <a:off x="4572000" y="4652963"/>
            <a:ext cx="3952875" cy="1728365"/>
          </a:xfrm>
        </p:spPr>
        <p:txBody>
          <a:bodyPr/>
          <a:lstStyle/>
          <a:p>
            <a:pPr algn="r">
              <a:lnSpc>
                <a:spcPct val="90000"/>
              </a:lnSpc>
            </a:pPr>
            <a:r>
              <a:rPr lang="zh-CN" altLang="en-US" sz="2400" b="1" dirty="0">
                <a:effectLst>
                  <a:outerShdw blurRad="38100" dist="38100" dir="2700000" algn="tl">
                    <a:srgbClr val="C0C0C0"/>
                  </a:outerShdw>
                </a:effectLst>
                <a:latin typeface="SimHei" pitchFamily="2" charset="-122"/>
                <a:ea typeface="SimHei" pitchFamily="2" charset="-122"/>
              </a:rPr>
              <a:t>上海财经大学</a:t>
            </a:r>
            <a:r>
              <a:rPr lang="zh-CN" altLang="en-US" b="1" dirty="0">
                <a:effectLst>
                  <a:outerShdw blurRad="38100" dist="38100" dir="2700000" algn="tl">
                    <a:srgbClr val="C0C0C0"/>
                  </a:outerShdw>
                </a:effectLst>
                <a:latin typeface="SimHei" pitchFamily="2" charset="-122"/>
                <a:ea typeface="SimHei" pitchFamily="2" charset="-122"/>
              </a:rPr>
              <a:t>  骆玉鼎</a:t>
            </a:r>
            <a:endParaRPr lang="zh-CN" altLang="en-US" sz="2400" b="1" dirty="0">
              <a:effectLst>
                <a:outerShdw blurRad="38100" dist="38100" dir="2700000" algn="tl">
                  <a:srgbClr val="C0C0C0"/>
                </a:outerShdw>
              </a:effectLst>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hlinkClick r:id="rId3"/>
              </a:rPr>
              <a:t>lyd@mail.shufe.edu.cn</a:t>
            </a:r>
            <a:endParaRPr lang="en-US" altLang="zh-CN" sz="2400" dirty="0">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rPr>
              <a:t> 2024.12</a:t>
            </a:r>
          </a:p>
          <a:p>
            <a:pPr algn="r">
              <a:lnSpc>
                <a:spcPct val="90000"/>
              </a:lnSpc>
            </a:pPr>
            <a:endParaRPr lang="en-US" altLang="zh-CN" sz="2400" dirty="0">
              <a:latin typeface="汉仪大宋简" pitchFamily="49" charset="-122"/>
              <a:ea typeface="汉仪大宋简" pitchFamily="49" charset="-122"/>
            </a:endParaRPr>
          </a:p>
        </p:txBody>
      </p:sp>
      <p:sp>
        <p:nvSpPr>
          <p:cNvPr id="2052" name="Line 4"/>
          <p:cNvSpPr>
            <a:spLocks noChangeShapeType="1"/>
          </p:cNvSpPr>
          <p:nvPr/>
        </p:nvSpPr>
        <p:spPr bwMode="auto">
          <a:xfrm>
            <a:off x="2987675" y="4581525"/>
            <a:ext cx="5472113" cy="0"/>
          </a:xfrm>
          <a:prstGeom prst="line">
            <a:avLst/>
          </a:prstGeom>
          <a:noFill/>
          <a:ln w="22225">
            <a:solidFill>
              <a:srgbClr val="333300"/>
            </a:solidFill>
            <a:round/>
            <a:headEnd/>
            <a:tailEnd/>
          </a:ln>
          <a:effectLst/>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56D05A-8081-C508-3B19-DFC0FD1ED265}"/>
              </a:ext>
            </a:extLst>
          </p:cNvPr>
          <p:cNvSpPr>
            <a:spLocks noGrp="1"/>
          </p:cNvSpPr>
          <p:nvPr>
            <p:ph type="title"/>
          </p:nvPr>
        </p:nvSpPr>
        <p:spPr/>
        <p:txBody>
          <a:bodyPr/>
          <a:lstStyle/>
          <a:p>
            <a:r>
              <a:rPr lang="zh-CN" altLang="en-US" dirty="0"/>
              <a:t>            </a:t>
            </a:r>
            <a:r>
              <a:rPr lang="zh-CN" altLang="en-US" sz="4000" dirty="0"/>
              <a:t>我已经预测到了你的预测</a:t>
            </a:r>
            <a:endParaRPr lang="zh-CN" altLang="en-US" dirty="0"/>
          </a:p>
        </p:txBody>
      </p:sp>
      <p:sp>
        <p:nvSpPr>
          <p:cNvPr id="3" name="内容占位符 2">
            <a:extLst>
              <a:ext uri="{FF2B5EF4-FFF2-40B4-BE49-F238E27FC236}">
                <a16:creationId xmlns:a16="http://schemas.microsoft.com/office/drawing/2014/main" id="{50E11840-512A-A3C0-8514-FE86F8AFC69E}"/>
              </a:ext>
            </a:extLst>
          </p:cNvPr>
          <p:cNvSpPr>
            <a:spLocks noGrp="1"/>
          </p:cNvSpPr>
          <p:nvPr>
            <p:ph idx="1"/>
          </p:nvPr>
        </p:nvSpPr>
        <p:spPr/>
        <p:txBody>
          <a:bodyPr/>
          <a:lstStyle/>
          <a:p>
            <a:pPr algn="l"/>
            <a:r>
              <a:rPr lang="en-US" altLang="zh-CN" sz="2400" b="0" i="0" u="none" strike="noStrike" baseline="0" dirty="0">
                <a:latin typeface="Monotype Corsiva" panose="03010101010201010101" pitchFamily="66" charset="0"/>
              </a:rPr>
              <a:t>The stock market price index is a leading indicator. This is what we would expect , as stock prices are forward-looking predictors of future profitability. Unfortunately, this makes the series of leading indicators much less useful for investment policy—by the time the series predicts an upturn, the market has already made its move. Although the business cycle may be somewhat predictable, the stock market may not be. This is just one more manifestation of the efficient markets hypothesis.</a:t>
            </a:r>
            <a:endParaRPr lang="zh-CN" altLang="en-US" sz="4000" dirty="0">
              <a:latin typeface="Monotype Corsiva" panose="03010101010201010101" pitchFamily="66" charset="0"/>
            </a:endParaRPr>
          </a:p>
        </p:txBody>
      </p:sp>
    </p:spTree>
    <p:extLst>
      <p:ext uri="{BB962C8B-B14F-4D97-AF65-F5344CB8AC3E}">
        <p14:creationId xmlns:p14="http://schemas.microsoft.com/office/powerpoint/2010/main" val="218623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D8CD29-4164-A9CB-FBBA-8C2C9A5BD2B0}"/>
              </a:ext>
            </a:extLst>
          </p:cNvPr>
          <p:cNvSpPr>
            <a:spLocks noGrp="1"/>
          </p:cNvSpPr>
          <p:nvPr>
            <p:ph type="title"/>
          </p:nvPr>
        </p:nvSpPr>
        <p:spPr/>
        <p:txBody>
          <a:bodyPr/>
          <a:lstStyle/>
          <a:p>
            <a:r>
              <a:rPr lang="zh-CN" altLang="en-US" dirty="0"/>
              <a:t>行业分类</a:t>
            </a:r>
          </a:p>
        </p:txBody>
      </p:sp>
      <p:sp>
        <p:nvSpPr>
          <p:cNvPr id="3" name="内容占位符 2">
            <a:extLst>
              <a:ext uri="{FF2B5EF4-FFF2-40B4-BE49-F238E27FC236}">
                <a16:creationId xmlns:a16="http://schemas.microsoft.com/office/drawing/2014/main" id="{EE21CE74-BA84-1F2E-F975-F92D09935F85}"/>
              </a:ext>
            </a:extLst>
          </p:cNvPr>
          <p:cNvSpPr>
            <a:spLocks noGrp="1"/>
          </p:cNvSpPr>
          <p:nvPr>
            <p:ph idx="1"/>
          </p:nvPr>
        </p:nvSpPr>
        <p:spPr/>
        <p:txBody>
          <a:bodyPr/>
          <a:lstStyle/>
          <a:p>
            <a:r>
              <a:rPr lang="zh-CN" altLang="en-US" dirty="0"/>
              <a:t>申万 ：</a:t>
            </a:r>
            <a:r>
              <a:rPr lang="en-US" altLang="zh-CN" dirty="0"/>
              <a:t>19</a:t>
            </a:r>
            <a:r>
              <a:rPr lang="zh-CN" altLang="en-US" dirty="0"/>
              <a:t>个一级行业</a:t>
            </a:r>
            <a:endParaRPr lang="en-US" altLang="zh-CN" dirty="0"/>
          </a:p>
          <a:p>
            <a:r>
              <a:rPr lang="zh-CN" altLang="en-US" dirty="0">
                <a:hlinkClick r:id="rId2" action="ppaction://hlinkfile"/>
              </a:rPr>
              <a:t>国家统计局（</a:t>
            </a:r>
            <a:r>
              <a:rPr lang="en-US" altLang="zh-CN" dirty="0">
                <a:hlinkClick r:id="rId2" action="ppaction://hlinkfile"/>
              </a:rPr>
              <a:t>GB/T 4754-2017</a:t>
            </a:r>
            <a:r>
              <a:rPr lang="zh-CN" altLang="en-US" dirty="0">
                <a:hlinkClick r:id="rId2" action="ppaction://hlinkfile"/>
              </a:rPr>
              <a:t>）： </a:t>
            </a:r>
            <a:r>
              <a:rPr lang="en-US" altLang="zh-CN" dirty="0">
                <a:hlinkClick r:id="rId2" action="ppaction://hlinkfile"/>
              </a:rPr>
              <a:t>20</a:t>
            </a:r>
            <a:r>
              <a:rPr lang="zh-CN" altLang="en-US" dirty="0">
                <a:hlinkClick r:id="rId2" action="ppaction://hlinkfile"/>
              </a:rPr>
              <a:t>个一级行业</a:t>
            </a:r>
            <a:endParaRPr lang="en-US" altLang="zh-CN" dirty="0"/>
          </a:p>
          <a:p>
            <a:endParaRPr lang="zh-CN" altLang="en-US" dirty="0"/>
          </a:p>
        </p:txBody>
      </p:sp>
    </p:spTree>
    <p:extLst>
      <p:ext uri="{BB962C8B-B14F-4D97-AF65-F5344CB8AC3E}">
        <p14:creationId xmlns:p14="http://schemas.microsoft.com/office/powerpoint/2010/main" val="280386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458FE8-44F7-E6BB-30DA-5F9C7C1CFA2B}"/>
              </a:ext>
            </a:extLst>
          </p:cNvPr>
          <p:cNvSpPr>
            <a:spLocks noGrp="1"/>
          </p:cNvSpPr>
          <p:nvPr>
            <p:ph type="title"/>
          </p:nvPr>
        </p:nvSpPr>
        <p:spPr/>
        <p:txBody>
          <a:bodyPr/>
          <a:lstStyle/>
          <a:p>
            <a:r>
              <a:rPr lang="zh-CN" altLang="en-US" dirty="0"/>
              <a:t>行业轮动</a:t>
            </a:r>
          </a:p>
        </p:txBody>
      </p:sp>
      <p:pic>
        <p:nvPicPr>
          <p:cNvPr id="5" name="内容占位符 4">
            <a:extLst>
              <a:ext uri="{FF2B5EF4-FFF2-40B4-BE49-F238E27FC236}">
                <a16:creationId xmlns:a16="http://schemas.microsoft.com/office/drawing/2014/main" id="{BA34963A-6333-F6BA-360B-53ECDCA288C9}"/>
              </a:ext>
            </a:extLst>
          </p:cNvPr>
          <p:cNvPicPr>
            <a:picLocks noGrp="1" noChangeAspect="1"/>
          </p:cNvPicPr>
          <p:nvPr>
            <p:ph idx="1"/>
          </p:nvPr>
        </p:nvPicPr>
        <p:blipFill>
          <a:blip r:embed="rId2"/>
          <a:stretch>
            <a:fillRect/>
          </a:stretch>
        </p:blipFill>
        <p:spPr>
          <a:xfrm>
            <a:off x="1495888" y="1340769"/>
            <a:ext cx="6172456" cy="5061414"/>
          </a:xfrm>
        </p:spPr>
      </p:pic>
    </p:spTree>
    <p:extLst>
      <p:ext uri="{BB962C8B-B14F-4D97-AF65-F5344CB8AC3E}">
        <p14:creationId xmlns:p14="http://schemas.microsoft.com/office/powerpoint/2010/main" val="230650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EF843D-2CDE-C00C-3603-46B326E5F894}"/>
              </a:ext>
            </a:extLst>
          </p:cNvPr>
          <p:cNvSpPr>
            <a:spLocks noGrp="1"/>
          </p:cNvSpPr>
          <p:nvPr>
            <p:ph type="title"/>
          </p:nvPr>
        </p:nvSpPr>
        <p:spPr/>
        <p:txBody>
          <a:bodyPr/>
          <a:lstStyle/>
          <a:p>
            <a:r>
              <a:rPr lang="zh-CN" altLang="en-US" dirty="0"/>
              <a:t>行业生命周期</a:t>
            </a:r>
          </a:p>
        </p:txBody>
      </p:sp>
      <p:pic>
        <p:nvPicPr>
          <p:cNvPr id="5" name="内容占位符 4">
            <a:extLst>
              <a:ext uri="{FF2B5EF4-FFF2-40B4-BE49-F238E27FC236}">
                <a16:creationId xmlns:a16="http://schemas.microsoft.com/office/drawing/2014/main" id="{4D38289C-41CC-E455-8426-EEF995669F08}"/>
              </a:ext>
            </a:extLst>
          </p:cNvPr>
          <p:cNvPicPr>
            <a:picLocks noGrp="1" noChangeAspect="1"/>
          </p:cNvPicPr>
          <p:nvPr>
            <p:ph idx="1"/>
          </p:nvPr>
        </p:nvPicPr>
        <p:blipFill>
          <a:blip r:embed="rId2"/>
          <a:stretch>
            <a:fillRect/>
          </a:stretch>
        </p:blipFill>
        <p:spPr>
          <a:xfrm>
            <a:off x="1763687" y="1443859"/>
            <a:ext cx="5731337" cy="4937469"/>
          </a:xfrm>
        </p:spPr>
      </p:pic>
    </p:spTree>
    <p:extLst>
      <p:ext uri="{BB962C8B-B14F-4D97-AF65-F5344CB8AC3E}">
        <p14:creationId xmlns:p14="http://schemas.microsoft.com/office/powerpoint/2010/main" val="393744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D7043-A27F-8BEB-E24B-7B6841B4DA7A}"/>
              </a:ext>
            </a:extLst>
          </p:cNvPr>
          <p:cNvSpPr>
            <a:spLocks noGrp="1"/>
          </p:cNvSpPr>
          <p:nvPr>
            <p:ph type="title"/>
          </p:nvPr>
        </p:nvSpPr>
        <p:spPr/>
        <p:txBody>
          <a:bodyPr/>
          <a:lstStyle/>
          <a:p>
            <a:r>
              <a:rPr lang="zh-CN" altLang="en-US" dirty="0"/>
              <a:t>           行业分析的基本问题</a:t>
            </a:r>
          </a:p>
        </p:txBody>
      </p:sp>
      <p:sp>
        <p:nvSpPr>
          <p:cNvPr id="3" name="内容占位符 2">
            <a:extLst>
              <a:ext uri="{FF2B5EF4-FFF2-40B4-BE49-F238E27FC236}">
                <a16:creationId xmlns:a16="http://schemas.microsoft.com/office/drawing/2014/main" id="{B77A0D2B-1595-AD47-ACCC-EA26E1507B55}"/>
              </a:ext>
            </a:extLst>
          </p:cNvPr>
          <p:cNvSpPr>
            <a:spLocks noGrp="1"/>
          </p:cNvSpPr>
          <p:nvPr>
            <p:ph idx="1"/>
          </p:nvPr>
        </p:nvSpPr>
        <p:spPr/>
        <p:txBody>
          <a:bodyPr/>
          <a:lstStyle/>
          <a:p>
            <a:r>
              <a:rPr lang="zh-CN" altLang="en-US" dirty="0"/>
              <a:t>本行业的主要商业模式是什么？</a:t>
            </a:r>
            <a:endParaRPr lang="en-US" altLang="zh-CN" dirty="0"/>
          </a:p>
          <a:p>
            <a:r>
              <a:rPr lang="zh-CN" altLang="en-US" dirty="0"/>
              <a:t>本行业的行业生态是什么？</a:t>
            </a:r>
            <a:endParaRPr lang="en-US" altLang="zh-CN" dirty="0"/>
          </a:p>
          <a:p>
            <a:r>
              <a:rPr lang="zh-CN" altLang="en-US" dirty="0"/>
              <a:t>本行业的盈利能力如何？</a:t>
            </a:r>
            <a:endParaRPr lang="en-US" altLang="zh-CN" dirty="0"/>
          </a:p>
          <a:p>
            <a:r>
              <a:rPr lang="zh-CN" altLang="en-US" dirty="0"/>
              <a:t>本行业的增长趋势如何？</a:t>
            </a:r>
            <a:endParaRPr lang="en-US" altLang="zh-CN" dirty="0"/>
          </a:p>
          <a:p>
            <a:r>
              <a:rPr lang="zh-CN" altLang="en-US" dirty="0"/>
              <a:t>本行业的竞争态势如何？</a:t>
            </a:r>
          </a:p>
        </p:txBody>
      </p:sp>
    </p:spTree>
    <p:extLst>
      <p:ext uri="{BB962C8B-B14F-4D97-AF65-F5344CB8AC3E}">
        <p14:creationId xmlns:p14="http://schemas.microsoft.com/office/powerpoint/2010/main" val="2830921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96C473-78B4-7939-AC44-D0CC5D4B1B44}"/>
              </a:ext>
            </a:extLst>
          </p:cNvPr>
          <p:cNvSpPr>
            <a:spLocks noGrp="1"/>
          </p:cNvSpPr>
          <p:nvPr>
            <p:ph type="title"/>
          </p:nvPr>
        </p:nvSpPr>
        <p:spPr/>
        <p:txBody>
          <a:bodyPr/>
          <a:lstStyle/>
          <a:p>
            <a:r>
              <a:rPr lang="zh-CN" altLang="en-US" dirty="0"/>
              <a:t>          行业分析数据与洞察</a:t>
            </a:r>
          </a:p>
        </p:txBody>
      </p:sp>
      <p:sp>
        <p:nvSpPr>
          <p:cNvPr id="3" name="内容占位符 2">
            <a:extLst>
              <a:ext uri="{FF2B5EF4-FFF2-40B4-BE49-F238E27FC236}">
                <a16:creationId xmlns:a16="http://schemas.microsoft.com/office/drawing/2014/main" id="{56F8F364-969A-BDD5-857C-41A34E1D6C5C}"/>
              </a:ext>
            </a:extLst>
          </p:cNvPr>
          <p:cNvSpPr>
            <a:spLocks noGrp="1"/>
          </p:cNvSpPr>
          <p:nvPr>
            <p:ph idx="1"/>
          </p:nvPr>
        </p:nvSpPr>
        <p:spPr/>
        <p:txBody>
          <a:bodyPr/>
          <a:lstStyle/>
          <a:p>
            <a:r>
              <a:rPr lang="en-US" altLang="zh-CN" dirty="0" err="1"/>
              <a:t>iFind</a:t>
            </a:r>
            <a:r>
              <a:rPr lang="en-US" altLang="zh-CN" dirty="0"/>
              <a:t>——</a:t>
            </a:r>
            <a:r>
              <a:rPr lang="zh-CN" altLang="en-US" dirty="0"/>
              <a:t>股票</a:t>
            </a:r>
            <a:r>
              <a:rPr lang="en-US" altLang="zh-CN" dirty="0"/>
              <a:t>——</a:t>
            </a:r>
            <a:r>
              <a:rPr lang="zh-CN" altLang="en-US" dirty="0"/>
              <a:t>行业研究</a:t>
            </a:r>
            <a:endParaRPr lang="en-US" altLang="zh-CN" dirty="0"/>
          </a:p>
          <a:p>
            <a:r>
              <a:rPr lang="zh-CN" altLang="en-US" dirty="0"/>
              <a:t>行业比较（动图）</a:t>
            </a:r>
            <a:endParaRPr lang="en-US" altLang="zh-CN" dirty="0"/>
          </a:p>
          <a:p>
            <a:r>
              <a:rPr lang="zh-CN" altLang="en-US" dirty="0"/>
              <a:t>行业时钟</a:t>
            </a:r>
            <a:endParaRPr lang="en-US" altLang="zh-CN" dirty="0"/>
          </a:p>
          <a:p>
            <a:r>
              <a:rPr lang="zh-CN" altLang="en-US" dirty="0"/>
              <a:t>行业经济数据</a:t>
            </a:r>
            <a:endParaRPr lang="en-US" altLang="zh-CN" dirty="0"/>
          </a:p>
          <a:p>
            <a:r>
              <a:rPr lang="en-US" altLang="zh-CN" dirty="0"/>
              <a:t>AI</a:t>
            </a:r>
            <a:r>
              <a:rPr lang="zh-CN" altLang="en-US" dirty="0"/>
              <a:t>行业预测</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350227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B23047-4011-7425-6B21-9D41A43CC194}"/>
              </a:ext>
            </a:extLst>
          </p:cNvPr>
          <p:cNvSpPr>
            <a:spLocks noGrp="1"/>
          </p:cNvSpPr>
          <p:nvPr>
            <p:ph type="title"/>
          </p:nvPr>
        </p:nvSpPr>
        <p:spPr/>
        <p:txBody>
          <a:bodyPr/>
          <a:lstStyle/>
          <a:p>
            <a:r>
              <a:rPr lang="zh-CN" altLang="en-US" dirty="0"/>
              <a:t>     行业生态：农业</a:t>
            </a:r>
            <a:r>
              <a:rPr lang="en-US" altLang="zh-CN" dirty="0"/>
              <a:t>-</a:t>
            </a:r>
            <a:r>
              <a:rPr lang="zh-CN" altLang="en-US" dirty="0"/>
              <a:t>种业</a:t>
            </a:r>
          </a:p>
        </p:txBody>
      </p:sp>
      <p:pic>
        <p:nvPicPr>
          <p:cNvPr id="5" name="内容占位符 4">
            <a:extLst>
              <a:ext uri="{FF2B5EF4-FFF2-40B4-BE49-F238E27FC236}">
                <a16:creationId xmlns:a16="http://schemas.microsoft.com/office/drawing/2014/main" id="{7C705A2D-F73B-EB03-813B-1DD58DEBF903}"/>
              </a:ext>
            </a:extLst>
          </p:cNvPr>
          <p:cNvPicPr>
            <a:picLocks noGrp="1" noChangeAspect="1"/>
          </p:cNvPicPr>
          <p:nvPr>
            <p:ph idx="1"/>
          </p:nvPr>
        </p:nvPicPr>
        <p:blipFill>
          <a:blip r:embed="rId2"/>
          <a:stretch>
            <a:fillRect/>
          </a:stretch>
        </p:blipFill>
        <p:spPr>
          <a:xfrm>
            <a:off x="418024" y="1556793"/>
            <a:ext cx="8282429" cy="4907402"/>
          </a:xfrm>
        </p:spPr>
      </p:pic>
    </p:spTree>
    <p:extLst>
      <p:ext uri="{BB962C8B-B14F-4D97-AF65-F5344CB8AC3E}">
        <p14:creationId xmlns:p14="http://schemas.microsoft.com/office/powerpoint/2010/main" val="194171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627FA0-9E9A-4086-F0DD-B8C7A163BE4E}"/>
              </a:ext>
            </a:extLst>
          </p:cNvPr>
          <p:cNvSpPr>
            <a:spLocks noGrp="1"/>
          </p:cNvSpPr>
          <p:nvPr>
            <p:ph type="title"/>
          </p:nvPr>
        </p:nvSpPr>
        <p:spPr/>
        <p:txBody>
          <a:bodyPr/>
          <a:lstStyle/>
          <a:p>
            <a:r>
              <a:rPr lang="zh-CN" altLang="en-US" sz="3600" dirty="0"/>
              <a:t>              行业内部结构：食品饮料</a:t>
            </a:r>
          </a:p>
        </p:txBody>
      </p:sp>
      <p:pic>
        <p:nvPicPr>
          <p:cNvPr id="5" name="内容占位符 4">
            <a:extLst>
              <a:ext uri="{FF2B5EF4-FFF2-40B4-BE49-F238E27FC236}">
                <a16:creationId xmlns:a16="http://schemas.microsoft.com/office/drawing/2014/main" id="{424D00C3-7256-E11C-3A16-2A560742190A}"/>
              </a:ext>
            </a:extLst>
          </p:cNvPr>
          <p:cNvPicPr>
            <a:picLocks noGrp="1" noChangeAspect="1"/>
          </p:cNvPicPr>
          <p:nvPr>
            <p:ph idx="1"/>
          </p:nvPr>
        </p:nvPicPr>
        <p:blipFill>
          <a:blip r:embed="rId2"/>
          <a:stretch>
            <a:fillRect/>
          </a:stretch>
        </p:blipFill>
        <p:spPr>
          <a:xfrm>
            <a:off x="510595" y="1417638"/>
            <a:ext cx="8123797" cy="4891682"/>
          </a:xfrm>
        </p:spPr>
      </p:pic>
    </p:spTree>
    <p:extLst>
      <p:ext uri="{BB962C8B-B14F-4D97-AF65-F5344CB8AC3E}">
        <p14:creationId xmlns:p14="http://schemas.microsoft.com/office/powerpoint/2010/main" val="275935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72400B-5ABB-C9DB-B136-5A98432A53F2}"/>
              </a:ext>
            </a:extLst>
          </p:cNvPr>
          <p:cNvSpPr>
            <a:spLocks noGrp="1"/>
          </p:cNvSpPr>
          <p:nvPr>
            <p:ph type="title"/>
          </p:nvPr>
        </p:nvSpPr>
        <p:spPr/>
        <p:txBody>
          <a:bodyPr/>
          <a:lstStyle/>
          <a:p>
            <a:r>
              <a:rPr lang="zh-CN" altLang="en-US" sz="3200" dirty="0"/>
              <a:t>                  在有鱼的地方捕鱼（</a:t>
            </a:r>
            <a:r>
              <a:rPr lang="en-US" altLang="zh-CN" sz="3200" dirty="0"/>
              <a:t>1</a:t>
            </a:r>
            <a:r>
              <a:rPr lang="zh-CN" altLang="en-US" sz="3200" dirty="0"/>
              <a:t>）：盈利性</a:t>
            </a:r>
          </a:p>
        </p:txBody>
      </p:sp>
      <p:pic>
        <p:nvPicPr>
          <p:cNvPr id="9" name="内容占位符 8">
            <a:extLst>
              <a:ext uri="{FF2B5EF4-FFF2-40B4-BE49-F238E27FC236}">
                <a16:creationId xmlns:a16="http://schemas.microsoft.com/office/drawing/2014/main" id="{38EF6DB8-3E16-CA27-E763-8D85B30D0C20}"/>
              </a:ext>
            </a:extLst>
          </p:cNvPr>
          <p:cNvPicPr>
            <a:picLocks noGrp="1" noChangeAspect="1"/>
          </p:cNvPicPr>
          <p:nvPr>
            <p:ph idx="1"/>
          </p:nvPr>
        </p:nvPicPr>
        <p:blipFill>
          <a:blip r:embed="rId2"/>
          <a:stretch>
            <a:fillRect/>
          </a:stretch>
        </p:blipFill>
        <p:spPr>
          <a:xfrm>
            <a:off x="395536" y="1484784"/>
            <a:ext cx="8293781" cy="4896544"/>
          </a:xfrm>
        </p:spPr>
      </p:pic>
      <p:sp>
        <p:nvSpPr>
          <p:cNvPr id="10" name="文本框 9">
            <a:extLst>
              <a:ext uri="{FF2B5EF4-FFF2-40B4-BE49-F238E27FC236}">
                <a16:creationId xmlns:a16="http://schemas.microsoft.com/office/drawing/2014/main" id="{A8643235-F802-A1B0-D417-6758B67AF014}"/>
              </a:ext>
            </a:extLst>
          </p:cNvPr>
          <p:cNvSpPr txBox="1"/>
          <p:nvPr/>
        </p:nvSpPr>
        <p:spPr>
          <a:xfrm>
            <a:off x="7812360" y="1556792"/>
            <a:ext cx="1152128" cy="369332"/>
          </a:xfrm>
          <a:prstGeom prst="rect">
            <a:avLst/>
          </a:prstGeom>
          <a:noFill/>
        </p:spPr>
        <p:txBody>
          <a:bodyPr wrap="square" rtlCol="0">
            <a:spAutoFit/>
          </a:bodyPr>
          <a:lstStyle/>
          <a:p>
            <a:r>
              <a:rPr lang="en-US" altLang="zh-CN" dirty="0"/>
              <a:t>PE(</a:t>
            </a:r>
            <a:r>
              <a:rPr lang="en-US" altLang="zh-CN" dirty="0" err="1"/>
              <a:t>ttm</a:t>
            </a:r>
            <a:r>
              <a:rPr lang="en-US" altLang="zh-CN" dirty="0"/>
              <a:t>)</a:t>
            </a:r>
            <a:endParaRPr lang="zh-CN" altLang="en-US" dirty="0"/>
          </a:p>
        </p:txBody>
      </p:sp>
    </p:spTree>
    <p:extLst>
      <p:ext uri="{BB962C8B-B14F-4D97-AF65-F5344CB8AC3E}">
        <p14:creationId xmlns:p14="http://schemas.microsoft.com/office/powerpoint/2010/main" val="89064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3A5E6-0D18-B63D-2E2F-E2EEE1D3ECEF}"/>
              </a:ext>
            </a:extLst>
          </p:cNvPr>
          <p:cNvSpPr>
            <a:spLocks noGrp="1"/>
          </p:cNvSpPr>
          <p:nvPr>
            <p:ph type="title"/>
          </p:nvPr>
        </p:nvSpPr>
        <p:spPr/>
        <p:txBody>
          <a:bodyPr/>
          <a:lstStyle/>
          <a:p>
            <a:r>
              <a:rPr lang="zh-CN" altLang="en-US" sz="3200" dirty="0"/>
              <a:t>                  在有鱼的地方捕鱼（</a:t>
            </a:r>
            <a:r>
              <a:rPr lang="en-US" altLang="zh-CN" sz="3200" dirty="0"/>
              <a:t>1</a:t>
            </a:r>
            <a:r>
              <a:rPr lang="zh-CN" altLang="en-US" sz="3200" dirty="0"/>
              <a:t>）：成长性</a:t>
            </a:r>
          </a:p>
        </p:txBody>
      </p:sp>
      <p:pic>
        <p:nvPicPr>
          <p:cNvPr id="5" name="内容占位符 4">
            <a:extLst>
              <a:ext uri="{FF2B5EF4-FFF2-40B4-BE49-F238E27FC236}">
                <a16:creationId xmlns:a16="http://schemas.microsoft.com/office/drawing/2014/main" id="{A2AE9528-DFAA-42A1-6EB3-D899A67FB5AE}"/>
              </a:ext>
            </a:extLst>
          </p:cNvPr>
          <p:cNvPicPr>
            <a:picLocks noGrp="1" noChangeAspect="1"/>
          </p:cNvPicPr>
          <p:nvPr>
            <p:ph idx="1"/>
          </p:nvPr>
        </p:nvPicPr>
        <p:blipFill>
          <a:blip r:embed="rId2"/>
          <a:stretch>
            <a:fillRect/>
          </a:stretch>
        </p:blipFill>
        <p:spPr>
          <a:xfrm>
            <a:off x="539552" y="1208058"/>
            <a:ext cx="7848872" cy="5245278"/>
          </a:xfrm>
        </p:spPr>
      </p:pic>
    </p:spTree>
    <p:extLst>
      <p:ext uri="{BB962C8B-B14F-4D97-AF65-F5344CB8AC3E}">
        <p14:creationId xmlns:p14="http://schemas.microsoft.com/office/powerpoint/2010/main" val="300814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14B869-D984-4C15-ADF0-8AD689012C26}"/>
              </a:ext>
            </a:extLst>
          </p:cNvPr>
          <p:cNvSpPr>
            <a:spLocks noGrp="1"/>
          </p:cNvSpPr>
          <p:nvPr>
            <p:ph type="title"/>
          </p:nvPr>
        </p:nvSpPr>
        <p:spPr/>
        <p:txBody>
          <a:bodyPr/>
          <a:lstStyle/>
          <a:p>
            <a:r>
              <a:rPr lang="zh-CN" altLang="en-US" dirty="0"/>
              <a:t>提要</a:t>
            </a:r>
          </a:p>
        </p:txBody>
      </p:sp>
      <p:sp>
        <p:nvSpPr>
          <p:cNvPr id="3" name="内容占位符 2">
            <a:extLst>
              <a:ext uri="{FF2B5EF4-FFF2-40B4-BE49-F238E27FC236}">
                <a16:creationId xmlns:a16="http://schemas.microsoft.com/office/drawing/2014/main" id="{4580CF6E-234E-4C95-BDEF-95043BBEF06B}"/>
              </a:ext>
            </a:extLst>
          </p:cNvPr>
          <p:cNvSpPr>
            <a:spLocks noGrp="1"/>
          </p:cNvSpPr>
          <p:nvPr>
            <p:ph idx="1"/>
          </p:nvPr>
        </p:nvSpPr>
        <p:spPr/>
        <p:txBody>
          <a:bodyPr/>
          <a:lstStyle/>
          <a:p>
            <a:r>
              <a:rPr lang="zh-CN" altLang="en-US" dirty="0"/>
              <a:t>参考</a:t>
            </a:r>
            <a:r>
              <a:rPr lang="en-US" altLang="zh-CN" dirty="0"/>
              <a:t>BKM, Ch17</a:t>
            </a:r>
            <a:r>
              <a:rPr lang="zh-CN" altLang="en-US" dirty="0"/>
              <a:t>、</a:t>
            </a:r>
            <a:r>
              <a:rPr lang="en-US" altLang="zh-CN" dirty="0"/>
              <a:t>18</a:t>
            </a:r>
          </a:p>
          <a:p>
            <a:r>
              <a:rPr lang="zh-CN" altLang="en-US" dirty="0"/>
              <a:t>宏观分析</a:t>
            </a:r>
            <a:endParaRPr lang="en-US" altLang="zh-CN" dirty="0"/>
          </a:p>
          <a:p>
            <a:r>
              <a:rPr lang="zh-CN" altLang="en-US" dirty="0"/>
              <a:t>行业分析</a:t>
            </a:r>
            <a:endParaRPr lang="en-US" altLang="zh-CN" dirty="0"/>
          </a:p>
          <a:p>
            <a:r>
              <a:rPr lang="zh-CN" altLang="en-US" dirty="0"/>
              <a:t>内在价值估值模型</a:t>
            </a:r>
            <a:endParaRPr lang="en-US" altLang="zh-CN" dirty="0"/>
          </a:p>
          <a:p>
            <a:r>
              <a:rPr lang="zh-CN" altLang="en-US" dirty="0"/>
              <a:t>相对估值模型</a:t>
            </a:r>
          </a:p>
        </p:txBody>
      </p:sp>
    </p:spTree>
    <p:extLst>
      <p:ext uri="{BB962C8B-B14F-4D97-AF65-F5344CB8AC3E}">
        <p14:creationId xmlns:p14="http://schemas.microsoft.com/office/powerpoint/2010/main" val="21372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8565EE-7848-E7D7-7075-24CAB9652FD7}"/>
              </a:ext>
            </a:extLst>
          </p:cNvPr>
          <p:cNvSpPr>
            <a:spLocks noGrp="1"/>
          </p:cNvSpPr>
          <p:nvPr>
            <p:ph type="title"/>
          </p:nvPr>
        </p:nvSpPr>
        <p:spPr/>
        <p:txBody>
          <a:bodyPr/>
          <a:lstStyle/>
          <a:p>
            <a:r>
              <a:rPr lang="zh-CN" altLang="en-US" dirty="0"/>
              <a:t>             行业内部数据比较</a:t>
            </a:r>
            <a:r>
              <a:rPr lang="en-US" altLang="zh-CN" dirty="0"/>
              <a:t>-</a:t>
            </a:r>
            <a:r>
              <a:rPr lang="zh-CN" altLang="en-US" dirty="0"/>
              <a:t>市值</a:t>
            </a:r>
          </a:p>
        </p:txBody>
      </p:sp>
      <p:pic>
        <p:nvPicPr>
          <p:cNvPr id="5" name="内容占位符 4">
            <a:extLst>
              <a:ext uri="{FF2B5EF4-FFF2-40B4-BE49-F238E27FC236}">
                <a16:creationId xmlns:a16="http://schemas.microsoft.com/office/drawing/2014/main" id="{42F4FA86-39D7-16F5-D1BE-DC881E91A4BE}"/>
              </a:ext>
            </a:extLst>
          </p:cNvPr>
          <p:cNvPicPr>
            <a:picLocks noGrp="1" noChangeAspect="1"/>
          </p:cNvPicPr>
          <p:nvPr>
            <p:ph idx="1"/>
          </p:nvPr>
        </p:nvPicPr>
        <p:blipFill>
          <a:blip r:embed="rId2"/>
          <a:stretch>
            <a:fillRect/>
          </a:stretch>
        </p:blipFill>
        <p:spPr>
          <a:xfrm>
            <a:off x="971600" y="1242719"/>
            <a:ext cx="7056784" cy="5136103"/>
          </a:xfrm>
        </p:spPr>
      </p:pic>
    </p:spTree>
    <p:extLst>
      <p:ext uri="{BB962C8B-B14F-4D97-AF65-F5344CB8AC3E}">
        <p14:creationId xmlns:p14="http://schemas.microsoft.com/office/powerpoint/2010/main" val="4277367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48DF5-3896-BEEA-3D30-9E0D1BB5B422}"/>
              </a:ext>
            </a:extLst>
          </p:cNvPr>
          <p:cNvSpPr>
            <a:spLocks noGrp="1"/>
          </p:cNvSpPr>
          <p:nvPr>
            <p:ph type="title"/>
          </p:nvPr>
        </p:nvSpPr>
        <p:spPr/>
        <p:txBody>
          <a:bodyPr/>
          <a:lstStyle/>
          <a:p>
            <a:r>
              <a:rPr lang="zh-CN" altLang="en-US" dirty="0"/>
              <a:t>             行业内比较：营利性</a:t>
            </a:r>
          </a:p>
        </p:txBody>
      </p:sp>
      <p:graphicFrame>
        <p:nvGraphicFramePr>
          <p:cNvPr id="4" name="内容占位符 3">
            <a:extLst>
              <a:ext uri="{FF2B5EF4-FFF2-40B4-BE49-F238E27FC236}">
                <a16:creationId xmlns:a16="http://schemas.microsoft.com/office/drawing/2014/main" id="{2D8E30EA-2988-611C-4112-829A1FB2AFE7}"/>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7529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23C3F8-5DA5-AA56-978F-3786E8416DC9}"/>
              </a:ext>
            </a:extLst>
          </p:cNvPr>
          <p:cNvSpPr>
            <a:spLocks noGrp="1"/>
          </p:cNvSpPr>
          <p:nvPr>
            <p:ph type="title"/>
          </p:nvPr>
        </p:nvSpPr>
        <p:spPr/>
        <p:txBody>
          <a:bodyPr/>
          <a:lstStyle/>
          <a:p>
            <a:r>
              <a:rPr lang="zh-CN" altLang="en-US" dirty="0"/>
              <a:t>             </a:t>
            </a:r>
            <a:r>
              <a:rPr lang="zh-CN" altLang="en-US" sz="4000" dirty="0"/>
              <a:t>行业内数据比较：成长性</a:t>
            </a:r>
            <a:endParaRPr lang="zh-CN" altLang="en-US" dirty="0"/>
          </a:p>
        </p:txBody>
      </p:sp>
      <p:graphicFrame>
        <p:nvGraphicFramePr>
          <p:cNvPr id="4" name="内容占位符 3">
            <a:extLst>
              <a:ext uri="{FF2B5EF4-FFF2-40B4-BE49-F238E27FC236}">
                <a16:creationId xmlns:a16="http://schemas.microsoft.com/office/drawing/2014/main" id="{EBB7C8BA-FA1C-D44A-499A-A8DBA70F124B}"/>
              </a:ext>
            </a:extLst>
          </p:cNvPr>
          <p:cNvGraphicFramePr>
            <a:graphicFrameLocks noGrp="1"/>
          </p:cNvGraphicFramePr>
          <p:nvPr>
            <p:ph idx="1"/>
            <p:extLst>
              <p:ext uri="{D42A27DB-BD31-4B8C-83A1-F6EECF244321}">
                <p14:modId xmlns:p14="http://schemas.microsoft.com/office/powerpoint/2010/main" val="8527354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3993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33D31-A99E-FFD4-7CA8-FA8DEDE01250}"/>
              </a:ext>
            </a:extLst>
          </p:cNvPr>
          <p:cNvSpPr>
            <a:spLocks noGrp="1"/>
          </p:cNvSpPr>
          <p:nvPr>
            <p:ph type="title"/>
          </p:nvPr>
        </p:nvSpPr>
        <p:spPr/>
        <p:txBody>
          <a:bodyPr/>
          <a:lstStyle/>
          <a:p>
            <a:r>
              <a:rPr lang="zh-CN" altLang="en-US" dirty="0"/>
              <a:t>    非</a:t>
            </a:r>
            <a:r>
              <a:rPr lang="en-US" altLang="zh-CN" dirty="0"/>
              <a:t>1</a:t>
            </a:r>
            <a:r>
              <a:rPr lang="zh-CN" altLang="en-US" dirty="0"/>
              <a:t>元面值的股票</a:t>
            </a:r>
          </a:p>
        </p:txBody>
      </p:sp>
      <p:sp>
        <p:nvSpPr>
          <p:cNvPr id="3" name="内容占位符 2">
            <a:extLst>
              <a:ext uri="{FF2B5EF4-FFF2-40B4-BE49-F238E27FC236}">
                <a16:creationId xmlns:a16="http://schemas.microsoft.com/office/drawing/2014/main" id="{7666C39F-8A7A-7AD2-B677-B0F4CEE80B15}"/>
              </a:ext>
            </a:extLst>
          </p:cNvPr>
          <p:cNvSpPr>
            <a:spLocks noGrp="1"/>
          </p:cNvSpPr>
          <p:nvPr>
            <p:ph idx="1"/>
          </p:nvPr>
        </p:nvSpPr>
        <p:spPr/>
        <p:txBody>
          <a:bodyPr/>
          <a:lstStyle/>
          <a:p>
            <a:r>
              <a:rPr lang="zh-CN" altLang="en-US" sz="2800" dirty="0"/>
              <a:t>股票面值的作用仅限于计算实收资本（股本），绝大部分</a:t>
            </a:r>
            <a:r>
              <a:rPr lang="en-US" altLang="zh-CN" sz="2800" dirty="0"/>
              <a:t>A</a:t>
            </a:r>
            <a:r>
              <a:rPr lang="zh-CN" altLang="en-US" sz="2800" dirty="0"/>
              <a:t>股上市公司每股面值为</a:t>
            </a:r>
            <a:r>
              <a:rPr lang="en-US" altLang="zh-CN" sz="2800" dirty="0"/>
              <a:t>1</a:t>
            </a:r>
            <a:r>
              <a:rPr lang="zh-CN" altLang="en-US" sz="2800" dirty="0"/>
              <a:t>元人民币，于是股本</a:t>
            </a:r>
            <a:r>
              <a:rPr lang="en-US" altLang="zh-CN" sz="2800" dirty="0"/>
              <a:t>=</a:t>
            </a:r>
            <a:r>
              <a:rPr lang="zh-CN" altLang="en-US" sz="2800" dirty="0"/>
              <a:t>总股数，但是，有例外。上交所</a:t>
            </a:r>
            <a:r>
              <a:rPr lang="en-US" altLang="zh-CN" sz="2800" dirty="0"/>
              <a:t>10</a:t>
            </a:r>
            <a:r>
              <a:rPr lang="zh-CN" altLang="en-US" sz="2800" dirty="0"/>
              <a:t>家上市公司每股面值并非</a:t>
            </a:r>
            <a:r>
              <a:rPr lang="en-US" altLang="zh-CN" sz="2800" dirty="0"/>
              <a:t>1</a:t>
            </a:r>
            <a:r>
              <a:rPr lang="zh-CN" altLang="en-US" sz="2800" dirty="0"/>
              <a:t>元。</a:t>
            </a:r>
            <a:endParaRPr lang="en-US" altLang="zh-CN" sz="2800" dirty="0"/>
          </a:p>
          <a:p>
            <a:endParaRPr lang="zh-CN" altLang="en-US" sz="2800" dirty="0"/>
          </a:p>
        </p:txBody>
      </p:sp>
      <p:graphicFrame>
        <p:nvGraphicFramePr>
          <p:cNvPr id="4" name="表格 3">
            <a:extLst>
              <a:ext uri="{FF2B5EF4-FFF2-40B4-BE49-F238E27FC236}">
                <a16:creationId xmlns:a16="http://schemas.microsoft.com/office/drawing/2014/main" id="{ADA7F835-9B82-F1D1-C2E2-520DA6FCBFE0}"/>
              </a:ext>
            </a:extLst>
          </p:cNvPr>
          <p:cNvGraphicFramePr>
            <a:graphicFrameLocks noGrp="1"/>
          </p:cNvGraphicFramePr>
          <p:nvPr>
            <p:extLst>
              <p:ext uri="{D42A27DB-BD31-4B8C-83A1-F6EECF244321}">
                <p14:modId xmlns:p14="http://schemas.microsoft.com/office/powerpoint/2010/main" val="4084910069"/>
              </p:ext>
            </p:extLst>
          </p:nvPr>
        </p:nvGraphicFramePr>
        <p:xfrm>
          <a:off x="899592" y="3573016"/>
          <a:ext cx="5328592" cy="2612713"/>
        </p:xfrm>
        <a:graphic>
          <a:graphicData uri="http://schemas.openxmlformats.org/drawingml/2006/table">
            <a:tbl>
              <a:tblPr>
                <a:tableStyleId>{5C22544A-7EE6-4342-B048-85BDC9FD1C3A}</a:tableStyleId>
              </a:tblPr>
              <a:tblGrid>
                <a:gridCol w="1165630">
                  <a:extLst>
                    <a:ext uri="{9D8B030D-6E8A-4147-A177-3AD203B41FA5}">
                      <a16:colId xmlns:a16="http://schemas.microsoft.com/office/drawing/2014/main" val="3571141100"/>
                    </a:ext>
                  </a:extLst>
                </a:gridCol>
                <a:gridCol w="1415407">
                  <a:extLst>
                    <a:ext uri="{9D8B030D-6E8A-4147-A177-3AD203B41FA5}">
                      <a16:colId xmlns:a16="http://schemas.microsoft.com/office/drawing/2014/main" val="3356169123"/>
                    </a:ext>
                  </a:extLst>
                </a:gridCol>
                <a:gridCol w="2747555">
                  <a:extLst>
                    <a:ext uri="{9D8B030D-6E8A-4147-A177-3AD203B41FA5}">
                      <a16:colId xmlns:a16="http://schemas.microsoft.com/office/drawing/2014/main" val="984060880"/>
                    </a:ext>
                  </a:extLst>
                </a:gridCol>
              </a:tblGrid>
              <a:tr h="216024">
                <a:tc>
                  <a:txBody>
                    <a:bodyPr/>
                    <a:lstStyle/>
                    <a:p>
                      <a:pPr algn="l" fontAlgn="ctr"/>
                      <a:r>
                        <a:rPr lang="zh-CN" altLang="en-US" sz="1400" u="none" strike="noStrike" dirty="0">
                          <a:effectLst/>
                        </a:rPr>
                        <a:t>公司名称</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u="none" strike="noStrike">
                          <a:effectLst/>
                        </a:rPr>
                        <a:t>代码</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u="none" strike="noStrike" dirty="0">
                          <a:effectLst/>
                        </a:rPr>
                        <a:t>每股面值</a:t>
                      </a:r>
                      <a:r>
                        <a:rPr lang="en-US" altLang="zh-CN" sz="1400" u="none" strike="noStrike" dirty="0">
                          <a:effectLst/>
                        </a:rPr>
                        <a:t>(</a:t>
                      </a:r>
                      <a:r>
                        <a:rPr lang="zh-CN" altLang="en-US" sz="1400" u="none" strike="noStrike" dirty="0">
                          <a:effectLst/>
                        </a:rPr>
                        <a:t>除注明外，单位为人民币元）</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934733"/>
                  </a:ext>
                </a:extLst>
              </a:tr>
              <a:tr h="216024">
                <a:tc>
                  <a:txBody>
                    <a:bodyPr/>
                    <a:lstStyle/>
                    <a:p>
                      <a:pPr algn="l" fontAlgn="ctr"/>
                      <a:r>
                        <a:rPr lang="zh-CN" altLang="en-US" sz="1400" u="none" strike="noStrike" dirty="0">
                          <a:effectLst/>
                        </a:rPr>
                        <a:t>紫金矿业</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a:effectLst/>
                        </a:rPr>
                        <a:t>601899.SH</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u="none" strike="noStrike">
                          <a:effectLst/>
                        </a:rPr>
                        <a:t>0.1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477115"/>
                  </a:ext>
                </a:extLst>
              </a:tr>
              <a:tr h="216024">
                <a:tc>
                  <a:txBody>
                    <a:bodyPr/>
                    <a:lstStyle/>
                    <a:p>
                      <a:pPr algn="l" fontAlgn="ctr"/>
                      <a:r>
                        <a:rPr lang="zh-CN" altLang="en-US" sz="1400" u="none" strike="noStrike" dirty="0">
                          <a:effectLst/>
                        </a:rPr>
                        <a:t>洛阳钼业</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a:effectLst/>
                        </a:rPr>
                        <a:t>603993.SH</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u="none" strike="noStrike">
                          <a:effectLst/>
                        </a:rPr>
                        <a:t>0.2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99176"/>
                  </a:ext>
                </a:extLst>
              </a:tr>
              <a:tr h="164041">
                <a:tc>
                  <a:txBody>
                    <a:bodyPr/>
                    <a:lstStyle/>
                    <a:p>
                      <a:pPr algn="l" fontAlgn="ctr"/>
                      <a:r>
                        <a:rPr lang="zh-CN" altLang="en-US" sz="1400" u="none" strike="noStrike" dirty="0">
                          <a:effectLst/>
                        </a:rPr>
                        <a:t>诺诚健华</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688428.SH</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u="none" strike="noStrike" dirty="0">
                          <a:effectLst/>
                        </a:rPr>
                        <a:t>0.000002</a:t>
                      </a:r>
                      <a:r>
                        <a:rPr lang="zh-CN" altLang="en-US" sz="1400" u="none" strike="noStrike" dirty="0">
                          <a:effectLst/>
                        </a:rPr>
                        <a:t>美元</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036572"/>
                  </a:ext>
                </a:extLst>
              </a:tr>
              <a:tr h="216024">
                <a:tc>
                  <a:txBody>
                    <a:bodyPr/>
                    <a:lstStyle/>
                    <a:p>
                      <a:pPr algn="l" fontAlgn="ctr"/>
                      <a:r>
                        <a:rPr lang="zh-CN" altLang="en-US" sz="1400" u="none" strike="noStrike">
                          <a:effectLst/>
                        </a:rPr>
                        <a:t>复旦张江</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688505.SH</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u="none" strike="noStrike">
                          <a:effectLst/>
                        </a:rPr>
                        <a:t>0.1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396145"/>
                  </a:ext>
                </a:extLst>
              </a:tr>
              <a:tr h="216024">
                <a:tc>
                  <a:txBody>
                    <a:bodyPr/>
                    <a:lstStyle/>
                    <a:p>
                      <a:pPr algn="l" fontAlgn="ctr"/>
                      <a:r>
                        <a:rPr lang="zh-CN" altLang="en-US" sz="1400" u="none" strike="noStrike">
                          <a:effectLst/>
                        </a:rPr>
                        <a:t>复旦微电</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a:effectLst/>
                        </a:rPr>
                        <a:t>688385.SH</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u="none" strike="noStrike">
                          <a:effectLst/>
                        </a:rPr>
                        <a:t>0.1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506852"/>
                  </a:ext>
                </a:extLst>
              </a:tr>
              <a:tr h="216024">
                <a:tc>
                  <a:txBody>
                    <a:bodyPr/>
                    <a:lstStyle/>
                    <a:p>
                      <a:pPr algn="l" fontAlgn="ctr"/>
                      <a:r>
                        <a:rPr lang="zh-CN" altLang="en-US" sz="1400" u="none" strike="noStrike">
                          <a:effectLst/>
                        </a:rPr>
                        <a:t>福莱特</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601865.SH</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u="none" strike="noStrike">
                          <a:effectLst/>
                        </a:rPr>
                        <a:t>0.25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2746484"/>
                  </a:ext>
                </a:extLst>
              </a:tr>
              <a:tr h="216024">
                <a:tc>
                  <a:txBody>
                    <a:bodyPr/>
                    <a:lstStyle/>
                    <a:p>
                      <a:pPr algn="l" fontAlgn="ctr"/>
                      <a:r>
                        <a:rPr lang="zh-CN" altLang="en-US" sz="1400" u="none" strike="noStrike">
                          <a:effectLst/>
                        </a:rPr>
                        <a:t>百济神州</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688235.SH</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u="none" strike="noStrike" dirty="0">
                          <a:effectLst/>
                        </a:rPr>
                        <a:t>0.0001</a:t>
                      </a:r>
                      <a:r>
                        <a:rPr lang="zh-CN" altLang="en-US" sz="1400" u="none" strike="noStrike" dirty="0">
                          <a:effectLst/>
                        </a:rPr>
                        <a:t>美元</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951484"/>
                  </a:ext>
                </a:extLst>
              </a:tr>
              <a:tr h="216024">
                <a:tc>
                  <a:txBody>
                    <a:bodyPr/>
                    <a:lstStyle/>
                    <a:p>
                      <a:pPr algn="l" fontAlgn="ctr"/>
                      <a:r>
                        <a:rPr lang="zh-CN" altLang="en-US" sz="1400" u="none" strike="noStrike">
                          <a:effectLst/>
                        </a:rPr>
                        <a:t>格科微</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688728.SH</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u="none" strike="noStrike" dirty="0">
                          <a:effectLst/>
                        </a:rPr>
                        <a:t>0.00001</a:t>
                      </a:r>
                      <a:r>
                        <a:rPr lang="zh-CN" altLang="en-US" sz="1400" u="none" strike="noStrike" dirty="0">
                          <a:effectLst/>
                        </a:rPr>
                        <a:t>美元</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521244"/>
                  </a:ext>
                </a:extLst>
              </a:tr>
              <a:tr h="216024">
                <a:tc>
                  <a:txBody>
                    <a:bodyPr/>
                    <a:lstStyle/>
                    <a:p>
                      <a:pPr algn="l" fontAlgn="ctr"/>
                      <a:r>
                        <a:rPr lang="zh-CN" altLang="en-US" sz="1400" u="none" strike="noStrike">
                          <a:effectLst/>
                        </a:rPr>
                        <a:t>九号公司</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689009.SH</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u="none" strike="noStrike" dirty="0">
                          <a:effectLst/>
                        </a:rPr>
                        <a:t>1CDR=0.1</a:t>
                      </a:r>
                      <a:r>
                        <a:rPr lang="zh-CN" altLang="en-US" sz="1400" u="none" strike="noStrike" dirty="0">
                          <a:effectLst/>
                        </a:rPr>
                        <a:t>股，面额</a:t>
                      </a:r>
                      <a:r>
                        <a:rPr lang="en-US" altLang="zh-CN" sz="1400" u="none" strike="noStrike" dirty="0">
                          <a:effectLst/>
                        </a:rPr>
                        <a:t>0.0001</a:t>
                      </a:r>
                      <a:r>
                        <a:rPr lang="zh-CN" altLang="en-US" sz="1400" u="none" strike="noStrike" dirty="0">
                          <a:effectLst/>
                        </a:rPr>
                        <a:t>美元</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47971"/>
                  </a:ext>
                </a:extLst>
              </a:tr>
              <a:tr h="216024">
                <a:tc>
                  <a:txBody>
                    <a:bodyPr/>
                    <a:lstStyle/>
                    <a:p>
                      <a:pPr algn="l" fontAlgn="ctr"/>
                      <a:r>
                        <a:rPr lang="zh-CN" altLang="en-US" sz="1400" u="none" strike="noStrike">
                          <a:effectLst/>
                        </a:rPr>
                        <a:t>中芯国际</a:t>
                      </a:r>
                      <a:endParaRPr lang="zh-CN" altLang="en-US" sz="14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400" u="none" strike="noStrike" dirty="0">
                          <a:effectLst/>
                        </a:rPr>
                        <a:t>688981.SH</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u="none" strike="noStrike" dirty="0">
                          <a:effectLst/>
                        </a:rPr>
                        <a:t>0.004</a:t>
                      </a:r>
                      <a:r>
                        <a:rPr lang="zh-CN" altLang="en-US" sz="1400" u="none" strike="noStrike" dirty="0">
                          <a:effectLst/>
                        </a:rPr>
                        <a:t>美元</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393705"/>
                  </a:ext>
                </a:extLst>
              </a:tr>
            </a:tbl>
          </a:graphicData>
        </a:graphic>
      </p:graphicFrame>
    </p:spTree>
    <p:extLst>
      <p:ext uri="{BB962C8B-B14F-4D97-AF65-F5344CB8AC3E}">
        <p14:creationId xmlns:p14="http://schemas.microsoft.com/office/powerpoint/2010/main" val="112651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0D73F1-A257-916C-B767-831DCBFE9F0A}"/>
              </a:ext>
            </a:extLst>
          </p:cNvPr>
          <p:cNvSpPr>
            <a:spLocks noGrp="1"/>
          </p:cNvSpPr>
          <p:nvPr>
            <p:ph type="title"/>
          </p:nvPr>
        </p:nvSpPr>
        <p:spPr/>
        <p:txBody>
          <a:bodyPr/>
          <a:lstStyle/>
          <a:p>
            <a:r>
              <a:rPr lang="zh-CN" altLang="en-US" sz="3200" dirty="0"/>
              <a:t>               例：诺诚健华（</a:t>
            </a:r>
            <a:r>
              <a:rPr lang="en-US" altLang="zh-CN" sz="3200" dirty="0"/>
              <a:t>688428.sh)</a:t>
            </a:r>
            <a:endParaRPr lang="zh-CN" altLang="en-US" sz="3200" dirty="0"/>
          </a:p>
        </p:txBody>
      </p:sp>
      <p:sp>
        <p:nvSpPr>
          <p:cNvPr id="3" name="内容占位符 2">
            <a:extLst>
              <a:ext uri="{FF2B5EF4-FFF2-40B4-BE49-F238E27FC236}">
                <a16:creationId xmlns:a16="http://schemas.microsoft.com/office/drawing/2014/main" id="{177A029A-2FC1-D0D4-D9B3-28C7481FAA7E}"/>
              </a:ext>
            </a:extLst>
          </p:cNvPr>
          <p:cNvSpPr>
            <a:spLocks noGrp="1"/>
          </p:cNvSpPr>
          <p:nvPr>
            <p:ph idx="1"/>
          </p:nvPr>
        </p:nvSpPr>
        <p:spPr/>
        <p:txBody>
          <a:bodyPr/>
          <a:lstStyle/>
          <a:p>
            <a:pPr marL="0" indent="0">
              <a:buNone/>
            </a:pPr>
            <a:r>
              <a:rPr lang="zh-CN" altLang="en-US" sz="1600" dirty="0"/>
              <a:t>该公司是注册在开曼群岛的一家生物医药公司，</a:t>
            </a:r>
            <a:r>
              <a:rPr lang="zh-CN" altLang="en-US" sz="1400" b="0" i="0" u="none" strike="noStrike" baseline="0" dirty="0">
                <a:solidFill>
                  <a:srgbClr val="000000"/>
                </a:solidFill>
                <a:latin typeface="宋体" panose="02010600030101010101" pitchFamily="2" charset="-122"/>
                <a:ea typeface="宋体" panose="02010600030101010101" pitchFamily="2" charset="-122"/>
              </a:rPr>
              <a:t>公司的联合创始人为</a:t>
            </a:r>
            <a:r>
              <a:rPr lang="en-US" altLang="zh-CN" sz="1400" b="0" i="0" u="none" strike="noStrike" baseline="0" dirty="0" err="1">
                <a:solidFill>
                  <a:srgbClr val="000000"/>
                </a:solidFill>
                <a:latin typeface="宋体" panose="02010600030101010101" pitchFamily="2" charset="-122"/>
                <a:ea typeface="宋体" panose="02010600030101010101" pitchFamily="2" charset="-122"/>
              </a:rPr>
              <a:t>Jisong</a:t>
            </a:r>
            <a:r>
              <a:rPr lang="en-US" altLang="zh-CN" sz="1400" b="0" i="0" u="none" strike="noStrike" baseline="0" dirty="0">
                <a:solidFill>
                  <a:srgbClr val="000000"/>
                </a:solidFill>
                <a:latin typeface="宋体" panose="02010600030101010101" pitchFamily="2" charset="-122"/>
                <a:ea typeface="宋体" panose="02010600030101010101" pitchFamily="2" charset="-122"/>
              </a:rPr>
              <a:t> Cui</a:t>
            </a:r>
            <a:r>
              <a:rPr lang="zh-CN" altLang="en-US" sz="1400" b="0" i="0" u="none" strike="noStrike" baseline="0" dirty="0">
                <a:solidFill>
                  <a:srgbClr val="000000"/>
                </a:solidFill>
                <a:latin typeface="宋体" panose="02010600030101010101" pitchFamily="2" charset="-122"/>
                <a:ea typeface="宋体" panose="02010600030101010101" pitchFamily="2" charset="-122"/>
              </a:rPr>
              <a:t>（崔霁松）博士和</a:t>
            </a:r>
            <a:r>
              <a:rPr lang="zh-CN" altLang="en-US" sz="1600" b="1" i="0" u="none" strike="noStrike" baseline="0" dirty="0">
                <a:solidFill>
                  <a:srgbClr val="FF0000"/>
                </a:solidFill>
                <a:latin typeface="宋体" panose="02010600030101010101" pitchFamily="2" charset="-122"/>
                <a:ea typeface="宋体" panose="02010600030101010101" pitchFamily="2" charset="-122"/>
              </a:rPr>
              <a:t>施一公博士。</a:t>
            </a:r>
            <a:r>
              <a:rPr lang="zh-CN" altLang="en-US" sz="1600" b="1" i="0" u="none" strike="noStrike" baseline="0" dirty="0">
                <a:latin typeface="宋体" panose="02010600030101010101" pitchFamily="2" charset="-122"/>
                <a:ea typeface="宋体" panose="02010600030101010101" pitchFamily="2" charset="-122"/>
              </a:rPr>
              <a:t>另外，公司执行董事、副总裁赵仁滨为施一公的配偶，持股</a:t>
            </a:r>
            <a:r>
              <a:rPr lang="en-US" altLang="zh-CN" sz="1600" b="1" dirty="0">
                <a:latin typeface="宋体" panose="02010600030101010101" pitchFamily="2" charset="-122"/>
                <a:ea typeface="宋体" panose="02010600030101010101" pitchFamily="2" charset="-122"/>
              </a:rPr>
              <a:t>8.2%</a:t>
            </a:r>
            <a:r>
              <a:rPr lang="zh-CN" altLang="en-US" sz="1600" b="1" i="0" u="none" strike="noStrike" baseline="0" dirty="0">
                <a:latin typeface="宋体" panose="02010600030101010101" pitchFamily="2" charset="-122"/>
                <a:ea typeface="宋体" panose="02010600030101010101" pitchFamily="2" charset="-122"/>
              </a:rPr>
              <a:t>。</a:t>
            </a:r>
            <a:endParaRPr lang="en-US" altLang="zh-CN" sz="1600" dirty="0"/>
          </a:p>
          <a:p>
            <a:pPr marL="0" indent="0">
              <a:buNone/>
            </a:pPr>
            <a:r>
              <a:rPr lang="en-US" altLang="zh-CN" sz="1600" dirty="0"/>
              <a:t>2020</a:t>
            </a:r>
            <a:r>
              <a:rPr lang="zh-CN" altLang="en-US" sz="1600" dirty="0"/>
              <a:t>年</a:t>
            </a:r>
            <a:r>
              <a:rPr lang="en-US" altLang="zh-CN" sz="1600" dirty="0"/>
              <a:t>3</a:t>
            </a:r>
            <a:r>
              <a:rPr lang="zh-CN" altLang="en-US" sz="1600" dirty="0"/>
              <a:t>月</a:t>
            </a:r>
            <a:r>
              <a:rPr lang="en-US" altLang="zh-CN" sz="1600" dirty="0"/>
              <a:t>23</a:t>
            </a:r>
            <a:r>
              <a:rPr lang="zh-CN" altLang="en-US" sz="1600" dirty="0"/>
              <a:t>日在港交所</a:t>
            </a:r>
            <a:r>
              <a:rPr lang="en-US" altLang="zh-CN" sz="1600" dirty="0"/>
              <a:t>IPO,</a:t>
            </a:r>
            <a:r>
              <a:rPr lang="zh-CN" altLang="en-US" sz="1600" dirty="0"/>
              <a:t>代码</a:t>
            </a:r>
            <a:r>
              <a:rPr lang="en-US" altLang="zh-CN" sz="1600" dirty="0"/>
              <a:t>9969.hk</a:t>
            </a:r>
            <a:r>
              <a:rPr lang="zh-CN" altLang="en-US" sz="1600" dirty="0"/>
              <a:t>，每股面值</a:t>
            </a:r>
            <a:r>
              <a:rPr lang="en-US" altLang="zh-CN" sz="1600" dirty="0"/>
              <a:t>0.000002</a:t>
            </a:r>
            <a:r>
              <a:rPr lang="zh-CN" altLang="en-US" sz="1600" dirty="0"/>
              <a:t>美元。</a:t>
            </a:r>
            <a:endParaRPr lang="en-US" altLang="zh-CN" sz="1600" dirty="0"/>
          </a:p>
          <a:p>
            <a:pPr marL="0" indent="0">
              <a:buNone/>
            </a:pPr>
            <a:r>
              <a:rPr lang="en-US" altLang="zh-CN" sz="1600" dirty="0"/>
              <a:t>2022</a:t>
            </a:r>
            <a:r>
              <a:rPr lang="zh-CN" altLang="en-US" sz="1600" dirty="0"/>
              <a:t>年</a:t>
            </a:r>
            <a:r>
              <a:rPr lang="en-US" altLang="zh-CN" sz="1600" dirty="0"/>
              <a:t>9</a:t>
            </a:r>
            <a:r>
              <a:rPr lang="zh-CN" altLang="en-US" sz="1600" dirty="0"/>
              <a:t>月</a:t>
            </a:r>
            <a:r>
              <a:rPr lang="en-US" altLang="zh-CN" sz="1600" dirty="0"/>
              <a:t>21</a:t>
            </a:r>
            <a:r>
              <a:rPr lang="zh-CN" altLang="en-US" sz="1600" dirty="0"/>
              <a:t>日在上交所科创板</a:t>
            </a:r>
            <a:r>
              <a:rPr lang="en-US" altLang="zh-CN" sz="1600" dirty="0"/>
              <a:t>IPO,</a:t>
            </a:r>
            <a:r>
              <a:rPr lang="zh-CN" altLang="en-US" sz="1600" dirty="0"/>
              <a:t>每股面值</a:t>
            </a:r>
            <a:r>
              <a:rPr lang="en-US" altLang="zh-CN" sz="1600" dirty="0"/>
              <a:t>0.000002</a:t>
            </a:r>
            <a:r>
              <a:rPr lang="zh-CN" altLang="en-US" sz="1600" dirty="0"/>
              <a:t>美元，每股发行价</a:t>
            </a:r>
            <a:r>
              <a:rPr lang="en-US" altLang="zh-CN" sz="1600" dirty="0"/>
              <a:t>11.03</a:t>
            </a:r>
            <a:r>
              <a:rPr lang="zh-CN" altLang="en-US" sz="1600" dirty="0"/>
              <a:t>人民币元。</a:t>
            </a:r>
            <a:endParaRPr lang="en-US" altLang="zh-CN" sz="1600" dirty="0"/>
          </a:p>
          <a:p>
            <a:pPr marL="0" indent="0">
              <a:buNone/>
            </a:pPr>
            <a:endParaRPr lang="zh-CN" altLang="en-US" sz="2000" dirty="0"/>
          </a:p>
        </p:txBody>
      </p:sp>
      <p:pic>
        <p:nvPicPr>
          <p:cNvPr id="5" name="图片 4">
            <a:extLst>
              <a:ext uri="{FF2B5EF4-FFF2-40B4-BE49-F238E27FC236}">
                <a16:creationId xmlns:a16="http://schemas.microsoft.com/office/drawing/2014/main" id="{D96005E3-BDB8-2193-F322-CEA04A811767}"/>
              </a:ext>
            </a:extLst>
          </p:cNvPr>
          <p:cNvPicPr>
            <a:picLocks noChangeAspect="1"/>
          </p:cNvPicPr>
          <p:nvPr/>
        </p:nvPicPr>
        <p:blipFill>
          <a:blip r:embed="rId2"/>
          <a:stretch>
            <a:fillRect/>
          </a:stretch>
        </p:blipFill>
        <p:spPr>
          <a:xfrm>
            <a:off x="1619672" y="2780928"/>
            <a:ext cx="5222993" cy="692385"/>
          </a:xfrm>
          <a:prstGeom prst="rect">
            <a:avLst/>
          </a:prstGeom>
        </p:spPr>
      </p:pic>
      <p:pic>
        <p:nvPicPr>
          <p:cNvPr id="7" name="图片 6">
            <a:extLst>
              <a:ext uri="{FF2B5EF4-FFF2-40B4-BE49-F238E27FC236}">
                <a16:creationId xmlns:a16="http://schemas.microsoft.com/office/drawing/2014/main" id="{9D244721-2ACF-6636-2984-AB14B1FE9D07}"/>
              </a:ext>
            </a:extLst>
          </p:cNvPr>
          <p:cNvPicPr>
            <a:picLocks noChangeAspect="1"/>
          </p:cNvPicPr>
          <p:nvPr/>
        </p:nvPicPr>
        <p:blipFill>
          <a:blip r:embed="rId3"/>
          <a:stretch>
            <a:fillRect/>
          </a:stretch>
        </p:blipFill>
        <p:spPr>
          <a:xfrm>
            <a:off x="1687405" y="3473313"/>
            <a:ext cx="5087526" cy="180622"/>
          </a:xfrm>
          <a:prstGeom prst="rect">
            <a:avLst/>
          </a:prstGeom>
        </p:spPr>
      </p:pic>
      <p:pic>
        <p:nvPicPr>
          <p:cNvPr id="9" name="图片 8">
            <a:extLst>
              <a:ext uri="{FF2B5EF4-FFF2-40B4-BE49-F238E27FC236}">
                <a16:creationId xmlns:a16="http://schemas.microsoft.com/office/drawing/2014/main" id="{01E61250-4607-286C-E140-AADF07174E5B}"/>
              </a:ext>
            </a:extLst>
          </p:cNvPr>
          <p:cNvPicPr>
            <a:picLocks noChangeAspect="1"/>
          </p:cNvPicPr>
          <p:nvPr/>
        </p:nvPicPr>
        <p:blipFill>
          <a:blip r:embed="rId4"/>
          <a:stretch>
            <a:fillRect/>
          </a:stretch>
        </p:blipFill>
        <p:spPr>
          <a:xfrm>
            <a:off x="1666818" y="3664803"/>
            <a:ext cx="5102578" cy="173096"/>
          </a:xfrm>
          <a:prstGeom prst="rect">
            <a:avLst/>
          </a:prstGeom>
        </p:spPr>
      </p:pic>
      <p:pic>
        <p:nvPicPr>
          <p:cNvPr id="11" name="图片 10">
            <a:extLst>
              <a:ext uri="{FF2B5EF4-FFF2-40B4-BE49-F238E27FC236}">
                <a16:creationId xmlns:a16="http://schemas.microsoft.com/office/drawing/2014/main" id="{8450800F-6E08-71A4-3505-E9A8424B625E}"/>
              </a:ext>
            </a:extLst>
          </p:cNvPr>
          <p:cNvPicPr>
            <a:picLocks noChangeAspect="1"/>
          </p:cNvPicPr>
          <p:nvPr/>
        </p:nvPicPr>
        <p:blipFill>
          <a:blip r:embed="rId5"/>
          <a:stretch>
            <a:fillRect/>
          </a:stretch>
        </p:blipFill>
        <p:spPr>
          <a:xfrm>
            <a:off x="1702457" y="3845425"/>
            <a:ext cx="5057422" cy="154281"/>
          </a:xfrm>
          <a:prstGeom prst="rect">
            <a:avLst/>
          </a:prstGeom>
        </p:spPr>
      </p:pic>
      <p:pic>
        <p:nvPicPr>
          <p:cNvPr id="13" name="图片 12">
            <a:extLst>
              <a:ext uri="{FF2B5EF4-FFF2-40B4-BE49-F238E27FC236}">
                <a16:creationId xmlns:a16="http://schemas.microsoft.com/office/drawing/2014/main" id="{4E6BEE10-3A96-B9F6-92CD-80369734F819}"/>
              </a:ext>
            </a:extLst>
          </p:cNvPr>
          <p:cNvPicPr>
            <a:picLocks noChangeAspect="1"/>
          </p:cNvPicPr>
          <p:nvPr/>
        </p:nvPicPr>
        <p:blipFill>
          <a:blip r:embed="rId6"/>
          <a:stretch>
            <a:fillRect/>
          </a:stretch>
        </p:blipFill>
        <p:spPr>
          <a:xfrm>
            <a:off x="1674344" y="4015608"/>
            <a:ext cx="5087526" cy="2137363"/>
          </a:xfrm>
          <a:prstGeom prst="rect">
            <a:avLst/>
          </a:prstGeom>
        </p:spPr>
      </p:pic>
    </p:spTree>
    <p:extLst>
      <p:ext uri="{BB962C8B-B14F-4D97-AF65-F5344CB8AC3E}">
        <p14:creationId xmlns:p14="http://schemas.microsoft.com/office/powerpoint/2010/main" val="123065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7AC32A-B95D-4B35-82F7-CDF6B1DB7D57}"/>
              </a:ext>
            </a:extLst>
          </p:cNvPr>
          <p:cNvSpPr>
            <a:spLocks noGrp="1"/>
          </p:cNvSpPr>
          <p:nvPr>
            <p:ph type="title"/>
          </p:nvPr>
        </p:nvSpPr>
        <p:spPr/>
        <p:txBody>
          <a:bodyPr/>
          <a:lstStyle/>
          <a:p>
            <a:r>
              <a:rPr lang="zh-CN" altLang="en-US" dirty="0"/>
              <a:t>常用估值方法</a:t>
            </a:r>
          </a:p>
        </p:txBody>
      </p:sp>
      <p:sp>
        <p:nvSpPr>
          <p:cNvPr id="3" name="内容占位符 2">
            <a:extLst>
              <a:ext uri="{FF2B5EF4-FFF2-40B4-BE49-F238E27FC236}">
                <a16:creationId xmlns:a16="http://schemas.microsoft.com/office/drawing/2014/main" id="{EF3892BA-1248-4FCB-A5D6-82D1BF896127}"/>
              </a:ext>
            </a:extLst>
          </p:cNvPr>
          <p:cNvSpPr>
            <a:spLocks noGrp="1"/>
          </p:cNvSpPr>
          <p:nvPr>
            <p:ph idx="1"/>
          </p:nvPr>
        </p:nvSpPr>
        <p:spPr/>
        <p:txBody>
          <a:bodyPr/>
          <a:lstStyle/>
          <a:p>
            <a:r>
              <a:rPr lang="zh-CN" altLang="en-US" dirty="0"/>
              <a:t>内在价值法（</a:t>
            </a:r>
            <a:r>
              <a:rPr lang="en-US" altLang="zh-CN" dirty="0"/>
              <a:t>Intrinsic valuation)</a:t>
            </a:r>
          </a:p>
          <a:p>
            <a:endParaRPr lang="en-US" altLang="zh-CN" dirty="0"/>
          </a:p>
          <a:p>
            <a:r>
              <a:rPr lang="zh-CN" altLang="en-US" dirty="0"/>
              <a:t>相对估值（</a:t>
            </a:r>
            <a:r>
              <a:rPr lang="en-US" altLang="zh-CN" dirty="0"/>
              <a:t>Relative valuation, Pricing)</a:t>
            </a:r>
          </a:p>
          <a:p>
            <a:endParaRPr lang="en-US" altLang="zh-CN" dirty="0"/>
          </a:p>
          <a:p>
            <a:r>
              <a:rPr lang="zh-CN" altLang="en-US" dirty="0"/>
              <a:t>真实期权（</a:t>
            </a:r>
            <a:r>
              <a:rPr lang="en-US" altLang="zh-CN" dirty="0"/>
              <a:t>Real option, Contingent Claim)</a:t>
            </a:r>
          </a:p>
          <a:p>
            <a:endParaRPr lang="en-US" altLang="zh-CN" dirty="0"/>
          </a:p>
          <a:p>
            <a:r>
              <a:rPr lang="zh-CN" altLang="en-US" dirty="0"/>
              <a:t>其它估值法（</a:t>
            </a:r>
            <a:r>
              <a:rPr lang="en-US" altLang="zh-CN" dirty="0"/>
              <a:t>Sum of the Parts, Pipeline) </a:t>
            </a:r>
          </a:p>
          <a:p>
            <a:endParaRPr lang="en-US" altLang="zh-CN" dirty="0"/>
          </a:p>
          <a:p>
            <a:endParaRPr lang="zh-CN" altLang="en-US" dirty="0"/>
          </a:p>
        </p:txBody>
      </p:sp>
    </p:spTree>
    <p:extLst>
      <p:ext uri="{BB962C8B-B14F-4D97-AF65-F5344CB8AC3E}">
        <p14:creationId xmlns:p14="http://schemas.microsoft.com/office/powerpoint/2010/main" val="1901199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70BE9E-D6D7-4C86-BB23-2A5AE28C4DB4}"/>
              </a:ext>
            </a:extLst>
          </p:cNvPr>
          <p:cNvSpPr>
            <a:spLocks noGrp="1"/>
          </p:cNvSpPr>
          <p:nvPr>
            <p:ph type="title"/>
          </p:nvPr>
        </p:nvSpPr>
        <p:spPr/>
        <p:txBody>
          <a:bodyPr/>
          <a:lstStyle/>
          <a:p>
            <a:r>
              <a:rPr lang="zh-CN" altLang="en-US" dirty="0"/>
              <a:t>     内在价值的来源</a:t>
            </a:r>
          </a:p>
        </p:txBody>
      </p:sp>
      <p:sp>
        <p:nvSpPr>
          <p:cNvPr id="3" name="内容占位符 2">
            <a:extLst>
              <a:ext uri="{FF2B5EF4-FFF2-40B4-BE49-F238E27FC236}">
                <a16:creationId xmlns:a16="http://schemas.microsoft.com/office/drawing/2014/main" id="{262514EC-DDEB-4725-AA22-5A2620076AAC}"/>
              </a:ext>
            </a:extLst>
          </p:cNvPr>
          <p:cNvSpPr>
            <a:spLocks noGrp="1"/>
          </p:cNvSpPr>
          <p:nvPr>
            <p:ph idx="1"/>
          </p:nvPr>
        </p:nvSpPr>
        <p:spPr/>
        <p:txBody>
          <a:bodyPr/>
          <a:lstStyle/>
          <a:p>
            <a:r>
              <a:rPr lang="zh-CN" altLang="en-US" dirty="0"/>
              <a:t>股权价值是对股东权利带来的好处的价值</a:t>
            </a:r>
            <a:endParaRPr lang="en-US" altLang="zh-CN" dirty="0"/>
          </a:p>
          <a:p>
            <a:pPr marL="536575" indent="0">
              <a:buFont typeface="Wingdings" panose="05000000000000000000" pitchFamily="2" charset="2"/>
              <a:buChar char="Ø"/>
            </a:pPr>
            <a:r>
              <a:rPr lang="zh-CN" altLang="en-US" sz="2400" dirty="0"/>
              <a:t>利润分享权                                    </a:t>
            </a:r>
            <a:endParaRPr lang="en-US" altLang="zh-CN" sz="2400" dirty="0"/>
          </a:p>
          <a:p>
            <a:pPr marL="993775" indent="169863">
              <a:buFont typeface="Wingdings" panose="05000000000000000000" pitchFamily="2" charset="2"/>
              <a:buChar char="ü"/>
            </a:pPr>
            <a:r>
              <a:rPr lang="zh-CN" altLang="en-US" sz="2400" dirty="0"/>
              <a:t>所有股东：获得股利                </a:t>
            </a:r>
            <a:endParaRPr lang="en-US" altLang="zh-CN" sz="2400" dirty="0"/>
          </a:p>
          <a:p>
            <a:pPr marL="993775" indent="169863">
              <a:buFont typeface="Wingdings" panose="05000000000000000000" pitchFamily="2" charset="2"/>
              <a:buChar char="ü"/>
            </a:pPr>
            <a:r>
              <a:rPr lang="zh-CN" altLang="en-US" sz="2400" dirty="0"/>
              <a:t>大股东：    合并报表                </a:t>
            </a:r>
            <a:endParaRPr lang="en-US" altLang="zh-CN" sz="2400" dirty="0"/>
          </a:p>
          <a:p>
            <a:pPr marL="536575" indent="0">
              <a:buFont typeface="Wingdings" panose="05000000000000000000" pitchFamily="2" charset="2"/>
              <a:buChar char="Ø"/>
            </a:pPr>
            <a:r>
              <a:rPr lang="zh-CN" altLang="en-US" sz="2400" dirty="0"/>
              <a:t>清算参与权</a:t>
            </a:r>
            <a:endParaRPr lang="en-US" altLang="zh-CN" sz="2400" dirty="0"/>
          </a:p>
          <a:p>
            <a:pPr marL="879475" indent="104775" defTabSz="984250">
              <a:buFont typeface="Wingdings" panose="05000000000000000000" pitchFamily="2" charset="2"/>
              <a:buChar char="ü"/>
            </a:pPr>
            <a:r>
              <a:rPr lang="en-US" altLang="zh-CN" sz="2400" dirty="0"/>
              <a:t>  </a:t>
            </a:r>
            <a:r>
              <a:rPr lang="zh-CN" altLang="en-US" sz="2400" dirty="0"/>
              <a:t>所有股东：清算参与</a:t>
            </a:r>
            <a:r>
              <a:rPr lang="en-US" altLang="zh-CN" sz="2400" dirty="0"/>
              <a:t>                </a:t>
            </a:r>
            <a:endParaRPr lang="zh-CN" altLang="en-US" sz="2400" dirty="0"/>
          </a:p>
          <a:p>
            <a:pPr marL="536575" indent="0">
              <a:buFont typeface="Wingdings" panose="05000000000000000000" pitchFamily="2" charset="2"/>
              <a:buChar char="Ø"/>
            </a:pPr>
            <a:r>
              <a:rPr lang="zh-CN" altLang="en-US" sz="2400" dirty="0"/>
              <a:t>经营决策权</a:t>
            </a:r>
            <a:endParaRPr lang="en-US" altLang="zh-CN" sz="2400" dirty="0"/>
          </a:p>
          <a:p>
            <a:pPr marL="993775" indent="-9525">
              <a:buFont typeface="Wingdings" panose="05000000000000000000" pitchFamily="2" charset="2"/>
              <a:buChar char="ü"/>
            </a:pPr>
            <a:r>
              <a:rPr lang="zh-CN" altLang="en-US" sz="2400" dirty="0"/>
              <a:t>所有股东：表决投票</a:t>
            </a:r>
            <a:endParaRPr lang="en-US" altLang="zh-CN" sz="2400" dirty="0"/>
          </a:p>
          <a:p>
            <a:pPr marL="993775" indent="-9525">
              <a:buFont typeface="Wingdings" panose="05000000000000000000" pitchFamily="2" charset="2"/>
              <a:buChar char="ü"/>
            </a:pPr>
            <a:r>
              <a:rPr lang="zh-CN" altLang="en-US" sz="2400" dirty="0"/>
              <a:t>控制性股东：实质控制</a:t>
            </a:r>
            <a:endParaRPr lang="en-US" altLang="zh-CN" sz="2400" dirty="0"/>
          </a:p>
        </p:txBody>
      </p:sp>
      <p:cxnSp>
        <p:nvCxnSpPr>
          <p:cNvPr id="5" name="直接箭头连接符 4">
            <a:extLst>
              <a:ext uri="{FF2B5EF4-FFF2-40B4-BE49-F238E27FC236}">
                <a16:creationId xmlns:a16="http://schemas.microsoft.com/office/drawing/2014/main" id="{C89317C2-2015-4162-915A-2097FD065233}"/>
              </a:ext>
            </a:extLst>
          </p:cNvPr>
          <p:cNvCxnSpPr/>
          <p:nvPr/>
        </p:nvCxnSpPr>
        <p:spPr>
          <a:xfrm>
            <a:off x="4788024" y="2996952"/>
            <a:ext cx="15841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箭头连接符 6">
            <a:extLst>
              <a:ext uri="{FF2B5EF4-FFF2-40B4-BE49-F238E27FC236}">
                <a16:creationId xmlns:a16="http://schemas.microsoft.com/office/drawing/2014/main" id="{362FE644-7884-40B4-B3AC-70CD5370AEEA}"/>
              </a:ext>
            </a:extLst>
          </p:cNvPr>
          <p:cNvCxnSpPr/>
          <p:nvPr/>
        </p:nvCxnSpPr>
        <p:spPr>
          <a:xfrm>
            <a:off x="4788024" y="4149080"/>
            <a:ext cx="15841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3AAF325B-4A6B-4BA3-83CF-D6A0CF62881B}"/>
              </a:ext>
            </a:extLst>
          </p:cNvPr>
          <p:cNvSpPr txBox="1"/>
          <p:nvPr/>
        </p:nvSpPr>
        <p:spPr>
          <a:xfrm>
            <a:off x="6372200" y="2118807"/>
            <a:ext cx="2170584"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zh-CN" altLang="en-US" dirty="0"/>
              <a:t>现金股利</a:t>
            </a:r>
            <a:r>
              <a:rPr lang="en-US" altLang="zh-CN" dirty="0"/>
              <a:t>DDM</a:t>
            </a:r>
          </a:p>
          <a:p>
            <a:pPr marL="285750" indent="-285750">
              <a:buFont typeface="Arial" panose="020B0604020202020204" pitchFamily="34" charset="0"/>
              <a:buChar char="•"/>
            </a:pPr>
            <a:r>
              <a:rPr lang="zh-CN" altLang="en-US" dirty="0"/>
              <a:t>潜在股利（自由现金流）</a:t>
            </a:r>
            <a:r>
              <a:rPr lang="en-US" altLang="zh-CN" dirty="0"/>
              <a:t>FCFF/FCFE</a:t>
            </a:r>
          </a:p>
          <a:p>
            <a:pPr marL="285750" indent="-285750">
              <a:buFont typeface="Arial" panose="020B0604020202020204" pitchFamily="34" charset="0"/>
              <a:buChar char="•"/>
            </a:pPr>
            <a:r>
              <a:rPr lang="en-US" altLang="zh-CN" dirty="0"/>
              <a:t>APV</a:t>
            </a:r>
          </a:p>
          <a:p>
            <a:pPr marL="285750" indent="-285750">
              <a:buFont typeface="Arial" panose="020B0604020202020204" pitchFamily="34" charset="0"/>
              <a:buChar char="•"/>
            </a:pPr>
            <a:endParaRPr lang="zh-CN" altLang="en-US" dirty="0"/>
          </a:p>
        </p:txBody>
      </p:sp>
      <p:sp>
        <p:nvSpPr>
          <p:cNvPr id="9" name="文本框 8">
            <a:extLst>
              <a:ext uri="{FF2B5EF4-FFF2-40B4-BE49-F238E27FC236}">
                <a16:creationId xmlns:a16="http://schemas.microsoft.com/office/drawing/2014/main" id="{4C7D86F2-0CDD-497A-B4F3-A32DD535AB72}"/>
              </a:ext>
            </a:extLst>
          </p:cNvPr>
          <p:cNvSpPr txBox="1"/>
          <p:nvPr/>
        </p:nvSpPr>
        <p:spPr>
          <a:xfrm>
            <a:off x="6494715" y="3964414"/>
            <a:ext cx="2170584" cy="369332"/>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l"/>
            </a:pPr>
            <a:r>
              <a:rPr lang="zh-CN" altLang="en-US" dirty="0"/>
              <a:t>清算价值</a:t>
            </a:r>
            <a:r>
              <a:rPr lang="en-US" altLang="zh-CN" dirty="0"/>
              <a:t>RNAV</a:t>
            </a:r>
            <a:endParaRPr lang="zh-CN" altLang="en-US" dirty="0"/>
          </a:p>
        </p:txBody>
      </p:sp>
    </p:spTree>
    <p:extLst>
      <p:ext uri="{BB962C8B-B14F-4D97-AF65-F5344CB8AC3E}">
        <p14:creationId xmlns:p14="http://schemas.microsoft.com/office/powerpoint/2010/main" val="598517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3EBEDA-6F2B-4172-AFBF-84F579C52C63}"/>
              </a:ext>
            </a:extLst>
          </p:cNvPr>
          <p:cNvSpPr>
            <a:spLocks noGrp="1"/>
          </p:cNvSpPr>
          <p:nvPr>
            <p:ph type="title"/>
          </p:nvPr>
        </p:nvSpPr>
        <p:spPr/>
        <p:txBody>
          <a:bodyPr/>
          <a:lstStyle/>
          <a:p>
            <a:r>
              <a:rPr lang="en-US" altLang="zh-CN" dirty="0"/>
              <a:t>DDM</a:t>
            </a:r>
            <a:endParaRPr lang="zh-CN" altLang="en-US" dirty="0"/>
          </a:p>
        </p:txBody>
      </p:sp>
      <p:sp>
        <p:nvSpPr>
          <p:cNvPr id="3" name="内容占位符 2">
            <a:extLst>
              <a:ext uri="{FF2B5EF4-FFF2-40B4-BE49-F238E27FC236}">
                <a16:creationId xmlns:a16="http://schemas.microsoft.com/office/drawing/2014/main" id="{2693B7A4-3C17-435D-8B32-8C7AD463F0FF}"/>
              </a:ext>
            </a:extLst>
          </p:cNvPr>
          <p:cNvSpPr>
            <a:spLocks noGrp="1"/>
          </p:cNvSpPr>
          <p:nvPr>
            <p:ph idx="1"/>
          </p:nvPr>
        </p:nvSpPr>
        <p:spPr>
          <a:xfrm>
            <a:off x="437322" y="1566708"/>
            <a:ext cx="8229600" cy="4525963"/>
          </a:xfrm>
        </p:spPr>
        <p:txBody>
          <a:bodyPr/>
          <a:lstStyle/>
          <a:p>
            <a:pPr marL="0" indent="0">
              <a:buNone/>
            </a:pPr>
            <a:r>
              <a:rPr lang="zh-CN" altLang="en-US" sz="2400" dirty="0"/>
              <a:t>例（</a:t>
            </a:r>
            <a:r>
              <a:rPr lang="en-US" altLang="zh-CN" sz="2400" dirty="0"/>
              <a:t>pp571-572)</a:t>
            </a:r>
            <a:r>
              <a:rPr lang="zh-CN" altLang="en-US" sz="2400" dirty="0"/>
              <a:t>：某股票，预计</a:t>
            </a:r>
            <a:r>
              <a:rPr lang="en-US" altLang="zh-CN" sz="2400" dirty="0"/>
              <a:t>1</a:t>
            </a:r>
            <a:r>
              <a:rPr lang="zh-CN" altLang="en-US" sz="2400" dirty="0"/>
              <a:t>年后每股分红</a:t>
            </a:r>
            <a:r>
              <a:rPr lang="en-US" altLang="zh-CN" sz="2400" dirty="0"/>
              <a:t>$4,</a:t>
            </a:r>
            <a:r>
              <a:rPr lang="zh-CN" altLang="en-US" sz="2400" dirty="0"/>
              <a:t>除权后预期股价为</a:t>
            </a:r>
            <a:r>
              <a:rPr lang="en-US" altLang="zh-CN" sz="2400" dirty="0"/>
              <a:t>$52.</a:t>
            </a:r>
          </a:p>
          <a:p>
            <a:pPr marL="0" indent="0">
              <a:buNone/>
            </a:pPr>
            <a:endParaRPr lang="en-US" altLang="zh-CN" dirty="0"/>
          </a:p>
          <a:p>
            <a:pPr marL="0" indent="0">
              <a:buNone/>
            </a:pPr>
            <a:endParaRPr lang="zh-CN" altLang="en-US" dirty="0"/>
          </a:p>
        </p:txBody>
      </p:sp>
      <p:cxnSp>
        <p:nvCxnSpPr>
          <p:cNvPr id="5" name="直接箭头连接符 4">
            <a:extLst>
              <a:ext uri="{FF2B5EF4-FFF2-40B4-BE49-F238E27FC236}">
                <a16:creationId xmlns:a16="http://schemas.microsoft.com/office/drawing/2014/main" id="{BFCD2BF4-AE78-4661-953D-28545328FCC3}"/>
              </a:ext>
            </a:extLst>
          </p:cNvPr>
          <p:cNvCxnSpPr/>
          <p:nvPr/>
        </p:nvCxnSpPr>
        <p:spPr>
          <a:xfrm>
            <a:off x="1403648" y="3573016"/>
            <a:ext cx="554461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C5C6D1B9-52B6-49A1-A663-11C4AB8A1F22}"/>
              </a:ext>
            </a:extLst>
          </p:cNvPr>
          <p:cNvCxnSpPr/>
          <p:nvPr/>
        </p:nvCxnSpPr>
        <p:spPr>
          <a:xfrm flipV="1">
            <a:off x="1403648" y="314096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8D85CB32-F213-4A76-A807-7975CB021D18}"/>
              </a:ext>
            </a:extLst>
          </p:cNvPr>
          <p:cNvCxnSpPr/>
          <p:nvPr/>
        </p:nvCxnSpPr>
        <p:spPr>
          <a:xfrm flipV="1">
            <a:off x="4932040" y="3284984"/>
            <a:ext cx="0" cy="288032"/>
          </a:xfrm>
          <a:prstGeom prst="line">
            <a:avLst/>
          </a:prstGeom>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AD7C7454-C380-4522-96E2-C115266A2E5C}"/>
              </a:ext>
            </a:extLst>
          </p:cNvPr>
          <p:cNvSpPr txBox="1"/>
          <p:nvPr/>
        </p:nvSpPr>
        <p:spPr>
          <a:xfrm>
            <a:off x="4572000" y="2708920"/>
            <a:ext cx="1080116" cy="646331"/>
          </a:xfrm>
          <a:prstGeom prst="rect">
            <a:avLst/>
          </a:prstGeom>
          <a:noFill/>
        </p:spPr>
        <p:txBody>
          <a:bodyPr wrap="square" rtlCol="0">
            <a:spAutoFit/>
          </a:bodyPr>
          <a:lstStyle/>
          <a:p>
            <a:r>
              <a:rPr lang="en-US" altLang="zh-CN" dirty="0"/>
              <a:t>$4</a:t>
            </a:r>
          </a:p>
          <a:p>
            <a:r>
              <a:rPr lang="en-US" altLang="zh-CN" dirty="0"/>
              <a:t>$52</a:t>
            </a:r>
            <a:endParaRPr lang="zh-CN" altLang="en-US" dirty="0"/>
          </a:p>
        </p:txBody>
      </p:sp>
      <p:sp>
        <p:nvSpPr>
          <p:cNvPr id="11" name="文本框 10">
            <a:extLst>
              <a:ext uri="{FF2B5EF4-FFF2-40B4-BE49-F238E27FC236}">
                <a16:creationId xmlns:a16="http://schemas.microsoft.com/office/drawing/2014/main" id="{8734143C-7F00-4CC9-80C4-E1083F3993E2}"/>
              </a:ext>
            </a:extLst>
          </p:cNvPr>
          <p:cNvSpPr txBox="1"/>
          <p:nvPr/>
        </p:nvSpPr>
        <p:spPr>
          <a:xfrm>
            <a:off x="4716016" y="3645024"/>
            <a:ext cx="648072" cy="369332"/>
          </a:xfrm>
          <a:prstGeom prst="rect">
            <a:avLst/>
          </a:prstGeom>
          <a:noFill/>
        </p:spPr>
        <p:txBody>
          <a:bodyPr wrap="square" rtlCol="0">
            <a:spAutoFit/>
          </a:bodyPr>
          <a:lstStyle/>
          <a:p>
            <a:r>
              <a:rPr lang="en-US" altLang="zh-CN" dirty="0"/>
              <a:t>1</a:t>
            </a:r>
            <a:r>
              <a:rPr lang="zh-CN" altLang="en-US" dirty="0"/>
              <a:t>年</a:t>
            </a:r>
          </a:p>
        </p:txBody>
      </p:sp>
      <p:sp>
        <p:nvSpPr>
          <p:cNvPr id="12" name="文本框 11">
            <a:extLst>
              <a:ext uri="{FF2B5EF4-FFF2-40B4-BE49-F238E27FC236}">
                <a16:creationId xmlns:a16="http://schemas.microsoft.com/office/drawing/2014/main" id="{32B72B31-71BB-4EC9-9774-C6EB087F67F2}"/>
              </a:ext>
            </a:extLst>
          </p:cNvPr>
          <p:cNvSpPr txBox="1"/>
          <p:nvPr/>
        </p:nvSpPr>
        <p:spPr>
          <a:xfrm>
            <a:off x="6588224" y="3573015"/>
            <a:ext cx="792087" cy="369332"/>
          </a:xfrm>
          <a:prstGeom prst="rect">
            <a:avLst/>
          </a:prstGeom>
          <a:noFill/>
        </p:spPr>
        <p:txBody>
          <a:bodyPr wrap="square" rtlCol="0">
            <a:spAutoFit/>
          </a:bodyPr>
          <a:lstStyle/>
          <a:p>
            <a:r>
              <a:rPr lang="zh-CN" altLang="en-US" dirty="0"/>
              <a:t>时间</a:t>
            </a:r>
          </a:p>
        </p:txBody>
      </p:sp>
      <p:sp>
        <p:nvSpPr>
          <p:cNvPr id="13" name="文本框 12">
            <a:extLst>
              <a:ext uri="{FF2B5EF4-FFF2-40B4-BE49-F238E27FC236}">
                <a16:creationId xmlns:a16="http://schemas.microsoft.com/office/drawing/2014/main" id="{5E57ED0F-90B8-43B5-95AA-43D1EE3B8A67}"/>
              </a:ext>
            </a:extLst>
          </p:cNvPr>
          <p:cNvSpPr txBox="1"/>
          <p:nvPr/>
        </p:nvSpPr>
        <p:spPr>
          <a:xfrm>
            <a:off x="1311282" y="3622548"/>
            <a:ext cx="646331" cy="369332"/>
          </a:xfrm>
          <a:prstGeom prst="rect">
            <a:avLst/>
          </a:prstGeom>
          <a:noFill/>
        </p:spPr>
        <p:txBody>
          <a:bodyPr wrap="none" rtlCol="0">
            <a:spAutoFit/>
          </a:bodyPr>
          <a:lstStyle/>
          <a:p>
            <a:r>
              <a:rPr lang="zh-CN" altLang="en-US" dirty="0"/>
              <a:t>今天</a:t>
            </a:r>
          </a:p>
        </p:txBody>
      </p:sp>
      <p:sp>
        <p:nvSpPr>
          <p:cNvPr id="14" name="文本框 13">
            <a:extLst>
              <a:ext uri="{FF2B5EF4-FFF2-40B4-BE49-F238E27FC236}">
                <a16:creationId xmlns:a16="http://schemas.microsoft.com/office/drawing/2014/main" id="{58807E85-FB0F-4B91-8D67-1889C6A8AEE7}"/>
              </a:ext>
            </a:extLst>
          </p:cNvPr>
          <p:cNvSpPr txBox="1"/>
          <p:nvPr/>
        </p:nvSpPr>
        <p:spPr>
          <a:xfrm>
            <a:off x="1043608" y="2708920"/>
            <a:ext cx="914002" cy="382496"/>
          </a:xfrm>
          <a:prstGeom prst="rect">
            <a:avLst/>
          </a:prstGeom>
          <a:noFill/>
        </p:spPr>
        <p:txBody>
          <a:bodyPr wrap="square" rtlCol="0">
            <a:spAutoFit/>
          </a:bodyPr>
          <a:lstStyle/>
          <a:p>
            <a:r>
              <a:rPr lang="en-US" altLang="zh-CN" dirty="0"/>
              <a:t>V0=?</a:t>
            </a:r>
            <a:endParaRPr lang="zh-CN" altLang="en-US"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E803651E-8532-4E2E-A271-F16ADE47F00A}"/>
                  </a:ext>
                </a:extLst>
              </p:cNvPr>
              <p:cNvSpPr txBox="1"/>
              <p:nvPr/>
            </p:nvSpPr>
            <p:spPr>
              <a:xfrm>
                <a:off x="609328" y="4021233"/>
                <a:ext cx="7133255" cy="1541576"/>
              </a:xfrm>
              <a:prstGeom prst="rect">
                <a:avLst/>
              </a:prstGeom>
              <a:noFill/>
            </p:spPr>
            <p:txBody>
              <a:bodyPr wrap="square" rtlCol="0">
                <a:spAutoFit/>
              </a:bodyPr>
              <a:lstStyle/>
              <a:p>
                <a:r>
                  <a:rPr lang="en-US" altLang="zh-CN" dirty="0"/>
                  <a:t>K: required rate of return, market capitalization rate</a:t>
                </a:r>
              </a:p>
              <a:p>
                <a:endParaRPr lang="en-US" altLang="zh-CN" dirty="0"/>
              </a:p>
              <a:p>
                <a:r>
                  <a:rPr lang="zh-CN" altLang="en-US" dirty="0"/>
                  <a:t>设</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r</m:t>
                        </m:r>
                      </m:e>
                      <m:sub>
                        <m:r>
                          <a:rPr lang="en-US" altLang="zh-CN" b="0" i="1" smtClean="0">
                            <a:latin typeface="Cambria Math" panose="02040503050406030204" pitchFamily="18" charset="0"/>
                          </a:rPr>
                          <m:t>𝑓</m:t>
                        </m:r>
                      </m:sub>
                    </m:sSub>
                    <m:r>
                      <a:rPr lang="en-US" altLang="zh-CN" b="0" i="1" smtClean="0">
                        <a:latin typeface="Cambria Math" panose="02040503050406030204" pitchFamily="18" charset="0"/>
                      </a:rPr>
                      <m:t>=6%,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=11%</m:t>
                    </m:r>
                    <m:r>
                      <a:rPr lang="zh-CN" altLang="en-US" i="1">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𝛽</m:t>
                        </m:r>
                      </m:e>
                      <m:sub/>
                    </m:sSub>
                  </m:oMath>
                </a14:m>
                <a:r>
                  <a:rPr lang="en-US" altLang="zh-CN" dirty="0"/>
                  <a:t>=1.2</a:t>
                </a:r>
              </a:p>
              <a:p>
                <a:endParaRPr lang="en-US" altLang="zh-CN" dirty="0"/>
              </a:p>
              <a:p>
                <a:pPr/>
                <a14:m>
                  <m:oMathPara xmlns:m="http://schemas.openxmlformats.org/officeDocument/2006/math">
                    <m:oMathParaPr>
                      <m:jc m:val="centerGroup"/>
                    </m:oMathParaPr>
                    <m:oMath xmlns:m="http://schemas.openxmlformats.org/officeDocument/2006/math">
                      <m:r>
                        <m:rPr>
                          <m:sty m:val="p"/>
                        </m:rPr>
                        <a:rPr lang="en-US" altLang="zh-CN" i="1" dirty="0" smtClean="0">
                          <a:latin typeface="Cambria Math" panose="02040503050406030204" pitchFamily="18" charset="0"/>
                        </a:rPr>
                        <m:t>k</m:t>
                      </m:r>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𝑟</m:t>
                          </m:r>
                        </m:e>
                        <m:sub>
                          <m:r>
                            <a:rPr lang="en-US" altLang="zh-CN" b="0" i="1" dirty="0" smtClean="0">
                              <a:latin typeface="Cambria Math" panose="02040503050406030204" pitchFamily="18" charset="0"/>
                            </a:rPr>
                            <m:t>𝑓</m:t>
                          </m:r>
                        </m:sub>
                      </m:sSub>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𝛽</m:t>
                      </m:r>
                      <m:d>
                        <m:dPr>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𝑟</m:t>
                              </m:r>
                            </m:e>
                            <m:sub>
                              <m:r>
                                <a:rPr lang="en-US" altLang="zh-CN" b="0" i="1" dirty="0" smtClean="0">
                                  <a:latin typeface="Cambria Math" panose="02040503050406030204" pitchFamily="18" charset="0"/>
                                </a:rPr>
                                <m:t>𝑚</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𝑟</m:t>
                              </m:r>
                            </m:e>
                            <m:sub>
                              <m:r>
                                <a:rPr lang="en-US" altLang="zh-CN" b="0" i="1" dirty="0" smtClean="0">
                                  <a:latin typeface="Cambria Math" panose="02040503050406030204" pitchFamily="18" charset="0"/>
                                </a:rPr>
                                <m:t>𝑓</m:t>
                              </m:r>
                            </m:sub>
                          </m:sSub>
                        </m:e>
                      </m:d>
                      <m:r>
                        <a:rPr lang="en-US" altLang="zh-CN" b="0" i="1" dirty="0" smtClean="0">
                          <a:latin typeface="Cambria Math" panose="02040503050406030204" pitchFamily="18" charset="0"/>
                        </a:rPr>
                        <m:t>=6%+1.2∗</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11%−6%</m:t>
                          </m:r>
                        </m:e>
                      </m:d>
                      <m:r>
                        <a:rPr lang="en-US" altLang="zh-CN" b="0" i="1" dirty="0" smtClean="0">
                          <a:latin typeface="Cambria Math" panose="02040503050406030204" pitchFamily="18" charset="0"/>
                        </a:rPr>
                        <m:t>=12%</m:t>
                      </m:r>
                    </m:oMath>
                  </m:oMathPara>
                </a14:m>
                <a:endParaRPr lang="zh-CN" altLang="en-US" dirty="0"/>
              </a:p>
            </p:txBody>
          </p:sp>
        </mc:Choice>
        <mc:Fallback xmlns="">
          <p:sp>
            <p:nvSpPr>
              <p:cNvPr id="15" name="文本框 14">
                <a:extLst>
                  <a:ext uri="{FF2B5EF4-FFF2-40B4-BE49-F238E27FC236}">
                    <a16:creationId xmlns:a16="http://schemas.microsoft.com/office/drawing/2014/main" id="{E803651E-8532-4E2E-A271-F16ADE47F00A}"/>
                  </a:ext>
                </a:extLst>
              </p:cNvPr>
              <p:cNvSpPr txBox="1">
                <a:spLocks noRot="1" noChangeAspect="1" noMove="1" noResize="1" noEditPoints="1" noAdjustHandles="1" noChangeArrowheads="1" noChangeShapeType="1" noTextEdit="1"/>
              </p:cNvSpPr>
              <p:nvPr/>
            </p:nvSpPr>
            <p:spPr>
              <a:xfrm>
                <a:off x="609328" y="4021233"/>
                <a:ext cx="7133255" cy="1541576"/>
              </a:xfrm>
              <a:prstGeom prst="rect">
                <a:avLst/>
              </a:prstGeom>
              <a:blipFill>
                <a:blip r:embed="rId2"/>
                <a:stretch>
                  <a:fillRect l="-769" t="-2372" b="-11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044E107-2280-4629-BC0D-058BA86909C7}"/>
                  </a:ext>
                </a:extLst>
              </p:cNvPr>
              <p:cNvSpPr txBox="1"/>
              <p:nvPr/>
            </p:nvSpPr>
            <p:spPr>
              <a:xfrm>
                <a:off x="621903" y="5651454"/>
                <a:ext cx="2319289"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52+4</m:t>
                          </m:r>
                        </m:num>
                        <m:den>
                          <m:r>
                            <a:rPr lang="en-US" altLang="zh-CN" b="0" i="1" smtClean="0">
                              <a:latin typeface="Cambria Math" panose="02040503050406030204" pitchFamily="18" charset="0"/>
                            </a:rPr>
                            <m:t>(1+12%)</m:t>
                          </m:r>
                        </m:den>
                      </m:f>
                      <m:r>
                        <a:rPr lang="en-US" altLang="zh-CN" b="0" i="1" smtClean="0">
                          <a:latin typeface="Cambria Math" panose="02040503050406030204" pitchFamily="18" charset="0"/>
                        </a:rPr>
                        <m:t>=$50</m:t>
                      </m:r>
                    </m:oMath>
                  </m:oMathPara>
                </a14:m>
                <a:endParaRPr lang="zh-CN" altLang="en-US" dirty="0"/>
              </a:p>
            </p:txBody>
          </p:sp>
        </mc:Choice>
        <mc:Fallback xmlns="">
          <p:sp>
            <p:nvSpPr>
              <p:cNvPr id="16" name="文本框 15">
                <a:extLst>
                  <a:ext uri="{FF2B5EF4-FFF2-40B4-BE49-F238E27FC236}">
                    <a16:creationId xmlns:a16="http://schemas.microsoft.com/office/drawing/2014/main" id="{8044E107-2280-4629-BC0D-058BA86909C7}"/>
                  </a:ext>
                </a:extLst>
              </p:cNvPr>
              <p:cNvSpPr txBox="1">
                <a:spLocks noRot="1" noChangeAspect="1" noMove="1" noResize="1" noEditPoints="1" noAdjustHandles="1" noChangeArrowheads="1" noChangeShapeType="1" noTextEdit="1"/>
              </p:cNvSpPr>
              <p:nvPr/>
            </p:nvSpPr>
            <p:spPr>
              <a:xfrm>
                <a:off x="621903" y="5651454"/>
                <a:ext cx="2319289" cy="575157"/>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34215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21B3C7-45CE-4DFA-B907-25F03FBCBE0B}"/>
              </a:ext>
            </a:extLst>
          </p:cNvPr>
          <p:cNvSpPr>
            <a:spLocks noGrp="1"/>
          </p:cNvSpPr>
          <p:nvPr>
            <p:ph type="title"/>
          </p:nvPr>
        </p:nvSpPr>
        <p:spPr/>
        <p:txBody>
          <a:bodyPr/>
          <a:lstStyle/>
          <a:p>
            <a:r>
              <a:rPr lang="zh-CN" altLang="en-US" dirty="0"/>
              <a:t>       递归</a:t>
            </a:r>
            <a:r>
              <a:rPr lang="en-US" altLang="zh-CN" dirty="0"/>
              <a:t>-</a:t>
            </a:r>
            <a:r>
              <a:rPr lang="zh-CN" altLang="en-US" dirty="0"/>
              <a:t>无穷级数求和</a:t>
            </a:r>
          </a:p>
        </p:txBody>
      </p:sp>
      <p:pic>
        <p:nvPicPr>
          <p:cNvPr id="4" name="内容占位符 3">
            <a:extLst>
              <a:ext uri="{FF2B5EF4-FFF2-40B4-BE49-F238E27FC236}">
                <a16:creationId xmlns:a16="http://schemas.microsoft.com/office/drawing/2014/main" id="{F9931232-4493-4116-99EC-B017776FD6ED}"/>
              </a:ext>
            </a:extLst>
          </p:cNvPr>
          <p:cNvPicPr>
            <a:picLocks noGrp="1" noChangeAspect="1"/>
          </p:cNvPicPr>
          <p:nvPr>
            <p:ph idx="1"/>
          </p:nvPr>
        </p:nvPicPr>
        <p:blipFill>
          <a:blip r:embed="rId2"/>
          <a:stretch>
            <a:fillRect/>
          </a:stretch>
        </p:blipFill>
        <p:spPr>
          <a:xfrm>
            <a:off x="1403648" y="1772816"/>
            <a:ext cx="4591050" cy="542925"/>
          </a:xfrm>
          <a:prstGeom prst="rect">
            <a:avLst/>
          </a:prstGeom>
        </p:spPr>
      </p:pic>
      <p:pic>
        <p:nvPicPr>
          <p:cNvPr id="5" name="图片 4">
            <a:extLst>
              <a:ext uri="{FF2B5EF4-FFF2-40B4-BE49-F238E27FC236}">
                <a16:creationId xmlns:a16="http://schemas.microsoft.com/office/drawing/2014/main" id="{DCA2A775-F33E-4DBE-B2E0-EAB45018663B}"/>
              </a:ext>
            </a:extLst>
          </p:cNvPr>
          <p:cNvPicPr>
            <a:picLocks noChangeAspect="1"/>
          </p:cNvPicPr>
          <p:nvPr/>
        </p:nvPicPr>
        <p:blipFill>
          <a:blip r:embed="rId3"/>
          <a:stretch>
            <a:fillRect/>
          </a:stretch>
        </p:blipFill>
        <p:spPr>
          <a:xfrm>
            <a:off x="1480321" y="2459757"/>
            <a:ext cx="1512168" cy="646977"/>
          </a:xfrm>
          <a:prstGeom prst="rect">
            <a:avLst/>
          </a:prstGeom>
        </p:spPr>
      </p:pic>
      <p:pic>
        <p:nvPicPr>
          <p:cNvPr id="6" name="图片 5">
            <a:extLst>
              <a:ext uri="{FF2B5EF4-FFF2-40B4-BE49-F238E27FC236}">
                <a16:creationId xmlns:a16="http://schemas.microsoft.com/office/drawing/2014/main" id="{E247B61D-BB58-422D-B2D5-DA9CE8D3F93D}"/>
              </a:ext>
            </a:extLst>
          </p:cNvPr>
          <p:cNvPicPr>
            <a:picLocks noChangeAspect="1"/>
          </p:cNvPicPr>
          <p:nvPr/>
        </p:nvPicPr>
        <p:blipFill>
          <a:blip r:embed="rId4"/>
          <a:stretch>
            <a:fillRect/>
          </a:stretch>
        </p:blipFill>
        <p:spPr>
          <a:xfrm>
            <a:off x="1480321" y="3301005"/>
            <a:ext cx="2450794" cy="764040"/>
          </a:xfrm>
          <a:prstGeom prst="rect">
            <a:avLst/>
          </a:prstGeom>
        </p:spPr>
      </p:pic>
      <p:sp>
        <p:nvSpPr>
          <p:cNvPr id="7" name="文本框 6">
            <a:extLst>
              <a:ext uri="{FF2B5EF4-FFF2-40B4-BE49-F238E27FC236}">
                <a16:creationId xmlns:a16="http://schemas.microsoft.com/office/drawing/2014/main" id="{6E181137-22A2-46E3-B9D0-2DEAEF058941}"/>
              </a:ext>
            </a:extLst>
          </p:cNvPr>
          <p:cNvSpPr txBox="1"/>
          <p:nvPr/>
        </p:nvSpPr>
        <p:spPr>
          <a:xfrm>
            <a:off x="971600" y="4172928"/>
            <a:ext cx="6768752" cy="369332"/>
          </a:xfrm>
          <a:prstGeom prst="rect">
            <a:avLst/>
          </a:prstGeom>
          <a:noFill/>
        </p:spPr>
        <p:txBody>
          <a:bodyPr wrap="square" rtlCol="0">
            <a:spAutoFit/>
          </a:bodyPr>
          <a:lstStyle/>
          <a:p>
            <a:r>
              <a:rPr lang="en-US" altLang="zh-CN" dirty="0"/>
              <a:t>…………………………….</a:t>
            </a:r>
            <a:endParaRPr lang="zh-CN" altLang="en-US" dirty="0"/>
          </a:p>
        </p:txBody>
      </p:sp>
      <p:pic>
        <p:nvPicPr>
          <p:cNvPr id="8" name="图片 7">
            <a:extLst>
              <a:ext uri="{FF2B5EF4-FFF2-40B4-BE49-F238E27FC236}">
                <a16:creationId xmlns:a16="http://schemas.microsoft.com/office/drawing/2014/main" id="{A771246B-E286-4385-99DE-13445AA5CC8D}"/>
              </a:ext>
            </a:extLst>
          </p:cNvPr>
          <p:cNvPicPr>
            <a:picLocks noChangeAspect="1"/>
          </p:cNvPicPr>
          <p:nvPr/>
        </p:nvPicPr>
        <p:blipFill>
          <a:blip r:embed="rId5"/>
          <a:stretch>
            <a:fillRect/>
          </a:stretch>
        </p:blipFill>
        <p:spPr>
          <a:xfrm>
            <a:off x="1403648" y="4650143"/>
            <a:ext cx="5629275" cy="638175"/>
          </a:xfrm>
          <a:prstGeom prst="rect">
            <a:avLst/>
          </a:prstGeom>
        </p:spPr>
      </p:pic>
      <p:pic>
        <p:nvPicPr>
          <p:cNvPr id="9" name="图片 8">
            <a:extLst>
              <a:ext uri="{FF2B5EF4-FFF2-40B4-BE49-F238E27FC236}">
                <a16:creationId xmlns:a16="http://schemas.microsoft.com/office/drawing/2014/main" id="{DB2B20B1-FC23-4075-9371-90DECBA7EAA1}"/>
              </a:ext>
            </a:extLst>
          </p:cNvPr>
          <p:cNvPicPr>
            <a:picLocks noChangeAspect="1"/>
          </p:cNvPicPr>
          <p:nvPr/>
        </p:nvPicPr>
        <p:blipFill>
          <a:blip r:embed="rId6"/>
          <a:stretch>
            <a:fillRect/>
          </a:stretch>
        </p:blipFill>
        <p:spPr>
          <a:xfrm>
            <a:off x="1149815" y="5608454"/>
            <a:ext cx="5562600" cy="514350"/>
          </a:xfrm>
          <a:prstGeom prst="rect">
            <a:avLst/>
          </a:prstGeom>
        </p:spPr>
      </p:pic>
      <p:sp>
        <p:nvSpPr>
          <p:cNvPr id="10" name="文本框 9">
            <a:extLst>
              <a:ext uri="{FF2B5EF4-FFF2-40B4-BE49-F238E27FC236}">
                <a16:creationId xmlns:a16="http://schemas.microsoft.com/office/drawing/2014/main" id="{E2FB51B2-33EA-478B-9C44-8E9BD63F307C}"/>
              </a:ext>
            </a:extLst>
          </p:cNvPr>
          <p:cNvSpPr txBox="1"/>
          <p:nvPr/>
        </p:nvSpPr>
        <p:spPr>
          <a:xfrm>
            <a:off x="6804248" y="2044278"/>
            <a:ext cx="1800200" cy="1754326"/>
          </a:xfrm>
          <a:prstGeom prst="rect">
            <a:avLst/>
          </a:prstGeom>
          <a:noFill/>
        </p:spPr>
        <p:txBody>
          <a:bodyPr wrap="square" rtlCol="0">
            <a:spAutoFit/>
          </a:bodyPr>
          <a:lstStyle/>
          <a:p>
            <a:r>
              <a:rPr lang="zh-CN" altLang="en-US" dirty="0"/>
              <a:t>问题</a:t>
            </a:r>
            <a:r>
              <a:rPr lang="en-US" altLang="zh-CN" dirty="0"/>
              <a:t>1</a:t>
            </a:r>
            <a:r>
              <a:rPr lang="zh-CN" altLang="en-US" dirty="0"/>
              <a:t>：可能预测未来无穷远处的红利么？</a:t>
            </a:r>
            <a:endParaRPr lang="en-US" altLang="zh-CN" dirty="0"/>
          </a:p>
          <a:p>
            <a:r>
              <a:rPr lang="zh-CN" altLang="en-US" dirty="0"/>
              <a:t>问题</a:t>
            </a:r>
            <a:r>
              <a:rPr lang="en-US" altLang="zh-CN" dirty="0"/>
              <a:t>2</a:t>
            </a:r>
            <a:r>
              <a:rPr lang="zh-CN" altLang="en-US" dirty="0"/>
              <a:t>：</a:t>
            </a:r>
            <a:r>
              <a:rPr lang="en-US" altLang="zh-CN" dirty="0"/>
              <a:t>K</a:t>
            </a:r>
            <a:r>
              <a:rPr lang="zh-CN" altLang="en-US" dirty="0"/>
              <a:t>不会随时间改变么？</a:t>
            </a:r>
            <a:endParaRPr lang="en-US" altLang="zh-CN" dirty="0"/>
          </a:p>
          <a:p>
            <a:endParaRPr lang="zh-CN" altLang="en-US" dirty="0"/>
          </a:p>
        </p:txBody>
      </p:sp>
    </p:spTree>
    <p:extLst>
      <p:ext uri="{BB962C8B-B14F-4D97-AF65-F5344CB8AC3E}">
        <p14:creationId xmlns:p14="http://schemas.microsoft.com/office/powerpoint/2010/main" val="3698685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18AB17-1DB4-4CBE-A36B-2FFD47F088EE}"/>
              </a:ext>
            </a:extLst>
          </p:cNvPr>
          <p:cNvSpPr>
            <a:spLocks noGrp="1"/>
          </p:cNvSpPr>
          <p:nvPr>
            <p:ph type="title"/>
          </p:nvPr>
        </p:nvSpPr>
        <p:spPr/>
        <p:txBody>
          <a:bodyPr/>
          <a:lstStyle/>
          <a:p>
            <a:r>
              <a:rPr lang="zh-CN" altLang="en-US" sz="3200" dirty="0"/>
              <a:t>               固定增长模型</a:t>
            </a:r>
            <a:r>
              <a:rPr lang="en-US" altLang="zh-CN" sz="3200" dirty="0"/>
              <a:t>(Gordon</a:t>
            </a:r>
            <a:r>
              <a:rPr lang="zh-CN" altLang="en-US" sz="3200" dirty="0"/>
              <a:t>模型</a:t>
            </a:r>
            <a:r>
              <a:rPr lang="en-US" altLang="zh-CN" sz="3200" dirty="0"/>
              <a:t>)</a:t>
            </a:r>
            <a:endParaRPr lang="zh-CN" altLang="en-US" sz="32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048D838-8403-4ED1-9C1A-3A0A46CCEE73}"/>
                  </a:ext>
                </a:extLst>
              </p:cNvPr>
              <p:cNvSpPr>
                <a:spLocks noGrp="1"/>
              </p:cNvSpPr>
              <p:nvPr>
                <p:ph idx="1"/>
              </p:nvPr>
            </p:nvSpPr>
            <p:spPr/>
            <p:txBody>
              <a:bodyPr/>
              <a:lstStyle/>
              <a:p>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D</m:t>
                        </m:r>
                      </m:e>
                      <m:sub>
                        <m:r>
                          <m:rPr>
                            <m:sty m:val="p"/>
                          </m:rPr>
                          <a:rPr lang="en-US" altLang="zh-CN" i="1">
                            <a:latin typeface="Cambria Math" panose="02040503050406030204" pitchFamily="18" charset="0"/>
                          </a:rPr>
                          <m:t>T</m:t>
                        </m:r>
                        <m:r>
                          <a:rPr lang="en-US" altLang="zh-CN" i="1">
                            <a:latin typeface="Cambria Math" panose="02040503050406030204" pitchFamily="18" charset="0"/>
                          </a:rPr>
                          <m:t>+1</m:t>
                        </m:r>
                      </m:sub>
                    </m:sSub>
                    <m:r>
                      <a:rPr lang="en-US" altLang="zh-CN" i="1">
                        <a:latin typeface="Cambria Math" panose="02040503050406030204" pitchFamily="18" charset="0"/>
                      </a:rPr>
                      <m:t>=</m:t>
                    </m:r>
                    <m:r>
                      <a:rPr lang="zh-CN" altLang="en-US" i="1" smtClean="0">
                        <a:latin typeface="Cambria Math" panose="02040503050406030204" pitchFamily="18" charset="0"/>
                      </a:rPr>
                      <m:t>（</m:t>
                    </m:r>
                    <m:r>
                      <a:rPr lang="en-US" altLang="zh-CN" i="1">
                        <a:latin typeface="Cambria Math" panose="02040503050406030204" pitchFamily="18" charset="0"/>
                      </a:rPr>
                      <m:t>1</m:t>
                    </m:r>
                    <m:r>
                      <a:rPr lang="en-US" altLang="zh-CN" i="1" smtClean="0">
                        <a:latin typeface="Cambria Math" panose="02040503050406030204" pitchFamily="18" charset="0"/>
                      </a:rPr>
                      <m:t>+</m:t>
                    </m:r>
                    <m:r>
                      <m:rPr>
                        <m:sty m:val="p"/>
                      </m:rPr>
                      <a:rPr lang="en-US" altLang="zh-CN" i="1">
                        <a:latin typeface="Cambria Math" panose="02040503050406030204" pitchFamily="18" charset="0"/>
                      </a:rPr>
                      <m:t>g</m:t>
                    </m:r>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D</m:t>
                        </m:r>
                      </m:e>
                      <m:sub>
                        <m:r>
                          <m:rPr>
                            <m:sty m:val="p"/>
                          </m:rPr>
                          <a:rPr lang="en-US" altLang="zh-CN" i="1">
                            <a:latin typeface="Cambria Math" panose="02040503050406030204" pitchFamily="18" charset="0"/>
                          </a:rPr>
                          <m:t>T</m:t>
                        </m:r>
                      </m:sub>
                    </m:sSub>
                  </m:oMath>
                </a14:m>
                <a:endParaRPr lang="zh-CN" altLang="en-US" dirty="0"/>
              </a:p>
            </p:txBody>
          </p:sp>
        </mc:Choice>
        <mc:Fallback xmlns="">
          <p:sp>
            <p:nvSpPr>
              <p:cNvPr id="3" name="内容占位符 2">
                <a:extLst>
                  <a:ext uri="{FF2B5EF4-FFF2-40B4-BE49-F238E27FC236}">
                    <a16:creationId xmlns:a16="http://schemas.microsoft.com/office/drawing/2014/main" id="{0048D838-8403-4ED1-9C1A-3A0A46CCEE73}"/>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A095AC6D-7185-4DB6-9E8E-6E3D6D653258}"/>
              </a:ext>
            </a:extLst>
          </p:cNvPr>
          <p:cNvPicPr>
            <a:picLocks noChangeAspect="1"/>
          </p:cNvPicPr>
          <p:nvPr/>
        </p:nvPicPr>
        <p:blipFill>
          <a:blip r:embed="rId3"/>
          <a:stretch>
            <a:fillRect/>
          </a:stretch>
        </p:blipFill>
        <p:spPr>
          <a:xfrm>
            <a:off x="611560" y="2564904"/>
            <a:ext cx="5951113" cy="864096"/>
          </a:xfrm>
          <a:prstGeom prst="rect">
            <a:avLst/>
          </a:prstGeom>
        </p:spPr>
      </p:pic>
      <p:sp>
        <p:nvSpPr>
          <p:cNvPr id="6" name="文本框 5">
            <a:extLst>
              <a:ext uri="{FF2B5EF4-FFF2-40B4-BE49-F238E27FC236}">
                <a16:creationId xmlns:a16="http://schemas.microsoft.com/office/drawing/2014/main" id="{854B1494-A23E-4504-8954-EEE12E0F9C03}"/>
              </a:ext>
            </a:extLst>
          </p:cNvPr>
          <p:cNvSpPr txBox="1"/>
          <p:nvPr/>
        </p:nvSpPr>
        <p:spPr>
          <a:xfrm>
            <a:off x="899592" y="3645024"/>
            <a:ext cx="6120680" cy="369332"/>
          </a:xfrm>
          <a:prstGeom prst="rect">
            <a:avLst/>
          </a:prstGeom>
          <a:noFill/>
        </p:spPr>
        <p:txBody>
          <a:bodyPr wrap="square" rtlCol="0">
            <a:spAutoFit/>
          </a:bodyPr>
          <a:lstStyle/>
          <a:p>
            <a:r>
              <a:rPr lang="en-US" altLang="zh-CN" dirty="0"/>
              <a:t>g&lt;K</a:t>
            </a:r>
            <a:r>
              <a:rPr lang="zh-CN" altLang="en-US" dirty="0"/>
              <a:t>时收敛为</a:t>
            </a:r>
            <a:r>
              <a:rPr lang="en-US" altLang="zh-CN" dirty="0"/>
              <a:t>:</a:t>
            </a:r>
            <a:endParaRPr lang="zh-CN" altLang="en-US" dirty="0"/>
          </a:p>
        </p:txBody>
      </p:sp>
      <p:pic>
        <p:nvPicPr>
          <p:cNvPr id="7" name="图片 6">
            <a:extLst>
              <a:ext uri="{FF2B5EF4-FFF2-40B4-BE49-F238E27FC236}">
                <a16:creationId xmlns:a16="http://schemas.microsoft.com/office/drawing/2014/main" id="{3EA8B9AF-1B8B-46A2-AD1D-11D981C16C26}"/>
              </a:ext>
            </a:extLst>
          </p:cNvPr>
          <p:cNvPicPr>
            <a:picLocks noChangeAspect="1"/>
          </p:cNvPicPr>
          <p:nvPr/>
        </p:nvPicPr>
        <p:blipFill>
          <a:blip r:embed="rId4"/>
          <a:stretch>
            <a:fillRect/>
          </a:stretch>
        </p:blipFill>
        <p:spPr>
          <a:xfrm>
            <a:off x="827584" y="4382032"/>
            <a:ext cx="5886722" cy="775160"/>
          </a:xfrm>
          <a:prstGeom prst="rect">
            <a:avLst/>
          </a:prstGeom>
        </p:spPr>
      </p:pic>
      <p:sp>
        <p:nvSpPr>
          <p:cNvPr id="8" name="文本框 7">
            <a:extLst>
              <a:ext uri="{FF2B5EF4-FFF2-40B4-BE49-F238E27FC236}">
                <a16:creationId xmlns:a16="http://schemas.microsoft.com/office/drawing/2014/main" id="{BE9FB0B9-6E7D-4CA0-96AB-6D720A521AA9}"/>
              </a:ext>
            </a:extLst>
          </p:cNvPr>
          <p:cNvSpPr txBox="1"/>
          <p:nvPr/>
        </p:nvSpPr>
        <p:spPr>
          <a:xfrm>
            <a:off x="683568" y="5373216"/>
            <a:ext cx="6552728" cy="400110"/>
          </a:xfrm>
          <a:prstGeom prst="rect">
            <a:avLst/>
          </a:prstGeom>
          <a:noFill/>
        </p:spPr>
        <p:txBody>
          <a:bodyPr wrap="square" rtlCol="0">
            <a:spAutoFit/>
          </a:bodyPr>
          <a:lstStyle/>
          <a:p>
            <a:r>
              <a:rPr lang="en-US" altLang="zh-CN" dirty="0"/>
              <a:t>g=0</a:t>
            </a:r>
            <a:r>
              <a:rPr lang="zh-CN" altLang="en-US" dirty="0"/>
              <a:t>时，</a:t>
            </a:r>
            <a:r>
              <a:rPr lang="zh-CN" altLang="en-US" sz="2000" b="1" dirty="0"/>
              <a:t>零增长模型</a:t>
            </a:r>
            <a:endParaRPr lang="zh-CN" altLang="en-US" b="1"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23A05381-55D6-4F16-B321-4EA1EC5007D8}"/>
                  </a:ext>
                </a:extLst>
              </p:cNvPr>
              <p:cNvSpPr txBox="1"/>
              <p:nvPr/>
            </p:nvSpPr>
            <p:spPr>
              <a:xfrm>
                <a:off x="847462" y="5958572"/>
                <a:ext cx="851643"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V</m:t>
                          </m:r>
                        </m:e>
                        <m:sub>
                          <m:r>
                            <a:rPr lang="en-US" altLang="zh-CN" i="1">
                              <a:latin typeface="Cambria Math" panose="02040503050406030204" pitchFamily="18" charset="0"/>
                            </a:rPr>
                            <m:t>0</m:t>
                          </m:r>
                        </m:sub>
                      </m:sSub>
                      <m:r>
                        <a:rPr lang="en-US" altLang="zh-CN" i="1">
                          <a:latin typeface="Cambria Math" panose="02040503050406030204" pitchFamily="18" charset="0"/>
                        </a:rPr>
                        <m:t>=</m:t>
                      </m:r>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D</m:t>
                              </m:r>
                            </m:e>
                            <m:sub>
                              <m:r>
                                <a:rPr lang="en-US" altLang="zh-CN" b="0" i="1" smtClean="0">
                                  <a:latin typeface="Cambria Math" panose="02040503050406030204" pitchFamily="18" charset="0"/>
                                </a:rPr>
                                <m:t>0</m:t>
                              </m:r>
                            </m:sub>
                          </m:sSub>
                        </m:num>
                        <m:den>
                          <m:r>
                            <a:rPr lang="en-US" altLang="zh-CN" b="0" i="1" smtClean="0">
                              <a:latin typeface="Cambria Math" panose="02040503050406030204" pitchFamily="18" charset="0"/>
                            </a:rPr>
                            <m:t>𝐾</m:t>
                          </m:r>
                        </m:den>
                      </m:f>
                    </m:oMath>
                  </m:oMathPara>
                </a14:m>
                <a:endParaRPr lang="zh-CN" altLang="en-US" dirty="0"/>
              </a:p>
            </p:txBody>
          </p:sp>
        </mc:Choice>
        <mc:Fallback xmlns="">
          <p:sp>
            <p:nvSpPr>
              <p:cNvPr id="9" name="文本框 8">
                <a:extLst>
                  <a:ext uri="{FF2B5EF4-FFF2-40B4-BE49-F238E27FC236}">
                    <a16:creationId xmlns:a16="http://schemas.microsoft.com/office/drawing/2014/main" id="{23A05381-55D6-4F16-B321-4EA1EC5007D8}"/>
                  </a:ext>
                </a:extLst>
              </p:cNvPr>
              <p:cNvSpPr txBox="1">
                <a:spLocks noRot="1" noChangeAspect="1" noMove="1" noResize="1" noEditPoints="1" noAdjustHandles="1" noChangeArrowheads="1" noChangeShapeType="1" noTextEdit="1"/>
              </p:cNvSpPr>
              <p:nvPr/>
            </p:nvSpPr>
            <p:spPr>
              <a:xfrm>
                <a:off x="847462" y="5958572"/>
                <a:ext cx="851643" cy="516745"/>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3443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C4E8A-06CD-7C27-1CB2-B51087A39AC8}"/>
              </a:ext>
            </a:extLst>
          </p:cNvPr>
          <p:cNvSpPr>
            <a:spLocks noGrp="1"/>
          </p:cNvSpPr>
          <p:nvPr>
            <p:ph type="title"/>
          </p:nvPr>
        </p:nvSpPr>
        <p:spPr/>
        <p:txBody>
          <a:bodyPr/>
          <a:lstStyle/>
          <a:p>
            <a:r>
              <a:rPr lang="zh-CN" altLang="en-US" dirty="0"/>
              <a:t>           </a:t>
            </a:r>
            <a:r>
              <a:rPr lang="zh-CN" altLang="en-US" sz="2800" dirty="0"/>
              <a:t>宏观经济与股市波动有关系么？</a:t>
            </a:r>
            <a:endParaRPr lang="zh-CN" altLang="en-US" dirty="0"/>
          </a:p>
        </p:txBody>
      </p:sp>
      <p:graphicFrame>
        <p:nvGraphicFramePr>
          <p:cNvPr id="5" name="图表 4">
            <a:extLst>
              <a:ext uri="{FF2B5EF4-FFF2-40B4-BE49-F238E27FC236}">
                <a16:creationId xmlns:a16="http://schemas.microsoft.com/office/drawing/2014/main" id="{E6AF2C41-6BA9-AA78-C2EC-0DD01F6BFEB2}"/>
              </a:ext>
            </a:extLst>
          </p:cNvPr>
          <p:cNvGraphicFramePr>
            <a:graphicFrameLocks/>
          </p:cNvGraphicFramePr>
          <p:nvPr>
            <p:extLst>
              <p:ext uri="{D42A27DB-BD31-4B8C-83A1-F6EECF244321}">
                <p14:modId xmlns:p14="http://schemas.microsoft.com/office/powerpoint/2010/main" val="1859663519"/>
              </p:ext>
            </p:extLst>
          </p:nvPr>
        </p:nvGraphicFramePr>
        <p:xfrm>
          <a:off x="1475656" y="1383506"/>
          <a:ext cx="6408711" cy="4853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168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1CC34-21D5-4DEF-AE3F-167FA6D4486C}"/>
              </a:ext>
            </a:extLst>
          </p:cNvPr>
          <p:cNvSpPr>
            <a:spLocks noGrp="1"/>
          </p:cNvSpPr>
          <p:nvPr>
            <p:ph type="title"/>
          </p:nvPr>
        </p:nvSpPr>
        <p:spPr/>
        <p:txBody>
          <a:bodyPr/>
          <a:lstStyle/>
          <a:p>
            <a:r>
              <a:rPr lang="zh-CN" altLang="en-US" dirty="0"/>
              <a:t>引申</a:t>
            </a:r>
          </a:p>
        </p:txBody>
      </p:sp>
      <p:sp>
        <p:nvSpPr>
          <p:cNvPr id="3" name="内容占位符 2">
            <a:extLst>
              <a:ext uri="{FF2B5EF4-FFF2-40B4-BE49-F238E27FC236}">
                <a16:creationId xmlns:a16="http://schemas.microsoft.com/office/drawing/2014/main" id="{FEF4286F-60D4-4038-8917-4717B4F2E585}"/>
              </a:ext>
            </a:extLst>
          </p:cNvPr>
          <p:cNvSpPr>
            <a:spLocks noGrp="1"/>
          </p:cNvSpPr>
          <p:nvPr>
            <p:ph idx="1"/>
          </p:nvPr>
        </p:nvSpPr>
        <p:spPr/>
        <p:txBody>
          <a:bodyPr/>
          <a:lstStyle/>
          <a:p>
            <a:pPr marL="514350" indent="-514350">
              <a:buFont typeface="+mj-lt"/>
              <a:buAutoNum type="arabicPeriod"/>
            </a:pPr>
            <a:r>
              <a:rPr lang="zh-CN" altLang="en-US" dirty="0"/>
              <a:t>每股分红越多，股价越高</a:t>
            </a:r>
            <a:endParaRPr lang="en-US" altLang="zh-CN" dirty="0"/>
          </a:p>
          <a:p>
            <a:pPr marL="514350" indent="-514350">
              <a:buFont typeface="+mj-lt"/>
              <a:buAutoNum type="arabicPeriod"/>
            </a:pPr>
            <a:r>
              <a:rPr lang="zh-CN" altLang="en-US" dirty="0"/>
              <a:t>市场资本化率（</a:t>
            </a:r>
            <a:r>
              <a:rPr lang="en-US" altLang="zh-CN" dirty="0"/>
              <a:t>k</a:t>
            </a:r>
            <a:r>
              <a:rPr lang="zh-CN" altLang="en-US" dirty="0"/>
              <a:t>）越低，股价越高</a:t>
            </a:r>
            <a:endParaRPr lang="en-US" altLang="zh-CN" dirty="0"/>
          </a:p>
          <a:p>
            <a:pPr marL="514350" indent="-514350">
              <a:buFont typeface="+mj-lt"/>
              <a:buAutoNum type="arabicPeriod"/>
            </a:pPr>
            <a:r>
              <a:rPr lang="zh-CN" altLang="en-US" dirty="0"/>
              <a:t>红利增长率越高</a:t>
            </a:r>
            <a:r>
              <a:rPr lang="en-US" altLang="zh-CN" dirty="0"/>
              <a:t>,</a:t>
            </a:r>
            <a:r>
              <a:rPr lang="zh-CN" altLang="en-US" dirty="0"/>
              <a:t>股价越高</a:t>
            </a:r>
            <a:endParaRPr lang="en-US" altLang="zh-CN" dirty="0"/>
          </a:p>
          <a:p>
            <a:pPr marL="514350" indent="-514350">
              <a:buFont typeface="+mj-lt"/>
              <a:buAutoNum type="arabicPeriod"/>
            </a:pPr>
            <a:r>
              <a:rPr lang="zh-CN" altLang="en-US" dirty="0"/>
              <a:t>股价涨幅等于红利增长率（</a:t>
            </a:r>
            <a:r>
              <a:rPr lang="en-US" altLang="zh-CN" dirty="0"/>
              <a:t>g)</a:t>
            </a:r>
          </a:p>
          <a:p>
            <a:pPr marL="514350" indent="-514350">
              <a:buFont typeface="+mj-lt"/>
              <a:buAutoNum type="arabicPeriod"/>
            </a:pPr>
            <a:endParaRPr lang="en-US" altLang="zh-CN" dirty="0"/>
          </a:p>
          <a:p>
            <a:pPr marL="514350" indent="-514350">
              <a:buFont typeface="+mj-lt"/>
              <a:buAutoNum type="arabicPeriod"/>
            </a:pPr>
            <a:r>
              <a:rPr lang="en-US" altLang="zh-CN" dirty="0"/>
              <a:t>DCF</a:t>
            </a:r>
            <a:r>
              <a:rPr lang="zh-CN" altLang="en-US" dirty="0"/>
              <a:t>公式（公用事业定价）</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463635D-C1CF-4D09-A92B-5F9ABA6D8159}"/>
                  </a:ext>
                </a:extLst>
              </p:cNvPr>
              <p:cNvSpPr txBox="1"/>
              <p:nvPr/>
            </p:nvSpPr>
            <p:spPr>
              <a:xfrm>
                <a:off x="683568" y="3955697"/>
                <a:ext cx="1839478" cy="5900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i="1">
                              <a:latin typeface="Cambria Math" panose="02040503050406030204" pitchFamily="18" charset="0"/>
                            </a:rPr>
                            <m:t>0</m:t>
                          </m:r>
                        </m:sub>
                      </m:sSub>
                      <m:r>
                        <a:rPr lang="en-US" altLang="zh-CN" i="1">
                          <a:latin typeface="Cambria Math" panose="02040503050406030204" pitchFamily="18" charset="0"/>
                        </a:rPr>
                        <m:t>=</m:t>
                      </m:r>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D</m:t>
                              </m:r>
                            </m:e>
                            <m:sub>
                              <m:r>
                                <a:rPr lang="en-US" altLang="zh-CN" i="1">
                                  <a:latin typeface="Cambria Math" panose="02040503050406030204" pitchFamily="18" charset="0"/>
                                </a:rPr>
                                <m:t>0</m:t>
                              </m:r>
                            </m:sub>
                          </m:sSub>
                          <m:r>
                            <a:rPr lang="zh-CN" altLang="en-US" i="1">
                              <a:latin typeface="Cambria Math" panose="02040503050406030204" pitchFamily="18" charset="0"/>
                            </a:rPr>
                            <m:t>（</m:t>
                          </m:r>
                          <m:r>
                            <a:rPr lang="en-US" altLang="zh-CN" i="1" smtClean="0">
                              <a:latin typeface="Cambria Math" panose="02040503050406030204" pitchFamily="18" charset="0"/>
                            </a:rPr>
                            <m:t>1</m:t>
                          </m:r>
                          <m:r>
                            <a:rPr lang="en-US" altLang="zh-CN" i="1">
                              <a:latin typeface="Cambria Math" panose="02040503050406030204" pitchFamily="18" charset="0"/>
                            </a:rPr>
                            <m:t>+</m:t>
                          </m:r>
                          <m:r>
                            <a:rPr lang="en-US" altLang="zh-CN" b="0" i="1" smtClean="0">
                              <a:latin typeface="Cambria Math" panose="02040503050406030204" pitchFamily="18" charset="0"/>
                            </a:rPr>
                            <m:t>𝑔</m:t>
                          </m:r>
                          <m:r>
                            <a:rPr lang="zh-CN" altLang="en-US" i="1" smtClean="0">
                              <a:latin typeface="Cambria Math" panose="02040503050406030204" pitchFamily="18" charset="0"/>
                            </a:rPr>
                            <m:t>）</m:t>
                          </m:r>
                        </m:num>
                        <m:den>
                          <m:r>
                            <m:rPr>
                              <m:sty m:val="p"/>
                            </m:rPr>
                            <a:rPr lang="en-US" altLang="zh-CN" i="1">
                              <a:latin typeface="Cambria Math" panose="02040503050406030204" pitchFamily="18" charset="0"/>
                            </a:rPr>
                            <m:t>k</m:t>
                          </m:r>
                          <m:r>
                            <a:rPr lang="en-US" altLang="zh-CN" i="1">
                              <a:latin typeface="Cambria Math" panose="02040503050406030204" pitchFamily="18" charset="0"/>
                            </a:rPr>
                            <m:t>−</m:t>
                          </m:r>
                          <m:r>
                            <m:rPr>
                              <m:sty m:val="p"/>
                            </m:rPr>
                            <a:rPr lang="en-US" altLang="zh-CN" i="1">
                              <a:latin typeface="Cambria Math" panose="02040503050406030204" pitchFamily="18" charset="0"/>
                            </a:rPr>
                            <m:t>g</m:t>
                          </m:r>
                        </m:den>
                      </m:f>
                    </m:oMath>
                  </m:oMathPara>
                </a14:m>
                <a:endParaRPr lang="zh-CN" altLang="en-US" dirty="0"/>
              </a:p>
            </p:txBody>
          </p:sp>
        </mc:Choice>
        <mc:Fallback xmlns="">
          <p:sp>
            <p:nvSpPr>
              <p:cNvPr id="4" name="文本框 3">
                <a:extLst>
                  <a:ext uri="{FF2B5EF4-FFF2-40B4-BE49-F238E27FC236}">
                    <a16:creationId xmlns:a16="http://schemas.microsoft.com/office/drawing/2014/main" id="{0463635D-C1CF-4D09-A92B-5F9ABA6D8159}"/>
                  </a:ext>
                </a:extLst>
              </p:cNvPr>
              <p:cNvSpPr txBox="1">
                <a:spLocks noRot="1" noChangeAspect="1" noMove="1" noResize="1" noEditPoints="1" noAdjustHandles="1" noChangeArrowheads="1" noChangeShapeType="1" noTextEdit="1"/>
              </p:cNvSpPr>
              <p:nvPr/>
            </p:nvSpPr>
            <p:spPr>
              <a:xfrm>
                <a:off x="683568" y="3955697"/>
                <a:ext cx="1839478" cy="590033"/>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4C5FEC8-A4C7-4196-9576-664FE60FB447}"/>
                  </a:ext>
                </a:extLst>
              </p:cNvPr>
              <p:cNvSpPr/>
              <p:nvPr/>
            </p:nvSpPr>
            <p:spPr>
              <a:xfrm>
                <a:off x="2780043" y="3911485"/>
                <a:ext cx="1747401" cy="678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D</m:t>
                              </m:r>
                            </m:e>
                            <m:sub>
                              <m:r>
                                <a:rPr lang="en-US" altLang="zh-CN" b="0" i="1" smtClean="0">
                                  <a:latin typeface="Cambria Math" panose="02040503050406030204" pitchFamily="18" charset="0"/>
                                </a:rPr>
                                <m:t>1</m:t>
                              </m:r>
                            </m:sub>
                          </m:sSub>
                          <m:d>
                            <m:dPr>
                              <m:begChr m:val="（"/>
                              <m:endChr m:val="）"/>
                              <m:ctrlPr>
                                <a:rPr lang="zh-CN" altLang="en-US"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𝑔</m:t>
                              </m:r>
                            </m:e>
                          </m:d>
                        </m:num>
                        <m:den>
                          <m:r>
                            <m:rPr>
                              <m:sty m:val="p"/>
                            </m:rPr>
                            <a:rPr lang="en-US" altLang="zh-CN" i="1">
                              <a:latin typeface="Cambria Math" panose="02040503050406030204" pitchFamily="18" charset="0"/>
                            </a:rPr>
                            <m:t>k</m:t>
                          </m:r>
                          <m:r>
                            <a:rPr lang="en-US" altLang="zh-CN" i="1">
                              <a:latin typeface="Cambria Math" panose="02040503050406030204" pitchFamily="18" charset="0"/>
                            </a:rPr>
                            <m:t>−</m:t>
                          </m:r>
                          <m:r>
                            <m:rPr>
                              <m:sty m:val="p"/>
                            </m:rPr>
                            <a:rPr lang="en-US" altLang="zh-CN" i="1">
                              <a:latin typeface="Cambria Math" panose="02040503050406030204" pitchFamily="18" charset="0"/>
                            </a:rPr>
                            <m:t>g</m:t>
                          </m:r>
                        </m:den>
                      </m:f>
                    </m:oMath>
                  </m:oMathPara>
                </a14:m>
                <a:endParaRPr lang="zh-CN" altLang="en-US" dirty="0"/>
              </a:p>
            </p:txBody>
          </p:sp>
        </mc:Choice>
        <mc:Fallback xmlns="">
          <p:sp>
            <p:nvSpPr>
              <p:cNvPr id="5" name="矩形 4">
                <a:extLst>
                  <a:ext uri="{FF2B5EF4-FFF2-40B4-BE49-F238E27FC236}">
                    <a16:creationId xmlns:a16="http://schemas.microsoft.com/office/drawing/2014/main" id="{C4C5FEC8-A4C7-4196-9576-664FE60FB447}"/>
                  </a:ext>
                </a:extLst>
              </p:cNvPr>
              <p:cNvSpPr>
                <a:spLocks noRot="1" noChangeAspect="1" noMove="1" noResize="1" noEditPoints="1" noAdjustHandles="1" noChangeArrowheads="1" noChangeShapeType="1" noTextEdit="1"/>
              </p:cNvSpPr>
              <p:nvPr/>
            </p:nvSpPr>
            <p:spPr>
              <a:xfrm>
                <a:off x="2780043" y="3911485"/>
                <a:ext cx="1747401" cy="67845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084E543-DA38-4668-A933-F2485A3DDB99}"/>
                  </a:ext>
                </a:extLst>
              </p:cNvPr>
              <p:cNvSpPr txBox="1"/>
              <p:nvPr/>
            </p:nvSpPr>
            <p:spPr>
              <a:xfrm>
                <a:off x="4616558" y="3967943"/>
                <a:ext cx="3987890" cy="577787"/>
              </a:xfrm>
              <a:prstGeom prst="rect">
                <a:avLst/>
              </a:prstGeom>
              <a:noFill/>
            </p:spPr>
            <p:txBody>
              <a:bodyPr wrap="square" lIns="0" tIns="0" rIns="0" bIns="0" rtlCol="0">
                <a:spAutoFit/>
              </a:bodyPr>
              <a:lstStyle/>
              <a:p>
                <a:r>
                  <a:rPr lang="zh-CN" altLang="en-US" sz="2400" dirty="0"/>
                  <a:t>股价涨幅</a:t>
                </a:r>
                <a14:m>
                  <m:oMath xmlns:m="http://schemas.openxmlformats.org/officeDocument/2006/math">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0</m:t>
                            </m:r>
                          </m:sub>
                        </m:sSub>
                      </m:num>
                      <m:den>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0</m:t>
                            </m:r>
                          </m:sub>
                        </m:sSub>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m:rPr>
                                <m:sty m:val="p"/>
                              </m:rPr>
                              <a:rPr lang="en-US" altLang="zh-CN" sz="2400" i="1" smtClean="0">
                                <a:latin typeface="Cambria Math" panose="02040503050406030204" pitchFamily="18" charset="0"/>
                              </a:rPr>
                              <m:t>D</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m:rPr>
                                <m:sty m:val="p"/>
                              </m:rPr>
                              <a:rPr lang="en-US" altLang="zh-CN" sz="2400" i="1" smtClean="0">
                                <a:latin typeface="Cambria Math" panose="02040503050406030204" pitchFamily="18" charset="0"/>
                              </a:rPr>
                              <m:t>D</m:t>
                            </m:r>
                          </m:e>
                          <m:sub>
                            <m:r>
                              <a:rPr lang="en-US" altLang="zh-CN" sz="2400" i="1">
                                <a:latin typeface="Cambria Math" panose="02040503050406030204" pitchFamily="18" charset="0"/>
                              </a:rPr>
                              <m:t>0</m:t>
                            </m:r>
                          </m:sub>
                        </m:sSub>
                      </m:num>
                      <m:den>
                        <m:sSub>
                          <m:sSubPr>
                            <m:ctrlPr>
                              <a:rPr lang="en-US" altLang="zh-CN" sz="2400" i="1">
                                <a:latin typeface="Cambria Math" panose="02040503050406030204" pitchFamily="18" charset="0"/>
                              </a:rPr>
                            </m:ctrlPr>
                          </m:sSubPr>
                          <m:e>
                            <m:r>
                              <m:rPr>
                                <m:sty m:val="p"/>
                              </m:rPr>
                              <a:rPr lang="en-US" altLang="zh-CN" sz="2400" i="1" smtClean="0">
                                <a:latin typeface="Cambria Math" panose="02040503050406030204" pitchFamily="18" charset="0"/>
                              </a:rPr>
                              <m:t>D</m:t>
                            </m:r>
                          </m:e>
                          <m:sub>
                            <m:r>
                              <a:rPr lang="en-US" altLang="zh-CN" sz="2400" i="1">
                                <a:latin typeface="Cambria Math" panose="02040503050406030204" pitchFamily="18" charset="0"/>
                              </a:rPr>
                              <m:t>0</m:t>
                            </m:r>
                          </m:sub>
                        </m:sSub>
                      </m:den>
                    </m:f>
                    <m:r>
                      <a:rPr lang="en-US" altLang="zh-CN" sz="2400" i="1" smtClean="0">
                        <a:latin typeface="Cambria Math" panose="02040503050406030204" pitchFamily="18" charset="0"/>
                      </a:rPr>
                      <m:t>=</m:t>
                    </m:r>
                    <m:r>
                      <m:rPr>
                        <m:sty m:val="p"/>
                      </m:rPr>
                      <a:rPr lang="en-US" altLang="zh-CN" sz="2400" i="1">
                        <a:latin typeface="Cambria Math" panose="02040503050406030204" pitchFamily="18" charset="0"/>
                      </a:rPr>
                      <m:t>g</m:t>
                    </m:r>
                  </m:oMath>
                </a14:m>
                <a:endParaRPr lang="zh-CN" altLang="en-US" sz="2400" dirty="0"/>
              </a:p>
            </p:txBody>
          </p:sp>
        </mc:Choice>
        <mc:Fallback xmlns="">
          <p:sp>
            <p:nvSpPr>
              <p:cNvPr id="6" name="文本框 5">
                <a:extLst>
                  <a:ext uri="{FF2B5EF4-FFF2-40B4-BE49-F238E27FC236}">
                    <a16:creationId xmlns:a16="http://schemas.microsoft.com/office/drawing/2014/main" id="{F084E543-DA38-4668-A933-F2485A3DDB99}"/>
                  </a:ext>
                </a:extLst>
              </p:cNvPr>
              <p:cNvSpPr txBox="1">
                <a:spLocks noRot="1" noChangeAspect="1" noMove="1" noResize="1" noEditPoints="1" noAdjustHandles="1" noChangeArrowheads="1" noChangeShapeType="1" noTextEdit="1"/>
              </p:cNvSpPr>
              <p:nvPr/>
            </p:nvSpPr>
            <p:spPr>
              <a:xfrm>
                <a:off x="4616558" y="3967943"/>
                <a:ext cx="3987890" cy="577787"/>
              </a:xfrm>
              <a:prstGeom prst="rect">
                <a:avLst/>
              </a:prstGeom>
              <a:blipFill>
                <a:blip r:embed="rId4"/>
                <a:stretch>
                  <a:fillRect l="-4587" t="-7368" b="-4211"/>
                </a:stretch>
              </a:blipFill>
            </p:spPr>
            <p:txBody>
              <a:bodyPr/>
              <a:lstStyle/>
              <a:p>
                <a:r>
                  <a:rPr lang="zh-CN" altLang="en-US">
                    <a:noFill/>
                  </a:rPr>
                  <a:t> </a:t>
                </a:r>
              </a:p>
            </p:txBody>
          </p:sp>
        </mc:Fallback>
      </mc:AlternateContent>
      <p:pic>
        <p:nvPicPr>
          <p:cNvPr id="7" name="内容占位符 3">
            <a:extLst>
              <a:ext uri="{FF2B5EF4-FFF2-40B4-BE49-F238E27FC236}">
                <a16:creationId xmlns:a16="http://schemas.microsoft.com/office/drawing/2014/main" id="{B37D881A-B3B0-4E69-8A20-92D865967495}"/>
              </a:ext>
            </a:extLst>
          </p:cNvPr>
          <p:cNvPicPr>
            <a:picLocks noChangeAspect="1"/>
          </p:cNvPicPr>
          <p:nvPr/>
        </p:nvPicPr>
        <p:blipFill>
          <a:blip r:embed="rId5"/>
          <a:stretch>
            <a:fillRect/>
          </a:stretch>
        </p:blipFill>
        <p:spPr bwMode="auto">
          <a:xfrm>
            <a:off x="1144626" y="5164305"/>
            <a:ext cx="6765636" cy="1143000"/>
          </a:xfrm>
          <a:prstGeom prst="rect">
            <a:avLst/>
          </a:prstGeom>
          <a:noFill/>
          <a:ln w="9525">
            <a:noFill/>
            <a:miter lim="800000"/>
            <a:headEnd/>
            <a:tailEnd/>
          </a:ln>
          <a:effectLst/>
        </p:spPr>
      </p:pic>
    </p:spTree>
    <p:extLst>
      <p:ext uri="{BB962C8B-B14F-4D97-AF65-F5344CB8AC3E}">
        <p14:creationId xmlns:p14="http://schemas.microsoft.com/office/powerpoint/2010/main" val="2081251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0F33D0-F999-423B-A5BC-D376D2E16A1E}"/>
              </a:ext>
            </a:extLst>
          </p:cNvPr>
          <p:cNvSpPr>
            <a:spLocks noGrp="1"/>
          </p:cNvSpPr>
          <p:nvPr>
            <p:ph type="title"/>
          </p:nvPr>
        </p:nvSpPr>
        <p:spPr/>
        <p:txBody>
          <a:bodyPr/>
          <a:lstStyle/>
          <a:p>
            <a:r>
              <a:rPr lang="zh-CN" altLang="en-US" dirty="0"/>
              <a:t>            利润留存与增长</a:t>
            </a:r>
          </a:p>
        </p:txBody>
      </p:sp>
      <p:sp>
        <p:nvSpPr>
          <p:cNvPr id="5" name="内容占位符 4">
            <a:extLst>
              <a:ext uri="{FF2B5EF4-FFF2-40B4-BE49-F238E27FC236}">
                <a16:creationId xmlns:a16="http://schemas.microsoft.com/office/drawing/2014/main" id="{8312C736-6E40-4D00-A74B-DFBAA2C6C3A9}"/>
              </a:ext>
            </a:extLst>
          </p:cNvPr>
          <p:cNvSpPr>
            <a:spLocks noGrp="1"/>
          </p:cNvSpPr>
          <p:nvPr>
            <p:ph sz="half" idx="2"/>
          </p:nvPr>
        </p:nvSpPr>
        <p:spPr>
          <a:xfrm>
            <a:off x="3131840" y="1600200"/>
            <a:ext cx="5554960" cy="4525963"/>
          </a:xfrm>
        </p:spPr>
        <p:txBody>
          <a:bodyPr/>
          <a:lstStyle/>
          <a:p>
            <a:r>
              <a:rPr lang="zh-CN" altLang="en-US" dirty="0"/>
              <a:t>假设</a:t>
            </a:r>
            <a:r>
              <a:rPr lang="en-US" altLang="zh-CN" dirty="0"/>
              <a:t>ROE</a:t>
            </a:r>
            <a:r>
              <a:rPr lang="zh-CN" altLang="en-US" dirty="0"/>
              <a:t>不变</a:t>
            </a:r>
            <a:endParaRPr lang="en-US" altLang="zh-CN" dirty="0"/>
          </a:p>
          <a:p>
            <a:r>
              <a:rPr lang="zh-CN" altLang="en-US" dirty="0"/>
              <a:t>净利润</a:t>
            </a:r>
            <a:r>
              <a:rPr lang="en-US" altLang="zh-CN" dirty="0"/>
              <a:t>=ROE×</a:t>
            </a:r>
            <a:r>
              <a:rPr lang="zh-CN" altLang="en-US" dirty="0"/>
              <a:t>股东权益</a:t>
            </a:r>
            <a:endParaRPr lang="en-US" altLang="zh-CN" dirty="0"/>
          </a:p>
          <a:p>
            <a:endParaRPr lang="en-US" altLang="zh-CN" dirty="0"/>
          </a:p>
          <a:p>
            <a:r>
              <a:rPr lang="zh-CN" altLang="en-US" dirty="0"/>
              <a:t>如果留存比（</a:t>
            </a:r>
            <a:r>
              <a:rPr lang="en-US" altLang="zh-CN" dirty="0"/>
              <a:t>retention ratio/plowback ratio)</a:t>
            </a:r>
            <a:r>
              <a:rPr lang="zh-CN" altLang="en-US" dirty="0"/>
              <a:t>用</a:t>
            </a:r>
            <a:r>
              <a:rPr lang="en-US" altLang="zh-CN" dirty="0"/>
              <a:t>b</a:t>
            </a:r>
            <a:r>
              <a:rPr lang="zh-CN" altLang="en-US" dirty="0"/>
              <a:t>表示</a:t>
            </a:r>
          </a:p>
        </p:txBody>
      </p:sp>
      <p:sp>
        <p:nvSpPr>
          <p:cNvPr id="7" name="圆柱体 6">
            <a:extLst>
              <a:ext uri="{FF2B5EF4-FFF2-40B4-BE49-F238E27FC236}">
                <a16:creationId xmlns:a16="http://schemas.microsoft.com/office/drawing/2014/main" id="{54646FF8-5589-43C8-9B37-1C0E4E49B2B7}"/>
              </a:ext>
            </a:extLst>
          </p:cNvPr>
          <p:cNvSpPr/>
          <p:nvPr/>
        </p:nvSpPr>
        <p:spPr>
          <a:xfrm>
            <a:off x="1259632" y="3356992"/>
            <a:ext cx="1440160" cy="2584304"/>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柱体 5">
            <a:extLst>
              <a:ext uri="{FF2B5EF4-FFF2-40B4-BE49-F238E27FC236}">
                <a16:creationId xmlns:a16="http://schemas.microsoft.com/office/drawing/2014/main" id="{821224F6-9BD0-4E30-98FF-5BF520E11874}"/>
              </a:ext>
            </a:extLst>
          </p:cNvPr>
          <p:cNvSpPr/>
          <p:nvPr/>
        </p:nvSpPr>
        <p:spPr>
          <a:xfrm>
            <a:off x="1259632" y="2114178"/>
            <a:ext cx="1440160" cy="1618047"/>
          </a:xfrm>
          <a:prstGeom prst="can">
            <a:avLst/>
          </a:prstGeom>
          <a:solidFill>
            <a:srgbClr val="FF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左大括号 7">
            <a:extLst>
              <a:ext uri="{FF2B5EF4-FFF2-40B4-BE49-F238E27FC236}">
                <a16:creationId xmlns:a16="http://schemas.microsoft.com/office/drawing/2014/main" id="{0AA104BA-46CF-485E-992C-E19095EF59DC}"/>
              </a:ext>
            </a:extLst>
          </p:cNvPr>
          <p:cNvSpPr/>
          <p:nvPr/>
        </p:nvSpPr>
        <p:spPr>
          <a:xfrm>
            <a:off x="683568" y="2276872"/>
            <a:ext cx="360040" cy="129614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B8D1AA56-EF0D-43F1-8CF9-F5E5C9254C72}"/>
              </a:ext>
            </a:extLst>
          </p:cNvPr>
          <p:cNvSpPr txBox="1"/>
          <p:nvPr/>
        </p:nvSpPr>
        <p:spPr>
          <a:xfrm>
            <a:off x="416022" y="2600037"/>
            <a:ext cx="504056" cy="646331"/>
          </a:xfrm>
          <a:prstGeom prst="rect">
            <a:avLst/>
          </a:prstGeom>
          <a:noFill/>
        </p:spPr>
        <p:txBody>
          <a:bodyPr wrap="square" rtlCol="0">
            <a:spAutoFit/>
          </a:bodyPr>
          <a:lstStyle/>
          <a:p>
            <a:r>
              <a:rPr lang="zh-CN" altLang="en-US" dirty="0"/>
              <a:t>分红</a:t>
            </a:r>
          </a:p>
        </p:txBody>
      </p:sp>
      <p:sp>
        <p:nvSpPr>
          <p:cNvPr id="10" name="左大括号 9">
            <a:extLst>
              <a:ext uri="{FF2B5EF4-FFF2-40B4-BE49-F238E27FC236}">
                <a16:creationId xmlns:a16="http://schemas.microsoft.com/office/drawing/2014/main" id="{56DA18E4-01CB-4D02-8FEE-2B9098E3799F}"/>
              </a:ext>
            </a:extLst>
          </p:cNvPr>
          <p:cNvSpPr/>
          <p:nvPr/>
        </p:nvSpPr>
        <p:spPr>
          <a:xfrm>
            <a:off x="611560" y="3611633"/>
            <a:ext cx="432048" cy="219363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6F9025D9-EC59-4BF4-A888-7EA23AAAC3B6}"/>
              </a:ext>
            </a:extLst>
          </p:cNvPr>
          <p:cNvSpPr txBox="1"/>
          <p:nvPr/>
        </p:nvSpPr>
        <p:spPr>
          <a:xfrm>
            <a:off x="359532" y="4365104"/>
            <a:ext cx="504056" cy="646331"/>
          </a:xfrm>
          <a:prstGeom prst="rect">
            <a:avLst/>
          </a:prstGeom>
          <a:noFill/>
        </p:spPr>
        <p:txBody>
          <a:bodyPr wrap="square" rtlCol="0">
            <a:spAutoFit/>
          </a:bodyPr>
          <a:lstStyle/>
          <a:p>
            <a:r>
              <a:rPr lang="zh-CN" altLang="en-US" dirty="0"/>
              <a:t>留存</a:t>
            </a:r>
          </a:p>
        </p:txBody>
      </p:sp>
      <p:sp>
        <p:nvSpPr>
          <p:cNvPr id="12" name="文本框 11">
            <a:extLst>
              <a:ext uri="{FF2B5EF4-FFF2-40B4-BE49-F238E27FC236}">
                <a16:creationId xmlns:a16="http://schemas.microsoft.com/office/drawing/2014/main" id="{2CCBC35A-19D0-4EE9-9F2E-BA8B7C740995}"/>
              </a:ext>
            </a:extLst>
          </p:cNvPr>
          <p:cNvSpPr txBox="1"/>
          <p:nvPr/>
        </p:nvSpPr>
        <p:spPr>
          <a:xfrm>
            <a:off x="1259632" y="1417638"/>
            <a:ext cx="1440160" cy="369332"/>
          </a:xfrm>
          <a:prstGeom prst="rect">
            <a:avLst/>
          </a:prstGeom>
          <a:noFill/>
        </p:spPr>
        <p:txBody>
          <a:bodyPr wrap="square" rtlCol="0">
            <a:spAutoFit/>
          </a:bodyPr>
          <a:lstStyle/>
          <a:p>
            <a:r>
              <a:rPr lang="zh-CN" altLang="en-US" dirty="0"/>
              <a:t>净利润</a:t>
            </a: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FAF0001-BF19-42CC-B88E-AAF6E9EAE9F6}"/>
                  </a:ext>
                </a:extLst>
              </p:cNvPr>
              <p:cNvSpPr txBox="1"/>
              <p:nvPr/>
            </p:nvSpPr>
            <p:spPr>
              <a:xfrm>
                <a:off x="3560657" y="4226604"/>
                <a:ext cx="2423612" cy="276999"/>
              </a:xfrm>
              <a:prstGeom prst="rect">
                <a:avLst/>
              </a:prstGeom>
              <a:noFill/>
            </p:spPr>
            <p:txBody>
              <a:bodyPr wrap="none" lIns="0" tIns="0" rIns="0" bIns="0" rtlCol="0">
                <a:spAutoFit/>
              </a:bodyPr>
              <a:lstStyle/>
              <a:p>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D</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净利润</m:t>
                        </m:r>
                      </m:e>
                      <m:sub>
                        <m:r>
                          <a:rPr lang="en-US" altLang="zh-CN" i="1">
                            <a:latin typeface="Cambria Math" panose="02040503050406030204" pitchFamily="18" charset="0"/>
                          </a:rPr>
                          <m:t>0</m:t>
                        </m:r>
                      </m:sub>
                    </m:sSub>
                    <m:r>
                      <a:rPr lang="en-US" altLang="zh-CN"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m:t>
                    </m:r>
                  </m:oMath>
                </a14:m>
                <a:r>
                  <a:rPr lang="en-US" altLang="zh-CN" dirty="0"/>
                  <a:t>1-b</a:t>
                </a:r>
                <a:r>
                  <a:rPr lang="zh-CN" altLang="en-US" dirty="0"/>
                  <a:t>）</a:t>
                </a:r>
              </a:p>
            </p:txBody>
          </p:sp>
        </mc:Choice>
        <mc:Fallback xmlns="">
          <p:sp>
            <p:nvSpPr>
              <p:cNvPr id="13" name="文本框 12">
                <a:extLst>
                  <a:ext uri="{FF2B5EF4-FFF2-40B4-BE49-F238E27FC236}">
                    <a16:creationId xmlns:a16="http://schemas.microsoft.com/office/drawing/2014/main" id="{7FAF0001-BF19-42CC-B88E-AAF6E9EAE9F6}"/>
                  </a:ext>
                </a:extLst>
              </p:cNvPr>
              <p:cNvSpPr txBox="1">
                <a:spLocks noRot="1" noChangeAspect="1" noMove="1" noResize="1" noEditPoints="1" noAdjustHandles="1" noChangeArrowheads="1" noChangeShapeType="1" noTextEdit="1"/>
              </p:cNvSpPr>
              <p:nvPr/>
            </p:nvSpPr>
            <p:spPr>
              <a:xfrm>
                <a:off x="3560657" y="4226604"/>
                <a:ext cx="2423612" cy="276999"/>
              </a:xfrm>
              <a:prstGeom prst="rect">
                <a:avLst/>
              </a:prstGeom>
              <a:blipFill>
                <a:blip r:embed="rId2"/>
                <a:stretch>
                  <a:fillRect l="-3266" t="-32609" r="-5276" b="-521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0BA87B0-1C64-4362-AEB0-9D019B21804B}"/>
                  </a:ext>
                </a:extLst>
              </p:cNvPr>
              <p:cNvSpPr txBox="1"/>
              <p:nvPr/>
            </p:nvSpPr>
            <p:spPr>
              <a:xfrm>
                <a:off x="3499993" y="4649144"/>
                <a:ext cx="248427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D</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净利润</m:t>
                          </m:r>
                        </m:e>
                        <m:sub>
                          <m:r>
                            <a:rPr lang="en-US" altLang="zh-CN" i="1">
                              <a:latin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m:t>
                      </m:r>
                      <m:r>
                        <m:rPr>
                          <m:nor/>
                        </m:rPr>
                        <a:rPr lang="en-US" altLang="zh-CN" dirty="0"/>
                        <m:t>1−</m:t>
                      </m:r>
                      <m:r>
                        <m:rPr>
                          <m:nor/>
                        </m:rPr>
                        <a:rPr lang="en-US" altLang="zh-CN" dirty="0"/>
                        <m:t>b</m:t>
                      </m:r>
                      <m:r>
                        <m:rPr>
                          <m:nor/>
                        </m:rPr>
                        <a:rPr lang="zh-CN" altLang="en-US" dirty="0"/>
                        <m:t>）</m:t>
                      </m:r>
                    </m:oMath>
                  </m:oMathPara>
                </a14:m>
                <a:endParaRPr lang="zh-CN" altLang="en-US" dirty="0"/>
              </a:p>
            </p:txBody>
          </p:sp>
        </mc:Choice>
        <mc:Fallback xmlns="">
          <p:sp>
            <p:nvSpPr>
              <p:cNvPr id="14" name="文本框 13">
                <a:extLst>
                  <a:ext uri="{FF2B5EF4-FFF2-40B4-BE49-F238E27FC236}">
                    <a16:creationId xmlns:a16="http://schemas.microsoft.com/office/drawing/2014/main" id="{A0BA87B0-1C64-4362-AEB0-9D019B21804B}"/>
                  </a:ext>
                </a:extLst>
              </p:cNvPr>
              <p:cNvSpPr txBox="1">
                <a:spLocks noRot="1" noChangeAspect="1" noMove="1" noResize="1" noEditPoints="1" noAdjustHandles="1" noChangeArrowheads="1" noChangeShapeType="1" noTextEdit="1"/>
              </p:cNvSpPr>
              <p:nvPr/>
            </p:nvSpPr>
            <p:spPr>
              <a:xfrm>
                <a:off x="3499993" y="4649144"/>
                <a:ext cx="2484276" cy="276999"/>
              </a:xfrm>
              <a:prstGeom prst="rect">
                <a:avLst/>
              </a:prstGeom>
              <a:blipFill>
                <a:blip r:embed="rId3"/>
                <a:stretch>
                  <a:fillRect l="-1225" t="-11111" r="-2206" b="-28889"/>
                </a:stretch>
              </a:blipFill>
            </p:spPr>
            <p:txBody>
              <a:bodyPr/>
              <a:lstStyle/>
              <a:p>
                <a:r>
                  <a:rPr lang="zh-CN" altLang="en-US">
                    <a:noFill/>
                  </a:rPr>
                  <a:t> </a:t>
                </a:r>
              </a:p>
            </p:txBody>
          </p:sp>
        </mc:Fallback>
      </mc:AlternateContent>
      <p:sp>
        <p:nvSpPr>
          <p:cNvPr id="15" name="左大括号 14">
            <a:extLst>
              <a:ext uri="{FF2B5EF4-FFF2-40B4-BE49-F238E27FC236}">
                <a16:creationId xmlns:a16="http://schemas.microsoft.com/office/drawing/2014/main" id="{9E768907-53F5-466B-8234-E0EE1B965E80}"/>
              </a:ext>
            </a:extLst>
          </p:cNvPr>
          <p:cNvSpPr/>
          <p:nvPr/>
        </p:nvSpPr>
        <p:spPr>
          <a:xfrm rot="10800000">
            <a:off x="6156176" y="4226604"/>
            <a:ext cx="256910" cy="6425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086D32E3-3411-4394-9B58-F61CAC236452}"/>
                  </a:ext>
                </a:extLst>
              </p:cNvPr>
              <p:cNvSpPr txBox="1"/>
              <p:nvPr/>
            </p:nvSpPr>
            <p:spPr>
              <a:xfrm>
                <a:off x="3347864" y="5129494"/>
                <a:ext cx="4506298" cy="540148"/>
              </a:xfrm>
              <a:prstGeom prst="rect">
                <a:avLst/>
              </a:prstGeom>
              <a:noFill/>
            </p:spPr>
            <p:txBody>
              <a:bodyPr wrap="none" lIns="0" tIns="0" rIns="0" bIns="0" rtlCol="0">
                <a:spAutoFit/>
              </a:bodyPr>
              <a:lstStyle/>
              <a:p>
                <a14:m>
                  <m:oMath xmlns:m="http://schemas.openxmlformats.org/officeDocument/2006/math">
                    <m:r>
                      <m:rPr>
                        <m:sty m:val="p"/>
                      </m:rPr>
                      <a:rPr lang="en-US" altLang="zh-CN" i="1" smtClean="0">
                        <a:latin typeface="Cambria Math" panose="02040503050406030204" pitchFamily="18" charset="0"/>
                      </a:rPr>
                      <m:t>g</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D</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m:rPr>
                                <m:sty m:val="p"/>
                              </m:rPr>
                              <a:rPr lang="en-US" altLang="zh-CN" i="1">
                                <a:latin typeface="Cambria Math" panose="02040503050406030204" pitchFamily="18" charset="0"/>
                              </a:rPr>
                              <m:t>D</m:t>
                            </m:r>
                          </m:e>
                          <m:sub>
                            <m:r>
                              <a:rPr lang="en-US" altLang="zh-CN" i="1">
                                <a:latin typeface="Cambria Math" panose="02040503050406030204" pitchFamily="18" charset="0"/>
                              </a:rPr>
                              <m:t>0</m:t>
                            </m:r>
                          </m:sub>
                        </m:sSub>
                      </m:num>
                      <m:den>
                        <m:sSub>
                          <m:sSubPr>
                            <m:ctrlPr>
                              <a:rPr lang="en-US" altLang="zh-CN" i="1">
                                <a:latin typeface="Cambria Math" panose="02040503050406030204" pitchFamily="18" charset="0"/>
                              </a:rPr>
                            </m:ctrlPr>
                          </m:sSubPr>
                          <m:e>
                            <m:r>
                              <m:rPr>
                                <m:sty m:val="p"/>
                              </m:rPr>
                              <a:rPr lang="en-US" altLang="zh-CN" i="1">
                                <a:latin typeface="Cambria Math" panose="02040503050406030204" pitchFamily="18" charset="0"/>
                              </a:rPr>
                              <m:t>D</m:t>
                            </m:r>
                          </m:e>
                          <m:sub>
                            <m:r>
                              <a:rPr lang="en-US" altLang="zh-CN" i="1">
                                <a:latin typeface="Cambria Math" panose="02040503050406030204" pitchFamily="18" charset="0"/>
                              </a:rPr>
                              <m:t>0</m:t>
                            </m:r>
                          </m:sub>
                        </m:sSub>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净利润</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净利润</m:t>
                            </m:r>
                          </m:e>
                          <m:sub>
                            <m:r>
                              <a:rPr lang="en-US" altLang="zh-CN" b="0" i="1" smtClean="0">
                                <a:latin typeface="Cambria Math" panose="02040503050406030204" pitchFamily="18" charset="0"/>
                              </a:rPr>
                              <m:t>0</m:t>
                            </m:r>
                          </m:sub>
                        </m:sSub>
                      </m:num>
                      <m:den>
                        <m:sSub>
                          <m:sSubPr>
                            <m:ctrlPr>
                              <a:rPr lang="en-US" altLang="zh-CN" i="1">
                                <a:latin typeface="Cambria Math" panose="02040503050406030204" pitchFamily="18" charset="0"/>
                              </a:rPr>
                            </m:ctrlPr>
                          </m:sSubPr>
                          <m:e>
                            <m:r>
                              <a:rPr lang="zh-CN" altLang="en-US" i="1">
                                <a:latin typeface="Cambria Math" panose="02040503050406030204" pitchFamily="18" charset="0"/>
                              </a:rPr>
                              <m:t>净利润</m:t>
                            </m:r>
                          </m:e>
                          <m:sub>
                            <m:r>
                              <a:rPr lang="en-US" altLang="zh-CN" b="0" i="1" smtClean="0">
                                <a:latin typeface="Cambria Math" panose="02040503050406030204" pitchFamily="18" charset="0"/>
                              </a:rPr>
                              <m:t>0</m:t>
                            </m:r>
                          </m:sub>
                        </m:sSub>
                      </m:den>
                    </m:f>
                  </m:oMath>
                </a14:m>
                <a:r>
                  <a:rPr lang="en-US" altLang="zh-CN" dirty="0"/>
                  <a:t>= </a:t>
                </a:r>
                <a14:m>
                  <m:oMath xmlns:m="http://schemas.openxmlformats.org/officeDocument/2006/math">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权益</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权益</m:t>
                            </m:r>
                          </m:e>
                          <m:sub>
                            <m:r>
                              <a:rPr lang="en-US" altLang="zh-CN" i="1">
                                <a:latin typeface="Cambria Math" panose="02040503050406030204" pitchFamily="18" charset="0"/>
                              </a:rPr>
                              <m:t>0</m:t>
                            </m:r>
                          </m:sub>
                        </m:sSub>
                      </m:num>
                      <m:den>
                        <m:sSub>
                          <m:sSubPr>
                            <m:ctrlPr>
                              <a:rPr lang="en-US" altLang="zh-CN" i="1">
                                <a:latin typeface="Cambria Math" panose="02040503050406030204" pitchFamily="18" charset="0"/>
                              </a:rPr>
                            </m:ctrlPr>
                          </m:sSubPr>
                          <m:e>
                            <m:r>
                              <a:rPr lang="zh-CN" altLang="en-US" i="1">
                                <a:latin typeface="Cambria Math" panose="02040503050406030204" pitchFamily="18" charset="0"/>
                              </a:rPr>
                              <m:t>权益</m:t>
                            </m:r>
                          </m:e>
                          <m:sub>
                            <m:r>
                              <a:rPr lang="en-US" altLang="zh-CN" i="1">
                                <a:latin typeface="Cambria Math" panose="02040503050406030204" pitchFamily="18" charset="0"/>
                              </a:rPr>
                              <m:t>0</m:t>
                            </m:r>
                          </m:sub>
                        </m:sSub>
                      </m:den>
                    </m:f>
                  </m:oMath>
                </a14:m>
                <a:endParaRPr lang="zh-CN" altLang="en-US" dirty="0"/>
              </a:p>
            </p:txBody>
          </p:sp>
        </mc:Choice>
        <mc:Fallback xmlns="">
          <p:sp>
            <p:nvSpPr>
              <p:cNvPr id="16" name="文本框 15">
                <a:extLst>
                  <a:ext uri="{FF2B5EF4-FFF2-40B4-BE49-F238E27FC236}">
                    <a16:creationId xmlns:a16="http://schemas.microsoft.com/office/drawing/2014/main" id="{086D32E3-3411-4394-9B58-F61CAC236452}"/>
                  </a:ext>
                </a:extLst>
              </p:cNvPr>
              <p:cNvSpPr txBox="1">
                <a:spLocks noRot="1" noChangeAspect="1" noMove="1" noResize="1" noEditPoints="1" noAdjustHandles="1" noChangeArrowheads="1" noChangeShapeType="1" noTextEdit="1"/>
              </p:cNvSpPr>
              <p:nvPr/>
            </p:nvSpPr>
            <p:spPr>
              <a:xfrm>
                <a:off x="3347864" y="5129494"/>
                <a:ext cx="4506298" cy="540148"/>
              </a:xfrm>
              <a:prstGeom prst="rect">
                <a:avLst/>
              </a:prstGeom>
              <a:blipFill>
                <a:blip r:embed="rId4"/>
                <a:stretch>
                  <a:fillRect b="-22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00706498-F969-4AB1-806B-ED25423FCC7E}"/>
                  </a:ext>
                </a:extLst>
              </p:cNvPr>
              <p:cNvSpPr/>
              <p:nvPr/>
            </p:nvSpPr>
            <p:spPr>
              <a:xfrm>
                <a:off x="2987824" y="5799280"/>
                <a:ext cx="4572000" cy="92333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ea typeface="Cambria Math" panose="02040503050406030204" pitchFamily="18" charset="0"/>
                            </a:rPr>
                          </m:ctrlPr>
                        </m:sSubPr>
                        <m:e>
                          <m:r>
                            <a:rPr lang="zh-CN" altLang="en-US" i="1" dirty="0" smtClean="0">
                              <a:latin typeface="Cambria Math" panose="02040503050406030204" pitchFamily="18" charset="0"/>
                              <a:ea typeface="Cambria Math" panose="02040503050406030204" pitchFamily="18" charset="0"/>
                            </a:rPr>
                            <m:t>因为</m:t>
                          </m:r>
                          <m:r>
                            <a:rPr lang="zh-CN" altLang="en-US" i="1" dirty="0">
                              <a:latin typeface="Cambria Math" panose="02040503050406030204" pitchFamily="18" charset="0"/>
                              <a:ea typeface="Cambria Math" panose="02040503050406030204" pitchFamily="18" charset="0"/>
                            </a:rPr>
                            <m:t>：权益</m:t>
                          </m:r>
                        </m:e>
                        <m:sub>
                          <m:r>
                            <a:rPr lang="en-US" altLang="zh-CN" i="1" dirty="0">
                              <a:latin typeface="Cambria Math" panose="02040503050406030204" pitchFamily="18" charset="0"/>
                              <a:ea typeface="Cambria Math" panose="02040503050406030204" pitchFamily="18" charset="0"/>
                            </a:rPr>
                            <m:t>1</m:t>
                          </m:r>
                        </m:sub>
                      </m:sSub>
                      <m:r>
                        <a:rPr lang="en-US" altLang="zh-CN" i="1" dirty="0">
                          <a:latin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权益</m:t>
                          </m:r>
                        </m:e>
                        <m:sub>
                          <m:r>
                            <a:rPr lang="en-US" altLang="zh-CN" i="1" dirty="0">
                              <a:latin typeface="Cambria Math" panose="02040503050406030204" pitchFamily="18" charset="0"/>
                              <a:ea typeface="Cambria Math" panose="02040503050406030204" pitchFamily="18" charset="0"/>
                            </a:rPr>
                            <m:t>0</m:t>
                          </m:r>
                        </m:sub>
                      </m:sSub>
                      <m:r>
                        <a:rPr lang="en-US" altLang="zh-CN" i="1" dirty="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净利润</m:t>
                          </m:r>
                        </m:e>
                        <m:sub>
                          <m:r>
                            <a:rPr lang="en-US" altLang="zh-CN" i="1">
                              <a:latin typeface="Cambria Math" panose="02040503050406030204" pitchFamily="18" charset="0"/>
                            </a:rPr>
                            <m:t>0</m:t>
                          </m:r>
                        </m:sub>
                      </m:sSub>
                      <m:r>
                        <a:rPr lang="en-US" altLang="zh-CN" i="1">
                          <a:latin typeface="Cambria Math" panose="02040503050406030204" pitchFamily="18" charset="0"/>
                          <a:ea typeface="Cambria Math" panose="02040503050406030204" pitchFamily="18" charset="0"/>
                        </a:rPr>
                        <m:t>×</m:t>
                      </m:r>
                      <m:r>
                        <m:rPr>
                          <m:nor/>
                        </m:rPr>
                        <a:rPr lang="en-US" altLang="zh-CN" dirty="0"/>
                        <m:t>b</m:t>
                      </m:r>
                      <m:r>
                        <m:rPr>
                          <m:nor/>
                        </m:rPr>
                        <a:rPr lang="zh-CN" altLang="en-US" dirty="0"/>
                        <m:t>）</m:t>
                      </m:r>
                    </m:oMath>
                  </m:oMathPara>
                </a14:m>
                <a:endParaRPr lang="en-US" altLang="zh-CN" dirty="0"/>
              </a:p>
              <a:p>
                <a:r>
                  <a:rPr lang="en-US" altLang="zh-CN" dirty="0"/>
                  <a:t>    </a:t>
                </a:r>
                <a:r>
                  <a:rPr lang="zh-CN" altLang="en-US" dirty="0"/>
                  <a:t>于是：</a:t>
                </a:r>
                <a14:m>
                  <m:oMath xmlns:m="http://schemas.openxmlformats.org/officeDocument/2006/math">
                    <m:r>
                      <m:rPr>
                        <m:sty m:val="p"/>
                      </m:rPr>
                      <a:rPr lang="en-US" altLang="zh-CN" i="1" dirty="0">
                        <a:latin typeface="Cambria Math" panose="02040503050406030204" pitchFamily="18" charset="0"/>
                      </a:rPr>
                      <m:t>g</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𝑅𝑂𝐸</m:t>
                    </m:r>
                    <m:r>
                      <a:rPr lang="en-US" altLang="zh-CN"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𝑏</m:t>
                    </m:r>
                  </m:oMath>
                </a14:m>
                <a:endParaRPr lang="en-US" altLang="zh-CN" dirty="0"/>
              </a:p>
              <a:p>
                <a:endParaRPr lang="zh-CN" altLang="en-US" dirty="0"/>
              </a:p>
            </p:txBody>
          </p:sp>
        </mc:Choice>
        <mc:Fallback xmlns="">
          <p:sp>
            <p:nvSpPr>
              <p:cNvPr id="17" name="矩形 16">
                <a:extLst>
                  <a:ext uri="{FF2B5EF4-FFF2-40B4-BE49-F238E27FC236}">
                    <a16:creationId xmlns:a16="http://schemas.microsoft.com/office/drawing/2014/main" id="{00706498-F969-4AB1-806B-ED25423FCC7E}"/>
                  </a:ext>
                </a:extLst>
              </p:cNvPr>
              <p:cNvSpPr>
                <a:spLocks noRot="1" noChangeAspect="1" noMove="1" noResize="1" noEditPoints="1" noAdjustHandles="1" noChangeArrowheads="1" noChangeShapeType="1" noTextEdit="1"/>
              </p:cNvSpPr>
              <p:nvPr/>
            </p:nvSpPr>
            <p:spPr>
              <a:xfrm>
                <a:off x="2987824" y="5799280"/>
                <a:ext cx="4572000" cy="923330"/>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87982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679744-78FD-45D6-9971-768D05B39DB0}"/>
              </a:ext>
            </a:extLst>
          </p:cNvPr>
          <p:cNvSpPr>
            <a:spLocks noGrp="1"/>
          </p:cNvSpPr>
          <p:nvPr>
            <p:ph type="title"/>
          </p:nvPr>
        </p:nvSpPr>
        <p:spPr/>
        <p:txBody>
          <a:bodyPr/>
          <a:lstStyle/>
          <a:p>
            <a:r>
              <a:rPr lang="zh-CN" altLang="en-US" dirty="0"/>
              <a:t>实践中的情况</a:t>
            </a:r>
          </a:p>
        </p:txBody>
      </p:sp>
      <p:sp>
        <p:nvSpPr>
          <p:cNvPr id="3" name="内容占位符 2">
            <a:extLst>
              <a:ext uri="{FF2B5EF4-FFF2-40B4-BE49-F238E27FC236}">
                <a16:creationId xmlns:a16="http://schemas.microsoft.com/office/drawing/2014/main" id="{CEC8560D-CC38-40DB-BD0C-7F5F4D750DC6}"/>
              </a:ext>
            </a:extLst>
          </p:cNvPr>
          <p:cNvSpPr>
            <a:spLocks noGrp="1"/>
          </p:cNvSpPr>
          <p:nvPr>
            <p:ph idx="1"/>
          </p:nvPr>
        </p:nvSpPr>
        <p:spPr/>
        <p:txBody>
          <a:bodyPr/>
          <a:lstStyle/>
          <a:p>
            <a:r>
              <a:rPr lang="zh-CN" altLang="en-US" dirty="0"/>
              <a:t>红利发放率相对稳定</a:t>
            </a:r>
            <a:r>
              <a:rPr lang="en-US" altLang="zh-CN" dirty="0"/>
              <a:t>,</a:t>
            </a:r>
            <a:r>
              <a:rPr lang="zh-CN" altLang="en-US" dirty="0"/>
              <a:t>利润增长率不稳定</a:t>
            </a:r>
            <a:endParaRPr lang="en-US" altLang="zh-CN" dirty="0"/>
          </a:p>
          <a:p>
            <a:r>
              <a:rPr lang="zh-CN" altLang="en-US" dirty="0"/>
              <a:t>工商银行（</a:t>
            </a:r>
            <a:r>
              <a:rPr lang="en-US" altLang="zh-CN" dirty="0"/>
              <a:t>601398.sh)  21%, 0-13%</a:t>
            </a:r>
          </a:p>
          <a:p>
            <a:r>
              <a:rPr lang="zh-CN" altLang="en-US" dirty="0"/>
              <a:t>招商银行（</a:t>
            </a:r>
            <a:r>
              <a:rPr lang="en-US" altLang="zh-CN" dirty="0"/>
              <a:t>600036.sh) 24-26%, 3-25%</a:t>
            </a:r>
            <a:endParaRPr lang="zh-CN" altLang="en-US" dirty="0"/>
          </a:p>
        </p:txBody>
      </p:sp>
    </p:spTree>
    <p:extLst>
      <p:ext uri="{BB962C8B-B14F-4D97-AF65-F5344CB8AC3E}">
        <p14:creationId xmlns:p14="http://schemas.microsoft.com/office/powerpoint/2010/main" val="2961973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A6D8E3A-15B8-4C6F-958C-09D5AB67E111}"/>
              </a:ext>
            </a:extLst>
          </p:cNvPr>
          <p:cNvSpPr>
            <a:spLocks noGrp="1"/>
          </p:cNvSpPr>
          <p:nvPr>
            <p:ph type="title"/>
          </p:nvPr>
        </p:nvSpPr>
        <p:spPr/>
        <p:txBody>
          <a:bodyPr/>
          <a:lstStyle/>
          <a:p>
            <a:r>
              <a:rPr lang="zh-CN" altLang="en-US" dirty="0"/>
              <a:t>             高收益</a:t>
            </a:r>
            <a:r>
              <a:rPr lang="en-US" altLang="zh-CN" dirty="0"/>
              <a:t>+</a:t>
            </a:r>
            <a:r>
              <a:rPr lang="zh-CN" altLang="en-US" dirty="0"/>
              <a:t>多留存</a:t>
            </a:r>
            <a:r>
              <a:rPr lang="en-US" altLang="zh-CN" dirty="0"/>
              <a:t>=</a:t>
            </a:r>
            <a:r>
              <a:rPr lang="zh-CN" altLang="en-US" dirty="0"/>
              <a:t>高增长</a:t>
            </a:r>
          </a:p>
        </p:txBody>
      </p:sp>
      <p:pic>
        <p:nvPicPr>
          <p:cNvPr id="6" name="图片 5">
            <a:extLst>
              <a:ext uri="{FF2B5EF4-FFF2-40B4-BE49-F238E27FC236}">
                <a16:creationId xmlns:a16="http://schemas.microsoft.com/office/drawing/2014/main" id="{EAE99F01-F0A0-48F0-986F-A22F9688DC7E}"/>
              </a:ext>
            </a:extLst>
          </p:cNvPr>
          <p:cNvPicPr>
            <a:picLocks noChangeAspect="1"/>
          </p:cNvPicPr>
          <p:nvPr/>
        </p:nvPicPr>
        <p:blipFill>
          <a:blip r:embed="rId2"/>
          <a:stretch>
            <a:fillRect/>
          </a:stretch>
        </p:blipFill>
        <p:spPr>
          <a:xfrm>
            <a:off x="611560" y="1628800"/>
            <a:ext cx="4176464" cy="3461203"/>
          </a:xfrm>
          <a:prstGeom prst="rect">
            <a:avLst/>
          </a:prstGeom>
        </p:spPr>
      </p:pic>
      <p:pic>
        <p:nvPicPr>
          <p:cNvPr id="7" name="内容占位符 4">
            <a:extLst>
              <a:ext uri="{FF2B5EF4-FFF2-40B4-BE49-F238E27FC236}">
                <a16:creationId xmlns:a16="http://schemas.microsoft.com/office/drawing/2014/main" id="{E2A8B96F-9C0F-4828-A2D1-2BF8CAB10A2D}"/>
              </a:ext>
            </a:extLst>
          </p:cNvPr>
          <p:cNvPicPr>
            <a:picLocks noChangeAspect="1"/>
          </p:cNvPicPr>
          <p:nvPr/>
        </p:nvPicPr>
        <p:blipFill>
          <a:blip r:embed="rId3"/>
          <a:stretch>
            <a:fillRect/>
          </a:stretch>
        </p:blipFill>
        <p:spPr>
          <a:xfrm>
            <a:off x="585800" y="5294674"/>
            <a:ext cx="7442584" cy="1224135"/>
          </a:xfrm>
          <a:prstGeom prst="rect">
            <a:avLst/>
          </a:prstGeom>
        </p:spPr>
      </p:pic>
      <p:sp>
        <p:nvSpPr>
          <p:cNvPr id="8" name="文本框 7">
            <a:extLst>
              <a:ext uri="{FF2B5EF4-FFF2-40B4-BE49-F238E27FC236}">
                <a16:creationId xmlns:a16="http://schemas.microsoft.com/office/drawing/2014/main" id="{CF0B9D11-79B6-44EB-A15A-3DF8DE81BEC1}"/>
              </a:ext>
            </a:extLst>
          </p:cNvPr>
          <p:cNvSpPr txBox="1"/>
          <p:nvPr/>
        </p:nvSpPr>
        <p:spPr>
          <a:xfrm>
            <a:off x="5652120" y="2532236"/>
            <a:ext cx="2880320" cy="646331"/>
          </a:xfrm>
          <a:prstGeom prst="rect">
            <a:avLst/>
          </a:prstGeom>
          <a:noFill/>
        </p:spPr>
        <p:txBody>
          <a:bodyPr wrap="square" rtlCol="0">
            <a:spAutoFit/>
          </a:bodyPr>
          <a:lstStyle/>
          <a:p>
            <a:r>
              <a:rPr lang="en-US" altLang="zh-CN" dirty="0"/>
              <a:t>PVGO</a:t>
            </a:r>
            <a:r>
              <a:rPr lang="zh-CN" altLang="en-US" dirty="0"/>
              <a:t>：</a:t>
            </a:r>
            <a:r>
              <a:rPr lang="en-US" altLang="zh-CN" dirty="0"/>
              <a:t>present Value of growth opportunity</a:t>
            </a:r>
            <a:endParaRPr lang="zh-CN" altLang="en-US" dirty="0"/>
          </a:p>
        </p:txBody>
      </p:sp>
    </p:spTree>
    <p:extLst>
      <p:ext uri="{BB962C8B-B14F-4D97-AF65-F5344CB8AC3E}">
        <p14:creationId xmlns:p14="http://schemas.microsoft.com/office/powerpoint/2010/main" val="1413998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B44E56D9-7163-4A3C-B04A-B441A01EE925}"/>
              </a:ext>
            </a:extLst>
          </p:cNvPr>
          <p:cNvSpPr>
            <a:spLocks noGrp="1"/>
          </p:cNvSpPr>
          <p:nvPr>
            <p:ph type="title"/>
          </p:nvPr>
        </p:nvSpPr>
        <p:spPr/>
        <p:txBody>
          <a:bodyPr/>
          <a:lstStyle/>
          <a:p>
            <a:r>
              <a:rPr lang="zh-CN" altLang="en-US" dirty="0"/>
              <a:t>多阶段模型</a:t>
            </a:r>
          </a:p>
        </p:txBody>
      </p:sp>
      <p:sp>
        <p:nvSpPr>
          <p:cNvPr id="7" name="内容占位符 6">
            <a:extLst>
              <a:ext uri="{FF2B5EF4-FFF2-40B4-BE49-F238E27FC236}">
                <a16:creationId xmlns:a16="http://schemas.microsoft.com/office/drawing/2014/main" id="{625D10CF-D591-4F42-B2A2-D926C92EE935}"/>
              </a:ext>
            </a:extLst>
          </p:cNvPr>
          <p:cNvSpPr>
            <a:spLocks noGrp="1"/>
          </p:cNvSpPr>
          <p:nvPr>
            <p:ph idx="1"/>
          </p:nvPr>
        </p:nvSpPr>
        <p:spPr/>
        <p:txBody>
          <a:bodyPr/>
          <a:lstStyle/>
          <a:p>
            <a:r>
              <a:rPr lang="zh-CN" altLang="en-US" dirty="0"/>
              <a:t>高增长是不可持续的，否则，</a:t>
            </a:r>
            <a:r>
              <a:rPr lang="en-US" altLang="zh-CN" dirty="0"/>
              <a:t>g&gt;k</a:t>
            </a:r>
            <a:r>
              <a:rPr lang="zh-CN" altLang="en-US" dirty="0"/>
              <a:t>，</a:t>
            </a:r>
            <a:r>
              <a:rPr lang="en-US" altLang="zh-CN" dirty="0"/>
              <a:t>DDM</a:t>
            </a:r>
            <a:r>
              <a:rPr lang="zh-CN" altLang="en-US" dirty="0"/>
              <a:t>将无法收敛，股价无穷大</a:t>
            </a:r>
          </a:p>
        </p:txBody>
      </p:sp>
      <p:cxnSp>
        <p:nvCxnSpPr>
          <p:cNvPr id="9" name="直接箭头连接符 8">
            <a:extLst>
              <a:ext uri="{FF2B5EF4-FFF2-40B4-BE49-F238E27FC236}">
                <a16:creationId xmlns:a16="http://schemas.microsoft.com/office/drawing/2014/main" id="{DE4B3533-A5BC-48FB-852B-450E93FE7879}"/>
              </a:ext>
            </a:extLst>
          </p:cNvPr>
          <p:cNvCxnSpPr/>
          <p:nvPr/>
        </p:nvCxnSpPr>
        <p:spPr>
          <a:xfrm>
            <a:off x="2123728" y="5589240"/>
            <a:ext cx="489654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直接箭头连接符 10">
            <a:extLst>
              <a:ext uri="{FF2B5EF4-FFF2-40B4-BE49-F238E27FC236}">
                <a16:creationId xmlns:a16="http://schemas.microsoft.com/office/drawing/2014/main" id="{DD615FEC-8AAD-40E3-9D40-EA8BDB688DF3}"/>
              </a:ext>
            </a:extLst>
          </p:cNvPr>
          <p:cNvCxnSpPr>
            <a:cxnSpLocks/>
          </p:cNvCxnSpPr>
          <p:nvPr/>
        </p:nvCxnSpPr>
        <p:spPr>
          <a:xfrm flipV="1">
            <a:off x="2123728" y="2780928"/>
            <a:ext cx="0" cy="2808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ABF47E69-29AB-46B7-A8C4-45FB76D17855}"/>
              </a:ext>
            </a:extLst>
          </p:cNvPr>
          <p:cNvSpPr txBox="1"/>
          <p:nvPr/>
        </p:nvSpPr>
        <p:spPr>
          <a:xfrm>
            <a:off x="1799692" y="2803645"/>
            <a:ext cx="648072" cy="369332"/>
          </a:xfrm>
          <a:prstGeom prst="rect">
            <a:avLst/>
          </a:prstGeom>
          <a:noFill/>
        </p:spPr>
        <p:txBody>
          <a:bodyPr wrap="square" rtlCol="0">
            <a:spAutoFit/>
          </a:bodyPr>
          <a:lstStyle/>
          <a:p>
            <a:r>
              <a:rPr lang="en-US" altLang="zh-CN" dirty="0"/>
              <a:t>g</a:t>
            </a:r>
            <a:endParaRPr lang="zh-CN" altLang="en-US" dirty="0"/>
          </a:p>
        </p:txBody>
      </p:sp>
      <p:sp>
        <p:nvSpPr>
          <p:cNvPr id="14" name="文本框 13">
            <a:extLst>
              <a:ext uri="{FF2B5EF4-FFF2-40B4-BE49-F238E27FC236}">
                <a16:creationId xmlns:a16="http://schemas.microsoft.com/office/drawing/2014/main" id="{9C2A1FC1-C67A-404C-B3C0-A9DAA35ECBFD}"/>
              </a:ext>
            </a:extLst>
          </p:cNvPr>
          <p:cNvSpPr txBox="1"/>
          <p:nvPr/>
        </p:nvSpPr>
        <p:spPr>
          <a:xfrm>
            <a:off x="6372200" y="5661248"/>
            <a:ext cx="1368152" cy="369332"/>
          </a:xfrm>
          <a:prstGeom prst="rect">
            <a:avLst/>
          </a:prstGeom>
          <a:noFill/>
        </p:spPr>
        <p:txBody>
          <a:bodyPr wrap="square" rtlCol="0">
            <a:spAutoFit/>
          </a:bodyPr>
          <a:lstStyle/>
          <a:p>
            <a:r>
              <a:rPr lang="zh-CN" altLang="en-US" dirty="0"/>
              <a:t>企业寿命</a:t>
            </a:r>
          </a:p>
        </p:txBody>
      </p:sp>
      <p:sp>
        <p:nvSpPr>
          <p:cNvPr id="17" name="任意多边形: 形状 16">
            <a:extLst>
              <a:ext uri="{FF2B5EF4-FFF2-40B4-BE49-F238E27FC236}">
                <a16:creationId xmlns:a16="http://schemas.microsoft.com/office/drawing/2014/main" id="{326A4BF5-A346-47E7-8CA6-F2426C2F4E37}"/>
              </a:ext>
            </a:extLst>
          </p:cNvPr>
          <p:cNvSpPr/>
          <p:nvPr/>
        </p:nvSpPr>
        <p:spPr>
          <a:xfrm>
            <a:off x="2375452" y="3224246"/>
            <a:ext cx="3607905" cy="2212458"/>
          </a:xfrm>
          <a:custGeom>
            <a:avLst/>
            <a:gdLst>
              <a:gd name="connsiteX0" fmla="*/ 0 w 3607905"/>
              <a:gd name="connsiteY0" fmla="*/ 2212458 h 2212458"/>
              <a:gd name="connsiteX1" fmla="*/ 89452 w 3607905"/>
              <a:gd name="connsiteY1" fmla="*/ 1874528 h 2212458"/>
              <a:gd name="connsiteX2" fmla="*/ 347870 w 3607905"/>
              <a:gd name="connsiteY2" fmla="*/ 1218545 h 2212458"/>
              <a:gd name="connsiteX3" fmla="*/ 1053548 w 3607905"/>
              <a:gd name="connsiteY3" fmla="*/ 413476 h 2212458"/>
              <a:gd name="connsiteX4" fmla="*/ 1749287 w 3607905"/>
              <a:gd name="connsiteY4" fmla="*/ 75545 h 2212458"/>
              <a:gd name="connsiteX5" fmla="*/ 2216426 w 3607905"/>
              <a:gd name="connsiteY5" fmla="*/ 5971 h 2212458"/>
              <a:gd name="connsiteX6" fmla="*/ 2941983 w 3607905"/>
              <a:gd name="connsiteY6" fmla="*/ 5971 h 2212458"/>
              <a:gd name="connsiteX7" fmla="*/ 3607905 w 3607905"/>
              <a:gd name="connsiteY7" fmla="*/ 25850 h 2212458"/>
              <a:gd name="connsiteX8" fmla="*/ 3607905 w 3607905"/>
              <a:gd name="connsiteY8" fmla="*/ 25850 h 2212458"/>
              <a:gd name="connsiteX9" fmla="*/ 3607905 w 3607905"/>
              <a:gd name="connsiteY9" fmla="*/ 25850 h 22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7905" h="2212458">
                <a:moveTo>
                  <a:pt x="0" y="2212458"/>
                </a:moveTo>
                <a:cubicBezTo>
                  <a:pt x="15737" y="2126319"/>
                  <a:pt x="31474" y="2040180"/>
                  <a:pt x="89452" y="1874528"/>
                </a:cubicBezTo>
                <a:cubicBezTo>
                  <a:pt x="147430" y="1708876"/>
                  <a:pt x="187187" y="1462054"/>
                  <a:pt x="347870" y="1218545"/>
                </a:cubicBezTo>
                <a:cubicBezTo>
                  <a:pt x="508553" y="975036"/>
                  <a:pt x="819979" y="603976"/>
                  <a:pt x="1053548" y="413476"/>
                </a:cubicBezTo>
                <a:cubicBezTo>
                  <a:pt x="1287117" y="222976"/>
                  <a:pt x="1555474" y="143462"/>
                  <a:pt x="1749287" y="75545"/>
                </a:cubicBezTo>
                <a:cubicBezTo>
                  <a:pt x="1943100" y="7627"/>
                  <a:pt x="2017643" y="17567"/>
                  <a:pt x="2216426" y="5971"/>
                </a:cubicBezTo>
                <a:cubicBezTo>
                  <a:pt x="2415209" y="-5625"/>
                  <a:pt x="2710070" y="2658"/>
                  <a:pt x="2941983" y="5971"/>
                </a:cubicBezTo>
                <a:cubicBezTo>
                  <a:pt x="3173896" y="9284"/>
                  <a:pt x="3607905" y="25850"/>
                  <a:pt x="3607905" y="25850"/>
                </a:cubicBezTo>
                <a:lnTo>
                  <a:pt x="3607905" y="25850"/>
                </a:lnTo>
                <a:lnTo>
                  <a:pt x="3607905" y="258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高增长</a:t>
            </a:r>
          </a:p>
        </p:txBody>
      </p:sp>
      <p:cxnSp>
        <p:nvCxnSpPr>
          <p:cNvPr id="19" name="直接连接符 18">
            <a:extLst>
              <a:ext uri="{FF2B5EF4-FFF2-40B4-BE49-F238E27FC236}">
                <a16:creationId xmlns:a16="http://schemas.microsoft.com/office/drawing/2014/main" id="{AB6456F4-AF17-4992-A4A1-3D90DB2799B7}"/>
              </a:ext>
            </a:extLst>
          </p:cNvPr>
          <p:cNvCxnSpPr/>
          <p:nvPr/>
        </p:nvCxnSpPr>
        <p:spPr>
          <a:xfrm>
            <a:off x="4283968" y="270892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174F50F7-F4A4-403E-8527-0C0EEFB41EFB}"/>
              </a:ext>
            </a:extLst>
          </p:cNvPr>
          <p:cNvSpPr txBox="1"/>
          <p:nvPr/>
        </p:nvSpPr>
        <p:spPr>
          <a:xfrm>
            <a:off x="2447764" y="3789040"/>
            <a:ext cx="1512169" cy="369332"/>
          </a:xfrm>
          <a:prstGeom prst="rect">
            <a:avLst/>
          </a:prstGeom>
          <a:noFill/>
        </p:spPr>
        <p:txBody>
          <a:bodyPr wrap="square" rtlCol="0">
            <a:spAutoFit/>
          </a:bodyPr>
          <a:lstStyle/>
          <a:p>
            <a:r>
              <a:rPr lang="zh-CN" altLang="en-US" dirty="0"/>
              <a:t>高增长阶段</a:t>
            </a:r>
          </a:p>
        </p:txBody>
      </p:sp>
      <p:sp>
        <p:nvSpPr>
          <p:cNvPr id="22" name="文本框 21">
            <a:extLst>
              <a:ext uri="{FF2B5EF4-FFF2-40B4-BE49-F238E27FC236}">
                <a16:creationId xmlns:a16="http://schemas.microsoft.com/office/drawing/2014/main" id="{93A5917E-5204-44D4-89C6-189DCCA0792A}"/>
              </a:ext>
            </a:extLst>
          </p:cNvPr>
          <p:cNvSpPr txBox="1"/>
          <p:nvPr/>
        </p:nvSpPr>
        <p:spPr>
          <a:xfrm>
            <a:off x="4856566" y="3029768"/>
            <a:ext cx="939569" cy="646331"/>
          </a:xfrm>
          <a:prstGeom prst="rect">
            <a:avLst/>
          </a:prstGeom>
          <a:noFill/>
        </p:spPr>
        <p:txBody>
          <a:bodyPr wrap="square" rtlCol="0">
            <a:spAutoFit/>
          </a:bodyPr>
          <a:lstStyle/>
          <a:p>
            <a:r>
              <a:rPr lang="zh-CN" altLang="en-US" dirty="0"/>
              <a:t>固定增长阶段</a:t>
            </a:r>
          </a:p>
        </p:txBody>
      </p:sp>
    </p:spTree>
    <p:extLst>
      <p:ext uri="{BB962C8B-B14F-4D97-AF65-F5344CB8AC3E}">
        <p14:creationId xmlns:p14="http://schemas.microsoft.com/office/powerpoint/2010/main" val="3059392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A9B69D-188E-49A2-8BC1-0E78F07B2DBD}"/>
              </a:ext>
            </a:extLst>
          </p:cNvPr>
          <p:cNvSpPr>
            <a:spLocks noGrp="1"/>
          </p:cNvSpPr>
          <p:nvPr>
            <p:ph type="title"/>
          </p:nvPr>
        </p:nvSpPr>
        <p:spPr/>
        <p:txBody>
          <a:bodyPr/>
          <a:lstStyle/>
          <a:p>
            <a:r>
              <a:rPr lang="zh-CN" altLang="en-US" dirty="0"/>
              <a:t>例</a:t>
            </a:r>
            <a:r>
              <a:rPr lang="en-US" altLang="zh-CN" dirty="0"/>
              <a:t>1</a:t>
            </a:r>
            <a:r>
              <a:rPr lang="zh-CN" altLang="en-US" dirty="0"/>
              <a:t>：</a:t>
            </a:r>
            <a:r>
              <a:rPr lang="en-US" altLang="zh-CN" dirty="0"/>
              <a:t>GE</a:t>
            </a:r>
            <a:r>
              <a:rPr lang="zh-CN" altLang="en-US" dirty="0"/>
              <a:t>估值</a:t>
            </a:r>
          </a:p>
        </p:txBody>
      </p:sp>
      <p:sp>
        <p:nvSpPr>
          <p:cNvPr id="3" name="内容占位符 2">
            <a:extLst>
              <a:ext uri="{FF2B5EF4-FFF2-40B4-BE49-F238E27FC236}">
                <a16:creationId xmlns:a16="http://schemas.microsoft.com/office/drawing/2014/main" id="{2A1C7AE5-3B52-4C2C-A6B3-F6E66DEDFD75}"/>
              </a:ext>
            </a:extLst>
          </p:cNvPr>
          <p:cNvSpPr>
            <a:spLocks noGrp="1"/>
          </p:cNvSpPr>
          <p:nvPr>
            <p:ph idx="1"/>
          </p:nvPr>
        </p:nvSpPr>
        <p:spPr/>
        <p:txBody>
          <a:bodyPr/>
          <a:lstStyle/>
          <a:p>
            <a:r>
              <a:rPr lang="en-US" altLang="zh-CN" dirty="0"/>
              <a:t>PP582-585</a:t>
            </a:r>
          </a:p>
          <a:p>
            <a:r>
              <a:rPr lang="zh-CN" altLang="en-US" dirty="0"/>
              <a:t>今年是</a:t>
            </a:r>
            <a:r>
              <a:rPr lang="en-US" altLang="zh-CN" dirty="0"/>
              <a:t>2016</a:t>
            </a:r>
            <a:r>
              <a:rPr lang="zh-CN" altLang="en-US" dirty="0"/>
              <a:t>年，</a:t>
            </a:r>
            <a:r>
              <a:rPr lang="en-US" altLang="zh-CN" dirty="0"/>
              <a:t>GE</a:t>
            </a:r>
            <a:r>
              <a:rPr lang="zh-CN" altLang="en-US" dirty="0"/>
              <a:t>未来四年的分红预测如下：</a:t>
            </a:r>
            <a:endParaRPr lang="en-US" altLang="zh-CN" dirty="0"/>
          </a:p>
          <a:p>
            <a:endParaRPr lang="en-US" altLang="zh-CN" dirty="0"/>
          </a:p>
          <a:p>
            <a:endParaRPr lang="en-US" altLang="zh-CN" dirty="0"/>
          </a:p>
          <a:p>
            <a:r>
              <a:rPr lang="zh-CN" altLang="en-US" dirty="0"/>
              <a:t>假设</a:t>
            </a:r>
            <a:r>
              <a:rPr lang="en-US" altLang="zh-CN" dirty="0"/>
              <a:t>2020</a:t>
            </a:r>
            <a:r>
              <a:rPr lang="zh-CN" altLang="en-US" dirty="0"/>
              <a:t>年以后，维持固定增长</a:t>
            </a:r>
            <a:r>
              <a:rPr lang="en-US" altLang="zh-CN" dirty="0"/>
              <a:t>9%</a:t>
            </a:r>
            <a:endParaRPr lang="zh-CN" altLang="en-US" dirty="0"/>
          </a:p>
        </p:txBody>
      </p:sp>
      <p:pic>
        <p:nvPicPr>
          <p:cNvPr id="4" name="图片 3">
            <a:extLst>
              <a:ext uri="{FF2B5EF4-FFF2-40B4-BE49-F238E27FC236}">
                <a16:creationId xmlns:a16="http://schemas.microsoft.com/office/drawing/2014/main" id="{5E9B4269-B1B9-4170-9DBD-D57880BFB48C}"/>
              </a:ext>
            </a:extLst>
          </p:cNvPr>
          <p:cNvPicPr>
            <a:picLocks noChangeAspect="1"/>
          </p:cNvPicPr>
          <p:nvPr/>
        </p:nvPicPr>
        <p:blipFill>
          <a:blip r:embed="rId2"/>
          <a:stretch>
            <a:fillRect/>
          </a:stretch>
        </p:blipFill>
        <p:spPr>
          <a:xfrm>
            <a:off x="1259632" y="3409122"/>
            <a:ext cx="4327761" cy="688086"/>
          </a:xfrm>
          <a:prstGeom prst="rect">
            <a:avLst/>
          </a:prstGeom>
        </p:spPr>
      </p:pic>
      <p:pic>
        <p:nvPicPr>
          <p:cNvPr id="5" name="图片 4">
            <a:extLst>
              <a:ext uri="{FF2B5EF4-FFF2-40B4-BE49-F238E27FC236}">
                <a16:creationId xmlns:a16="http://schemas.microsoft.com/office/drawing/2014/main" id="{9424FF50-2481-40AD-BCCF-1F382BBE0D64}"/>
              </a:ext>
            </a:extLst>
          </p:cNvPr>
          <p:cNvPicPr>
            <a:picLocks noChangeAspect="1"/>
          </p:cNvPicPr>
          <p:nvPr/>
        </p:nvPicPr>
        <p:blipFill>
          <a:blip r:embed="rId3"/>
          <a:stretch>
            <a:fillRect/>
          </a:stretch>
        </p:blipFill>
        <p:spPr>
          <a:xfrm>
            <a:off x="457200" y="5074920"/>
            <a:ext cx="4429125" cy="1219200"/>
          </a:xfrm>
          <a:prstGeom prst="rect">
            <a:avLst/>
          </a:prstGeom>
        </p:spPr>
      </p:pic>
      <p:pic>
        <p:nvPicPr>
          <p:cNvPr id="6" name="图片 5">
            <a:extLst>
              <a:ext uri="{FF2B5EF4-FFF2-40B4-BE49-F238E27FC236}">
                <a16:creationId xmlns:a16="http://schemas.microsoft.com/office/drawing/2014/main" id="{B70775CC-EC74-4312-94EC-A7B6411CBA8C}"/>
              </a:ext>
            </a:extLst>
          </p:cNvPr>
          <p:cNvPicPr>
            <a:picLocks noChangeAspect="1"/>
          </p:cNvPicPr>
          <p:nvPr/>
        </p:nvPicPr>
        <p:blipFill>
          <a:blip r:embed="rId4"/>
          <a:stretch>
            <a:fillRect/>
          </a:stretch>
        </p:blipFill>
        <p:spPr>
          <a:xfrm>
            <a:off x="5220072" y="5488988"/>
            <a:ext cx="3734093" cy="637175"/>
          </a:xfrm>
          <a:prstGeom prst="rect">
            <a:avLst/>
          </a:prstGeom>
        </p:spPr>
      </p:pic>
    </p:spTree>
    <p:extLst>
      <p:ext uri="{BB962C8B-B14F-4D97-AF65-F5344CB8AC3E}">
        <p14:creationId xmlns:p14="http://schemas.microsoft.com/office/powerpoint/2010/main" val="621018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BCABB4-7686-4F0B-BA50-12FCE18EE56E}"/>
              </a:ext>
            </a:extLst>
          </p:cNvPr>
          <p:cNvSpPr>
            <a:spLocks noGrp="1"/>
          </p:cNvSpPr>
          <p:nvPr>
            <p:ph type="title"/>
          </p:nvPr>
        </p:nvSpPr>
        <p:spPr/>
        <p:txBody>
          <a:bodyPr/>
          <a:lstStyle/>
          <a:p>
            <a:r>
              <a:rPr lang="zh-CN" altLang="en-US" dirty="0"/>
              <a:t>               系统自带</a:t>
            </a:r>
            <a:r>
              <a:rPr lang="en-US" altLang="zh-CN" dirty="0"/>
              <a:t>DDM</a:t>
            </a:r>
            <a:r>
              <a:rPr lang="zh-CN" altLang="en-US" dirty="0"/>
              <a:t>模块</a:t>
            </a:r>
          </a:p>
        </p:txBody>
      </p:sp>
      <p:pic>
        <p:nvPicPr>
          <p:cNvPr id="7" name="内容占位符 6">
            <a:extLst>
              <a:ext uri="{FF2B5EF4-FFF2-40B4-BE49-F238E27FC236}">
                <a16:creationId xmlns:a16="http://schemas.microsoft.com/office/drawing/2014/main" id="{2C34B804-9EF7-4A7F-AF0B-35783C81A1DD}"/>
              </a:ext>
            </a:extLst>
          </p:cNvPr>
          <p:cNvPicPr>
            <a:picLocks noGrp="1" noChangeAspect="1"/>
          </p:cNvPicPr>
          <p:nvPr>
            <p:ph idx="1"/>
          </p:nvPr>
        </p:nvPicPr>
        <p:blipFill>
          <a:blip r:embed="rId2"/>
          <a:stretch>
            <a:fillRect/>
          </a:stretch>
        </p:blipFill>
        <p:spPr>
          <a:xfrm>
            <a:off x="1043608" y="1772816"/>
            <a:ext cx="6677953" cy="4525963"/>
          </a:xfrm>
        </p:spPr>
      </p:pic>
      <p:sp>
        <p:nvSpPr>
          <p:cNvPr id="8" name="文本框 7">
            <a:extLst>
              <a:ext uri="{FF2B5EF4-FFF2-40B4-BE49-F238E27FC236}">
                <a16:creationId xmlns:a16="http://schemas.microsoft.com/office/drawing/2014/main" id="{24B5F02D-56BA-4E5A-9C88-0B16794313A2}"/>
              </a:ext>
            </a:extLst>
          </p:cNvPr>
          <p:cNvSpPr txBox="1"/>
          <p:nvPr/>
        </p:nvSpPr>
        <p:spPr>
          <a:xfrm>
            <a:off x="457200" y="1268760"/>
            <a:ext cx="8147248" cy="369332"/>
          </a:xfrm>
          <a:prstGeom prst="rect">
            <a:avLst/>
          </a:prstGeom>
          <a:noFill/>
        </p:spPr>
        <p:txBody>
          <a:bodyPr wrap="square" rtlCol="0">
            <a:spAutoFit/>
          </a:bodyPr>
          <a:lstStyle/>
          <a:p>
            <a:r>
              <a:rPr lang="zh-CN" altLang="en-US" dirty="0"/>
              <a:t>同花顺</a:t>
            </a:r>
            <a:r>
              <a:rPr lang="en-US" altLang="zh-CN" dirty="0"/>
              <a:t>——</a:t>
            </a:r>
            <a:r>
              <a:rPr lang="zh-CN" altLang="en-US" dirty="0"/>
              <a:t>股票</a:t>
            </a:r>
            <a:r>
              <a:rPr lang="en-US" altLang="zh-CN" dirty="0"/>
              <a:t>——</a:t>
            </a:r>
            <a:r>
              <a:rPr lang="zh-CN" altLang="en-US" dirty="0"/>
              <a:t>估值计算</a:t>
            </a:r>
            <a:r>
              <a:rPr lang="en-US" altLang="zh-CN" dirty="0"/>
              <a:t>——DDM</a:t>
            </a:r>
            <a:r>
              <a:rPr lang="zh-CN" altLang="en-US" dirty="0"/>
              <a:t>计算器</a:t>
            </a:r>
          </a:p>
        </p:txBody>
      </p:sp>
    </p:spTree>
    <p:extLst>
      <p:ext uri="{BB962C8B-B14F-4D97-AF65-F5344CB8AC3E}">
        <p14:creationId xmlns:p14="http://schemas.microsoft.com/office/powerpoint/2010/main" val="328602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0B2CFA-32BE-473D-AE51-697DF40BAA47}"/>
              </a:ext>
            </a:extLst>
          </p:cNvPr>
          <p:cNvSpPr>
            <a:spLocks noGrp="1"/>
          </p:cNvSpPr>
          <p:nvPr>
            <p:ph type="title"/>
          </p:nvPr>
        </p:nvSpPr>
        <p:spPr/>
        <p:txBody>
          <a:bodyPr/>
          <a:lstStyle/>
          <a:p>
            <a:r>
              <a:rPr lang="en-US" altLang="zh-CN" dirty="0"/>
              <a:t>            DDM</a:t>
            </a:r>
            <a:r>
              <a:rPr lang="zh-CN" altLang="en-US" dirty="0"/>
              <a:t>的不足与改进思路</a:t>
            </a:r>
          </a:p>
        </p:txBody>
      </p:sp>
      <p:sp>
        <p:nvSpPr>
          <p:cNvPr id="3" name="内容占位符 2">
            <a:extLst>
              <a:ext uri="{FF2B5EF4-FFF2-40B4-BE49-F238E27FC236}">
                <a16:creationId xmlns:a16="http://schemas.microsoft.com/office/drawing/2014/main" id="{B274C5FA-108F-4169-865D-ECFFBF80161F}"/>
              </a:ext>
            </a:extLst>
          </p:cNvPr>
          <p:cNvSpPr>
            <a:spLocks noGrp="1"/>
          </p:cNvSpPr>
          <p:nvPr>
            <p:ph idx="1"/>
          </p:nvPr>
        </p:nvSpPr>
        <p:spPr/>
        <p:txBody>
          <a:bodyPr/>
          <a:lstStyle/>
          <a:p>
            <a:r>
              <a:rPr lang="zh-CN" altLang="en-US" sz="2800" dirty="0"/>
              <a:t>现金分红非常不稳定，</a:t>
            </a:r>
            <a:r>
              <a:rPr lang="en-US" altLang="zh-CN" sz="2800" dirty="0"/>
              <a:t>DDM</a:t>
            </a:r>
            <a:r>
              <a:rPr lang="zh-CN" altLang="en-US" sz="2800" dirty="0"/>
              <a:t>在实践中几乎不可能应用</a:t>
            </a:r>
            <a:endParaRPr lang="en-US" altLang="zh-CN" sz="2800" dirty="0"/>
          </a:p>
          <a:p>
            <a:pPr marL="447675" indent="0">
              <a:buFont typeface="Wingdings" panose="05000000000000000000" pitchFamily="2" charset="2"/>
              <a:buChar char="Ø"/>
            </a:pPr>
            <a:r>
              <a:rPr lang="zh-CN" altLang="en-US" sz="2800" dirty="0"/>
              <a:t>改为净利润？</a:t>
            </a:r>
            <a:endParaRPr lang="en-US" altLang="zh-CN" sz="2800" dirty="0"/>
          </a:p>
          <a:p>
            <a:pPr marL="447675" indent="0">
              <a:buFont typeface="Wingdings" panose="05000000000000000000" pitchFamily="2" charset="2"/>
              <a:buChar char="Ø"/>
            </a:pPr>
            <a:r>
              <a:rPr lang="zh-CN" altLang="en-US" sz="2800" dirty="0"/>
              <a:t>改为“潜在可分配股利”？</a:t>
            </a:r>
            <a:endParaRPr lang="en-US" altLang="zh-CN" sz="2800" dirty="0"/>
          </a:p>
          <a:p>
            <a:pPr marL="0" indent="0">
              <a:buNone/>
            </a:pPr>
            <a:endParaRPr lang="en-US" altLang="zh-CN" sz="2400" b="1" dirty="0">
              <a:solidFill>
                <a:srgbClr val="FF0000"/>
              </a:solidFill>
            </a:endParaRPr>
          </a:p>
          <a:p>
            <a:pPr marL="0" indent="0">
              <a:buNone/>
            </a:pPr>
            <a:r>
              <a:rPr lang="zh-CN" altLang="en-US" sz="2400" b="1" dirty="0">
                <a:solidFill>
                  <a:srgbClr val="FF0000"/>
                </a:solidFill>
              </a:rPr>
              <a:t>会计之于企业运营，好比毛延寿之于王昭君，利润并不客观，可调节，可操纵</a:t>
            </a:r>
            <a:endParaRPr lang="en-US" altLang="zh-CN" sz="2400" b="1" dirty="0">
              <a:solidFill>
                <a:srgbClr val="FF0000"/>
              </a:solidFill>
            </a:endParaRPr>
          </a:p>
          <a:p>
            <a:pPr marL="0" indent="0">
              <a:buNone/>
            </a:pPr>
            <a:endParaRPr lang="en-US" altLang="zh-CN" sz="2400" dirty="0"/>
          </a:p>
          <a:p>
            <a:pPr marL="0" indent="0">
              <a:buNone/>
            </a:pPr>
            <a:r>
              <a:rPr lang="zh-CN" altLang="en-US" sz="2400" dirty="0"/>
              <a:t>收入、成本确认方法</a:t>
            </a:r>
            <a:endParaRPr lang="en-US" altLang="zh-CN" sz="2400" dirty="0"/>
          </a:p>
          <a:p>
            <a:pPr marL="0" indent="0">
              <a:buNone/>
            </a:pPr>
            <a:r>
              <a:rPr lang="zh-CN" altLang="en-US" sz="2400" dirty="0"/>
              <a:t>经常性损益</a:t>
            </a:r>
            <a:r>
              <a:rPr lang="en-US" altLang="zh-CN" sz="2400" dirty="0"/>
              <a:t>vs</a:t>
            </a:r>
            <a:r>
              <a:rPr lang="zh-CN" altLang="en-US" sz="2400" dirty="0"/>
              <a:t>非经常性损益</a:t>
            </a:r>
          </a:p>
        </p:txBody>
      </p:sp>
    </p:spTree>
    <p:extLst>
      <p:ext uri="{BB962C8B-B14F-4D97-AF65-F5344CB8AC3E}">
        <p14:creationId xmlns:p14="http://schemas.microsoft.com/office/powerpoint/2010/main" val="269713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51EA5C-4084-45D8-A7FE-55216F76C562}"/>
              </a:ext>
            </a:extLst>
          </p:cNvPr>
          <p:cNvSpPr>
            <a:spLocks noGrp="1"/>
          </p:cNvSpPr>
          <p:nvPr>
            <p:ph type="title"/>
          </p:nvPr>
        </p:nvSpPr>
        <p:spPr/>
        <p:txBody>
          <a:bodyPr/>
          <a:lstStyle/>
          <a:p>
            <a:r>
              <a:rPr lang="zh-CN" altLang="en-US" dirty="0"/>
              <a:t>自由现金流</a:t>
            </a:r>
          </a:p>
        </p:txBody>
      </p:sp>
      <p:sp>
        <p:nvSpPr>
          <p:cNvPr id="3" name="内容占位符 2">
            <a:extLst>
              <a:ext uri="{FF2B5EF4-FFF2-40B4-BE49-F238E27FC236}">
                <a16:creationId xmlns:a16="http://schemas.microsoft.com/office/drawing/2014/main" id="{356D58E7-F22D-4529-A7C2-B3B79ED5D159}"/>
              </a:ext>
            </a:extLst>
          </p:cNvPr>
          <p:cNvSpPr>
            <a:spLocks noGrp="1"/>
          </p:cNvSpPr>
          <p:nvPr>
            <p:ph idx="1"/>
          </p:nvPr>
        </p:nvSpPr>
        <p:spPr/>
        <p:txBody>
          <a:bodyPr/>
          <a:lstStyle/>
          <a:p>
            <a:r>
              <a:rPr lang="en-US" altLang="zh-CN" dirty="0"/>
              <a:t>1980</a:t>
            </a:r>
            <a:r>
              <a:rPr lang="zh-CN" altLang="en-US" dirty="0"/>
              <a:t>年代出现</a:t>
            </a:r>
            <a:r>
              <a:rPr lang="en-US" altLang="zh-CN" dirty="0"/>
              <a:t>free cash flow</a:t>
            </a:r>
            <a:r>
              <a:rPr lang="zh-CN" altLang="en-US" dirty="0"/>
              <a:t>概念</a:t>
            </a:r>
            <a:endParaRPr lang="en-US" altLang="zh-CN" dirty="0"/>
          </a:p>
          <a:p>
            <a:r>
              <a:rPr lang="zh-CN" altLang="en-US" dirty="0"/>
              <a:t>企业产生的、满足了再投资需要之后剩余的现金流量</a:t>
            </a:r>
            <a:endParaRPr lang="en-US" altLang="zh-CN" dirty="0"/>
          </a:p>
          <a:p>
            <a:r>
              <a:rPr lang="zh-CN" altLang="en-US" dirty="0"/>
              <a:t>不影响公司持续发展的前提下可供分配给企业资本供应者的潜在现金额（</a:t>
            </a:r>
            <a:r>
              <a:rPr lang="en-US" altLang="zh-CN" dirty="0"/>
              <a:t>potential payout)</a:t>
            </a:r>
            <a:r>
              <a:rPr lang="zh-CN" altLang="en-US" dirty="0"/>
              <a:t>。</a:t>
            </a:r>
            <a:endParaRPr lang="en-US" altLang="zh-CN" dirty="0"/>
          </a:p>
        </p:txBody>
      </p:sp>
    </p:spTree>
    <p:extLst>
      <p:ext uri="{BB962C8B-B14F-4D97-AF65-F5344CB8AC3E}">
        <p14:creationId xmlns:p14="http://schemas.microsoft.com/office/powerpoint/2010/main" val="1136584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F3C672-159A-4610-9CA6-E8E8E57E96A0}"/>
              </a:ext>
            </a:extLst>
          </p:cNvPr>
          <p:cNvSpPr>
            <a:spLocks noGrp="1"/>
          </p:cNvSpPr>
          <p:nvPr>
            <p:ph type="title"/>
          </p:nvPr>
        </p:nvSpPr>
        <p:spPr/>
        <p:txBody>
          <a:bodyPr/>
          <a:lstStyle/>
          <a:p>
            <a:r>
              <a:rPr lang="zh-CN" altLang="en-US" dirty="0"/>
              <a:t>     </a:t>
            </a:r>
            <a:r>
              <a:rPr lang="en-US" altLang="zh-CN" dirty="0"/>
              <a:t>FCFF</a:t>
            </a:r>
            <a:r>
              <a:rPr lang="zh-CN" altLang="en-US" dirty="0"/>
              <a:t>与</a:t>
            </a:r>
            <a:r>
              <a:rPr lang="en-US" altLang="zh-CN" dirty="0"/>
              <a:t>FCFE</a:t>
            </a:r>
            <a:endParaRPr lang="zh-CN" altLang="en-US" dirty="0"/>
          </a:p>
        </p:txBody>
      </p:sp>
      <p:sp>
        <p:nvSpPr>
          <p:cNvPr id="3" name="内容占位符 2">
            <a:extLst>
              <a:ext uri="{FF2B5EF4-FFF2-40B4-BE49-F238E27FC236}">
                <a16:creationId xmlns:a16="http://schemas.microsoft.com/office/drawing/2014/main" id="{A2A50055-74A2-4F21-9DA0-21D127F4034F}"/>
              </a:ext>
            </a:extLst>
          </p:cNvPr>
          <p:cNvSpPr>
            <a:spLocks noGrp="1"/>
          </p:cNvSpPr>
          <p:nvPr>
            <p:ph idx="1"/>
          </p:nvPr>
        </p:nvSpPr>
        <p:spPr/>
        <p:txBody>
          <a:bodyPr/>
          <a:lstStyle/>
          <a:p>
            <a:r>
              <a:rPr lang="en-US" altLang="zh-CN" dirty="0"/>
              <a:t>Free Cash Flow For the Firm</a:t>
            </a:r>
          </a:p>
          <a:p>
            <a:endParaRPr lang="en-US" altLang="zh-CN" sz="1800" dirty="0">
              <a:solidFill>
                <a:srgbClr val="000000"/>
              </a:solidFill>
              <a:latin typeface="微软雅黑" panose="020B0503020204020204" pitchFamily="34" charset="-122"/>
              <a:ea typeface="微软雅黑" panose="020B0503020204020204" pitchFamily="34" charset="-122"/>
            </a:endParaRPr>
          </a:p>
          <a:p>
            <a:endParaRPr lang="en-US" altLang="zh-CN" sz="1800" dirty="0">
              <a:solidFill>
                <a:srgbClr val="000000"/>
              </a:solidFill>
              <a:latin typeface="微软雅黑" panose="020B0503020204020204" pitchFamily="34" charset="-122"/>
              <a:ea typeface="微软雅黑" panose="020B0503020204020204" pitchFamily="34" charset="-122"/>
            </a:endParaRPr>
          </a:p>
          <a:p>
            <a:endParaRPr lang="en-US" altLang="zh-CN" sz="1800" dirty="0">
              <a:solidFill>
                <a:srgbClr val="000000"/>
              </a:solidFill>
              <a:latin typeface="微软雅黑" panose="020B0503020204020204" pitchFamily="34" charset="-122"/>
              <a:ea typeface="微软雅黑" panose="020B0503020204020204" pitchFamily="34" charset="-122"/>
            </a:endParaRPr>
          </a:p>
          <a:p>
            <a:endParaRPr lang="en-US" altLang="zh-CN" sz="1800" dirty="0">
              <a:solidFill>
                <a:srgbClr val="000000"/>
              </a:solidFill>
              <a:latin typeface="微软雅黑" panose="020B0503020204020204" pitchFamily="34" charset="-122"/>
              <a:ea typeface="微软雅黑" panose="020B0503020204020204" pitchFamily="34" charset="-122"/>
            </a:endParaRPr>
          </a:p>
          <a:p>
            <a:endParaRPr lang="en-US" altLang="zh-CN" sz="1800" dirty="0">
              <a:solidFill>
                <a:srgbClr val="000000"/>
              </a:solidFill>
              <a:latin typeface="微软雅黑" panose="020B0503020204020204" pitchFamily="34" charset="-122"/>
              <a:ea typeface="微软雅黑" panose="020B0503020204020204" pitchFamily="34" charset="-122"/>
            </a:endParaRPr>
          </a:p>
          <a:p>
            <a:endParaRPr lang="en-US" altLang="zh-CN" sz="1800" dirty="0">
              <a:solidFill>
                <a:srgbClr val="000000"/>
              </a:solidFill>
              <a:latin typeface="微软雅黑" panose="020B0503020204020204" pitchFamily="34" charset="-122"/>
              <a:ea typeface="微软雅黑" panose="020B0503020204020204" pitchFamily="34" charset="-122"/>
            </a:endParaRPr>
          </a:p>
          <a:p>
            <a:r>
              <a:rPr lang="en-US" altLang="zh-CN" dirty="0"/>
              <a:t>Free Cash Flow for Equity</a:t>
            </a:r>
          </a:p>
          <a:p>
            <a:pPr marL="0" indent="0">
              <a:buNone/>
            </a:pPr>
            <a:r>
              <a:rPr lang="en-US" altLang="zh-CN" sz="1800" b="0" i="0" u="none" strike="noStrike" baseline="0" dirty="0">
                <a:latin typeface="STIXMathJax_Main-Regular"/>
              </a:rPr>
              <a:t>           FCFE = FCFF − Interest expense × (1 − </a:t>
            </a:r>
            <a:r>
              <a:rPr lang="en-US" altLang="zh-CN" sz="1800" b="0" i="1" u="none" strike="noStrike" baseline="0" dirty="0" err="1">
                <a:latin typeface="STIXMathJax_Main-Italic"/>
              </a:rPr>
              <a:t>tc</a:t>
            </a:r>
            <a:r>
              <a:rPr lang="en-US" altLang="zh-CN" sz="1800" b="0" i="1" u="none" strike="noStrike" baseline="0" dirty="0">
                <a:latin typeface="STIXMathJax_Main-Italic"/>
              </a:rPr>
              <a:t> </a:t>
            </a:r>
            <a:r>
              <a:rPr lang="en-US" altLang="zh-CN" sz="1800" b="0" i="0" u="none" strike="noStrike" baseline="0" dirty="0">
                <a:latin typeface="STIXMathJax_Main-Regular"/>
              </a:rPr>
              <a:t>) + Increases in net debt </a:t>
            </a:r>
            <a:r>
              <a:rPr lang="en-US" altLang="zh-CN" sz="1800" b="1" i="0" u="none" strike="noStrike" baseline="0" dirty="0">
                <a:latin typeface="STIXMathJax_Main-Bold"/>
              </a:rPr>
              <a:t>(18.10)</a:t>
            </a:r>
            <a:endParaRPr lang="zh-CN" altLang="en-US" dirty="0"/>
          </a:p>
        </p:txBody>
      </p:sp>
      <p:pic>
        <p:nvPicPr>
          <p:cNvPr id="4" name="图片 3">
            <a:extLst>
              <a:ext uri="{FF2B5EF4-FFF2-40B4-BE49-F238E27FC236}">
                <a16:creationId xmlns:a16="http://schemas.microsoft.com/office/drawing/2014/main" id="{77A3B2D1-2FE0-4022-AF7B-FB9D3A599B40}"/>
              </a:ext>
            </a:extLst>
          </p:cNvPr>
          <p:cNvPicPr>
            <a:picLocks noChangeAspect="1"/>
          </p:cNvPicPr>
          <p:nvPr/>
        </p:nvPicPr>
        <p:blipFill>
          <a:blip r:embed="rId2"/>
          <a:stretch>
            <a:fillRect/>
          </a:stretch>
        </p:blipFill>
        <p:spPr>
          <a:xfrm>
            <a:off x="755576" y="2339181"/>
            <a:ext cx="7439025" cy="1524000"/>
          </a:xfrm>
          <a:prstGeom prst="rect">
            <a:avLst/>
          </a:prstGeom>
        </p:spPr>
      </p:pic>
    </p:spTree>
    <p:extLst>
      <p:ext uri="{BB962C8B-B14F-4D97-AF65-F5344CB8AC3E}">
        <p14:creationId xmlns:p14="http://schemas.microsoft.com/office/powerpoint/2010/main" val="341511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15FCEF-B1B1-984D-E71E-9003BE878F43}"/>
              </a:ext>
            </a:extLst>
          </p:cNvPr>
          <p:cNvSpPr>
            <a:spLocks noGrp="1"/>
          </p:cNvSpPr>
          <p:nvPr>
            <p:ph type="title"/>
          </p:nvPr>
        </p:nvSpPr>
        <p:spPr/>
        <p:txBody>
          <a:bodyPr/>
          <a:lstStyle/>
          <a:p>
            <a:r>
              <a:rPr lang="zh-CN" altLang="en-US" sz="2800" dirty="0"/>
              <a:t>                     人民银行企业景气指数</a:t>
            </a:r>
            <a:r>
              <a:rPr lang="en-US" altLang="zh-CN" sz="2800" dirty="0"/>
              <a:t>vs</a:t>
            </a:r>
            <a:r>
              <a:rPr lang="zh-CN" altLang="en-US" sz="2800" dirty="0"/>
              <a:t>沪深</a:t>
            </a:r>
            <a:r>
              <a:rPr lang="en-US" altLang="zh-CN" sz="2800" dirty="0"/>
              <a:t>300</a:t>
            </a:r>
            <a:endParaRPr lang="zh-CN" altLang="en-US" dirty="0"/>
          </a:p>
        </p:txBody>
      </p:sp>
      <p:graphicFrame>
        <p:nvGraphicFramePr>
          <p:cNvPr id="4" name="内容占位符 3">
            <a:extLst>
              <a:ext uri="{FF2B5EF4-FFF2-40B4-BE49-F238E27FC236}">
                <a16:creationId xmlns:a16="http://schemas.microsoft.com/office/drawing/2014/main" id="{BAA62971-3D17-B8DF-E966-DCCED3C4B549}"/>
              </a:ext>
            </a:extLst>
          </p:cNvPr>
          <p:cNvGraphicFramePr>
            <a:graphicFrameLocks noGrp="1"/>
          </p:cNvGraphicFramePr>
          <p:nvPr>
            <p:ph idx="1"/>
            <p:extLst>
              <p:ext uri="{D42A27DB-BD31-4B8C-83A1-F6EECF244321}">
                <p14:modId xmlns:p14="http://schemas.microsoft.com/office/powerpoint/2010/main" val="8654371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5481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2EE44A-C0CC-F85C-04EF-09FF0ADC0576}"/>
              </a:ext>
            </a:extLst>
          </p:cNvPr>
          <p:cNvSpPr>
            <a:spLocks noGrp="1"/>
          </p:cNvSpPr>
          <p:nvPr>
            <p:ph type="title"/>
          </p:nvPr>
        </p:nvSpPr>
        <p:spPr/>
        <p:txBody>
          <a:bodyPr/>
          <a:lstStyle/>
          <a:p>
            <a:r>
              <a:rPr lang="zh-CN" altLang="en-US" dirty="0"/>
              <a:t>说明</a:t>
            </a:r>
          </a:p>
        </p:txBody>
      </p:sp>
      <p:sp>
        <p:nvSpPr>
          <p:cNvPr id="3" name="内容占位符 2">
            <a:extLst>
              <a:ext uri="{FF2B5EF4-FFF2-40B4-BE49-F238E27FC236}">
                <a16:creationId xmlns:a16="http://schemas.microsoft.com/office/drawing/2014/main" id="{463A9D37-48F9-F6A2-18F5-74A4E4257805}"/>
              </a:ext>
            </a:extLst>
          </p:cNvPr>
          <p:cNvSpPr>
            <a:spLocks noGrp="1"/>
          </p:cNvSpPr>
          <p:nvPr>
            <p:ph idx="1"/>
          </p:nvPr>
        </p:nvSpPr>
        <p:spPr/>
        <p:txBody>
          <a:bodyPr/>
          <a:lstStyle/>
          <a:p>
            <a:r>
              <a:rPr lang="en-US" altLang="zh-CN" sz="2000" dirty="0" err="1"/>
              <a:t>Ifind</a:t>
            </a:r>
            <a:r>
              <a:rPr lang="zh-CN" altLang="en-US" sz="2000" dirty="0"/>
              <a:t>，</a:t>
            </a:r>
            <a:r>
              <a:rPr lang="en-US" altLang="zh-CN" sz="2000" dirty="0"/>
              <a:t>F9——</a:t>
            </a:r>
            <a:r>
              <a:rPr lang="zh-CN" altLang="en-US" sz="2000" dirty="0"/>
              <a:t>财务分析</a:t>
            </a:r>
            <a:r>
              <a:rPr lang="en-US" altLang="zh-CN" sz="2000" dirty="0"/>
              <a:t>——</a:t>
            </a:r>
            <a:r>
              <a:rPr lang="zh-CN" altLang="en-US" sz="2000" dirty="0"/>
              <a:t>现金流量可以获取企业自由现金流和股权自由现金流数据，但需要谨慎使用</a:t>
            </a:r>
            <a:endParaRPr lang="en-US" altLang="zh-CN" sz="2000" dirty="0"/>
          </a:p>
          <a:p>
            <a:endParaRPr lang="en-US" altLang="zh-CN" sz="2000" dirty="0"/>
          </a:p>
          <a:p>
            <a:r>
              <a:rPr lang="en-US" altLang="zh-CN" sz="2000" dirty="0"/>
              <a:t>EBIT, Earning before interest and tax</a:t>
            </a:r>
            <a:r>
              <a:rPr lang="zh-CN" altLang="en-US" sz="2000" dirty="0"/>
              <a:t>，其中</a:t>
            </a:r>
            <a:r>
              <a:rPr lang="en-US" altLang="zh-CN" sz="2000" dirty="0"/>
              <a:t>interest</a:t>
            </a:r>
            <a:r>
              <a:rPr lang="zh-CN" altLang="en-US" sz="2000" dirty="0"/>
              <a:t>是有息负债的利息支出，</a:t>
            </a:r>
            <a:r>
              <a:rPr lang="en-US" altLang="zh-CN" sz="2000" dirty="0"/>
              <a:t>tax</a:t>
            </a:r>
            <a:r>
              <a:rPr lang="zh-CN" altLang="en-US" sz="2000" dirty="0"/>
              <a:t>是公司所得税</a:t>
            </a:r>
            <a:endParaRPr lang="en-US" altLang="zh-CN" sz="2000" dirty="0"/>
          </a:p>
          <a:p>
            <a:r>
              <a:rPr lang="en-US" altLang="zh-CN" sz="2000" dirty="0"/>
              <a:t>Depreciation</a:t>
            </a:r>
            <a:r>
              <a:rPr lang="zh-CN" altLang="en-US" sz="2000" dirty="0"/>
              <a:t>，折旧，已经计入成本，从而减少了</a:t>
            </a:r>
            <a:r>
              <a:rPr lang="en-US" altLang="zh-CN" sz="2000" dirty="0"/>
              <a:t>EBIT</a:t>
            </a:r>
            <a:r>
              <a:rPr lang="zh-CN" altLang="en-US" sz="2000" dirty="0"/>
              <a:t>。但它只是对存量资本品的减计，并不导致现金支出，因此需要加回。</a:t>
            </a:r>
            <a:endParaRPr lang="en-US" altLang="zh-CN" sz="2000" dirty="0"/>
          </a:p>
          <a:p>
            <a:r>
              <a:rPr lang="zh-CN" altLang="en-US" sz="2000" dirty="0"/>
              <a:t>资本性支出。根据公司制度，若一次性投入形成的资产能够长期发挥作用，那么，就不要一次性计入成本，而是逐年摊销。也就是说，资本性支出是现金已经出去了，但是当年成本并没有反应，所以在</a:t>
            </a:r>
            <a:r>
              <a:rPr lang="en-US" altLang="zh-CN" sz="2000" dirty="0"/>
              <a:t>EBIT</a:t>
            </a:r>
            <a:r>
              <a:rPr lang="zh-CN" altLang="en-US" sz="2000" dirty="0"/>
              <a:t>中需要扣除。</a:t>
            </a:r>
            <a:endParaRPr lang="en-US" altLang="zh-CN" sz="2000" dirty="0"/>
          </a:p>
          <a:p>
            <a:r>
              <a:rPr lang="en-US" altLang="zh-CN" sz="2000" dirty="0"/>
              <a:t>Working</a:t>
            </a:r>
            <a:r>
              <a:rPr lang="zh-CN" altLang="en-US" sz="2000" dirty="0"/>
              <a:t> </a:t>
            </a:r>
            <a:r>
              <a:rPr lang="en-US" altLang="zh-CN" sz="2000" dirty="0"/>
              <a:t>capital</a:t>
            </a:r>
            <a:r>
              <a:rPr lang="zh-CN" altLang="en-US" sz="2000" dirty="0"/>
              <a:t>：是企业经营所需的用于周转适用的资产净额，等于流动资产</a:t>
            </a:r>
            <a:r>
              <a:rPr lang="en-US" altLang="zh-CN" sz="2000" dirty="0"/>
              <a:t>-</a:t>
            </a:r>
            <a:r>
              <a:rPr lang="zh-CN" altLang="en-US" sz="2000" dirty="0"/>
              <a:t>流动负债</a:t>
            </a:r>
            <a:endParaRPr lang="en-US" altLang="zh-CN" sz="2000" dirty="0"/>
          </a:p>
          <a:p>
            <a:endParaRPr lang="en-US" altLang="zh-CN" sz="2000" dirty="0"/>
          </a:p>
          <a:p>
            <a:endParaRPr lang="en-US" altLang="zh-CN" sz="2000" dirty="0"/>
          </a:p>
          <a:p>
            <a:endParaRPr lang="en-US" altLang="zh-CN" dirty="0"/>
          </a:p>
          <a:p>
            <a:endParaRPr lang="en-US" altLang="zh-CN" dirty="0"/>
          </a:p>
          <a:p>
            <a:pPr marL="0" indent="0">
              <a:buNone/>
            </a:pPr>
            <a:endParaRPr lang="zh-CN" altLang="en-US" dirty="0"/>
          </a:p>
        </p:txBody>
      </p:sp>
    </p:spTree>
    <p:extLst>
      <p:ext uri="{BB962C8B-B14F-4D97-AF65-F5344CB8AC3E}">
        <p14:creationId xmlns:p14="http://schemas.microsoft.com/office/powerpoint/2010/main" val="2537680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124447-F929-42C4-9F04-968CF2A352B9}"/>
              </a:ext>
            </a:extLst>
          </p:cNvPr>
          <p:cNvSpPr>
            <a:spLocks noGrp="1"/>
          </p:cNvSpPr>
          <p:nvPr>
            <p:ph type="title"/>
          </p:nvPr>
        </p:nvSpPr>
        <p:spPr/>
        <p:txBody>
          <a:bodyPr/>
          <a:lstStyle/>
          <a:p>
            <a:r>
              <a:rPr lang="zh-CN" altLang="en-US" dirty="0"/>
              <a:t>            自由现金流估值模型</a:t>
            </a:r>
          </a:p>
        </p:txBody>
      </p:sp>
      <p:pic>
        <p:nvPicPr>
          <p:cNvPr id="5" name="内容占位符 4">
            <a:extLst>
              <a:ext uri="{FF2B5EF4-FFF2-40B4-BE49-F238E27FC236}">
                <a16:creationId xmlns:a16="http://schemas.microsoft.com/office/drawing/2014/main" id="{7F5A5391-3854-48D5-A6AF-942957C082D7}"/>
              </a:ext>
            </a:extLst>
          </p:cNvPr>
          <p:cNvPicPr>
            <a:picLocks noGrp="1" noChangeAspect="1"/>
          </p:cNvPicPr>
          <p:nvPr>
            <p:ph idx="1"/>
          </p:nvPr>
        </p:nvPicPr>
        <p:blipFill>
          <a:blip r:embed="rId2"/>
          <a:stretch>
            <a:fillRect/>
          </a:stretch>
        </p:blipFill>
        <p:spPr>
          <a:xfrm>
            <a:off x="971600" y="1460471"/>
            <a:ext cx="6912768" cy="1074993"/>
          </a:xfrm>
        </p:spPr>
      </p:pic>
      <p:pic>
        <p:nvPicPr>
          <p:cNvPr id="7" name="图片 6">
            <a:extLst>
              <a:ext uri="{FF2B5EF4-FFF2-40B4-BE49-F238E27FC236}">
                <a16:creationId xmlns:a16="http://schemas.microsoft.com/office/drawing/2014/main" id="{BB562CDA-0C13-45DC-9932-EEE2B433A499}"/>
              </a:ext>
            </a:extLst>
          </p:cNvPr>
          <p:cNvPicPr>
            <a:picLocks noChangeAspect="1"/>
          </p:cNvPicPr>
          <p:nvPr/>
        </p:nvPicPr>
        <p:blipFill>
          <a:blip r:embed="rId3"/>
          <a:stretch>
            <a:fillRect/>
          </a:stretch>
        </p:blipFill>
        <p:spPr>
          <a:xfrm>
            <a:off x="899592" y="3548665"/>
            <a:ext cx="7344816" cy="760688"/>
          </a:xfrm>
          <a:prstGeom prst="rect">
            <a:avLst/>
          </a:prstGeom>
        </p:spPr>
      </p:pic>
      <p:sp>
        <p:nvSpPr>
          <p:cNvPr id="8" name="文本框 7">
            <a:extLst>
              <a:ext uri="{FF2B5EF4-FFF2-40B4-BE49-F238E27FC236}">
                <a16:creationId xmlns:a16="http://schemas.microsoft.com/office/drawing/2014/main" id="{28CB4B51-B8A6-45AF-9725-DA141CC4C3E6}"/>
              </a:ext>
            </a:extLst>
          </p:cNvPr>
          <p:cNvSpPr txBox="1"/>
          <p:nvPr/>
        </p:nvSpPr>
        <p:spPr>
          <a:xfrm>
            <a:off x="971600" y="2708920"/>
            <a:ext cx="7715200" cy="369332"/>
          </a:xfrm>
          <a:prstGeom prst="rect">
            <a:avLst/>
          </a:prstGeom>
          <a:noFill/>
        </p:spPr>
        <p:txBody>
          <a:bodyPr wrap="square" rtlCol="0">
            <a:spAutoFit/>
          </a:bodyPr>
          <a:lstStyle/>
          <a:p>
            <a:r>
              <a:rPr lang="zh-CN" altLang="en-US" dirty="0"/>
              <a:t>先计算出企业价值，再扣减有息负债的价值，即得到股权价值</a:t>
            </a:r>
          </a:p>
        </p:txBody>
      </p:sp>
    </p:spTree>
    <p:extLst>
      <p:ext uri="{BB962C8B-B14F-4D97-AF65-F5344CB8AC3E}">
        <p14:creationId xmlns:p14="http://schemas.microsoft.com/office/powerpoint/2010/main" val="1953759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33A4AE-1EA1-47A8-B765-DED668436FCA}"/>
              </a:ext>
            </a:extLst>
          </p:cNvPr>
          <p:cNvSpPr>
            <a:spLocks noGrp="1"/>
          </p:cNvSpPr>
          <p:nvPr>
            <p:ph type="title"/>
          </p:nvPr>
        </p:nvSpPr>
        <p:spPr/>
        <p:txBody>
          <a:bodyPr/>
          <a:lstStyle/>
          <a:p>
            <a:r>
              <a:rPr lang="zh-CN" altLang="en-US" dirty="0"/>
              <a:t>相对估值</a:t>
            </a:r>
          </a:p>
        </p:txBody>
      </p:sp>
      <p:sp>
        <p:nvSpPr>
          <p:cNvPr id="3" name="内容占位符 2">
            <a:extLst>
              <a:ext uri="{FF2B5EF4-FFF2-40B4-BE49-F238E27FC236}">
                <a16:creationId xmlns:a16="http://schemas.microsoft.com/office/drawing/2014/main" id="{62E906A1-0E11-409B-9CF1-2DACAAC8F270}"/>
              </a:ext>
            </a:extLst>
          </p:cNvPr>
          <p:cNvSpPr>
            <a:spLocks noGrp="1"/>
          </p:cNvSpPr>
          <p:nvPr>
            <p:ph idx="1"/>
          </p:nvPr>
        </p:nvSpPr>
        <p:spPr/>
        <p:txBody>
          <a:bodyPr/>
          <a:lstStyle/>
          <a:p>
            <a:r>
              <a:rPr lang="en-US" altLang="zh-CN" dirty="0"/>
              <a:t>P/X</a:t>
            </a:r>
            <a:r>
              <a:rPr lang="zh-CN" altLang="en-US" dirty="0"/>
              <a:t>法</a:t>
            </a:r>
            <a:endParaRPr lang="en-US" altLang="zh-CN" dirty="0"/>
          </a:p>
          <a:p>
            <a:r>
              <a:rPr lang="en-US" altLang="zh-CN" dirty="0"/>
              <a:t>X</a:t>
            </a:r>
            <a:r>
              <a:rPr lang="zh-CN" altLang="en-US" dirty="0"/>
              <a:t>可以为</a:t>
            </a:r>
            <a:r>
              <a:rPr lang="en-US" altLang="zh-CN" dirty="0"/>
              <a:t>EPS, Book value, Sales,……</a:t>
            </a:r>
          </a:p>
          <a:p>
            <a:r>
              <a:rPr lang="zh-CN" altLang="en-US" dirty="0"/>
              <a:t>要害</a:t>
            </a:r>
            <a:endParaRPr lang="en-US" altLang="zh-CN" dirty="0"/>
          </a:p>
          <a:p>
            <a:pPr marL="0" indent="0">
              <a:buNone/>
            </a:pPr>
            <a:r>
              <a:rPr lang="en-US" altLang="zh-CN" dirty="0"/>
              <a:t>   </a:t>
            </a:r>
            <a:r>
              <a:rPr lang="zh-CN" altLang="en-US" dirty="0"/>
              <a:t>（</a:t>
            </a:r>
            <a:r>
              <a:rPr lang="en-US" altLang="zh-CN" dirty="0"/>
              <a:t>1</a:t>
            </a:r>
            <a:r>
              <a:rPr lang="zh-CN" altLang="en-US" dirty="0"/>
              <a:t>）寻找可比公司</a:t>
            </a:r>
            <a:endParaRPr lang="en-US" altLang="zh-CN" dirty="0"/>
          </a:p>
          <a:p>
            <a:pPr marL="0" indent="0">
              <a:buNone/>
            </a:pPr>
            <a:r>
              <a:rPr lang="en-US" altLang="zh-CN" dirty="0"/>
              <a:t>   </a:t>
            </a:r>
            <a:r>
              <a:rPr lang="zh-CN" altLang="en-US" dirty="0"/>
              <a:t>（</a:t>
            </a:r>
            <a:r>
              <a:rPr lang="en-US" altLang="zh-CN" dirty="0"/>
              <a:t>2</a:t>
            </a:r>
            <a:r>
              <a:rPr lang="zh-CN" altLang="en-US" dirty="0"/>
              <a:t>）计算可比公司相应</a:t>
            </a:r>
            <a:r>
              <a:rPr lang="en-US" altLang="zh-CN" dirty="0"/>
              <a:t>P/X</a:t>
            </a:r>
            <a:r>
              <a:rPr lang="zh-CN" altLang="en-US" dirty="0"/>
              <a:t>值</a:t>
            </a:r>
            <a:endParaRPr lang="en-US" altLang="zh-CN" dirty="0"/>
          </a:p>
          <a:p>
            <a:pPr marL="0" indent="0">
              <a:buNone/>
            </a:pPr>
            <a:r>
              <a:rPr lang="en-US" altLang="zh-CN" dirty="0"/>
              <a:t>   </a:t>
            </a:r>
            <a:r>
              <a:rPr lang="zh-CN" altLang="en-US" dirty="0"/>
              <a:t>（</a:t>
            </a:r>
            <a:r>
              <a:rPr lang="en-US" altLang="zh-CN" dirty="0"/>
              <a:t>3</a:t>
            </a:r>
            <a:r>
              <a:rPr lang="zh-CN" altLang="en-US" dirty="0"/>
              <a:t>）可比公司</a:t>
            </a:r>
            <a:r>
              <a:rPr lang="en-US" altLang="zh-CN" dirty="0"/>
              <a:t>P/X</a:t>
            </a:r>
            <a:r>
              <a:rPr lang="zh-CN" altLang="en-US" dirty="0"/>
              <a:t>值乘以估值对象</a:t>
            </a:r>
            <a:r>
              <a:rPr lang="en-US" altLang="zh-CN" dirty="0"/>
              <a:t>X</a:t>
            </a:r>
            <a:r>
              <a:rPr lang="zh-CN" altLang="en-US" dirty="0"/>
              <a:t>得到估值对象的估值</a:t>
            </a:r>
            <a:endParaRPr lang="en-US" altLang="zh-CN" dirty="0"/>
          </a:p>
          <a:p>
            <a:pPr marL="0" indent="0">
              <a:buNone/>
            </a:pPr>
            <a:endParaRPr lang="zh-CN" altLang="en-US" dirty="0"/>
          </a:p>
        </p:txBody>
      </p:sp>
    </p:spTree>
    <p:extLst>
      <p:ext uri="{BB962C8B-B14F-4D97-AF65-F5344CB8AC3E}">
        <p14:creationId xmlns:p14="http://schemas.microsoft.com/office/powerpoint/2010/main" val="4239824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BD9CB1-E9A0-66F7-24A0-368ED6BC7474}"/>
              </a:ext>
            </a:extLst>
          </p:cNvPr>
          <p:cNvSpPr>
            <a:spLocks noGrp="1"/>
          </p:cNvSpPr>
          <p:nvPr>
            <p:ph type="title"/>
          </p:nvPr>
        </p:nvSpPr>
        <p:spPr/>
        <p:txBody>
          <a:bodyPr/>
          <a:lstStyle/>
          <a:p>
            <a:r>
              <a:rPr lang="zh-CN" altLang="en-US" dirty="0"/>
              <a:t>    财务指标的口径</a:t>
            </a:r>
          </a:p>
        </p:txBody>
      </p:sp>
      <p:sp>
        <p:nvSpPr>
          <p:cNvPr id="3" name="内容占位符 2">
            <a:extLst>
              <a:ext uri="{FF2B5EF4-FFF2-40B4-BE49-F238E27FC236}">
                <a16:creationId xmlns:a16="http://schemas.microsoft.com/office/drawing/2014/main" id="{BBA45D2B-8569-DC89-2F93-D4C616C2EF30}"/>
              </a:ext>
            </a:extLst>
          </p:cNvPr>
          <p:cNvSpPr>
            <a:spLocks noGrp="1"/>
          </p:cNvSpPr>
          <p:nvPr>
            <p:ph idx="1"/>
          </p:nvPr>
        </p:nvSpPr>
        <p:spPr>
          <a:xfrm>
            <a:off x="457200" y="1340768"/>
            <a:ext cx="8229600" cy="4785395"/>
          </a:xfrm>
        </p:spPr>
        <p:txBody>
          <a:bodyPr/>
          <a:lstStyle/>
          <a:p>
            <a:r>
              <a:rPr lang="en-US" altLang="zh-CN" sz="1600" dirty="0"/>
              <a:t>TTM, Trailing Twelve Months,</a:t>
            </a:r>
            <a:r>
              <a:rPr lang="zh-CN" altLang="en-US" sz="1600" dirty="0"/>
              <a:t>即过往</a:t>
            </a:r>
            <a:r>
              <a:rPr lang="en-US" altLang="zh-CN" sz="1600" dirty="0"/>
              <a:t>12</a:t>
            </a:r>
            <a:r>
              <a:rPr lang="zh-CN" altLang="en-US" sz="1600" dirty="0"/>
              <a:t>个月的数据。不过，由于上市公司每季度公布一次报表，实际上就变成最近</a:t>
            </a:r>
            <a:r>
              <a:rPr lang="en-US" altLang="zh-CN" sz="1600" dirty="0"/>
              <a:t>4</a:t>
            </a:r>
            <a:r>
              <a:rPr lang="zh-CN" altLang="en-US" sz="1600" dirty="0"/>
              <a:t>个季度的数据。</a:t>
            </a:r>
            <a:endParaRPr lang="en-US" altLang="zh-CN" sz="1600" dirty="0"/>
          </a:p>
          <a:p>
            <a:r>
              <a:rPr lang="en-US" altLang="zh-CN" sz="1600" dirty="0"/>
              <a:t>MRQ</a:t>
            </a:r>
            <a:r>
              <a:rPr lang="zh-CN" altLang="en-US" sz="1600" dirty="0"/>
              <a:t>，</a:t>
            </a:r>
            <a:r>
              <a:rPr lang="en-US" altLang="zh-CN" sz="1600" dirty="0"/>
              <a:t>most recent quarter ,</a:t>
            </a:r>
            <a:r>
              <a:rPr lang="zh-CN" altLang="en-US" sz="1600" dirty="0"/>
              <a:t>根据最近</a:t>
            </a:r>
            <a:r>
              <a:rPr lang="en-US" altLang="zh-CN" sz="1600" dirty="0"/>
              <a:t>1</a:t>
            </a:r>
            <a:r>
              <a:rPr lang="zh-CN" altLang="en-US" sz="1600" dirty="0"/>
              <a:t>个季度估算的年化数据，</a:t>
            </a:r>
            <a:r>
              <a:rPr lang="en-US" altLang="zh-CN" sz="1600" dirty="0"/>
              <a:t>Q1*4,Q2*2</a:t>
            </a:r>
            <a:r>
              <a:rPr lang="zh-CN" altLang="en-US" sz="1600" dirty="0"/>
              <a:t>，</a:t>
            </a:r>
            <a:r>
              <a:rPr lang="en-US" altLang="zh-CN" sz="1600" dirty="0"/>
              <a:t>Q3*4/3</a:t>
            </a:r>
          </a:p>
          <a:p>
            <a:r>
              <a:rPr lang="en-US" altLang="zh-CN" sz="1600" dirty="0"/>
              <a:t>LF</a:t>
            </a:r>
            <a:r>
              <a:rPr lang="zh-CN" altLang="en-US" sz="1600" dirty="0"/>
              <a:t>， </a:t>
            </a:r>
            <a:r>
              <a:rPr lang="en-US" altLang="zh-CN" sz="1600" dirty="0"/>
              <a:t>last Financial year</a:t>
            </a:r>
            <a:r>
              <a:rPr lang="zh-CN" altLang="en-US" sz="1600" dirty="0"/>
              <a:t>， 上一财年年度数据</a:t>
            </a:r>
            <a:endParaRPr lang="en-US" altLang="zh-CN" sz="1600" dirty="0"/>
          </a:p>
          <a:p>
            <a:r>
              <a:rPr lang="zh-CN" altLang="en-US" sz="1600" dirty="0"/>
              <a:t>计算</a:t>
            </a:r>
            <a:r>
              <a:rPr lang="en-US" altLang="zh-CN" sz="1600" dirty="0"/>
              <a:t>ROE      ROE=</a:t>
            </a:r>
            <a:r>
              <a:rPr lang="zh-CN" altLang="en-US" sz="1600" dirty="0"/>
              <a:t>净利润</a:t>
            </a:r>
            <a:r>
              <a:rPr lang="en-US" altLang="zh-CN" sz="1600" dirty="0"/>
              <a:t>/</a:t>
            </a:r>
            <a:r>
              <a:rPr lang="zh-CN" altLang="en-US" sz="1600" dirty="0"/>
              <a:t>净资产</a:t>
            </a:r>
            <a:endParaRPr lang="en-US" altLang="zh-CN" sz="1600" dirty="0"/>
          </a:p>
          <a:p>
            <a:pPr marL="0" indent="0">
              <a:buNone/>
            </a:pPr>
            <a:r>
              <a:rPr lang="en-US" altLang="zh-CN" sz="1600" dirty="0"/>
              <a:t>      </a:t>
            </a:r>
            <a:r>
              <a:rPr lang="zh-CN" altLang="en-US" sz="1600" dirty="0"/>
              <a:t>净利润是时期数据，但净资产是时点数据，年初年末不相同。</a:t>
            </a:r>
            <a:endParaRPr lang="en-US" altLang="zh-CN" sz="1600" dirty="0"/>
          </a:p>
          <a:p>
            <a:pPr marL="0" indent="0">
              <a:buNone/>
            </a:pPr>
            <a:r>
              <a:rPr lang="en-US" altLang="zh-CN" sz="1600" dirty="0"/>
              <a:t>      </a:t>
            </a:r>
            <a:r>
              <a:rPr lang="zh-CN" altLang="en-US" sz="1600" dirty="0"/>
              <a:t>同时，净利润中如果包含非经常性利润，也需要考虑是否扣除。</a:t>
            </a:r>
            <a:endParaRPr lang="en-US" altLang="zh-CN" sz="1600" dirty="0"/>
          </a:p>
          <a:p>
            <a:pPr marL="0" indent="0">
              <a:buNone/>
            </a:pPr>
            <a:r>
              <a:rPr lang="en-US" altLang="zh-CN" sz="1600" b="1" dirty="0"/>
              <a:t>《</a:t>
            </a:r>
            <a:r>
              <a:rPr lang="zh-CN" altLang="en-US" sz="1600" b="1" dirty="0"/>
              <a:t>公开发行证券公司信息披露编报规则第</a:t>
            </a:r>
            <a:r>
              <a:rPr lang="en-US" altLang="zh-CN" sz="1600" b="1" dirty="0"/>
              <a:t>9</a:t>
            </a:r>
            <a:r>
              <a:rPr lang="zh-CN" altLang="en-US" sz="1600" b="1" dirty="0"/>
              <a:t>号</a:t>
            </a:r>
            <a:r>
              <a:rPr lang="en-US" altLang="zh-CN" sz="1600" b="1" dirty="0"/>
              <a:t>-</a:t>
            </a:r>
            <a:r>
              <a:rPr lang="zh-CN" altLang="en-US" sz="1600" b="1" dirty="0"/>
              <a:t>净资产收益率和每股收益的计算及披露</a:t>
            </a:r>
            <a:r>
              <a:rPr lang="en-US" altLang="zh-CN" sz="1600" b="1" dirty="0"/>
              <a:t>》</a:t>
            </a:r>
            <a:r>
              <a:rPr lang="zh-CN" altLang="en-US" sz="1600" b="1" dirty="0"/>
              <a:t>（</a:t>
            </a:r>
            <a:r>
              <a:rPr lang="en-US" altLang="zh-CN" sz="1600" b="1" dirty="0"/>
              <a:t>2007</a:t>
            </a:r>
            <a:r>
              <a:rPr lang="zh-CN" altLang="en-US" sz="1600" b="1" dirty="0"/>
              <a:t>年修订）</a:t>
            </a:r>
            <a:endParaRPr lang="en-US" altLang="zh-CN" sz="1600" b="1" dirty="0"/>
          </a:p>
          <a:p>
            <a:pPr marL="0" indent="0">
              <a:buNone/>
            </a:pPr>
            <a:r>
              <a:rPr lang="en-US" altLang="zh-CN" sz="2000" dirty="0"/>
              <a:t>  </a:t>
            </a:r>
          </a:p>
          <a:p>
            <a:endParaRPr lang="zh-CN" altLang="en-US" sz="2000" dirty="0"/>
          </a:p>
        </p:txBody>
      </p:sp>
      <p:pic>
        <p:nvPicPr>
          <p:cNvPr id="5" name="图片 4">
            <a:extLst>
              <a:ext uri="{FF2B5EF4-FFF2-40B4-BE49-F238E27FC236}">
                <a16:creationId xmlns:a16="http://schemas.microsoft.com/office/drawing/2014/main" id="{91BEBDBA-31F6-B675-0ED4-CA006989BEBC}"/>
              </a:ext>
            </a:extLst>
          </p:cNvPr>
          <p:cNvPicPr>
            <a:picLocks noChangeAspect="1"/>
          </p:cNvPicPr>
          <p:nvPr/>
        </p:nvPicPr>
        <p:blipFill>
          <a:blip r:embed="rId2"/>
          <a:stretch>
            <a:fillRect/>
          </a:stretch>
        </p:blipFill>
        <p:spPr>
          <a:xfrm>
            <a:off x="536498" y="3950752"/>
            <a:ext cx="4186734" cy="1679823"/>
          </a:xfrm>
          <a:prstGeom prst="rect">
            <a:avLst/>
          </a:prstGeom>
        </p:spPr>
      </p:pic>
      <p:sp>
        <p:nvSpPr>
          <p:cNvPr id="6" name="文本框 5">
            <a:extLst>
              <a:ext uri="{FF2B5EF4-FFF2-40B4-BE49-F238E27FC236}">
                <a16:creationId xmlns:a16="http://schemas.microsoft.com/office/drawing/2014/main" id="{2DD98145-B010-C9AB-7D82-98F0E7050FFB}"/>
              </a:ext>
            </a:extLst>
          </p:cNvPr>
          <p:cNvSpPr txBox="1"/>
          <p:nvPr/>
        </p:nvSpPr>
        <p:spPr>
          <a:xfrm>
            <a:off x="4723232" y="3828350"/>
            <a:ext cx="4189936" cy="2800767"/>
          </a:xfrm>
          <a:prstGeom prst="rect">
            <a:avLst/>
          </a:prstGeom>
          <a:noFill/>
        </p:spPr>
        <p:txBody>
          <a:bodyPr wrap="square" rtlCol="0">
            <a:spAutoFit/>
          </a:bodyPr>
          <a:lstStyle/>
          <a:p>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全面摊薄净资产收益率</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=P÷E</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，其中，</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P</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为归属于公司普通股股东的净利润或扣除非经常性损益后归属于公司普通股股东的净利润；</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E</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为归属于公司普通股股东的期末净资产。</a:t>
            </a:r>
            <a:endPar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endParaRPr>
          </a:p>
          <a:p>
            <a:endParaRPr lang="en-US" altLang="zh-CN" sz="1100" dirty="0">
              <a:solidFill>
                <a:srgbClr val="333333"/>
              </a:solidFill>
              <a:highlight>
                <a:srgbClr val="FFFFFF"/>
              </a:highlight>
              <a:latin typeface="微软雅黑" panose="020B0503020204020204" pitchFamily="34" charset="-122"/>
              <a:ea typeface="微软雅黑" panose="020B0503020204020204" pitchFamily="34" charset="-122"/>
            </a:endParaRPr>
          </a:p>
          <a:p>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加权平均净资产收益率</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=P/</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E0 </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 </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NP÷2 </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 </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Ei×Mi÷M0 </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 </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Ej×Mj÷M0±Ek×Mk÷M0</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P</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分别对应于归属于公司普通股股东的净利润、扣除非经常性损益后归属于公司普通股股东的净利润；</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NP</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为归属于公司普通股股东的净利润；</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E0</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为归属于公司普通股股东的期初净资产；</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Ei</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为报告期发行新股或债转股等新增的、归属于公司普通股股东的净资产；</a:t>
            </a:r>
            <a:r>
              <a:rPr lang="en-US" altLang="zh-CN" sz="1100" b="0" i="0" dirty="0" err="1">
                <a:solidFill>
                  <a:srgbClr val="333333"/>
                </a:solidFill>
                <a:effectLst/>
                <a:highlight>
                  <a:srgbClr val="FFFFFF"/>
                </a:highlight>
                <a:latin typeface="微软雅黑" panose="020B0503020204020204" pitchFamily="34" charset="-122"/>
                <a:ea typeface="微软雅黑" panose="020B0503020204020204" pitchFamily="34" charset="-122"/>
              </a:rPr>
              <a:t>Ej</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为报告期回购或现金分红等减少的、归属于公司普通股股东的净资产；</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M0</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为报告期月份数；</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Mi</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为新增净资产下一月份起至报告期期末的月份数；</a:t>
            </a:r>
            <a:r>
              <a:rPr lang="en-US" altLang="zh-CN" sz="1100" b="0" i="0" dirty="0" err="1">
                <a:solidFill>
                  <a:srgbClr val="333333"/>
                </a:solidFill>
                <a:effectLst/>
                <a:highlight>
                  <a:srgbClr val="FFFFFF"/>
                </a:highlight>
                <a:latin typeface="微软雅黑" panose="020B0503020204020204" pitchFamily="34" charset="-122"/>
                <a:ea typeface="微软雅黑" panose="020B0503020204020204" pitchFamily="34" charset="-122"/>
              </a:rPr>
              <a:t>Mj</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为减少净资产下一月份起至报告期期末的月份数；</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Ek</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为因其他交易或事项引起的净资产增减变动；</a:t>
            </a:r>
            <a:r>
              <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rPr>
              <a:t>Mk</a:t>
            </a:r>
            <a:r>
              <a:rPr lang="zh-CN" altLang="en-US" sz="1100" b="0" i="0" dirty="0">
                <a:solidFill>
                  <a:srgbClr val="333333"/>
                </a:solidFill>
                <a:effectLst/>
                <a:highlight>
                  <a:srgbClr val="FFFFFF"/>
                </a:highlight>
                <a:latin typeface="微软雅黑" panose="020B0503020204020204" pitchFamily="34" charset="-122"/>
                <a:ea typeface="微软雅黑" panose="020B0503020204020204" pitchFamily="34" charset="-122"/>
              </a:rPr>
              <a:t>为发生其他净资产增减变动下一月份起至报告期期末的月份数。</a:t>
            </a:r>
            <a:endParaRPr lang="en-US" altLang="zh-CN" sz="1100" b="0" i="0" dirty="0">
              <a:solidFill>
                <a:srgbClr val="333333"/>
              </a:solidFill>
              <a:effectLst/>
              <a:highlight>
                <a:srgbClr val="FFFFFF"/>
              </a:highlight>
              <a:latin typeface="微软雅黑" panose="020B0503020204020204" pitchFamily="34" charset="-122"/>
              <a:ea typeface="微软雅黑" panose="020B0503020204020204" pitchFamily="34" charset="-122"/>
            </a:endParaRPr>
          </a:p>
          <a:p>
            <a:endParaRPr lang="zh-CN" altLang="en-US" sz="1100" dirty="0"/>
          </a:p>
        </p:txBody>
      </p:sp>
    </p:spTree>
    <p:extLst>
      <p:ext uri="{BB962C8B-B14F-4D97-AF65-F5344CB8AC3E}">
        <p14:creationId xmlns:p14="http://schemas.microsoft.com/office/powerpoint/2010/main" val="2287381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5C6E3-603A-46AF-939B-020136E62420}"/>
              </a:ext>
            </a:extLst>
          </p:cNvPr>
          <p:cNvSpPr>
            <a:spLocks noGrp="1"/>
          </p:cNvSpPr>
          <p:nvPr>
            <p:ph type="title"/>
          </p:nvPr>
        </p:nvSpPr>
        <p:spPr/>
        <p:txBody>
          <a:bodyPr/>
          <a:lstStyle/>
          <a:p>
            <a:r>
              <a:rPr lang="zh-CN" altLang="en-US" dirty="0"/>
              <a:t>市盈率模型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281A616-D753-4814-A78A-4DA95DDA8C9A}"/>
                  </a:ext>
                </a:extLst>
              </p:cNvPr>
              <p:cNvSpPr>
                <a:spLocks noGrp="1"/>
              </p:cNvSpPr>
              <p:nvPr>
                <p:ph idx="1"/>
              </p:nvPr>
            </p:nvSpPr>
            <p:spPr/>
            <p:txBody>
              <a:bodyPr/>
              <a:lstStyle/>
              <a:p>
                <a14:m>
                  <m:oMath xmlns:m="http://schemas.openxmlformats.org/officeDocument/2006/math">
                    <m:r>
                      <a:rPr lang="zh-CN" altLang="en-US" i="1">
                        <a:latin typeface="Cambria Math" panose="02040503050406030204" pitchFamily="18" charset="0"/>
                      </a:rPr>
                      <m:t>市盈率</m:t>
                    </m:r>
                    <m:r>
                      <a:rPr lang="zh-CN" altLang="en-US" i="1" smtClean="0">
                        <a:latin typeface="Cambria Math" panose="02040503050406030204" pitchFamily="18" charset="0"/>
                      </a:rPr>
                      <m:t>（</m:t>
                    </m:r>
                    <m:r>
                      <m:rPr>
                        <m:sty m:val="p"/>
                      </m:rPr>
                      <a:rPr lang="en-US" altLang="zh-CN" i="1">
                        <a:latin typeface="Cambria Math" panose="02040503050406030204" pitchFamily="18" charset="0"/>
                      </a:rPr>
                      <m:t>P</m:t>
                    </m:r>
                    <m:r>
                      <a:rPr lang="en-US" altLang="zh-CN" i="1">
                        <a:latin typeface="Cambria Math" panose="02040503050406030204" pitchFamily="18" charset="0"/>
                      </a:rPr>
                      <m:t>/</m:t>
                    </m:r>
                    <m:r>
                      <m:rPr>
                        <m:sty m:val="p"/>
                      </m:rPr>
                      <a:rPr lang="en-US" altLang="zh-CN" i="1">
                        <a:latin typeface="Cambria Math" panose="02040503050406030204" pitchFamily="18" charset="0"/>
                      </a:rPr>
                      <m:t>E</m:t>
                    </m:r>
                    <m:r>
                      <a:rPr lang="zh-CN" altLang="en-US" i="1">
                        <a:latin typeface="Cambria Math" panose="02040503050406030204" pitchFamily="18" charset="0"/>
                      </a:rPr>
                      <m:t>）</m:t>
                    </m:r>
                    <m:r>
                      <a:rPr lang="en-US" altLang="zh-CN" i="1" smtClean="0">
                        <a:latin typeface="Cambria Math" panose="02040503050406030204" pitchFamily="18" charset="0"/>
                      </a:rPr>
                      <m:t>=</m:t>
                    </m:r>
                    <m:f>
                      <m:fPr>
                        <m:ctrlPr>
                          <a:rPr lang="en-US" altLang="zh-CN" i="1" smtClean="0">
                            <a:latin typeface="Cambria Math" panose="02040503050406030204" pitchFamily="18" charset="0"/>
                          </a:rPr>
                        </m:ctrlPr>
                      </m:fPr>
                      <m:num>
                        <m:r>
                          <a:rPr lang="zh-CN" altLang="en-US" i="1">
                            <a:latin typeface="Cambria Math" panose="02040503050406030204" pitchFamily="18" charset="0"/>
                          </a:rPr>
                          <m:t>股价</m:t>
                        </m:r>
                      </m:num>
                      <m:den>
                        <m:r>
                          <m:rPr>
                            <m:sty m:val="p"/>
                          </m:rPr>
                          <a:rPr lang="en-US" altLang="zh-CN" i="1">
                            <a:latin typeface="Cambria Math" panose="02040503050406030204" pitchFamily="18" charset="0"/>
                          </a:rPr>
                          <m:t>EPS</m:t>
                        </m:r>
                      </m:den>
                    </m:f>
                  </m:oMath>
                </a14:m>
                <a:endParaRPr lang="en-US" altLang="zh-CN" dirty="0"/>
              </a:p>
              <a:p>
                <a14:m>
                  <m:oMath xmlns:m="http://schemas.openxmlformats.org/officeDocument/2006/math">
                    <m:r>
                      <a:rPr lang="zh-CN" altLang="en-US" i="1" dirty="0">
                        <a:latin typeface="Cambria Math" panose="02040503050406030204" pitchFamily="18" charset="0"/>
                      </a:rPr>
                      <m:t>股价</m:t>
                    </m:r>
                    <m:r>
                      <a:rPr lang="en-US" altLang="zh-CN" i="1" dirty="0" smtClean="0">
                        <a:latin typeface="Cambria Math" panose="02040503050406030204" pitchFamily="18" charset="0"/>
                      </a:rPr>
                      <m:t>=</m:t>
                    </m:r>
                    <m:r>
                      <m:rPr>
                        <m:sty m:val="p"/>
                      </m:rPr>
                      <a:rPr lang="en-US" altLang="zh-CN" i="1" dirty="0">
                        <a:latin typeface="Cambria Math" panose="02040503050406030204" pitchFamily="18" charset="0"/>
                      </a:rPr>
                      <m:t>EPS</m:t>
                    </m:r>
                    <m:r>
                      <a:rPr lang="en-US" altLang="zh-CN" i="1" dirty="0" smtClean="0">
                        <a:latin typeface="Cambria Math" panose="02040503050406030204" pitchFamily="18" charset="0"/>
                        <a:ea typeface="Cambria Math" panose="02040503050406030204" pitchFamily="18" charset="0"/>
                      </a:rPr>
                      <m:t>×</m:t>
                    </m:r>
                    <m:r>
                      <m:rPr>
                        <m:sty m:val="p"/>
                      </m:rPr>
                      <a:rPr lang="en-US" altLang="zh-CN" i="1" dirty="0">
                        <a:latin typeface="Cambria Math" panose="02040503050406030204" pitchFamily="18" charset="0"/>
                        <a:ea typeface="Cambria Math" panose="02040503050406030204" pitchFamily="18" charset="0"/>
                      </a:rPr>
                      <m:t>P</m:t>
                    </m:r>
                    <m:r>
                      <a:rPr lang="en-US" altLang="zh-CN" i="1" dirty="0">
                        <a:latin typeface="Cambria Math" panose="02040503050406030204" pitchFamily="18" charset="0"/>
                        <a:ea typeface="Cambria Math" panose="02040503050406030204" pitchFamily="18" charset="0"/>
                      </a:rPr>
                      <m:t>/</m:t>
                    </m:r>
                    <m:r>
                      <m:rPr>
                        <m:sty m:val="p"/>
                      </m:rPr>
                      <a:rPr lang="en-US" altLang="zh-CN" i="1" dirty="0">
                        <a:latin typeface="Cambria Math" panose="02040503050406030204" pitchFamily="18" charset="0"/>
                        <a:ea typeface="Cambria Math" panose="02040503050406030204" pitchFamily="18" charset="0"/>
                      </a:rPr>
                      <m:t>E</m:t>
                    </m:r>
                  </m:oMath>
                </a14:m>
                <a:endParaRPr lang="zh-CN" altLang="en-US" dirty="0"/>
              </a:p>
            </p:txBody>
          </p:sp>
        </mc:Choice>
        <mc:Fallback xmlns="">
          <p:sp>
            <p:nvSpPr>
              <p:cNvPr id="3" name="内容占位符 2">
                <a:extLst>
                  <a:ext uri="{FF2B5EF4-FFF2-40B4-BE49-F238E27FC236}">
                    <a16:creationId xmlns:a16="http://schemas.microsoft.com/office/drawing/2014/main" id="{E281A616-D753-4814-A78A-4DA95DDA8C9A}"/>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AC94E0A0-A3AE-4FAB-B95D-183FF9DC0EEC}"/>
              </a:ext>
            </a:extLst>
          </p:cNvPr>
          <p:cNvPicPr>
            <a:picLocks noChangeAspect="1"/>
          </p:cNvPicPr>
          <p:nvPr/>
        </p:nvPicPr>
        <p:blipFill>
          <a:blip r:embed="rId3"/>
          <a:stretch>
            <a:fillRect/>
          </a:stretch>
        </p:blipFill>
        <p:spPr>
          <a:xfrm>
            <a:off x="899592" y="3429000"/>
            <a:ext cx="5324475" cy="523875"/>
          </a:xfrm>
          <a:prstGeom prst="rect">
            <a:avLst/>
          </a:prstGeom>
        </p:spPr>
      </p:pic>
      <p:pic>
        <p:nvPicPr>
          <p:cNvPr id="5" name="图片 4">
            <a:extLst>
              <a:ext uri="{FF2B5EF4-FFF2-40B4-BE49-F238E27FC236}">
                <a16:creationId xmlns:a16="http://schemas.microsoft.com/office/drawing/2014/main" id="{E48A2E16-0CED-4883-8EF9-533B3E2C3FB6}"/>
              </a:ext>
            </a:extLst>
          </p:cNvPr>
          <p:cNvPicPr>
            <a:picLocks noChangeAspect="1"/>
          </p:cNvPicPr>
          <p:nvPr/>
        </p:nvPicPr>
        <p:blipFill>
          <a:blip r:embed="rId4"/>
          <a:stretch>
            <a:fillRect/>
          </a:stretch>
        </p:blipFill>
        <p:spPr>
          <a:xfrm>
            <a:off x="899592" y="4221088"/>
            <a:ext cx="4933950" cy="600075"/>
          </a:xfrm>
          <a:prstGeom prst="rect">
            <a:avLst/>
          </a:prstGeom>
        </p:spPr>
      </p:pic>
      <p:cxnSp>
        <p:nvCxnSpPr>
          <p:cNvPr id="7" name="直接箭头连接符 6">
            <a:extLst>
              <a:ext uri="{FF2B5EF4-FFF2-40B4-BE49-F238E27FC236}">
                <a16:creationId xmlns:a16="http://schemas.microsoft.com/office/drawing/2014/main" id="{E91A5BFA-0F81-47D9-9AD0-8351250E54FD}"/>
              </a:ext>
            </a:extLst>
          </p:cNvPr>
          <p:cNvCxnSpPr/>
          <p:nvPr/>
        </p:nvCxnSpPr>
        <p:spPr>
          <a:xfrm>
            <a:off x="1115616" y="3952875"/>
            <a:ext cx="0" cy="26821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8" name="图片 7">
            <a:extLst>
              <a:ext uri="{FF2B5EF4-FFF2-40B4-BE49-F238E27FC236}">
                <a16:creationId xmlns:a16="http://schemas.microsoft.com/office/drawing/2014/main" id="{E93239CF-A4F3-4238-8CA7-1F268DCD5074}"/>
              </a:ext>
            </a:extLst>
          </p:cNvPr>
          <p:cNvPicPr>
            <a:picLocks noChangeAspect="1"/>
          </p:cNvPicPr>
          <p:nvPr/>
        </p:nvPicPr>
        <p:blipFill>
          <a:blip r:embed="rId5"/>
          <a:stretch>
            <a:fillRect/>
          </a:stretch>
        </p:blipFill>
        <p:spPr>
          <a:xfrm>
            <a:off x="755576" y="5204447"/>
            <a:ext cx="1638300" cy="628650"/>
          </a:xfrm>
          <a:prstGeom prst="rect">
            <a:avLst/>
          </a:prstGeom>
        </p:spPr>
      </p:pic>
      <p:cxnSp>
        <p:nvCxnSpPr>
          <p:cNvPr id="10" name="直接箭头连接符 9">
            <a:extLst>
              <a:ext uri="{FF2B5EF4-FFF2-40B4-BE49-F238E27FC236}">
                <a16:creationId xmlns:a16="http://schemas.microsoft.com/office/drawing/2014/main" id="{61AA58C0-ACB3-4150-A0E6-E2B30E0B11BE}"/>
              </a:ext>
            </a:extLst>
          </p:cNvPr>
          <p:cNvCxnSpPr/>
          <p:nvPr/>
        </p:nvCxnSpPr>
        <p:spPr>
          <a:xfrm>
            <a:off x="2555776" y="5517232"/>
            <a:ext cx="648072"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1" name="图片 10">
            <a:extLst>
              <a:ext uri="{FF2B5EF4-FFF2-40B4-BE49-F238E27FC236}">
                <a16:creationId xmlns:a16="http://schemas.microsoft.com/office/drawing/2014/main" id="{02E70B3D-78F4-43E2-B9E4-3F73E96CF540}"/>
              </a:ext>
            </a:extLst>
          </p:cNvPr>
          <p:cNvPicPr>
            <a:picLocks noChangeAspect="1"/>
          </p:cNvPicPr>
          <p:nvPr/>
        </p:nvPicPr>
        <p:blipFill>
          <a:blip r:embed="rId6"/>
          <a:stretch>
            <a:fillRect/>
          </a:stretch>
        </p:blipFill>
        <p:spPr>
          <a:xfrm>
            <a:off x="3665367" y="5295383"/>
            <a:ext cx="4933950" cy="628643"/>
          </a:xfrm>
          <a:prstGeom prst="rect">
            <a:avLst/>
          </a:prstGeom>
        </p:spPr>
      </p:pic>
      <p:pic>
        <p:nvPicPr>
          <p:cNvPr id="12" name="图片 11">
            <a:extLst>
              <a:ext uri="{FF2B5EF4-FFF2-40B4-BE49-F238E27FC236}">
                <a16:creationId xmlns:a16="http://schemas.microsoft.com/office/drawing/2014/main" id="{B1AA9306-4C6C-441F-B0F0-65E9DE6F6C4A}"/>
              </a:ext>
            </a:extLst>
          </p:cNvPr>
          <p:cNvPicPr>
            <a:picLocks noChangeAspect="1"/>
          </p:cNvPicPr>
          <p:nvPr/>
        </p:nvPicPr>
        <p:blipFill>
          <a:blip r:embed="rId7"/>
          <a:stretch>
            <a:fillRect/>
          </a:stretch>
        </p:blipFill>
        <p:spPr>
          <a:xfrm>
            <a:off x="728598" y="5871197"/>
            <a:ext cx="1000125" cy="666750"/>
          </a:xfrm>
          <a:prstGeom prst="rect">
            <a:avLst/>
          </a:prstGeom>
        </p:spPr>
      </p:pic>
      <p:sp>
        <p:nvSpPr>
          <p:cNvPr id="13" name="爆炸形: 14 pt  12">
            <a:extLst>
              <a:ext uri="{FF2B5EF4-FFF2-40B4-BE49-F238E27FC236}">
                <a16:creationId xmlns:a16="http://schemas.microsoft.com/office/drawing/2014/main" id="{5FFC30C8-0038-4961-9485-FCB43E84ADB1}"/>
              </a:ext>
            </a:extLst>
          </p:cNvPr>
          <p:cNvSpPr/>
          <p:nvPr/>
        </p:nvSpPr>
        <p:spPr>
          <a:xfrm>
            <a:off x="447261" y="4430907"/>
            <a:ext cx="298376" cy="390256"/>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爆炸形: 14 pt  13">
            <a:extLst>
              <a:ext uri="{FF2B5EF4-FFF2-40B4-BE49-F238E27FC236}">
                <a16:creationId xmlns:a16="http://schemas.microsoft.com/office/drawing/2014/main" id="{CB5868A8-49A8-4305-AA39-68DEF43C0539}"/>
              </a:ext>
            </a:extLst>
          </p:cNvPr>
          <p:cNvSpPr/>
          <p:nvPr/>
        </p:nvSpPr>
        <p:spPr>
          <a:xfrm>
            <a:off x="369717" y="5322104"/>
            <a:ext cx="298376" cy="390256"/>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爆炸形: 14 pt  14">
            <a:extLst>
              <a:ext uri="{FF2B5EF4-FFF2-40B4-BE49-F238E27FC236}">
                <a16:creationId xmlns:a16="http://schemas.microsoft.com/office/drawing/2014/main" id="{6E1AB1B6-AAF8-4112-9A04-32E9A3E98DD4}"/>
              </a:ext>
            </a:extLst>
          </p:cNvPr>
          <p:cNvSpPr/>
          <p:nvPr/>
        </p:nvSpPr>
        <p:spPr>
          <a:xfrm>
            <a:off x="340001" y="6065796"/>
            <a:ext cx="298376" cy="390256"/>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16756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DB7FFC-A82A-4190-A50A-E9B8BD146178}"/>
              </a:ext>
            </a:extLst>
          </p:cNvPr>
          <p:cNvSpPr>
            <a:spLocks noGrp="1"/>
          </p:cNvSpPr>
          <p:nvPr>
            <p:ph type="title"/>
          </p:nvPr>
        </p:nvSpPr>
        <p:spPr/>
        <p:txBody>
          <a:bodyPr/>
          <a:lstStyle/>
          <a:p>
            <a:r>
              <a:rPr lang="en-US" altLang="zh-CN" dirty="0"/>
              <a:t>       PE/G </a:t>
            </a:r>
            <a:r>
              <a:rPr lang="zh-CN" altLang="en-US" dirty="0"/>
              <a:t>与</a:t>
            </a:r>
            <a:r>
              <a:rPr lang="en-US" altLang="zh-CN" dirty="0"/>
              <a:t>P/E band</a:t>
            </a:r>
            <a:endParaRPr lang="zh-CN" altLang="en-US" dirty="0"/>
          </a:p>
        </p:txBody>
      </p:sp>
      <p:sp>
        <p:nvSpPr>
          <p:cNvPr id="3" name="内容占位符 2">
            <a:extLst>
              <a:ext uri="{FF2B5EF4-FFF2-40B4-BE49-F238E27FC236}">
                <a16:creationId xmlns:a16="http://schemas.microsoft.com/office/drawing/2014/main" id="{DBAC55CE-DBD9-4902-AE15-C4E3E992D5BB}"/>
              </a:ext>
            </a:extLst>
          </p:cNvPr>
          <p:cNvSpPr>
            <a:spLocks noGrp="1"/>
          </p:cNvSpPr>
          <p:nvPr>
            <p:ph idx="1"/>
          </p:nvPr>
        </p:nvSpPr>
        <p:spPr/>
        <p:txBody>
          <a:bodyPr/>
          <a:lstStyle/>
          <a:p>
            <a:r>
              <a:rPr lang="en-US" altLang="zh-CN" dirty="0"/>
              <a:t>PE/G=</a:t>
            </a:r>
            <a:r>
              <a:rPr lang="zh-CN" altLang="en-US" dirty="0"/>
              <a:t>（</a:t>
            </a:r>
            <a:r>
              <a:rPr lang="en-US" altLang="zh-CN" dirty="0"/>
              <a:t>P/E)/g</a:t>
            </a:r>
          </a:p>
          <a:p>
            <a:endParaRPr lang="en-US" altLang="zh-CN" dirty="0"/>
          </a:p>
          <a:p>
            <a:r>
              <a:rPr lang="en-US" altLang="zh-CN" dirty="0" err="1"/>
              <a:t>Cagr</a:t>
            </a:r>
            <a:r>
              <a:rPr lang="en-US" altLang="zh-CN" dirty="0"/>
              <a:t>=30%   PE=30X</a:t>
            </a:r>
          </a:p>
          <a:p>
            <a:endParaRPr lang="en-US" altLang="zh-CN" dirty="0"/>
          </a:p>
          <a:p>
            <a:r>
              <a:rPr lang="en-US" altLang="zh-CN" dirty="0"/>
              <a:t>PE band </a:t>
            </a:r>
            <a:r>
              <a:rPr lang="zh-CN" altLang="en-US" dirty="0"/>
              <a:t>给出合理的</a:t>
            </a:r>
            <a:r>
              <a:rPr lang="en-US" altLang="zh-CN" dirty="0"/>
              <a:t>P/E</a:t>
            </a:r>
            <a:r>
              <a:rPr lang="zh-CN" altLang="en-US" dirty="0"/>
              <a:t>范围</a:t>
            </a:r>
          </a:p>
        </p:txBody>
      </p:sp>
    </p:spTree>
    <p:extLst>
      <p:ext uri="{BB962C8B-B14F-4D97-AF65-F5344CB8AC3E}">
        <p14:creationId xmlns:p14="http://schemas.microsoft.com/office/powerpoint/2010/main" val="2016302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80B53A-CBF6-44FE-92CA-A1E345617402}"/>
              </a:ext>
            </a:extLst>
          </p:cNvPr>
          <p:cNvSpPr>
            <a:spLocks noGrp="1"/>
          </p:cNvSpPr>
          <p:nvPr>
            <p:ph type="title"/>
          </p:nvPr>
        </p:nvSpPr>
        <p:spPr/>
        <p:txBody>
          <a:bodyPr/>
          <a:lstStyle/>
          <a:p>
            <a:r>
              <a:rPr lang="zh-CN" altLang="en-US" dirty="0"/>
              <a:t>       市盈率模型的缺陷</a:t>
            </a:r>
          </a:p>
        </p:txBody>
      </p:sp>
      <p:sp>
        <p:nvSpPr>
          <p:cNvPr id="3" name="内容占位符 2">
            <a:extLst>
              <a:ext uri="{FF2B5EF4-FFF2-40B4-BE49-F238E27FC236}">
                <a16:creationId xmlns:a16="http://schemas.microsoft.com/office/drawing/2014/main" id="{91070E50-E7D5-4862-B14E-AA77505EC9AE}"/>
              </a:ext>
            </a:extLst>
          </p:cNvPr>
          <p:cNvSpPr>
            <a:spLocks noGrp="1"/>
          </p:cNvSpPr>
          <p:nvPr>
            <p:ph idx="1"/>
          </p:nvPr>
        </p:nvSpPr>
        <p:spPr/>
        <p:txBody>
          <a:bodyPr/>
          <a:lstStyle/>
          <a:p>
            <a:r>
              <a:rPr lang="zh-CN" altLang="en-US" dirty="0"/>
              <a:t>会计利润是“算出来的”，可以操纵</a:t>
            </a:r>
            <a:endParaRPr lang="en-US" altLang="zh-CN" dirty="0"/>
          </a:p>
          <a:p>
            <a:r>
              <a:rPr lang="zh-CN" altLang="en-US" dirty="0"/>
              <a:t>成本核算</a:t>
            </a:r>
            <a:endParaRPr lang="en-US" altLang="zh-CN" dirty="0"/>
          </a:p>
          <a:p>
            <a:r>
              <a:rPr lang="zh-CN" altLang="en-US" dirty="0"/>
              <a:t>收入确认</a:t>
            </a:r>
            <a:endParaRPr lang="en-US" altLang="zh-CN" dirty="0"/>
          </a:p>
          <a:p>
            <a:r>
              <a:rPr lang="zh-CN" altLang="en-US" dirty="0"/>
              <a:t>非经常性收入</a:t>
            </a:r>
            <a:endParaRPr lang="en-US" altLang="zh-CN" dirty="0"/>
          </a:p>
          <a:p>
            <a:r>
              <a:rPr lang="zh-CN" altLang="en-US" dirty="0"/>
              <a:t>扣除非经常性损益后的净利润（扣非净利润）</a:t>
            </a:r>
            <a:endParaRPr lang="en-US" altLang="zh-CN" dirty="0"/>
          </a:p>
          <a:p>
            <a:endParaRPr lang="zh-CN" altLang="en-US" dirty="0"/>
          </a:p>
        </p:txBody>
      </p:sp>
    </p:spTree>
    <p:extLst>
      <p:ext uri="{BB962C8B-B14F-4D97-AF65-F5344CB8AC3E}">
        <p14:creationId xmlns:p14="http://schemas.microsoft.com/office/powerpoint/2010/main" val="1439242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AD77C-5ADC-4B29-8757-CE713752DBC8}"/>
              </a:ext>
            </a:extLst>
          </p:cNvPr>
          <p:cNvSpPr>
            <a:spLocks noGrp="1"/>
          </p:cNvSpPr>
          <p:nvPr>
            <p:ph type="title"/>
          </p:nvPr>
        </p:nvSpPr>
        <p:spPr/>
        <p:txBody>
          <a:bodyPr/>
          <a:lstStyle/>
          <a:p>
            <a:r>
              <a:rPr lang="en-US" altLang="zh-CN" dirty="0"/>
              <a:t>P/S</a:t>
            </a:r>
            <a:r>
              <a:rPr lang="zh-CN" altLang="en-US" dirty="0"/>
              <a:t>与</a:t>
            </a:r>
            <a:r>
              <a:rPr lang="en-US" altLang="zh-CN" dirty="0"/>
              <a:t>P/B</a:t>
            </a:r>
            <a:endParaRPr lang="zh-CN" altLang="en-US" dirty="0"/>
          </a:p>
        </p:txBody>
      </p:sp>
      <p:sp>
        <p:nvSpPr>
          <p:cNvPr id="3" name="内容占位符 2">
            <a:extLst>
              <a:ext uri="{FF2B5EF4-FFF2-40B4-BE49-F238E27FC236}">
                <a16:creationId xmlns:a16="http://schemas.microsoft.com/office/drawing/2014/main" id="{433AD9D3-28B1-439E-8916-11E900837908}"/>
              </a:ext>
            </a:extLst>
          </p:cNvPr>
          <p:cNvSpPr>
            <a:spLocks noGrp="1"/>
          </p:cNvSpPr>
          <p:nvPr>
            <p:ph idx="1"/>
          </p:nvPr>
        </p:nvSpPr>
        <p:spPr/>
        <p:txBody>
          <a:bodyPr/>
          <a:lstStyle/>
          <a:p>
            <a:r>
              <a:rPr lang="en-US" altLang="zh-CN" dirty="0"/>
              <a:t>P/Sales   </a:t>
            </a:r>
            <a:r>
              <a:rPr lang="zh-CN" altLang="en-US" dirty="0"/>
              <a:t>茅台“</a:t>
            </a:r>
            <a:r>
              <a:rPr lang="en-US" altLang="zh-CN" dirty="0"/>
              <a:t>P/S</a:t>
            </a:r>
            <a:r>
              <a:rPr lang="zh-CN" altLang="en-US" dirty="0"/>
              <a:t>套利”？</a:t>
            </a:r>
            <a:endParaRPr lang="en-US" altLang="zh-CN" dirty="0"/>
          </a:p>
          <a:p>
            <a:endParaRPr lang="en-US" altLang="zh-CN" dirty="0"/>
          </a:p>
          <a:p>
            <a:r>
              <a:rPr lang="en-US" altLang="zh-CN" dirty="0"/>
              <a:t>P/B   </a:t>
            </a:r>
            <a:r>
              <a:rPr lang="zh-CN" altLang="en-US" dirty="0"/>
              <a:t>银行地产为何打折？</a:t>
            </a:r>
          </a:p>
        </p:txBody>
      </p:sp>
    </p:spTree>
    <p:extLst>
      <p:ext uri="{BB962C8B-B14F-4D97-AF65-F5344CB8AC3E}">
        <p14:creationId xmlns:p14="http://schemas.microsoft.com/office/powerpoint/2010/main" val="3915418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8B34F-9A55-CB90-56B9-D6ED20A9B900}"/>
              </a:ext>
            </a:extLst>
          </p:cNvPr>
          <p:cNvSpPr>
            <a:spLocks noGrp="1"/>
          </p:cNvSpPr>
          <p:nvPr>
            <p:ph type="title"/>
          </p:nvPr>
        </p:nvSpPr>
        <p:spPr/>
        <p:txBody>
          <a:bodyPr/>
          <a:lstStyle/>
          <a:p>
            <a:r>
              <a:rPr lang="zh-CN" altLang="en-US" sz="3200" dirty="0"/>
              <a:t>                    </a:t>
            </a:r>
            <a:r>
              <a:rPr lang="en-US" altLang="zh-CN" sz="3200" dirty="0"/>
              <a:t>P/B</a:t>
            </a:r>
            <a:r>
              <a:rPr lang="zh-CN" altLang="en-US" sz="3200" dirty="0"/>
              <a:t>：净资产不等于所有者权益</a:t>
            </a:r>
          </a:p>
        </p:txBody>
      </p:sp>
      <p:sp>
        <p:nvSpPr>
          <p:cNvPr id="3" name="内容占位符 2">
            <a:extLst>
              <a:ext uri="{FF2B5EF4-FFF2-40B4-BE49-F238E27FC236}">
                <a16:creationId xmlns:a16="http://schemas.microsoft.com/office/drawing/2014/main" id="{41D1177C-05D1-F9E3-BE48-60CB893A2FB0}"/>
              </a:ext>
            </a:extLst>
          </p:cNvPr>
          <p:cNvSpPr>
            <a:spLocks noGrp="1"/>
          </p:cNvSpPr>
          <p:nvPr>
            <p:ph idx="1"/>
          </p:nvPr>
        </p:nvSpPr>
        <p:spPr>
          <a:xfrm>
            <a:off x="755576" y="1556792"/>
            <a:ext cx="8229600" cy="4525963"/>
          </a:xfrm>
        </p:spPr>
        <p:txBody>
          <a:bodyPr/>
          <a:lstStyle/>
          <a:p>
            <a:r>
              <a:rPr lang="zh-CN" altLang="en-US" sz="2000" dirty="0"/>
              <a:t>例：上海建工（</a:t>
            </a:r>
            <a:r>
              <a:rPr lang="en-US" altLang="zh-CN" sz="2000" dirty="0"/>
              <a:t>600170.sh)</a:t>
            </a:r>
            <a:r>
              <a:rPr lang="zh-CN" altLang="en-US" sz="2000" dirty="0"/>
              <a:t>，</a:t>
            </a:r>
            <a:r>
              <a:rPr lang="en-US" altLang="zh-CN" sz="2000" dirty="0"/>
              <a:t>2024/5/23,</a:t>
            </a:r>
            <a:r>
              <a:rPr lang="zh-CN" altLang="en-US" sz="2000" dirty="0"/>
              <a:t>报价页面显示每股股价</a:t>
            </a:r>
            <a:r>
              <a:rPr lang="en-US" altLang="zh-CN" sz="2000" dirty="0"/>
              <a:t>2.40</a:t>
            </a:r>
            <a:r>
              <a:rPr lang="zh-CN" altLang="en-US" sz="2000" dirty="0"/>
              <a:t>元</a:t>
            </a:r>
            <a:r>
              <a:rPr lang="en-US" altLang="zh-CN" sz="2000" dirty="0"/>
              <a:t>,</a:t>
            </a:r>
            <a:r>
              <a:rPr lang="zh-CN" altLang="en-US" sz="2000" dirty="0"/>
              <a:t>总市值</a:t>
            </a:r>
            <a:r>
              <a:rPr lang="en-US" altLang="zh-CN" sz="2000" dirty="0"/>
              <a:t>213.3</a:t>
            </a:r>
            <a:r>
              <a:rPr lang="zh-CN" altLang="en-US" sz="2000" dirty="0"/>
              <a:t>亿，每股净资产</a:t>
            </a:r>
            <a:r>
              <a:rPr lang="en-US" altLang="zh-CN" sz="2000" dirty="0"/>
              <a:t>3.44</a:t>
            </a:r>
            <a:r>
              <a:rPr lang="zh-CN" altLang="en-US" sz="2000" dirty="0"/>
              <a:t>元，</a:t>
            </a:r>
            <a:r>
              <a:rPr lang="en-US" altLang="zh-CN" sz="2000" dirty="0"/>
              <a:t>P/B=0.7</a:t>
            </a:r>
            <a:r>
              <a:rPr lang="zh-CN" altLang="en-US" sz="2000" dirty="0"/>
              <a:t>。</a:t>
            </a:r>
          </a:p>
        </p:txBody>
      </p:sp>
      <p:graphicFrame>
        <p:nvGraphicFramePr>
          <p:cNvPr id="4" name="表格 3">
            <a:extLst>
              <a:ext uri="{FF2B5EF4-FFF2-40B4-BE49-F238E27FC236}">
                <a16:creationId xmlns:a16="http://schemas.microsoft.com/office/drawing/2014/main" id="{2E3C4053-21A4-61BB-85CD-760A3F8924AC}"/>
              </a:ext>
            </a:extLst>
          </p:cNvPr>
          <p:cNvGraphicFramePr>
            <a:graphicFrameLocks noGrp="1"/>
          </p:cNvGraphicFramePr>
          <p:nvPr>
            <p:extLst>
              <p:ext uri="{D42A27DB-BD31-4B8C-83A1-F6EECF244321}">
                <p14:modId xmlns:p14="http://schemas.microsoft.com/office/powerpoint/2010/main" val="2367366571"/>
              </p:ext>
            </p:extLst>
          </p:nvPr>
        </p:nvGraphicFramePr>
        <p:xfrm>
          <a:off x="755576" y="2636912"/>
          <a:ext cx="5778500" cy="3363278"/>
        </p:xfrm>
        <a:graphic>
          <a:graphicData uri="http://schemas.openxmlformats.org/drawingml/2006/table">
            <a:tbl>
              <a:tblPr/>
              <a:tblGrid>
                <a:gridCol w="2197100">
                  <a:extLst>
                    <a:ext uri="{9D8B030D-6E8A-4147-A177-3AD203B41FA5}">
                      <a16:colId xmlns:a16="http://schemas.microsoft.com/office/drawing/2014/main" val="2255274648"/>
                    </a:ext>
                  </a:extLst>
                </a:gridCol>
                <a:gridCol w="1790700">
                  <a:extLst>
                    <a:ext uri="{9D8B030D-6E8A-4147-A177-3AD203B41FA5}">
                      <a16:colId xmlns:a16="http://schemas.microsoft.com/office/drawing/2014/main" val="3712009019"/>
                    </a:ext>
                  </a:extLst>
                </a:gridCol>
                <a:gridCol w="1790700">
                  <a:extLst>
                    <a:ext uri="{9D8B030D-6E8A-4147-A177-3AD203B41FA5}">
                      <a16:colId xmlns:a16="http://schemas.microsoft.com/office/drawing/2014/main" val="2312600788"/>
                    </a:ext>
                  </a:extLst>
                </a:gridCol>
              </a:tblGrid>
              <a:tr h="180975">
                <a:tc>
                  <a:txBody>
                    <a:bodyPr/>
                    <a:lstStyle/>
                    <a:p>
                      <a:pPr algn="l" fontAlgn="b"/>
                      <a:r>
                        <a:rPr lang="zh-CN" altLang="en-US" sz="1100" b="1" i="0" u="none" strike="noStrike">
                          <a:solidFill>
                            <a:srgbClr val="000000"/>
                          </a:solidFill>
                          <a:effectLst/>
                          <a:latin typeface="Calibri" panose="020F0502020204030204" pitchFamily="34" charset="0"/>
                          <a:ea typeface="等线" panose="02010600030101010101" pitchFamily="2" charset="-122"/>
                        </a:rPr>
                        <a:t>资产负债表</a:t>
                      </a:r>
                      <a:r>
                        <a:rPr lang="en-US" altLang="zh-CN" sz="1100" b="1" i="0" u="none" strike="noStrike">
                          <a:solidFill>
                            <a:srgbClr val="000000"/>
                          </a:solidFill>
                          <a:effectLst/>
                          <a:latin typeface="Calibri" panose="020F0502020204030204" pitchFamily="34" charset="0"/>
                          <a:ea typeface="等线" panose="02010600030101010101" pitchFamily="2" charset="-122"/>
                        </a:rPr>
                        <a:t>(</a:t>
                      </a:r>
                      <a:r>
                        <a:rPr lang="zh-CN" altLang="en-US" sz="1100" b="1" i="0" u="none" strike="noStrike">
                          <a:solidFill>
                            <a:srgbClr val="000000"/>
                          </a:solidFill>
                          <a:effectLst/>
                          <a:latin typeface="Calibri" panose="020F0502020204030204" pitchFamily="34" charset="0"/>
                          <a:ea typeface="等线" panose="02010600030101010101" pitchFamily="2" charset="-122"/>
                        </a:rPr>
                        <a:t>证券代码：</a:t>
                      </a:r>
                      <a:r>
                        <a:rPr lang="en-US" altLang="zh-CN" sz="1100" b="1" i="0" u="none" strike="noStrike">
                          <a:solidFill>
                            <a:srgbClr val="000000"/>
                          </a:solidFill>
                          <a:effectLst/>
                          <a:latin typeface="Calibri" panose="020F0502020204030204" pitchFamily="34" charset="0"/>
                          <a:ea typeface="等线" panose="02010600030101010101" pitchFamily="2" charset="-122"/>
                        </a:rPr>
                        <a:t>600170.SH </a:t>
                      </a:r>
                      <a:r>
                        <a:rPr lang="zh-CN" altLang="en-US" sz="1100" b="1" i="0" u="none" strike="noStrike">
                          <a:solidFill>
                            <a:srgbClr val="000000"/>
                          </a:solidFill>
                          <a:effectLst/>
                          <a:latin typeface="Calibri" panose="020F0502020204030204" pitchFamily="34" charset="0"/>
                          <a:ea typeface="等线" panose="02010600030101010101" pitchFamily="2" charset="-122"/>
                        </a:rPr>
                        <a:t>名称：上海建工）</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4145474"/>
                  </a:ext>
                </a:extLst>
              </a:tr>
              <a:tr h="180975">
                <a:tc>
                  <a:txBody>
                    <a:bodyPr/>
                    <a:lstStyle/>
                    <a:p>
                      <a:pPr algn="l" fontAlgn="b"/>
                      <a:r>
                        <a:rPr lang="zh-CN" altLang="en-US" sz="1100" b="1" i="0" u="none" strike="noStrike">
                          <a:solidFill>
                            <a:srgbClr val="000000"/>
                          </a:solidFill>
                          <a:effectLst/>
                          <a:latin typeface="Calibri" panose="020F0502020204030204" pitchFamily="34" charset="0"/>
                          <a:ea typeface="等线" panose="02010600030101010101" pitchFamily="2" charset="-122"/>
                        </a:rPr>
                        <a:t>（单位：万元，</a:t>
                      </a:r>
                      <a:r>
                        <a:rPr lang="en-US" altLang="zh-CN" sz="1100" b="1" i="0" u="none" strike="noStrike">
                          <a:solidFill>
                            <a:srgbClr val="000000"/>
                          </a:solidFill>
                          <a:effectLst/>
                          <a:latin typeface="Calibri" panose="020F0502020204030204" pitchFamily="34" charset="0"/>
                          <a:ea typeface="等线" panose="02010600030101010101" pitchFamily="2" charset="-122"/>
                        </a:rPr>
                        <a:t>CNY</a:t>
                      </a:r>
                      <a:r>
                        <a:rPr lang="zh-CN" altLang="en-US" sz="1100" b="1" i="0" u="none" strike="noStrike">
                          <a:solidFill>
                            <a:srgbClr val="000000"/>
                          </a:solidFill>
                          <a:effectLst/>
                          <a:latin typeface="Calibri" panose="020F0502020204030204" pitchFamily="34" charset="0"/>
                          <a:ea typeface="等线" panose="02010600030101010101" pitchFamily="2" charset="-122"/>
                        </a:rPr>
                        <a: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7562969"/>
                  </a:ext>
                </a:extLst>
              </a:tr>
              <a:tr h="180975">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1100" b="1" i="0" u="none" strike="noStrike">
                          <a:solidFill>
                            <a:srgbClr val="000000"/>
                          </a:solidFill>
                          <a:effectLst/>
                          <a:latin typeface="Calibri" panose="020F0502020204030204" pitchFamily="34" charset="0"/>
                          <a:ea typeface="等线" panose="02010600030101010101" pitchFamily="2" charset="-122"/>
                        </a:rPr>
                        <a:t>2024 </a:t>
                      </a:r>
                      <a:r>
                        <a:rPr lang="zh-CN" altLang="en-US" sz="1100" b="1" i="0" u="none" strike="noStrike">
                          <a:solidFill>
                            <a:srgbClr val="000000"/>
                          </a:solidFill>
                          <a:effectLst/>
                          <a:latin typeface="Calibri" panose="020F0502020204030204" pitchFamily="34" charset="0"/>
                          <a:ea typeface="等线" panose="02010600030101010101" pitchFamily="2" charset="-122"/>
                        </a:rPr>
                        <a:t>一季报</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altLang="zh-CN" sz="1100" b="1" i="0" u="none" strike="noStrike">
                          <a:solidFill>
                            <a:srgbClr val="000000"/>
                          </a:solidFill>
                          <a:effectLst/>
                          <a:latin typeface="Calibri" panose="020F0502020204030204" pitchFamily="34" charset="0"/>
                          <a:ea typeface="等线" panose="02010600030101010101" pitchFamily="2" charset="-122"/>
                        </a:rPr>
                        <a:t>2023 </a:t>
                      </a:r>
                      <a:r>
                        <a:rPr lang="zh-CN" altLang="en-US" sz="1100" b="1" i="0" u="none" strike="noStrike">
                          <a:solidFill>
                            <a:srgbClr val="000000"/>
                          </a:solidFill>
                          <a:effectLst/>
                          <a:latin typeface="Calibri" panose="020F0502020204030204" pitchFamily="34" charset="0"/>
                          <a:ea typeface="等线" panose="02010600030101010101" pitchFamily="2" charset="-122"/>
                        </a:rPr>
                        <a:t>年报</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5448688"/>
                  </a:ext>
                </a:extLst>
              </a:tr>
              <a:tr h="180975">
                <a:tc>
                  <a:txBody>
                    <a:bodyPr/>
                    <a:lstStyle/>
                    <a:p>
                      <a:pPr algn="l" fontAlgn="b"/>
                      <a:r>
                        <a:rPr lang="zh-CN" altLang="en-US" sz="1100" b="1" i="0" u="none" strike="noStrike">
                          <a:solidFill>
                            <a:srgbClr val="000000"/>
                          </a:solidFill>
                          <a:effectLst/>
                          <a:latin typeface="Calibri" panose="020F0502020204030204" pitchFamily="34" charset="0"/>
                          <a:ea typeface="等线" panose="02010600030101010101" pitchFamily="2" charset="-122"/>
                        </a:rPr>
                        <a:t>所有者权益</a:t>
                      </a:r>
                      <a:r>
                        <a:rPr lang="en-US" altLang="zh-CN" sz="1100" b="1" i="0" u="none" strike="noStrike">
                          <a:solidFill>
                            <a:srgbClr val="000000"/>
                          </a:solidFill>
                          <a:effectLst/>
                          <a:latin typeface="Calibri" panose="020F0502020204030204" pitchFamily="34" charset="0"/>
                          <a:ea typeface="等线" panose="02010600030101010101" pitchFamily="2" charset="-122"/>
                        </a:rPr>
                        <a:t>(</a:t>
                      </a:r>
                      <a:r>
                        <a:rPr lang="zh-CN" altLang="en-US" sz="1100" b="1" i="0" u="none" strike="noStrike">
                          <a:solidFill>
                            <a:srgbClr val="000000"/>
                          </a:solidFill>
                          <a:effectLst/>
                          <a:latin typeface="Calibri" panose="020F0502020204030204" pitchFamily="34" charset="0"/>
                          <a:ea typeface="等线" panose="02010600030101010101" pitchFamily="2" charset="-122"/>
                        </a:rPr>
                        <a:t>或股东权益</a:t>
                      </a:r>
                      <a:r>
                        <a:rPr lang="en-US" altLang="zh-CN" sz="1100" b="1" i="0" u="none" strike="noStrike">
                          <a:solidFill>
                            <a:srgbClr val="000000"/>
                          </a:solidFill>
                          <a:effectLst/>
                          <a:latin typeface="Calibri" panose="020F0502020204030204" pitchFamily="34" charset="0"/>
                          <a:ea typeface="等线" panose="02010600030101010101" pitchFamily="2" charset="-122"/>
                        </a:rPr>
                        <a:t>)</a:t>
                      </a:r>
                      <a:r>
                        <a:rPr lang="zh-CN" altLang="en-US" sz="1100" b="1" i="0" u="none" strike="noStrike">
                          <a:solidFill>
                            <a:srgbClr val="000000"/>
                          </a:solidFill>
                          <a:effectLst/>
                          <a:latin typeface="Calibri" panose="020F0502020204030204" pitchFamily="34" charset="0"/>
                          <a:ea typeface="等线" panose="02010600030101010101" pitchFamily="2" charset="-122"/>
                        </a:rPr>
                        <a: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zh-CN" altLang="en-US" sz="1100" b="1" i="0" u="none" strike="noStrike">
                          <a:solidFill>
                            <a:srgbClr val="000000"/>
                          </a:solidFill>
                          <a:effectLst/>
                          <a:latin typeface="Calibri" panose="020F0502020204030204" pitchFamily="34" charset="0"/>
                          <a:ea typeface="等线" panose="02010600030101010101" pitchFamily="2" charset="-122"/>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zh-CN" altLang="en-US" sz="1100" b="1" i="0" u="none" strike="noStrike">
                          <a:solidFill>
                            <a:srgbClr val="000000"/>
                          </a:solidFill>
                          <a:effectLst/>
                          <a:latin typeface="Calibri" panose="020F0502020204030204" pitchFamily="34" charset="0"/>
                          <a:ea typeface="等线" panose="02010600030101010101" pitchFamily="2" charset="-122"/>
                        </a:rPr>
                        <a:t>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2149463"/>
                  </a:ext>
                </a:extLst>
              </a:tr>
              <a:tr h="176530">
                <a:tc>
                  <a:txBody>
                    <a:bodyPr/>
                    <a:lstStyle/>
                    <a:p>
                      <a:pPr algn="l" fontAlgn="b"/>
                      <a:r>
                        <a:rPr lang="zh-CN" altLang="en-US" sz="1100" b="0" i="0" u="none" strike="noStrike">
                          <a:solidFill>
                            <a:srgbClr val="000000"/>
                          </a:solidFill>
                          <a:effectLst/>
                          <a:latin typeface="等线" panose="02010600030101010101" pitchFamily="2" charset="-122"/>
                          <a:ea typeface="等线" panose="02010600030101010101" pitchFamily="2" charset="-122"/>
                        </a:rPr>
                        <a:t>    实收资本</a:t>
                      </a:r>
                      <a:r>
                        <a:rPr lang="en-US" altLang="zh-CN" sz="1100" b="0" i="0" u="none" strike="noStrike">
                          <a:solidFill>
                            <a:srgbClr val="000000"/>
                          </a:solidFill>
                          <a:effectLst/>
                          <a:latin typeface="等线" panose="02010600030101010101" pitchFamily="2" charset="-122"/>
                          <a:ea typeface="等线" panose="02010600030101010101" pitchFamily="2" charset="-122"/>
                        </a:rPr>
                        <a:t>(</a:t>
                      </a:r>
                      <a:r>
                        <a:rPr lang="zh-CN" altLang="en-US" sz="1100" b="0" i="0" u="none" strike="noStrike">
                          <a:solidFill>
                            <a:srgbClr val="000000"/>
                          </a:solidFill>
                          <a:effectLst/>
                          <a:latin typeface="等线" panose="02010600030101010101" pitchFamily="2" charset="-122"/>
                          <a:ea typeface="等线" panose="02010600030101010101" pitchFamily="2" charset="-122"/>
                        </a:rPr>
                        <a:t>或股本</a:t>
                      </a:r>
                      <a:r>
                        <a:rPr lang="en-US" altLang="zh-CN" sz="1100" b="0" i="0" u="none" strike="noStrike">
                          <a:solidFill>
                            <a:srgbClr val="000000"/>
                          </a:solidFill>
                          <a:effectLst/>
                          <a:latin typeface="等线" panose="02010600030101010101" pitchFamily="2" charset="-122"/>
                          <a:ea typeface="等线" panose="02010600030101010101" pitchFamily="2" charset="-122"/>
                        </a:rPr>
                        <a: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888,593.97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888,593.97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2370588"/>
                  </a:ext>
                </a:extLst>
              </a:tr>
              <a:tr h="176530">
                <a:tc>
                  <a:txBody>
                    <a:bodyPr/>
                    <a:lstStyle/>
                    <a:p>
                      <a:pPr algn="l" fontAlgn="b"/>
                      <a:r>
                        <a:rPr lang="zh-CN" altLang="en-US" sz="1100" b="0" i="0" u="none" strike="noStrike">
                          <a:solidFill>
                            <a:srgbClr val="000000"/>
                          </a:solidFill>
                          <a:effectLst/>
                          <a:latin typeface="等线" panose="02010600030101010101" pitchFamily="2" charset="-122"/>
                          <a:ea typeface="等线" panose="02010600030101010101" pitchFamily="2" charset="-122"/>
                        </a:rPr>
                        <a:t>    资本公积</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274,617.94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274,617.94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9938838"/>
                  </a:ext>
                </a:extLst>
              </a:tr>
              <a:tr h="176530">
                <a:tc>
                  <a:txBody>
                    <a:bodyPr/>
                    <a:lstStyle/>
                    <a:p>
                      <a:pPr algn="l" fontAlgn="b"/>
                      <a:r>
                        <a:rPr lang="zh-CN" altLang="en-US" sz="1100" b="0" i="0" u="none" strike="noStrike">
                          <a:solidFill>
                            <a:srgbClr val="000000"/>
                          </a:solidFill>
                          <a:effectLst/>
                          <a:latin typeface="等线" panose="02010600030101010101" pitchFamily="2" charset="-122"/>
                          <a:ea typeface="等线" panose="02010600030101010101" pitchFamily="2" charset="-122"/>
                        </a:rPr>
                        <a:t>    减：库存股</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8813670"/>
                  </a:ext>
                </a:extLst>
              </a:tr>
              <a:tr h="176530">
                <a:tc>
                  <a:txBody>
                    <a:bodyPr/>
                    <a:lstStyle/>
                    <a:p>
                      <a:pPr algn="l" fontAlgn="b"/>
                      <a:r>
                        <a:rPr lang="zh-CN" altLang="en-US" sz="1100" b="0" i="0" u="none" strike="noStrike">
                          <a:solidFill>
                            <a:srgbClr val="000000"/>
                          </a:solidFill>
                          <a:effectLst/>
                          <a:latin typeface="等线" panose="02010600030101010101" pitchFamily="2" charset="-122"/>
                          <a:ea typeface="等线" panose="02010600030101010101" pitchFamily="2" charset="-122"/>
                        </a:rPr>
                        <a:t>    其他综合收益</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-19,855.49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-15,410.64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8641381"/>
                  </a:ext>
                </a:extLst>
              </a:tr>
              <a:tr h="176530">
                <a:tc>
                  <a:txBody>
                    <a:bodyPr/>
                    <a:lstStyle/>
                    <a:p>
                      <a:pPr algn="l" fontAlgn="b"/>
                      <a:r>
                        <a:rPr lang="zh-CN" altLang="en-US" sz="1100" b="0" i="0" u="none" strike="noStrike" dirty="0">
                          <a:solidFill>
                            <a:srgbClr val="FF0000"/>
                          </a:solidFill>
                          <a:effectLst/>
                          <a:latin typeface="等线" panose="02010600030101010101" pitchFamily="2" charset="-122"/>
                          <a:ea typeface="等线" panose="02010600030101010101" pitchFamily="2" charset="-122"/>
                        </a:rPr>
                        <a:t>    其他权益工具</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FF0000"/>
                          </a:solidFill>
                          <a:effectLst/>
                          <a:latin typeface="等线" panose="02010600030101010101" pitchFamily="2" charset="-122"/>
                          <a:ea typeface="等线" panose="02010600030101010101" pitchFamily="2" charset="-122"/>
                        </a:rPr>
                        <a:t>1,462,384.26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FF0000"/>
                          </a:solidFill>
                          <a:effectLst/>
                          <a:latin typeface="等线" panose="02010600030101010101" pitchFamily="2" charset="-122"/>
                          <a:ea typeface="等线" panose="02010600030101010101" pitchFamily="2" charset="-122"/>
                        </a:rPr>
                        <a:t>1,057,013.68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1995810"/>
                  </a:ext>
                </a:extLst>
              </a:tr>
              <a:tr h="176530">
                <a:tc>
                  <a:txBody>
                    <a:bodyPr/>
                    <a:lstStyle/>
                    <a:p>
                      <a:pPr algn="l" fontAlgn="b"/>
                      <a:r>
                        <a:rPr lang="zh-CN" altLang="en-US" sz="1100" b="0" i="0" u="none" strike="noStrike" dirty="0">
                          <a:solidFill>
                            <a:srgbClr val="FF0000"/>
                          </a:solidFill>
                          <a:effectLst/>
                          <a:latin typeface="等线" panose="02010600030101010101" pitchFamily="2" charset="-122"/>
                          <a:ea typeface="等线" panose="02010600030101010101" pitchFamily="2" charset="-122"/>
                        </a:rPr>
                        <a:t>          永续债</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dirty="0">
                          <a:solidFill>
                            <a:srgbClr val="FF0000"/>
                          </a:solidFill>
                          <a:effectLst/>
                          <a:latin typeface="等线" panose="02010600030101010101" pitchFamily="2" charset="-122"/>
                          <a:ea typeface="等线" panose="02010600030101010101" pitchFamily="2" charset="-122"/>
                        </a:rPr>
                        <a:t>1,462,384.26</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dirty="0">
                          <a:solidFill>
                            <a:srgbClr val="FF0000"/>
                          </a:solidFill>
                          <a:effectLst/>
                          <a:latin typeface="等线" panose="02010600030101010101" pitchFamily="2" charset="-122"/>
                          <a:ea typeface="等线" panose="02010600030101010101" pitchFamily="2" charset="-122"/>
                        </a:rPr>
                        <a:t>1,057,013.68</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1617380"/>
                  </a:ext>
                </a:extLst>
              </a:tr>
              <a:tr h="176530">
                <a:tc>
                  <a:txBody>
                    <a:bodyPr/>
                    <a:lstStyle/>
                    <a:p>
                      <a:pPr algn="l" fontAlgn="b"/>
                      <a:r>
                        <a:rPr lang="zh-CN" altLang="en-US" sz="1100" b="0" i="0" u="none" strike="noStrike">
                          <a:solidFill>
                            <a:srgbClr val="000000"/>
                          </a:solidFill>
                          <a:effectLst/>
                          <a:latin typeface="等线" panose="02010600030101010101" pitchFamily="2" charset="-122"/>
                          <a:ea typeface="等线" panose="02010600030101010101" pitchFamily="2" charset="-122"/>
                        </a:rPr>
                        <a:t>    专项储备</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1,538.13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1,494.87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593225"/>
                  </a:ext>
                </a:extLst>
              </a:tr>
              <a:tr h="176530">
                <a:tc>
                  <a:txBody>
                    <a:bodyPr/>
                    <a:lstStyle/>
                    <a:p>
                      <a:pPr algn="l" fontAlgn="b"/>
                      <a:r>
                        <a:rPr lang="zh-CN" altLang="en-US" sz="1100" b="0" i="0" u="none" strike="noStrike">
                          <a:solidFill>
                            <a:srgbClr val="000000"/>
                          </a:solidFill>
                          <a:effectLst/>
                          <a:latin typeface="等线" panose="02010600030101010101" pitchFamily="2" charset="-122"/>
                          <a:ea typeface="等线" panose="02010600030101010101" pitchFamily="2" charset="-122"/>
                        </a:rPr>
                        <a:t>    盈余公积</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267,524.85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267,524.85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383952"/>
                  </a:ext>
                </a:extLst>
              </a:tr>
              <a:tr h="176530">
                <a:tc>
                  <a:txBody>
                    <a:bodyPr/>
                    <a:lstStyle/>
                    <a:p>
                      <a:pPr algn="l" fontAlgn="b"/>
                      <a:r>
                        <a:rPr lang="zh-CN" altLang="en-US" sz="1100" b="0" i="0" u="none" strike="noStrike">
                          <a:solidFill>
                            <a:srgbClr val="000000"/>
                          </a:solidFill>
                          <a:effectLst/>
                          <a:latin typeface="等线" panose="02010600030101010101" pitchFamily="2" charset="-122"/>
                          <a:ea typeface="等线" panose="02010600030101010101" pitchFamily="2" charset="-122"/>
                        </a:rPr>
                        <a:t>    未分配利润</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1,648,057.33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1,631,068.93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860544"/>
                  </a:ext>
                </a:extLst>
              </a:tr>
              <a:tr h="176530">
                <a:tc>
                  <a:txBody>
                    <a:bodyPr/>
                    <a:lstStyle/>
                    <a:p>
                      <a:pPr algn="l" fontAlgn="b"/>
                      <a:r>
                        <a:rPr lang="zh-CN" altLang="en-US" sz="1100" b="0" i="0" u="none" strike="noStrike">
                          <a:solidFill>
                            <a:srgbClr val="000000"/>
                          </a:solidFill>
                          <a:effectLst/>
                          <a:latin typeface="等线" panose="02010600030101010101" pitchFamily="2" charset="-122"/>
                          <a:ea typeface="等线" panose="02010600030101010101" pitchFamily="2" charset="-122"/>
                        </a:rPr>
                        <a:t>    归属于母公司所有者权益合计</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4,522,861.00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4,104,903.61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5589709"/>
                  </a:ext>
                </a:extLst>
              </a:tr>
              <a:tr h="176530">
                <a:tc>
                  <a:txBody>
                    <a:bodyPr/>
                    <a:lstStyle/>
                    <a:p>
                      <a:pPr algn="l" fontAlgn="b"/>
                      <a:r>
                        <a:rPr lang="zh-CN" altLang="en-US" sz="1100" b="0" i="0" u="none" strike="noStrike" dirty="0">
                          <a:solidFill>
                            <a:srgbClr val="FF0000"/>
                          </a:solidFill>
                          <a:effectLst/>
                          <a:latin typeface="等线" panose="02010600030101010101" pitchFamily="2" charset="-122"/>
                          <a:ea typeface="等线" panose="02010600030101010101" pitchFamily="2" charset="-122"/>
                        </a:rPr>
                        <a:t>    少数股东权益</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dirty="0">
                          <a:solidFill>
                            <a:srgbClr val="FF0000"/>
                          </a:solidFill>
                          <a:effectLst/>
                          <a:latin typeface="等线" panose="02010600030101010101" pitchFamily="2" charset="-122"/>
                          <a:ea typeface="等线" panose="02010600030101010101" pitchFamily="2" charset="-122"/>
                        </a:rPr>
                        <a:t>1,015,803.14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dirty="0">
                          <a:solidFill>
                            <a:srgbClr val="FF0000"/>
                          </a:solidFill>
                          <a:effectLst/>
                          <a:latin typeface="等线" panose="02010600030101010101" pitchFamily="2" charset="-122"/>
                          <a:ea typeface="等线" panose="02010600030101010101" pitchFamily="2" charset="-122"/>
                        </a:rPr>
                        <a:t>1,016,040.74</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8772866"/>
                  </a:ext>
                </a:extLst>
              </a:tr>
              <a:tr h="180975">
                <a:tc>
                  <a:txBody>
                    <a:bodyPr/>
                    <a:lstStyle/>
                    <a:p>
                      <a:pPr algn="l" fontAlgn="b"/>
                      <a:r>
                        <a:rPr lang="zh-CN" altLang="en-US" sz="1100" b="1" i="0" u="none" strike="noStrike">
                          <a:solidFill>
                            <a:srgbClr val="000000"/>
                          </a:solidFill>
                          <a:effectLst/>
                          <a:latin typeface="Calibri" panose="020F0502020204030204" pitchFamily="34" charset="0"/>
                          <a:ea typeface="等线" panose="02010600030101010101" pitchFamily="2" charset="-122"/>
                        </a:rPr>
                        <a:t>    所有者权益合计</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1" i="0" u="none" strike="noStrike">
                          <a:solidFill>
                            <a:srgbClr val="000000"/>
                          </a:solidFill>
                          <a:effectLst/>
                          <a:latin typeface="Calibri" panose="020F0502020204030204" pitchFamily="34" charset="0"/>
                          <a:ea typeface="等线" panose="02010600030101010101" pitchFamily="2" charset="-122"/>
                        </a:rPr>
                        <a:t>5,538,664.13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1" i="0" u="none" strike="noStrike">
                          <a:solidFill>
                            <a:srgbClr val="000000"/>
                          </a:solidFill>
                          <a:effectLst/>
                          <a:latin typeface="Calibri" panose="020F0502020204030204" pitchFamily="34" charset="0"/>
                          <a:ea typeface="等线" panose="02010600030101010101" pitchFamily="2" charset="-122"/>
                        </a:rPr>
                        <a:t>5,120,944.35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9423868"/>
                  </a:ext>
                </a:extLst>
              </a:tr>
              <a:tr h="176530">
                <a:tc>
                  <a:txBody>
                    <a:bodyPr/>
                    <a:lstStyle/>
                    <a:p>
                      <a:pPr algn="l" fontAlgn="b"/>
                      <a:r>
                        <a:rPr lang="zh-CN" altLang="en-US" sz="1100" b="0" i="0" u="none" strike="noStrike">
                          <a:solidFill>
                            <a:srgbClr val="000000"/>
                          </a:solidFill>
                          <a:effectLst/>
                          <a:latin typeface="等线" panose="02010600030101010101" pitchFamily="2" charset="-122"/>
                          <a:ea typeface="等线" panose="02010600030101010101" pitchFamily="2" charset="-122"/>
                        </a:rPr>
                        <a:t>负债及股东权益差额</a:t>
                      </a:r>
                      <a:r>
                        <a:rPr lang="en-US" altLang="zh-CN" sz="1100" b="0" i="0" u="none" strike="noStrike">
                          <a:solidFill>
                            <a:srgbClr val="000000"/>
                          </a:solidFill>
                          <a:effectLst/>
                          <a:latin typeface="等线" panose="02010600030101010101" pitchFamily="2" charset="-122"/>
                          <a:ea typeface="等线" panose="02010600030101010101" pitchFamily="2" charset="-122"/>
                        </a:rPr>
                        <a:t>(</a:t>
                      </a:r>
                      <a:r>
                        <a:rPr lang="zh-CN" altLang="en-US" sz="1100" b="0" i="0" u="none" strike="noStrike">
                          <a:solidFill>
                            <a:srgbClr val="000000"/>
                          </a:solidFill>
                          <a:effectLst/>
                          <a:latin typeface="等线" panose="02010600030101010101" pitchFamily="2" charset="-122"/>
                          <a:ea typeface="等线" panose="02010600030101010101" pitchFamily="2" charset="-122"/>
                        </a:rPr>
                        <a:t>合计平衡项目</a:t>
                      </a:r>
                      <a:r>
                        <a:rPr lang="en-US" altLang="zh-CN" sz="1100" b="0" i="0" u="none" strike="noStrike">
                          <a:solidFill>
                            <a:srgbClr val="000000"/>
                          </a:solidFill>
                          <a:effectLst/>
                          <a:latin typeface="等线" panose="02010600030101010101" pitchFamily="2" charset="-122"/>
                          <a:ea typeface="等线" panose="02010600030101010101" pitchFamily="2" charset="-122"/>
                        </a:rPr>
                        <a: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0" i="0" u="none" strike="noStrike">
                          <a:solidFill>
                            <a:srgbClr val="000000"/>
                          </a:solidFill>
                          <a:effectLst/>
                          <a:latin typeface="等线" panose="02010600030101010101" pitchFamily="2" charset="-122"/>
                          <a:ea typeface="等线" panose="02010600030101010101" pitchFamily="2" charset="-122"/>
                        </a:rPr>
                        <a:t>0.00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5888705"/>
                  </a:ext>
                </a:extLst>
              </a:tr>
              <a:tr h="180975">
                <a:tc>
                  <a:txBody>
                    <a:bodyPr/>
                    <a:lstStyle/>
                    <a:p>
                      <a:pPr algn="l" fontAlgn="b"/>
                      <a:r>
                        <a:rPr lang="zh-CN" altLang="en-US" sz="1100" b="1" i="0" u="none" strike="noStrike">
                          <a:solidFill>
                            <a:srgbClr val="000000"/>
                          </a:solidFill>
                          <a:effectLst/>
                          <a:latin typeface="Calibri" panose="020F0502020204030204" pitchFamily="34" charset="0"/>
                          <a:ea typeface="等线" panose="02010600030101010101" pitchFamily="2" charset="-122"/>
                        </a:rPr>
                        <a:t>负债和所有者权益总计</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1" i="0" u="none" strike="noStrike">
                          <a:solidFill>
                            <a:srgbClr val="000000"/>
                          </a:solidFill>
                          <a:effectLst/>
                          <a:latin typeface="Calibri" panose="020F0502020204030204" pitchFamily="34" charset="0"/>
                          <a:ea typeface="等线" panose="02010600030101010101" pitchFamily="2" charset="-122"/>
                        </a:rPr>
                        <a:t>35,018,994.42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zh-CN" sz="1100" b="1" i="0" u="none" strike="noStrike" dirty="0">
                          <a:solidFill>
                            <a:srgbClr val="000000"/>
                          </a:solidFill>
                          <a:effectLst/>
                          <a:latin typeface="Calibri" panose="020F0502020204030204" pitchFamily="34" charset="0"/>
                          <a:ea typeface="等线" panose="02010600030101010101" pitchFamily="2" charset="-122"/>
                        </a:rPr>
                        <a:t>38,207,765.89</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239133"/>
                  </a:ext>
                </a:extLst>
              </a:tr>
            </a:tbl>
          </a:graphicData>
        </a:graphic>
      </p:graphicFrame>
      <p:sp>
        <p:nvSpPr>
          <p:cNvPr id="5" name="文本框 4">
            <a:extLst>
              <a:ext uri="{FF2B5EF4-FFF2-40B4-BE49-F238E27FC236}">
                <a16:creationId xmlns:a16="http://schemas.microsoft.com/office/drawing/2014/main" id="{A713E5D7-899B-FEE0-DAB8-C5D837555FA5}"/>
              </a:ext>
            </a:extLst>
          </p:cNvPr>
          <p:cNvSpPr txBox="1"/>
          <p:nvPr/>
        </p:nvSpPr>
        <p:spPr>
          <a:xfrm>
            <a:off x="6804248" y="2924944"/>
            <a:ext cx="1882552" cy="1754326"/>
          </a:xfrm>
          <a:prstGeom prst="rect">
            <a:avLst/>
          </a:prstGeom>
          <a:noFill/>
        </p:spPr>
        <p:txBody>
          <a:bodyPr wrap="square" rtlCol="0">
            <a:spAutoFit/>
          </a:bodyPr>
          <a:lstStyle/>
          <a:p>
            <a:r>
              <a:rPr lang="zh-CN" altLang="en-US" b="1" dirty="0">
                <a:solidFill>
                  <a:srgbClr val="FF0000"/>
                </a:solidFill>
              </a:rPr>
              <a:t>合并报表中，所有者权益应扣除少数股东权益和其它权益工具，才能得到净资产数据</a:t>
            </a:r>
          </a:p>
        </p:txBody>
      </p:sp>
    </p:spTree>
    <p:extLst>
      <p:ext uri="{BB962C8B-B14F-4D97-AF65-F5344CB8AC3E}">
        <p14:creationId xmlns:p14="http://schemas.microsoft.com/office/powerpoint/2010/main" val="121122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0BA1D-776B-4D90-9AB5-D3E4B53E210B}"/>
              </a:ext>
            </a:extLst>
          </p:cNvPr>
          <p:cNvSpPr>
            <a:spLocks noGrp="1"/>
          </p:cNvSpPr>
          <p:nvPr>
            <p:ph type="title"/>
          </p:nvPr>
        </p:nvSpPr>
        <p:spPr/>
        <p:txBody>
          <a:bodyPr/>
          <a:lstStyle/>
          <a:p>
            <a:r>
              <a:rPr lang="zh-CN" altLang="en-US" dirty="0"/>
              <a:t>真实期权</a:t>
            </a:r>
          </a:p>
        </p:txBody>
      </p:sp>
      <p:sp>
        <p:nvSpPr>
          <p:cNvPr id="3" name="内容占位符 2">
            <a:extLst>
              <a:ext uri="{FF2B5EF4-FFF2-40B4-BE49-F238E27FC236}">
                <a16:creationId xmlns:a16="http://schemas.microsoft.com/office/drawing/2014/main" id="{523C251C-7CD0-4757-96D7-5C8788F70073}"/>
              </a:ext>
            </a:extLst>
          </p:cNvPr>
          <p:cNvSpPr>
            <a:spLocks noGrp="1"/>
          </p:cNvSpPr>
          <p:nvPr>
            <p:ph idx="1"/>
          </p:nvPr>
        </p:nvSpPr>
        <p:spPr/>
        <p:txBody>
          <a:bodyPr/>
          <a:lstStyle/>
          <a:p>
            <a:r>
              <a:rPr lang="zh-CN" altLang="en-US" dirty="0"/>
              <a:t>自然资源类公司。例如黄金矿山</a:t>
            </a:r>
            <a:endParaRPr lang="en-US" altLang="zh-CN" dirty="0"/>
          </a:p>
          <a:p>
            <a:endParaRPr lang="en-US" altLang="zh-CN" dirty="0"/>
          </a:p>
          <a:p>
            <a:r>
              <a:rPr lang="zh-CN" altLang="en-US" dirty="0"/>
              <a:t>专利、新药、业务扩张权</a:t>
            </a:r>
          </a:p>
        </p:txBody>
      </p:sp>
    </p:spTree>
    <p:extLst>
      <p:ext uri="{BB962C8B-B14F-4D97-AF65-F5344CB8AC3E}">
        <p14:creationId xmlns:p14="http://schemas.microsoft.com/office/powerpoint/2010/main" val="417817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135B64-8EB3-7D7C-00D3-BF221C9DB892}"/>
              </a:ext>
            </a:extLst>
          </p:cNvPr>
          <p:cNvSpPr>
            <a:spLocks noGrp="1"/>
          </p:cNvSpPr>
          <p:nvPr>
            <p:ph type="title"/>
          </p:nvPr>
        </p:nvSpPr>
        <p:spPr/>
        <p:txBody>
          <a:bodyPr/>
          <a:lstStyle/>
          <a:p>
            <a:r>
              <a:rPr lang="en-US" altLang="zh-CN" sz="3600" dirty="0"/>
              <a:t>                  PE-band:</a:t>
            </a:r>
            <a:r>
              <a:rPr lang="zh-CN" altLang="en-US" sz="3600" dirty="0"/>
              <a:t>沪深</a:t>
            </a:r>
            <a:r>
              <a:rPr lang="en-US" altLang="zh-CN" sz="3600" dirty="0"/>
              <a:t>300vs. SP500</a:t>
            </a:r>
            <a:endParaRPr lang="zh-CN" altLang="en-US" sz="3600" dirty="0"/>
          </a:p>
        </p:txBody>
      </p:sp>
      <p:pic>
        <p:nvPicPr>
          <p:cNvPr id="5" name="内容占位符 4">
            <a:extLst>
              <a:ext uri="{FF2B5EF4-FFF2-40B4-BE49-F238E27FC236}">
                <a16:creationId xmlns:a16="http://schemas.microsoft.com/office/drawing/2014/main" id="{B028AD4C-E3B5-FF23-3F19-7606DE2080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195" y="1556792"/>
            <a:ext cx="8229600" cy="2304256"/>
          </a:xfrm>
        </p:spPr>
      </p:pic>
      <p:pic>
        <p:nvPicPr>
          <p:cNvPr id="7" name="图片 6">
            <a:extLst>
              <a:ext uri="{FF2B5EF4-FFF2-40B4-BE49-F238E27FC236}">
                <a16:creationId xmlns:a16="http://schemas.microsoft.com/office/drawing/2014/main" id="{ACE196CC-C8CE-C051-0020-A27B0F9FD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62" y="4000202"/>
            <a:ext cx="8460432" cy="2016790"/>
          </a:xfrm>
          <a:prstGeom prst="rect">
            <a:avLst/>
          </a:prstGeom>
        </p:spPr>
      </p:pic>
    </p:spTree>
    <p:extLst>
      <p:ext uri="{BB962C8B-B14F-4D97-AF65-F5344CB8AC3E}">
        <p14:creationId xmlns:p14="http://schemas.microsoft.com/office/powerpoint/2010/main" val="4030438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8D494F-3CB5-45F0-9388-23E8784786E2}"/>
              </a:ext>
            </a:extLst>
          </p:cNvPr>
          <p:cNvSpPr>
            <a:spLocks noGrp="1"/>
          </p:cNvSpPr>
          <p:nvPr>
            <p:ph type="title"/>
          </p:nvPr>
        </p:nvSpPr>
        <p:spPr/>
        <p:txBody>
          <a:bodyPr/>
          <a:lstStyle/>
          <a:p>
            <a:r>
              <a:rPr lang="en-US" altLang="zh-CN" dirty="0"/>
              <a:t>            Evaluator</a:t>
            </a:r>
            <a:r>
              <a:rPr lang="zh-CN" altLang="en-US" dirty="0"/>
              <a:t>与财务建模</a:t>
            </a:r>
          </a:p>
        </p:txBody>
      </p:sp>
      <p:sp>
        <p:nvSpPr>
          <p:cNvPr id="3" name="内容占位符 2">
            <a:extLst>
              <a:ext uri="{FF2B5EF4-FFF2-40B4-BE49-F238E27FC236}">
                <a16:creationId xmlns:a16="http://schemas.microsoft.com/office/drawing/2014/main" id="{CF401639-2610-4DA1-8873-C8BAC6BA33A9}"/>
              </a:ext>
            </a:extLst>
          </p:cNvPr>
          <p:cNvSpPr>
            <a:spLocks noGrp="1"/>
          </p:cNvSpPr>
          <p:nvPr>
            <p:ph idx="1"/>
          </p:nvPr>
        </p:nvSpPr>
        <p:spPr/>
        <p:txBody>
          <a:bodyPr/>
          <a:lstStyle/>
          <a:p>
            <a:r>
              <a:rPr lang="zh-CN" altLang="en-US" dirty="0"/>
              <a:t>系统自带</a:t>
            </a:r>
            <a:r>
              <a:rPr lang="en-US" altLang="zh-CN" dirty="0"/>
              <a:t>evaluator</a:t>
            </a:r>
            <a:endParaRPr lang="zh-CN" altLang="en-US" dirty="0"/>
          </a:p>
        </p:txBody>
      </p:sp>
      <p:pic>
        <p:nvPicPr>
          <p:cNvPr id="5" name="图片 4">
            <a:extLst>
              <a:ext uri="{FF2B5EF4-FFF2-40B4-BE49-F238E27FC236}">
                <a16:creationId xmlns:a16="http://schemas.microsoft.com/office/drawing/2014/main" id="{F5235D9A-A939-485C-9035-F0F4BEC74D58}"/>
              </a:ext>
            </a:extLst>
          </p:cNvPr>
          <p:cNvPicPr>
            <a:picLocks noChangeAspect="1"/>
          </p:cNvPicPr>
          <p:nvPr/>
        </p:nvPicPr>
        <p:blipFill>
          <a:blip r:embed="rId2"/>
          <a:stretch>
            <a:fillRect/>
          </a:stretch>
        </p:blipFill>
        <p:spPr>
          <a:xfrm>
            <a:off x="683568" y="2300221"/>
            <a:ext cx="7563482" cy="3505043"/>
          </a:xfrm>
          <a:prstGeom prst="rect">
            <a:avLst/>
          </a:prstGeom>
        </p:spPr>
      </p:pic>
    </p:spTree>
    <p:extLst>
      <p:ext uri="{BB962C8B-B14F-4D97-AF65-F5344CB8AC3E}">
        <p14:creationId xmlns:p14="http://schemas.microsoft.com/office/powerpoint/2010/main" val="2349196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9045A-D6FF-4579-BF5D-2996B18B7DF7}"/>
              </a:ext>
            </a:extLst>
          </p:cNvPr>
          <p:cNvSpPr>
            <a:spLocks noGrp="1"/>
          </p:cNvSpPr>
          <p:nvPr>
            <p:ph type="title"/>
          </p:nvPr>
        </p:nvSpPr>
        <p:spPr/>
        <p:txBody>
          <a:bodyPr/>
          <a:lstStyle/>
          <a:p>
            <a:r>
              <a:rPr lang="zh-CN" altLang="en-US" dirty="0"/>
              <a:t>输出结果</a:t>
            </a:r>
          </a:p>
        </p:txBody>
      </p:sp>
      <p:pic>
        <p:nvPicPr>
          <p:cNvPr id="5" name="内容占位符 4">
            <a:extLst>
              <a:ext uri="{FF2B5EF4-FFF2-40B4-BE49-F238E27FC236}">
                <a16:creationId xmlns:a16="http://schemas.microsoft.com/office/drawing/2014/main" id="{02B0AA4E-2045-462F-8073-61AE7947FE94}"/>
              </a:ext>
            </a:extLst>
          </p:cNvPr>
          <p:cNvPicPr>
            <a:picLocks noGrp="1" noChangeAspect="1"/>
          </p:cNvPicPr>
          <p:nvPr>
            <p:ph idx="1"/>
          </p:nvPr>
        </p:nvPicPr>
        <p:blipFill>
          <a:blip r:embed="rId2"/>
          <a:stretch>
            <a:fillRect/>
          </a:stretch>
        </p:blipFill>
        <p:spPr>
          <a:xfrm>
            <a:off x="457200" y="2025957"/>
            <a:ext cx="8229600" cy="3674449"/>
          </a:xfrm>
        </p:spPr>
      </p:pic>
    </p:spTree>
    <p:extLst>
      <p:ext uri="{BB962C8B-B14F-4D97-AF65-F5344CB8AC3E}">
        <p14:creationId xmlns:p14="http://schemas.microsoft.com/office/powerpoint/2010/main" val="948587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descr="PPT-2c 拷贝"/>
          <p:cNvPicPr>
            <a:picLocks noChangeAspect="1" noChangeArrowheads="1"/>
          </p:cNvPicPr>
          <p:nvPr/>
        </p:nvPicPr>
        <p:blipFill>
          <a:blip r:embed="rId3" cstate="print"/>
          <a:srcRect/>
          <a:stretch>
            <a:fillRect/>
          </a:stretch>
        </p:blipFill>
        <p:spPr bwMode="auto">
          <a:xfrm>
            <a:off x="0" y="-9525"/>
            <a:ext cx="9144000" cy="6877050"/>
          </a:xfrm>
          <a:prstGeom prst="rect">
            <a:avLst/>
          </a:prstGeom>
          <a:noFill/>
        </p:spPr>
      </p:pic>
      <p:sp>
        <p:nvSpPr>
          <p:cNvPr id="11266" name="Rectangle 2"/>
          <p:cNvSpPr>
            <a:spLocks noGrp="1" noChangeArrowheads="1"/>
          </p:cNvSpPr>
          <p:nvPr>
            <p:ph type="title"/>
          </p:nvPr>
        </p:nvSpPr>
        <p:spPr>
          <a:xfrm>
            <a:off x="827584" y="1052736"/>
            <a:ext cx="8064895" cy="4968552"/>
          </a:xfrm>
        </p:spPr>
        <p:txBody>
          <a:bodyPr/>
          <a:lstStyle/>
          <a:p>
            <a:pPr algn="l"/>
            <a:r>
              <a:rPr lang="zh-CN" altLang="en-US" sz="3200" dirty="0">
                <a:solidFill>
                  <a:schemeClr val="tx2"/>
                </a:solidFill>
                <a:latin typeface="+mj-lt"/>
                <a:ea typeface="+mj-ea"/>
                <a:cs typeface="+mj-cs"/>
              </a:rPr>
              <a:t>本院为研究商学而设，为培植商业人才而设，为领导商人而设，是则本院之使命。</a:t>
            </a:r>
            <a:endParaRPr lang="en-US" altLang="zh-CN" sz="3200" dirty="0">
              <a:solidFill>
                <a:srgbClr val="333300"/>
              </a:solidFill>
              <a:latin typeface="汉仪综艺体简" pitchFamily="49" charset="-122"/>
              <a:ea typeface="汉仪综艺体简"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10E790-7310-571F-5F54-9DCA96BD0F13}"/>
              </a:ext>
            </a:extLst>
          </p:cNvPr>
          <p:cNvSpPr>
            <a:spLocks noGrp="1"/>
          </p:cNvSpPr>
          <p:nvPr>
            <p:ph type="title"/>
          </p:nvPr>
        </p:nvSpPr>
        <p:spPr/>
        <p:txBody>
          <a:bodyPr/>
          <a:lstStyle/>
          <a:p>
            <a:r>
              <a:rPr lang="zh-CN" altLang="en-US" dirty="0"/>
              <a:t>宏观经济指标</a:t>
            </a:r>
          </a:p>
        </p:txBody>
      </p:sp>
      <p:pic>
        <p:nvPicPr>
          <p:cNvPr id="7" name="内容占位符 6">
            <a:extLst>
              <a:ext uri="{FF2B5EF4-FFF2-40B4-BE49-F238E27FC236}">
                <a16:creationId xmlns:a16="http://schemas.microsoft.com/office/drawing/2014/main" id="{A0821AC7-6136-9403-58C5-4EC1293E6FC9}"/>
              </a:ext>
            </a:extLst>
          </p:cNvPr>
          <p:cNvPicPr>
            <a:picLocks noGrp="1" noChangeAspect="1"/>
          </p:cNvPicPr>
          <p:nvPr>
            <p:ph idx="1"/>
          </p:nvPr>
        </p:nvPicPr>
        <p:blipFill>
          <a:blip r:embed="rId2"/>
          <a:stretch>
            <a:fillRect/>
          </a:stretch>
        </p:blipFill>
        <p:spPr>
          <a:xfrm>
            <a:off x="539552" y="1340768"/>
            <a:ext cx="5632012" cy="5057016"/>
          </a:xfrm>
        </p:spPr>
      </p:pic>
      <p:sp>
        <p:nvSpPr>
          <p:cNvPr id="8" name="矩形 7">
            <a:extLst>
              <a:ext uri="{FF2B5EF4-FFF2-40B4-BE49-F238E27FC236}">
                <a16:creationId xmlns:a16="http://schemas.microsoft.com/office/drawing/2014/main" id="{AD122E82-370A-251B-0715-1DD2397FA5F4}"/>
              </a:ext>
            </a:extLst>
          </p:cNvPr>
          <p:cNvSpPr/>
          <p:nvPr/>
        </p:nvSpPr>
        <p:spPr>
          <a:xfrm>
            <a:off x="755576" y="2780928"/>
            <a:ext cx="4392488" cy="4320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91A6FB9-D50F-4206-3C6D-B6B4476724EF}"/>
              </a:ext>
            </a:extLst>
          </p:cNvPr>
          <p:cNvSpPr/>
          <p:nvPr/>
        </p:nvSpPr>
        <p:spPr>
          <a:xfrm>
            <a:off x="683568" y="3645025"/>
            <a:ext cx="4464496" cy="107189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a:extLst>
              <a:ext uri="{FF2B5EF4-FFF2-40B4-BE49-F238E27FC236}">
                <a16:creationId xmlns:a16="http://schemas.microsoft.com/office/drawing/2014/main" id="{8D9510DB-A549-6FDF-0154-843EA0284612}"/>
              </a:ext>
            </a:extLst>
          </p:cNvPr>
          <p:cNvCxnSpPr/>
          <p:nvPr/>
        </p:nvCxnSpPr>
        <p:spPr>
          <a:xfrm>
            <a:off x="5148064" y="2996952"/>
            <a:ext cx="1440160"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 name="直接箭头连接符 11">
            <a:extLst>
              <a:ext uri="{FF2B5EF4-FFF2-40B4-BE49-F238E27FC236}">
                <a16:creationId xmlns:a16="http://schemas.microsoft.com/office/drawing/2014/main" id="{B2D49F07-C6A6-D751-642F-72AB05C7CE92}"/>
              </a:ext>
            </a:extLst>
          </p:cNvPr>
          <p:cNvCxnSpPr/>
          <p:nvPr/>
        </p:nvCxnSpPr>
        <p:spPr>
          <a:xfrm>
            <a:off x="5148064" y="4149080"/>
            <a:ext cx="1440160"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174469DE-3F84-E4B3-CA4B-703469527686}"/>
              </a:ext>
            </a:extLst>
          </p:cNvPr>
          <p:cNvSpPr txBox="1"/>
          <p:nvPr/>
        </p:nvSpPr>
        <p:spPr>
          <a:xfrm>
            <a:off x="6588224" y="2217007"/>
            <a:ext cx="1800200" cy="1477328"/>
          </a:xfrm>
          <a:prstGeom prst="rect">
            <a:avLst/>
          </a:prstGeom>
          <a:noFill/>
        </p:spPr>
        <p:txBody>
          <a:bodyPr wrap="square" rtlCol="0">
            <a:spAutoFit/>
          </a:bodyPr>
          <a:lstStyle/>
          <a:p>
            <a:r>
              <a:rPr lang="zh-CN" altLang="en-US" dirty="0"/>
              <a:t>当前宏观经济指标不能预测金融市场；正好相反，金融市场指标可能预测宏观经济</a:t>
            </a:r>
          </a:p>
        </p:txBody>
      </p:sp>
      <p:sp>
        <p:nvSpPr>
          <p:cNvPr id="14" name="文本框 13">
            <a:extLst>
              <a:ext uri="{FF2B5EF4-FFF2-40B4-BE49-F238E27FC236}">
                <a16:creationId xmlns:a16="http://schemas.microsoft.com/office/drawing/2014/main" id="{5FE7CC66-AA5B-CC1B-B03F-D7F82E31E683}"/>
              </a:ext>
            </a:extLst>
          </p:cNvPr>
          <p:cNvSpPr txBox="1"/>
          <p:nvPr/>
        </p:nvSpPr>
        <p:spPr>
          <a:xfrm>
            <a:off x="6588224" y="3827949"/>
            <a:ext cx="2098576" cy="646331"/>
          </a:xfrm>
          <a:prstGeom prst="rect">
            <a:avLst/>
          </a:prstGeom>
          <a:noFill/>
        </p:spPr>
        <p:txBody>
          <a:bodyPr wrap="square" rtlCol="0">
            <a:spAutoFit/>
          </a:bodyPr>
          <a:lstStyle/>
          <a:p>
            <a:r>
              <a:rPr lang="zh-CN" altLang="en-US" dirty="0"/>
              <a:t>华尔街判断经济形势最重要的指标</a:t>
            </a:r>
          </a:p>
        </p:txBody>
      </p:sp>
    </p:spTree>
    <p:extLst>
      <p:ext uri="{BB962C8B-B14F-4D97-AF65-F5344CB8AC3E}">
        <p14:creationId xmlns:p14="http://schemas.microsoft.com/office/powerpoint/2010/main" val="21777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95C4FE-AC78-E392-B0DB-3A846D40FA1D}"/>
              </a:ext>
            </a:extLst>
          </p:cNvPr>
          <p:cNvSpPr>
            <a:spLocks noGrp="1"/>
          </p:cNvSpPr>
          <p:nvPr>
            <p:ph type="title"/>
          </p:nvPr>
        </p:nvSpPr>
        <p:spPr/>
        <p:txBody>
          <a:bodyPr/>
          <a:lstStyle/>
          <a:p>
            <a:r>
              <a:rPr lang="en-US" altLang="zh-CN" dirty="0"/>
              <a:t>            </a:t>
            </a:r>
            <a:r>
              <a:rPr lang="en-US" altLang="zh-CN" sz="3200" dirty="0"/>
              <a:t>OECD</a:t>
            </a:r>
            <a:r>
              <a:rPr lang="zh-CN" altLang="en-US" sz="3200" dirty="0"/>
              <a:t>综合领先指标（</a:t>
            </a:r>
            <a:r>
              <a:rPr lang="en-US" altLang="zh-CN" sz="3200" dirty="0"/>
              <a:t>CLI</a:t>
            </a:r>
            <a:r>
              <a:rPr lang="zh-CN" altLang="en-US" sz="3200" dirty="0"/>
              <a:t>）</a:t>
            </a:r>
            <a:endParaRPr lang="zh-CN" altLang="en-US" dirty="0"/>
          </a:p>
        </p:txBody>
      </p:sp>
      <p:graphicFrame>
        <p:nvGraphicFramePr>
          <p:cNvPr id="4" name="内容占位符 3">
            <a:extLst>
              <a:ext uri="{FF2B5EF4-FFF2-40B4-BE49-F238E27FC236}">
                <a16:creationId xmlns:a16="http://schemas.microsoft.com/office/drawing/2014/main" id="{3E001EBE-642B-D4DE-4592-B37AA1D85286}"/>
              </a:ext>
            </a:extLst>
          </p:cNvPr>
          <p:cNvGraphicFramePr>
            <a:graphicFrameLocks noGrp="1"/>
          </p:cNvGraphicFramePr>
          <p:nvPr>
            <p:ph idx="1"/>
            <p:extLst>
              <p:ext uri="{D42A27DB-BD31-4B8C-83A1-F6EECF244321}">
                <p14:modId xmlns:p14="http://schemas.microsoft.com/office/powerpoint/2010/main" val="631610206"/>
              </p:ext>
            </p:extLst>
          </p:nvPr>
        </p:nvGraphicFramePr>
        <p:xfrm>
          <a:off x="539552" y="1398164"/>
          <a:ext cx="3484282" cy="4525961"/>
        </p:xfrm>
        <a:graphic>
          <a:graphicData uri="http://schemas.openxmlformats.org/drawingml/2006/table">
            <a:tbl>
              <a:tblPr/>
              <a:tblGrid>
                <a:gridCol w="1742141">
                  <a:extLst>
                    <a:ext uri="{9D8B030D-6E8A-4147-A177-3AD203B41FA5}">
                      <a16:colId xmlns:a16="http://schemas.microsoft.com/office/drawing/2014/main" val="3643233121"/>
                    </a:ext>
                  </a:extLst>
                </a:gridCol>
                <a:gridCol w="1742141">
                  <a:extLst>
                    <a:ext uri="{9D8B030D-6E8A-4147-A177-3AD203B41FA5}">
                      <a16:colId xmlns:a16="http://schemas.microsoft.com/office/drawing/2014/main" val="2588478149"/>
                    </a:ext>
                  </a:extLst>
                </a:gridCol>
              </a:tblGrid>
              <a:tr h="314639">
                <a:tc>
                  <a:txBody>
                    <a:bodyPr/>
                    <a:lstStyle/>
                    <a:p>
                      <a:r>
                        <a:rPr lang="en-US" sz="1100" b="1">
                          <a:solidFill>
                            <a:srgbClr val="FFFFFF"/>
                          </a:solidFill>
                          <a:effectLst/>
                        </a:rPr>
                        <a:t>Component Series (Unit)</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76453B"/>
                    </a:solidFill>
                  </a:tcPr>
                </a:tc>
                <a:tc>
                  <a:txBody>
                    <a:bodyPr/>
                    <a:lstStyle/>
                    <a:p>
                      <a:r>
                        <a:rPr lang="en-US" sz="1100" b="1">
                          <a:solidFill>
                            <a:srgbClr val="FFFFFF"/>
                          </a:solidFill>
                          <a:effectLst/>
                        </a:rPr>
                        <a:t>Source</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76453B"/>
                    </a:solidFill>
                  </a:tcPr>
                </a:tc>
                <a:extLst>
                  <a:ext uri="{0D108BD9-81ED-4DB2-BD59-A6C34878D82A}">
                    <a16:rowId xmlns:a16="http://schemas.microsoft.com/office/drawing/2014/main" val="2310817542"/>
                  </a:ext>
                </a:extLst>
              </a:tr>
              <a:tr h="677684">
                <a:tc>
                  <a:txBody>
                    <a:bodyPr/>
                    <a:lstStyle/>
                    <a:p>
                      <a:r>
                        <a:rPr lang="en-US" sz="1100">
                          <a:solidFill>
                            <a:srgbClr val="000000"/>
                          </a:solidFill>
                          <a:effectLst/>
                        </a:rPr>
                        <a:t>IP Production of chemical fertilizer sa (tonnes)</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FFFFFF"/>
                    </a:solidFill>
                  </a:tcPr>
                </a:tc>
                <a:tc>
                  <a:txBody>
                    <a:bodyPr/>
                    <a:lstStyle/>
                    <a:p>
                      <a:r>
                        <a:rPr lang="en-US" sz="1100">
                          <a:solidFill>
                            <a:srgbClr val="000000"/>
                          </a:solidFill>
                          <a:effectLst/>
                        </a:rPr>
                        <a:t>National Bureau of Statistics  </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FFFFFF"/>
                    </a:solidFill>
                  </a:tcPr>
                </a:tc>
                <a:extLst>
                  <a:ext uri="{0D108BD9-81ED-4DB2-BD59-A6C34878D82A}">
                    <a16:rowId xmlns:a16="http://schemas.microsoft.com/office/drawing/2014/main" val="510856035"/>
                  </a:ext>
                </a:extLst>
              </a:tr>
              <a:tr h="532466">
                <a:tc>
                  <a:txBody>
                    <a:bodyPr/>
                    <a:lstStyle/>
                    <a:p>
                      <a:r>
                        <a:rPr lang="en-US" sz="1100">
                          <a:solidFill>
                            <a:srgbClr val="000000"/>
                          </a:solidFill>
                          <a:effectLst/>
                        </a:rPr>
                        <a:t>Production of total construction sa (m2)</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FFFFFF"/>
                    </a:solidFill>
                  </a:tcPr>
                </a:tc>
                <a:tc>
                  <a:txBody>
                    <a:bodyPr/>
                    <a:lstStyle/>
                    <a:p>
                      <a:r>
                        <a:rPr lang="en-US" sz="1100">
                          <a:solidFill>
                            <a:srgbClr val="000000"/>
                          </a:solidFill>
                          <a:effectLst/>
                        </a:rPr>
                        <a:t>National Bureau of Statistics  </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FFFFFF"/>
                    </a:solidFill>
                  </a:tcPr>
                </a:tc>
                <a:extLst>
                  <a:ext uri="{0D108BD9-81ED-4DB2-BD59-A6C34878D82A}">
                    <a16:rowId xmlns:a16="http://schemas.microsoft.com/office/drawing/2014/main" val="373046135"/>
                  </a:ext>
                </a:extLst>
              </a:tr>
              <a:tr h="532466">
                <a:tc>
                  <a:txBody>
                    <a:bodyPr/>
                    <a:lstStyle/>
                    <a:p>
                      <a:r>
                        <a:rPr lang="en-US" sz="1100">
                          <a:solidFill>
                            <a:srgbClr val="000000"/>
                          </a:solidFill>
                          <a:effectLst/>
                        </a:rPr>
                        <a:t>Production of motor vehicles sa (number)</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FFFFFF"/>
                    </a:solidFill>
                  </a:tcPr>
                </a:tc>
                <a:tc>
                  <a:txBody>
                    <a:bodyPr/>
                    <a:lstStyle/>
                    <a:p>
                      <a:r>
                        <a:rPr lang="en-US" sz="1100">
                          <a:solidFill>
                            <a:srgbClr val="000000"/>
                          </a:solidFill>
                          <a:effectLst/>
                        </a:rPr>
                        <a:t>National Bureau of Statistics  </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FFFFFF"/>
                    </a:solidFill>
                  </a:tcPr>
                </a:tc>
                <a:extLst>
                  <a:ext uri="{0D108BD9-81ED-4DB2-BD59-A6C34878D82A}">
                    <a16:rowId xmlns:a16="http://schemas.microsoft.com/office/drawing/2014/main" val="1221015525"/>
                  </a:ext>
                </a:extLst>
              </a:tr>
              <a:tr h="822902">
                <a:tc>
                  <a:txBody>
                    <a:bodyPr/>
                    <a:lstStyle/>
                    <a:p>
                      <a:r>
                        <a:rPr lang="en-US" sz="1100">
                          <a:solidFill>
                            <a:srgbClr val="000000"/>
                          </a:solidFill>
                          <a:effectLst/>
                        </a:rPr>
                        <a:t>IP Production of manufactured crude steel sa (tonnes)</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FFFFFF"/>
                    </a:solidFill>
                  </a:tcPr>
                </a:tc>
                <a:tc>
                  <a:txBody>
                    <a:bodyPr/>
                    <a:lstStyle/>
                    <a:p>
                      <a:r>
                        <a:rPr lang="en-US" sz="1100">
                          <a:solidFill>
                            <a:srgbClr val="000000"/>
                          </a:solidFill>
                          <a:effectLst/>
                        </a:rPr>
                        <a:t>World Steel Association</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FFFFFF"/>
                    </a:solidFill>
                  </a:tcPr>
                </a:tc>
                <a:extLst>
                  <a:ext uri="{0D108BD9-81ED-4DB2-BD59-A6C34878D82A}">
                    <a16:rowId xmlns:a16="http://schemas.microsoft.com/office/drawing/2014/main" val="223857532"/>
                  </a:ext>
                </a:extLst>
              </a:tr>
              <a:tr h="968120">
                <a:tc>
                  <a:txBody>
                    <a:bodyPr/>
                    <a:lstStyle/>
                    <a:p>
                      <a:r>
                        <a:rPr lang="en-US" sz="1100">
                          <a:solidFill>
                            <a:srgbClr val="000000"/>
                          </a:solidFill>
                          <a:effectLst/>
                        </a:rPr>
                        <a:t>5000 Industrial Enterprises: Diffusion Index: Overseas order</a:t>
                      </a:r>
                      <a:br>
                        <a:rPr lang="en-US" sz="1100">
                          <a:solidFill>
                            <a:srgbClr val="000000"/>
                          </a:solidFill>
                          <a:effectLst/>
                        </a:rPr>
                      </a:br>
                      <a:r>
                        <a:rPr lang="en-US" sz="1100">
                          <a:solidFill>
                            <a:srgbClr val="000000"/>
                          </a:solidFill>
                          <a:effectLst/>
                        </a:rPr>
                        <a:t>level (%)</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FFFFFF"/>
                    </a:solidFill>
                  </a:tcPr>
                </a:tc>
                <a:tc>
                  <a:txBody>
                    <a:bodyPr/>
                    <a:lstStyle/>
                    <a:p>
                      <a:r>
                        <a:rPr lang="en-US" sz="1100">
                          <a:solidFill>
                            <a:srgbClr val="000000"/>
                          </a:solidFill>
                          <a:effectLst/>
                        </a:rPr>
                        <a:t>People`s Bank of China</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FFFFFF"/>
                    </a:solidFill>
                  </a:tcPr>
                </a:tc>
                <a:extLst>
                  <a:ext uri="{0D108BD9-81ED-4DB2-BD59-A6C34878D82A}">
                    <a16:rowId xmlns:a16="http://schemas.microsoft.com/office/drawing/2014/main" val="2802115228"/>
                  </a:ext>
                </a:extLst>
              </a:tr>
              <a:tr h="677684">
                <a:tc>
                  <a:txBody>
                    <a:bodyPr/>
                    <a:lstStyle/>
                    <a:p>
                      <a:r>
                        <a:rPr lang="en-US" sz="1100">
                          <a:solidFill>
                            <a:srgbClr val="000000"/>
                          </a:solidFill>
                          <a:effectLst/>
                        </a:rPr>
                        <a:t>Share prices: Shanghai Composite Index (19/12/1990)</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EAD8C0"/>
                    </a:solidFill>
                  </a:tcPr>
                </a:tc>
                <a:tc>
                  <a:txBody>
                    <a:bodyPr/>
                    <a:lstStyle/>
                    <a:p>
                      <a:r>
                        <a:rPr lang="en-US" sz="1100" dirty="0">
                          <a:solidFill>
                            <a:srgbClr val="000000"/>
                          </a:solidFill>
                          <a:effectLst/>
                        </a:rPr>
                        <a:t>Shanghai Stock Exchange</a:t>
                      </a:r>
                    </a:p>
                  </a:txBody>
                  <a:tcPr marL="24203" marR="24203" marT="12102" marB="12102" anchor="ctr">
                    <a:lnL>
                      <a:solidFill>
                        <a:srgbClr val="76453B"/>
                      </a:solidFill>
                      <a:prstDash val="solid"/>
                    </a:lnL>
                    <a:lnR>
                      <a:solidFill>
                        <a:srgbClr val="76453B"/>
                      </a:solidFill>
                      <a:prstDash val="solid"/>
                    </a:lnR>
                    <a:lnT>
                      <a:solidFill>
                        <a:srgbClr val="76453B"/>
                      </a:solidFill>
                      <a:prstDash val="solid"/>
                    </a:lnT>
                    <a:lnB>
                      <a:solidFill>
                        <a:srgbClr val="76453B"/>
                      </a:solidFill>
                      <a:prstDash val="solid"/>
                    </a:lnB>
                    <a:solidFill>
                      <a:srgbClr val="EAD8C0"/>
                    </a:solidFill>
                  </a:tcPr>
                </a:tc>
                <a:extLst>
                  <a:ext uri="{0D108BD9-81ED-4DB2-BD59-A6C34878D82A}">
                    <a16:rowId xmlns:a16="http://schemas.microsoft.com/office/drawing/2014/main" val="1136337229"/>
                  </a:ext>
                </a:extLst>
              </a:tr>
            </a:tbl>
          </a:graphicData>
        </a:graphic>
      </p:graphicFrame>
      <p:graphicFrame>
        <p:nvGraphicFramePr>
          <p:cNvPr id="5" name="图表 4">
            <a:extLst>
              <a:ext uri="{FF2B5EF4-FFF2-40B4-BE49-F238E27FC236}">
                <a16:creationId xmlns:a16="http://schemas.microsoft.com/office/drawing/2014/main" id="{07FBB488-F8D3-A458-7AB2-7C09FA246A4D}"/>
              </a:ext>
            </a:extLst>
          </p:cNvPr>
          <p:cNvGraphicFramePr>
            <a:graphicFrameLocks/>
          </p:cNvGraphicFramePr>
          <p:nvPr>
            <p:extLst>
              <p:ext uri="{D42A27DB-BD31-4B8C-83A1-F6EECF244321}">
                <p14:modId xmlns:p14="http://schemas.microsoft.com/office/powerpoint/2010/main" val="2400844024"/>
              </p:ext>
            </p:extLst>
          </p:nvPr>
        </p:nvGraphicFramePr>
        <p:xfrm>
          <a:off x="4102874" y="1268760"/>
          <a:ext cx="4645590" cy="4655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840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B117FE-1FD9-8645-05C0-3B59F7E158D3}"/>
              </a:ext>
            </a:extLst>
          </p:cNvPr>
          <p:cNvSpPr>
            <a:spLocks noGrp="1"/>
          </p:cNvSpPr>
          <p:nvPr>
            <p:ph type="title"/>
          </p:nvPr>
        </p:nvSpPr>
        <p:spPr/>
        <p:txBody>
          <a:bodyPr/>
          <a:lstStyle/>
          <a:p>
            <a:r>
              <a:rPr lang="en-US" altLang="zh-CN" sz="2800" b="1" i="0" dirty="0">
                <a:solidFill>
                  <a:srgbClr val="092242"/>
                </a:solidFill>
                <a:effectLst/>
                <a:latin typeface="Avenir LT W01_95 Black1475556"/>
              </a:rPr>
              <a:t>The Conference Board Leading Economic Index® (LEI)</a:t>
            </a:r>
            <a:endParaRPr lang="zh-CN" altLang="en-US" sz="2800" dirty="0"/>
          </a:p>
        </p:txBody>
      </p:sp>
      <p:sp>
        <p:nvSpPr>
          <p:cNvPr id="3" name="内容占位符 2">
            <a:extLst>
              <a:ext uri="{FF2B5EF4-FFF2-40B4-BE49-F238E27FC236}">
                <a16:creationId xmlns:a16="http://schemas.microsoft.com/office/drawing/2014/main" id="{339669BB-BB25-C1C1-70A0-A2A2A0A2E3C0}"/>
              </a:ext>
            </a:extLst>
          </p:cNvPr>
          <p:cNvSpPr>
            <a:spLocks noGrp="1"/>
          </p:cNvSpPr>
          <p:nvPr>
            <p:ph idx="1"/>
          </p:nvPr>
        </p:nvSpPr>
        <p:spPr/>
        <p:txBody>
          <a:bodyPr/>
          <a:lstStyle/>
          <a:p>
            <a:r>
              <a:rPr lang="en-US" altLang="zh-CN" sz="2000" dirty="0">
                <a:hlinkClick r:id="rId2"/>
              </a:rPr>
              <a:t>https://www.conference-board.org/topics/us-leading-indicators</a:t>
            </a:r>
            <a:endParaRPr lang="en-US" altLang="zh-CN" sz="2000" dirty="0"/>
          </a:p>
          <a:p>
            <a:endParaRPr lang="zh-CN" altLang="en-US" sz="2000" dirty="0"/>
          </a:p>
        </p:txBody>
      </p:sp>
      <p:pic>
        <p:nvPicPr>
          <p:cNvPr id="5" name="图片 4">
            <a:extLst>
              <a:ext uri="{FF2B5EF4-FFF2-40B4-BE49-F238E27FC236}">
                <a16:creationId xmlns:a16="http://schemas.microsoft.com/office/drawing/2014/main" id="{A54B64F4-8A5E-E62B-58AB-6497D4E6C79B}"/>
              </a:ext>
            </a:extLst>
          </p:cNvPr>
          <p:cNvPicPr>
            <a:picLocks noChangeAspect="1"/>
          </p:cNvPicPr>
          <p:nvPr/>
        </p:nvPicPr>
        <p:blipFill>
          <a:blip r:embed="rId3"/>
          <a:stretch>
            <a:fillRect/>
          </a:stretch>
        </p:blipFill>
        <p:spPr>
          <a:xfrm>
            <a:off x="899592" y="1988840"/>
            <a:ext cx="6586541" cy="4420914"/>
          </a:xfrm>
          <a:prstGeom prst="rect">
            <a:avLst/>
          </a:prstGeom>
        </p:spPr>
      </p:pic>
    </p:spTree>
    <p:extLst>
      <p:ext uri="{BB962C8B-B14F-4D97-AF65-F5344CB8AC3E}">
        <p14:creationId xmlns:p14="http://schemas.microsoft.com/office/powerpoint/2010/main" val="79556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4E59BD-184B-3C5A-6B17-B22F2384BDBF}"/>
              </a:ext>
            </a:extLst>
          </p:cNvPr>
          <p:cNvSpPr>
            <a:spLocks noGrp="1"/>
          </p:cNvSpPr>
          <p:nvPr>
            <p:ph type="title"/>
          </p:nvPr>
        </p:nvSpPr>
        <p:spPr/>
        <p:txBody>
          <a:bodyPr/>
          <a:lstStyle/>
          <a:p>
            <a:r>
              <a:rPr lang="zh-CN" altLang="en-US" dirty="0"/>
              <a:t>           更多的宏观分析工具</a:t>
            </a:r>
          </a:p>
        </p:txBody>
      </p:sp>
      <p:sp>
        <p:nvSpPr>
          <p:cNvPr id="3" name="内容占位符 2">
            <a:extLst>
              <a:ext uri="{FF2B5EF4-FFF2-40B4-BE49-F238E27FC236}">
                <a16:creationId xmlns:a16="http://schemas.microsoft.com/office/drawing/2014/main" id="{79B064F0-8C4F-F400-EB70-23CFDFAB9D30}"/>
              </a:ext>
            </a:extLst>
          </p:cNvPr>
          <p:cNvSpPr>
            <a:spLocks noGrp="1"/>
          </p:cNvSpPr>
          <p:nvPr>
            <p:ph idx="1"/>
          </p:nvPr>
        </p:nvSpPr>
        <p:spPr/>
        <p:txBody>
          <a:bodyPr/>
          <a:lstStyle/>
          <a:p>
            <a:r>
              <a:rPr lang="en-US" altLang="zh-CN" sz="2400" dirty="0" err="1"/>
              <a:t>iFind</a:t>
            </a:r>
            <a:r>
              <a:rPr lang="en-US" altLang="zh-CN" sz="2400" dirty="0"/>
              <a:t>-</a:t>
            </a:r>
            <a:r>
              <a:rPr lang="zh-CN" altLang="en-US" sz="2400" dirty="0"/>
              <a:t>宏观</a:t>
            </a:r>
            <a:r>
              <a:rPr lang="en-US" altLang="zh-CN" sz="2400" dirty="0"/>
              <a:t>-</a:t>
            </a:r>
            <a:r>
              <a:rPr lang="zh-CN" altLang="en-US" sz="2400" dirty="0"/>
              <a:t>可视化专题库</a:t>
            </a:r>
            <a:r>
              <a:rPr lang="en-US" altLang="zh-CN" sz="2400" dirty="0"/>
              <a:t>—</a:t>
            </a:r>
            <a:r>
              <a:rPr lang="zh-CN" altLang="en-US" sz="2400" dirty="0"/>
              <a:t>中国宏观专题</a:t>
            </a:r>
            <a:endParaRPr lang="en-US" altLang="zh-CN" sz="2400" dirty="0"/>
          </a:p>
          <a:p>
            <a:pPr marL="0" indent="0">
              <a:buNone/>
            </a:pPr>
            <a:r>
              <a:rPr lang="en-US" altLang="zh-CN" sz="2400" dirty="0"/>
              <a:t>                                          —</a:t>
            </a:r>
            <a:r>
              <a:rPr lang="zh-CN" altLang="en-US" sz="2400" dirty="0"/>
              <a:t>世界宏观专题</a:t>
            </a:r>
            <a:endParaRPr lang="en-US" altLang="zh-CN" sz="2400" dirty="0"/>
          </a:p>
          <a:p>
            <a:pPr marL="0" indent="0">
              <a:buNone/>
            </a:pPr>
            <a:endParaRPr lang="zh-CN" altLang="en-US" dirty="0"/>
          </a:p>
        </p:txBody>
      </p:sp>
      <p:pic>
        <p:nvPicPr>
          <p:cNvPr id="5" name="图片 4">
            <a:extLst>
              <a:ext uri="{FF2B5EF4-FFF2-40B4-BE49-F238E27FC236}">
                <a16:creationId xmlns:a16="http://schemas.microsoft.com/office/drawing/2014/main" id="{041C6B61-FA62-3127-27D4-AABA932C9D99}"/>
              </a:ext>
            </a:extLst>
          </p:cNvPr>
          <p:cNvPicPr>
            <a:picLocks noChangeAspect="1"/>
          </p:cNvPicPr>
          <p:nvPr/>
        </p:nvPicPr>
        <p:blipFill>
          <a:blip r:embed="rId2"/>
          <a:stretch>
            <a:fillRect/>
          </a:stretch>
        </p:blipFill>
        <p:spPr>
          <a:xfrm>
            <a:off x="683568" y="2492896"/>
            <a:ext cx="7887923" cy="3533230"/>
          </a:xfrm>
          <a:prstGeom prst="rect">
            <a:avLst/>
          </a:prstGeom>
        </p:spPr>
      </p:pic>
    </p:spTree>
    <p:extLst>
      <p:ext uri="{BB962C8B-B14F-4D97-AF65-F5344CB8AC3E}">
        <p14:creationId xmlns:p14="http://schemas.microsoft.com/office/powerpoint/2010/main" val="536696905"/>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16338</TotalTime>
  <Words>2451</Words>
  <Application>Microsoft Office PowerPoint</Application>
  <PresentationFormat>全屏显示(4:3)</PresentationFormat>
  <Paragraphs>336</Paragraphs>
  <Slides>52</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52</vt:i4>
      </vt:variant>
    </vt:vector>
  </HeadingPairs>
  <TitlesOfParts>
    <vt:vector size="68" baseType="lpstr">
      <vt:lpstr>Avenir LT W01_95 Black1475556</vt:lpstr>
      <vt:lpstr>STIXMathJax_Main-Bold</vt:lpstr>
      <vt:lpstr>STIXMathJax_Main-Italic</vt:lpstr>
      <vt:lpstr>STIXMathJax_Main-Regular</vt:lpstr>
      <vt:lpstr>等线</vt:lpstr>
      <vt:lpstr>汉仪大宋简</vt:lpstr>
      <vt:lpstr>汉仪综艺体简</vt:lpstr>
      <vt:lpstr>SimHei</vt:lpstr>
      <vt:lpstr>宋体</vt:lpstr>
      <vt:lpstr>微软雅黑</vt:lpstr>
      <vt:lpstr>Arial</vt:lpstr>
      <vt:lpstr>Calibri</vt:lpstr>
      <vt:lpstr>Cambria Math</vt:lpstr>
      <vt:lpstr>Monotype Corsiva</vt:lpstr>
      <vt:lpstr>Wingdings</vt:lpstr>
      <vt:lpstr>默认设计模板</vt:lpstr>
      <vt:lpstr>投资学 L11 股票 (I)</vt:lpstr>
      <vt:lpstr>提要</vt:lpstr>
      <vt:lpstr>           宏观经济与股市波动有关系么？</vt:lpstr>
      <vt:lpstr>                     人民银行企业景气指数vs沪深300</vt:lpstr>
      <vt:lpstr>                  PE-band:沪深300vs. SP500</vt:lpstr>
      <vt:lpstr>宏观经济指标</vt:lpstr>
      <vt:lpstr>            OECD综合领先指标（CLI）</vt:lpstr>
      <vt:lpstr>The Conference Board Leading Economic Index® (LEI)</vt:lpstr>
      <vt:lpstr>           更多的宏观分析工具</vt:lpstr>
      <vt:lpstr>            我已经预测到了你的预测</vt:lpstr>
      <vt:lpstr>行业分类</vt:lpstr>
      <vt:lpstr>行业轮动</vt:lpstr>
      <vt:lpstr>行业生命周期</vt:lpstr>
      <vt:lpstr>           行业分析的基本问题</vt:lpstr>
      <vt:lpstr>          行业分析数据与洞察</vt:lpstr>
      <vt:lpstr>     行业生态：农业-种业</vt:lpstr>
      <vt:lpstr>              行业内部结构：食品饮料</vt:lpstr>
      <vt:lpstr>                  在有鱼的地方捕鱼（1）：盈利性</vt:lpstr>
      <vt:lpstr>                  在有鱼的地方捕鱼（1）：成长性</vt:lpstr>
      <vt:lpstr>             行业内部数据比较-市值</vt:lpstr>
      <vt:lpstr>             行业内比较：营利性</vt:lpstr>
      <vt:lpstr>             行业内数据比较：成长性</vt:lpstr>
      <vt:lpstr>    非1元面值的股票</vt:lpstr>
      <vt:lpstr>               例：诺诚健华（688428.sh)</vt:lpstr>
      <vt:lpstr>常用估值方法</vt:lpstr>
      <vt:lpstr>     内在价值的来源</vt:lpstr>
      <vt:lpstr>DDM</vt:lpstr>
      <vt:lpstr>       递归-无穷级数求和</vt:lpstr>
      <vt:lpstr>               固定增长模型(Gordon模型)</vt:lpstr>
      <vt:lpstr>引申</vt:lpstr>
      <vt:lpstr>            利润留存与增长</vt:lpstr>
      <vt:lpstr>实践中的情况</vt:lpstr>
      <vt:lpstr>             高收益+多留存=高增长</vt:lpstr>
      <vt:lpstr>多阶段模型</vt:lpstr>
      <vt:lpstr>例1：GE估值</vt:lpstr>
      <vt:lpstr>               系统自带DDM模块</vt:lpstr>
      <vt:lpstr>            DDM的不足与改进思路</vt:lpstr>
      <vt:lpstr>自由现金流</vt:lpstr>
      <vt:lpstr>     FCFF与FCFE</vt:lpstr>
      <vt:lpstr>说明</vt:lpstr>
      <vt:lpstr>            自由现金流估值模型</vt:lpstr>
      <vt:lpstr>相对估值</vt:lpstr>
      <vt:lpstr>    财务指标的口径</vt:lpstr>
      <vt:lpstr>市盈率模型</vt:lpstr>
      <vt:lpstr>       PE/G 与P/E band</vt:lpstr>
      <vt:lpstr>       市盈率模型的缺陷</vt:lpstr>
      <vt:lpstr>P/S与P/B</vt:lpstr>
      <vt:lpstr>                    P/B：净资产不等于所有者权益</vt:lpstr>
      <vt:lpstr>真实期权</vt:lpstr>
      <vt:lpstr>            Evaluator与财务建模</vt:lpstr>
      <vt:lpstr>输出结果</vt:lpstr>
      <vt:lpstr>本院为研究商学而设，为培植商业人才而设，为领导商人而设，是则本院之使命。</vt:lpstr>
    </vt:vector>
  </TitlesOfParts>
  <Company>微软用户</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中国概念股: 资本市场的泡沫与修正</dc:title>
  <dc:creator>微软用户</dc:creator>
  <cp:lastModifiedBy>玉鼎 骆</cp:lastModifiedBy>
  <cp:revision>603</cp:revision>
  <dcterms:created xsi:type="dcterms:W3CDTF">2011-08-18T07:31:51Z</dcterms:created>
  <dcterms:modified xsi:type="dcterms:W3CDTF">2024-11-29T03:35:54Z</dcterms:modified>
</cp:coreProperties>
</file>