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256" r:id="rId2"/>
    <p:sldId id="260" r:id="rId3"/>
    <p:sldId id="287" r:id="rId4"/>
    <p:sldId id="303" r:id="rId5"/>
    <p:sldId id="262" r:id="rId6"/>
    <p:sldId id="286" r:id="rId7"/>
    <p:sldId id="291" r:id="rId8"/>
    <p:sldId id="290" r:id="rId9"/>
    <p:sldId id="284" r:id="rId10"/>
    <p:sldId id="285" r:id="rId11"/>
    <p:sldId id="289" r:id="rId12"/>
    <p:sldId id="292" r:id="rId13"/>
    <p:sldId id="288" r:id="rId14"/>
    <p:sldId id="296" r:id="rId15"/>
    <p:sldId id="297" r:id="rId16"/>
    <p:sldId id="293" r:id="rId17"/>
    <p:sldId id="294" r:id="rId18"/>
    <p:sldId id="295" r:id="rId19"/>
    <p:sldId id="301" r:id="rId20"/>
    <p:sldId id="302" r:id="rId21"/>
    <p:sldId id="298" r:id="rId22"/>
    <p:sldId id="299" r:id="rId23"/>
    <p:sldId id="271" r:id="rId24"/>
    <p:sldId id="272" r:id="rId25"/>
    <p:sldId id="273" r:id="rId26"/>
    <p:sldId id="274" r:id="rId27"/>
    <p:sldId id="268" r:id="rId28"/>
    <p:sldId id="275" r:id="rId29"/>
    <p:sldId id="282" r:id="rId30"/>
    <p:sldId id="276" r:id="rId31"/>
    <p:sldId id="511" r:id="rId32"/>
    <p:sldId id="513" r:id="rId33"/>
    <p:sldId id="512" r:id="rId34"/>
    <p:sldId id="532" r:id="rId35"/>
    <p:sldId id="516" r:id="rId36"/>
    <p:sldId id="533" r:id="rId37"/>
    <p:sldId id="526" r:id="rId38"/>
    <p:sldId id="527" r:id="rId39"/>
    <p:sldId id="528" r:id="rId40"/>
    <p:sldId id="529" r:id="rId41"/>
    <p:sldId id="530" r:id="rId42"/>
    <p:sldId id="531" r:id="rId43"/>
    <p:sldId id="519" r:id="rId44"/>
    <p:sldId id="521" r:id="rId45"/>
    <p:sldId id="520" r:id="rId46"/>
    <p:sldId id="522" r:id="rId47"/>
    <p:sldId id="523" r:id="rId48"/>
    <p:sldId id="524" r:id="rId49"/>
    <p:sldId id="525" r:id="rId50"/>
    <p:sldId id="514" r:id="rId51"/>
    <p:sldId id="515" r:id="rId52"/>
    <p:sldId id="517" r:id="rId53"/>
    <p:sldId id="518" r:id="rId54"/>
    <p:sldId id="259" r:id="rId55"/>
  </p:sldIdLst>
  <p:sldSz cx="9144000" cy="6858000" type="screen4x3"/>
  <p:notesSz cx="7099300" cy="10234613"/>
  <p:defaultTex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000000"/>
    <a:srgbClr val="F8A6DD"/>
    <a:srgbClr val="EDB1E0"/>
    <a:srgbClr val="000066"/>
    <a:srgbClr val="FF9900"/>
    <a:srgbClr val="663300"/>
    <a:srgbClr val="33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p:cViewPr varScale="1">
        <p:scale>
          <a:sx n="85" d="100"/>
          <a:sy n="85" d="100"/>
        </p:scale>
        <p:origin x="180" y="4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zh-CN" altLang="en-US"/>
              <a:t>    獐子岛的存货</a:t>
            </a:r>
            <a:r>
              <a:rPr lang="en-US" altLang="zh-CN"/>
              <a:t>(</a:t>
            </a:r>
            <a:r>
              <a:rPr lang="zh-CN" altLang="en-US"/>
              <a:t>单位：万元</a:t>
            </a:r>
            <a:r>
              <a:rPr lang="en-US" altLang="zh-CN"/>
              <a:t>)</a:t>
            </a:r>
            <a:endParaRPr lang="zh-CN" alt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zh-CN"/>
        </a:p>
      </c:txPr>
    </c:title>
    <c:autoTitleDeleted val="0"/>
    <c:plotArea>
      <c:layout/>
      <c:barChart>
        <c:barDir val="col"/>
        <c:grouping val="clustered"/>
        <c:varyColors val="0"/>
        <c:ser>
          <c:idx val="0"/>
          <c:order val="0"/>
          <c:tx>
            <c:strRef>
              <c:f>资产负债表!$A$19</c:f>
              <c:strCache>
                <c:ptCount val="1"/>
                <c:pt idx="0">
                  <c:v>    存货</c:v>
                </c:pt>
              </c:strCache>
            </c:strRef>
          </c:tx>
          <c:spPr>
            <a:solidFill>
              <a:schemeClr val="accent1"/>
            </a:solidFill>
            <a:ln>
              <a:noFill/>
            </a:ln>
            <a:effectLst/>
          </c:spPr>
          <c:invertIfNegative val="0"/>
          <c:cat>
            <c:strRef>
              <c:f>资产负债表!$B$3:$W$3</c:f>
              <c:strCache>
                <c:ptCount val="22"/>
                <c:pt idx="0">
                  <c:v>2024 三季报</c:v>
                </c:pt>
                <c:pt idx="1">
                  <c:v>2023 年报</c:v>
                </c:pt>
                <c:pt idx="2">
                  <c:v>2022 年报</c:v>
                </c:pt>
                <c:pt idx="3">
                  <c:v>2021 年报</c:v>
                </c:pt>
                <c:pt idx="4">
                  <c:v>2020 年报</c:v>
                </c:pt>
                <c:pt idx="5">
                  <c:v>2019 年报</c:v>
                </c:pt>
                <c:pt idx="6">
                  <c:v>2018 年报</c:v>
                </c:pt>
                <c:pt idx="7">
                  <c:v>2017 年报</c:v>
                </c:pt>
                <c:pt idx="8">
                  <c:v>2016 年报</c:v>
                </c:pt>
                <c:pt idx="9">
                  <c:v>2015 年报</c:v>
                </c:pt>
                <c:pt idx="10">
                  <c:v>2014 年报</c:v>
                </c:pt>
                <c:pt idx="11">
                  <c:v>2013 年报</c:v>
                </c:pt>
                <c:pt idx="12">
                  <c:v>2012 年报</c:v>
                </c:pt>
                <c:pt idx="13">
                  <c:v>2011 年报</c:v>
                </c:pt>
                <c:pt idx="14">
                  <c:v>2010 年报</c:v>
                </c:pt>
                <c:pt idx="15">
                  <c:v>2009 年报</c:v>
                </c:pt>
                <c:pt idx="16">
                  <c:v>2008 年报</c:v>
                </c:pt>
                <c:pt idx="17">
                  <c:v>2007 年报</c:v>
                </c:pt>
                <c:pt idx="18">
                  <c:v>2006 年报</c:v>
                </c:pt>
                <c:pt idx="19">
                  <c:v>2005 年报</c:v>
                </c:pt>
                <c:pt idx="20">
                  <c:v>2004 年报</c:v>
                </c:pt>
                <c:pt idx="21">
                  <c:v>2003 年报</c:v>
                </c:pt>
              </c:strCache>
            </c:strRef>
          </c:cat>
          <c:val>
            <c:numRef>
              <c:f>资产负债表!$B$19:$W$19</c:f>
              <c:numCache>
                <c:formatCode>#,##0.00</c:formatCode>
                <c:ptCount val="22"/>
                <c:pt idx="0">
                  <c:v>76198.39</c:v>
                </c:pt>
                <c:pt idx="1">
                  <c:v>73168.92</c:v>
                </c:pt>
                <c:pt idx="2">
                  <c:v>74682.649999999994</c:v>
                </c:pt>
                <c:pt idx="3">
                  <c:v>59628.14</c:v>
                </c:pt>
                <c:pt idx="4">
                  <c:v>56167.25</c:v>
                </c:pt>
                <c:pt idx="5">
                  <c:v>70475.27</c:v>
                </c:pt>
                <c:pt idx="6">
                  <c:v>113885.86</c:v>
                </c:pt>
                <c:pt idx="7">
                  <c:v>120917.08</c:v>
                </c:pt>
                <c:pt idx="8">
                  <c:v>147270.34</c:v>
                </c:pt>
                <c:pt idx="9">
                  <c:v>154340.1</c:v>
                </c:pt>
                <c:pt idx="10">
                  <c:v>170675.56</c:v>
                </c:pt>
                <c:pt idx="11">
                  <c:v>268435.21999999997</c:v>
                </c:pt>
                <c:pt idx="12">
                  <c:v>244949.12</c:v>
                </c:pt>
                <c:pt idx="13">
                  <c:v>235786.43</c:v>
                </c:pt>
                <c:pt idx="14">
                  <c:v>171558.74</c:v>
                </c:pt>
                <c:pt idx="15">
                  <c:v>117296.57</c:v>
                </c:pt>
                <c:pt idx="16">
                  <c:v>99018.98</c:v>
                </c:pt>
                <c:pt idx="17">
                  <c:v>76300.160000000003</c:v>
                </c:pt>
                <c:pt idx="18">
                  <c:v>38866.75</c:v>
                </c:pt>
                <c:pt idx="19">
                  <c:v>28198.75</c:v>
                </c:pt>
                <c:pt idx="20">
                  <c:v>18587.080000000002</c:v>
                </c:pt>
                <c:pt idx="21">
                  <c:v>15288.46</c:v>
                </c:pt>
              </c:numCache>
            </c:numRef>
          </c:val>
          <c:extLst>
            <c:ext xmlns:c16="http://schemas.microsoft.com/office/drawing/2014/chart" uri="{C3380CC4-5D6E-409C-BE32-E72D297353CC}">
              <c16:uniqueId val="{00000000-C683-4254-A55C-AEF45E7609EF}"/>
            </c:ext>
          </c:extLst>
        </c:ser>
        <c:dLbls>
          <c:showLegendKey val="0"/>
          <c:showVal val="0"/>
          <c:showCatName val="0"/>
          <c:showSerName val="0"/>
          <c:showPercent val="0"/>
          <c:showBubbleSize val="0"/>
        </c:dLbls>
        <c:gapWidth val="219"/>
        <c:overlap val="-27"/>
        <c:axId val="1494308479"/>
        <c:axId val="1494308959"/>
      </c:barChart>
      <c:catAx>
        <c:axId val="14943084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1494308959"/>
        <c:crosses val="autoZero"/>
        <c:auto val="1"/>
        <c:lblAlgn val="ctr"/>
        <c:lblOffset val="100"/>
        <c:noMultiLvlLbl val="0"/>
      </c:catAx>
      <c:valAx>
        <c:axId val="1494308959"/>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1494308479"/>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zh-CN"/>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zh-CN" altLang="en-US"/>
              <a:t>汤姆猫商誉减值（单位：万元）</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zh-CN"/>
        </a:p>
      </c:txPr>
    </c:title>
    <c:autoTitleDeleted val="0"/>
    <c:plotArea>
      <c:layout/>
      <c:lineChart>
        <c:grouping val="standard"/>
        <c:varyColors val="0"/>
        <c:ser>
          <c:idx val="1"/>
          <c:order val="1"/>
          <c:tx>
            <c:strRef>
              <c:f>Sheet1!$A$3</c:f>
              <c:strCache>
                <c:ptCount val="1"/>
                <c:pt idx="0">
                  <c:v>商誉</c:v>
                </c:pt>
              </c:strCache>
            </c:strRef>
          </c:tx>
          <c:spPr>
            <a:ln w="28575" cap="rnd">
              <a:solidFill>
                <a:schemeClr val="accent2"/>
              </a:solidFill>
              <a:round/>
            </a:ln>
            <a:effectLst/>
          </c:spPr>
          <c:marker>
            <c:symbol val="none"/>
          </c:marker>
          <c:cat>
            <c:strRef>
              <c:f>Sheet1!$B$1:$K$1</c:f>
              <c:strCache>
                <c:ptCount val="10"/>
                <c:pt idx="0">
                  <c:v>2024Q3</c:v>
                </c:pt>
                <c:pt idx="1">
                  <c:v>2023</c:v>
                </c:pt>
                <c:pt idx="2">
                  <c:v>2022</c:v>
                </c:pt>
                <c:pt idx="3">
                  <c:v>2021</c:v>
                </c:pt>
                <c:pt idx="4">
                  <c:v>2020</c:v>
                </c:pt>
                <c:pt idx="5">
                  <c:v>2019</c:v>
                </c:pt>
                <c:pt idx="6">
                  <c:v>2018</c:v>
                </c:pt>
                <c:pt idx="7">
                  <c:v>2017</c:v>
                </c:pt>
                <c:pt idx="8">
                  <c:v>2016</c:v>
                </c:pt>
                <c:pt idx="9">
                  <c:v>2015</c:v>
                </c:pt>
              </c:strCache>
            </c:strRef>
          </c:cat>
          <c:val>
            <c:numRef>
              <c:f>Sheet1!$B$3:$K$3</c:f>
              <c:numCache>
                <c:formatCode>#,##0.00</c:formatCode>
                <c:ptCount val="10"/>
                <c:pt idx="0">
                  <c:v>267948.96999999997</c:v>
                </c:pt>
                <c:pt idx="1">
                  <c:v>267948.96999999997</c:v>
                </c:pt>
                <c:pt idx="2">
                  <c:v>364775.46</c:v>
                </c:pt>
                <c:pt idx="3">
                  <c:v>364775.46</c:v>
                </c:pt>
                <c:pt idx="4">
                  <c:v>364775.46</c:v>
                </c:pt>
                <c:pt idx="5">
                  <c:v>365003.26</c:v>
                </c:pt>
                <c:pt idx="6">
                  <c:v>637709.52</c:v>
                </c:pt>
                <c:pt idx="7">
                  <c:v>637361.01</c:v>
                </c:pt>
                <c:pt idx="8">
                  <c:v>244364.39</c:v>
                </c:pt>
                <c:pt idx="9">
                  <c:v>11610.02</c:v>
                </c:pt>
              </c:numCache>
            </c:numRef>
          </c:val>
          <c:smooth val="0"/>
          <c:extLst>
            <c:ext xmlns:c16="http://schemas.microsoft.com/office/drawing/2014/chart" uri="{C3380CC4-5D6E-409C-BE32-E72D297353CC}">
              <c16:uniqueId val="{00000000-3508-46F6-AF0F-3BB1EE867D86}"/>
            </c:ext>
          </c:extLst>
        </c:ser>
        <c:dLbls>
          <c:showLegendKey val="0"/>
          <c:showVal val="0"/>
          <c:showCatName val="0"/>
          <c:showSerName val="0"/>
          <c:showPercent val="0"/>
          <c:showBubbleSize val="0"/>
        </c:dLbls>
        <c:marker val="1"/>
        <c:smooth val="0"/>
        <c:axId val="1753901199"/>
        <c:axId val="1753901679"/>
      </c:lineChart>
      <c:lineChart>
        <c:grouping val="standard"/>
        <c:varyColors val="0"/>
        <c:ser>
          <c:idx val="0"/>
          <c:order val="0"/>
          <c:tx>
            <c:strRef>
              <c:f>Sheet1!$A$2</c:f>
              <c:strCache>
                <c:ptCount val="1"/>
                <c:pt idx="0">
                  <c:v>资产减值损失（右轴）</c:v>
                </c:pt>
              </c:strCache>
            </c:strRef>
          </c:tx>
          <c:spPr>
            <a:ln w="28575" cap="rnd">
              <a:solidFill>
                <a:schemeClr val="accent1"/>
              </a:solidFill>
              <a:round/>
            </a:ln>
            <a:effectLst/>
          </c:spPr>
          <c:marker>
            <c:symbol val="none"/>
          </c:marker>
          <c:cat>
            <c:strRef>
              <c:f>Sheet1!$B$1:$K$1</c:f>
              <c:strCache>
                <c:ptCount val="10"/>
                <c:pt idx="0">
                  <c:v>2024Q3</c:v>
                </c:pt>
                <c:pt idx="1">
                  <c:v>2023</c:v>
                </c:pt>
                <c:pt idx="2">
                  <c:v>2022</c:v>
                </c:pt>
                <c:pt idx="3">
                  <c:v>2021</c:v>
                </c:pt>
                <c:pt idx="4">
                  <c:v>2020</c:v>
                </c:pt>
                <c:pt idx="5">
                  <c:v>2019</c:v>
                </c:pt>
                <c:pt idx="6">
                  <c:v>2018</c:v>
                </c:pt>
                <c:pt idx="7">
                  <c:v>2017</c:v>
                </c:pt>
                <c:pt idx="8">
                  <c:v>2016</c:v>
                </c:pt>
                <c:pt idx="9">
                  <c:v>2015</c:v>
                </c:pt>
              </c:strCache>
            </c:strRef>
          </c:cat>
          <c:val>
            <c:numRef>
              <c:f>Sheet1!$B$2:$K$2</c:f>
              <c:numCache>
                <c:formatCode>#,##0.00</c:formatCode>
                <c:ptCount val="10"/>
                <c:pt idx="0">
                  <c:v>0</c:v>
                </c:pt>
                <c:pt idx="1">
                  <c:v>-102755.22</c:v>
                </c:pt>
                <c:pt idx="2">
                  <c:v>-1900.56</c:v>
                </c:pt>
                <c:pt idx="3">
                  <c:v>-2669.89</c:v>
                </c:pt>
                <c:pt idx="4">
                  <c:v>-3944.06</c:v>
                </c:pt>
                <c:pt idx="5">
                  <c:v>-308437.44</c:v>
                </c:pt>
                <c:pt idx="6">
                  <c:v>9748.65</c:v>
                </c:pt>
                <c:pt idx="7">
                  <c:v>1457.9</c:v>
                </c:pt>
                <c:pt idx="8">
                  <c:v>32.299999999999997</c:v>
                </c:pt>
                <c:pt idx="9">
                  <c:v>-67.67</c:v>
                </c:pt>
              </c:numCache>
            </c:numRef>
          </c:val>
          <c:smooth val="0"/>
          <c:extLst>
            <c:ext xmlns:c16="http://schemas.microsoft.com/office/drawing/2014/chart" uri="{C3380CC4-5D6E-409C-BE32-E72D297353CC}">
              <c16:uniqueId val="{00000001-3508-46F6-AF0F-3BB1EE867D86}"/>
            </c:ext>
          </c:extLst>
        </c:ser>
        <c:dLbls>
          <c:showLegendKey val="0"/>
          <c:showVal val="0"/>
          <c:showCatName val="0"/>
          <c:showSerName val="0"/>
          <c:showPercent val="0"/>
          <c:showBubbleSize val="0"/>
        </c:dLbls>
        <c:marker val="1"/>
        <c:smooth val="0"/>
        <c:axId val="1539205119"/>
        <c:axId val="1539206559"/>
      </c:lineChart>
      <c:catAx>
        <c:axId val="17539011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1753901679"/>
        <c:crosses val="autoZero"/>
        <c:auto val="1"/>
        <c:lblAlgn val="ctr"/>
        <c:lblOffset val="100"/>
        <c:noMultiLvlLbl val="0"/>
      </c:catAx>
      <c:valAx>
        <c:axId val="1753901679"/>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1753901199"/>
        <c:crosses val="autoZero"/>
        <c:crossBetween val="between"/>
      </c:valAx>
      <c:valAx>
        <c:axId val="1539206559"/>
        <c:scaling>
          <c:orientation val="minMax"/>
        </c:scaling>
        <c:delete val="0"/>
        <c:axPos val="r"/>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1539205119"/>
        <c:crosses val="max"/>
        <c:crossBetween val="between"/>
      </c:valAx>
      <c:catAx>
        <c:axId val="1539205119"/>
        <c:scaling>
          <c:orientation val="minMax"/>
        </c:scaling>
        <c:delete val="1"/>
        <c:axPos val="b"/>
        <c:numFmt formatCode="General" sourceLinked="1"/>
        <c:majorTickMark val="out"/>
        <c:minorTickMark val="none"/>
        <c:tickLblPos val="nextTo"/>
        <c:crossAx val="1539206559"/>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legend>
    <c:plotVisOnly val="1"/>
    <c:dispBlanksAs val="gap"/>
    <c:showDLblsOverMax val="0"/>
  </c:chart>
  <c:spPr>
    <a:noFill/>
    <a:ln>
      <a:noFill/>
    </a:ln>
    <a:effectLst/>
  </c:spPr>
  <c:txPr>
    <a:bodyPr/>
    <a:lstStyle/>
    <a:p>
      <a:pPr>
        <a:defRPr/>
      </a:pPr>
      <a:endParaRPr lang="zh-CN"/>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zh-CN" altLang="en-US"/>
              <a:t>瑞康医药的对赌协议</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zh-CN"/>
        </a:p>
      </c:txPr>
    </c:title>
    <c:autoTitleDeleted val="0"/>
    <c:plotArea>
      <c:layout/>
      <c:lineChart>
        <c:grouping val="standard"/>
        <c:varyColors val="0"/>
        <c:ser>
          <c:idx val="0"/>
          <c:order val="0"/>
          <c:tx>
            <c:strRef>
              <c:f>Sheet1!$A$2:$B$2</c:f>
              <c:strCache>
                <c:ptCount val="2"/>
                <c:pt idx="0">
                  <c:v>    衍生金融资产</c:v>
                </c:pt>
                <c:pt idx="1">
                  <c:v>--</c:v>
                </c:pt>
              </c:strCache>
            </c:strRef>
          </c:tx>
          <c:spPr>
            <a:ln w="28575" cap="rnd">
              <a:solidFill>
                <a:schemeClr val="accent1"/>
              </a:solidFill>
              <a:round/>
            </a:ln>
            <a:effectLst/>
          </c:spPr>
          <c:marker>
            <c:symbol val="none"/>
          </c:marker>
          <c:cat>
            <c:numRef>
              <c:f>Sheet1!$C$1:$I$1</c:f>
              <c:numCache>
                <c:formatCode>General</c:formatCode>
                <c:ptCount val="7"/>
                <c:pt idx="0">
                  <c:v>2023</c:v>
                </c:pt>
                <c:pt idx="1">
                  <c:v>2022</c:v>
                </c:pt>
                <c:pt idx="2">
                  <c:v>2021</c:v>
                </c:pt>
                <c:pt idx="3">
                  <c:v>2020</c:v>
                </c:pt>
                <c:pt idx="4">
                  <c:v>2019</c:v>
                </c:pt>
                <c:pt idx="5">
                  <c:v>2018</c:v>
                </c:pt>
                <c:pt idx="6">
                  <c:v>2017</c:v>
                </c:pt>
              </c:numCache>
            </c:numRef>
          </c:cat>
          <c:val>
            <c:numRef>
              <c:f>Sheet1!$C$2:$I$2</c:f>
              <c:numCache>
                <c:formatCode>#,##0.00</c:formatCode>
                <c:ptCount val="7"/>
                <c:pt idx="0">
                  <c:v>0</c:v>
                </c:pt>
                <c:pt idx="1">
                  <c:v>0</c:v>
                </c:pt>
                <c:pt idx="2" formatCode="#,##0_ ">
                  <c:v>6700.28</c:v>
                </c:pt>
                <c:pt idx="3" formatCode="#,##0_ ">
                  <c:v>15855.44</c:v>
                </c:pt>
                <c:pt idx="4" formatCode="#,##0_ ">
                  <c:v>12514.01</c:v>
                </c:pt>
                <c:pt idx="5" formatCode="#,##0_ ">
                  <c:v>6921.22</c:v>
                </c:pt>
                <c:pt idx="6">
                  <c:v>0</c:v>
                </c:pt>
              </c:numCache>
            </c:numRef>
          </c:val>
          <c:smooth val="0"/>
          <c:extLst>
            <c:ext xmlns:c16="http://schemas.microsoft.com/office/drawing/2014/chart" uri="{C3380CC4-5D6E-409C-BE32-E72D297353CC}">
              <c16:uniqueId val="{00000000-661C-4BEA-A5E8-E34DB52850BD}"/>
            </c:ext>
          </c:extLst>
        </c:ser>
        <c:dLbls>
          <c:showLegendKey val="0"/>
          <c:showVal val="0"/>
          <c:showCatName val="0"/>
          <c:showSerName val="0"/>
          <c:showPercent val="0"/>
          <c:showBubbleSize val="0"/>
        </c:dLbls>
        <c:marker val="1"/>
        <c:smooth val="0"/>
        <c:axId val="1753304703"/>
        <c:axId val="1753300383"/>
      </c:lineChart>
      <c:lineChart>
        <c:grouping val="standard"/>
        <c:varyColors val="0"/>
        <c:ser>
          <c:idx val="1"/>
          <c:order val="1"/>
          <c:tx>
            <c:strRef>
              <c:f>Sheet1!$A$3:$B$3</c:f>
              <c:strCache>
                <c:ptCount val="2"/>
                <c:pt idx="0">
                  <c:v>    衍生金融负债（右轴）</c:v>
                </c:pt>
                <c:pt idx="1">
                  <c:v>--</c:v>
                </c:pt>
              </c:strCache>
            </c:strRef>
          </c:tx>
          <c:spPr>
            <a:ln w="28575" cap="rnd">
              <a:solidFill>
                <a:schemeClr val="accent2"/>
              </a:solidFill>
              <a:round/>
            </a:ln>
            <a:effectLst/>
          </c:spPr>
          <c:marker>
            <c:symbol val="none"/>
          </c:marker>
          <c:cat>
            <c:numRef>
              <c:f>Sheet1!$C$1:$I$1</c:f>
              <c:numCache>
                <c:formatCode>General</c:formatCode>
                <c:ptCount val="7"/>
                <c:pt idx="0">
                  <c:v>2023</c:v>
                </c:pt>
                <c:pt idx="1">
                  <c:v>2022</c:v>
                </c:pt>
                <c:pt idx="2">
                  <c:v>2021</c:v>
                </c:pt>
                <c:pt idx="3">
                  <c:v>2020</c:v>
                </c:pt>
                <c:pt idx="4">
                  <c:v>2019</c:v>
                </c:pt>
                <c:pt idx="5">
                  <c:v>2018</c:v>
                </c:pt>
                <c:pt idx="6">
                  <c:v>2017</c:v>
                </c:pt>
              </c:numCache>
            </c:numRef>
          </c:cat>
          <c:val>
            <c:numRef>
              <c:f>Sheet1!$C$3:$I$3</c:f>
              <c:numCache>
                <c:formatCode>#,##0.00</c:formatCode>
                <c:ptCount val="7"/>
                <c:pt idx="0">
                  <c:v>0</c:v>
                </c:pt>
                <c:pt idx="1">
                  <c:v>0</c:v>
                </c:pt>
                <c:pt idx="2" formatCode="#,##0_ ">
                  <c:v>5109.5600000000004</c:v>
                </c:pt>
                <c:pt idx="3" formatCode="#,##0_ ">
                  <c:v>16136.12</c:v>
                </c:pt>
                <c:pt idx="4" formatCode="#,##0_ ">
                  <c:v>109175.61</c:v>
                </c:pt>
                <c:pt idx="5" formatCode="#,##0_ ">
                  <c:v>205671.02</c:v>
                </c:pt>
                <c:pt idx="6">
                  <c:v>0</c:v>
                </c:pt>
              </c:numCache>
            </c:numRef>
          </c:val>
          <c:smooth val="0"/>
          <c:extLst>
            <c:ext xmlns:c16="http://schemas.microsoft.com/office/drawing/2014/chart" uri="{C3380CC4-5D6E-409C-BE32-E72D297353CC}">
              <c16:uniqueId val="{00000001-661C-4BEA-A5E8-E34DB52850BD}"/>
            </c:ext>
          </c:extLst>
        </c:ser>
        <c:dLbls>
          <c:showLegendKey val="0"/>
          <c:showVal val="0"/>
          <c:showCatName val="0"/>
          <c:showSerName val="0"/>
          <c:showPercent val="0"/>
          <c:showBubbleSize val="0"/>
        </c:dLbls>
        <c:marker val="1"/>
        <c:smooth val="0"/>
        <c:axId val="945967775"/>
        <c:axId val="945966335"/>
      </c:lineChart>
      <c:catAx>
        <c:axId val="17533047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1753300383"/>
        <c:crosses val="autoZero"/>
        <c:auto val="1"/>
        <c:lblAlgn val="ctr"/>
        <c:lblOffset val="100"/>
        <c:noMultiLvlLbl val="0"/>
      </c:catAx>
      <c:valAx>
        <c:axId val="1753300383"/>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1753304703"/>
        <c:crosses val="autoZero"/>
        <c:crossBetween val="between"/>
      </c:valAx>
      <c:valAx>
        <c:axId val="945966335"/>
        <c:scaling>
          <c:orientation val="minMax"/>
        </c:scaling>
        <c:delete val="0"/>
        <c:axPos val="r"/>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945967775"/>
        <c:crosses val="max"/>
        <c:crossBetween val="between"/>
      </c:valAx>
      <c:catAx>
        <c:axId val="945967775"/>
        <c:scaling>
          <c:orientation val="minMax"/>
        </c:scaling>
        <c:delete val="1"/>
        <c:axPos val="b"/>
        <c:numFmt formatCode="General" sourceLinked="1"/>
        <c:majorTickMark val="out"/>
        <c:minorTickMark val="none"/>
        <c:tickLblPos val="nextTo"/>
        <c:crossAx val="945966335"/>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r>
              <a:rPr lang="zh-CN"/>
              <a:t>中望软件（</a:t>
            </a:r>
            <a:r>
              <a:rPr lang="en-US"/>
              <a:t>688083.SH</a:t>
            </a:r>
            <a:r>
              <a:rPr lang="zh-CN"/>
              <a:t>）收盘价</a:t>
            </a:r>
            <a:r>
              <a:rPr lang="en-US"/>
              <a:t>(</a:t>
            </a:r>
            <a:r>
              <a:rPr lang="zh-CN"/>
              <a:t>元</a:t>
            </a:r>
            <a:r>
              <a:rPr lang="en-US"/>
              <a:t>)</a:t>
            </a:r>
          </a:p>
        </c:rich>
      </c:tx>
      <c:overlay val="0"/>
      <c:spPr>
        <a:noFill/>
        <a:ln>
          <a:noFill/>
        </a:ln>
        <a:effectLst/>
      </c:spPr>
      <c:txPr>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endParaRPr lang="zh-CN"/>
        </a:p>
      </c:txPr>
    </c:title>
    <c:autoTitleDeleted val="0"/>
    <c:plotArea>
      <c:layout/>
      <c:lineChart>
        <c:grouping val="standard"/>
        <c:varyColors val="0"/>
        <c:ser>
          <c:idx val="0"/>
          <c:order val="0"/>
          <c:tx>
            <c:strRef>
              <c:f>Sheet1!$D$1</c:f>
              <c:strCache>
                <c:ptCount val="1"/>
                <c:pt idx="0">
                  <c:v>收盘价(元)</c:v>
                </c:pt>
              </c:strCache>
            </c:strRef>
          </c:tx>
          <c:spPr>
            <a:ln w="28575" cap="rnd">
              <a:solidFill>
                <a:schemeClr val="accent1"/>
              </a:solidFill>
              <a:round/>
            </a:ln>
            <a:effectLst/>
          </c:spPr>
          <c:marker>
            <c:symbol val="none"/>
          </c:marker>
          <c:cat>
            <c:strRef>
              <c:f>Sheet1!$C$2:$C$513</c:f>
              <c:strCache>
                <c:ptCount val="510"/>
                <c:pt idx="0">
                  <c:v>2021-03-11</c:v>
                </c:pt>
                <c:pt idx="1">
                  <c:v>2021-03-12</c:v>
                </c:pt>
                <c:pt idx="2">
                  <c:v>2021-03-15</c:v>
                </c:pt>
                <c:pt idx="3">
                  <c:v>2021-03-16</c:v>
                </c:pt>
                <c:pt idx="4">
                  <c:v>2021-03-17</c:v>
                </c:pt>
                <c:pt idx="5">
                  <c:v>2021-03-18</c:v>
                </c:pt>
                <c:pt idx="6">
                  <c:v>2021-03-19</c:v>
                </c:pt>
                <c:pt idx="7">
                  <c:v>2021-03-22</c:v>
                </c:pt>
                <c:pt idx="8">
                  <c:v>2021-03-23</c:v>
                </c:pt>
                <c:pt idx="9">
                  <c:v>2021-03-24</c:v>
                </c:pt>
                <c:pt idx="10">
                  <c:v>2021-03-25</c:v>
                </c:pt>
                <c:pt idx="11">
                  <c:v>2021-03-26</c:v>
                </c:pt>
                <c:pt idx="12">
                  <c:v>2021-03-29</c:v>
                </c:pt>
                <c:pt idx="13">
                  <c:v>2021-03-30</c:v>
                </c:pt>
                <c:pt idx="14">
                  <c:v>2021-03-31</c:v>
                </c:pt>
                <c:pt idx="15">
                  <c:v>2021-04-01</c:v>
                </c:pt>
                <c:pt idx="16">
                  <c:v>2021-04-02</c:v>
                </c:pt>
                <c:pt idx="17">
                  <c:v>2021-04-06</c:v>
                </c:pt>
                <c:pt idx="18">
                  <c:v>2021-04-07</c:v>
                </c:pt>
                <c:pt idx="19">
                  <c:v>2021-04-08</c:v>
                </c:pt>
                <c:pt idx="20">
                  <c:v>2021-04-09</c:v>
                </c:pt>
                <c:pt idx="21">
                  <c:v>2021-04-12</c:v>
                </c:pt>
                <c:pt idx="22">
                  <c:v>2021-04-13</c:v>
                </c:pt>
                <c:pt idx="23">
                  <c:v>2021-04-14</c:v>
                </c:pt>
                <c:pt idx="24">
                  <c:v>2021-04-15</c:v>
                </c:pt>
                <c:pt idx="25">
                  <c:v>2021-04-16</c:v>
                </c:pt>
                <c:pt idx="26">
                  <c:v>2021-04-19</c:v>
                </c:pt>
                <c:pt idx="27">
                  <c:v>2021-04-20</c:v>
                </c:pt>
                <c:pt idx="28">
                  <c:v>2021-04-21</c:v>
                </c:pt>
                <c:pt idx="29">
                  <c:v>2021-04-22</c:v>
                </c:pt>
                <c:pt idx="30">
                  <c:v>2021-04-23</c:v>
                </c:pt>
                <c:pt idx="31">
                  <c:v>2021-04-26</c:v>
                </c:pt>
                <c:pt idx="32">
                  <c:v>2021-04-27</c:v>
                </c:pt>
                <c:pt idx="33">
                  <c:v>2021-04-28</c:v>
                </c:pt>
                <c:pt idx="34">
                  <c:v>2021-04-29</c:v>
                </c:pt>
                <c:pt idx="35">
                  <c:v>2021-04-30</c:v>
                </c:pt>
                <c:pt idx="36">
                  <c:v>2021-05-06</c:v>
                </c:pt>
                <c:pt idx="37">
                  <c:v>2021-05-07</c:v>
                </c:pt>
                <c:pt idx="38">
                  <c:v>2021-05-10</c:v>
                </c:pt>
                <c:pt idx="39">
                  <c:v>2021-05-11</c:v>
                </c:pt>
                <c:pt idx="40">
                  <c:v>2021-05-12</c:v>
                </c:pt>
                <c:pt idx="41">
                  <c:v>2021-05-13</c:v>
                </c:pt>
                <c:pt idx="42">
                  <c:v>2021-05-14</c:v>
                </c:pt>
                <c:pt idx="43">
                  <c:v>2021-05-17</c:v>
                </c:pt>
                <c:pt idx="44">
                  <c:v>2021-05-18</c:v>
                </c:pt>
                <c:pt idx="45">
                  <c:v>2021-05-19</c:v>
                </c:pt>
                <c:pt idx="46">
                  <c:v>2021-05-20</c:v>
                </c:pt>
                <c:pt idx="47">
                  <c:v>2021-05-21</c:v>
                </c:pt>
                <c:pt idx="48">
                  <c:v>2021-05-24</c:v>
                </c:pt>
                <c:pt idx="49">
                  <c:v>2021-05-25</c:v>
                </c:pt>
                <c:pt idx="50">
                  <c:v>2021-05-26</c:v>
                </c:pt>
                <c:pt idx="51">
                  <c:v>2021-05-27</c:v>
                </c:pt>
                <c:pt idx="52">
                  <c:v>2021-05-28</c:v>
                </c:pt>
                <c:pt idx="53">
                  <c:v>2021-05-31</c:v>
                </c:pt>
                <c:pt idx="54">
                  <c:v>2021-06-01</c:v>
                </c:pt>
                <c:pt idx="55">
                  <c:v>2021-06-02</c:v>
                </c:pt>
                <c:pt idx="56">
                  <c:v>2021-06-03</c:v>
                </c:pt>
                <c:pt idx="57">
                  <c:v>2021-06-04</c:v>
                </c:pt>
                <c:pt idx="58">
                  <c:v>2021-06-07</c:v>
                </c:pt>
                <c:pt idx="59">
                  <c:v>2021-06-08</c:v>
                </c:pt>
                <c:pt idx="60">
                  <c:v>2021-06-09</c:v>
                </c:pt>
                <c:pt idx="61">
                  <c:v>2021-06-10</c:v>
                </c:pt>
                <c:pt idx="62">
                  <c:v>2021-06-11</c:v>
                </c:pt>
                <c:pt idx="63">
                  <c:v>2021-06-15</c:v>
                </c:pt>
                <c:pt idx="64">
                  <c:v>2021-06-16</c:v>
                </c:pt>
                <c:pt idx="65">
                  <c:v>2021-06-17</c:v>
                </c:pt>
                <c:pt idx="66">
                  <c:v>2021-06-18</c:v>
                </c:pt>
                <c:pt idx="67">
                  <c:v>2021-06-21</c:v>
                </c:pt>
                <c:pt idx="68">
                  <c:v>2021-06-22</c:v>
                </c:pt>
                <c:pt idx="69">
                  <c:v>2021-06-23</c:v>
                </c:pt>
                <c:pt idx="70">
                  <c:v>2021-06-24</c:v>
                </c:pt>
                <c:pt idx="71">
                  <c:v>2021-06-25</c:v>
                </c:pt>
                <c:pt idx="72">
                  <c:v>2021-06-28</c:v>
                </c:pt>
                <c:pt idx="73">
                  <c:v>2021-06-29</c:v>
                </c:pt>
                <c:pt idx="74">
                  <c:v>2021-06-30</c:v>
                </c:pt>
                <c:pt idx="75">
                  <c:v>2021-07-01</c:v>
                </c:pt>
                <c:pt idx="76">
                  <c:v>2021-07-02</c:v>
                </c:pt>
                <c:pt idx="77">
                  <c:v>2021-07-05</c:v>
                </c:pt>
                <c:pt idx="78">
                  <c:v>2021-07-06</c:v>
                </c:pt>
                <c:pt idx="79">
                  <c:v>2021-07-07</c:v>
                </c:pt>
                <c:pt idx="80">
                  <c:v>2021-07-08</c:v>
                </c:pt>
                <c:pt idx="81">
                  <c:v>2021-07-09</c:v>
                </c:pt>
                <c:pt idx="82">
                  <c:v>2021-07-12</c:v>
                </c:pt>
                <c:pt idx="83">
                  <c:v>2021-07-13</c:v>
                </c:pt>
                <c:pt idx="84">
                  <c:v>2021-07-14</c:v>
                </c:pt>
                <c:pt idx="85">
                  <c:v>2021-07-15</c:v>
                </c:pt>
                <c:pt idx="86">
                  <c:v>2021-07-16</c:v>
                </c:pt>
                <c:pt idx="87">
                  <c:v>2021-07-19</c:v>
                </c:pt>
                <c:pt idx="88">
                  <c:v>2021-07-20</c:v>
                </c:pt>
                <c:pt idx="89">
                  <c:v>2021-07-21</c:v>
                </c:pt>
                <c:pt idx="90">
                  <c:v>2021-07-22</c:v>
                </c:pt>
                <c:pt idx="91">
                  <c:v>2021-07-23</c:v>
                </c:pt>
                <c:pt idx="92">
                  <c:v>2021-07-26</c:v>
                </c:pt>
                <c:pt idx="93">
                  <c:v>2021-07-27</c:v>
                </c:pt>
                <c:pt idx="94">
                  <c:v>2021-07-28</c:v>
                </c:pt>
                <c:pt idx="95">
                  <c:v>2021-07-29</c:v>
                </c:pt>
                <c:pt idx="96">
                  <c:v>2021-07-30</c:v>
                </c:pt>
                <c:pt idx="97">
                  <c:v>2021-08-02</c:v>
                </c:pt>
                <c:pt idx="98">
                  <c:v>2021-08-03</c:v>
                </c:pt>
                <c:pt idx="99">
                  <c:v>2021-08-04</c:v>
                </c:pt>
                <c:pt idx="100">
                  <c:v>2021-08-05</c:v>
                </c:pt>
                <c:pt idx="101">
                  <c:v>2021-08-06</c:v>
                </c:pt>
                <c:pt idx="102">
                  <c:v>2021-08-09</c:v>
                </c:pt>
                <c:pt idx="103">
                  <c:v>2021-08-10</c:v>
                </c:pt>
                <c:pt idx="104">
                  <c:v>2021-08-11</c:v>
                </c:pt>
                <c:pt idx="105">
                  <c:v>2021-08-12</c:v>
                </c:pt>
                <c:pt idx="106">
                  <c:v>2021-08-13</c:v>
                </c:pt>
                <c:pt idx="107">
                  <c:v>2021-08-16</c:v>
                </c:pt>
                <c:pt idx="108">
                  <c:v>2021-08-17</c:v>
                </c:pt>
                <c:pt idx="109">
                  <c:v>2021-08-18</c:v>
                </c:pt>
                <c:pt idx="110">
                  <c:v>2021-08-19</c:v>
                </c:pt>
                <c:pt idx="111">
                  <c:v>2021-08-20</c:v>
                </c:pt>
                <c:pt idx="112">
                  <c:v>2021-08-23</c:v>
                </c:pt>
                <c:pt idx="113">
                  <c:v>2021-08-24</c:v>
                </c:pt>
                <c:pt idx="114">
                  <c:v>2021-08-25</c:v>
                </c:pt>
                <c:pt idx="115">
                  <c:v>2021-08-26</c:v>
                </c:pt>
                <c:pt idx="116">
                  <c:v>2021-08-27</c:v>
                </c:pt>
                <c:pt idx="117">
                  <c:v>2021-08-30</c:v>
                </c:pt>
                <c:pt idx="118">
                  <c:v>2021-08-31</c:v>
                </c:pt>
                <c:pt idx="119">
                  <c:v>2021-09-01</c:v>
                </c:pt>
                <c:pt idx="120">
                  <c:v>2021-09-02</c:v>
                </c:pt>
                <c:pt idx="121">
                  <c:v>2021-09-03</c:v>
                </c:pt>
                <c:pt idx="122">
                  <c:v>2021-09-06</c:v>
                </c:pt>
                <c:pt idx="123">
                  <c:v>2021-09-07</c:v>
                </c:pt>
                <c:pt idx="124">
                  <c:v>2021-09-08</c:v>
                </c:pt>
                <c:pt idx="125">
                  <c:v>2021-09-09</c:v>
                </c:pt>
                <c:pt idx="126">
                  <c:v>2021-09-10</c:v>
                </c:pt>
                <c:pt idx="127">
                  <c:v>2021-09-13</c:v>
                </c:pt>
                <c:pt idx="128">
                  <c:v>2021-09-14</c:v>
                </c:pt>
                <c:pt idx="129">
                  <c:v>2021-09-15</c:v>
                </c:pt>
                <c:pt idx="130">
                  <c:v>2021-09-16</c:v>
                </c:pt>
                <c:pt idx="131">
                  <c:v>2021-09-17</c:v>
                </c:pt>
                <c:pt idx="132">
                  <c:v>2021-09-22</c:v>
                </c:pt>
                <c:pt idx="133">
                  <c:v>2021-09-23</c:v>
                </c:pt>
                <c:pt idx="134">
                  <c:v>2021-09-24</c:v>
                </c:pt>
                <c:pt idx="135">
                  <c:v>2021-09-27</c:v>
                </c:pt>
                <c:pt idx="136">
                  <c:v>2021-09-28</c:v>
                </c:pt>
                <c:pt idx="137">
                  <c:v>2021-09-29</c:v>
                </c:pt>
                <c:pt idx="138">
                  <c:v>2021-09-30</c:v>
                </c:pt>
                <c:pt idx="139">
                  <c:v>2021-10-08</c:v>
                </c:pt>
                <c:pt idx="140">
                  <c:v>2021-10-11</c:v>
                </c:pt>
                <c:pt idx="141">
                  <c:v>2021-10-12</c:v>
                </c:pt>
                <c:pt idx="142">
                  <c:v>2021-10-13</c:v>
                </c:pt>
                <c:pt idx="143">
                  <c:v>2021-10-14</c:v>
                </c:pt>
                <c:pt idx="144">
                  <c:v>2021-10-15</c:v>
                </c:pt>
                <c:pt idx="145">
                  <c:v>2021-10-18</c:v>
                </c:pt>
                <c:pt idx="146">
                  <c:v>2021-10-19</c:v>
                </c:pt>
                <c:pt idx="147">
                  <c:v>2021-10-20</c:v>
                </c:pt>
                <c:pt idx="148">
                  <c:v>2021-10-21</c:v>
                </c:pt>
                <c:pt idx="149">
                  <c:v>2021-10-22</c:v>
                </c:pt>
                <c:pt idx="150">
                  <c:v>2021-10-25</c:v>
                </c:pt>
                <c:pt idx="151">
                  <c:v>2021-10-26</c:v>
                </c:pt>
                <c:pt idx="152">
                  <c:v>2021-10-27</c:v>
                </c:pt>
                <c:pt idx="153">
                  <c:v>2021-10-28</c:v>
                </c:pt>
                <c:pt idx="154">
                  <c:v>2021-10-29</c:v>
                </c:pt>
                <c:pt idx="155">
                  <c:v>2021-11-01</c:v>
                </c:pt>
                <c:pt idx="156">
                  <c:v>2021-11-02</c:v>
                </c:pt>
                <c:pt idx="157">
                  <c:v>2021-11-03</c:v>
                </c:pt>
                <c:pt idx="158">
                  <c:v>2021-11-04</c:v>
                </c:pt>
                <c:pt idx="159">
                  <c:v>2021-11-05</c:v>
                </c:pt>
                <c:pt idx="160">
                  <c:v>2021-11-08</c:v>
                </c:pt>
                <c:pt idx="161">
                  <c:v>2021-11-09</c:v>
                </c:pt>
                <c:pt idx="162">
                  <c:v>2021-11-10</c:v>
                </c:pt>
                <c:pt idx="163">
                  <c:v>2021-11-11</c:v>
                </c:pt>
                <c:pt idx="164">
                  <c:v>2021-11-12</c:v>
                </c:pt>
                <c:pt idx="165">
                  <c:v>2021-11-15</c:v>
                </c:pt>
                <c:pt idx="166">
                  <c:v>2021-11-16</c:v>
                </c:pt>
                <c:pt idx="167">
                  <c:v>2021-11-17</c:v>
                </c:pt>
                <c:pt idx="168">
                  <c:v>2021-11-18</c:v>
                </c:pt>
                <c:pt idx="169">
                  <c:v>2021-11-19</c:v>
                </c:pt>
                <c:pt idx="170">
                  <c:v>2021-11-22</c:v>
                </c:pt>
                <c:pt idx="171">
                  <c:v>2021-11-23</c:v>
                </c:pt>
                <c:pt idx="172">
                  <c:v>2021-11-24</c:v>
                </c:pt>
                <c:pt idx="173">
                  <c:v>2021-11-25</c:v>
                </c:pt>
                <c:pt idx="174">
                  <c:v>2021-11-26</c:v>
                </c:pt>
                <c:pt idx="175">
                  <c:v>2021-11-29</c:v>
                </c:pt>
                <c:pt idx="176">
                  <c:v>2021-11-30</c:v>
                </c:pt>
                <c:pt idx="177">
                  <c:v>2021-12-01</c:v>
                </c:pt>
                <c:pt idx="178">
                  <c:v>2021-12-02</c:v>
                </c:pt>
                <c:pt idx="179">
                  <c:v>2021-12-03</c:v>
                </c:pt>
                <c:pt idx="180">
                  <c:v>2021-12-06</c:v>
                </c:pt>
                <c:pt idx="181">
                  <c:v>2021-12-07</c:v>
                </c:pt>
                <c:pt idx="182">
                  <c:v>2021-12-08</c:v>
                </c:pt>
                <c:pt idx="183">
                  <c:v>2021-12-09</c:v>
                </c:pt>
                <c:pt idx="184">
                  <c:v>2021-12-10</c:v>
                </c:pt>
                <c:pt idx="185">
                  <c:v>2021-12-13</c:v>
                </c:pt>
                <c:pt idx="186">
                  <c:v>2021-12-14</c:v>
                </c:pt>
                <c:pt idx="187">
                  <c:v>2021-12-15</c:v>
                </c:pt>
                <c:pt idx="188">
                  <c:v>2021-12-16</c:v>
                </c:pt>
                <c:pt idx="189">
                  <c:v>2021-12-17</c:v>
                </c:pt>
                <c:pt idx="190">
                  <c:v>2021-12-20</c:v>
                </c:pt>
                <c:pt idx="191">
                  <c:v>2021-12-21</c:v>
                </c:pt>
                <c:pt idx="192">
                  <c:v>2021-12-22</c:v>
                </c:pt>
                <c:pt idx="193">
                  <c:v>2021-12-23</c:v>
                </c:pt>
                <c:pt idx="194">
                  <c:v>2021-12-24</c:v>
                </c:pt>
                <c:pt idx="195">
                  <c:v>2021-12-27</c:v>
                </c:pt>
                <c:pt idx="196">
                  <c:v>2021-12-28</c:v>
                </c:pt>
                <c:pt idx="197">
                  <c:v>2021-12-29</c:v>
                </c:pt>
                <c:pt idx="198">
                  <c:v>2021-12-30</c:v>
                </c:pt>
                <c:pt idx="199">
                  <c:v>2021-12-31</c:v>
                </c:pt>
                <c:pt idx="200">
                  <c:v>2022-01-04</c:v>
                </c:pt>
                <c:pt idx="201">
                  <c:v>2022-01-05</c:v>
                </c:pt>
                <c:pt idx="202">
                  <c:v>2022-01-06</c:v>
                </c:pt>
                <c:pt idx="203">
                  <c:v>2022-01-07</c:v>
                </c:pt>
                <c:pt idx="204">
                  <c:v>2022-01-10</c:v>
                </c:pt>
                <c:pt idx="205">
                  <c:v>2022-01-11</c:v>
                </c:pt>
                <c:pt idx="206">
                  <c:v>2022-01-12</c:v>
                </c:pt>
                <c:pt idx="207">
                  <c:v>2022-01-13</c:v>
                </c:pt>
                <c:pt idx="208">
                  <c:v>2022-01-14</c:v>
                </c:pt>
                <c:pt idx="209">
                  <c:v>2022-01-17</c:v>
                </c:pt>
                <c:pt idx="210">
                  <c:v>2022-01-18</c:v>
                </c:pt>
                <c:pt idx="211">
                  <c:v>2022-01-19</c:v>
                </c:pt>
                <c:pt idx="212">
                  <c:v>2022-01-20</c:v>
                </c:pt>
                <c:pt idx="213">
                  <c:v>2022-01-21</c:v>
                </c:pt>
                <c:pt idx="214">
                  <c:v>2022-01-24</c:v>
                </c:pt>
                <c:pt idx="215">
                  <c:v>2022-01-25</c:v>
                </c:pt>
                <c:pt idx="216">
                  <c:v>2022-01-26</c:v>
                </c:pt>
                <c:pt idx="217">
                  <c:v>2022-01-27</c:v>
                </c:pt>
                <c:pt idx="218">
                  <c:v>2022-01-28</c:v>
                </c:pt>
                <c:pt idx="219">
                  <c:v>2022-02-07</c:v>
                </c:pt>
                <c:pt idx="220">
                  <c:v>2022-02-08</c:v>
                </c:pt>
                <c:pt idx="221">
                  <c:v>2022-02-09</c:v>
                </c:pt>
                <c:pt idx="222">
                  <c:v>2022-02-10</c:v>
                </c:pt>
                <c:pt idx="223">
                  <c:v>2022-02-11</c:v>
                </c:pt>
                <c:pt idx="224">
                  <c:v>2022-02-14</c:v>
                </c:pt>
                <c:pt idx="225">
                  <c:v>2022-02-15</c:v>
                </c:pt>
                <c:pt idx="226">
                  <c:v>2022-02-16</c:v>
                </c:pt>
                <c:pt idx="227">
                  <c:v>2022-02-17</c:v>
                </c:pt>
                <c:pt idx="228">
                  <c:v>2022-02-18</c:v>
                </c:pt>
                <c:pt idx="229">
                  <c:v>2022-02-21</c:v>
                </c:pt>
                <c:pt idx="230">
                  <c:v>2022-02-22</c:v>
                </c:pt>
                <c:pt idx="231">
                  <c:v>2022-02-23</c:v>
                </c:pt>
                <c:pt idx="232">
                  <c:v>2022-02-24</c:v>
                </c:pt>
                <c:pt idx="233">
                  <c:v>2022-02-25</c:v>
                </c:pt>
                <c:pt idx="234">
                  <c:v>2022-02-28</c:v>
                </c:pt>
                <c:pt idx="235">
                  <c:v>2022-03-01</c:v>
                </c:pt>
                <c:pt idx="236">
                  <c:v>2022-03-02</c:v>
                </c:pt>
                <c:pt idx="237">
                  <c:v>2022-03-03</c:v>
                </c:pt>
                <c:pt idx="238">
                  <c:v>2022-03-04</c:v>
                </c:pt>
                <c:pt idx="239">
                  <c:v>2022-03-07</c:v>
                </c:pt>
                <c:pt idx="240">
                  <c:v>2022-03-08</c:v>
                </c:pt>
                <c:pt idx="241">
                  <c:v>2022-03-09</c:v>
                </c:pt>
                <c:pt idx="242">
                  <c:v>2022-03-10</c:v>
                </c:pt>
                <c:pt idx="243">
                  <c:v>2022-03-11</c:v>
                </c:pt>
                <c:pt idx="244">
                  <c:v>2022-03-14</c:v>
                </c:pt>
                <c:pt idx="245">
                  <c:v>2022-03-15</c:v>
                </c:pt>
                <c:pt idx="246">
                  <c:v>2022-03-16</c:v>
                </c:pt>
                <c:pt idx="247">
                  <c:v>2022-03-17</c:v>
                </c:pt>
                <c:pt idx="248">
                  <c:v>2022-03-18</c:v>
                </c:pt>
                <c:pt idx="249">
                  <c:v>2022-03-21</c:v>
                </c:pt>
                <c:pt idx="250">
                  <c:v>2022-03-22</c:v>
                </c:pt>
                <c:pt idx="251">
                  <c:v>2022-03-23</c:v>
                </c:pt>
                <c:pt idx="252">
                  <c:v>2022-03-24</c:v>
                </c:pt>
                <c:pt idx="253">
                  <c:v>2022-03-25</c:v>
                </c:pt>
                <c:pt idx="254">
                  <c:v>2022-03-28</c:v>
                </c:pt>
                <c:pt idx="255">
                  <c:v>2022-03-29</c:v>
                </c:pt>
                <c:pt idx="256">
                  <c:v>2022-03-30</c:v>
                </c:pt>
                <c:pt idx="257">
                  <c:v>2022-03-31</c:v>
                </c:pt>
                <c:pt idx="258">
                  <c:v>2022-04-01</c:v>
                </c:pt>
                <c:pt idx="259">
                  <c:v>2022-04-06</c:v>
                </c:pt>
                <c:pt idx="260">
                  <c:v>2022-04-07</c:v>
                </c:pt>
                <c:pt idx="261">
                  <c:v>2022-04-08</c:v>
                </c:pt>
                <c:pt idx="262">
                  <c:v>2022-04-11</c:v>
                </c:pt>
                <c:pt idx="263">
                  <c:v>2022-04-12</c:v>
                </c:pt>
                <c:pt idx="264">
                  <c:v>2022-04-13</c:v>
                </c:pt>
                <c:pt idx="265">
                  <c:v>2022-04-14</c:v>
                </c:pt>
                <c:pt idx="266">
                  <c:v>2022-04-15</c:v>
                </c:pt>
                <c:pt idx="267">
                  <c:v>2022-04-18</c:v>
                </c:pt>
                <c:pt idx="268">
                  <c:v>2022-04-19</c:v>
                </c:pt>
                <c:pt idx="269">
                  <c:v>2022-04-20</c:v>
                </c:pt>
                <c:pt idx="270">
                  <c:v>2022-04-21</c:v>
                </c:pt>
                <c:pt idx="271">
                  <c:v>2022-04-22</c:v>
                </c:pt>
                <c:pt idx="272">
                  <c:v>2022-04-25</c:v>
                </c:pt>
                <c:pt idx="273">
                  <c:v>2022-04-26</c:v>
                </c:pt>
                <c:pt idx="274">
                  <c:v>2022-04-27</c:v>
                </c:pt>
                <c:pt idx="275">
                  <c:v>2022-04-28</c:v>
                </c:pt>
                <c:pt idx="276">
                  <c:v>2022-04-29</c:v>
                </c:pt>
                <c:pt idx="277">
                  <c:v>2022-05-05</c:v>
                </c:pt>
                <c:pt idx="278">
                  <c:v>2022-05-06</c:v>
                </c:pt>
                <c:pt idx="279">
                  <c:v>2022-05-09</c:v>
                </c:pt>
                <c:pt idx="280">
                  <c:v>2022-05-10</c:v>
                </c:pt>
                <c:pt idx="281">
                  <c:v>2022-05-11</c:v>
                </c:pt>
                <c:pt idx="282">
                  <c:v>2022-05-12</c:v>
                </c:pt>
                <c:pt idx="283">
                  <c:v>2022-05-13</c:v>
                </c:pt>
                <c:pt idx="284">
                  <c:v>2022-05-16</c:v>
                </c:pt>
                <c:pt idx="285">
                  <c:v>2022-05-17</c:v>
                </c:pt>
                <c:pt idx="286">
                  <c:v>2022-05-18</c:v>
                </c:pt>
                <c:pt idx="287">
                  <c:v>2022-05-19</c:v>
                </c:pt>
                <c:pt idx="288">
                  <c:v>2022-05-20</c:v>
                </c:pt>
                <c:pt idx="289">
                  <c:v>2022-05-23</c:v>
                </c:pt>
                <c:pt idx="290">
                  <c:v>2022-05-24</c:v>
                </c:pt>
                <c:pt idx="291">
                  <c:v>2022-05-25</c:v>
                </c:pt>
                <c:pt idx="292">
                  <c:v>2022-05-26</c:v>
                </c:pt>
                <c:pt idx="293">
                  <c:v>2022-05-27</c:v>
                </c:pt>
                <c:pt idx="294">
                  <c:v>2022-05-30</c:v>
                </c:pt>
                <c:pt idx="295">
                  <c:v>2022-05-31</c:v>
                </c:pt>
                <c:pt idx="296">
                  <c:v>2022-06-01</c:v>
                </c:pt>
                <c:pt idx="297">
                  <c:v>2022-06-02</c:v>
                </c:pt>
                <c:pt idx="298">
                  <c:v>2022-06-06</c:v>
                </c:pt>
                <c:pt idx="299">
                  <c:v>2022-06-07</c:v>
                </c:pt>
                <c:pt idx="300">
                  <c:v>2022-06-08</c:v>
                </c:pt>
                <c:pt idx="301">
                  <c:v>2022-06-09</c:v>
                </c:pt>
                <c:pt idx="302">
                  <c:v>2022-06-10</c:v>
                </c:pt>
                <c:pt idx="303">
                  <c:v>2022-06-13</c:v>
                </c:pt>
                <c:pt idx="304">
                  <c:v>2022-06-14</c:v>
                </c:pt>
                <c:pt idx="305">
                  <c:v>2022-06-15</c:v>
                </c:pt>
                <c:pt idx="306">
                  <c:v>2022-06-16</c:v>
                </c:pt>
                <c:pt idx="307">
                  <c:v>2022-06-17</c:v>
                </c:pt>
                <c:pt idx="308">
                  <c:v>2022-06-20</c:v>
                </c:pt>
                <c:pt idx="309">
                  <c:v>2022-06-21</c:v>
                </c:pt>
                <c:pt idx="310">
                  <c:v>2022-06-22</c:v>
                </c:pt>
                <c:pt idx="311">
                  <c:v>2022-06-23</c:v>
                </c:pt>
                <c:pt idx="312">
                  <c:v>2022-06-24</c:v>
                </c:pt>
                <c:pt idx="313">
                  <c:v>2022-06-27</c:v>
                </c:pt>
                <c:pt idx="314">
                  <c:v>2022-06-28</c:v>
                </c:pt>
                <c:pt idx="315">
                  <c:v>2022-06-29</c:v>
                </c:pt>
                <c:pt idx="316">
                  <c:v>2022-06-30</c:v>
                </c:pt>
                <c:pt idx="317">
                  <c:v>2022-07-01</c:v>
                </c:pt>
                <c:pt idx="318">
                  <c:v>2022-07-04</c:v>
                </c:pt>
                <c:pt idx="319">
                  <c:v>2022-07-05</c:v>
                </c:pt>
                <c:pt idx="320">
                  <c:v>2022-07-06</c:v>
                </c:pt>
                <c:pt idx="321">
                  <c:v>2022-07-07</c:v>
                </c:pt>
                <c:pt idx="322">
                  <c:v>2022-07-08</c:v>
                </c:pt>
                <c:pt idx="323">
                  <c:v>2022-07-11</c:v>
                </c:pt>
                <c:pt idx="324">
                  <c:v>2022-07-12</c:v>
                </c:pt>
                <c:pt idx="325">
                  <c:v>2022-07-13</c:v>
                </c:pt>
                <c:pt idx="326">
                  <c:v>2022-07-14</c:v>
                </c:pt>
                <c:pt idx="327">
                  <c:v>2022-07-15</c:v>
                </c:pt>
                <c:pt idx="328">
                  <c:v>2022-07-18</c:v>
                </c:pt>
                <c:pt idx="329">
                  <c:v>2022-07-19</c:v>
                </c:pt>
                <c:pt idx="330">
                  <c:v>2022-07-20</c:v>
                </c:pt>
                <c:pt idx="331">
                  <c:v>2022-07-21</c:v>
                </c:pt>
                <c:pt idx="332">
                  <c:v>2022-07-22</c:v>
                </c:pt>
                <c:pt idx="333">
                  <c:v>2022-07-25</c:v>
                </c:pt>
                <c:pt idx="334">
                  <c:v>2022-07-26</c:v>
                </c:pt>
                <c:pt idx="335">
                  <c:v>2022-07-27</c:v>
                </c:pt>
                <c:pt idx="336">
                  <c:v>2022-07-28</c:v>
                </c:pt>
                <c:pt idx="337">
                  <c:v>2022-07-29</c:v>
                </c:pt>
                <c:pt idx="338">
                  <c:v>2022-08-01</c:v>
                </c:pt>
                <c:pt idx="339">
                  <c:v>2022-08-02</c:v>
                </c:pt>
                <c:pt idx="340">
                  <c:v>2022-08-03</c:v>
                </c:pt>
                <c:pt idx="341">
                  <c:v>2022-08-04</c:v>
                </c:pt>
                <c:pt idx="342">
                  <c:v>2022-08-05</c:v>
                </c:pt>
                <c:pt idx="343">
                  <c:v>2022-08-08</c:v>
                </c:pt>
                <c:pt idx="344">
                  <c:v>2022-08-09</c:v>
                </c:pt>
                <c:pt idx="345">
                  <c:v>2022-08-10</c:v>
                </c:pt>
                <c:pt idx="346">
                  <c:v>2022-08-11</c:v>
                </c:pt>
                <c:pt idx="347">
                  <c:v>2022-08-12</c:v>
                </c:pt>
                <c:pt idx="348">
                  <c:v>2022-08-15</c:v>
                </c:pt>
                <c:pt idx="349">
                  <c:v>2022-08-16</c:v>
                </c:pt>
                <c:pt idx="350">
                  <c:v>2022-08-17</c:v>
                </c:pt>
                <c:pt idx="351">
                  <c:v>2022-08-18</c:v>
                </c:pt>
                <c:pt idx="352">
                  <c:v>2022-08-19</c:v>
                </c:pt>
                <c:pt idx="353">
                  <c:v>2022-08-22</c:v>
                </c:pt>
                <c:pt idx="354">
                  <c:v>2022-08-23</c:v>
                </c:pt>
                <c:pt idx="355">
                  <c:v>2022-08-24</c:v>
                </c:pt>
                <c:pt idx="356">
                  <c:v>2022-08-25</c:v>
                </c:pt>
                <c:pt idx="357">
                  <c:v>2022-08-26</c:v>
                </c:pt>
                <c:pt idx="358">
                  <c:v>2022-08-29</c:v>
                </c:pt>
                <c:pt idx="359">
                  <c:v>2022-08-30</c:v>
                </c:pt>
                <c:pt idx="360">
                  <c:v>2022-08-31</c:v>
                </c:pt>
                <c:pt idx="361">
                  <c:v>2022-09-01</c:v>
                </c:pt>
                <c:pt idx="362">
                  <c:v>2022-09-02</c:v>
                </c:pt>
                <c:pt idx="363">
                  <c:v>2022-09-05</c:v>
                </c:pt>
                <c:pt idx="364">
                  <c:v>2022-09-06</c:v>
                </c:pt>
                <c:pt idx="365">
                  <c:v>2022-09-07</c:v>
                </c:pt>
                <c:pt idx="366">
                  <c:v>2022-09-08</c:v>
                </c:pt>
                <c:pt idx="367">
                  <c:v>2022-09-09</c:v>
                </c:pt>
                <c:pt idx="368">
                  <c:v>2022-09-13</c:v>
                </c:pt>
                <c:pt idx="369">
                  <c:v>2022-09-14</c:v>
                </c:pt>
                <c:pt idx="370">
                  <c:v>2022-09-15</c:v>
                </c:pt>
                <c:pt idx="371">
                  <c:v>2022-09-16</c:v>
                </c:pt>
                <c:pt idx="372">
                  <c:v>2022-09-19</c:v>
                </c:pt>
                <c:pt idx="373">
                  <c:v>2022-09-20</c:v>
                </c:pt>
                <c:pt idx="374">
                  <c:v>2022-09-21</c:v>
                </c:pt>
                <c:pt idx="375">
                  <c:v>2022-09-22</c:v>
                </c:pt>
                <c:pt idx="376">
                  <c:v>2022-09-23</c:v>
                </c:pt>
                <c:pt idx="377">
                  <c:v>2022-09-26</c:v>
                </c:pt>
                <c:pt idx="378">
                  <c:v>2022-09-27</c:v>
                </c:pt>
                <c:pt idx="379">
                  <c:v>2022-09-28</c:v>
                </c:pt>
                <c:pt idx="380">
                  <c:v>2022-09-29</c:v>
                </c:pt>
                <c:pt idx="381">
                  <c:v>2022-09-30</c:v>
                </c:pt>
                <c:pt idx="382">
                  <c:v>2022-10-10</c:v>
                </c:pt>
                <c:pt idx="383">
                  <c:v>2022-10-11</c:v>
                </c:pt>
                <c:pt idx="384">
                  <c:v>2022-10-12</c:v>
                </c:pt>
                <c:pt idx="385">
                  <c:v>2022-10-13</c:v>
                </c:pt>
                <c:pt idx="386">
                  <c:v>2022-10-14</c:v>
                </c:pt>
                <c:pt idx="387">
                  <c:v>2022-10-17</c:v>
                </c:pt>
                <c:pt idx="388">
                  <c:v>2022-10-18</c:v>
                </c:pt>
                <c:pt idx="389">
                  <c:v>2022-10-19</c:v>
                </c:pt>
                <c:pt idx="390">
                  <c:v>2022-10-20</c:v>
                </c:pt>
                <c:pt idx="391">
                  <c:v>2022-10-21</c:v>
                </c:pt>
                <c:pt idx="392">
                  <c:v>2022-10-24</c:v>
                </c:pt>
                <c:pt idx="393">
                  <c:v>2022-10-25</c:v>
                </c:pt>
                <c:pt idx="394">
                  <c:v>2022-10-26</c:v>
                </c:pt>
                <c:pt idx="395">
                  <c:v>2022-10-27</c:v>
                </c:pt>
                <c:pt idx="396">
                  <c:v>2022-10-28</c:v>
                </c:pt>
                <c:pt idx="397">
                  <c:v>2022-10-31</c:v>
                </c:pt>
                <c:pt idx="398">
                  <c:v>2022-11-01</c:v>
                </c:pt>
                <c:pt idx="399">
                  <c:v>2022-11-02</c:v>
                </c:pt>
                <c:pt idx="400">
                  <c:v>2022-11-03</c:v>
                </c:pt>
                <c:pt idx="401">
                  <c:v>2022-11-04</c:v>
                </c:pt>
                <c:pt idx="402">
                  <c:v>2022-11-07</c:v>
                </c:pt>
                <c:pt idx="403">
                  <c:v>2022-11-08</c:v>
                </c:pt>
                <c:pt idx="404">
                  <c:v>2022-11-09</c:v>
                </c:pt>
                <c:pt idx="405">
                  <c:v>2022-11-10</c:v>
                </c:pt>
                <c:pt idx="406">
                  <c:v>2022-11-11</c:v>
                </c:pt>
                <c:pt idx="407">
                  <c:v>2022-11-14</c:v>
                </c:pt>
                <c:pt idx="408">
                  <c:v>2022-11-15</c:v>
                </c:pt>
                <c:pt idx="409">
                  <c:v>2022-11-16</c:v>
                </c:pt>
                <c:pt idx="410">
                  <c:v>2022-11-17</c:v>
                </c:pt>
                <c:pt idx="411">
                  <c:v>2022-11-18</c:v>
                </c:pt>
                <c:pt idx="412">
                  <c:v>2022-11-21</c:v>
                </c:pt>
                <c:pt idx="413">
                  <c:v>2022-11-22</c:v>
                </c:pt>
                <c:pt idx="414">
                  <c:v>2022-11-23</c:v>
                </c:pt>
                <c:pt idx="415">
                  <c:v>2022-11-24</c:v>
                </c:pt>
                <c:pt idx="416">
                  <c:v>2022-11-25</c:v>
                </c:pt>
                <c:pt idx="417">
                  <c:v>2022-11-28</c:v>
                </c:pt>
                <c:pt idx="418">
                  <c:v>2022-11-29</c:v>
                </c:pt>
                <c:pt idx="419">
                  <c:v>2022-11-30</c:v>
                </c:pt>
                <c:pt idx="420">
                  <c:v>2022-12-01</c:v>
                </c:pt>
                <c:pt idx="421">
                  <c:v>2022-12-02</c:v>
                </c:pt>
                <c:pt idx="422">
                  <c:v>2022-12-05</c:v>
                </c:pt>
                <c:pt idx="423">
                  <c:v>2022-12-06</c:v>
                </c:pt>
                <c:pt idx="424">
                  <c:v>2022-12-07</c:v>
                </c:pt>
                <c:pt idx="425">
                  <c:v>2022-12-08</c:v>
                </c:pt>
                <c:pt idx="426">
                  <c:v>2022-12-09</c:v>
                </c:pt>
                <c:pt idx="427">
                  <c:v>2022-12-12</c:v>
                </c:pt>
                <c:pt idx="428">
                  <c:v>2022-12-13</c:v>
                </c:pt>
                <c:pt idx="429">
                  <c:v>2022-12-14</c:v>
                </c:pt>
                <c:pt idx="430">
                  <c:v>2022-12-15</c:v>
                </c:pt>
                <c:pt idx="431">
                  <c:v>2022-12-16</c:v>
                </c:pt>
                <c:pt idx="432">
                  <c:v>2022-12-19</c:v>
                </c:pt>
                <c:pt idx="433">
                  <c:v>2022-12-20</c:v>
                </c:pt>
                <c:pt idx="434">
                  <c:v>2022-12-21</c:v>
                </c:pt>
                <c:pt idx="435">
                  <c:v>2022-12-22</c:v>
                </c:pt>
                <c:pt idx="436">
                  <c:v>2022-12-23</c:v>
                </c:pt>
                <c:pt idx="437">
                  <c:v>2022-12-26</c:v>
                </c:pt>
                <c:pt idx="438">
                  <c:v>2022-12-27</c:v>
                </c:pt>
                <c:pt idx="439">
                  <c:v>2022-12-28</c:v>
                </c:pt>
                <c:pt idx="440">
                  <c:v>2022-12-29</c:v>
                </c:pt>
                <c:pt idx="441">
                  <c:v>2022-12-30</c:v>
                </c:pt>
                <c:pt idx="442">
                  <c:v>2023-01-03</c:v>
                </c:pt>
                <c:pt idx="443">
                  <c:v>2023-01-04</c:v>
                </c:pt>
                <c:pt idx="444">
                  <c:v>2023-01-05</c:v>
                </c:pt>
                <c:pt idx="445">
                  <c:v>2023-01-06</c:v>
                </c:pt>
                <c:pt idx="446">
                  <c:v>2023-01-09</c:v>
                </c:pt>
                <c:pt idx="447">
                  <c:v>2023-01-10</c:v>
                </c:pt>
                <c:pt idx="448">
                  <c:v>2023-01-11</c:v>
                </c:pt>
                <c:pt idx="449">
                  <c:v>2023-01-12</c:v>
                </c:pt>
                <c:pt idx="450">
                  <c:v>2023-01-13</c:v>
                </c:pt>
                <c:pt idx="451">
                  <c:v>2023-01-16</c:v>
                </c:pt>
                <c:pt idx="452">
                  <c:v>2023-01-17</c:v>
                </c:pt>
                <c:pt idx="453">
                  <c:v>2023-01-18</c:v>
                </c:pt>
                <c:pt idx="454">
                  <c:v>2023-01-19</c:v>
                </c:pt>
                <c:pt idx="455">
                  <c:v>2023-01-20</c:v>
                </c:pt>
                <c:pt idx="456">
                  <c:v>2023-01-30</c:v>
                </c:pt>
                <c:pt idx="457">
                  <c:v>2023-01-31</c:v>
                </c:pt>
                <c:pt idx="458">
                  <c:v>2023-02-01</c:v>
                </c:pt>
                <c:pt idx="459">
                  <c:v>2023-02-02</c:v>
                </c:pt>
                <c:pt idx="460">
                  <c:v>2023-02-03</c:v>
                </c:pt>
                <c:pt idx="461">
                  <c:v>2023-02-06</c:v>
                </c:pt>
                <c:pt idx="462">
                  <c:v>2023-02-07</c:v>
                </c:pt>
                <c:pt idx="463">
                  <c:v>2023-02-08</c:v>
                </c:pt>
                <c:pt idx="464">
                  <c:v>2023-02-09</c:v>
                </c:pt>
                <c:pt idx="465">
                  <c:v>2023-02-10</c:v>
                </c:pt>
                <c:pt idx="466">
                  <c:v>2023-02-13</c:v>
                </c:pt>
                <c:pt idx="467">
                  <c:v>2023-02-14</c:v>
                </c:pt>
                <c:pt idx="468">
                  <c:v>2023-02-15</c:v>
                </c:pt>
                <c:pt idx="469">
                  <c:v>2023-02-16</c:v>
                </c:pt>
                <c:pt idx="470">
                  <c:v>2023-02-17</c:v>
                </c:pt>
                <c:pt idx="471">
                  <c:v>2023-02-20</c:v>
                </c:pt>
                <c:pt idx="472">
                  <c:v>2023-02-21</c:v>
                </c:pt>
                <c:pt idx="473">
                  <c:v>2023-02-22</c:v>
                </c:pt>
                <c:pt idx="474">
                  <c:v>2023-02-23</c:v>
                </c:pt>
                <c:pt idx="475">
                  <c:v>2023-02-24</c:v>
                </c:pt>
                <c:pt idx="476">
                  <c:v>2023-02-27</c:v>
                </c:pt>
                <c:pt idx="477">
                  <c:v>2023-02-28</c:v>
                </c:pt>
                <c:pt idx="478">
                  <c:v>2023-03-01</c:v>
                </c:pt>
                <c:pt idx="479">
                  <c:v>2023-03-02</c:v>
                </c:pt>
                <c:pt idx="480">
                  <c:v>2023-03-03</c:v>
                </c:pt>
                <c:pt idx="481">
                  <c:v>2023-03-06</c:v>
                </c:pt>
                <c:pt idx="482">
                  <c:v>2023-03-07</c:v>
                </c:pt>
                <c:pt idx="483">
                  <c:v>2023-03-08</c:v>
                </c:pt>
                <c:pt idx="484">
                  <c:v>2023-03-09</c:v>
                </c:pt>
                <c:pt idx="485">
                  <c:v>2023-03-10</c:v>
                </c:pt>
                <c:pt idx="486">
                  <c:v>2023-03-13</c:v>
                </c:pt>
                <c:pt idx="487">
                  <c:v>2023-03-14</c:v>
                </c:pt>
                <c:pt idx="488">
                  <c:v>2023-03-15</c:v>
                </c:pt>
                <c:pt idx="489">
                  <c:v>2023-03-16</c:v>
                </c:pt>
                <c:pt idx="490">
                  <c:v>2023-03-17</c:v>
                </c:pt>
                <c:pt idx="491">
                  <c:v>2023-03-20</c:v>
                </c:pt>
                <c:pt idx="492">
                  <c:v>2023-03-21</c:v>
                </c:pt>
                <c:pt idx="493">
                  <c:v>2023-03-22</c:v>
                </c:pt>
                <c:pt idx="494">
                  <c:v>2023-03-23</c:v>
                </c:pt>
                <c:pt idx="495">
                  <c:v>2023-03-24</c:v>
                </c:pt>
                <c:pt idx="496">
                  <c:v>2023-03-27</c:v>
                </c:pt>
                <c:pt idx="497">
                  <c:v>2023-03-28</c:v>
                </c:pt>
                <c:pt idx="498">
                  <c:v>2023-03-29</c:v>
                </c:pt>
                <c:pt idx="499">
                  <c:v>2023-03-30</c:v>
                </c:pt>
                <c:pt idx="500">
                  <c:v>2023-03-31</c:v>
                </c:pt>
                <c:pt idx="501">
                  <c:v>2023-04-03</c:v>
                </c:pt>
                <c:pt idx="502">
                  <c:v>2023-04-04</c:v>
                </c:pt>
                <c:pt idx="503">
                  <c:v>2023-04-06</c:v>
                </c:pt>
                <c:pt idx="504">
                  <c:v>2023-04-07</c:v>
                </c:pt>
                <c:pt idx="505">
                  <c:v>2023-04-10</c:v>
                </c:pt>
                <c:pt idx="506">
                  <c:v>2023-04-11</c:v>
                </c:pt>
                <c:pt idx="507">
                  <c:v>2023-04-12</c:v>
                </c:pt>
                <c:pt idx="508">
                  <c:v>2023-04-13</c:v>
                </c:pt>
                <c:pt idx="509">
                  <c:v>2023-04-14</c:v>
                </c:pt>
              </c:strCache>
            </c:strRef>
          </c:cat>
          <c:val>
            <c:numRef>
              <c:f>Sheet1!$D$2:$D$513</c:f>
              <c:numCache>
                <c:formatCode>#,##0.0000</c:formatCode>
                <c:ptCount val="512"/>
                <c:pt idx="0">
                  <c:v>409</c:v>
                </c:pt>
                <c:pt idx="1">
                  <c:v>449</c:v>
                </c:pt>
                <c:pt idx="2">
                  <c:v>399.92</c:v>
                </c:pt>
                <c:pt idx="3">
                  <c:v>400.05</c:v>
                </c:pt>
                <c:pt idx="4">
                  <c:v>422.96</c:v>
                </c:pt>
                <c:pt idx="5">
                  <c:v>420</c:v>
                </c:pt>
                <c:pt idx="6">
                  <c:v>420.8</c:v>
                </c:pt>
                <c:pt idx="7">
                  <c:v>439</c:v>
                </c:pt>
                <c:pt idx="8">
                  <c:v>422.11</c:v>
                </c:pt>
                <c:pt idx="9">
                  <c:v>419</c:v>
                </c:pt>
                <c:pt idx="10">
                  <c:v>429</c:v>
                </c:pt>
                <c:pt idx="11">
                  <c:v>440.12</c:v>
                </c:pt>
                <c:pt idx="12">
                  <c:v>460.5</c:v>
                </c:pt>
                <c:pt idx="13">
                  <c:v>453.52</c:v>
                </c:pt>
                <c:pt idx="14">
                  <c:v>439</c:v>
                </c:pt>
                <c:pt idx="15">
                  <c:v>438</c:v>
                </c:pt>
                <c:pt idx="16">
                  <c:v>466.86</c:v>
                </c:pt>
                <c:pt idx="17">
                  <c:v>473.8</c:v>
                </c:pt>
                <c:pt idx="18">
                  <c:v>471.15</c:v>
                </c:pt>
                <c:pt idx="19">
                  <c:v>468.99</c:v>
                </c:pt>
                <c:pt idx="20">
                  <c:v>455.21</c:v>
                </c:pt>
                <c:pt idx="21">
                  <c:v>452.98</c:v>
                </c:pt>
                <c:pt idx="22">
                  <c:v>463.71</c:v>
                </c:pt>
                <c:pt idx="23">
                  <c:v>486</c:v>
                </c:pt>
                <c:pt idx="24">
                  <c:v>478</c:v>
                </c:pt>
                <c:pt idx="25">
                  <c:v>499.34</c:v>
                </c:pt>
                <c:pt idx="26">
                  <c:v>521</c:v>
                </c:pt>
                <c:pt idx="27">
                  <c:v>511.4</c:v>
                </c:pt>
                <c:pt idx="28">
                  <c:v>535.33000000000004</c:v>
                </c:pt>
                <c:pt idx="29">
                  <c:v>578</c:v>
                </c:pt>
                <c:pt idx="30">
                  <c:v>569</c:v>
                </c:pt>
                <c:pt idx="31">
                  <c:v>594.79999999999995</c:v>
                </c:pt>
                <c:pt idx="32">
                  <c:v>592</c:v>
                </c:pt>
                <c:pt idx="33">
                  <c:v>578</c:v>
                </c:pt>
                <c:pt idx="34">
                  <c:v>578</c:v>
                </c:pt>
                <c:pt idx="35">
                  <c:v>576.37</c:v>
                </c:pt>
                <c:pt idx="36">
                  <c:v>564</c:v>
                </c:pt>
                <c:pt idx="37">
                  <c:v>533</c:v>
                </c:pt>
                <c:pt idx="38">
                  <c:v>524</c:v>
                </c:pt>
                <c:pt idx="39">
                  <c:v>529</c:v>
                </c:pt>
                <c:pt idx="40">
                  <c:v>545.78</c:v>
                </c:pt>
                <c:pt idx="41">
                  <c:v>521.66999999999996</c:v>
                </c:pt>
                <c:pt idx="42">
                  <c:v>533.67999999999995</c:v>
                </c:pt>
                <c:pt idx="43">
                  <c:v>579.04</c:v>
                </c:pt>
                <c:pt idx="44">
                  <c:v>581.86</c:v>
                </c:pt>
                <c:pt idx="45">
                  <c:v>563</c:v>
                </c:pt>
                <c:pt idx="46">
                  <c:v>576</c:v>
                </c:pt>
                <c:pt idx="47">
                  <c:v>562.28</c:v>
                </c:pt>
                <c:pt idx="48">
                  <c:v>553.59</c:v>
                </c:pt>
                <c:pt idx="49">
                  <c:v>575</c:v>
                </c:pt>
                <c:pt idx="50">
                  <c:v>563</c:v>
                </c:pt>
                <c:pt idx="51">
                  <c:v>604.03</c:v>
                </c:pt>
                <c:pt idx="52">
                  <c:v>591.9</c:v>
                </c:pt>
                <c:pt idx="53">
                  <c:v>614.66</c:v>
                </c:pt>
                <c:pt idx="54">
                  <c:v>594</c:v>
                </c:pt>
                <c:pt idx="55">
                  <c:v>574.88</c:v>
                </c:pt>
                <c:pt idx="56">
                  <c:v>568.85</c:v>
                </c:pt>
                <c:pt idx="57">
                  <c:v>571.66999999999996</c:v>
                </c:pt>
                <c:pt idx="58">
                  <c:v>562.91999999999996</c:v>
                </c:pt>
                <c:pt idx="59">
                  <c:v>566.42999999999995</c:v>
                </c:pt>
                <c:pt idx="60">
                  <c:v>545.05999999999995</c:v>
                </c:pt>
                <c:pt idx="61">
                  <c:v>555</c:v>
                </c:pt>
                <c:pt idx="62">
                  <c:v>558.34</c:v>
                </c:pt>
                <c:pt idx="63">
                  <c:v>560.05999999999995</c:v>
                </c:pt>
                <c:pt idx="64">
                  <c:v>540</c:v>
                </c:pt>
                <c:pt idx="65">
                  <c:v>555.01</c:v>
                </c:pt>
                <c:pt idx="66">
                  <c:v>560</c:v>
                </c:pt>
                <c:pt idx="67">
                  <c:v>582.88</c:v>
                </c:pt>
                <c:pt idx="68">
                  <c:v>558.97</c:v>
                </c:pt>
                <c:pt idx="69">
                  <c:v>551.02</c:v>
                </c:pt>
                <c:pt idx="70">
                  <c:v>544.5</c:v>
                </c:pt>
                <c:pt idx="71">
                  <c:v>552</c:v>
                </c:pt>
                <c:pt idx="72">
                  <c:v>543.78</c:v>
                </c:pt>
                <c:pt idx="73">
                  <c:v>557</c:v>
                </c:pt>
                <c:pt idx="74">
                  <c:v>552.29999999999995</c:v>
                </c:pt>
                <c:pt idx="75">
                  <c:v>545.24</c:v>
                </c:pt>
                <c:pt idx="76">
                  <c:v>522.01</c:v>
                </c:pt>
                <c:pt idx="77">
                  <c:v>585.29999999999995</c:v>
                </c:pt>
                <c:pt idx="78">
                  <c:v>577.75</c:v>
                </c:pt>
                <c:pt idx="79">
                  <c:v>593.08000000000004</c:v>
                </c:pt>
                <c:pt idx="80">
                  <c:v>588.29</c:v>
                </c:pt>
                <c:pt idx="81">
                  <c:v>562</c:v>
                </c:pt>
                <c:pt idx="82">
                  <c:v>565.01</c:v>
                </c:pt>
                <c:pt idx="83">
                  <c:v>542.66</c:v>
                </c:pt>
                <c:pt idx="84">
                  <c:v>556.26</c:v>
                </c:pt>
                <c:pt idx="85">
                  <c:v>534.77</c:v>
                </c:pt>
                <c:pt idx="86">
                  <c:v>527</c:v>
                </c:pt>
                <c:pt idx="87">
                  <c:v>535.19000000000005</c:v>
                </c:pt>
                <c:pt idx="88">
                  <c:v>528.1</c:v>
                </c:pt>
                <c:pt idx="89">
                  <c:v>536.5</c:v>
                </c:pt>
                <c:pt idx="90">
                  <c:v>513.04999999999995</c:v>
                </c:pt>
                <c:pt idx="91">
                  <c:v>518</c:v>
                </c:pt>
                <c:pt idx="92">
                  <c:v>530.5</c:v>
                </c:pt>
                <c:pt idx="93">
                  <c:v>571.49</c:v>
                </c:pt>
                <c:pt idx="94">
                  <c:v>569.08000000000004</c:v>
                </c:pt>
                <c:pt idx="95">
                  <c:v>568.71</c:v>
                </c:pt>
                <c:pt idx="96">
                  <c:v>551.13</c:v>
                </c:pt>
                <c:pt idx="97">
                  <c:v>568</c:v>
                </c:pt>
                <c:pt idx="98">
                  <c:v>600</c:v>
                </c:pt>
                <c:pt idx="99">
                  <c:v>613.13</c:v>
                </c:pt>
                <c:pt idx="100">
                  <c:v>566.54</c:v>
                </c:pt>
                <c:pt idx="101">
                  <c:v>526.47</c:v>
                </c:pt>
                <c:pt idx="102">
                  <c:v>553.99</c:v>
                </c:pt>
                <c:pt idx="103">
                  <c:v>547.99</c:v>
                </c:pt>
                <c:pt idx="104">
                  <c:v>529.79</c:v>
                </c:pt>
                <c:pt idx="105">
                  <c:v>537.28</c:v>
                </c:pt>
                <c:pt idx="106">
                  <c:v>528</c:v>
                </c:pt>
                <c:pt idx="107">
                  <c:v>543.78</c:v>
                </c:pt>
                <c:pt idx="108">
                  <c:v>531</c:v>
                </c:pt>
                <c:pt idx="109">
                  <c:v>533.79999999999995</c:v>
                </c:pt>
                <c:pt idx="110">
                  <c:v>552.49</c:v>
                </c:pt>
                <c:pt idx="111">
                  <c:v>544</c:v>
                </c:pt>
                <c:pt idx="112">
                  <c:v>585</c:v>
                </c:pt>
                <c:pt idx="113">
                  <c:v>603.99</c:v>
                </c:pt>
                <c:pt idx="114">
                  <c:v>576.20000000000005</c:v>
                </c:pt>
                <c:pt idx="115">
                  <c:v>561.11</c:v>
                </c:pt>
                <c:pt idx="116">
                  <c:v>569.9</c:v>
                </c:pt>
                <c:pt idx="117">
                  <c:v>543.88</c:v>
                </c:pt>
                <c:pt idx="118">
                  <c:v>535.13</c:v>
                </c:pt>
                <c:pt idx="119">
                  <c:v>555.54999999999995</c:v>
                </c:pt>
                <c:pt idx="120">
                  <c:v>536.52</c:v>
                </c:pt>
                <c:pt idx="121">
                  <c:v>527.24</c:v>
                </c:pt>
                <c:pt idx="122">
                  <c:v>532</c:v>
                </c:pt>
                <c:pt idx="123">
                  <c:v>536.5</c:v>
                </c:pt>
                <c:pt idx="124">
                  <c:v>529.85</c:v>
                </c:pt>
                <c:pt idx="125">
                  <c:v>520.32000000000005</c:v>
                </c:pt>
                <c:pt idx="126">
                  <c:v>464</c:v>
                </c:pt>
                <c:pt idx="127">
                  <c:v>434</c:v>
                </c:pt>
                <c:pt idx="128">
                  <c:v>424</c:v>
                </c:pt>
                <c:pt idx="129">
                  <c:v>425.51</c:v>
                </c:pt>
                <c:pt idx="130">
                  <c:v>413.76</c:v>
                </c:pt>
                <c:pt idx="131">
                  <c:v>394.88</c:v>
                </c:pt>
                <c:pt idx="132">
                  <c:v>404.02</c:v>
                </c:pt>
                <c:pt idx="133">
                  <c:v>402.01</c:v>
                </c:pt>
                <c:pt idx="134">
                  <c:v>401.6</c:v>
                </c:pt>
                <c:pt idx="135">
                  <c:v>403.23</c:v>
                </c:pt>
                <c:pt idx="136">
                  <c:v>397.5</c:v>
                </c:pt>
                <c:pt idx="137">
                  <c:v>369</c:v>
                </c:pt>
                <c:pt idx="138">
                  <c:v>397</c:v>
                </c:pt>
                <c:pt idx="139">
                  <c:v>395.28</c:v>
                </c:pt>
                <c:pt idx="140">
                  <c:v>386.38</c:v>
                </c:pt>
                <c:pt idx="141">
                  <c:v>383.11</c:v>
                </c:pt>
                <c:pt idx="142">
                  <c:v>388</c:v>
                </c:pt>
                <c:pt idx="143">
                  <c:v>388.09</c:v>
                </c:pt>
                <c:pt idx="144">
                  <c:v>403.39</c:v>
                </c:pt>
                <c:pt idx="145">
                  <c:v>390.51</c:v>
                </c:pt>
                <c:pt idx="146">
                  <c:v>390</c:v>
                </c:pt>
                <c:pt idx="147">
                  <c:v>401</c:v>
                </c:pt>
                <c:pt idx="148">
                  <c:v>383</c:v>
                </c:pt>
                <c:pt idx="149">
                  <c:v>375.7</c:v>
                </c:pt>
                <c:pt idx="150">
                  <c:v>358.3</c:v>
                </c:pt>
                <c:pt idx="151">
                  <c:v>343.83</c:v>
                </c:pt>
                <c:pt idx="152">
                  <c:v>304.32</c:v>
                </c:pt>
                <c:pt idx="153">
                  <c:v>302.16000000000003</c:v>
                </c:pt>
                <c:pt idx="154">
                  <c:v>297.06</c:v>
                </c:pt>
                <c:pt idx="155">
                  <c:v>311.14999999999998</c:v>
                </c:pt>
                <c:pt idx="156">
                  <c:v>312.36</c:v>
                </c:pt>
                <c:pt idx="157">
                  <c:v>321.76</c:v>
                </c:pt>
                <c:pt idx="158">
                  <c:v>342.4</c:v>
                </c:pt>
                <c:pt idx="159">
                  <c:v>332.81</c:v>
                </c:pt>
                <c:pt idx="160">
                  <c:v>324.75</c:v>
                </c:pt>
                <c:pt idx="161">
                  <c:v>332.67</c:v>
                </c:pt>
                <c:pt idx="162">
                  <c:v>331</c:v>
                </c:pt>
                <c:pt idx="163">
                  <c:v>332.6</c:v>
                </c:pt>
                <c:pt idx="164">
                  <c:v>337.85</c:v>
                </c:pt>
                <c:pt idx="165">
                  <c:v>320.08</c:v>
                </c:pt>
                <c:pt idx="166">
                  <c:v>323.57</c:v>
                </c:pt>
                <c:pt idx="167">
                  <c:v>316</c:v>
                </c:pt>
                <c:pt idx="168">
                  <c:v>315.99</c:v>
                </c:pt>
                <c:pt idx="169">
                  <c:v>328.21</c:v>
                </c:pt>
                <c:pt idx="170">
                  <c:v>332.51</c:v>
                </c:pt>
                <c:pt idx="171">
                  <c:v>337.21</c:v>
                </c:pt>
                <c:pt idx="172">
                  <c:v>333.61</c:v>
                </c:pt>
                <c:pt idx="173">
                  <c:v>346.48</c:v>
                </c:pt>
                <c:pt idx="174">
                  <c:v>342.95</c:v>
                </c:pt>
                <c:pt idx="175">
                  <c:v>362.43</c:v>
                </c:pt>
                <c:pt idx="176">
                  <c:v>357.53</c:v>
                </c:pt>
                <c:pt idx="177">
                  <c:v>372.03</c:v>
                </c:pt>
                <c:pt idx="178">
                  <c:v>355.01</c:v>
                </c:pt>
                <c:pt idx="179">
                  <c:v>359.1</c:v>
                </c:pt>
                <c:pt idx="180">
                  <c:v>348.3</c:v>
                </c:pt>
                <c:pt idx="181">
                  <c:v>350</c:v>
                </c:pt>
                <c:pt idx="182">
                  <c:v>350.1</c:v>
                </c:pt>
                <c:pt idx="183">
                  <c:v>359</c:v>
                </c:pt>
                <c:pt idx="184">
                  <c:v>347.19</c:v>
                </c:pt>
                <c:pt idx="185">
                  <c:v>352.06</c:v>
                </c:pt>
                <c:pt idx="186">
                  <c:v>356.84</c:v>
                </c:pt>
                <c:pt idx="187">
                  <c:v>353</c:v>
                </c:pt>
                <c:pt idx="188">
                  <c:v>369.09</c:v>
                </c:pt>
                <c:pt idx="189">
                  <c:v>353.99</c:v>
                </c:pt>
                <c:pt idx="190">
                  <c:v>344.92</c:v>
                </c:pt>
                <c:pt idx="191">
                  <c:v>349.25</c:v>
                </c:pt>
                <c:pt idx="192">
                  <c:v>357</c:v>
                </c:pt>
                <c:pt idx="193">
                  <c:v>355.38</c:v>
                </c:pt>
                <c:pt idx="194">
                  <c:v>341.5</c:v>
                </c:pt>
                <c:pt idx="195">
                  <c:v>332.88</c:v>
                </c:pt>
                <c:pt idx="196">
                  <c:v>334.89</c:v>
                </c:pt>
                <c:pt idx="197">
                  <c:v>336.42</c:v>
                </c:pt>
                <c:pt idx="198">
                  <c:v>348.28</c:v>
                </c:pt>
                <c:pt idx="199">
                  <c:v>349.83</c:v>
                </c:pt>
                <c:pt idx="200">
                  <c:v>351.63</c:v>
                </c:pt>
                <c:pt idx="201">
                  <c:v>347.58</c:v>
                </c:pt>
                <c:pt idx="202">
                  <c:v>348.05</c:v>
                </c:pt>
                <c:pt idx="203">
                  <c:v>342.44</c:v>
                </c:pt>
                <c:pt idx="204">
                  <c:v>346.58</c:v>
                </c:pt>
                <c:pt idx="205">
                  <c:v>345.89</c:v>
                </c:pt>
                <c:pt idx="206">
                  <c:v>336.7</c:v>
                </c:pt>
                <c:pt idx="207">
                  <c:v>319.11</c:v>
                </c:pt>
                <c:pt idx="208">
                  <c:v>311.58999999999997</c:v>
                </c:pt>
                <c:pt idx="209">
                  <c:v>320.24</c:v>
                </c:pt>
                <c:pt idx="210">
                  <c:v>351</c:v>
                </c:pt>
                <c:pt idx="211">
                  <c:v>346.99</c:v>
                </c:pt>
                <c:pt idx="212">
                  <c:v>333.8</c:v>
                </c:pt>
                <c:pt idx="213">
                  <c:v>319.18</c:v>
                </c:pt>
                <c:pt idx="214">
                  <c:v>309.3</c:v>
                </c:pt>
                <c:pt idx="215">
                  <c:v>301.39999999999998</c:v>
                </c:pt>
                <c:pt idx="216">
                  <c:v>298.2</c:v>
                </c:pt>
                <c:pt idx="217">
                  <c:v>281.85000000000002</c:v>
                </c:pt>
                <c:pt idx="218">
                  <c:v>301.73</c:v>
                </c:pt>
                <c:pt idx="219">
                  <c:v>313.98</c:v>
                </c:pt>
                <c:pt idx="220">
                  <c:v>301.8</c:v>
                </c:pt>
                <c:pt idx="221">
                  <c:v>300</c:v>
                </c:pt>
                <c:pt idx="222">
                  <c:v>300.72000000000003</c:v>
                </c:pt>
                <c:pt idx="223">
                  <c:v>285</c:v>
                </c:pt>
                <c:pt idx="224">
                  <c:v>269.54000000000002</c:v>
                </c:pt>
                <c:pt idx="225">
                  <c:v>271.01</c:v>
                </c:pt>
                <c:pt idx="226">
                  <c:v>268.33999999999997</c:v>
                </c:pt>
                <c:pt idx="227">
                  <c:v>268.27999999999997</c:v>
                </c:pt>
                <c:pt idx="228">
                  <c:v>265.01</c:v>
                </c:pt>
                <c:pt idx="229">
                  <c:v>264.62</c:v>
                </c:pt>
                <c:pt idx="230">
                  <c:v>254.05</c:v>
                </c:pt>
                <c:pt idx="231">
                  <c:v>267.7</c:v>
                </c:pt>
                <c:pt idx="232">
                  <c:v>256.86</c:v>
                </c:pt>
                <c:pt idx="233">
                  <c:v>262</c:v>
                </c:pt>
                <c:pt idx="234">
                  <c:v>266.66000000000003</c:v>
                </c:pt>
                <c:pt idx="235">
                  <c:v>271.38</c:v>
                </c:pt>
                <c:pt idx="236">
                  <c:v>268</c:v>
                </c:pt>
                <c:pt idx="237">
                  <c:v>259.85000000000002</c:v>
                </c:pt>
                <c:pt idx="238">
                  <c:v>259.23</c:v>
                </c:pt>
                <c:pt idx="239">
                  <c:v>246</c:v>
                </c:pt>
                <c:pt idx="240">
                  <c:v>249.82</c:v>
                </c:pt>
                <c:pt idx="241">
                  <c:v>237.97</c:v>
                </c:pt>
                <c:pt idx="242">
                  <c:v>230.22</c:v>
                </c:pt>
                <c:pt idx="243">
                  <c:v>234.44</c:v>
                </c:pt>
                <c:pt idx="244">
                  <c:v>241.78</c:v>
                </c:pt>
                <c:pt idx="245">
                  <c:v>234.33</c:v>
                </c:pt>
                <c:pt idx="246">
                  <c:v>237.41</c:v>
                </c:pt>
                <c:pt idx="247">
                  <c:v>243.84</c:v>
                </c:pt>
                <c:pt idx="248">
                  <c:v>232.75</c:v>
                </c:pt>
                <c:pt idx="249">
                  <c:v>230</c:v>
                </c:pt>
                <c:pt idx="250">
                  <c:v>222.66</c:v>
                </c:pt>
                <c:pt idx="251">
                  <c:v>231.81</c:v>
                </c:pt>
                <c:pt idx="252">
                  <c:v>226.99</c:v>
                </c:pt>
                <c:pt idx="253">
                  <c:v>220.66</c:v>
                </c:pt>
                <c:pt idx="254">
                  <c:v>220.6</c:v>
                </c:pt>
                <c:pt idx="255">
                  <c:v>221.79</c:v>
                </c:pt>
                <c:pt idx="256">
                  <c:v>224.9</c:v>
                </c:pt>
                <c:pt idx="257">
                  <c:v>226.28</c:v>
                </c:pt>
                <c:pt idx="258">
                  <c:v>227</c:v>
                </c:pt>
                <c:pt idx="259">
                  <c:v>220.88</c:v>
                </c:pt>
                <c:pt idx="260">
                  <c:v>215</c:v>
                </c:pt>
                <c:pt idx="261">
                  <c:v>209.82</c:v>
                </c:pt>
                <c:pt idx="262">
                  <c:v>204.92</c:v>
                </c:pt>
                <c:pt idx="263">
                  <c:v>206</c:v>
                </c:pt>
                <c:pt idx="264">
                  <c:v>200.96</c:v>
                </c:pt>
                <c:pt idx="265">
                  <c:v>211.94</c:v>
                </c:pt>
                <c:pt idx="266">
                  <c:v>205.49</c:v>
                </c:pt>
                <c:pt idx="267">
                  <c:v>199.2</c:v>
                </c:pt>
                <c:pt idx="268">
                  <c:v>201.03</c:v>
                </c:pt>
                <c:pt idx="269">
                  <c:v>201.22</c:v>
                </c:pt>
                <c:pt idx="270">
                  <c:v>207.93</c:v>
                </c:pt>
                <c:pt idx="271">
                  <c:v>200</c:v>
                </c:pt>
                <c:pt idx="272">
                  <c:v>191</c:v>
                </c:pt>
                <c:pt idx="273">
                  <c:v>187</c:v>
                </c:pt>
                <c:pt idx="274">
                  <c:v>189.09</c:v>
                </c:pt>
                <c:pt idx="275">
                  <c:v>185.01</c:v>
                </c:pt>
                <c:pt idx="276">
                  <c:v>196.7</c:v>
                </c:pt>
                <c:pt idx="277">
                  <c:v>201.7</c:v>
                </c:pt>
                <c:pt idx="278">
                  <c:v>215</c:v>
                </c:pt>
                <c:pt idx="279">
                  <c:v>216.29</c:v>
                </c:pt>
                <c:pt idx="280">
                  <c:v>225.22</c:v>
                </c:pt>
                <c:pt idx="281">
                  <c:v>219.01</c:v>
                </c:pt>
                <c:pt idx="282">
                  <c:v>217.43</c:v>
                </c:pt>
                <c:pt idx="283">
                  <c:v>216.32</c:v>
                </c:pt>
                <c:pt idx="284">
                  <c:v>215.01</c:v>
                </c:pt>
                <c:pt idx="285">
                  <c:v>214.9</c:v>
                </c:pt>
                <c:pt idx="286">
                  <c:v>213.6</c:v>
                </c:pt>
                <c:pt idx="287">
                  <c:v>214.34</c:v>
                </c:pt>
                <c:pt idx="288">
                  <c:v>220.44</c:v>
                </c:pt>
                <c:pt idx="289">
                  <c:v>218.38</c:v>
                </c:pt>
                <c:pt idx="290">
                  <c:v>212.26</c:v>
                </c:pt>
                <c:pt idx="291">
                  <c:v>231.98</c:v>
                </c:pt>
                <c:pt idx="292">
                  <c:v>240.44</c:v>
                </c:pt>
                <c:pt idx="293">
                  <c:v>232.48</c:v>
                </c:pt>
                <c:pt idx="294">
                  <c:v>254.88</c:v>
                </c:pt>
                <c:pt idx="295">
                  <c:v>264</c:v>
                </c:pt>
                <c:pt idx="296">
                  <c:v>259.98</c:v>
                </c:pt>
                <c:pt idx="297">
                  <c:v>218</c:v>
                </c:pt>
                <c:pt idx="298">
                  <c:v>219.99</c:v>
                </c:pt>
                <c:pt idx="299">
                  <c:v>207.79</c:v>
                </c:pt>
                <c:pt idx="300">
                  <c:v>207.79</c:v>
                </c:pt>
                <c:pt idx="301">
                  <c:v>194.73</c:v>
                </c:pt>
                <c:pt idx="302">
                  <c:v>189.8</c:v>
                </c:pt>
                <c:pt idx="303">
                  <c:v>192.17</c:v>
                </c:pt>
                <c:pt idx="304">
                  <c:v>210</c:v>
                </c:pt>
                <c:pt idx="305">
                  <c:v>208.07</c:v>
                </c:pt>
                <c:pt idx="306">
                  <c:v>211.11</c:v>
                </c:pt>
                <c:pt idx="307">
                  <c:v>206.7</c:v>
                </c:pt>
                <c:pt idx="308">
                  <c:v>205.18</c:v>
                </c:pt>
                <c:pt idx="309">
                  <c:v>205.14</c:v>
                </c:pt>
                <c:pt idx="310">
                  <c:v>204.18</c:v>
                </c:pt>
                <c:pt idx="311">
                  <c:v>211.11</c:v>
                </c:pt>
                <c:pt idx="312">
                  <c:v>213.55</c:v>
                </c:pt>
                <c:pt idx="313">
                  <c:v>209.31</c:v>
                </c:pt>
                <c:pt idx="314">
                  <c:v>209.85</c:v>
                </c:pt>
                <c:pt idx="315">
                  <c:v>215.37</c:v>
                </c:pt>
                <c:pt idx="316">
                  <c:v>209.42</c:v>
                </c:pt>
                <c:pt idx="317">
                  <c:v>199.5</c:v>
                </c:pt>
                <c:pt idx="318">
                  <c:v>198.83</c:v>
                </c:pt>
                <c:pt idx="319">
                  <c:v>192.78</c:v>
                </c:pt>
                <c:pt idx="320">
                  <c:v>195</c:v>
                </c:pt>
                <c:pt idx="321">
                  <c:v>195.26</c:v>
                </c:pt>
                <c:pt idx="322">
                  <c:v>191.37</c:v>
                </c:pt>
                <c:pt idx="323">
                  <c:v>190.87</c:v>
                </c:pt>
                <c:pt idx="324">
                  <c:v>185.3</c:v>
                </c:pt>
                <c:pt idx="325">
                  <c:v>185.77</c:v>
                </c:pt>
                <c:pt idx="326">
                  <c:v>184.72</c:v>
                </c:pt>
                <c:pt idx="327">
                  <c:v>182.5</c:v>
                </c:pt>
                <c:pt idx="328">
                  <c:v>188</c:v>
                </c:pt>
                <c:pt idx="329">
                  <c:v>190.28</c:v>
                </c:pt>
                <c:pt idx="330">
                  <c:v>196</c:v>
                </c:pt>
                <c:pt idx="331">
                  <c:v>203.99</c:v>
                </c:pt>
                <c:pt idx="332">
                  <c:v>200.02</c:v>
                </c:pt>
                <c:pt idx="333">
                  <c:v>203.4</c:v>
                </c:pt>
                <c:pt idx="334">
                  <c:v>209.66</c:v>
                </c:pt>
                <c:pt idx="335">
                  <c:v>216.46</c:v>
                </c:pt>
                <c:pt idx="336">
                  <c:v>224.65</c:v>
                </c:pt>
                <c:pt idx="337">
                  <c:v>216.86</c:v>
                </c:pt>
                <c:pt idx="338">
                  <c:v>213.47</c:v>
                </c:pt>
                <c:pt idx="339">
                  <c:v>210</c:v>
                </c:pt>
                <c:pt idx="340">
                  <c:v>215.21</c:v>
                </c:pt>
                <c:pt idx="341">
                  <c:v>211.18</c:v>
                </c:pt>
                <c:pt idx="342">
                  <c:v>253.42</c:v>
                </c:pt>
                <c:pt idx="343">
                  <c:v>255.39</c:v>
                </c:pt>
                <c:pt idx="344">
                  <c:v>238.78</c:v>
                </c:pt>
                <c:pt idx="345">
                  <c:v>231.91</c:v>
                </c:pt>
                <c:pt idx="346">
                  <c:v>230.3</c:v>
                </c:pt>
                <c:pt idx="347">
                  <c:v>222.25</c:v>
                </c:pt>
                <c:pt idx="348">
                  <c:v>225.94</c:v>
                </c:pt>
                <c:pt idx="349">
                  <c:v>216.07</c:v>
                </c:pt>
                <c:pt idx="350">
                  <c:v>213.83</c:v>
                </c:pt>
                <c:pt idx="351">
                  <c:v>218.3</c:v>
                </c:pt>
                <c:pt idx="352">
                  <c:v>215.99</c:v>
                </c:pt>
                <c:pt idx="353">
                  <c:v>197.8</c:v>
                </c:pt>
                <c:pt idx="354">
                  <c:v>194.1</c:v>
                </c:pt>
                <c:pt idx="355">
                  <c:v>187.65</c:v>
                </c:pt>
                <c:pt idx="356">
                  <c:v>186.77</c:v>
                </c:pt>
                <c:pt idx="357">
                  <c:v>182.08</c:v>
                </c:pt>
                <c:pt idx="358">
                  <c:v>181.32</c:v>
                </c:pt>
                <c:pt idx="359">
                  <c:v>176.17</c:v>
                </c:pt>
                <c:pt idx="360">
                  <c:v>177</c:v>
                </c:pt>
                <c:pt idx="361">
                  <c:v>182.63</c:v>
                </c:pt>
                <c:pt idx="362">
                  <c:v>183.64</c:v>
                </c:pt>
                <c:pt idx="363">
                  <c:v>174.12</c:v>
                </c:pt>
                <c:pt idx="364">
                  <c:v>169.3</c:v>
                </c:pt>
                <c:pt idx="365">
                  <c:v>178.88</c:v>
                </c:pt>
                <c:pt idx="366">
                  <c:v>180.64</c:v>
                </c:pt>
                <c:pt idx="367">
                  <c:v>190</c:v>
                </c:pt>
                <c:pt idx="368">
                  <c:v>193.65</c:v>
                </c:pt>
                <c:pt idx="369">
                  <c:v>197.2</c:v>
                </c:pt>
                <c:pt idx="370">
                  <c:v>197</c:v>
                </c:pt>
                <c:pt idx="371">
                  <c:v>196.95</c:v>
                </c:pt>
                <c:pt idx="372">
                  <c:v>189.74</c:v>
                </c:pt>
                <c:pt idx="373">
                  <c:v>184.12</c:v>
                </c:pt>
                <c:pt idx="374">
                  <c:v>182</c:v>
                </c:pt>
                <c:pt idx="375">
                  <c:v>187.09</c:v>
                </c:pt>
                <c:pt idx="376">
                  <c:v>177.5</c:v>
                </c:pt>
                <c:pt idx="377">
                  <c:v>175.6</c:v>
                </c:pt>
                <c:pt idx="378">
                  <c:v>176.81</c:v>
                </c:pt>
                <c:pt idx="379">
                  <c:v>172.76</c:v>
                </c:pt>
                <c:pt idx="380">
                  <c:v>169.16</c:v>
                </c:pt>
                <c:pt idx="381">
                  <c:v>165.01</c:v>
                </c:pt>
                <c:pt idx="382">
                  <c:v>158.31</c:v>
                </c:pt>
                <c:pt idx="383">
                  <c:v>152.58000000000001</c:v>
                </c:pt>
                <c:pt idx="384">
                  <c:v>163.54</c:v>
                </c:pt>
                <c:pt idx="385">
                  <c:v>175.01</c:v>
                </c:pt>
                <c:pt idx="386">
                  <c:v>173.9</c:v>
                </c:pt>
                <c:pt idx="387">
                  <c:v>200.4</c:v>
                </c:pt>
                <c:pt idx="388">
                  <c:v>195.51</c:v>
                </c:pt>
                <c:pt idx="389">
                  <c:v>195.39</c:v>
                </c:pt>
                <c:pt idx="390">
                  <c:v>209.4</c:v>
                </c:pt>
                <c:pt idx="391">
                  <c:v>216.8</c:v>
                </c:pt>
                <c:pt idx="392">
                  <c:v>214.17</c:v>
                </c:pt>
                <c:pt idx="393">
                  <c:v>215</c:v>
                </c:pt>
                <c:pt idx="394">
                  <c:v>233</c:v>
                </c:pt>
                <c:pt idx="395">
                  <c:v>228.1</c:v>
                </c:pt>
                <c:pt idx="396">
                  <c:v>223</c:v>
                </c:pt>
                <c:pt idx="397">
                  <c:v>225.18</c:v>
                </c:pt>
                <c:pt idx="398">
                  <c:v>218.74</c:v>
                </c:pt>
                <c:pt idx="399">
                  <c:v>211.2</c:v>
                </c:pt>
                <c:pt idx="400">
                  <c:v>211.8</c:v>
                </c:pt>
                <c:pt idx="401">
                  <c:v>209.68</c:v>
                </c:pt>
                <c:pt idx="402">
                  <c:v>207.5</c:v>
                </c:pt>
                <c:pt idx="403">
                  <c:v>209.89</c:v>
                </c:pt>
                <c:pt idx="404">
                  <c:v>202.22</c:v>
                </c:pt>
                <c:pt idx="405">
                  <c:v>202.08</c:v>
                </c:pt>
                <c:pt idx="406">
                  <c:v>201.5</c:v>
                </c:pt>
                <c:pt idx="407">
                  <c:v>203.17</c:v>
                </c:pt>
                <c:pt idx="408">
                  <c:v>204.66</c:v>
                </c:pt>
                <c:pt idx="409">
                  <c:v>202.53</c:v>
                </c:pt>
                <c:pt idx="410">
                  <c:v>213</c:v>
                </c:pt>
                <c:pt idx="411">
                  <c:v>204</c:v>
                </c:pt>
                <c:pt idx="412">
                  <c:v>200.99</c:v>
                </c:pt>
                <c:pt idx="413">
                  <c:v>196.6</c:v>
                </c:pt>
                <c:pt idx="414">
                  <c:v>192.19</c:v>
                </c:pt>
                <c:pt idx="415">
                  <c:v>188.5</c:v>
                </c:pt>
                <c:pt idx="416">
                  <c:v>185.33</c:v>
                </c:pt>
                <c:pt idx="417">
                  <c:v>182</c:v>
                </c:pt>
                <c:pt idx="418">
                  <c:v>186.28</c:v>
                </c:pt>
                <c:pt idx="419">
                  <c:v>180.73</c:v>
                </c:pt>
                <c:pt idx="420">
                  <c:v>195.66</c:v>
                </c:pt>
                <c:pt idx="421">
                  <c:v>198.5</c:v>
                </c:pt>
                <c:pt idx="422">
                  <c:v>193.8</c:v>
                </c:pt>
                <c:pt idx="423">
                  <c:v>199.23</c:v>
                </c:pt>
                <c:pt idx="424">
                  <c:v>196.6</c:v>
                </c:pt>
                <c:pt idx="425">
                  <c:v>189.36</c:v>
                </c:pt>
                <c:pt idx="426">
                  <c:v>191.49</c:v>
                </c:pt>
                <c:pt idx="427">
                  <c:v>193.45</c:v>
                </c:pt>
                <c:pt idx="428">
                  <c:v>183.43</c:v>
                </c:pt>
                <c:pt idx="429">
                  <c:v>182.76</c:v>
                </c:pt>
                <c:pt idx="430">
                  <c:v>181.52</c:v>
                </c:pt>
                <c:pt idx="431">
                  <c:v>176.2</c:v>
                </c:pt>
                <c:pt idx="432">
                  <c:v>173</c:v>
                </c:pt>
                <c:pt idx="433">
                  <c:v>170.07</c:v>
                </c:pt>
                <c:pt idx="434">
                  <c:v>166.19</c:v>
                </c:pt>
                <c:pt idx="435">
                  <c:v>168.26</c:v>
                </c:pt>
                <c:pt idx="436">
                  <c:v>166.44</c:v>
                </c:pt>
                <c:pt idx="437">
                  <c:v>172.83</c:v>
                </c:pt>
                <c:pt idx="438">
                  <c:v>175.67</c:v>
                </c:pt>
                <c:pt idx="439">
                  <c:v>173.73</c:v>
                </c:pt>
                <c:pt idx="440">
                  <c:v>188.98</c:v>
                </c:pt>
                <c:pt idx="441">
                  <c:v>194.58</c:v>
                </c:pt>
                <c:pt idx="442">
                  <c:v>200.71</c:v>
                </c:pt>
                <c:pt idx="443">
                  <c:v>197.39</c:v>
                </c:pt>
                <c:pt idx="444">
                  <c:v>197.58</c:v>
                </c:pt>
                <c:pt idx="445">
                  <c:v>194.9</c:v>
                </c:pt>
                <c:pt idx="446">
                  <c:v>188.57</c:v>
                </c:pt>
                <c:pt idx="447">
                  <c:v>184.73</c:v>
                </c:pt>
                <c:pt idx="448">
                  <c:v>178.3</c:v>
                </c:pt>
                <c:pt idx="449">
                  <c:v>176.93</c:v>
                </c:pt>
                <c:pt idx="450">
                  <c:v>176.25</c:v>
                </c:pt>
                <c:pt idx="451">
                  <c:v>178.8</c:v>
                </c:pt>
                <c:pt idx="452">
                  <c:v>179.56</c:v>
                </c:pt>
                <c:pt idx="453">
                  <c:v>184.47</c:v>
                </c:pt>
                <c:pt idx="454">
                  <c:v>205.06</c:v>
                </c:pt>
                <c:pt idx="455">
                  <c:v>207.67</c:v>
                </c:pt>
                <c:pt idx="456">
                  <c:v>222.21</c:v>
                </c:pt>
                <c:pt idx="457">
                  <c:v>216.36</c:v>
                </c:pt>
                <c:pt idx="458">
                  <c:v>217</c:v>
                </c:pt>
                <c:pt idx="459">
                  <c:v>218.79</c:v>
                </c:pt>
                <c:pt idx="460">
                  <c:v>226.9</c:v>
                </c:pt>
                <c:pt idx="461">
                  <c:v>227.5</c:v>
                </c:pt>
                <c:pt idx="462">
                  <c:v>220</c:v>
                </c:pt>
                <c:pt idx="463">
                  <c:v>216.78</c:v>
                </c:pt>
                <c:pt idx="464">
                  <c:v>219</c:v>
                </c:pt>
                <c:pt idx="465">
                  <c:v>214.1</c:v>
                </c:pt>
                <c:pt idx="466">
                  <c:v>212.32</c:v>
                </c:pt>
                <c:pt idx="467">
                  <c:v>213.23</c:v>
                </c:pt>
                <c:pt idx="468">
                  <c:v>219.08</c:v>
                </c:pt>
                <c:pt idx="469">
                  <c:v>216.6</c:v>
                </c:pt>
                <c:pt idx="470">
                  <c:v>206</c:v>
                </c:pt>
                <c:pt idx="471">
                  <c:v>208.23</c:v>
                </c:pt>
                <c:pt idx="472">
                  <c:v>203.02</c:v>
                </c:pt>
                <c:pt idx="473">
                  <c:v>209</c:v>
                </c:pt>
                <c:pt idx="474">
                  <c:v>200</c:v>
                </c:pt>
                <c:pt idx="475">
                  <c:v>201.21</c:v>
                </c:pt>
                <c:pt idx="476">
                  <c:v>194.5</c:v>
                </c:pt>
                <c:pt idx="477">
                  <c:v>197.92</c:v>
                </c:pt>
                <c:pt idx="478">
                  <c:v>202.61</c:v>
                </c:pt>
                <c:pt idx="479">
                  <c:v>200</c:v>
                </c:pt>
                <c:pt idx="480">
                  <c:v>199.15</c:v>
                </c:pt>
                <c:pt idx="481">
                  <c:v>200.37</c:v>
                </c:pt>
                <c:pt idx="482">
                  <c:v>191</c:v>
                </c:pt>
                <c:pt idx="483">
                  <c:v>196.14</c:v>
                </c:pt>
                <c:pt idx="484">
                  <c:v>196.93</c:v>
                </c:pt>
                <c:pt idx="485">
                  <c:v>193.53</c:v>
                </c:pt>
                <c:pt idx="486">
                  <c:v>218</c:v>
                </c:pt>
                <c:pt idx="487">
                  <c:v>211.79</c:v>
                </c:pt>
                <c:pt idx="488">
                  <c:v>213.52</c:v>
                </c:pt>
                <c:pt idx="489">
                  <c:v>211.32</c:v>
                </c:pt>
                <c:pt idx="490">
                  <c:v>217.13</c:v>
                </c:pt>
                <c:pt idx="491">
                  <c:v>219.2</c:v>
                </c:pt>
                <c:pt idx="492">
                  <c:v>219</c:v>
                </c:pt>
                <c:pt idx="493">
                  <c:v>223.19</c:v>
                </c:pt>
                <c:pt idx="494">
                  <c:v>234.3</c:v>
                </c:pt>
                <c:pt idx="495">
                  <c:v>238</c:v>
                </c:pt>
                <c:pt idx="496">
                  <c:v>231.4</c:v>
                </c:pt>
                <c:pt idx="497">
                  <c:v>229</c:v>
                </c:pt>
                <c:pt idx="498">
                  <c:v>229.32</c:v>
                </c:pt>
                <c:pt idx="499">
                  <c:v>219.85</c:v>
                </c:pt>
                <c:pt idx="500">
                  <c:v>223.93</c:v>
                </c:pt>
                <c:pt idx="501">
                  <c:v>255.8</c:v>
                </c:pt>
                <c:pt idx="502">
                  <c:v>247</c:v>
                </c:pt>
                <c:pt idx="503">
                  <c:v>246.78</c:v>
                </c:pt>
                <c:pt idx="504">
                  <c:v>251.3</c:v>
                </c:pt>
                <c:pt idx="505">
                  <c:v>230.5</c:v>
                </c:pt>
                <c:pt idx="506">
                  <c:v>235.09</c:v>
                </c:pt>
                <c:pt idx="507">
                  <c:v>231.83</c:v>
                </c:pt>
                <c:pt idx="508">
                  <c:v>228.39</c:v>
                </c:pt>
                <c:pt idx="509">
                  <c:v>231.31</c:v>
                </c:pt>
              </c:numCache>
            </c:numRef>
          </c:val>
          <c:smooth val="0"/>
          <c:extLst>
            <c:ext xmlns:c16="http://schemas.microsoft.com/office/drawing/2014/chart" uri="{C3380CC4-5D6E-409C-BE32-E72D297353CC}">
              <c16:uniqueId val="{00000000-1EDA-4899-BBF9-8C70B7F1CDFC}"/>
            </c:ext>
          </c:extLst>
        </c:ser>
        <c:dLbls>
          <c:showLegendKey val="0"/>
          <c:showVal val="0"/>
          <c:showCatName val="0"/>
          <c:showSerName val="0"/>
          <c:showPercent val="0"/>
          <c:showBubbleSize val="0"/>
        </c:dLbls>
        <c:smooth val="0"/>
        <c:axId val="439784304"/>
        <c:axId val="439780080"/>
      </c:lineChart>
      <c:catAx>
        <c:axId val="439784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zh-CN"/>
          </a:p>
        </c:txPr>
        <c:crossAx val="439780080"/>
        <c:crosses val="autoZero"/>
        <c:auto val="1"/>
        <c:lblAlgn val="ctr"/>
        <c:lblOffset val="100"/>
        <c:noMultiLvlLbl val="0"/>
      </c:catAx>
      <c:valAx>
        <c:axId val="439780080"/>
        <c:scaling>
          <c:orientation val="minMax"/>
          <c:min val="10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zh-CN"/>
          </a:p>
        </c:txPr>
        <c:crossAx val="439784304"/>
        <c:crosses val="autoZero"/>
        <c:crossBetween val="between"/>
      </c:valAx>
      <c:spPr>
        <a:noFill/>
        <a:ln>
          <a:noFill/>
        </a:ln>
        <a:effectLst/>
      </c:spPr>
    </c:plotArea>
    <c:plotVisOnly val="1"/>
    <c:dispBlanksAs val="gap"/>
    <c:showDLblsOverMax val="0"/>
  </c:chart>
  <c:spPr>
    <a:noFill/>
    <a:ln>
      <a:noFill/>
    </a:ln>
    <a:effectLst/>
  </c:spPr>
  <c:txPr>
    <a:bodyPr/>
    <a:lstStyle/>
    <a:p>
      <a:pPr>
        <a:defRPr sz="1600"/>
      </a:pPr>
      <a:endParaRPr lang="zh-CN"/>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defTabSz="990600">
              <a:defRPr sz="1300"/>
            </a:lvl1pPr>
          </a:lstStyle>
          <a:p>
            <a:endParaRPr lang="en-US" altLang="zh-CN"/>
          </a:p>
        </p:txBody>
      </p:sp>
      <p:sp>
        <p:nvSpPr>
          <p:cNvPr id="3075" name="Rectangle 3"/>
          <p:cNvSpPr>
            <a:spLocks noGrp="1" noChangeArrowheads="1"/>
          </p:cNvSpPr>
          <p:nvPr>
            <p:ph type="dt" idx="1"/>
          </p:nvPr>
        </p:nvSpPr>
        <p:spPr bwMode="auto">
          <a:xfrm>
            <a:off x="4021138"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r" defTabSz="990600">
              <a:defRPr sz="1300"/>
            </a:lvl1pPr>
          </a:lstStyle>
          <a:p>
            <a:endParaRPr lang="en-US" altLang="zh-CN"/>
          </a:p>
        </p:txBody>
      </p:sp>
      <p:sp>
        <p:nvSpPr>
          <p:cNvPr id="3076" name="Rectangle 4"/>
          <p:cNvSpPr>
            <a:spLocks noGrp="1" noRot="1" noChangeAspect="1" noChangeArrowheads="1" noTextEdit="1"/>
          </p:cNvSpPr>
          <p:nvPr>
            <p:ph type="sldImg" idx="2"/>
          </p:nvPr>
        </p:nvSpPr>
        <p:spPr bwMode="auto">
          <a:xfrm>
            <a:off x="990600" y="768350"/>
            <a:ext cx="5118100" cy="3836988"/>
          </a:xfrm>
          <a:prstGeom prst="rect">
            <a:avLst/>
          </a:prstGeom>
          <a:noFill/>
          <a:ln w="9525">
            <a:solidFill>
              <a:srgbClr val="000000"/>
            </a:solidFill>
            <a:miter lim="800000"/>
            <a:headEnd/>
            <a:tailEnd/>
          </a:ln>
          <a:effectLst/>
        </p:spPr>
      </p:sp>
      <p:sp>
        <p:nvSpPr>
          <p:cNvPr id="3077" name="Rectangle 5"/>
          <p:cNvSpPr>
            <a:spLocks noGrp="1" noChangeArrowheads="1"/>
          </p:cNvSpPr>
          <p:nvPr>
            <p:ph type="body" sz="quarter" idx="3"/>
          </p:nvPr>
        </p:nvSpPr>
        <p:spPr bwMode="auto">
          <a:xfrm>
            <a:off x="709613" y="4860925"/>
            <a:ext cx="5680075" cy="4605338"/>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078" name="Rectangle 6"/>
          <p:cNvSpPr>
            <a:spLocks noGrp="1" noChangeArrowheads="1"/>
          </p:cNvSpPr>
          <p:nvPr>
            <p:ph type="ftr" sz="quarter" idx="4"/>
          </p:nvPr>
        </p:nvSpPr>
        <p:spPr bwMode="auto">
          <a:xfrm>
            <a:off x="0" y="9721850"/>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defTabSz="990600">
              <a:defRPr sz="1300"/>
            </a:lvl1pPr>
          </a:lstStyle>
          <a:p>
            <a:endParaRPr lang="en-US" altLang="zh-CN"/>
          </a:p>
        </p:txBody>
      </p:sp>
      <p:sp>
        <p:nvSpPr>
          <p:cNvPr id="3079" name="Rectangle 7"/>
          <p:cNvSpPr>
            <a:spLocks noGrp="1" noChangeArrowheads="1"/>
          </p:cNvSpPr>
          <p:nvPr>
            <p:ph type="sldNum" sz="quarter" idx="5"/>
          </p:nvPr>
        </p:nvSpPr>
        <p:spPr bwMode="auto">
          <a:xfrm>
            <a:off x="4021138" y="9721850"/>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r" defTabSz="990600">
              <a:defRPr sz="1300"/>
            </a:lvl1pPr>
          </a:lstStyle>
          <a:p>
            <a:fld id="{2536514B-8543-4C17-AFF1-BFBCB98F262B}" type="slidenum">
              <a:rPr lang="en-US" altLang="zh-CN"/>
              <a:pPr/>
              <a:t>‹#›</a:t>
            </a:fld>
            <a:endParaRPr lang="en-US" altLang="zh-CN"/>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宋体" pitchFamily="2" charset="-122"/>
        <a:cs typeface="+mn-cs"/>
      </a:defRPr>
    </a:lvl1pPr>
    <a:lvl2pPr marL="457200" algn="l" rtl="0" fontAlgn="base">
      <a:spcBef>
        <a:spcPct val="30000"/>
      </a:spcBef>
      <a:spcAft>
        <a:spcPct val="0"/>
      </a:spcAft>
      <a:defRPr sz="1200" kern="1200">
        <a:solidFill>
          <a:schemeClr val="tx1"/>
        </a:solidFill>
        <a:latin typeface="Arial" charset="0"/>
        <a:ea typeface="宋体" pitchFamily="2" charset="-122"/>
        <a:cs typeface="+mn-cs"/>
      </a:defRPr>
    </a:lvl2pPr>
    <a:lvl3pPr marL="914400" algn="l" rtl="0" fontAlgn="base">
      <a:spcBef>
        <a:spcPct val="30000"/>
      </a:spcBef>
      <a:spcAft>
        <a:spcPct val="0"/>
      </a:spcAft>
      <a:defRPr sz="1200" kern="1200">
        <a:solidFill>
          <a:schemeClr val="tx1"/>
        </a:solidFill>
        <a:latin typeface="Arial" charset="0"/>
        <a:ea typeface="宋体" pitchFamily="2" charset="-122"/>
        <a:cs typeface="+mn-cs"/>
      </a:defRPr>
    </a:lvl3pPr>
    <a:lvl4pPr marL="1371600" algn="l" rtl="0" fontAlgn="base">
      <a:spcBef>
        <a:spcPct val="30000"/>
      </a:spcBef>
      <a:spcAft>
        <a:spcPct val="0"/>
      </a:spcAft>
      <a:defRPr sz="1200" kern="1200">
        <a:solidFill>
          <a:schemeClr val="tx1"/>
        </a:solidFill>
        <a:latin typeface="Arial" charset="0"/>
        <a:ea typeface="宋体" pitchFamily="2" charset="-122"/>
        <a:cs typeface="+mn-cs"/>
      </a:defRPr>
    </a:lvl4pPr>
    <a:lvl5pPr marL="1828800" algn="l" rtl="0" fontAlgn="base">
      <a:spcBef>
        <a:spcPct val="30000"/>
      </a:spcBef>
      <a:spcAft>
        <a:spcPct val="0"/>
      </a:spcAft>
      <a:defRPr sz="1200" kern="1200">
        <a:solidFill>
          <a:schemeClr val="tx1"/>
        </a:solidFill>
        <a:latin typeface="Arial" charset="0"/>
        <a:ea typeface="宋体"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31E1F16-6EA0-45BA-9A22-0337A89D165D}" type="slidenum">
              <a:rPr lang="en-US" altLang="zh-CN"/>
              <a:pPr/>
              <a:t>1</a:t>
            </a:fld>
            <a:endParaRPr lang="en-US" altLang="zh-CN" dirty="0"/>
          </a:p>
        </p:txBody>
      </p:sp>
      <p:sp>
        <p:nvSpPr>
          <p:cNvPr id="4098" name="Rectangle 2"/>
          <p:cNvSpPr>
            <a:spLocks noGrp="1" noRot="1" noChangeAspect="1" noChangeArrowheads="1" noTextEdit="1"/>
          </p:cNvSpPr>
          <p:nvPr>
            <p:ph type="sldImg"/>
          </p:nvPr>
        </p:nvSpPr>
        <p:spPr>
          <a:xfrm>
            <a:off x="992188" y="768350"/>
            <a:ext cx="5114925" cy="3836988"/>
          </a:xfrm>
          <a:ln/>
        </p:spPr>
      </p:sp>
      <p:sp>
        <p:nvSpPr>
          <p:cNvPr id="4099" name="Rectangle 3"/>
          <p:cNvSpPr>
            <a:spLocks noGrp="1" noChangeArrowheads="1"/>
          </p:cNvSpPr>
          <p:nvPr>
            <p:ph type="body" idx="1"/>
          </p:nvPr>
        </p:nvSpPr>
        <p:spPr/>
        <p:txBody>
          <a:bodyPr/>
          <a:lstStyle/>
          <a:p>
            <a:endParaRPr lang="zh-CN" altLang="zh-C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A62A4E-DCCA-4536-B452-2145185C3DD1}" type="slidenum">
              <a:rPr lang="en-US" altLang="zh-CN"/>
              <a:pPr/>
              <a:t>54</a:t>
            </a:fld>
            <a:endParaRPr lang="en-US" altLang="zh-CN"/>
          </a:p>
        </p:txBody>
      </p:sp>
      <p:sp>
        <p:nvSpPr>
          <p:cNvPr id="12290" name="Rectangle 2"/>
          <p:cNvSpPr>
            <a:spLocks noGrp="1" noRot="1" noChangeAspect="1" noChangeArrowheads="1" noTextEdit="1"/>
          </p:cNvSpPr>
          <p:nvPr>
            <p:ph type="sldImg"/>
          </p:nvPr>
        </p:nvSpPr>
        <p:spPr>
          <a:xfrm>
            <a:off x="992188" y="768350"/>
            <a:ext cx="5114925" cy="3836988"/>
          </a:xfrm>
          <a:ln/>
        </p:spPr>
      </p:sp>
      <p:sp>
        <p:nvSpPr>
          <p:cNvPr id="12291" name="Rectangle 3"/>
          <p:cNvSpPr>
            <a:spLocks noGrp="1" noChangeArrowheads="1"/>
          </p:cNvSpPr>
          <p:nvPr>
            <p:ph type="body" idx="1"/>
          </p:nvPr>
        </p:nvSpPr>
        <p:spPr/>
        <p:txBody>
          <a:bodyPr/>
          <a:lstStyle/>
          <a:p>
            <a:endParaRPr lang="zh-CN" altLang="zh-CN"/>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685800" y="2130425"/>
            <a:ext cx="7772400" cy="1470025"/>
          </a:xfrm>
        </p:spPr>
        <p:txBody>
          <a:bodyPr/>
          <a:lstStyle>
            <a:lvl1pPr>
              <a:defRPr/>
            </a:lvl1pPr>
          </a:lstStyle>
          <a:p>
            <a:r>
              <a:rPr lang="zh-CN" altLang="en-US"/>
              <a:t>单击此处编辑母版标题样式</a:t>
            </a:r>
          </a:p>
        </p:txBody>
      </p:sp>
      <p:sp>
        <p:nvSpPr>
          <p:cNvPr id="512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zh-CN" altLang="en-US"/>
              <a:t>单击此处编辑母版副标题样式</a:t>
            </a:r>
          </a:p>
        </p:txBody>
      </p:sp>
      <p:sp>
        <p:nvSpPr>
          <p:cNvPr id="5124" name="Rectangle 4"/>
          <p:cNvSpPr>
            <a:spLocks noGrp="1" noChangeArrowheads="1"/>
          </p:cNvSpPr>
          <p:nvPr>
            <p:ph type="dt" sz="half" idx="2"/>
          </p:nvPr>
        </p:nvSpPr>
        <p:spPr/>
        <p:txBody>
          <a:bodyPr/>
          <a:lstStyle>
            <a:lvl1pPr>
              <a:defRPr/>
            </a:lvl1pPr>
          </a:lstStyle>
          <a:p>
            <a:endParaRPr lang="en-US" altLang="zh-CN"/>
          </a:p>
        </p:txBody>
      </p:sp>
      <p:sp>
        <p:nvSpPr>
          <p:cNvPr id="5125" name="Rectangle 5"/>
          <p:cNvSpPr>
            <a:spLocks noGrp="1" noChangeArrowheads="1"/>
          </p:cNvSpPr>
          <p:nvPr>
            <p:ph type="ftr" sz="quarter" idx="3"/>
          </p:nvPr>
        </p:nvSpPr>
        <p:spPr/>
        <p:txBody>
          <a:bodyPr/>
          <a:lstStyle>
            <a:lvl1pPr>
              <a:defRPr/>
            </a:lvl1pPr>
          </a:lstStyle>
          <a:p>
            <a:endParaRPr lang="en-US" altLang="zh-CN"/>
          </a:p>
        </p:txBody>
      </p:sp>
      <p:sp>
        <p:nvSpPr>
          <p:cNvPr id="5126" name="Rectangle 6"/>
          <p:cNvSpPr>
            <a:spLocks noGrp="1" noChangeArrowheads="1"/>
          </p:cNvSpPr>
          <p:nvPr>
            <p:ph type="sldNum" sz="quarter" idx="4"/>
          </p:nvPr>
        </p:nvSpPr>
        <p:spPr/>
        <p:txBody>
          <a:bodyPr/>
          <a:lstStyle>
            <a:lvl1pPr>
              <a:defRPr/>
            </a:lvl1pPr>
          </a:lstStyle>
          <a:p>
            <a:fld id="{3DB583C6-BF90-474C-993F-11B545209AF2}" type="slidenum">
              <a:rPr lang="en-US" altLang="zh-CN"/>
              <a:pPr/>
              <a:t>‹#›</a:t>
            </a:fld>
            <a:endParaRPr lang="en-US" altLang="zh-CN"/>
          </a:p>
        </p:txBody>
      </p:sp>
      <p:pic>
        <p:nvPicPr>
          <p:cNvPr id="5127" name="Picture 7" descr="PPT-2b"/>
          <p:cNvPicPr>
            <a:picLocks noChangeAspect="1" noChangeArrowheads="1"/>
          </p:cNvPicPr>
          <p:nvPr userDrawn="1"/>
        </p:nvPicPr>
        <p:blipFill>
          <a:blip r:embed="rId2" cstate="print"/>
          <a:srcRect/>
          <a:stretch>
            <a:fillRect/>
          </a:stretch>
        </p:blipFill>
        <p:spPr bwMode="auto">
          <a:xfrm>
            <a:off x="0" y="-9525"/>
            <a:ext cx="9144000" cy="6877050"/>
          </a:xfrm>
          <a:prstGeom prst="rect">
            <a:avLst/>
          </a:prstGeom>
          <a:noFill/>
        </p:spPr>
      </p:pic>
      <p:pic>
        <p:nvPicPr>
          <p:cNvPr id="5128" name="Picture 8" descr="PPT-2a"/>
          <p:cNvPicPr>
            <a:picLocks noChangeAspect="1" noChangeArrowheads="1"/>
          </p:cNvPicPr>
          <p:nvPr userDrawn="1"/>
        </p:nvPicPr>
        <p:blipFill>
          <a:blip r:embed="rId3" cstate="print"/>
          <a:srcRect/>
          <a:stretch>
            <a:fillRect/>
          </a:stretch>
        </p:blipFill>
        <p:spPr bwMode="auto">
          <a:xfrm>
            <a:off x="0" y="-9525"/>
            <a:ext cx="9144000" cy="6877050"/>
          </a:xfrm>
          <a:prstGeom prst="rect">
            <a:avLst/>
          </a:prstGeom>
          <a:noFill/>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endParaRPr lang="en-US" altLang="zh-CN"/>
          </a:p>
        </p:txBody>
      </p:sp>
      <p:sp>
        <p:nvSpPr>
          <p:cNvPr id="5" name="页脚占位符 4"/>
          <p:cNvSpPr>
            <a:spLocks noGrp="1"/>
          </p:cNvSpPr>
          <p:nvPr>
            <p:ph type="ftr" sz="quarter" idx="11"/>
          </p:nvPr>
        </p:nvSpPr>
        <p:spPr/>
        <p:txBody>
          <a:bodyPr/>
          <a:lstStyle>
            <a:lvl1pPr>
              <a:defRPr/>
            </a:lvl1pPr>
          </a:lstStyle>
          <a:p>
            <a:endParaRPr lang="en-US" altLang="zh-CN"/>
          </a:p>
        </p:txBody>
      </p:sp>
      <p:sp>
        <p:nvSpPr>
          <p:cNvPr id="6" name="灯片编号占位符 5"/>
          <p:cNvSpPr>
            <a:spLocks noGrp="1"/>
          </p:cNvSpPr>
          <p:nvPr>
            <p:ph type="sldNum" sz="quarter" idx="12"/>
          </p:nvPr>
        </p:nvSpPr>
        <p:spPr/>
        <p:txBody>
          <a:bodyPr/>
          <a:lstStyle>
            <a:lvl1pPr>
              <a:defRPr/>
            </a:lvl1pPr>
          </a:lstStyle>
          <a:p>
            <a:fld id="{2ABBA447-B1E6-4E50-AE75-FC6BA8284C70}" type="slidenum">
              <a:rPr lang="en-US" altLang="zh-CN"/>
              <a:pPr/>
              <a:t>‹#›</a:t>
            </a:fld>
            <a:endParaRPr lang="en-US" altLang="zh-C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endParaRPr lang="en-US" altLang="zh-CN"/>
          </a:p>
        </p:txBody>
      </p:sp>
      <p:sp>
        <p:nvSpPr>
          <p:cNvPr id="5" name="页脚占位符 4"/>
          <p:cNvSpPr>
            <a:spLocks noGrp="1"/>
          </p:cNvSpPr>
          <p:nvPr>
            <p:ph type="ftr" sz="quarter" idx="11"/>
          </p:nvPr>
        </p:nvSpPr>
        <p:spPr/>
        <p:txBody>
          <a:bodyPr/>
          <a:lstStyle>
            <a:lvl1pPr>
              <a:defRPr/>
            </a:lvl1pPr>
          </a:lstStyle>
          <a:p>
            <a:endParaRPr lang="en-US" altLang="zh-CN"/>
          </a:p>
        </p:txBody>
      </p:sp>
      <p:sp>
        <p:nvSpPr>
          <p:cNvPr id="6" name="灯片编号占位符 5"/>
          <p:cNvSpPr>
            <a:spLocks noGrp="1"/>
          </p:cNvSpPr>
          <p:nvPr>
            <p:ph type="sldNum" sz="quarter" idx="12"/>
          </p:nvPr>
        </p:nvSpPr>
        <p:spPr/>
        <p:txBody>
          <a:bodyPr/>
          <a:lstStyle>
            <a:lvl1pPr>
              <a:defRPr/>
            </a:lvl1pPr>
          </a:lstStyle>
          <a:p>
            <a:fld id="{25D8D34A-CF92-4C0C-84FA-BA904FD4A515}" type="slidenum">
              <a:rPr lang="en-US" altLang="zh-CN"/>
              <a:pPr/>
              <a:t>‹#›</a:t>
            </a:fld>
            <a:endParaRPr lang="en-US" altLang="zh-C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r>
              <a:rPr lang="zh-CN" altLang="en-US"/>
              <a:t>单击此处编辑母版标题样式</a:t>
            </a:r>
          </a:p>
        </p:txBody>
      </p:sp>
      <p:sp>
        <p:nvSpPr>
          <p:cNvPr id="3" name="文本占位符 2"/>
          <p:cNvSpPr>
            <a:spLocks noGrp="1"/>
          </p:cNvSpPr>
          <p:nvPr>
            <p:ph type="body" sz="half" idx="1"/>
          </p:nvPr>
        </p:nvSpPr>
        <p:spPr>
          <a:xfrm>
            <a:off x="457200" y="1600200"/>
            <a:ext cx="4038600" cy="452596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0"/>
            <a:ext cx="4038600" cy="452596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457200" y="6245225"/>
            <a:ext cx="2133600" cy="476250"/>
          </a:xfrm>
        </p:spPr>
        <p:txBody>
          <a:bodyPr/>
          <a:lstStyle>
            <a:lvl1pPr>
              <a:defRPr/>
            </a:lvl1pPr>
          </a:lstStyle>
          <a:p>
            <a:endParaRPr lang="en-US" altLang="zh-CN"/>
          </a:p>
        </p:txBody>
      </p:sp>
      <p:sp>
        <p:nvSpPr>
          <p:cNvPr id="6" name="页脚占位符 5"/>
          <p:cNvSpPr>
            <a:spLocks noGrp="1"/>
          </p:cNvSpPr>
          <p:nvPr>
            <p:ph type="ftr" sz="quarter" idx="11"/>
          </p:nvPr>
        </p:nvSpPr>
        <p:spPr>
          <a:xfrm>
            <a:off x="3124200" y="6245225"/>
            <a:ext cx="2895600" cy="476250"/>
          </a:xfrm>
        </p:spPr>
        <p:txBody>
          <a:bodyPr/>
          <a:lstStyle>
            <a:lvl1pPr>
              <a:defRPr/>
            </a:lvl1pPr>
          </a:lstStyle>
          <a:p>
            <a:endParaRPr lang="en-US" altLang="zh-CN"/>
          </a:p>
        </p:txBody>
      </p:sp>
      <p:sp>
        <p:nvSpPr>
          <p:cNvPr id="7" name="灯片编号占位符 6"/>
          <p:cNvSpPr>
            <a:spLocks noGrp="1"/>
          </p:cNvSpPr>
          <p:nvPr>
            <p:ph type="sldNum" sz="quarter" idx="12"/>
          </p:nvPr>
        </p:nvSpPr>
        <p:spPr>
          <a:xfrm>
            <a:off x="6553200" y="6245225"/>
            <a:ext cx="2133600" cy="476250"/>
          </a:xfrm>
        </p:spPr>
        <p:txBody>
          <a:bodyPr/>
          <a:lstStyle>
            <a:lvl1pPr>
              <a:defRPr/>
            </a:lvl1pPr>
          </a:lstStyle>
          <a:p>
            <a:fld id="{79AD7CED-173C-4149-892C-4F2F158D21EA}" type="slidenum">
              <a:rPr lang="en-US" altLang="zh-CN"/>
              <a:pPr/>
              <a:t>‹#›</a:t>
            </a:fld>
            <a:endParaRPr lang="en-US" altLang="zh-C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endParaRPr lang="en-US" altLang="zh-CN"/>
          </a:p>
        </p:txBody>
      </p:sp>
      <p:sp>
        <p:nvSpPr>
          <p:cNvPr id="5" name="页脚占位符 4"/>
          <p:cNvSpPr>
            <a:spLocks noGrp="1"/>
          </p:cNvSpPr>
          <p:nvPr>
            <p:ph type="ftr" sz="quarter" idx="11"/>
          </p:nvPr>
        </p:nvSpPr>
        <p:spPr/>
        <p:txBody>
          <a:bodyPr/>
          <a:lstStyle>
            <a:lvl1pPr>
              <a:defRPr/>
            </a:lvl1pPr>
          </a:lstStyle>
          <a:p>
            <a:endParaRPr lang="en-US" altLang="zh-CN"/>
          </a:p>
        </p:txBody>
      </p:sp>
      <p:sp>
        <p:nvSpPr>
          <p:cNvPr id="6" name="灯片编号占位符 5"/>
          <p:cNvSpPr>
            <a:spLocks noGrp="1"/>
          </p:cNvSpPr>
          <p:nvPr>
            <p:ph type="sldNum" sz="quarter" idx="12"/>
          </p:nvPr>
        </p:nvSpPr>
        <p:spPr/>
        <p:txBody>
          <a:bodyPr/>
          <a:lstStyle>
            <a:lvl1pPr>
              <a:defRPr/>
            </a:lvl1pPr>
          </a:lstStyle>
          <a:p>
            <a:fld id="{5C9B1FEB-CAC2-456A-B597-C0C3985F6812}" type="slidenum">
              <a:rPr lang="en-US" altLang="zh-CN"/>
              <a:pPr/>
              <a:t>‹#›</a:t>
            </a:fld>
            <a:endParaRPr lang="en-US" altLang="zh-C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a:defRPr/>
            </a:lvl1pPr>
          </a:lstStyle>
          <a:p>
            <a:endParaRPr lang="en-US" altLang="zh-CN"/>
          </a:p>
        </p:txBody>
      </p:sp>
      <p:sp>
        <p:nvSpPr>
          <p:cNvPr id="5" name="页脚占位符 4"/>
          <p:cNvSpPr>
            <a:spLocks noGrp="1"/>
          </p:cNvSpPr>
          <p:nvPr>
            <p:ph type="ftr" sz="quarter" idx="11"/>
          </p:nvPr>
        </p:nvSpPr>
        <p:spPr/>
        <p:txBody>
          <a:bodyPr/>
          <a:lstStyle>
            <a:lvl1pPr>
              <a:defRPr/>
            </a:lvl1pPr>
          </a:lstStyle>
          <a:p>
            <a:endParaRPr lang="en-US" altLang="zh-CN"/>
          </a:p>
        </p:txBody>
      </p:sp>
      <p:sp>
        <p:nvSpPr>
          <p:cNvPr id="6" name="灯片编号占位符 5"/>
          <p:cNvSpPr>
            <a:spLocks noGrp="1"/>
          </p:cNvSpPr>
          <p:nvPr>
            <p:ph type="sldNum" sz="quarter" idx="12"/>
          </p:nvPr>
        </p:nvSpPr>
        <p:spPr/>
        <p:txBody>
          <a:bodyPr/>
          <a:lstStyle>
            <a:lvl1pPr>
              <a:defRPr/>
            </a:lvl1pPr>
          </a:lstStyle>
          <a:p>
            <a:fld id="{F5F4C1B2-1A09-46B1-A7E6-3C67687F6D0B}" type="slidenum">
              <a:rPr lang="en-US" altLang="zh-CN"/>
              <a:pPr/>
              <a:t>‹#›</a:t>
            </a:fld>
            <a:endParaRPr lang="en-US" altLang="zh-C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lvl1pPr>
              <a:defRPr/>
            </a:lvl1pPr>
          </a:lstStyle>
          <a:p>
            <a:endParaRPr lang="en-US" altLang="zh-CN"/>
          </a:p>
        </p:txBody>
      </p:sp>
      <p:sp>
        <p:nvSpPr>
          <p:cNvPr id="6" name="页脚占位符 5"/>
          <p:cNvSpPr>
            <a:spLocks noGrp="1"/>
          </p:cNvSpPr>
          <p:nvPr>
            <p:ph type="ftr" sz="quarter" idx="11"/>
          </p:nvPr>
        </p:nvSpPr>
        <p:spPr/>
        <p:txBody>
          <a:bodyPr/>
          <a:lstStyle>
            <a:lvl1pPr>
              <a:defRPr/>
            </a:lvl1pPr>
          </a:lstStyle>
          <a:p>
            <a:endParaRPr lang="en-US" altLang="zh-CN"/>
          </a:p>
        </p:txBody>
      </p:sp>
      <p:sp>
        <p:nvSpPr>
          <p:cNvPr id="7" name="灯片编号占位符 6"/>
          <p:cNvSpPr>
            <a:spLocks noGrp="1"/>
          </p:cNvSpPr>
          <p:nvPr>
            <p:ph type="sldNum" sz="quarter" idx="12"/>
          </p:nvPr>
        </p:nvSpPr>
        <p:spPr/>
        <p:txBody>
          <a:bodyPr/>
          <a:lstStyle>
            <a:lvl1pPr>
              <a:defRPr/>
            </a:lvl1pPr>
          </a:lstStyle>
          <a:p>
            <a:fld id="{B948AE0A-1B5E-4443-A11E-F1CCC6A0F53B}" type="slidenum">
              <a:rPr lang="en-US" altLang="zh-CN"/>
              <a:pPr/>
              <a:t>‹#›</a:t>
            </a:fld>
            <a:endParaRPr lang="en-US" altLang="zh-C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lvl1pPr>
              <a:defRPr/>
            </a:lvl1pPr>
          </a:lstStyle>
          <a:p>
            <a:endParaRPr lang="en-US" altLang="zh-CN"/>
          </a:p>
        </p:txBody>
      </p:sp>
      <p:sp>
        <p:nvSpPr>
          <p:cNvPr id="8" name="页脚占位符 7"/>
          <p:cNvSpPr>
            <a:spLocks noGrp="1"/>
          </p:cNvSpPr>
          <p:nvPr>
            <p:ph type="ftr" sz="quarter" idx="11"/>
          </p:nvPr>
        </p:nvSpPr>
        <p:spPr/>
        <p:txBody>
          <a:bodyPr/>
          <a:lstStyle>
            <a:lvl1pPr>
              <a:defRPr/>
            </a:lvl1pPr>
          </a:lstStyle>
          <a:p>
            <a:endParaRPr lang="en-US" altLang="zh-CN"/>
          </a:p>
        </p:txBody>
      </p:sp>
      <p:sp>
        <p:nvSpPr>
          <p:cNvPr id="9" name="灯片编号占位符 8"/>
          <p:cNvSpPr>
            <a:spLocks noGrp="1"/>
          </p:cNvSpPr>
          <p:nvPr>
            <p:ph type="sldNum" sz="quarter" idx="12"/>
          </p:nvPr>
        </p:nvSpPr>
        <p:spPr/>
        <p:txBody>
          <a:bodyPr/>
          <a:lstStyle>
            <a:lvl1pPr>
              <a:defRPr/>
            </a:lvl1pPr>
          </a:lstStyle>
          <a:p>
            <a:fld id="{4B1D5A55-8805-4D9C-AEDA-7B0894D74BA7}" type="slidenum">
              <a:rPr lang="en-US" altLang="zh-CN"/>
              <a:pPr/>
              <a:t>‹#›</a:t>
            </a:fld>
            <a:endParaRPr lang="en-US" altLang="zh-C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lvl1pPr>
              <a:defRPr/>
            </a:lvl1pPr>
          </a:lstStyle>
          <a:p>
            <a:endParaRPr lang="en-US" altLang="zh-CN"/>
          </a:p>
        </p:txBody>
      </p:sp>
      <p:sp>
        <p:nvSpPr>
          <p:cNvPr id="4" name="页脚占位符 3"/>
          <p:cNvSpPr>
            <a:spLocks noGrp="1"/>
          </p:cNvSpPr>
          <p:nvPr>
            <p:ph type="ftr" sz="quarter" idx="11"/>
          </p:nvPr>
        </p:nvSpPr>
        <p:spPr/>
        <p:txBody>
          <a:bodyPr/>
          <a:lstStyle>
            <a:lvl1pPr>
              <a:defRPr/>
            </a:lvl1pPr>
          </a:lstStyle>
          <a:p>
            <a:endParaRPr lang="en-US" altLang="zh-CN"/>
          </a:p>
        </p:txBody>
      </p:sp>
      <p:sp>
        <p:nvSpPr>
          <p:cNvPr id="5" name="灯片编号占位符 4"/>
          <p:cNvSpPr>
            <a:spLocks noGrp="1"/>
          </p:cNvSpPr>
          <p:nvPr>
            <p:ph type="sldNum" sz="quarter" idx="12"/>
          </p:nvPr>
        </p:nvSpPr>
        <p:spPr/>
        <p:txBody>
          <a:bodyPr/>
          <a:lstStyle>
            <a:lvl1pPr>
              <a:defRPr/>
            </a:lvl1pPr>
          </a:lstStyle>
          <a:p>
            <a:fld id="{5CB696CB-0D20-433D-8E5B-0B86E57B7B00}" type="slidenum">
              <a:rPr lang="en-US" altLang="zh-CN"/>
              <a:pPr/>
              <a:t>‹#›</a:t>
            </a:fld>
            <a:endParaRPr lang="en-US" altLang="zh-C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endParaRPr lang="en-US" altLang="zh-CN"/>
          </a:p>
        </p:txBody>
      </p:sp>
      <p:sp>
        <p:nvSpPr>
          <p:cNvPr id="3" name="页脚占位符 2"/>
          <p:cNvSpPr>
            <a:spLocks noGrp="1"/>
          </p:cNvSpPr>
          <p:nvPr>
            <p:ph type="ftr" sz="quarter" idx="11"/>
          </p:nvPr>
        </p:nvSpPr>
        <p:spPr/>
        <p:txBody>
          <a:bodyPr/>
          <a:lstStyle>
            <a:lvl1pPr>
              <a:defRPr/>
            </a:lvl1pPr>
          </a:lstStyle>
          <a:p>
            <a:endParaRPr lang="en-US" altLang="zh-CN"/>
          </a:p>
        </p:txBody>
      </p:sp>
      <p:sp>
        <p:nvSpPr>
          <p:cNvPr id="4" name="灯片编号占位符 3"/>
          <p:cNvSpPr>
            <a:spLocks noGrp="1"/>
          </p:cNvSpPr>
          <p:nvPr>
            <p:ph type="sldNum" sz="quarter" idx="12"/>
          </p:nvPr>
        </p:nvSpPr>
        <p:spPr/>
        <p:txBody>
          <a:bodyPr/>
          <a:lstStyle>
            <a:lvl1pPr>
              <a:defRPr/>
            </a:lvl1pPr>
          </a:lstStyle>
          <a:p>
            <a:fld id="{9EABADBC-C7C3-4515-9C32-39AE9F497921}" type="slidenum">
              <a:rPr lang="en-US" altLang="zh-CN"/>
              <a:pPr/>
              <a:t>‹#›</a:t>
            </a:fld>
            <a:endParaRPr lang="en-US" altLang="zh-C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lvl1pPr>
              <a:defRPr/>
            </a:lvl1pPr>
          </a:lstStyle>
          <a:p>
            <a:endParaRPr lang="en-US" altLang="zh-CN"/>
          </a:p>
        </p:txBody>
      </p:sp>
      <p:sp>
        <p:nvSpPr>
          <p:cNvPr id="6" name="页脚占位符 5"/>
          <p:cNvSpPr>
            <a:spLocks noGrp="1"/>
          </p:cNvSpPr>
          <p:nvPr>
            <p:ph type="ftr" sz="quarter" idx="11"/>
          </p:nvPr>
        </p:nvSpPr>
        <p:spPr/>
        <p:txBody>
          <a:bodyPr/>
          <a:lstStyle>
            <a:lvl1pPr>
              <a:defRPr/>
            </a:lvl1pPr>
          </a:lstStyle>
          <a:p>
            <a:endParaRPr lang="en-US" altLang="zh-CN"/>
          </a:p>
        </p:txBody>
      </p:sp>
      <p:sp>
        <p:nvSpPr>
          <p:cNvPr id="7" name="灯片编号占位符 6"/>
          <p:cNvSpPr>
            <a:spLocks noGrp="1"/>
          </p:cNvSpPr>
          <p:nvPr>
            <p:ph type="sldNum" sz="quarter" idx="12"/>
          </p:nvPr>
        </p:nvSpPr>
        <p:spPr/>
        <p:txBody>
          <a:bodyPr/>
          <a:lstStyle>
            <a:lvl1pPr>
              <a:defRPr/>
            </a:lvl1pPr>
          </a:lstStyle>
          <a:p>
            <a:fld id="{B97DAA04-42F4-4FEC-983B-1DF9D6DC33E0}" type="slidenum">
              <a:rPr lang="en-US" altLang="zh-CN"/>
              <a:pPr/>
              <a:t>‹#›</a:t>
            </a:fld>
            <a:endParaRPr lang="en-US" altLang="zh-C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lvl1pPr>
              <a:defRPr/>
            </a:lvl1pPr>
          </a:lstStyle>
          <a:p>
            <a:endParaRPr lang="en-US" altLang="zh-CN"/>
          </a:p>
        </p:txBody>
      </p:sp>
      <p:sp>
        <p:nvSpPr>
          <p:cNvPr id="6" name="页脚占位符 5"/>
          <p:cNvSpPr>
            <a:spLocks noGrp="1"/>
          </p:cNvSpPr>
          <p:nvPr>
            <p:ph type="ftr" sz="quarter" idx="11"/>
          </p:nvPr>
        </p:nvSpPr>
        <p:spPr/>
        <p:txBody>
          <a:bodyPr/>
          <a:lstStyle>
            <a:lvl1pPr>
              <a:defRPr/>
            </a:lvl1pPr>
          </a:lstStyle>
          <a:p>
            <a:endParaRPr lang="en-US" altLang="zh-CN"/>
          </a:p>
        </p:txBody>
      </p:sp>
      <p:sp>
        <p:nvSpPr>
          <p:cNvPr id="7" name="灯片编号占位符 6"/>
          <p:cNvSpPr>
            <a:spLocks noGrp="1"/>
          </p:cNvSpPr>
          <p:nvPr>
            <p:ph type="sldNum" sz="quarter" idx="12"/>
          </p:nvPr>
        </p:nvSpPr>
        <p:spPr/>
        <p:txBody>
          <a:bodyPr/>
          <a:lstStyle>
            <a:lvl1pPr>
              <a:defRPr/>
            </a:lvl1pPr>
          </a:lstStyle>
          <a:p>
            <a:fld id="{EAAF2870-266B-41D2-8899-8AC34ECFBF5E}" type="slidenum">
              <a:rPr lang="en-US" altLang="zh-CN"/>
              <a:pPr/>
              <a:t>‹#›</a:t>
            </a:fld>
            <a:endParaRPr lang="en-US" altLang="zh-C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ltLang="zh-CN"/>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ltLang="zh-CN"/>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CCDC8B9D-6BF6-4FEE-B22E-E76EE2CD2E14}" type="slidenum">
              <a:rPr lang="en-US" altLang="zh-CN"/>
              <a:pPr/>
              <a:t>‹#›</a:t>
            </a:fld>
            <a:endParaRPr lang="en-US" altLang="zh-CN"/>
          </a:p>
        </p:txBody>
      </p:sp>
      <p:pic>
        <p:nvPicPr>
          <p:cNvPr id="1031" name="Picture 7" descr="PPT-2b"/>
          <p:cNvPicPr>
            <a:picLocks noChangeAspect="1" noChangeArrowheads="1"/>
          </p:cNvPicPr>
          <p:nvPr userDrawn="1"/>
        </p:nvPicPr>
        <p:blipFill>
          <a:blip r:embed="rId14" cstate="print"/>
          <a:srcRect/>
          <a:stretch>
            <a:fillRect/>
          </a:stretch>
        </p:blipFill>
        <p:spPr bwMode="auto">
          <a:xfrm>
            <a:off x="0" y="-9525"/>
            <a:ext cx="9144000" cy="6877050"/>
          </a:xfrm>
          <a:prstGeom prst="rect">
            <a:avLst/>
          </a:prstGeom>
          <a:noFill/>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宋体" pitchFamily="2" charset="-122"/>
        </a:defRPr>
      </a:lvl2pPr>
      <a:lvl3pPr algn="ctr" rtl="0" fontAlgn="base">
        <a:spcBef>
          <a:spcPct val="0"/>
        </a:spcBef>
        <a:spcAft>
          <a:spcPct val="0"/>
        </a:spcAft>
        <a:defRPr sz="4400">
          <a:solidFill>
            <a:schemeClr val="tx2"/>
          </a:solidFill>
          <a:latin typeface="Arial" charset="0"/>
          <a:ea typeface="宋体" pitchFamily="2" charset="-122"/>
        </a:defRPr>
      </a:lvl3pPr>
      <a:lvl4pPr algn="ctr" rtl="0" fontAlgn="base">
        <a:spcBef>
          <a:spcPct val="0"/>
        </a:spcBef>
        <a:spcAft>
          <a:spcPct val="0"/>
        </a:spcAft>
        <a:defRPr sz="4400">
          <a:solidFill>
            <a:schemeClr val="tx2"/>
          </a:solidFill>
          <a:latin typeface="Arial" charset="0"/>
          <a:ea typeface="宋体" pitchFamily="2" charset="-122"/>
        </a:defRPr>
      </a:lvl4pPr>
      <a:lvl5pPr algn="ctr" rtl="0" fontAlgn="base">
        <a:spcBef>
          <a:spcPct val="0"/>
        </a:spcBef>
        <a:spcAft>
          <a:spcPct val="0"/>
        </a:spcAft>
        <a:defRPr sz="4400">
          <a:solidFill>
            <a:schemeClr val="tx2"/>
          </a:solidFill>
          <a:latin typeface="Arial" charset="0"/>
          <a:ea typeface="宋体" pitchFamily="2" charset="-122"/>
        </a:defRPr>
      </a:lvl5pPr>
      <a:lvl6pPr marL="457200" algn="ctr" rtl="0" fontAlgn="base">
        <a:spcBef>
          <a:spcPct val="0"/>
        </a:spcBef>
        <a:spcAft>
          <a:spcPct val="0"/>
        </a:spcAft>
        <a:defRPr sz="4400">
          <a:solidFill>
            <a:schemeClr val="tx2"/>
          </a:solidFill>
          <a:latin typeface="Arial" charset="0"/>
          <a:ea typeface="宋体" pitchFamily="2" charset="-122"/>
        </a:defRPr>
      </a:lvl6pPr>
      <a:lvl7pPr marL="914400" algn="ctr" rtl="0" fontAlgn="base">
        <a:spcBef>
          <a:spcPct val="0"/>
        </a:spcBef>
        <a:spcAft>
          <a:spcPct val="0"/>
        </a:spcAft>
        <a:defRPr sz="4400">
          <a:solidFill>
            <a:schemeClr val="tx2"/>
          </a:solidFill>
          <a:latin typeface="Arial" charset="0"/>
          <a:ea typeface="宋体" pitchFamily="2" charset="-122"/>
        </a:defRPr>
      </a:lvl7pPr>
      <a:lvl8pPr marL="1371600" algn="ctr" rtl="0" fontAlgn="base">
        <a:spcBef>
          <a:spcPct val="0"/>
        </a:spcBef>
        <a:spcAft>
          <a:spcPct val="0"/>
        </a:spcAft>
        <a:defRPr sz="4400">
          <a:solidFill>
            <a:schemeClr val="tx2"/>
          </a:solidFill>
          <a:latin typeface="Arial" charset="0"/>
          <a:ea typeface="宋体" pitchFamily="2" charset="-122"/>
        </a:defRPr>
      </a:lvl8pPr>
      <a:lvl9pPr marL="1828800" algn="ctr" rtl="0" fontAlgn="base">
        <a:spcBef>
          <a:spcPct val="0"/>
        </a:spcBef>
        <a:spcAft>
          <a:spcPct val="0"/>
        </a:spcAft>
        <a:defRPr sz="4400">
          <a:solidFill>
            <a:schemeClr val="tx2"/>
          </a:solidFill>
          <a:latin typeface="Arial" charset="0"/>
          <a:ea typeface="宋体" pitchFamily="2" charset="-122"/>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lyd@mail.shufe.edu.cn"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484438" y="2564904"/>
            <a:ext cx="6046787" cy="1862634"/>
          </a:xfrm>
        </p:spPr>
        <p:txBody>
          <a:bodyPr/>
          <a:lstStyle/>
          <a:p>
            <a:r>
              <a:rPr lang="zh-CN" altLang="en-US" sz="4000" b="1" dirty="0">
                <a:solidFill>
                  <a:srgbClr val="333300"/>
                </a:solidFill>
                <a:ea typeface="汉仪大宋简" pitchFamily="49" charset="-122"/>
              </a:rPr>
              <a:t>投资学</a:t>
            </a:r>
            <a:br>
              <a:rPr lang="en-US" altLang="zh-CN" sz="4000" b="1" dirty="0">
                <a:solidFill>
                  <a:srgbClr val="333300"/>
                </a:solidFill>
                <a:ea typeface="汉仪大宋简" pitchFamily="49" charset="-122"/>
              </a:rPr>
            </a:br>
            <a:r>
              <a:rPr lang="en-US" altLang="zh-CN" sz="4000" b="1" dirty="0">
                <a:solidFill>
                  <a:srgbClr val="333300"/>
                </a:solidFill>
                <a:ea typeface="汉仪大宋简" pitchFamily="49" charset="-122"/>
              </a:rPr>
              <a:t>L11 </a:t>
            </a:r>
            <a:r>
              <a:rPr lang="zh-CN" altLang="en-US" sz="4000" b="1" dirty="0">
                <a:solidFill>
                  <a:srgbClr val="333300"/>
                </a:solidFill>
                <a:ea typeface="汉仪大宋简" pitchFamily="49" charset="-122"/>
              </a:rPr>
              <a:t>股票 </a:t>
            </a:r>
            <a:r>
              <a:rPr lang="en-US" altLang="zh-CN" sz="4000" b="1" dirty="0">
                <a:solidFill>
                  <a:srgbClr val="333300"/>
                </a:solidFill>
                <a:ea typeface="汉仪大宋简" pitchFamily="49" charset="-122"/>
              </a:rPr>
              <a:t>(II)-FCFF</a:t>
            </a:r>
            <a:r>
              <a:rPr lang="zh-CN" altLang="en-US" sz="4000" b="1" dirty="0">
                <a:solidFill>
                  <a:srgbClr val="333300"/>
                </a:solidFill>
                <a:ea typeface="汉仪大宋简" pitchFamily="49" charset="-122"/>
              </a:rPr>
              <a:t>与投资者视角的财务分析</a:t>
            </a:r>
          </a:p>
        </p:txBody>
      </p:sp>
      <p:sp>
        <p:nvSpPr>
          <p:cNvPr id="2051" name="Rectangle 3"/>
          <p:cNvSpPr>
            <a:spLocks noGrp="1" noChangeArrowheads="1"/>
          </p:cNvSpPr>
          <p:nvPr>
            <p:ph type="subTitle" idx="1"/>
          </p:nvPr>
        </p:nvSpPr>
        <p:spPr>
          <a:xfrm>
            <a:off x="4572000" y="4652963"/>
            <a:ext cx="3952875" cy="1728365"/>
          </a:xfrm>
        </p:spPr>
        <p:txBody>
          <a:bodyPr/>
          <a:lstStyle/>
          <a:p>
            <a:pPr algn="r">
              <a:lnSpc>
                <a:spcPct val="90000"/>
              </a:lnSpc>
            </a:pPr>
            <a:r>
              <a:rPr lang="zh-CN" altLang="en-US" sz="2400" b="1" dirty="0">
                <a:effectLst>
                  <a:outerShdw blurRad="38100" dist="38100" dir="2700000" algn="tl">
                    <a:srgbClr val="C0C0C0"/>
                  </a:outerShdw>
                </a:effectLst>
                <a:latin typeface="SimHei" pitchFamily="2" charset="-122"/>
                <a:ea typeface="SimHei" pitchFamily="2" charset="-122"/>
              </a:rPr>
              <a:t>上海财经大学</a:t>
            </a:r>
            <a:r>
              <a:rPr lang="zh-CN" altLang="en-US" b="1" dirty="0">
                <a:effectLst>
                  <a:outerShdw blurRad="38100" dist="38100" dir="2700000" algn="tl">
                    <a:srgbClr val="C0C0C0"/>
                  </a:outerShdw>
                </a:effectLst>
                <a:latin typeface="SimHei" pitchFamily="2" charset="-122"/>
                <a:ea typeface="SimHei" pitchFamily="2" charset="-122"/>
              </a:rPr>
              <a:t>  骆玉鼎</a:t>
            </a:r>
            <a:endParaRPr lang="zh-CN" altLang="en-US" sz="2400" b="1" dirty="0">
              <a:effectLst>
                <a:outerShdw blurRad="38100" dist="38100" dir="2700000" algn="tl">
                  <a:srgbClr val="C0C0C0"/>
                </a:outerShdw>
              </a:effectLst>
              <a:latin typeface="汉仪大宋简" pitchFamily="49" charset="-122"/>
              <a:ea typeface="汉仪大宋简" pitchFamily="49" charset="-122"/>
            </a:endParaRPr>
          </a:p>
          <a:p>
            <a:pPr algn="r">
              <a:lnSpc>
                <a:spcPct val="90000"/>
              </a:lnSpc>
            </a:pPr>
            <a:r>
              <a:rPr lang="en-US" altLang="zh-CN" sz="2400" dirty="0">
                <a:latin typeface="汉仪大宋简" pitchFamily="49" charset="-122"/>
                <a:ea typeface="汉仪大宋简" pitchFamily="49" charset="-122"/>
                <a:hlinkClick r:id="rId3"/>
              </a:rPr>
              <a:t>lyd@mail.shufe.edu.cn</a:t>
            </a:r>
            <a:endParaRPr lang="en-US" altLang="zh-CN" sz="2400" dirty="0">
              <a:latin typeface="汉仪大宋简" pitchFamily="49" charset="-122"/>
              <a:ea typeface="汉仪大宋简" pitchFamily="49" charset="-122"/>
            </a:endParaRPr>
          </a:p>
          <a:p>
            <a:pPr algn="r">
              <a:lnSpc>
                <a:spcPct val="90000"/>
              </a:lnSpc>
            </a:pPr>
            <a:r>
              <a:rPr lang="en-US" altLang="zh-CN" sz="2400" dirty="0">
                <a:latin typeface="汉仪大宋简" pitchFamily="49" charset="-122"/>
                <a:ea typeface="汉仪大宋简" pitchFamily="49" charset="-122"/>
              </a:rPr>
              <a:t> 2024.12</a:t>
            </a:r>
          </a:p>
          <a:p>
            <a:pPr algn="r">
              <a:lnSpc>
                <a:spcPct val="90000"/>
              </a:lnSpc>
            </a:pPr>
            <a:endParaRPr lang="en-US" altLang="zh-CN" sz="2400" dirty="0">
              <a:latin typeface="汉仪大宋简" pitchFamily="49" charset="-122"/>
              <a:ea typeface="汉仪大宋简" pitchFamily="49" charset="-122"/>
            </a:endParaRPr>
          </a:p>
        </p:txBody>
      </p:sp>
      <p:sp>
        <p:nvSpPr>
          <p:cNvPr id="2052" name="Line 4"/>
          <p:cNvSpPr>
            <a:spLocks noChangeShapeType="1"/>
          </p:cNvSpPr>
          <p:nvPr/>
        </p:nvSpPr>
        <p:spPr bwMode="auto">
          <a:xfrm>
            <a:off x="2987675" y="4581525"/>
            <a:ext cx="5472113" cy="0"/>
          </a:xfrm>
          <a:prstGeom prst="line">
            <a:avLst/>
          </a:prstGeom>
          <a:noFill/>
          <a:ln w="22225">
            <a:solidFill>
              <a:srgbClr val="333300"/>
            </a:solidFill>
            <a:round/>
            <a:headEnd/>
            <a:tailEnd/>
          </a:ln>
          <a:effectLst/>
        </p:spPr>
        <p:txBody>
          <a:bodyPr/>
          <a:lstStyle/>
          <a:p>
            <a:endParaRPr lang="zh-CN" alt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213371-69E3-53D4-F4A6-B4FA4300355C}"/>
              </a:ext>
            </a:extLst>
          </p:cNvPr>
          <p:cNvSpPr>
            <a:spLocks noGrp="1"/>
          </p:cNvSpPr>
          <p:nvPr>
            <p:ph type="title"/>
          </p:nvPr>
        </p:nvSpPr>
        <p:spPr/>
        <p:txBody>
          <a:bodyPr/>
          <a:lstStyle/>
          <a:p>
            <a:r>
              <a:rPr lang="zh-CN" altLang="en-US" sz="3200" dirty="0"/>
              <a:t>                </a:t>
            </a:r>
            <a:r>
              <a:rPr lang="zh-CN" altLang="en-US" sz="2400" dirty="0"/>
              <a:t>知乎（</a:t>
            </a:r>
            <a:r>
              <a:rPr lang="en-US" altLang="zh-CN" sz="2400" dirty="0"/>
              <a:t>ZH.N)</a:t>
            </a:r>
            <a:r>
              <a:rPr lang="zh-CN" altLang="en-US" sz="2400" dirty="0"/>
              <a:t>的“非经营性资产”</a:t>
            </a:r>
            <a:endParaRPr lang="zh-CN" altLang="en-US" sz="3200" dirty="0"/>
          </a:p>
        </p:txBody>
      </p:sp>
      <p:graphicFrame>
        <p:nvGraphicFramePr>
          <p:cNvPr id="4" name="内容占位符 3">
            <a:extLst>
              <a:ext uri="{FF2B5EF4-FFF2-40B4-BE49-F238E27FC236}">
                <a16:creationId xmlns:a16="http://schemas.microsoft.com/office/drawing/2014/main" id="{EF723934-743A-3AB8-98CC-A0ADDFDDB7C5}"/>
              </a:ext>
            </a:extLst>
          </p:cNvPr>
          <p:cNvGraphicFramePr>
            <a:graphicFrameLocks noGrp="1"/>
          </p:cNvGraphicFramePr>
          <p:nvPr>
            <p:ph idx="1"/>
            <p:extLst>
              <p:ext uri="{D42A27DB-BD31-4B8C-83A1-F6EECF244321}">
                <p14:modId xmlns:p14="http://schemas.microsoft.com/office/powerpoint/2010/main" val="3417240843"/>
              </p:ext>
            </p:extLst>
          </p:nvPr>
        </p:nvGraphicFramePr>
        <p:xfrm>
          <a:off x="323528" y="1431289"/>
          <a:ext cx="3970784" cy="3995421"/>
        </p:xfrm>
        <a:graphic>
          <a:graphicData uri="http://schemas.openxmlformats.org/drawingml/2006/table">
            <a:tbl>
              <a:tblPr/>
              <a:tblGrid>
                <a:gridCol w="1671564">
                  <a:extLst>
                    <a:ext uri="{9D8B030D-6E8A-4147-A177-3AD203B41FA5}">
                      <a16:colId xmlns:a16="http://schemas.microsoft.com/office/drawing/2014/main" val="235634883"/>
                    </a:ext>
                  </a:extLst>
                </a:gridCol>
                <a:gridCol w="720893">
                  <a:extLst>
                    <a:ext uri="{9D8B030D-6E8A-4147-A177-3AD203B41FA5}">
                      <a16:colId xmlns:a16="http://schemas.microsoft.com/office/drawing/2014/main" val="1840441376"/>
                    </a:ext>
                  </a:extLst>
                </a:gridCol>
                <a:gridCol w="665439">
                  <a:extLst>
                    <a:ext uri="{9D8B030D-6E8A-4147-A177-3AD203B41FA5}">
                      <a16:colId xmlns:a16="http://schemas.microsoft.com/office/drawing/2014/main" val="2192132052"/>
                    </a:ext>
                  </a:extLst>
                </a:gridCol>
                <a:gridCol w="912888">
                  <a:extLst>
                    <a:ext uri="{9D8B030D-6E8A-4147-A177-3AD203B41FA5}">
                      <a16:colId xmlns:a16="http://schemas.microsoft.com/office/drawing/2014/main" val="3934672612"/>
                    </a:ext>
                  </a:extLst>
                </a:gridCol>
              </a:tblGrid>
              <a:tr h="180975">
                <a:tc>
                  <a:txBody>
                    <a:bodyPr/>
                    <a:lstStyle/>
                    <a:p>
                      <a:pPr algn="ctr" fontAlgn="ctr"/>
                      <a:r>
                        <a:rPr lang="zh-CN" altLang="en-US" sz="1000" b="1" i="0" u="none" strike="noStrike">
                          <a:solidFill>
                            <a:srgbClr val="000000"/>
                          </a:solidFill>
                          <a:effectLst/>
                          <a:latin typeface="Times New Roman" panose="02020603050405020304" pitchFamily="18" charset="0"/>
                          <a:ea typeface="等线" panose="02010600030101010101" pitchFamily="2" charset="-122"/>
                        </a:rPr>
                        <a:t>　</a:t>
                      </a:r>
                    </a:p>
                  </a:txBody>
                  <a:tcPr marL="4763" marR="4763" marT="4763" marB="0" anchor="ctr">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l" fontAlgn="ctr"/>
                      <a:r>
                        <a:rPr lang="en-US" sz="1100" b="1" i="0" u="none" strike="noStrike">
                          <a:solidFill>
                            <a:srgbClr val="000000"/>
                          </a:solidFill>
                          <a:effectLst/>
                          <a:latin typeface="等线" panose="02010600030101010101" pitchFamily="2" charset="-122"/>
                          <a:ea typeface="等线" panose="02010600030101010101" pitchFamily="2" charset="-122"/>
                        </a:rPr>
                        <a:t>2023A</a:t>
                      </a:r>
                    </a:p>
                  </a:txBody>
                  <a:tcPr marL="4763" marR="4763" marT="4763" marB="0" anchor="ctr">
                    <a:lnL>
                      <a:noFill/>
                    </a:lnL>
                    <a:lnR>
                      <a:noFill/>
                    </a:lnR>
                    <a:lnT>
                      <a:noFill/>
                    </a:lnT>
                    <a:lnB w="6350" cap="flat" cmpd="sng" algn="ctr">
                      <a:solidFill>
                        <a:srgbClr val="000000"/>
                      </a:solidFill>
                      <a:prstDash val="solid"/>
                      <a:round/>
                      <a:headEnd type="none" w="med" len="med"/>
                      <a:tailEnd type="none" w="med" len="med"/>
                    </a:lnB>
                    <a:noFill/>
                  </a:tcPr>
                </a:tc>
                <a:tc gridSpan="2">
                  <a:txBody>
                    <a:bodyPr/>
                    <a:lstStyle/>
                    <a:p>
                      <a:pPr algn="ctr" fontAlgn="ctr"/>
                      <a:r>
                        <a:rPr lang="en-US" sz="1000" b="1" i="0" u="none" strike="noStrike">
                          <a:solidFill>
                            <a:srgbClr val="000000"/>
                          </a:solidFill>
                          <a:effectLst/>
                          <a:latin typeface="Times New Roman" panose="02020603050405020304" pitchFamily="18" charset="0"/>
                          <a:ea typeface="等线" panose="02010600030101010101" pitchFamily="2" charset="-122"/>
                        </a:rPr>
                        <a:t>2024Q3</a:t>
                      </a:r>
                    </a:p>
                  </a:txBody>
                  <a:tcPr marL="4763" marR="4763" marT="4763" marB="0" anchor="ctr">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endParaRPr lang="zh-CN" altLang="en-US"/>
                    </a:p>
                  </a:txBody>
                  <a:tcPr/>
                </a:tc>
                <a:extLst>
                  <a:ext uri="{0D108BD9-81ED-4DB2-BD59-A6C34878D82A}">
                    <a16:rowId xmlns:a16="http://schemas.microsoft.com/office/drawing/2014/main" val="2672723003"/>
                  </a:ext>
                </a:extLst>
              </a:tr>
              <a:tr h="176530">
                <a:tc>
                  <a:txBody>
                    <a:bodyPr/>
                    <a:lstStyle/>
                    <a:p>
                      <a:pPr algn="r" fontAlgn="ctr"/>
                      <a:endParaRPr lang="zh-CN" altLang="en-US" sz="1000" b="0" i="0" u="none" strike="noStrike">
                        <a:solidFill>
                          <a:srgbClr val="000000"/>
                        </a:solidFill>
                        <a:effectLst/>
                        <a:latin typeface="Times New Roman" panose="02020603050405020304" pitchFamily="18" charset="0"/>
                        <a:ea typeface="等线" panose="02010600030101010101" pitchFamily="2" charset="-122"/>
                      </a:endParaRPr>
                    </a:p>
                  </a:txBody>
                  <a:tcPr marL="4763" marR="4763" marT="4763" marB="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fontAlgn="ctr"/>
                      <a:r>
                        <a:rPr lang="en-US" sz="1000" b="1" i="0" u="none" strike="noStrike">
                          <a:solidFill>
                            <a:srgbClr val="000000"/>
                          </a:solidFill>
                          <a:effectLst/>
                          <a:latin typeface="Times New Roman" panose="02020603050405020304" pitchFamily="18" charset="0"/>
                          <a:ea typeface="等线" panose="02010600030101010101" pitchFamily="2" charset="-122"/>
                        </a:rPr>
                        <a:t>RMB</a:t>
                      </a:r>
                    </a:p>
                  </a:txBody>
                  <a:tcPr marL="4763" marR="4763" marT="4763" marB="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000" b="1" i="0" u="none" strike="noStrike">
                          <a:solidFill>
                            <a:srgbClr val="000000"/>
                          </a:solidFill>
                          <a:effectLst/>
                          <a:latin typeface="Times New Roman" panose="02020603050405020304" pitchFamily="18" charset="0"/>
                          <a:ea typeface="等线" panose="02010600030101010101" pitchFamily="2" charset="-122"/>
                        </a:rPr>
                        <a:t>RMB</a:t>
                      </a:r>
                    </a:p>
                  </a:txBody>
                  <a:tcPr marL="4763" marR="4763" marT="4763" marB="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sz="1000" b="1" i="0" u="none" strike="noStrike">
                          <a:solidFill>
                            <a:srgbClr val="000000"/>
                          </a:solidFill>
                          <a:effectLst/>
                          <a:latin typeface="Times New Roman" panose="02020603050405020304" pitchFamily="18" charset="0"/>
                          <a:ea typeface="等线" panose="02010600030101010101" pitchFamily="2" charset="-122"/>
                        </a:rPr>
                        <a:t>USD</a:t>
                      </a:r>
                    </a:p>
                  </a:txBody>
                  <a:tcPr marL="4763" marR="4763" marT="4763" marB="0" anchor="ctr">
                    <a:lnL>
                      <a:noFill/>
                    </a:lnL>
                    <a:lnR>
                      <a:noFill/>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1065591151"/>
                  </a:ext>
                </a:extLst>
              </a:tr>
              <a:tr h="176530">
                <a:tc>
                  <a:txBody>
                    <a:bodyPr/>
                    <a:lstStyle/>
                    <a:p>
                      <a:pPr algn="l" fontAlgn="ctr"/>
                      <a:r>
                        <a:rPr lang="en-US" sz="1000" b="1" i="0" u="none" strike="noStrike">
                          <a:solidFill>
                            <a:srgbClr val="000000"/>
                          </a:solidFill>
                          <a:effectLst/>
                          <a:latin typeface="Times New Roman" panose="02020603050405020304" pitchFamily="18" charset="0"/>
                          <a:ea typeface="等线" panose="02010600030101010101" pitchFamily="2" charset="-122"/>
                        </a:rPr>
                        <a:t>ASSETS</a:t>
                      </a:r>
                    </a:p>
                  </a:txBody>
                  <a:tcPr marL="4763" marR="4763" marT="4763" marB="0" anchor="ctr">
                    <a:lnL>
                      <a:noFill/>
                    </a:lnL>
                    <a:lnR>
                      <a:noFill/>
                    </a:lnR>
                    <a:lnT>
                      <a:noFill/>
                    </a:lnT>
                    <a:lnB>
                      <a:noFill/>
                    </a:lnB>
                    <a:solidFill>
                      <a:srgbClr val="CCEEFF"/>
                    </a:solidFill>
                  </a:tcPr>
                </a:tc>
                <a:tc>
                  <a:txBody>
                    <a:bodyPr/>
                    <a:lstStyle/>
                    <a:p>
                      <a:pPr algn="r" fontAlgn="ctr"/>
                      <a:r>
                        <a:rPr lang="zh-CN" altLang="en-US" sz="1000" b="0" i="0" u="none" strike="noStrike">
                          <a:solidFill>
                            <a:srgbClr val="000000"/>
                          </a:solidFill>
                          <a:effectLst/>
                          <a:latin typeface="Times New Roman" panose="02020603050405020304" pitchFamily="18" charset="0"/>
                          <a:ea typeface="等线" panose="02010600030101010101" pitchFamily="2" charset="-122"/>
                        </a:rPr>
                        <a:t>　</a:t>
                      </a:r>
                    </a:p>
                  </a:txBody>
                  <a:tcPr marL="4763" marR="4763" marT="4763" marB="0" anchor="ctr">
                    <a:lnL>
                      <a:noFill/>
                    </a:lnL>
                    <a:lnR>
                      <a:noFill/>
                    </a:lnR>
                    <a:lnT>
                      <a:noFill/>
                    </a:lnT>
                    <a:lnB>
                      <a:noFill/>
                    </a:lnB>
                    <a:solidFill>
                      <a:srgbClr val="CCEEFF"/>
                    </a:solidFill>
                  </a:tcPr>
                </a:tc>
                <a:tc>
                  <a:txBody>
                    <a:bodyPr/>
                    <a:lstStyle/>
                    <a:p>
                      <a:pPr algn="r" fontAlgn="ctr"/>
                      <a:r>
                        <a:rPr lang="zh-CN" altLang="en-US" sz="1000" b="0" i="0" u="none" strike="noStrike">
                          <a:solidFill>
                            <a:srgbClr val="000000"/>
                          </a:solidFill>
                          <a:effectLst/>
                          <a:latin typeface="Times New Roman" panose="02020603050405020304" pitchFamily="18" charset="0"/>
                          <a:ea typeface="等线" panose="02010600030101010101" pitchFamily="2" charset="-122"/>
                        </a:rPr>
                        <a:t>　</a:t>
                      </a:r>
                    </a:p>
                  </a:txBody>
                  <a:tcPr marL="4763" marR="4763" marT="4763" marB="0" anchor="ctr">
                    <a:lnL>
                      <a:noFill/>
                    </a:lnL>
                    <a:lnR>
                      <a:noFill/>
                    </a:lnR>
                    <a:lnT>
                      <a:noFill/>
                    </a:lnT>
                    <a:lnB>
                      <a:noFill/>
                    </a:lnB>
                    <a:solidFill>
                      <a:srgbClr val="CCEEFF"/>
                    </a:solidFill>
                  </a:tcPr>
                </a:tc>
                <a:tc>
                  <a:txBody>
                    <a:bodyPr/>
                    <a:lstStyle/>
                    <a:p>
                      <a:pPr algn="r" fontAlgn="ctr"/>
                      <a:r>
                        <a:rPr lang="zh-CN" altLang="en-US" sz="1000" b="0" i="0" u="none" strike="noStrike">
                          <a:solidFill>
                            <a:srgbClr val="000000"/>
                          </a:solidFill>
                          <a:effectLst/>
                          <a:latin typeface="Times New Roman" panose="02020603050405020304" pitchFamily="18" charset="0"/>
                          <a:ea typeface="等线" panose="02010600030101010101" pitchFamily="2" charset="-122"/>
                        </a:rPr>
                        <a:t>　</a:t>
                      </a:r>
                    </a:p>
                  </a:txBody>
                  <a:tcPr marL="4763" marR="4763" marT="4763" marB="0" anchor="ctr">
                    <a:lnL>
                      <a:noFill/>
                    </a:lnL>
                    <a:lnR>
                      <a:noFill/>
                    </a:lnR>
                    <a:lnT>
                      <a:noFill/>
                    </a:lnT>
                    <a:lnB>
                      <a:noFill/>
                    </a:lnB>
                    <a:solidFill>
                      <a:srgbClr val="CCEEFF"/>
                    </a:solidFill>
                  </a:tcPr>
                </a:tc>
                <a:extLst>
                  <a:ext uri="{0D108BD9-81ED-4DB2-BD59-A6C34878D82A}">
                    <a16:rowId xmlns:a16="http://schemas.microsoft.com/office/drawing/2014/main" val="335009451"/>
                  </a:ext>
                </a:extLst>
              </a:tr>
              <a:tr h="176530">
                <a:tc>
                  <a:txBody>
                    <a:bodyPr/>
                    <a:lstStyle/>
                    <a:p>
                      <a:pPr algn="l" fontAlgn="ctr"/>
                      <a:r>
                        <a:rPr lang="en-US" sz="1000" b="1" i="0" u="none" strike="noStrike">
                          <a:solidFill>
                            <a:srgbClr val="000000"/>
                          </a:solidFill>
                          <a:effectLst/>
                          <a:latin typeface="Times New Roman" panose="02020603050405020304" pitchFamily="18" charset="0"/>
                          <a:ea typeface="等线" panose="02010600030101010101" pitchFamily="2" charset="-122"/>
                        </a:rPr>
                        <a:t>Current assets:</a:t>
                      </a:r>
                    </a:p>
                  </a:txBody>
                  <a:tcPr marL="4763" marR="4763" marT="4763" marB="0" anchor="ctr">
                    <a:lnL>
                      <a:noFill/>
                    </a:lnL>
                    <a:lnR>
                      <a:noFill/>
                    </a:lnR>
                    <a:lnT>
                      <a:noFill/>
                    </a:lnT>
                    <a:lnB>
                      <a:noFill/>
                    </a:lnB>
                    <a:solidFill>
                      <a:srgbClr val="FFFFFF"/>
                    </a:solidFill>
                  </a:tcPr>
                </a:tc>
                <a:tc>
                  <a:txBody>
                    <a:bodyPr/>
                    <a:lstStyle/>
                    <a:p>
                      <a:pPr algn="r" fontAlgn="ctr"/>
                      <a:r>
                        <a:rPr lang="zh-CN" altLang="en-US" sz="1000" b="0" i="0" u="none" strike="noStrike">
                          <a:solidFill>
                            <a:srgbClr val="000000"/>
                          </a:solidFill>
                          <a:effectLst/>
                          <a:latin typeface="Times New Roman" panose="02020603050405020304" pitchFamily="18" charset="0"/>
                          <a:ea typeface="等线" panose="02010600030101010101" pitchFamily="2" charset="-122"/>
                        </a:rPr>
                        <a:t>　</a:t>
                      </a:r>
                    </a:p>
                  </a:txBody>
                  <a:tcPr marL="4763" marR="4763" marT="4763" marB="0" anchor="ctr">
                    <a:lnL>
                      <a:noFill/>
                    </a:lnL>
                    <a:lnR>
                      <a:noFill/>
                    </a:lnR>
                    <a:lnT>
                      <a:noFill/>
                    </a:lnT>
                    <a:lnB>
                      <a:noFill/>
                    </a:lnB>
                    <a:solidFill>
                      <a:srgbClr val="FFFFFF"/>
                    </a:solidFill>
                  </a:tcPr>
                </a:tc>
                <a:tc>
                  <a:txBody>
                    <a:bodyPr/>
                    <a:lstStyle/>
                    <a:p>
                      <a:pPr algn="r" fontAlgn="ctr"/>
                      <a:r>
                        <a:rPr lang="zh-CN" altLang="en-US" sz="1000" b="0" i="0" u="none" strike="noStrike">
                          <a:solidFill>
                            <a:srgbClr val="000000"/>
                          </a:solidFill>
                          <a:effectLst/>
                          <a:latin typeface="Times New Roman" panose="02020603050405020304" pitchFamily="18" charset="0"/>
                          <a:ea typeface="等线" panose="02010600030101010101" pitchFamily="2" charset="-122"/>
                        </a:rPr>
                        <a:t>　</a:t>
                      </a:r>
                    </a:p>
                  </a:txBody>
                  <a:tcPr marL="4763" marR="4763" marT="4763" marB="0" anchor="ctr">
                    <a:lnL>
                      <a:noFill/>
                    </a:lnL>
                    <a:lnR>
                      <a:noFill/>
                    </a:lnR>
                    <a:lnT>
                      <a:noFill/>
                    </a:lnT>
                    <a:lnB>
                      <a:noFill/>
                    </a:lnB>
                    <a:solidFill>
                      <a:srgbClr val="FFFFFF"/>
                    </a:solidFill>
                  </a:tcPr>
                </a:tc>
                <a:tc>
                  <a:txBody>
                    <a:bodyPr/>
                    <a:lstStyle/>
                    <a:p>
                      <a:pPr algn="r" fontAlgn="ctr"/>
                      <a:r>
                        <a:rPr lang="zh-CN" altLang="en-US" sz="1000" b="0" i="0" u="none" strike="noStrike">
                          <a:solidFill>
                            <a:srgbClr val="000000"/>
                          </a:solidFill>
                          <a:effectLst/>
                          <a:latin typeface="Times New Roman" panose="02020603050405020304" pitchFamily="18" charset="0"/>
                          <a:ea typeface="等线" panose="02010600030101010101" pitchFamily="2" charset="-122"/>
                        </a:rPr>
                        <a:t>　</a:t>
                      </a:r>
                    </a:p>
                  </a:txBody>
                  <a:tcPr marL="4763" marR="4763" marT="4763" marB="0" anchor="ctr">
                    <a:lnL>
                      <a:noFill/>
                    </a:lnL>
                    <a:lnR>
                      <a:noFill/>
                    </a:lnR>
                    <a:lnT>
                      <a:noFill/>
                    </a:lnT>
                    <a:lnB>
                      <a:noFill/>
                    </a:lnB>
                    <a:solidFill>
                      <a:srgbClr val="FFFFFF"/>
                    </a:solidFill>
                  </a:tcPr>
                </a:tc>
                <a:extLst>
                  <a:ext uri="{0D108BD9-81ED-4DB2-BD59-A6C34878D82A}">
                    <a16:rowId xmlns:a16="http://schemas.microsoft.com/office/drawing/2014/main" val="4031124864"/>
                  </a:ext>
                </a:extLst>
              </a:tr>
              <a:tr h="176530">
                <a:tc>
                  <a:txBody>
                    <a:bodyPr/>
                    <a:lstStyle/>
                    <a:p>
                      <a:pPr algn="l" fontAlgn="ctr"/>
                      <a:r>
                        <a:rPr lang="en-US" sz="1000" b="0" i="0" u="none" strike="noStrike">
                          <a:solidFill>
                            <a:srgbClr val="000000"/>
                          </a:solidFill>
                          <a:effectLst/>
                          <a:latin typeface="Times New Roman" panose="02020603050405020304" pitchFamily="18" charset="0"/>
                          <a:ea typeface="等线" panose="02010600030101010101" pitchFamily="2" charset="-122"/>
                        </a:rPr>
                        <a:t>Cash and cash equivalents</a:t>
                      </a:r>
                    </a:p>
                  </a:txBody>
                  <a:tcPr marL="114300" marR="4763" marT="4763" marB="0" anchor="ctr">
                    <a:lnL>
                      <a:noFill/>
                    </a:lnL>
                    <a:lnR>
                      <a:noFill/>
                    </a:lnR>
                    <a:lnT>
                      <a:noFill/>
                    </a:lnT>
                    <a:lnB>
                      <a:noFill/>
                    </a:lnB>
                    <a:solidFill>
                      <a:srgbClr val="CCEEFF"/>
                    </a:solidFill>
                  </a:tcPr>
                </a:tc>
                <a:tc>
                  <a:txBody>
                    <a:bodyPr/>
                    <a:lstStyle/>
                    <a:p>
                      <a:pPr algn="r" fontAlgn="ctr"/>
                      <a:r>
                        <a:rPr lang="en-US" altLang="zh-CN" sz="1000" b="0" i="0" u="none" strike="noStrike">
                          <a:solidFill>
                            <a:srgbClr val="000000"/>
                          </a:solidFill>
                          <a:effectLst/>
                          <a:latin typeface="Times New Roman" panose="02020603050405020304" pitchFamily="18" charset="0"/>
                          <a:ea typeface="等线" panose="02010600030101010101" pitchFamily="2" charset="-122"/>
                        </a:rPr>
                        <a:t>2,106,639</a:t>
                      </a:r>
                    </a:p>
                  </a:txBody>
                  <a:tcPr marL="4763" marR="4763" marT="4763" marB="0" anchor="ctr">
                    <a:lnL>
                      <a:noFill/>
                    </a:lnL>
                    <a:lnR>
                      <a:noFill/>
                    </a:lnR>
                    <a:lnT>
                      <a:noFill/>
                    </a:lnT>
                    <a:lnB>
                      <a:noFill/>
                    </a:lnB>
                    <a:solidFill>
                      <a:srgbClr val="CCEEFF"/>
                    </a:solidFill>
                  </a:tcPr>
                </a:tc>
                <a:tc>
                  <a:txBody>
                    <a:bodyPr/>
                    <a:lstStyle/>
                    <a:p>
                      <a:pPr algn="r" fontAlgn="ctr"/>
                      <a:r>
                        <a:rPr lang="en-US" altLang="zh-CN" sz="1000" b="0" i="0" u="none" strike="noStrike">
                          <a:solidFill>
                            <a:srgbClr val="000000"/>
                          </a:solidFill>
                          <a:effectLst/>
                          <a:latin typeface="Times New Roman" panose="02020603050405020304" pitchFamily="18" charset="0"/>
                          <a:ea typeface="等线" panose="02010600030101010101" pitchFamily="2" charset="-122"/>
                        </a:rPr>
                        <a:t>3,214,074</a:t>
                      </a:r>
                    </a:p>
                  </a:txBody>
                  <a:tcPr marL="4763" marR="4763" marT="4763" marB="0" anchor="ctr">
                    <a:lnL>
                      <a:noFill/>
                    </a:lnL>
                    <a:lnR>
                      <a:noFill/>
                    </a:lnR>
                    <a:lnT>
                      <a:noFill/>
                    </a:lnT>
                    <a:lnB>
                      <a:noFill/>
                    </a:lnB>
                    <a:solidFill>
                      <a:srgbClr val="CCEEFF"/>
                    </a:solidFill>
                  </a:tcPr>
                </a:tc>
                <a:tc>
                  <a:txBody>
                    <a:bodyPr/>
                    <a:lstStyle/>
                    <a:p>
                      <a:pPr algn="r" fontAlgn="ctr"/>
                      <a:r>
                        <a:rPr lang="en-US" altLang="zh-CN" sz="1000" b="0" i="0" u="none" strike="noStrike" dirty="0">
                          <a:solidFill>
                            <a:srgbClr val="000000"/>
                          </a:solidFill>
                          <a:effectLst/>
                          <a:latin typeface="Times New Roman" panose="02020603050405020304" pitchFamily="18" charset="0"/>
                          <a:ea typeface="等线" panose="02010600030101010101" pitchFamily="2" charset="-122"/>
                        </a:rPr>
                        <a:t>458,002</a:t>
                      </a:r>
                    </a:p>
                  </a:txBody>
                  <a:tcPr marL="4763" marR="4763" marT="4763" marB="0" anchor="ctr">
                    <a:lnL>
                      <a:noFill/>
                    </a:lnL>
                    <a:lnR>
                      <a:noFill/>
                    </a:lnR>
                    <a:lnT>
                      <a:noFill/>
                    </a:lnT>
                    <a:lnB>
                      <a:noFill/>
                    </a:lnB>
                    <a:solidFill>
                      <a:srgbClr val="CCEEFF"/>
                    </a:solidFill>
                  </a:tcPr>
                </a:tc>
                <a:extLst>
                  <a:ext uri="{0D108BD9-81ED-4DB2-BD59-A6C34878D82A}">
                    <a16:rowId xmlns:a16="http://schemas.microsoft.com/office/drawing/2014/main" val="881300767"/>
                  </a:ext>
                </a:extLst>
              </a:tr>
              <a:tr h="176530">
                <a:tc>
                  <a:txBody>
                    <a:bodyPr/>
                    <a:lstStyle/>
                    <a:p>
                      <a:pPr algn="l" fontAlgn="ctr"/>
                      <a:r>
                        <a:rPr lang="en-US" sz="1000" b="0" i="0" u="none" strike="noStrike">
                          <a:solidFill>
                            <a:srgbClr val="000000"/>
                          </a:solidFill>
                          <a:effectLst/>
                          <a:latin typeface="Times New Roman" panose="02020603050405020304" pitchFamily="18" charset="0"/>
                          <a:ea typeface="等线" panose="02010600030101010101" pitchFamily="2" charset="-122"/>
                        </a:rPr>
                        <a:t>Term deposits</a:t>
                      </a:r>
                    </a:p>
                  </a:txBody>
                  <a:tcPr marL="114300" marR="4763" marT="4763" marB="0" anchor="ctr">
                    <a:lnL>
                      <a:noFill/>
                    </a:lnL>
                    <a:lnR>
                      <a:noFill/>
                    </a:lnR>
                    <a:lnT>
                      <a:noFill/>
                    </a:lnT>
                    <a:lnB>
                      <a:noFill/>
                    </a:lnB>
                    <a:solidFill>
                      <a:srgbClr val="FFFFFF"/>
                    </a:solidFill>
                  </a:tcPr>
                </a:tc>
                <a:tc>
                  <a:txBody>
                    <a:bodyPr/>
                    <a:lstStyle/>
                    <a:p>
                      <a:pPr algn="r" fontAlgn="ctr"/>
                      <a:r>
                        <a:rPr lang="en-US" altLang="zh-CN" sz="1000" b="0" i="0" u="none" strike="noStrike">
                          <a:solidFill>
                            <a:srgbClr val="000000"/>
                          </a:solidFill>
                          <a:effectLst/>
                          <a:latin typeface="Times New Roman" panose="02020603050405020304" pitchFamily="18" charset="0"/>
                          <a:ea typeface="等线" panose="02010600030101010101" pitchFamily="2" charset="-122"/>
                        </a:rPr>
                        <a:t>1,586,469</a:t>
                      </a:r>
                    </a:p>
                  </a:txBody>
                  <a:tcPr marL="4763" marR="4763" marT="4763" marB="0" anchor="ctr">
                    <a:lnL>
                      <a:noFill/>
                    </a:lnL>
                    <a:lnR>
                      <a:noFill/>
                    </a:lnR>
                    <a:lnT>
                      <a:noFill/>
                    </a:lnT>
                    <a:lnB>
                      <a:noFill/>
                    </a:lnB>
                    <a:solidFill>
                      <a:srgbClr val="FFFFFF"/>
                    </a:solidFill>
                  </a:tcPr>
                </a:tc>
                <a:tc>
                  <a:txBody>
                    <a:bodyPr/>
                    <a:lstStyle/>
                    <a:p>
                      <a:pPr algn="r" fontAlgn="ctr"/>
                      <a:r>
                        <a:rPr lang="en-US" altLang="zh-CN" sz="1000" b="0" i="0" u="none" strike="noStrike">
                          <a:solidFill>
                            <a:srgbClr val="000000"/>
                          </a:solidFill>
                          <a:effectLst/>
                          <a:latin typeface="Times New Roman" panose="02020603050405020304" pitchFamily="18" charset="0"/>
                          <a:ea typeface="等线" panose="02010600030101010101" pitchFamily="2" charset="-122"/>
                        </a:rPr>
                        <a:t>993,111</a:t>
                      </a:r>
                    </a:p>
                  </a:txBody>
                  <a:tcPr marL="4763" marR="4763" marT="4763" marB="0" anchor="ctr">
                    <a:lnL>
                      <a:noFill/>
                    </a:lnL>
                    <a:lnR>
                      <a:noFill/>
                    </a:lnR>
                    <a:lnT>
                      <a:noFill/>
                    </a:lnT>
                    <a:lnB>
                      <a:noFill/>
                    </a:lnB>
                    <a:solidFill>
                      <a:srgbClr val="FFFFFF"/>
                    </a:solidFill>
                  </a:tcPr>
                </a:tc>
                <a:tc>
                  <a:txBody>
                    <a:bodyPr/>
                    <a:lstStyle/>
                    <a:p>
                      <a:pPr algn="r" fontAlgn="ctr"/>
                      <a:r>
                        <a:rPr lang="en-US" altLang="zh-CN" sz="1000" b="0" i="0" u="none" strike="noStrike">
                          <a:solidFill>
                            <a:srgbClr val="000000"/>
                          </a:solidFill>
                          <a:effectLst/>
                          <a:latin typeface="Times New Roman" panose="02020603050405020304" pitchFamily="18" charset="0"/>
                          <a:ea typeface="等线" panose="02010600030101010101" pitchFamily="2" charset="-122"/>
                        </a:rPr>
                        <a:t>141,517</a:t>
                      </a:r>
                    </a:p>
                  </a:txBody>
                  <a:tcPr marL="4763" marR="4763" marT="4763" marB="0" anchor="ctr">
                    <a:lnL>
                      <a:noFill/>
                    </a:lnL>
                    <a:lnR>
                      <a:noFill/>
                    </a:lnR>
                    <a:lnT>
                      <a:noFill/>
                    </a:lnT>
                    <a:lnB>
                      <a:noFill/>
                    </a:lnB>
                    <a:solidFill>
                      <a:srgbClr val="FFFFFF"/>
                    </a:solidFill>
                  </a:tcPr>
                </a:tc>
                <a:extLst>
                  <a:ext uri="{0D108BD9-81ED-4DB2-BD59-A6C34878D82A}">
                    <a16:rowId xmlns:a16="http://schemas.microsoft.com/office/drawing/2014/main" val="4136496753"/>
                  </a:ext>
                </a:extLst>
              </a:tr>
              <a:tr h="176530">
                <a:tc>
                  <a:txBody>
                    <a:bodyPr/>
                    <a:lstStyle/>
                    <a:p>
                      <a:pPr algn="l" fontAlgn="ctr"/>
                      <a:r>
                        <a:rPr lang="en-US" sz="1000" b="0" i="0" u="none" strike="noStrike">
                          <a:solidFill>
                            <a:srgbClr val="000000"/>
                          </a:solidFill>
                          <a:effectLst/>
                          <a:latin typeface="Times New Roman" panose="02020603050405020304" pitchFamily="18" charset="0"/>
                          <a:ea typeface="等线" panose="02010600030101010101" pitchFamily="2" charset="-122"/>
                        </a:rPr>
                        <a:t>Short-term investments</a:t>
                      </a:r>
                    </a:p>
                  </a:txBody>
                  <a:tcPr marL="114300" marR="4763" marT="4763" marB="0" anchor="ctr">
                    <a:lnL>
                      <a:noFill/>
                    </a:lnL>
                    <a:lnR>
                      <a:noFill/>
                    </a:lnR>
                    <a:lnT>
                      <a:noFill/>
                    </a:lnT>
                    <a:lnB>
                      <a:noFill/>
                    </a:lnB>
                    <a:solidFill>
                      <a:srgbClr val="CCEEFF"/>
                    </a:solidFill>
                  </a:tcPr>
                </a:tc>
                <a:tc>
                  <a:txBody>
                    <a:bodyPr/>
                    <a:lstStyle/>
                    <a:p>
                      <a:pPr algn="r" fontAlgn="ctr"/>
                      <a:r>
                        <a:rPr lang="en-US" altLang="zh-CN" sz="1000" b="0" i="0" u="none" strike="noStrike">
                          <a:solidFill>
                            <a:srgbClr val="000000"/>
                          </a:solidFill>
                          <a:effectLst/>
                          <a:latin typeface="Times New Roman" panose="02020603050405020304" pitchFamily="18" charset="0"/>
                          <a:ea typeface="等线" panose="02010600030101010101" pitchFamily="2" charset="-122"/>
                        </a:rPr>
                        <a:t>1,769,822</a:t>
                      </a:r>
                    </a:p>
                  </a:txBody>
                  <a:tcPr marL="4763" marR="4763" marT="4763" marB="0" anchor="ctr">
                    <a:lnL>
                      <a:noFill/>
                    </a:lnL>
                    <a:lnR>
                      <a:noFill/>
                    </a:lnR>
                    <a:lnT>
                      <a:noFill/>
                    </a:lnT>
                    <a:lnB>
                      <a:noFill/>
                    </a:lnB>
                    <a:solidFill>
                      <a:srgbClr val="CCEEFF"/>
                    </a:solidFill>
                  </a:tcPr>
                </a:tc>
                <a:tc>
                  <a:txBody>
                    <a:bodyPr/>
                    <a:lstStyle/>
                    <a:p>
                      <a:pPr algn="r" fontAlgn="ctr"/>
                      <a:r>
                        <a:rPr lang="en-US" altLang="zh-CN" sz="1000" b="0" i="0" u="none" strike="noStrike">
                          <a:solidFill>
                            <a:srgbClr val="000000"/>
                          </a:solidFill>
                          <a:effectLst/>
                          <a:latin typeface="Times New Roman" panose="02020603050405020304" pitchFamily="18" charset="0"/>
                          <a:ea typeface="等线" panose="02010600030101010101" pitchFamily="2" charset="-122"/>
                        </a:rPr>
                        <a:t>789,020</a:t>
                      </a:r>
                    </a:p>
                  </a:txBody>
                  <a:tcPr marL="4763" marR="4763" marT="4763" marB="0" anchor="ctr">
                    <a:lnL>
                      <a:noFill/>
                    </a:lnL>
                    <a:lnR>
                      <a:noFill/>
                    </a:lnR>
                    <a:lnT>
                      <a:noFill/>
                    </a:lnT>
                    <a:lnB>
                      <a:noFill/>
                    </a:lnB>
                    <a:solidFill>
                      <a:srgbClr val="CCEEFF"/>
                    </a:solidFill>
                  </a:tcPr>
                </a:tc>
                <a:tc>
                  <a:txBody>
                    <a:bodyPr/>
                    <a:lstStyle/>
                    <a:p>
                      <a:pPr algn="r" fontAlgn="ctr"/>
                      <a:r>
                        <a:rPr lang="en-US" altLang="zh-CN" sz="1000" b="0" i="0" u="none" strike="noStrike">
                          <a:solidFill>
                            <a:srgbClr val="000000"/>
                          </a:solidFill>
                          <a:effectLst/>
                          <a:latin typeface="Times New Roman" panose="02020603050405020304" pitchFamily="18" charset="0"/>
                          <a:ea typeface="等线" panose="02010600030101010101" pitchFamily="2" charset="-122"/>
                        </a:rPr>
                        <a:t>112,434</a:t>
                      </a:r>
                    </a:p>
                  </a:txBody>
                  <a:tcPr marL="4763" marR="4763" marT="4763" marB="0" anchor="ctr">
                    <a:lnL>
                      <a:noFill/>
                    </a:lnL>
                    <a:lnR>
                      <a:noFill/>
                    </a:lnR>
                    <a:lnT>
                      <a:noFill/>
                    </a:lnT>
                    <a:lnB>
                      <a:noFill/>
                    </a:lnB>
                    <a:solidFill>
                      <a:srgbClr val="CCEEFF"/>
                    </a:solidFill>
                  </a:tcPr>
                </a:tc>
                <a:extLst>
                  <a:ext uri="{0D108BD9-81ED-4DB2-BD59-A6C34878D82A}">
                    <a16:rowId xmlns:a16="http://schemas.microsoft.com/office/drawing/2014/main" val="2130562474"/>
                  </a:ext>
                </a:extLst>
              </a:tr>
              <a:tr h="176530">
                <a:tc>
                  <a:txBody>
                    <a:bodyPr/>
                    <a:lstStyle/>
                    <a:p>
                      <a:pPr algn="l" fontAlgn="ctr"/>
                      <a:r>
                        <a:rPr lang="en-US" sz="1000" b="0" i="0" u="none" strike="noStrike">
                          <a:solidFill>
                            <a:srgbClr val="000000"/>
                          </a:solidFill>
                          <a:effectLst/>
                          <a:latin typeface="Times New Roman" panose="02020603050405020304" pitchFamily="18" charset="0"/>
                          <a:ea typeface="等线" panose="02010600030101010101" pitchFamily="2" charset="-122"/>
                        </a:rPr>
                        <a:t>Restricted cash</a:t>
                      </a:r>
                    </a:p>
                  </a:txBody>
                  <a:tcPr marL="114300" marR="4763" marT="4763" marB="0" anchor="ctr">
                    <a:lnL>
                      <a:noFill/>
                    </a:lnL>
                    <a:lnR>
                      <a:noFill/>
                    </a:lnR>
                    <a:lnT>
                      <a:noFill/>
                    </a:lnT>
                    <a:lnB>
                      <a:noFill/>
                    </a:lnB>
                    <a:solidFill>
                      <a:srgbClr val="FFFFFF"/>
                    </a:solidFill>
                  </a:tcPr>
                </a:tc>
                <a:tc>
                  <a:txBody>
                    <a:bodyPr/>
                    <a:lstStyle/>
                    <a:p>
                      <a:pPr algn="r" fontAlgn="ctr"/>
                      <a:r>
                        <a:rPr lang="en-US" altLang="zh-CN" sz="1000" b="0" i="0" u="none" strike="noStrike" dirty="0">
                          <a:solidFill>
                            <a:srgbClr val="000000"/>
                          </a:solidFill>
                          <a:effectLst/>
                          <a:latin typeface="Times New Roman" panose="02020603050405020304" pitchFamily="18" charset="0"/>
                          <a:ea typeface="等线" panose="02010600030101010101" pitchFamily="2" charset="-122"/>
                        </a:rPr>
                        <a:t>-</a:t>
                      </a:r>
                    </a:p>
                  </a:txBody>
                  <a:tcPr marL="4763" marR="4763" marT="4763" marB="0" anchor="ctr">
                    <a:lnL>
                      <a:noFill/>
                    </a:lnL>
                    <a:lnR>
                      <a:noFill/>
                    </a:lnR>
                    <a:lnT>
                      <a:noFill/>
                    </a:lnT>
                    <a:lnB>
                      <a:noFill/>
                    </a:lnB>
                    <a:solidFill>
                      <a:srgbClr val="FFFFFF"/>
                    </a:solidFill>
                  </a:tcPr>
                </a:tc>
                <a:tc>
                  <a:txBody>
                    <a:bodyPr/>
                    <a:lstStyle/>
                    <a:p>
                      <a:pPr algn="r" fontAlgn="ctr"/>
                      <a:r>
                        <a:rPr lang="en-US" altLang="zh-CN" sz="1000" b="0" i="0" u="none" strike="noStrike">
                          <a:solidFill>
                            <a:srgbClr val="000000"/>
                          </a:solidFill>
                          <a:effectLst/>
                          <a:latin typeface="Times New Roman" panose="02020603050405020304" pitchFamily="18" charset="0"/>
                          <a:ea typeface="等线" panose="02010600030101010101" pitchFamily="2" charset="-122"/>
                        </a:rPr>
                        <a:t>51,774</a:t>
                      </a:r>
                    </a:p>
                  </a:txBody>
                  <a:tcPr marL="4763" marR="4763" marT="4763" marB="0" anchor="ctr">
                    <a:lnL>
                      <a:noFill/>
                    </a:lnL>
                    <a:lnR>
                      <a:noFill/>
                    </a:lnR>
                    <a:lnT>
                      <a:noFill/>
                    </a:lnT>
                    <a:lnB>
                      <a:noFill/>
                    </a:lnB>
                    <a:solidFill>
                      <a:srgbClr val="FFFFFF"/>
                    </a:solidFill>
                  </a:tcPr>
                </a:tc>
                <a:tc>
                  <a:txBody>
                    <a:bodyPr/>
                    <a:lstStyle/>
                    <a:p>
                      <a:pPr algn="r" fontAlgn="ctr"/>
                      <a:r>
                        <a:rPr lang="en-US" altLang="zh-CN" sz="1000" b="0" i="0" u="none" strike="noStrike" dirty="0">
                          <a:solidFill>
                            <a:srgbClr val="000000"/>
                          </a:solidFill>
                          <a:effectLst/>
                          <a:latin typeface="Times New Roman" panose="02020603050405020304" pitchFamily="18" charset="0"/>
                          <a:ea typeface="等线" panose="02010600030101010101" pitchFamily="2" charset="-122"/>
                        </a:rPr>
                        <a:t>7,378</a:t>
                      </a:r>
                    </a:p>
                  </a:txBody>
                  <a:tcPr marL="4763" marR="4763" marT="4763" marB="0" anchor="ctr">
                    <a:lnL>
                      <a:noFill/>
                    </a:lnL>
                    <a:lnR>
                      <a:noFill/>
                    </a:lnR>
                    <a:lnT>
                      <a:noFill/>
                    </a:lnT>
                    <a:lnB>
                      <a:noFill/>
                    </a:lnB>
                    <a:solidFill>
                      <a:srgbClr val="FFFFFF"/>
                    </a:solidFill>
                  </a:tcPr>
                </a:tc>
                <a:extLst>
                  <a:ext uri="{0D108BD9-81ED-4DB2-BD59-A6C34878D82A}">
                    <a16:rowId xmlns:a16="http://schemas.microsoft.com/office/drawing/2014/main" val="2688809961"/>
                  </a:ext>
                </a:extLst>
              </a:tr>
              <a:tr h="176530">
                <a:tc>
                  <a:txBody>
                    <a:bodyPr/>
                    <a:lstStyle/>
                    <a:p>
                      <a:pPr algn="l" fontAlgn="ctr"/>
                      <a:r>
                        <a:rPr lang="en-US" sz="1000" b="0" i="0" u="none" strike="noStrike">
                          <a:solidFill>
                            <a:srgbClr val="000000"/>
                          </a:solidFill>
                          <a:effectLst/>
                          <a:latin typeface="Times New Roman" panose="02020603050405020304" pitchFamily="18" charset="0"/>
                          <a:ea typeface="等线" panose="02010600030101010101" pitchFamily="2" charset="-122"/>
                        </a:rPr>
                        <a:t>Trade receivables</a:t>
                      </a:r>
                    </a:p>
                  </a:txBody>
                  <a:tcPr marL="114300" marR="4763" marT="4763" marB="0" anchor="ctr">
                    <a:lnL>
                      <a:noFill/>
                    </a:lnL>
                    <a:lnR>
                      <a:noFill/>
                    </a:lnR>
                    <a:lnT>
                      <a:noFill/>
                    </a:lnT>
                    <a:lnB>
                      <a:noFill/>
                    </a:lnB>
                    <a:solidFill>
                      <a:srgbClr val="CCEEFF"/>
                    </a:solidFill>
                  </a:tcPr>
                </a:tc>
                <a:tc>
                  <a:txBody>
                    <a:bodyPr/>
                    <a:lstStyle/>
                    <a:p>
                      <a:pPr algn="r" fontAlgn="ctr"/>
                      <a:r>
                        <a:rPr lang="en-US" altLang="zh-CN" sz="1000" b="0" i="0" u="none" strike="noStrike">
                          <a:solidFill>
                            <a:srgbClr val="000000"/>
                          </a:solidFill>
                          <a:effectLst/>
                          <a:latin typeface="Times New Roman" panose="02020603050405020304" pitchFamily="18" charset="0"/>
                          <a:ea typeface="等线" panose="02010600030101010101" pitchFamily="2" charset="-122"/>
                        </a:rPr>
                        <a:t>664,615</a:t>
                      </a:r>
                    </a:p>
                  </a:txBody>
                  <a:tcPr marL="4763" marR="4763" marT="4763" marB="0" anchor="ctr">
                    <a:lnL>
                      <a:noFill/>
                    </a:lnL>
                    <a:lnR>
                      <a:noFill/>
                    </a:lnR>
                    <a:lnT>
                      <a:noFill/>
                    </a:lnT>
                    <a:lnB>
                      <a:noFill/>
                    </a:lnB>
                    <a:solidFill>
                      <a:srgbClr val="CCEEFF"/>
                    </a:solidFill>
                  </a:tcPr>
                </a:tc>
                <a:tc>
                  <a:txBody>
                    <a:bodyPr/>
                    <a:lstStyle/>
                    <a:p>
                      <a:pPr algn="r" fontAlgn="ctr"/>
                      <a:r>
                        <a:rPr lang="en-US" altLang="zh-CN" sz="1000" b="0" i="0" u="none" strike="noStrike">
                          <a:solidFill>
                            <a:srgbClr val="000000"/>
                          </a:solidFill>
                          <a:effectLst/>
                          <a:latin typeface="Times New Roman" panose="02020603050405020304" pitchFamily="18" charset="0"/>
                          <a:ea typeface="等线" panose="02010600030101010101" pitchFamily="2" charset="-122"/>
                        </a:rPr>
                        <a:t>445,288</a:t>
                      </a:r>
                    </a:p>
                  </a:txBody>
                  <a:tcPr marL="4763" marR="4763" marT="4763" marB="0" anchor="ctr">
                    <a:lnL>
                      <a:noFill/>
                    </a:lnL>
                    <a:lnR>
                      <a:noFill/>
                    </a:lnR>
                    <a:lnT>
                      <a:noFill/>
                    </a:lnT>
                    <a:lnB>
                      <a:noFill/>
                    </a:lnB>
                    <a:solidFill>
                      <a:srgbClr val="CCEEFF"/>
                    </a:solidFill>
                  </a:tcPr>
                </a:tc>
                <a:tc>
                  <a:txBody>
                    <a:bodyPr/>
                    <a:lstStyle/>
                    <a:p>
                      <a:pPr algn="r" fontAlgn="ctr"/>
                      <a:r>
                        <a:rPr lang="en-US" altLang="zh-CN" sz="1000" b="0" i="0" u="none" strike="noStrike">
                          <a:solidFill>
                            <a:srgbClr val="000000"/>
                          </a:solidFill>
                          <a:effectLst/>
                          <a:latin typeface="Times New Roman" panose="02020603050405020304" pitchFamily="18" charset="0"/>
                          <a:ea typeface="等线" panose="02010600030101010101" pitchFamily="2" charset="-122"/>
                        </a:rPr>
                        <a:t>63,453</a:t>
                      </a:r>
                    </a:p>
                  </a:txBody>
                  <a:tcPr marL="4763" marR="4763" marT="4763" marB="0" anchor="ctr">
                    <a:lnL>
                      <a:noFill/>
                    </a:lnL>
                    <a:lnR>
                      <a:noFill/>
                    </a:lnR>
                    <a:lnT>
                      <a:noFill/>
                    </a:lnT>
                    <a:lnB>
                      <a:noFill/>
                    </a:lnB>
                    <a:solidFill>
                      <a:srgbClr val="CCEEFF"/>
                    </a:solidFill>
                  </a:tcPr>
                </a:tc>
                <a:extLst>
                  <a:ext uri="{0D108BD9-81ED-4DB2-BD59-A6C34878D82A}">
                    <a16:rowId xmlns:a16="http://schemas.microsoft.com/office/drawing/2014/main" val="2442626209"/>
                  </a:ext>
                </a:extLst>
              </a:tr>
              <a:tr h="176530">
                <a:tc>
                  <a:txBody>
                    <a:bodyPr/>
                    <a:lstStyle/>
                    <a:p>
                      <a:pPr algn="l" fontAlgn="ctr"/>
                      <a:r>
                        <a:rPr lang="en-US" sz="1000" b="0" i="0" u="none" strike="noStrike">
                          <a:solidFill>
                            <a:srgbClr val="000000"/>
                          </a:solidFill>
                          <a:effectLst/>
                          <a:latin typeface="Times New Roman" panose="02020603050405020304" pitchFamily="18" charset="0"/>
                          <a:ea typeface="等线" panose="02010600030101010101" pitchFamily="2" charset="-122"/>
                        </a:rPr>
                        <a:t>Amounts due from related parties</a:t>
                      </a:r>
                    </a:p>
                  </a:txBody>
                  <a:tcPr marL="114300" marR="4763" marT="4763" marB="0" anchor="ctr">
                    <a:lnL>
                      <a:noFill/>
                    </a:lnL>
                    <a:lnR>
                      <a:noFill/>
                    </a:lnR>
                    <a:lnT>
                      <a:noFill/>
                    </a:lnT>
                    <a:lnB>
                      <a:noFill/>
                    </a:lnB>
                    <a:solidFill>
                      <a:srgbClr val="FFFFFF"/>
                    </a:solidFill>
                  </a:tcPr>
                </a:tc>
                <a:tc>
                  <a:txBody>
                    <a:bodyPr/>
                    <a:lstStyle/>
                    <a:p>
                      <a:pPr algn="r" fontAlgn="ctr"/>
                      <a:r>
                        <a:rPr lang="en-US" altLang="zh-CN" sz="1000" b="0" i="0" u="none" strike="noStrike">
                          <a:solidFill>
                            <a:srgbClr val="000000"/>
                          </a:solidFill>
                          <a:effectLst/>
                          <a:latin typeface="Times New Roman" panose="02020603050405020304" pitchFamily="18" charset="0"/>
                          <a:ea typeface="等线" panose="02010600030101010101" pitchFamily="2" charset="-122"/>
                        </a:rPr>
                        <a:t>18,319</a:t>
                      </a:r>
                    </a:p>
                  </a:txBody>
                  <a:tcPr marL="4763" marR="4763" marT="4763" marB="0" anchor="ctr">
                    <a:lnL>
                      <a:noFill/>
                    </a:lnL>
                    <a:lnR>
                      <a:noFill/>
                    </a:lnR>
                    <a:lnT>
                      <a:noFill/>
                    </a:lnT>
                    <a:lnB>
                      <a:noFill/>
                    </a:lnB>
                    <a:solidFill>
                      <a:srgbClr val="FFFFFF"/>
                    </a:solidFill>
                  </a:tcPr>
                </a:tc>
                <a:tc>
                  <a:txBody>
                    <a:bodyPr/>
                    <a:lstStyle/>
                    <a:p>
                      <a:pPr algn="r" fontAlgn="ctr"/>
                      <a:r>
                        <a:rPr lang="en-US" altLang="zh-CN" sz="1000" b="0" i="0" u="none" strike="noStrike">
                          <a:solidFill>
                            <a:srgbClr val="000000"/>
                          </a:solidFill>
                          <a:effectLst/>
                          <a:latin typeface="Times New Roman" panose="02020603050405020304" pitchFamily="18" charset="0"/>
                          <a:ea typeface="等线" panose="02010600030101010101" pitchFamily="2" charset="-122"/>
                        </a:rPr>
                        <a:t>48,498</a:t>
                      </a:r>
                    </a:p>
                  </a:txBody>
                  <a:tcPr marL="4763" marR="4763" marT="4763" marB="0" anchor="ctr">
                    <a:lnL>
                      <a:noFill/>
                    </a:lnL>
                    <a:lnR>
                      <a:noFill/>
                    </a:lnR>
                    <a:lnT>
                      <a:noFill/>
                    </a:lnT>
                    <a:lnB>
                      <a:noFill/>
                    </a:lnB>
                    <a:solidFill>
                      <a:srgbClr val="FFFFFF"/>
                    </a:solidFill>
                  </a:tcPr>
                </a:tc>
                <a:tc>
                  <a:txBody>
                    <a:bodyPr/>
                    <a:lstStyle/>
                    <a:p>
                      <a:pPr algn="r" fontAlgn="ctr"/>
                      <a:r>
                        <a:rPr lang="en-US" altLang="zh-CN" sz="1000" b="0" i="0" u="none" strike="noStrike">
                          <a:solidFill>
                            <a:srgbClr val="000000"/>
                          </a:solidFill>
                          <a:effectLst/>
                          <a:latin typeface="Times New Roman" panose="02020603050405020304" pitchFamily="18" charset="0"/>
                          <a:ea typeface="等线" panose="02010600030101010101" pitchFamily="2" charset="-122"/>
                        </a:rPr>
                        <a:t>6,911</a:t>
                      </a:r>
                    </a:p>
                  </a:txBody>
                  <a:tcPr marL="4763" marR="4763" marT="4763" marB="0" anchor="ctr">
                    <a:lnL>
                      <a:noFill/>
                    </a:lnL>
                    <a:lnR>
                      <a:noFill/>
                    </a:lnR>
                    <a:lnT>
                      <a:noFill/>
                    </a:lnT>
                    <a:lnB>
                      <a:noFill/>
                    </a:lnB>
                    <a:solidFill>
                      <a:srgbClr val="FFFFFF"/>
                    </a:solidFill>
                  </a:tcPr>
                </a:tc>
                <a:extLst>
                  <a:ext uri="{0D108BD9-81ED-4DB2-BD59-A6C34878D82A}">
                    <a16:rowId xmlns:a16="http://schemas.microsoft.com/office/drawing/2014/main" val="2911848932"/>
                  </a:ext>
                </a:extLst>
              </a:tr>
              <a:tr h="180975">
                <a:tc>
                  <a:txBody>
                    <a:bodyPr/>
                    <a:lstStyle/>
                    <a:p>
                      <a:pPr algn="l" fontAlgn="ctr"/>
                      <a:r>
                        <a:rPr lang="en-US" sz="1000" b="0" i="0" u="none" strike="noStrike">
                          <a:solidFill>
                            <a:srgbClr val="000000"/>
                          </a:solidFill>
                          <a:effectLst/>
                          <a:latin typeface="Times New Roman" panose="02020603050405020304" pitchFamily="18" charset="0"/>
                          <a:ea typeface="等线" panose="02010600030101010101" pitchFamily="2" charset="-122"/>
                        </a:rPr>
                        <a:t>Prepayments and other current assets</a:t>
                      </a:r>
                    </a:p>
                  </a:txBody>
                  <a:tcPr marL="114300" marR="4763" marT="4763" marB="0" anchor="ctr">
                    <a:lnL>
                      <a:noFill/>
                    </a:lnL>
                    <a:lnR>
                      <a:noFill/>
                    </a:lnR>
                    <a:lnT>
                      <a:noFill/>
                    </a:lnT>
                    <a:lnB>
                      <a:noFill/>
                    </a:lnB>
                    <a:solidFill>
                      <a:srgbClr val="CCEEFF"/>
                    </a:solidFill>
                  </a:tcPr>
                </a:tc>
                <a:tc>
                  <a:txBody>
                    <a:bodyPr/>
                    <a:lstStyle/>
                    <a:p>
                      <a:pPr algn="r" fontAlgn="ctr"/>
                      <a:r>
                        <a:rPr lang="en-US" altLang="zh-CN" sz="1000" b="0" i="0" u="none" strike="noStrike">
                          <a:solidFill>
                            <a:srgbClr val="000000"/>
                          </a:solidFill>
                          <a:effectLst/>
                          <a:latin typeface="Times New Roman" panose="02020603050405020304" pitchFamily="18" charset="0"/>
                          <a:ea typeface="等线" panose="02010600030101010101" pitchFamily="2" charset="-122"/>
                        </a:rPr>
                        <a:t>232,016</a:t>
                      </a:r>
                    </a:p>
                  </a:txBody>
                  <a:tcPr marL="4763" marR="4763" marT="4763" marB="0" anchor="ctr">
                    <a:lnL>
                      <a:noFill/>
                    </a:lnL>
                    <a:lnR>
                      <a:noFill/>
                    </a:lnR>
                    <a:lnT>
                      <a:noFill/>
                    </a:lnT>
                    <a:lnB w="12700" cap="flat" cmpd="sng" algn="ctr">
                      <a:solidFill>
                        <a:srgbClr val="000000"/>
                      </a:solidFill>
                      <a:prstDash val="solid"/>
                      <a:round/>
                      <a:headEnd type="none" w="med" len="med"/>
                      <a:tailEnd type="none" w="med" len="med"/>
                    </a:lnB>
                    <a:solidFill>
                      <a:srgbClr val="CCEEFF"/>
                    </a:solidFill>
                  </a:tcPr>
                </a:tc>
                <a:tc>
                  <a:txBody>
                    <a:bodyPr/>
                    <a:lstStyle/>
                    <a:p>
                      <a:pPr algn="r" fontAlgn="ctr"/>
                      <a:r>
                        <a:rPr lang="en-US" altLang="zh-CN" sz="1000" b="0" i="0" u="none" strike="noStrike">
                          <a:solidFill>
                            <a:srgbClr val="000000"/>
                          </a:solidFill>
                          <a:effectLst/>
                          <a:latin typeface="Times New Roman" panose="02020603050405020304" pitchFamily="18" charset="0"/>
                          <a:ea typeface="等线" panose="02010600030101010101" pitchFamily="2" charset="-122"/>
                        </a:rPr>
                        <a:t>207,843</a:t>
                      </a:r>
                    </a:p>
                  </a:txBody>
                  <a:tcPr marL="4763" marR="4763" marT="4763" marB="0" anchor="ctr">
                    <a:lnL>
                      <a:noFill/>
                    </a:lnL>
                    <a:lnR>
                      <a:noFill/>
                    </a:lnR>
                    <a:lnT>
                      <a:noFill/>
                    </a:lnT>
                    <a:lnB w="12700" cap="flat" cmpd="sng" algn="ctr">
                      <a:solidFill>
                        <a:srgbClr val="000000"/>
                      </a:solidFill>
                      <a:prstDash val="solid"/>
                      <a:round/>
                      <a:headEnd type="none" w="med" len="med"/>
                      <a:tailEnd type="none" w="med" len="med"/>
                    </a:lnB>
                    <a:solidFill>
                      <a:srgbClr val="CCEEFF"/>
                    </a:solidFill>
                  </a:tcPr>
                </a:tc>
                <a:tc>
                  <a:txBody>
                    <a:bodyPr/>
                    <a:lstStyle/>
                    <a:p>
                      <a:pPr algn="r" fontAlgn="ctr"/>
                      <a:r>
                        <a:rPr lang="en-US" altLang="zh-CN" sz="1000" b="0" i="0" u="none" strike="noStrike">
                          <a:solidFill>
                            <a:srgbClr val="000000"/>
                          </a:solidFill>
                          <a:effectLst/>
                          <a:latin typeface="Times New Roman" panose="02020603050405020304" pitchFamily="18" charset="0"/>
                          <a:ea typeface="等线" panose="02010600030101010101" pitchFamily="2" charset="-122"/>
                        </a:rPr>
                        <a:t>29,617</a:t>
                      </a:r>
                    </a:p>
                  </a:txBody>
                  <a:tcPr marL="4763" marR="4763" marT="4763" marB="0" anchor="ctr">
                    <a:lnL>
                      <a:noFill/>
                    </a:lnL>
                    <a:lnR>
                      <a:noFill/>
                    </a:lnR>
                    <a:lnT>
                      <a:noFill/>
                    </a:lnT>
                    <a:lnB w="12700" cap="flat" cmpd="sng" algn="ctr">
                      <a:solidFill>
                        <a:srgbClr val="000000"/>
                      </a:solidFill>
                      <a:prstDash val="solid"/>
                      <a:round/>
                      <a:headEnd type="none" w="med" len="med"/>
                      <a:tailEnd type="none" w="med" len="med"/>
                    </a:lnB>
                    <a:solidFill>
                      <a:srgbClr val="CCEEFF"/>
                    </a:solidFill>
                  </a:tcPr>
                </a:tc>
                <a:extLst>
                  <a:ext uri="{0D108BD9-81ED-4DB2-BD59-A6C34878D82A}">
                    <a16:rowId xmlns:a16="http://schemas.microsoft.com/office/drawing/2014/main" val="1407117361"/>
                  </a:ext>
                </a:extLst>
              </a:tr>
              <a:tr h="180975">
                <a:tc>
                  <a:txBody>
                    <a:bodyPr/>
                    <a:lstStyle/>
                    <a:p>
                      <a:pPr algn="l" fontAlgn="ctr"/>
                      <a:r>
                        <a:rPr lang="en-US" sz="1000" b="1" i="0" u="none" strike="noStrike">
                          <a:solidFill>
                            <a:srgbClr val="000000"/>
                          </a:solidFill>
                          <a:effectLst/>
                          <a:latin typeface="Times New Roman" panose="02020603050405020304" pitchFamily="18" charset="0"/>
                          <a:ea typeface="等线" panose="02010600030101010101" pitchFamily="2" charset="-122"/>
                        </a:rPr>
                        <a:t>Total current assets</a:t>
                      </a:r>
                    </a:p>
                  </a:txBody>
                  <a:tcPr marL="228600" marR="4763" marT="4763" marB="0" anchor="ctr">
                    <a:lnL>
                      <a:noFill/>
                    </a:lnL>
                    <a:lnR>
                      <a:noFill/>
                    </a:lnR>
                    <a:lnT>
                      <a:noFill/>
                    </a:lnT>
                    <a:lnB>
                      <a:noFill/>
                    </a:lnB>
                    <a:solidFill>
                      <a:srgbClr val="FFFFFF"/>
                    </a:solidFill>
                  </a:tcPr>
                </a:tc>
                <a:tc>
                  <a:txBody>
                    <a:bodyPr/>
                    <a:lstStyle/>
                    <a:p>
                      <a:pPr algn="r" fontAlgn="ctr"/>
                      <a:r>
                        <a:rPr lang="en-US" altLang="zh-CN" sz="1000" b="1" i="0" u="none" strike="noStrike">
                          <a:solidFill>
                            <a:srgbClr val="000000"/>
                          </a:solidFill>
                          <a:effectLst/>
                          <a:latin typeface="Times New Roman" panose="02020603050405020304" pitchFamily="18" charset="0"/>
                          <a:ea typeface="等线" panose="02010600030101010101" pitchFamily="2" charset="-122"/>
                        </a:rPr>
                        <a:t>6,377,880</a:t>
                      </a:r>
                    </a:p>
                  </a:txBody>
                  <a:tcPr marL="4763" marR="4763" marT="4763"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zh-CN" sz="1000" b="1" i="0" u="none" strike="noStrike">
                          <a:solidFill>
                            <a:srgbClr val="000000"/>
                          </a:solidFill>
                          <a:effectLst/>
                          <a:latin typeface="Times New Roman" panose="02020603050405020304" pitchFamily="18" charset="0"/>
                          <a:ea typeface="等线" panose="02010600030101010101" pitchFamily="2" charset="-122"/>
                        </a:rPr>
                        <a:t>5,749,608</a:t>
                      </a:r>
                    </a:p>
                  </a:txBody>
                  <a:tcPr marL="4763" marR="4763" marT="4763"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zh-CN" sz="1000" b="1" i="0" u="none" strike="noStrike">
                          <a:solidFill>
                            <a:srgbClr val="000000"/>
                          </a:solidFill>
                          <a:effectLst/>
                          <a:latin typeface="Times New Roman" panose="02020603050405020304" pitchFamily="18" charset="0"/>
                          <a:ea typeface="等线" panose="02010600030101010101" pitchFamily="2" charset="-122"/>
                        </a:rPr>
                        <a:t>819,312</a:t>
                      </a:r>
                    </a:p>
                  </a:txBody>
                  <a:tcPr marL="4763" marR="4763" marT="4763"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640872312"/>
                  </a:ext>
                </a:extLst>
              </a:tr>
              <a:tr h="176530">
                <a:tc>
                  <a:txBody>
                    <a:bodyPr/>
                    <a:lstStyle/>
                    <a:p>
                      <a:pPr algn="l" fontAlgn="ctr"/>
                      <a:r>
                        <a:rPr lang="en-US" sz="1000" b="1" i="0" u="none" strike="noStrike">
                          <a:solidFill>
                            <a:srgbClr val="000000"/>
                          </a:solidFill>
                          <a:effectLst/>
                          <a:latin typeface="Times New Roman" panose="02020603050405020304" pitchFamily="18" charset="0"/>
                          <a:ea typeface="等线" panose="02010600030101010101" pitchFamily="2" charset="-122"/>
                        </a:rPr>
                        <a:t>Non-current assets:</a:t>
                      </a:r>
                    </a:p>
                  </a:txBody>
                  <a:tcPr marL="4763" marR="4763" marT="4763" marB="0" anchor="ctr">
                    <a:lnL>
                      <a:noFill/>
                    </a:lnL>
                    <a:lnR>
                      <a:noFill/>
                    </a:lnR>
                    <a:lnT>
                      <a:noFill/>
                    </a:lnT>
                    <a:lnB>
                      <a:noFill/>
                    </a:lnB>
                    <a:solidFill>
                      <a:srgbClr val="CCEEFF"/>
                    </a:solidFill>
                  </a:tcPr>
                </a:tc>
                <a:tc>
                  <a:txBody>
                    <a:bodyPr/>
                    <a:lstStyle/>
                    <a:p>
                      <a:pPr algn="r" fontAlgn="ctr"/>
                      <a:r>
                        <a:rPr lang="zh-CN" altLang="en-US" sz="1000" b="0" i="0" u="none" strike="noStrike">
                          <a:solidFill>
                            <a:srgbClr val="000000"/>
                          </a:solidFill>
                          <a:effectLst/>
                          <a:latin typeface="Times New Roman" panose="02020603050405020304" pitchFamily="18" charset="0"/>
                          <a:ea typeface="等线" panose="02010600030101010101" pitchFamily="2" charset="-122"/>
                        </a:rPr>
                        <a:t>　</a:t>
                      </a:r>
                    </a:p>
                  </a:txBody>
                  <a:tcPr marL="4763" marR="4763" marT="4763" marB="0" anchor="ctr">
                    <a:lnL>
                      <a:noFill/>
                    </a:lnL>
                    <a:lnR>
                      <a:noFill/>
                    </a:lnR>
                    <a:lnT w="12700" cap="flat" cmpd="sng" algn="ctr">
                      <a:solidFill>
                        <a:srgbClr val="000000"/>
                      </a:solidFill>
                      <a:prstDash val="solid"/>
                      <a:round/>
                      <a:headEnd type="none" w="med" len="med"/>
                      <a:tailEnd type="none" w="med" len="med"/>
                    </a:lnT>
                    <a:lnB>
                      <a:noFill/>
                    </a:lnB>
                    <a:solidFill>
                      <a:srgbClr val="CCEEFF"/>
                    </a:solidFill>
                  </a:tcPr>
                </a:tc>
                <a:tc>
                  <a:txBody>
                    <a:bodyPr/>
                    <a:lstStyle/>
                    <a:p>
                      <a:pPr algn="r" fontAlgn="ctr"/>
                      <a:r>
                        <a:rPr lang="zh-CN" altLang="en-US" sz="1000" b="0" i="0" u="none" strike="noStrike">
                          <a:solidFill>
                            <a:srgbClr val="000000"/>
                          </a:solidFill>
                          <a:effectLst/>
                          <a:latin typeface="Times New Roman" panose="02020603050405020304" pitchFamily="18" charset="0"/>
                          <a:ea typeface="等线" panose="02010600030101010101" pitchFamily="2" charset="-122"/>
                        </a:rPr>
                        <a:t>　</a:t>
                      </a:r>
                    </a:p>
                  </a:txBody>
                  <a:tcPr marL="4763" marR="4763" marT="4763" marB="0" anchor="ctr">
                    <a:lnL>
                      <a:noFill/>
                    </a:lnL>
                    <a:lnR>
                      <a:noFill/>
                    </a:lnR>
                    <a:lnT w="12700" cap="flat" cmpd="sng" algn="ctr">
                      <a:solidFill>
                        <a:srgbClr val="000000"/>
                      </a:solidFill>
                      <a:prstDash val="solid"/>
                      <a:round/>
                      <a:headEnd type="none" w="med" len="med"/>
                      <a:tailEnd type="none" w="med" len="med"/>
                    </a:lnT>
                    <a:lnB>
                      <a:noFill/>
                    </a:lnB>
                    <a:solidFill>
                      <a:srgbClr val="CCEEFF"/>
                    </a:solidFill>
                  </a:tcPr>
                </a:tc>
                <a:tc>
                  <a:txBody>
                    <a:bodyPr/>
                    <a:lstStyle/>
                    <a:p>
                      <a:pPr algn="r" fontAlgn="ctr"/>
                      <a:r>
                        <a:rPr lang="zh-CN" altLang="en-US" sz="1000" b="0" i="0" u="none" strike="noStrike">
                          <a:solidFill>
                            <a:srgbClr val="000000"/>
                          </a:solidFill>
                          <a:effectLst/>
                          <a:latin typeface="Times New Roman" panose="02020603050405020304" pitchFamily="18" charset="0"/>
                          <a:ea typeface="等线" panose="02010600030101010101" pitchFamily="2" charset="-122"/>
                        </a:rPr>
                        <a:t>　</a:t>
                      </a:r>
                    </a:p>
                  </a:txBody>
                  <a:tcPr marL="4763" marR="4763" marT="4763" marB="0" anchor="ctr">
                    <a:lnL>
                      <a:noFill/>
                    </a:lnL>
                    <a:lnR>
                      <a:noFill/>
                    </a:lnR>
                    <a:lnT w="12700" cap="flat" cmpd="sng" algn="ctr">
                      <a:solidFill>
                        <a:srgbClr val="000000"/>
                      </a:solidFill>
                      <a:prstDash val="solid"/>
                      <a:round/>
                      <a:headEnd type="none" w="med" len="med"/>
                      <a:tailEnd type="none" w="med" len="med"/>
                    </a:lnT>
                    <a:lnB>
                      <a:noFill/>
                    </a:lnB>
                    <a:solidFill>
                      <a:srgbClr val="CCEEFF"/>
                    </a:solidFill>
                  </a:tcPr>
                </a:tc>
                <a:extLst>
                  <a:ext uri="{0D108BD9-81ED-4DB2-BD59-A6C34878D82A}">
                    <a16:rowId xmlns:a16="http://schemas.microsoft.com/office/drawing/2014/main" val="1141392456"/>
                  </a:ext>
                </a:extLst>
              </a:tr>
              <a:tr h="176530">
                <a:tc>
                  <a:txBody>
                    <a:bodyPr/>
                    <a:lstStyle/>
                    <a:p>
                      <a:pPr algn="l" fontAlgn="ctr"/>
                      <a:r>
                        <a:rPr lang="en-US" sz="1000" b="0" i="0" u="none" strike="noStrike">
                          <a:solidFill>
                            <a:srgbClr val="000000"/>
                          </a:solidFill>
                          <a:effectLst/>
                          <a:latin typeface="Times New Roman" panose="02020603050405020304" pitchFamily="18" charset="0"/>
                          <a:ea typeface="等线" panose="02010600030101010101" pitchFamily="2" charset="-122"/>
                        </a:rPr>
                        <a:t>Property and equipment, net</a:t>
                      </a:r>
                    </a:p>
                  </a:txBody>
                  <a:tcPr marL="114300" marR="4763" marT="4763" marB="0" anchor="ctr">
                    <a:lnL>
                      <a:noFill/>
                    </a:lnL>
                    <a:lnR>
                      <a:noFill/>
                    </a:lnR>
                    <a:lnT>
                      <a:noFill/>
                    </a:lnT>
                    <a:lnB>
                      <a:noFill/>
                    </a:lnB>
                    <a:solidFill>
                      <a:srgbClr val="FFFFFF"/>
                    </a:solidFill>
                  </a:tcPr>
                </a:tc>
                <a:tc>
                  <a:txBody>
                    <a:bodyPr/>
                    <a:lstStyle/>
                    <a:p>
                      <a:pPr algn="r" fontAlgn="ctr"/>
                      <a:r>
                        <a:rPr lang="en-US" altLang="zh-CN" sz="1000" b="0" i="0" u="none" strike="noStrike">
                          <a:solidFill>
                            <a:srgbClr val="000000"/>
                          </a:solidFill>
                          <a:effectLst/>
                          <a:latin typeface="Times New Roman" panose="02020603050405020304" pitchFamily="18" charset="0"/>
                          <a:ea typeface="等线" panose="02010600030101010101" pitchFamily="2" charset="-122"/>
                        </a:rPr>
                        <a:t>10,849</a:t>
                      </a:r>
                    </a:p>
                  </a:txBody>
                  <a:tcPr marL="4763" marR="4763" marT="4763" marB="0" anchor="ctr">
                    <a:lnL>
                      <a:noFill/>
                    </a:lnL>
                    <a:lnR>
                      <a:noFill/>
                    </a:lnR>
                    <a:lnT>
                      <a:noFill/>
                    </a:lnT>
                    <a:lnB>
                      <a:noFill/>
                    </a:lnB>
                    <a:solidFill>
                      <a:srgbClr val="FFFFFF"/>
                    </a:solidFill>
                  </a:tcPr>
                </a:tc>
                <a:tc>
                  <a:txBody>
                    <a:bodyPr/>
                    <a:lstStyle/>
                    <a:p>
                      <a:pPr algn="r" fontAlgn="ctr"/>
                      <a:r>
                        <a:rPr lang="en-US" altLang="zh-CN" sz="1000" b="0" i="0" u="none" strike="noStrike">
                          <a:solidFill>
                            <a:srgbClr val="000000"/>
                          </a:solidFill>
                          <a:effectLst/>
                          <a:latin typeface="Times New Roman" panose="02020603050405020304" pitchFamily="18" charset="0"/>
                          <a:ea typeface="等线" panose="02010600030101010101" pitchFamily="2" charset="-122"/>
                        </a:rPr>
                        <a:t>9,625</a:t>
                      </a:r>
                    </a:p>
                  </a:txBody>
                  <a:tcPr marL="4763" marR="4763" marT="4763" marB="0" anchor="ctr">
                    <a:lnL>
                      <a:noFill/>
                    </a:lnL>
                    <a:lnR>
                      <a:noFill/>
                    </a:lnR>
                    <a:lnT>
                      <a:noFill/>
                    </a:lnT>
                    <a:lnB>
                      <a:noFill/>
                    </a:lnB>
                    <a:solidFill>
                      <a:srgbClr val="FFFFFF"/>
                    </a:solidFill>
                  </a:tcPr>
                </a:tc>
                <a:tc>
                  <a:txBody>
                    <a:bodyPr/>
                    <a:lstStyle/>
                    <a:p>
                      <a:pPr algn="r" fontAlgn="ctr"/>
                      <a:r>
                        <a:rPr lang="en-US" altLang="zh-CN" sz="1000" b="0" i="0" u="none" strike="noStrike">
                          <a:solidFill>
                            <a:srgbClr val="000000"/>
                          </a:solidFill>
                          <a:effectLst/>
                          <a:latin typeface="Times New Roman" panose="02020603050405020304" pitchFamily="18" charset="0"/>
                          <a:ea typeface="等线" panose="02010600030101010101" pitchFamily="2" charset="-122"/>
                        </a:rPr>
                        <a:t>1,372</a:t>
                      </a:r>
                    </a:p>
                  </a:txBody>
                  <a:tcPr marL="4763" marR="4763" marT="4763" marB="0" anchor="ctr">
                    <a:lnL>
                      <a:noFill/>
                    </a:lnL>
                    <a:lnR>
                      <a:noFill/>
                    </a:lnR>
                    <a:lnT>
                      <a:noFill/>
                    </a:lnT>
                    <a:lnB>
                      <a:noFill/>
                    </a:lnB>
                    <a:solidFill>
                      <a:srgbClr val="FFFFFF"/>
                    </a:solidFill>
                  </a:tcPr>
                </a:tc>
                <a:extLst>
                  <a:ext uri="{0D108BD9-81ED-4DB2-BD59-A6C34878D82A}">
                    <a16:rowId xmlns:a16="http://schemas.microsoft.com/office/drawing/2014/main" val="1960782803"/>
                  </a:ext>
                </a:extLst>
              </a:tr>
              <a:tr h="176530">
                <a:tc>
                  <a:txBody>
                    <a:bodyPr/>
                    <a:lstStyle/>
                    <a:p>
                      <a:pPr algn="l" fontAlgn="ctr"/>
                      <a:r>
                        <a:rPr lang="en-US" sz="1000" b="0" i="0" u="none" strike="noStrike">
                          <a:solidFill>
                            <a:srgbClr val="000000"/>
                          </a:solidFill>
                          <a:effectLst/>
                          <a:latin typeface="Times New Roman" panose="02020603050405020304" pitchFamily="18" charset="0"/>
                          <a:ea typeface="等线" panose="02010600030101010101" pitchFamily="2" charset="-122"/>
                        </a:rPr>
                        <a:t>Intangible assets, net</a:t>
                      </a:r>
                    </a:p>
                  </a:txBody>
                  <a:tcPr marL="114300" marR="4763" marT="4763" marB="0" anchor="ctr">
                    <a:lnL>
                      <a:noFill/>
                    </a:lnL>
                    <a:lnR>
                      <a:noFill/>
                    </a:lnR>
                    <a:lnT>
                      <a:noFill/>
                    </a:lnT>
                    <a:lnB>
                      <a:noFill/>
                    </a:lnB>
                    <a:solidFill>
                      <a:srgbClr val="CCEEFF"/>
                    </a:solidFill>
                  </a:tcPr>
                </a:tc>
                <a:tc>
                  <a:txBody>
                    <a:bodyPr/>
                    <a:lstStyle/>
                    <a:p>
                      <a:pPr algn="r" fontAlgn="ctr"/>
                      <a:r>
                        <a:rPr lang="en-US" altLang="zh-CN" sz="1000" b="0" i="0" u="none" strike="noStrike">
                          <a:solidFill>
                            <a:srgbClr val="000000"/>
                          </a:solidFill>
                          <a:effectLst/>
                          <a:latin typeface="Times New Roman" panose="02020603050405020304" pitchFamily="18" charset="0"/>
                          <a:ea typeface="等线" panose="02010600030101010101" pitchFamily="2" charset="-122"/>
                        </a:rPr>
                        <a:t>122,645</a:t>
                      </a:r>
                    </a:p>
                  </a:txBody>
                  <a:tcPr marL="4763" marR="4763" marT="4763" marB="0" anchor="ctr">
                    <a:lnL>
                      <a:noFill/>
                    </a:lnL>
                    <a:lnR>
                      <a:noFill/>
                    </a:lnR>
                    <a:lnT>
                      <a:noFill/>
                    </a:lnT>
                    <a:lnB>
                      <a:noFill/>
                    </a:lnB>
                    <a:solidFill>
                      <a:srgbClr val="CCEEFF"/>
                    </a:solidFill>
                  </a:tcPr>
                </a:tc>
                <a:tc>
                  <a:txBody>
                    <a:bodyPr/>
                    <a:lstStyle/>
                    <a:p>
                      <a:pPr algn="r" fontAlgn="ctr"/>
                      <a:r>
                        <a:rPr lang="en-US" altLang="zh-CN" sz="1000" b="0" i="0" u="none" strike="noStrike">
                          <a:solidFill>
                            <a:srgbClr val="000000"/>
                          </a:solidFill>
                          <a:effectLst/>
                          <a:latin typeface="Times New Roman" panose="02020603050405020304" pitchFamily="18" charset="0"/>
                          <a:ea typeface="等线" panose="02010600030101010101" pitchFamily="2" charset="-122"/>
                        </a:rPr>
                        <a:t>58,048</a:t>
                      </a:r>
                    </a:p>
                  </a:txBody>
                  <a:tcPr marL="4763" marR="4763" marT="4763" marB="0" anchor="ctr">
                    <a:lnL>
                      <a:noFill/>
                    </a:lnL>
                    <a:lnR>
                      <a:noFill/>
                    </a:lnR>
                    <a:lnT>
                      <a:noFill/>
                    </a:lnT>
                    <a:lnB>
                      <a:noFill/>
                    </a:lnB>
                    <a:solidFill>
                      <a:srgbClr val="CCEEFF"/>
                    </a:solidFill>
                  </a:tcPr>
                </a:tc>
                <a:tc>
                  <a:txBody>
                    <a:bodyPr/>
                    <a:lstStyle/>
                    <a:p>
                      <a:pPr algn="r" fontAlgn="ctr"/>
                      <a:r>
                        <a:rPr lang="en-US" altLang="zh-CN" sz="1000" b="0" i="0" u="none" strike="noStrike">
                          <a:solidFill>
                            <a:srgbClr val="000000"/>
                          </a:solidFill>
                          <a:effectLst/>
                          <a:latin typeface="Times New Roman" panose="02020603050405020304" pitchFamily="18" charset="0"/>
                          <a:ea typeface="等线" panose="02010600030101010101" pitchFamily="2" charset="-122"/>
                        </a:rPr>
                        <a:t>8,272</a:t>
                      </a:r>
                    </a:p>
                  </a:txBody>
                  <a:tcPr marL="4763" marR="4763" marT="4763" marB="0" anchor="ctr">
                    <a:lnL>
                      <a:noFill/>
                    </a:lnL>
                    <a:lnR>
                      <a:noFill/>
                    </a:lnR>
                    <a:lnT>
                      <a:noFill/>
                    </a:lnT>
                    <a:lnB>
                      <a:noFill/>
                    </a:lnB>
                    <a:solidFill>
                      <a:srgbClr val="CCEEFF"/>
                    </a:solidFill>
                  </a:tcPr>
                </a:tc>
                <a:extLst>
                  <a:ext uri="{0D108BD9-81ED-4DB2-BD59-A6C34878D82A}">
                    <a16:rowId xmlns:a16="http://schemas.microsoft.com/office/drawing/2014/main" val="4142303771"/>
                  </a:ext>
                </a:extLst>
              </a:tr>
              <a:tr h="176530">
                <a:tc>
                  <a:txBody>
                    <a:bodyPr/>
                    <a:lstStyle/>
                    <a:p>
                      <a:pPr algn="l" fontAlgn="ctr"/>
                      <a:r>
                        <a:rPr lang="en-US" sz="1000" b="0" i="0" u="none" strike="noStrike">
                          <a:solidFill>
                            <a:srgbClr val="000000"/>
                          </a:solidFill>
                          <a:effectLst/>
                          <a:latin typeface="Times New Roman" panose="02020603050405020304" pitchFamily="18" charset="0"/>
                          <a:ea typeface="等线" panose="02010600030101010101" pitchFamily="2" charset="-122"/>
                        </a:rPr>
                        <a:t>Goodwill</a:t>
                      </a:r>
                    </a:p>
                  </a:txBody>
                  <a:tcPr marL="114300" marR="4763" marT="4763" marB="0" anchor="ctr">
                    <a:lnL>
                      <a:noFill/>
                    </a:lnL>
                    <a:lnR>
                      <a:noFill/>
                    </a:lnR>
                    <a:lnT>
                      <a:noFill/>
                    </a:lnT>
                    <a:lnB>
                      <a:noFill/>
                    </a:lnB>
                    <a:solidFill>
                      <a:srgbClr val="FFFFFF"/>
                    </a:solidFill>
                  </a:tcPr>
                </a:tc>
                <a:tc>
                  <a:txBody>
                    <a:bodyPr/>
                    <a:lstStyle/>
                    <a:p>
                      <a:pPr algn="r" fontAlgn="ctr"/>
                      <a:r>
                        <a:rPr lang="en-US" altLang="zh-CN" sz="1000" b="0" i="0" u="none" strike="noStrike">
                          <a:solidFill>
                            <a:srgbClr val="000000"/>
                          </a:solidFill>
                          <a:effectLst/>
                          <a:latin typeface="Times New Roman" panose="02020603050405020304" pitchFamily="18" charset="0"/>
                          <a:ea typeface="等线" panose="02010600030101010101" pitchFamily="2" charset="-122"/>
                        </a:rPr>
                        <a:t>191,077</a:t>
                      </a:r>
                    </a:p>
                  </a:txBody>
                  <a:tcPr marL="4763" marR="4763" marT="4763" marB="0" anchor="ctr">
                    <a:lnL>
                      <a:noFill/>
                    </a:lnL>
                    <a:lnR>
                      <a:noFill/>
                    </a:lnR>
                    <a:lnT>
                      <a:noFill/>
                    </a:lnT>
                    <a:lnB>
                      <a:noFill/>
                    </a:lnB>
                    <a:solidFill>
                      <a:srgbClr val="FFFFFF"/>
                    </a:solidFill>
                  </a:tcPr>
                </a:tc>
                <a:tc>
                  <a:txBody>
                    <a:bodyPr/>
                    <a:lstStyle/>
                    <a:p>
                      <a:pPr algn="r" fontAlgn="ctr"/>
                      <a:r>
                        <a:rPr lang="en-US" altLang="zh-CN" sz="1000" b="0" i="0" u="none" strike="noStrike">
                          <a:solidFill>
                            <a:srgbClr val="000000"/>
                          </a:solidFill>
                          <a:effectLst/>
                          <a:latin typeface="Times New Roman" panose="02020603050405020304" pitchFamily="18" charset="0"/>
                          <a:ea typeface="等线" panose="02010600030101010101" pitchFamily="2" charset="-122"/>
                        </a:rPr>
                        <a:t>126,344</a:t>
                      </a:r>
                    </a:p>
                  </a:txBody>
                  <a:tcPr marL="4763" marR="4763" marT="4763" marB="0" anchor="ctr">
                    <a:lnL>
                      <a:noFill/>
                    </a:lnL>
                    <a:lnR>
                      <a:noFill/>
                    </a:lnR>
                    <a:lnT>
                      <a:noFill/>
                    </a:lnT>
                    <a:lnB>
                      <a:noFill/>
                    </a:lnB>
                    <a:solidFill>
                      <a:srgbClr val="FFFFFF"/>
                    </a:solidFill>
                  </a:tcPr>
                </a:tc>
                <a:tc>
                  <a:txBody>
                    <a:bodyPr/>
                    <a:lstStyle/>
                    <a:p>
                      <a:pPr algn="r" fontAlgn="ctr"/>
                      <a:r>
                        <a:rPr lang="en-US" altLang="zh-CN" sz="1000" b="0" i="0" u="none" strike="noStrike">
                          <a:solidFill>
                            <a:srgbClr val="000000"/>
                          </a:solidFill>
                          <a:effectLst/>
                          <a:latin typeface="Times New Roman" panose="02020603050405020304" pitchFamily="18" charset="0"/>
                          <a:ea typeface="等线" panose="02010600030101010101" pitchFamily="2" charset="-122"/>
                        </a:rPr>
                        <a:t>18,004</a:t>
                      </a:r>
                    </a:p>
                  </a:txBody>
                  <a:tcPr marL="4763" marR="4763" marT="4763" marB="0" anchor="ctr">
                    <a:lnL>
                      <a:noFill/>
                    </a:lnL>
                    <a:lnR>
                      <a:noFill/>
                    </a:lnR>
                    <a:lnT>
                      <a:noFill/>
                    </a:lnT>
                    <a:lnB>
                      <a:noFill/>
                    </a:lnB>
                    <a:solidFill>
                      <a:srgbClr val="FFFFFF"/>
                    </a:solidFill>
                  </a:tcPr>
                </a:tc>
                <a:extLst>
                  <a:ext uri="{0D108BD9-81ED-4DB2-BD59-A6C34878D82A}">
                    <a16:rowId xmlns:a16="http://schemas.microsoft.com/office/drawing/2014/main" val="2731247092"/>
                  </a:ext>
                </a:extLst>
              </a:tr>
              <a:tr h="176530">
                <a:tc>
                  <a:txBody>
                    <a:bodyPr/>
                    <a:lstStyle/>
                    <a:p>
                      <a:pPr algn="l" fontAlgn="ctr"/>
                      <a:r>
                        <a:rPr lang="en-US" sz="1000" b="0" i="0" u="none" strike="noStrike">
                          <a:solidFill>
                            <a:srgbClr val="000000"/>
                          </a:solidFill>
                          <a:effectLst/>
                          <a:latin typeface="Times New Roman" panose="02020603050405020304" pitchFamily="18" charset="0"/>
                          <a:ea typeface="等线" panose="02010600030101010101" pitchFamily="2" charset="-122"/>
                        </a:rPr>
                        <a:t>Long-term investments, net</a:t>
                      </a:r>
                    </a:p>
                  </a:txBody>
                  <a:tcPr marL="114300" marR="4763" marT="4763" marB="0" anchor="ctr">
                    <a:lnL>
                      <a:noFill/>
                    </a:lnL>
                    <a:lnR>
                      <a:noFill/>
                    </a:lnR>
                    <a:lnT>
                      <a:noFill/>
                    </a:lnT>
                    <a:lnB>
                      <a:noFill/>
                    </a:lnB>
                    <a:solidFill>
                      <a:srgbClr val="CCEEFF"/>
                    </a:solidFill>
                  </a:tcPr>
                </a:tc>
                <a:tc>
                  <a:txBody>
                    <a:bodyPr/>
                    <a:lstStyle/>
                    <a:p>
                      <a:pPr algn="r" fontAlgn="ctr"/>
                      <a:r>
                        <a:rPr lang="en-US" altLang="zh-CN" sz="1000" b="0" i="0" u="none" strike="noStrike">
                          <a:solidFill>
                            <a:srgbClr val="000000"/>
                          </a:solidFill>
                          <a:effectLst/>
                          <a:latin typeface="Times New Roman" panose="02020603050405020304" pitchFamily="18" charset="0"/>
                          <a:ea typeface="等线" panose="02010600030101010101" pitchFamily="2" charset="-122"/>
                        </a:rPr>
                        <a:t>44,621</a:t>
                      </a:r>
                    </a:p>
                  </a:txBody>
                  <a:tcPr marL="4763" marR="4763" marT="4763" marB="0" anchor="ctr">
                    <a:lnL>
                      <a:noFill/>
                    </a:lnL>
                    <a:lnR>
                      <a:noFill/>
                    </a:lnR>
                    <a:lnT>
                      <a:noFill/>
                    </a:lnT>
                    <a:lnB>
                      <a:noFill/>
                    </a:lnB>
                    <a:solidFill>
                      <a:srgbClr val="CCEEFF"/>
                    </a:solidFill>
                  </a:tcPr>
                </a:tc>
                <a:tc>
                  <a:txBody>
                    <a:bodyPr/>
                    <a:lstStyle/>
                    <a:p>
                      <a:pPr algn="r" fontAlgn="ctr"/>
                      <a:r>
                        <a:rPr lang="en-US" altLang="zh-CN" sz="1000" b="0" i="0" u="none" strike="noStrike">
                          <a:solidFill>
                            <a:srgbClr val="000000"/>
                          </a:solidFill>
                          <a:effectLst/>
                          <a:latin typeface="Times New Roman" panose="02020603050405020304" pitchFamily="18" charset="0"/>
                          <a:ea typeface="等线" panose="02010600030101010101" pitchFamily="2" charset="-122"/>
                        </a:rPr>
                        <a:t>51,177</a:t>
                      </a:r>
                    </a:p>
                  </a:txBody>
                  <a:tcPr marL="4763" marR="4763" marT="4763" marB="0" anchor="ctr">
                    <a:lnL>
                      <a:noFill/>
                    </a:lnL>
                    <a:lnR>
                      <a:noFill/>
                    </a:lnR>
                    <a:lnT>
                      <a:noFill/>
                    </a:lnT>
                    <a:lnB>
                      <a:noFill/>
                    </a:lnB>
                    <a:solidFill>
                      <a:srgbClr val="CCEEFF"/>
                    </a:solidFill>
                  </a:tcPr>
                </a:tc>
                <a:tc>
                  <a:txBody>
                    <a:bodyPr/>
                    <a:lstStyle/>
                    <a:p>
                      <a:pPr algn="r" fontAlgn="ctr"/>
                      <a:r>
                        <a:rPr lang="en-US" altLang="zh-CN" sz="1000" b="0" i="0" u="none" strike="noStrike">
                          <a:solidFill>
                            <a:srgbClr val="000000"/>
                          </a:solidFill>
                          <a:effectLst/>
                          <a:latin typeface="Times New Roman" panose="02020603050405020304" pitchFamily="18" charset="0"/>
                          <a:ea typeface="等线" panose="02010600030101010101" pitchFamily="2" charset="-122"/>
                        </a:rPr>
                        <a:t>7,292</a:t>
                      </a:r>
                    </a:p>
                  </a:txBody>
                  <a:tcPr marL="4763" marR="4763" marT="4763" marB="0" anchor="ctr">
                    <a:lnL>
                      <a:noFill/>
                    </a:lnL>
                    <a:lnR>
                      <a:noFill/>
                    </a:lnR>
                    <a:lnT>
                      <a:noFill/>
                    </a:lnT>
                    <a:lnB>
                      <a:noFill/>
                    </a:lnB>
                    <a:solidFill>
                      <a:srgbClr val="CCEEFF"/>
                    </a:solidFill>
                  </a:tcPr>
                </a:tc>
                <a:extLst>
                  <a:ext uri="{0D108BD9-81ED-4DB2-BD59-A6C34878D82A}">
                    <a16:rowId xmlns:a16="http://schemas.microsoft.com/office/drawing/2014/main" val="156136918"/>
                  </a:ext>
                </a:extLst>
              </a:tr>
              <a:tr h="176530">
                <a:tc>
                  <a:txBody>
                    <a:bodyPr/>
                    <a:lstStyle/>
                    <a:p>
                      <a:pPr algn="l" fontAlgn="ctr"/>
                      <a:r>
                        <a:rPr lang="en-US" sz="1000" b="0" i="0" u="none" strike="noStrike">
                          <a:solidFill>
                            <a:srgbClr val="000000"/>
                          </a:solidFill>
                          <a:effectLst/>
                          <a:latin typeface="Times New Roman" panose="02020603050405020304" pitchFamily="18" charset="0"/>
                          <a:ea typeface="等线" panose="02010600030101010101" pitchFamily="2" charset="-122"/>
                        </a:rPr>
                        <a:t>Right-of-use assets</a:t>
                      </a:r>
                    </a:p>
                  </a:txBody>
                  <a:tcPr marL="114300" marR="4763" marT="4763" marB="0" anchor="ctr">
                    <a:lnL>
                      <a:noFill/>
                    </a:lnL>
                    <a:lnR>
                      <a:noFill/>
                    </a:lnR>
                    <a:lnT>
                      <a:noFill/>
                    </a:lnT>
                    <a:lnB>
                      <a:noFill/>
                    </a:lnB>
                    <a:solidFill>
                      <a:srgbClr val="FFFFFF"/>
                    </a:solidFill>
                  </a:tcPr>
                </a:tc>
                <a:tc>
                  <a:txBody>
                    <a:bodyPr/>
                    <a:lstStyle/>
                    <a:p>
                      <a:pPr algn="r" fontAlgn="ctr"/>
                      <a:r>
                        <a:rPr lang="en-US" altLang="zh-CN" sz="1000" b="0" i="0" u="none" strike="noStrike">
                          <a:solidFill>
                            <a:srgbClr val="000000"/>
                          </a:solidFill>
                          <a:effectLst/>
                          <a:latin typeface="Times New Roman" panose="02020603050405020304" pitchFamily="18" charset="0"/>
                          <a:ea typeface="等线" panose="02010600030101010101" pitchFamily="2" charset="-122"/>
                        </a:rPr>
                        <a:t>40,211</a:t>
                      </a:r>
                    </a:p>
                  </a:txBody>
                  <a:tcPr marL="4763" marR="4763" marT="4763" marB="0" anchor="ctr">
                    <a:lnL>
                      <a:noFill/>
                    </a:lnL>
                    <a:lnR>
                      <a:noFill/>
                    </a:lnR>
                    <a:lnT>
                      <a:noFill/>
                    </a:lnT>
                    <a:lnB>
                      <a:noFill/>
                    </a:lnB>
                    <a:solidFill>
                      <a:srgbClr val="FFFFFF"/>
                    </a:solidFill>
                  </a:tcPr>
                </a:tc>
                <a:tc>
                  <a:txBody>
                    <a:bodyPr/>
                    <a:lstStyle/>
                    <a:p>
                      <a:pPr algn="r" fontAlgn="ctr"/>
                      <a:r>
                        <a:rPr lang="en-US" altLang="zh-CN" sz="1000" b="0" i="0" u="none" strike="noStrike">
                          <a:solidFill>
                            <a:srgbClr val="000000"/>
                          </a:solidFill>
                          <a:effectLst/>
                          <a:latin typeface="Times New Roman" panose="02020603050405020304" pitchFamily="18" charset="0"/>
                          <a:ea typeface="等线" panose="02010600030101010101" pitchFamily="2" charset="-122"/>
                        </a:rPr>
                        <a:t>13,327</a:t>
                      </a:r>
                    </a:p>
                  </a:txBody>
                  <a:tcPr marL="4763" marR="4763" marT="4763" marB="0" anchor="ctr">
                    <a:lnL>
                      <a:noFill/>
                    </a:lnL>
                    <a:lnR>
                      <a:noFill/>
                    </a:lnR>
                    <a:lnT>
                      <a:noFill/>
                    </a:lnT>
                    <a:lnB>
                      <a:noFill/>
                    </a:lnB>
                    <a:solidFill>
                      <a:srgbClr val="FFFFFF"/>
                    </a:solidFill>
                  </a:tcPr>
                </a:tc>
                <a:tc>
                  <a:txBody>
                    <a:bodyPr/>
                    <a:lstStyle/>
                    <a:p>
                      <a:pPr algn="r" fontAlgn="ctr"/>
                      <a:r>
                        <a:rPr lang="en-US" altLang="zh-CN" sz="1000" b="0" i="0" u="none" strike="noStrike">
                          <a:solidFill>
                            <a:srgbClr val="000000"/>
                          </a:solidFill>
                          <a:effectLst/>
                          <a:latin typeface="Times New Roman" panose="02020603050405020304" pitchFamily="18" charset="0"/>
                          <a:ea typeface="等线" panose="02010600030101010101" pitchFamily="2" charset="-122"/>
                        </a:rPr>
                        <a:t>1,899</a:t>
                      </a:r>
                    </a:p>
                  </a:txBody>
                  <a:tcPr marL="4763" marR="4763" marT="4763" marB="0" anchor="ctr">
                    <a:lnL>
                      <a:noFill/>
                    </a:lnL>
                    <a:lnR>
                      <a:noFill/>
                    </a:lnR>
                    <a:lnT>
                      <a:noFill/>
                    </a:lnT>
                    <a:lnB>
                      <a:noFill/>
                    </a:lnB>
                    <a:solidFill>
                      <a:srgbClr val="FFFFFF"/>
                    </a:solidFill>
                  </a:tcPr>
                </a:tc>
                <a:extLst>
                  <a:ext uri="{0D108BD9-81ED-4DB2-BD59-A6C34878D82A}">
                    <a16:rowId xmlns:a16="http://schemas.microsoft.com/office/drawing/2014/main" val="2192711216"/>
                  </a:ext>
                </a:extLst>
              </a:tr>
              <a:tr h="180975">
                <a:tc>
                  <a:txBody>
                    <a:bodyPr/>
                    <a:lstStyle/>
                    <a:p>
                      <a:pPr algn="l" fontAlgn="ctr"/>
                      <a:r>
                        <a:rPr lang="en-US" sz="1000" b="0" i="0" u="none" strike="noStrike">
                          <a:solidFill>
                            <a:srgbClr val="000000"/>
                          </a:solidFill>
                          <a:effectLst/>
                          <a:latin typeface="Times New Roman" panose="02020603050405020304" pitchFamily="18" charset="0"/>
                          <a:ea typeface="等线" panose="02010600030101010101" pitchFamily="2" charset="-122"/>
                        </a:rPr>
                        <a:t>Other non-current assets</a:t>
                      </a:r>
                    </a:p>
                  </a:txBody>
                  <a:tcPr marL="114300" marR="4763" marT="4763" marB="0" anchor="ctr">
                    <a:lnL>
                      <a:noFill/>
                    </a:lnL>
                    <a:lnR>
                      <a:noFill/>
                    </a:lnR>
                    <a:lnT>
                      <a:noFill/>
                    </a:lnT>
                    <a:lnB>
                      <a:noFill/>
                    </a:lnB>
                    <a:solidFill>
                      <a:srgbClr val="CCEEFF"/>
                    </a:solidFill>
                  </a:tcPr>
                </a:tc>
                <a:tc>
                  <a:txBody>
                    <a:bodyPr/>
                    <a:lstStyle/>
                    <a:p>
                      <a:pPr algn="r" fontAlgn="ctr"/>
                      <a:r>
                        <a:rPr lang="en-US" altLang="zh-CN" sz="1000" b="0" i="0" u="none" strike="noStrike">
                          <a:solidFill>
                            <a:srgbClr val="000000"/>
                          </a:solidFill>
                          <a:effectLst/>
                          <a:latin typeface="Times New Roman" panose="02020603050405020304" pitchFamily="18" charset="0"/>
                          <a:ea typeface="等线" panose="02010600030101010101" pitchFamily="2" charset="-122"/>
                        </a:rPr>
                        <a:t>7,989</a:t>
                      </a:r>
                    </a:p>
                  </a:txBody>
                  <a:tcPr marL="4763" marR="4763" marT="4763" marB="0" anchor="ctr">
                    <a:lnL>
                      <a:noFill/>
                    </a:lnL>
                    <a:lnR>
                      <a:noFill/>
                    </a:lnR>
                    <a:lnT>
                      <a:noFill/>
                    </a:lnT>
                    <a:lnB w="12700" cap="flat" cmpd="sng" algn="ctr">
                      <a:solidFill>
                        <a:srgbClr val="000000"/>
                      </a:solidFill>
                      <a:prstDash val="solid"/>
                      <a:round/>
                      <a:headEnd type="none" w="med" len="med"/>
                      <a:tailEnd type="none" w="med" len="med"/>
                    </a:lnB>
                    <a:solidFill>
                      <a:srgbClr val="CCEEFF"/>
                    </a:solidFill>
                  </a:tcPr>
                </a:tc>
                <a:tc>
                  <a:txBody>
                    <a:bodyPr/>
                    <a:lstStyle/>
                    <a:p>
                      <a:pPr algn="r" fontAlgn="ctr"/>
                      <a:r>
                        <a:rPr lang="en-US" altLang="zh-CN" sz="1000" b="0" i="0" u="none" strike="noStrike">
                          <a:solidFill>
                            <a:srgbClr val="000000"/>
                          </a:solidFill>
                          <a:effectLst/>
                          <a:latin typeface="Times New Roman" panose="02020603050405020304" pitchFamily="18" charset="0"/>
                          <a:ea typeface="等线" panose="02010600030101010101" pitchFamily="2" charset="-122"/>
                        </a:rPr>
                        <a:t>456</a:t>
                      </a:r>
                    </a:p>
                  </a:txBody>
                  <a:tcPr marL="4763" marR="4763" marT="4763" marB="0" anchor="ctr">
                    <a:lnL>
                      <a:noFill/>
                    </a:lnL>
                    <a:lnR>
                      <a:noFill/>
                    </a:lnR>
                    <a:lnT>
                      <a:noFill/>
                    </a:lnT>
                    <a:lnB w="12700" cap="flat" cmpd="sng" algn="ctr">
                      <a:solidFill>
                        <a:srgbClr val="000000"/>
                      </a:solidFill>
                      <a:prstDash val="solid"/>
                      <a:round/>
                      <a:headEnd type="none" w="med" len="med"/>
                      <a:tailEnd type="none" w="med" len="med"/>
                    </a:lnB>
                    <a:solidFill>
                      <a:srgbClr val="CCEEFF"/>
                    </a:solidFill>
                  </a:tcPr>
                </a:tc>
                <a:tc>
                  <a:txBody>
                    <a:bodyPr/>
                    <a:lstStyle/>
                    <a:p>
                      <a:pPr algn="r" fontAlgn="ctr"/>
                      <a:r>
                        <a:rPr lang="en-US" altLang="zh-CN" sz="1000" b="0" i="0" u="none" strike="noStrike">
                          <a:solidFill>
                            <a:srgbClr val="000000"/>
                          </a:solidFill>
                          <a:effectLst/>
                          <a:latin typeface="Times New Roman" panose="02020603050405020304" pitchFamily="18" charset="0"/>
                          <a:ea typeface="等线" panose="02010600030101010101" pitchFamily="2" charset="-122"/>
                        </a:rPr>
                        <a:t>65</a:t>
                      </a:r>
                    </a:p>
                  </a:txBody>
                  <a:tcPr marL="4763" marR="4763" marT="4763" marB="0" anchor="ctr">
                    <a:lnL>
                      <a:noFill/>
                    </a:lnL>
                    <a:lnR>
                      <a:noFill/>
                    </a:lnR>
                    <a:lnT>
                      <a:noFill/>
                    </a:lnT>
                    <a:lnB w="12700" cap="flat" cmpd="sng" algn="ctr">
                      <a:solidFill>
                        <a:srgbClr val="000000"/>
                      </a:solidFill>
                      <a:prstDash val="solid"/>
                      <a:round/>
                      <a:headEnd type="none" w="med" len="med"/>
                      <a:tailEnd type="none" w="med" len="med"/>
                    </a:lnB>
                    <a:solidFill>
                      <a:srgbClr val="CCEEFF"/>
                    </a:solidFill>
                  </a:tcPr>
                </a:tc>
                <a:extLst>
                  <a:ext uri="{0D108BD9-81ED-4DB2-BD59-A6C34878D82A}">
                    <a16:rowId xmlns:a16="http://schemas.microsoft.com/office/drawing/2014/main" val="1997798594"/>
                  </a:ext>
                </a:extLst>
              </a:tr>
              <a:tr h="180975">
                <a:tc>
                  <a:txBody>
                    <a:bodyPr/>
                    <a:lstStyle/>
                    <a:p>
                      <a:pPr algn="l" fontAlgn="ctr"/>
                      <a:r>
                        <a:rPr lang="en-US" sz="1000" b="1" i="0" u="none" strike="noStrike">
                          <a:solidFill>
                            <a:srgbClr val="000000"/>
                          </a:solidFill>
                          <a:effectLst/>
                          <a:latin typeface="Times New Roman" panose="02020603050405020304" pitchFamily="18" charset="0"/>
                          <a:ea typeface="等线" panose="02010600030101010101" pitchFamily="2" charset="-122"/>
                        </a:rPr>
                        <a:t>Total non-current assets</a:t>
                      </a:r>
                    </a:p>
                  </a:txBody>
                  <a:tcPr marL="228600" marR="4763" marT="4763" marB="0" anchor="ctr">
                    <a:lnL>
                      <a:noFill/>
                    </a:lnL>
                    <a:lnR>
                      <a:noFill/>
                    </a:lnR>
                    <a:lnT>
                      <a:noFill/>
                    </a:lnT>
                    <a:lnB>
                      <a:noFill/>
                    </a:lnB>
                    <a:solidFill>
                      <a:srgbClr val="FFFFFF"/>
                    </a:solidFill>
                  </a:tcPr>
                </a:tc>
                <a:tc>
                  <a:txBody>
                    <a:bodyPr/>
                    <a:lstStyle/>
                    <a:p>
                      <a:pPr algn="r" fontAlgn="ctr"/>
                      <a:r>
                        <a:rPr lang="en-US" altLang="zh-CN" sz="1000" b="1" i="0" u="none" strike="noStrike">
                          <a:solidFill>
                            <a:srgbClr val="000000"/>
                          </a:solidFill>
                          <a:effectLst/>
                          <a:latin typeface="Times New Roman" panose="02020603050405020304" pitchFamily="18" charset="0"/>
                          <a:ea typeface="等线" panose="02010600030101010101" pitchFamily="2" charset="-122"/>
                        </a:rPr>
                        <a:t>417,392</a:t>
                      </a:r>
                    </a:p>
                  </a:txBody>
                  <a:tcPr marL="4763" marR="4763" marT="4763"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zh-CN" sz="1000" b="1" i="0" u="none" strike="noStrike">
                          <a:solidFill>
                            <a:srgbClr val="000000"/>
                          </a:solidFill>
                          <a:effectLst/>
                          <a:latin typeface="Times New Roman" panose="02020603050405020304" pitchFamily="18" charset="0"/>
                          <a:ea typeface="等线" panose="02010600030101010101" pitchFamily="2" charset="-122"/>
                        </a:rPr>
                        <a:t>258,977</a:t>
                      </a:r>
                    </a:p>
                  </a:txBody>
                  <a:tcPr marL="4763" marR="4763" marT="4763"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zh-CN" sz="1000" b="1" i="0" u="none" strike="noStrike">
                          <a:solidFill>
                            <a:srgbClr val="000000"/>
                          </a:solidFill>
                          <a:effectLst/>
                          <a:latin typeface="Times New Roman" panose="02020603050405020304" pitchFamily="18" charset="0"/>
                          <a:ea typeface="等线" panose="02010600030101010101" pitchFamily="2" charset="-122"/>
                        </a:rPr>
                        <a:t>36,904</a:t>
                      </a:r>
                    </a:p>
                  </a:txBody>
                  <a:tcPr marL="4763" marR="4763" marT="4763"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92231432"/>
                  </a:ext>
                </a:extLst>
              </a:tr>
              <a:tr h="180975">
                <a:tc>
                  <a:txBody>
                    <a:bodyPr/>
                    <a:lstStyle/>
                    <a:p>
                      <a:pPr algn="l" fontAlgn="ctr"/>
                      <a:r>
                        <a:rPr lang="en-US" sz="1000" b="1" i="0" u="none" strike="noStrike">
                          <a:solidFill>
                            <a:srgbClr val="000000"/>
                          </a:solidFill>
                          <a:effectLst/>
                          <a:latin typeface="Times New Roman" panose="02020603050405020304" pitchFamily="18" charset="0"/>
                          <a:ea typeface="等线" panose="02010600030101010101" pitchFamily="2" charset="-122"/>
                        </a:rPr>
                        <a:t>Total assets</a:t>
                      </a:r>
                    </a:p>
                  </a:txBody>
                  <a:tcPr marL="4763" marR="4763" marT="4763" marB="0" anchor="ctr">
                    <a:lnL>
                      <a:noFill/>
                    </a:lnL>
                    <a:lnR>
                      <a:noFill/>
                    </a:lnR>
                    <a:lnT>
                      <a:noFill/>
                    </a:lnT>
                    <a:lnB>
                      <a:noFill/>
                    </a:lnB>
                    <a:solidFill>
                      <a:srgbClr val="CCEEFF"/>
                    </a:solidFill>
                  </a:tcPr>
                </a:tc>
                <a:tc>
                  <a:txBody>
                    <a:bodyPr/>
                    <a:lstStyle/>
                    <a:p>
                      <a:pPr algn="r" fontAlgn="ctr"/>
                      <a:r>
                        <a:rPr lang="en-US" altLang="zh-CN" sz="1000" b="1" i="0" u="none" strike="noStrike">
                          <a:solidFill>
                            <a:srgbClr val="000000"/>
                          </a:solidFill>
                          <a:effectLst/>
                          <a:latin typeface="Times New Roman" panose="02020603050405020304" pitchFamily="18" charset="0"/>
                          <a:ea typeface="等线" panose="02010600030101010101" pitchFamily="2" charset="-122"/>
                        </a:rPr>
                        <a:t>6,795,272</a:t>
                      </a:r>
                    </a:p>
                  </a:txBody>
                  <a:tcPr marL="4763" marR="4763" marT="4763" marB="0" anchor="ctr">
                    <a:lnL>
                      <a:noFill/>
                    </a:lnL>
                    <a:lnR>
                      <a:noFill/>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CCEEFF"/>
                    </a:solidFill>
                  </a:tcPr>
                </a:tc>
                <a:tc>
                  <a:txBody>
                    <a:bodyPr/>
                    <a:lstStyle/>
                    <a:p>
                      <a:pPr algn="r" fontAlgn="ctr"/>
                      <a:r>
                        <a:rPr lang="en-US" altLang="zh-CN" sz="1000" b="1" i="0" u="none" strike="noStrike">
                          <a:solidFill>
                            <a:srgbClr val="000000"/>
                          </a:solidFill>
                          <a:effectLst/>
                          <a:latin typeface="Times New Roman" panose="02020603050405020304" pitchFamily="18" charset="0"/>
                          <a:ea typeface="等线" panose="02010600030101010101" pitchFamily="2" charset="-122"/>
                        </a:rPr>
                        <a:t>6,008,585</a:t>
                      </a:r>
                    </a:p>
                  </a:txBody>
                  <a:tcPr marL="4763" marR="4763" marT="4763" marB="0" anchor="ctr">
                    <a:lnL>
                      <a:noFill/>
                    </a:lnL>
                    <a:lnR>
                      <a:noFill/>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CCEEFF"/>
                    </a:solidFill>
                  </a:tcPr>
                </a:tc>
                <a:tc>
                  <a:txBody>
                    <a:bodyPr/>
                    <a:lstStyle/>
                    <a:p>
                      <a:pPr algn="r" fontAlgn="ctr"/>
                      <a:r>
                        <a:rPr lang="en-US" altLang="zh-CN" sz="1000" b="1" i="0" u="none" strike="noStrike" dirty="0">
                          <a:solidFill>
                            <a:srgbClr val="000000"/>
                          </a:solidFill>
                          <a:effectLst/>
                          <a:latin typeface="Times New Roman" panose="02020603050405020304" pitchFamily="18" charset="0"/>
                          <a:ea typeface="等线" panose="02010600030101010101" pitchFamily="2" charset="-122"/>
                        </a:rPr>
                        <a:t>856,216</a:t>
                      </a:r>
                    </a:p>
                  </a:txBody>
                  <a:tcPr marL="4763" marR="4763" marT="4763" marB="0" anchor="ctr">
                    <a:lnL>
                      <a:noFill/>
                    </a:lnL>
                    <a:lnR>
                      <a:noFill/>
                    </a:lnR>
                    <a:lnT w="1270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CCEEFF"/>
                    </a:solidFill>
                  </a:tcPr>
                </a:tc>
                <a:extLst>
                  <a:ext uri="{0D108BD9-81ED-4DB2-BD59-A6C34878D82A}">
                    <a16:rowId xmlns:a16="http://schemas.microsoft.com/office/drawing/2014/main" val="2528024471"/>
                  </a:ext>
                </a:extLst>
              </a:tr>
            </a:tbl>
          </a:graphicData>
        </a:graphic>
      </p:graphicFrame>
      <p:graphicFrame>
        <p:nvGraphicFramePr>
          <p:cNvPr id="5" name="表格 4">
            <a:extLst>
              <a:ext uri="{FF2B5EF4-FFF2-40B4-BE49-F238E27FC236}">
                <a16:creationId xmlns:a16="http://schemas.microsoft.com/office/drawing/2014/main" id="{7090F274-4EEC-6795-F56C-1B3EA5C878AA}"/>
              </a:ext>
            </a:extLst>
          </p:cNvPr>
          <p:cNvGraphicFramePr>
            <a:graphicFrameLocks noGrp="1"/>
          </p:cNvGraphicFramePr>
          <p:nvPr>
            <p:extLst>
              <p:ext uri="{D42A27DB-BD31-4B8C-83A1-F6EECF244321}">
                <p14:modId xmlns:p14="http://schemas.microsoft.com/office/powerpoint/2010/main" val="471149256"/>
              </p:ext>
            </p:extLst>
          </p:nvPr>
        </p:nvGraphicFramePr>
        <p:xfrm>
          <a:off x="4370164" y="1340768"/>
          <a:ext cx="4450308" cy="4623437"/>
        </p:xfrm>
        <a:graphic>
          <a:graphicData uri="http://schemas.openxmlformats.org/drawingml/2006/table">
            <a:tbl>
              <a:tblPr/>
              <a:tblGrid>
                <a:gridCol w="1976554">
                  <a:extLst>
                    <a:ext uri="{9D8B030D-6E8A-4147-A177-3AD203B41FA5}">
                      <a16:colId xmlns:a16="http://schemas.microsoft.com/office/drawing/2014/main" val="429463282"/>
                    </a:ext>
                  </a:extLst>
                </a:gridCol>
                <a:gridCol w="683650">
                  <a:extLst>
                    <a:ext uri="{9D8B030D-6E8A-4147-A177-3AD203B41FA5}">
                      <a16:colId xmlns:a16="http://schemas.microsoft.com/office/drawing/2014/main" val="1962495841"/>
                    </a:ext>
                  </a:extLst>
                </a:gridCol>
                <a:gridCol w="559350">
                  <a:extLst>
                    <a:ext uri="{9D8B030D-6E8A-4147-A177-3AD203B41FA5}">
                      <a16:colId xmlns:a16="http://schemas.microsoft.com/office/drawing/2014/main" val="2512262533"/>
                    </a:ext>
                  </a:extLst>
                </a:gridCol>
                <a:gridCol w="1230754">
                  <a:extLst>
                    <a:ext uri="{9D8B030D-6E8A-4147-A177-3AD203B41FA5}">
                      <a16:colId xmlns:a16="http://schemas.microsoft.com/office/drawing/2014/main" val="2138245669"/>
                    </a:ext>
                  </a:extLst>
                </a:gridCol>
              </a:tblGrid>
              <a:tr h="180975">
                <a:tc>
                  <a:txBody>
                    <a:bodyPr/>
                    <a:lstStyle/>
                    <a:p>
                      <a:pPr algn="l" fontAlgn="ctr"/>
                      <a:r>
                        <a:rPr lang="en-US" sz="1000" b="1" i="0" u="none" strike="noStrike">
                          <a:solidFill>
                            <a:srgbClr val="000000"/>
                          </a:solidFill>
                          <a:effectLst/>
                          <a:latin typeface="Times New Roman" panose="02020603050405020304" pitchFamily="18" charset="0"/>
                          <a:ea typeface="等线" panose="02010600030101010101" pitchFamily="2" charset="-122"/>
                        </a:rPr>
                        <a:t>LIABILITIES AND SHAREHOLDERS’ EQUITY</a:t>
                      </a:r>
                    </a:p>
                  </a:txBody>
                  <a:tcPr marL="4763" marR="4763" marT="4763" marB="0" anchor="ctr">
                    <a:lnL>
                      <a:noFill/>
                    </a:lnL>
                    <a:lnR>
                      <a:noFill/>
                    </a:lnR>
                    <a:lnT>
                      <a:noFill/>
                    </a:lnT>
                    <a:lnB>
                      <a:noFill/>
                    </a:lnB>
                    <a:solidFill>
                      <a:srgbClr val="FFFFFF"/>
                    </a:solidFill>
                  </a:tcPr>
                </a:tc>
                <a:tc>
                  <a:txBody>
                    <a:bodyPr/>
                    <a:lstStyle/>
                    <a:p>
                      <a:pPr algn="r" fontAlgn="ctr"/>
                      <a:r>
                        <a:rPr lang="zh-CN" altLang="en-US" sz="1000" b="0" i="0" u="none" strike="noStrike">
                          <a:solidFill>
                            <a:srgbClr val="000000"/>
                          </a:solidFill>
                          <a:effectLst/>
                          <a:latin typeface="Times New Roman" panose="02020603050405020304" pitchFamily="18" charset="0"/>
                          <a:ea typeface="等线" panose="02010600030101010101" pitchFamily="2" charset="-122"/>
                        </a:rPr>
                        <a:t>　</a:t>
                      </a:r>
                    </a:p>
                  </a:txBody>
                  <a:tcPr marL="4763" marR="4763" marT="4763" marB="0" anchor="ctr">
                    <a:lnL>
                      <a:noFill/>
                    </a:lnL>
                    <a:lnR>
                      <a:noFill/>
                    </a:lnR>
                    <a:lnT>
                      <a:noFill/>
                    </a:lnT>
                    <a:lnB>
                      <a:noFill/>
                    </a:lnB>
                    <a:solidFill>
                      <a:srgbClr val="FFFFFF"/>
                    </a:solidFill>
                  </a:tcPr>
                </a:tc>
                <a:tc>
                  <a:txBody>
                    <a:bodyPr/>
                    <a:lstStyle/>
                    <a:p>
                      <a:pPr algn="r" fontAlgn="ctr"/>
                      <a:r>
                        <a:rPr lang="zh-CN" altLang="en-US" sz="1000" b="0" i="0" u="none" strike="noStrike">
                          <a:solidFill>
                            <a:srgbClr val="000000"/>
                          </a:solidFill>
                          <a:effectLst/>
                          <a:latin typeface="Times New Roman" panose="02020603050405020304" pitchFamily="18" charset="0"/>
                          <a:ea typeface="等线" panose="02010600030101010101" pitchFamily="2" charset="-122"/>
                        </a:rPr>
                        <a:t>　</a:t>
                      </a:r>
                    </a:p>
                  </a:txBody>
                  <a:tcPr marL="4763" marR="4763" marT="4763" marB="0" anchor="ctr">
                    <a:lnL>
                      <a:noFill/>
                    </a:lnL>
                    <a:lnR>
                      <a:noFill/>
                    </a:lnR>
                    <a:lnT>
                      <a:noFill/>
                    </a:lnT>
                    <a:lnB>
                      <a:noFill/>
                    </a:lnB>
                    <a:solidFill>
                      <a:srgbClr val="FFFFFF"/>
                    </a:solidFill>
                  </a:tcPr>
                </a:tc>
                <a:tc>
                  <a:txBody>
                    <a:bodyPr/>
                    <a:lstStyle/>
                    <a:p>
                      <a:pPr algn="r" fontAlgn="ctr"/>
                      <a:r>
                        <a:rPr lang="zh-CN" altLang="en-US" sz="1000" b="0" i="0" u="none" strike="noStrike">
                          <a:solidFill>
                            <a:srgbClr val="000000"/>
                          </a:solidFill>
                          <a:effectLst/>
                          <a:latin typeface="Times New Roman" panose="02020603050405020304" pitchFamily="18" charset="0"/>
                          <a:ea typeface="等线" panose="02010600030101010101" pitchFamily="2" charset="-122"/>
                        </a:rPr>
                        <a:t>　</a:t>
                      </a:r>
                    </a:p>
                  </a:txBody>
                  <a:tcPr marL="4763" marR="4763" marT="4763" marB="0" anchor="ctr">
                    <a:lnL>
                      <a:noFill/>
                    </a:lnL>
                    <a:lnR>
                      <a:noFill/>
                    </a:lnR>
                    <a:lnT>
                      <a:noFill/>
                    </a:lnT>
                    <a:lnB>
                      <a:noFill/>
                    </a:lnB>
                    <a:solidFill>
                      <a:srgbClr val="FFFFFF"/>
                    </a:solidFill>
                  </a:tcPr>
                </a:tc>
                <a:extLst>
                  <a:ext uri="{0D108BD9-81ED-4DB2-BD59-A6C34878D82A}">
                    <a16:rowId xmlns:a16="http://schemas.microsoft.com/office/drawing/2014/main" val="2434883435"/>
                  </a:ext>
                </a:extLst>
              </a:tr>
              <a:tr h="176530">
                <a:tc>
                  <a:txBody>
                    <a:bodyPr/>
                    <a:lstStyle/>
                    <a:p>
                      <a:pPr algn="l" fontAlgn="ctr"/>
                      <a:r>
                        <a:rPr lang="en-US" sz="1000" b="1" i="0" u="none" strike="noStrike">
                          <a:solidFill>
                            <a:srgbClr val="000000"/>
                          </a:solidFill>
                          <a:effectLst/>
                          <a:latin typeface="Times New Roman" panose="02020603050405020304" pitchFamily="18" charset="0"/>
                          <a:ea typeface="等线" panose="02010600030101010101" pitchFamily="2" charset="-122"/>
                        </a:rPr>
                        <a:t>Current liabilities</a:t>
                      </a:r>
                    </a:p>
                  </a:txBody>
                  <a:tcPr marL="4763" marR="4763" marT="4763" marB="0" anchor="ctr">
                    <a:lnL>
                      <a:noFill/>
                    </a:lnL>
                    <a:lnR>
                      <a:noFill/>
                    </a:lnR>
                    <a:lnT>
                      <a:noFill/>
                    </a:lnT>
                    <a:lnB>
                      <a:noFill/>
                    </a:lnB>
                    <a:solidFill>
                      <a:srgbClr val="CCEEFF"/>
                    </a:solidFill>
                  </a:tcPr>
                </a:tc>
                <a:tc>
                  <a:txBody>
                    <a:bodyPr/>
                    <a:lstStyle/>
                    <a:p>
                      <a:pPr algn="r" fontAlgn="ctr"/>
                      <a:r>
                        <a:rPr lang="zh-CN" altLang="en-US" sz="1000" b="0" i="0" u="none" strike="noStrike">
                          <a:solidFill>
                            <a:srgbClr val="000000"/>
                          </a:solidFill>
                          <a:effectLst/>
                          <a:latin typeface="Times New Roman" panose="02020603050405020304" pitchFamily="18" charset="0"/>
                          <a:ea typeface="等线" panose="02010600030101010101" pitchFamily="2" charset="-122"/>
                        </a:rPr>
                        <a:t>　</a:t>
                      </a:r>
                    </a:p>
                  </a:txBody>
                  <a:tcPr marL="4763" marR="4763" marT="4763" marB="0" anchor="ctr">
                    <a:lnL>
                      <a:noFill/>
                    </a:lnL>
                    <a:lnR>
                      <a:noFill/>
                    </a:lnR>
                    <a:lnT>
                      <a:noFill/>
                    </a:lnT>
                    <a:lnB>
                      <a:noFill/>
                    </a:lnB>
                    <a:solidFill>
                      <a:srgbClr val="CCEEFF"/>
                    </a:solidFill>
                  </a:tcPr>
                </a:tc>
                <a:tc>
                  <a:txBody>
                    <a:bodyPr/>
                    <a:lstStyle/>
                    <a:p>
                      <a:pPr algn="r" fontAlgn="ctr"/>
                      <a:r>
                        <a:rPr lang="zh-CN" altLang="en-US" sz="1000" b="0" i="0" u="none" strike="noStrike">
                          <a:solidFill>
                            <a:srgbClr val="000000"/>
                          </a:solidFill>
                          <a:effectLst/>
                          <a:latin typeface="Times New Roman" panose="02020603050405020304" pitchFamily="18" charset="0"/>
                          <a:ea typeface="等线" panose="02010600030101010101" pitchFamily="2" charset="-122"/>
                        </a:rPr>
                        <a:t>　</a:t>
                      </a:r>
                    </a:p>
                  </a:txBody>
                  <a:tcPr marL="4763" marR="4763" marT="4763" marB="0" anchor="ctr">
                    <a:lnL>
                      <a:noFill/>
                    </a:lnL>
                    <a:lnR>
                      <a:noFill/>
                    </a:lnR>
                    <a:lnT>
                      <a:noFill/>
                    </a:lnT>
                    <a:lnB>
                      <a:noFill/>
                    </a:lnB>
                    <a:solidFill>
                      <a:srgbClr val="CCEEFF"/>
                    </a:solidFill>
                  </a:tcPr>
                </a:tc>
                <a:tc>
                  <a:txBody>
                    <a:bodyPr/>
                    <a:lstStyle/>
                    <a:p>
                      <a:pPr algn="r" fontAlgn="ctr"/>
                      <a:r>
                        <a:rPr lang="zh-CN" altLang="en-US" sz="1000" b="0" i="0" u="none" strike="noStrike">
                          <a:solidFill>
                            <a:srgbClr val="000000"/>
                          </a:solidFill>
                          <a:effectLst/>
                          <a:latin typeface="Times New Roman" panose="02020603050405020304" pitchFamily="18" charset="0"/>
                          <a:ea typeface="等线" panose="02010600030101010101" pitchFamily="2" charset="-122"/>
                        </a:rPr>
                        <a:t>　</a:t>
                      </a:r>
                    </a:p>
                  </a:txBody>
                  <a:tcPr marL="4763" marR="4763" marT="4763" marB="0" anchor="ctr">
                    <a:lnL>
                      <a:noFill/>
                    </a:lnL>
                    <a:lnR>
                      <a:noFill/>
                    </a:lnR>
                    <a:lnT>
                      <a:noFill/>
                    </a:lnT>
                    <a:lnB>
                      <a:noFill/>
                    </a:lnB>
                    <a:solidFill>
                      <a:srgbClr val="CCEEFF"/>
                    </a:solidFill>
                  </a:tcPr>
                </a:tc>
                <a:extLst>
                  <a:ext uri="{0D108BD9-81ED-4DB2-BD59-A6C34878D82A}">
                    <a16:rowId xmlns:a16="http://schemas.microsoft.com/office/drawing/2014/main" val="456555305"/>
                  </a:ext>
                </a:extLst>
              </a:tr>
              <a:tr h="176530">
                <a:tc>
                  <a:txBody>
                    <a:bodyPr/>
                    <a:lstStyle/>
                    <a:p>
                      <a:pPr algn="l" fontAlgn="ctr"/>
                      <a:r>
                        <a:rPr lang="en-US" sz="1000" b="0" i="0" u="none" strike="noStrike">
                          <a:solidFill>
                            <a:srgbClr val="000000"/>
                          </a:solidFill>
                          <a:effectLst/>
                          <a:latin typeface="Times New Roman" panose="02020603050405020304" pitchFamily="18" charset="0"/>
                          <a:ea typeface="等线" panose="02010600030101010101" pitchFamily="2" charset="-122"/>
                        </a:rPr>
                        <a:t>Accounts payable and accrued liabilities</a:t>
                      </a:r>
                    </a:p>
                  </a:txBody>
                  <a:tcPr marL="114300" marR="4763" marT="4763" marB="0" anchor="ctr">
                    <a:lnL>
                      <a:noFill/>
                    </a:lnL>
                    <a:lnR>
                      <a:noFill/>
                    </a:lnR>
                    <a:lnT>
                      <a:noFill/>
                    </a:lnT>
                    <a:lnB>
                      <a:noFill/>
                    </a:lnB>
                    <a:solidFill>
                      <a:srgbClr val="FFFFFF"/>
                    </a:solidFill>
                  </a:tcPr>
                </a:tc>
                <a:tc>
                  <a:txBody>
                    <a:bodyPr/>
                    <a:lstStyle/>
                    <a:p>
                      <a:pPr algn="r" fontAlgn="ctr"/>
                      <a:r>
                        <a:rPr lang="en-US" altLang="zh-CN" sz="1000" b="0" i="0" u="none" strike="noStrike">
                          <a:solidFill>
                            <a:srgbClr val="000000"/>
                          </a:solidFill>
                          <a:effectLst/>
                          <a:latin typeface="Times New Roman" panose="02020603050405020304" pitchFamily="18" charset="0"/>
                          <a:ea typeface="等线" panose="02010600030101010101" pitchFamily="2" charset="-122"/>
                        </a:rPr>
                        <a:t>1,038,531</a:t>
                      </a:r>
                    </a:p>
                  </a:txBody>
                  <a:tcPr marL="4763" marR="4763" marT="4763" marB="0" anchor="ctr">
                    <a:lnL>
                      <a:noFill/>
                    </a:lnL>
                    <a:lnR>
                      <a:noFill/>
                    </a:lnR>
                    <a:lnT>
                      <a:noFill/>
                    </a:lnT>
                    <a:lnB>
                      <a:noFill/>
                    </a:lnB>
                    <a:solidFill>
                      <a:srgbClr val="FFFFFF"/>
                    </a:solidFill>
                  </a:tcPr>
                </a:tc>
                <a:tc>
                  <a:txBody>
                    <a:bodyPr/>
                    <a:lstStyle/>
                    <a:p>
                      <a:pPr algn="r" fontAlgn="ctr"/>
                      <a:r>
                        <a:rPr lang="en-US" altLang="zh-CN" sz="1000" b="0" i="0" u="none" strike="noStrike">
                          <a:solidFill>
                            <a:srgbClr val="000000"/>
                          </a:solidFill>
                          <a:effectLst/>
                          <a:latin typeface="Times New Roman" panose="02020603050405020304" pitchFamily="18" charset="0"/>
                          <a:ea typeface="等线" panose="02010600030101010101" pitchFamily="2" charset="-122"/>
                        </a:rPr>
                        <a:t>893,532</a:t>
                      </a:r>
                    </a:p>
                  </a:txBody>
                  <a:tcPr marL="4763" marR="4763" marT="4763" marB="0" anchor="ctr">
                    <a:lnL>
                      <a:noFill/>
                    </a:lnL>
                    <a:lnR>
                      <a:noFill/>
                    </a:lnR>
                    <a:lnT>
                      <a:noFill/>
                    </a:lnT>
                    <a:lnB>
                      <a:noFill/>
                    </a:lnB>
                    <a:solidFill>
                      <a:srgbClr val="FFFFFF"/>
                    </a:solidFill>
                  </a:tcPr>
                </a:tc>
                <a:tc>
                  <a:txBody>
                    <a:bodyPr/>
                    <a:lstStyle/>
                    <a:p>
                      <a:pPr algn="r" fontAlgn="ctr"/>
                      <a:r>
                        <a:rPr lang="en-US" altLang="zh-CN" sz="1000" b="0" i="0" u="none" strike="noStrike">
                          <a:solidFill>
                            <a:srgbClr val="000000"/>
                          </a:solidFill>
                          <a:effectLst/>
                          <a:latin typeface="Times New Roman" panose="02020603050405020304" pitchFamily="18" charset="0"/>
                          <a:ea typeface="等线" panose="02010600030101010101" pitchFamily="2" charset="-122"/>
                        </a:rPr>
                        <a:t>127,327</a:t>
                      </a:r>
                    </a:p>
                  </a:txBody>
                  <a:tcPr marL="4763" marR="4763" marT="4763" marB="0" anchor="ctr">
                    <a:lnL>
                      <a:noFill/>
                    </a:lnL>
                    <a:lnR>
                      <a:noFill/>
                    </a:lnR>
                    <a:lnT>
                      <a:noFill/>
                    </a:lnT>
                    <a:lnB>
                      <a:noFill/>
                    </a:lnB>
                    <a:solidFill>
                      <a:srgbClr val="FFFFFF"/>
                    </a:solidFill>
                  </a:tcPr>
                </a:tc>
                <a:extLst>
                  <a:ext uri="{0D108BD9-81ED-4DB2-BD59-A6C34878D82A}">
                    <a16:rowId xmlns:a16="http://schemas.microsoft.com/office/drawing/2014/main" val="237010026"/>
                  </a:ext>
                </a:extLst>
              </a:tr>
              <a:tr h="176530">
                <a:tc>
                  <a:txBody>
                    <a:bodyPr/>
                    <a:lstStyle/>
                    <a:p>
                      <a:pPr algn="l" fontAlgn="ctr"/>
                      <a:r>
                        <a:rPr lang="en-US" sz="1000" b="0" i="0" u="none" strike="noStrike" dirty="0">
                          <a:solidFill>
                            <a:srgbClr val="000000"/>
                          </a:solidFill>
                          <a:effectLst/>
                          <a:latin typeface="Times New Roman" panose="02020603050405020304" pitchFamily="18" charset="0"/>
                          <a:ea typeface="等线" panose="02010600030101010101" pitchFamily="2" charset="-122"/>
                        </a:rPr>
                        <a:t>Salary and welfare payables</a:t>
                      </a:r>
                    </a:p>
                  </a:txBody>
                  <a:tcPr marL="114300" marR="4763" marT="4763" marB="0" anchor="ctr">
                    <a:lnL>
                      <a:noFill/>
                    </a:lnL>
                    <a:lnR>
                      <a:noFill/>
                    </a:lnR>
                    <a:lnT>
                      <a:noFill/>
                    </a:lnT>
                    <a:lnB>
                      <a:noFill/>
                    </a:lnB>
                    <a:solidFill>
                      <a:srgbClr val="CCEEFF"/>
                    </a:solidFill>
                  </a:tcPr>
                </a:tc>
                <a:tc>
                  <a:txBody>
                    <a:bodyPr/>
                    <a:lstStyle/>
                    <a:p>
                      <a:pPr algn="r" fontAlgn="ctr"/>
                      <a:r>
                        <a:rPr lang="en-US" altLang="zh-CN" sz="1000" b="0" i="0" u="none" strike="noStrike">
                          <a:solidFill>
                            <a:srgbClr val="000000"/>
                          </a:solidFill>
                          <a:effectLst/>
                          <a:latin typeface="Times New Roman" panose="02020603050405020304" pitchFamily="18" charset="0"/>
                          <a:ea typeface="等线" panose="02010600030101010101" pitchFamily="2" charset="-122"/>
                        </a:rPr>
                        <a:t>342,125</a:t>
                      </a:r>
                    </a:p>
                  </a:txBody>
                  <a:tcPr marL="4763" marR="4763" marT="4763" marB="0" anchor="ctr">
                    <a:lnL>
                      <a:noFill/>
                    </a:lnL>
                    <a:lnR>
                      <a:noFill/>
                    </a:lnR>
                    <a:lnT>
                      <a:noFill/>
                    </a:lnT>
                    <a:lnB>
                      <a:noFill/>
                    </a:lnB>
                    <a:solidFill>
                      <a:srgbClr val="CCEEFF"/>
                    </a:solidFill>
                  </a:tcPr>
                </a:tc>
                <a:tc>
                  <a:txBody>
                    <a:bodyPr/>
                    <a:lstStyle/>
                    <a:p>
                      <a:pPr algn="r" fontAlgn="ctr"/>
                      <a:r>
                        <a:rPr lang="en-US" altLang="zh-CN" sz="1000" b="0" i="0" u="none" strike="noStrike">
                          <a:solidFill>
                            <a:srgbClr val="000000"/>
                          </a:solidFill>
                          <a:effectLst/>
                          <a:latin typeface="Times New Roman" panose="02020603050405020304" pitchFamily="18" charset="0"/>
                          <a:ea typeface="等线" panose="02010600030101010101" pitchFamily="2" charset="-122"/>
                        </a:rPr>
                        <a:t>226,866</a:t>
                      </a:r>
                    </a:p>
                  </a:txBody>
                  <a:tcPr marL="4763" marR="4763" marT="4763" marB="0" anchor="ctr">
                    <a:lnL>
                      <a:noFill/>
                    </a:lnL>
                    <a:lnR>
                      <a:noFill/>
                    </a:lnR>
                    <a:lnT>
                      <a:noFill/>
                    </a:lnT>
                    <a:lnB>
                      <a:noFill/>
                    </a:lnB>
                    <a:solidFill>
                      <a:srgbClr val="CCEEFF"/>
                    </a:solidFill>
                  </a:tcPr>
                </a:tc>
                <a:tc>
                  <a:txBody>
                    <a:bodyPr/>
                    <a:lstStyle/>
                    <a:p>
                      <a:pPr algn="r" fontAlgn="ctr"/>
                      <a:r>
                        <a:rPr lang="en-US" altLang="zh-CN" sz="1000" b="0" i="0" u="none" strike="noStrike">
                          <a:solidFill>
                            <a:srgbClr val="000000"/>
                          </a:solidFill>
                          <a:effectLst/>
                          <a:latin typeface="Times New Roman" panose="02020603050405020304" pitchFamily="18" charset="0"/>
                          <a:ea typeface="等线" panose="02010600030101010101" pitchFamily="2" charset="-122"/>
                        </a:rPr>
                        <a:t>32,328</a:t>
                      </a:r>
                    </a:p>
                  </a:txBody>
                  <a:tcPr marL="4763" marR="4763" marT="4763" marB="0" anchor="ctr">
                    <a:lnL>
                      <a:noFill/>
                    </a:lnL>
                    <a:lnR>
                      <a:noFill/>
                    </a:lnR>
                    <a:lnT>
                      <a:noFill/>
                    </a:lnT>
                    <a:lnB>
                      <a:noFill/>
                    </a:lnB>
                    <a:solidFill>
                      <a:srgbClr val="CCEEFF"/>
                    </a:solidFill>
                  </a:tcPr>
                </a:tc>
                <a:extLst>
                  <a:ext uri="{0D108BD9-81ED-4DB2-BD59-A6C34878D82A}">
                    <a16:rowId xmlns:a16="http://schemas.microsoft.com/office/drawing/2014/main" val="2315546912"/>
                  </a:ext>
                </a:extLst>
              </a:tr>
              <a:tr h="176530">
                <a:tc>
                  <a:txBody>
                    <a:bodyPr/>
                    <a:lstStyle/>
                    <a:p>
                      <a:pPr algn="l" fontAlgn="ctr"/>
                      <a:r>
                        <a:rPr lang="en-US" sz="1000" b="0" i="0" u="none" strike="noStrike">
                          <a:solidFill>
                            <a:srgbClr val="000000"/>
                          </a:solidFill>
                          <a:effectLst/>
                          <a:latin typeface="Times New Roman" panose="02020603050405020304" pitchFamily="18" charset="0"/>
                          <a:ea typeface="等线" panose="02010600030101010101" pitchFamily="2" charset="-122"/>
                        </a:rPr>
                        <a:t>Taxes payables</a:t>
                      </a:r>
                    </a:p>
                  </a:txBody>
                  <a:tcPr marL="114300" marR="4763" marT="4763" marB="0" anchor="ctr">
                    <a:lnL>
                      <a:noFill/>
                    </a:lnL>
                    <a:lnR>
                      <a:noFill/>
                    </a:lnR>
                    <a:lnT>
                      <a:noFill/>
                    </a:lnT>
                    <a:lnB>
                      <a:noFill/>
                    </a:lnB>
                    <a:solidFill>
                      <a:srgbClr val="FFFFFF"/>
                    </a:solidFill>
                  </a:tcPr>
                </a:tc>
                <a:tc>
                  <a:txBody>
                    <a:bodyPr/>
                    <a:lstStyle/>
                    <a:p>
                      <a:pPr algn="r" fontAlgn="ctr"/>
                      <a:r>
                        <a:rPr lang="en-US" altLang="zh-CN" sz="1000" b="0" i="0" u="none" strike="noStrike">
                          <a:solidFill>
                            <a:srgbClr val="000000"/>
                          </a:solidFill>
                          <a:effectLst/>
                          <a:latin typeface="Times New Roman" panose="02020603050405020304" pitchFamily="18" charset="0"/>
                          <a:ea typeface="等线" panose="02010600030101010101" pitchFamily="2" charset="-122"/>
                        </a:rPr>
                        <a:t>21,394</a:t>
                      </a:r>
                    </a:p>
                  </a:txBody>
                  <a:tcPr marL="4763" marR="4763" marT="4763" marB="0" anchor="ctr">
                    <a:lnL>
                      <a:noFill/>
                    </a:lnL>
                    <a:lnR>
                      <a:noFill/>
                    </a:lnR>
                    <a:lnT>
                      <a:noFill/>
                    </a:lnT>
                    <a:lnB>
                      <a:noFill/>
                    </a:lnB>
                    <a:solidFill>
                      <a:srgbClr val="FFFFFF"/>
                    </a:solidFill>
                  </a:tcPr>
                </a:tc>
                <a:tc>
                  <a:txBody>
                    <a:bodyPr/>
                    <a:lstStyle/>
                    <a:p>
                      <a:pPr algn="r" fontAlgn="ctr"/>
                      <a:r>
                        <a:rPr lang="en-US" altLang="zh-CN" sz="1000" b="0" i="0" u="none" strike="noStrike">
                          <a:solidFill>
                            <a:srgbClr val="000000"/>
                          </a:solidFill>
                          <a:effectLst/>
                          <a:latin typeface="Times New Roman" panose="02020603050405020304" pitchFamily="18" charset="0"/>
                          <a:ea typeface="等线" panose="02010600030101010101" pitchFamily="2" charset="-122"/>
                        </a:rPr>
                        <a:t>15,093</a:t>
                      </a:r>
                    </a:p>
                  </a:txBody>
                  <a:tcPr marL="4763" marR="4763" marT="4763" marB="0" anchor="ctr">
                    <a:lnL>
                      <a:noFill/>
                    </a:lnL>
                    <a:lnR>
                      <a:noFill/>
                    </a:lnR>
                    <a:lnT>
                      <a:noFill/>
                    </a:lnT>
                    <a:lnB>
                      <a:noFill/>
                    </a:lnB>
                    <a:solidFill>
                      <a:srgbClr val="FFFFFF"/>
                    </a:solidFill>
                  </a:tcPr>
                </a:tc>
                <a:tc>
                  <a:txBody>
                    <a:bodyPr/>
                    <a:lstStyle/>
                    <a:p>
                      <a:pPr algn="r" fontAlgn="ctr"/>
                      <a:r>
                        <a:rPr lang="en-US" altLang="zh-CN" sz="1000" b="0" i="0" u="none" strike="noStrike">
                          <a:solidFill>
                            <a:srgbClr val="000000"/>
                          </a:solidFill>
                          <a:effectLst/>
                          <a:latin typeface="Times New Roman" panose="02020603050405020304" pitchFamily="18" charset="0"/>
                          <a:ea typeface="等线" panose="02010600030101010101" pitchFamily="2" charset="-122"/>
                        </a:rPr>
                        <a:t>2,151</a:t>
                      </a:r>
                    </a:p>
                  </a:txBody>
                  <a:tcPr marL="4763" marR="4763" marT="4763" marB="0" anchor="ctr">
                    <a:lnL>
                      <a:noFill/>
                    </a:lnL>
                    <a:lnR>
                      <a:noFill/>
                    </a:lnR>
                    <a:lnT>
                      <a:noFill/>
                    </a:lnT>
                    <a:lnB>
                      <a:noFill/>
                    </a:lnB>
                    <a:solidFill>
                      <a:srgbClr val="FFFFFF"/>
                    </a:solidFill>
                  </a:tcPr>
                </a:tc>
                <a:extLst>
                  <a:ext uri="{0D108BD9-81ED-4DB2-BD59-A6C34878D82A}">
                    <a16:rowId xmlns:a16="http://schemas.microsoft.com/office/drawing/2014/main" val="3608556907"/>
                  </a:ext>
                </a:extLst>
              </a:tr>
              <a:tr h="176530">
                <a:tc>
                  <a:txBody>
                    <a:bodyPr/>
                    <a:lstStyle/>
                    <a:p>
                      <a:pPr algn="l" fontAlgn="ctr"/>
                      <a:r>
                        <a:rPr lang="en-US" sz="1000" b="0" i="0" u="none" strike="noStrike">
                          <a:solidFill>
                            <a:srgbClr val="000000"/>
                          </a:solidFill>
                          <a:effectLst/>
                          <a:latin typeface="Times New Roman" panose="02020603050405020304" pitchFamily="18" charset="0"/>
                          <a:ea typeface="等线" panose="02010600030101010101" pitchFamily="2" charset="-122"/>
                        </a:rPr>
                        <a:t>Contract liabilities</a:t>
                      </a:r>
                    </a:p>
                  </a:txBody>
                  <a:tcPr marL="114300" marR="4763" marT="4763" marB="0" anchor="ctr">
                    <a:lnL>
                      <a:noFill/>
                    </a:lnL>
                    <a:lnR>
                      <a:noFill/>
                    </a:lnR>
                    <a:lnT>
                      <a:noFill/>
                    </a:lnT>
                    <a:lnB>
                      <a:noFill/>
                    </a:lnB>
                    <a:solidFill>
                      <a:srgbClr val="CCEEFF"/>
                    </a:solidFill>
                  </a:tcPr>
                </a:tc>
                <a:tc>
                  <a:txBody>
                    <a:bodyPr/>
                    <a:lstStyle/>
                    <a:p>
                      <a:pPr algn="r" fontAlgn="ctr"/>
                      <a:r>
                        <a:rPr lang="en-US" altLang="zh-CN" sz="1000" b="0" i="0" u="none" strike="noStrike">
                          <a:solidFill>
                            <a:srgbClr val="000000"/>
                          </a:solidFill>
                          <a:effectLst/>
                          <a:latin typeface="Times New Roman" panose="02020603050405020304" pitchFamily="18" charset="0"/>
                          <a:ea typeface="等线" panose="02010600030101010101" pitchFamily="2" charset="-122"/>
                        </a:rPr>
                        <a:t>303,574</a:t>
                      </a:r>
                    </a:p>
                  </a:txBody>
                  <a:tcPr marL="4763" marR="4763" marT="4763" marB="0" anchor="ctr">
                    <a:lnL>
                      <a:noFill/>
                    </a:lnL>
                    <a:lnR>
                      <a:noFill/>
                    </a:lnR>
                    <a:lnT>
                      <a:noFill/>
                    </a:lnT>
                    <a:lnB>
                      <a:noFill/>
                    </a:lnB>
                    <a:solidFill>
                      <a:srgbClr val="CCEEFF"/>
                    </a:solidFill>
                  </a:tcPr>
                </a:tc>
                <a:tc>
                  <a:txBody>
                    <a:bodyPr/>
                    <a:lstStyle/>
                    <a:p>
                      <a:pPr algn="r" fontAlgn="ctr"/>
                      <a:r>
                        <a:rPr lang="en-US" altLang="zh-CN" sz="1000" b="0" i="0" u="none" strike="noStrike">
                          <a:solidFill>
                            <a:srgbClr val="000000"/>
                          </a:solidFill>
                          <a:effectLst/>
                          <a:latin typeface="Times New Roman" panose="02020603050405020304" pitchFamily="18" charset="0"/>
                          <a:ea typeface="等线" panose="02010600030101010101" pitchFamily="2" charset="-122"/>
                        </a:rPr>
                        <a:t>278,735</a:t>
                      </a:r>
                    </a:p>
                  </a:txBody>
                  <a:tcPr marL="4763" marR="4763" marT="4763" marB="0" anchor="ctr">
                    <a:lnL>
                      <a:noFill/>
                    </a:lnL>
                    <a:lnR>
                      <a:noFill/>
                    </a:lnR>
                    <a:lnT>
                      <a:noFill/>
                    </a:lnT>
                    <a:lnB>
                      <a:noFill/>
                    </a:lnB>
                    <a:solidFill>
                      <a:srgbClr val="CCEEFF"/>
                    </a:solidFill>
                  </a:tcPr>
                </a:tc>
                <a:tc>
                  <a:txBody>
                    <a:bodyPr/>
                    <a:lstStyle/>
                    <a:p>
                      <a:pPr algn="r" fontAlgn="ctr"/>
                      <a:r>
                        <a:rPr lang="en-US" altLang="zh-CN" sz="1000" b="0" i="0" u="none" strike="noStrike">
                          <a:solidFill>
                            <a:srgbClr val="000000"/>
                          </a:solidFill>
                          <a:effectLst/>
                          <a:latin typeface="Times New Roman" panose="02020603050405020304" pitchFamily="18" charset="0"/>
                          <a:ea typeface="等线" panose="02010600030101010101" pitchFamily="2" charset="-122"/>
                        </a:rPr>
                        <a:t>39,719</a:t>
                      </a:r>
                    </a:p>
                  </a:txBody>
                  <a:tcPr marL="4763" marR="4763" marT="4763" marB="0" anchor="ctr">
                    <a:lnL>
                      <a:noFill/>
                    </a:lnL>
                    <a:lnR>
                      <a:noFill/>
                    </a:lnR>
                    <a:lnT>
                      <a:noFill/>
                    </a:lnT>
                    <a:lnB>
                      <a:noFill/>
                    </a:lnB>
                    <a:solidFill>
                      <a:srgbClr val="CCEEFF"/>
                    </a:solidFill>
                  </a:tcPr>
                </a:tc>
                <a:extLst>
                  <a:ext uri="{0D108BD9-81ED-4DB2-BD59-A6C34878D82A}">
                    <a16:rowId xmlns:a16="http://schemas.microsoft.com/office/drawing/2014/main" val="3594838593"/>
                  </a:ext>
                </a:extLst>
              </a:tr>
              <a:tr h="176530">
                <a:tc>
                  <a:txBody>
                    <a:bodyPr/>
                    <a:lstStyle/>
                    <a:p>
                      <a:pPr algn="l" fontAlgn="ctr"/>
                      <a:r>
                        <a:rPr lang="en-US" sz="1000" b="0" i="0" u="none" strike="noStrike">
                          <a:solidFill>
                            <a:srgbClr val="000000"/>
                          </a:solidFill>
                          <a:effectLst/>
                          <a:latin typeface="Times New Roman" panose="02020603050405020304" pitchFamily="18" charset="0"/>
                          <a:ea typeface="等线" panose="02010600030101010101" pitchFamily="2" charset="-122"/>
                        </a:rPr>
                        <a:t>Amounts due to related parties</a:t>
                      </a:r>
                    </a:p>
                  </a:txBody>
                  <a:tcPr marL="114300" marR="4763" marT="4763" marB="0" anchor="ctr">
                    <a:lnL>
                      <a:noFill/>
                    </a:lnL>
                    <a:lnR>
                      <a:noFill/>
                    </a:lnR>
                    <a:lnT>
                      <a:noFill/>
                    </a:lnT>
                    <a:lnB>
                      <a:noFill/>
                    </a:lnB>
                    <a:solidFill>
                      <a:srgbClr val="FFFFFF"/>
                    </a:solidFill>
                  </a:tcPr>
                </a:tc>
                <a:tc>
                  <a:txBody>
                    <a:bodyPr/>
                    <a:lstStyle/>
                    <a:p>
                      <a:pPr algn="r" fontAlgn="ctr"/>
                      <a:r>
                        <a:rPr lang="en-US" altLang="zh-CN" sz="1000" b="0" i="0" u="none" strike="noStrike">
                          <a:solidFill>
                            <a:srgbClr val="000000"/>
                          </a:solidFill>
                          <a:effectLst/>
                          <a:latin typeface="Times New Roman" panose="02020603050405020304" pitchFamily="18" charset="0"/>
                          <a:ea typeface="等线" panose="02010600030101010101" pitchFamily="2" charset="-122"/>
                        </a:rPr>
                        <a:t>26,032</a:t>
                      </a:r>
                    </a:p>
                  </a:txBody>
                  <a:tcPr marL="4763" marR="4763" marT="4763" marB="0" anchor="ctr">
                    <a:lnL>
                      <a:noFill/>
                    </a:lnL>
                    <a:lnR>
                      <a:noFill/>
                    </a:lnR>
                    <a:lnT>
                      <a:noFill/>
                    </a:lnT>
                    <a:lnB>
                      <a:noFill/>
                    </a:lnB>
                    <a:solidFill>
                      <a:srgbClr val="FFFFFF"/>
                    </a:solidFill>
                  </a:tcPr>
                </a:tc>
                <a:tc>
                  <a:txBody>
                    <a:bodyPr/>
                    <a:lstStyle/>
                    <a:p>
                      <a:pPr algn="r" fontAlgn="ctr"/>
                      <a:r>
                        <a:rPr lang="en-US" altLang="zh-CN" sz="1000" b="0" i="0" u="none" strike="noStrike">
                          <a:solidFill>
                            <a:srgbClr val="000000"/>
                          </a:solidFill>
                          <a:effectLst/>
                          <a:latin typeface="Times New Roman" panose="02020603050405020304" pitchFamily="18" charset="0"/>
                          <a:ea typeface="等线" panose="02010600030101010101" pitchFamily="2" charset="-122"/>
                        </a:rPr>
                        <a:t>7,849</a:t>
                      </a:r>
                    </a:p>
                  </a:txBody>
                  <a:tcPr marL="4763" marR="4763" marT="4763" marB="0" anchor="ctr">
                    <a:lnL>
                      <a:noFill/>
                    </a:lnL>
                    <a:lnR>
                      <a:noFill/>
                    </a:lnR>
                    <a:lnT>
                      <a:noFill/>
                    </a:lnT>
                    <a:lnB>
                      <a:noFill/>
                    </a:lnB>
                    <a:solidFill>
                      <a:srgbClr val="FFFFFF"/>
                    </a:solidFill>
                  </a:tcPr>
                </a:tc>
                <a:tc>
                  <a:txBody>
                    <a:bodyPr/>
                    <a:lstStyle/>
                    <a:p>
                      <a:pPr algn="r" fontAlgn="ctr"/>
                      <a:r>
                        <a:rPr lang="en-US" altLang="zh-CN" sz="1000" b="0" i="0" u="none" strike="noStrike">
                          <a:solidFill>
                            <a:srgbClr val="000000"/>
                          </a:solidFill>
                          <a:effectLst/>
                          <a:latin typeface="Times New Roman" panose="02020603050405020304" pitchFamily="18" charset="0"/>
                          <a:ea typeface="等线" panose="02010600030101010101" pitchFamily="2" charset="-122"/>
                        </a:rPr>
                        <a:t>1,119</a:t>
                      </a:r>
                    </a:p>
                  </a:txBody>
                  <a:tcPr marL="4763" marR="4763" marT="4763" marB="0" anchor="ctr">
                    <a:lnL>
                      <a:noFill/>
                    </a:lnL>
                    <a:lnR>
                      <a:noFill/>
                    </a:lnR>
                    <a:lnT>
                      <a:noFill/>
                    </a:lnT>
                    <a:lnB>
                      <a:noFill/>
                    </a:lnB>
                    <a:solidFill>
                      <a:srgbClr val="FFFFFF"/>
                    </a:solidFill>
                  </a:tcPr>
                </a:tc>
                <a:extLst>
                  <a:ext uri="{0D108BD9-81ED-4DB2-BD59-A6C34878D82A}">
                    <a16:rowId xmlns:a16="http://schemas.microsoft.com/office/drawing/2014/main" val="1135651237"/>
                  </a:ext>
                </a:extLst>
              </a:tr>
              <a:tr h="176530">
                <a:tc>
                  <a:txBody>
                    <a:bodyPr/>
                    <a:lstStyle/>
                    <a:p>
                      <a:pPr algn="l" fontAlgn="ctr"/>
                      <a:r>
                        <a:rPr lang="en-US" sz="1000" b="0" i="0" u="none" strike="noStrike">
                          <a:solidFill>
                            <a:srgbClr val="000000"/>
                          </a:solidFill>
                          <a:effectLst/>
                          <a:latin typeface="Times New Roman" panose="02020603050405020304" pitchFamily="18" charset="0"/>
                          <a:ea typeface="等线" panose="02010600030101010101" pitchFamily="2" charset="-122"/>
                        </a:rPr>
                        <a:t>Short-term lease liabilities</a:t>
                      </a:r>
                    </a:p>
                  </a:txBody>
                  <a:tcPr marL="114300" marR="4763" marT="4763" marB="0" anchor="ctr">
                    <a:lnL>
                      <a:noFill/>
                    </a:lnL>
                    <a:lnR>
                      <a:noFill/>
                    </a:lnR>
                    <a:lnT>
                      <a:noFill/>
                    </a:lnT>
                    <a:lnB>
                      <a:noFill/>
                    </a:lnB>
                    <a:solidFill>
                      <a:srgbClr val="CCEEFF"/>
                    </a:solidFill>
                  </a:tcPr>
                </a:tc>
                <a:tc>
                  <a:txBody>
                    <a:bodyPr/>
                    <a:lstStyle/>
                    <a:p>
                      <a:pPr algn="r" fontAlgn="ctr"/>
                      <a:r>
                        <a:rPr lang="en-US" altLang="zh-CN" sz="1000" b="0" i="0" u="none" strike="noStrike">
                          <a:solidFill>
                            <a:srgbClr val="000000"/>
                          </a:solidFill>
                          <a:effectLst/>
                          <a:latin typeface="Times New Roman" panose="02020603050405020304" pitchFamily="18" charset="0"/>
                          <a:ea typeface="等线" panose="02010600030101010101" pitchFamily="2" charset="-122"/>
                        </a:rPr>
                        <a:t>42,089</a:t>
                      </a:r>
                    </a:p>
                  </a:txBody>
                  <a:tcPr marL="4763" marR="4763" marT="4763" marB="0" anchor="ctr">
                    <a:lnL>
                      <a:noFill/>
                    </a:lnL>
                    <a:lnR>
                      <a:noFill/>
                    </a:lnR>
                    <a:lnT>
                      <a:noFill/>
                    </a:lnT>
                    <a:lnB>
                      <a:noFill/>
                    </a:lnB>
                    <a:solidFill>
                      <a:srgbClr val="CCEEFF"/>
                    </a:solidFill>
                  </a:tcPr>
                </a:tc>
                <a:tc>
                  <a:txBody>
                    <a:bodyPr/>
                    <a:lstStyle/>
                    <a:p>
                      <a:pPr algn="r" fontAlgn="ctr"/>
                      <a:r>
                        <a:rPr lang="en-US" altLang="zh-CN" sz="1000" b="0" i="0" u="none" strike="noStrike">
                          <a:solidFill>
                            <a:srgbClr val="000000"/>
                          </a:solidFill>
                          <a:effectLst/>
                          <a:latin typeface="Times New Roman" panose="02020603050405020304" pitchFamily="18" charset="0"/>
                          <a:ea typeface="等线" panose="02010600030101010101" pitchFamily="2" charset="-122"/>
                        </a:rPr>
                        <a:t>16,031</a:t>
                      </a:r>
                    </a:p>
                  </a:txBody>
                  <a:tcPr marL="4763" marR="4763" marT="4763" marB="0" anchor="ctr">
                    <a:lnL>
                      <a:noFill/>
                    </a:lnL>
                    <a:lnR>
                      <a:noFill/>
                    </a:lnR>
                    <a:lnT>
                      <a:noFill/>
                    </a:lnT>
                    <a:lnB>
                      <a:noFill/>
                    </a:lnB>
                    <a:solidFill>
                      <a:srgbClr val="CCEEFF"/>
                    </a:solidFill>
                  </a:tcPr>
                </a:tc>
                <a:tc>
                  <a:txBody>
                    <a:bodyPr/>
                    <a:lstStyle/>
                    <a:p>
                      <a:pPr algn="r" fontAlgn="ctr"/>
                      <a:r>
                        <a:rPr lang="en-US" altLang="zh-CN" sz="1000" b="0" i="0" u="none" strike="noStrike">
                          <a:solidFill>
                            <a:srgbClr val="000000"/>
                          </a:solidFill>
                          <a:effectLst/>
                          <a:latin typeface="Times New Roman" panose="02020603050405020304" pitchFamily="18" charset="0"/>
                          <a:ea typeface="等线" panose="02010600030101010101" pitchFamily="2" charset="-122"/>
                        </a:rPr>
                        <a:t>2,284</a:t>
                      </a:r>
                    </a:p>
                  </a:txBody>
                  <a:tcPr marL="4763" marR="4763" marT="4763" marB="0" anchor="ctr">
                    <a:lnL>
                      <a:noFill/>
                    </a:lnL>
                    <a:lnR>
                      <a:noFill/>
                    </a:lnR>
                    <a:lnT>
                      <a:noFill/>
                    </a:lnT>
                    <a:lnB>
                      <a:noFill/>
                    </a:lnB>
                    <a:solidFill>
                      <a:srgbClr val="CCEEFF"/>
                    </a:solidFill>
                  </a:tcPr>
                </a:tc>
                <a:extLst>
                  <a:ext uri="{0D108BD9-81ED-4DB2-BD59-A6C34878D82A}">
                    <a16:rowId xmlns:a16="http://schemas.microsoft.com/office/drawing/2014/main" val="2548374266"/>
                  </a:ext>
                </a:extLst>
              </a:tr>
              <a:tr h="176530">
                <a:tc>
                  <a:txBody>
                    <a:bodyPr/>
                    <a:lstStyle/>
                    <a:p>
                      <a:pPr algn="l" fontAlgn="ctr"/>
                      <a:r>
                        <a:rPr lang="en-US" sz="1000" b="0" i="0" u="none" strike="noStrike">
                          <a:solidFill>
                            <a:srgbClr val="000000"/>
                          </a:solidFill>
                          <a:effectLst/>
                          <a:latin typeface="Times New Roman" panose="02020603050405020304" pitchFamily="18" charset="0"/>
                          <a:ea typeface="等线" panose="02010600030101010101" pitchFamily="2" charset="-122"/>
                        </a:rPr>
                        <a:t>Short-term borrowings</a:t>
                      </a:r>
                    </a:p>
                  </a:txBody>
                  <a:tcPr marL="114300" marR="4763" marT="4763" marB="0" anchor="ctr">
                    <a:lnL>
                      <a:noFill/>
                    </a:lnL>
                    <a:lnR>
                      <a:noFill/>
                    </a:lnR>
                    <a:lnT>
                      <a:noFill/>
                    </a:lnT>
                    <a:lnB>
                      <a:noFill/>
                    </a:lnB>
                    <a:solidFill>
                      <a:srgbClr val="FFFFFF"/>
                    </a:solidFill>
                  </a:tcPr>
                </a:tc>
                <a:tc>
                  <a:txBody>
                    <a:bodyPr/>
                    <a:lstStyle/>
                    <a:p>
                      <a:pPr algn="r" fontAlgn="ctr"/>
                      <a:r>
                        <a:rPr lang="en-US" altLang="zh-CN" sz="1000" b="0" i="0" u="none" strike="noStrike">
                          <a:solidFill>
                            <a:srgbClr val="000000"/>
                          </a:solidFill>
                          <a:effectLst/>
                          <a:latin typeface="Times New Roman" panose="02020603050405020304" pitchFamily="18" charset="0"/>
                          <a:ea typeface="等线" panose="02010600030101010101" pitchFamily="2" charset="-122"/>
                        </a:rPr>
                        <a:t>-</a:t>
                      </a:r>
                    </a:p>
                  </a:txBody>
                  <a:tcPr marL="4763" marR="4763" marT="4763" marB="0" anchor="ctr">
                    <a:lnL>
                      <a:noFill/>
                    </a:lnL>
                    <a:lnR>
                      <a:noFill/>
                    </a:lnR>
                    <a:lnT>
                      <a:noFill/>
                    </a:lnT>
                    <a:lnB>
                      <a:noFill/>
                    </a:lnB>
                    <a:solidFill>
                      <a:srgbClr val="FFFFFF"/>
                    </a:solidFill>
                  </a:tcPr>
                </a:tc>
                <a:tc>
                  <a:txBody>
                    <a:bodyPr/>
                    <a:lstStyle/>
                    <a:p>
                      <a:pPr algn="r" fontAlgn="ctr"/>
                      <a:r>
                        <a:rPr lang="en-US" altLang="zh-CN" sz="1000" b="0" i="0" u="none" strike="noStrike">
                          <a:solidFill>
                            <a:srgbClr val="000000"/>
                          </a:solidFill>
                          <a:effectLst/>
                          <a:latin typeface="Times New Roman" panose="02020603050405020304" pitchFamily="18" charset="0"/>
                          <a:ea typeface="等线" panose="02010600030101010101" pitchFamily="2" charset="-122"/>
                        </a:rPr>
                        <a:t>51,774</a:t>
                      </a:r>
                    </a:p>
                  </a:txBody>
                  <a:tcPr marL="4763" marR="4763" marT="4763" marB="0" anchor="ctr">
                    <a:lnL>
                      <a:noFill/>
                    </a:lnL>
                    <a:lnR>
                      <a:noFill/>
                    </a:lnR>
                    <a:lnT>
                      <a:noFill/>
                    </a:lnT>
                    <a:lnB>
                      <a:noFill/>
                    </a:lnB>
                    <a:solidFill>
                      <a:srgbClr val="FFFFFF"/>
                    </a:solidFill>
                  </a:tcPr>
                </a:tc>
                <a:tc>
                  <a:txBody>
                    <a:bodyPr/>
                    <a:lstStyle/>
                    <a:p>
                      <a:pPr algn="r" fontAlgn="ctr"/>
                      <a:r>
                        <a:rPr lang="en-US" altLang="zh-CN" sz="1000" b="0" i="0" u="none" strike="noStrike">
                          <a:solidFill>
                            <a:srgbClr val="000000"/>
                          </a:solidFill>
                          <a:effectLst/>
                          <a:latin typeface="Times New Roman" panose="02020603050405020304" pitchFamily="18" charset="0"/>
                          <a:ea typeface="等线" panose="02010600030101010101" pitchFamily="2" charset="-122"/>
                        </a:rPr>
                        <a:t>7,378</a:t>
                      </a:r>
                    </a:p>
                  </a:txBody>
                  <a:tcPr marL="4763" marR="4763" marT="4763" marB="0" anchor="ctr">
                    <a:lnL>
                      <a:noFill/>
                    </a:lnL>
                    <a:lnR>
                      <a:noFill/>
                    </a:lnR>
                    <a:lnT>
                      <a:noFill/>
                    </a:lnT>
                    <a:lnB>
                      <a:noFill/>
                    </a:lnB>
                    <a:solidFill>
                      <a:srgbClr val="FFFFFF"/>
                    </a:solidFill>
                  </a:tcPr>
                </a:tc>
                <a:extLst>
                  <a:ext uri="{0D108BD9-81ED-4DB2-BD59-A6C34878D82A}">
                    <a16:rowId xmlns:a16="http://schemas.microsoft.com/office/drawing/2014/main" val="1034638456"/>
                  </a:ext>
                </a:extLst>
              </a:tr>
              <a:tr h="180975">
                <a:tc>
                  <a:txBody>
                    <a:bodyPr/>
                    <a:lstStyle/>
                    <a:p>
                      <a:pPr algn="l" fontAlgn="ctr"/>
                      <a:r>
                        <a:rPr lang="en-US" sz="1000" b="0" i="0" u="none" strike="noStrike">
                          <a:solidFill>
                            <a:srgbClr val="000000"/>
                          </a:solidFill>
                          <a:effectLst/>
                          <a:latin typeface="Times New Roman" panose="02020603050405020304" pitchFamily="18" charset="0"/>
                          <a:ea typeface="等线" panose="02010600030101010101" pitchFamily="2" charset="-122"/>
                        </a:rPr>
                        <a:t>Other current liabilities</a:t>
                      </a:r>
                    </a:p>
                  </a:txBody>
                  <a:tcPr marL="114300" marR="4763" marT="4763" marB="0" anchor="ctr">
                    <a:lnL>
                      <a:noFill/>
                    </a:lnL>
                    <a:lnR>
                      <a:noFill/>
                    </a:lnR>
                    <a:lnT>
                      <a:noFill/>
                    </a:lnT>
                    <a:lnB>
                      <a:noFill/>
                    </a:lnB>
                    <a:solidFill>
                      <a:srgbClr val="CCEEFF"/>
                    </a:solidFill>
                  </a:tcPr>
                </a:tc>
                <a:tc>
                  <a:txBody>
                    <a:bodyPr/>
                    <a:lstStyle/>
                    <a:p>
                      <a:pPr algn="r" fontAlgn="ctr"/>
                      <a:r>
                        <a:rPr lang="en-US" altLang="zh-CN" sz="1000" b="0" i="0" u="none" strike="noStrike">
                          <a:solidFill>
                            <a:srgbClr val="000000"/>
                          </a:solidFill>
                          <a:effectLst/>
                          <a:latin typeface="Times New Roman" panose="02020603050405020304" pitchFamily="18" charset="0"/>
                          <a:ea typeface="等线" panose="02010600030101010101" pitchFamily="2" charset="-122"/>
                        </a:rPr>
                        <a:t>171,743</a:t>
                      </a:r>
                    </a:p>
                  </a:txBody>
                  <a:tcPr marL="4763" marR="4763" marT="4763" marB="0" anchor="ctr">
                    <a:lnL>
                      <a:noFill/>
                    </a:lnL>
                    <a:lnR>
                      <a:noFill/>
                    </a:lnR>
                    <a:lnT>
                      <a:noFill/>
                    </a:lnT>
                    <a:lnB w="12700" cap="flat" cmpd="sng" algn="ctr">
                      <a:solidFill>
                        <a:srgbClr val="000000"/>
                      </a:solidFill>
                      <a:prstDash val="solid"/>
                      <a:round/>
                      <a:headEnd type="none" w="med" len="med"/>
                      <a:tailEnd type="none" w="med" len="med"/>
                    </a:lnB>
                    <a:solidFill>
                      <a:srgbClr val="CCEEFF"/>
                    </a:solidFill>
                  </a:tcPr>
                </a:tc>
                <a:tc>
                  <a:txBody>
                    <a:bodyPr/>
                    <a:lstStyle/>
                    <a:p>
                      <a:pPr algn="r" fontAlgn="ctr"/>
                      <a:r>
                        <a:rPr lang="en-US" altLang="zh-CN" sz="1000" b="0" i="0" u="none" strike="noStrike">
                          <a:solidFill>
                            <a:srgbClr val="000000"/>
                          </a:solidFill>
                          <a:effectLst/>
                          <a:latin typeface="Times New Roman" panose="02020603050405020304" pitchFamily="18" charset="0"/>
                          <a:ea typeface="等线" panose="02010600030101010101" pitchFamily="2" charset="-122"/>
                        </a:rPr>
                        <a:t>148,584</a:t>
                      </a:r>
                    </a:p>
                  </a:txBody>
                  <a:tcPr marL="4763" marR="4763" marT="4763" marB="0" anchor="ctr">
                    <a:lnL>
                      <a:noFill/>
                    </a:lnL>
                    <a:lnR>
                      <a:noFill/>
                    </a:lnR>
                    <a:lnT>
                      <a:noFill/>
                    </a:lnT>
                    <a:lnB w="12700" cap="flat" cmpd="sng" algn="ctr">
                      <a:solidFill>
                        <a:srgbClr val="000000"/>
                      </a:solidFill>
                      <a:prstDash val="solid"/>
                      <a:round/>
                      <a:headEnd type="none" w="med" len="med"/>
                      <a:tailEnd type="none" w="med" len="med"/>
                    </a:lnB>
                    <a:solidFill>
                      <a:srgbClr val="CCEEFF"/>
                    </a:solidFill>
                  </a:tcPr>
                </a:tc>
                <a:tc>
                  <a:txBody>
                    <a:bodyPr/>
                    <a:lstStyle/>
                    <a:p>
                      <a:pPr algn="r" fontAlgn="ctr"/>
                      <a:r>
                        <a:rPr lang="en-US" altLang="zh-CN" sz="1000" b="0" i="0" u="none" strike="noStrike">
                          <a:solidFill>
                            <a:srgbClr val="000000"/>
                          </a:solidFill>
                          <a:effectLst/>
                          <a:latin typeface="Times New Roman" panose="02020603050405020304" pitchFamily="18" charset="0"/>
                          <a:ea typeface="等线" panose="02010600030101010101" pitchFamily="2" charset="-122"/>
                        </a:rPr>
                        <a:t>21,173</a:t>
                      </a:r>
                    </a:p>
                  </a:txBody>
                  <a:tcPr marL="4763" marR="4763" marT="4763" marB="0" anchor="ctr">
                    <a:lnL>
                      <a:noFill/>
                    </a:lnL>
                    <a:lnR>
                      <a:noFill/>
                    </a:lnR>
                    <a:lnT>
                      <a:noFill/>
                    </a:lnT>
                    <a:lnB w="12700" cap="flat" cmpd="sng" algn="ctr">
                      <a:solidFill>
                        <a:srgbClr val="000000"/>
                      </a:solidFill>
                      <a:prstDash val="solid"/>
                      <a:round/>
                      <a:headEnd type="none" w="med" len="med"/>
                      <a:tailEnd type="none" w="med" len="med"/>
                    </a:lnB>
                    <a:solidFill>
                      <a:srgbClr val="CCEEFF"/>
                    </a:solidFill>
                  </a:tcPr>
                </a:tc>
                <a:extLst>
                  <a:ext uri="{0D108BD9-81ED-4DB2-BD59-A6C34878D82A}">
                    <a16:rowId xmlns:a16="http://schemas.microsoft.com/office/drawing/2014/main" val="2677019045"/>
                  </a:ext>
                </a:extLst>
              </a:tr>
              <a:tr h="180975">
                <a:tc>
                  <a:txBody>
                    <a:bodyPr/>
                    <a:lstStyle/>
                    <a:p>
                      <a:pPr algn="l" fontAlgn="ctr"/>
                      <a:r>
                        <a:rPr lang="en-US" sz="1000" b="1" i="0" u="none" strike="noStrike">
                          <a:solidFill>
                            <a:srgbClr val="000000"/>
                          </a:solidFill>
                          <a:effectLst/>
                          <a:latin typeface="Times New Roman" panose="02020603050405020304" pitchFamily="18" charset="0"/>
                          <a:ea typeface="等线" panose="02010600030101010101" pitchFamily="2" charset="-122"/>
                        </a:rPr>
                        <a:t>Total current liabilities</a:t>
                      </a:r>
                    </a:p>
                  </a:txBody>
                  <a:tcPr marL="228600" marR="4763" marT="4763" marB="0" anchor="ctr">
                    <a:lnL>
                      <a:noFill/>
                    </a:lnL>
                    <a:lnR>
                      <a:noFill/>
                    </a:lnR>
                    <a:lnT>
                      <a:noFill/>
                    </a:lnT>
                    <a:lnB>
                      <a:noFill/>
                    </a:lnB>
                    <a:solidFill>
                      <a:srgbClr val="FFFFFF"/>
                    </a:solidFill>
                  </a:tcPr>
                </a:tc>
                <a:tc>
                  <a:txBody>
                    <a:bodyPr/>
                    <a:lstStyle/>
                    <a:p>
                      <a:pPr algn="r" fontAlgn="ctr"/>
                      <a:r>
                        <a:rPr lang="en-US" altLang="zh-CN" sz="1000" b="1" i="0" u="none" strike="noStrike">
                          <a:solidFill>
                            <a:srgbClr val="000000"/>
                          </a:solidFill>
                          <a:effectLst/>
                          <a:latin typeface="Times New Roman" panose="02020603050405020304" pitchFamily="18" charset="0"/>
                          <a:ea typeface="等线" panose="02010600030101010101" pitchFamily="2" charset="-122"/>
                        </a:rPr>
                        <a:t>1,945,488</a:t>
                      </a:r>
                    </a:p>
                  </a:txBody>
                  <a:tcPr marL="4763" marR="4763" marT="4763"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zh-CN" sz="1000" b="1" i="0" u="none" strike="noStrike">
                          <a:solidFill>
                            <a:srgbClr val="000000"/>
                          </a:solidFill>
                          <a:effectLst/>
                          <a:latin typeface="Times New Roman" panose="02020603050405020304" pitchFamily="18" charset="0"/>
                          <a:ea typeface="等线" panose="02010600030101010101" pitchFamily="2" charset="-122"/>
                        </a:rPr>
                        <a:t>1,638,464</a:t>
                      </a:r>
                    </a:p>
                  </a:txBody>
                  <a:tcPr marL="4763" marR="4763" marT="4763"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zh-CN" sz="1000" b="1" i="0" u="none" strike="noStrike">
                          <a:solidFill>
                            <a:srgbClr val="000000"/>
                          </a:solidFill>
                          <a:effectLst/>
                          <a:latin typeface="Times New Roman" panose="02020603050405020304" pitchFamily="18" charset="0"/>
                          <a:ea typeface="等线" panose="02010600030101010101" pitchFamily="2" charset="-122"/>
                        </a:rPr>
                        <a:t>233,479</a:t>
                      </a:r>
                    </a:p>
                  </a:txBody>
                  <a:tcPr marL="4763" marR="4763" marT="4763"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371175317"/>
                  </a:ext>
                </a:extLst>
              </a:tr>
              <a:tr h="176530">
                <a:tc>
                  <a:txBody>
                    <a:bodyPr/>
                    <a:lstStyle/>
                    <a:p>
                      <a:pPr algn="l" fontAlgn="ctr"/>
                      <a:r>
                        <a:rPr lang="en-US" sz="1000" b="1" i="0" u="none" strike="noStrike">
                          <a:solidFill>
                            <a:srgbClr val="000000"/>
                          </a:solidFill>
                          <a:effectLst/>
                          <a:latin typeface="Times New Roman" panose="02020603050405020304" pitchFamily="18" charset="0"/>
                          <a:ea typeface="等线" panose="02010600030101010101" pitchFamily="2" charset="-122"/>
                        </a:rPr>
                        <a:t>Non-current liabilities</a:t>
                      </a:r>
                    </a:p>
                  </a:txBody>
                  <a:tcPr marL="4763" marR="4763" marT="4763" marB="0" anchor="ctr">
                    <a:lnL>
                      <a:noFill/>
                    </a:lnL>
                    <a:lnR>
                      <a:noFill/>
                    </a:lnR>
                    <a:lnT>
                      <a:noFill/>
                    </a:lnT>
                    <a:lnB>
                      <a:noFill/>
                    </a:lnB>
                    <a:solidFill>
                      <a:srgbClr val="CCEEFF"/>
                    </a:solidFill>
                  </a:tcPr>
                </a:tc>
                <a:tc>
                  <a:txBody>
                    <a:bodyPr/>
                    <a:lstStyle/>
                    <a:p>
                      <a:pPr algn="r" fontAlgn="ctr"/>
                      <a:r>
                        <a:rPr lang="zh-CN" altLang="en-US" sz="1000" b="0" i="0" u="none" strike="noStrike">
                          <a:solidFill>
                            <a:srgbClr val="000000"/>
                          </a:solidFill>
                          <a:effectLst/>
                          <a:latin typeface="Times New Roman" panose="02020603050405020304" pitchFamily="18" charset="0"/>
                          <a:ea typeface="等线" panose="02010600030101010101" pitchFamily="2" charset="-122"/>
                        </a:rPr>
                        <a:t>　</a:t>
                      </a:r>
                    </a:p>
                  </a:txBody>
                  <a:tcPr marL="4763" marR="4763" marT="4763" marB="0" anchor="ctr">
                    <a:lnL>
                      <a:noFill/>
                    </a:lnL>
                    <a:lnR>
                      <a:noFill/>
                    </a:lnR>
                    <a:lnT w="12700" cap="flat" cmpd="sng" algn="ctr">
                      <a:solidFill>
                        <a:srgbClr val="000000"/>
                      </a:solidFill>
                      <a:prstDash val="solid"/>
                      <a:round/>
                      <a:headEnd type="none" w="med" len="med"/>
                      <a:tailEnd type="none" w="med" len="med"/>
                    </a:lnT>
                    <a:lnB>
                      <a:noFill/>
                    </a:lnB>
                    <a:solidFill>
                      <a:srgbClr val="CCEEFF"/>
                    </a:solidFill>
                  </a:tcPr>
                </a:tc>
                <a:tc>
                  <a:txBody>
                    <a:bodyPr/>
                    <a:lstStyle/>
                    <a:p>
                      <a:pPr algn="r" fontAlgn="ctr"/>
                      <a:r>
                        <a:rPr lang="zh-CN" altLang="en-US" sz="1000" b="0" i="0" u="none" strike="noStrike">
                          <a:solidFill>
                            <a:srgbClr val="000000"/>
                          </a:solidFill>
                          <a:effectLst/>
                          <a:latin typeface="Times New Roman" panose="02020603050405020304" pitchFamily="18" charset="0"/>
                          <a:ea typeface="等线" panose="02010600030101010101" pitchFamily="2" charset="-122"/>
                        </a:rPr>
                        <a:t>　</a:t>
                      </a:r>
                    </a:p>
                  </a:txBody>
                  <a:tcPr marL="4763" marR="4763" marT="4763" marB="0" anchor="ctr">
                    <a:lnL>
                      <a:noFill/>
                    </a:lnL>
                    <a:lnR>
                      <a:noFill/>
                    </a:lnR>
                    <a:lnT w="12700" cap="flat" cmpd="sng" algn="ctr">
                      <a:solidFill>
                        <a:srgbClr val="000000"/>
                      </a:solidFill>
                      <a:prstDash val="solid"/>
                      <a:round/>
                      <a:headEnd type="none" w="med" len="med"/>
                      <a:tailEnd type="none" w="med" len="med"/>
                    </a:lnT>
                    <a:lnB>
                      <a:noFill/>
                    </a:lnB>
                    <a:solidFill>
                      <a:srgbClr val="CCEEFF"/>
                    </a:solidFill>
                  </a:tcPr>
                </a:tc>
                <a:tc>
                  <a:txBody>
                    <a:bodyPr/>
                    <a:lstStyle/>
                    <a:p>
                      <a:pPr algn="r" fontAlgn="ctr"/>
                      <a:r>
                        <a:rPr lang="zh-CN" altLang="en-US" sz="1000" b="0" i="0" u="none" strike="noStrike">
                          <a:solidFill>
                            <a:srgbClr val="000000"/>
                          </a:solidFill>
                          <a:effectLst/>
                          <a:latin typeface="Times New Roman" panose="02020603050405020304" pitchFamily="18" charset="0"/>
                          <a:ea typeface="等线" panose="02010600030101010101" pitchFamily="2" charset="-122"/>
                        </a:rPr>
                        <a:t>　</a:t>
                      </a:r>
                    </a:p>
                  </a:txBody>
                  <a:tcPr marL="4763" marR="4763" marT="4763" marB="0" anchor="ctr">
                    <a:lnL>
                      <a:noFill/>
                    </a:lnL>
                    <a:lnR>
                      <a:noFill/>
                    </a:lnR>
                    <a:lnT w="12700" cap="flat" cmpd="sng" algn="ctr">
                      <a:solidFill>
                        <a:srgbClr val="000000"/>
                      </a:solidFill>
                      <a:prstDash val="solid"/>
                      <a:round/>
                      <a:headEnd type="none" w="med" len="med"/>
                      <a:tailEnd type="none" w="med" len="med"/>
                    </a:lnT>
                    <a:lnB>
                      <a:noFill/>
                    </a:lnB>
                    <a:solidFill>
                      <a:srgbClr val="CCEEFF"/>
                    </a:solidFill>
                  </a:tcPr>
                </a:tc>
                <a:extLst>
                  <a:ext uri="{0D108BD9-81ED-4DB2-BD59-A6C34878D82A}">
                    <a16:rowId xmlns:a16="http://schemas.microsoft.com/office/drawing/2014/main" val="4110567072"/>
                  </a:ext>
                </a:extLst>
              </a:tr>
              <a:tr h="176530">
                <a:tc>
                  <a:txBody>
                    <a:bodyPr/>
                    <a:lstStyle/>
                    <a:p>
                      <a:pPr algn="l" fontAlgn="ctr"/>
                      <a:r>
                        <a:rPr lang="en-US" sz="1000" b="0" i="0" u="none" strike="noStrike">
                          <a:solidFill>
                            <a:srgbClr val="000000"/>
                          </a:solidFill>
                          <a:effectLst/>
                          <a:latin typeface="Times New Roman" panose="02020603050405020304" pitchFamily="18" charset="0"/>
                          <a:ea typeface="等线" panose="02010600030101010101" pitchFamily="2" charset="-122"/>
                        </a:rPr>
                        <a:t>Long-term lease liabilities</a:t>
                      </a:r>
                    </a:p>
                  </a:txBody>
                  <a:tcPr marL="114300" marR="4763" marT="4763" marB="0" anchor="ctr">
                    <a:lnL>
                      <a:noFill/>
                    </a:lnL>
                    <a:lnR>
                      <a:noFill/>
                    </a:lnR>
                    <a:lnT>
                      <a:noFill/>
                    </a:lnT>
                    <a:lnB>
                      <a:noFill/>
                    </a:lnB>
                    <a:solidFill>
                      <a:srgbClr val="FFFFFF"/>
                    </a:solidFill>
                  </a:tcPr>
                </a:tc>
                <a:tc>
                  <a:txBody>
                    <a:bodyPr/>
                    <a:lstStyle/>
                    <a:p>
                      <a:pPr algn="r" fontAlgn="ctr"/>
                      <a:r>
                        <a:rPr lang="en-US" altLang="zh-CN" sz="1000" b="0" i="0" u="none" strike="noStrike">
                          <a:solidFill>
                            <a:srgbClr val="000000"/>
                          </a:solidFill>
                          <a:effectLst/>
                          <a:latin typeface="Times New Roman" panose="02020603050405020304" pitchFamily="18" charset="0"/>
                          <a:ea typeface="等线" panose="02010600030101010101" pitchFamily="2" charset="-122"/>
                        </a:rPr>
                        <a:t>3,642</a:t>
                      </a:r>
                    </a:p>
                  </a:txBody>
                  <a:tcPr marL="4763" marR="4763" marT="4763" marB="0" anchor="ctr">
                    <a:lnL>
                      <a:noFill/>
                    </a:lnL>
                    <a:lnR>
                      <a:noFill/>
                    </a:lnR>
                    <a:lnT>
                      <a:noFill/>
                    </a:lnT>
                    <a:lnB>
                      <a:noFill/>
                    </a:lnB>
                    <a:solidFill>
                      <a:srgbClr val="FFFFFF"/>
                    </a:solidFill>
                  </a:tcPr>
                </a:tc>
                <a:tc>
                  <a:txBody>
                    <a:bodyPr/>
                    <a:lstStyle/>
                    <a:p>
                      <a:pPr algn="r" fontAlgn="ctr"/>
                      <a:r>
                        <a:rPr lang="en-US" altLang="zh-CN" sz="1000" b="0" i="0" u="none" strike="noStrike">
                          <a:solidFill>
                            <a:srgbClr val="000000"/>
                          </a:solidFill>
                          <a:effectLst/>
                          <a:latin typeface="Times New Roman" panose="02020603050405020304" pitchFamily="18" charset="0"/>
                          <a:ea typeface="等线" panose="02010600030101010101" pitchFamily="2" charset="-122"/>
                        </a:rPr>
                        <a:t>2,630</a:t>
                      </a:r>
                    </a:p>
                  </a:txBody>
                  <a:tcPr marL="4763" marR="4763" marT="4763" marB="0" anchor="ctr">
                    <a:lnL>
                      <a:noFill/>
                    </a:lnL>
                    <a:lnR>
                      <a:noFill/>
                    </a:lnR>
                    <a:lnT>
                      <a:noFill/>
                    </a:lnT>
                    <a:lnB>
                      <a:noFill/>
                    </a:lnB>
                    <a:solidFill>
                      <a:srgbClr val="FFFFFF"/>
                    </a:solidFill>
                  </a:tcPr>
                </a:tc>
                <a:tc>
                  <a:txBody>
                    <a:bodyPr/>
                    <a:lstStyle/>
                    <a:p>
                      <a:pPr algn="r" fontAlgn="ctr"/>
                      <a:r>
                        <a:rPr lang="en-US" altLang="zh-CN" sz="1000" b="0" i="0" u="none" strike="noStrike">
                          <a:solidFill>
                            <a:srgbClr val="000000"/>
                          </a:solidFill>
                          <a:effectLst/>
                          <a:latin typeface="Times New Roman" panose="02020603050405020304" pitchFamily="18" charset="0"/>
                          <a:ea typeface="等线" panose="02010600030101010101" pitchFamily="2" charset="-122"/>
                        </a:rPr>
                        <a:t>375</a:t>
                      </a:r>
                    </a:p>
                  </a:txBody>
                  <a:tcPr marL="4763" marR="4763" marT="4763" marB="0" anchor="ctr">
                    <a:lnL>
                      <a:noFill/>
                    </a:lnL>
                    <a:lnR>
                      <a:noFill/>
                    </a:lnR>
                    <a:lnT>
                      <a:noFill/>
                    </a:lnT>
                    <a:lnB>
                      <a:noFill/>
                    </a:lnB>
                    <a:solidFill>
                      <a:srgbClr val="FFFFFF"/>
                    </a:solidFill>
                  </a:tcPr>
                </a:tc>
                <a:extLst>
                  <a:ext uri="{0D108BD9-81ED-4DB2-BD59-A6C34878D82A}">
                    <a16:rowId xmlns:a16="http://schemas.microsoft.com/office/drawing/2014/main" val="2911662383"/>
                  </a:ext>
                </a:extLst>
              </a:tr>
              <a:tr h="176530">
                <a:tc>
                  <a:txBody>
                    <a:bodyPr/>
                    <a:lstStyle/>
                    <a:p>
                      <a:pPr algn="l" fontAlgn="ctr"/>
                      <a:r>
                        <a:rPr lang="en-US" sz="1000" b="0" i="0" u="none" strike="noStrike">
                          <a:solidFill>
                            <a:srgbClr val="000000"/>
                          </a:solidFill>
                          <a:effectLst/>
                          <a:latin typeface="Times New Roman" panose="02020603050405020304" pitchFamily="18" charset="0"/>
                          <a:ea typeface="等线" panose="02010600030101010101" pitchFamily="2" charset="-122"/>
                        </a:rPr>
                        <a:t>Deferred tax liabilities</a:t>
                      </a:r>
                    </a:p>
                  </a:txBody>
                  <a:tcPr marL="114300" marR="4763" marT="4763" marB="0" anchor="ctr">
                    <a:lnL>
                      <a:noFill/>
                    </a:lnL>
                    <a:lnR>
                      <a:noFill/>
                    </a:lnR>
                    <a:lnT>
                      <a:noFill/>
                    </a:lnT>
                    <a:lnB>
                      <a:noFill/>
                    </a:lnB>
                    <a:solidFill>
                      <a:srgbClr val="CCEEFF"/>
                    </a:solidFill>
                  </a:tcPr>
                </a:tc>
                <a:tc>
                  <a:txBody>
                    <a:bodyPr/>
                    <a:lstStyle/>
                    <a:p>
                      <a:pPr algn="r" fontAlgn="ctr"/>
                      <a:r>
                        <a:rPr lang="en-US" altLang="zh-CN" sz="1000" b="0" i="0" u="none" strike="noStrike">
                          <a:solidFill>
                            <a:srgbClr val="000000"/>
                          </a:solidFill>
                          <a:effectLst/>
                          <a:latin typeface="Times New Roman" panose="02020603050405020304" pitchFamily="18" charset="0"/>
                          <a:ea typeface="等线" panose="02010600030101010101" pitchFamily="2" charset="-122"/>
                        </a:rPr>
                        <a:t>22,574</a:t>
                      </a:r>
                    </a:p>
                  </a:txBody>
                  <a:tcPr marL="4763" marR="4763" marT="4763" marB="0" anchor="ctr">
                    <a:lnL>
                      <a:noFill/>
                    </a:lnL>
                    <a:lnR>
                      <a:noFill/>
                    </a:lnR>
                    <a:lnT>
                      <a:noFill/>
                    </a:lnT>
                    <a:lnB>
                      <a:noFill/>
                    </a:lnB>
                    <a:solidFill>
                      <a:srgbClr val="CCEEFF"/>
                    </a:solidFill>
                  </a:tcPr>
                </a:tc>
                <a:tc>
                  <a:txBody>
                    <a:bodyPr/>
                    <a:lstStyle/>
                    <a:p>
                      <a:pPr algn="r" fontAlgn="ctr"/>
                      <a:r>
                        <a:rPr lang="en-US" altLang="zh-CN" sz="1000" b="0" i="0" u="none" strike="noStrike">
                          <a:solidFill>
                            <a:srgbClr val="000000"/>
                          </a:solidFill>
                          <a:effectLst/>
                          <a:latin typeface="Times New Roman" panose="02020603050405020304" pitchFamily="18" charset="0"/>
                          <a:ea typeface="等线" panose="02010600030101010101" pitchFamily="2" charset="-122"/>
                        </a:rPr>
                        <a:t>7,430</a:t>
                      </a:r>
                    </a:p>
                  </a:txBody>
                  <a:tcPr marL="4763" marR="4763" marT="4763" marB="0" anchor="ctr">
                    <a:lnL>
                      <a:noFill/>
                    </a:lnL>
                    <a:lnR>
                      <a:noFill/>
                    </a:lnR>
                    <a:lnT>
                      <a:noFill/>
                    </a:lnT>
                    <a:lnB>
                      <a:noFill/>
                    </a:lnB>
                    <a:solidFill>
                      <a:srgbClr val="CCEEFF"/>
                    </a:solidFill>
                  </a:tcPr>
                </a:tc>
                <a:tc>
                  <a:txBody>
                    <a:bodyPr/>
                    <a:lstStyle/>
                    <a:p>
                      <a:pPr algn="r" fontAlgn="ctr"/>
                      <a:r>
                        <a:rPr lang="en-US" altLang="zh-CN" sz="1000" b="0" i="0" u="none" strike="noStrike">
                          <a:solidFill>
                            <a:srgbClr val="000000"/>
                          </a:solidFill>
                          <a:effectLst/>
                          <a:latin typeface="Times New Roman" panose="02020603050405020304" pitchFamily="18" charset="0"/>
                          <a:ea typeface="等线" panose="02010600030101010101" pitchFamily="2" charset="-122"/>
                        </a:rPr>
                        <a:t>1,059</a:t>
                      </a:r>
                    </a:p>
                  </a:txBody>
                  <a:tcPr marL="4763" marR="4763" marT="4763" marB="0" anchor="ctr">
                    <a:lnL>
                      <a:noFill/>
                    </a:lnL>
                    <a:lnR>
                      <a:noFill/>
                    </a:lnR>
                    <a:lnT>
                      <a:noFill/>
                    </a:lnT>
                    <a:lnB>
                      <a:noFill/>
                    </a:lnB>
                    <a:solidFill>
                      <a:srgbClr val="CCEEFF"/>
                    </a:solidFill>
                  </a:tcPr>
                </a:tc>
                <a:extLst>
                  <a:ext uri="{0D108BD9-81ED-4DB2-BD59-A6C34878D82A}">
                    <a16:rowId xmlns:a16="http://schemas.microsoft.com/office/drawing/2014/main" val="398568364"/>
                  </a:ext>
                </a:extLst>
              </a:tr>
              <a:tr h="180975">
                <a:tc>
                  <a:txBody>
                    <a:bodyPr/>
                    <a:lstStyle/>
                    <a:p>
                      <a:pPr algn="l" fontAlgn="ctr"/>
                      <a:r>
                        <a:rPr lang="en-US" sz="1000" b="0" i="0" u="none" strike="noStrike">
                          <a:solidFill>
                            <a:srgbClr val="000000"/>
                          </a:solidFill>
                          <a:effectLst/>
                          <a:latin typeface="Times New Roman" panose="02020603050405020304" pitchFamily="18" charset="0"/>
                          <a:ea typeface="等线" panose="02010600030101010101" pitchFamily="2" charset="-122"/>
                        </a:rPr>
                        <a:t>Other non-current liabilities</a:t>
                      </a:r>
                    </a:p>
                  </a:txBody>
                  <a:tcPr marL="114300" marR="4763" marT="4763" marB="0" anchor="ctr">
                    <a:lnL>
                      <a:noFill/>
                    </a:lnL>
                    <a:lnR>
                      <a:noFill/>
                    </a:lnR>
                    <a:lnT>
                      <a:noFill/>
                    </a:lnT>
                    <a:lnB>
                      <a:noFill/>
                    </a:lnB>
                    <a:solidFill>
                      <a:srgbClr val="FFFFFF"/>
                    </a:solidFill>
                  </a:tcPr>
                </a:tc>
                <a:tc>
                  <a:txBody>
                    <a:bodyPr/>
                    <a:lstStyle/>
                    <a:p>
                      <a:pPr algn="r" fontAlgn="ctr"/>
                      <a:r>
                        <a:rPr lang="en-US" altLang="zh-CN" sz="1000" b="0" i="0" u="none" strike="noStrike">
                          <a:solidFill>
                            <a:srgbClr val="000000"/>
                          </a:solidFill>
                          <a:effectLst/>
                          <a:latin typeface="Times New Roman" panose="02020603050405020304" pitchFamily="18" charset="0"/>
                          <a:ea typeface="等线" panose="02010600030101010101" pitchFamily="2" charset="-122"/>
                        </a:rPr>
                        <a:t>121,958</a:t>
                      </a:r>
                    </a:p>
                  </a:txBody>
                  <a:tcPr marL="4763" marR="4763" marT="4763"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zh-CN" sz="1000" b="0" i="0" u="none" strike="noStrike">
                          <a:solidFill>
                            <a:srgbClr val="000000"/>
                          </a:solidFill>
                          <a:effectLst/>
                          <a:latin typeface="Times New Roman" panose="02020603050405020304" pitchFamily="18" charset="0"/>
                          <a:ea typeface="等线" panose="02010600030101010101" pitchFamily="2" charset="-122"/>
                        </a:rPr>
                        <a:t>14,998</a:t>
                      </a:r>
                    </a:p>
                  </a:txBody>
                  <a:tcPr marL="4763" marR="4763" marT="4763"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zh-CN" sz="1000" b="0" i="0" u="none" strike="noStrike">
                          <a:solidFill>
                            <a:srgbClr val="000000"/>
                          </a:solidFill>
                          <a:effectLst/>
                          <a:latin typeface="Times New Roman" panose="02020603050405020304" pitchFamily="18" charset="0"/>
                          <a:ea typeface="等线" panose="02010600030101010101" pitchFamily="2" charset="-122"/>
                        </a:rPr>
                        <a:t>2,137</a:t>
                      </a:r>
                    </a:p>
                  </a:txBody>
                  <a:tcPr marL="4763" marR="4763" marT="4763"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86663250"/>
                  </a:ext>
                </a:extLst>
              </a:tr>
              <a:tr h="180975">
                <a:tc>
                  <a:txBody>
                    <a:bodyPr/>
                    <a:lstStyle/>
                    <a:p>
                      <a:pPr algn="l" fontAlgn="ctr"/>
                      <a:r>
                        <a:rPr lang="en-US" sz="1000" b="1" i="0" u="none" strike="noStrike">
                          <a:solidFill>
                            <a:srgbClr val="000000"/>
                          </a:solidFill>
                          <a:effectLst/>
                          <a:latin typeface="Times New Roman" panose="02020603050405020304" pitchFamily="18" charset="0"/>
                          <a:ea typeface="等线" panose="02010600030101010101" pitchFamily="2" charset="-122"/>
                        </a:rPr>
                        <a:t>Total non-current liabilities</a:t>
                      </a:r>
                    </a:p>
                  </a:txBody>
                  <a:tcPr marL="228600" marR="4763" marT="4763" marB="0" anchor="ctr">
                    <a:lnL>
                      <a:noFill/>
                    </a:lnL>
                    <a:lnR>
                      <a:noFill/>
                    </a:lnR>
                    <a:lnT>
                      <a:noFill/>
                    </a:lnT>
                    <a:lnB>
                      <a:noFill/>
                    </a:lnB>
                    <a:solidFill>
                      <a:srgbClr val="CCEEFF"/>
                    </a:solidFill>
                  </a:tcPr>
                </a:tc>
                <a:tc>
                  <a:txBody>
                    <a:bodyPr/>
                    <a:lstStyle/>
                    <a:p>
                      <a:pPr algn="r" fontAlgn="ctr"/>
                      <a:r>
                        <a:rPr lang="en-US" altLang="zh-CN" sz="1000" b="1" i="0" u="none" strike="noStrike">
                          <a:solidFill>
                            <a:srgbClr val="000000"/>
                          </a:solidFill>
                          <a:effectLst/>
                          <a:latin typeface="Times New Roman" panose="02020603050405020304" pitchFamily="18" charset="0"/>
                          <a:ea typeface="等线" panose="02010600030101010101" pitchFamily="2" charset="-122"/>
                        </a:rPr>
                        <a:t>148,174</a:t>
                      </a:r>
                    </a:p>
                  </a:txBody>
                  <a:tcPr marL="4763" marR="4763" marT="4763"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EFF"/>
                    </a:solidFill>
                  </a:tcPr>
                </a:tc>
                <a:tc>
                  <a:txBody>
                    <a:bodyPr/>
                    <a:lstStyle/>
                    <a:p>
                      <a:pPr algn="r" fontAlgn="ctr"/>
                      <a:r>
                        <a:rPr lang="en-US" altLang="zh-CN" sz="1000" b="1" i="0" u="none" strike="noStrike">
                          <a:solidFill>
                            <a:srgbClr val="000000"/>
                          </a:solidFill>
                          <a:effectLst/>
                          <a:latin typeface="Times New Roman" panose="02020603050405020304" pitchFamily="18" charset="0"/>
                          <a:ea typeface="等线" panose="02010600030101010101" pitchFamily="2" charset="-122"/>
                        </a:rPr>
                        <a:t>25,058</a:t>
                      </a:r>
                    </a:p>
                  </a:txBody>
                  <a:tcPr marL="4763" marR="4763" marT="4763"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EFF"/>
                    </a:solidFill>
                  </a:tcPr>
                </a:tc>
                <a:tc>
                  <a:txBody>
                    <a:bodyPr/>
                    <a:lstStyle/>
                    <a:p>
                      <a:pPr algn="r" fontAlgn="ctr"/>
                      <a:r>
                        <a:rPr lang="en-US" altLang="zh-CN" sz="1000" b="1" i="0" u="none" strike="noStrike">
                          <a:solidFill>
                            <a:srgbClr val="000000"/>
                          </a:solidFill>
                          <a:effectLst/>
                          <a:latin typeface="Times New Roman" panose="02020603050405020304" pitchFamily="18" charset="0"/>
                          <a:ea typeface="等线" panose="02010600030101010101" pitchFamily="2" charset="-122"/>
                        </a:rPr>
                        <a:t>3,571</a:t>
                      </a:r>
                    </a:p>
                  </a:txBody>
                  <a:tcPr marL="4763" marR="4763" marT="4763"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EEFF"/>
                    </a:solidFill>
                  </a:tcPr>
                </a:tc>
                <a:extLst>
                  <a:ext uri="{0D108BD9-81ED-4DB2-BD59-A6C34878D82A}">
                    <a16:rowId xmlns:a16="http://schemas.microsoft.com/office/drawing/2014/main" val="2687531966"/>
                  </a:ext>
                </a:extLst>
              </a:tr>
              <a:tr h="180975">
                <a:tc>
                  <a:txBody>
                    <a:bodyPr/>
                    <a:lstStyle/>
                    <a:p>
                      <a:pPr algn="l" fontAlgn="ctr"/>
                      <a:r>
                        <a:rPr lang="en-US" sz="1000" b="1" i="0" u="none" strike="noStrike">
                          <a:solidFill>
                            <a:srgbClr val="000000"/>
                          </a:solidFill>
                          <a:effectLst/>
                          <a:latin typeface="Times New Roman" panose="02020603050405020304" pitchFamily="18" charset="0"/>
                          <a:ea typeface="等线" panose="02010600030101010101" pitchFamily="2" charset="-122"/>
                        </a:rPr>
                        <a:t>Total liabilities</a:t>
                      </a:r>
                    </a:p>
                  </a:txBody>
                  <a:tcPr marL="4763" marR="4763" marT="4763" marB="0" anchor="ctr">
                    <a:lnL>
                      <a:noFill/>
                    </a:lnL>
                    <a:lnR>
                      <a:noFill/>
                    </a:lnR>
                    <a:lnT>
                      <a:noFill/>
                    </a:lnT>
                    <a:lnB>
                      <a:noFill/>
                    </a:lnB>
                    <a:solidFill>
                      <a:srgbClr val="FFFFFF"/>
                    </a:solidFill>
                  </a:tcPr>
                </a:tc>
                <a:tc>
                  <a:txBody>
                    <a:bodyPr/>
                    <a:lstStyle/>
                    <a:p>
                      <a:pPr algn="r" fontAlgn="ctr"/>
                      <a:r>
                        <a:rPr lang="en-US" altLang="zh-CN" sz="1000" b="1" i="0" u="none" strike="noStrike">
                          <a:solidFill>
                            <a:srgbClr val="000000"/>
                          </a:solidFill>
                          <a:effectLst/>
                          <a:latin typeface="Times New Roman" panose="02020603050405020304" pitchFamily="18" charset="0"/>
                          <a:ea typeface="等线" panose="02010600030101010101" pitchFamily="2" charset="-122"/>
                        </a:rPr>
                        <a:t>2,093,662</a:t>
                      </a:r>
                    </a:p>
                  </a:txBody>
                  <a:tcPr marL="4763" marR="4763" marT="4763"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zh-CN" sz="1000" b="1" i="0" u="none" strike="noStrike">
                          <a:solidFill>
                            <a:srgbClr val="000000"/>
                          </a:solidFill>
                          <a:effectLst/>
                          <a:latin typeface="Times New Roman" panose="02020603050405020304" pitchFamily="18" charset="0"/>
                          <a:ea typeface="等线" panose="02010600030101010101" pitchFamily="2" charset="-122"/>
                        </a:rPr>
                        <a:t>1,663,522</a:t>
                      </a:r>
                    </a:p>
                  </a:txBody>
                  <a:tcPr marL="4763" marR="4763" marT="4763"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zh-CN" sz="1000" b="1" i="0" u="none" strike="noStrike">
                          <a:solidFill>
                            <a:srgbClr val="000000"/>
                          </a:solidFill>
                          <a:effectLst/>
                          <a:latin typeface="Times New Roman" panose="02020603050405020304" pitchFamily="18" charset="0"/>
                          <a:ea typeface="等线" panose="02010600030101010101" pitchFamily="2" charset="-122"/>
                        </a:rPr>
                        <a:t>237,050</a:t>
                      </a:r>
                    </a:p>
                  </a:txBody>
                  <a:tcPr marL="4763" marR="4763" marT="4763"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92271013"/>
                  </a:ext>
                </a:extLst>
              </a:tr>
              <a:tr h="176530">
                <a:tc>
                  <a:txBody>
                    <a:bodyPr/>
                    <a:lstStyle/>
                    <a:p>
                      <a:pPr algn="l" fontAlgn="ctr"/>
                      <a:r>
                        <a:rPr lang="zh-CN" altLang="en-US" sz="1000" b="0" i="0" u="none" strike="noStrike">
                          <a:solidFill>
                            <a:srgbClr val="000000"/>
                          </a:solidFill>
                          <a:effectLst/>
                          <a:latin typeface="Times New Roman" panose="02020603050405020304" pitchFamily="18" charset="0"/>
                          <a:ea typeface="等线" panose="02010600030101010101" pitchFamily="2" charset="-122"/>
                        </a:rPr>
                        <a:t>　</a:t>
                      </a:r>
                    </a:p>
                  </a:txBody>
                  <a:tcPr marL="4763" marR="4763" marT="4763" marB="0" anchor="ctr">
                    <a:lnL>
                      <a:noFill/>
                    </a:lnL>
                    <a:lnR>
                      <a:noFill/>
                    </a:lnR>
                    <a:lnT>
                      <a:noFill/>
                    </a:lnT>
                    <a:lnB>
                      <a:noFill/>
                    </a:lnB>
                    <a:solidFill>
                      <a:srgbClr val="CCEEFF"/>
                    </a:solidFill>
                  </a:tcPr>
                </a:tc>
                <a:tc>
                  <a:txBody>
                    <a:bodyPr/>
                    <a:lstStyle/>
                    <a:p>
                      <a:pPr algn="r" fontAlgn="ctr"/>
                      <a:r>
                        <a:rPr lang="zh-CN" altLang="en-US" sz="1000" b="0" i="0" u="none" strike="noStrike">
                          <a:solidFill>
                            <a:srgbClr val="000000"/>
                          </a:solidFill>
                          <a:effectLst/>
                          <a:latin typeface="Times New Roman" panose="02020603050405020304" pitchFamily="18" charset="0"/>
                          <a:ea typeface="等线" panose="02010600030101010101" pitchFamily="2" charset="-122"/>
                        </a:rPr>
                        <a:t>　</a:t>
                      </a:r>
                    </a:p>
                  </a:txBody>
                  <a:tcPr marL="4763" marR="4763" marT="4763" marB="0" anchor="ctr">
                    <a:lnL>
                      <a:noFill/>
                    </a:lnL>
                    <a:lnR>
                      <a:noFill/>
                    </a:lnR>
                    <a:lnT w="12700" cap="flat" cmpd="sng" algn="ctr">
                      <a:solidFill>
                        <a:srgbClr val="000000"/>
                      </a:solidFill>
                      <a:prstDash val="solid"/>
                      <a:round/>
                      <a:headEnd type="none" w="med" len="med"/>
                      <a:tailEnd type="none" w="med" len="med"/>
                    </a:lnT>
                    <a:lnB>
                      <a:noFill/>
                    </a:lnB>
                    <a:solidFill>
                      <a:srgbClr val="CCEEFF"/>
                    </a:solidFill>
                  </a:tcPr>
                </a:tc>
                <a:tc>
                  <a:txBody>
                    <a:bodyPr/>
                    <a:lstStyle/>
                    <a:p>
                      <a:pPr algn="r" fontAlgn="ctr"/>
                      <a:r>
                        <a:rPr lang="zh-CN" altLang="en-US" sz="1000" b="0" i="0" u="none" strike="noStrike">
                          <a:solidFill>
                            <a:srgbClr val="000000"/>
                          </a:solidFill>
                          <a:effectLst/>
                          <a:latin typeface="Times New Roman" panose="02020603050405020304" pitchFamily="18" charset="0"/>
                          <a:ea typeface="等线" panose="02010600030101010101" pitchFamily="2" charset="-122"/>
                        </a:rPr>
                        <a:t>　</a:t>
                      </a:r>
                    </a:p>
                  </a:txBody>
                  <a:tcPr marL="4763" marR="4763" marT="4763" marB="0" anchor="ctr">
                    <a:lnL>
                      <a:noFill/>
                    </a:lnL>
                    <a:lnR>
                      <a:noFill/>
                    </a:lnR>
                    <a:lnT w="12700" cap="flat" cmpd="sng" algn="ctr">
                      <a:solidFill>
                        <a:srgbClr val="000000"/>
                      </a:solidFill>
                      <a:prstDash val="solid"/>
                      <a:round/>
                      <a:headEnd type="none" w="med" len="med"/>
                      <a:tailEnd type="none" w="med" len="med"/>
                    </a:lnT>
                    <a:lnB>
                      <a:noFill/>
                    </a:lnB>
                    <a:solidFill>
                      <a:srgbClr val="CCEEFF"/>
                    </a:solidFill>
                  </a:tcPr>
                </a:tc>
                <a:tc>
                  <a:txBody>
                    <a:bodyPr/>
                    <a:lstStyle/>
                    <a:p>
                      <a:pPr algn="r" fontAlgn="ctr"/>
                      <a:r>
                        <a:rPr lang="zh-CN" altLang="en-US" sz="1000" b="0" i="0" u="none" strike="noStrike">
                          <a:solidFill>
                            <a:srgbClr val="000000"/>
                          </a:solidFill>
                          <a:effectLst/>
                          <a:latin typeface="Times New Roman" panose="02020603050405020304" pitchFamily="18" charset="0"/>
                          <a:ea typeface="等线" panose="02010600030101010101" pitchFamily="2" charset="-122"/>
                        </a:rPr>
                        <a:t>　</a:t>
                      </a:r>
                    </a:p>
                  </a:txBody>
                  <a:tcPr marL="4763" marR="4763" marT="4763" marB="0" anchor="ctr">
                    <a:lnL>
                      <a:noFill/>
                    </a:lnL>
                    <a:lnR>
                      <a:noFill/>
                    </a:lnR>
                    <a:lnT w="12700" cap="flat" cmpd="sng" algn="ctr">
                      <a:solidFill>
                        <a:srgbClr val="000000"/>
                      </a:solidFill>
                      <a:prstDash val="solid"/>
                      <a:round/>
                      <a:headEnd type="none" w="med" len="med"/>
                      <a:tailEnd type="none" w="med" len="med"/>
                    </a:lnT>
                    <a:lnB>
                      <a:noFill/>
                    </a:lnB>
                    <a:solidFill>
                      <a:srgbClr val="CCEEFF"/>
                    </a:solidFill>
                  </a:tcPr>
                </a:tc>
                <a:extLst>
                  <a:ext uri="{0D108BD9-81ED-4DB2-BD59-A6C34878D82A}">
                    <a16:rowId xmlns:a16="http://schemas.microsoft.com/office/drawing/2014/main" val="1028005351"/>
                  </a:ext>
                </a:extLst>
              </a:tr>
              <a:tr h="176530">
                <a:tc>
                  <a:txBody>
                    <a:bodyPr/>
                    <a:lstStyle/>
                    <a:p>
                      <a:pPr algn="l" fontAlgn="ctr"/>
                      <a:r>
                        <a:rPr lang="en-US" sz="1000" b="0" i="0" u="none" strike="noStrike">
                          <a:solidFill>
                            <a:srgbClr val="000000"/>
                          </a:solidFill>
                          <a:effectLst/>
                          <a:latin typeface="Times New Roman" panose="02020603050405020304" pitchFamily="18" charset="0"/>
                          <a:ea typeface="等线" panose="02010600030101010101" pitchFamily="2" charset="-122"/>
                        </a:rPr>
                        <a:t>Total Zhihu Inc.’s shareholders’ equity</a:t>
                      </a:r>
                    </a:p>
                  </a:txBody>
                  <a:tcPr marL="4763" marR="4763" marT="4763" marB="0" anchor="ctr">
                    <a:lnL>
                      <a:noFill/>
                    </a:lnL>
                    <a:lnR>
                      <a:noFill/>
                    </a:lnR>
                    <a:lnT>
                      <a:noFill/>
                    </a:lnT>
                    <a:lnB>
                      <a:noFill/>
                    </a:lnB>
                    <a:solidFill>
                      <a:srgbClr val="FFFFFF"/>
                    </a:solidFill>
                  </a:tcPr>
                </a:tc>
                <a:tc>
                  <a:txBody>
                    <a:bodyPr/>
                    <a:lstStyle/>
                    <a:p>
                      <a:pPr algn="r" fontAlgn="ctr"/>
                      <a:r>
                        <a:rPr lang="en-US" altLang="zh-CN" sz="1000" b="0" i="0" u="none" strike="noStrike">
                          <a:solidFill>
                            <a:srgbClr val="000000"/>
                          </a:solidFill>
                          <a:effectLst/>
                          <a:latin typeface="Times New Roman" panose="02020603050405020304" pitchFamily="18" charset="0"/>
                          <a:ea typeface="等线" panose="02010600030101010101" pitchFamily="2" charset="-122"/>
                        </a:rPr>
                        <a:t>4,599,810</a:t>
                      </a:r>
                    </a:p>
                  </a:txBody>
                  <a:tcPr marL="4763" marR="4763" marT="4763" marB="0" anchor="ctr">
                    <a:lnL>
                      <a:noFill/>
                    </a:lnL>
                    <a:lnR>
                      <a:noFill/>
                    </a:lnR>
                    <a:lnT>
                      <a:noFill/>
                    </a:lnT>
                    <a:lnB>
                      <a:noFill/>
                    </a:lnB>
                    <a:solidFill>
                      <a:srgbClr val="FFFFFF"/>
                    </a:solidFill>
                  </a:tcPr>
                </a:tc>
                <a:tc>
                  <a:txBody>
                    <a:bodyPr/>
                    <a:lstStyle/>
                    <a:p>
                      <a:pPr algn="r" fontAlgn="ctr"/>
                      <a:r>
                        <a:rPr lang="en-US" altLang="zh-CN" sz="1000" b="0" i="0" u="none" strike="noStrike">
                          <a:solidFill>
                            <a:srgbClr val="000000"/>
                          </a:solidFill>
                          <a:effectLst/>
                          <a:latin typeface="Times New Roman" panose="02020603050405020304" pitchFamily="18" charset="0"/>
                          <a:ea typeface="等线" panose="02010600030101010101" pitchFamily="2" charset="-122"/>
                        </a:rPr>
                        <a:t>4,289,054</a:t>
                      </a:r>
                    </a:p>
                  </a:txBody>
                  <a:tcPr marL="4763" marR="4763" marT="4763" marB="0" anchor="ctr">
                    <a:lnL>
                      <a:noFill/>
                    </a:lnL>
                    <a:lnR>
                      <a:noFill/>
                    </a:lnR>
                    <a:lnT>
                      <a:noFill/>
                    </a:lnT>
                    <a:lnB>
                      <a:noFill/>
                    </a:lnB>
                    <a:solidFill>
                      <a:srgbClr val="FFFFFF"/>
                    </a:solidFill>
                  </a:tcPr>
                </a:tc>
                <a:tc>
                  <a:txBody>
                    <a:bodyPr/>
                    <a:lstStyle/>
                    <a:p>
                      <a:pPr algn="r" fontAlgn="ctr"/>
                      <a:r>
                        <a:rPr lang="en-US" altLang="zh-CN" sz="1000" b="0" i="0" u="none" strike="noStrike">
                          <a:solidFill>
                            <a:srgbClr val="000000"/>
                          </a:solidFill>
                          <a:effectLst/>
                          <a:latin typeface="Times New Roman" panose="02020603050405020304" pitchFamily="18" charset="0"/>
                          <a:ea typeface="等线" panose="02010600030101010101" pitchFamily="2" charset="-122"/>
                        </a:rPr>
                        <a:t>611,185</a:t>
                      </a:r>
                    </a:p>
                  </a:txBody>
                  <a:tcPr marL="4763" marR="4763" marT="4763" marB="0" anchor="ctr">
                    <a:lnL>
                      <a:noFill/>
                    </a:lnL>
                    <a:lnR>
                      <a:noFill/>
                    </a:lnR>
                    <a:lnT>
                      <a:noFill/>
                    </a:lnT>
                    <a:lnB>
                      <a:noFill/>
                    </a:lnB>
                    <a:solidFill>
                      <a:srgbClr val="FFFFFF"/>
                    </a:solidFill>
                  </a:tcPr>
                </a:tc>
                <a:extLst>
                  <a:ext uri="{0D108BD9-81ED-4DB2-BD59-A6C34878D82A}">
                    <a16:rowId xmlns:a16="http://schemas.microsoft.com/office/drawing/2014/main" val="833783016"/>
                  </a:ext>
                </a:extLst>
              </a:tr>
              <a:tr h="180975">
                <a:tc>
                  <a:txBody>
                    <a:bodyPr/>
                    <a:lstStyle/>
                    <a:p>
                      <a:pPr algn="l" fontAlgn="ctr"/>
                      <a:r>
                        <a:rPr lang="en-US" sz="1000" b="0" i="0" u="none" strike="noStrike">
                          <a:solidFill>
                            <a:srgbClr val="000000"/>
                          </a:solidFill>
                          <a:effectLst/>
                          <a:latin typeface="Times New Roman" panose="02020603050405020304" pitchFamily="18" charset="0"/>
                          <a:ea typeface="等线" panose="02010600030101010101" pitchFamily="2" charset="-122"/>
                        </a:rPr>
                        <a:t>Noncontrolling interests</a:t>
                      </a:r>
                    </a:p>
                  </a:txBody>
                  <a:tcPr marL="4763" marR="4763" marT="4763" marB="0" anchor="ctr">
                    <a:lnL>
                      <a:noFill/>
                    </a:lnL>
                    <a:lnR>
                      <a:noFill/>
                    </a:lnR>
                    <a:lnT>
                      <a:noFill/>
                    </a:lnT>
                    <a:lnB>
                      <a:noFill/>
                    </a:lnB>
                    <a:solidFill>
                      <a:srgbClr val="CCEEFF"/>
                    </a:solidFill>
                  </a:tcPr>
                </a:tc>
                <a:tc>
                  <a:txBody>
                    <a:bodyPr/>
                    <a:lstStyle/>
                    <a:p>
                      <a:pPr algn="r" fontAlgn="ctr"/>
                      <a:r>
                        <a:rPr lang="en-US" altLang="zh-CN" sz="1000" b="0" i="0" u="none" strike="noStrike">
                          <a:solidFill>
                            <a:srgbClr val="000000"/>
                          </a:solidFill>
                          <a:effectLst/>
                          <a:latin typeface="Times New Roman" panose="02020603050405020304" pitchFamily="18" charset="0"/>
                          <a:ea typeface="等线" panose="02010600030101010101" pitchFamily="2" charset="-122"/>
                        </a:rPr>
                        <a:t>101,800</a:t>
                      </a:r>
                    </a:p>
                  </a:txBody>
                  <a:tcPr marL="4763" marR="4763" marT="4763" marB="0" anchor="ctr">
                    <a:lnL>
                      <a:noFill/>
                    </a:lnL>
                    <a:lnR>
                      <a:noFill/>
                    </a:lnR>
                    <a:lnT>
                      <a:noFill/>
                    </a:lnT>
                    <a:lnB w="12700" cap="flat" cmpd="sng" algn="ctr">
                      <a:solidFill>
                        <a:srgbClr val="000000"/>
                      </a:solidFill>
                      <a:prstDash val="solid"/>
                      <a:round/>
                      <a:headEnd type="none" w="med" len="med"/>
                      <a:tailEnd type="none" w="med" len="med"/>
                    </a:lnB>
                    <a:solidFill>
                      <a:srgbClr val="CCEEFF"/>
                    </a:solidFill>
                  </a:tcPr>
                </a:tc>
                <a:tc>
                  <a:txBody>
                    <a:bodyPr/>
                    <a:lstStyle/>
                    <a:p>
                      <a:pPr algn="r" fontAlgn="ctr"/>
                      <a:r>
                        <a:rPr lang="en-US" altLang="zh-CN" sz="1000" b="0" i="0" u="none" strike="noStrike">
                          <a:solidFill>
                            <a:srgbClr val="000000"/>
                          </a:solidFill>
                          <a:effectLst/>
                          <a:latin typeface="Times New Roman" panose="02020603050405020304" pitchFamily="18" charset="0"/>
                          <a:ea typeface="等线" panose="02010600030101010101" pitchFamily="2" charset="-122"/>
                        </a:rPr>
                        <a:t>56,009</a:t>
                      </a:r>
                    </a:p>
                  </a:txBody>
                  <a:tcPr marL="4763" marR="4763" marT="4763" marB="0" anchor="ctr">
                    <a:lnL>
                      <a:noFill/>
                    </a:lnL>
                    <a:lnR>
                      <a:noFill/>
                    </a:lnR>
                    <a:lnT>
                      <a:noFill/>
                    </a:lnT>
                    <a:lnB w="12700" cap="flat" cmpd="sng" algn="ctr">
                      <a:solidFill>
                        <a:srgbClr val="000000"/>
                      </a:solidFill>
                      <a:prstDash val="solid"/>
                      <a:round/>
                      <a:headEnd type="none" w="med" len="med"/>
                      <a:tailEnd type="none" w="med" len="med"/>
                    </a:lnB>
                    <a:solidFill>
                      <a:srgbClr val="CCEEFF"/>
                    </a:solidFill>
                  </a:tcPr>
                </a:tc>
                <a:tc>
                  <a:txBody>
                    <a:bodyPr/>
                    <a:lstStyle/>
                    <a:p>
                      <a:pPr algn="r" fontAlgn="ctr"/>
                      <a:r>
                        <a:rPr lang="en-US" altLang="zh-CN" sz="1000" b="0" i="0" u="none" strike="noStrike">
                          <a:solidFill>
                            <a:srgbClr val="000000"/>
                          </a:solidFill>
                          <a:effectLst/>
                          <a:latin typeface="Times New Roman" panose="02020603050405020304" pitchFamily="18" charset="0"/>
                          <a:ea typeface="等线" panose="02010600030101010101" pitchFamily="2" charset="-122"/>
                        </a:rPr>
                        <a:t>7,981</a:t>
                      </a:r>
                    </a:p>
                  </a:txBody>
                  <a:tcPr marL="4763" marR="4763" marT="4763" marB="0" anchor="ctr">
                    <a:lnL>
                      <a:noFill/>
                    </a:lnL>
                    <a:lnR>
                      <a:noFill/>
                    </a:lnR>
                    <a:lnT>
                      <a:noFill/>
                    </a:lnT>
                    <a:lnB w="12700" cap="flat" cmpd="sng" algn="ctr">
                      <a:solidFill>
                        <a:srgbClr val="000000"/>
                      </a:solidFill>
                      <a:prstDash val="solid"/>
                      <a:round/>
                      <a:headEnd type="none" w="med" len="med"/>
                      <a:tailEnd type="none" w="med" len="med"/>
                    </a:lnB>
                    <a:solidFill>
                      <a:srgbClr val="CCEEFF"/>
                    </a:solidFill>
                  </a:tcPr>
                </a:tc>
                <a:extLst>
                  <a:ext uri="{0D108BD9-81ED-4DB2-BD59-A6C34878D82A}">
                    <a16:rowId xmlns:a16="http://schemas.microsoft.com/office/drawing/2014/main" val="4160340882"/>
                  </a:ext>
                </a:extLst>
              </a:tr>
              <a:tr h="180975">
                <a:tc>
                  <a:txBody>
                    <a:bodyPr/>
                    <a:lstStyle/>
                    <a:p>
                      <a:pPr algn="l" fontAlgn="ctr"/>
                      <a:r>
                        <a:rPr lang="en-US" sz="1000" b="1" i="0" u="none" strike="noStrike">
                          <a:solidFill>
                            <a:srgbClr val="000000"/>
                          </a:solidFill>
                          <a:effectLst/>
                          <a:latin typeface="Times New Roman" panose="02020603050405020304" pitchFamily="18" charset="0"/>
                          <a:ea typeface="等线" panose="02010600030101010101" pitchFamily="2" charset="-122"/>
                        </a:rPr>
                        <a:t>Total shareholders’ equity</a:t>
                      </a:r>
                    </a:p>
                  </a:txBody>
                  <a:tcPr marL="4763" marR="4763" marT="4763" marB="0" anchor="ctr">
                    <a:lnL>
                      <a:noFill/>
                    </a:lnL>
                    <a:lnR>
                      <a:noFill/>
                    </a:lnR>
                    <a:lnT>
                      <a:noFill/>
                    </a:lnT>
                    <a:lnB>
                      <a:noFill/>
                    </a:lnB>
                    <a:solidFill>
                      <a:srgbClr val="FFFFFF"/>
                    </a:solidFill>
                  </a:tcPr>
                </a:tc>
                <a:tc>
                  <a:txBody>
                    <a:bodyPr/>
                    <a:lstStyle/>
                    <a:p>
                      <a:pPr algn="r" fontAlgn="ctr"/>
                      <a:r>
                        <a:rPr lang="en-US" altLang="zh-CN" sz="1000" b="1" i="0" u="none" strike="noStrike">
                          <a:solidFill>
                            <a:srgbClr val="000000"/>
                          </a:solidFill>
                          <a:effectLst/>
                          <a:latin typeface="Times New Roman" panose="02020603050405020304" pitchFamily="18" charset="0"/>
                          <a:ea typeface="等线" panose="02010600030101010101" pitchFamily="2" charset="-122"/>
                        </a:rPr>
                        <a:t>4,701,610</a:t>
                      </a:r>
                    </a:p>
                  </a:txBody>
                  <a:tcPr marL="4763" marR="4763" marT="4763"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zh-CN" sz="1000" b="1" i="0" u="none" strike="noStrike">
                          <a:solidFill>
                            <a:srgbClr val="000000"/>
                          </a:solidFill>
                          <a:effectLst/>
                          <a:latin typeface="Times New Roman" panose="02020603050405020304" pitchFamily="18" charset="0"/>
                          <a:ea typeface="等线" panose="02010600030101010101" pitchFamily="2" charset="-122"/>
                        </a:rPr>
                        <a:t>4,345,063</a:t>
                      </a:r>
                    </a:p>
                  </a:txBody>
                  <a:tcPr marL="4763" marR="4763" marT="4763"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altLang="zh-CN" sz="1000" b="1" i="0" u="none" strike="noStrike">
                          <a:solidFill>
                            <a:srgbClr val="000000"/>
                          </a:solidFill>
                          <a:effectLst/>
                          <a:latin typeface="Times New Roman" panose="02020603050405020304" pitchFamily="18" charset="0"/>
                          <a:ea typeface="等线" panose="02010600030101010101" pitchFamily="2" charset="-122"/>
                        </a:rPr>
                        <a:t>619,166</a:t>
                      </a:r>
                    </a:p>
                  </a:txBody>
                  <a:tcPr marL="4763" marR="4763" marT="4763"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87870377"/>
                  </a:ext>
                </a:extLst>
              </a:tr>
              <a:tr h="176530">
                <a:tc>
                  <a:txBody>
                    <a:bodyPr/>
                    <a:lstStyle/>
                    <a:p>
                      <a:pPr algn="l" fontAlgn="ctr"/>
                      <a:r>
                        <a:rPr lang="zh-CN" altLang="en-US" sz="1000" b="0" i="0" u="none" strike="noStrike">
                          <a:solidFill>
                            <a:srgbClr val="000000"/>
                          </a:solidFill>
                          <a:effectLst/>
                          <a:latin typeface="Times New Roman" panose="02020603050405020304" pitchFamily="18" charset="0"/>
                          <a:ea typeface="等线" panose="02010600030101010101" pitchFamily="2" charset="-122"/>
                        </a:rPr>
                        <a:t>　</a:t>
                      </a:r>
                    </a:p>
                  </a:txBody>
                  <a:tcPr marL="4763" marR="4763" marT="4763" marB="0" anchor="ctr">
                    <a:lnL>
                      <a:noFill/>
                    </a:lnL>
                    <a:lnR>
                      <a:noFill/>
                    </a:lnR>
                    <a:lnT>
                      <a:noFill/>
                    </a:lnT>
                    <a:lnB>
                      <a:noFill/>
                    </a:lnB>
                    <a:solidFill>
                      <a:srgbClr val="CCEEFF"/>
                    </a:solidFill>
                  </a:tcPr>
                </a:tc>
                <a:tc>
                  <a:txBody>
                    <a:bodyPr/>
                    <a:lstStyle/>
                    <a:p>
                      <a:pPr algn="r" fontAlgn="ctr"/>
                      <a:r>
                        <a:rPr lang="zh-CN" altLang="en-US" sz="1000" b="0" i="0" u="none" strike="noStrike">
                          <a:solidFill>
                            <a:srgbClr val="000000"/>
                          </a:solidFill>
                          <a:effectLst/>
                          <a:latin typeface="Times New Roman" panose="02020603050405020304" pitchFamily="18" charset="0"/>
                          <a:ea typeface="等线" panose="02010600030101010101" pitchFamily="2" charset="-122"/>
                        </a:rPr>
                        <a:t>　</a:t>
                      </a:r>
                    </a:p>
                  </a:txBody>
                  <a:tcPr marL="4763" marR="4763" marT="4763" marB="0" anchor="ctr">
                    <a:lnL>
                      <a:noFill/>
                    </a:lnL>
                    <a:lnR>
                      <a:noFill/>
                    </a:lnR>
                    <a:lnT w="12700" cap="flat" cmpd="sng" algn="ctr">
                      <a:solidFill>
                        <a:srgbClr val="000000"/>
                      </a:solidFill>
                      <a:prstDash val="solid"/>
                      <a:round/>
                      <a:headEnd type="none" w="med" len="med"/>
                      <a:tailEnd type="none" w="med" len="med"/>
                    </a:lnT>
                    <a:lnB>
                      <a:noFill/>
                    </a:lnB>
                    <a:solidFill>
                      <a:srgbClr val="CCEEFF"/>
                    </a:solidFill>
                  </a:tcPr>
                </a:tc>
                <a:tc>
                  <a:txBody>
                    <a:bodyPr/>
                    <a:lstStyle/>
                    <a:p>
                      <a:pPr algn="r" fontAlgn="ctr"/>
                      <a:r>
                        <a:rPr lang="zh-CN" altLang="en-US" sz="1000" b="0" i="0" u="none" strike="noStrike">
                          <a:solidFill>
                            <a:srgbClr val="000000"/>
                          </a:solidFill>
                          <a:effectLst/>
                          <a:latin typeface="Times New Roman" panose="02020603050405020304" pitchFamily="18" charset="0"/>
                          <a:ea typeface="等线" panose="02010600030101010101" pitchFamily="2" charset="-122"/>
                        </a:rPr>
                        <a:t>　</a:t>
                      </a:r>
                    </a:p>
                  </a:txBody>
                  <a:tcPr marL="4763" marR="4763" marT="4763" marB="0" anchor="ctr">
                    <a:lnL>
                      <a:noFill/>
                    </a:lnL>
                    <a:lnR>
                      <a:noFill/>
                    </a:lnR>
                    <a:lnT w="12700" cap="flat" cmpd="sng" algn="ctr">
                      <a:solidFill>
                        <a:srgbClr val="000000"/>
                      </a:solidFill>
                      <a:prstDash val="solid"/>
                      <a:round/>
                      <a:headEnd type="none" w="med" len="med"/>
                      <a:tailEnd type="none" w="med" len="med"/>
                    </a:lnT>
                    <a:lnB>
                      <a:noFill/>
                    </a:lnB>
                    <a:solidFill>
                      <a:srgbClr val="CCEEFF"/>
                    </a:solidFill>
                  </a:tcPr>
                </a:tc>
                <a:tc>
                  <a:txBody>
                    <a:bodyPr/>
                    <a:lstStyle/>
                    <a:p>
                      <a:pPr algn="r" fontAlgn="ctr"/>
                      <a:r>
                        <a:rPr lang="zh-CN" altLang="en-US" sz="1000" b="0" i="0" u="none" strike="noStrike">
                          <a:solidFill>
                            <a:srgbClr val="000000"/>
                          </a:solidFill>
                          <a:effectLst/>
                          <a:latin typeface="Times New Roman" panose="02020603050405020304" pitchFamily="18" charset="0"/>
                          <a:ea typeface="等线" panose="02010600030101010101" pitchFamily="2" charset="-122"/>
                        </a:rPr>
                        <a:t>　</a:t>
                      </a:r>
                    </a:p>
                  </a:txBody>
                  <a:tcPr marL="4763" marR="4763" marT="4763" marB="0" anchor="ctr">
                    <a:lnL>
                      <a:noFill/>
                    </a:lnL>
                    <a:lnR>
                      <a:noFill/>
                    </a:lnR>
                    <a:lnT w="12700" cap="flat" cmpd="sng" algn="ctr">
                      <a:solidFill>
                        <a:srgbClr val="000000"/>
                      </a:solidFill>
                      <a:prstDash val="solid"/>
                      <a:round/>
                      <a:headEnd type="none" w="med" len="med"/>
                      <a:tailEnd type="none" w="med" len="med"/>
                    </a:lnT>
                    <a:lnB>
                      <a:noFill/>
                    </a:lnB>
                    <a:solidFill>
                      <a:srgbClr val="CCEEFF"/>
                    </a:solidFill>
                  </a:tcPr>
                </a:tc>
                <a:extLst>
                  <a:ext uri="{0D108BD9-81ED-4DB2-BD59-A6C34878D82A}">
                    <a16:rowId xmlns:a16="http://schemas.microsoft.com/office/drawing/2014/main" val="2462166243"/>
                  </a:ext>
                </a:extLst>
              </a:tr>
              <a:tr h="180975">
                <a:tc>
                  <a:txBody>
                    <a:bodyPr/>
                    <a:lstStyle/>
                    <a:p>
                      <a:pPr algn="l" fontAlgn="ctr"/>
                      <a:r>
                        <a:rPr lang="en-US" sz="1000" b="1" i="0" u="none" strike="noStrike">
                          <a:solidFill>
                            <a:srgbClr val="000000"/>
                          </a:solidFill>
                          <a:effectLst/>
                          <a:latin typeface="Times New Roman" panose="02020603050405020304" pitchFamily="18" charset="0"/>
                          <a:ea typeface="等线" panose="02010600030101010101" pitchFamily="2" charset="-122"/>
                        </a:rPr>
                        <a:t>Total liabilities and shareholders’ equity</a:t>
                      </a:r>
                    </a:p>
                  </a:txBody>
                  <a:tcPr marL="4763" marR="4763" marT="4763" marB="0" anchor="ctr">
                    <a:lnL>
                      <a:noFill/>
                    </a:lnL>
                    <a:lnR>
                      <a:noFill/>
                    </a:lnR>
                    <a:lnT>
                      <a:noFill/>
                    </a:lnT>
                    <a:lnB>
                      <a:noFill/>
                    </a:lnB>
                    <a:solidFill>
                      <a:srgbClr val="FFFFFF"/>
                    </a:solidFill>
                  </a:tcPr>
                </a:tc>
                <a:tc>
                  <a:txBody>
                    <a:bodyPr/>
                    <a:lstStyle/>
                    <a:p>
                      <a:pPr algn="r" fontAlgn="ctr"/>
                      <a:r>
                        <a:rPr lang="en-US" altLang="zh-CN" sz="1000" b="1" i="0" u="none" strike="noStrike">
                          <a:solidFill>
                            <a:srgbClr val="000000"/>
                          </a:solidFill>
                          <a:effectLst/>
                          <a:latin typeface="Times New Roman" panose="02020603050405020304" pitchFamily="18" charset="0"/>
                          <a:ea typeface="等线" panose="02010600030101010101" pitchFamily="2" charset="-122"/>
                        </a:rPr>
                        <a:t>6,795,272</a:t>
                      </a:r>
                    </a:p>
                  </a:txBody>
                  <a:tcPr marL="4763" marR="4763" marT="4763" marB="0" anchor="ctr">
                    <a:lnL>
                      <a:noFill/>
                    </a:lnL>
                    <a:lnR>
                      <a:noFill/>
                    </a:lnR>
                    <a:lnT>
                      <a:noFill/>
                    </a:lnT>
                    <a:lnB w="25400" cap="flat" cmpd="dbl" algn="ctr">
                      <a:solidFill>
                        <a:srgbClr val="000000"/>
                      </a:solidFill>
                      <a:prstDash val="solid"/>
                      <a:round/>
                      <a:headEnd type="none" w="med" len="med"/>
                      <a:tailEnd type="none" w="med" len="med"/>
                    </a:lnB>
                    <a:solidFill>
                      <a:srgbClr val="FFFFFF"/>
                    </a:solidFill>
                  </a:tcPr>
                </a:tc>
                <a:tc>
                  <a:txBody>
                    <a:bodyPr/>
                    <a:lstStyle/>
                    <a:p>
                      <a:pPr algn="r" fontAlgn="ctr"/>
                      <a:r>
                        <a:rPr lang="en-US" altLang="zh-CN" sz="1000" b="1" i="0" u="none" strike="noStrike">
                          <a:solidFill>
                            <a:srgbClr val="000000"/>
                          </a:solidFill>
                          <a:effectLst/>
                          <a:latin typeface="Times New Roman" panose="02020603050405020304" pitchFamily="18" charset="0"/>
                          <a:ea typeface="等线" panose="02010600030101010101" pitchFamily="2" charset="-122"/>
                        </a:rPr>
                        <a:t>6,008,585</a:t>
                      </a:r>
                    </a:p>
                  </a:txBody>
                  <a:tcPr marL="4763" marR="4763" marT="4763" marB="0" anchor="ctr">
                    <a:lnL>
                      <a:noFill/>
                    </a:lnL>
                    <a:lnR>
                      <a:noFill/>
                    </a:lnR>
                    <a:lnT>
                      <a:noFill/>
                    </a:lnT>
                    <a:lnB w="25400" cap="flat" cmpd="dbl" algn="ctr">
                      <a:solidFill>
                        <a:srgbClr val="000000"/>
                      </a:solidFill>
                      <a:prstDash val="solid"/>
                      <a:round/>
                      <a:headEnd type="none" w="med" len="med"/>
                      <a:tailEnd type="none" w="med" len="med"/>
                    </a:lnB>
                    <a:solidFill>
                      <a:srgbClr val="FFFFFF"/>
                    </a:solidFill>
                  </a:tcPr>
                </a:tc>
                <a:tc>
                  <a:txBody>
                    <a:bodyPr/>
                    <a:lstStyle/>
                    <a:p>
                      <a:pPr algn="r" fontAlgn="ctr"/>
                      <a:r>
                        <a:rPr lang="en-US" altLang="zh-CN" sz="1000" b="1" i="0" u="none" strike="noStrike" dirty="0">
                          <a:solidFill>
                            <a:srgbClr val="000000"/>
                          </a:solidFill>
                          <a:effectLst/>
                          <a:latin typeface="Times New Roman" panose="02020603050405020304" pitchFamily="18" charset="0"/>
                          <a:ea typeface="等线" panose="02010600030101010101" pitchFamily="2" charset="-122"/>
                        </a:rPr>
                        <a:t>856,216</a:t>
                      </a:r>
                    </a:p>
                  </a:txBody>
                  <a:tcPr marL="4763" marR="4763" marT="4763" marB="0" anchor="ctr">
                    <a:lnL>
                      <a:noFill/>
                    </a:lnL>
                    <a:lnR>
                      <a:noFill/>
                    </a:lnR>
                    <a:lnT>
                      <a:noFill/>
                    </a:lnT>
                    <a:lnB w="25400" cap="flat" cmpd="dbl"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44321195"/>
                  </a:ext>
                </a:extLst>
              </a:tr>
            </a:tbl>
          </a:graphicData>
        </a:graphic>
      </p:graphicFrame>
      <p:sp>
        <p:nvSpPr>
          <p:cNvPr id="6" name="任意多边形: 形状 5">
            <a:extLst>
              <a:ext uri="{FF2B5EF4-FFF2-40B4-BE49-F238E27FC236}">
                <a16:creationId xmlns:a16="http://schemas.microsoft.com/office/drawing/2014/main" id="{47851290-D38A-EC25-E899-707BDF29B968}"/>
              </a:ext>
            </a:extLst>
          </p:cNvPr>
          <p:cNvSpPr/>
          <p:nvPr/>
        </p:nvSpPr>
        <p:spPr>
          <a:xfrm>
            <a:off x="166334" y="1916832"/>
            <a:ext cx="1741370" cy="809115"/>
          </a:xfrm>
          <a:custGeom>
            <a:avLst/>
            <a:gdLst>
              <a:gd name="connsiteX0" fmla="*/ 195975 w 1760480"/>
              <a:gd name="connsiteY0" fmla="*/ 820383 h 860639"/>
              <a:gd name="connsiteX1" fmla="*/ 403009 w 1760480"/>
              <a:gd name="connsiteY1" fmla="*/ 820383 h 860639"/>
              <a:gd name="connsiteX2" fmla="*/ 615794 w 1760480"/>
              <a:gd name="connsiteY2" fmla="*/ 843386 h 860639"/>
              <a:gd name="connsiteX3" fmla="*/ 966602 w 1760480"/>
              <a:gd name="connsiteY3" fmla="*/ 860639 h 860639"/>
              <a:gd name="connsiteX4" fmla="*/ 1259900 w 1760480"/>
              <a:gd name="connsiteY4" fmla="*/ 854888 h 860639"/>
              <a:gd name="connsiteX5" fmla="*/ 1294406 w 1760480"/>
              <a:gd name="connsiteY5" fmla="*/ 849137 h 860639"/>
              <a:gd name="connsiteX6" fmla="*/ 1334662 w 1760480"/>
              <a:gd name="connsiteY6" fmla="*/ 831884 h 860639"/>
              <a:gd name="connsiteX7" fmla="*/ 1363417 w 1760480"/>
              <a:gd name="connsiteY7" fmla="*/ 814632 h 860639"/>
              <a:gd name="connsiteX8" fmla="*/ 1443930 w 1760480"/>
              <a:gd name="connsiteY8" fmla="*/ 785877 h 860639"/>
              <a:gd name="connsiteX9" fmla="*/ 1472685 w 1760480"/>
              <a:gd name="connsiteY9" fmla="*/ 780126 h 860639"/>
              <a:gd name="connsiteX10" fmla="*/ 1507191 w 1760480"/>
              <a:gd name="connsiteY10" fmla="*/ 768624 h 860639"/>
              <a:gd name="connsiteX11" fmla="*/ 1524443 w 1760480"/>
              <a:gd name="connsiteY11" fmla="*/ 751371 h 860639"/>
              <a:gd name="connsiteX12" fmla="*/ 1535945 w 1760480"/>
              <a:gd name="connsiteY12" fmla="*/ 734118 h 860639"/>
              <a:gd name="connsiteX13" fmla="*/ 1581953 w 1760480"/>
              <a:gd name="connsiteY13" fmla="*/ 670858 h 860639"/>
              <a:gd name="connsiteX14" fmla="*/ 1633711 w 1760480"/>
              <a:gd name="connsiteY14" fmla="*/ 607598 h 860639"/>
              <a:gd name="connsiteX15" fmla="*/ 1639462 w 1760480"/>
              <a:gd name="connsiteY15" fmla="*/ 573092 h 860639"/>
              <a:gd name="connsiteX16" fmla="*/ 1668217 w 1760480"/>
              <a:gd name="connsiteY16" fmla="*/ 515583 h 860639"/>
              <a:gd name="connsiteX17" fmla="*/ 1679719 w 1760480"/>
              <a:gd name="connsiteY17" fmla="*/ 475326 h 860639"/>
              <a:gd name="connsiteX18" fmla="*/ 1708474 w 1760480"/>
              <a:gd name="connsiteY18" fmla="*/ 440820 h 860639"/>
              <a:gd name="connsiteX19" fmla="*/ 1731477 w 1760480"/>
              <a:gd name="connsiteY19" fmla="*/ 406315 h 860639"/>
              <a:gd name="connsiteX20" fmla="*/ 1742979 w 1760480"/>
              <a:gd name="connsiteY20" fmla="*/ 348805 h 860639"/>
              <a:gd name="connsiteX21" fmla="*/ 1760232 w 1760480"/>
              <a:gd name="connsiteY21" fmla="*/ 279794 h 860639"/>
              <a:gd name="connsiteX22" fmla="*/ 1719975 w 1760480"/>
              <a:gd name="connsiteY22" fmla="*/ 113017 h 860639"/>
              <a:gd name="connsiteX23" fmla="*/ 1708474 w 1760480"/>
              <a:gd name="connsiteY23" fmla="*/ 90013 h 860639"/>
              <a:gd name="connsiteX24" fmla="*/ 1668217 w 1760480"/>
              <a:gd name="connsiteY24" fmla="*/ 55507 h 860639"/>
              <a:gd name="connsiteX25" fmla="*/ 1593455 w 1760480"/>
              <a:gd name="connsiteY25" fmla="*/ 32503 h 860639"/>
              <a:gd name="connsiteX26" fmla="*/ 1541696 w 1760480"/>
              <a:gd name="connsiteY26" fmla="*/ 3749 h 860639"/>
              <a:gd name="connsiteX27" fmla="*/ 1202391 w 1760480"/>
              <a:gd name="connsiteY27" fmla="*/ 49756 h 860639"/>
              <a:gd name="connsiteX28" fmla="*/ 1162134 w 1760480"/>
              <a:gd name="connsiteY28" fmla="*/ 107266 h 860639"/>
              <a:gd name="connsiteX29" fmla="*/ 1144881 w 1760480"/>
              <a:gd name="connsiteY29" fmla="*/ 136020 h 860639"/>
              <a:gd name="connsiteX30" fmla="*/ 1139130 w 1760480"/>
              <a:gd name="connsiteY30" fmla="*/ 164775 h 860639"/>
              <a:gd name="connsiteX31" fmla="*/ 1104624 w 1760480"/>
              <a:gd name="connsiteY31" fmla="*/ 187779 h 860639"/>
              <a:gd name="connsiteX32" fmla="*/ 1029862 w 1760480"/>
              <a:gd name="connsiteY32" fmla="*/ 228035 h 860639"/>
              <a:gd name="connsiteX33" fmla="*/ 978104 w 1760480"/>
              <a:gd name="connsiteY33" fmla="*/ 256790 h 860639"/>
              <a:gd name="connsiteX34" fmla="*/ 914843 w 1760480"/>
              <a:gd name="connsiteY34" fmla="*/ 274043 h 860639"/>
              <a:gd name="connsiteX35" fmla="*/ 897591 w 1760480"/>
              <a:gd name="connsiteY35" fmla="*/ 279794 h 860639"/>
              <a:gd name="connsiteX36" fmla="*/ 702058 w 1760480"/>
              <a:gd name="connsiteY36" fmla="*/ 291296 h 860639"/>
              <a:gd name="connsiteX37" fmla="*/ 673304 w 1760480"/>
              <a:gd name="connsiteY37" fmla="*/ 285545 h 860639"/>
              <a:gd name="connsiteX38" fmla="*/ 546783 w 1760480"/>
              <a:gd name="connsiteY38" fmla="*/ 268292 h 860639"/>
              <a:gd name="connsiteX39" fmla="*/ 489274 w 1760480"/>
              <a:gd name="connsiteY39" fmla="*/ 279794 h 860639"/>
              <a:gd name="connsiteX40" fmla="*/ 345500 w 1760480"/>
              <a:gd name="connsiteY40" fmla="*/ 291296 h 860639"/>
              <a:gd name="connsiteX41" fmla="*/ 144217 w 1760480"/>
              <a:gd name="connsiteY41" fmla="*/ 314300 h 860639"/>
              <a:gd name="connsiteX42" fmla="*/ 86708 w 1760480"/>
              <a:gd name="connsiteY42" fmla="*/ 343054 h 860639"/>
              <a:gd name="connsiteX43" fmla="*/ 11945 w 1760480"/>
              <a:gd name="connsiteY43" fmla="*/ 371809 h 860639"/>
              <a:gd name="connsiteX44" fmla="*/ 443 w 1760480"/>
              <a:gd name="connsiteY44" fmla="*/ 394813 h 860639"/>
              <a:gd name="connsiteX45" fmla="*/ 6194 w 1760480"/>
              <a:gd name="connsiteY45" fmla="*/ 446571 h 860639"/>
              <a:gd name="connsiteX46" fmla="*/ 29198 w 1760480"/>
              <a:gd name="connsiteY46" fmla="*/ 481077 h 860639"/>
              <a:gd name="connsiteX47" fmla="*/ 86708 w 1760480"/>
              <a:gd name="connsiteY47" fmla="*/ 538586 h 860639"/>
              <a:gd name="connsiteX48" fmla="*/ 98209 w 1760480"/>
              <a:gd name="connsiteY48" fmla="*/ 590345 h 860639"/>
              <a:gd name="connsiteX49" fmla="*/ 115462 w 1760480"/>
              <a:gd name="connsiteY49" fmla="*/ 630601 h 860639"/>
              <a:gd name="connsiteX50" fmla="*/ 149968 w 1760480"/>
              <a:gd name="connsiteY50" fmla="*/ 665107 h 860639"/>
              <a:gd name="connsiteX51" fmla="*/ 178723 w 1760480"/>
              <a:gd name="connsiteY51" fmla="*/ 722617 h 860639"/>
              <a:gd name="connsiteX52" fmla="*/ 190224 w 1760480"/>
              <a:gd name="connsiteY52" fmla="*/ 774375 h 860639"/>
              <a:gd name="connsiteX53" fmla="*/ 195975 w 1760480"/>
              <a:gd name="connsiteY53" fmla="*/ 820383 h 860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760480" h="860639">
                <a:moveTo>
                  <a:pt x="195975" y="820383"/>
                </a:moveTo>
                <a:cubicBezTo>
                  <a:pt x="231439" y="828051"/>
                  <a:pt x="225833" y="812142"/>
                  <a:pt x="403009" y="820383"/>
                </a:cubicBezTo>
                <a:cubicBezTo>
                  <a:pt x="506873" y="825214"/>
                  <a:pt x="476806" y="833689"/>
                  <a:pt x="615794" y="843386"/>
                </a:cubicBezTo>
                <a:cubicBezTo>
                  <a:pt x="732587" y="851534"/>
                  <a:pt x="966602" y="860639"/>
                  <a:pt x="966602" y="860639"/>
                </a:cubicBezTo>
                <a:lnTo>
                  <a:pt x="1259900" y="854888"/>
                </a:lnTo>
                <a:cubicBezTo>
                  <a:pt x="1271553" y="854479"/>
                  <a:pt x="1283261" y="852566"/>
                  <a:pt x="1294406" y="849137"/>
                </a:cubicBezTo>
                <a:cubicBezTo>
                  <a:pt x="1308360" y="844844"/>
                  <a:pt x="1321604" y="838413"/>
                  <a:pt x="1334662" y="831884"/>
                </a:cubicBezTo>
                <a:cubicBezTo>
                  <a:pt x="1344660" y="826885"/>
                  <a:pt x="1353268" y="819316"/>
                  <a:pt x="1363417" y="814632"/>
                </a:cubicBezTo>
                <a:cubicBezTo>
                  <a:pt x="1372789" y="810306"/>
                  <a:pt x="1429408" y="789837"/>
                  <a:pt x="1443930" y="785877"/>
                </a:cubicBezTo>
                <a:cubicBezTo>
                  <a:pt x="1453360" y="783305"/>
                  <a:pt x="1463255" y="782698"/>
                  <a:pt x="1472685" y="780126"/>
                </a:cubicBezTo>
                <a:cubicBezTo>
                  <a:pt x="1484382" y="776936"/>
                  <a:pt x="1507191" y="768624"/>
                  <a:pt x="1507191" y="768624"/>
                </a:cubicBezTo>
                <a:cubicBezTo>
                  <a:pt x="1512942" y="762873"/>
                  <a:pt x="1519237" y="757619"/>
                  <a:pt x="1524443" y="751371"/>
                </a:cubicBezTo>
                <a:cubicBezTo>
                  <a:pt x="1528868" y="746061"/>
                  <a:pt x="1531928" y="739742"/>
                  <a:pt x="1535945" y="734118"/>
                </a:cubicBezTo>
                <a:cubicBezTo>
                  <a:pt x="1551100" y="712901"/>
                  <a:pt x="1567001" y="692218"/>
                  <a:pt x="1581953" y="670858"/>
                </a:cubicBezTo>
                <a:cubicBezTo>
                  <a:pt x="1623887" y="610952"/>
                  <a:pt x="1598007" y="631401"/>
                  <a:pt x="1633711" y="607598"/>
                </a:cubicBezTo>
                <a:cubicBezTo>
                  <a:pt x="1635628" y="596096"/>
                  <a:pt x="1636394" y="584342"/>
                  <a:pt x="1639462" y="573092"/>
                </a:cubicBezTo>
                <a:cubicBezTo>
                  <a:pt x="1645984" y="549176"/>
                  <a:pt x="1655539" y="536712"/>
                  <a:pt x="1668217" y="515583"/>
                </a:cubicBezTo>
                <a:cubicBezTo>
                  <a:pt x="1672051" y="502164"/>
                  <a:pt x="1673102" y="487614"/>
                  <a:pt x="1679719" y="475326"/>
                </a:cubicBezTo>
                <a:cubicBezTo>
                  <a:pt x="1686817" y="462143"/>
                  <a:pt x="1699491" y="452798"/>
                  <a:pt x="1708474" y="440820"/>
                </a:cubicBezTo>
                <a:cubicBezTo>
                  <a:pt x="1716768" y="429761"/>
                  <a:pt x="1723809" y="417817"/>
                  <a:pt x="1731477" y="406315"/>
                </a:cubicBezTo>
                <a:cubicBezTo>
                  <a:pt x="1735311" y="387145"/>
                  <a:pt x="1738646" y="367868"/>
                  <a:pt x="1742979" y="348805"/>
                </a:cubicBezTo>
                <a:cubicBezTo>
                  <a:pt x="1748234" y="325683"/>
                  <a:pt x="1762534" y="303394"/>
                  <a:pt x="1760232" y="279794"/>
                </a:cubicBezTo>
                <a:cubicBezTo>
                  <a:pt x="1754679" y="222875"/>
                  <a:pt x="1735022" y="168191"/>
                  <a:pt x="1719975" y="113017"/>
                </a:cubicBezTo>
                <a:cubicBezTo>
                  <a:pt x="1717719" y="104746"/>
                  <a:pt x="1714209" y="96385"/>
                  <a:pt x="1708474" y="90013"/>
                </a:cubicBezTo>
                <a:cubicBezTo>
                  <a:pt x="1696651" y="76876"/>
                  <a:pt x="1684025" y="63411"/>
                  <a:pt x="1668217" y="55507"/>
                </a:cubicBezTo>
                <a:cubicBezTo>
                  <a:pt x="1644896" y="43846"/>
                  <a:pt x="1617587" y="42375"/>
                  <a:pt x="1593455" y="32503"/>
                </a:cubicBezTo>
                <a:cubicBezTo>
                  <a:pt x="1575188" y="25030"/>
                  <a:pt x="1558949" y="13334"/>
                  <a:pt x="1541696" y="3749"/>
                </a:cubicBezTo>
                <a:cubicBezTo>
                  <a:pt x="1401205" y="9602"/>
                  <a:pt x="1304887" y="-27117"/>
                  <a:pt x="1202391" y="49756"/>
                </a:cubicBezTo>
                <a:cubicBezTo>
                  <a:pt x="1176769" y="68973"/>
                  <a:pt x="1175395" y="83396"/>
                  <a:pt x="1162134" y="107266"/>
                </a:cubicBezTo>
                <a:cubicBezTo>
                  <a:pt x="1156706" y="117037"/>
                  <a:pt x="1150632" y="126435"/>
                  <a:pt x="1144881" y="136020"/>
                </a:cubicBezTo>
                <a:cubicBezTo>
                  <a:pt x="1142964" y="145605"/>
                  <a:pt x="1145131" y="157059"/>
                  <a:pt x="1139130" y="164775"/>
                </a:cubicBezTo>
                <a:cubicBezTo>
                  <a:pt x="1130643" y="175687"/>
                  <a:pt x="1116587" y="180853"/>
                  <a:pt x="1104624" y="187779"/>
                </a:cubicBezTo>
                <a:cubicBezTo>
                  <a:pt x="1080129" y="201960"/>
                  <a:pt x="1054531" y="214159"/>
                  <a:pt x="1029862" y="228035"/>
                </a:cubicBezTo>
                <a:cubicBezTo>
                  <a:pt x="1003362" y="242941"/>
                  <a:pt x="1016088" y="243384"/>
                  <a:pt x="978104" y="256790"/>
                </a:cubicBezTo>
                <a:cubicBezTo>
                  <a:pt x="957493" y="264065"/>
                  <a:pt x="935859" y="268038"/>
                  <a:pt x="914843" y="274043"/>
                </a:cubicBezTo>
                <a:cubicBezTo>
                  <a:pt x="909014" y="275708"/>
                  <a:pt x="903633" y="279304"/>
                  <a:pt x="897591" y="279794"/>
                </a:cubicBezTo>
                <a:cubicBezTo>
                  <a:pt x="832514" y="285071"/>
                  <a:pt x="767236" y="287462"/>
                  <a:pt x="702058" y="291296"/>
                </a:cubicBezTo>
                <a:cubicBezTo>
                  <a:pt x="692473" y="289379"/>
                  <a:pt x="682973" y="286977"/>
                  <a:pt x="673304" y="285545"/>
                </a:cubicBezTo>
                <a:cubicBezTo>
                  <a:pt x="631200" y="279307"/>
                  <a:pt x="546783" y="268292"/>
                  <a:pt x="546783" y="268292"/>
                </a:cubicBezTo>
                <a:cubicBezTo>
                  <a:pt x="527613" y="272126"/>
                  <a:pt x="508684" y="277465"/>
                  <a:pt x="489274" y="279794"/>
                </a:cubicBezTo>
                <a:cubicBezTo>
                  <a:pt x="422666" y="287787"/>
                  <a:pt x="405694" y="282035"/>
                  <a:pt x="345500" y="291296"/>
                </a:cubicBezTo>
                <a:cubicBezTo>
                  <a:pt x="175123" y="317508"/>
                  <a:pt x="334337" y="304294"/>
                  <a:pt x="144217" y="314300"/>
                </a:cubicBezTo>
                <a:cubicBezTo>
                  <a:pt x="125047" y="323885"/>
                  <a:pt x="106819" y="335645"/>
                  <a:pt x="86708" y="343054"/>
                </a:cubicBezTo>
                <a:cubicBezTo>
                  <a:pt x="2178" y="374196"/>
                  <a:pt x="61787" y="334428"/>
                  <a:pt x="11945" y="371809"/>
                </a:cubicBezTo>
                <a:cubicBezTo>
                  <a:pt x="8111" y="379477"/>
                  <a:pt x="1101" y="386265"/>
                  <a:pt x="443" y="394813"/>
                </a:cubicBezTo>
                <a:cubicBezTo>
                  <a:pt x="-888" y="412121"/>
                  <a:pt x="705" y="430103"/>
                  <a:pt x="6194" y="446571"/>
                </a:cubicBezTo>
                <a:cubicBezTo>
                  <a:pt x="10565" y="459685"/>
                  <a:pt x="20904" y="470018"/>
                  <a:pt x="29198" y="481077"/>
                </a:cubicBezTo>
                <a:cubicBezTo>
                  <a:pt x="56658" y="517691"/>
                  <a:pt x="53765" y="512233"/>
                  <a:pt x="86708" y="538586"/>
                </a:cubicBezTo>
                <a:cubicBezTo>
                  <a:pt x="97084" y="600852"/>
                  <a:pt x="86884" y="550706"/>
                  <a:pt x="98209" y="590345"/>
                </a:cubicBezTo>
                <a:cubicBezTo>
                  <a:pt x="104332" y="611775"/>
                  <a:pt x="100716" y="614012"/>
                  <a:pt x="115462" y="630601"/>
                </a:cubicBezTo>
                <a:cubicBezTo>
                  <a:pt x="126269" y="642758"/>
                  <a:pt x="149968" y="665107"/>
                  <a:pt x="149968" y="665107"/>
                </a:cubicBezTo>
                <a:cubicBezTo>
                  <a:pt x="164501" y="708706"/>
                  <a:pt x="154195" y="689914"/>
                  <a:pt x="178723" y="722617"/>
                </a:cubicBezTo>
                <a:cubicBezTo>
                  <a:pt x="182673" y="742367"/>
                  <a:pt x="184813" y="755436"/>
                  <a:pt x="190224" y="774375"/>
                </a:cubicBezTo>
                <a:cubicBezTo>
                  <a:pt x="191889" y="780204"/>
                  <a:pt x="160511" y="812715"/>
                  <a:pt x="195975" y="820383"/>
                </a:cubicBezTo>
                <a:close/>
              </a:path>
            </a:pathLst>
          </a:cu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a:extLst>
              <a:ext uri="{FF2B5EF4-FFF2-40B4-BE49-F238E27FC236}">
                <a16:creationId xmlns:a16="http://schemas.microsoft.com/office/drawing/2014/main" id="{B165C2AE-82AB-8E2D-6633-C99D80D1E29A}"/>
              </a:ext>
            </a:extLst>
          </p:cNvPr>
          <p:cNvSpPr txBox="1"/>
          <p:nvPr/>
        </p:nvSpPr>
        <p:spPr>
          <a:xfrm>
            <a:off x="251520" y="6093296"/>
            <a:ext cx="8640960" cy="646331"/>
          </a:xfrm>
          <a:prstGeom prst="rect">
            <a:avLst/>
          </a:prstGeom>
          <a:noFill/>
        </p:spPr>
        <p:txBody>
          <a:bodyPr wrap="square" rtlCol="0">
            <a:spAutoFit/>
          </a:bodyPr>
          <a:lstStyle/>
          <a:p>
            <a:r>
              <a:rPr lang="zh-CN" altLang="en-US" dirty="0"/>
              <a:t>问题</a:t>
            </a:r>
            <a:r>
              <a:rPr lang="en-US" altLang="zh-CN" dirty="0"/>
              <a:t>2</a:t>
            </a:r>
            <a:r>
              <a:rPr lang="zh-CN" altLang="en-US" dirty="0"/>
              <a:t>：现金</a:t>
            </a:r>
            <a:r>
              <a:rPr lang="en-US" altLang="zh-CN" dirty="0"/>
              <a:t>+</a:t>
            </a:r>
            <a:r>
              <a:rPr lang="zh-CN" altLang="en-US" dirty="0"/>
              <a:t>定存</a:t>
            </a:r>
            <a:r>
              <a:rPr lang="en-US" altLang="zh-CN" dirty="0"/>
              <a:t>+</a:t>
            </a:r>
            <a:r>
              <a:rPr lang="zh-CN" altLang="en-US" dirty="0"/>
              <a:t>短投</a:t>
            </a:r>
            <a:r>
              <a:rPr lang="en-US" altLang="zh-CN" dirty="0"/>
              <a:t>=7.119</a:t>
            </a:r>
            <a:r>
              <a:rPr lang="zh-CN" altLang="en-US" dirty="0"/>
              <a:t>亿美元，总负债</a:t>
            </a:r>
            <a:r>
              <a:rPr lang="en-US" altLang="zh-CN" dirty="0"/>
              <a:t>2.335</a:t>
            </a:r>
            <a:r>
              <a:rPr lang="zh-CN" altLang="en-US" dirty="0"/>
              <a:t>亿美元，清算价值至少</a:t>
            </a:r>
            <a:r>
              <a:rPr lang="en-US" altLang="zh-CN" dirty="0"/>
              <a:t>4.784</a:t>
            </a:r>
            <a:r>
              <a:rPr lang="zh-CN" altLang="en-US" dirty="0"/>
              <a:t>亿美元，但市值不到</a:t>
            </a:r>
            <a:r>
              <a:rPr lang="en-US" altLang="zh-CN" dirty="0"/>
              <a:t>4</a:t>
            </a:r>
            <a:r>
              <a:rPr lang="zh-CN" altLang="en-US" dirty="0"/>
              <a:t>亿美元，也就是说，现金打折了。</a:t>
            </a:r>
          </a:p>
        </p:txBody>
      </p:sp>
      <p:sp>
        <p:nvSpPr>
          <p:cNvPr id="3" name="文本框 2">
            <a:extLst>
              <a:ext uri="{FF2B5EF4-FFF2-40B4-BE49-F238E27FC236}">
                <a16:creationId xmlns:a16="http://schemas.microsoft.com/office/drawing/2014/main" id="{3835837C-EE2F-A281-222E-761C95A0A258}"/>
              </a:ext>
            </a:extLst>
          </p:cNvPr>
          <p:cNvSpPr txBox="1"/>
          <p:nvPr/>
        </p:nvSpPr>
        <p:spPr>
          <a:xfrm>
            <a:off x="323528" y="5589240"/>
            <a:ext cx="3816424" cy="369332"/>
          </a:xfrm>
          <a:prstGeom prst="rect">
            <a:avLst/>
          </a:prstGeom>
          <a:noFill/>
        </p:spPr>
        <p:txBody>
          <a:bodyPr wrap="square" rtlCol="0">
            <a:spAutoFit/>
          </a:bodyPr>
          <a:lstStyle/>
          <a:p>
            <a:r>
              <a:rPr lang="zh-CN" altLang="en-US" dirty="0"/>
              <a:t>问题</a:t>
            </a:r>
            <a:r>
              <a:rPr lang="en-US" altLang="zh-CN" dirty="0"/>
              <a:t>1</a:t>
            </a:r>
            <a:r>
              <a:rPr lang="zh-CN" altLang="en-US" dirty="0"/>
              <a:t>：如何判断“超额现金”？</a:t>
            </a:r>
          </a:p>
        </p:txBody>
      </p:sp>
    </p:spTree>
    <p:extLst>
      <p:ext uri="{BB962C8B-B14F-4D97-AF65-F5344CB8AC3E}">
        <p14:creationId xmlns:p14="http://schemas.microsoft.com/office/powerpoint/2010/main" val="41087110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A61686-3F31-FD13-823C-666709BAE423}"/>
              </a:ext>
            </a:extLst>
          </p:cNvPr>
          <p:cNvSpPr>
            <a:spLocks noGrp="1"/>
          </p:cNvSpPr>
          <p:nvPr>
            <p:ph type="title"/>
          </p:nvPr>
        </p:nvSpPr>
        <p:spPr/>
        <p:txBody>
          <a:bodyPr/>
          <a:lstStyle/>
          <a:p>
            <a:r>
              <a:rPr lang="en-US" altLang="zh-CN" dirty="0"/>
              <a:t>FCFF</a:t>
            </a:r>
            <a:r>
              <a:rPr lang="zh-CN" altLang="en-US" dirty="0"/>
              <a:t>计算路径</a:t>
            </a:r>
          </a:p>
        </p:txBody>
      </p:sp>
      <p:sp>
        <p:nvSpPr>
          <p:cNvPr id="3" name="内容占位符 2">
            <a:extLst>
              <a:ext uri="{FF2B5EF4-FFF2-40B4-BE49-F238E27FC236}">
                <a16:creationId xmlns:a16="http://schemas.microsoft.com/office/drawing/2014/main" id="{73F4CCBC-267B-7755-8422-D5ED79FAB633}"/>
              </a:ext>
            </a:extLst>
          </p:cNvPr>
          <p:cNvSpPr>
            <a:spLocks noGrp="1"/>
          </p:cNvSpPr>
          <p:nvPr>
            <p:ph idx="1"/>
          </p:nvPr>
        </p:nvSpPr>
        <p:spPr/>
        <p:txBody>
          <a:bodyPr/>
          <a:lstStyle/>
          <a:p>
            <a:r>
              <a:rPr lang="zh-CN" altLang="en-US" dirty="0"/>
              <a:t>从净利润开始计算</a:t>
            </a:r>
            <a:endParaRPr lang="en-US" altLang="zh-CN" dirty="0"/>
          </a:p>
          <a:p>
            <a:r>
              <a:rPr lang="zh-CN" altLang="en-US" dirty="0"/>
              <a:t>用现金流量表计算</a:t>
            </a:r>
            <a:endParaRPr lang="en-US" altLang="zh-CN" dirty="0"/>
          </a:p>
          <a:p>
            <a:r>
              <a:rPr lang="zh-CN" altLang="en-US" dirty="0"/>
              <a:t>从</a:t>
            </a:r>
            <a:r>
              <a:rPr lang="en-US" altLang="zh-CN" dirty="0"/>
              <a:t>EBIT</a:t>
            </a:r>
            <a:r>
              <a:rPr lang="zh-CN" altLang="en-US" dirty="0"/>
              <a:t>或</a:t>
            </a:r>
            <a:r>
              <a:rPr lang="en-US" altLang="zh-CN" dirty="0"/>
              <a:t>EBITDA</a:t>
            </a:r>
            <a:r>
              <a:rPr lang="zh-CN" altLang="en-US" dirty="0"/>
              <a:t>开始计算</a:t>
            </a:r>
            <a:endParaRPr lang="en-US" altLang="zh-CN" dirty="0"/>
          </a:p>
          <a:p>
            <a:r>
              <a:rPr lang="zh-CN" altLang="en-US" dirty="0"/>
              <a:t>从</a:t>
            </a:r>
            <a:r>
              <a:rPr lang="en-US" altLang="zh-CN" dirty="0"/>
              <a:t>FCFF</a:t>
            </a:r>
            <a:r>
              <a:rPr lang="zh-CN" altLang="en-US" dirty="0"/>
              <a:t>的用途为基础计算</a:t>
            </a:r>
          </a:p>
        </p:txBody>
      </p:sp>
    </p:spTree>
    <p:extLst>
      <p:ext uri="{BB962C8B-B14F-4D97-AF65-F5344CB8AC3E}">
        <p14:creationId xmlns:p14="http://schemas.microsoft.com/office/powerpoint/2010/main" val="32879303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40C306-42D2-418F-F876-B94FDF020BCC}"/>
              </a:ext>
            </a:extLst>
          </p:cNvPr>
          <p:cNvSpPr>
            <a:spLocks noGrp="1"/>
          </p:cNvSpPr>
          <p:nvPr>
            <p:ph type="title"/>
          </p:nvPr>
        </p:nvSpPr>
        <p:spPr/>
        <p:txBody>
          <a:bodyPr/>
          <a:lstStyle/>
          <a:p>
            <a:r>
              <a:rPr lang="zh-CN" altLang="en-US" dirty="0"/>
              <a:t>从</a:t>
            </a:r>
            <a:r>
              <a:rPr lang="en-US" altLang="zh-CN" dirty="0"/>
              <a:t>NI</a:t>
            </a:r>
            <a:r>
              <a:rPr lang="zh-CN" altLang="en-US" dirty="0"/>
              <a:t>计算</a:t>
            </a:r>
          </a:p>
        </p:txBody>
      </p:sp>
      <p:sp>
        <p:nvSpPr>
          <p:cNvPr id="3" name="内容占位符 2">
            <a:extLst>
              <a:ext uri="{FF2B5EF4-FFF2-40B4-BE49-F238E27FC236}">
                <a16:creationId xmlns:a16="http://schemas.microsoft.com/office/drawing/2014/main" id="{A734C8F5-9DC2-E669-77C4-9658A30D1E9E}"/>
              </a:ext>
            </a:extLst>
          </p:cNvPr>
          <p:cNvSpPr>
            <a:spLocks noGrp="1"/>
          </p:cNvSpPr>
          <p:nvPr>
            <p:ph idx="1"/>
          </p:nvPr>
        </p:nvSpPr>
        <p:spPr/>
        <p:txBody>
          <a:bodyPr/>
          <a:lstStyle/>
          <a:p>
            <a:r>
              <a:rPr lang="en-US" altLang="zh-CN" sz="2800" dirty="0"/>
              <a:t>FCFF=</a:t>
            </a:r>
            <a:r>
              <a:rPr lang="zh-CN" altLang="en-US" sz="2800" dirty="0"/>
              <a:t>归母净利润</a:t>
            </a:r>
            <a:r>
              <a:rPr lang="en-US" altLang="zh-CN" sz="2800" dirty="0"/>
              <a:t>(NI)</a:t>
            </a:r>
          </a:p>
          <a:p>
            <a:pPr marL="0" indent="0">
              <a:buNone/>
            </a:pPr>
            <a:r>
              <a:rPr lang="en-US" altLang="zh-CN" sz="2800" dirty="0"/>
              <a:t>        + </a:t>
            </a:r>
            <a:r>
              <a:rPr lang="zh-CN" altLang="en-US" sz="2800" dirty="0"/>
              <a:t>净非付现金成本（</a:t>
            </a:r>
            <a:r>
              <a:rPr lang="en-US" altLang="zh-CN" sz="2800" dirty="0"/>
              <a:t>NCC</a:t>
            </a:r>
            <a:r>
              <a:rPr lang="zh-CN" altLang="en-US" sz="2800" dirty="0"/>
              <a:t>：折旧、摊销）</a:t>
            </a:r>
            <a:endParaRPr lang="en-US" altLang="zh-CN" sz="2800" dirty="0"/>
          </a:p>
          <a:p>
            <a:pPr marL="0" indent="0">
              <a:buNone/>
            </a:pPr>
            <a:r>
              <a:rPr lang="en-US" altLang="zh-CN" sz="2800" dirty="0"/>
              <a:t>        + </a:t>
            </a:r>
            <a:r>
              <a:rPr lang="zh-CN" altLang="en-US" sz="2800" dirty="0"/>
              <a:t>利息费用</a:t>
            </a:r>
            <a:r>
              <a:rPr lang="en-US" altLang="zh-CN" sz="2800" dirty="0"/>
              <a:t>x(1-</a:t>
            </a:r>
            <a:r>
              <a:rPr lang="zh-CN" altLang="en-US" sz="2800" dirty="0"/>
              <a:t>所得税率）</a:t>
            </a:r>
            <a:endParaRPr lang="en-US" altLang="zh-CN" sz="2800" dirty="0"/>
          </a:p>
          <a:p>
            <a:pPr marL="0" indent="0">
              <a:buNone/>
            </a:pPr>
            <a:r>
              <a:rPr lang="zh-CN" altLang="en-US" sz="2800" dirty="0"/>
              <a:t>        </a:t>
            </a:r>
            <a:r>
              <a:rPr lang="en-US" altLang="zh-CN" sz="2800" dirty="0"/>
              <a:t>-</a:t>
            </a:r>
            <a:r>
              <a:rPr lang="zh-CN" altLang="en-US" sz="2800" dirty="0"/>
              <a:t> 固定资本投资 （</a:t>
            </a:r>
            <a:r>
              <a:rPr lang="en-US" altLang="zh-CN" sz="2800" dirty="0" err="1"/>
              <a:t>FCInv</a:t>
            </a:r>
            <a:r>
              <a:rPr lang="zh-CN" altLang="en-US" sz="2800" dirty="0"/>
              <a:t>：</a:t>
            </a:r>
            <a:r>
              <a:rPr lang="en-US" altLang="zh-CN" sz="1600" dirty="0"/>
              <a:t>PP&amp;E </a:t>
            </a:r>
            <a:r>
              <a:rPr lang="zh-CN" altLang="en-US" sz="1600" dirty="0"/>
              <a:t>不动产、厂房、设备、无形</a:t>
            </a:r>
            <a:r>
              <a:rPr lang="zh-CN" altLang="en-US" sz="2800" dirty="0"/>
              <a:t>）</a:t>
            </a:r>
            <a:endParaRPr lang="en-US" altLang="zh-CN" sz="2800" dirty="0"/>
          </a:p>
          <a:p>
            <a:pPr marL="0" indent="0">
              <a:buNone/>
            </a:pPr>
            <a:r>
              <a:rPr lang="en-US" altLang="zh-CN" sz="2800" dirty="0"/>
              <a:t>        - </a:t>
            </a:r>
            <a:r>
              <a:rPr lang="zh-CN" altLang="en-US" sz="2800" dirty="0"/>
              <a:t>营运资本投资（ </a:t>
            </a:r>
            <a:r>
              <a:rPr lang="en-US" altLang="zh-CN" sz="2800" dirty="0" err="1"/>
              <a:t>WCInv</a:t>
            </a:r>
            <a:r>
              <a:rPr lang="zh-CN" altLang="en-US" sz="2800" dirty="0"/>
              <a:t>）</a:t>
            </a:r>
            <a:endParaRPr lang="en-US" altLang="zh-CN" sz="2800" dirty="0"/>
          </a:p>
          <a:p>
            <a:pPr marL="0" indent="0">
              <a:buNone/>
            </a:pPr>
            <a:r>
              <a:rPr lang="en-US" altLang="zh-CN" sz="2800" dirty="0"/>
              <a:t>  FCFF=</a:t>
            </a:r>
            <a:r>
              <a:rPr lang="en-US" altLang="zh-CN" sz="2800" dirty="0" err="1"/>
              <a:t>NI+NCC+Int</a:t>
            </a:r>
            <a:r>
              <a:rPr lang="en-US" altLang="zh-CN" sz="2800" dirty="0"/>
              <a:t>(1-t)-</a:t>
            </a:r>
            <a:r>
              <a:rPr lang="en-US" altLang="zh-CN" sz="2800" dirty="0" err="1"/>
              <a:t>FCInv-WCInv</a:t>
            </a:r>
            <a:r>
              <a:rPr lang="en-US" altLang="zh-CN" sz="2800" dirty="0"/>
              <a:t> </a:t>
            </a:r>
          </a:p>
          <a:p>
            <a:pPr marL="0" indent="0">
              <a:buNone/>
            </a:pPr>
            <a:r>
              <a:rPr lang="en-US" altLang="zh-CN" sz="2000" dirty="0"/>
              <a:t> </a:t>
            </a:r>
          </a:p>
          <a:p>
            <a:pPr>
              <a:buFont typeface="Arial" panose="020B0604020202020204" pitchFamily="34" charset="0"/>
              <a:buChar char="•"/>
            </a:pPr>
            <a:r>
              <a:rPr lang="zh-CN" altLang="en-US" sz="2000" dirty="0"/>
              <a:t>如果有优先股，优先股股利已经在归母净利润中扣除，因此也需要加回</a:t>
            </a:r>
            <a:endParaRPr lang="en-US" altLang="zh-CN" sz="2000" dirty="0"/>
          </a:p>
          <a:p>
            <a:pPr>
              <a:buFont typeface="Arial" panose="020B0604020202020204" pitchFamily="34" charset="0"/>
              <a:buChar char="•"/>
            </a:pPr>
            <a:r>
              <a:rPr lang="en-US" altLang="zh-CN" sz="2000" dirty="0">
                <a:solidFill>
                  <a:srgbClr val="FF0000"/>
                </a:solidFill>
              </a:rPr>
              <a:t>Working capital:</a:t>
            </a:r>
            <a:r>
              <a:rPr lang="zh-CN" altLang="en-US" sz="2000" dirty="0">
                <a:solidFill>
                  <a:srgbClr val="FF0000"/>
                </a:solidFill>
              </a:rPr>
              <a:t>不含现金和现金等价物、应付票据、</a:t>
            </a:r>
            <a:r>
              <a:rPr lang="en-US" altLang="zh-CN" sz="2000" dirty="0">
                <a:solidFill>
                  <a:srgbClr val="FF0000"/>
                </a:solidFill>
              </a:rPr>
              <a:t>1</a:t>
            </a:r>
            <a:r>
              <a:rPr lang="zh-CN" altLang="en-US" sz="2000" dirty="0">
                <a:solidFill>
                  <a:srgbClr val="FF0000"/>
                </a:solidFill>
              </a:rPr>
              <a:t>年内到期的长期债务</a:t>
            </a:r>
            <a:r>
              <a:rPr lang="en-US" altLang="zh-CN" sz="2000" dirty="0">
                <a:solidFill>
                  <a:srgbClr val="FF0000"/>
                </a:solidFill>
              </a:rPr>
              <a:t>= Δ</a:t>
            </a:r>
            <a:r>
              <a:rPr lang="zh-CN" altLang="en-US" sz="2000" dirty="0">
                <a:solidFill>
                  <a:srgbClr val="FF0000"/>
                </a:solidFill>
              </a:rPr>
              <a:t>（存货</a:t>
            </a:r>
            <a:r>
              <a:rPr lang="en-US" altLang="zh-CN" sz="2000" dirty="0">
                <a:solidFill>
                  <a:srgbClr val="FF0000"/>
                </a:solidFill>
              </a:rPr>
              <a:t>+</a:t>
            </a:r>
            <a:r>
              <a:rPr lang="zh-CN" altLang="en-US" sz="2000" dirty="0">
                <a:solidFill>
                  <a:srgbClr val="FF0000"/>
                </a:solidFill>
              </a:rPr>
              <a:t>预付</a:t>
            </a:r>
            <a:r>
              <a:rPr lang="en-US" altLang="zh-CN" sz="2000" dirty="0">
                <a:solidFill>
                  <a:srgbClr val="FF0000"/>
                </a:solidFill>
              </a:rPr>
              <a:t>+</a:t>
            </a:r>
            <a:r>
              <a:rPr lang="zh-CN" altLang="en-US" sz="2000" dirty="0">
                <a:solidFill>
                  <a:srgbClr val="FF0000"/>
                </a:solidFill>
              </a:rPr>
              <a:t>应收</a:t>
            </a:r>
            <a:r>
              <a:rPr lang="en-US" altLang="zh-CN" sz="2000" dirty="0">
                <a:solidFill>
                  <a:srgbClr val="FF0000"/>
                </a:solidFill>
              </a:rPr>
              <a:t>-</a:t>
            </a:r>
            <a:r>
              <a:rPr lang="zh-CN" altLang="en-US" sz="2000" dirty="0">
                <a:solidFill>
                  <a:srgbClr val="FF0000"/>
                </a:solidFill>
              </a:rPr>
              <a:t>预收</a:t>
            </a:r>
            <a:r>
              <a:rPr lang="en-US" altLang="zh-CN" sz="2000" dirty="0">
                <a:solidFill>
                  <a:srgbClr val="FF0000"/>
                </a:solidFill>
              </a:rPr>
              <a:t>-</a:t>
            </a:r>
            <a:r>
              <a:rPr lang="zh-CN" altLang="en-US" sz="2000" dirty="0">
                <a:solidFill>
                  <a:srgbClr val="FF0000"/>
                </a:solidFill>
              </a:rPr>
              <a:t>应付）</a:t>
            </a:r>
            <a:endParaRPr lang="en-US" altLang="zh-CN" sz="2000" dirty="0">
              <a:solidFill>
                <a:srgbClr val="FF0000"/>
              </a:solidFill>
            </a:endParaRPr>
          </a:p>
        </p:txBody>
      </p:sp>
    </p:spTree>
    <p:extLst>
      <p:ext uri="{BB962C8B-B14F-4D97-AF65-F5344CB8AC3E}">
        <p14:creationId xmlns:p14="http://schemas.microsoft.com/office/powerpoint/2010/main" val="12041907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B97950-050E-22EC-F9EC-4A0BFD55AFF1}"/>
              </a:ext>
            </a:extLst>
          </p:cNvPr>
          <p:cNvSpPr>
            <a:spLocks noGrp="1"/>
          </p:cNvSpPr>
          <p:nvPr>
            <p:ph type="title"/>
          </p:nvPr>
        </p:nvSpPr>
        <p:spPr/>
        <p:txBody>
          <a:bodyPr/>
          <a:lstStyle/>
          <a:p>
            <a:r>
              <a:rPr lang="zh-CN" altLang="en-US" sz="3600" dirty="0"/>
              <a:t>               例：海尔智家（</a:t>
            </a:r>
            <a:r>
              <a:rPr lang="en-US" altLang="zh-CN" sz="3600" dirty="0"/>
              <a:t>0690.HK</a:t>
            </a:r>
            <a:r>
              <a:rPr lang="zh-CN" altLang="en-US" sz="3600" dirty="0"/>
              <a:t>）</a:t>
            </a:r>
            <a:endParaRPr lang="zh-CN" altLang="en-US" dirty="0"/>
          </a:p>
        </p:txBody>
      </p:sp>
      <p:pic>
        <p:nvPicPr>
          <p:cNvPr id="19" name="图片 18">
            <a:extLst>
              <a:ext uri="{FF2B5EF4-FFF2-40B4-BE49-F238E27FC236}">
                <a16:creationId xmlns:a16="http://schemas.microsoft.com/office/drawing/2014/main" id="{3270481C-A7EA-3952-8B3E-6068DD7E0C95}"/>
              </a:ext>
            </a:extLst>
          </p:cNvPr>
          <p:cNvPicPr>
            <a:picLocks noChangeAspect="1"/>
          </p:cNvPicPr>
          <p:nvPr/>
        </p:nvPicPr>
        <p:blipFill>
          <a:blip r:embed="rId2"/>
          <a:stretch>
            <a:fillRect/>
          </a:stretch>
        </p:blipFill>
        <p:spPr>
          <a:xfrm>
            <a:off x="1691680" y="1247631"/>
            <a:ext cx="7056784" cy="3913497"/>
          </a:xfrm>
          <a:prstGeom prst="rect">
            <a:avLst/>
          </a:prstGeom>
        </p:spPr>
      </p:pic>
      <p:pic>
        <p:nvPicPr>
          <p:cNvPr id="21" name="图片 20">
            <a:extLst>
              <a:ext uri="{FF2B5EF4-FFF2-40B4-BE49-F238E27FC236}">
                <a16:creationId xmlns:a16="http://schemas.microsoft.com/office/drawing/2014/main" id="{8F539BAC-4476-CF1E-0EDA-C10A8DC6DC23}"/>
              </a:ext>
            </a:extLst>
          </p:cNvPr>
          <p:cNvPicPr>
            <a:picLocks noChangeAspect="1"/>
          </p:cNvPicPr>
          <p:nvPr/>
        </p:nvPicPr>
        <p:blipFill>
          <a:blip r:embed="rId3"/>
          <a:stretch>
            <a:fillRect/>
          </a:stretch>
        </p:blipFill>
        <p:spPr>
          <a:xfrm>
            <a:off x="1691680" y="5161128"/>
            <a:ext cx="7056784" cy="1358274"/>
          </a:xfrm>
          <a:prstGeom prst="rect">
            <a:avLst/>
          </a:prstGeom>
        </p:spPr>
      </p:pic>
      <p:sp>
        <p:nvSpPr>
          <p:cNvPr id="25" name="文本框 24">
            <a:extLst>
              <a:ext uri="{FF2B5EF4-FFF2-40B4-BE49-F238E27FC236}">
                <a16:creationId xmlns:a16="http://schemas.microsoft.com/office/drawing/2014/main" id="{54E6FA74-714A-FBCF-96B0-DD66250F1A87}"/>
              </a:ext>
            </a:extLst>
          </p:cNvPr>
          <p:cNvSpPr txBox="1"/>
          <p:nvPr/>
        </p:nvSpPr>
        <p:spPr>
          <a:xfrm rot="21600000">
            <a:off x="257036" y="1675761"/>
            <a:ext cx="1292662" cy="4208846"/>
          </a:xfrm>
          <a:prstGeom prst="rect">
            <a:avLst/>
          </a:prstGeom>
          <a:noFill/>
        </p:spPr>
        <p:txBody>
          <a:bodyPr vert="vert" wrap="square" rtlCol="0" anchor="b" anchorCtr="0">
            <a:spAutoFit/>
          </a:bodyPr>
          <a:lstStyle/>
          <a:p>
            <a:pPr algn="l"/>
            <a:r>
              <a:rPr lang="en-US" altLang="zh-CN" sz="1800" b="0" i="0" u="none" strike="noStrike" baseline="0" dirty="0">
                <a:latin typeface="HelveticaNeueLTStd-Hv"/>
              </a:rPr>
              <a:t>CONSOLIDATED STATEMENT OF PROFIT OR</a:t>
            </a:r>
          </a:p>
          <a:p>
            <a:pPr algn="l"/>
            <a:r>
              <a:rPr lang="en-US" altLang="zh-CN" sz="1800" b="0" i="0" u="none" strike="noStrike" baseline="0" dirty="0">
                <a:latin typeface="HelveticaNeueLTStd-Hv"/>
              </a:rPr>
              <a:t>LOSS AND OTHER COMPREHENSIVE INCOME</a:t>
            </a:r>
            <a:endParaRPr lang="zh-CN" altLang="en-US" dirty="0"/>
          </a:p>
        </p:txBody>
      </p:sp>
      <p:sp>
        <p:nvSpPr>
          <p:cNvPr id="27" name="任意多边形: 形状 26">
            <a:extLst>
              <a:ext uri="{FF2B5EF4-FFF2-40B4-BE49-F238E27FC236}">
                <a16:creationId xmlns:a16="http://schemas.microsoft.com/office/drawing/2014/main" id="{E5CC8040-4A43-B2AB-C03B-C83CA8D04945}"/>
              </a:ext>
            </a:extLst>
          </p:cNvPr>
          <p:cNvSpPr/>
          <p:nvPr/>
        </p:nvSpPr>
        <p:spPr>
          <a:xfrm>
            <a:off x="1784555" y="5542942"/>
            <a:ext cx="5906729" cy="341664"/>
          </a:xfrm>
          <a:custGeom>
            <a:avLst/>
            <a:gdLst>
              <a:gd name="connsiteX0" fmla="*/ 258097 w 5906729"/>
              <a:gd name="connsiteY0" fmla="*/ 90942 h 341664"/>
              <a:gd name="connsiteX1" fmla="*/ 132735 w 5906729"/>
              <a:gd name="connsiteY1" fmla="*/ 120439 h 341664"/>
              <a:gd name="connsiteX2" fmla="*/ 0 w 5906729"/>
              <a:gd name="connsiteY2" fmla="*/ 142561 h 341664"/>
              <a:gd name="connsiteX3" fmla="*/ 29497 w 5906729"/>
              <a:gd name="connsiteY3" fmla="*/ 223677 h 341664"/>
              <a:gd name="connsiteX4" fmla="*/ 110613 w 5906729"/>
              <a:gd name="connsiteY4" fmla="*/ 267923 h 341664"/>
              <a:gd name="connsiteX5" fmla="*/ 619432 w 5906729"/>
              <a:gd name="connsiteY5" fmla="*/ 304793 h 341664"/>
              <a:gd name="connsiteX6" fmla="*/ 737419 w 5906729"/>
              <a:gd name="connsiteY6" fmla="*/ 319542 h 341664"/>
              <a:gd name="connsiteX7" fmla="*/ 1319980 w 5906729"/>
              <a:gd name="connsiteY7" fmla="*/ 341664 h 341664"/>
              <a:gd name="connsiteX8" fmla="*/ 1526458 w 5906729"/>
              <a:gd name="connsiteY8" fmla="*/ 312168 h 341664"/>
              <a:gd name="connsiteX9" fmla="*/ 1592826 w 5906729"/>
              <a:gd name="connsiteY9" fmla="*/ 304793 h 341664"/>
              <a:gd name="connsiteX10" fmla="*/ 1954161 w 5906729"/>
              <a:gd name="connsiteY10" fmla="*/ 297419 h 341664"/>
              <a:gd name="connsiteX11" fmla="*/ 3215148 w 5906729"/>
              <a:gd name="connsiteY11" fmla="*/ 245800 h 341664"/>
              <a:gd name="connsiteX12" fmla="*/ 3465871 w 5906729"/>
              <a:gd name="connsiteY12" fmla="*/ 231052 h 341664"/>
              <a:gd name="connsiteX13" fmla="*/ 4166419 w 5906729"/>
              <a:gd name="connsiteY13" fmla="*/ 245800 h 341664"/>
              <a:gd name="connsiteX14" fmla="*/ 4461387 w 5906729"/>
              <a:gd name="connsiteY14" fmla="*/ 282671 h 341664"/>
              <a:gd name="connsiteX15" fmla="*/ 4572000 w 5906729"/>
              <a:gd name="connsiteY15" fmla="*/ 290045 h 341664"/>
              <a:gd name="connsiteX16" fmla="*/ 5235677 w 5906729"/>
              <a:gd name="connsiteY16" fmla="*/ 326916 h 341664"/>
              <a:gd name="connsiteX17" fmla="*/ 5759245 w 5906729"/>
              <a:gd name="connsiteY17" fmla="*/ 319542 h 341664"/>
              <a:gd name="connsiteX18" fmla="*/ 5803490 w 5906729"/>
              <a:gd name="connsiteY18" fmla="*/ 304793 h 341664"/>
              <a:gd name="connsiteX19" fmla="*/ 5877232 w 5906729"/>
              <a:gd name="connsiteY19" fmla="*/ 208929 h 341664"/>
              <a:gd name="connsiteX20" fmla="*/ 5891980 w 5906729"/>
              <a:gd name="connsiteY20" fmla="*/ 142561 h 341664"/>
              <a:gd name="connsiteX21" fmla="*/ 5906729 w 5906729"/>
              <a:gd name="connsiteY21" fmla="*/ 105690 h 341664"/>
              <a:gd name="connsiteX22" fmla="*/ 5891980 w 5906729"/>
              <a:gd name="connsiteY22" fmla="*/ 83568 h 341664"/>
              <a:gd name="connsiteX23" fmla="*/ 5869858 w 5906729"/>
              <a:gd name="connsiteY23" fmla="*/ 54071 h 341664"/>
              <a:gd name="connsiteX24" fmla="*/ 5685503 w 5906729"/>
              <a:gd name="connsiteY24" fmla="*/ 24574 h 341664"/>
              <a:gd name="connsiteX25" fmla="*/ 5228303 w 5906729"/>
              <a:gd name="connsiteY25" fmla="*/ 2452 h 341664"/>
              <a:gd name="connsiteX26" fmla="*/ 4748980 w 5906729"/>
              <a:gd name="connsiteY26" fmla="*/ 9826 h 341664"/>
              <a:gd name="connsiteX27" fmla="*/ 4343400 w 5906729"/>
              <a:gd name="connsiteY27" fmla="*/ 39323 h 341664"/>
              <a:gd name="connsiteX28" fmla="*/ 4063180 w 5906729"/>
              <a:gd name="connsiteY28" fmla="*/ 54071 h 341664"/>
              <a:gd name="connsiteX29" fmla="*/ 3989439 w 5906729"/>
              <a:gd name="connsiteY29" fmla="*/ 68819 h 341664"/>
              <a:gd name="connsiteX30" fmla="*/ 3709219 w 5906729"/>
              <a:gd name="connsiteY30" fmla="*/ 83568 h 341664"/>
              <a:gd name="connsiteX31" fmla="*/ 3355258 w 5906729"/>
              <a:gd name="connsiteY31" fmla="*/ 90942 h 341664"/>
              <a:gd name="connsiteX32" fmla="*/ 2521974 w 5906729"/>
              <a:gd name="connsiteY32" fmla="*/ 76193 h 341664"/>
              <a:gd name="connsiteX33" fmla="*/ 2485103 w 5906729"/>
              <a:gd name="connsiteY33" fmla="*/ 68819 h 341664"/>
              <a:gd name="connsiteX34" fmla="*/ 2359742 w 5906729"/>
              <a:gd name="connsiteY34" fmla="*/ 46697 h 341664"/>
              <a:gd name="connsiteX35" fmla="*/ 2109019 w 5906729"/>
              <a:gd name="connsiteY35" fmla="*/ 31948 h 341664"/>
              <a:gd name="connsiteX36" fmla="*/ 1614948 w 5906729"/>
              <a:gd name="connsiteY36" fmla="*/ 39323 h 341664"/>
              <a:gd name="connsiteX37" fmla="*/ 1496961 w 5906729"/>
              <a:gd name="connsiteY37" fmla="*/ 61445 h 341664"/>
              <a:gd name="connsiteX38" fmla="*/ 1415845 w 5906729"/>
              <a:gd name="connsiteY38" fmla="*/ 68819 h 341664"/>
              <a:gd name="connsiteX39" fmla="*/ 1297858 w 5906729"/>
              <a:gd name="connsiteY39" fmla="*/ 83568 h 341664"/>
              <a:gd name="connsiteX40" fmla="*/ 1157748 w 5906729"/>
              <a:gd name="connsiteY40" fmla="*/ 105690 h 341664"/>
              <a:gd name="connsiteX41" fmla="*/ 1002890 w 5906729"/>
              <a:gd name="connsiteY41" fmla="*/ 120439 h 341664"/>
              <a:gd name="connsiteX42" fmla="*/ 693174 w 5906729"/>
              <a:gd name="connsiteY42" fmla="*/ 113064 h 341664"/>
              <a:gd name="connsiteX43" fmla="*/ 663677 w 5906729"/>
              <a:gd name="connsiteY43" fmla="*/ 105690 h 341664"/>
              <a:gd name="connsiteX44" fmla="*/ 612058 w 5906729"/>
              <a:gd name="connsiteY44" fmla="*/ 98316 h 341664"/>
              <a:gd name="connsiteX45" fmla="*/ 523568 w 5906729"/>
              <a:gd name="connsiteY45" fmla="*/ 76193 h 341664"/>
              <a:gd name="connsiteX46" fmla="*/ 435077 w 5906729"/>
              <a:gd name="connsiteY46" fmla="*/ 68819 h 341664"/>
              <a:gd name="connsiteX47" fmla="*/ 258097 w 5906729"/>
              <a:gd name="connsiteY47" fmla="*/ 90942 h 34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906729" h="341664">
                <a:moveTo>
                  <a:pt x="258097" y="90942"/>
                </a:moveTo>
                <a:cubicBezTo>
                  <a:pt x="207707" y="99545"/>
                  <a:pt x="174830" y="112020"/>
                  <a:pt x="132735" y="120439"/>
                </a:cubicBezTo>
                <a:cubicBezTo>
                  <a:pt x="88751" y="129236"/>
                  <a:pt x="0" y="142561"/>
                  <a:pt x="0" y="142561"/>
                </a:cubicBezTo>
                <a:cubicBezTo>
                  <a:pt x="9832" y="169600"/>
                  <a:pt x="10462" y="202103"/>
                  <a:pt x="29497" y="223677"/>
                </a:cubicBezTo>
                <a:cubicBezTo>
                  <a:pt x="49875" y="246772"/>
                  <a:pt x="82526" y="255284"/>
                  <a:pt x="110613" y="267923"/>
                </a:cubicBezTo>
                <a:cubicBezTo>
                  <a:pt x="259189" y="334783"/>
                  <a:pt x="519346" y="301457"/>
                  <a:pt x="619432" y="304793"/>
                </a:cubicBezTo>
                <a:cubicBezTo>
                  <a:pt x="658761" y="309709"/>
                  <a:pt x="697994" y="315464"/>
                  <a:pt x="737419" y="319542"/>
                </a:cubicBezTo>
                <a:cubicBezTo>
                  <a:pt x="901652" y="336532"/>
                  <a:pt x="1274559" y="340288"/>
                  <a:pt x="1319980" y="341664"/>
                </a:cubicBezTo>
                <a:lnTo>
                  <a:pt x="1526458" y="312168"/>
                </a:lnTo>
                <a:cubicBezTo>
                  <a:pt x="1548516" y="309187"/>
                  <a:pt x="1570580" y="305560"/>
                  <a:pt x="1592826" y="304793"/>
                </a:cubicBezTo>
                <a:cubicBezTo>
                  <a:pt x="1713225" y="300641"/>
                  <a:pt x="1833716" y="299877"/>
                  <a:pt x="1954161" y="297419"/>
                </a:cubicBezTo>
                <a:cubicBezTo>
                  <a:pt x="2413714" y="239977"/>
                  <a:pt x="1938346" y="297649"/>
                  <a:pt x="3215148" y="245800"/>
                </a:cubicBezTo>
                <a:cubicBezTo>
                  <a:pt x="3298798" y="242403"/>
                  <a:pt x="3465871" y="231052"/>
                  <a:pt x="3465871" y="231052"/>
                </a:cubicBezTo>
                <a:lnTo>
                  <a:pt x="4166419" y="245800"/>
                </a:lnTo>
                <a:cubicBezTo>
                  <a:pt x="4256921" y="248975"/>
                  <a:pt x="4372701" y="272817"/>
                  <a:pt x="4461387" y="282671"/>
                </a:cubicBezTo>
                <a:cubicBezTo>
                  <a:pt x="4498114" y="286752"/>
                  <a:pt x="4535129" y="287587"/>
                  <a:pt x="4572000" y="290045"/>
                </a:cubicBezTo>
                <a:cubicBezTo>
                  <a:pt x="4876439" y="350933"/>
                  <a:pt x="4709805" y="326916"/>
                  <a:pt x="5235677" y="326916"/>
                </a:cubicBezTo>
                <a:cubicBezTo>
                  <a:pt x="5410217" y="326916"/>
                  <a:pt x="5584722" y="322000"/>
                  <a:pt x="5759245" y="319542"/>
                </a:cubicBezTo>
                <a:cubicBezTo>
                  <a:pt x="5773993" y="314626"/>
                  <a:pt x="5794454" y="317443"/>
                  <a:pt x="5803490" y="304793"/>
                </a:cubicBezTo>
                <a:cubicBezTo>
                  <a:pt x="5851520" y="237552"/>
                  <a:pt x="5826824" y="269418"/>
                  <a:pt x="5877232" y="208929"/>
                </a:cubicBezTo>
                <a:cubicBezTo>
                  <a:pt x="5882148" y="186806"/>
                  <a:pt x="5885754" y="164351"/>
                  <a:pt x="5891980" y="142561"/>
                </a:cubicBezTo>
                <a:cubicBezTo>
                  <a:pt x="5895617" y="129833"/>
                  <a:pt x="5906729" y="118927"/>
                  <a:pt x="5906729" y="105690"/>
                </a:cubicBezTo>
                <a:cubicBezTo>
                  <a:pt x="5906729" y="96827"/>
                  <a:pt x="5897131" y="90780"/>
                  <a:pt x="5891980" y="83568"/>
                </a:cubicBezTo>
                <a:cubicBezTo>
                  <a:pt x="5884836" y="73567"/>
                  <a:pt x="5880679" y="59898"/>
                  <a:pt x="5869858" y="54071"/>
                </a:cubicBezTo>
                <a:cubicBezTo>
                  <a:pt x="5815883" y="25007"/>
                  <a:pt x="5742294" y="28360"/>
                  <a:pt x="5685503" y="24574"/>
                </a:cubicBezTo>
                <a:cubicBezTo>
                  <a:pt x="5490563" y="-10869"/>
                  <a:pt x="5588342" y="2452"/>
                  <a:pt x="5228303" y="2452"/>
                </a:cubicBezTo>
                <a:cubicBezTo>
                  <a:pt x="5068510" y="2452"/>
                  <a:pt x="4908754" y="7368"/>
                  <a:pt x="4748980" y="9826"/>
                </a:cubicBezTo>
                <a:lnTo>
                  <a:pt x="4343400" y="39323"/>
                </a:lnTo>
                <a:cubicBezTo>
                  <a:pt x="4252565" y="45631"/>
                  <a:pt x="4153535" y="49769"/>
                  <a:pt x="4063180" y="54071"/>
                </a:cubicBezTo>
                <a:cubicBezTo>
                  <a:pt x="4038600" y="58987"/>
                  <a:pt x="4014276" y="65432"/>
                  <a:pt x="3989439" y="68819"/>
                </a:cubicBezTo>
                <a:cubicBezTo>
                  <a:pt x="3921762" y="78047"/>
                  <a:pt x="3747833" y="82524"/>
                  <a:pt x="3709219" y="83568"/>
                </a:cubicBezTo>
                <a:lnTo>
                  <a:pt x="3355258" y="90942"/>
                </a:lnTo>
                <a:lnTo>
                  <a:pt x="2521974" y="76193"/>
                </a:lnTo>
                <a:cubicBezTo>
                  <a:pt x="2509444" y="75874"/>
                  <a:pt x="2497435" y="71061"/>
                  <a:pt x="2485103" y="68819"/>
                </a:cubicBezTo>
                <a:cubicBezTo>
                  <a:pt x="2443355" y="61229"/>
                  <a:pt x="2401847" y="51960"/>
                  <a:pt x="2359742" y="46697"/>
                </a:cubicBezTo>
                <a:cubicBezTo>
                  <a:pt x="2329252" y="42886"/>
                  <a:pt x="2125567" y="32819"/>
                  <a:pt x="2109019" y="31948"/>
                </a:cubicBezTo>
                <a:lnTo>
                  <a:pt x="1614948" y="39323"/>
                </a:lnTo>
                <a:cubicBezTo>
                  <a:pt x="1573110" y="40454"/>
                  <a:pt x="1538292" y="55246"/>
                  <a:pt x="1496961" y="61445"/>
                </a:cubicBezTo>
                <a:cubicBezTo>
                  <a:pt x="1470111" y="65472"/>
                  <a:pt x="1442860" y="66118"/>
                  <a:pt x="1415845" y="68819"/>
                </a:cubicBezTo>
                <a:cubicBezTo>
                  <a:pt x="1353876" y="75016"/>
                  <a:pt x="1354588" y="75463"/>
                  <a:pt x="1297858" y="83568"/>
                </a:cubicBezTo>
                <a:cubicBezTo>
                  <a:pt x="1239982" y="102859"/>
                  <a:pt x="1274022" y="93120"/>
                  <a:pt x="1157748" y="105690"/>
                </a:cubicBezTo>
                <a:cubicBezTo>
                  <a:pt x="1106195" y="111263"/>
                  <a:pt x="1054509" y="115523"/>
                  <a:pt x="1002890" y="120439"/>
                </a:cubicBezTo>
                <a:lnTo>
                  <a:pt x="693174" y="113064"/>
                </a:lnTo>
                <a:cubicBezTo>
                  <a:pt x="683049" y="112624"/>
                  <a:pt x="673648" y="107503"/>
                  <a:pt x="663677" y="105690"/>
                </a:cubicBezTo>
                <a:cubicBezTo>
                  <a:pt x="646576" y="102581"/>
                  <a:pt x="629066" y="101897"/>
                  <a:pt x="612058" y="98316"/>
                </a:cubicBezTo>
                <a:cubicBezTo>
                  <a:pt x="582306" y="92052"/>
                  <a:pt x="553559" y="81191"/>
                  <a:pt x="523568" y="76193"/>
                </a:cubicBezTo>
                <a:cubicBezTo>
                  <a:pt x="494371" y="71327"/>
                  <a:pt x="464574" y="71277"/>
                  <a:pt x="435077" y="68819"/>
                </a:cubicBezTo>
                <a:cubicBezTo>
                  <a:pt x="367425" y="51907"/>
                  <a:pt x="308487" y="82339"/>
                  <a:pt x="258097" y="90942"/>
                </a:cubicBezTo>
                <a:close/>
              </a:path>
            </a:pathLst>
          </a:cu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7">
            <a:extLst>
              <a:ext uri="{FF2B5EF4-FFF2-40B4-BE49-F238E27FC236}">
                <a16:creationId xmlns:a16="http://schemas.microsoft.com/office/drawing/2014/main" id="{F673E87C-E58B-EA77-7F67-26684CD7E815}"/>
              </a:ext>
            </a:extLst>
          </p:cNvPr>
          <p:cNvSpPr txBox="1"/>
          <p:nvPr/>
        </p:nvSpPr>
        <p:spPr>
          <a:xfrm>
            <a:off x="457200" y="6021288"/>
            <a:ext cx="1092499" cy="369332"/>
          </a:xfrm>
          <a:prstGeom prst="rect">
            <a:avLst/>
          </a:prstGeom>
          <a:noFill/>
        </p:spPr>
        <p:txBody>
          <a:bodyPr wrap="square" rtlCol="0">
            <a:spAutoFit/>
          </a:bodyPr>
          <a:lstStyle/>
          <a:p>
            <a:r>
              <a:rPr lang="en-US" altLang="zh-CN" b="1" dirty="0">
                <a:solidFill>
                  <a:srgbClr val="FF0000"/>
                </a:solidFill>
              </a:rPr>
              <a:t>NI</a:t>
            </a:r>
            <a:endParaRPr lang="zh-CN" altLang="en-US" b="1" dirty="0">
              <a:solidFill>
                <a:srgbClr val="FF0000"/>
              </a:solidFill>
            </a:endParaRPr>
          </a:p>
        </p:txBody>
      </p:sp>
      <p:cxnSp>
        <p:nvCxnSpPr>
          <p:cNvPr id="30" name="直接箭头连接符 29">
            <a:extLst>
              <a:ext uri="{FF2B5EF4-FFF2-40B4-BE49-F238E27FC236}">
                <a16:creationId xmlns:a16="http://schemas.microsoft.com/office/drawing/2014/main" id="{74E1D72E-6E3C-EEFD-FEB2-65A8A288BD1E}"/>
              </a:ext>
            </a:extLst>
          </p:cNvPr>
          <p:cNvCxnSpPr/>
          <p:nvPr/>
        </p:nvCxnSpPr>
        <p:spPr>
          <a:xfrm flipV="1">
            <a:off x="755576" y="5733256"/>
            <a:ext cx="1080120" cy="50405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任意多边形: 形状 30">
            <a:extLst>
              <a:ext uri="{FF2B5EF4-FFF2-40B4-BE49-F238E27FC236}">
                <a16:creationId xmlns:a16="http://schemas.microsoft.com/office/drawing/2014/main" id="{5D6618EE-E951-2077-4339-F77B30CE1EF1}"/>
              </a:ext>
            </a:extLst>
          </p:cNvPr>
          <p:cNvSpPr/>
          <p:nvPr/>
        </p:nvSpPr>
        <p:spPr>
          <a:xfrm>
            <a:off x="1827616" y="4128825"/>
            <a:ext cx="5690706" cy="650738"/>
          </a:xfrm>
          <a:custGeom>
            <a:avLst/>
            <a:gdLst>
              <a:gd name="connsiteX0" fmla="*/ 96551 w 5690706"/>
              <a:gd name="connsiteY0" fmla="*/ 33658 h 650738"/>
              <a:gd name="connsiteX1" fmla="*/ 68502 w 5690706"/>
              <a:gd name="connsiteY1" fmla="*/ 61708 h 650738"/>
              <a:gd name="connsiteX2" fmla="*/ 23623 w 5690706"/>
              <a:gd name="connsiteY2" fmla="*/ 100976 h 650738"/>
              <a:gd name="connsiteX3" fmla="*/ 18013 w 5690706"/>
              <a:gd name="connsiteY3" fmla="*/ 140245 h 650738"/>
              <a:gd name="connsiteX4" fmla="*/ 12404 w 5690706"/>
              <a:gd name="connsiteY4" fmla="*/ 157074 h 650738"/>
              <a:gd name="connsiteX5" fmla="*/ 6794 w 5690706"/>
              <a:gd name="connsiteY5" fmla="*/ 207563 h 650738"/>
              <a:gd name="connsiteX6" fmla="*/ 1184 w 5690706"/>
              <a:gd name="connsiteY6" fmla="*/ 319759 h 650738"/>
              <a:gd name="connsiteX7" fmla="*/ 29233 w 5690706"/>
              <a:gd name="connsiteY7" fmla="*/ 409516 h 650738"/>
              <a:gd name="connsiteX8" fmla="*/ 85331 w 5690706"/>
              <a:gd name="connsiteY8" fmla="*/ 504883 h 650738"/>
              <a:gd name="connsiteX9" fmla="*/ 175088 w 5690706"/>
              <a:gd name="connsiteY9" fmla="*/ 577811 h 650738"/>
              <a:gd name="connsiteX10" fmla="*/ 236796 w 5690706"/>
              <a:gd name="connsiteY10" fmla="*/ 583420 h 650738"/>
              <a:gd name="connsiteX11" fmla="*/ 337773 w 5690706"/>
              <a:gd name="connsiteY11" fmla="*/ 600250 h 650738"/>
              <a:gd name="connsiteX12" fmla="*/ 623874 w 5690706"/>
              <a:gd name="connsiteY12" fmla="*/ 628299 h 650738"/>
              <a:gd name="connsiteX13" fmla="*/ 865096 w 5690706"/>
              <a:gd name="connsiteY13" fmla="*/ 639519 h 650738"/>
              <a:gd name="connsiteX14" fmla="*/ 3546588 w 5690706"/>
              <a:gd name="connsiteY14" fmla="*/ 628299 h 650738"/>
              <a:gd name="connsiteX15" fmla="*/ 4006593 w 5690706"/>
              <a:gd name="connsiteY15" fmla="*/ 639519 h 650738"/>
              <a:gd name="connsiteX16" fmla="*/ 4309523 w 5690706"/>
              <a:gd name="connsiteY16" fmla="*/ 650738 h 650738"/>
              <a:gd name="connsiteX17" fmla="*/ 4791967 w 5690706"/>
              <a:gd name="connsiteY17" fmla="*/ 645128 h 650738"/>
              <a:gd name="connsiteX18" fmla="*/ 4937822 w 5690706"/>
              <a:gd name="connsiteY18" fmla="*/ 628299 h 650738"/>
              <a:gd name="connsiteX19" fmla="*/ 5229532 w 5690706"/>
              <a:gd name="connsiteY19" fmla="*/ 611469 h 650738"/>
              <a:gd name="connsiteX20" fmla="*/ 5414656 w 5690706"/>
              <a:gd name="connsiteY20" fmla="*/ 594640 h 650738"/>
              <a:gd name="connsiteX21" fmla="*/ 5487584 w 5690706"/>
              <a:gd name="connsiteY21" fmla="*/ 566591 h 650738"/>
              <a:gd name="connsiteX22" fmla="*/ 5627829 w 5690706"/>
              <a:gd name="connsiteY22" fmla="*/ 510493 h 650738"/>
              <a:gd name="connsiteX23" fmla="*/ 5661488 w 5690706"/>
              <a:gd name="connsiteY23" fmla="*/ 482444 h 650738"/>
              <a:gd name="connsiteX24" fmla="*/ 5689537 w 5690706"/>
              <a:gd name="connsiteY24" fmla="*/ 403906 h 650738"/>
              <a:gd name="connsiteX25" fmla="*/ 5683928 w 5690706"/>
              <a:gd name="connsiteY25" fmla="*/ 269271 h 650738"/>
              <a:gd name="connsiteX26" fmla="*/ 5655878 w 5690706"/>
              <a:gd name="connsiteY26" fmla="*/ 235612 h 650738"/>
              <a:gd name="connsiteX27" fmla="*/ 5627829 w 5690706"/>
              <a:gd name="connsiteY27" fmla="*/ 190733 h 650738"/>
              <a:gd name="connsiteX28" fmla="*/ 5605390 w 5690706"/>
              <a:gd name="connsiteY28" fmla="*/ 162684 h 650738"/>
              <a:gd name="connsiteX29" fmla="*/ 5397827 w 5690706"/>
              <a:gd name="connsiteY29" fmla="*/ 61708 h 650738"/>
              <a:gd name="connsiteX30" fmla="*/ 5313680 w 5690706"/>
              <a:gd name="connsiteY30" fmla="*/ 44878 h 650738"/>
              <a:gd name="connsiteX31" fmla="*/ 5173434 w 5690706"/>
              <a:gd name="connsiteY31" fmla="*/ 28049 h 650738"/>
              <a:gd name="connsiteX32" fmla="*/ 5027579 w 5690706"/>
              <a:gd name="connsiteY32" fmla="*/ 22439 h 650738"/>
              <a:gd name="connsiteX33" fmla="*/ 4696600 w 5690706"/>
              <a:gd name="connsiteY33" fmla="*/ 5609 h 650738"/>
              <a:gd name="connsiteX34" fmla="*/ 4275864 w 5690706"/>
              <a:gd name="connsiteY34" fmla="*/ 0 h 650738"/>
              <a:gd name="connsiteX35" fmla="*/ 3355854 w 5690706"/>
              <a:gd name="connsiteY35" fmla="*/ 5609 h 650738"/>
              <a:gd name="connsiteX36" fmla="*/ 3109022 w 5690706"/>
              <a:gd name="connsiteY36" fmla="*/ 22439 h 650738"/>
              <a:gd name="connsiteX37" fmla="*/ 2738774 w 5690706"/>
              <a:gd name="connsiteY37" fmla="*/ 33658 h 650738"/>
              <a:gd name="connsiteX38" fmla="*/ 2475113 w 5690706"/>
              <a:gd name="connsiteY38" fmla="*/ 44878 h 650738"/>
              <a:gd name="connsiteX39" fmla="*/ 1212904 w 5690706"/>
              <a:gd name="connsiteY39" fmla="*/ 50488 h 650738"/>
              <a:gd name="connsiteX40" fmla="*/ 741680 w 5690706"/>
              <a:gd name="connsiteY40" fmla="*/ 39268 h 650738"/>
              <a:gd name="connsiteX41" fmla="*/ 382651 w 5690706"/>
              <a:gd name="connsiteY41" fmla="*/ 56098 h 650738"/>
              <a:gd name="connsiteX42" fmla="*/ 197528 w 5690706"/>
              <a:gd name="connsiteY42" fmla="*/ 61708 h 650738"/>
              <a:gd name="connsiteX43" fmla="*/ 96551 w 5690706"/>
              <a:gd name="connsiteY43" fmla="*/ 84147 h 650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690706" h="650738">
                <a:moveTo>
                  <a:pt x="96551" y="33658"/>
                </a:moveTo>
                <a:cubicBezTo>
                  <a:pt x="87201" y="43008"/>
                  <a:pt x="78385" y="52923"/>
                  <a:pt x="68502" y="61708"/>
                </a:cubicBezTo>
                <a:cubicBezTo>
                  <a:pt x="-1055" y="123537"/>
                  <a:pt x="96409" y="28193"/>
                  <a:pt x="23623" y="100976"/>
                </a:cubicBezTo>
                <a:cubicBezTo>
                  <a:pt x="21753" y="114066"/>
                  <a:pt x="20606" y="127279"/>
                  <a:pt x="18013" y="140245"/>
                </a:cubicBezTo>
                <a:cubicBezTo>
                  <a:pt x="16853" y="146043"/>
                  <a:pt x="13376" y="151241"/>
                  <a:pt x="12404" y="157074"/>
                </a:cubicBezTo>
                <a:cubicBezTo>
                  <a:pt x="9620" y="173777"/>
                  <a:pt x="8664" y="190733"/>
                  <a:pt x="6794" y="207563"/>
                </a:cubicBezTo>
                <a:cubicBezTo>
                  <a:pt x="4924" y="244962"/>
                  <a:pt x="-2951" y="282543"/>
                  <a:pt x="1184" y="319759"/>
                </a:cubicBezTo>
                <a:cubicBezTo>
                  <a:pt x="4646" y="350913"/>
                  <a:pt x="18616" y="380023"/>
                  <a:pt x="29233" y="409516"/>
                </a:cubicBezTo>
                <a:cubicBezTo>
                  <a:pt x="46962" y="458762"/>
                  <a:pt x="53116" y="463882"/>
                  <a:pt x="85331" y="504883"/>
                </a:cubicBezTo>
                <a:cubicBezTo>
                  <a:pt x="112192" y="539070"/>
                  <a:pt x="129098" y="561088"/>
                  <a:pt x="175088" y="577811"/>
                </a:cubicBezTo>
                <a:cubicBezTo>
                  <a:pt x="194499" y="584869"/>
                  <a:pt x="216336" y="580598"/>
                  <a:pt x="236796" y="583420"/>
                </a:cubicBezTo>
                <a:cubicBezTo>
                  <a:pt x="270599" y="588082"/>
                  <a:pt x="303877" y="596320"/>
                  <a:pt x="337773" y="600250"/>
                </a:cubicBezTo>
                <a:cubicBezTo>
                  <a:pt x="432960" y="611286"/>
                  <a:pt x="528197" y="622983"/>
                  <a:pt x="623874" y="628299"/>
                </a:cubicBezTo>
                <a:cubicBezTo>
                  <a:pt x="771564" y="636504"/>
                  <a:pt x="691166" y="632562"/>
                  <a:pt x="865096" y="639519"/>
                </a:cubicBezTo>
                <a:lnTo>
                  <a:pt x="3546588" y="628299"/>
                </a:lnTo>
                <a:cubicBezTo>
                  <a:pt x="3699969" y="628299"/>
                  <a:pt x="3853279" y="635010"/>
                  <a:pt x="4006593" y="639519"/>
                </a:cubicBezTo>
                <a:lnTo>
                  <a:pt x="4309523" y="650738"/>
                </a:lnTo>
                <a:cubicBezTo>
                  <a:pt x="4470338" y="648868"/>
                  <a:pt x="4631244" y="650868"/>
                  <a:pt x="4791967" y="645128"/>
                </a:cubicBezTo>
                <a:cubicBezTo>
                  <a:pt x="4840877" y="643381"/>
                  <a:pt x="4889068" y="632576"/>
                  <a:pt x="4937822" y="628299"/>
                </a:cubicBezTo>
                <a:cubicBezTo>
                  <a:pt x="5070123" y="616694"/>
                  <a:pt x="5108411" y="618390"/>
                  <a:pt x="5229532" y="611469"/>
                </a:cubicBezTo>
                <a:cubicBezTo>
                  <a:pt x="5309832" y="606881"/>
                  <a:pt x="5328073" y="603754"/>
                  <a:pt x="5414656" y="594640"/>
                </a:cubicBezTo>
                <a:cubicBezTo>
                  <a:pt x="5438965" y="585290"/>
                  <a:pt x="5462971" y="575111"/>
                  <a:pt x="5487584" y="566591"/>
                </a:cubicBezTo>
                <a:cubicBezTo>
                  <a:pt x="5560269" y="541431"/>
                  <a:pt x="5561655" y="550933"/>
                  <a:pt x="5627829" y="510493"/>
                </a:cubicBezTo>
                <a:cubicBezTo>
                  <a:pt x="5640291" y="502877"/>
                  <a:pt x="5650268" y="491794"/>
                  <a:pt x="5661488" y="482444"/>
                </a:cubicBezTo>
                <a:cubicBezTo>
                  <a:pt x="5674386" y="456648"/>
                  <a:pt x="5688586" y="434335"/>
                  <a:pt x="5689537" y="403906"/>
                </a:cubicBezTo>
                <a:cubicBezTo>
                  <a:pt x="5690940" y="359011"/>
                  <a:pt x="5692737" y="313316"/>
                  <a:pt x="5683928" y="269271"/>
                </a:cubicBezTo>
                <a:cubicBezTo>
                  <a:pt x="5681064" y="254950"/>
                  <a:pt x="5664367" y="247496"/>
                  <a:pt x="5655878" y="235612"/>
                </a:cubicBezTo>
                <a:cubicBezTo>
                  <a:pt x="5645624" y="221257"/>
                  <a:pt x="5637870" y="205237"/>
                  <a:pt x="5627829" y="190733"/>
                </a:cubicBezTo>
                <a:cubicBezTo>
                  <a:pt x="5621014" y="180889"/>
                  <a:pt x="5615182" y="169575"/>
                  <a:pt x="5605390" y="162684"/>
                </a:cubicBezTo>
                <a:cubicBezTo>
                  <a:pt x="5506913" y="93386"/>
                  <a:pt x="5495681" y="85328"/>
                  <a:pt x="5397827" y="61708"/>
                </a:cubicBezTo>
                <a:cubicBezTo>
                  <a:pt x="5370021" y="54996"/>
                  <a:pt x="5341968" y="49121"/>
                  <a:pt x="5313680" y="44878"/>
                </a:cubicBezTo>
                <a:cubicBezTo>
                  <a:pt x="5267117" y="37894"/>
                  <a:pt x="5220374" y="31731"/>
                  <a:pt x="5173434" y="28049"/>
                </a:cubicBezTo>
                <a:cubicBezTo>
                  <a:pt x="5124929" y="24245"/>
                  <a:pt x="5076179" y="24726"/>
                  <a:pt x="5027579" y="22439"/>
                </a:cubicBezTo>
                <a:cubicBezTo>
                  <a:pt x="4917232" y="17246"/>
                  <a:pt x="4807020" y="8905"/>
                  <a:pt x="4696600" y="5609"/>
                </a:cubicBezTo>
                <a:cubicBezTo>
                  <a:pt x="4556405" y="1424"/>
                  <a:pt x="4416109" y="1870"/>
                  <a:pt x="4275864" y="0"/>
                </a:cubicBezTo>
                <a:lnTo>
                  <a:pt x="3355854" y="5609"/>
                </a:lnTo>
                <a:cubicBezTo>
                  <a:pt x="3273401" y="7195"/>
                  <a:pt x="3191360" y="17800"/>
                  <a:pt x="3109022" y="22439"/>
                </a:cubicBezTo>
                <a:cubicBezTo>
                  <a:pt x="3006124" y="28236"/>
                  <a:pt x="2832670" y="30383"/>
                  <a:pt x="2738774" y="33658"/>
                </a:cubicBezTo>
                <a:cubicBezTo>
                  <a:pt x="2650861" y="36725"/>
                  <a:pt x="2563074" y="43908"/>
                  <a:pt x="2475113" y="44878"/>
                </a:cubicBezTo>
                <a:lnTo>
                  <a:pt x="1212904" y="50488"/>
                </a:lnTo>
                <a:lnTo>
                  <a:pt x="741680" y="39268"/>
                </a:lnTo>
                <a:cubicBezTo>
                  <a:pt x="259621" y="35531"/>
                  <a:pt x="655245" y="40371"/>
                  <a:pt x="382651" y="56098"/>
                </a:cubicBezTo>
                <a:cubicBezTo>
                  <a:pt x="321017" y="59654"/>
                  <a:pt x="259236" y="59838"/>
                  <a:pt x="197528" y="61708"/>
                </a:cubicBezTo>
                <a:cubicBezTo>
                  <a:pt x="121637" y="68606"/>
                  <a:pt x="154804" y="59181"/>
                  <a:pt x="96551" y="84147"/>
                </a:cubicBezTo>
              </a:path>
            </a:pathLst>
          </a:cu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文本框 31">
            <a:extLst>
              <a:ext uri="{FF2B5EF4-FFF2-40B4-BE49-F238E27FC236}">
                <a16:creationId xmlns:a16="http://schemas.microsoft.com/office/drawing/2014/main" id="{02E0511A-46DE-A524-74EC-A53E8F43A011}"/>
              </a:ext>
            </a:extLst>
          </p:cNvPr>
          <p:cNvSpPr txBox="1"/>
          <p:nvPr/>
        </p:nvSpPr>
        <p:spPr>
          <a:xfrm>
            <a:off x="4283968" y="2996952"/>
            <a:ext cx="1728192" cy="646331"/>
          </a:xfrm>
          <a:prstGeom prst="rect">
            <a:avLst/>
          </a:prstGeom>
          <a:noFill/>
        </p:spPr>
        <p:txBody>
          <a:bodyPr wrap="square" rtlCol="0">
            <a:spAutoFit/>
          </a:bodyPr>
          <a:lstStyle/>
          <a:p>
            <a:r>
              <a:rPr lang="en-US" altLang="zh-CN" b="1" dirty="0">
                <a:solidFill>
                  <a:srgbClr val="FF0000"/>
                </a:solidFill>
              </a:rPr>
              <a:t>t=2980/19712=15%</a:t>
            </a:r>
            <a:endParaRPr lang="zh-CN" altLang="en-US" b="1" dirty="0">
              <a:solidFill>
                <a:srgbClr val="FF0000"/>
              </a:solidFill>
            </a:endParaRPr>
          </a:p>
        </p:txBody>
      </p:sp>
      <p:cxnSp>
        <p:nvCxnSpPr>
          <p:cNvPr id="34" name="直接箭头连接符 33">
            <a:extLst>
              <a:ext uri="{FF2B5EF4-FFF2-40B4-BE49-F238E27FC236}">
                <a16:creationId xmlns:a16="http://schemas.microsoft.com/office/drawing/2014/main" id="{1F5F7FE6-C187-0DDD-17B6-5154A189290C}"/>
              </a:ext>
            </a:extLst>
          </p:cNvPr>
          <p:cNvCxnSpPr>
            <a:cxnSpLocks/>
          </p:cNvCxnSpPr>
          <p:nvPr/>
        </p:nvCxnSpPr>
        <p:spPr>
          <a:xfrm>
            <a:off x="5004048" y="3429000"/>
            <a:ext cx="792088" cy="69982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22476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A8AA962-A205-C193-44E0-F09DF37C39FB}"/>
              </a:ext>
            </a:extLst>
          </p:cNvPr>
          <p:cNvSpPr>
            <a:spLocks noGrp="1"/>
          </p:cNvSpPr>
          <p:nvPr>
            <p:ph type="title"/>
          </p:nvPr>
        </p:nvSpPr>
        <p:spPr/>
        <p:txBody>
          <a:bodyPr/>
          <a:lstStyle/>
          <a:p>
            <a:endParaRPr lang="zh-CN" altLang="en-US"/>
          </a:p>
        </p:txBody>
      </p:sp>
      <p:pic>
        <p:nvPicPr>
          <p:cNvPr id="6" name="图片 5">
            <a:extLst>
              <a:ext uri="{FF2B5EF4-FFF2-40B4-BE49-F238E27FC236}">
                <a16:creationId xmlns:a16="http://schemas.microsoft.com/office/drawing/2014/main" id="{70F71EFB-EBB9-9E91-F1B0-DDFDAC9637BC}"/>
              </a:ext>
            </a:extLst>
          </p:cNvPr>
          <p:cNvPicPr>
            <a:picLocks noChangeAspect="1"/>
          </p:cNvPicPr>
          <p:nvPr/>
        </p:nvPicPr>
        <p:blipFill>
          <a:blip r:embed="rId2"/>
          <a:stretch>
            <a:fillRect/>
          </a:stretch>
        </p:blipFill>
        <p:spPr>
          <a:xfrm>
            <a:off x="1269976" y="207638"/>
            <a:ext cx="7416824" cy="6442723"/>
          </a:xfrm>
          <a:prstGeom prst="rect">
            <a:avLst/>
          </a:prstGeom>
        </p:spPr>
      </p:pic>
      <p:sp>
        <p:nvSpPr>
          <p:cNvPr id="7" name="任意多边形: 形状 6">
            <a:extLst>
              <a:ext uri="{FF2B5EF4-FFF2-40B4-BE49-F238E27FC236}">
                <a16:creationId xmlns:a16="http://schemas.microsoft.com/office/drawing/2014/main" id="{F6638F14-E7BD-70E1-8996-479AB8C0B0E9}"/>
              </a:ext>
            </a:extLst>
          </p:cNvPr>
          <p:cNvSpPr/>
          <p:nvPr/>
        </p:nvSpPr>
        <p:spPr>
          <a:xfrm>
            <a:off x="1475656" y="1672391"/>
            <a:ext cx="6120679" cy="388457"/>
          </a:xfrm>
          <a:custGeom>
            <a:avLst/>
            <a:gdLst>
              <a:gd name="connsiteX0" fmla="*/ 213852 w 6135329"/>
              <a:gd name="connsiteY0" fmla="*/ 90042 h 340465"/>
              <a:gd name="connsiteX1" fmla="*/ 228600 w 6135329"/>
              <a:gd name="connsiteY1" fmla="*/ 31049 h 340465"/>
              <a:gd name="connsiteX2" fmla="*/ 368710 w 6135329"/>
              <a:gd name="connsiteY2" fmla="*/ 1552 h 340465"/>
              <a:gd name="connsiteX3" fmla="*/ 759542 w 6135329"/>
              <a:gd name="connsiteY3" fmla="*/ 8926 h 340465"/>
              <a:gd name="connsiteX4" fmla="*/ 951271 w 6135329"/>
              <a:gd name="connsiteY4" fmla="*/ 60545 h 340465"/>
              <a:gd name="connsiteX5" fmla="*/ 1165123 w 6135329"/>
              <a:gd name="connsiteY5" fmla="*/ 75294 h 340465"/>
              <a:gd name="connsiteX6" fmla="*/ 1268362 w 6135329"/>
              <a:gd name="connsiteY6" fmla="*/ 90042 h 340465"/>
              <a:gd name="connsiteX7" fmla="*/ 1334729 w 6135329"/>
              <a:gd name="connsiteY7" fmla="*/ 97416 h 340465"/>
              <a:gd name="connsiteX8" fmla="*/ 1408471 w 6135329"/>
              <a:gd name="connsiteY8" fmla="*/ 112165 h 340465"/>
              <a:gd name="connsiteX9" fmla="*/ 1791929 w 6135329"/>
              <a:gd name="connsiteY9" fmla="*/ 126913 h 340465"/>
              <a:gd name="connsiteX10" fmla="*/ 3900949 w 6135329"/>
              <a:gd name="connsiteY10" fmla="*/ 90042 h 340465"/>
              <a:gd name="connsiteX11" fmla="*/ 4439265 w 6135329"/>
              <a:gd name="connsiteY11" fmla="*/ 16300 h 340465"/>
              <a:gd name="connsiteX12" fmla="*/ 5987846 w 6135329"/>
              <a:gd name="connsiteY12" fmla="*/ 38423 h 340465"/>
              <a:gd name="connsiteX13" fmla="*/ 6135329 w 6135329"/>
              <a:gd name="connsiteY13" fmla="*/ 82668 h 340465"/>
              <a:gd name="connsiteX14" fmla="*/ 6127955 w 6135329"/>
              <a:gd name="connsiteY14" fmla="*/ 126913 h 340465"/>
              <a:gd name="connsiteX15" fmla="*/ 6083710 w 6135329"/>
              <a:gd name="connsiteY15" fmla="*/ 156410 h 340465"/>
              <a:gd name="connsiteX16" fmla="*/ 6068962 w 6135329"/>
              <a:gd name="connsiteY16" fmla="*/ 178533 h 340465"/>
              <a:gd name="connsiteX17" fmla="*/ 5456904 w 6135329"/>
              <a:gd name="connsiteY17" fmla="*/ 185907 h 340465"/>
              <a:gd name="connsiteX18" fmla="*/ 5397910 w 6135329"/>
              <a:gd name="connsiteY18" fmla="*/ 193281 h 340465"/>
              <a:gd name="connsiteX19" fmla="*/ 5117691 w 6135329"/>
              <a:gd name="connsiteY19" fmla="*/ 200655 h 340465"/>
              <a:gd name="connsiteX20" fmla="*/ 5021826 w 6135329"/>
              <a:gd name="connsiteY20" fmla="*/ 215404 h 340465"/>
              <a:gd name="connsiteX21" fmla="*/ 4948084 w 6135329"/>
              <a:gd name="connsiteY21" fmla="*/ 222778 h 340465"/>
              <a:gd name="connsiteX22" fmla="*/ 4918588 w 6135329"/>
              <a:gd name="connsiteY22" fmla="*/ 230152 h 340465"/>
              <a:gd name="connsiteX23" fmla="*/ 4719484 w 6135329"/>
              <a:gd name="connsiteY23" fmla="*/ 244900 h 340465"/>
              <a:gd name="connsiteX24" fmla="*/ 4630994 w 6135329"/>
              <a:gd name="connsiteY24" fmla="*/ 259649 h 340465"/>
              <a:gd name="connsiteX25" fmla="*/ 4527755 w 6135329"/>
              <a:gd name="connsiteY25" fmla="*/ 281771 h 340465"/>
              <a:gd name="connsiteX26" fmla="*/ 4210665 w 6135329"/>
              <a:gd name="connsiteY26" fmla="*/ 296520 h 340465"/>
              <a:gd name="connsiteX27" fmla="*/ 3399504 w 6135329"/>
              <a:gd name="connsiteY27" fmla="*/ 311268 h 340465"/>
              <a:gd name="connsiteX28" fmla="*/ 1622323 w 6135329"/>
              <a:gd name="connsiteY28" fmla="*/ 311268 h 340465"/>
              <a:gd name="connsiteX29" fmla="*/ 1526458 w 6135329"/>
              <a:gd name="connsiteY29" fmla="*/ 303894 h 340465"/>
              <a:gd name="connsiteX30" fmla="*/ 1423220 w 6135329"/>
              <a:gd name="connsiteY30" fmla="*/ 289145 h 340465"/>
              <a:gd name="connsiteX31" fmla="*/ 1224117 w 6135329"/>
              <a:gd name="connsiteY31" fmla="*/ 267023 h 340465"/>
              <a:gd name="connsiteX32" fmla="*/ 1039762 w 6135329"/>
              <a:gd name="connsiteY32" fmla="*/ 244900 h 340465"/>
              <a:gd name="connsiteX33" fmla="*/ 707923 w 6135329"/>
              <a:gd name="connsiteY33" fmla="*/ 289145 h 340465"/>
              <a:gd name="connsiteX34" fmla="*/ 671052 w 6135329"/>
              <a:gd name="connsiteY34" fmla="*/ 296520 h 340465"/>
              <a:gd name="connsiteX35" fmla="*/ 582562 w 6135329"/>
              <a:gd name="connsiteY35" fmla="*/ 318642 h 340465"/>
              <a:gd name="connsiteX36" fmla="*/ 339213 w 6135329"/>
              <a:gd name="connsiteY36" fmla="*/ 311268 h 340465"/>
              <a:gd name="connsiteX37" fmla="*/ 228600 w 6135329"/>
              <a:gd name="connsiteY37" fmla="*/ 303894 h 340465"/>
              <a:gd name="connsiteX38" fmla="*/ 147484 w 6135329"/>
              <a:gd name="connsiteY38" fmla="*/ 252275 h 340465"/>
              <a:gd name="connsiteX39" fmla="*/ 73742 w 6135329"/>
              <a:gd name="connsiteY39" fmla="*/ 200655 h 340465"/>
              <a:gd name="connsiteX40" fmla="*/ 22123 w 6135329"/>
              <a:gd name="connsiteY40" fmla="*/ 104791 h 340465"/>
              <a:gd name="connsiteX41" fmla="*/ 0 w 6135329"/>
              <a:gd name="connsiteY41" fmla="*/ 75294 h 340465"/>
              <a:gd name="connsiteX42" fmla="*/ 7375 w 6135329"/>
              <a:gd name="connsiteY42" fmla="*/ 53171 h 340465"/>
              <a:gd name="connsiteX43" fmla="*/ 66368 w 6135329"/>
              <a:gd name="connsiteY43" fmla="*/ 45797 h 340465"/>
              <a:gd name="connsiteX44" fmla="*/ 162233 w 6135329"/>
              <a:gd name="connsiteY44" fmla="*/ 104791 h 340465"/>
              <a:gd name="connsiteX45" fmla="*/ 213852 w 6135329"/>
              <a:gd name="connsiteY45" fmla="*/ 90042 h 340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6135329" h="340465">
                <a:moveTo>
                  <a:pt x="213852" y="90042"/>
                </a:moveTo>
                <a:cubicBezTo>
                  <a:pt x="224913" y="77752"/>
                  <a:pt x="211001" y="41105"/>
                  <a:pt x="228600" y="31049"/>
                </a:cubicBezTo>
                <a:cubicBezTo>
                  <a:pt x="270039" y="7370"/>
                  <a:pt x="321024" y="3539"/>
                  <a:pt x="368710" y="1552"/>
                </a:cubicBezTo>
                <a:cubicBezTo>
                  <a:pt x="498898" y="-3873"/>
                  <a:pt x="629265" y="6468"/>
                  <a:pt x="759542" y="8926"/>
                </a:cubicBezTo>
                <a:cubicBezTo>
                  <a:pt x="778615" y="14376"/>
                  <a:pt x="924395" y="57267"/>
                  <a:pt x="951271" y="60545"/>
                </a:cubicBezTo>
                <a:cubicBezTo>
                  <a:pt x="1022199" y="69195"/>
                  <a:pt x="1093839" y="70378"/>
                  <a:pt x="1165123" y="75294"/>
                </a:cubicBezTo>
                <a:lnTo>
                  <a:pt x="1268362" y="90042"/>
                </a:lnTo>
                <a:cubicBezTo>
                  <a:pt x="1290434" y="92921"/>
                  <a:pt x="1312743" y="93944"/>
                  <a:pt x="1334729" y="97416"/>
                </a:cubicBezTo>
                <a:cubicBezTo>
                  <a:pt x="1359490" y="101326"/>
                  <a:pt x="1383456" y="110551"/>
                  <a:pt x="1408471" y="112165"/>
                </a:cubicBezTo>
                <a:cubicBezTo>
                  <a:pt x="1536119" y="120400"/>
                  <a:pt x="1664110" y="121997"/>
                  <a:pt x="1791929" y="126913"/>
                </a:cubicBezTo>
                <a:cubicBezTo>
                  <a:pt x="2435151" y="121320"/>
                  <a:pt x="3287273" y="118064"/>
                  <a:pt x="3900949" y="90042"/>
                </a:cubicBezTo>
                <a:cubicBezTo>
                  <a:pt x="4028207" y="84231"/>
                  <a:pt x="4288472" y="40427"/>
                  <a:pt x="4439265" y="16300"/>
                </a:cubicBezTo>
                <a:lnTo>
                  <a:pt x="5987846" y="38423"/>
                </a:lnTo>
                <a:cubicBezTo>
                  <a:pt x="6078748" y="41226"/>
                  <a:pt x="6086384" y="50038"/>
                  <a:pt x="6135329" y="82668"/>
                </a:cubicBezTo>
                <a:cubicBezTo>
                  <a:pt x="6132871" y="97416"/>
                  <a:pt x="6136529" y="114664"/>
                  <a:pt x="6127955" y="126913"/>
                </a:cubicBezTo>
                <a:cubicBezTo>
                  <a:pt x="6117790" y="141434"/>
                  <a:pt x="6083710" y="156410"/>
                  <a:pt x="6083710" y="156410"/>
                </a:cubicBezTo>
                <a:cubicBezTo>
                  <a:pt x="6078794" y="163784"/>
                  <a:pt x="6077815" y="178116"/>
                  <a:pt x="6068962" y="178533"/>
                </a:cubicBezTo>
                <a:cubicBezTo>
                  <a:pt x="5865153" y="188124"/>
                  <a:pt x="5660889" y="181424"/>
                  <a:pt x="5456904" y="185907"/>
                </a:cubicBezTo>
                <a:cubicBezTo>
                  <a:pt x="5437091" y="186342"/>
                  <a:pt x="5417709" y="192420"/>
                  <a:pt x="5397910" y="193281"/>
                </a:cubicBezTo>
                <a:cubicBezTo>
                  <a:pt x="5304560" y="197340"/>
                  <a:pt x="5211097" y="198197"/>
                  <a:pt x="5117691" y="200655"/>
                </a:cubicBezTo>
                <a:cubicBezTo>
                  <a:pt x="5085736" y="205571"/>
                  <a:pt x="5053885" y="211222"/>
                  <a:pt x="5021826" y="215404"/>
                </a:cubicBezTo>
                <a:cubicBezTo>
                  <a:pt x="4997330" y="218599"/>
                  <a:pt x="4972539" y="219284"/>
                  <a:pt x="4948084" y="222778"/>
                </a:cubicBezTo>
                <a:cubicBezTo>
                  <a:pt x="4938051" y="224211"/>
                  <a:pt x="4928621" y="228719"/>
                  <a:pt x="4918588" y="230152"/>
                </a:cubicBezTo>
                <a:cubicBezTo>
                  <a:pt x="4862046" y="238229"/>
                  <a:pt x="4769783" y="241941"/>
                  <a:pt x="4719484" y="244900"/>
                </a:cubicBezTo>
                <a:cubicBezTo>
                  <a:pt x="4689987" y="249816"/>
                  <a:pt x="4660360" y="254002"/>
                  <a:pt x="4630994" y="259649"/>
                </a:cubicBezTo>
                <a:cubicBezTo>
                  <a:pt x="4596433" y="266295"/>
                  <a:pt x="4562619" y="276962"/>
                  <a:pt x="4527755" y="281771"/>
                </a:cubicBezTo>
                <a:cubicBezTo>
                  <a:pt x="4474128" y="289168"/>
                  <a:pt x="4219797" y="296321"/>
                  <a:pt x="4210665" y="296520"/>
                </a:cubicBezTo>
                <a:lnTo>
                  <a:pt x="3399504" y="311268"/>
                </a:lnTo>
                <a:cubicBezTo>
                  <a:pt x="2758590" y="369531"/>
                  <a:pt x="3278051" y="324895"/>
                  <a:pt x="1622323" y="311268"/>
                </a:cubicBezTo>
                <a:cubicBezTo>
                  <a:pt x="1590275" y="311004"/>
                  <a:pt x="1558311" y="307433"/>
                  <a:pt x="1526458" y="303894"/>
                </a:cubicBezTo>
                <a:cubicBezTo>
                  <a:pt x="1491909" y="300055"/>
                  <a:pt x="1457714" y="293457"/>
                  <a:pt x="1423220" y="289145"/>
                </a:cubicBezTo>
                <a:cubicBezTo>
                  <a:pt x="1126221" y="252019"/>
                  <a:pt x="1682962" y="328201"/>
                  <a:pt x="1224117" y="267023"/>
                </a:cubicBezTo>
                <a:cubicBezTo>
                  <a:pt x="1047656" y="243495"/>
                  <a:pt x="1207474" y="258878"/>
                  <a:pt x="1039762" y="244900"/>
                </a:cubicBezTo>
                <a:cubicBezTo>
                  <a:pt x="903206" y="261970"/>
                  <a:pt x="828504" y="269048"/>
                  <a:pt x="707923" y="289145"/>
                </a:cubicBezTo>
                <a:cubicBezTo>
                  <a:pt x="695560" y="291206"/>
                  <a:pt x="683253" y="293649"/>
                  <a:pt x="671052" y="296520"/>
                </a:cubicBezTo>
                <a:cubicBezTo>
                  <a:pt x="641456" y="303484"/>
                  <a:pt x="582562" y="318642"/>
                  <a:pt x="582562" y="318642"/>
                </a:cubicBezTo>
                <a:lnTo>
                  <a:pt x="339213" y="311268"/>
                </a:lnTo>
                <a:cubicBezTo>
                  <a:pt x="302292" y="309730"/>
                  <a:pt x="263919" y="314761"/>
                  <a:pt x="228600" y="303894"/>
                </a:cubicBezTo>
                <a:cubicBezTo>
                  <a:pt x="197968" y="294469"/>
                  <a:pt x="174391" y="269686"/>
                  <a:pt x="147484" y="252275"/>
                </a:cubicBezTo>
                <a:cubicBezTo>
                  <a:pt x="103391" y="223744"/>
                  <a:pt x="110223" y="228016"/>
                  <a:pt x="73742" y="200655"/>
                </a:cubicBezTo>
                <a:cubicBezTo>
                  <a:pt x="61548" y="139681"/>
                  <a:pt x="73888" y="173811"/>
                  <a:pt x="22123" y="104791"/>
                </a:cubicBezTo>
                <a:lnTo>
                  <a:pt x="0" y="75294"/>
                </a:lnTo>
                <a:cubicBezTo>
                  <a:pt x="2458" y="67920"/>
                  <a:pt x="1403" y="58147"/>
                  <a:pt x="7375" y="53171"/>
                </a:cubicBezTo>
                <a:cubicBezTo>
                  <a:pt x="35087" y="30078"/>
                  <a:pt x="41304" y="37442"/>
                  <a:pt x="66368" y="45797"/>
                </a:cubicBezTo>
                <a:cubicBezTo>
                  <a:pt x="79786" y="54743"/>
                  <a:pt x="148125" y="101768"/>
                  <a:pt x="162233" y="104791"/>
                </a:cubicBezTo>
                <a:cubicBezTo>
                  <a:pt x="179228" y="108433"/>
                  <a:pt x="202791" y="102332"/>
                  <a:pt x="213852" y="90042"/>
                </a:cubicBezTo>
                <a:close/>
              </a:path>
            </a:pathLst>
          </a:cu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8" name="文本框 7">
            <a:extLst>
              <a:ext uri="{FF2B5EF4-FFF2-40B4-BE49-F238E27FC236}">
                <a16:creationId xmlns:a16="http://schemas.microsoft.com/office/drawing/2014/main" id="{2A4D1EEB-B8A6-3D45-E980-D0CFEA162D9B}"/>
              </a:ext>
            </a:extLst>
          </p:cNvPr>
          <p:cNvSpPr txBox="1"/>
          <p:nvPr/>
        </p:nvSpPr>
        <p:spPr>
          <a:xfrm>
            <a:off x="179512" y="1772816"/>
            <a:ext cx="1440160" cy="369332"/>
          </a:xfrm>
          <a:prstGeom prst="rect">
            <a:avLst/>
          </a:prstGeom>
          <a:noFill/>
        </p:spPr>
        <p:txBody>
          <a:bodyPr wrap="square" rtlCol="0">
            <a:spAutoFit/>
          </a:bodyPr>
          <a:lstStyle/>
          <a:p>
            <a:r>
              <a:rPr lang="en-US" altLang="zh-CN" b="1" dirty="0">
                <a:solidFill>
                  <a:srgbClr val="FF0000"/>
                </a:solidFill>
              </a:rPr>
              <a:t>Int=2,111</a:t>
            </a:r>
            <a:endParaRPr lang="zh-CN" altLang="en-US" b="1" dirty="0">
              <a:solidFill>
                <a:srgbClr val="FF0000"/>
              </a:solidFill>
            </a:endParaRPr>
          </a:p>
        </p:txBody>
      </p:sp>
      <p:cxnSp>
        <p:nvCxnSpPr>
          <p:cNvPr id="10" name="直接箭头连接符 9">
            <a:extLst>
              <a:ext uri="{FF2B5EF4-FFF2-40B4-BE49-F238E27FC236}">
                <a16:creationId xmlns:a16="http://schemas.microsoft.com/office/drawing/2014/main" id="{D07A5EDC-2910-BB56-59D0-81CBEF63FB11}"/>
              </a:ext>
            </a:extLst>
          </p:cNvPr>
          <p:cNvCxnSpPr/>
          <p:nvPr/>
        </p:nvCxnSpPr>
        <p:spPr>
          <a:xfrm flipV="1">
            <a:off x="611560" y="1844824"/>
            <a:ext cx="864096" cy="14401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任意多边形: 形状 10">
            <a:extLst>
              <a:ext uri="{FF2B5EF4-FFF2-40B4-BE49-F238E27FC236}">
                <a16:creationId xmlns:a16="http://schemas.microsoft.com/office/drawing/2014/main" id="{F0580F05-9A0A-779A-3508-009B4F2133CC}"/>
              </a:ext>
            </a:extLst>
          </p:cNvPr>
          <p:cNvSpPr/>
          <p:nvPr/>
        </p:nvSpPr>
        <p:spPr>
          <a:xfrm>
            <a:off x="1231441" y="4011561"/>
            <a:ext cx="6135702" cy="1054510"/>
          </a:xfrm>
          <a:custGeom>
            <a:avLst/>
            <a:gdLst>
              <a:gd name="connsiteX0" fmla="*/ 110662 w 6135702"/>
              <a:gd name="connsiteY0" fmla="*/ 22123 h 1054510"/>
              <a:gd name="connsiteX1" fmla="*/ 907075 w 6135702"/>
              <a:gd name="connsiteY1" fmla="*/ 14749 h 1054510"/>
              <a:gd name="connsiteX2" fmla="*/ 1202043 w 6135702"/>
              <a:gd name="connsiteY2" fmla="*/ 7374 h 1054510"/>
              <a:gd name="connsiteX3" fmla="*/ 1991082 w 6135702"/>
              <a:gd name="connsiteY3" fmla="*/ 0 h 1054510"/>
              <a:gd name="connsiteX4" fmla="*/ 2381914 w 6135702"/>
              <a:gd name="connsiteY4" fmla="*/ 14749 h 1054510"/>
              <a:gd name="connsiteX5" fmla="*/ 3075088 w 6135702"/>
              <a:gd name="connsiteY5" fmla="*/ 44245 h 1054510"/>
              <a:gd name="connsiteX6" fmla="*/ 3200449 w 6135702"/>
              <a:gd name="connsiteY6" fmla="*/ 58994 h 1054510"/>
              <a:gd name="connsiteX7" fmla="*/ 3377430 w 6135702"/>
              <a:gd name="connsiteY7" fmla="*/ 88491 h 1054510"/>
              <a:gd name="connsiteX8" fmla="*/ 4151720 w 6135702"/>
              <a:gd name="connsiteY8" fmla="*/ 81116 h 1054510"/>
              <a:gd name="connsiteX9" fmla="*/ 4284456 w 6135702"/>
              <a:gd name="connsiteY9" fmla="*/ 51620 h 1054510"/>
              <a:gd name="connsiteX10" fmla="*/ 4409817 w 6135702"/>
              <a:gd name="connsiteY10" fmla="*/ 44245 h 1054510"/>
              <a:gd name="connsiteX11" fmla="*/ 4476185 w 6135702"/>
              <a:gd name="connsiteY11" fmla="*/ 36871 h 1054510"/>
              <a:gd name="connsiteX12" fmla="*/ 5110365 w 6135702"/>
              <a:gd name="connsiteY12" fmla="*/ 0 h 1054510"/>
              <a:gd name="connsiteX13" fmla="*/ 6105882 w 6135702"/>
              <a:gd name="connsiteY13" fmla="*/ 7374 h 1054510"/>
              <a:gd name="connsiteX14" fmla="*/ 6128004 w 6135702"/>
              <a:gd name="connsiteY14" fmla="*/ 29497 h 1054510"/>
              <a:gd name="connsiteX15" fmla="*/ 6091133 w 6135702"/>
              <a:gd name="connsiteY15" fmla="*/ 36871 h 1054510"/>
              <a:gd name="connsiteX16" fmla="*/ 6002643 w 6135702"/>
              <a:gd name="connsiteY16" fmla="*/ 44245 h 1054510"/>
              <a:gd name="connsiteX17" fmla="*/ 5980520 w 6135702"/>
              <a:gd name="connsiteY17" fmla="*/ 58994 h 1054510"/>
              <a:gd name="connsiteX18" fmla="*/ 5995269 w 6135702"/>
              <a:gd name="connsiteY18" fmla="*/ 176981 h 1054510"/>
              <a:gd name="connsiteX19" fmla="*/ 6002643 w 6135702"/>
              <a:gd name="connsiteY19" fmla="*/ 206478 h 1054510"/>
              <a:gd name="connsiteX20" fmla="*/ 6032140 w 6135702"/>
              <a:gd name="connsiteY20" fmla="*/ 272845 h 1054510"/>
              <a:gd name="connsiteX21" fmla="*/ 6054262 w 6135702"/>
              <a:gd name="connsiteY21" fmla="*/ 317091 h 1054510"/>
              <a:gd name="connsiteX22" fmla="*/ 6002643 w 6135702"/>
              <a:gd name="connsiteY22" fmla="*/ 398207 h 1054510"/>
              <a:gd name="connsiteX23" fmla="*/ 5928901 w 6135702"/>
              <a:gd name="connsiteY23" fmla="*/ 412955 h 1054510"/>
              <a:gd name="connsiteX24" fmla="*/ 5899404 w 6135702"/>
              <a:gd name="connsiteY24" fmla="*/ 427704 h 1054510"/>
              <a:gd name="connsiteX25" fmla="*/ 5892030 w 6135702"/>
              <a:gd name="connsiteY25" fmla="*/ 449826 h 1054510"/>
              <a:gd name="connsiteX26" fmla="*/ 5936275 w 6135702"/>
              <a:gd name="connsiteY26" fmla="*/ 530942 h 1054510"/>
              <a:gd name="connsiteX27" fmla="*/ 5958398 w 6135702"/>
              <a:gd name="connsiteY27" fmla="*/ 553065 h 1054510"/>
              <a:gd name="connsiteX28" fmla="*/ 6017391 w 6135702"/>
              <a:gd name="connsiteY28" fmla="*/ 589936 h 1054510"/>
              <a:gd name="connsiteX29" fmla="*/ 6069011 w 6135702"/>
              <a:gd name="connsiteY29" fmla="*/ 648929 h 1054510"/>
              <a:gd name="connsiteX30" fmla="*/ 6091133 w 6135702"/>
              <a:gd name="connsiteY30" fmla="*/ 707923 h 1054510"/>
              <a:gd name="connsiteX31" fmla="*/ 6120630 w 6135702"/>
              <a:gd name="connsiteY31" fmla="*/ 737420 h 1054510"/>
              <a:gd name="connsiteX32" fmla="*/ 6135378 w 6135702"/>
              <a:gd name="connsiteY32" fmla="*/ 825910 h 1054510"/>
              <a:gd name="connsiteX33" fmla="*/ 6098507 w 6135702"/>
              <a:gd name="connsiteY33" fmla="*/ 862781 h 1054510"/>
              <a:gd name="connsiteX34" fmla="*/ 6069011 w 6135702"/>
              <a:gd name="connsiteY34" fmla="*/ 892278 h 1054510"/>
              <a:gd name="connsiteX35" fmla="*/ 5906778 w 6135702"/>
              <a:gd name="connsiteY35" fmla="*/ 921774 h 1054510"/>
              <a:gd name="connsiteX36" fmla="*/ 5869907 w 6135702"/>
              <a:gd name="connsiteY36" fmla="*/ 951271 h 1054510"/>
              <a:gd name="connsiteX37" fmla="*/ 5847785 w 6135702"/>
              <a:gd name="connsiteY37" fmla="*/ 1002891 h 1054510"/>
              <a:gd name="connsiteX38" fmla="*/ 5825662 w 6135702"/>
              <a:gd name="connsiteY38" fmla="*/ 1010265 h 1054510"/>
              <a:gd name="connsiteX39" fmla="*/ 5538069 w 6135702"/>
              <a:gd name="connsiteY39" fmla="*/ 1039762 h 1054510"/>
              <a:gd name="connsiteX40" fmla="*/ 5449578 w 6135702"/>
              <a:gd name="connsiteY40" fmla="*/ 1054510 h 1054510"/>
              <a:gd name="connsiteX41" fmla="*/ 5036624 w 6135702"/>
              <a:gd name="connsiteY41" fmla="*/ 1039762 h 1054510"/>
              <a:gd name="connsiteX42" fmla="*/ 4992378 w 6135702"/>
              <a:gd name="connsiteY42" fmla="*/ 1032387 h 1054510"/>
              <a:gd name="connsiteX43" fmla="*/ 4940759 w 6135702"/>
              <a:gd name="connsiteY43" fmla="*/ 1025013 h 1054510"/>
              <a:gd name="connsiteX44" fmla="*/ 4837520 w 6135702"/>
              <a:gd name="connsiteY44" fmla="*/ 1002891 h 1054510"/>
              <a:gd name="connsiteX45" fmla="*/ 4771153 w 6135702"/>
              <a:gd name="connsiteY45" fmla="*/ 988142 h 1054510"/>
              <a:gd name="connsiteX46" fmla="*/ 3952617 w 6135702"/>
              <a:gd name="connsiteY46" fmla="*/ 980768 h 1054510"/>
              <a:gd name="connsiteX47" fmla="*/ 3893624 w 6135702"/>
              <a:gd name="connsiteY47" fmla="*/ 966020 h 1054510"/>
              <a:gd name="connsiteX48" fmla="*/ 3842004 w 6135702"/>
              <a:gd name="connsiteY48" fmla="*/ 936523 h 1054510"/>
              <a:gd name="connsiteX49" fmla="*/ 3554411 w 6135702"/>
              <a:gd name="connsiteY49" fmla="*/ 929149 h 1054510"/>
              <a:gd name="connsiteX50" fmla="*/ 3473294 w 6135702"/>
              <a:gd name="connsiteY50" fmla="*/ 921774 h 1054510"/>
              <a:gd name="connsiteX51" fmla="*/ 3414301 w 6135702"/>
              <a:gd name="connsiteY51" fmla="*/ 914400 h 1054510"/>
              <a:gd name="connsiteX52" fmla="*/ 2123817 w 6135702"/>
              <a:gd name="connsiteY52" fmla="*/ 921774 h 1054510"/>
              <a:gd name="connsiteX53" fmla="*/ 1814101 w 6135702"/>
              <a:gd name="connsiteY53" fmla="*/ 936523 h 1054510"/>
              <a:gd name="connsiteX54" fmla="*/ 1681365 w 6135702"/>
              <a:gd name="connsiteY54" fmla="*/ 951271 h 1054510"/>
              <a:gd name="connsiteX55" fmla="*/ 1629746 w 6135702"/>
              <a:gd name="connsiteY55" fmla="*/ 966020 h 1054510"/>
              <a:gd name="connsiteX56" fmla="*/ 1592875 w 6135702"/>
              <a:gd name="connsiteY56" fmla="*/ 973394 h 1054510"/>
              <a:gd name="connsiteX57" fmla="*/ 1570753 w 6135702"/>
              <a:gd name="connsiteY57" fmla="*/ 980768 h 1054510"/>
              <a:gd name="connsiteX58" fmla="*/ 1511759 w 6135702"/>
              <a:gd name="connsiteY58" fmla="*/ 988142 h 1054510"/>
              <a:gd name="connsiteX59" fmla="*/ 1460140 w 6135702"/>
              <a:gd name="connsiteY59" fmla="*/ 995516 h 1054510"/>
              <a:gd name="connsiteX60" fmla="*/ 700598 w 6135702"/>
              <a:gd name="connsiteY60" fmla="*/ 980768 h 1054510"/>
              <a:gd name="connsiteX61" fmla="*/ 678475 w 6135702"/>
              <a:gd name="connsiteY61" fmla="*/ 973394 h 1054510"/>
              <a:gd name="connsiteX62" fmla="*/ 641604 w 6135702"/>
              <a:gd name="connsiteY62" fmla="*/ 958645 h 1054510"/>
              <a:gd name="connsiteX63" fmla="*/ 560488 w 6135702"/>
              <a:gd name="connsiteY63" fmla="*/ 921774 h 1054510"/>
              <a:gd name="connsiteX64" fmla="*/ 427753 w 6135702"/>
              <a:gd name="connsiteY64" fmla="*/ 899652 h 1054510"/>
              <a:gd name="connsiteX65" fmla="*/ 361385 w 6135702"/>
              <a:gd name="connsiteY65" fmla="*/ 884904 h 1054510"/>
              <a:gd name="connsiteX66" fmla="*/ 191778 w 6135702"/>
              <a:gd name="connsiteY66" fmla="*/ 862781 h 1054510"/>
              <a:gd name="connsiteX67" fmla="*/ 59043 w 6135702"/>
              <a:gd name="connsiteY67" fmla="*/ 774291 h 1054510"/>
              <a:gd name="connsiteX68" fmla="*/ 51669 w 6135702"/>
              <a:gd name="connsiteY68" fmla="*/ 722671 h 1054510"/>
              <a:gd name="connsiteX69" fmla="*/ 36920 w 6135702"/>
              <a:gd name="connsiteY69" fmla="*/ 678426 h 1054510"/>
              <a:gd name="connsiteX70" fmla="*/ 29546 w 6135702"/>
              <a:gd name="connsiteY70" fmla="*/ 634181 h 1054510"/>
              <a:gd name="connsiteX71" fmla="*/ 14798 w 6135702"/>
              <a:gd name="connsiteY71" fmla="*/ 612058 h 1054510"/>
              <a:gd name="connsiteX72" fmla="*/ 7424 w 6135702"/>
              <a:gd name="connsiteY72" fmla="*/ 589936 h 1054510"/>
              <a:gd name="connsiteX73" fmla="*/ 7424 w 6135702"/>
              <a:gd name="connsiteY73" fmla="*/ 479323 h 1054510"/>
              <a:gd name="connsiteX74" fmla="*/ 29546 w 6135702"/>
              <a:gd name="connsiteY74" fmla="*/ 449826 h 1054510"/>
              <a:gd name="connsiteX75" fmla="*/ 29546 w 6135702"/>
              <a:gd name="connsiteY75" fmla="*/ 361336 h 1054510"/>
              <a:gd name="connsiteX76" fmla="*/ 36920 w 6135702"/>
              <a:gd name="connsiteY76" fmla="*/ 140110 h 1054510"/>
              <a:gd name="connsiteX77" fmla="*/ 44294 w 6135702"/>
              <a:gd name="connsiteY77" fmla="*/ 110613 h 1054510"/>
              <a:gd name="connsiteX78" fmla="*/ 73791 w 6135702"/>
              <a:gd name="connsiteY78" fmla="*/ 81116 h 1054510"/>
              <a:gd name="connsiteX79" fmla="*/ 110662 w 6135702"/>
              <a:gd name="connsiteY79" fmla="*/ 22123 h 1054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6135702" h="1054510">
                <a:moveTo>
                  <a:pt x="110662" y="22123"/>
                </a:moveTo>
                <a:cubicBezTo>
                  <a:pt x="249542" y="11062"/>
                  <a:pt x="641617" y="18336"/>
                  <a:pt x="907075" y="14749"/>
                </a:cubicBezTo>
                <a:cubicBezTo>
                  <a:pt x="1005419" y="13420"/>
                  <a:pt x="1103699" y="8712"/>
                  <a:pt x="1202043" y="7374"/>
                </a:cubicBezTo>
                <a:lnTo>
                  <a:pt x="1991082" y="0"/>
                </a:lnTo>
                <a:cubicBezTo>
                  <a:pt x="2220619" y="14346"/>
                  <a:pt x="2021779" y="3316"/>
                  <a:pt x="2381914" y="14749"/>
                </a:cubicBezTo>
                <a:cubicBezTo>
                  <a:pt x="2546034" y="19959"/>
                  <a:pt x="3019335" y="41785"/>
                  <a:pt x="3075088" y="44245"/>
                </a:cubicBezTo>
                <a:cubicBezTo>
                  <a:pt x="3116875" y="49161"/>
                  <a:pt x="3158911" y="52294"/>
                  <a:pt x="3200449" y="58994"/>
                </a:cubicBezTo>
                <a:cubicBezTo>
                  <a:pt x="3438002" y="97309"/>
                  <a:pt x="3191347" y="69881"/>
                  <a:pt x="3377430" y="88491"/>
                </a:cubicBezTo>
                <a:lnTo>
                  <a:pt x="4151720" y="81116"/>
                </a:lnTo>
                <a:cubicBezTo>
                  <a:pt x="4197007" y="79275"/>
                  <a:pt x="4239587" y="58030"/>
                  <a:pt x="4284456" y="51620"/>
                </a:cubicBezTo>
                <a:cubicBezTo>
                  <a:pt x="4325895" y="45700"/>
                  <a:pt x="4368081" y="47456"/>
                  <a:pt x="4409817" y="44245"/>
                </a:cubicBezTo>
                <a:cubicBezTo>
                  <a:pt x="4432010" y="42538"/>
                  <a:pt x="4453967" y="38226"/>
                  <a:pt x="4476185" y="36871"/>
                </a:cubicBezTo>
                <a:cubicBezTo>
                  <a:pt x="5267560" y="-11384"/>
                  <a:pt x="4795899" y="24189"/>
                  <a:pt x="5110365" y="0"/>
                </a:cubicBezTo>
                <a:lnTo>
                  <a:pt x="6105882" y="7374"/>
                </a:lnTo>
                <a:cubicBezTo>
                  <a:pt x="6116306" y="7676"/>
                  <a:pt x="6132668" y="20169"/>
                  <a:pt x="6128004" y="29497"/>
                </a:cubicBezTo>
                <a:cubicBezTo>
                  <a:pt x="6122399" y="40707"/>
                  <a:pt x="6103581" y="35407"/>
                  <a:pt x="6091133" y="36871"/>
                </a:cubicBezTo>
                <a:cubicBezTo>
                  <a:pt x="6061737" y="40329"/>
                  <a:pt x="6032140" y="41787"/>
                  <a:pt x="6002643" y="44245"/>
                </a:cubicBezTo>
                <a:cubicBezTo>
                  <a:pt x="5995269" y="49161"/>
                  <a:pt x="5981012" y="50145"/>
                  <a:pt x="5980520" y="58994"/>
                </a:cubicBezTo>
                <a:cubicBezTo>
                  <a:pt x="5978322" y="98568"/>
                  <a:pt x="5989389" y="137784"/>
                  <a:pt x="5995269" y="176981"/>
                </a:cubicBezTo>
                <a:cubicBezTo>
                  <a:pt x="5996772" y="187004"/>
                  <a:pt x="5999005" y="197019"/>
                  <a:pt x="6002643" y="206478"/>
                </a:cubicBezTo>
                <a:cubicBezTo>
                  <a:pt x="6011334" y="229073"/>
                  <a:pt x="6021902" y="250907"/>
                  <a:pt x="6032140" y="272845"/>
                </a:cubicBezTo>
                <a:cubicBezTo>
                  <a:pt x="6039113" y="287787"/>
                  <a:pt x="6046888" y="302342"/>
                  <a:pt x="6054262" y="317091"/>
                </a:cubicBezTo>
                <a:cubicBezTo>
                  <a:pt x="6043728" y="348694"/>
                  <a:pt x="6036965" y="376756"/>
                  <a:pt x="6002643" y="398207"/>
                </a:cubicBezTo>
                <a:cubicBezTo>
                  <a:pt x="5981386" y="411493"/>
                  <a:pt x="5953482" y="408039"/>
                  <a:pt x="5928901" y="412955"/>
                </a:cubicBezTo>
                <a:cubicBezTo>
                  <a:pt x="5919069" y="417871"/>
                  <a:pt x="5907177" y="419931"/>
                  <a:pt x="5899404" y="427704"/>
                </a:cubicBezTo>
                <a:cubicBezTo>
                  <a:pt x="5893908" y="433200"/>
                  <a:pt x="5892030" y="442053"/>
                  <a:pt x="5892030" y="449826"/>
                </a:cubicBezTo>
                <a:cubicBezTo>
                  <a:pt x="5892030" y="490793"/>
                  <a:pt x="5908442" y="499630"/>
                  <a:pt x="5936275" y="530942"/>
                </a:cubicBezTo>
                <a:cubicBezTo>
                  <a:pt x="5943204" y="538737"/>
                  <a:pt x="5949964" y="546931"/>
                  <a:pt x="5958398" y="553065"/>
                </a:cubicBezTo>
                <a:cubicBezTo>
                  <a:pt x="5977152" y="566704"/>
                  <a:pt x="6000994" y="573539"/>
                  <a:pt x="6017391" y="589936"/>
                </a:cubicBezTo>
                <a:cubicBezTo>
                  <a:pt x="6060529" y="633074"/>
                  <a:pt x="6044620" y="612345"/>
                  <a:pt x="6069011" y="648929"/>
                </a:cubicBezTo>
                <a:cubicBezTo>
                  <a:pt x="6074607" y="671314"/>
                  <a:pt x="6076673" y="688643"/>
                  <a:pt x="6091133" y="707923"/>
                </a:cubicBezTo>
                <a:cubicBezTo>
                  <a:pt x="6099476" y="719047"/>
                  <a:pt x="6110798" y="727588"/>
                  <a:pt x="6120630" y="737420"/>
                </a:cubicBezTo>
                <a:cubicBezTo>
                  <a:pt x="6127220" y="763778"/>
                  <a:pt x="6137680" y="800590"/>
                  <a:pt x="6135378" y="825910"/>
                </a:cubicBezTo>
                <a:cubicBezTo>
                  <a:pt x="6133578" y="845715"/>
                  <a:pt x="6110141" y="852809"/>
                  <a:pt x="6098507" y="862781"/>
                </a:cubicBezTo>
                <a:cubicBezTo>
                  <a:pt x="6087950" y="871830"/>
                  <a:pt x="6081218" y="885620"/>
                  <a:pt x="6069011" y="892278"/>
                </a:cubicBezTo>
                <a:cubicBezTo>
                  <a:pt x="6036702" y="909901"/>
                  <a:pt x="5920645" y="919925"/>
                  <a:pt x="5906778" y="921774"/>
                </a:cubicBezTo>
                <a:cubicBezTo>
                  <a:pt x="5894488" y="931606"/>
                  <a:pt x="5878638" y="938175"/>
                  <a:pt x="5869907" y="951271"/>
                </a:cubicBezTo>
                <a:cubicBezTo>
                  <a:pt x="5846109" y="986968"/>
                  <a:pt x="5879749" y="983712"/>
                  <a:pt x="5847785" y="1002891"/>
                </a:cubicBezTo>
                <a:cubicBezTo>
                  <a:pt x="5841120" y="1006890"/>
                  <a:pt x="5833268" y="1008664"/>
                  <a:pt x="5825662" y="1010265"/>
                </a:cubicBezTo>
                <a:cubicBezTo>
                  <a:pt x="5675986" y="1041775"/>
                  <a:pt x="5713809" y="1032120"/>
                  <a:pt x="5538069" y="1039762"/>
                </a:cubicBezTo>
                <a:cubicBezTo>
                  <a:pt x="5508572" y="1044678"/>
                  <a:pt x="5479482" y="1054510"/>
                  <a:pt x="5449578" y="1054510"/>
                </a:cubicBezTo>
                <a:cubicBezTo>
                  <a:pt x="5311839" y="1054510"/>
                  <a:pt x="5174202" y="1046419"/>
                  <a:pt x="5036624" y="1039762"/>
                </a:cubicBezTo>
                <a:cubicBezTo>
                  <a:pt x="5021689" y="1039039"/>
                  <a:pt x="5007156" y="1034661"/>
                  <a:pt x="4992378" y="1032387"/>
                </a:cubicBezTo>
                <a:cubicBezTo>
                  <a:pt x="4975199" y="1029744"/>
                  <a:pt x="4957965" y="1027471"/>
                  <a:pt x="4940759" y="1025013"/>
                </a:cubicBezTo>
                <a:cubicBezTo>
                  <a:pt x="4889139" y="1007807"/>
                  <a:pt x="4938394" y="1023066"/>
                  <a:pt x="4837520" y="1002891"/>
                </a:cubicBezTo>
                <a:cubicBezTo>
                  <a:pt x="4815298" y="998447"/>
                  <a:pt x="4793808" y="988708"/>
                  <a:pt x="4771153" y="988142"/>
                </a:cubicBezTo>
                <a:cubicBezTo>
                  <a:pt x="4498382" y="981323"/>
                  <a:pt x="4225462" y="983226"/>
                  <a:pt x="3952617" y="980768"/>
                </a:cubicBezTo>
                <a:cubicBezTo>
                  <a:pt x="3932953" y="975852"/>
                  <a:pt x="3912444" y="973548"/>
                  <a:pt x="3893624" y="966020"/>
                </a:cubicBezTo>
                <a:cubicBezTo>
                  <a:pt x="3875224" y="958660"/>
                  <a:pt x="3861706" y="938664"/>
                  <a:pt x="3842004" y="936523"/>
                </a:cubicBezTo>
                <a:cubicBezTo>
                  <a:pt x="3746670" y="926161"/>
                  <a:pt x="3650275" y="931607"/>
                  <a:pt x="3554411" y="929149"/>
                </a:cubicBezTo>
                <a:lnTo>
                  <a:pt x="3473294" y="921774"/>
                </a:lnTo>
                <a:cubicBezTo>
                  <a:pt x="3453586" y="919699"/>
                  <a:pt x="3434118" y="914400"/>
                  <a:pt x="3414301" y="914400"/>
                </a:cubicBezTo>
                <a:lnTo>
                  <a:pt x="2123817" y="921774"/>
                </a:lnTo>
                <a:cubicBezTo>
                  <a:pt x="1978653" y="942514"/>
                  <a:pt x="2130884" y="922750"/>
                  <a:pt x="1814101" y="936523"/>
                </a:cubicBezTo>
                <a:cubicBezTo>
                  <a:pt x="1762652" y="938760"/>
                  <a:pt x="1729788" y="944354"/>
                  <a:pt x="1681365" y="951271"/>
                </a:cubicBezTo>
                <a:cubicBezTo>
                  <a:pt x="1664159" y="956187"/>
                  <a:pt x="1647107" y="961680"/>
                  <a:pt x="1629746" y="966020"/>
                </a:cubicBezTo>
                <a:cubicBezTo>
                  <a:pt x="1617587" y="969060"/>
                  <a:pt x="1605035" y="970354"/>
                  <a:pt x="1592875" y="973394"/>
                </a:cubicBezTo>
                <a:cubicBezTo>
                  <a:pt x="1585334" y="975279"/>
                  <a:pt x="1578401" y="979378"/>
                  <a:pt x="1570753" y="980768"/>
                </a:cubicBezTo>
                <a:cubicBezTo>
                  <a:pt x="1551255" y="984313"/>
                  <a:pt x="1531403" y="985523"/>
                  <a:pt x="1511759" y="988142"/>
                </a:cubicBezTo>
                <a:lnTo>
                  <a:pt x="1460140" y="995516"/>
                </a:lnTo>
                <a:lnTo>
                  <a:pt x="700598" y="980768"/>
                </a:lnTo>
                <a:cubicBezTo>
                  <a:pt x="692828" y="980548"/>
                  <a:pt x="685753" y="976123"/>
                  <a:pt x="678475" y="973394"/>
                </a:cubicBezTo>
                <a:cubicBezTo>
                  <a:pt x="666081" y="968746"/>
                  <a:pt x="653731" y="963951"/>
                  <a:pt x="641604" y="958645"/>
                </a:cubicBezTo>
                <a:cubicBezTo>
                  <a:pt x="614393" y="946740"/>
                  <a:pt x="588791" y="930779"/>
                  <a:pt x="560488" y="921774"/>
                </a:cubicBezTo>
                <a:cubicBezTo>
                  <a:pt x="538663" y="914830"/>
                  <a:pt x="458264" y="904011"/>
                  <a:pt x="427753" y="899652"/>
                </a:cubicBezTo>
                <a:cubicBezTo>
                  <a:pt x="380647" y="883951"/>
                  <a:pt x="434069" y="900479"/>
                  <a:pt x="361385" y="884904"/>
                </a:cubicBezTo>
                <a:cubicBezTo>
                  <a:pt x="243593" y="859662"/>
                  <a:pt x="364452" y="874292"/>
                  <a:pt x="191778" y="862781"/>
                </a:cubicBezTo>
                <a:cubicBezTo>
                  <a:pt x="126642" y="849754"/>
                  <a:pt x="121790" y="854966"/>
                  <a:pt x="59043" y="774291"/>
                </a:cubicBezTo>
                <a:cubicBezTo>
                  <a:pt x="48372" y="760571"/>
                  <a:pt x="55577" y="739607"/>
                  <a:pt x="51669" y="722671"/>
                </a:cubicBezTo>
                <a:cubicBezTo>
                  <a:pt x="48173" y="707523"/>
                  <a:pt x="41836" y="693174"/>
                  <a:pt x="36920" y="678426"/>
                </a:cubicBezTo>
                <a:cubicBezTo>
                  <a:pt x="34462" y="663678"/>
                  <a:pt x="34274" y="648366"/>
                  <a:pt x="29546" y="634181"/>
                </a:cubicBezTo>
                <a:cubicBezTo>
                  <a:pt x="26743" y="625773"/>
                  <a:pt x="18761" y="619985"/>
                  <a:pt x="14798" y="612058"/>
                </a:cubicBezTo>
                <a:cubicBezTo>
                  <a:pt x="11322" y="605106"/>
                  <a:pt x="9882" y="597310"/>
                  <a:pt x="7424" y="589936"/>
                </a:cubicBezTo>
                <a:cubicBezTo>
                  <a:pt x="4208" y="557780"/>
                  <a:pt x="-7539" y="512990"/>
                  <a:pt x="7424" y="479323"/>
                </a:cubicBezTo>
                <a:cubicBezTo>
                  <a:pt x="12416" y="468092"/>
                  <a:pt x="22172" y="459658"/>
                  <a:pt x="29546" y="449826"/>
                </a:cubicBezTo>
                <a:cubicBezTo>
                  <a:pt x="53645" y="281128"/>
                  <a:pt x="29546" y="490730"/>
                  <a:pt x="29546" y="361336"/>
                </a:cubicBezTo>
                <a:cubicBezTo>
                  <a:pt x="29546" y="287553"/>
                  <a:pt x="32587" y="213766"/>
                  <a:pt x="36920" y="140110"/>
                </a:cubicBezTo>
                <a:cubicBezTo>
                  <a:pt x="37515" y="129993"/>
                  <a:pt x="38923" y="119207"/>
                  <a:pt x="44294" y="110613"/>
                </a:cubicBezTo>
                <a:cubicBezTo>
                  <a:pt x="51664" y="98822"/>
                  <a:pt x="64634" y="91580"/>
                  <a:pt x="73791" y="81116"/>
                </a:cubicBezTo>
                <a:cubicBezTo>
                  <a:pt x="130309" y="16526"/>
                  <a:pt x="-28218" y="33184"/>
                  <a:pt x="110662" y="22123"/>
                </a:cubicBezTo>
                <a:close/>
              </a:path>
            </a:pathLst>
          </a:cu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a:extLst>
              <a:ext uri="{FF2B5EF4-FFF2-40B4-BE49-F238E27FC236}">
                <a16:creationId xmlns:a16="http://schemas.microsoft.com/office/drawing/2014/main" id="{089E722F-C667-9F02-96E5-EE9F8FE95D93}"/>
              </a:ext>
            </a:extLst>
          </p:cNvPr>
          <p:cNvSpPr txBox="1"/>
          <p:nvPr/>
        </p:nvSpPr>
        <p:spPr>
          <a:xfrm>
            <a:off x="251520" y="4437112"/>
            <a:ext cx="2304256" cy="1200329"/>
          </a:xfrm>
          <a:prstGeom prst="rect">
            <a:avLst/>
          </a:prstGeom>
          <a:noFill/>
        </p:spPr>
        <p:txBody>
          <a:bodyPr wrap="square" rtlCol="0">
            <a:spAutoFit/>
          </a:bodyPr>
          <a:lstStyle/>
          <a:p>
            <a:r>
              <a:rPr lang="en-US" altLang="zh-CN" b="1" dirty="0">
                <a:solidFill>
                  <a:srgbClr val="FF0000"/>
                </a:solidFill>
              </a:rPr>
              <a:t>NCC=(4422-4026)+(1108-933)+(1269-1092)</a:t>
            </a:r>
          </a:p>
          <a:p>
            <a:r>
              <a:rPr lang="en-US" altLang="zh-CN" b="1" dirty="0">
                <a:solidFill>
                  <a:srgbClr val="FF0000"/>
                </a:solidFill>
              </a:rPr>
              <a:t>=748</a:t>
            </a:r>
            <a:endParaRPr lang="zh-CN" altLang="en-US" b="1" dirty="0">
              <a:solidFill>
                <a:srgbClr val="FF0000"/>
              </a:solidFill>
            </a:endParaRPr>
          </a:p>
        </p:txBody>
      </p:sp>
      <p:cxnSp>
        <p:nvCxnSpPr>
          <p:cNvPr id="13" name="直接箭头连接符 12">
            <a:extLst>
              <a:ext uri="{FF2B5EF4-FFF2-40B4-BE49-F238E27FC236}">
                <a16:creationId xmlns:a16="http://schemas.microsoft.com/office/drawing/2014/main" id="{DCDF3B24-FDA8-0193-0F1B-2D26C9084532}"/>
              </a:ext>
            </a:extLst>
          </p:cNvPr>
          <p:cNvCxnSpPr/>
          <p:nvPr/>
        </p:nvCxnSpPr>
        <p:spPr>
          <a:xfrm flipV="1">
            <a:off x="611560" y="4383500"/>
            <a:ext cx="864096" cy="14401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13010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BBA5A2-BBB1-9240-FADB-B7F03A009B1D}"/>
              </a:ext>
            </a:extLst>
          </p:cNvPr>
          <p:cNvSpPr>
            <a:spLocks noGrp="1"/>
          </p:cNvSpPr>
          <p:nvPr>
            <p:ph type="title"/>
          </p:nvPr>
        </p:nvSpPr>
        <p:spPr/>
        <p:txBody>
          <a:bodyPr/>
          <a:lstStyle/>
          <a:p>
            <a:r>
              <a:rPr lang="zh-CN" altLang="en-US" dirty="0"/>
              <a:t>现金流量表续</a:t>
            </a:r>
          </a:p>
        </p:txBody>
      </p:sp>
      <p:pic>
        <p:nvPicPr>
          <p:cNvPr id="4" name="图片 3">
            <a:extLst>
              <a:ext uri="{FF2B5EF4-FFF2-40B4-BE49-F238E27FC236}">
                <a16:creationId xmlns:a16="http://schemas.microsoft.com/office/drawing/2014/main" id="{E12DCB28-7DDA-B22F-064B-BFF32E896850}"/>
              </a:ext>
            </a:extLst>
          </p:cNvPr>
          <p:cNvPicPr>
            <a:picLocks noChangeAspect="1"/>
          </p:cNvPicPr>
          <p:nvPr/>
        </p:nvPicPr>
        <p:blipFill>
          <a:blip r:embed="rId2"/>
          <a:stretch>
            <a:fillRect/>
          </a:stretch>
        </p:blipFill>
        <p:spPr>
          <a:xfrm>
            <a:off x="1014877" y="1772816"/>
            <a:ext cx="7732879" cy="4176464"/>
          </a:xfrm>
          <a:prstGeom prst="rect">
            <a:avLst/>
          </a:prstGeom>
        </p:spPr>
      </p:pic>
      <p:sp>
        <p:nvSpPr>
          <p:cNvPr id="5" name="任意多边形: 形状 4">
            <a:extLst>
              <a:ext uri="{FF2B5EF4-FFF2-40B4-BE49-F238E27FC236}">
                <a16:creationId xmlns:a16="http://schemas.microsoft.com/office/drawing/2014/main" id="{B6207655-E461-D52F-419D-B7020A7295FA}"/>
              </a:ext>
            </a:extLst>
          </p:cNvPr>
          <p:cNvSpPr/>
          <p:nvPr/>
        </p:nvSpPr>
        <p:spPr>
          <a:xfrm>
            <a:off x="836310" y="2396613"/>
            <a:ext cx="8035755" cy="2153264"/>
          </a:xfrm>
          <a:custGeom>
            <a:avLst/>
            <a:gdLst>
              <a:gd name="connsiteX0" fmla="*/ 483671 w 8035755"/>
              <a:gd name="connsiteY0" fmla="*/ 199103 h 2153264"/>
              <a:gd name="connsiteX1" fmla="*/ 314064 w 8035755"/>
              <a:gd name="connsiteY1" fmla="*/ 206477 h 2153264"/>
              <a:gd name="connsiteX2" fmla="*/ 151832 w 8035755"/>
              <a:gd name="connsiteY2" fmla="*/ 235974 h 2153264"/>
              <a:gd name="connsiteX3" fmla="*/ 129709 w 8035755"/>
              <a:gd name="connsiteY3" fmla="*/ 265471 h 2153264"/>
              <a:gd name="connsiteX4" fmla="*/ 100213 w 8035755"/>
              <a:gd name="connsiteY4" fmla="*/ 294968 h 2153264"/>
              <a:gd name="connsiteX5" fmla="*/ 78090 w 8035755"/>
              <a:gd name="connsiteY5" fmla="*/ 331839 h 2153264"/>
              <a:gd name="connsiteX6" fmla="*/ 26471 w 8035755"/>
              <a:gd name="connsiteY6" fmla="*/ 368710 h 2153264"/>
              <a:gd name="connsiteX7" fmla="*/ 41219 w 8035755"/>
              <a:gd name="connsiteY7" fmla="*/ 789039 h 2153264"/>
              <a:gd name="connsiteX8" fmla="*/ 85464 w 8035755"/>
              <a:gd name="connsiteY8" fmla="*/ 870155 h 2153264"/>
              <a:gd name="connsiteX9" fmla="*/ 107587 w 8035755"/>
              <a:gd name="connsiteY9" fmla="*/ 914400 h 2153264"/>
              <a:gd name="connsiteX10" fmla="*/ 114961 w 8035755"/>
              <a:gd name="connsiteY10" fmla="*/ 943897 h 2153264"/>
              <a:gd name="connsiteX11" fmla="*/ 137084 w 8035755"/>
              <a:gd name="connsiteY11" fmla="*/ 973393 h 2153264"/>
              <a:gd name="connsiteX12" fmla="*/ 151832 w 8035755"/>
              <a:gd name="connsiteY12" fmla="*/ 995516 h 2153264"/>
              <a:gd name="connsiteX13" fmla="*/ 159206 w 8035755"/>
              <a:gd name="connsiteY13" fmla="*/ 1017639 h 2153264"/>
              <a:gd name="connsiteX14" fmla="*/ 151832 w 8035755"/>
              <a:gd name="connsiteY14" fmla="*/ 1039761 h 2153264"/>
              <a:gd name="connsiteX15" fmla="*/ 240322 w 8035755"/>
              <a:gd name="connsiteY15" fmla="*/ 1297858 h 2153264"/>
              <a:gd name="connsiteX16" fmla="*/ 203451 w 8035755"/>
              <a:gd name="connsiteY16" fmla="*/ 1445342 h 2153264"/>
              <a:gd name="connsiteX17" fmla="*/ 225574 w 8035755"/>
              <a:gd name="connsiteY17" fmla="*/ 1570703 h 2153264"/>
              <a:gd name="connsiteX18" fmla="*/ 232948 w 8035755"/>
              <a:gd name="connsiteY18" fmla="*/ 1607574 h 2153264"/>
              <a:gd name="connsiteX19" fmla="*/ 284567 w 8035755"/>
              <a:gd name="connsiteY19" fmla="*/ 1703439 h 2153264"/>
              <a:gd name="connsiteX20" fmla="*/ 358309 w 8035755"/>
              <a:gd name="connsiteY20" fmla="*/ 1791929 h 2153264"/>
              <a:gd name="connsiteX21" fmla="*/ 483671 w 8035755"/>
              <a:gd name="connsiteY21" fmla="*/ 1843548 h 2153264"/>
              <a:gd name="connsiteX22" fmla="*/ 564787 w 8035755"/>
              <a:gd name="connsiteY22" fmla="*/ 1880419 h 2153264"/>
              <a:gd name="connsiteX23" fmla="*/ 645903 w 8035755"/>
              <a:gd name="connsiteY23" fmla="*/ 1917290 h 2153264"/>
              <a:gd name="connsiteX24" fmla="*/ 756516 w 8035755"/>
              <a:gd name="connsiteY24" fmla="*/ 1932039 h 2153264"/>
              <a:gd name="connsiteX25" fmla="*/ 852380 w 8035755"/>
              <a:gd name="connsiteY25" fmla="*/ 1968910 h 2153264"/>
              <a:gd name="connsiteX26" fmla="*/ 970367 w 8035755"/>
              <a:gd name="connsiteY26" fmla="*/ 1976284 h 2153264"/>
              <a:gd name="connsiteX27" fmla="*/ 1560303 w 8035755"/>
              <a:gd name="connsiteY27" fmla="*/ 2005781 h 2153264"/>
              <a:gd name="connsiteX28" fmla="*/ 1715161 w 8035755"/>
              <a:gd name="connsiteY28" fmla="*/ 2020529 h 2153264"/>
              <a:gd name="connsiteX29" fmla="*/ 1892142 w 8035755"/>
              <a:gd name="connsiteY29" fmla="*/ 2027903 h 2153264"/>
              <a:gd name="connsiteX30" fmla="*/ 2047000 w 8035755"/>
              <a:gd name="connsiteY30" fmla="*/ 2042652 h 2153264"/>
              <a:gd name="connsiteX31" fmla="*/ 2187109 w 8035755"/>
              <a:gd name="connsiteY31" fmla="*/ 2057400 h 2153264"/>
              <a:gd name="connsiteX32" fmla="*/ 2666432 w 8035755"/>
              <a:gd name="connsiteY32" fmla="*/ 2064774 h 2153264"/>
              <a:gd name="connsiteX33" fmla="*/ 3167877 w 8035755"/>
              <a:gd name="connsiteY33" fmla="*/ 2086897 h 2153264"/>
              <a:gd name="connsiteX34" fmla="*/ 4524729 w 8035755"/>
              <a:gd name="connsiteY34" fmla="*/ 2101645 h 2153264"/>
              <a:gd name="connsiteX35" fmla="*/ 5026174 w 8035755"/>
              <a:gd name="connsiteY35" fmla="*/ 2123768 h 2153264"/>
              <a:gd name="connsiteX36" fmla="*/ 5992193 w 8035755"/>
              <a:gd name="connsiteY36" fmla="*/ 2153264 h 2153264"/>
              <a:gd name="connsiteX37" fmla="*/ 7024580 w 8035755"/>
              <a:gd name="connsiteY37" fmla="*/ 2123768 h 2153264"/>
              <a:gd name="connsiteX38" fmla="*/ 7120445 w 8035755"/>
              <a:gd name="connsiteY38" fmla="*/ 2094271 h 2153264"/>
              <a:gd name="connsiteX39" fmla="*/ 7312174 w 8035755"/>
              <a:gd name="connsiteY39" fmla="*/ 2057400 h 2153264"/>
              <a:gd name="connsiteX40" fmla="*/ 7481780 w 8035755"/>
              <a:gd name="connsiteY40" fmla="*/ 2005781 h 2153264"/>
              <a:gd name="connsiteX41" fmla="*/ 7562896 w 8035755"/>
              <a:gd name="connsiteY41" fmla="*/ 1954161 h 2153264"/>
              <a:gd name="connsiteX42" fmla="*/ 7607142 w 8035755"/>
              <a:gd name="connsiteY42" fmla="*/ 1939413 h 2153264"/>
              <a:gd name="connsiteX43" fmla="*/ 7703006 w 8035755"/>
              <a:gd name="connsiteY43" fmla="*/ 1836174 h 2153264"/>
              <a:gd name="connsiteX44" fmla="*/ 7732503 w 8035755"/>
              <a:gd name="connsiteY44" fmla="*/ 1806677 h 2153264"/>
              <a:gd name="connsiteX45" fmla="*/ 7791496 w 8035755"/>
              <a:gd name="connsiteY45" fmla="*/ 1777181 h 2153264"/>
              <a:gd name="connsiteX46" fmla="*/ 7813619 w 8035755"/>
              <a:gd name="connsiteY46" fmla="*/ 1747684 h 2153264"/>
              <a:gd name="connsiteX47" fmla="*/ 7902109 w 8035755"/>
              <a:gd name="connsiteY47" fmla="*/ 1681316 h 2153264"/>
              <a:gd name="connsiteX48" fmla="*/ 7961103 w 8035755"/>
              <a:gd name="connsiteY48" fmla="*/ 1666568 h 2153264"/>
              <a:gd name="connsiteX49" fmla="*/ 8034845 w 8035755"/>
              <a:gd name="connsiteY49" fmla="*/ 1430593 h 2153264"/>
              <a:gd name="connsiteX50" fmla="*/ 7975851 w 8035755"/>
              <a:gd name="connsiteY50" fmla="*/ 1150374 h 2153264"/>
              <a:gd name="connsiteX51" fmla="*/ 7931606 w 8035755"/>
              <a:gd name="connsiteY51" fmla="*/ 1076632 h 2153264"/>
              <a:gd name="connsiteX52" fmla="*/ 7916858 w 8035755"/>
              <a:gd name="connsiteY52" fmla="*/ 1010264 h 2153264"/>
              <a:gd name="connsiteX53" fmla="*/ 7924232 w 8035755"/>
              <a:gd name="connsiteY53" fmla="*/ 973393 h 2153264"/>
              <a:gd name="connsiteX54" fmla="*/ 7983225 w 8035755"/>
              <a:gd name="connsiteY54" fmla="*/ 862781 h 2153264"/>
              <a:gd name="connsiteX55" fmla="*/ 7997974 w 8035755"/>
              <a:gd name="connsiteY55" fmla="*/ 781664 h 2153264"/>
              <a:gd name="connsiteX56" fmla="*/ 7983225 w 8035755"/>
              <a:gd name="connsiteY56" fmla="*/ 730045 h 2153264"/>
              <a:gd name="connsiteX57" fmla="*/ 7975851 w 8035755"/>
              <a:gd name="connsiteY57" fmla="*/ 707922 h 2153264"/>
              <a:gd name="connsiteX58" fmla="*/ 7946355 w 8035755"/>
              <a:gd name="connsiteY58" fmla="*/ 671052 h 2153264"/>
              <a:gd name="connsiteX59" fmla="*/ 7924232 w 8035755"/>
              <a:gd name="connsiteY59" fmla="*/ 619432 h 2153264"/>
              <a:gd name="connsiteX60" fmla="*/ 7872613 w 8035755"/>
              <a:gd name="connsiteY60" fmla="*/ 530942 h 2153264"/>
              <a:gd name="connsiteX61" fmla="*/ 7887361 w 8035755"/>
              <a:gd name="connsiteY61" fmla="*/ 412955 h 2153264"/>
              <a:gd name="connsiteX62" fmla="*/ 7894735 w 8035755"/>
              <a:gd name="connsiteY62" fmla="*/ 302342 h 2153264"/>
              <a:gd name="connsiteX63" fmla="*/ 7865238 w 8035755"/>
              <a:gd name="connsiteY63" fmla="*/ 184355 h 2153264"/>
              <a:gd name="connsiteX64" fmla="*/ 7857864 w 8035755"/>
              <a:gd name="connsiteY64" fmla="*/ 154858 h 2153264"/>
              <a:gd name="connsiteX65" fmla="*/ 7835742 w 8035755"/>
              <a:gd name="connsiteY65" fmla="*/ 147484 h 2153264"/>
              <a:gd name="connsiteX66" fmla="*/ 7621890 w 8035755"/>
              <a:gd name="connsiteY66" fmla="*/ 169606 h 2153264"/>
              <a:gd name="connsiteX67" fmla="*/ 7444909 w 8035755"/>
              <a:gd name="connsiteY67" fmla="*/ 199103 h 2153264"/>
              <a:gd name="connsiteX68" fmla="*/ 4539477 w 8035755"/>
              <a:gd name="connsiteY68" fmla="*/ 176981 h 2153264"/>
              <a:gd name="connsiteX69" fmla="*/ 4052780 w 8035755"/>
              <a:gd name="connsiteY69" fmla="*/ 117987 h 2153264"/>
              <a:gd name="connsiteX70" fmla="*/ 3905296 w 8035755"/>
              <a:gd name="connsiteY70" fmla="*/ 58993 h 2153264"/>
              <a:gd name="connsiteX71" fmla="*/ 3765187 w 8035755"/>
              <a:gd name="connsiteY71" fmla="*/ 22122 h 2153264"/>
              <a:gd name="connsiteX72" fmla="*/ 3669322 w 8035755"/>
              <a:gd name="connsiteY72" fmla="*/ 0 h 2153264"/>
              <a:gd name="connsiteX73" fmla="*/ 2740174 w 8035755"/>
              <a:gd name="connsiteY73" fmla="*/ 14748 h 2153264"/>
              <a:gd name="connsiteX74" fmla="*/ 2570567 w 8035755"/>
              <a:gd name="connsiteY74" fmla="*/ 44245 h 2153264"/>
              <a:gd name="connsiteX75" fmla="*/ 2275600 w 8035755"/>
              <a:gd name="connsiteY75" fmla="*/ 110613 h 2153264"/>
              <a:gd name="connsiteX76" fmla="*/ 2209232 w 8035755"/>
              <a:gd name="connsiteY76" fmla="*/ 125361 h 2153264"/>
              <a:gd name="connsiteX77" fmla="*/ 2047000 w 8035755"/>
              <a:gd name="connsiteY77" fmla="*/ 140110 h 2153264"/>
              <a:gd name="connsiteX78" fmla="*/ 992490 w 8035755"/>
              <a:gd name="connsiteY78" fmla="*/ 147484 h 2153264"/>
              <a:gd name="connsiteX79" fmla="*/ 660651 w 8035755"/>
              <a:gd name="connsiteY79" fmla="*/ 169606 h 2153264"/>
              <a:gd name="connsiteX80" fmla="*/ 535290 w 8035755"/>
              <a:gd name="connsiteY80" fmla="*/ 213852 h 2153264"/>
              <a:gd name="connsiteX81" fmla="*/ 513167 w 8035755"/>
              <a:gd name="connsiteY81" fmla="*/ 221226 h 2153264"/>
              <a:gd name="connsiteX82" fmla="*/ 446800 w 8035755"/>
              <a:gd name="connsiteY82" fmla="*/ 243348 h 2153264"/>
              <a:gd name="connsiteX83" fmla="*/ 439425 w 8035755"/>
              <a:gd name="connsiteY83" fmla="*/ 221226 h 2153264"/>
              <a:gd name="connsiteX84" fmla="*/ 483671 w 8035755"/>
              <a:gd name="connsiteY84" fmla="*/ 199103 h 2153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8035755" h="2153264">
                <a:moveTo>
                  <a:pt x="483671" y="199103"/>
                </a:moveTo>
                <a:cubicBezTo>
                  <a:pt x="462778" y="196645"/>
                  <a:pt x="370468" y="201904"/>
                  <a:pt x="314064" y="206477"/>
                </a:cubicBezTo>
                <a:cubicBezTo>
                  <a:pt x="235858" y="212818"/>
                  <a:pt x="218253" y="219369"/>
                  <a:pt x="151832" y="235974"/>
                </a:cubicBezTo>
                <a:cubicBezTo>
                  <a:pt x="144458" y="245806"/>
                  <a:pt x="137802" y="256221"/>
                  <a:pt x="129709" y="265471"/>
                </a:cubicBezTo>
                <a:cubicBezTo>
                  <a:pt x="120553" y="275935"/>
                  <a:pt x="108750" y="283992"/>
                  <a:pt x="100213" y="294968"/>
                </a:cubicBezTo>
                <a:cubicBezTo>
                  <a:pt x="91413" y="306282"/>
                  <a:pt x="88225" y="321704"/>
                  <a:pt x="78090" y="331839"/>
                </a:cubicBezTo>
                <a:cubicBezTo>
                  <a:pt x="63138" y="346791"/>
                  <a:pt x="43677" y="356420"/>
                  <a:pt x="26471" y="368710"/>
                </a:cubicBezTo>
                <a:cubicBezTo>
                  <a:pt x="-12987" y="565993"/>
                  <a:pt x="-8546" y="484230"/>
                  <a:pt x="41219" y="789039"/>
                </a:cubicBezTo>
                <a:cubicBezTo>
                  <a:pt x="49049" y="836995"/>
                  <a:pt x="64673" y="835503"/>
                  <a:pt x="85464" y="870155"/>
                </a:cubicBezTo>
                <a:cubicBezTo>
                  <a:pt x="93948" y="884294"/>
                  <a:pt x="100213" y="899652"/>
                  <a:pt x="107587" y="914400"/>
                </a:cubicBezTo>
                <a:cubicBezTo>
                  <a:pt x="110045" y="924232"/>
                  <a:pt x="110428" y="934832"/>
                  <a:pt x="114961" y="943897"/>
                </a:cubicBezTo>
                <a:cubicBezTo>
                  <a:pt x="120457" y="954890"/>
                  <a:pt x="129940" y="963392"/>
                  <a:pt x="137084" y="973393"/>
                </a:cubicBezTo>
                <a:cubicBezTo>
                  <a:pt x="142235" y="980605"/>
                  <a:pt x="147869" y="987589"/>
                  <a:pt x="151832" y="995516"/>
                </a:cubicBezTo>
                <a:cubicBezTo>
                  <a:pt x="155308" y="1002469"/>
                  <a:pt x="156748" y="1010265"/>
                  <a:pt x="159206" y="1017639"/>
                </a:cubicBezTo>
                <a:cubicBezTo>
                  <a:pt x="156748" y="1025013"/>
                  <a:pt x="149671" y="1032295"/>
                  <a:pt x="151832" y="1039761"/>
                </a:cubicBezTo>
                <a:cubicBezTo>
                  <a:pt x="177121" y="1127123"/>
                  <a:pt x="240322" y="1297858"/>
                  <a:pt x="240322" y="1297858"/>
                </a:cubicBezTo>
                <a:cubicBezTo>
                  <a:pt x="258093" y="1493347"/>
                  <a:pt x="254931" y="1270309"/>
                  <a:pt x="203451" y="1445342"/>
                </a:cubicBezTo>
                <a:cubicBezTo>
                  <a:pt x="198898" y="1460823"/>
                  <a:pt x="223380" y="1560464"/>
                  <a:pt x="225574" y="1570703"/>
                </a:cubicBezTo>
                <a:cubicBezTo>
                  <a:pt x="228200" y="1582958"/>
                  <a:pt x="228449" y="1595876"/>
                  <a:pt x="232948" y="1607574"/>
                </a:cubicBezTo>
                <a:cubicBezTo>
                  <a:pt x="237936" y="1620543"/>
                  <a:pt x="271290" y="1686077"/>
                  <a:pt x="284567" y="1703439"/>
                </a:cubicBezTo>
                <a:cubicBezTo>
                  <a:pt x="307891" y="1733939"/>
                  <a:pt x="321883" y="1779788"/>
                  <a:pt x="358309" y="1791929"/>
                </a:cubicBezTo>
                <a:cubicBezTo>
                  <a:pt x="417132" y="1811536"/>
                  <a:pt x="414383" y="1808904"/>
                  <a:pt x="483671" y="1843548"/>
                </a:cubicBezTo>
                <a:cubicBezTo>
                  <a:pt x="638171" y="1920799"/>
                  <a:pt x="393818" y="1810020"/>
                  <a:pt x="564787" y="1880419"/>
                </a:cubicBezTo>
                <a:cubicBezTo>
                  <a:pt x="592251" y="1891728"/>
                  <a:pt x="617223" y="1909568"/>
                  <a:pt x="645903" y="1917290"/>
                </a:cubicBezTo>
                <a:cubicBezTo>
                  <a:pt x="681821" y="1926960"/>
                  <a:pt x="719645" y="1927123"/>
                  <a:pt x="756516" y="1932039"/>
                </a:cubicBezTo>
                <a:cubicBezTo>
                  <a:pt x="788471" y="1944329"/>
                  <a:pt x="818853" y="1961973"/>
                  <a:pt x="852380" y="1968910"/>
                </a:cubicBezTo>
                <a:cubicBezTo>
                  <a:pt x="890968" y="1976894"/>
                  <a:pt x="931015" y="1974234"/>
                  <a:pt x="970367" y="1976284"/>
                </a:cubicBezTo>
                <a:lnTo>
                  <a:pt x="1560303" y="2005781"/>
                </a:lnTo>
                <a:cubicBezTo>
                  <a:pt x="1612065" y="2008856"/>
                  <a:pt x="1663423" y="2017080"/>
                  <a:pt x="1715161" y="2020529"/>
                </a:cubicBezTo>
                <a:cubicBezTo>
                  <a:pt x="1774075" y="2024456"/>
                  <a:pt x="1833148" y="2025445"/>
                  <a:pt x="1892142" y="2027903"/>
                </a:cubicBezTo>
                <a:lnTo>
                  <a:pt x="2047000" y="2042652"/>
                </a:lnTo>
                <a:cubicBezTo>
                  <a:pt x="2093728" y="2047325"/>
                  <a:pt x="2140178" y="2055724"/>
                  <a:pt x="2187109" y="2057400"/>
                </a:cubicBezTo>
                <a:cubicBezTo>
                  <a:pt x="2346800" y="2063103"/>
                  <a:pt x="2506658" y="2062316"/>
                  <a:pt x="2666432" y="2064774"/>
                </a:cubicBezTo>
                <a:cubicBezTo>
                  <a:pt x="2842994" y="2075160"/>
                  <a:pt x="2971874" y="2083561"/>
                  <a:pt x="3167877" y="2086897"/>
                </a:cubicBezTo>
                <a:lnTo>
                  <a:pt x="4524729" y="2101645"/>
                </a:lnTo>
                <a:cubicBezTo>
                  <a:pt x="4885504" y="2131709"/>
                  <a:pt x="4503664" y="2103476"/>
                  <a:pt x="5026174" y="2123768"/>
                </a:cubicBezTo>
                <a:cubicBezTo>
                  <a:pt x="5932602" y="2158969"/>
                  <a:pt x="4956992" y="2138887"/>
                  <a:pt x="5992193" y="2153264"/>
                </a:cubicBezTo>
                <a:cubicBezTo>
                  <a:pt x="6336322" y="2143432"/>
                  <a:pt x="6680780" y="2141744"/>
                  <a:pt x="7024580" y="2123768"/>
                </a:cubicBezTo>
                <a:cubicBezTo>
                  <a:pt x="7057968" y="2122022"/>
                  <a:pt x="7087868" y="2101789"/>
                  <a:pt x="7120445" y="2094271"/>
                </a:cubicBezTo>
                <a:cubicBezTo>
                  <a:pt x="7183859" y="2079637"/>
                  <a:pt x="7248961" y="2072881"/>
                  <a:pt x="7312174" y="2057400"/>
                </a:cubicBezTo>
                <a:cubicBezTo>
                  <a:pt x="7369574" y="2043343"/>
                  <a:pt x="7481780" y="2005781"/>
                  <a:pt x="7481780" y="2005781"/>
                </a:cubicBezTo>
                <a:cubicBezTo>
                  <a:pt x="7508819" y="1988574"/>
                  <a:pt x="7534571" y="1969156"/>
                  <a:pt x="7562896" y="1954161"/>
                </a:cubicBezTo>
                <a:cubicBezTo>
                  <a:pt x="7576636" y="1946887"/>
                  <a:pt x="7594360" y="1948262"/>
                  <a:pt x="7607142" y="1939413"/>
                </a:cubicBezTo>
                <a:cubicBezTo>
                  <a:pt x="7634279" y="1920626"/>
                  <a:pt x="7680648" y="1860767"/>
                  <a:pt x="7703006" y="1836174"/>
                </a:cubicBezTo>
                <a:cubicBezTo>
                  <a:pt x="7712360" y="1825885"/>
                  <a:pt x="7721527" y="1815214"/>
                  <a:pt x="7732503" y="1806677"/>
                </a:cubicBezTo>
                <a:cubicBezTo>
                  <a:pt x="7758624" y="1786361"/>
                  <a:pt x="7765221" y="1785939"/>
                  <a:pt x="7791496" y="1777181"/>
                </a:cubicBezTo>
                <a:cubicBezTo>
                  <a:pt x="7798870" y="1767349"/>
                  <a:pt x="7805454" y="1756870"/>
                  <a:pt x="7813619" y="1747684"/>
                </a:cubicBezTo>
                <a:cubicBezTo>
                  <a:pt x="7841895" y="1715874"/>
                  <a:pt x="7861176" y="1697689"/>
                  <a:pt x="7902109" y="1681316"/>
                </a:cubicBezTo>
                <a:cubicBezTo>
                  <a:pt x="7920929" y="1673788"/>
                  <a:pt x="7941438" y="1671484"/>
                  <a:pt x="7961103" y="1666568"/>
                </a:cubicBezTo>
                <a:cubicBezTo>
                  <a:pt x="8067486" y="1560185"/>
                  <a:pt x="8026112" y="1631457"/>
                  <a:pt x="8034845" y="1430593"/>
                </a:cubicBezTo>
                <a:cubicBezTo>
                  <a:pt x="8015180" y="1337187"/>
                  <a:pt x="8002578" y="1242010"/>
                  <a:pt x="7975851" y="1150374"/>
                </a:cubicBezTo>
                <a:cubicBezTo>
                  <a:pt x="7967825" y="1122855"/>
                  <a:pt x="7942730" y="1103051"/>
                  <a:pt x="7931606" y="1076632"/>
                </a:cubicBezTo>
                <a:cubicBezTo>
                  <a:pt x="7922812" y="1055746"/>
                  <a:pt x="7921774" y="1032387"/>
                  <a:pt x="7916858" y="1010264"/>
                </a:cubicBezTo>
                <a:cubicBezTo>
                  <a:pt x="7919316" y="997974"/>
                  <a:pt x="7919089" y="984823"/>
                  <a:pt x="7924232" y="973393"/>
                </a:cubicBezTo>
                <a:cubicBezTo>
                  <a:pt x="7941380" y="935287"/>
                  <a:pt x="7983225" y="862781"/>
                  <a:pt x="7983225" y="862781"/>
                </a:cubicBezTo>
                <a:cubicBezTo>
                  <a:pt x="7988141" y="835742"/>
                  <a:pt x="7997974" y="809146"/>
                  <a:pt x="7997974" y="781664"/>
                </a:cubicBezTo>
                <a:cubicBezTo>
                  <a:pt x="7997974" y="763769"/>
                  <a:pt x="7988367" y="747185"/>
                  <a:pt x="7983225" y="730045"/>
                </a:cubicBezTo>
                <a:cubicBezTo>
                  <a:pt x="7980991" y="722600"/>
                  <a:pt x="7979971" y="714514"/>
                  <a:pt x="7975851" y="707922"/>
                </a:cubicBezTo>
                <a:cubicBezTo>
                  <a:pt x="7967510" y="694575"/>
                  <a:pt x="7954285" y="684647"/>
                  <a:pt x="7946355" y="671052"/>
                </a:cubicBezTo>
                <a:cubicBezTo>
                  <a:pt x="7936922" y="654882"/>
                  <a:pt x="7933665" y="635602"/>
                  <a:pt x="7924232" y="619432"/>
                </a:cubicBezTo>
                <a:cubicBezTo>
                  <a:pt x="7852150" y="495863"/>
                  <a:pt x="7937675" y="682757"/>
                  <a:pt x="7872613" y="530942"/>
                </a:cubicBezTo>
                <a:cubicBezTo>
                  <a:pt x="7886721" y="474507"/>
                  <a:pt x="7880443" y="506356"/>
                  <a:pt x="7887361" y="412955"/>
                </a:cubicBezTo>
                <a:cubicBezTo>
                  <a:pt x="7890091" y="376103"/>
                  <a:pt x="7892277" y="339213"/>
                  <a:pt x="7894735" y="302342"/>
                </a:cubicBezTo>
                <a:cubicBezTo>
                  <a:pt x="7870821" y="218638"/>
                  <a:pt x="7887594" y="281227"/>
                  <a:pt x="7865238" y="184355"/>
                </a:cubicBezTo>
                <a:cubicBezTo>
                  <a:pt x="7862959" y="174480"/>
                  <a:pt x="7864195" y="162772"/>
                  <a:pt x="7857864" y="154858"/>
                </a:cubicBezTo>
                <a:cubicBezTo>
                  <a:pt x="7853008" y="148788"/>
                  <a:pt x="7843116" y="149942"/>
                  <a:pt x="7835742" y="147484"/>
                </a:cubicBezTo>
                <a:cubicBezTo>
                  <a:pt x="7764458" y="154858"/>
                  <a:pt x="7692937" y="160222"/>
                  <a:pt x="7621890" y="169606"/>
                </a:cubicBezTo>
                <a:cubicBezTo>
                  <a:pt x="7562597" y="177437"/>
                  <a:pt x="7504716" y="198960"/>
                  <a:pt x="7444909" y="199103"/>
                </a:cubicBezTo>
                <a:lnTo>
                  <a:pt x="4539477" y="176981"/>
                </a:lnTo>
                <a:cubicBezTo>
                  <a:pt x="4139685" y="151993"/>
                  <a:pt x="4299420" y="186498"/>
                  <a:pt x="4052780" y="117987"/>
                </a:cubicBezTo>
                <a:cubicBezTo>
                  <a:pt x="3910094" y="32376"/>
                  <a:pt x="4048640" y="104259"/>
                  <a:pt x="3905296" y="58993"/>
                </a:cubicBezTo>
                <a:cubicBezTo>
                  <a:pt x="3763328" y="14161"/>
                  <a:pt x="3917128" y="37318"/>
                  <a:pt x="3765187" y="22122"/>
                </a:cubicBezTo>
                <a:cubicBezTo>
                  <a:pt x="3733232" y="14748"/>
                  <a:pt x="3702113" y="516"/>
                  <a:pt x="3669322" y="0"/>
                </a:cubicBezTo>
                <a:lnTo>
                  <a:pt x="2740174" y="14748"/>
                </a:lnTo>
                <a:cubicBezTo>
                  <a:pt x="2589608" y="71211"/>
                  <a:pt x="2802378" y="-2118"/>
                  <a:pt x="2570567" y="44245"/>
                </a:cubicBezTo>
                <a:cubicBezTo>
                  <a:pt x="2162079" y="125943"/>
                  <a:pt x="2478170" y="90357"/>
                  <a:pt x="2275600" y="110613"/>
                </a:cubicBezTo>
                <a:cubicBezTo>
                  <a:pt x="2253477" y="115529"/>
                  <a:pt x="2231506" y="121185"/>
                  <a:pt x="2209232" y="125361"/>
                </a:cubicBezTo>
                <a:cubicBezTo>
                  <a:pt x="2162146" y="134189"/>
                  <a:pt x="2087545" y="139597"/>
                  <a:pt x="2047000" y="140110"/>
                </a:cubicBezTo>
                <a:lnTo>
                  <a:pt x="992490" y="147484"/>
                </a:lnTo>
                <a:cubicBezTo>
                  <a:pt x="881877" y="154858"/>
                  <a:pt x="763580" y="128433"/>
                  <a:pt x="660651" y="169606"/>
                </a:cubicBezTo>
                <a:cubicBezTo>
                  <a:pt x="594914" y="195902"/>
                  <a:pt x="636332" y="180171"/>
                  <a:pt x="535290" y="213852"/>
                </a:cubicBezTo>
                <a:lnTo>
                  <a:pt x="513167" y="221226"/>
                </a:lnTo>
                <a:cubicBezTo>
                  <a:pt x="493522" y="234322"/>
                  <a:pt x="474619" y="251296"/>
                  <a:pt x="446800" y="243348"/>
                </a:cubicBezTo>
                <a:cubicBezTo>
                  <a:pt x="439326" y="241213"/>
                  <a:pt x="441883" y="228600"/>
                  <a:pt x="439425" y="221226"/>
                </a:cubicBezTo>
                <a:cubicBezTo>
                  <a:pt x="455912" y="204739"/>
                  <a:pt x="504564" y="201561"/>
                  <a:pt x="483671" y="199103"/>
                </a:cubicBezTo>
                <a:close/>
              </a:path>
            </a:pathLst>
          </a:cu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7E144DC0-E251-653D-C546-21ED961603D9}"/>
              </a:ext>
            </a:extLst>
          </p:cNvPr>
          <p:cNvSpPr txBox="1"/>
          <p:nvPr/>
        </p:nvSpPr>
        <p:spPr>
          <a:xfrm>
            <a:off x="179512" y="4549877"/>
            <a:ext cx="1440160" cy="1200329"/>
          </a:xfrm>
          <a:prstGeom prst="rect">
            <a:avLst/>
          </a:prstGeom>
          <a:noFill/>
        </p:spPr>
        <p:txBody>
          <a:bodyPr wrap="square" rtlCol="0">
            <a:spAutoFit/>
          </a:bodyPr>
          <a:lstStyle/>
          <a:p>
            <a:r>
              <a:rPr lang="en-US" altLang="zh-CN" b="1" dirty="0" err="1">
                <a:solidFill>
                  <a:srgbClr val="FF0000"/>
                </a:solidFill>
              </a:rPr>
              <a:t>WCInv</a:t>
            </a:r>
            <a:r>
              <a:rPr lang="en-US" altLang="zh-CN" b="1" dirty="0">
                <a:solidFill>
                  <a:srgbClr val="FF0000"/>
                </a:solidFill>
              </a:rPr>
              <a:t>=-982+3882-3001-101=</a:t>
            </a:r>
          </a:p>
          <a:p>
            <a:r>
              <a:rPr lang="en-US" altLang="zh-CN" b="1" dirty="0">
                <a:solidFill>
                  <a:srgbClr val="FF0000"/>
                </a:solidFill>
              </a:rPr>
              <a:t>-202</a:t>
            </a:r>
            <a:endParaRPr lang="zh-CN" altLang="en-US" b="1" dirty="0">
              <a:solidFill>
                <a:srgbClr val="FF0000"/>
              </a:solidFill>
            </a:endParaRPr>
          </a:p>
        </p:txBody>
      </p:sp>
      <p:cxnSp>
        <p:nvCxnSpPr>
          <p:cNvPr id="8" name="直接箭头连接符 7">
            <a:extLst>
              <a:ext uri="{FF2B5EF4-FFF2-40B4-BE49-F238E27FC236}">
                <a16:creationId xmlns:a16="http://schemas.microsoft.com/office/drawing/2014/main" id="{7C37CF1C-F188-2517-A1FC-3B0C268FF9FC}"/>
              </a:ext>
            </a:extLst>
          </p:cNvPr>
          <p:cNvCxnSpPr/>
          <p:nvPr/>
        </p:nvCxnSpPr>
        <p:spPr>
          <a:xfrm flipV="1">
            <a:off x="395741" y="3645024"/>
            <a:ext cx="619136" cy="90485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43988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673A73F-D492-8DD8-847A-7E3BA10577AA}"/>
              </a:ext>
            </a:extLst>
          </p:cNvPr>
          <p:cNvSpPr>
            <a:spLocks noGrp="1"/>
          </p:cNvSpPr>
          <p:nvPr>
            <p:ph type="title"/>
          </p:nvPr>
        </p:nvSpPr>
        <p:spPr/>
        <p:txBody>
          <a:bodyPr/>
          <a:lstStyle/>
          <a:p>
            <a:r>
              <a:rPr lang="en-US" altLang="zh-CN" sz="1800" b="0" i="0" u="none" strike="noStrike" baseline="0" dirty="0">
                <a:latin typeface="HelveticaNeueLTStd-Hv"/>
              </a:rPr>
              <a:t>CONSOLIDATED STATEMENT OF</a:t>
            </a:r>
            <a:br>
              <a:rPr lang="en-US" altLang="zh-CN" sz="1800" b="0" i="0" u="none" strike="noStrike" baseline="0" dirty="0">
                <a:latin typeface="HelveticaNeueLTStd-Hv"/>
              </a:rPr>
            </a:br>
            <a:r>
              <a:rPr lang="en-US" altLang="zh-CN" sz="1800" b="0" i="0" u="none" strike="noStrike" baseline="0" dirty="0">
                <a:latin typeface="HelveticaNeueLTStd-Hv"/>
              </a:rPr>
              <a:t>FINANCIAL POSITION</a:t>
            </a:r>
            <a:endParaRPr lang="zh-CN" altLang="en-US" dirty="0"/>
          </a:p>
        </p:txBody>
      </p:sp>
      <p:pic>
        <p:nvPicPr>
          <p:cNvPr id="4" name="图片 3">
            <a:extLst>
              <a:ext uri="{FF2B5EF4-FFF2-40B4-BE49-F238E27FC236}">
                <a16:creationId xmlns:a16="http://schemas.microsoft.com/office/drawing/2014/main" id="{B3B59900-D75A-0DE2-3B35-3D9866744D5A}"/>
              </a:ext>
            </a:extLst>
          </p:cNvPr>
          <p:cNvPicPr>
            <a:picLocks noChangeAspect="1"/>
          </p:cNvPicPr>
          <p:nvPr/>
        </p:nvPicPr>
        <p:blipFill>
          <a:blip r:embed="rId2"/>
          <a:stretch>
            <a:fillRect/>
          </a:stretch>
        </p:blipFill>
        <p:spPr>
          <a:xfrm>
            <a:off x="249392" y="1196752"/>
            <a:ext cx="8617782" cy="4659614"/>
          </a:xfrm>
          <a:prstGeom prst="rect">
            <a:avLst/>
          </a:prstGeom>
        </p:spPr>
      </p:pic>
      <p:sp>
        <p:nvSpPr>
          <p:cNvPr id="5" name="文本框 4">
            <a:extLst>
              <a:ext uri="{FF2B5EF4-FFF2-40B4-BE49-F238E27FC236}">
                <a16:creationId xmlns:a16="http://schemas.microsoft.com/office/drawing/2014/main" id="{1C2A6D1C-5175-3458-C3B4-762799726320}"/>
              </a:ext>
            </a:extLst>
          </p:cNvPr>
          <p:cNvSpPr txBox="1"/>
          <p:nvPr/>
        </p:nvSpPr>
        <p:spPr>
          <a:xfrm>
            <a:off x="395536" y="6021288"/>
            <a:ext cx="7848872" cy="369332"/>
          </a:xfrm>
          <a:prstGeom prst="rect">
            <a:avLst/>
          </a:prstGeom>
          <a:noFill/>
        </p:spPr>
        <p:txBody>
          <a:bodyPr wrap="square" rtlCol="0">
            <a:spAutoFit/>
          </a:bodyPr>
          <a:lstStyle/>
          <a:p>
            <a:r>
              <a:rPr lang="en-US" altLang="zh-CN" b="1" dirty="0" err="1">
                <a:solidFill>
                  <a:srgbClr val="FF0000"/>
                </a:solidFill>
              </a:rPr>
              <a:t>FCInv</a:t>
            </a:r>
            <a:r>
              <a:rPr lang="en-US" altLang="zh-CN" b="1" dirty="0">
                <a:solidFill>
                  <a:srgbClr val="FF0000"/>
                </a:solidFill>
              </a:rPr>
              <a:t>=</a:t>
            </a:r>
            <a:r>
              <a:rPr lang="zh-CN" altLang="en-US" b="1" dirty="0">
                <a:solidFill>
                  <a:srgbClr val="FF0000"/>
                </a:solidFill>
              </a:rPr>
              <a:t>（</a:t>
            </a:r>
            <a:r>
              <a:rPr lang="en-US" altLang="zh-CN" b="1" dirty="0">
                <a:solidFill>
                  <a:srgbClr val="FF0000"/>
                </a:solidFill>
              </a:rPr>
              <a:t>35,495-31,857)+(24,290-23,644)+(9,101-9,135)=4,250</a:t>
            </a:r>
            <a:endParaRPr lang="zh-CN" altLang="en-US" b="1" dirty="0">
              <a:solidFill>
                <a:srgbClr val="FF0000"/>
              </a:solidFill>
            </a:endParaRPr>
          </a:p>
        </p:txBody>
      </p:sp>
      <p:sp>
        <p:nvSpPr>
          <p:cNvPr id="7" name="任意多边形: 形状 6">
            <a:extLst>
              <a:ext uri="{FF2B5EF4-FFF2-40B4-BE49-F238E27FC236}">
                <a16:creationId xmlns:a16="http://schemas.microsoft.com/office/drawing/2014/main" id="{4CBB559F-2AB8-4C7A-9FE1-1F12D35311CF}"/>
              </a:ext>
            </a:extLst>
          </p:cNvPr>
          <p:cNvSpPr/>
          <p:nvPr/>
        </p:nvSpPr>
        <p:spPr>
          <a:xfrm>
            <a:off x="235919" y="3304954"/>
            <a:ext cx="2247849" cy="612039"/>
          </a:xfrm>
          <a:custGeom>
            <a:avLst/>
            <a:gdLst>
              <a:gd name="connsiteX0" fmla="*/ 256979 w 4003069"/>
              <a:gd name="connsiteY0" fmla="*/ 238018 h 289638"/>
              <a:gd name="connsiteX1" fmla="*/ 1901424 w 4003069"/>
              <a:gd name="connsiteY1" fmla="*/ 230644 h 289638"/>
              <a:gd name="connsiteX2" fmla="*/ 2078404 w 4003069"/>
              <a:gd name="connsiteY2" fmla="*/ 215896 h 289638"/>
              <a:gd name="connsiteX3" fmla="*/ 2130024 w 4003069"/>
              <a:gd name="connsiteY3" fmla="*/ 208521 h 289638"/>
              <a:gd name="connsiteX4" fmla="*/ 2587224 w 4003069"/>
              <a:gd name="connsiteY4" fmla="*/ 193773 h 289638"/>
              <a:gd name="connsiteX5" fmla="*/ 2801075 w 4003069"/>
              <a:gd name="connsiteY5" fmla="*/ 215896 h 289638"/>
              <a:gd name="connsiteX6" fmla="*/ 2867443 w 4003069"/>
              <a:gd name="connsiteY6" fmla="*/ 230644 h 289638"/>
              <a:gd name="connsiteX7" fmla="*/ 2970682 w 4003069"/>
              <a:gd name="connsiteY7" fmla="*/ 238018 h 289638"/>
              <a:gd name="connsiteX8" fmla="*/ 3295146 w 4003069"/>
              <a:gd name="connsiteY8" fmla="*/ 267515 h 289638"/>
              <a:gd name="connsiteX9" fmla="*/ 3523746 w 4003069"/>
              <a:gd name="connsiteY9" fmla="*/ 289638 h 289638"/>
              <a:gd name="connsiteX10" fmla="*/ 4003069 w 4003069"/>
              <a:gd name="connsiteY10" fmla="*/ 282263 h 289638"/>
              <a:gd name="connsiteX11" fmla="*/ 3980946 w 4003069"/>
              <a:gd name="connsiteY11" fmla="*/ 179025 h 289638"/>
              <a:gd name="connsiteX12" fmla="*/ 3944075 w 4003069"/>
              <a:gd name="connsiteY12" fmla="*/ 112657 h 289638"/>
              <a:gd name="connsiteX13" fmla="*/ 3899830 w 4003069"/>
              <a:gd name="connsiteY13" fmla="*/ 53663 h 289638"/>
              <a:gd name="connsiteX14" fmla="*/ 3789217 w 4003069"/>
              <a:gd name="connsiteY14" fmla="*/ 16792 h 289638"/>
              <a:gd name="connsiteX15" fmla="*/ 279101 w 4003069"/>
              <a:gd name="connsiteY15" fmla="*/ 2044 h 289638"/>
              <a:gd name="connsiteX16" fmla="*/ 6256 w 4003069"/>
              <a:gd name="connsiteY16" fmla="*/ 9418 h 289638"/>
              <a:gd name="connsiteX17" fmla="*/ 13630 w 4003069"/>
              <a:gd name="connsiteY17" fmla="*/ 53663 h 289638"/>
              <a:gd name="connsiteX18" fmla="*/ 43127 w 4003069"/>
              <a:gd name="connsiteY18" fmla="*/ 75786 h 289638"/>
              <a:gd name="connsiteX19" fmla="*/ 116869 w 4003069"/>
              <a:gd name="connsiteY19" fmla="*/ 142154 h 289638"/>
              <a:gd name="connsiteX20" fmla="*/ 131617 w 4003069"/>
              <a:gd name="connsiteY20" fmla="*/ 164276 h 289638"/>
              <a:gd name="connsiteX21" fmla="*/ 124243 w 4003069"/>
              <a:gd name="connsiteY21" fmla="*/ 186399 h 289638"/>
              <a:gd name="connsiteX22" fmla="*/ 190611 w 4003069"/>
              <a:gd name="connsiteY22" fmla="*/ 208521 h 289638"/>
              <a:gd name="connsiteX23" fmla="*/ 308598 w 4003069"/>
              <a:gd name="connsiteY23" fmla="*/ 215896 h 289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003069" h="289638">
                <a:moveTo>
                  <a:pt x="256979" y="238018"/>
                </a:moveTo>
                <a:lnTo>
                  <a:pt x="1901424" y="230644"/>
                </a:lnTo>
                <a:cubicBezTo>
                  <a:pt x="1947483" y="230257"/>
                  <a:pt x="2027572" y="222250"/>
                  <a:pt x="2078404" y="215896"/>
                </a:cubicBezTo>
                <a:cubicBezTo>
                  <a:pt x="2095651" y="213740"/>
                  <a:pt x="2112659" y="209276"/>
                  <a:pt x="2130024" y="208521"/>
                </a:cubicBezTo>
                <a:cubicBezTo>
                  <a:pt x="2282359" y="201898"/>
                  <a:pt x="2434824" y="198689"/>
                  <a:pt x="2587224" y="193773"/>
                </a:cubicBezTo>
                <a:cubicBezTo>
                  <a:pt x="2658508" y="201147"/>
                  <a:pt x="2730023" y="206547"/>
                  <a:pt x="2801075" y="215896"/>
                </a:cubicBezTo>
                <a:cubicBezTo>
                  <a:pt x="2823544" y="218852"/>
                  <a:pt x="2844971" y="227713"/>
                  <a:pt x="2867443" y="230644"/>
                </a:cubicBezTo>
                <a:cubicBezTo>
                  <a:pt x="2901654" y="235106"/>
                  <a:pt x="2936371" y="234406"/>
                  <a:pt x="2970682" y="238018"/>
                </a:cubicBezTo>
                <a:cubicBezTo>
                  <a:pt x="3277161" y="270279"/>
                  <a:pt x="3021508" y="253833"/>
                  <a:pt x="3295146" y="267515"/>
                </a:cubicBezTo>
                <a:cubicBezTo>
                  <a:pt x="3355217" y="274189"/>
                  <a:pt x="3486363" y="289208"/>
                  <a:pt x="3523746" y="289638"/>
                </a:cubicBezTo>
                <a:lnTo>
                  <a:pt x="4003069" y="282263"/>
                </a:lnTo>
                <a:cubicBezTo>
                  <a:pt x="4002965" y="281742"/>
                  <a:pt x="3987678" y="199219"/>
                  <a:pt x="3980946" y="179025"/>
                </a:cubicBezTo>
                <a:cubicBezTo>
                  <a:pt x="3962360" y="123270"/>
                  <a:pt x="3973465" y="159682"/>
                  <a:pt x="3944075" y="112657"/>
                </a:cubicBezTo>
                <a:cubicBezTo>
                  <a:pt x="3909129" y="56744"/>
                  <a:pt x="3954783" y="108616"/>
                  <a:pt x="3899830" y="53663"/>
                </a:cubicBezTo>
                <a:cubicBezTo>
                  <a:pt x="3884633" y="-7126"/>
                  <a:pt x="3900711" y="17475"/>
                  <a:pt x="3789217" y="16792"/>
                </a:cubicBezTo>
                <a:lnTo>
                  <a:pt x="279101" y="2044"/>
                </a:lnTo>
                <a:cubicBezTo>
                  <a:pt x="188153" y="4502"/>
                  <a:pt x="95565" y="-7947"/>
                  <a:pt x="6256" y="9418"/>
                </a:cubicBezTo>
                <a:cubicBezTo>
                  <a:pt x="-8421" y="12272"/>
                  <a:pt x="6369" y="40593"/>
                  <a:pt x="13630" y="53663"/>
                </a:cubicBezTo>
                <a:cubicBezTo>
                  <a:pt x="19599" y="64407"/>
                  <a:pt x="33530" y="68108"/>
                  <a:pt x="43127" y="75786"/>
                </a:cubicBezTo>
                <a:cubicBezTo>
                  <a:pt x="66030" y="94109"/>
                  <a:pt x="96992" y="118964"/>
                  <a:pt x="116869" y="142154"/>
                </a:cubicBezTo>
                <a:cubicBezTo>
                  <a:pt x="122637" y="148883"/>
                  <a:pt x="126701" y="156902"/>
                  <a:pt x="131617" y="164276"/>
                </a:cubicBezTo>
                <a:cubicBezTo>
                  <a:pt x="129159" y="171650"/>
                  <a:pt x="118024" y="181735"/>
                  <a:pt x="124243" y="186399"/>
                </a:cubicBezTo>
                <a:cubicBezTo>
                  <a:pt x="142898" y="200390"/>
                  <a:pt x="167704" y="204158"/>
                  <a:pt x="190611" y="208521"/>
                </a:cubicBezTo>
                <a:cubicBezTo>
                  <a:pt x="233617" y="216713"/>
                  <a:pt x="267866" y="215896"/>
                  <a:pt x="308598" y="215896"/>
                </a:cubicBezTo>
              </a:path>
            </a:pathLst>
          </a:cu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任意多边形: 形状 7">
            <a:extLst>
              <a:ext uri="{FF2B5EF4-FFF2-40B4-BE49-F238E27FC236}">
                <a16:creationId xmlns:a16="http://schemas.microsoft.com/office/drawing/2014/main" id="{98C92EF2-DD38-C559-7A53-9AB20EE4B649}"/>
              </a:ext>
            </a:extLst>
          </p:cNvPr>
          <p:cNvSpPr/>
          <p:nvPr/>
        </p:nvSpPr>
        <p:spPr>
          <a:xfrm>
            <a:off x="395536" y="2489926"/>
            <a:ext cx="2520280" cy="451082"/>
          </a:xfrm>
          <a:custGeom>
            <a:avLst/>
            <a:gdLst>
              <a:gd name="connsiteX0" fmla="*/ 29496 w 2064774"/>
              <a:gd name="connsiteY0" fmla="*/ 66368 h 359835"/>
              <a:gd name="connsiteX1" fmla="*/ 272845 w 2064774"/>
              <a:gd name="connsiteY1" fmla="*/ 36871 h 359835"/>
              <a:gd name="connsiteX2" fmla="*/ 907026 w 2064774"/>
              <a:gd name="connsiteY2" fmla="*/ 0 h 359835"/>
              <a:gd name="connsiteX3" fmla="*/ 1084006 w 2064774"/>
              <a:gd name="connsiteY3" fmla="*/ 44245 h 359835"/>
              <a:gd name="connsiteX4" fmla="*/ 1187245 w 2064774"/>
              <a:gd name="connsiteY4" fmla="*/ 66368 h 359835"/>
              <a:gd name="connsiteX5" fmla="*/ 1246238 w 2064774"/>
              <a:gd name="connsiteY5" fmla="*/ 81116 h 359835"/>
              <a:gd name="connsiteX6" fmla="*/ 1474838 w 2064774"/>
              <a:gd name="connsiteY6" fmla="*/ 88490 h 359835"/>
              <a:gd name="connsiteX7" fmla="*/ 1622322 w 2064774"/>
              <a:gd name="connsiteY7" fmla="*/ 103239 h 359835"/>
              <a:gd name="connsiteX8" fmla="*/ 1799303 w 2064774"/>
              <a:gd name="connsiteY8" fmla="*/ 154858 h 359835"/>
              <a:gd name="connsiteX9" fmla="*/ 1983658 w 2064774"/>
              <a:gd name="connsiteY9" fmla="*/ 169606 h 359835"/>
              <a:gd name="connsiteX10" fmla="*/ 2064774 w 2064774"/>
              <a:gd name="connsiteY10" fmla="*/ 199103 h 359835"/>
              <a:gd name="connsiteX11" fmla="*/ 2027903 w 2064774"/>
              <a:gd name="connsiteY11" fmla="*/ 265471 h 359835"/>
              <a:gd name="connsiteX12" fmla="*/ 1932038 w 2064774"/>
              <a:gd name="connsiteY12" fmla="*/ 294968 h 359835"/>
              <a:gd name="connsiteX13" fmla="*/ 1814051 w 2064774"/>
              <a:gd name="connsiteY13" fmla="*/ 309716 h 359835"/>
              <a:gd name="connsiteX14" fmla="*/ 1578077 w 2064774"/>
              <a:gd name="connsiteY14" fmla="*/ 331839 h 359835"/>
              <a:gd name="connsiteX15" fmla="*/ 1260987 w 2064774"/>
              <a:gd name="connsiteY15" fmla="*/ 339213 h 359835"/>
              <a:gd name="connsiteX16" fmla="*/ 1025013 w 2064774"/>
              <a:gd name="connsiteY16" fmla="*/ 346587 h 359835"/>
              <a:gd name="connsiteX17" fmla="*/ 929148 w 2064774"/>
              <a:gd name="connsiteY17" fmla="*/ 339213 h 359835"/>
              <a:gd name="connsiteX18" fmla="*/ 818535 w 2064774"/>
              <a:gd name="connsiteY18" fmla="*/ 331839 h 359835"/>
              <a:gd name="connsiteX19" fmla="*/ 678426 w 2064774"/>
              <a:gd name="connsiteY19" fmla="*/ 317090 h 359835"/>
              <a:gd name="connsiteX20" fmla="*/ 634180 w 2064774"/>
              <a:gd name="connsiteY20" fmla="*/ 302342 h 359835"/>
              <a:gd name="connsiteX21" fmla="*/ 582561 w 2064774"/>
              <a:gd name="connsiteY21" fmla="*/ 294968 h 359835"/>
              <a:gd name="connsiteX22" fmla="*/ 427703 w 2064774"/>
              <a:gd name="connsiteY22" fmla="*/ 280219 h 359835"/>
              <a:gd name="connsiteX23" fmla="*/ 199103 w 2064774"/>
              <a:gd name="connsiteY23" fmla="*/ 272845 h 359835"/>
              <a:gd name="connsiteX24" fmla="*/ 140109 w 2064774"/>
              <a:gd name="connsiteY24" fmla="*/ 265471 h 359835"/>
              <a:gd name="connsiteX25" fmla="*/ 36871 w 2064774"/>
              <a:gd name="connsiteY25" fmla="*/ 184355 h 359835"/>
              <a:gd name="connsiteX26" fmla="*/ 14748 w 2064774"/>
              <a:gd name="connsiteY26" fmla="*/ 169606 h 359835"/>
              <a:gd name="connsiteX27" fmla="*/ 0 w 2064774"/>
              <a:gd name="connsiteY27" fmla="*/ 132735 h 359835"/>
              <a:gd name="connsiteX28" fmla="*/ 14748 w 2064774"/>
              <a:gd name="connsiteY28" fmla="*/ 103239 h 359835"/>
              <a:gd name="connsiteX29" fmla="*/ 95864 w 2064774"/>
              <a:gd name="connsiteY29" fmla="*/ 66368 h 35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064774" h="359835">
                <a:moveTo>
                  <a:pt x="29496" y="66368"/>
                </a:moveTo>
                <a:cubicBezTo>
                  <a:pt x="153270" y="41614"/>
                  <a:pt x="-51179" y="81345"/>
                  <a:pt x="272845" y="36871"/>
                </a:cubicBezTo>
                <a:cubicBezTo>
                  <a:pt x="692342" y="-20708"/>
                  <a:pt x="122455" y="12453"/>
                  <a:pt x="907026" y="0"/>
                </a:cubicBezTo>
                <a:cubicBezTo>
                  <a:pt x="1096425" y="31566"/>
                  <a:pt x="894115" y="-6880"/>
                  <a:pt x="1084006" y="44245"/>
                </a:cubicBezTo>
                <a:cubicBezTo>
                  <a:pt x="1117990" y="53395"/>
                  <a:pt x="1152926" y="58568"/>
                  <a:pt x="1187245" y="66368"/>
                </a:cubicBezTo>
                <a:cubicBezTo>
                  <a:pt x="1207010" y="70860"/>
                  <a:pt x="1226028" y="79561"/>
                  <a:pt x="1246238" y="81116"/>
                </a:cubicBezTo>
                <a:cubicBezTo>
                  <a:pt x="1322253" y="86963"/>
                  <a:pt x="1398638" y="86032"/>
                  <a:pt x="1474838" y="88490"/>
                </a:cubicBezTo>
                <a:cubicBezTo>
                  <a:pt x="1479429" y="88907"/>
                  <a:pt x="1609881" y="100223"/>
                  <a:pt x="1622322" y="103239"/>
                </a:cubicBezTo>
                <a:cubicBezTo>
                  <a:pt x="1682044" y="117717"/>
                  <a:pt x="1738047" y="149958"/>
                  <a:pt x="1799303" y="154858"/>
                </a:cubicBezTo>
                <a:lnTo>
                  <a:pt x="1983658" y="169606"/>
                </a:lnTo>
                <a:cubicBezTo>
                  <a:pt x="1990202" y="170697"/>
                  <a:pt x="2064774" y="177571"/>
                  <a:pt x="2064774" y="199103"/>
                </a:cubicBezTo>
                <a:cubicBezTo>
                  <a:pt x="2064774" y="224410"/>
                  <a:pt x="2045798" y="247576"/>
                  <a:pt x="2027903" y="265471"/>
                </a:cubicBezTo>
                <a:cubicBezTo>
                  <a:pt x="2008542" y="284832"/>
                  <a:pt x="1958007" y="291427"/>
                  <a:pt x="1932038" y="294968"/>
                </a:cubicBezTo>
                <a:cubicBezTo>
                  <a:pt x="1892766" y="300323"/>
                  <a:pt x="1853415" y="305085"/>
                  <a:pt x="1814051" y="309716"/>
                </a:cubicBezTo>
                <a:cubicBezTo>
                  <a:pt x="1744094" y="317946"/>
                  <a:pt x="1650493" y="329298"/>
                  <a:pt x="1578077" y="331839"/>
                </a:cubicBezTo>
                <a:cubicBezTo>
                  <a:pt x="1472417" y="335546"/>
                  <a:pt x="1366684" y="336755"/>
                  <a:pt x="1260987" y="339213"/>
                </a:cubicBezTo>
                <a:cubicBezTo>
                  <a:pt x="1157746" y="373626"/>
                  <a:pt x="1225368" y="356861"/>
                  <a:pt x="1025013" y="346587"/>
                </a:cubicBezTo>
                <a:cubicBezTo>
                  <a:pt x="993006" y="344946"/>
                  <a:pt x="961116" y="341496"/>
                  <a:pt x="929148" y="339213"/>
                </a:cubicBezTo>
                <a:lnTo>
                  <a:pt x="818535" y="331839"/>
                </a:lnTo>
                <a:cubicBezTo>
                  <a:pt x="784256" y="329097"/>
                  <a:pt x="713831" y="321024"/>
                  <a:pt x="678426" y="317090"/>
                </a:cubicBezTo>
                <a:cubicBezTo>
                  <a:pt x="663677" y="312174"/>
                  <a:pt x="649328" y="305838"/>
                  <a:pt x="634180" y="302342"/>
                </a:cubicBezTo>
                <a:cubicBezTo>
                  <a:pt x="617244" y="298434"/>
                  <a:pt x="599740" y="297611"/>
                  <a:pt x="582561" y="294968"/>
                </a:cubicBezTo>
                <a:cubicBezTo>
                  <a:pt x="503167" y="282754"/>
                  <a:pt x="550020" y="285537"/>
                  <a:pt x="427703" y="280219"/>
                </a:cubicBezTo>
                <a:cubicBezTo>
                  <a:pt x="351535" y="276907"/>
                  <a:pt x="275303" y="275303"/>
                  <a:pt x="199103" y="272845"/>
                </a:cubicBezTo>
                <a:cubicBezTo>
                  <a:pt x="179438" y="270387"/>
                  <a:pt x="157507" y="274961"/>
                  <a:pt x="140109" y="265471"/>
                </a:cubicBezTo>
                <a:cubicBezTo>
                  <a:pt x="101688" y="244514"/>
                  <a:pt x="73285" y="208631"/>
                  <a:pt x="36871" y="184355"/>
                </a:cubicBezTo>
                <a:lnTo>
                  <a:pt x="14748" y="169606"/>
                </a:lnTo>
                <a:cubicBezTo>
                  <a:pt x="9832" y="157316"/>
                  <a:pt x="0" y="145972"/>
                  <a:pt x="0" y="132735"/>
                </a:cubicBezTo>
                <a:cubicBezTo>
                  <a:pt x="0" y="121742"/>
                  <a:pt x="5954" y="109834"/>
                  <a:pt x="14748" y="103239"/>
                </a:cubicBezTo>
                <a:cubicBezTo>
                  <a:pt x="65375" y="65269"/>
                  <a:pt x="63272" y="66368"/>
                  <a:pt x="95864" y="66368"/>
                </a:cubicBezTo>
              </a:path>
            </a:pathLst>
          </a:cu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9260814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8891A6-1403-6AD3-F30D-858A4504F0C8}"/>
              </a:ext>
            </a:extLst>
          </p:cNvPr>
          <p:cNvSpPr>
            <a:spLocks noGrp="1"/>
          </p:cNvSpPr>
          <p:nvPr>
            <p:ph type="title"/>
          </p:nvPr>
        </p:nvSpPr>
        <p:spPr/>
        <p:txBody>
          <a:bodyPr/>
          <a:lstStyle/>
          <a:p>
            <a:r>
              <a:rPr lang="zh-CN" altLang="en-US" dirty="0"/>
              <a:t>         资产负债表（续）</a:t>
            </a:r>
          </a:p>
        </p:txBody>
      </p:sp>
      <p:pic>
        <p:nvPicPr>
          <p:cNvPr id="4" name="图片 3">
            <a:extLst>
              <a:ext uri="{FF2B5EF4-FFF2-40B4-BE49-F238E27FC236}">
                <a16:creationId xmlns:a16="http://schemas.microsoft.com/office/drawing/2014/main" id="{B8CDC520-92AA-08B4-E1C7-A8833B6CE15D}"/>
              </a:ext>
            </a:extLst>
          </p:cNvPr>
          <p:cNvPicPr>
            <a:picLocks noChangeAspect="1"/>
          </p:cNvPicPr>
          <p:nvPr/>
        </p:nvPicPr>
        <p:blipFill>
          <a:blip r:embed="rId2"/>
          <a:stretch>
            <a:fillRect/>
          </a:stretch>
        </p:blipFill>
        <p:spPr>
          <a:xfrm>
            <a:off x="179512" y="2060848"/>
            <a:ext cx="8651140" cy="3600400"/>
          </a:xfrm>
          <a:prstGeom prst="rect">
            <a:avLst/>
          </a:prstGeom>
        </p:spPr>
      </p:pic>
      <p:sp>
        <p:nvSpPr>
          <p:cNvPr id="5" name="任意多边形: 形状 4">
            <a:extLst>
              <a:ext uri="{FF2B5EF4-FFF2-40B4-BE49-F238E27FC236}">
                <a16:creationId xmlns:a16="http://schemas.microsoft.com/office/drawing/2014/main" id="{A8F57259-5ADF-6AEC-AC81-0AB581CED80A}"/>
              </a:ext>
            </a:extLst>
          </p:cNvPr>
          <p:cNvSpPr/>
          <p:nvPr/>
        </p:nvSpPr>
        <p:spPr>
          <a:xfrm>
            <a:off x="153113" y="2234381"/>
            <a:ext cx="8570558" cy="759542"/>
          </a:xfrm>
          <a:custGeom>
            <a:avLst/>
            <a:gdLst>
              <a:gd name="connsiteX0" fmla="*/ 141855 w 7174901"/>
              <a:gd name="connsiteY0" fmla="*/ 162232 h 759542"/>
              <a:gd name="connsiteX1" fmla="*/ 90235 w 7174901"/>
              <a:gd name="connsiteY1" fmla="*/ 199103 h 759542"/>
              <a:gd name="connsiteX2" fmla="*/ 31242 w 7174901"/>
              <a:gd name="connsiteY2" fmla="*/ 317090 h 759542"/>
              <a:gd name="connsiteX3" fmla="*/ 23868 w 7174901"/>
              <a:gd name="connsiteY3" fmla="*/ 700548 h 759542"/>
              <a:gd name="connsiteX4" fmla="*/ 208222 w 7174901"/>
              <a:gd name="connsiteY4" fmla="*/ 693174 h 759542"/>
              <a:gd name="connsiteX5" fmla="*/ 436822 w 7174901"/>
              <a:gd name="connsiteY5" fmla="*/ 648929 h 759542"/>
              <a:gd name="connsiteX6" fmla="*/ 488442 w 7174901"/>
              <a:gd name="connsiteY6" fmla="*/ 634180 h 759542"/>
              <a:gd name="connsiteX7" fmla="*/ 599055 w 7174901"/>
              <a:gd name="connsiteY7" fmla="*/ 619432 h 759542"/>
              <a:gd name="connsiteX8" fmla="*/ 739164 w 7174901"/>
              <a:gd name="connsiteY8" fmla="*/ 604684 h 759542"/>
              <a:gd name="connsiteX9" fmla="*/ 1631442 w 7174901"/>
              <a:gd name="connsiteY9" fmla="*/ 626806 h 759542"/>
              <a:gd name="connsiteX10" fmla="*/ 1683061 w 7174901"/>
              <a:gd name="connsiteY10" fmla="*/ 634180 h 759542"/>
              <a:gd name="connsiteX11" fmla="*/ 1786300 w 7174901"/>
              <a:gd name="connsiteY11" fmla="*/ 641554 h 759542"/>
              <a:gd name="connsiteX12" fmla="*/ 3357003 w 7174901"/>
              <a:gd name="connsiteY12" fmla="*/ 671051 h 759542"/>
              <a:gd name="connsiteX13" fmla="*/ 3718339 w 7174901"/>
              <a:gd name="connsiteY13" fmla="*/ 700548 h 759542"/>
              <a:gd name="connsiteX14" fmla="*/ 3932190 w 7174901"/>
              <a:gd name="connsiteY14" fmla="*/ 707922 h 759542"/>
              <a:gd name="connsiteX15" fmla="*/ 4315648 w 7174901"/>
              <a:gd name="connsiteY15" fmla="*/ 759542 h 759542"/>
              <a:gd name="connsiteX16" fmla="*/ 5030945 w 7174901"/>
              <a:gd name="connsiteY16" fmla="*/ 752167 h 759542"/>
              <a:gd name="connsiteX17" fmla="*/ 5171055 w 7174901"/>
              <a:gd name="connsiteY17" fmla="*/ 722671 h 759542"/>
              <a:gd name="connsiteX18" fmla="*/ 5252171 w 7174901"/>
              <a:gd name="connsiteY18" fmla="*/ 671051 h 759542"/>
              <a:gd name="connsiteX19" fmla="*/ 5355410 w 7174901"/>
              <a:gd name="connsiteY19" fmla="*/ 641554 h 759542"/>
              <a:gd name="connsiteX20" fmla="*/ 5451274 w 7174901"/>
              <a:gd name="connsiteY20" fmla="*/ 582561 h 759542"/>
              <a:gd name="connsiteX21" fmla="*/ 5569261 w 7174901"/>
              <a:gd name="connsiteY21" fmla="*/ 567813 h 759542"/>
              <a:gd name="connsiteX22" fmla="*/ 6085455 w 7174901"/>
              <a:gd name="connsiteY22" fmla="*/ 597309 h 759542"/>
              <a:gd name="connsiteX23" fmla="*/ 6291932 w 7174901"/>
              <a:gd name="connsiteY23" fmla="*/ 604684 h 759542"/>
              <a:gd name="connsiteX24" fmla="*/ 6461539 w 7174901"/>
              <a:gd name="connsiteY24" fmla="*/ 612058 h 759542"/>
              <a:gd name="connsiteX25" fmla="*/ 6638519 w 7174901"/>
              <a:gd name="connsiteY25" fmla="*/ 634180 h 759542"/>
              <a:gd name="connsiteX26" fmla="*/ 6822874 w 7174901"/>
              <a:gd name="connsiteY26" fmla="*/ 641554 h 759542"/>
              <a:gd name="connsiteX27" fmla="*/ 6933487 w 7174901"/>
              <a:gd name="connsiteY27" fmla="*/ 648929 h 759542"/>
              <a:gd name="connsiteX28" fmla="*/ 7147339 w 7174901"/>
              <a:gd name="connsiteY28" fmla="*/ 494071 h 759542"/>
              <a:gd name="connsiteX29" fmla="*/ 7162087 w 7174901"/>
              <a:gd name="connsiteY29" fmla="*/ 442451 h 759542"/>
              <a:gd name="connsiteX30" fmla="*/ 7162087 w 7174901"/>
              <a:gd name="connsiteY30" fmla="*/ 199103 h 759542"/>
              <a:gd name="connsiteX31" fmla="*/ 7080971 w 7174901"/>
              <a:gd name="connsiteY31" fmla="*/ 44245 h 759542"/>
              <a:gd name="connsiteX32" fmla="*/ 7036726 w 7174901"/>
              <a:gd name="connsiteY32" fmla="*/ 7374 h 759542"/>
              <a:gd name="connsiteX33" fmla="*/ 6948235 w 7174901"/>
              <a:gd name="connsiteY33" fmla="*/ 0 h 759542"/>
              <a:gd name="connsiteX34" fmla="*/ 6579526 w 7174901"/>
              <a:gd name="connsiteY34" fmla="*/ 14748 h 759542"/>
              <a:gd name="connsiteX35" fmla="*/ 6210816 w 7174901"/>
              <a:gd name="connsiteY35" fmla="*/ 22122 h 759542"/>
              <a:gd name="connsiteX36" fmla="*/ 5731493 w 7174901"/>
              <a:gd name="connsiteY36" fmla="*/ 36871 h 759542"/>
              <a:gd name="connsiteX37" fmla="*/ 5325913 w 7174901"/>
              <a:gd name="connsiteY37" fmla="*/ 36871 h 759542"/>
              <a:gd name="connsiteX38" fmla="*/ 4728603 w 7174901"/>
              <a:gd name="connsiteY38" fmla="*/ 44245 h 759542"/>
              <a:gd name="connsiteX39" fmla="*/ 4529500 w 7174901"/>
              <a:gd name="connsiteY39" fmla="*/ 73742 h 759542"/>
              <a:gd name="connsiteX40" fmla="*/ 4227158 w 7174901"/>
              <a:gd name="connsiteY40" fmla="*/ 81116 h 759542"/>
              <a:gd name="connsiteX41" fmla="*/ 3578229 w 7174901"/>
              <a:gd name="connsiteY41" fmla="*/ 88490 h 759542"/>
              <a:gd name="connsiteX42" fmla="*/ 2641706 w 7174901"/>
              <a:gd name="connsiteY42" fmla="*/ 132735 h 759542"/>
              <a:gd name="connsiteX43" fmla="*/ 1601945 w 7174901"/>
              <a:gd name="connsiteY43" fmla="*/ 125361 h 759542"/>
              <a:gd name="connsiteX44" fmla="*/ 953016 w 7174901"/>
              <a:gd name="connsiteY44" fmla="*/ 140109 h 759542"/>
              <a:gd name="connsiteX45" fmla="*/ 680171 w 7174901"/>
              <a:gd name="connsiteY45" fmla="*/ 154858 h 759542"/>
              <a:gd name="connsiteX46" fmla="*/ 141855 w 7174901"/>
              <a:gd name="connsiteY46" fmla="*/ 162232 h 75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174901" h="759542">
                <a:moveTo>
                  <a:pt x="141855" y="162232"/>
                </a:moveTo>
                <a:cubicBezTo>
                  <a:pt x="124648" y="174522"/>
                  <a:pt x="103996" y="183048"/>
                  <a:pt x="90235" y="199103"/>
                </a:cubicBezTo>
                <a:cubicBezTo>
                  <a:pt x="69223" y="223617"/>
                  <a:pt x="44877" y="285274"/>
                  <a:pt x="31242" y="317090"/>
                </a:cubicBezTo>
                <a:cubicBezTo>
                  <a:pt x="18825" y="399869"/>
                  <a:pt x="-27905" y="641105"/>
                  <a:pt x="23868" y="700548"/>
                </a:cubicBezTo>
                <a:cubicBezTo>
                  <a:pt x="64260" y="746924"/>
                  <a:pt x="146771" y="695632"/>
                  <a:pt x="208222" y="693174"/>
                </a:cubicBezTo>
                <a:cubicBezTo>
                  <a:pt x="347243" y="637565"/>
                  <a:pt x="222049" y="679611"/>
                  <a:pt x="436822" y="648929"/>
                </a:cubicBezTo>
                <a:cubicBezTo>
                  <a:pt x="454537" y="646398"/>
                  <a:pt x="470835" y="637381"/>
                  <a:pt x="488442" y="634180"/>
                </a:cubicBezTo>
                <a:cubicBezTo>
                  <a:pt x="525039" y="627526"/>
                  <a:pt x="562232" y="624692"/>
                  <a:pt x="599055" y="619432"/>
                </a:cubicBezTo>
                <a:cubicBezTo>
                  <a:pt x="702307" y="604682"/>
                  <a:pt x="569673" y="617721"/>
                  <a:pt x="739164" y="604684"/>
                </a:cubicBezTo>
                <a:cubicBezTo>
                  <a:pt x="1648989" y="641076"/>
                  <a:pt x="464515" y="596886"/>
                  <a:pt x="1631442" y="626806"/>
                </a:cubicBezTo>
                <a:cubicBezTo>
                  <a:pt x="1648817" y="627252"/>
                  <a:pt x="1665758" y="632532"/>
                  <a:pt x="1683061" y="634180"/>
                </a:cubicBezTo>
                <a:cubicBezTo>
                  <a:pt x="1717406" y="637451"/>
                  <a:pt x="1751887" y="639096"/>
                  <a:pt x="1786300" y="641554"/>
                </a:cubicBezTo>
                <a:cubicBezTo>
                  <a:pt x="2360195" y="785031"/>
                  <a:pt x="1745575" y="638822"/>
                  <a:pt x="3357003" y="671051"/>
                </a:cubicBezTo>
                <a:cubicBezTo>
                  <a:pt x="3477825" y="673467"/>
                  <a:pt x="3597741" y="692817"/>
                  <a:pt x="3718339" y="700548"/>
                </a:cubicBezTo>
                <a:cubicBezTo>
                  <a:pt x="3789519" y="705111"/>
                  <a:pt x="3860906" y="705464"/>
                  <a:pt x="3932190" y="707922"/>
                </a:cubicBezTo>
                <a:cubicBezTo>
                  <a:pt x="4063518" y="731800"/>
                  <a:pt x="4179713" y="757401"/>
                  <a:pt x="4315648" y="759542"/>
                </a:cubicBezTo>
                <a:lnTo>
                  <a:pt x="5030945" y="752167"/>
                </a:lnTo>
                <a:cubicBezTo>
                  <a:pt x="5083025" y="746380"/>
                  <a:pt x="5121872" y="746091"/>
                  <a:pt x="5171055" y="722671"/>
                </a:cubicBezTo>
                <a:cubicBezTo>
                  <a:pt x="5199991" y="708892"/>
                  <a:pt x="5222836" y="683959"/>
                  <a:pt x="5252171" y="671051"/>
                </a:cubicBezTo>
                <a:cubicBezTo>
                  <a:pt x="5284930" y="656637"/>
                  <a:pt x="5320997" y="651386"/>
                  <a:pt x="5355410" y="641554"/>
                </a:cubicBezTo>
                <a:cubicBezTo>
                  <a:pt x="5385670" y="617347"/>
                  <a:pt x="5411420" y="592525"/>
                  <a:pt x="5451274" y="582561"/>
                </a:cubicBezTo>
                <a:cubicBezTo>
                  <a:pt x="5489726" y="572948"/>
                  <a:pt x="5529932" y="572729"/>
                  <a:pt x="5569261" y="567813"/>
                </a:cubicBezTo>
                <a:lnTo>
                  <a:pt x="6085455" y="597309"/>
                </a:lnTo>
                <a:cubicBezTo>
                  <a:pt x="6154235" y="600818"/>
                  <a:pt x="6223115" y="601985"/>
                  <a:pt x="6291932" y="604684"/>
                </a:cubicBezTo>
                <a:lnTo>
                  <a:pt x="6461539" y="612058"/>
                </a:lnTo>
                <a:cubicBezTo>
                  <a:pt x="6520532" y="619432"/>
                  <a:pt x="6579264" y="629343"/>
                  <a:pt x="6638519" y="634180"/>
                </a:cubicBezTo>
                <a:cubicBezTo>
                  <a:pt x="6699816" y="639184"/>
                  <a:pt x="6761450" y="638483"/>
                  <a:pt x="6822874" y="641554"/>
                </a:cubicBezTo>
                <a:cubicBezTo>
                  <a:pt x="6859781" y="643399"/>
                  <a:pt x="6896616" y="646471"/>
                  <a:pt x="6933487" y="648929"/>
                </a:cubicBezTo>
                <a:cubicBezTo>
                  <a:pt x="7048664" y="588598"/>
                  <a:pt x="7088441" y="594197"/>
                  <a:pt x="7147339" y="494071"/>
                </a:cubicBezTo>
                <a:cubicBezTo>
                  <a:pt x="7156412" y="478647"/>
                  <a:pt x="7157171" y="459658"/>
                  <a:pt x="7162087" y="442451"/>
                </a:cubicBezTo>
                <a:cubicBezTo>
                  <a:pt x="7172382" y="360087"/>
                  <a:pt x="7184860" y="286400"/>
                  <a:pt x="7162087" y="199103"/>
                </a:cubicBezTo>
                <a:cubicBezTo>
                  <a:pt x="7147378" y="142718"/>
                  <a:pt x="7125737" y="81550"/>
                  <a:pt x="7080971" y="44245"/>
                </a:cubicBezTo>
                <a:cubicBezTo>
                  <a:pt x="7066223" y="31955"/>
                  <a:pt x="7054939" y="13445"/>
                  <a:pt x="7036726" y="7374"/>
                </a:cubicBezTo>
                <a:cubicBezTo>
                  <a:pt x="7008646" y="-1986"/>
                  <a:pt x="6977732" y="2458"/>
                  <a:pt x="6948235" y="0"/>
                </a:cubicBezTo>
                <a:lnTo>
                  <a:pt x="6579526" y="14748"/>
                </a:lnTo>
                <a:lnTo>
                  <a:pt x="6210816" y="22122"/>
                </a:lnTo>
                <a:lnTo>
                  <a:pt x="5731493" y="36871"/>
                </a:lnTo>
                <a:cubicBezTo>
                  <a:pt x="5488339" y="54239"/>
                  <a:pt x="5777760" y="36871"/>
                  <a:pt x="5325913" y="36871"/>
                </a:cubicBezTo>
                <a:cubicBezTo>
                  <a:pt x="5126794" y="36871"/>
                  <a:pt x="4927706" y="41787"/>
                  <a:pt x="4728603" y="44245"/>
                </a:cubicBezTo>
                <a:cubicBezTo>
                  <a:pt x="4662235" y="54077"/>
                  <a:pt x="4596411" y="68822"/>
                  <a:pt x="4529500" y="73742"/>
                </a:cubicBezTo>
                <a:cubicBezTo>
                  <a:pt x="4428961" y="81135"/>
                  <a:pt x="4327957" y="79553"/>
                  <a:pt x="4227158" y="81116"/>
                </a:cubicBezTo>
                <a:lnTo>
                  <a:pt x="3578229" y="88490"/>
                </a:lnTo>
                <a:lnTo>
                  <a:pt x="2641706" y="132735"/>
                </a:lnTo>
                <a:lnTo>
                  <a:pt x="1601945" y="125361"/>
                </a:lnTo>
                <a:cubicBezTo>
                  <a:pt x="1385582" y="126306"/>
                  <a:pt x="1169271" y="133189"/>
                  <a:pt x="953016" y="140109"/>
                </a:cubicBezTo>
                <a:cubicBezTo>
                  <a:pt x="861981" y="143022"/>
                  <a:pt x="771252" y="154858"/>
                  <a:pt x="680171" y="154858"/>
                </a:cubicBezTo>
                <a:lnTo>
                  <a:pt x="141855" y="162232"/>
                </a:lnTo>
                <a:close/>
              </a:path>
            </a:pathLst>
          </a:cu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任意多边形: 形状 5">
            <a:extLst>
              <a:ext uri="{FF2B5EF4-FFF2-40B4-BE49-F238E27FC236}">
                <a16:creationId xmlns:a16="http://schemas.microsoft.com/office/drawing/2014/main" id="{D4D6F776-E0EF-4EB2-0FE9-DD0EF3B2C75F}"/>
              </a:ext>
            </a:extLst>
          </p:cNvPr>
          <p:cNvSpPr/>
          <p:nvPr/>
        </p:nvSpPr>
        <p:spPr>
          <a:xfrm>
            <a:off x="258097" y="2963398"/>
            <a:ext cx="8465574" cy="531970"/>
          </a:xfrm>
          <a:custGeom>
            <a:avLst/>
            <a:gdLst>
              <a:gd name="connsiteX0" fmla="*/ 81116 w 8465574"/>
              <a:gd name="connsiteY0" fmla="*/ 119015 h 531970"/>
              <a:gd name="connsiteX1" fmla="*/ 44245 w 8465574"/>
              <a:gd name="connsiteY1" fmla="*/ 141137 h 531970"/>
              <a:gd name="connsiteX2" fmla="*/ 36871 w 8465574"/>
              <a:gd name="connsiteY2" fmla="*/ 259125 h 531970"/>
              <a:gd name="connsiteX3" fmla="*/ 66368 w 8465574"/>
              <a:gd name="connsiteY3" fmla="*/ 281247 h 531970"/>
              <a:gd name="connsiteX4" fmla="*/ 199103 w 8465574"/>
              <a:gd name="connsiteY4" fmla="*/ 310744 h 531970"/>
              <a:gd name="connsiteX5" fmla="*/ 420329 w 8465574"/>
              <a:gd name="connsiteY5" fmla="*/ 369737 h 531970"/>
              <a:gd name="connsiteX6" fmla="*/ 494071 w 8465574"/>
              <a:gd name="connsiteY6" fmla="*/ 399234 h 531970"/>
              <a:gd name="connsiteX7" fmla="*/ 678426 w 8465574"/>
              <a:gd name="connsiteY7" fmla="*/ 406608 h 531970"/>
              <a:gd name="connsiteX8" fmla="*/ 744793 w 8465574"/>
              <a:gd name="connsiteY8" fmla="*/ 413983 h 531970"/>
              <a:gd name="connsiteX9" fmla="*/ 803787 w 8465574"/>
              <a:gd name="connsiteY9" fmla="*/ 421357 h 531970"/>
              <a:gd name="connsiteX10" fmla="*/ 1283109 w 8465574"/>
              <a:gd name="connsiteY10" fmla="*/ 428731 h 531970"/>
              <a:gd name="connsiteX11" fmla="*/ 1836174 w 8465574"/>
              <a:gd name="connsiteY11" fmla="*/ 472976 h 531970"/>
              <a:gd name="connsiteX12" fmla="*/ 2359742 w 8465574"/>
              <a:gd name="connsiteY12" fmla="*/ 495099 h 531970"/>
              <a:gd name="connsiteX13" fmla="*/ 3126658 w 8465574"/>
              <a:gd name="connsiteY13" fmla="*/ 531970 h 531970"/>
              <a:gd name="connsiteX14" fmla="*/ 3908322 w 8465574"/>
              <a:gd name="connsiteY14" fmla="*/ 517221 h 531970"/>
              <a:gd name="connsiteX15" fmla="*/ 4136922 w 8465574"/>
              <a:gd name="connsiteY15" fmla="*/ 472976 h 531970"/>
              <a:gd name="connsiteX16" fmla="*/ 4350774 w 8465574"/>
              <a:gd name="connsiteY16" fmla="*/ 465602 h 531970"/>
              <a:gd name="connsiteX17" fmla="*/ 5014451 w 8465574"/>
              <a:gd name="connsiteY17" fmla="*/ 436105 h 531970"/>
              <a:gd name="connsiteX18" fmla="*/ 5198806 w 8465574"/>
              <a:gd name="connsiteY18" fmla="*/ 406608 h 531970"/>
              <a:gd name="connsiteX19" fmla="*/ 7057103 w 8465574"/>
              <a:gd name="connsiteY19" fmla="*/ 421357 h 531970"/>
              <a:gd name="connsiteX20" fmla="*/ 7551174 w 8465574"/>
              <a:gd name="connsiteY20" fmla="*/ 428731 h 531970"/>
              <a:gd name="connsiteX21" fmla="*/ 8185355 w 8465574"/>
              <a:gd name="connsiteY21" fmla="*/ 399234 h 531970"/>
              <a:gd name="connsiteX22" fmla="*/ 8266471 w 8465574"/>
              <a:gd name="connsiteY22" fmla="*/ 377112 h 531970"/>
              <a:gd name="connsiteX23" fmla="*/ 8332838 w 8465574"/>
              <a:gd name="connsiteY23" fmla="*/ 354989 h 531970"/>
              <a:gd name="connsiteX24" fmla="*/ 8391832 w 8465574"/>
              <a:gd name="connsiteY24" fmla="*/ 347615 h 531970"/>
              <a:gd name="connsiteX25" fmla="*/ 8443451 w 8465574"/>
              <a:gd name="connsiteY25" fmla="*/ 295996 h 531970"/>
              <a:gd name="connsiteX26" fmla="*/ 8465574 w 8465574"/>
              <a:gd name="connsiteY26" fmla="*/ 281247 h 531970"/>
              <a:gd name="connsiteX27" fmla="*/ 8443451 w 8465574"/>
              <a:gd name="connsiteY27" fmla="*/ 259125 h 531970"/>
              <a:gd name="connsiteX28" fmla="*/ 8288593 w 8465574"/>
              <a:gd name="connsiteY28" fmla="*/ 185383 h 531970"/>
              <a:gd name="connsiteX29" fmla="*/ 8200103 w 8465574"/>
              <a:gd name="connsiteY29" fmla="*/ 133763 h 531970"/>
              <a:gd name="connsiteX30" fmla="*/ 8001000 w 8465574"/>
              <a:gd name="connsiteY30" fmla="*/ 141137 h 531970"/>
              <a:gd name="connsiteX31" fmla="*/ 7905135 w 8465574"/>
              <a:gd name="connsiteY31" fmla="*/ 163260 h 531970"/>
              <a:gd name="connsiteX32" fmla="*/ 7647038 w 8465574"/>
              <a:gd name="connsiteY32" fmla="*/ 185383 h 531970"/>
              <a:gd name="connsiteX33" fmla="*/ 6953864 w 8465574"/>
              <a:gd name="connsiteY33" fmla="*/ 222254 h 531970"/>
              <a:gd name="connsiteX34" fmla="*/ 6710516 w 8465574"/>
              <a:gd name="connsiteY34" fmla="*/ 229628 h 531970"/>
              <a:gd name="connsiteX35" fmla="*/ 5914103 w 8465574"/>
              <a:gd name="connsiteY35" fmla="*/ 244376 h 531970"/>
              <a:gd name="connsiteX36" fmla="*/ 5818238 w 8465574"/>
              <a:gd name="connsiteY36" fmla="*/ 259125 h 531970"/>
              <a:gd name="connsiteX37" fmla="*/ 5331542 w 8465574"/>
              <a:gd name="connsiteY37" fmla="*/ 222254 h 531970"/>
              <a:gd name="connsiteX38" fmla="*/ 5176684 w 8465574"/>
              <a:gd name="connsiteY38" fmla="*/ 214879 h 531970"/>
              <a:gd name="connsiteX39" fmla="*/ 5066071 w 8465574"/>
              <a:gd name="connsiteY39" fmla="*/ 200131 h 531970"/>
              <a:gd name="connsiteX40" fmla="*/ 4984955 w 8465574"/>
              <a:gd name="connsiteY40" fmla="*/ 192757 h 531970"/>
              <a:gd name="connsiteX41" fmla="*/ 4866968 w 8465574"/>
              <a:gd name="connsiteY41" fmla="*/ 178008 h 531970"/>
              <a:gd name="connsiteX42" fmla="*/ 4689987 w 8465574"/>
              <a:gd name="connsiteY42" fmla="*/ 170634 h 531970"/>
              <a:gd name="connsiteX43" fmla="*/ 4218038 w 8465574"/>
              <a:gd name="connsiteY43" fmla="*/ 119015 h 531970"/>
              <a:gd name="connsiteX44" fmla="*/ 3967316 w 8465574"/>
              <a:gd name="connsiteY44" fmla="*/ 74770 h 531970"/>
              <a:gd name="connsiteX45" fmla="*/ 3694471 w 8465574"/>
              <a:gd name="connsiteY45" fmla="*/ 52647 h 531970"/>
              <a:gd name="connsiteX46" fmla="*/ 3502742 w 8465574"/>
              <a:gd name="connsiteY46" fmla="*/ 37899 h 531970"/>
              <a:gd name="connsiteX47" fmla="*/ 3325761 w 8465574"/>
              <a:gd name="connsiteY47" fmla="*/ 8402 h 531970"/>
              <a:gd name="connsiteX48" fmla="*/ 2875935 w 8465574"/>
              <a:gd name="connsiteY48" fmla="*/ 15776 h 531970"/>
              <a:gd name="connsiteX49" fmla="*/ 2603090 w 8465574"/>
              <a:gd name="connsiteY49" fmla="*/ 82144 h 531970"/>
              <a:gd name="connsiteX50" fmla="*/ 2507226 w 8465574"/>
              <a:gd name="connsiteY50" fmla="*/ 96892 h 531970"/>
              <a:gd name="connsiteX51" fmla="*/ 2470355 w 8465574"/>
              <a:gd name="connsiteY51" fmla="*/ 104267 h 531970"/>
              <a:gd name="connsiteX52" fmla="*/ 1880419 w 8465574"/>
              <a:gd name="connsiteY52" fmla="*/ 111641 h 531970"/>
              <a:gd name="connsiteX53" fmla="*/ 1755058 w 8465574"/>
              <a:gd name="connsiteY53" fmla="*/ 133763 h 531970"/>
              <a:gd name="connsiteX54" fmla="*/ 1039761 w 8465574"/>
              <a:gd name="connsiteY54" fmla="*/ 141137 h 531970"/>
              <a:gd name="connsiteX55" fmla="*/ 907026 w 8465574"/>
              <a:gd name="connsiteY55" fmla="*/ 148512 h 531970"/>
              <a:gd name="connsiteX56" fmla="*/ 361335 w 8465574"/>
              <a:gd name="connsiteY56" fmla="*/ 133763 h 531970"/>
              <a:gd name="connsiteX57" fmla="*/ 272845 w 8465574"/>
              <a:gd name="connsiteY57" fmla="*/ 111641 h 531970"/>
              <a:gd name="connsiteX58" fmla="*/ 0 w 8465574"/>
              <a:gd name="connsiteY58" fmla="*/ 104267 h 53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8465574" h="531970">
                <a:moveTo>
                  <a:pt x="81116" y="119015"/>
                </a:moveTo>
                <a:cubicBezTo>
                  <a:pt x="68826" y="126389"/>
                  <a:pt x="53683" y="130351"/>
                  <a:pt x="44245" y="141137"/>
                </a:cubicBezTo>
                <a:cubicBezTo>
                  <a:pt x="19559" y="169350"/>
                  <a:pt x="28001" y="234290"/>
                  <a:pt x="36871" y="259125"/>
                </a:cubicBezTo>
                <a:cubicBezTo>
                  <a:pt x="41005" y="270699"/>
                  <a:pt x="55829" y="274924"/>
                  <a:pt x="66368" y="281247"/>
                </a:cubicBezTo>
                <a:cubicBezTo>
                  <a:pt x="123401" y="315467"/>
                  <a:pt x="118747" y="304048"/>
                  <a:pt x="199103" y="310744"/>
                </a:cubicBezTo>
                <a:cubicBezTo>
                  <a:pt x="305132" y="335989"/>
                  <a:pt x="335050" y="338319"/>
                  <a:pt x="420329" y="369737"/>
                </a:cubicBezTo>
                <a:cubicBezTo>
                  <a:pt x="445171" y="378889"/>
                  <a:pt x="467863" y="395490"/>
                  <a:pt x="494071" y="399234"/>
                </a:cubicBezTo>
                <a:cubicBezTo>
                  <a:pt x="554954" y="407932"/>
                  <a:pt x="616974" y="404150"/>
                  <a:pt x="678426" y="406608"/>
                </a:cubicBezTo>
                <a:lnTo>
                  <a:pt x="744793" y="413983"/>
                </a:lnTo>
                <a:cubicBezTo>
                  <a:pt x="764475" y="416299"/>
                  <a:pt x="783977" y="420814"/>
                  <a:pt x="803787" y="421357"/>
                </a:cubicBezTo>
                <a:cubicBezTo>
                  <a:pt x="963520" y="425733"/>
                  <a:pt x="1123335" y="426273"/>
                  <a:pt x="1283109" y="428731"/>
                </a:cubicBezTo>
                <a:cubicBezTo>
                  <a:pt x="1501629" y="448596"/>
                  <a:pt x="1568817" y="455539"/>
                  <a:pt x="1836174" y="472976"/>
                </a:cubicBezTo>
                <a:cubicBezTo>
                  <a:pt x="2207442" y="497190"/>
                  <a:pt x="2023658" y="480272"/>
                  <a:pt x="2359742" y="495099"/>
                </a:cubicBezTo>
                <a:lnTo>
                  <a:pt x="3126658" y="531970"/>
                </a:lnTo>
                <a:cubicBezTo>
                  <a:pt x="3387213" y="527054"/>
                  <a:pt x="3648164" y="532413"/>
                  <a:pt x="3908322" y="517221"/>
                </a:cubicBezTo>
                <a:cubicBezTo>
                  <a:pt x="3985804" y="512696"/>
                  <a:pt x="4059831" y="481970"/>
                  <a:pt x="4136922" y="472976"/>
                </a:cubicBezTo>
                <a:cubicBezTo>
                  <a:pt x="4207768" y="464711"/>
                  <a:pt x="4279490" y="468060"/>
                  <a:pt x="4350774" y="465602"/>
                </a:cubicBezTo>
                <a:cubicBezTo>
                  <a:pt x="4662401" y="426650"/>
                  <a:pt x="4369081" y="459432"/>
                  <a:pt x="5014451" y="436105"/>
                </a:cubicBezTo>
                <a:cubicBezTo>
                  <a:pt x="5068022" y="434169"/>
                  <a:pt x="5153439" y="415114"/>
                  <a:pt x="5198806" y="406608"/>
                </a:cubicBezTo>
                <a:lnTo>
                  <a:pt x="7057103" y="421357"/>
                </a:lnTo>
                <a:cubicBezTo>
                  <a:pt x="7221804" y="422906"/>
                  <a:pt x="7386497" y="431960"/>
                  <a:pt x="7551174" y="428731"/>
                </a:cubicBezTo>
                <a:cubicBezTo>
                  <a:pt x="7762756" y="424582"/>
                  <a:pt x="7973961" y="409066"/>
                  <a:pt x="8185355" y="399234"/>
                </a:cubicBezTo>
                <a:cubicBezTo>
                  <a:pt x="8212394" y="391860"/>
                  <a:pt x="8239627" y="385165"/>
                  <a:pt x="8266471" y="377112"/>
                </a:cubicBezTo>
                <a:cubicBezTo>
                  <a:pt x="8288807" y="370411"/>
                  <a:pt x="8310139" y="360330"/>
                  <a:pt x="8332838" y="354989"/>
                </a:cubicBezTo>
                <a:cubicBezTo>
                  <a:pt x="8352129" y="350450"/>
                  <a:pt x="8372167" y="350073"/>
                  <a:pt x="8391832" y="347615"/>
                </a:cubicBezTo>
                <a:cubicBezTo>
                  <a:pt x="8409038" y="330409"/>
                  <a:pt x="8425364" y="312274"/>
                  <a:pt x="8443451" y="295996"/>
                </a:cubicBezTo>
                <a:cubicBezTo>
                  <a:pt x="8450039" y="290067"/>
                  <a:pt x="8465574" y="290110"/>
                  <a:pt x="8465574" y="281247"/>
                </a:cubicBezTo>
                <a:cubicBezTo>
                  <a:pt x="8465574" y="270818"/>
                  <a:pt x="8452621" y="264092"/>
                  <a:pt x="8443451" y="259125"/>
                </a:cubicBezTo>
                <a:cubicBezTo>
                  <a:pt x="8393179" y="231895"/>
                  <a:pt x="8337978" y="214191"/>
                  <a:pt x="8288593" y="185383"/>
                </a:cubicBezTo>
                <a:lnTo>
                  <a:pt x="8200103" y="133763"/>
                </a:lnTo>
                <a:cubicBezTo>
                  <a:pt x="8133735" y="136221"/>
                  <a:pt x="8067084" y="134529"/>
                  <a:pt x="8001000" y="141137"/>
                </a:cubicBezTo>
                <a:cubicBezTo>
                  <a:pt x="7968368" y="144400"/>
                  <a:pt x="7937600" y="158622"/>
                  <a:pt x="7905135" y="163260"/>
                </a:cubicBezTo>
                <a:cubicBezTo>
                  <a:pt x="7880746" y="166744"/>
                  <a:pt x="7696846" y="182204"/>
                  <a:pt x="7647038" y="185383"/>
                </a:cubicBezTo>
                <a:cubicBezTo>
                  <a:pt x="7444816" y="198291"/>
                  <a:pt x="7134365" y="214490"/>
                  <a:pt x="6953864" y="222254"/>
                </a:cubicBezTo>
                <a:cubicBezTo>
                  <a:pt x="6872786" y="225741"/>
                  <a:pt x="6791632" y="227170"/>
                  <a:pt x="6710516" y="229628"/>
                </a:cubicBezTo>
                <a:cubicBezTo>
                  <a:pt x="6413649" y="279105"/>
                  <a:pt x="6770082" y="222046"/>
                  <a:pt x="5914103" y="244376"/>
                </a:cubicBezTo>
                <a:cubicBezTo>
                  <a:pt x="5881783" y="245219"/>
                  <a:pt x="5850193" y="254209"/>
                  <a:pt x="5818238" y="259125"/>
                </a:cubicBezTo>
                <a:lnTo>
                  <a:pt x="5331542" y="222254"/>
                </a:lnTo>
                <a:cubicBezTo>
                  <a:pt x="5279987" y="218698"/>
                  <a:pt x="5228183" y="219171"/>
                  <a:pt x="5176684" y="214879"/>
                </a:cubicBezTo>
                <a:cubicBezTo>
                  <a:pt x="5139615" y="211790"/>
                  <a:pt x="5103023" y="204395"/>
                  <a:pt x="5066071" y="200131"/>
                </a:cubicBezTo>
                <a:cubicBezTo>
                  <a:pt x="5039100" y="197019"/>
                  <a:pt x="5011939" y="195755"/>
                  <a:pt x="4984955" y="192757"/>
                </a:cubicBezTo>
                <a:cubicBezTo>
                  <a:pt x="4945562" y="188380"/>
                  <a:pt x="4906492" y="180972"/>
                  <a:pt x="4866968" y="178008"/>
                </a:cubicBezTo>
                <a:cubicBezTo>
                  <a:pt x="4808089" y="173592"/>
                  <a:pt x="4748981" y="173092"/>
                  <a:pt x="4689987" y="170634"/>
                </a:cubicBezTo>
                <a:cubicBezTo>
                  <a:pt x="4532361" y="157499"/>
                  <a:pt x="4374477" y="142718"/>
                  <a:pt x="4218038" y="119015"/>
                </a:cubicBezTo>
                <a:cubicBezTo>
                  <a:pt x="4134130" y="106302"/>
                  <a:pt x="4051508" y="85442"/>
                  <a:pt x="3967316" y="74770"/>
                </a:cubicBezTo>
                <a:cubicBezTo>
                  <a:pt x="3876794" y="63295"/>
                  <a:pt x="3785432" y="59866"/>
                  <a:pt x="3694471" y="52647"/>
                </a:cubicBezTo>
                <a:lnTo>
                  <a:pt x="3502742" y="37899"/>
                </a:lnTo>
                <a:cubicBezTo>
                  <a:pt x="3443748" y="28067"/>
                  <a:pt x="3385314" y="13916"/>
                  <a:pt x="3325761" y="8402"/>
                </a:cubicBezTo>
                <a:cubicBezTo>
                  <a:pt x="3140451" y="-8756"/>
                  <a:pt x="3062016" y="3771"/>
                  <a:pt x="2875935" y="15776"/>
                </a:cubicBezTo>
                <a:cubicBezTo>
                  <a:pt x="2792099" y="38641"/>
                  <a:pt x="2680403" y="70250"/>
                  <a:pt x="2603090" y="82144"/>
                </a:cubicBezTo>
                <a:lnTo>
                  <a:pt x="2507226" y="96892"/>
                </a:lnTo>
                <a:cubicBezTo>
                  <a:pt x="2494863" y="98953"/>
                  <a:pt x="2482885" y="103972"/>
                  <a:pt x="2470355" y="104267"/>
                </a:cubicBezTo>
                <a:cubicBezTo>
                  <a:pt x="2273749" y="108893"/>
                  <a:pt x="2077064" y="109183"/>
                  <a:pt x="1880419" y="111641"/>
                </a:cubicBezTo>
                <a:cubicBezTo>
                  <a:pt x="1838632" y="119015"/>
                  <a:pt x="1797465" y="132275"/>
                  <a:pt x="1755058" y="133763"/>
                </a:cubicBezTo>
                <a:cubicBezTo>
                  <a:pt x="1516760" y="142124"/>
                  <a:pt x="1278170" y="136991"/>
                  <a:pt x="1039761" y="141137"/>
                </a:cubicBezTo>
                <a:cubicBezTo>
                  <a:pt x="995454" y="141908"/>
                  <a:pt x="951271" y="146054"/>
                  <a:pt x="907026" y="148512"/>
                </a:cubicBezTo>
                <a:cubicBezTo>
                  <a:pt x="725129" y="143596"/>
                  <a:pt x="542992" y="144324"/>
                  <a:pt x="361335" y="133763"/>
                </a:cubicBezTo>
                <a:cubicBezTo>
                  <a:pt x="330982" y="131998"/>
                  <a:pt x="302800" y="116850"/>
                  <a:pt x="272845" y="111641"/>
                </a:cubicBezTo>
                <a:cubicBezTo>
                  <a:pt x="197173" y="98481"/>
                  <a:pt x="56242" y="104267"/>
                  <a:pt x="0" y="104267"/>
                </a:cubicBezTo>
              </a:path>
            </a:pathLst>
          </a:cu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a:extLst>
              <a:ext uri="{FF2B5EF4-FFF2-40B4-BE49-F238E27FC236}">
                <a16:creationId xmlns:a16="http://schemas.microsoft.com/office/drawing/2014/main" id="{D7367716-FE77-AC18-722C-501A69375CAF}"/>
              </a:ext>
            </a:extLst>
          </p:cNvPr>
          <p:cNvSpPr txBox="1"/>
          <p:nvPr/>
        </p:nvSpPr>
        <p:spPr>
          <a:xfrm>
            <a:off x="611560" y="5877272"/>
            <a:ext cx="7848872" cy="646331"/>
          </a:xfrm>
          <a:prstGeom prst="rect">
            <a:avLst/>
          </a:prstGeom>
          <a:noFill/>
        </p:spPr>
        <p:txBody>
          <a:bodyPr wrap="square" rtlCol="0">
            <a:spAutoFit/>
          </a:bodyPr>
          <a:lstStyle/>
          <a:p>
            <a:r>
              <a:rPr lang="en-US" altLang="zh-CN" b="1" dirty="0" err="1">
                <a:solidFill>
                  <a:srgbClr val="FF0000"/>
                </a:solidFill>
              </a:rPr>
              <a:t>WCInv</a:t>
            </a:r>
            <a:r>
              <a:rPr lang="en-US" altLang="zh-CN" b="1" dirty="0">
                <a:solidFill>
                  <a:srgbClr val="FF0000"/>
                </a:solidFill>
              </a:rPr>
              <a:t>=(39524-41588)+(28890-25511)+(6908-6563)-(69278-66984)-(27368-24784)=-634            </a:t>
            </a:r>
            <a:r>
              <a:rPr lang="zh-CN" altLang="en-US" b="1" dirty="0">
                <a:solidFill>
                  <a:srgbClr val="FF0000"/>
                </a:solidFill>
              </a:rPr>
              <a:t>似乎不一致</a:t>
            </a:r>
          </a:p>
        </p:txBody>
      </p:sp>
    </p:spTree>
    <p:extLst>
      <p:ext uri="{BB962C8B-B14F-4D97-AF65-F5344CB8AC3E}">
        <p14:creationId xmlns:p14="http://schemas.microsoft.com/office/powerpoint/2010/main" val="25118731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19AA25-6A27-5CB6-E359-F01BD56617C5}"/>
              </a:ext>
            </a:extLst>
          </p:cNvPr>
          <p:cNvSpPr>
            <a:spLocks noGrp="1"/>
          </p:cNvSpPr>
          <p:nvPr>
            <p:ph type="title"/>
          </p:nvPr>
        </p:nvSpPr>
        <p:spPr/>
        <p:txBody>
          <a:bodyPr/>
          <a:lstStyle/>
          <a:p>
            <a:r>
              <a:rPr lang="zh-CN" altLang="en-US" dirty="0"/>
              <a:t>资产负债表（续）</a:t>
            </a:r>
          </a:p>
        </p:txBody>
      </p:sp>
      <p:pic>
        <p:nvPicPr>
          <p:cNvPr id="4" name="图片 3">
            <a:extLst>
              <a:ext uri="{FF2B5EF4-FFF2-40B4-BE49-F238E27FC236}">
                <a16:creationId xmlns:a16="http://schemas.microsoft.com/office/drawing/2014/main" id="{550ED049-4C2B-8381-AAD8-E36BF4464F32}"/>
              </a:ext>
            </a:extLst>
          </p:cNvPr>
          <p:cNvPicPr>
            <a:picLocks noChangeAspect="1"/>
          </p:cNvPicPr>
          <p:nvPr/>
        </p:nvPicPr>
        <p:blipFill>
          <a:blip r:embed="rId2"/>
          <a:stretch>
            <a:fillRect/>
          </a:stretch>
        </p:blipFill>
        <p:spPr>
          <a:xfrm>
            <a:off x="563502" y="1916832"/>
            <a:ext cx="8123298" cy="2592288"/>
          </a:xfrm>
          <a:prstGeom prst="rect">
            <a:avLst/>
          </a:prstGeom>
        </p:spPr>
      </p:pic>
      <p:sp>
        <p:nvSpPr>
          <p:cNvPr id="5" name="任意多边形: 形状 4">
            <a:extLst>
              <a:ext uri="{FF2B5EF4-FFF2-40B4-BE49-F238E27FC236}">
                <a16:creationId xmlns:a16="http://schemas.microsoft.com/office/drawing/2014/main" id="{795CCCDA-82A9-F808-02A2-4CB1F88DD3D5}"/>
              </a:ext>
            </a:extLst>
          </p:cNvPr>
          <p:cNvSpPr/>
          <p:nvPr/>
        </p:nvSpPr>
        <p:spPr>
          <a:xfrm>
            <a:off x="287594" y="1772817"/>
            <a:ext cx="8413954" cy="936104"/>
          </a:xfrm>
          <a:custGeom>
            <a:avLst/>
            <a:gdLst>
              <a:gd name="connsiteX0" fmla="*/ 213851 w 8413954"/>
              <a:gd name="connsiteY0" fmla="*/ 471948 h 474389"/>
              <a:gd name="connsiteX1" fmla="*/ 1054509 w 8413954"/>
              <a:gd name="connsiteY1" fmla="*/ 464574 h 474389"/>
              <a:gd name="connsiteX2" fmla="*/ 1165122 w 8413954"/>
              <a:gd name="connsiteY2" fmla="*/ 420329 h 474389"/>
              <a:gd name="connsiteX3" fmla="*/ 1260987 w 8413954"/>
              <a:gd name="connsiteY3" fmla="*/ 405580 h 474389"/>
              <a:gd name="connsiteX4" fmla="*/ 1644445 w 8413954"/>
              <a:gd name="connsiteY4" fmla="*/ 390832 h 474389"/>
              <a:gd name="connsiteX5" fmla="*/ 1873045 w 8413954"/>
              <a:gd name="connsiteY5" fmla="*/ 376083 h 474389"/>
              <a:gd name="connsiteX6" fmla="*/ 2462980 w 8413954"/>
              <a:gd name="connsiteY6" fmla="*/ 346587 h 474389"/>
              <a:gd name="connsiteX7" fmla="*/ 2802193 w 8413954"/>
              <a:gd name="connsiteY7" fmla="*/ 353961 h 474389"/>
              <a:gd name="connsiteX8" fmla="*/ 2964425 w 8413954"/>
              <a:gd name="connsiteY8" fmla="*/ 420329 h 474389"/>
              <a:gd name="connsiteX9" fmla="*/ 3473245 w 8413954"/>
              <a:gd name="connsiteY9" fmla="*/ 471948 h 474389"/>
              <a:gd name="connsiteX10" fmla="*/ 4579374 w 8413954"/>
              <a:gd name="connsiteY10" fmla="*/ 464574 h 474389"/>
              <a:gd name="connsiteX11" fmla="*/ 4948083 w 8413954"/>
              <a:gd name="connsiteY11" fmla="*/ 435077 h 474389"/>
              <a:gd name="connsiteX12" fmla="*/ 5088193 w 8413954"/>
              <a:gd name="connsiteY12" fmla="*/ 427703 h 474389"/>
              <a:gd name="connsiteX13" fmla="*/ 5486400 w 8413954"/>
              <a:gd name="connsiteY13" fmla="*/ 412954 h 474389"/>
              <a:gd name="connsiteX14" fmla="*/ 6850625 w 8413954"/>
              <a:gd name="connsiteY14" fmla="*/ 435077 h 474389"/>
              <a:gd name="connsiteX15" fmla="*/ 7049729 w 8413954"/>
              <a:gd name="connsiteY15" fmla="*/ 449825 h 474389"/>
              <a:gd name="connsiteX16" fmla="*/ 7108722 w 8413954"/>
              <a:gd name="connsiteY16" fmla="*/ 457200 h 474389"/>
              <a:gd name="connsiteX17" fmla="*/ 7632290 w 8413954"/>
              <a:gd name="connsiteY17" fmla="*/ 464574 h 474389"/>
              <a:gd name="connsiteX18" fmla="*/ 8318090 w 8413954"/>
              <a:gd name="connsiteY18" fmla="*/ 405580 h 474389"/>
              <a:gd name="connsiteX19" fmla="*/ 8354961 w 8413954"/>
              <a:gd name="connsiteY19" fmla="*/ 346587 h 474389"/>
              <a:gd name="connsiteX20" fmla="*/ 8377083 w 8413954"/>
              <a:gd name="connsiteY20" fmla="*/ 287593 h 474389"/>
              <a:gd name="connsiteX21" fmla="*/ 8413954 w 8413954"/>
              <a:gd name="connsiteY21" fmla="*/ 213851 h 474389"/>
              <a:gd name="connsiteX22" fmla="*/ 8126361 w 8413954"/>
              <a:gd name="connsiteY22" fmla="*/ 154858 h 474389"/>
              <a:gd name="connsiteX23" fmla="*/ 7978877 w 8413954"/>
              <a:gd name="connsiteY23" fmla="*/ 110612 h 474389"/>
              <a:gd name="connsiteX24" fmla="*/ 7824019 w 8413954"/>
              <a:gd name="connsiteY24" fmla="*/ 103238 h 474389"/>
              <a:gd name="connsiteX25" fmla="*/ 7256206 w 8413954"/>
              <a:gd name="connsiteY25" fmla="*/ 117987 h 474389"/>
              <a:gd name="connsiteX26" fmla="*/ 6916993 w 8413954"/>
              <a:gd name="connsiteY26" fmla="*/ 132735 h 474389"/>
              <a:gd name="connsiteX27" fmla="*/ 5493774 w 8413954"/>
              <a:gd name="connsiteY27" fmla="*/ 110612 h 474389"/>
              <a:gd name="connsiteX28" fmla="*/ 5338916 w 8413954"/>
              <a:gd name="connsiteY28" fmla="*/ 103238 h 474389"/>
              <a:gd name="connsiteX29" fmla="*/ 4852219 w 8413954"/>
              <a:gd name="connsiteY29" fmla="*/ 73741 h 474389"/>
              <a:gd name="connsiteX30" fmla="*/ 4608871 w 8413954"/>
              <a:gd name="connsiteY30" fmla="*/ 36870 h 474389"/>
              <a:gd name="connsiteX31" fmla="*/ 3908322 w 8413954"/>
              <a:gd name="connsiteY31" fmla="*/ 0 h 474389"/>
              <a:gd name="connsiteX32" fmla="*/ 3347883 w 8413954"/>
              <a:gd name="connsiteY32" fmla="*/ 22122 h 474389"/>
              <a:gd name="connsiteX33" fmla="*/ 3288890 w 8413954"/>
              <a:gd name="connsiteY33" fmla="*/ 36870 h 474389"/>
              <a:gd name="connsiteX34" fmla="*/ 3170903 w 8413954"/>
              <a:gd name="connsiteY34" fmla="*/ 51619 h 474389"/>
              <a:gd name="connsiteX35" fmla="*/ 3060290 w 8413954"/>
              <a:gd name="connsiteY35" fmla="*/ 58993 h 474389"/>
              <a:gd name="connsiteX36" fmla="*/ 2669458 w 8413954"/>
              <a:gd name="connsiteY36" fmla="*/ 95864 h 474389"/>
              <a:gd name="connsiteX37" fmla="*/ 2256503 w 8413954"/>
              <a:gd name="connsiteY37" fmla="*/ 110612 h 474389"/>
              <a:gd name="connsiteX38" fmla="*/ 2116393 w 8413954"/>
              <a:gd name="connsiteY38" fmla="*/ 140109 h 474389"/>
              <a:gd name="connsiteX39" fmla="*/ 2064774 w 8413954"/>
              <a:gd name="connsiteY39" fmla="*/ 162232 h 474389"/>
              <a:gd name="connsiteX40" fmla="*/ 1946787 w 8413954"/>
              <a:gd name="connsiteY40" fmla="*/ 176980 h 474389"/>
              <a:gd name="connsiteX41" fmla="*/ 1909916 w 8413954"/>
              <a:gd name="connsiteY41" fmla="*/ 184354 h 474389"/>
              <a:gd name="connsiteX42" fmla="*/ 1681316 w 8413954"/>
              <a:gd name="connsiteY42" fmla="*/ 199103 h 474389"/>
              <a:gd name="connsiteX43" fmla="*/ 1445341 w 8413954"/>
              <a:gd name="connsiteY43" fmla="*/ 213851 h 474389"/>
              <a:gd name="connsiteX44" fmla="*/ 744793 w 8413954"/>
              <a:gd name="connsiteY44" fmla="*/ 199103 h 474389"/>
              <a:gd name="connsiteX45" fmla="*/ 641554 w 8413954"/>
              <a:gd name="connsiteY45" fmla="*/ 191729 h 474389"/>
              <a:gd name="connsiteX46" fmla="*/ 538316 w 8413954"/>
              <a:gd name="connsiteY46" fmla="*/ 176980 h 474389"/>
              <a:gd name="connsiteX47" fmla="*/ 81116 w 8413954"/>
              <a:gd name="connsiteY47" fmla="*/ 213851 h 474389"/>
              <a:gd name="connsiteX48" fmla="*/ 0 w 8413954"/>
              <a:gd name="connsiteY48" fmla="*/ 309716 h 474389"/>
              <a:gd name="connsiteX49" fmla="*/ 51619 w 8413954"/>
              <a:gd name="connsiteY49" fmla="*/ 412954 h 474389"/>
              <a:gd name="connsiteX50" fmla="*/ 154858 w 8413954"/>
              <a:gd name="connsiteY50" fmla="*/ 420329 h 474389"/>
              <a:gd name="connsiteX51" fmla="*/ 199103 w 8413954"/>
              <a:gd name="connsiteY51" fmla="*/ 427703 h 474389"/>
              <a:gd name="connsiteX52" fmla="*/ 213851 w 8413954"/>
              <a:gd name="connsiteY52" fmla="*/ 471948 h 474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8413954" h="474389">
                <a:moveTo>
                  <a:pt x="213851" y="471948"/>
                </a:moveTo>
                <a:cubicBezTo>
                  <a:pt x="356419" y="478093"/>
                  <a:pt x="774365" y="471520"/>
                  <a:pt x="1054509" y="464574"/>
                </a:cubicBezTo>
                <a:cubicBezTo>
                  <a:pt x="1104640" y="463331"/>
                  <a:pt x="1117923" y="433814"/>
                  <a:pt x="1165122" y="420329"/>
                </a:cubicBezTo>
                <a:cubicBezTo>
                  <a:pt x="1196209" y="411447"/>
                  <a:pt x="1228869" y="409286"/>
                  <a:pt x="1260987" y="405580"/>
                </a:cubicBezTo>
                <a:cubicBezTo>
                  <a:pt x="1370397" y="392955"/>
                  <a:pt x="1570372" y="392731"/>
                  <a:pt x="1644445" y="390832"/>
                </a:cubicBezTo>
                <a:lnTo>
                  <a:pt x="1873045" y="376083"/>
                </a:lnTo>
                <a:cubicBezTo>
                  <a:pt x="2525988" y="342770"/>
                  <a:pt x="2178085" y="368502"/>
                  <a:pt x="2462980" y="346587"/>
                </a:cubicBezTo>
                <a:cubicBezTo>
                  <a:pt x="2576051" y="349045"/>
                  <a:pt x="2690299" y="337506"/>
                  <a:pt x="2802193" y="353961"/>
                </a:cubicBezTo>
                <a:cubicBezTo>
                  <a:pt x="2859999" y="362462"/>
                  <a:pt x="2906880" y="410211"/>
                  <a:pt x="2964425" y="420329"/>
                </a:cubicBezTo>
                <a:cubicBezTo>
                  <a:pt x="3132327" y="449850"/>
                  <a:pt x="3473245" y="471948"/>
                  <a:pt x="3473245" y="471948"/>
                </a:cubicBezTo>
                <a:lnTo>
                  <a:pt x="4579374" y="464574"/>
                </a:lnTo>
                <a:cubicBezTo>
                  <a:pt x="5059518" y="456830"/>
                  <a:pt x="4686522" y="458855"/>
                  <a:pt x="4948083" y="435077"/>
                </a:cubicBezTo>
                <a:cubicBezTo>
                  <a:pt x="4994659" y="430843"/>
                  <a:pt x="5041478" y="429927"/>
                  <a:pt x="5088193" y="427703"/>
                </a:cubicBezTo>
                <a:cubicBezTo>
                  <a:pt x="5267696" y="419155"/>
                  <a:pt x="5290525" y="419273"/>
                  <a:pt x="5486400" y="412954"/>
                </a:cubicBezTo>
                <a:lnTo>
                  <a:pt x="6850625" y="435077"/>
                </a:lnTo>
                <a:cubicBezTo>
                  <a:pt x="6917156" y="436646"/>
                  <a:pt x="6983422" y="444141"/>
                  <a:pt x="7049729" y="449825"/>
                </a:cubicBezTo>
                <a:cubicBezTo>
                  <a:pt x="7069474" y="451517"/>
                  <a:pt x="7088911" y="456698"/>
                  <a:pt x="7108722" y="457200"/>
                </a:cubicBezTo>
                <a:cubicBezTo>
                  <a:pt x="7283206" y="461618"/>
                  <a:pt x="7457767" y="462116"/>
                  <a:pt x="7632290" y="464574"/>
                </a:cubicBezTo>
                <a:cubicBezTo>
                  <a:pt x="7860890" y="444909"/>
                  <a:pt x="8091644" y="442551"/>
                  <a:pt x="8318090" y="405580"/>
                </a:cubicBezTo>
                <a:cubicBezTo>
                  <a:pt x="8340976" y="401843"/>
                  <a:pt x="8344591" y="367328"/>
                  <a:pt x="8354961" y="346587"/>
                </a:cubicBezTo>
                <a:cubicBezTo>
                  <a:pt x="8364353" y="327802"/>
                  <a:pt x="8368282" y="306662"/>
                  <a:pt x="8377083" y="287593"/>
                </a:cubicBezTo>
                <a:cubicBezTo>
                  <a:pt x="8449415" y="130873"/>
                  <a:pt x="8353803" y="364232"/>
                  <a:pt x="8413954" y="213851"/>
                </a:cubicBezTo>
                <a:cubicBezTo>
                  <a:pt x="8318090" y="194187"/>
                  <a:pt x="8221577" y="177452"/>
                  <a:pt x="8126361" y="154858"/>
                </a:cubicBezTo>
                <a:cubicBezTo>
                  <a:pt x="8076422" y="143008"/>
                  <a:pt x="8029471" y="119250"/>
                  <a:pt x="7978877" y="110612"/>
                </a:cubicBezTo>
                <a:cubicBezTo>
                  <a:pt x="7927936" y="101915"/>
                  <a:pt x="7875638" y="105696"/>
                  <a:pt x="7824019" y="103238"/>
                </a:cubicBezTo>
                <a:lnTo>
                  <a:pt x="7256206" y="117987"/>
                </a:lnTo>
                <a:cubicBezTo>
                  <a:pt x="7143088" y="121666"/>
                  <a:pt x="7030170" y="133209"/>
                  <a:pt x="6916993" y="132735"/>
                </a:cubicBezTo>
                <a:cubicBezTo>
                  <a:pt x="6442534" y="130750"/>
                  <a:pt x="5968180" y="117986"/>
                  <a:pt x="5493774" y="110612"/>
                </a:cubicBezTo>
                <a:lnTo>
                  <a:pt x="5338916" y="103238"/>
                </a:lnTo>
                <a:lnTo>
                  <a:pt x="4852219" y="73741"/>
                </a:lnTo>
                <a:cubicBezTo>
                  <a:pt x="4771103" y="61451"/>
                  <a:pt x="4690747" y="42080"/>
                  <a:pt x="4608871" y="36870"/>
                </a:cubicBezTo>
                <a:cubicBezTo>
                  <a:pt x="3772253" y="-16369"/>
                  <a:pt x="4280877" y="62091"/>
                  <a:pt x="3908322" y="0"/>
                </a:cubicBezTo>
                <a:cubicBezTo>
                  <a:pt x="3721509" y="7374"/>
                  <a:pt x="3534511" y="11013"/>
                  <a:pt x="3347883" y="22122"/>
                </a:cubicBezTo>
                <a:cubicBezTo>
                  <a:pt x="3327649" y="23326"/>
                  <a:pt x="3308884" y="33538"/>
                  <a:pt x="3288890" y="36870"/>
                </a:cubicBezTo>
                <a:cubicBezTo>
                  <a:pt x="3249794" y="43386"/>
                  <a:pt x="3210354" y="47801"/>
                  <a:pt x="3170903" y="51619"/>
                </a:cubicBezTo>
                <a:cubicBezTo>
                  <a:pt x="3134122" y="55179"/>
                  <a:pt x="3097100" y="55745"/>
                  <a:pt x="3060290" y="58993"/>
                </a:cubicBezTo>
                <a:lnTo>
                  <a:pt x="2669458" y="95864"/>
                </a:lnTo>
                <a:cubicBezTo>
                  <a:pt x="2573123" y="103782"/>
                  <a:pt x="2320182" y="108843"/>
                  <a:pt x="2256503" y="110612"/>
                </a:cubicBezTo>
                <a:cubicBezTo>
                  <a:pt x="2209800" y="120444"/>
                  <a:pt x="2162479" y="127701"/>
                  <a:pt x="2116393" y="140109"/>
                </a:cubicBezTo>
                <a:cubicBezTo>
                  <a:pt x="2098317" y="144976"/>
                  <a:pt x="2083067" y="158255"/>
                  <a:pt x="2064774" y="162232"/>
                </a:cubicBezTo>
                <a:cubicBezTo>
                  <a:pt x="2026044" y="170652"/>
                  <a:pt x="1985652" y="169207"/>
                  <a:pt x="1946787" y="176980"/>
                </a:cubicBezTo>
                <a:cubicBezTo>
                  <a:pt x="1934497" y="179438"/>
                  <a:pt x="1922364" y="182889"/>
                  <a:pt x="1909916" y="184354"/>
                </a:cubicBezTo>
                <a:cubicBezTo>
                  <a:pt x="1842307" y="192308"/>
                  <a:pt x="1744351" y="195395"/>
                  <a:pt x="1681316" y="199103"/>
                </a:cubicBezTo>
                <a:lnTo>
                  <a:pt x="1445341" y="213851"/>
                </a:lnTo>
                <a:lnTo>
                  <a:pt x="744793" y="199103"/>
                </a:lnTo>
                <a:cubicBezTo>
                  <a:pt x="710322" y="197667"/>
                  <a:pt x="675967" y="194187"/>
                  <a:pt x="641554" y="191729"/>
                </a:cubicBezTo>
                <a:cubicBezTo>
                  <a:pt x="607141" y="186813"/>
                  <a:pt x="573075" y="176483"/>
                  <a:pt x="538316" y="176980"/>
                </a:cubicBezTo>
                <a:cubicBezTo>
                  <a:pt x="162601" y="182347"/>
                  <a:pt x="250186" y="157496"/>
                  <a:pt x="81116" y="213851"/>
                </a:cubicBezTo>
                <a:cubicBezTo>
                  <a:pt x="6975" y="287992"/>
                  <a:pt x="28739" y="252236"/>
                  <a:pt x="0" y="309716"/>
                </a:cubicBezTo>
                <a:cubicBezTo>
                  <a:pt x="4658" y="323691"/>
                  <a:pt x="22701" y="403315"/>
                  <a:pt x="51619" y="412954"/>
                </a:cubicBezTo>
                <a:cubicBezTo>
                  <a:pt x="84349" y="423864"/>
                  <a:pt x="120445" y="417871"/>
                  <a:pt x="154858" y="420329"/>
                </a:cubicBezTo>
                <a:cubicBezTo>
                  <a:pt x="169606" y="422787"/>
                  <a:pt x="184918" y="422975"/>
                  <a:pt x="199103" y="427703"/>
                </a:cubicBezTo>
                <a:cubicBezTo>
                  <a:pt x="214746" y="432917"/>
                  <a:pt x="71283" y="465803"/>
                  <a:pt x="213851" y="471948"/>
                </a:cubicBezTo>
                <a:close/>
              </a:path>
            </a:pathLst>
          </a:cu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Tree>
    <p:extLst>
      <p:ext uri="{BB962C8B-B14F-4D97-AF65-F5344CB8AC3E}">
        <p14:creationId xmlns:p14="http://schemas.microsoft.com/office/powerpoint/2010/main" val="16859053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52C8C32C-F0A4-0460-F1C5-62EFE5979D1E}"/>
              </a:ext>
            </a:extLst>
          </p:cNvPr>
          <p:cNvSpPr>
            <a:spLocks noGrp="1"/>
          </p:cNvSpPr>
          <p:nvPr>
            <p:ph type="title"/>
          </p:nvPr>
        </p:nvSpPr>
        <p:spPr/>
        <p:txBody>
          <a:bodyPr/>
          <a:lstStyle/>
          <a:p>
            <a:r>
              <a:rPr lang="en-US" altLang="zh-CN" dirty="0"/>
              <a:t>           2023</a:t>
            </a:r>
            <a:r>
              <a:rPr lang="zh-CN" altLang="en-US" dirty="0"/>
              <a:t>年海尔智家的</a:t>
            </a:r>
            <a:r>
              <a:rPr lang="en-US" altLang="zh-CN" dirty="0"/>
              <a:t>FCFF</a:t>
            </a:r>
            <a:endParaRPr lang="zh-CN" altLang="en-US" dirty="0"/>
          </a:p>
        </p:txBody>
      </p:sp>
      <p:sp>
        <p:nvSpPr>
          <p:cNvPr id="4" name="内容占位符 3">
            <a:extLst>
              <a:ext uri="{FF2B5EF4-FFF2-40B4-BE49-F238E27FC236}">
                <a16:creationId xmlns:a16="http://schemas.microsoft.com/office/drawing/2014/main" id="{160BC032-3248-FAE6-B4C7-7B7B202AE014}"/>
              </a:ext>
            </a:extLst>
          </p:cNvPr>
          <p:cNvSpPr>
            <a:spLocks noGrp="1"/>
          </p:cNvSpPr>
          <p:nvPr>
            <p:ph idx="1"/>
          </p:nvPr>
        </p:nvSpPr>
        <p:spPr/>
        <p:txBody>
          <a:bodyPr/>
          <a:lstStyle/>
          <a:p>
            <a:r>
              <a:rPr lang="en-US" altLang="zh-CN" dirty="0"/>
              <a:t>FCFF= NI</a:t>
            </a:r>
            <a:r>
              <a:rPr lang="zh-CN" altLang="en-US" dirty="0"/>
              <a:t>（</a:t>
            </a:r>
            <a:r>
              <a:rPr lang="en-US" altLang="zh-CN" dirty="0"/>
              <a:t>16,597</a:t>
            </a:r>
            <a:r>
              <a:rPr lang="zh-CN" altLang="en-US" dirty="0"/>
              <a:t>）</a:t>
            </a:r>
            <a:endParaRPr lang="en-US" altLang="zh-CN" dirty="0"/>
          </a:p>
          <a:p>
            <a:pPr marL="0" indent="0">
              <a:buNone/>
            </a:pPr>
            <a:r>
              <a:rPr lang="en-US" altLang="zh-CN" dirty="0"/>
              <a:t>              +NCC(748)</a:t>
            </a:r>
          </a:p>
          <a:p>
            <a:pPr marL="0" indent="0">
              <a:buNone/>
            </a:pPr>
            <a:r>
              <a:rPr lang="en-US" altLang="zh-CN" dirty="0"/>
              <a:t>              +Int*(1-t)  =2,111*(1-15%)=1794</a:t>
            </a:r>
          </a:p>
          <a:p>
            <a:pPr marL="0" indent="0">
              <a:buNone/>
            </a:pPr>
            <a:r>
              <a:rPr lang="en-US" altLang="zh-CN" dirty="0"/>
              <a:t>              -</a:t>
            </a:r>
            <a:r>
              <a:rPr lang="en-US" altLang="zh-CN" dirty="0" err="1"/>
              <a:t>FCInv</a:t>
            </a:r>
            <a:r>
              <a:rPr lang="en-US" altLang="zh-CN" dirty="0"/>
              <a:t>(4250)</a:t>
            </a:r>
          </a:p>
          <a:p>
            <a:pPr marL="0" indent="0">
              <a:buNone/>
            </a:pPr>
            <a:r>
              <a:rPr lang="en-US" altLang="zh-CN" dirty="0"/>
              <a:t>              -</a:t>
            </a:r>
            <a:r>
              <a:rPr lang="en-US" altLang="zh-CN" dirty="0" err="1"/>
              <a:t>WCInv</a:t>
            </a:r>
            <a:r>
              <a:rPr lang="en-US" altLang="zh-CN" dirty="0"/>
              <a:t>(-202)</a:t>
            </a:r>
          </a:p>
          <a:p>
            <a:pPr marL="0" indent="0">
              <a:buNone/>
            </a:pPr>
            <a:r>
              <a:rPr lang="en-US" altLang="zh-CN" dirty="0"/>
              <a:t>              =15,091</a:t>
            </a:r>
            <a:r>
              <a:rPr lang="zh-CN" altLang="en-US" dirty="0"/>
              <a:t>百万元</a:t>
            </a:r>
          </a:p>
        </p:txBody>
      </p:sp>
    </p:spTree>
    <p:extLst>
      <p:ext uri="{BB962C8B-B14F-4D97-AF65-F5344CB8AC3E}">
        <p14:creationId xmlns:p14="http://schemas.microsoft.com/office/powerpoint/2010/main" val="15371194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214B869-D984-4C15-ADF0-8AD689012C26}"/>
              </a:ext>
            </a:extLst>
          </p:cNvPr>
          <p:cNvSpPr>
            <a:spLocks noGrp="1"/>
          </p:cNvSpPr>
          <p:nvPr>
            <p:ph type="title"/>
          </p:nvPr>
        </p:nvSpPr>
        <p:spPr/>
        <p:txBody>
          <a:bodyPr/>
          <a:lstStyle/>
          <a:p>
            <a:r>
              <a:rPr lang="zh-CN" altLang="en-US" dirty="0"/>
              <a:t>提要</a:t>
            </a:r>
          </a:p>
        </p:txBody>
      </p:sp>
      <p:sp>
        <p:nvSpPr>
          <p:cNvPr id="3" name="内容占位符 2">
            <a:extLst>
              <a:ext uri="{FF2B5EF4-FFF2-40B4-BE49-F238E27FC236}">
                <a16:creationId xmlns:a16="http://schemas.microsoft.com/office/drawing/2014/main" id="{4580CF6E-234E-4C95-BDEF-95043BBEF06B}"/>
              </a:ext>
            </a:extLst>
          </p:cNvPr>
          <p:cNvSpPr>
            <a:spLocks noGrp="1"/>
          </p:cNvSpPr>
          <p:nvPr>
            <p:ph idx="1"/>
          </p:nvPr>
        </p:nvSpPr>
        <p:spPr/>
        <p:txBody>
          <a:bodyPr/>
          <a:lstStyle/>
          <a:p>
            <a:r>
              <a:rPr lang="zh-CN" altLang="en-US" dirty="0"/>
              <a:t>参考</a:t>
            </a:r>
            <a:r>
              <a:rPr lang="en-US" altLang="zh-CN" dirty="0"/>
              <a:t>BKM, Ch19</a:t>
            </a:r>
          </a:p>
        </p:txBody>
      </p:sp>
    </p:spTree>
    <p:extLst>
      <p:ext uri="{BB962C8B-B14F-4D97-AF65-F5344CB8AC3E}">
        <p14:creationId xmlns:p14="http://schemas.microsoft.com/office/powerpoint/2010/main" val="2137282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B5F074-3E3F-CC17-0DAA-AB4EA785741E}"/>
              </a:ext>
            </a:extLst>
          </p:cNvPr>
          <p:cNvSpPr>
            <a:spLocks noGrp="1"/>
          </p:cNvSpPr>
          <p:nvPr>
            <p:ph type="title"/>
          </p:nvPr>
        </p:nvSpPr>
        <p:spPr/>
        <p:txBody>
          <a:bodyPr/>
          <a:lstStyle/>
          <a:p>
            <a:r>
              <a:rPr lang="zh-CN" altLang="en-US" dirty="0"/>
              <a:t>          预测</a:t>
            </a:r>
            <a:r>
              <a:rPr lang="en-US" altLang="zh-CN" dirty="0"/>
              <a:t>FCFF</a:t>
            </a:r>
            <a:r>
              <a:rPr lang="zh-CN" altLang="en-US" dirty="0"/>
              <a:t>增长速度</a:t>
            </a:r>
          </a:p>
        </p:txBody>
      </p:sp>
      <p:sp>
        <p:nvSpPr>
          <p:cNvPr id="3" name="内容占位符 2">
            <a:extLst>
              <a:ext uri="{FF2B5EF4-FFF2-40B4-BE49-F238E27FC236}">
                <a16:creationId xmlns:a16="http://schemas.microsoft.com/office/drawing/2014/main" id="{ECB211C3-B100-73D7-6A42-3E266F7AC3CD}"/>
              </a:ext>
            </a:extLst>
          </p:cNvPr>
          <p:cNvSpPr>
            <a:spLocks noGrp="1"/>
          </p:cNvSpPr>
          <p:nvPr>
            <p:ph idx="1"/>
          </p:nvPr>
        </p:nvSpPr>
        <p:spPr/>
        <p:txBody>
          <a:bodyPr/>
          <a:lstStyle/>
          <a:p>
            <a:r>
              <a:rPr lang="zh-CN" altLang="en-US" dirty="0"/>
              <a:t>稳定增长</a:t>
            </a:r>
            <a:endParaRPr lang="en-US" altLang="zh-CN" dirty="0"/>
          </a:p>
          <a:p>
            <a:r>
              <a:rPr lang="zh-CN" altLang="en-US" dirty="0"/>
              <a:t>分阶段增长</a:t>
            </a:r>
            <a:endParaRPr lang="en-US" altLang="zh-CN" dirty="0"/>
          </a:p>
          <a:p>
            <a:r>
              <a:rPr lang="zh-CN" altLang="en-US" dirty="0"/>
              <a:t>历史数据</a:t>
            </a:r>
            <a:endParaRPr lang="en-US" altLang="zh-CN" dirty="0"/>
          </a:p>
          <a:p>
            <a:r>
              <a:rPr lang="zh-CN" altLang="en-US" dirty="0"/>
              <a:t>销售收入</a:t>
            </a:r>
            <a:endParaRPr lang="en-US" altLang="zh-CN" dirty="0"/>
          </a:p>
        </p:txBody>
      </p:sp>
    </p:spTree>
    <p:extLst>
      <p:ext uri="{BB962C8B-B14F-4D97-AF65-F5344CB8AC3E}">
        <p14:creationId xmlns:p14="http://schemas.microsoft.com/office/powerpoint/2010/main" val="29362690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3C921280-BB27-3F7B-DB36-2E2E521E2410}"/>
              </a:ext>
            </a:extLst>
          </p:cNvPr>
          <p:cNvSpPr>
            <a:spLocks noGrp="1"/>
          </p:cNvSpPr>
          <p:nvPr>
            <p:ph type="title"/>
          </p:nvPr>
        </p:nvSpPr>
        <p:spPr/>
        <p:txBody>
          <a:bodyPr/>
          <a:lstStyle/>
          <a:p>
            <a:r>
              <a:rPr lang="zh-CN" altLang="en-US" dirty="0"/>
              <a:t>           从</a:t>
            </a:r>
            <a:r>
              <a:rPr lang="en-US" altLang="zh-CN" dirty="0"/>
              <a:t>EBIT/EBITDA</a:t>
            </a:r>
            <a:r>
              <a:rPr lang="zh-CN" altLang="en-US" dirty="0"/>
              <a:t>开始</a:t>
            </a:r>
          </a:p>
        </p:txBody>
      </p:sp>
      <mc:AlternateContent xmlns:mc="http://schemas.openxmlformats.org/markup-compatibility/2006">
        <mc:Choice xmlns:a14="http://schemas.microsoft.com/office/drawing/2010/main" Requires="a14">
          <p:sp>
            <p:nvSpPr>
              <p:cNvPr id="5" name="内容占位符 4">
                <a:extLst>
                  <a:ext uri="{FF2B5EF4-FFF2-40B4-BE49-F238E27FC236}">
                    <a16:creationId xmlns:a16="http://schemas.microsoft.com/office/drawing/2014/main" id="{1A336DFE-C98D-85A3-EA84-21F1063FDB3E}"/>
                  </a:ext>
                </a:extLst>
              </p:cNvPr>
              <p:cNvSpPr>
                <a:spLocks noGrp="1"/>
              </p:cNvSpPr>
              <p:nvPr>
                <p:ph idx="1"/>
              </p:nvPr>
            </p:nvSpPr>
            <p:spPr/>
            <p:txBody>
              <a:bodyPr/>
              <a:lstStyle/>
              <a:p>
                <a14:m>
                  <m:oMath xmlns:m="http://schemas.openxmlformats.org/officeDocument/2006/math">
                    <m:r>
                      <m:rPr>
                        <m:sty m:val="p"/>
                      </m:rPr>
                      <a:rPr lang="en-US" altLang="zh-CN" i="1" smtClean="0">
                        <a:latin typeface="Cambria Math" panose="02040503050406030204" pitchFamily="18" charset="0"/>
                      </a:rPr>
                      <m:t>FCFF</m:t>
                    </m:r>
                    <m:r>
                      <a:rPr lang="en-US" altLang="zh-CN" b="0" i="1" smtClean="0">
                        <a:latin typeface="Cambria Math" panose="02040503050406030204" pitchFamily="18" charset="0"/>
                      </a:rPr>
                      <m:t>=</m:t>
                    </m:r>
                    <m:r>
                      <a:rPr lang="en-US" altLang="zh-CN" b="0" i="1" smtClean="0">
                        <a:latin typeface="Cambria Math" panose="02040503050406030204" pitchFamily="18" charset="0"/>
                      </a:rPr>
                      <m:t>𝐸𝐵𝐼𝑇</m:t>
                    </m:r>
                    <m:d>
                      <m:dPr>
                        <m:ctrlPr>
                          <a:rPr lang="en-US" altLang="zh-CN" b="0" i="1" smtClean="0">
                            <a:latin typeface="Cambria Math" panose="02040503050406030204" pitchFamily="18" charset="0"/>
                          </a:rPr>
                        </m:ctrlPr>
                      </m:dPr>
                      <m:e>
                        <m:r>
                          <a:rPr lang="en-US" altLang="zh-CN" b="0" i="1" smtClean="0">
                            <a:latin typeface="Cambria Math" panose="02040503050406030204" pitchFamily="18" charset="0"/>
                          </a:rPr>
                          <m:t>1−</m:t>
                        </m:r>
                        <m:r>
                          <a:rPr lang="en-US" altLang="zh-CN" b="0" i="1" smtClean="0">
                            <a:latin typeface="Cambria Math" panose="02040503050406030204" pitchFamily="18" charset="0"/>
                          </a:rPr>
                          <m:t>𝑡</m:t>
                        </m:r>
                      </m:e>
                    </m:d>
                    <m:r>
                      <a:rPr lang="en-US" altLang="zh-CN" b="0" i="1" smtClean="0">
                        <a:latin typeface="Cambria Math" panose="02040503050406030204" pitchFamily="18" charset="0"/>
                      </a:rPr>
                      <m:t>+</m:t>
                    </m:r>
                    <m:r>
                      <a:rPr lang="en-US" altLang="zh-CN" b="0" i="1" smtClean="0">
                        <a:latin typeface="Cambria Math" panose="02040503050406030204" pitchFamily="18" charset="0"/>
                      </a:rPr>
                      <m:t>𝐷𝑒𝑝</m:t>
                    </m:r>
                    <m:r>
                      <a:rPr lang="en-US" altLang="zh-CN" b="0" i="1" smtClean="0">
                        <a:latin typeface="Cambria Math" panose="02040503050406030204" pitchFamily="18" charset="0"/>
                      </a:rPr>
                      <m:t>−</m:t>
                    </m:r>
                    <m:r>
                      <a:rPr lang="en-US" altLang="zh-CN" b="0" i="1" smtClean="0">
                        <a:latin typeface="Cambria Math" panose="02040503050406030204" pitchFamily="18" charset="0"/>
                      </a:rPr>
                      <m:t>𝐹𝐶𝐼𝑛𝑣</m:t>
                    </m:r>
                    <m:r>
                      <a:rPr lang="en-US" altLang="zh-CN" b="0" i="1" smtClean="0">
                        <a:latin typeface="Cambria Math" panose="02040503050406030204" pitchFamily="18" charset="0"/>
                      </a:rPr>
                      <m:t>−</m:t>
                    </m:r>
                    <m:r>
                      <a:rPr lang="en-US" altLang="zh-CN" b="0" i="1" smtClean="0">
                        <a:latin typeface="Cambria Math" panose="02040503050406030204" pitchFamily="18" charset="0"/>
                      </a:rPr>
                      <m:t>𝑊𝐶𝐼𝑛𝑣</m:t>
                    </m:r>
                  </m:oMath>
                </a14:m>
                <a:endParaRPr lang="en-US" altLang="zh-CN" dirty="0"/>
              </a:p>
              <a:p>
                <a14:m>
                  <m:oMath xmlns:m="http://schemas.openxmlformats.org/officeDocument/2006/math">
                    <m:r>
                      <m:rPr>
                        <m:sty m:val="p"/>
                      </m:rPr>
                      <a:rPr lang="en-US" altLang="zh-CN" i="1" smtClean="0">
                        <a:latin typeface="Cambria Math" panose="02040503050406030204" pitchFamily="18" charset="0"/>
                      </a:rPr>
                      <m:t>FCFF</m:t>
                    </m:r>
                    <m:r>
                      <a:rPr lang="en-US" altLang="zh-CN" b="0" i="1" smtClean="0">
                        <a:latin typeface="Cambria Math" panose="02040503050406030204" pitchFamily="18" charset="0"/>
                      </a:rPr>
                      <m:t>=</m:t>
                    </m:r>
                    <m:r>
                      <a:rPr lang="en-US" altLang="zh-CN" b="0" i="1" smtClean="0">
                        <a:latin typeface="Cambria Math" panose="02040503050406030204" pitchFamily="18" charset="0"/>
                      </a:rPr>
                      <m:t>𝐸𝐵𝐼𝑇𝐷</m:t>
                    </m:r>
                    <m:r>
                      <a:rPr lang="en-US" altLang="zh-CN" b="0" i="1" smtClean="0">
                        <a:latin typeface="Cambria Math" panose="02040503050406030204" pitchFamily="18" charset="0"/>
                      </a:rPr>
                      <m:t>𝐴</m:t>
                    </m:r>
                    <m:d>
                      <m:dPr>
                        <m:ctrlPr>
                          <a:rPr lang="en-US" altLang="zh-CN" b="0" i="1" smtClean="0">
                            <a:latin typeface="Cambria Math" panose="02040503050406030204" pitchFamily="18" charset="0"/>
                          </a:rPr>
                        </m:ctrlPr>
                      </m:dPr>
                      <m:e>
                        <m:r>
                          <a:rPr lang="en-US" altLang="zh-CN" b="0" i="1" smtClean="0">
                            <a:latin typeface="Cambria Math" panose="02040503050406030204" pitchFamily="18" charset="0"/>
                          </a:rPr>
                          <m:t>1−</m:t>
                        </m:r>
                        <m:r>
                          <a:rPr lang="en-US" altLang="zh-CN" b="0" i="1" smtClean="0">
                            <a:latin typeface="Cambria Math" panose="02040503050406030204" pitchFamily="18" charset="0"/>
                          </a:rPr>
                          <m:t>𝑡</m:t>
                        </m:r>
                      </m:e>
                    </m:d>
                    <m:r>
                      <a:rPr lang="en-US" altLang="zh-CN" b="0" i="1" smtClean="0">
                        <a:latin typeface="Cambria Math" panose="02040503050406030204" pitchFamily="18" charset="0"/>
                      </a:rPr>
                      <m:t>+</m:t>
                    </m:r>
                    <m:r>
                      <a:rPr lang="en-US" altLang="zh-CN" b="0" i="1" smtClean="0">
                        <a:latin typeface="Cambria Math" panose="02040503050406030204" pitchFamily="18" charset="0"/>
                      </a:rPr>
                      <m:t>𝐷𝑒𝑝</m:t>
                    </m:r>
                    <m:r>
                      <a:rPr lang="en-US" altLang="zh-CN" b="0" i="1" smtClean="0">
                        <a:latin typeface="Cambria Math" panose="02040503050406030204" pitchFamily="18" charset="0"/>
                      </a:rPr>
                      <m:t>∗</m:t>
                    </m:r>
                    <m:r>
                      <m:rPr>
                        <m:sty m:val="p"/>
                      </m:rPr>
                      <a:rPr lang="en-US" altLang="zh-CN" i="1">
                        <a:latin typeface="Cambria Math" panose="02040503050406030204" pitchFamily="18" charset="0"/>
                      </a:rPr>
                      <m:t>t</m:t>
                    </m:r>
                    <m:r>
                      <a:rPr lang="en-US" altLang="zh-CN" b="0" i="1" smtClean="0">
                        <a:latin typeface="Cambria Math" panose="02040503050406030204" pitchFamily="18" charset="0"/>
                      </a:rPr>
                      <m:t>−</m:t>
                    </m:r>
                    <m:r>
                      <a:rPr lang="en-US" altLang="zh-CN" b="0" i="1" smtClean="0">
                        <a:latin typeface="Cambria Math" panose="02040503050406030204" pitchFamily="18" charset="0"/>
                      </a:rPr>
                      <m:t>𝐹𝐶𝐼𝑛𝑣</m:t>
                    </m:r>
                    <m:r>
                      <a:rPr lang="en-US" altLang="zh-CN" b="0" i="1" smtClean="0">
                        <a:latin typeface="Cambria Math" panose="02040503050406030204" pitchFamily="18" charset="0"/>
                      </a:rPr>
                      <m:t>−</m:t>
                    </m:r>
                    <m:r>
                      <a:rPr lang="en-US" altLang="zh-CN" b="0" i="1" smtClean="0">
                        <a:latin typeface="Cambria Math" panose="02040503050406030204" pitchFamily="18" charset="0"/>
                      </a:rPr>
                      <m:t>𝑊𝐶𝐼𝑛𝑣</m:t>
                    </m:r>
                  </m:oMath>
                </a14:m>
                <a:endParaRPr lang="en-US" altLang="zh-CN" dirty="0"/>
              </a:p>
              <a:p>
                <a:endParaRPr lang="zh-CN" altLang="en-US" dirty="0"/>
              </a:p>
            </p:txBody>
          </p:sp>
        </mc:Choice>
        <mc:Fallback>
          <p:sp>
            <p:nvSpPr>
              <p:cNvPr id="5" name="内容占位符 4">
                <a:extLst>
                  <a:ext uri="{FF2B5EF4-FFF2-40B4-BE49-F238E27FC236}">
                    <a16:creationId xmlns:a16="http://schemas.microsoft.com/office/drawing/2014/main" id="{1A336DFE-C98D-85A3-EA84-21F1063FDB3E}"/>
                  </a:ext>
                </a:extLst>
              </p:cNvPr>
              <p:cNvSpPr>
                <a:spLocks noGrp="1" noRot="1" noChangeAspect="1" noMove="1" noResize="1" noEditPoints="1" noAdjustHandles="1" noChangeArrowheads="1" noChangeShapeType="1" noTextEdit="1"/>
              </p:cNvSpPr>
              <p:nvPr>
                <p:ph idx="1"/>
              </p:nvPr>
            </p:nvSpPr>
            <p:spPr>
              <a:blipFill>
                <a:blip r:embed="rId2"/>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779294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E946A7-D477-FE48-FBCA-DC70A6148B15}"/>
              </a:ext>
            </a:extLst>
          </p:cNvPr>
          <p:cNvSpPr>
            <a:spLocks noGrp="1"/>
          </p:cNvSpPr>
          <p:nvPr>
            <p:ph type="title"/>
          </p:nvPr>
        </p:nvSpPr>
        <p:spPr/>
        <p:txBody>
          <a:bodyPr/>
          <a:lstStyle/>
          <a:p>
            <a:r>
              <a:rPr lang="zh-CN" altLang="en-US" dirty="0"/>
              <a:t>从</a:t>
            </a:r>
            <a:r>
              <a:rPr lang="en-US" altLang="zh-CN" dirty="0"/>
              <a:t>FCFF</a:t>
            </a:r>
            <a:r>
              <a:rPr lang="zh-CN" altLang="en-US" dirty="0"/>
              <a:t>用途计算</a:t>
            </a:r>
          </a:p>
        </p:txBody>
      </p:sp>
      <p:sp>
        <p:nvSpPr>
          <p:cNvPr id="3" name="内容占位符 2">
            <a:extLst>
              <a:ext uri="{FF2B5EF4-FFF2-40B4-BE49-F238E27FC236}">
                <a16:creationId xmlns:a16="http://schemas.microsoft.com/office/drawing/2014/main" id="{341FE28E-10A9-6375-49E3-4B90B554FFE6}"/>
              </a:ext>
            </a:extLst>
          </p:cNvPr>
          <p:cNvSpPr>
            <a:spLocks noGrp="1"/>
          </p:cNvSpPr>
          <p:nvPr>
            <p:ph idx="1"/>
          </p:nvPr>
        </p:nvSpPr>
        <p:spPr/>
        <p:txBody>
          <a:bodyPr/>
          <a:lstStyle/>
          <a:p>
            <a:r>
              <a:rPr lang="en-US" altLang="zh-CN" dirty="0"/>
              <a:t>FCFF=</a:t>
            </a:r>
            <a:r>
              <a:rPr lang="zh-CN" altLang="en-US" dirty="0"/>
              <a:t>现金和市场化证券余额变动</a:t>
            </a:r>
            <a:endParaRPr lang="en-US" altLang="zh-CN" dirty="0"/>
          </a:p>
          <a:p>
            <a:pPr marL="0" indent="0">
              <a:buNone/>
            </a:pPr>
            <a:r>
              <a:rPr lang="en-US" altLang="zh-CN" dirty="0"/>
              <a:t>            +</a:t>
            </a:r>
            <a:r>
              <a:rPr lang="zh-CN" altLang="en-US" dirty="0"/>
              <a:t>对债务资本提供者的净支付（</a:t>
            </a:r>
            <a:r>
              <a:rPr lang="en-US" altLang="zh-CN" dirty="0"/>
              <a:t>=</a:t>
            </a:r>
            <a:r>
              <a:rPr lang="zh-CN" altLang="en-US" dirty="0"/>
              <a:t>利息费用</a:t>
            </a:r>
            <a:r>
              <a:rPr lang="en-US" altLang="zh-CN" dirty="0"/>
              <a:t>*</a:t>
            </a:r>
            <a:r>
              <a:rPr lang="zh-CN" altLang="en-US" dirty="0"/>
              <a:t>（</a:t>
            </a:r>
            <a:r>
              <a:rPr lang="en-US" altLang="zh-CN" dirty="0"/>
              <a:t>1-t</a:t>
            </a:r>
            <a:r>
              <a:rPr lang="zh-CN" altLang="en-US" dirty="0"/>
              <a:t>）</a:t>
            </a:r>
            <a:r>
              <a:rPr lang="en-US" altLang="zh-CN" dirty="0"/>
              <a:t>+</a:t>
            </a:r>
            <a:r>
              <a:rPr lang="zh-CN" altLang="en-US" dirty="0"/>
              <a:t>本金偿还</a:t>
            </a:r>
            <a:r>
              <a:rPr lang="en-US" altLang="zh-CN" dirty="0"/>
              <a:t>-</a:t>
            </a:r>
            <a:r>
              <a:rPr lang="zh-CN" altLang="en-US" dirty="0"/>
              <a:t>新借款）</a:t>
            </a:r>
            <a:endParaRPr lang="en-US" altLang="zh-CN" dirty="0"/>
          </a:p>
          <a:p>
            <a:pPr marL="0" indent="0">
              <a:buNone/>
            </a:pPr>
            <a:r>
              <a:rPr lang="en-US" altLang="zh-CN" dirty="0"/>
              <a:t>            +</a:t>
            </a:r>
            <a:r>
              <a:rPr lang="zh-CN" altLang="en-US" dirty="0"/>
              <a:t>支付给权益资本提供者的现金（</a:t>
            </a:r>
            <a:r>
              <a:rPr lang="en-US" altLang="zh-CN" dirty="0"/>
              <a:t>=</a:t>
            </a:r>
            <a:r>
              <a:rPr lang="zh-CN" altLang="en-US" dirty="0"/>
              <a:t>现金股利</a:t>
            </a:r>
            <a:r>
              <a:rPr lang="en-US" altLang="zh-CN" dirty="0"/>
              <a:t>+</a:t>
            </a:r>
            <a:r>
              <a:rPr lang="zh-CN" altLang="en-US" dirty="0"/>
              <a:t>股票回购金额</a:t>
            </a:r>
            <a:r>
              <a:rPr lang="en-US" altLang="zh-CN" dirty="0"/>
              <a:t>-</a:t>
            </a:r>
            <a:r>
              <a:rPr lang="zh-CN" altLang="en-US" dirty="0"/>
              <a:t>新股发行导致的现金增加）</a:t>
            </a:r>
          </a:p>
        </p:txBody>
      </p:sp>
    </p:spTree>
    <p:extLst>
      <p:ext uri="{BB962C8B-B14F-4D97-AF65-F5344CB8AC3E}">
        <p14:creationId xmlns:p14="http://schemas.microsoft.com/office/powerpoint/2010/main" val="30686098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E8061F1-02FE-BE06-BF25-A66CEB06FBFA}"/>
              </a:ext>
            </a:extLst>
          </p:cNvPr>
          <p:cNvSpPr>
            <a:spLocks noGrp="1"/>
          </p:cNvSpPr>
          <p:nvPr>
            <p:ph type="title"/>
          </p:nvPr>
        </p:nvSpPr>
        <p:spPr/>
        <p:txBody>
          <a:bodyPr/>
          <a:lstStyle/>
          <a:p>
            <a:r>
              <a:rPr lang="zh-CN" altLang="en-US" dirty="0"/>
              <a:t>         </a:t>
            </a:r>
            <a:r>
              <a:rPr lang="zh-CN" altLang="en-US" sz="2800" dirty="0"/>
              <a:t>案例：獐子岛（</a:t>
            </a:r>
            <a:r>
              <a:rPr lang="en-US" altLang="zh-CN" sz="2800" dirty="0"/>
              <a:t>002069.sz</a:t>
            </a:r>
            <a:r>
              <a:rPr lang="zh-CN" altLang="en-US" sz="2800" dirty="0"/>
              <a:t>）</a:t>
            </a:r>
            <a:endParaRPr lang="zh-CN" altLang="en-US" dirty="0"/>
          </a:p>
        </p:txBody>
      </p:sp>
      <p:pic>
        <p:nvPicPr>
          <p:cNvPr id="5" name="内容占位符 4">
            <a:extLst>
              <a:ext uri="{FF2B5EF4-FFF2-40B4-BE49-F238E27FC236}">
                <a16:creationId xmlns:a16="http://schemas.microsoft.com/office/drawing/2014/main" id="{B0180540-3926-DBEF-10EB-84C0B661532F}"/>
              </a:ext>
            </a:extLst>
          </p:cNvPr>
          <p:cNvPicPr>
            <a:picLocks noGrp="1" noChangeAspect="1"/>
          </p:cNvPicPr>
          <p:nvPr>
            <p:ph idx="1"/>
          </p:nvPr>
        </p:nvPicPr>
        <p:blipFill>
          <a:blip r:embed="rId2"/>
          <a:stretch>
            <a:fillRect/>
          </a:stretch>
        </p:blipFill>
        <p:spPr>
          <a:xfrm>
            <a:off x="582878" y="1235187"/>
            <a:ext cx="8130683" cy="4387626"/>
          </a:xfrm>
        </p:spPr>
      </p:pic>
    </p:spTree>
    <p:extLst>
      <p:ext uri="{BB962C8B-B14F-4D97-AF65-F5344CB8AC3E}">
        <p14:creationId xmlns:p14="http://schemas.microsoft.com/office/powerpoint/2010/main" val="16190656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C811860-4784-A2C2-48EB-7FBA26D07F3D}"/>
              </a:ext>
            </a:extLst>
          </p:cNvPr>
          <p:cNvSpPr>
            <a:spLocks noGrp="1"/>
          </p:cNvSpPr>
          <p:nvPr>
            <p:ph type="title"/>
          </p:nvPr>
        </p:nvSpPr>
        <p:spPr/>
        <p:txBody>
          <a:bodyPr/>
          <a:lstStyle/>
          <a:p>
            <a:r>
              <a:rPr lang="zh-CN" altLang="en-US" dirty="0"/>
              <a:t> 獐子岛的存货</a:t>
            </a:r>
          </a:p>
        </p:txBody>
      </p:sp>
      <p:graphicFrame>
        <p:nvGraphicFramePr>
          <p:cNvPr id="12" name="内容占位符 11">
            <a:extLst>
              <a:ext uri="{FF2B5EF4-FFF2-40B4-BE49-F238E27FC236}">
                <a16:creationId xmlns:a16="http://schemas.microsoft.com/office/drawing/2014/main" id="{22DC79E4-4834-F0BE-DEA3-89696D32BC57}"/>
              </a:ext>
            </a:extLst>
          </p:cNvPr>
          <p:cNvGraphicFramePr>
            <a:graphicFrameLocks noGrp="1"/>
          </p:cNvGraphicFramePr>
          <p:nvPr>
            <p:ph idx="1"/>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182160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9E1821-0833-6B4D-04E6-E91689D4460E}"/>
              </a:ext>
            </a:extLst>
          </p:cNvPr>
          <p:cNvSpPr>
            <a:spLocks noGrp="1"/>
          </p:cNvSpPr>
          <p:nvPr>
            <p:ph type="title"/>
          </p:nvPr>
        </p:nvSpPr>
        <p:spPr/>
        <p:txBody>
          <a:bodyPr/>
          <a:lstStyle/>
          <a:p>
            <a:r>
              <a:rPr lang="zh-CN" altLang="en-US" dirty="0"/>
              <a:t>扇贝游泳</a:t>
            </a:r>
          </a:p>
        </p:txBody>
      </p:sp>
      <p:pic>
        <p:nvPicPr>
          <p:cNvPr id="4" name="扇贝游泳">
            <a:hlinkClick r:id="" action="ppaction://media"/>
            <a:extLst>
              <a:ext uri="{FF2B5EF4-FFF2-40B4-BE49-F238E27FC236}">
                <a16:creationId xmlns:a16="http://schemas.microsoft.com/office/drawing/2014/main" id="{6AA43734-1040-B177-528D-8BC23CEF2C3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24931" y="1600200"/>
            <a:ext cx="7694137" cy="4525963"/>
          </a:xfrm>
          <a:prstGeom prst="rect">
            <a:avLst/>
          </a:prstGeom>
        </p:spPr>
      </p:pic>
    </p:spTree>
    <p:extLst>
      <p:ext uri="{BB962C8B-B14F-4D97-AF65-F5344CB8AC3E}">
        <p14:creationId xmlns:p14="http://schemas.microsoft.com/office/powerpoint/2010/main" val="196193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1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7E35481-52A7-EE40-0071-F6731131C928}"/>
              </a:ext>
            </a:extLst>
          </p:cNvPr>
          <p:cNvSpPr>
            <a:spLocks noGrp="1"/>
          </p:cNvSpPr>
          <p:nvPr>
            <p:ph type="title"/>
          </p:nvPr>
        </p:nvSpPr>
        <p:spPr/>
        <p:txBody>
          <a:bodyPr/>
          <a:lstStyle/>
          <a:p>
            <a:r>
              <a:rPr lang="zh-CN" altLang="en-US" dirty="0"/>
              <a:t>            </a:t>
            </a:r>
            <a:r>
              <a:rPr lang="zh-CN" altLang="en-US" sz="2400" dirty="0"/>
              <a:t>应收款</a:t>
            </a:r>
            <a:r>
              <a:rPr lang="zh-CN" altLang="en-US" sz="2800" dirty="0"/>
              <a:t>案例：鹏欣资源（</a:t>
            </a:r>
            <a:r>
              <a:rPr lang="en-US" altLang="zh-CN" sz="2800" dirty="0"/>
              <a:t>600490.sh)</a:t>
            </a:r>
            <a:endParaRPr lang="zh-CN" altLang="en-US" dirty="0"/>
          </a:p>
        </p:txBody>
      </p:sp>
      <p:sp>
        <p:nvSpPr>
          <p:cNvPr id="3" name="内容占位符 2">
            <a:extLst>
              <a:ext uri="{FF2B5EF4-FFF2-40B4-BE49-F238E27FC236}">
                <a16:creationId xmlns:a16="http://schemas.microsoft.com/office/drawing/2014/main" id="{3E67B55C-24F8-4F16-75BB-485DE3BC2DED}"/>
              </a:ext>
            </a:extLst>
          </p:cNvPr>
          <p:cNvSpPr>
            <a:spLocks noGrp="1"/>
          </p:cNvSpPr>
          <p:nvPr>
            <p:ph idx="1"/>
          </p:nvPr>
        </p:nvSpPr>
        <p:spPr/>
        <p:txBody>
          <a:bodyPr/>
          <a:lstStyle/>
          <a:p>
            <a:r>
              <a:rPr lang="zh-CN" altLang="en-US" sz="2000" dirty="0"/>
              <a:t>除了需要根据账龄，信用风险进行减值</a:t>
            </a:r>
            <a:r>
              <a:rPr lang="en-US" altLang="zh-CN" sz="2000" dirty="0"/>
              <a:t>,</a:t>
            </a:r>
            <a:r>
              <a:rPr lang="zh-CN" altLang="en-US" sz="2000" dirty="0"/>
              <a:t>还可能有虚假销售</a:t>
            </a:r>
            <a:endParaRPr lang="en-US" altLang="zh-CN" sz="2000" dirty="0"/>
          </a:p>
          <a:p>
            <a:r>
              <a:rPr lang="zh-CN" altLang="en-US" sz="2000" b="0" i="0" dirty="0">
                <a:effectLst/>
                <a:latin typeface="Arial" panose="020B0604020202020204" pitchFamily="34" charset="0"/>
              </a:rPr>
              <a:t>上海证监局</a:t>
            </a:r>
            <a:r>
              <a:rPr lang="en-US" altLang="zh-CN" sz="2000" b="0" i="0" dirty="0">
                <a:effectLst/>
                <a:latin typeface="Arial" panose="020B0604020202020204" pitchFamily="34" charset="0"/>
              </a:rPr>
              <a:t>《</a:t>
            </a:r>
            <a:r>
              <a:rPr lang="zh-CN" altLang="en-US" sz="2000" b="0" i="0" dirty="0">
                <a:effectLst/>
                <a:latin typeface="Arial" panose="020B0604020202020204" pitchFamily="34" charset="0"/>
              </a:rPr>
              <a:t>行政处罚决定书</a:t>
            </a:r>
            <a:r>
              <a:rPr lang="en-US" altLang="zh-CN" sz="2000" b="0" i="0" dirty="0">
                <a:effectLst/>
                <a:latin typeface="Arial" panose="020B0604020202020204" pitchFamily="34" charset="0"/>
              </a:rPr>
              <a:t>》</a:t>
            </a:r>
            <a:r>
              <a:rPr lang="zh-CN" altLang="en-US" sz="2000" b="0" i="0" dirty="0">
                <a:effectLst/>
                <a:latin typeface="Arial" panose="020B0604020202020204" pitchFamily="34" charset="0"/>
              </a:rPr>
              <a:t>（沪</a:t>
            </a:r>
            <a:r>
              <a:rPr lang="en-US" altLang="zh-CN" sz="2000" b="0" i="0" dirty="0">
                <a:effectLst/>
                <a:latin typeface="Courier New" panose="02070309020205020404" pitchFamily="49" charset="0"/>
              </a:rPr>
              <a:t>[2021]17</a:t>
            </a:r>
            <a:r>
              <a:rPr lang="zh-CN" altLang="en-US" sz="2000" b="0" i="0" dirty="0">
                <a:effectLst/>
                <a:latin typeface="Arial" panose="020B0604020202020204" pitchFamily="34" charset="0"/>
              </a:rPr>
              <a:t>、</a:t>
            </a:r>
            <a:r>
              <a:rPr lang="en-US" altLang="zh-CN" sz="2000" b="0" i="0" dirty="0">
                <a:effectLst/>
                <a:latin typeface="Courier New" panose="02070309020205020404" pitchFamily="49" charset="0"/>
              </a:rPr>
              <a:t>18</a:t>
            </a:r>
            <a:r>
              <a:rPr lang="zh-CN" altLang="en-US" sz="2000" b="0" i="0" dirty="0">
                <a:effectLst/>
                <a:latin typeface="Arial" panose="020B0604020202020204" pitchFamily="34" charset="0"/>
              </a:rPr>
              <a:t>、</a:t>
            </a:r>
            <a:r>
              <a:rPr lang="en-US" altLang="zh-CN" sz="2000" b="0" i="0" dirty="0">
                <a:effectLst/>
                <a:latin typeface="Courier New" panose="02070309020205020404" pitchFamily="49" charset="0"/>
              </a:rPr>
              <a:t>19</a:t>
            </a:r>
            <a:r>
              <a:rPr lang="zh-CN" altLang="en-US" sz="2000" b="0" i="0" dirty="0">
                <a:effectLst/>
                <a:latin typeface="Arial" panose="020B0604020202020204" pitchFamily="34" charset="0"/>
              </a:rPr>
              <a:t>、</a:t>
            </a:r>
            <a:r>
              <a:rPr lang="en-US" altLang="zh-CN" sz="2000" b="0" i="0" dirty="0">
                <a:effectLst/>
                <a:latin typeface="Courier New" panose="02070309020205020404" pitchFamily="49" charset="0"/>
              </a:rPr>
              <a:t>20</a:t>
            </a:r>
            <a:r>
              <a:rPr lang="zh-CN" altLang="en-US" sz="2000" b="0" i="0" dirty="0">
                <a:effectLst/>
                <a:latin typeface="Arial" panose="020B0604020202020204" pitchFamily="34" charset="0"/>
              </a:rPr>
              <a:t>、</a:t>
            </a:r>
            <a:r>
              <a:rPr lang="en-US" altLang="zh-CN" sz="2000" b="0" i="0" dirty="0">
                <a:effectLst/>
                <a:latin typeface="Courier New" panose="02070309020205020404" pitchFamily="49" charset="0"/>
              </a:rPr>
              <a:t>21</a:t>
            </a:r>
            <a:r>
              <a:rPr lang="zh-CN" altLang="en-US" sz="2000" b="0" i="0" dirty="0">
                <a:effectLst/>
                <a:latin typeface="Arial" panose="020B0604020202020204" pitchFamily="34" charset="0"/>
              </a:rPr>
              <a:t>号</a:t>
            </a:r>
            <a:r>
              <a:rPr lang="en-US" altLang="zh-CN" sz="2000" b="0" i="0" dirty="0">
                <a:effectLst/>
                <a:latin typeface="Arial" panose="020B0604020202020204" pitchFamily="34" charset="0"/>
              </a:rPr>
              <a:t>]</a:t>
            </a:r>
          </a:p>
          <a:p>
            <a:r>
              <a:rPr lang="en-US" altLang="zh-CN" sz="1600" b="0" i="0" dirty="0">
                <a:effectLst/>
                <a:latin typeface="Courier New" panose="02070309020205020404" pitchFamily="49" charset="0"/>
              </a:rPr>
              <a:t>2018</a:t>
            </a:r>
            <a:r>
              <a:rPr lang="zh-CN" altLang="en-US" sz="1600" b="0" i="0" dirty="0">
                <a:effectLst/>
                <a:latin typeface="Arial" panose="020B0604020202020204" pitchFamily="34" charset="0"/>
              </a:rPr>
              <a:t>年</a:t>
            </a:r>
            <a:r>
              <a:rPr lang="en-US" altLang="zh-CN" sz="1600" b="0" i="0" dirty="0">
                <a:effectLst/>
                <a:latin typeface="Courier New" panose="02070309020205020404" pitchFamily="49" charset="0"/>
              </a:rPr>
              <a:t>7</a:t>
            </a:r>
            <a:r>
              <a:rPr lang="zh-CN" altLang="en-US" sz="1600" b="0" i="0" dirty="0">
                <a:effectLst/>
                <a:latin typeface="Arial" panose="020B0604020202020204" pitchFamily="34" charset="0"/>
              </a:rPr>
              <a:t>月</a:t>
            </a:r>
            <a:r>
              <a:rPr lang="en-US" altLang="zh-CN" sz="1600" b="0" i="0" dirty="0">
                <a:effectLst/>
                <a:latin typeface="Courier New" panose="02070309020205020404" pitchFamily="49" charset="0"/>
              </a:rPr>
              <a:t>25</a:t>
            </a:r>
            <a:r>
              <a:rPr lang="zh-CN" altLang="en-US" sz="1600" b="0" i="0" dirty="0">
                <a:effectLst/>
                <a:latin typeface="Arial" panose="020B0604020202020204" pitchFamily="34" charset="0"/>
              </a:rPr>
              <a:t>日，鹏欣资源子公司鹏欣刚果金（钻）矿石交易中心，以下简称</a:t>
            </a:r>
            <a:r>
              <a:rPr lang="en-US" altLang="zh-CN" sz="1600" b="0" i="0" dirty="0">
                <a:effectLst/>
                <a:latin typeface="Courier New" panose="02070309020205020404" pitchFamily="49" charset="0"/>
              </a:rPr>
              <a:t>PCTC</a:t>
            </a:r>
            <a:r>
              <a:rPr lang="zh-CN" altLang="en-US" sz="1600" b="0" i="0" dirty="0">
                <a:effectLst/>
                <a:latin typeface="Arial" panose="020B0604020202020204" pitchFamily="34" charset="0"/>
              </a:rPr>
              <a:t>）与</a:t>
            </a:r>
            <a:r>
              <a:rPr lang="en-US" altLang="zh-CN" sz="1600" b="0" i="0" dirty="0">
                <a:effectLst/>
                <a:latin typeface="Courier New" panose="02070309020205020404" pitchFamily="49" charset="0"/>
              </a:rPr>
              <a:t>VICENT</a:t>
            </a:r>
            <a:r>
              <a:rPr lang="zh-CN" altLang="en-US" sz="1600" b="0" i="0" dirty="0">
                <a:effectLst/>
                <a:latin typeface="Arial" panose="020B0604020202020204" pitchFamily="34" charset="0"/>
              </a:rPr>
              <a:t>矿业有限责任公司签订</a:t>
            </a:r>
            <a:r>
              <a:rPr lang="en-US" altLang="zh-CN" sz="1600" b="0" i="0" dirty="0">
                <a:effectLst/>
                <a:latin typeface="Arial" panose="020B0604020202020204" pitchFamily="34" charset="0"/>
              </a:rPr>
              <a:t>《</a:t>
            </a:r>
            <a:r>
              <a:rPr lang="zh-CN" altLang="en-US" sz="1600" b="0" i="0" dirty="0">
                <a:effectLst/>
                <a:latin typeface="Arial" panose="020B0604020202020204" pitchFamily="34" charset="0"/>
              </a:rPr>
              <a:t>铜矿石销售合同</a:t>
            </a:r>
            <a:r>
              <a:rPr lang="en-US" altLang="zh-CN" sz="1600" b="0" i="0" dirty="0">
                <a:effectLst/>
                <a:latin typeface="Arial" panose="020B0604020202020204" pitchFamily="34" charset="0"/>
              </a:rPr>
              <a:t>》</a:t>
            </a:r>
            <a:r>
              <a:rPr lang="zh-CN" altLang="en-US" sz="1600" b="0" i="0" dirty="0">
                <a:effectLst/>
                <a:latin typeface="Arial" panose="020B0604020202020204" pitchFamily="34" charset="0"/>
              </a:rPr>
              <a:t>，约定</a:t>
            </a:r>
            <a:r>
              <a:rPr lang="en-US" altLang="zh-CN" sz="1600" b="0" i="0" dirty="0">
                <a:effectLst/>
                <a:latin typeface="Courier New" panose="02070309020205020404" pitchFamily="49" charset="0"/>
              </a:rPr>
              <a:t>2018</a:t>
            </a:r>
            <a:r>
              <a:rPr lang="zh-CN" altLang="en-US" sz="1600" b="0" i="0" dirty="0">
                <a:effectLst/>
                <a:latin typeface="Arial" panose="020B0604020202020204" pitchFamily="34" charset="0"/>
              </a:rPr>
              <a:t>年</a:t>
            </a:r>
            <a:r>
              <a:rPr lang="en-US" altLang="zh-CN" sz="1600" b="0" i="0" dirty="0">
                <a:effectLst/>
                <a:latin typeface="Courier New" panose="02070309020205020404" pitchFamily="49" charset="0"/>
              </a:rPr>
              <a:t>7</a:t>
            </a:r>
            <a:r>
              <a:rPr lang="zh-CN" altLang="en-US" sz="1600" b="0" i="0" dirty="0">
                <a:effectLst/>
                <a:latin typeface="Arial" panose="020B0604020202020204" pitchFamily="34" charset="0"/>
              </a:rPr>
              <a:t>月</a:t>
            </a:r>
            <a:r>
              <a:rPr lang="en-US" altLang="zh-CN" sz="1600" b="0" i="0" dirty="0">
                <a:effectLst/>
                <a:latin typeface="Courier New" panose="02070309020205020404" pitchFamily="49" charset="0"/>
              </a:rPr>
              <a:t>25</a:t>
            </a:r>
            <a:r>
              <a:rPr lang="zh-CN" altLang="en-US" sz="1600" b="0" i="0" dirty="0">
                <a:effectLst/>
                <a:latin typeface="Arial" panose="020B0604020202020204" pitchFamily="34" charset="0"/>
              </a:rPr>
              <a:t>日至</a:t>
            </a:r>
            <a:r>
              <a:rPr lang="en-US" altLang="zh-CN" sz="1600" b="0" i="0" dirty="0">
                <a:effectLst/>
                <a:latin typeface="Courier New" panose="02070309020205020404" pitchFamily="49" charset="0"/>
              </a:rPr>
              <a:t>2019</a:t>
            </a:r>
            <a:r>
              <a:rPr lang="zh-CN" altLang="en-US" sz="1600" b="0" i="0" dirty="0">
                <a:effectLst/>
                <a:latin typeface="Arial" panose="020B0604020202020204" pitchFamily="34" charset="0"/>
              </a:rPr>
              <a:t>年</a:t>
            </a:r>
            <a:r>
              <a:rPr lang="en-US" altLang="zh-CN" sz="1600" b="0" i="0" dirty="0">
                <a:effectLst/>
                <a:latin typeface="Courier New" panose="02070309020205020404" pitchFamily="49" charset="0"/>
              </a:rPr>
              <a:t>7</a:t>
            </a:r>
            <a:r>
              <a:rPr lang="zh-CN" altLang="en-US" sz="1600" b="0" i="0" dirty="0">
                <a:effectLst/>
                <a:latin typeface="Arial" panose="020B0604020202020204" pitchFamily="34" charset="0"/>
              </a:rPr>
              <a:t>月</a:t>
            </a:r>
            <a:r>
              <a:rPr lang="en-US" altLang="zh-CN" sz="1600" b="0" i="0" dirty="0">
                <a:effectLst/>
                <a:latin typeface="Courier New" panose="02070309020205020404" pitchFamily="49" charset="0"/>
              </a:rPr>
              <a:t>24</a:t>
            </a:r>
            <a:r>
              <a:rPr lang="zh-CN" altLang="en-US" sz="1600" b="0" i="0" dirty="0">
                <a:effectLst/>
                <a:latin typeface="Arial" panose="020B0604020202020204" pitchFamily="34" charset="0"/>
              </a:rPr>
              <a:t>日期间，</a:t>
            </a:r>
            <a:r>
              <a:rPr lang="en-US" altLang="zh-CN" sz="1600" b="0" i="0" dirty="0">
                <a:effectLst/>
                <a:latin typeface="Courier New" panose="02070309020205020404" pitchFamily="49" charset="0"/>
              </a:rPr>
              <a:t>PCTC</a:t>
            </a:r>
            <a:r>
              <a:rPr lang="zh-CN" altLang="en-US" sz="1600" b="0" i="0" dirty="0">
                <a:effectLst/>
                <a:latin typeface="Arial" panose="020B0604020202020204" pitchFamily="34" charset="0"/>
              </a:rPr>
              <a:t>以交割单日期最近的伦敦金属交易所金属铜结算价为基准，以按月交割方式，向</a:t>
            </a:r>
            <a:r>
              <a:rPr lang="en-US" altLang="zh-CN" sz="1600" b="0" i="0" dirty="0">
                <a:effectLst/>
                <a:latin typeface="Courier New" panose="02070309020205020404" pitchFamily="49" charset="0"/>
              </a:rPr>
              <a:t>VICENT</a:t>
            </a:r>
            <a:r>
              <a:rPr lang="zh-CN" altLang="en-US" sz="1600" b="0" i="0" dirty="0">
                <a:effectLst/>
                <a:latin typeface="Arial" panose="020B0604020202020204" pitchFamily="34" charset="0"/>
              </a:rPr>
              <a:t>销售酸溶铜合量不低于</a:t>
            </a:r>
            <a:r>
              <a:rPr lang="en-US" altLang="zh-CN" sz="1600" b="0" i="0" dirty="0">
                <a:effectLst/>
                <a:latin typeface="Courier New" panose="02070309020205020404" pitchFamily="49" charset="0"/>
              </a:rPr>
              <a:t>2</a:t>
            </a:r>
            <a:r>
              <a:rPr lang="zh-CN" altLang="en-US" sz="1600" b="0" i="0" dirty="0">
                <a:effectLst/>
                <a:latin typeface="Arial" panose="020B0604020202020204" pitchFamily="34" charset="0"/>
              </a:rPr>
              <a:t>％的含铜矿石。作为该合同的履行，</a:t>
            </a:r>
            <a:r>
              <a:rPr lang="en-US" altLang="zh-CN" sz="1600" b="0" i="0" dirty="0">
                <a:effectLst/>
                <a:latin typeface="Courier New" panose="02070309020205020404" pitchFamily="49" charset="0"/>
              </a:rPr>
              <a:t>2018</a:t>
            </a:r>
            <a:r>
              <a:rPr lang="zh-CN" altLang="en-US" sz="1600" b="0" i="0" dirty="0">
                <a:effectLst/>
                <a:latin typeface="Arial" panose="020B0604020202020204" pitchFamily="34" charset="0"/>
              </a:rPr>
              <a:t>年</a:t>
            </a:r>
            <a:r>
              <a:rPr lang="en-US" altLang="zh-CN" sz="1600" b="0" i="0" dirty="0">
                <a:effectLst/>
                <a:latin typeface="Courier New" panose="02070309020205020404" pitchFamily="49" charset="0"/>
              </a:rPr>
              <a:t>7</a:t>
            </a:r>
            <a:r>
              <a:rPr lang="zh-CN" altLang="en-US" sz="1600" b="0" i="0" dirty="0">
                <a:effectLst/>
                <a:latin typeface="Arial" panose="020B0604020202020204" pitchFamily="34" charset="0"/>
              </a:rPr>
              <a:t>月</a:t>
            </a:r>
            <a:r>
              <a:rPr lang="en-US" altLang="zh-CN" sz="1600" b="0" i="0" dirty="0">
                <a:effectLst/>
                <a:latin typeface="Courier New" panose="02070309020205020404" pitchFamily="49" charset="0"/>
              </a:rPr>
              <a:t>30</a:t>
            </a:r>
            <a:r>
              <a:rPr lang="zh-CN" altLang="en-US" sz="1600" b="0" i="0" dirty="0">
                <a:effectLst/>
                <a:latin typeface="Arial" panose="020B0604020202020204" pitchFamily="34" charset="0"/>
              </a:rPr>
              <a:t>日和</a:t>
            </a:r>
            <a:r>
              <a:rPr lang="en-US" altLang="zh-CN" sz="1600" b="0" i="0" dirty="0">
                <a:effectLst/>
                <a:latin typeface="Courier New" panose="02070309020205020404" pitchFamily="49" charset="0"/>
              </a:rPr>
              <a:t>8</a:t>
            </a:r>
            <a:r>
              <a:rPr lang="zh-CN" altLang="en-US" sz="1600" b="0" i="0" dirty="0">
                <a:effectLst/>
                <a:latin typeface="Arial" panose="020B0604020202020204" pitchFamily="34" charset="0"/>
              </a:rPr>
              <a:t>月</a:t>
            </a:r>
            <a:r>
              <a:rPr lang="en-US" altLang="zh-CN" sz="1600" b="0" i="0" dirty="0">
                <a:effectLst/>
                <a:latin typeface="Courier New" panose="02070309020205020404" pitchFamily="49" charset="0"/>
              </a:rPr>
              <a:t>30</a:t>
            </a:r>
            <a:r>
              <a:rPr lang="zh-CN" altLang="en-US" sz="1600" b="0" i="0" dirty="0">
                <a:effectLst/>
                <a:latin typeface="Arial" panose="020B0604020202020204" pitchFamily="34" charset="0"/>
              </a:rPr>
              <a:t>日，合同双方分别办理了</a:t>
            </a:r>
            <a:r>
              <a:rPr lang="en-US" altLang="zh-CN" sz="1600" b="0" i="0" dirty="0">
                <a:effectLst/>
                <a:latin typeface="Courier New" panose="02070309020205020404" pitchFamily="49" charset="0"/>
              </a:rPr>
              <a:t>626</a:t>
            </a:r>
            <a:r>
              <a:rPr lang="zh-CN" altLang="en-US" sz="1600" b="0" i="0" dirty="0">
                <a:effectLst/>
                <a:latin typeface="Arial" panose="020B0604020202020204" pitchFamily="34" charset="0"/>
              </a:rPr>
              <a:t>，</a:t>
            </a:r>
            <a:r>
              <a:rPr lang="en-US" altLang="zh-CN" sz="1600" b="0" i="0" dirty="0">
                <a:effectLst/>
                <a:latin typeface="Courier New" panose="02070309020205020404" pitchFamily="49" charset="0"/>
              </a:rPr>
              <a:t>300</a:t>
            </a:r>
            <a:r>
              <a:rPr lang="zh-CN" altLang="en-US" sz="1600" b="0" i="0" dirty="0">
                <a:effectLst/>
                <a:latin typeface="Arial" panose="020B0604020202020204" pitchFamily="34" charset="0"/>
              </a:rPr>
              <a:t>吨和</a:t>
            </a:r>
            <a:r>
              <a:rPr lang="en-US" altLang="zh-CN" sz="1600" b="0" i="0" dirty="0">
                <a:effectLst/>
                <a:latin typeface="Courier New" panose="02070309020205020404" pitchFamily="49" charset="0"/>
              </a:rPr>
              <a:t>544</a:t>
            </a:r>
            <a:r>
              <a:rPr lang="zh-CN" altLang="en-US" sz="1600" b="0" i="0" dirty="0">
                <a:effectLst/>
                <a:latin typeface="Arial" panose="020B0604020202020204" pitchFamily="34" charset="0"/>
              </a:rPr>
              <a:t>，</a:t>
            </a:r>
            <a:r>
              <a:rPr lang="en-US" altLang="zh-CN" sz="1600" b="0" i="0" dirty="0">
                <a:effectLst/>
                <a:latin typeface="Courier New" panose="02070309020205020404" pitchFamily="49" charset="0"/>
              </a:rPr>
              <a:t>300</a:t>
            </a:r>
            <a:r>
              <a:rPr lang="zh-CN" altLang="en-US" sz="1600" b="0" i="0" dirty="0">
                <a:effectLst/>
                <a:latin typeface="Arial" panose="020B0604020202020204" pitchFamily="34" charset="0"/>
              </a:rPr>
              <a:t>吨矿石交割，金额分别为</a:t>
            </a:r>
            <a:r>
              <a:rPr lang="en-US" altLang="zh-CN" sz="1600" b="0" i="0" dirty="0">
                <a:effectLst/>
                <a:latin typeface="Courier New" panose="02070309020205020404" pitchFamily="49" charset="0"/>
              </a:rPr>
              <a:t>32</a:t>
            </a:r>
            <a:r>
              <a:rPr lang="zh-CN" altLang="en-US" sz="1600" b="0" i="0" dirty="0">
                <a:effectLst/>
                <a:latin typeface="Arial" panose="020B0604020202020204" pitchFamily="34" charset="0"/>
              </a:rPr>
              <a:t>，</a:t>
            </a:r>
            <a:r>
              <a:rPr lang="en-US" altLang="zh-CN" sz="1600" b="0" i="0" dirty="0">
                <a:effectLst/>
                <a:latin typeface="Courier New" panose="02070309020205020404" pitchFamily="49" charset="0"/>
              </a:rPr>
              <a:t>964</a:t>
            </a:r>
            <a:r>
              <a:rPr lang="zh-CN" altLang="en-US" sz="1600" b="0" i="0" dirty="0">
                <a:effectLst/>
                <a:latin typeface="Arial" panose="020B0604020202020204" pitchFamily="34" charset="0"/>
              </a:rPr>
              <a:t>，</a:t>
            </a:r>
            <a:r>
              <a:rPr lang="en-US" altLang="zh-CN" sz="1600" b="0" i="0" dirty="0">
                <a:effectLst/>
                <a:latin typeface="Courier New" panose="02070309020205020404" pitchFamily="49" charset="0"/>
              </a:rPr>
              <a:t>463.77</a:t>
            </a:r>
            <a:r>
              <a:rPr lang="zh-CN" altLang="en-US" sz="1600" b="0" i="0" dirty="0">
                <a:effectLst/>
                <a:latin typeface="Arial" panose="020B0604020202020204" pitchFamily="34" charset="0"/>
              </a:rPr>
              <a:t>美元和</a:t>
            </a:r>
            <a:r>
              <a:rPr lang="en-US" altLang="zh-CN" sz="1600" b="0" i="0" dirty="0">
                <a:effectLst/>
                <a:latin typeface="Courier New" panose="02070309020205020404" pitchFamily="49" charset="0"/>
              </a:rPr>
              <a:t>28</a:t>
            </a:r>
            <a:r>
              <a:rPr lang="zh-CN" altLang="en-US" sz="1600" b="0" i="0" dirty="0">
                <a:effectLst/>
                <a:latin typeface="Arial" panose="020B0604020202020204" pitchFamily="34" charset="0"/>
              </a:rPr>
              <a:t>，</a:t>
            </a:r>
            <a:r>
              <a:rPr lang="en-US" altLang="zh-CN" sz="1600" b="0" i="0" dirty="0">
                <a:effectLst/>
                <a:latin typeface="Courier New" panose="02070309020205020404" pitchFamily="49" charset="0"/>
              </a:rPr>
              <a:t>020</a:t>
            </a:r>
            <a:r>
              <a:rPr lang="zh-CN" altLang="en-US" sz="1600" b="0" i="0" dirty="0">
                <a:effectLst/>
                <a:latin typeface="Arial" panose="020B0604020202020204" pitchFamily="34" charset="0"/>
              </a:rPr>
              <a:t>，</a:t>
            </a:r>
            <a:r>
              <a:rPr lang="en-US" altLang="zh-CN" sz="1600" b="0" i="0" dirty="0">
                <a:effectLst/>
                <a:latin typeface="Courier New" panose="02070309020205020404" pitchFamily="49" charset="0"/>
              </a:rPr>
              <a:t>929.67</a:t>
            </a:r>
            <a:r>
              <a:rPr lang="zh-CN" altLang="en-US" sz="1600" b="0" i="0" dirty="0">
                <a:effectLst/>
                <a:latin typeface="Arial" panose="020B0604020202020204" pitchFamily="34" charset="0"/>
              </a:rPr>
              <a:t>美元。公司在</a:t>
            </a:r>
            <a:r>
              <a:rPr lang="en-US" altLang="zh-CN" sz="1600" b="0" i="0" dirty="0">
                <a:effectLst/>
                <a:latin typeface="Courier New" panose="02070309020205020404" pitchFamily="49" charset="0"/>
              </a:rPr>
              <a:t>2018</a:t>
            </a:r>
            <a:r>
              <a:rPr lang="zh-CN" altLang="en-US" sz="1600" b="0" i="0" dirty="0">
                <a:effectLst/>
                <a:latin typeface="Arial" panose="020B0604020202020204" pitchFamily="34" charset="0"/>
              </a:rPr>
              <a:t>年第三季度报告中确认了相应营业收入</a:t>
            </a:r>
            <a:r>
              <a:rPr lang="en-US" altLang="zh-CN" sz="1600" b="0" i="0" dirty="0">
                <a:effectLst/>
                <a:latin typeface="Courier New" panose="02070309020205020404" pitchFamily="49" charset="0"/>
              </a:rPr>
              <a:t>5,257.36</a:t>
            </a:r>
            <a:r>
              <a:rPr lang="zh-CN" altLang="en-US" sz="1600" b="0" i="0" dirty="0">
                <a:effectLst/>
                <a:latin typeface="Arial" panose="020B0604020202020204" pitchFamily="34" charset="0"/>
              </a:rPr>
              <a:t>万美元（不含税）。</a:t>
            </a:r>
            <a:endParaRPr lang="en-US" altLang="zh-CN" sz="1600" b="0" i="0" dirty="0">
              <a:effectLst/>
              <a:latin typeface="Arial" panose="020B0604020202020204" pitchFamily="34" charset="0"/>
            </a:endParaRPr>
          </a:p>
          <a:p>
            <a:r>
              <a:rPr lang="zh-CN" altLang="en-US" sz="1600" b="0" i="0" dirty="0">
                <a:effectLst/>
                <a:latin typeface="Arial" panose="020B0604020202020204" pitchFamily="34" charset="0"/>
              </a:rPr>
              <a:t>双方办理交割后，</a:t>
            </a:r>
            <a:r>
              <a:rPr lang="en-US" altLang="zh-CN" sz="1600" b="0" i="0" dirty="0">
                <a:effectLst/>
                <a:latin typeface="Courier New" panose="02070309020205020404" pitchFamily="49" charset="0"/>
              </a:rPr>
              <a:t>VICENT</a:t>
            </a:r>
            <a:r>
              <a:rPr lang="zh-CN" altLang="en-US" sz="1600" b="0" i="0" dirty="0">
                <a:effectLst/>
                <a:latin typeface="Arial" panose="020B0604020202020204" pitchFamily="34" charset="0"/>
              </a:rPr>
              <a:t>未付款，也未运走矿石。</a:t>
            </a:r>
            <a:endParaRPr lang="en-US" altLang="zh-CN" sz="1600" b="0" i="0" dirty="0">
              <a:effectLst/>
              <a:latin typeface="Arial" panose="020B0604020202020204" pitchFamily="34" charset="0"/>
            </a:endParaRPr>
          </a:p>
          <a:p>
            <a:r>
              <a:rPr lang="en-US" altLang="zh-CN" sz="1600" b="0" i="0" dirty="0">
                <a:effectLst/>
                <a:latin typeface="Courier New" panose="02070309020205020404" pitchFamily="49" charset="0"/>
              </a:rPr>
              <a:t>2019</a:t>
            </a:r>
            <a:r>
              <a:rPr lang="zh-CN" altLang="en-US" sz="1600" b="0" i="0" dirty="0">
                <a:effectLst/>
                <a:latin typeface="Arial" panose="020B0604020202020204" pitchFamily="34" charset="0"/>
              </a:rPr>
              <a:t>年</a:t>
            </a:r>
            <a:r>
              <a:rPr lang="en-US" altLang="zh-CN" sz="1600" b="0" i="0" dirty="0">
                <a:effectLst/>
                <a:latin typeface="Courier New" panose="02070309020205020404" pitchFamily="49" charset="0"/>
              </a:rPr>
              <a:t>2</a:t>
            </a:r>
            <a:r>
              <a:rPr lang="zh-CN" altLang="en-US" sz="1600" b="0" i="0" dirty="0">
                <a:effectLst/>
                <a:latin typeface="Arial" panose="020B0604020202020204" pitchFamily="34" charset="0"/>
              </a:rPr>
              <a:t>月</a:t>
            </a:r>
            <a:r>
              <a:rPr lang="en-US" altLang="zh-CN" sz="1600" b="0" i="0" dirty="0">
                <a:effectLst/>
                <a:latin typeface="Courier New" panose="02070309020205020404" pitchFamily="49" charset="0"/>
              </a:rPr>
              <a:t>25</a:t>
            </a:r>
            <a:r>
              <a:rPr lang="zh-CN" altLang="en-US" sz="1600" b="0" i="0" dirty="0">
                <a:effectLst/>
                <a:latin typeface="Arial" panose="020B0604020202020204" pitchFamily="34" charset="0"/>
              </a:rPr>
              <a:t>日，</a:t>
            </a:r>
            <a:r>
              <a:rPr lang="en-US" altLang="zh-CN" sz="1600" b="0" i="0" dirty="0">
                <a:effectLst/>
                <a:latin typeface="Courier New" panose="02070309020205020404" pitchFamily="49" charset="0"/>
              </a:rPr>
              <a:t>PCTC</a:t>
            </a:r>
            <a:r>
              <a:rPr lang="zh-CN" altLang="en-US" sz="1600" b="0" i="0" dirty="0">
                <a:effectLst/>
                <a:latin typeface="Arial" panose="020B0604020202020204" pitchFamily="34" charset="0"/>
              </a:rPr>
              <a:t>与</a:t>
            </a:r>
            <a:r>
              <a:rPr lang="en-US" altLang="zh-CN" sz="1600" b="0" i="0" dirty="0">
                <a:effectLst/>
                <a:latin typeface="Courier New" panose="02070309020205020404" pitchFamily="49" charset="0"/>
              </a:rPr>
              <a:t>VICENT</a:t>
            </a:r>
            <a:r>
              <a:rPr lang="zh-CN" altLang="en-US" sz="1600" b="0" i="0" dirty="0">
                <a:effectLst/>
                <a:latin typeface="Arial" panose="020B0604020202020204" pitchFamily="34" charset="0"/>
              </a:rPr>
              <a:t>签订</a:t>
            </a:r>
            <a:r>
              <a:rPr lang="en-US" altLang="zh-CN" sz="1600" b="0" i="0" dirty="0">
                <a:effectLst/>
                <a:latin typeface="Arial" panose="020B0604020202020204" pitchFamily="34" charset="0"/>
              </a:rPr>
              <a:t>《</a:t>
            </a:r>
            <a:r>
              <a:rPr lang="zh-CN" altLang="en-US" sz="1600" b="0" i="0" dirty="0">
                <a:effectLst/>
                <a:latin typeface="Arial" panose="020B0604020202020204" pitchFamily="34" charset="0"/>
              </a:rPr>
              <a:t>销售退货协议</a:t>
            </a:r>
            <a:r>
              <a:rPr lang="en-US" altLang="zh-CN" sz="1600" b="0" i="0" dirty="0">
                <a:effectLst/>
                <a:latin typeface="Arial" panose="020B0604020202020204" pitchFamily="34" charset="0"/>
              </a:rPr>
              <a:t>》</a:t>
            </a:r>
            <a:r>
              <a:rPr lang="zh-CN" altLang="en-US" sz="1600" b="0" i="0" dirty="0">
                <a:effectLst/>
                <a:latin typeface="Arial" panose="020B0604020202020204" pitchFamily="34" charset="0"/>
              </a:rPr>
              <a:t>，约定退回前述交易的矿石，与前述销售合同相关的双方债权债务关系全部终止，同日，双方签订</a:t>
            </a:r>
            <a:r>
              <a:rPr lang="en-US" altLang="zh-CN" sz="1600" b="0" i="0" dirty="0">
                <a:effectLst/>
                <a:latin typeface="Arial" panose="020B0604020202020204" pitchFamily="34" charset="0"/>
              </a:rPr>
              <a:t>《</a:t>
            </a:r>
            <a:r>
              <a:rPr lang="zh-CN" altLang="en-US" sz="1600" b="0" i="0" dirty="0">
                <a:effectLst/>
                <a:latin typeface="Arial" panose="020B0604020202020204" pitchFamily="34" charset="0"/>
              </a:rPr>
              <a:t>矿石交割单</a:t>
            </a:r>
            <a:r>
              <a:rPr lang="en-US" altLang="zh-CN" sz="1600" b="0" i="0" dirty="0">
                <a:effectLst/>
                <a:latin typeface="Arial" panose="020B0604020202020204" pitchFamily="34" charset="0"/>
              </a:rPr>
              <a:t>》</a:t>
            </a:r>
            <a:r>
              <a:rPr lang="zh-CN" altLang="en-US" sz="1600" b="0" i="0" dirty="0">
                <a:effectLst/>
                <a:latin typeface="Arial" panose="020B0604020202020204" pitchFamily="34" charset="0"/>
              </a:rPr>
              <a:t>退回矿石。公司对应冲减前期已确认的收入，涉及冲减营业利润</a:t>
            </a:r>
            <a:r>
              <a:rPr lang="en-US" altLang="zh-CN" sz="1600" b="0" i="0" dirty="0">
                <a:effectLst/>
                <a:latin typeface="Courier New" panose="02070309020205020404" pitchFamily="49" charset="0"/>
              </a:rPr>
              <a:t>2.58</a:t>
            </a:r>
            <a:r>
              <a:rPr lang="zh-CN" altLang="en-US" sz="1600" b="0" i="0" dirty="0">
                <a:effectLst/>
                <a:latin typeface="Arial" panose="020B0604020202020204" pitchFamily="34" charset="0"/>
              </a:rPr>
              <a:t>亿元人民币，占公司最近一个经审计会计年度（</a:t>
            </a:r>
            <a:r>
              <a:rPr lang="en-US" altLang="zh-CN" sz="1600" b="0" i="0" dirty="0">
                <a:effectLst/>
                <a:latin typeface="Courier New" panose="02070309020205020404" pitchFamily="49" charset="0"/>
              </a:rPr>
              <a:t>2017</a:t>
            </a:r>
            <a:r>
              <a:rPr lang="zh-CN" altLang="en-US" sz="1600" b="0" i="0" dirty="0">
                <a:effectLst/>
                <a:latin typeface="Arial" panose="020B0604020202020204" pitchFamily="34" charset="0"/>
              </a:rPr>
              <a:t>年）合并报表利润总额的</a:t>
            </a:r>
            <a:r>
              <a:rPr lang="en-US" altLang="zh-CN" sz="1600" b="0" i="0" dirty="0">
                <a:effectLst/>
                <a:latin typeface="Courier New" panose="02070309020205020404" pitchFamily="49" charset="0"/>
              </a:rPr>
              <a:t>74.68</a:t>
            </a:r>
            <a:r>
              <a:rPr lang="zh-CN" altLang="en-US" sz="1600" b="0" i="0" dirty="0">
                <a:effectLst/>
                <a:latin typeface="Arial" panose="020B0604020202020204" pitchFamily="34" charset="0"/>
              </a:rPr>
              <a:t>％。</a:t>
            </a:r>
            <a:endParaRPr lang="zh-CN" altLang="en-US" sz="2800" dirty="0"/>
          </a:p>
        </p:txBody>
      </p:sp>
    </p:spTree>
    <p:extLst>
      <p:ext uri="{BB962C8B-B14F-4D97-AF65-F5344CB8AC3E}">
        <p14:creationId xmlns:p14="http://schemas.microsoft.com/office/powerpoint/2010/main" val="38272217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B4629AC-329E-F814-7D35-3B3E11F13CF5}"/>
              </a:ext>
            </a:extLst>
          </p:cNvPr>
          <p:cNvSpPr>
            <a:spLocks noGrp="1"/>
          </p:cNvSpPr>
          <p:nvPr>
            <p:ph type="title"/>
          </p:nvPr>
        </p:nvSpPr>
        <p:spPr/>
        <p:txBody>
          <a:bodyPr/>
          <a:lstStyle/>
          <a:p>
            <a:r>
              <a:rPr lang="zh-CN" altLang="en-US" dirty="0"/>
              <a:t>               </a:t>
            </a:r>
            <a:r>
              <a:rPr lang="zh-CN" altLang="en-US" sz="3600" dirty="0"/>
              <a:t>商誉案例：汤姆猫（</a:t>
            </a:r>
            <a:r>
              <a:rPr lang="en-US" altLang="zh-CN" sz="3600" dirty="0"/>
              <a:t>300459</a:t>
            </a:r>
            <a:r>
              <a:rPr lang="zh-CN" altLang="en-US" sz="3600" dirty="0"/>
              <a:t>）</a:t>
            </a:r>
            <a:endParaRPr lang="zh-CN" altLang="en-US" dirty="0"/>
          </a:p>
        </p:txBody>
      </p:sp>
      <p:graphicFrame>
        <p:nvGraphicFramePr>
          <p:cNvPr id="4" name="内容占位符 3">
            <a:extLst>
              <a:ext uri="{FF2B5EF4-FFF2-40B4-BE49-F238E27FC236}">
                <a16:creationId xmlns:a16="http://schemas.microsoft.com/office/drawing/2014/main" id="{0975616B-58B6-4368-C5B2-BB4FD58FBC5B}"/>
              </a:ext>
            </a:extLst>
          </p:cNvPr>
          <p:cNvGraphicFramePr>
            <a:graphicFrameLocks noGrp="1"/>
          </p:cNvGraphicFramePr>
          <p:nvPr>
            <p:ph idx="1"/>
            <p:extLst>
              <p:ext uri="{D42A27DB-BD31-4B8C-83A1-F6EECF244321}">
                <p14:modId xmlns:p14="http://schemas.microsoft.com/office/powerpoint/2010/main" val="724298125"/>
              </p:ext>
            </p:extLst>
          </p:nvPr>
        </p:nvGraphicFramePr>
        <p:xfrm>
          <a:off x="457200" y="1600201"/>
          <a:ext cx="4762872" cy="3701007"/>
        </p:xfrm>
        <a:graphic>
          <a:graphicData uri="http://schemas.openxmlformats.org/drawingml/2006/chart">
            <c:chart xmlns:c="http://schemas.openxmlformats.org/drawingml/2006/chart" xmlns:r="http://schemas.openxmlformats.org/officeDocument/2006/relationships" r:id="rId2"/>
          </a:graphicData>
        </a:graphic>
      </p:graphicFrame>
      <p:pic>
        <p:nvPicPr>
          <p:cNvPr id="6" name="图片 5">
            <a:extLst>
              <a:ext uri="{FF2B5EF4-FFF2-40B4-BE49-F238E27FC236}">
                <a16:creationId xmlns:a16="http://schemas.microsoft.com/office/drawing/2014/main" id="{7E0897B9-7E60-B146-0DCD-E7969689F934}"/>
              </a:ext>
            </a:extLst>
          </p:cNvPr>
          <p:cNvPicPr>
            <a:picLocks noChangeAspect="1"/>
          </p:cNvPicPr>
          <p:nvPr/>
        </p:nvPicPr>
        <p:blipFill>
          <a:blip r:embed="rId3"/>
          <a:stretch>
            <a:fillRect/>
          </a:stretch>
        </p:blipFill>
        <p:spPr>
          <a:xfrm>
            <a:off x="5220072" y="2408490"/>
            <a:ext cx="3710944" cy="1020510"/>
          </a:xfrm>
          <a:prstGeom prst="rect">
            <a:avLst/>
          </a:prstGeom>
        </p:spPr>
      </p:pic>
      <p:sp>
        <p:nvSpPr>
          <p:cNvPr id="7" name="文本框 6">
            <a:extLst>
              <a:ext uri="{FF2B5EF4-FFF2-40B4-BE49-F238E27FC236}">
                <a16:creationId xmlns:a16="http://schemas.microsoft.com/office/drawing/2014/main" id="{1441441A-E07F-37F7-3069-A779B1CC891C}"/>
              </a:ext>
            </a:extLst>
          </p:cNvPr>
          <p:cNvSpPr txBox="1"/>
          <p:nvPr/>
        </p:nvSpPr>
        <p:spPr>
          <a:xfrm>
            <a:off x="5364088" y="3861048"/>
            <a:ext cx="3168352" cy="369332"/>
          </a:xfrm>
          <a:prstGeom prst="rect">
            <a:avLst/>
          </a:prstGeom>
          <a:noFill/>
        </p:spPr>
        <p:txBody>
          <a:bodyPr wrap="square" rtlCol="0">
            <a:spAutoFit/>
          </a:bodyPr>
          <a:lstStyle/>
          <a:p>
            <a:r>
              <a:rPr lang="zh-CN" altLang="en-US" dirty="0"/>
              <a:t>原名：金科文化</a:t>
            </a:r>
          </a:p>
        </p:txBody>
      </p:sp>
    </p:spTree>
    <p:extLst>
      <p:ext uri="{BB962C8B-B14F-4D97-AF65-F5344CB8AC3E}">
        <p14:creationId xmlns:p14="http://schemas.microsoft.com/office/powerpoint/2010/main" val="21387707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9C90E2-9942-C676-DA46-86C6A08FF199}"/>
              </a:ext>
            </a:extLst>
          </p:cNvPr>
          <p:cNvSpPr>
            <a:spLocks noGrp="1"/>
          </p:cNvSpPr>
          <p:nvPr>
            <p:ph type="title"/>
          </p:nvPr>
        </p:nvSpPr>
        <p:spPr/>
        <p:txBody>
          <a:bodyPr/>
          <a:lstStyle/>
          <a:p>
            <a:r>
              <a:rPr lang="zh-CN" altLang="en-US" sz="3200" dirty="0"/>
              <a:t>             对赌协议案例：瑞康医药（</a:t>
            </a:r>
            <a:r>
              <a:rPr lang="en-US" altLang="zh-CN" sz="3200" dirty="0"/>
              <a:t>002589.sz</a:t>
            </a:r>
            <a:r>
              <a:rPr lang="zh-CN" altLang="en-US" sz="3200" dirty="0"/>
              <a:t>）</a:t>
            </a:r>
          </a:p>
        </p:txBody>
      </p:sp>
      <p:sp>
        <p:nvSpPr>
          <p:cNvPr id="3" name="内容占位符 2">
            <a:extLst>
              <a:ext uri="{FF2B5EF4-FFF2-40B4-BE49-F238E27FC236}">
                <a16:creationId xmlns:a16="http://schemas.microsoft.com/office/drawing/2014/main" id="{9DAC3070-C07B-2C0C-CD86-E67D86907AF6}"/>
              </a:ext>
            </a:extLst>
          </p:cNvPr>
          <p:cNvSpPr>
            <a:spLocks noGrp="1"/>
          </p:cNvSpPr>
          <p:nvPr>
            <p:ph idx="1"/>
          </p:nvPr>
        </p:nvSpPr>
        <p:spPr/>
        <p:txBody>
          <a:bodyPr/>
          <a:lstStyle/>
          <a:p>
            <a:r>
              <a:rPr lang="zh-CN" altLang="en-US" sz="2400" dirty="0"/>
              <a:t>并购案例中，不仅涉及过高商誉，还可能因签署对赌协议（</a:t>
            </a:r>
            <a:r>
              <a:rPr lang="en-US" altLang="zh-CN" sz="2400" dirty="0"/>
              <a:t>VAM</a:t>
            </a:r>
            <a:r>
              <a:rPr lang="zh-CN" altLang="en-US" sz="2400" dirty="0"/>
              <a:t>，</a:t>
            </a:r>
            <a:r>
              <a:rPr lang="en-US" altLang="zh-CN" sz="2400" dirty="0"/>
              <a:t>Value-adjustment Mechanism)</a:t>
            </a:r>
            <a:r>
              <a:rPr lang="zh-CN" altLang="en-US" sz="2400" dirty="0"/>
              <a:t>而出现“衍生金融资产</a:t>
            </a:r>
            <a:r>
              <a:rPr lang="en-US" altLang="zh-CN" sz="2400" dirty="0"/>
              <a:t>/</a:t>
            </a:r>
            <a:r>
              <a:rPr lang="zh-CN" altLang="en-US" sz="2400" dirty="0"/>
              <a:t>负债”或“交易性金融资产</a:t>
            </a:r>
            <a:r>
              <a:rPr lang="en-US" altLang="zh-CN" sz="2400" dirty="0"/>
              <a:t>/</a:t>
            </a:r>
            <a:r>
              <a:rPr lang="zh-CN" altLang="en-US" sz="2400" dirty="0"/>
              <a:t>负债”</a:t>
            </a:r>
            <a:endParaRPr lang="en-US" altLang="zh-CN" sz="2400" dirty="0"/>
          </a:p>
          <a:p>
            <a:endParaRPr lang="zh-CN" altLang="en-US" sz="2400" dirty="0"/>
          </a:p>
        </p:txBody>
      </p:sp>
      <p:graphicFrame>
        <p:nvGraphicFramePr>
          <p:cNvPr id="4" name="图表 3">
            <a:extLst>
              <a:ext uri="{FF2B5EF4-FFF2-40B4-BE49-F238E27FC236}">
                <a16:creationId xmlns:a16="http://schemas.microsoft.com/office/drawing/2014/main" id="{42AF4392-19D5-8F9F-B9C3-9F9BDDA089F9}"/>
              </a:ext>
            </a:extLst>
          </p:cNvPr>
          <p:cNvGraphicFramePr>
            <a:graphicFrameLocks/>
          </p:cNvGraphicFramePr>
          <p:nvPr>
            <p:extLst>
              <p:ext uri="{D42A27DB-BD31-4B8C-83A1-F6EECF244321}">
                <p14:modId xmlns:p14="http://schemas.microsoft.com/office/powerpoint/2010/main" val="796238065"/>
              </p:ext>
            </p:extLst>
          </p:nvPr>
        </p:nvGraphicFramePr>
        <p:xfrm>
          <a:off x="1187624" y="2852936"/>
          <a:ext cx="6480720" cy="338437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561481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F3C2FE-5A60-9B00-B6D3-B846BEA8ED90}"/>
              </a:ext>
            </a:extLst>
          </p:cNvPr>
          <p:cNvSpPr>
            <a:spLocks noGrp="1"/>
          </p:cNvSpPr>
          <p:nvPr>
            <p:ph type="title"/>
          </p:nvPr>
        </p:nvSpPr>
        <p:spPr/>
        <p:txBody>
          <a:bodyPr/>
          <a:lstStyle/>
          <a:p>
            <a:r>
              <a:rPr lang="zh-CN" altLang="en-US" dirty="0"/>
              <a:t>            利润表科目：期间费用</a:t>
            </a:r>
          </a:p>
        </p:txBody>
      </p:sp>
      <p:graphicFrame>
        <p:nvGraphicFramePr>
          <p:cNvPr id="4" name="内容占位符 3">
            <a:extLst>
              <a:ext uri="{FF2B5EF4-FFF2-40B4-BE49-F238E27FC236}">
                <a16:creationId xmlns:a16="http://schemas.microsoft.com/office/drawing/2014/main" id="{8734AC8B-16E1-DC05-FEB9-B21930CFE63A}"/>
              </a:ext>
            </a:extLst>
          </p:cNvPr>
          <p:cNvGraphicFramePr>
            <a:graphicFrameLocks noGrp="1"/>
          </p:cNvGraphicFramePr>
          <p:nvPr>
            <p:ph idx="1"/>
            <p:extLst>
              <p:ext uri="{D42A27DB-BD31-4B8C-83A1-F6EECF244321}">
                <p14:modId xmlns:p14="http://schemas.microsoft.com/office/powerpoint/2010/main" val="2520265420"/>
              </p:ext>
            </p:extLst>
          </p:nvPr>
        </p:nvGraphicFramePr>
        <p:xfrm>
          <a:off x="683568" y="1196752"/>
          <a:ext cx="6004773" cy="5134445"/>
        </p:xfrm>
        <a:graphic>
          <a:graphicData uri="http://schemas.openxmlformats.org/drawingml/2006/table">
            <a:tbl>
              <a:tblPr/>
              <a:tblGrid>
                <a:gridCol w="871159">
                  <a:extLst>
                    <a:ext uri="{9D8B030D-6E8A-4147-A177-3AD203B41FA5}">
                      <a16:colId xmlns:a16="http://schemas.microsoft.com/office/drawing/2014/main" val="2046648065"/>
                    </a:ext>
                  </a:extLst>
                </a:gridCol>
                <a:gridCol w="642998">
                  <a:extLst>
                    <a:ext uri="{9D8B030D-6E8A-4147-A177-3AD203B41FA5}">
                      <a16:colId xmlns:a16="http://schemas.microsoft.com/office/drawing/2014/main" val="2017995039"/>
                    </a:ext>
                  </a:extLst>
                </a:gridCol>
                <a:gridCol w="642998">
                  <a:extLst>
                    <a:ext uri="{9D8B030D-6E8A-4147-A177-3AD203B41FA5}">
                      <a16:colId xmlns:a16="http://schemas.microsoft.com/office/drawing/2014/main" val="4008081419"/>
                    </a:ext>
                  </a:extLst>
                </a:gridCol>
                <a:gridCol w="651157">
                  <a:extLst>
                    <a:ext uri="{9D8B030D-6E8A-4147-A177-3AD203B41FA5}">
                      <a16:colId xmlns:a16="http://schemas.microsoft.com/office/drawing/2014/main" val="310109703"/>
                    </a:ext>
                  </a:extLst>
                </a:gridCol>
                <a:gridCol w="624468">
                  <a:extLst>
                    <a:ext uri="{9D8B030D-6E8A-4147-A177-3AD203B41FA5}">
                      <a16:colId xmlns:a16="http://schemas.microsoft.com/office/drawing/2014/main" val="1984551453"/>
                    </a:ext>
                  </a:extLst>
                </a:gridCol>
                <a:gridCol w="622256">
                  <a:extLst>
                    <a:ext uri="{9D8B030D-6E8A-4147-A177-3AD203B41FA5}">
                      <a16:colId xmlns:a16="http://schemas.microsoft.com/office/drawing/2014/main" val="1562031144"/>
                    </a:ext>
                  </a:extLst>
                </a:gridCol>
                <a:gridCol w="891901">
                  <a:extLst>
                    <a:ext uri="{9D8B030D-6E8A-4147-A177-3AD203B41FA5}">
                      <a16:colId xmlns:a16="http://schemas.microsoft.com/office/drawing/2014/main" val="3611306215"/>
                    </a:ext>
                  </a:extLst>
                </a:gridCol>
                <a:gridCol w="528918">
                  <a:extLst>
                    <a:ext uri="{9D8B030D-6E8A-4147-A177-3AD203B41FA5}">
                      <a16:colId xmlns:a16="http://schemas.microsoft.com/office/drawing/2014/main" val="4294615234"/>
                    </a:ext>
                  </a:extLst>
                </a:gridCol>
                <a:gridCol w="528918">
                  <a:extLst>
                    <a:ext uri="{9D8B030D-6E8A-4147-A177-3AD203B41FA5}">
                      <a16:colId xmlns:a16="http://schemas.microsoft.com/office/drawing/2014/main" val="1674475116"/>
                    </a:ext>
                  </a:extLst>
                </a:gridCol>
              </a:tblGrid>
              <a:tr h="350745">
                <a:tc>
                  <a:txBody>
                    <a:bodyPr/>
                    <a:lstStyle/>
                    <a:p>
                      <a:pPr algn="l" fontAlgn="b"/>
                      <a:r>
                        <a:rPr lang="zh-CN" altLang="en-US" sz="1000" b="0" i="0" u="none" strike="noStrike">
                          <a:solidFill>
                            <a:srgbClr val="000000"/>
                          </a:solidFill>
                          <a:effectLst/>
                          <a:latin typeface="宋体" panose="02010600030101010101" pitchFamily="2" charset="-122"/>
                          <a:ea typeface="宋体" panose="02010600030101010101" pitchFamily="2" charset="-122"/>
                        </a:rPr>
                        <a:t>证券代码</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zh-CN" altLang="en-US" sz="1000" b="0" i="0" u="none" strike="noStrike">
                          <a:solidFill>
                            <a:srgbClr val="000000"/>
                          </a:solidFill>
                          <a:effectLst/>
                          <a:latin typeface="宋体" panose="02010600030101010101" pitchFamily="2" charset="-122"/>
                          <a:ea typeface="宋体" panose="02010600030101010101" pitchFamily="2" charset="-122"/>
                        </a:rPr>
                        <a:t>证券名称</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zh-CN" altLang="en-US" sz="1000" b="0" i="0" u="none" strike="noStrike" dirty="0">
                          <a:solidFill>
                            <a:srgbClr val="000000"/>
                          </a:solidFill>
                          <a:effectLst/>
                          <a:latin typeface="宋体" panose="02010600030101010101" pitchFamily="2" charset="-122"/>
                          <a:ea typeface="宋体" panose="02010600030101010101" pitchFamily="2" charset="-122"/>
                        </a:rPr>
                        <a:t>营业收入</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zh-CN" altLang="en-US" sz="1000" b="0" i="0" u="none" strike="noStrike" dirty="0">
                          <a:solidFill>
                            <a:srgbClr val="000000"/>
                          </a:solidFill>
                          <a:effectLst/>
                          <a:latin typeface="宋体" panose="02010600030101010101" pitchFamily="2" charset="-122"/>
                          <a:ea typeface="宋体" panose="02010600030101010101" pitchFamily="2" charset="-122"/>
                        </a:rPr>
                        <a:t>销售费用</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zh-CN" altLang="en-US" sz="1000" b="0" i="0" u="none" strike="noStrike" dirty="0">
                          <a:solidFill>
                            <a:srgbClr val="000000"/>
                          </a:solidFill>
                          <a:effectLst/>
                          <a:latin typeface="宋体" panose="02010600030101010101" pitchFamily="2" charset="-122"/>
                          <a:ea typeface="宋体" panose="02010600030101010101" pitchFamily="2" charset="-122"/>
                        </a:rPr>
                        <a:t>管理费用</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zh-CN" altLang="en-US" sz="1000" b="0" i="0" u="none" strike="noStrike" dirty="0">
                          <a:solidFill>
                            <a:srgbClr val="000000"/>
                          </a:solidFill>
                          <a:effectLst/>
                          <a:latin typeface="宋体" panose="02010600030101010101" pitchFamily="2" charset="-122"/>
                          <a:ea typeface="宋体" panose="02010600030101010101" pitchFamily="2" charset="-122"/>
                        </a:rPr>
                        <a:t>研发费用元</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zh-CN" altLang="en-US" sz="1000" b="0" i="0" u="none" strike="noStrike">
                          <a:solidFill>
                            <a:srgbClr val="000000"/>
                          </a:solidFill>
                          <a:effectLst/>
                          <a:latin typeface="宋体" panose="02010600030101010101" pitchFamily="2" charset="-122"/>
                          <a:ea typeface="宋体" panose="02010600030101010101" pitchFamily="2" charset="-122"/>
                        </a:rPr>
                        <a:t>销售费用 </a:t>
                      </a:r>
                      <a:r>
                        <a:rPr lang="en-US" altLang="zh-CN" sz="1000" b="0" i="0" u="none" strike="noStrike">
                          <a:solidFill>
                            <a:srgbClr val="000000"/>
                          </a:solidFill>
                          <a:effectLst/>
                          <a:latin typeface="宋体" panose="02010600030101010101" pitchFamily="2" charset="-122"/>
                          <a:ea typeface="宋体" panose="02010600030101010101" pitchFamily="2" charset="-122"/>
                        </a:rPr>
                        <a:t>/{</a:t>
                      </a:r>
                      <a:r>
                        <a:rPr lang="zh-CN" altLang="en-US" sz="1000" b="0" i="0" u="none" strike="noStrike">
                          <a:solidFill>
                            <a:srgbClr val="000000"/>
                          </a:solidFill>
                          <a:effectLst/>
                          <a:latin typeface="宋体" panose="02010600030101010101" pitchFamily="2" charset="-122"/>
                          <a:ea typeface="宋体" panose="02010600030101010101" pitchFamily="2" charset="-122"/>
                        </a:rPr>
                        <a:t>营业收入</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zh-CN" altLang="en-US" sz="1000" b="0" i="0" u="none" strike="noStrike">
                          <a:solidFill>
                            <a:srgbClr val="000000"/>
                          </a:solidFill>
                          <a:effectLst/>
                          <a:latin typeface="宋体" panose="02010600030101010101" pitchFamily="2" charset="-122"/>
                          <a:ea typeface="宋体" panose="02010600030101010101" pitchFamily="2" charset="-122"/>
                        </a:rPr>
                        <a:t>管理费用 </a:t>
                      </a:r>
                      <a:r>
                        <a:rPr lang="en-US" altLang="zh-CN" sz="1000" b="0" i="0" u="none" strike="noStrike">
                          <a:solidFill>
                            <a:srgbClr val="000000"/>
                          </a:solidFill>
                          <a:effectLst/>
                          <a:latin typeface="宋体" panose="02010600030101010101" pitchFamily="2" charset="-122"/>
                          <a:ea typeface="宋体" panose="02010600030101010101" pitchFamily="2" charset="-122"/>
                        </a:rPr>
                        <a:t>/</a:t>
                      </a:r>
                      <a:r>
                        <a:rPr lang="zh-CN" altLang="en-US" sz="1000" b="0" i="0" u="none" strike="noStrike">
                          <a:solidFill>
                            <a:srgbClr val="000000"/>
                          </a:solidFill>
                          <a:effectLst/>
                          <a:latin typeface="宋体" panose="02010600030101010101" pitchFamily="2" charset="-122"/>
                          <a:ea typeface="宋体" panose="02010600030101010101" pitchFamily="2" charset="-122"/>
                        </a:rPr>
                        <a:t>营业收入</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zh-CN" altLang="en-US" sz="1000" b="0" i="0" u="none" strike="noStrike">
                          <a:solidFill>
                            <a:srgbClr val="000000"/>
                          </a:solidFill>
                          <a:effectLst/>
                          <a:latin typeface="宋体" panose="02010600030101010101" pitchFamily="2" charset="-122"/>
                          <a:ea typeface="宋体" panose="02010600030101010101" pitchFamily="2" charset="-122"/>
                        </a:rPr>
                        <a:t>研发费用 </a:t>
                      </a:r>
                      <a:r>
                        <a:rPr lang="en-US" altLang="zh-CN" sz="1000" b="0" i="0" u="none" strike="noStrike">
                          <a:solidFill>
                            <a:srgbClr val="000000"/>
                          </a:solidFill>
                          <a:effectLst/>
                          <a:latin typeface="宋体" panose="02010600030101010101" pitchFamily="2" charset="-122"/>
                          <a:ea typeface="宋体" panose="02010600030101010101" pitchFamily="2" charset="-122"/>
                        </a:rPr>
                        <a:t>/</a:t>
                      </a:r>
                      <a:r>
                        <a:rPr lang="zh-CN" altLang="en-US" sz="1000" b="0" i="0" u="none" strike="noStrike">
                          <a:solidFill>
                            <a:srgbClr val="000000"/>
                          </a:solidFill>
                          <a:effectLst/>
                          <a:latin typeface="宋体" panose="02010600030101010101" pitchFamily="2" charset="-122"/>
                          <a:ea typeface="宋体" panose="02010600030101010101" pitchFamily="2" charset="-122"/>
                        </a:rPr>
                        <a:t>营业收入</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72433205"/>
                  </a:ext>
                </a:extLst>
              </a:tr>
              <a:tr h="122874">
                <a:tc>
                  <a:txBody>
                    <a:bodyPr/>
                    <a:lstStyle/>
                    <a:p>
                      <a:pPr algn="l" fontAlgn="b"/>
                      <a:r>
                        <a:rPr lang="en-US" sz="1000" b="0" i="0" u="none" strike="noStrike">
                          <a:solidFill>
                            <a:srgbClr val="000000"/>
                          </a:solidFill>
                          <a:effectLst/>
                          <a:latin typeface="宋体" panose="02010600030101010101" pitchFamily="2" charset="-122"/>
                          <a:ea typeface="宋体" panose="02010600030101010101" pitchFamily="2" charset="-122"/>
                        </a:rPr>
                        <a:t>688443.SH</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zh-CN" altLang="en-US" sz="1000" b="0" i="0" u="none" strike="noStrike">
                          <a:solidFill>
                            <a:srgbClr val="000000"/>
                          </a:solidFill>
                          <a:effectLst/>
                          <a:latin typeface="宋体" panose="02010600030101010101" pitchFamily="2" charset="-122"/>
                          <a:ea typeface="宋体" panose="02010600030101010101" pitchFamily="2" charset="-122"/>
                        </a:rPr>
                        <a:t>智翔金泰</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0.0121</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0.1043</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1.6336</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6.2040</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8.6093</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134.8393</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512.0887</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01436535"/>
                  </a:ext>
                </a:extLst>
              </a:tr>
              <a:tr h="122874">
                <a:tc>
                  <a:txBody>
                    <a:bodyPr/>
                    <a:lstStyle/>
                    <a:p>
                      <a:pPr algn="l" fontAlgn="b"/>
                      <a:r>
                        <a:rPr lang="en-US" sz="1000" b="0" i="0" u="none" strike="noStrike">
                          <a:solidFill>
                            <a:srgbClr val="000000"/>
                          </a:solidFill>
                          <a:effectLst/>
                          <a:latin typeface="宋体" panose="02010600030101010101" pitchFamily="2" charset="-122"/>
                          <a:ea typeface="宋体" panose="02010600030101010101" pitchFamily="2" charset="-122"/>
                        </a:rPr>
                        <a:t>688176.SH</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zh-CN" altLang="en-US" sz="1000" b="0" i="0" u="none" strike="noStrike">
                          <a:solidFill>
                            <a:srgbClr val="000000"/>
                          </a:solidFill>
                          <a:effectLst/>
                          <a:latin typeface="宋体" panose="02010600030101010101" pitchFamily="2" charset="-122"/>
                          <a:ea typeface="宋体" panose="02010600030101010101" pitchFamily="2" charset="-122"/>
                        </a:rPr>
                        <a:t>亚虹医药</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0.1375</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0.3442</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0.8313</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3.6459</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2.5027</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6.0446</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26.5093</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79596603"/>
                  </a:ext>
                </a:extLst>
              </a:tr>
              <a:tr h="122874">
                <a:tc>
                  <a:txBody>
                    <a:bodyPr/>
                    <a:lstStyle/>
                    <a:p>
                      <a:pPr algn="l" fontAlgn="b"/>
                      <a:r>
                        <a:rPr lang="en-US" sz="1000" b="0" i="0" u="none" strike="noStrike">
                          <a:solidFill>
                            <a:srgbClr val="000000"/>
                          </a:solidFill>
                          <a:effectLst/>
                          <a:latin typeface="宋体" panose="02010600030101010101" pitchFamily="2" charset="-122"/>
                          <a:ea typeface="宋体" panose="02010600030101010101" pitchFamily="2" charset="-122"/>
                        </a:rPr>
                        <a:t>688192.SH</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zh-CN" altLang="en-US" sz="1000" b="0" i="0" u="none" strike="noStrike">
                          <a:solidFill>
                            <a:srgbClr val="000000"/>
                          </a:solidFill>
                          <a:effectLst/>
                          <a:latin typeface="宋体" panose="02010600030101010101" pitchFamily="2" charset="-122"/>
                          <a:ea typeface="宋体" panose="02010600030101010101" pitchFamily="2" charset="-122"/>
                        </a:rPr>
                        <a:t>迪哲医药</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0.9129</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2.1005</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2.2750</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8.0560</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2.3009</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2.492</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8.8247</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54210392"/>
                  </a:ext>
                </a:extLst>
              </a:tr>
              <a:tr h="122874">
                <a:tc>
                  <a:txBody>
                    <a:bodyPr/>
                    <a:lstStyle/>
                    <a:p>
                      <a:pPr algn="l" fontAlgn="b"/>
                      <a:r>
                        <a:rPr lang="en-US" sz="1000" b="0" i="0" u="none" strike="noStrike">
                          <a:solidFill>
                            <a:srgbClr val="000000"/>
                          </a:solidFill>
                          <a:effectLst/>
                          <a:latin typeface="宋体" panose="02010600030101010101" pitchFamily="2" charset="-122"/>
                          <a:ea typeface="宋体" panose="02010600030101010101" pitchFamily="2" charset="-122"/>
                        </a:rPr>
                        <a:t>688373.SH</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zh-CN" altLang="en-US" sz="1000" b="0" i="0" u="none" strike="noStrike">
                          <a:solidFill>
                            <a:srgbClr val="000000"/>
                          </a:solidFill>
                          <a:effectLst/>
                          <a:latin typeface="宋体" panose="02010600030101010101" pitchFamily="2" charset="-122"/>
                          <a:ea typeface="宋体" panose="02010600030101010101" pitchFamily="2" charset="-122"/>
                        </a:rPr>
                        <a:t>盟科药业</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0.9078</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1.0741</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0.6117</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3.4486</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1.1832</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0.6738</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3.799</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61822372"/>
                  </a:ext>
                </a:extLst>
              </a:tr>
              <a:tr h="122874">
                <a:tc>
                  <a:txBody>
                    <a:bodyPr/>
                    <a:lstStyle/>
                    <a:p>
                      <a:pPr algn="l" fontAlgn="b"/>
                      <a:r>
                        <a:rPr lang="en-US" sz="1000" b="0" i="0" u="none" strike="noStrike">
                          <a:solidFill>
                            <a:srgbClr val="000000"/>
                          </a:solidFill>
                          <a:effectLst/>
                          <a:latin typeface="宋体" panose="02010600030101010101" pitchFamily="2" charset="-122"/>
                          <a:ea typeface="宋体" panose="02010600030101010101" pitchFamily="2" charset="-122"/>
                        </a:rPr>
                        <a:t>688062.SH</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zh-CN" altLang="en-US" sz="1000" b="0" i="0" u="none" strike="noStrike">
                          <a:solidFill>
                            <a:srgbClr val="000000"/>
                          </a:solidFill>
                          <a:effectLst/>
                          <a:latin typeface="宋体" panose="02010600030101010101" pitchFamily="2" charset="-122"/>
                          <a:ea typeface="宋体" panose="02010600030101010101" pitchFamily="2" charset="-122"/>
                        </a:rPr>
                        <a:t>迈威生物</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1.2784</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1.4291</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2.2544</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8.3578</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1.1179</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1.7636</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6.5379</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65386421"/>
                  </a:ext>
                </a:extLst>
              </a:tr>
              <a:tr h="122874">
                <a:tc>
                  <a:txBody>
                    <a:bodyPr/>
                    <a:lstStyle/>
                    <a:p>
                      <a:pPr algn="l" fontAlgn="b"/>
                      <a:r>
                        <a:rPr lang="en-US" sz="1000" b="0" i="0" u="none" strike="noStrike">
                          <a:solidFill>
                            <a:srgbClr val="000000"/>
                          </a:solidFill>
                          <a:effectLst/>
                          <a:latin typeface="宋体" panose="02010600030101010101" pitchFamily="2" charset="-122"/>
                          <a:ea typeface="宋体" panose="02010600030101010101" pitchFamily="2" charset="-122"/>
                        </a:rPr>
                        <a:t>688185.SH</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zh-CN" altLang="en-US" sz="1000" b="0" i="0" u="none" strike="noStrike">
                          <a:solidFill>
                            <a:srgbClr val="000000"/>
                          </a:solidFill>
                          <a:effectLst/>
                          <a:latin typeface="宋体" panose="02010600030101010101" pitchFamily="2" charset="-122"/>
                          <a:ea typeface="宋体" panose="02010600030101010101" pitchFamily="2" charset="-122"/>
                        </a:rPr>
                        <a:t>康希诺</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3.5708</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3.5340</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2.8649</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6.3799</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0.9897</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0.8023</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1.7867</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33854313"/>
                  </a:ext>
                </a:extLst>
              </a:tr>
              <a:tr h="122874">
                <a:tc>
                  <a:txBody>
                    <a:bodyPr/>
                    <a:lstStyle/>
                    <a:p>
                      <a:pPr algn="l" fontAlgn="b"/>
                      <a:r>
                        <a:rPr lang="en-US" sz="1000" b="0" i="0" u="none" strike="noStrike">
                          <a:solidFill>
                            <a:srgbClr val="000000"/>
                          </a:solidFill>
                          <a:effectLst/>
                          <a:latin typeface="宋体" panose="02010600030101010101" pitchFamily="2" charset="-122"/>
                          <a:ea typeface="宋体" panose="02010600030101010101" pitchFamily="2" charset="-122"/>
                        </a:rPr>
                        <a:t>600381.SH</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000" b="0" i="0" u="none" strike="noStrike">
                          <a:solidFill>
                            <a:srgbClr val="000000"/>
                          </a:solidFill>
                          <a:effectLst/>
                          <a:latin typeface="宋体" panose="02010600030101010101" pitchFamily="2" charset="-122"/>
                          <a:ea typeface="宋体" panose="02010600030101010101" pitchFamily="2" charset="-122"/>
                        </a:rPr>
                        <a:t>ST</a:t>
                      </a:r>
                      <a:r>
                        <a:rPr lang="zh-CN" altLang="en-US" sz="1000" b="0" i="0" u="none" strike="noStrike">
                          <a:solidFill>
                            <a:srgbClr val="000000"/>
                          </a:solidFill>
                          <a:effectLst/>
                          <a:latin typeface="宋体" panose="02010600030101010101" pitchFamily="2" charset="-122"/>
                          <a:ea typeface="宋体" panose="02010600030101010101" pitchFamily="2" charset="-122"/>
                        </a:rPr>
                        <a:t>春天</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2.1388</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1.7103</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0.5300</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0.1164</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0.7997</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0.2478</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0.0544</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45493400"/>
                  </a:ext>
                </a:extLst>
              </a:tr>
              <a:tr h="122874">
                <a:tc>
                  <a:txBody>
                    <a:bodyPr/>
                    <a:lstStyle/>
                    <a:p>
                      <a:pPr algn="l" fontAlgn="b"/>
                      <a:r>
                        <a:rPr lang="en-US" sz="1000" b="0" i="0" u="none" strike="noStrike">
                          <a:solidFill>
                            <a:srgbClr val="000000"/>
                          </a:solidFill>
                          <a:effectLst/>
                          <a:latin typeface="宋体" panose="02010600030101010101" pitchFamily="2" charset="-122"/>
                          <a:ea typeface="宋体" panose="02010600030101010101" pitchFamily="2" charset="-122"/>
                        </a:rPr>
                        <a:t>002750.SZ</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sz="1000" b="0" i="0" u="none" strike="noStrike">
                          <a:solidFill>
                            <a:srgbClr val="000000"/>
                          </a:solidFill>
                          <a:effectLst/>
                          <a:latin typeface="宋体" panose="02010600030101010101" pitchFamily="2" charset="-122"/>
                          <a:ea typeface="宋体" panose="02010600030101010101" pitchFamily="2" charset="-122"/>
                        </a:rPr>
                        <a:t>*ST</a:t>
                      </a:r>
                      <a:r>
                        <a:rPr lang="zh-CN" altLang="en-US" sz="1000" b="0" i="0" u="none" strike="noStrike">
                          <a:solidFill>
                            <a:srgbClr val="000000"/>
                          </a:solidFill>
                          <a:effectLst/>
                          <a:latin typeface="宋体" panose="02010600030101010101" pitchFamily="2" charset="-122"/>
                          <a:ea typeface="宋体" panose="02010600030101010101" pitchFamily="2" charset="-122"/>
                        </a:rPr>
                        <a:t>龙津</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0.8662</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0.6473</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0.3052</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0.2222</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0.7473</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0.3523</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0.2565</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05809214"/>
                  </a:ext>
                </a:extLst>
              </a:tr>
              <a:tr h="122874">
                <a:tc>
                  <a:txBody>
                    <a:bodyPr/>
                    <a:lstStyle/>
                    <a:p>
                      <a:pPr algn="l" fontAlgn="b"/>
                      <a:r>
                        <a:rPr lang="en-US" sz="1000" b="0" i="0" u="none" strike="noStrike">
                          <a:solidFill>
                            <a:srgbClr val="000000"/>
                          </a:solidFill>
                          <a:effectLst/>
                          <a:latin typeface="宋体" panose="02010600030101010101" pitchFamily="2" charset="-122"/>
                          <a:ea typeface="宋体" panose="02010600030101010101" pitchFamily="2" charset="-122"/>
                        </a:rPr>
                        <a:t>688331.SH</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zh-CN" altLang="en-US" sz="1000" b="0" i="0" u="none" strike="noStrike">
                          <a:solidFill>
                            <a:srgbClr val="000000"/>
                          </a:solidFill>
                          <a:effectLst/>
                          <a:latin typeface="宋体" panose="02010600030101010101" pitchFamily="2" charset="-122"/>
                          <a:ea typeface="宋体" panose="02010600030101010101" pitchFamily="2" charset="-122"/>
                        </a:rPr>
                        <a:t>荣昌生物</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10.8295</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7.7519</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3.0423</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13.0631</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0.7158</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0.2809</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1.2062</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43755424"/>
                  </a:ext>
                </a:extLst>
              </a:tr>
              <a:tr h="122874">
                <a:tc>
                  <a:txBody>
                    <a:bodyPr/>
                    <a:lstStyle/>
                    <a:p>
                      <a:pPr algn="l" fontAlgn="b"/>
                      <a:r>
                        <a:rPr lang="en-US" sz="1000" b="0" i="0" u="none" strike="noStrike">
                          <a:solidFill>
                            <a:srgbClr val="000000"/>
                          </a:solidFill>
                          <a:effectLst/>
                          <a:latin typeface="宋体" panose="02010600030101010101" pitchFamily="2" charset="-122"/>
                          <a:ea typeface="宋体" panose="02010600030101010101" pitchFamily="2" charset="-122"/>
                        </a:rPr>
                        <a:t>603039.SH</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zh-CN" altLang="en-US" sz="1000" b="0" i="0" u="none" strike="noStrike">
                          <a:solidFill>
                            <a:srgbClr val="000000"/>
                          </a:solidFill>
                          <a:effectLst/>
                          <a:latin typeface="宋体" panose="02010600030101010101" pitchFamily="2" charset="-122"/>
                          <a:ea typeface="宋体" panose="02010600030101010101" pitchFamily="2" charset="-122"/>
                        </a:rPr>
                        <a:t>泛微网络</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23.9319</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16.6756</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0.8759</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3.5427</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0.6968</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0.0366</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0.148</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08540594"/>
                  </a:ext>
                </a:extLst>
              </a:tr>
              <a:tr h="122874">
                <a:tc>
                  <a:txBody>
                    <a:bodyPr/>
                    <a:lstStyle/>
                    <a:p>
                      <a:pPr algn="l" fontAlgn="b"/>
                      <a:r>
                        <a:rPr lang="en-US" sz="1000" b="0" i="0" u="none" strike="noStrike">
                          <a:solidFill>
                            <a:srgbClr val="000000"/>
                          </a:solidFill>
                          <a:effectLst/>
                          <a:latin typeface="宋体" panose="02010600030101010101" pitchFamily="2" charset="-122"/>
                          <a:ea typeface="宋体" panose="02010600030101010101" pitchFamily="2" charset="-122"/>
                        </a:rPr>
                        <a:t>002581.SZ</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zh-CN" altLang="en-US" sz="1000" b="0" i="0" u="none" strike="noStrike">
                          <a:solidFill>
                            <a:srgbClr val="000000"/>
                          </a:solidFill>
                          <a:effectLst/>
                          <a:latin typeface="宋体" panose="02010600030101010101" pitchFamily="2" charset="-122"/>
                          <a:ea typeface="宋体" panose="02010600030101010101" pitchFamily="2" charset="-122"/>
                        </a:rPr>
                        <a:t>未名医药</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4.2979</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2.8830</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1.6500</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0.5980</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0.6708</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0.3839</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0.1391</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36320290"/>
                  </a:ext>
                </a:extLst>
              </a:tr>
              <a:tr h="122874">
                <a:tc>
                  <a:txBody>
                    <a:bodyPr/>
                    <a:lstStyle/>
                    <a:p>
                      <a:pPr algn="l" fontAlgn="b"/>
                      <a:r>
                        <a:rPr lang="en-US" sz="1000" b="0" i="0" u="none" strike="noStrike">
                          <a:solidFill>
                            <a:srgbClr val="000000"/>
                          </a:solidFill>
                          <a:effectLst/>
                          <a:latin typeface="宋体" panose="02010600030101010101" pitchFamily="2" charset="-122"/>
                          <a:ea typeface="宋体" panose="02010600030101010101" pitchFamily="2" charset="-122"/>
                        </a:rPr>
                        <a:t>688277.SH</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zh-CN" altLang="en-US" sz="1000" b="0" i="0" u="none" strike="noStrike">
                          <a:solidFill>
                            <a:srgbClr val="000000"/>
                          </a:solidFill>
                          <a:effectLst/>
                          <a:latin typeface="宋体" panose="02010600030101010101" pitchFamily="2" charset="-122"/>
                          <a:ea typeface="宋体" panose="02010600030101010101" pitchFamily="2" charset="-122"/>
                        </a:rPr>
                        <a:t>天智航</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2.1004</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1.3786</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0.8079</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1.4032</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0.6564</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0.3846</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0.6681</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83772912"/>
                  </a:ext>
                </a:extLst>
              </a:tr>
              <a:tr h="122874">
                <a:tc>
                  <a:txBody>
                    <a:bodyPr/>
                    <a:lstStyle/>
                    <a:p>
                      <a:pPr algn="l" fontAlgn="b"/>
                      <a:r>
                        <a:rPr lang="en-US" sz="1000" b="0" i="0" u="none" strike="noStrike">
                          <a:solidFill>
                            <a:srgbClr val="000000"/>
                          </a:solidFill>
                          <a:effectLst/>
                          <a:latin typeface="宋体" panose="02010600030101010101" pitchFamily="2" charset="-122"/>
                          <a:ea typeface="宋体" panose="02010600030101010101" pitchFamily="2" charset="-122"/>
                        </a:rPr>
                        <a:t>688266.SH</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zh-CN" altLang="en-US" sz="1000" b="0" i="0" u="none" strike="noStrike">
                          <a:solidFill>
                            <a:srgbClr val="000000"/>
                          </a:solidFill>
                          <a:effectLst/>
                          <a:latin typeface="宋体" panose="02010600030101010101" pitchFamily="2" charset="-122"/>
                          <a:ea typeface="宋体" panose="02010600030101010101" pitchFamily="2" charset="-122"/>
                        </a:rPr>
                        <a:t>泽璟制药</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3.8644</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2.5049</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0.1656</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4.9633</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0.6482</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0.0429</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1.2844</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30612425"/>
                  </a:ext>
                </a:extLst>
              </a:tr>
              <a:tr h="122874">
                <a:tc>
                  <a:txBody>
                    <a:bodyPr/>
                    <a:lstStyle/>
                    <a:p>
                      <a:pPr algn="l" fontAlgn="b"/>
                      <a:r>
                        <a:rPr lang="en-US" sz="1000" b="0" i="0" u="none" strike="noStrike">
                          <a:solidFill>
                            <a:srgbClr val="000000"/>
                          </a:solidFill>
                          <a:effectLst/>
                          <a:latin typeface="宋体" panose="02010600030101010101" pitchFamily="2" charset="-122"/>
                          <a:ea typeface="宋体" panose="02010600030101010101" pitchFamily="2" charset="-122"/>
                        </a:rPr>
                        <a:t>833266.BJ</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zh-CN" altLang="en-US" sz="1000" b="0" i="0" u="none" strike="noStrike">
                          <a:solidFill>
                            <a:srgbClr val="000000"/>
                          </a:solidFill>
                          <a:effectLst/>
                          <a:latin typeface="宋体" panose="02010600030101010101" pitchFamily="2" charset="-122"/>
                          <a:ea typeface="宋体" panose="02010600030101010101" pitchFamily="2" charset="-122"/>
                        </a:rPr>
                        <a:t>生物谷</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6.2234</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3.9487</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0.5570</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0.2013</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0.6345</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0.0895</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0.0323</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30046913"/>
                  </a:ext>
                </a:extLst>
              </a:tr>
              <a:tr h="122874">
                <a:tc>
                  <a:txBody>
                    <a:bodyPr/>
                    <a:lstStyle/>
                    <a:p>
                      <a:pPr algn="l" fontAlgn="b"/>
                      <a:r>
                        <a:rPr lang="en-US" sz="1000" b="0" i="0" u="none" strike="noStrike">
                          <a:solidFill>
                            <a:srgbClr val="000000"/>
                          </a:solidFill>
                          <a:effectLst/>
                          <a:latin typeface="宋体" panose="02010600030101010101" pitchFamily="2" charset="-122"/>
                          <a:ea typeface="宋体" panose="02010600030101010101" pitchFamily="2" charset="-122"/>
                        </a:rPr>
                        <a:t>300533.SZ</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zh-CN" altLang="en-US" sz="1000" b="0" i="0" u="none" strike="noStrike">
                          <a:solidFill>
                            <a:srgbClr val="000000"/>
                          </a:solidFill>
                          <a:effectLst/>
                          <a:latin typeface="宋体" panose="02010600030101010101" pitchFamily="2" charset="-122"/>
                          <a:ea typeface="宋体" panose="02010600030101010101" pitchFamily="2" charset="-122"/>
                        </a:rPr>
                        <a:t>冰川网络</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27.8333</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17.4320</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1.1121</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5.3450</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0.6263</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0.04</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0.192</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51164669"/>
                  </a:ext>
                </a:extLst>
              </a:tr>
              <a:tr h="122874">
                <a:tc>
                  <a:txBody>
                    <a:bodyPr/>
                    <a:lstStyle/>
                    <a:p>
                      <a:pPr algn="l" fontAlgn="b"/>
                      <a:r>
                        <a:rPr lang="en-US" sz="1000" b="0" i="0" u="none" strike="noStrike">
                          <a:solidFill>
                            <a:srgbClr val="000000"/>
                          </a:solidFill>
                          <a:effectLst/>
                          <a:latin typeface="宋体" panose="02010600030101010101" pitchFamily="2" charset="-122"/>
                          <a:ea typeface="宋体" panose="02010600030101010101" pitchFamily="2" charset="-122"/>
                        </a:rPr>
                        <a:t>688229.SH</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zh-CN" altLang="en-US" sz="1000" b="0" i="0" u="none" strike="noStrike">
                          <a:solidFill>
                            <a:srgbClr val="000000"/>
                          </a:solidFill>
                          <a:effectLst/>
                          <a:latin typeface="宋体" panose="02010600030101010101" pitchFamily="2" charset="-122"/>
                          <a:ea typeface="宋体" panose="02010600030101010101" pitchFamily="2" charset="-122"/>
                        </a:rPr>
                        <a:t>博睿数据</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1.2073</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0.7555</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0.2923</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0.8860</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0.6258</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0.2421</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0.7339</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61238642"/>
                  </a:ext>
                </a:extLst>
              </a:tr>
              <a:tr h="122874">
                <a:tc>
                  <a:txBody>
                    <a:bodyPr/>
                    <a:lstStyle/>
                    <a:p>
                      <a:pPr algn="l" fontAlgn="b"/>
                      <a:r>
                        <a:rPr lang="en-US" sz="1000" b="0" i="0" u="none" strike="noStrike">
                          <a:solidFill>
                            <a:srgbClr val="000000"/>
                          </a:solidFill>
                          <a:effectLst/>
                          <a:latin typeface="宋体" panose="02010600030101010101" pitchFamily="2" charset="-122"/>
                          <a:ea typeface="宋体" panose="02010600030101010101" pitchFamily="2" charset="-122"/>
                        </a:rPr>
                        <a:t>300551.SZ</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zh-CN" altLang="en-US" sz="1000" b="0" i="0" u="none" strike="noStrike">
                          <a:solidFill>
                            <a:srgbClr val="000000"/>
                          </a:solidFill>
                          <a:effectLst/>
                          <a:latin typeface="宋体" panose="02010600030101010101" pitchFamily="2" charset="-122"/>
                          <a:ea typeface="宋体" panose="02010600030101010101" pitchFamily="2" charset="-122"/>
                        </a:rPr>
                        <a:t>古鳌科技</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5.6834</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3.5025</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0.6931</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0.5706</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0.6163</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0.1219</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0.1004</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44594574"/>
                  </a:ext>
                </a:extLst>
              </a:tr>
              <a:tr h="122874">
                <a:tc>
                  <a:txBody>
                    <a:bodyPr/>
                    <a:lstStyle/>
                    <a:p>
                      <a:pPr algn="l" fontAlgn="b"/>
                      <a:r>
                        <a:rPr lang="en-US" sz="1000" b="0" i="0" u="none" strike="noStrike">
                          <a:solidFill>
                            <a:srgbClr val="000000"/>
                          </a:solidFill>
                          <a:effectLst/>
                          <a:latin typeface="宋体" panose="02010600030101010101" pitchFamily="2" charset="-122"/>
                          <a:ea typeface="宋体" panose="02010600030101010101" pitchFamily="2" charset="-122"/>
                        </a:rPr>
                        <a:t>603533.SH</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zh-CN" altLang="en-US" sz="1000" b="0" i="0" u="none" strike="noStrike">
                          <a:solidFill>
                            <a:srgbClr val="000000"/>
                          </a:solidFill>
                          <a:effectLst/>
                          <a:latin typeface="宋体" panose="02010600030101010101" pitchFamily="2" charset="-122"/>
                          <a:ea typeface="宋体" panose="02010600030101010101" pitchFamily="2" charset="-122"/>
                        </a:rPr>
                        <a:t>掌阅科技</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27.7839</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17.0493</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1.3558</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2.2961</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0.6136</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0.0488</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0.0826</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97238159"/>
                  </a:ext>
                </a:extLst>
              </a:tr>
              <a:tr h="122874">
                <a:tc>
                  <a:txBody>
                    <a:bodyPr/>
                    <a:lstStyle/>
                    <a:p>
                      <a:pPr algn="l" fontAlgn="b"/>
                      <a:r>
                        <a:rPr lang="en-US" sz="1000" b="0" i="0" u="none" strike="noStrike">
                          <a:solidFill>
                            <a:srgbClr val="000000"/>
                          </a:solidFill>
                          <a:effectLst/>
                          <a:latin typeface="宋体" panose="02010600030101010101" pitchFamily="2" charset="-122"/>
                          <a:ea typeface="宋体" panose="02010600030101010101" pitchFamily="2" charset="-122"/>
                        </a:rPr>
                        <a:t>603669.SH</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zh-CN" altLang="en-US" sz="1000" b="0" i="0" u="none" strike="noStrike">
                          <a:solidFill>
                            <a:srgbClr val="000000"/>
                          </a:solidFill>
                          <a:effectLst/>
                          <a:latin typeface="宋体" panose="02010600030101010101" pitchFamily="2" charset="-122"/>
                          <a:ea typeface="宋体" panose="02010600030101010101" pitchFamily="2" charset="-122"/>
                        </a:rPr>
                        <a:t>灵康药业</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1.9683</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1.2034</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0.9378</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0.2912</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0.6114</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0.4765</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0.148</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34981916"/>
                  </a:ext>
                </a:extLst>
              </a:tr>
              <a:tr h="122874">
                <a:tc>
                  <a:txBody>
                    <a:bodyPr/>
                    <a:lstStyle/>
                    <a:p>
                      <a:pPr algn="l" fontAlgn="b"/>
                      <a:r>
                        <a:rPr lang="en-US" sz="1000" b="0" i="0" u="none" strike="noStrike">
                          <a:solidFill>
                            <a:srgbClr val="000000"/>
                          </a:solidFill>
                          <a:effectLst/>
                          <a:latin typeface="宋体" panose="02010600030101010101" pitchFamily="2" charset="-122"/>
                          <a:ea typeface="宋体" panose="02010600030101010101" pitchFamily="2" charset="-122"/>
                        </a:rPr>
                        <a:t>600080.SH</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zh-CN" altLang="en-US" sz="1000" b="0" i="0" u="none" strike="noStrike">
                          <a:solidFill>
                            <a:srgbClr val="000000"/>
                          </a:solidFill>
                          <a:effectLst/>
                          <a:latin typeface="宋体" panose="02010600030101010101" pitchFamily="2" charset="-122"/>
                          <a:ea typeface="宋体" panose="02010600030101010101" pitchFamily="2" charset="-122"/>
                        </a:rPr>
                        <a:t>金花股份</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5.6540</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3.4243</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0.7248</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0.1509</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0.6056</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0.1282</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0.0267</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86270628"/>
                  </a:ext>
                </a:extLst>
              </a:tr>
              <a:tr h="122874">
                <a:tc>
                  <a:txBody>
                    <a:bodyPr/>
                    <a:lstStyle/>
                    <a:p>
                      <a:pPr algn="l" fontAlgn="b"/>
                      <a:r>
                        <a:rPr lang="en-US" sz="1000" b="0" i="0" u="none" strike="noStrike">
                          <a:solidFill>
                            <a:srgbClr val="000000"/>
                          </a:solidFill>
                          <a:effectLst/>
                          <a:latin typeface="宋体" panose="02010600030101010101" pitchFamily="2" charset="-122"/>
                          <a:ea typeface="宋体" panose="02010600030101010101" pitchFamily="2" charset="-122"/>
                        </a:rPr>
                        <a:t>002755.SZ</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zh-CN" altLang="en-US" sz="1000" b="0" i="0" u="none" strike="noStrike">
                          <a:solidFill>
                            <a:srgbClr val="000000"/>
                          </a:solidFill>
                          <a:effectLst/>
                          <a:latin typeface="宋体" panose="02010600030101010101" pitchFamily="2" charset="-122"/>
                          <a:ea typeface="宋体" panose="02010600030101010101" pitchFamily="2" charset="-122"/>
                        </a:rPr>
                        <a:t>奥赛康</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14.4346</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8.4022</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1.3302</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4.7201</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0.5821</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0.0922</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0.327</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67010563"/>
                  </a:ext>
                </a:extLst>
              </a:tr>
              <a:tr h="122874">
                <a:tc>
                  <a:txBody>
                    <a:bodyPr/>
                    <a:lstStyle/>
                    <a:p>
                      <a:pPr algn="l" fontAlgn="b"/>
                      <a:r>
                        <a:rPr lang="en-US" sz="1000" b="0" i="0" u="none" strike="noStrike">
                          <a:solidFill>
                            <a:srgbClr val="000000"/>
                          </a:solidFill>
                          <a:effectLst/>
                          <a:latin typeface="宋体" panose="02010600030101010101" pitchFamily="2" charset="-122"/>
                          <a:ea typeface="宋体" panose="02010600030101010101" pitchFamily="2" charset="-122"/>
                        </a:rPr>
                        <a:t>688670.SH</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zh-CN" altLang="en-US" sz="1000" b="0" i="0" u="none" strike="noStrike">
                          <a:solidFill>
                            <a:srgbClr val="000000"/>
                          </a:solidFill>
                          <a:effectLst/>
                          <a:latin typeface="宋体" panose="02010600030101010101" pitchFamily="2" charset="-122"/>
                          <a:ea typeface="宋体" panose="02010600030101010101" pitchFamily="2" charset="-122"/>
                        </a:rPr>
                        <a:t>金迪克</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1.3459</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0.7707</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0.5864</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0.1547</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0.5726</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0.4357</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0.115</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67691551"/>
                  </a:ext>
                </a:extLst>
              </a:tr>
              <a:tr h="122874">
                <a:tc>
                  <a:txBody>
                    <a:bodyPr/>
                    <a:lstStyle/>
                    <a:p>
                      <a:pPr algn="l" fontAlgn="b"/>
                      <a:r>
                        <a:rPr lang="en-US" sz="1000" b="0" i="0" u="none" strike="noStrike">
                          <a:solidFill>
                            <a:srgbClr val="000000"/>
                          </a:solidFill>
                          <a:effectLst/>
                          <a:latin typeface="宋体" panose="02010600030101010101" pitchFamily="2" charset="-122"/>
                          <a:ea typeface="宋体" panose="02010600030101010101" pitchFamily="2" charset="-122"/>
                        </a:rPr>
                        <a:t>300935.SZ</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zh-CN" altLang="en-US" sz="1000" b="0" i="0" u="none" strike="noStrike">
                          <a:solidFill>
                            <a:srgbClr val="000000"/>
                          </a:solidFill>
                          <a:effectLst/>
                          <a:latin typeface="宋体" panose="02010600030101010101" pitchFamily="2" charset="-122"/>
                          <a:ea typeface="宋体" panose="02010600030101010101" pitchFamily="2" charset="-122"/>
                        </a:rPr>
                        <a:t>盈建科</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1.6250</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0.9304</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0.1763</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0.8070</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0.5725</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0.1085</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0.4966</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5576448"/>
                  </a:ext>
                </a:extLst>
              </a:tr>
              <a:tr h="122874">
                <a:tc>
                  <a:txBody>
                    <a:bodyPr/>
                    <a:lstStyle/>
                    <a:p>
                      <a:pPr algn="l" fontAlgn="b"/>
                      <a:r>
                        <a:rPr lang="en-US" sz="1000" b="0" i="0" u="none" strike="noStrike">
                          <a:solidFill>
                            <a:srgbClr val="000000"/>
                          </a:solidFill>
                          <a:effectLst/>
                          <a:latin typeface="宋体" panose="02010600030101010101" pitchFamily="2" charset="-122"/>
                          <a:ea typeface="宋体" panose="02010600030101010101" pitchFamily="2" charset="-122"/>
                        </a:rPr>
                        <a:t>688221.SH</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zh-CN" altLang="en-US" sz="1000" b="0" i="0" u="none" strike="noStrike">
                          <a:solidFill>
                            <a:srgbClr val="000000"/>
                          </a:solidFill>
                          <a:effectLst/>
                          <a:latin typeface="宋体" panose="02010600030101010101" pitchFamily="2" charset="-122"/>
                          <a:ea typeface="宋体" panose="02010600030101010101" pitchFamily="2" charset="-122"/>
                        </a:rPr>
                        <a:t>前沿生物</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1.1425</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0.6477</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0.9475</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2.1423</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0.5669</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0.8293</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1.8751</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49017742"/>
                  </a:ext>
                </a:extLst>
              </a:tr>
              <a:tr h="122874">
                <a:tc>
                  <a:txBody>
                    <a:bodyPr/>
                    <a:lstStyle/>
                    <a:p>
                      <a:pPr algn="l" fontAlgn="b"/>
                      <a:r>
                        <a:rPr lang="en-US" sz="1000" b="0" i="0" u="none" strike="noStrike">
                          <a:solidFill>
                            <a:srgbClr val="000000"/>
                          </a:solidFill>
                          <a:effectLst/>
                          <a:latin typeface="宋体" panose="02010600030101010101" pitchFamily="2" charset="-122"/>
                          <a:ea typeface="宋体" panose="02010600030101010101" pitchFamily="2" charset="-122"/>
                        </a:rPr>
                        <a:t>301177.SZ</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zh-CN" altLang="en-US" sz="1000" b="0" i="0" u="none" strike="noStrike">
                          <a:solidFill>
                            <a:srgbClr val="000000"/>
                          </a:solidFill>
                          <a:effectLst/>
                          <a:latin typeface="宋体" panose="02010600030101010101" pitchFamily="2" charset="-122"/>
                          <a:ea typeface="宋体" panose="02010600030101010101" pitchFamily="2" charset="-122"/>
                        </a:rPr>
                        <a:t>迪阿股份</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21.8028</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12.2876</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1.5200</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0.2172</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0.5636</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0.0697</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0.01</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62075362"/>
                  </a:ext>
                </a:extLst>
              </a:tr>
              <a:tr h="122874">
                <a:tc>
                  <a:txBody>
                    <a:bodyPr/>
                    <a:lstStyle/>
                    <a:p>
                      <a:pPr algn="l" fontAlgn="b"/>
                      <a:r>
                        <a:rPr lang="en-US" sz="1000" b="0" i="0" u="none" strike="noStrike">
                          <a:solidFill>
                            <a:srgbClr val="000000"/>
                          </a:solidFill>
                          <a:effectLst/>
                          <a:latin typeface="宋体" panose="02010600030101010101" pitchFamily="2" charset="-122"/>
                          <a:ea typeface="宋体" panose="02010600030101010101" pitchFamily="2" charset="-122"/>
                        </a:rPr>
                        <a:t>300199.SZ</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zh-CN" altLang="en-US" sz="1000" b="0" i="0" u="none" strike="noStrike">
                          <a:solidFill>
                            <a:srgbClr val="000000"/>
                          </a:solidFill>
                          <a:effectLst/>
                          <a:latin typeface="宋体" panose="02010600030101010101" pitchFamily="2" charset="-122"/>
                          <a:ea typeface="宋体" panose="02010600030101010101" pitchFamily="2" charset="-122"/>
                        </a:rPr>
                        <a:t>翰宇药业</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4.3138</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2.4264</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1.2770</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1.6150</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0.5625</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0.296</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0.3744</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13678838"/>
                  </a:ext>
                </a:extLst>
              </a:tr>
              <a:tr h="122874">
                <a:tc>
                  <a:txBody>
                    <a:bodyPr/>
                    <a:lstStyle/>
                    <a:p>
                      <a:pPr algn="l" fontAlgn="b"/>
                      <a:r>
                        <a:rPr lang="en-US" sz="1000" b="0" i="0" u="none" strike="noStrike">
                          <a:solidFill>
                            <a:srgbClr val="000000"/>
                          </a:solidFill>
                          <a:effectLst/>
                          <a:latin typeface="宋体" panose="02010600030101010101" pitchFamily="2" charset="-122"/>
                          <a:ea typeface="宋体" panose="02010600030101010101" pitchFamily="2" charset="-122"/>
                        </a:rPr>
                        <a:t>688180.SH</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zh-CN" altLang="en-US" sz="1000" b="0" i="0" u="none" strike="noStrike">
                          <a:solidFill>
                            <a:srgbClr val="000000"/>
                          </a:solidFill>
                          <a:effectLst/>
                          <a:latin typeface="宋体" panose="02010600030101010101" pitchFamily="2" charset="-122"/>
                          <a:ea typeface="宋体" panose="02010600030101010101" pitchFamily="2" charset="-122"/>
                        </a:rPr>
                        <a:t>君实生物</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15.0255</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8.4436</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5.3644</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19.3747</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0.5619</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0.357</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1.2895</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7216961"/>
                  </a:ext>
                </a:extLst>
              </a:tr>
              <a:tr h="122874">
                <a:tc>
                  <a:txBody>
                    <a:bodyPr/>
                    <a:lstStyle/>
                    <a:p>
                      <a:pPr algn="l" fontAlgn="b"/>
                      <a:r>
                        <a:rPr lang="en-US" sz="1000" b="0" i="0" u="none" strike="noStrike">
                          <a:solidFill>
                            <a:srgbClr val="000000"/>
                          </a:solidFill>
                          <a:effectLst/>
                          <a:latin typeface="宋体" panose="02010600030101010101" pitchFamily="2" charset="-122"/>
                          <a:ea typeface="宋体" panose="02010600030101010101" pitchFamily="2" charset="-122"/>
                        </a:rPr>
                        <a:t>688687.SH</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zh-CN" altLang="en-US" sz="1000" b="0" i="0" u="none" strike="noStrike">
                          <a:solidFill>
                            <a:srgbClr val="000000"/>
                          </a:solidFill>
                          <a:effectLst/>
                          <a:latin typeface="宋体" panose="02010600030101010101" pitchFamily="2" charset="-122"/>
                          <a:ea typeface="宋体" panose="02010600030101010101" pitchFamily="2" charset="-122"/>
                        </a:rPr>
                        <a:t>凯因科技</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14.1201</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7.9342</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1.0290</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1.3422</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0.5619</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0.0729</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0.0951</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80294299"/>
                  </a:ext>
                </a:extLst>
              </a:tr>
              <a:tr h="122874">
                <a:tc>
                  <a:txBody>
                    <a:bodyPr/>
                    <a:lstStyle/>
                    <a:p>
                      <a:pPr algn="l" fontAlgn="b"/>
                      <a:r>
                        <a:rPr lang="en-US" sz="1000" b="0" i="0" u="none" strike="noStrike">
                          <a:solidFill>
                            <a:srgbClr val="000000"/>
                          </a:solidFill>
                          <a:effectLst/>
                          <a:latin typeface="宋体" panose="02010600030101010101" pitchFamily="2" charset="-122"/>
                          <a:ea typeface="宋体" panose="02010600030101010101" pitchFamily="2" charset="-122"/>
                        </a:rPr>
                        <a:t>600211.SH</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zh-CN" altLang="en-US" sz="1000" b="0" i="0" u="none" strike="noStrike">
                          <a:solidFill>
                            <a:srgbClr val="000000"/>
                          </a:solidFill>
                          <a:effectLst/>
                          <a:latin typeface="宋体" panose="02010600030101010101" pitchFamily="2" charset="-122"/>
                          <a:ea typeface="宋体" panose="02010600030101010101" pitchFamily="2" charset="-122"/>
                        </a:rPr>
                        <a:t>西藏药业</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31.3433</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17.5741</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1.2400</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0.1735</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0.5607</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0.0396</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0.0055</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42668511"/>
                  </a:ext>
                </a:extLst>
              </a:tr>
              <a:tr h="122874">
                <a:tc>
                  <a:txBody>
                    <a:bodyPr/>
                    <a:lstStyle/>
                    <a:p>
                      <a:pPr algn="l" fontAlgn="b"/>
                      <a:r>
                        <a:rPr lang="en-US" sz="1000" b="0" i="0" u="none" strike="noStrike">
                          <a:solidFill>
                            <a:srgbClr val="000000"/>
                          </a:solidFill>
                          <a:effectLst/>
                          <a:latin typeface="宋体" panose="02010600030101010101" pitchFamily="2" charset="-122"/>
                          <a:ea typeface="宋体" panose="02010600030101010101" pitchFamily="2" charset="-122"/>
                        </a:rPr>
                        <a:t>300803.SZ</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zh-CN" altLang="en-US" sz="1000" b="0" i="0" u="none" strike="noStrike">
                          <a:solidFill>
                            <a:srgbClr val="000000"/>
                          </a:solidFill>
                          <a:effectLst/>
                          <a:latin typeface="宋体" panose="02010600030101010101" pitchFamily="2" charset="-122"/>
                          <a:ea typeface="宋体" panose="02010600030101010101" pitchFamily="2" charset="-122"/>
                        </a:rPr>
                        <a:t>指南针</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9.8692</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5.4925</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2.8491</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1.4593</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0.5565</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a:solidFill>
                            <a:srgbClr val="000000"/>
                          </a:solidFill>
                          <a:effectLst/>
                          <a:latin typeface="宋体" panose="02010600030101010101" pitchFamily="2" charset="-122"/>
                          <a:ea typeface="宋体" panose="02010600030101010101" pitchFamily="2" charset="-122"/>
                        </a:rPr>
                        <a:t>0.2887</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r>
                        <a:rPr lang="en-US" altLang="zh-CN" sz="1000" b="0" i="0" u="none" strike="noStrike" dirty="0">
                          <a:solidFill>
                            <a:srgbClr val="000000"/>
                          </a:solidFill>
                          <a:effectLst/>
                          <a:latin typeface="宋体" panose="02010600030101010101" pitchFamily="2" charset="-122"/>
                          <a:ea typeface="宋体" panose="02010600030101010101" pitchFamily="2" charset="-122"/>
                        </a:rPr>
                        <a:t>0.1479</a:t>
                      </a:r>
                    </a:p>
                  </a:txBody>
                  <a:tcPr marL="3395" marR="3395" marT="339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45825314"/>
                  </a:ext>
                </a:extLst>
              </a:tr>
            </a:tbl>
          </a:graphicData>
        </a:graphic>
      </p:graphicFrame>
      <p:sp>
        <p:nvSpPr>
          <p:cNvPr id="5" name="文本框 4">
            <a:extLst>
              <a:ext uri="{FF2B5EF4-FFF2-40B4-BE49-F238E27FC236}">
                <a16:creationId xmlns:a16="http://schemas.microsoft.com/office/drawing/2014/main" id="{7B1ABC1C-6787-51E1-C65D-1BB3EBD20C74}"/>
              </a:ext>
            </a:extLst>
          </p:cNvPr>
          <p:cNvSpPr txBox="1"/>
          <p:nvPr/>
        </p:nvSpPr>
        <p:spPr>
          <a:xfrm>
            <a:off x="6948264" y="1772816"/>
            <a:ext cx="1368152" cy="2585323"/>
          </a:xfrm>
          <a:prstGeom prst="rect">
            <a:avLst/>
          </a:prstGeom>
          <a:noFill/>
        </p:spPr>
        <p:txBody>
          <a:bodyPr wrap="square" rtlCol="0">
            <a:spAutoFit/>
          </a:bodyPr>
          <a:lstStyle/>
          <a:p>
            <a:r>
              <a:rPr lang="zh-CN" altLang="en-US" dirty="0"/>
              <a:t>期间费用较高的集中于医药，网络行业。</a:t>
            </a:r>
            <a:endParaRPr lang="en-US" altLang="zh-CN" dirty="0"/>
          </a:p>
          <a:p>
            <a:endParaRPr lang="en-US" altLang="zh-CN" dirty="0"/>
          </a:p>
          <a:p>
            <a:r>
              <a:rPr lang="zh-CN" altLang="en-US" dirty="0"/>
              <a:t>所以我们需要进一步对该行业数据进行分析</a:t>
            </a:r>
          </a:p>
        </p:txBody>
      </p:sp>
    </p:spTree>
    <p:extLst>
      <p:ext uri="{BB962C8B-B14F-4D97-AF65-F5344CB8AC3E}">
        <p14:creationId xmlns:p14="http://schemas.microsoft.com/office/powerpoint/2010/main" val="11862237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1D5C651-4B58-0206-88F8-0EF840729B24}"/>
              </a:ext>
            </a:extLst>
          </p:cNvPr>
          <p:cNvSpPr>
            <a:spLocks noGrp="1"/>
          </p:cNvSpPr>
          <p:nvPr>
            <p:ph type="title"/>
          </p:nvPr>
        </p:nvSpPr>
        <p:spPr/>
        <p:txBody>
          <a:bodyPr/>
          <a:lstStyle/>
          <a:p>
            <a:r>
              <a:rPr lang="zh-CN" altLang="en-US" dirty="0"/>
              <a:t>           财务信息的不同视角</a:t>
            </a:r>
          </a:p>
        </p:txBody>
      </p:sp>
      <p:sp>
        <p:nvSpPr>
          <p:cNvPr id="3" name="内容占位符 2">
            <a:extLst>
              <a:ext uri="{FF2B5EF4-FFF2-40B4-BE49-F238E27FC236}">
                <a16:creationId xmlns:a16="http://schemas.microsoft.com/office/drawing/2014/main" id="{3A31128D-B92A-170F-A900-76BAA77D9AC1}"/>
              </a:ext>
            </a:extLst>
          </p:cNvPr>
          <p:cNvSpPr>
            <a:spLocks noGrp="1"/>
          </p:cNvSpPr>
          <p:nvPr>
            <p:ph idx="1"/>
          </p:nvPr>
        </p:nvSpPr>
        <p:spPr/>
        <p:txBody>
          <a:bodyPr/>
          <a:lstStyle/>
          <a:p>
            <a:r>
              <a:rPr lang="zh-CN" altLang="en-US" sz="1800" dirty="0"/>
              <a:t>企业根据会计准则发布财务报表，基本上是基于“外部观察者”视角，尽量“客观、准确、公正、谨慎”地货币化描述企业运营状况。</a:t>
            </a:r>
            <a:endParaRPr lang="en-US" altLang="zh-CN" sz="1800" dirty="0"/>
          </a:p>
          <a:p>
            <a:r>
              <a:rPr lang="zh-CN" altLang="en-US" sz="1800" dirty="0"/>
              <a:t>会计信息的使用者有不同的目的，希望看到不同的“真相”，比如税务当局、客户、供应商、潜在投资者（债权或股权投资者）。于是“客观”、“外部”视角得到的会计信息可能无益于具体的使用者。</a:t>
            </a:r>
            <a:endParaRPr lang="en-US" altLang="zh-CN" sz="1800" dirty="0"/>
          </a:p>
          <a:p>
            <a:r>
              <a:rPr lang="zh-CN" altLang="en-US" sz="2000" dirty="0"/>
              <a:t>如果会计报表是站在投资者视角编制，那么：</a:t>
            </a:r>
            <a:endParaRPr lang="en-US" altLang="zh-CN" sz="2000" dirty="0"/>
          </a:p>
          <a:p>
            <a:pPr marL="457200" indent="-7938">
              <a:buFont typeface="+mj-lt"/>
              <a:buAutoNum type="arabicPeriod"/>
            </a:pPr>
            <a:r>
              <a:rPr lang="en-US" altLang="zh-CN" sz="1800" dirty="0"/>
              <a:t>   </a:t>
            </a:r>
            <a:r>
              <a:rPr lang="zh-CN" altLang="en-US" sz="1800" dirty="0"/>
              <a:t>资产负债表中的资产和负债均进行了正确的估值，“所有者权益”就应该反应股权价值；“有息债务”应该反应债权价值。</a:t>
            </a:r>
            <a:endParaRPr lang="en-US" altLang="zh-CN" sz="1800" dirty="0"/>
          </a:p>
          <a:p>
            <a:pPr marL="457200" indent="-7938">
              <a:buFont typeface="+mj-lt"/>
              <a:buAutoNum type="arabicPeriod"/>
            </a:pPr>
            <a:r>
              <a:rPr lang="zh-CN" altLang="en-US" sz="1800" dirty="0"/>
              <a:t>现金流量表中的净现金及其未来预测值就应当可以直接用于估计企业价值；</a:t>
            </a:r>
            <a:endParaRPr lang="en-US" altLang="zh-CN" sz="1800" dirty="0"/>
          </a:p>
          <a:p>
            <a:pPr marL="457200" indent="-7938">
              <a:buFont typeface="+mj-lt"/>
              <a:buAutoNum type="arabicPeriod"/>
            </a:pPr>
            <a:r>
              <a:rPr lang="zh-CN" altLang="en-US" sz="1800" dirty="0"/>
              <a:t>利润表中的净利润或“归母公司股东净利润”及其未来预测值也就可以直接用于估计股权价值。</a:t>
            </a:r>
            <a:endParaRPr lang="en-US" altLang="zh-CN" sz="1800" dirty="0"/>
          </a:p>
          <a:p>
            <a:pPr marL="457200" indent="-7938">
              <a:buFont typeface="+mj-lt"/>
              <a:buAutoNum type="arabicPeriod"/>
            </a:pPr>
            <a:r>
              <a:rPr lang="en-US" altLang="zh-CN" sz="1800" dirty="0"/>
              <a:t> </a:t>
            </a:r>
            <a:r>
              <a:rPr lang="zh-CN" altLang="en-US" sz="1800" dirty="0"/>
              <a:t>上述三中方法进行的股权估值应该相等。</a:t>
            </a:r>
            <a:endParaRPr lang="en-US" altLang="zh-CN" sz="1800" dirty="0"/>
          </a:p>
          <a:p>
            <a:pPr marL="285750" indent="-285750"/>
            <a:r>
              <a:rPr lang="zh-CN" altLang="en-US" sz="1800" dirty="0"/>
              <a:t>但实际情况是，即便考虑到合并报表中少数股东权益的调整，上市公司</a:t>
            </a:r>
            <a:r>
              <a:rPr lang="en-US" altLang="zh-CN" sz="1800" dirty="0"/>
              <a:t>P/B=1</a:t>
            </a:r>
            <a:r>
              <a:rPr lang="zh-CN" altLang="en-US" sz="1800" dirty="0"/>
              <a:t>也是极偶然的，生息债务价值也不可能都等于面值，利润表和现金流量表也没有直接用于估值。</a:t>
            </a:r>
            <a:endParaRPr lang="en-US" altLang="zh-CN" sz="1800" dirty="0"/>
          </a:p>
          <a:p>
            <a:pPr marL="457200" indent="-7938">
              <a:buFont typeface="+mj-lt"/>
              <a:buAutoNum type="arabicPeriod"/>
            </a:pPr>
            <a:endParaRPr lang="en-US" altLang="zh-CN" sz="2000" dirty="0"/>
          </a:p>
          <a:p>
            <a:endParaRPr lang="zh-CN" altLang="en-US" sz="2400" dirty="0"/>
          </a:p>
        </p:txBody>
      </p:sp>
    </p:spTree>
    <p:extLst>
      <p:ext uri="{BB962C8B-B14F-4D97-AF65-F5344CB8AC3E}">
        <p14:creationId xmlns:p14="http://schemas.microsoft.com/office/powerpoint/2010/main" val="13198868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556FD33-BDC2-0BD4-489E-FF4E4328C515}"/>
              </a:ext>
            </a:extLst>
          </p:cNvPr>
          <p:cNvSpPr>
            <a:spLocks noGrp="1"/>
          </p:cNvSpPr>
          <p:nvPr>
            <p:ph type="title"/>
          </p:nvPr>
        </p:nvSpPr>
        <p:spPr/>
        <p:txBody>
          <a:bodyPr/>
          <a:lstStyle/>
          <a:p>
            <a:r>
              <a:rPr lang="zh-CN" altLang="en-US" dirty="0"/>
              <a:t>             与权益相关的关注领域</a:t>
            </a:r>
          </a:p>
        </p:txBody>
      </p:sp>
      <p:sp>
        <p:nvSpPr>
          <p:cNvPr id="3" name="内容占位符 2">
            <a:extLst>
              <a:ext uri="{FF2B5EF4-FFF2-40B4-BE49-F238E27FC236}">
                <a16:creationId xmlns:a16="http://schemas.microsoft.com/office/drawing/2014/main" id="{03350126-99C7-C1B0-ED5B-DC0EF115C995}"/>
              </a:ext>
            </a:extLst>
          </p:cNvPr>
          <p:cNvSpPr>
            <a:spLocks noGrp="1"/>
          </p:cNvSpPr>
          <p:nvPr>
            <p:ph idx="1"/>
          </p:nvPr>
        </p:nvSpPr>
        <p:spPr/>
        <p:txBody>
          <a:bodyPr/>
          <a:lstStyle/>
          <a:p>
            <a:r>
              <a:rPr lang="zh-CN" altLang="en-US" dirty="0"/>
              <a:t>现金分红</a:t>
            </a:r>
            <a:r>
              <a:rPr lang="en-US" altLang="zh-CN" dirty="0"/>
              <a:t>/</a:t>
            </a:r>
            <a:r>
              <a:rPr lang="zh-CN" altLang="en-US" dirty="0"/>
              <a:t>股票股利</a:t>
            </a:r>
            <a:r>
              <a:rPr lang="en-US" altLang="zh-CN" dirty="0"/>
              <a:t>/</a:t>
            </a:r>
            <a:r>
              <a:rPr lang="zh-CN" altLang="en-US" dirty="0"/>
              <a:t>公积金转增股本</a:t>
            </a:r>
            <a:endParaRPr lang="en-US" altLang="zh-CN" dirty="0"/>
          </a:p>
          <a:p>
            <a:r>
              <a:rPr lang="zh-CN" altLang="en-US" dirty="0"/>
              <a:t>股份回购并注销</a:t>
            </a:r>
            <a:endParaRPr lang="en-US" altLang="zh-CN" dirty="0"/>
          </a:p>
          <a:p>
            <a:r>
              <a:rPr lang="zh-CN" altLang="en-US" dirty="0"/>
              <a:t>公开</a:t>
            </a:r>
            <a:r>
              <a:rPr lang="en-US" altLang="zh-CN" dirty="0"/>
              <a:t>/</a:t>
            </a:r>
            <a:r>
              <a:rPr lang="zh-CN" altLang="en-US" dirty="0"/>
              <a:t>非公开增发</a:t>
            </a:r>
            <a:endParaRPr lang="en-US" altLang="zh-CN" dirty="0"/>
          </a:p>
          <a:p>
            <a:r>
              <a:rPr lang="zh-CN" altLang="en-US" dirty="0"/>
              <a:t>分拆上市</a:t>
            </a:r>
            <a:endParaRPr lang="en-US" altLang="zh-CN" dirty="0"/>
          </a:p>
          <a:p>
            <a:r>
              <a:rPr lang="zh-CN" altLang="en-US" dirty="0"/>
              <a:t>可转换债券发行及转股</a:t>
            </a:r>
            <a:endParaRPr lang="en-US" altLang="zh-CN" dirty="0"/>
          </a:p>
          <a:p>
            <a:r>
              <a:rPr lang="zh-CN" altLang="en-US" dirty="0"/>
              <a:t>员工激励计划（限制性股票</a:t>
            </a:r>
            <a:r>
              <a:rPr lang="en-US" altLang="zh-CN" dirty="0"/>
              <a:t>/</a:t>
            </a:r>
            <a:r>
              <a:rPr lang="zh-CN" altLang="en-US" dirty="0"/>
              <a:t>员工期权激励计算）</a:t>
            </a:r>
          </a:p>
        </p:txBody>
      </p:sp>
    </p:spTree>
    <p:extLst>
      <p:ext uri="{BB962C8B-B14F-4D97-AF65-F5344CB8AC3E}">
        <p14:creationId xmlns:p14="http://schemas.microsoft.com/office/powerpoint/2010/main" val="40923458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F5E37E-126C-47BB-A776-BDFE2748D9B8}"/>
              </a:ext>
            </a:extLst>
          </p:cNvPr>
          <p:cNvSpPr>
            <a:spLocks noGrp="1"/>
          </p:cNvSpPr>
          <p:nvPr>
            <p:ph type="title"/>
          </p:nvPr>
        </p:nvSpPr>
        <p:spPr/>
        <p:txBody>
          <a:bodyPr/>
          <a:lstStyle/>
          <a:p>
            <a:r>
              <a:rPr lang="zh-CN" altLang="en-US" dirty="0"/>
              <a:t>          </a:t>
            </a:r>
            <a:r>
              <a:rPr lang="zh-CN" altLang="en-US" sz="3200" dirty="0"/>
              <a:t>案例：中望软件（</a:t>
            </a:r>
            <a:r>
              <a:rPr lang="en-US" altLang="zh-CN" sz="3200" dirty="0"/>
              <a:t>688083</a:t>
            </a:r>
            <a:r>
              <a:rPr lang="zh-CN" altLang="en-US" sz="3200" dirty="0"/>
              <a:t>）</a:t>
            </a:r>
            <a:endParaRPr lang="zh-CN" altLang="en-US" dirty="0"/>
          </a:p>
        </p:txBody>
      </p:sp>
      <p:sp>
        <p:nvSpPr>
          <p:cNvPr id="3" name="内容占位符 2">
            <a:extLst>
              <a:ext uri="{FF2B5EF4-FFF2-40B4-BE49-F238E27FC236}">
                <a16:creationId xmlns:a16="http://schemas.microsoft.com/office/drawing/2014/main" id="{F466D91D-C868-45B1-8EE4-47D9120DFF10}"/>
              </a:ext>
            </a:extLst>
          </p:cNvPr>
          <p:cNvSpPr>
            <a:spLocks noGrp="1"/>
          </p:cNvSpPr>
          <p:nvPr>
            <p:ph idx="1"/>
          </p:nvPr>
        </p:nvSpPr>
        <p:spPr>
          <a:xfrm>
            <a:off x="457200" y="1600200"/>
            <a:ext cx="8229600" cy="4525963"/>
          </a:xfrm>
        </p:spPr>
        <p:txBody>
          <a:bodyPr/>
          <a:lstStyle/>
          <a:p>
            <a:pPr>
              <a:buFont typeface="Wingdings" panose="05000000000000000000" pitchFamily="2" charset="2"/>
              <a:buChar char="Ø"/>
            </a:pPr>
            <a:r>
              <a:rPr lang="en-US" altLang="zh-CN" sz="1600" dirty="0"/>
              <a:t>1998</a:t>
            </a:r>
            <a:r>
              <a:rPr lang="zh-CN" altLang="en-US" sz="1600" dirty="0"/>
              <a:t>年成立</a:t>
            </a:r>
            <a:endParaRPr lang="en-US" altLang="zh-CN" sz="1600" dirty="0"/>
          </a:p>
          <a:p>
            <a:pPr>
              <a:buFont typeface="Wingdings" panose="05000000000000000000" pitchFamily="2" charset="2"/>
              <a:buChar char="Ø"/>
            </a:pPr>
            <a:r>
              <a:rPr lang="en-US" altLang="zh-CN" sz="1600" dirty="0"/>
              <a:t>2007</a:t>
            </a:r>
            <a:r>
              <a:rPr lang="zh-CN" altLang="en-US" sz="1600" dirty="0"/>
              <a:t>年变更为股份公司</a:t>
            </a:r>
            <a:endParaRPr lang="en-US" altLang="zh-CN" sz="1600" dirty="0"/>
          </a:p>
          <a:p>
            <a:pPr>
              <a:buFont typeface="Wingdings" panose="05000000000000000000" pitchFamily="2" charset="2"/>
              <a:buChar char="Ø"/>
            </a:pPr>
            <a:r>
              <a:rPr lang="en-US" altLang="zh-CN" sz="1600" dirty="0"/>
              <a:t>2017</a:t>
            </a:r>
            <a:r>
              <a:rPr lang="zh-CN" altLang="en-US" sz="1600" dirty="0"/>
              <a:t>年</a:t>
            </a:r>
            <a:r>
              <a:rPr lang="en-US" altLang="zh-CN" sz="1600" dirty="0"/>
              <a:t>5</a:t>
            </a:r>
            <a:r>
              <a:rPr lang="zh-CN" altLang="en-US" sz="1600" dirty="0"/>
              <a:t>月公司新三板挂牌，</a:t>
            </a:r>
            <a:r>
              <a:rPr lang="en-US" altLang="zh-CN" sz="1600" dirty="0"/>
              <a:t>2018</a:t>
            </a:r>
            <a:r>
              <a:rPr lang="zh-CN" altLang="en-US" sz="1600" dirty="0"/>
              <a:t>年</a:t>
            </a:r>
            <a:r>
              <a:rPr lang="en-US" altLang="zh-CN" sz="1600" dirty="0"/>
              <a:t>8</a:t>
            </a:r>
            <a:r>
              <a:rPr lang="zh-CN" altLang="en-US" sz="1600" dirty="0"/>
              <a:t>月终止挂牌</a:t>
            </a:r>
            <a:endParaRPr lang="en-US" altLang="zh-CN" sz="1600" dirty="0"/>
          </a:p>
          <a:p>
            <a:pPr>
              <a:buFont typeface="Wingdings" panose="05000000000000000000" pitchFamily="2" charset="2"/>
              <a:buChar char="Ø"/>
            </a:pPr>
            <a:r>
              <a:rPr lang="en-US" altLang="zh-CN" sz="1600" dirty="0"/>
              <a:t>2020</a:t>
            </a:r>
            <a:r>
              <a:rPr lang="zh-CN" altLang="en-US" sz="1600" dirty="0"/>
              <a:t>年</a:t>
            </a:r>
            <a:r>
              <a:rPr lang="en-US" altLang="zh-CN" sz="1600" dirty="0"/>
              <a:t>4</a:t>
            </a:r>
            <a:r>
              <a:rPr lang="zh-CN" altLang="en-US" sz="1600" dirty="0"/>
              <a:t>月公司申报科创版，</a:t>
            </a:r>
            <a:r>
              <a:rPr lang="en-US" altLang="zh-CN" sz="1600" dirty="0"/>
              <a:t>2020</a:t>
            </a:r>
            <a:r>
              <a:rPr lang="zh-CN" altLang="en-US" sz="1600" dirty="0"/>
              <a:t>年</a:t>
            </a:r>
            <a:r>
              <a:rPr lang="en-US" altLang="zh-CN" sz="1600" dirty="0"/>
              <a:t>10</a:t>
            </a:r>
            <a:r>
              <a:rPr lang="zh-CN" altLang="en-US" sz="1600" dirty="0"/>
              <a:t>月过会</a:t>
            </a:r>
            <a:endParaRPr lang="en-US" altLang="zh-CN" sz="1600" dirty="0"/>
          </a:p>
          <a:p>
            <a:pPr>
              <a:buFont typeface="Wingdings" panose="05000000000000000000" pitchFamily="2" charset="2"/>
              <a:buChar char="Ø"/>
            </a:pPr>
            <a:r>
              <a:rPr lang="en-US" altLang="zh-CN" sz="1600" dirty="0"/>
              <a:t>2021</a:t>
            </a:r>
            <a:r>
              <a:rPr lang="zh-CN" altLang="en-US" sz="1600" dirty="0"/>
              <a:t>年</a:t>
            </a:r>
            <a:r>
              <a:rPr lang="en-US" altLang="zh-CN" sz="1600" dirty="0"/>
              <a:t>3</a:t>
            </a:r>
            <a:r>
              <a:rPr lang="zh-CN" altLang="en-US" sz="1600" dirty="0"/>
              <a:t>月</a:t>
            </a:r>
            <a:r>
              <a:rPr lang="en-US" altLang="zh-CN" sz="1600" dirty="0"/>
              <a:t>11</a:t>
            </a:r>
            <a:r>
              <a:rPr lang="zh-CN" altLang="en-US" sz="1600" dirty="0"/>
              <a:t>日科创板</a:t>
            </a:r>
            <a:r>
              <a:rPr lang="en-US" altLang="zh-CN" sz="1600" dirty="0"/>
              <a:t>IPO</a:t>
            </a:r>
            <a:r>
              <a:rPr lang="zh-CN" altLang="en-US" sz="1600" dirty="0"/>
              <a:t>并上市。</a:t>
            </a:r>
            <a:endParaRPr lang="en-US" altLang="zh-CN" sz="1600" dirty="0"/>
          </a:p>
          <a:p>
            <a:pPr>
              <a:buFont typeface="Wingdings" panose="05000000000000000000" pitchFamily="2" charset="2"/>
              <a:buChar char="Ø"/>
            </a:pPr>
            <a:endParaRPr lang="en-US" altLang="zh-CN" sz="2000" dirty="0"/>
          </a:p>
          <a:p>
            <a:pPr>
              <a:buFont typeface="Wingdings" panose="05000000000000000000" pitchFamily="2" charset="2"/>
              <a:buChar char="Ø"/>
            </a:pPr>
            <a:r>
              <a:rPr lang="en-US" altLang="zh-CN" sz="2000" dirty="0"/>
              <a:t>IPO</a:t>
            </a:r>
          </a:p>
          <a:p>
            <a:pPr>
              <a:buFont typeface="Arial" panose="020B0604020202020204" pitchFamily="34" charset="0"/>
              <a:buChar char="•"/>
            </a:pPr>
            <a:r>
              <a:rPr lang="en-US" altLang="zh-CN" sz="1400" dirty="0"/>
              <a:t>1,548.60</a:t>
            </a:r>
            <a:r>
              <a:rPr lang="zh-CN" altLang="en-US" sz="1400" dirty="0"/>
              <a:t>万股，占发行后总股本</a:t>
            </a:r>
            <a:r>
              <a:rPr lang="en-US" altLang="zh-CN" sz="1400" dirty="0"/>
              <a:t>25.00%</a:t>
            </a:r>
          </a:p>
          <a:p>
            <a:pPr>
              <a:buFont typeface="Arial" panose="020B0604020202020204" pitchFamily="34" charset="0"/>
              <a:buChar char="•"/>
            </a:pPr>
            <a:r>
              <a:rPr lang="zh-CN" altLang="en-US" sz="1400" dirty="0"/>
              <a:t>每股价格为</a:t>
            </a:r>
            <a:r>
              <a:rPr lang="en-US" altLang="zh-CN" sz="1400" dirty="0"/>
              <a:t>150.50</a:t>
            </a:r>
            <a:r>
              <a:rPr lang="zh-CN" altLang="en-US" sz="1400" dirty="0"/>
              <a:t>元</a:t>
            </a:r>
            <a:r>
              <a:rPr lang="en-US" altLang="zh-CN" sz="1400" dirty="0"/>
              <a:t>/</a:t>
            </a:r>
            <a:r>
              <a:rPr lang="zh-CN" altLang="en-US" sz="1400" dirty="0"/>
              <a:t>股</a:t>
            </a:r>
            <a:endParaRPr lang="en-US" altLang="zh-CN" sz="1400" dirty="0"/>
          </a:p>
          <a:p>
            <a:pPr>
              <a:buFont typeface="Arial" panose="020B0604020202020204" pitchFamily="34" charset="0"/>
              <a:buChar char="•"/>
            </a:pPr>
            <a:r>
              <a:rPr lang="zh-CN" altLang="en-US" sz="1400" dirty="0"/>
              <a:t>发行后</a:t>
            </a:r>
            <a:r>
              <a:rPr lang="en-US" altLang="zh-CN" sz="1400" dirty="0"/>
              <a:t>EPS=1.26</a:t>
            </a:r>
            <a:r>
              <a:rPr lang="zh-CN" altLang="en-US" sz="1400" dirty="0"/>
              <a:t>元，</a:t>
            </a:r>
            <a:r>
              <a:rPr lang="en-US" altLang="zh-CN" sz="1400" dirty="0"/>
              <a:t>PE=119.49X</a:t>
            </a:r>
          </a:p>
          <a:p>
            <a:pPr>
              <a:buFont typeface="Arial" panose="020B0604020202020204" pitchFamily="34" charset="0"/>
              <a:buChar char="•"/>
            </a:pPr>
            <a:r>
              <a:rPr lang="zh-CN" altLang="en-US" sz="1400" dirty="0"/>
              <a:t>发行后每股净资产</a:t>
            </a:r>
            <a:r>
              <a:rPr lang="en-US" altLang="zh-CN" sz="1400" dirty="0"/>
              <a:t>41.80</a:t>
            </a:r>
            <a:r>
              <a:rPr lang="zh-CN" altLang="en-US" sz="1400" dirty="0"/>
              <a:t>元， </a:t>
            </a:r>
            <a:r>
              <a:rPr lang="en-US" altLang="zh-CN" sz="1400" dirty="0"/>
              <a:t>P/B=3.6X</a:t>
            </a:r>
          </a:p>
          <a:p>
            <a:pPr>
              <a:buFont typeface="Arial" panose="020B0604020202020204" pitchFamily="34" charset="0"/>
              <a:buChar char="•"/>
            </a:pPr>
            <a:endParaRPr lang="en-US" altLang="zh-CN" sz="1400" dirty="0"/>
          </a:p>
          <a:p>
            <a:pPr>
              <a:buFont typeface="Arial" panose="020B0604020202020204" pitchFamily="34" charset="0"/>
              <a:buChar char="•"/>
            </a:pPr>
            <a:r>
              <a:rPr lang="zh-CN" altLang="en-US" sz="1400" dirty="0"/>
              <a:t>发行后</a:t>
            </a:r>
            <a:endParaRPr lang="en-US" altLang="zh-CN" sz="1400" dirty="0"/>
          </a:p>
          <a:p>
            <a:pPr marL="0" indent="0">
              <a:buNone/>
            </a:pPr>
            <a:r>
              <a:rPr lang="zh-CN" altLang="en-US" sz="1400" dirty="0"/>
              <a:t>总股本 </a:t>
            </a:r>
            <a:r>
              <a:rPr lang="en-US" altLang="zh-CN" sz="1400" dirty="0"/>
              <a:t>61,943,857</a:t>
            </a:r>
          </a:p>
          <a:p>
            <a:pPr marL="0" indent="0">
              <a:buNone/>
            </a:pPr>
            <a:endParaRPr lang="en-US" altLang="zh-CN" sz="1400" dirty="0"/>
          </a:p>
          <a:p>
            <a:r>
              <a:rPr lang="zh-CN" altLang="en-US" sz="1400" dirty="0"/>
              <a:t>首日上市（</a:t>
            </a:r>
            <a:r>
              <a:rPr lang="en-US" altLang="zh-CN" sz="1400" dirty="0"/>
              <a:t>2021</a:t>
            </a:r>
            <a:r>
              <a:rPr lang="zh-CN" altLang="en-US" sz="1400" dirty="0"/>
              <a:t>年</a:t>
            </a:r>
            <a:r>
              <a:rPr lang="en-US" altLang="zh-CN" sz="1400" dirty="0"/>
              <a:t>3</a:t>
            </a:r>
            <a:r>
              <a:rPr lang="zh-CN" altLang="en-US" sz="1400" dirty="0"/>
              <a:t>月</a:t>
            </a:r>
            <a:r>
              <a:rPr lang="en-US" altLang="zh-CN" sz="1400" dirty="0"/>
              <a:t>11</a:t>
            </a:r>
            <a:r>
              <a:rPr lang="zh-CN" altLang="en-US" sz="1400" dirty="0"/>
              <a:t>日）收盘价</a:t>
            </a:r>
            <a:r>
              <a:rPr lang="en-US" altLang="zh-CN" sz="1400" dirty="0"/>
              <a:t>409</a:t>
            </a:r>
            <a:r>
              <a:rPr lang="zh-CN" altLang="en-US" sz="1400" dirty="0"/>
              <a:t>元</a:t>
            </a:r>
          </a:p>
        </p:txBody>
      </p:sp>
      <p:pic>
        <p:nvPicPr>
          <p:cNvPr id="1028" name="Picture 4" descr="image">
            <a:extLst>
              <a:ext uri="{FF2B5EF4-FFF2-40B4-BE49-F238E27FC236}">
                <a16:creationId xmlns:a16="http://schemas.microsoft.com/office/drawing/2014/main" id="{85D3ADD5-FC79-4AF5-A738-AE6C673FAF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3968" y="3645024"/>
            <a:ext cx="4513337" cy="2325543"/>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3">
            <a:extLst>
              <a:ext uri="{FF2B5EF4-FFF2-40B4-BE49-F238E27FC236}">
                <a16:creationId xmlns:a16="http://schemas.microsoft.com/office/drawing/2014/main" id="{D14CBCB8-E27F-494F-95A2-DB2A6C455101}"/>
              </a:ext>
            </a:extLst>
          </p:cNvPr>
          <p:cNvPicPr>
            <a:picLocks noChangeAspect="1"/>
          </p:cNvPicPr>
          <p:nvPr/>
        </p:nvPicPr>
        <p:blipFill>
          <a:blip r:embed="rId3"/>
          <a:stretch>
            <a:fillRect/>
          </a:stretch>
        </p:blipFill>
        <p:spPr>
          <a:xfrm>
            <a:off x="5508104" y="1345039"/>
            <a:ext cx="2633152" cy="2117423"/>
          </a:xfrm>
          <a:prstGeom prst="rect">
            <a:avLst/>
          </a:prstGeom>
        </p:spPr>
      </p:pic>
    </p:spTree>
    <p:extLst>
      <p:ext uri="{BB962C8B-B14F-4D97-AF65-F5344CB8AC3E}">
        <p14:creationId xmlns:p14="http://schemas.microsoft.com/office/powerpoint/2010/main" val="40763045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46FE143-36D7-4DED-BAEF-75CA272493FE}"/>
              </a:ext>
            </a:extLst>
          </p:cNvPr>
          <p:cNvSpPr>
            <a:spLocks noGrp="1"/>
          </p:cNvSpPr>
          <p:nvPr>
            <p:ph type="title"/>
          </p:nvPr>
        </p:nvSpPr>
        <p:spPr/>
        <p:txBody>
          <a:bodyPr/>
          <a:lstStyle/>
          <a:p>
            <a:r>
              <a:rPr lang="zh-CN" altLang="en-US" dirty="0"/>
              <a:t>新股定价报告</a:t>
            </a:r>
          </a:p>
        </p:txBody>
      </p:sp>
      <p:graphicFrame>
        <p:nvGraphicFramePr>
          <p:cNvPr id="5" name="内容占位符 4">
            <a:extLst>
              <a:ext uri="{FF2B5EF4-FFF2-40B4-BE49-F238E27FC236}">
                <a16:creationId xmlns:a16="http://schemas.microsoft.com/office/drawing/2014/main" id="{1076A0D1-5CDD-4B16-959D-D79964C7A08E}"/>
              </a:ext>
            </a:extLst>
          </p:cNvPr>
          <p:cNvGraphicFramePr>
            <a:graphicFrameLocks noGrp="1"/>
          </p:cNvGraphicFramePr>
          <p:nvPr>
            <p:ph idx="1"/>
          </p:nvPr>
        </p:nvGraphicFramePr>
        <p:xfrm>
          <a:off x="1331640" y="1772816"/>
          <a:ext cx="6480722" cy="3960441"/>
        </p:xfrm>
        <a:graphic>
          <a:graphicData uri="http://schemas.openxmlformats.org/drawingml/2006/table">
            <a:tbl>
              <a:tblPr>
                <a:tableStyleId>{5C22544A-7EE6-4342-B048-85BDC9FD1C3A}</a:tableStyleId>
              </a:tblPr>
              <a:tblGrid>
                <a:gridCol w="1036916">
                  <a:extLst>
                    <a:ext uri="{9D8B030D-6E8A-4147-A177-3AD203B41FA5}">
                      <a16:colId xmlns:a16="http://schemas.microsoft.com/office/drawing/2014/main" val="3443052180"/>
                    </a:ext>
                  </a:extLst>
                </a:gridCol>
                <a:gridCol w="1490566">
                  <a:extLst>
                    <a:ext uri="{9D8B030D-6E8A-4147-A177-3AD203B41FA5}">
                      <a16:colId xmlns:a16="http://schemas.microsoft.com/office/drawing/2014/main" val="3100015023"/>
                    </a:ext>
                  </a:extLst>
                </a:gridCol>
                <a:gridCol w="1490566">
                  <a:extLst>
                    <a:ext uri="{9D8B030D-6E8A-4147-A177-3AD203B41FA5}">
                      <a16:colId xmlns:a16="http://schemas.microsoft.com/office/drawing/2014/main" val="2337753397"/>
                    </a:ext>
                  </a:extLst>
                </a:gridCol>
                <a:gridCol w="1425758">
                  <a:extLst>
                    <a:ext uri="{9D8B030D-6E8A-4147-A177-3AD203B41FA5}">
                      <a16:colId xmlns:a16="http://schemas.microsoft.com/office/drawing/2014/main" val="2509716166"/>
                    </a:ext>
                  </a:extLst>
                </a:gridCol>
                <a:gridCol w="1036916">
                  <a:extLst>
                    <a:ext uri="{9D8B030D-6E8A-4147-A177-3AD203B41FA5}">
                      <a16:colId xmlns:a16="http://schemas.microsoft.com/office/drawing/2014/main" val="1198888602"/>
                    </a:ext>
                  </a:extLst>
                </a:gridCol>
              </a:tblGrid>
              <a:tr h="521734">
                <a:tc>
                  <a:txBody>
                    <a:bodyPr/>
                    <a:lstStyle/>
                    <a:p>
                      <a:pPr algn="ctr" fontAlgn="b"/>
                      <a:r>
                        <a:rPr lang="zh-CN" altLang="en-US" sz="1600" u="none" strike="noStrike" dirty="0">
                          <a:effectLst/>
                        </a:rPr>
                        <a:t>序号</a:t>
                      </a:r>
                      <a:endParaRPr lang="zh-CN" altLang="en-US" sz="1600" b="0" i="0" u="none" strike="noStrike" dirty="0">
                        <a:effectLst/>
                        <a:latin typeface="微软雅黑" panose="020B0503020204020204" pitchFamily="34" charset="-122"/>
                        <a:ea typeface="微软雅黑" panose="020B0503020204020204" pitchFamily="34" charset="-122"/>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zh-CN" altLang="en-US" sz="1600" u="none" strike="noStrike">
                          <a:effectLst/>
                        </a:rPr>
                        <a:t>卖方研究所</a:t>
                      </a:r>
                      <a:endParaRPr lang="zh-CN" altLang="en-US" sz="1600" b="0" i="0" u="none" strike="noStrike">
                        <a:effectLst/>
                        <a:latin typeface="微软雅黑" panose="020B0503020204020204" pitchFamily="34" charset="-122"/>
                        <a:ea typeface="微软雅黑" panose="020B0503020204020204" pitchFamily="34" charset="-122"/>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zh-CN" altLang="en-US" sz="1600" u="none" strike="noStrike">
                          <a:effectLst/>
                        </a:rPr>
                        <a:t>分析师</a:t>
                      </a:r>
                      <a:endParaRPr lang="zh-CN" altLang="en-US" sz="1600" b="0" i="0" u="none" strike="noStrike">
                        <a:effectLst/>
                        <a:latin typeface="微软雅黑" panose="020B0503020204020204" pitchFamily="34" charset="-122"/>
                        <a:ea typeface="微软雅黑" panose="020B0503020204020204" pitchFamily="34" charset="-122"/>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zh-CN" altLang="en-US" sz="1600" u="none" strike="noStrike">
                          <a:effectLst/>
                        </a:rPr>
                        <a:t>估值方法</a:t>
                      </a:r>
                      <a:endParaRPr lang="zh-CN" altLang="en-US" sz="1600" b="0" i="0" u="none" strike="noStrike">
                        <a:effectLst/>
                        <a:latin typeface="微软雅黑" panose="020B0503020204020204" pitchFamily="34" charset="-122"/>
                        <a:ea typeface="微软雅黑" panose="020B0503020204020204" pitchFamily="34" charset="-122"/>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zh-CN" altLang="en-US" sz="1600" u="none" strike="noStrike">
                          <a:effectLst/>
                        </a:rPr>
                        <a:t>估值范围</a:t>
                      </a:r>
                      <a:endParaRPr lang="zh-CN" altLang="en-US" sz="1600" b="0" i="0" u="none" strike="noStrike">
                        <a:effectLst/>
                        <a:latin typeface="微软雅黑" panose="020B0503020204020204" pitchFamily="34" charset="-122"/>
                        <a:ea typeface="微软雅黑" panose="020B0503020204020204" pitchFamily="34" charset="-122"/>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60283193"/>
                  </a:ext>
                </a:extLst>
              </a:tr>
              <a:tr h="521734">
                <a:tc>
                  <a:txBody>
                    <a:bodyPr/>
                    <a:lstStyle/>
                    <a:p>
                      <a:pPr algn="ctr" fontAlgn="b"/>
                      <a:r>
                        <a:rPr lang="en-US" altLang="zh-CN" sz="1600" u="none" strike="noStrike" dirty="0">
                          <a:effectLst/>
                        </a:rPr>
                        <a:t>1</a:t>
                      </a:r>
                      <a:endParaRPr lang="en-US" altLang="zh-CN" sz="1600" b="0" i="0" u="none" strike="noStrike" dirty="0">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zh-CN" altLang="en-US" sz="1600" u="none" strike="noStrike" dirty="0">
                          <a:effectLst/>
                        </a:rPr>
                        <a:t>安信证券</a:t>
                      </a:r>
                      <a:endParaRPr lang="zh-CN" altLang="en-US" sz="1600" b="0" i="0" u="none" strike="noStrike" dirty="0">
                        <a:effectLst/>
                        <a:latin typeface="微软雅黑" panose="020B0503020204020204" pitchFamily="34" charset="-122"/>
                        <a:ea typeface="微软雅黑" panose="020B0503020204020204" pitchFamily="34" charset="-122"/>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zh-CN" altLang="en-US" sz="1600" u="none" strike="noStrike" dirty="0">
                          <a:effectLst/>
                        </a:rPr>
                        <a:t>吕伟、胡又文</a:t>
                      </a:r>
                      <a:endParaRPr lang="zh-CN" altLang="en-US" sz="1600" b="0" i="0" u="none" strike="noStrike" dirty="0">
                        <a:effectLst/>
                        <a:latin typeface="微软雅黑" panose="020B0503020204020204" pitchFamily="34" charset="-122"/>
                        <a:ea typeface="微软雅黑" panose="020B0503020204020204" pitchFamily="34" charset="-122"/>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u="none" strike="noStrike" dirty="0">
                          <a:effectLst/>
                        </a:rPr>
                        <a:t>PS</a:t>
                      </a:r>
                      <a:endParaRPr lang="en-US" sz="1600" b="0" i="0" u="none" strike="noStrike" dirty="0">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altLang="zh-CN" sz="1600" u="none" strike="noStrike" dirty="0">
                          <a:effectLst/>
                        </a:rPr>
                        <a:t>532-710</a:t>
                      </a:r>
                      <a:endParaRPr lang="en-US" altLang="zh-CN" sz="1600" b="0" i="0" u="none" strike="noStrike" dirty="0">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40593235"/>
                  </a:ext>
                </a:extLst>
              </a:tr>
              <a:tr h="521734">
                <a:tc>
                  <a:txBody>
                    <a:bodyPr/>
                    <a:lstStyle/>
                    <a:p>
                      <a:pPr algn="ctr" fontAlgn="b"/>
                      <a:r>
                        <a:rPr lang="en-US" altLang="zh-CN" sz="1600" b="0" i="0" u="none" strike="noStrike" dirty="0">
                          <a:effectLst/>
                          <a:latin typeface="Arial" panose="020B0604020202020204" pitchFamily="34" charset="0"/>
                        </a:rPr>
                        <a:t>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zh-CN" altLang="en-US" sz="1600" u="none" strike="noStrike" dirty="0">
                          <a:effectLst/>
                        </a:rPr>
                        <a:t>广发证券</a:t>
                      </a:r>
                      <a:endParaRPr lang="zh-CN" altLang="en-US" sz="1600" b="0" i="0" u="none" strike="noStrike" dirty="0">
                        <a:effectLst/>
                        <a:latin typeface="微软雅黑" panose="020B0503020204020204" pitchFamily="34" charset="-122"/>
                        <a:ea typeface="微软雅黑" panose="020B0503020204020204" pitchFamily="34" charset="-122"/>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zh-CN" altLang="en-US" sz="1600" u="none" strike="noStrike" dirty="0">
                          <a:effectLst/>
                        </a:rPr>
                        <a:t>刘雪峰</a:t>
                      </a:r>
                      <a:endParaRPr lang="zh-CN" altLang="en-US" sz="1600" b="0" i="0" u="none" strike="noStrike" dirty="0">
                        <a:effectLst/>
                        <a:latin typeface="微软雅黑" panose="020B0503020204020204" pitchFamily="34" charset="-122"/>
                        <a:ea typeface="微软雅黑" panose="020B0503020204020204" pitchFamily="34" charset="-122"/>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u="none" strike="noStrike" dirty="0">
                          <a:effectLst/>
                        </a:rPr>
                        <a:t>PEG</a:t>
                      </a:r>
                      <a:endParaRPr lang="en-US" sz="1600" b="0" i="0" u="none" strike="noStrike" dirty="0">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altLang="zh-CN" sz="1600" u="none" strike="noStrike" dirty="0">
                          <a:effectLst/>
                        </a:rPr>
                        <a:t>581</a:t>
                      </a:r>
                      <a:endParaRPr lang="en-US" altLang="zh-CN" sz="1600" b="0" i="0" u="none" strike="noStrike" dirty="0">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560453"/>
                  </a:ext>
                </a:extLst>
              </a:tr>
              <a:tr h="782603">
                <a:tc>
                  <a:txBody>
                    <a:bodyPr/>
                    <a:lstStyle/>
                    <a:p>
                      <a:pPr algn="ctr" fontAlgn="b"/>
                      <a:r>
                        <a:rPr lang="en-US" altLang="zh-CN" sz="1600" u="none" strike="noStrike" dirty="0">
                          <a:effectLst/>
                        </a:rPr>
                        <a:t>3</a:t>
                      </a:r>
                      <a:endParaRPr lang="en-US" altLang="zh-CN" sz="1600" b="0" i="0" u="none" strike="noStrike" dirty="0">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zh-CN" altLang="en-US" sz="1600" u="none" strike="noStrike" dirty="0">
                          <a:effectLst/>
                        </a:rPr>
                        <a:t>国海证券</a:t>
                      </a:r>
                      <a:endParaRPr lang="zh-CN" altLang="en-US" sz="1600" b="0" i="0" u="none" strike="noStrike" dirty="0">
                        <a:effectLst/>
                        <a:latin typeface="微软雅黑" panose="020B0503020204020204" pitchFamily="34" charset="-122"/>
                        <a:ea typeface="微软雅黑" panose="020B0503020204020204" pitchFamily="34" charset="-122"/>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zh-CN" altLang="en-US" sz="1600" u="none" strike="noStrike" dirty="0">
                          <a:effectLst/>
                        </a:rPr>
                        <a:t>宝幼琛、张若凡</a:t>
                      </a:r>
                      <a:endParaRPr lang="zh-CN" altLang="en-US" sz="1600" b="0" i="0" u="none" strike="noStrike" dirty="0">
                        <a:effectLst/>
                        <a:latin typeface="微软雅黑" panose="020B0503020204020204" pitchFamily="34" charset="-122"/>
                        <a:ea typeface="微软雅黑" panose="020B0503020204020204" pitchFamily="34" charset="-122"/>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u="none" strike="noStrike" dirty="0">
                          <a:effectLst/>
                        </a:rPr>
                        <a:t>PS</a:t>
                      </a:r>
                      <a:endParaRPr lang="en-US" sz="1600" b="0" i="0" u="none" strike="noStrike" dirty="0">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altLang="zh-CN" sz="1600" u="none" strike="noStrike" dirty="0">
                          <a:effectLst/>
                        </a:rPr>
                        <a:t>321-427</a:t>
                      </a:r>
                      <a:endParaRPr lang="en-US" altLang="zh-CN" sz="1600" b="0" i="0" u="none" strike="noStrike" dirty="0">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06804629"/>
                  </a:ext>
                </a:extLst>
              </a:tr>
              <a:tr h="403159">
                <a:tc rowSpan="2">
                  <a:txBody>
                    <a:bodyPr/>
                    <a:lstStyle/>
                    <a:p>
                      <a:pPr algn="ctr" fontAlgn="b"/>
                      <a:r>
                        <a:rPr lang="en-US" altLang="zh-CN" sz="1600" u="none" strike="noStrike" dirty="0">
                          <a:effectLst/>
                        </a:rPr>
                        <a:t>4</a:t>
                      </a:r>
                      <a:endParaRPr lang="en-US" altLang="zh-CN" sz="1600" b="0" i="0" u="none" strike="noStrike" dirty="0">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fontAlgn="b"/>
                      <a:r>
                        <a:rPr lang="zh-CN" altLang="en-US" sz="1600" u="none" strike="noStrike">
                          <a:effectLst/>
                        </a:rPr>
                        <a:t>西部证券</a:t>
                      </a:r>
                      <a:endParaRPr lang="zh-CN" altLang="en-US" sz="1600" b="0" i="0" u="none" strike="noStrike">
                        <a:effectLst/>
                        <a:latin typeface="微软雅黑" panose="020B0503020204020204" pitchFamily="34" charset="-122"/>
                        <a:ea typeface="微软雅黑" panose="020B0503020204020204" pitchFamily="34" charset="-122"/>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fontAlgn="b"/>
                      <a:r>
                        <a:rPr lang="zh-CN" altLang="en-US" sz="1600" u="none" strike="noStrike" dirty="0">
                          <a:effectLst/>
                        </a:rPr>
                        <a:t>邢开允、胡郎</a:t>
                      </a:r>
                      <a:endParaRPr lang="zh-CN" altLang="en-US" sz="1600" b="0" i="0" u="none" strike="noStrike" dirty="0">
                        <a:effectLst/>
                        <a:latin typeface="微软雅黑" panose="020B0503020204020204" pitchFamily="34" charset="-122"/>
                        <a:ea typeface="微软雅黑" panose="020B0503020204020204" pitchFamily="34" charset="-122"/>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u="none" strike="noStrike" dirty="0">
                          <a:effectLst/>
                        </a:rPr>
                        <a:t>FCFF</a:t>
                      </a:r>
                      <a:endParaRPr lang="en-US" sz="1600" b="0" i="0" u="none" strike="noStrike" dirty="0">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altLang="zh-CN" sz="1600" u="none" strike="noStrike">
                          <a:effectLst/>
                        </a:rPr>
                        <a:t>292-399</a:t>
                      </a:r>
                      <a:endParaRPr lang="en-US" altLang="zh-CN" sz="1600" b="0" i="0" u="none" strike="noStrike">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24642999"/>
                  </a:ext>
                </a:extLst>
              </a:tr>
              <a:tr h="403159">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algn="ctr" fontAlgn="b"/>
                      <a:r>
                        <a:rPr lang="en-US" sz="1600" u="none" strike="noStrike" dirty="0">
                          <a:effectLst/>
                        </a:rPr>
                        <a:t>PS</a:t>
                      </a:r>
                      <a:endParaRPr lang="en-US" sz="1600" b="0" i="0" u="none" strike="noStrike" dirty="0">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altLang="zh-CN" sz="1600" u="none" strike="noStrike">
                          <a:effectLst/>
                        </a:rPr>
                        <a:t>267-320</a:t>
                      </a:r>
                      <a:endParaRPr lang="en-US" altLang="zh-CN" sz="1600" b="0" i="0" u="none" strike="noStrike">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25935051"/>
                  </a:ext>
                </a:extLst>
              </a:tr>
              <a:tr h="403159">
                <a:tc rowSpan="2">
                  <a:txBody>
                    <a:bodyPr/>
                    <a:lstStyle/>
                    <a:p>
                      <a:pPr algn="ctr" fontAlgn="b"/>
                      <a:r>
                        <a:rPr lang="en-US" altLang="zh-CN" sz="1600" u="none" strike="noStrike" dirty="0">
                          <a:effectLst/>
                        </a:rPr>
                        <a:t>5</a:t>
                      </a:r>
                      <a:endParaRPr lang="en-US" altLang="zh-CN" sz="1600" b="0" i="0" u="none" strike="noStrike" dirty="0">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fontAlgn="b"/>
                      <a:r>
                        <a:rPr lang="zh-CN" altLang="en-US" sz="1600" u="none" strike="noStrike">
                          <a:effectLst/>
                        </a:rPr>
                        <a:t>光大证券</a:t>
                      </a:r>
                      <a:endParaRPr lang="zh-CN" altLang="en-US" sz="1600" b="0" i="0" u="none" strike="noStrike">
                        <a:effectLst/>
                        <a:latin typeface="微软雅黑" panose="020B0503020204020204" pitchFamily="34" charset="-122"/>
                        <a:ea typeface="微软雅黑" panose="020B0503020204020204" pitchFamily="34" charset="-122"/>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fontAlgn="b"/>
                      <a:r>
                        <a:rPr lang="zh-CN" altLang="en-US" sz="1600" u="none" strike="noStrike" dirty="0">
                          <a:effectLst/>
                        </a:rPr>
                        <a:t>姜国平、万义麟</a:t>
                      </a:r>
                      <a:endParaRPr lang="zh-CN" altLang="en-US" sz="1600" b="0" i="0" u="none" strike="noStrike" dirty="0">
                        <a:effectLst/>
                        <a:latin typeface="微软雅黑" panose="020B0503020204020204" pitchFamily="34" charset="-122"/>
                        <a:ea typeface="微软雅黑" panose="020B0503020204020204" pitchFamily="34" charset="-122"/>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u="none" strike="noStrike" dirty="0">
                          <a:effectLst/>
                        </a:rPr>
                        <a:t>PE</a:t>
                      </a:r>
                      <a:endParaRPr lang="en-US" sz="1600" b="0" i="0" u="none" strike="noStrike" dirty="0">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altLang="zh-CN" sz="1600" u="none" strike="noStrike">
                          <a:effectLst/>
                        </a:rPr>
                        <a:t>204-249</a:t>
                      </a:r>
                      <a:endParaRPr lang="en-US" altLang="zh-CN" sz="1600" b="0" i="0" u="none" strike="noStrike">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23620705"/>
                  </a:ext>
                </a:extLst>
              </a:tr>
              <a:tr h="403159">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algn="ctr" fontAlgn="b"/>
                      <a:r>
                        <a:rPr lang="en-US" sz="1600" u="none" strike="noStrike" dirty="0">
                          <a:effectLst/>
                        </a:rPr>
                        <a:t>FCFF</a:t>
                      </a:r>
                      <a:endParaRPr lang="en-US" sz="1600" b="0" i="0" u="none" strike="noStrike" dirty="0">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altLang="zh-CN" sz="1600" u="none" strike="noStrike" dirty="0">
                          <a:effectLst/>
                        </a:rPr>
                        <a:t>184-311</a:t>
                      </a:r>
                      <a:endParaRPr lang="en-US" altLang="zh-CN" sz="1600" b="0" i="0" u="none" strike="noStrike" dirty="0">
                        <a:effectLst/>
                        <a:latin typeface="Arial" panose="020B06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46578177"/>
                  </a:ext>
                </a:extLst>
              </a:tr>
            </a:tbl>
          </a:graphicData>
        </a:graphic>
      </p:graphicFrame>
    </p:spTree>
    <p:extLst>
      <p:ext uri="{BB962C8B-B14F-4D97-AF65-F5344CB8AC3E}">
        <p14:creationId xmlns:p14="http://schemas.microsoft.com/office/powerpoint/2010/main" val="1275520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08822B7-CC5B-4A2D-B91F-29CE800A2146}"/>
              </a:ext>
            </a:extLst>
          </p:cNvPr>
          <p:cNvSpPr>
            <a:spLocks noGrp="1"/>
          </p:cNvSpPr>
          <p:nvPr>
            <p:ph type="title"/>
          </p:nvPr>
        </p:nvSpPr>
        <p:spPr/>
        <p:txBody>
          <a:bodyPr/>
          <a:lstStyle/>
          <a:p>
            <a:r>
              <a:rPr lang="zh-CN" altLang="en-US" dirty="0"/>
              <a:t>          上市两年来股价变动</a:t>
            </a:r>
          </a:p>
        </p:txBody>
      </p:sp>
      <p:graphicFrame>
        <p:nvGraphicFramePr>
          <p:cNvPr id="7" name="图表 6">
            <a:extLst>
              <a:ext uri="{FF2B5EF4-FFF2-40B4-BE49-F238E27FC236}">
                <a16:creationId xmlns:a16="http://schemas.microsoft.com/office/drawing/2014/main" id="{89035E3A-0FE5-FA5E-AAC7-9787BB2B71FA}"/>
              </a:ext>
            </a:extLst>
          </p:cNvPr>
          <p:cNvGraphicFramePr>
            <a:graphicFrameLocks/>
          </p:cNvGraphicFramePr>
          <p:nvPr/>
        </p:nvGraphicFramePr>
        <p:xfrm>
          <a:off x="611560" y="1700808"/>
          <a:ext cx="8136904" cy="453650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306507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F5E0F5-22A5-5D21-BE0C-D6224FBA8724}"/>
              </a:ext>
            </a:extLst>
          </p:cNvPr>
          <p:cNvSpPr>
            <a:spLocks noGrp="1"/>
          </p:cNvSpPr>
          <p:nvPr>
            <p:ph type="title"/>
          </p:nvPr>
        </p:nvSpPr>
        <p:spPr/>
        <p:txBody>
          <a:bodyPr/>
          <a:lstStyle/>
          <a:p>
            <a:r>
              <a:rPr lang="zh-CN" altLang="en-US" dirty="0"/>
              <a:t>后续估值报告</a:t>
            </a:r>
          </a:p>
        </p:txBody>
      </p:sp>
      <p:graphicFrame>
        <p:nvGraphicFramePr>
          <p:cNvPr id="4" name="内容占位符 3">
            <a:extLst>
              <a:ext uri="{FF2B5EF4-FFF2-40B4-BE49-F238E27FC236}">
                <a16:creationId xmlns:a16="http://schemas.microsoft.com/office/drawing/2014/main" id="{889945EA-BDFB-D945-D8A0-23907DC8FC0B}"/>
              </a:ext>
            </a:extLst>
          </p:cNvPr>
          <p:cNvGraphicFramePr>
            <a:graphicFrameLocks noGrp="1"/>
          </p:cNvGraphicFramePr>
          <p:nvPr>
            <p:ph idx="1"/>
            <p:extLst>
              <p:ext uri="{D42A27DB-BD31-4B8C-83A1-F6EECF244321}">
                <p14:modId xmlns:p14="http://schemas.microsoft.com/office/powerpoint/2010/main" val="3146622132"/>
              </p:ext>
            </p:extLst>
          </p:nvPr>
        </p:nvGraphicFramePr>
        <p:xfrm>
          <a:off x="863588" y="1268760"/>
          <a:ext cx="7416824" cy="4536509"/>
        </p:xfrm>
        <a:graphic>
          <a:graphicData uri="http://schemas.openxmlformats.org/drawingml/2006/table">
            <a:tbl>
              <a:tblPr>
                <a:tableStyleId>{5C22544A-7EE6-4342-B048-85BDC9FD1C3A}</a:tableStyleId>
              </a:tblPr>
              <a:tblGrid>
                <a:gridCol w="576864">
                  <a:extLst>
                    <a:ext uri="{9D8B030D-6E8A-4147-A177-3AD203B41FA5}">
                      <a16:colId xmlns:a16="http://schemas.microsoft.com/office/drawing/2014/main" val="2283796216"/>
                    </a:ext>
                  </a:extLst>
                </a:gridCol>
                <a:gridCol w="1471593">
                  <a:extLst>
                    <a:ext uri="{9D8B030D-6E8A-4147-A177-3AD203B41FA5}">
                      <a16:colId xmlns:a16="http://schemas.microsoft.com/office/drawing/2014/main" val="2844469226"/>
                    </a:ext>
                  </a:extLst>
                </a:gridCol>
                <a:gridCol w="1200819">
                  <a:extLst>
                    <a:ext uri="{9D8B030D-6E8A-4147-A177-3AD203B41FA5}">
                      <a16:colId xmlns:a16="http://schemas.microsoft.com/office/drawing/2014/main" val="3004446584"/>
                    </a:ext>
                  </a:extLst>
                </a:gridCol>
                <a:gridCol w="1342092">
                  <a:extLst>
                    <a:ext uri="{9D8B030D-6E8A-4147-A177-3AD203B41FA5}">
                      <a16:colId xmlns:a16="http://schemas.microsoft.com/office/drawing/2014/main" val="2187173346"/>
                    </a:ext>
                  </a:extLst>
                </a:gridCol>
                <a:gridCol w="1695275">
                  <a:extLst>
                    <a:ext uri="{9D8B030D-6E8A-4147-A177-3AD203B41FA5}">
                      <a16:colId xmlns:a16="http://schemas.microsoft.com/office/drawing/2014/main" val="2649464405"/>
                    </a:ext>
                  </a:extLst>
                </a:gridCol>
                <a:gridCol w="1130181">
                  <a:extLst>
                    <a:ext uri="{9D8B030D-6E8A-4147-A177-3AD203B41FA5}">
                      <a16:colId xmlns:a16="http://schemas.microsoft.com/office/drawing/2014/main" val="1059682418"/>
                    </a:ext>
                  </a:extLst>
                </a:gridCol>
              </a:tblGrid>
              <a:tr h="239773">
                <a:tc>
                  <a:txBody>
                    <a:bodyPr/>
                    <a:lstStyle/>
                    <a:p>
                      <a:pPr algn="ctr" fontAlgn="ctr"/>
                      <a:r>
                        <a:rPr lang="zh-CN" altLang="en-US" sz="1200" u="none" strike="noStrike" dirty="0">
                          <a:effectLst/>
                        </a:rPr>
                        <a:t>序号</a:t>
                      </a:r>
                      <a:endParaRPr lang="zh-CN" altLang="en-US" sz="1200" b="1" i="0" u="none" strike="noStrike" dirty="0">
                        <a:solidFill>
                          <a:srgbClr val="000000"/>
                        </a:solidFill>
                        <a:effectLst/>
                        <a:latin typeface="宋体" panose="02010600030101010101" pitchFamily="2" charset="-122"/>
                        <a:ea typeface="宋体"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200" u="none" strike="noStrike">
                          <a:effectLst/>
                        </a:rPr>
                        <a:t>预测日期</a:t>
                      </a:r>
                      <a:endParaRPr lang="zh-CN" altLang="en-US" sz="1200" b="1"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200" u="none" strike="noStrike">
                          <a:effectLst/>
                        </a:rPr>
                        <a:t>预测机构</a:t>
                      </a:r>
                      <a:endParaRPr lang="zh-CN" altLang="en-US" sz="1200" b="1"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200" u="none" strike="noStrike">
                          <a:effectLst/>
                        </a:rPr>
                        <a:t>研究员</a:t>
                      </a:r>
                      <a:endParaRPr lang="zh-CN" altLang="en-US" sz="1200" b="1"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200" u="none" strike="noStrike">
                          <a:effectLst/>
                        </a:rPr>
                        <a:t>预测目标价</a:t>
                      </a:r>
                      <a:endParaRPr lang="zh-CN" altLang="en-US" sz="1200" b="1"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200" u="none" strike="noStrike">
                          <a:effectLst/>
                        </a:rPr>
                        <a:t>预测时实际价格</a:t>
                      </a:r>
                      <a:endParaRPr lang="zh-CN" altLang="en-US" sz="1200" b="1"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3798265"/>
                  </a:ext>
                </a:extLst>
              </a:tr>
              <a:tr h="268546">
                <a:tc>
                  <a:txBody>
                    <a:bodyPr/>
                    <a:lstStyle/>
                    <a:p>
                      <a:pPr algn="l" fontAlgn="ctr"/>
                      <a:r>
                        <a:rPr lang="en-US" altLang="zh-CN" sz="1600" u="none" strike="noStrike" dirty="0">
                          <a:effectLst/>
                        </a:rPr>
                        <a:t>1</a:t>
                      </a:r>
                      <a:endParaRPr lang="en-US" altLang="zh-CN" sz="1600" b="0" i="0" u="none" strike="noStrike" dirty="0">
                        <a:solidFill>
                          <a:srgbClr val="000000"/>
                        </a:solidFill>
                        <a:effectLst/>
                        <a:latin typeface="宋体" panose="02010600030101010101" pitchFamily="2" charset="-122"/>
                        <a:ea typeface="宋体"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altLang="zh-CN" sz="1600" u="none" strike="noStrike">
                          <a:effectLst/>
                        </a:rPr>
                        <a:t>2023-03-11</a:t>
                      </a:r>
                      <a:endParaRPr lang="en-US" altLang="zh-CN" sz="160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600" u="none" strike="noStrike">
                          <a:effectLst/>
                        </a:rPr>
                        <a:t>国金证券</a:t>
                      </a:r>
                      <a:endParaRPr lang="zh-CN" altLang="en-US" sz="160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600" u="none" strike="noStrike">
                          <a:effectLst/>
                        </a:rPr>
                        <a:t>孟灿</a:t>
                      </a:r>
                      <a:endParaRPr lang="zh-CN" altLang="en-US" sz="160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altLang="zh-CN" sz="1600" u="none" strike="noStrike">
                          <a:effectLst/>
                        </a:rPr>
                        <a:t>271.50</a:t>
                      </a:r>
                      <a:endParaRPr lang="en-US" altLang="zh-CN" sz="160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altLang="zh-CN" sz="1600" u="none" strike="noStrike">
                          <a:effectLst/>
                        </a:rPr>
                        <a:t>193</a:t>
                      </a:r>
                      <a:endParaRPr lang="en-US" altLang="zh-CN" sz="160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77613644"/>
                  </a:ext>
                </a:extLst>
              </a:tr>
              <a:tr h="268546">
                <a:tc>
                  <a:txBody>
                    <a:bodyPr/>
                    <a:lstStyle/>
                    <a:p>
                      <a:pPr algn="l" fontAlgn="ctr"/>
                      <a:r>
                        <a:rPr lang="en-US" altLang="zh-CN" sz="1600" u="none" strike="noStrike">
                          <a:effectLst/>
                        </a:rPr>
                        <a:t>2</a:t>
                      </a:r>
                      <a:endParaRPr lang="en-US" altLang="zh-CN" sz="160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altLang="zh-CN" sz="1600" u="none" strike="noStrike">
                          <a:effectLst/>
                        </a:rPr>
                        <a:t>2022-11-01</a:t>
                      </a:r>
                      <a:endParaRPr lang="en-US" altLang="zh-CN" sz="160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600" u="none" strike="noStrike">
                          <a:effectLst/>
                        </a:rPr>
                        <a:t>华福证券</a:t>
                      </a:r>
                      <a:endParaRPr lang="zh-CN" altLang="en-US" sz="160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600" u="none" strike="noStrike">
                          <a:effectLst/>
                        </a:rPr>
                        <a:t>钱劲宇</a:t>
                      </a:r>
                      <a:endParaRPr lang="zh-CN" altLang="en-US" sz="160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altLang="zh-CN" sz="1600" u="none" strike="noStrike">
                          <a:effectLst/>
                        </a:rPr>
                        <a:t>234.00</a:t>
                      </a:r>
                      <a:endParaRPr lang="en-US" altLang="zh-CN" sz="160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altLang="zh-CN" sz="1600" u="none" strike="noStrike">
                          <a:effectLst/>
                        </a:rPr>
                        <a:t>218</a:t>
                      </a:r>
                      <a:endParaRPr lang="en-US" altLang="zh-CN" sz="160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79359326"/>
                  </a:ext>
                </a:extLst>
              </a:tr>
              <a:tr h="268546">
                <a:tc>
                  <a:txBody>
                    <a:bodyPr/>
                    <a:lstStyle/>
                    <a:p>
                      <a:pPr algn="l" fontAlgn="ctr"/>
                      <a:r>
                        <a:rPr lang="en-US" altLang="zh-CN" sz="1600" u="none" strike="noStrike">
                          <a:effectLst/>
                        </a:rPr>
                        <a:t>3</a:t>
                      </a:r>
                      <a:endParaRPr lang="en-US" altLang="zh-CN" sz="160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altLang="zh-CN" sz="1600" u="none" strike="noStrike" dirty="0">
                          <a:effectLst/>
                        </a:rPr>
                        <a:t>2022-08-31</a:t>
                      </a:r>
                      <a:endParaRPr lang="en-US" altLang="zh-CN" sz="1600" b="0" i="0" u="none" strike="noStrike" dirty="0">
                        <a:solidFill>
                          <a:srgbClr val="000000"/>
                        </a:solidFill>
                        <a:effectLst/>
                        <a:latin typeface="宋体" panose="02010600030101010101" pitchFamily="2" charset="-122"/>
                        <a:ea typeface="宋体"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600" u="none" strike="noStrike">
                          <a:effectLst/>
                        </a:rPr>
                        <a:t>东方证券</a:t>
                      </a:r>
                      <a:endParaRPr lang="zh-CN" altLang="en-US" sz="160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600" u="none" strike="noStrike">
                          <a:effectLst/>
                        </a:rPr>
                        <a:t>浦俊懿</a:t>
                      </a:r>
                      <a:endParaRPr lang="zh-CN" altLang="en-US" sz="160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altLang="zh-CN" sz="1600" u="none" strike="noStrike">
                          <a:effectLst/>
                        </a:rPr>
                        <a:t>184.50</a:t>
                      </a:r>
                      <a:endParaRPr lang="en-US" altLang="zh-CN" sz="160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altLang="zh-CN" sz="1600" u="none" strike="noStrike">
                          <a:effectLst/>
                        </a:rPr>
                        <a:t>177</a:t>
                      </a:r>
                      <a:endParaRPr lang="en-US" altLang="zh-CN" sz="160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3767071"/>
                  </a:ext>
                </a:extLst>
              </a:tr>
              <a:tr h="268546">
                <a:tc>
                  <a:txBody>
                    <a:bodyPr/>
                    <a:lstStyle/>
                    <a:p>
                      <a:pPr algn="l" fontAlgn="ctr"/>
                      <a:r>
                        <a:rPr lang="en-US" altLang="zh-CN" sz="1600" u="none" strike="noStrike">
                          <a:effectLst/>
                        </a:rPr>
                        <a:t>4</a:t>
                      </a:r>
                      <a:endParaRPr lang="en-US" altLang="zh-CN" sz="160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altLang="zh-CN" sz="1600" u="none" strike="noStrike">
                          <a:effectLst/>
                        </a:rPr>
                        <a:t>2022-08-06</a:t>
                      </a:r>
                      <a:endParaRPr lang="en-US" altLang="zh-CN" sz="160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600" u="none" strike="noStrike">
                          <a:effectLst/>
                        </a:rPr>
                        <a:t>国元证券</a:t>
                      </a:r>
                      <a:endParaRPr lang="zh-CN" altLang="en-US" sz="160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600" u="none" strike="noStrike">
                          <a:effectLst/>
                        </a:rPr>
                        <a:t>耿军军</a:t>
                      </a:r>
                      <a:endParaRPr lang="zh-CN" altLang="en-US" sz="160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altLang="zh-CN" sz="1600" u="none" strike="noStrike">
                          <a:effectLst/>
                        </a:rPr>
                        <a:t>271.00</a:t>
                      </a:r>
                      <a:endParaRPr lang="en-US" altLang="zh-CN" sz="160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altLang="zh-CN" sz="1600" u="none" strike="noStrike">
                          <a:effectLst/>
                        </a:rPr>
                        <a:t>253</a:t>
                      </a:r>
                      <a:endParaRPr lang="en-US" altLang="zh-CN" sz="160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19872595"/>
                  </a:ext>
                </a:extLst>
              </a:tr>
              <a:tr h="268546">
                <a:tc>
                  <a:txBody>
                    <a:bodyPr/>
                    <a:lstStyle/>
                    <a:p>
                      <a:pPr algn="l" fontAlgn="ctr"/>
                      <a:r>
                        <a:rPr lang="en-US" altLang="zh-CN" sz="1600" u="none" strike="noStrike">
                          <a:effectLst/>
                        </a:rPr>
                        <a:t>5</a:t>
                      </a:r>
                      <a:endParaRPr lang="en-US" altLang="zh-CN" sz="160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altLang="zh-CN" sz="1600" u="none" strike="noStrike" dirty="0">
                          <a:effectLst/>
                        </a:rPr>
                        <a:t>2022-06-15</a:t>
                      </a:r>
                      <a:endParaRPr lang="en-US" altLang="zh-CN" sz="1600" b="0" i="0" u="none" strike="noStrike" dirty="0">
                        <a:solidFill>
                          <a:srgbClr val="000000"/>
                        </a:solidFill>
                        <a:effectLst/>
                        <a:latin typeface="宋体" panose="02010600030101010101" pitchFamily="2" charset="-122"/>
                        <a:ea typeface="宋体"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600" u="none" strike="noStrike">
                          <a:effectLst/>
                        </a:rPr>
                        <a:t>国元证券</a:t>
                      </a:r>
                      <a:endParaRPr lang="zh-CN" altLang="en-US" sz="160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600" u="none" strike="noStrike">
                          <a:effectLst/>
                        </a:rPr>
                        <a:t>耿军军</a:t>
                      </a:r>
                      <a:endParaRPr lang="zh-CN" altLang="en-US" sz="160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altLang="zh-CN" sz="1600" u="none" strike="noStrike">
                          <a:effectLst/>
                        </a:rPr>
                        <a:t>243.90</a:t>
                      </a:r>
                      <a:endParaRPr lang="en-US" altLang="zh-CN" sz="160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altLang="zh-CN" sz="1600" u="none" strike="noStrike">
                          <a:effectLst/>
                        </a:rPr>
                        <a:t>208</a:t>
                      </a:r>
                      <a:endParaRPr lang="en-US" altLang="zh-CN" sz="160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27205443"/>
                  </a:ext>
                </a:extLst>
              </a:tr>
              <a:tr h="268546">
                <a:tc>
                  <a:txBody>
                    <a:bodyPr/>
                    <a:lstStyle/>
                    <a:p>
                      <a:pPr algn="l" fontAlgn="ctr"/>
                      <a:r>
                        <a:rPr lang="en-US" altLang="zh-CN" sz="1600" u="none" strike="noStrike">
                          <a:effectLst/>
                        </a:rPr>
                        <a:t>6</a:t>
                      </a:r>
                      <a:endParaRPr lang="en-US" altLang="zh-CN" sz="160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altLang="zh-CN" sz="1600" u="none" strike="noStrike">
                          <a:effectLst/>
                        </a:rPr>
                        <a:t>2022-06-01</a:t>
                      </a:r>
                      <a:endParaRPr lang="en-US" altLang="zh-CN" sz="160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600" u="none" strike="noStrike" dirty="0">
                          <a:effectLst/>
                        </a:rPr>
                        <a:t>华福证券</a:t>
                      </a:r>
                      <a:endParaRPr lang="zh-CN" altLang="en-US" sz="1600" b="0" i="0" u="none" strike="noStrike" dirty="0">
                        <a:solidFill>
                          <a:srgbClr val="000000"/>
                        </a:solidFill>
                        <a:effectLst/>
                        <a:latin typeface="宋体" panose="02010600030101010101" pitchFamily="2" charset="-122"/>
                        <a:ea typeface="宋体"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600" u="none" strike="noStrike">
                          <a:effectLst/>
                        </a:rPr>
                        <a:t>钱劲宇</a:t>
                      </a:r>
                      <a:endParaRPr lang="zh-CN" altLang="en-US" sz="160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altLang="zh-CN" sz="1600" u="none" strike="noStrike">
                          <a:effectLst/>
                        </a:rPr>
                        <a:t>317.10</a:t>
                      </a:r>
                      <a:endParaRPr lang="en-US" altLang="zh-CN" sz="160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altLang="zh-CN" sz="1600" u="none" strike="noStrike" dirty="0">
                          <a:effectLst/>
                        </a:rPr>
                        <a:t>260</a:t>
                      </a:r>
                      <a:endParaRPr lang="en-US" altLang="zh-CN" sz="1600" b="0" i="0" u="none" strike="noStrike" dirty="0">
                        <a:solidFill>
                          <a:srgbClr val="000000"/>
                        </a:solidFill>
                        <a:effectLst/>
                        <a:latin typeface="宋体" panose="02010600030101010101" pitchFamily="2" charset="-122"/>
                        <a:ea typeface="宋体"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62600527"/>
                  </a:ext>
                </a:extLst>
              </a:tr>
              <a:tr h="268546">
                <a:tc>
                  <a:txBody>
                    <a:bodyPr/>
                    <a:lstStyle/>
                    <a:p>
                      <a:pPr algn="l" fontAlgn="ctr"/>
                      <a:r>
                        <a:rPr lang="en-US" altLang="zh-CN" sz="1600" u="none" strike="noStrike">
                          <a:effectLst/>
                        </a:rPr>
                        <a:t>8</a:t>
                      </a:r>
                      <a:endParaRPr lang="en-US" altLang="zh-CN" sz="160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altLang="zh-CN" sz="1600" u="none" strike="noStrike">
                          <a:effectLst/>
                        </a:rPr>
                        <a:t>2022-04-24</a:t>
                      </a:r>
                      <a:endParaRPr lang="en-US" altLang="zh-CN" sz="160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600" u="none" strike="noStrike">
                          <a:effectLst/>
                        </a:rPr>
                        <a:t>西南证券</a:t>
                      </a:r>
                      <a:endParaRPr lang="zh-CN" altLang="en-US" sz="160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600" u="none" strike="noStrike">
                          <a:effectLst/>
                        </a:rPr>
                        <a:t>王湘杰</a:t>
                      </a:r>
                      <a:endParaRPr lang="zh-CN" altLang="en-US" sz="160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altLang="zh-CN" sz="1600" u="none" strike="noStrike">
                          <a:effectLst/>
                        </a:rPr>
                        <a:t>243.75</a:t>
                      </a:r>
                      <a:endParaRPr lang="en-US" altLang="zh-CN" sz="160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altLang="zh-CN" sz="1600" u="none" strike="noStrike">
                          <a:effectLst/>
                        </a:rPr>
                        <a:t>200</a:t>
                      </a:r>
                      <a:endParaRPr lang="en-US" altLang="zh-CN" sz="160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79161875"/>
                  </a:ext>
                </a:extLst>
              </a:tr>
              <a:tr h="268546">
                <a:tc>
                  <a:txBody>
                    <a:bodyPr/>
                    <a:lstStyle/>
                    <a:p>
                      <a:pPr algn="l" fontAlgn="ctr"/>
                      <a:r>
                        <a:rPr lang="en-US" altLang="zh-CN" sz="1600" u="none" strike="noStrike">
                          <a:effectLst/>
                        </a:rPr>
                        <a:t>11</a:t>
                      </a:r>
                      <a:endParaRPr lang="en-US" altLang="zh-CN" sz="160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altLang="zh-CN" sz="1600" u="none" strike="noStrike">
                          <a:effectLst/>
                        </a:rPr>
                        <a:t>2022-04-12</a:t>
                      </a:r>
                      <a:endParaRPr lang="en-US" altLang="zh-CN" sz="160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600" u="none" strike="noStrike" dirty="0">
                          <a:effectLst/>
                        </a:rPr>
                        <a:t>东北证券</a:t>
                      </a:r>
                      <a:endParaRPr lang="zh-CN" altLang="en-US" sz="1600" b="0" i="0" u="none" strike="noStrike" dirty="0">
                        <a:solidFill>
                          <a:srgbClr val="000000"/>
                        </a:solidFill>
                        <a:effectLst/>
                        <a:latin typeface="宋体" panose="02010600030101010101" pitchFamily="2" charset="-122"/>
                        <a:ea typeface="宋体"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600" u="none" strike="noStrike">
                          <a:effectLst/>
                        </a:rPr>
                        <a:t>黄净</a:t>
                      </a:r>
                      <a:endParaRPr lang="zh-CN" altLang="en-US" sz="160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altLang="zh-CN" sz="1600" u="none" strike="noStrike">
                          <a:effectLst/>
                        </a:rPr>
                        <a:t>240.00</a:t>
                      </a:r>
                      <a:endParaRPr lang="en-US" altLang="zh-CN" sz="160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altLang="zh-CN" sz="1600" u="none" strike="noStrike">
                          <a:effectLst/>
                        </a:rPr>
                        <a:t>206</a:t>
                      </a:r>
                      <a:endParaRPr lang="en-US" altLang="zh-CN" sz="160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89232518"/>
                  </a:ext>
                </a:extLst>
              </a:tr>
              <a:tr h="268546">
                <a:tc>
                  <a:txBody>
                    <a:bodyPr/>
                    <a:lstStyle/>
                    <a:p>
                      <a:pPr algn="l" fontAlgn="ctr"/>
                      <a:r>
                        <a:rPr lang="en-US" altLang="zh-CN" sz="1600" u="none" strike="noStrike">
                          <a:effectLst/>
                        </a:rPr>
                        <a:t>12</a:t>
                      </a:r>
                      <a:endParaRPr lang="en-US" altLang="zh-CN" sz="160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altLang="zh-CN" sz="1600" u="none" strike="noStrike">
                          <a:effectLst/>
                        </a:rPr>
                        <a:t>2022-04-11</a:t>
                      </a:r>
                      <a:endParaRPr lang="en-US" altLang="zh-CN" sz="160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600" u="none" strike="noStrike" dirty="0">
                          <a:effectLst/>
                        </a:rPr>
                        <a:t>国元证券</a:t>
                      </a:r>
                      <a:endParaRPr lang="zh-CN" altLang="en-US" sz="1600" b="0" i="0" u="none" strike="noStrike" dirty="0">
                        <a:solidFill>
                          <a:srgbClr val="000000"/>
                        </a:solidFill>
                        <a:effectLst/>
                        <a:latin typeface="宋体" panose="02010600030101010101" pitchFamily="2" charset="-122"/>
                        <a:ea typeface="宋体"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600" u="none" strike="noStrike">
                          <a:effectLst/>
                        </a:rPr>
                        <a:t>耿军军</a:t>
                      </a:r>
                      <a:endParaRPr lang="zh-CN" altLang="en-US" sz="160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altLang="zh-CN" sz="1600" u="none" strike="noStrike">
                          <a:effectLst/>
                        </a:rPr>
                        <a:t>304.00</a:t>
                      </a:r>
                      <a:endParaRPr lang="en-US" altLang="zh-CN" sz="160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altLang="zh-CN" sz="1600" u="none" strike="noStrike">
                          <a:effectLst/>
                        </a:rPr>
                        <a:t>204</a:t>
                      </a:r>
                      <a:endParaRPr lang="en-US" altLang="zh-CN" sz="160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09305657"/>
                  </a:ext>
                </a:extLst>
              </a:tr>
              <a:tr h="268546">
                <a:tc>
                  <a:txBody>
                    <a:bodyPr/>
                    <a:lstStyle/>
                    <a:p>
                      <a:pPr algn="l" fontAlgn="ctr"/>
                      <a:r>
                        <a:rPr lang="en-US" altLang="zh-CN" sz="1600" u="none" strike="noStrike">
                          <a:effectLst/>
                        </a:rPr>
                        <a:t>13</a:t>
                      </a:r>
                      <a:endParaRPr lang="en-US" altLang="zh-CN" sz="160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altLang="zh-CN" sz="1600" u="none" strike="noStrike">
                          <a:effectLst/>
                        </a:rPr>
                        <a:t>2022-03-21</a:t>
                      </a:r>
                      <a:endParaRPr lang="en-US" altLang="zh-CN" sz="160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600" u="none" strike="noStrike">
                          <a:effectLst/>
                        </a:rPr>
                        <a:t>德邦证券</a:t>
                      </a:r>
                      <a:endParaRPr lang="zh-CN" altLang="en-US" sz="160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600" u="none" strike="noStrike" dirty="0">
                          <a:effectLst/>
                        </a:rPr>
                        <a:t>赵伟博</a:t>
                      </a:r>
                      <a:endParaRPr lang="zh-CN" altLang="en-US" sz="1600" b="0" i="0" u="none" strike="noStrike" dirty="0">
                        <a:solidFill>
                          <a:srgbClr val="000000"/>
                        </a:solidFill>
                        <a:effectLst/>
                        <a:latin typeface="宋体" panose="02010600030101010101" pitchFamily="2" charset="-122"/>
                        <a:ea typeface="宋体"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altLang="zh-CN" sz="1600" u="none" strike="noStrike">
                          <a:effectLst/>
                        </a:rPr>
                        <a:t>291.83</a:t>
                      </a:r>
                      <a:r>
                        <a:rPr lang="zh-CN" altLang="en-US" sz="1600" u="none" strike="noStrike">
                          <a:effectLst/>
                        </a:rPr>
                        <a:t>至</a:t>
                      </a:r>
                      <a:r>
                        <a:rPr lang="en-US" altLang="zh-CN" sz="1600" u="none" strike="noStrike">
                          <a:effectLst/>
                        </a:rPr>
                        <a:t>333.53</a:t>
                      </a:r>
                      <a:endParaRPr lang="en-US" altLang="zh-CN" sz="160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altLang="zh-CN" sz="1600" u="none" strike="noStrike">
                          <a:effectLst/>
                        </a:rPr>
                        <a:t>230</a:t>
                      </a:r>
                      <a:endParaRPr lang="en-US" altLang="zh-CN" sz="160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25321384"/>
                  </a:ext>
                </a:extLst>
              </a:tr>
              <a:tr h="268546">
                <a:tc>
                  <a:txBody>
                    <a:bodyPr/>
                    <a:lstStyle/>
                    <a:p>
                      <a:pPr algn="l" fontAlgn="ctr"/>
                      <a:r>
                        <a:rPr lang="en-US" altLang="zh-CN" sz="1600" u="none" strike="noStrike">
                          <a:effectLst/>
                        </a:rPr>
                        <a:t>14</a:t>
                      </a:r>
                      <a:endParaRPr lang="en-US" altLang="zh-CN" sz="160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altLang="zh-CN" sz="1600" u="none" strike="noStrike">
                          <a:effectLst/>
                        </a:rPr>
                        <a:t>2022-03-12</a:t>
                      </a:r>
                      <a:endParaRPr lang="en-US" altLang="zh-CN" sz="160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600" u="none" strike="noStrike">
                          <a:effectLst/>
                        </a:rPr>
                        <a:t>东方证券</a:t>
                      </a:r>
                      <a:endParaRPr lang="zh-CN" altLang="en-US" sz="160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600" u="none" strike="noStrike">
                          <a:effectLst/>
                        </a:rPr>
                        <a:t>浦俊懿</a:t>
                      </a:r>
                      <a:endParaRPr lang="zh-CN" altLang="en-US" sz="160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altLang="zh-CN" sz="1600" u="none" strike="noStrike" dirty="0">
                          <a:effectLst/>
                        </a:rPr>
                        <a:t>253.98</a:t>
                      </a:r>
                      <a:endParaRPr lang="en-US" altLang="zh-CN" sz="1600" b="0" i="0" u="none" strike="noStrike" dirty="0">
                        <a:solidFill>
                          <a:srgbClr val="000000"/>
                        </a:solidFill>
                        <a:effectLst/>
                        <a:latin typeface="宋体" panose="02010600030101010101" pitchFamily="2" charset="-122"/>
                        <a:ea typeface="宋体"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altLang="zh-CN" sz="1600" u="none" strike="noStrike">
                          <a:effectLst/>
                        </a:rPr>
                        <a:t>234</a:t>
                      </a:r>
                      <a:endParaRPr lang="en-US" altLang="zh-CN" sz="160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27923936"/>
                  </a:ext>
                </a:extLst>
              </a:tr>
              <a:tr h="268546">
                <a:tc>
                  <a:txBody>
                    <a:bodyPr/>
                    <a:lstStyle/>
                    <a:p>
                      <a:pPr algn="l" fontAlgn="ctr"/>
                      <a:r>
                        <a:rPr lang="en-US" altLang="zh-CN" sz="1600" u="none" strike="noStrike">
                          <a:effectLst/>
                        </a:rPr>
                        <a:t>15</a:t>
                      </a:r>
                      <a:endParaRPr lang="en-US" altLang="zh-CN" sz="160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altLang="zh-CN" sz="1600" u="none" strike="noStrike">
                          <a:effectLst/>
                        </a:rPr>
                        <a:t>2022-01-28</a:t>
                      </a:r>
                      <a:endParaRPr lang="en-US" altLang="zh-CN" sz="160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600" u="none" strike="noStrike">
                          <a:effectLst/>
                        </a:rPr>
                        <a:t>国元证券</a:t>
                      </a:r>
                      <a:endParaRPr lang="zh-CN" altLang="en-US" sz="160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600" u="none" strike="noStrike">
                          <a:effectLst/>
                        </a:rPr>
                        <a:t>耿军军</a:t>
                      </a:r>
                      <a:endParaRPr lang="zh-CN" altLang="en-US" sz="160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altLang="zh-CN" sz="1600" u="none" strike="noStrike" dirty="0">
                          <a:effectLst/>
                        </a:rPr>
                        <a:t>410.66</a:t>
                      </a:r>
                      <a:endParaRPr lang="en-US" altLang="zh-CN" sz="1600" b="0" i="0" u="none" strike="noStrike" dirty="0">
                        <a:solidFill>
                          <a:srgbClr val="000000"/>
                        </a:solidFill>
                        <a:effectLst/>
                        <a:latin typeface="宋体" panose="02010600030101010101" pitchFamily="2" charset="-122"/>
                        <a:ea typeface="宋体"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altLang="zh-CN" sz="1600" u="none" strike="noStrike">
                          <a:effectLst/>
                        </a:rPr>
                        <a:t>301</a:t>
                      </a:r>
                      <a:endParaRPr lang="en-US" altLang="zh-CN" sz="160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87221785"/>
                  </a:ext>
                </a:extLst>
              </a:tr>
              <a:tr h="268546">
                <a:tc>
                  <a:txBody>
                    <a:bodyPr/>
                    <a:lstStyle/>
                    <a:p>
                      <a:pPr algn="l" fontAlgn="ctr"/>
                      <a:r>
                        <a:rPr lang="en-US" altLang="zh-CN" sz="1600" u="none" strike="noStrike">
                          <a:effectLst/>
                        </a:rPr>
                        <a:t>16</a:t>
                      </a:r>
                      <a:endParaRPr lang="en-US" altLang="zh-CN" sz="160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altLang="zh-CN" sz="1600" u="none" strike="noStrike">
                          <a:effectLst/>
                        </a:rPr>
                        <a:t>2021-10-24</a:t>
                      </a:r>
                      <a:endParaRPr lang="en-US" altLang="zh-CN" sz="160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600" u="none" strike="noStrike">
                          <a:effectLst/>
                        </a:rPr>
                        <a:t>国元证券</a:t>
                      </a:r>
                      <a:endParaRPr lang="zh-CN" altLang="en-US" sz="160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600" u="none" strike="noStrike">
                          <a:effectLst/>
                        </a:rPr>
                        <a:t>耿军军</a:t>
                      </a:r>
                      <a:endParaRPr lang="zh-CN" altLang="en-US" sz="160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altLang="zh-CN" sz="1600" u="none" strike="noStrike" dirty="0">
                          <a:effectLst/>
                        </a:rPr>
                        <a:t>608.73</a:t>
                      </a:r>
                      <a:endParaRPr lang="en-US" altLang="zh-CN" sz="1600" b="0" i="0" u="none" strike="noStrike" dirty="0">
                        <a:solidFill>
                          <a:srgbClr val="000000"/>
                        </a:solidFill>
                        <a:effectLst/>
                        <a:latin typeface="宋体" panose="02010600030101010101" pitchFamily="2" charset="-122"/>
                        <a:ea typeface="宋体"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altLang="zh-CN" sz="1600" u="none" strike="noStrike" dirty="0">
                          <a:effectLst/>
                        </a:rPr>
                        <a:t>375</a:t>
                      </a:r>
                      <a:endParaRPr lang="en-US" altLang="zh-CN" sz="1600" b="0" i="0" u="none" strike="noStrike" dirty="0">
                        <a:solidFill>
                          <a:srgbClr val="000000"/>
                        </a:solidFill>
                        <a:effectLst/>
                        <a:latin typeface="宋体" panose="02010600030101010101" pitchFamily="2" charset="-122"/>
                        <a:ea typeface="宋体"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97453575"/>
                  </a:ext>
                </a:extLst>
              </a:tr>
              <a:tr h="268546">
                <a:tc>
                  <a:txBody>
                    <a:bodyPr/>
                    <a:lstStyle/>
                    <a:p>
                      <a:pPr algn="l" fontAlgn="ctr"/>
                      <a:r>
                        <a:rPr lang="en-US" altLang="zh-CN" sz="1600" u="none" strike="noStrike">
                          <a:effectLst/>
                        </a:rPr>
                        <a:t>18</a:t>
                      </a:r>
                      <a:endParaRPr lang="en-US" altLang="zh-CN" sz="160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altLang="zh-CN" sz="1600" u="none" strike="noStrike">
                          <a:effectLst/>
                        </a:rPr>
                        <a:t>2021-09-12</a:t>
                      </a:r>
                      <a:endParaRPr lang="en-US" altLang="zh-CN" sz="160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600" u="none" strike="noStrike">
                          <a:effectLst/>
                        </a:rPr>
                        <a:t>浙商证券</a:t>
                      </a:r>
                      <a:endParaRPr lang="zh-CN" altLang="en-US" sz="160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600" u="none" strike="noStrike">
                          <a:effectLst/>
                        </a:rPr>
                        <a:t>田杰华</a:t>
                      </a:r>
                      <a:endParaRPr lang="zh-CN" altLang="en-US" sz="160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altLang="zh-CN" sz="1600" u="none" strike="noStrike">
                          <a:effectLst/>
                        </a:rPr>
                        <a:t>609.00</a:t>
                      </a:r>
                      <a:endParaRPr lang="en-US" altLang="zh-CN" sz="160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altLang="zh-CN" sz="1600" u="none" strike="noStrike" dirty="0">
                          <a:effectLst/>
                        </a:rPr>
                        <a:t>434</a:t>
                      </a:r>
                      <a:endParaRPr lang="en-US" altLang="zh-CN" sz="1600" b="0" i="0" u="none" strike="noStrike" dirty="0">
                        <a:solidFill>
                          <a:srgbClr val="000000"/>
                        </a:solidFill>
                        <a:effectLst/>
                        <a:latin typeface="宋体" panose="02010600030101010101" pitchFamily="2" charset="-122"/>
                        <a:ea typeface="宋体"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69261609"/>
                  </a:ext>
                </a:extLst>
              </a:tr>
              <a:tr h="268546">
                <a:tc>
                  <a:txBody>
                    <a:bodyPr/>
                    <a:lstStyle/>
                    <a:p>
                      <a:pPr algn="l" fontAlgn="ctr"/>
                      <a:r>
                        <a:rPr lang="en-US" altLang="zh-CN" sz="1600" u="none" strike="noStrike">
                          <a:effectLst/>
                        </a:rPr>
                        <a:t>19</a:t>
                      </a:r>
                      <a:endParaRPr lang="en-US" altLang="zh-CN" sz="160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altLang="zh-CN" sz="1600" u="none" strike="noStrike">
                          <a:effectLst/>
                        </a:rPr>
                        <a:t>2021-09-05</a:t>
                      </a:r>
                      <a:endParaRPr lang="en-US" altLang="zh-CN" sz="160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600" u="none" strike="noStrike">
                          <a:effectLst/>
                        </a:rPr>
                        <a:t>国元证券</a:t>
                      </a:r>
                      <a:endParaRPr lang="zh-CN" altLang="en-US" sz="160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600" u="none" strike="noStrike">
                          <a:effectLst/>
                        </a:rPr>
                        <a:t>耿军军</a:t>
                      </a:r>
                      <a:endParaRPr lang="zh-CN" altLang="en-US" sz="160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altLang="zh-CN" sz="1600" u="none" strike="noStrike">
                          <a:effectLst/>
                        </a:rPr>
                        <a:t>664.07</a:t>
                      </a:r>
                      <a:endParaRPr lang="en-US" altLang="zh-CN" sz="160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altLang="zh-CN" sz="1600" u="none" strike="noStrike" dirty="0">
                          <a:effectLst/>
                        </a:rPr>
                        <a:t>532</a:t>
                      </a:r>
                      <a:endParaRPr lang="en-US" altLang="zh-CN" sz="1600" b="0" i="0" u="none" strike="noStrike" dirty="0">
                        <a:solidFill>
                          <a:srgbClr val="000000"/>
                        </a:solidFill>
                        <a:effectLst/>
                        <a:latin typeface="宋体" panose="02010600030101010101" pitchFamily="2" charset="-122"/>
                        <a:ea typeface="宋体"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91587829"/>
                  </a:ext>
                </a:extLst>
              </a:tr>
              <a:tr h="268546">
                <a:tc>
                  <a:txBody>
                    <a:bodyPr/>
                    <a:lstStyle/>
                    <a:p>
                      <a:pPr algn="l" fontAlgn="ctr"/>
                      <a:r>
                        <a:rPr lang="en-US" altLang="zh-CN" sz="1600" u="none" strike="noStrike">
                          <a:effectLst/>
                        </a:rPr>
                        <a:t>22</a:t>
                      </a:r>
                      <a:endParaRPr lang="en-US" altLang="zh-CN" sz="160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altLang="zh-CN" sz="1600" u="none" strike="noStrike">
                          <a:effectLst/>
                        </a:rPr>
                        <a:t>2021-06-20</a:t>
                      </a:r>
                      <a:endParaRPr lang="en-US" altLang="zh-CN" sz="160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600" u="none" strike="noStrike">
                          <a:effectLst/>
                        </a:rPr>
                        <a:t>天风证券</a:t>
                      </a:r>
                      <a:endParaRPr lang="zh-CN" altLang="en-US" sz="160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600" u="none" strike="noStrike">
                          <a:effectLst/>
                        </a:rPr>
                        <a:t>缪欣君</a:t>
                      </a:r>
                      <a:endParaRPr lang="zh-CN" altLang="en-US" sz="160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altLang="zh-CN" sz="1600" u="none" strike="noStrike">
                          <a:effectLst/>
                        </a:rPr>
                        <a:t>645.16</a:t>
                      </a:r>
                      <a:endParaRPr lang="en-US" altLang="zh-CN" sz="1600" b="0" i="0" u="none" strike="noStrike">
                        <a:solidFill>
                          <a:srgbClr val="000000"/>
                        </a:solidFill>
                        <a:effectLst/>
                        <a:latin typeface="宋体" panose="02010600030101010101" pitchFamily="2" charset="-122"/>
                        <a:ea typeface="宋体"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altLang="zh-CN" sz="1600" u="none" strike="noStrike" dirty="0">
                          <a:effectLst/>
                        </a:rPr>
                        <a:t>582</a:t>
                      </a:r>
                      <a:endParaRPr lang="en-US" altLang="zh-CN" sz="1600" b="0" i="0" u="none" strike="noStrike" dirty="0">
                        <a:solidFill>
                          <a:srgbClr val="000000"/>
                        </a:solidFill>
                        <a:effectLst/>
                        <a:latin typeface="宋体" panose="02010600030101010101" pitchFamily="2" charset="-122"/>
                        <a:ea typeface="宋体" panose="02010600030101010101" pitchFamily="2" charset="-122"/>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09135890"/>
                  </a:ext>
                </a:extLst>
              </a:tr>
            </a:tbl>
          </a:graphicData>
        </a:graphic>
      </p:graphicFrame>
      <p:sp>
        <p:nvSpPr>
          <p:cNvPr id="3" name="文本框 2">
            <a:extLst>
              <a:ext uri="{FF2B5EF4-FFF2-40B4-BE49-F238E27FC236}">
                <a16:creationId xmlns:a16="http://schemas.microsoft.com/office/drawing/2014/main" id="{F26A5117-7056-33A9-8540-FB62E152159C}"/>
              </a:ext>
            </a:extLst>
          </p:cNvPr>
          <p:cNvSpPr txBox="1"/>
          <p:nvPr/>
        </p:nvSpPr>
        <p:spPr>
          <a:xfrm>
            <a:off x="863588" y="6021288"/>
            <a:ext cx="7740860" cy="369332"/>
          </a:xfrm>
          <a:prstGeom prst="rect">
            <a:avLst/>
          </a:prstGeom>
          <a:noFill/>
        </p:spPr>
        <p:txBody>
          <a:bodyPr wrap="square" rtlCol="0">
            <a:spAutoFit/>
          </a:bodyPr>
          <a:lstStyle/>
          <a:p>
            <a:r>
              <a:rPr lang="zh-CN" altLang="en-US" b="1" dirty="0">
                <a:solidFill>
                  <a:srgbClr val="FF0000"/>
                </a:solidFill>
              </a:rPr>
              <a:t>千万坚定，不能一味跟着市场走！</a:t>
            </a:r>
          </a:p>
        </p:txBody>
      </p:sp>
    </p:spTree>
    <p:extLst>
      <p:ext uri="{BB962C8B-B14F-4D97-AF65-F5344CB8AC3E}">
        <p14:creationId xmlns:p14="http://schemas.microsoft.com/office/powerpoint/2010/main" val="21408957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34CD473-7C2B-4886-B1B5-D8FA07D6261F}"/>
              </a:ext>
            </a:extLst>
          </p:cNvPr>
          <p:cNvSpPr>
            <a:spLocks noGrp="1"/>
          </p:cNvSpPr>
          <p:nvPr>
            <p:ph type="title"/>
          </p:nvPr>
        </p:nvSpPr>
        <p:spPr/>
        <p:txBody>
          <a:bodyPr/>
          <a:lstStyle/>
          <a:p>
            <a:r>
              <a:rPr lang="zh-CN" altLang="en-US" dirty="0"/>
              <a:t>业务</a:t>
            </a:r>
          </a:p>
        </p:txBody>
      </p:sp>
      <p:pic>
        <p:nvPicPr>
          <p:cNvPr id="4" name="内容占位符 3">
            <a:extLst>
              <a:ext uri="{FF2B5EF4-FFF2-40B4-BE49-F238E27FC236}">
                <a16:creationId xmlns:a16="http://schemas.microsoft.com/office/drawing/2014/main" id="{4947023F-DE42-4D46-AA53-1F12204F2618}"/>
              </a:ext>
            </a:extLst>
          </p:cNvPr>
          <p:cNvPicPr>
            <a:picLocks noGrp="1" noChangeAspect="1"/>
          </p:cNvPicPr>
          <p:nvPr>
            <p:ph idx="1"/>
          </p:nvPr>
        </p:nvPicPr>
        <p:blipFill>
          <a:blip r:embed="rId2"/>
          <a:stretch>
            <a:fillRect/>
          </a:stretch>
        </p:blipFill>
        <p:spPr>
          <a:xfrm>
            <a:off x="643774" y="1268760"/>
            <a:ext cx="3522577" cy="2515418"/>
          </a:xfrm>
          <a:prstGeom prst="rect">
            <a:avLst/>
          </a:prstGeom>
        </p:spPr>
      </p:pic>
      <p:pic>
        <p:nvPicPr>
          <p:cNvPr id="5" name="图片 4">
            <a:extLst>
              <a:ext uri="{FF2B5EF4-FFF2-40B4-BE49-F238E27FC236}">
                <a16:creationId xmlns:a16="http://schemas.microsoft.com/office/drawing/2014/main" id="{1959BF8F-B93B-4337-9142-7A87EEA036BB}"/>
              </a:ext>
            </a:extLst>
          </p:cNvPr>
          <p:cNvPicPr>
            <a:picLocks noChangeAspect="1"/>
          </p:cNvPicPr>
          <p:nvPr/>
        </p:nvPicPr>
        <p:blipFill>
          <a:blip r:embed="rId3"/>
          <a:stretch>
            <a:fillRect/>
          </a:stretch>
        </p:blipFill>
        <p:spPr>
          <a:xfrm>
            <a:off x="4332776" y="1268760"/>
            <a:ext cx="4247875" cy="2567397"/>
          </a:xfrm>
          <a:prstGeom prst="rect">
            <a:avLst/>
          </a:prstGeom>
        </p:spPr>
      </p:pic>
      <p:pic>
        <p:nvPicPr>
          <p:cNvPr id="6" name="图片 5">
            <a:extLst>
              <a:ext uri="{FF2B5EF4-FFF2-40B4-BE49-F238E27FC236}">
                <a16:creationId xmlns:a16="http://schemas.microsoft.com/office/drawing/2014/main" id="{EB81C0C7-0B06-434C-A658-EED1A3A0954F}"/>
              </a:ext>
            </a:extLst>
          </p:cNvPr>
          <p:cNvPicPr>
            <a:picLocks noChangeAspect="1"/>
          </p:cNvPicPr>
          <p:nvPr/>
        </p:nvPicPr>
        <p:blipFill>
          <a:blip r:embed="rId4"/>
          <a:stretch>
            <a:fillRect/>
          </a:stretch>
        </p:blipFill>
        <p:spPr>
          <a:xfrm>
            <a:off x="751995" y="3933056"/>
            <a:ext cx="3306134" cy="2530927"/>
          </a:xfrm>
          <a:prstGeom prst="rect">
            <a:avLst/>
          </a:prstGeom>
        </p:spPr>
      </p:pic>
      <p:pic>
        <p:nvPicPr>
          <p:cNvPr id="7" name="图片 6">
            <a:extLst>
              <a:ext uri="{FF2B5EF4-FFF2-40B4-BE49-F238E27FC236}">
                <a16:creationId xmlns:a16="http://schemas.microsoft.com/office/drawing/2014/main" id="{7900AC10-6E3B-48D5-80AC-C3106A5F6659}"/>
              </a:ext>
            </a:extLst>
          </p:cNvPr>
          <p:cNvPicPr>
            <a:picLocks noChangeAspect="1"/>
          </p:cNvPicPr>
          <p:nvPr/>
        </p:nvPicPr>
        <p:blipFill>
          <a:blip r:embed="rId5"/>
          <a:stretch>
            <a:fillRect/>
          </a:stretch>
        </p:blipFill>
        <p:spPr>
          <a:xfrm>
            <a:off x="4788024" y="3947904"/>
            <a:ext cx="2776165" cy="2436384"/>
          </a:xfrm>
          <a:prstGeom prst="rect">
            <a:avLst/>
          </a:prstGeom>
        </p:spPr>
      </p:pic>
    </p:spTree>
    <p:extLst>
      <p:ext uri="{BB962C8B-B14F-4D97-AF65-F5344CB8AC3E}">
        <p14:creationId xmlns:p14="http://schemas.microsoft.com/office/powerpoint/2010/main" val="30703484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FE7CA43-C47B-3E38-4DD7-1ADCB57BEBC8}"/>
              </a:ext>
            </a:extLst>
          </p:cNvPr>
          <p:cNvSpPr>
            <a:spLocks noGrp="1"/>
          </p:cNvSpPr>
          <p:nvPr>
            <p:ph type="title"/>
          </p:nvPr>
        </p:nvSpPr>
        <p:spPr/>
        <p:txBody>
          <a:bodyPr/>
          <a:lstStyle/>
          <a:p>
            <a:r>
              <a:rPr lang="zh-CN" altLang="en-US" dirty="0"/>
              <a:t>可比公司选择</a:t>
            </a:r>
          </a:p>
        </p:txBody>
      </p:sp>
      <p:graphicFrame>
        <p:nvGraphicFramePr>
          <p:cNvPr id="8" name="内容占位符 7">
            <a:extLst>
              <a:ext uri="{FF2B5EF4-FFF2-40B4-BE49-F238E27FC236}">
                <a16:creationId xmlns:a16="http://schemas.microsoft.com/office/drawing/2014/main" id="{028C3654-6592-ADC6-BFB3-60971D88C281}"/>
              </a:ext>
            </a:extLst>
          </p:cNvPr>
          <p:cNvGraphicFramePr>
            <a:graphicFrameLocks noGrp="1"/>
          </p:cNvGraphicFramePr>
          <p:nvPr>
            <p:ph idx="1"/>
          </p:nvPr>
        </p:nvGraphicFramePr>
        <p:xfrm>
          <a:off x="477078" y="1417638"/>
          <a:ext cx="8229600" cy="4667408"/>
        </p:xfrm>
        <a:graphic>
          <a:graphicData uri="http://schemas.openxmlformats.org/drawingml/2006/table">
            <a:tbl>
              <a:tblPr/>
              <a:tblGrid>
                <a:gridCol w="405517">
                  <a:extLst>
                    <a:ext uri="{9D8B030D-6E8A-4147-A177-3AD203B41FA5}">
                      <a16:colId xmlns:a16="http://schemas.microsoft.com/office/drawing/2014/main" val="4177465994"/>
                    </a:ext>
                  </a:extLst>
                </a:gridCol>
                <a:gridCol w="737077">
                  <a:extLst>
                    <a:ext uri="{9D8B030D-6E8A-4147-A177-3AD203B41FA5}">
                      <a16:colId xmlns:a16="http://schemas.microsoft.com/office/drawing/2014/main" val="219023323"/>
                    </a:ext>
                  </a:extLst>
                </a:gridCol>
                <a:gridCol w="503327">
                  <a:extLst>
                    <a:ext uri="{9D8B030D-6E8A-4147-A177-3AD203B41FA5}">
                      <a16:colId xmlns:a16="http://schemas.microsoft.com/office/drawing/2014/main" val="4116897329"/>
                    </a:ext>
                  </a:extLst>
                </a:gridCol>
                <a:gridCol w="1080849">
                  <a:extLst>
                    <a:ext uri="{9D8B030D-6E8A-4147-A177-3AD203B41FA5}">
                      <a16:colId xmlns:a16="http://schemas.microsoft.com/office/drawing/2014/main" val="2660238642"/>
                    </a:ext>
                  </a:extLst>
                </a:gridCol>
                <a:gridCol w="410020">
                  <a:extLst>
                    <a:ext uri="{9D8B030D-6E8A-4147-A177-3AD203B41FA5}">
                      <a16:colId xmlns:a16="http://schemas.microsoft.com/office/drawing/2014/main" val="2583768944"/>
                    </a:ext>
                  </a:extLst>
                </a:gridCol>
                <a:gridCol w="5092810">
                  <a:extLst>
                    <a:ext uri="{9D8B030D-6E8A-4147-A177-3AD203B41FA5}">
                      <a16:colId xmlns:a16="http://schemas.microsoft.com/office/drawing/2014/main" val="2492733814"/>
                    </a:ext>
                  </a:extLst>
                </a:gridCol>
              </a:tblGrid>
              <a:tr h="166977">
                <a:tc>
                  <a:txBody>
                    <a:bodyPr/>
                    <a:lstStyle/>
                    <a:p>
                      <a:pPr algn="l" fontAlgn="ctr"/>
                      <a:r>
                        <a:rPr lang="zh-CN" altLang="en-US" sz="1200" b="0" i="0" u="none" strike="noStrike">
                          <a:solidFill>
                            <a:srgbClr val="000000"/>
                          </a:solidFill>
                          <a:effectLst/>
                          <a:latin typeface="等线" panose="02010600030101010101" pitchFamily="2" charset="-122"/>
                          <a:ea typeface="等线" panose="02010600030101010101" pitchFamily="2" charset="-122"/>
                        </a:rPr>
                        <a:t>序号</a:t>
                      </a:r>
                    </a:p>
                  </a:txBody>
                  <a:tcPr marL="5963" marR="5963" marT="5963"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ctr"/>
                      <a:r>
                        <a:rPr lang="zh-CN" altLang="en-US" sz="1200" b="0" i="0" u="none" strike="noStrike">
                          <a:solidFill>
                            <a:srgbClr val="000000"/>
                          </a:solidFill>
                          <a:effectLst/>
                          <a:latin typeface="等线" panose="02010600030101010101" pitchFamily="2" charset="-122"/>
                          <a:ea typeface="等线" panose="02010600030101010101" pitchFamily="2" charset="-122"/>
                        </a:rPr>
                        <a:t>公司</a:t>
                      </a:r>
                    </a:p>
                  </a:txBody>
                  <a:tcPr marL="5963" marR="5963" marT="5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1200" b="0" i="0" u="none" strike="noStrike">
                          <a:solidFill>
                            <a:srgbClr val="000000"/>
                          </a:solidFill>
                          <a:effectLst/>
                          <a:latin typeface="等线" panose="02010600030101010101" pitchFamily="2" charset="-122"/>
                          <a:ea typeface="等线" panose="02010600030101010101" pitchFamily="2" charset="-122"/>
                        </a:rPr>
                        <a:t>代码</a:t>
                      </a:r>
                    </a:p>
                  </a:txBody>
                  <a:tcPr marL="5963" marR="5963" marT="5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1200" b="0" i="0" u="none" strike="noStrike">
                          <a:solidFill>
                            <a:srgbClr val="000000"/>
                          </a:solidFill>
                          <a:effectLst/>
                          <a:latin typeface="等线" panose="02010600030101010101" pitchFamily="2" charset="-122"/>
                          <a:ea typeface="等线" panose="02010600030101010101" pitchFamily="2" charset="-122"/>
                        </a:rPr>
                        <a:t>上市时间</a:t>
                      </a:r>
                    </a:p>
                  </a:txBody>
                  <a:tcPr marL="5963" marR="5963" marT="5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1200" b="0" i="0" u="none" strike="noStrike">
                          <a:solidFill>
                            <a:srgbClr val="000000"/>
                          </a:solidFill>
                          <a:effectLst/>
                          <a:latin typeface="等线" panose="02010600030101010101" pitchFamily="2" charset="-122"/>
                          <a:ea typeface="等线" panose="02010600030101010101" pitchFamily="2" charset="-122"/>
                        </a:rPr>
                        <a:t>市值</a:t>
                      </a:r>
                      <a:r>
                        <a:rPr lang="en-US" altLang="zh-CN" sz="1200" b="0" i="0" u="none" strike="noStrike">
                          <a:solidFill>
                            <a:srgbClr val="000000"/>
                          </a:solidFill>
                          <a:effectLst/>
                          <a:latin typeface="等线" panose="02010600030101010101" pitchFamily="2" charset="-122"/>
                          <a:ea typeface="等线" panose="02010600030101010101" pitchFamily="2" charset="-122"/>
                        </a:rPr>
                        <a:t>(</a:t>
                      </a:r>
                      <a:r>
                        <a:rPr lang="zh-CN" altLang="en-US" sz="1200" b="0" i="0" u="none" strike="noStrike">
                          <a:solidFill>
                            <a:srgbClr val="000000"/>
                          </a:solidFill>
                          <a:effectLst/>
                          <a:latin typeface="等线" panose="02010600030101010101" pitchFamily="2" charset="-122"/>
                          <a:ea typeface="等线" panose="02010600030101010101" pitchFamily="2" charset="-122"/>
                        </a:rPr>
                        <a:t>亿元）</a:t>
                      </a:r>
                    </a:p>
                  </a:txBody>
                  <a:tcPr marL="5963" marR="5963" marT="5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1200" b="0" i="0" u="none" strike="noStrike">
                          <a:solidFill>
                            <a:srgbClr val="000000"/>
                          </a:solidFill>
                          <a:effectLst/>
                          <a:latin typeface="等线" panose="02010600030101010101" pitchFamily="2" charset="-122"/>
                          <a:ea typeface="等线" panose="02010600030101010101" pitchFamily="2" charset="-122"/>
                        </a:rPr>
                        <a:t>研究员</a:t>
                      </a:r>
                    </a:p>
                  </a:txBody>
                  <a:tcPr marL="5963" marR="5963" marT="5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6121327"/>
                  </a:ext>
                </a:extLst>
              </a:tr>
              <a:tr h="166977">
                <a:tc>
                  <a:txBody>
                    <a:bodyPr/>
                    <a:lstStyle/>
                    <a:p>
                      <a:pPr algn="l" fontAlgn="ctr"/>
                      <a:r>
                        <a:rPr lang="en-US" altLang="zh-CN" sz="1200" b="0" i="0" u="none" strike="noStrike">
                          <a:solidFill>
                            <a:srgbClr val="000000"/>
                          </a:solidFill>
                          <a:effectLst/>
                          <a:latin typeface="等线" panose="02010600030101010101" pitchFamily="2" charset="-122"/>
                          <a:ea typeface="等线" panose="02010600030101010101" pitchFamily="2" charset="-122"/>
                        </a:rPr>
                        <a:t>1</a:t>
                      </a:r>
                    </a:p>
                  </a:txBody>
                  <a:tcPr marL="5963" marR="5963" marT="5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1200" b="0" i="0" u="none" strike="noStrike">
                          <a:solidFill>
                            <a:srgbClr val="000000"/>
                          </a:solidFill>
                          <a:effectLst/>
                          <a:latin typeface="等线" panose="02010600030101010101" pitchFamily="2" charset="-122"/>
                          <a:ea typeface="等线" panose="02010600030101010101" pitchFamily="2" charset="-122"/>
                        </a:rPr>
                        <a:t>中望软件</a:t>
                      </a:r>
                    </a:p>
                  </a:txBody>
                  <a:tcPr marL="5963" marR="5963" marT="5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CN" sz="1200" b="0" i="0" u="none" strike="noStrike">
                          <a:solidFill>
                            <a:srgbClr val="000000"/>
                          </a:solidFill>
                          <a:effectLst/>
                          <a:latin typeface="等线" panose="02010600030101010101" pitchFamily="2" charset="-122"/>
                          <a:ea typeface="等线" panose="02010600030101010101" pitchFamily="2" charset="-122"/>
                        </a:rPr>
                        <a:t>688083</a:t>
                      </a:r>
                    </a:p>
                  </a:txBody>
                  <a:tcPr marL="5963" marR="5963" marT="5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CN" sz="1200" b="0" i="0" u="none" strike="noStrike">
                          <a:solidFill>
                            <a:srgbClr val="000000"/>
                          </a:solidFill>
                          <a:effectLst/>
                          <a:latin typeface="等线" panose="02010600030101010101" pitchFamily="2" charset="-122"/>
                          <a:ea typeface="等线" panose="02010600030101010101" pitchFamily="2" charset="-122"/>
                        </a:rPr>
                        <a:t>2021/3/1</a:t>
                      </a:r>
                    </a:p>
                  </a:txBody>
                  <a:tcPr marL="5963" marR="5963" marT="5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CN" sz="1200" b="0" i="0" u="none" strike="noStrike">
                          <a:solidFill>
                            <a:srgbClr val="000000"/>
                          </a:solidFill>
                          <a:effectLst/>
                          <a:latin typeface="等线" panose="02010600030101010101" pitchFamily="2" charset="-122"/>
                          <a:ea typeface="等线" panose="02010600030101010101" pitchFamily="2" charset="-122"/>
                        </a:rPr>
                        <a:t>200</a:t>
                      </a:r>
                    </a:p>
                  </a:txBody>
                  <a:tcPr marL="5963" marR="5963" marT="5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1200" b="0" i="0" u="none" strike="noStrike">
                          <a:solidFill>
                            <a:srgbClr val="000000"/>
                          </a:solidFill>
                          <a:effectLst/>
                          <a:latin typeface="等线" panose="02010600030101010101" pitchFamily="2" charset="-122"/>
                          <a:ea typeface="等线" panose="02010600030101010101" pitchFamily="2" charset="-122"/>
                        </a:rPr>
                        <a:t>　</a:t>
                      </a:r>
                    </a:p>
                  </a:txBody>
                  <a:tcPr marL="5963" marR="5963" marT="5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03211328"/>
                  </a:ext>
                </a:extLst>
              </a:tr>
              <a:tr h="500932">
                <a:tc>
                  <a:txBody>
                    <a:bodyPr/>
                    <a:lstStyle/>
                    <a:p>
                      <a:pPr algn="l" fontAlgn="ctr"/>
                      <a:r>
                        <a:rPr lang="en-US" altLang="zh-CN" sz="1200" b="0" i="0" u="none" strike="noStrike">
                          <a:solidFill>
                            <a:srgbClr val="000000"/>
                          </a:solidFill>
                          <a:effectLst/>
                          <a:latin typeface="等线" panose="02010600030101010101" pitchFamily="2" charset="-122"/>
                          <a:ea typeface="等线" panose="02010600030101010101" pitchFamily="2" charset="-122"/>
                        </a:rPr>
                        <a:t>2</a:t>
                      </a:r>
                    </a:p>
                  </a:txBody>
                  <a:tcPr marL="5963" marR="5963" marT="5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1200" b="0" i="0" u="none" strike="noStrike">
                          <a:solidFill>
                            <a:srgbClr val="000000"/>
                          </a:solidFill>
                          <a:effectLst/>
                          <a:latin typeface="等线" panose="02010600030101010101" pitchFamily="2" charset="-122"/>
                          <a:ea typeface="等线" panose="02010600030101010101" pitchFamily="2" charset="-122"/>
                        </a:rPr>
                        <a:t>广联达</a:t>
                      </a:r>
                    </a:p>
                  </a:txBody>
                  <a:tcPr marL="5963" marR="5963" marT="5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a:solidFill>
                            <a:srgbClr val="000000"/>
                          </a:solidFill>
                          <a:effectLst/>
                          <a:latin typeface="等线" panose="02010600030101010101" pitchFamily="2" charset="-122"/>
                          <a:ea typeface="等线" panose="02010600030101010101" pitchFamily="2" charset="-122"/>
                        </a:rPr>
                        <a:t>002410.sz</a:t>
                      </a:r>
                    </a:p>
                  </a:txBody>
                  <a:tcPr marL="5963" marR="5963" marT="5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CN" sz="1200" b="0" i="0" u="none" strike="noStrike">
                          <a:solidFill>
                            <a:srgbClr val="000000"/>
                          </a:solidFill>
                          <a:effectLst/>
                          <a:latin typeface="等线" panose="02010600030101010101" pitchFamily="2" charset="-122"/>
                          <a:ea typeface="等线" panose="02010600030101010101" pitchFamily="2" charset="-122"/>
                        </a:rPr>
                        <a:t>2010/5/25</a:t>
                      </a:r>
                    </a:p>
                  </a:txBody>
                  <a:tcPr marL="5963" marR="5963" marT="5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CN" sz="1200" b="0" i="0" u="none" strike="noStrike">
                          <a:solidFill>
                            <a:srgbClr val="000000"/>
                          </a:solidFill>
                          <a:effectLst/>
                          <a:latin typeface="等线" panose="02010600030101010101" pitchFamily="2" charset="-122"/>
                          <a:ea typeface="等线" panose="02010600030101010101" pitchFamily="2" charset="-122"/>
                        </a:rPr>
                        <a:t>800</a:t>
                      </a:r>
                    </a:p>
                  </a:txBody>
                  <a:tcPr marL="5963" marR="5963" marT="5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1200" b="0" i="0" u="none" strike="noStrike">
                          <a:solidFill>
                            <a:srgbClr val="000000"/>
                          </a:solidFill>
                          <a:effectLst/>
                          <a:latin typeface="等线" panose="02010600030101010101" pitchFamily="2" charset="-122"/>
                          <a:ea typeface="等线" panose="02010600030101010101" pitchFamily="2" charset="-122"/>
                        </a:rPr>
                        <a:t>夏清莹（万联）、钱劲宇（华福）、闻学臣（中泰）、赵伟博（德邦）、浦俊懿（东方）、田杰华（浙商）、耿军军（国元）、陈宝健（开源）、吕伟（安信）、宝幼琛（国海）、邢开允（西部）、姜国平（光大）、刘泽晶（华西）</a:t>
                      </a:r>
                    </a:p>
                  </a:txBody>
                  <a:tcPr marL="5963" marR="5963" marT="5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5647966"/>
                  </a:ext>
                </a:extLst>
              </a:tr>
              <a:tr h="500932">
                <a:tc>
                  <a:txBody>
                    <a:bodyPr/>
                    <a:lstStyle/>
                    <a:p>
                      <a:pPr algn="l" fontAlgn="ctr"/>
                      <a:r>
                        <a:rPr lang="en-US" altLang="zh-CN" sz="1200" b="0" i="0" u="none" strike="noStrike">
                          <a:solidFill>
                            <a:srgbClr val="000000"/>
                          </a:solidFill>
                          <a:effectLst/>
                          <a:latin typeface="等线" panose="02010600030101010101" pitchFamily="2" charset="-122"/>
                          <a:ea typeface="等线" panose="02010600030101010101" pitchFamily="2" charset="-122"/>
                        </a:rPr>
                        <a:t>3</a:t>
                      </a:r>
                    </a:p>
                  </a:txBody>
                  <a:tcPr marL="5963" marR="5963" marT="5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1200" b="0" i="0" u="none" strike="noStrike">
                          <a:solidFill>
                            <a:srgbClr val="000000"/>
                          </a:solidFill>
                          <a:effectLst/>
                          <a:latin typeface="等线" panose="02010600030101010101" pitchFamily="2" charset="-122"/>
                          <a:ea typeface="等线" panose="02010600030101010101" pitchFamily="2" charset="-122"/>
                        </a:rPr>
                        <a:t>金山办公</a:t>
                      </a:r>
                    </a:p>
                  </a:txBody>
                  <a:tcPr marL="5963" marR="5963" marT="5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CN" sz="1200" b="0" i="0" u="none" strike="noStrike">
                          <a:solidFill>
                            <a:srgbClr val="000000"/>
                          </a:solidFill>
                          <a:effectLst/>
                          <a:latin typeface="等线" panose="02010600030101010101" pitchFamily="2" charset="-122"/>
                          <a:ea typeface="等线" panose="02010600030101010101" pitchFamily="2" charset="-122"/>
                        </a:rPr>
                        <a:t>688111</a:t>
                      </a:r>
                    </a:p>
                  </a:txBody>
                  <a:tcPr marL="5963" marR="5963" marT="5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CN" sz="1200" b="0" i="0" u="none" strike="noStrike">
                          <a:solidFill>
                            <a:srgbClr val="000000"/>
                          </a:solidFill>
                          <a:effectLst/>
                          <a:latin typeface="等线" panose="02010600030101010101" pitchFamily="2" charset="-122"/>
                          <a:ea typeface="等线" panose="02010600030101010101" pitchFamily="2" charset="-122"/>
                        </a:rPr>
                        <a:t>2019/11/18</a:t>
                      </a:r>
                    </a:p>
                  </a:txBody>
                  <a:tcPr marL="5963" marR="5963" marT="5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CN" sz="1200" b="0" i="0" u="none" strike="noStrike">
                          <a:solidFill>
                            <a:srgbClr val="000000"/>
                          </a:solidFill>
                          <a:effectLst/>
                          <a:latin typeface="等线" panose="02010600030101010101" pitchFamily="2" charset="-122"/>
                          <a:ea typeface="等线" panose="02010600030101010101" pitchFamily="2" charset="-122"/>
                        </a:rPr>
                        <a:t>1900</a:t>
                      </a:r>
                    </a:p>
                  </a:txBody>
                  <a:tcPr marL="5963" marR="5963" marT="5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1200" b="0" i="0" u="none" strike="noStrike">
                          <a:solidFill>
                            <a:srgbClr val="000000"/>
                          </a:solidFill>
                          <a:effectLst/>
                          <a:latin typeface="等线" panose="02010600030101010101" pitchFamily="2" charset="-122"/>
                          <a:ea typeface="等线" panose="02010600030101010101" pitchFamily="2" charset="-122"/>
                        </a:rPr>
                        <a:t>孟灿（国金）、夏清莹（万联）、钱劲宇（华福）、闻学臣（中泰）、赵伟博（德邦）、浦俊懿（东方）、陈宝健（开源）、吕伟（安信）、宝幼琛（国海）、邢开允（西部）、刘泽晶（华西）</a:t>
                      </a:r>
                    </a:p>
                  </a:txBody>
                  <a:tcPr marL="5963" marR="5963" marT="5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04234385"/>
                  </a:ext>
                </a:extLst>
              </a:tr>
              <a:tr h="333955">
                <a:tc>
                  <a:txBody>
                    <a:bodyPr/>
                    <a:lstStyle/>
                    <a:p>
                      <a:pPr algn="l" fontAlgn="ctr"/>
                      <a:r>
                        <a:rPr lang="en-US" altLang="zh-CN" sz="1200" b="0" i="0" u="none" strike="noStrike">
                          <a:solidFill>
                            <a:srgbClr val="000000"/>
                          </a:solidFill>
                          <a:effectLst/>
                          <a:latin typeface="等线" panose="02010600030101010101" pitchFamily="2" charset="-122"/>
                          <a:ea typeface="等线" panose="02010600030101010101" pitchFamily="2" charset="-122"/>
                        </a:rPr>
                        <a:t>4</a:t>
                      </a:r>
                    </a:p>
                  </a:txBody>
                  <a:tcPr marL="5963" marR="5963" marT="5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1200" b="0" i="0" u="none" strike="noStrike">
                          <a:solidFill>
                            <a:srgbClr val="000000"/>
                          </a:solidFill>
                          <a:effectLst/>
                          <a:latin typeface="等线" panose="02010600030101010101" pitchFamily="2" charset="-122"/>
                          <a:ea typeface="等线" panose="02010600030101010101" pitchFamily="2" charset="-122"/>
                        </a:rPr>
                        <a:t>用友网络</a:t>
                      </a:r>
                    </a:p>
                  </a:txBody>
                  <a:tcPr marL="5963" marR="5963" marT="5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CN" sz="1200" b="0" i="0" u="none" strike="noStrike">
                          <a:solidFill>
                            <a:srgbClr val="000000"/>
                          </a:solidFill>
                          <a:effectLst/>
                          <a:latin typeface="等线" panose="02010600030101010101" pitchFamily="2" charset="-122"/>
                          <a:ea typeface="等线" panose="02010600030101010101" pitchFamily="2" charset="-122"/>
                        </a:rPr>
                        <a:t>600588</a:t>
                      </a:r>
                    </a:p>
                  </a:txBody>
                  <a:tcPr marL="5963" marR="5963" marT="5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CN" sz="1200" b="0" i="0" u="none" strike="noStrike">
                          <a:solidFill>
                            <a:srgbClr val="000000"/>
                          </a:solidFill>
                          <a:effectLst/>
                          <a:latin typeface="等线" panose="02010600030101010101" pitchFamily="2" charset="-122"/>
                          <a:ea typeface="等线" panose="02010600030101010101" pitchFamily="2" charset="-122"/>
                        </a:rPr>
                        <a:t>2001/5/18</a:t>
                      </a:r>
                    </a:p>
                  </a:txBody>
                  <a:tcPr marL="5963" marR="5963" marT="5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CN" sz="1200" b="0" i="0" u="none" strike="noStrike">
                          <a:solidFill>
                            <a:srgbClr val="000000"/>
                          </a:solidFill>
                          <a:effectLst/>
                          <a:latin typeface="等线" panose="02010600030101010101" pitchFamily="2" charset="-122"/>
                          <a:ea typeface="等线" panose="02010600030101010101" pitchFamily="2" charset="-122"/>
                        </a:rPr>
                        <a:t>800</a:t>
                      </a:r>
                    </a:p>
                  </a:txBody>
                  <a:tcPr marL="5963" marR="5963" marT="5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1200" b="0" i="0" u="none" strike="noStrike">
                          <a:solidFill>
                            <a:srgbClr val="000000"/>
                          </a:solidFill>
                          <a:effectLst/>
                          <a:latin typeface="等线" panose="02010600030101010101" pitchFamily="2" charset="-122"/>
                          <a:ea typeface="等线" panose="02010600030101010101" pitchFamily="2" charset="-122"/>
                        </a:rPr>
                        <a:t>孟灿</a:t>
                      </a:r>
                      <a:r>
                        <a:rPr lang="en-US" altLang="zh-CN" sz="1200" b="0" i="0" u="none" strike="noStrike">
                          <a:solidFill>
                            <a:srgbClr val="000000"/>
                          </a:solidFill>
                          <a:effectLst/>
                          <a:latin typeface="等线" panose="02010600030101010101" pitchFamily="2" charset="-122"/>
                          <a:ea typeface="等线" panose="02010600030101010101" pitchFamily="2" charset="-122"/>
                        </a:rPr>
                        <a:t>(</a:t>
                      </a:r>
                      <a:r>
                        <a:rPr lang="zh-CN" altLang="en-US" sz="1200" b="0" i="0" u="none" strike="noStrike">
                          <a:solidFill>
                            <a:srgbClr val="000000"/>
                          </a:solidFill>
                          <a:effectLst/>
                          <a:latin typeface="等线" panose="02010600030101010101" pitchFamily="2" charset="-122"/>
                          <a:ea typeface="等线" panose="02010600030101010101" pitchFamily="2" charset="-122"/>
                        </a:rPr>
                        <a:t>国金）、夏清莹（万联）、钱劲宇（华福）、赵伟博（德邦）、浦俊懿（东方）、田杰华（浙商）、陈宝健（开源）、宝幼琛（国海）、刘泽晶（华西）</a:t>
                      </a:r>
                    </a:p>
                  </a:txBody>
                  <a:tcPr marL="5963" marR="5963" marT="5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66284114"/>
                  </a:ext>
                </a:extLst>
              </a:tr>
              <a:tr h="166977">
                <a:tc>
                  <a:txBody>
                    <a:bodyPr/>
                    <a:lstStyle/>
                    <a:p>
                      <a:pPr algn="l" fontAlgn="ctr"/>
                      <a:r>
                        <a:rPr lang="en-US" altLang="zh-CN" sz="1200" b="0" i="0" u="none" strike="noStrike">
                          <a:solidFill>
                            <a:srgbClr val="000000"/>
                          </a:solidFill>
                          <a:effectLst/>
                          <a:latin typeface="等线" panose="02010600030101010101" pitchFamily="2" charset="-122"/>
                          <a:ea typeface="等线" panose="02010600030101010101" pitchFamily="2" charset="-122"/>
                        </a:rPr>
                        <a:t>5</a:t>
                      </a:r>
                    </a:p>
                  </a:txBody>
                  <a:tcPr marL="5963" marR="5963" marT="5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1200" b="0" i="0" u="none" strike="noStrike">
                          <a:solidFill>
                            <a:srgbClr val="000000"/>
                          </a:solidFill>
                          <a:effectLst/>
                          <a:latin typeface="等线" panose="02010600030101010101" pitchFamily="2" charset="-122"/>
                          <a:ea typeface="等线" panose="02010600030101010101" pitchFamily="2" charset="-122"/>
                        </a:rPr>
                        <a:t>中控技术</a:t>
                      </a:r>
                    </a:p>
                  </a:txBody>
                  <a:tcPr marL="5963" marR="5963" marT="5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CN" sz="1200" b="0" i="0" u="none" strike="noStrike">
                          <a:solidFill>
                            <a:srgbClr val="000000"/>
                          </a:solidFill>
                          <a:effectLst/>
                          <a:latin typeface="等线" panose="02010600030101010101" pitchFamily="2" charset="-122"/>
                          <a:ea typeface="等线" panose="02010600030101010101" pitchFamily="2" charset="-122"/>
                        </a:rPr>
                        <a:t>688777</a:t>
                      </a:r>
                    </a:p>
                  </a:txBody>
                  <a:tcPr marL="5963" marR="5963" marT="5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CN" sz="1200" b="0" i="0" u="none" strike="noStrike">
                          <a:solidFill>
                            <a:srgbClr val="000000"/>
                          </a:solidFill>
                          <a:effectLst/>
                          <a:latin typeface="等线" panose="02010600030101010101" pitchFamily="2" charset="-122"/>
                          <a:ea typeface="等线" panose="02010600030101010101" pitchFamily="2" charset="-122"/>
                        </a:rPr>
                        <a:t>2020/11/24</a:t>
                      </a:r>
                    </a:p>
                  </a:txBody>
                  <a:tcPr marL="5963" marR="5963" marT="5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CN" sz="1200" b="0" i="0" u="none" strike="noStrike">
                          <a:solidFill>
                            <a:srgbClr val="000000"/>
                          </a:solidFill>
                          <a:effectLst/>
                          <a:latin typeface="等线" panose="02010600030101010101" pitchFamily="2" charset="-122"/>
                          <a:ea typeface="等线" panose="02010600030101010101" pitchFamily="2" charset="-122"/>
                        </a:rPr>
                        <a:t>530</a:t>
                      </a:r>
                    </a:p>
                  </a:txBody>
                  <a:tcPr marL="5963" marR="5963" marT="5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1200" b="0" i="0" u="none" strike="noStrike">
                          <a:solidFill>
                            <a:srgbClr val="000000"/>
                          </a:solidFill>
                          <a:effectLst/>
                          <a:latin typeface="等线" panose="02010600030101010101" pitchFamily="2" charset="-122"/>
                          <a:ea typeface="等线" panose="02010600030101010101" pitchFamily="2" charset="-122"/>
                        </a:rPr>
                        <a:t>钱劲宇（华福）、田杰华（浙商）、宝幼琛（国海）、姜国平（光大）</a:t>
                      </a:r>
                    </a:p>
                  </a:txBody>
                  <a:tcPr marL="5963" marR="5963" marT="5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45058258"/>
                  </a:ext>
                </a:extLst>
              </a:tr>
              <a:tr h="166977">
                <a:tc>
                  <a:txBody>
                    <a:bodyPr/>
                    <a:lstStyle/>
                    <a:p>
                      <a:pPr algn="l" fontAlgn="ctr"/>
                      <a:r>
                        <a:rPr lang="en-US" altLang="zh-CN" sz="1200" b="0" i="0" u="none" strike="noStrike">
                          <a:solidFill>
                            <a:srgbClr val="000000"/>
                          </a:solidFill>
                          <a:effectLst/>
                          <a:latin typeface="等线" panose="02010600030101010101" pitchFamily="2" charset="-122"/>
                          <a:ea typeface="等线" panose="02010600030101010101" pitchFamily="2" charset="-122"/>
                        </a:rPr>
                        <a:t>6</a:t>
                      </a:r>
                    </a:p>
                  </a:txBody>
                  <a:tcPr marL="5963" marR="5963" marT="5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1200" b="0" i="0" u="none" strike="noStrike">
                          <a:solidFill>
                            <a:srgbClr val="000000"/>
                          </a:solidFill>
                          <a:effectLst/>
                          <a:latin typeface="等线" panose="02010600030101010101" pitchFamily="2" charset="-122"/>
                          <a:ea typeface="等线" panose="02010600030101010101" pitchFamily="2" charset="-122"/>
                        </a:rPr>
                        <a:t>福昕软件</a:t>
                      </a:r>
                    </a:p>
                  </a:txBody>
                  <a:tcPr marL="5963" marR="5963" marT="5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CN" sz="1200" b="0" i="0" u="none" strike="noStrike">
                          <a:solidFill>
                            <a:srgbClr val="000000"/>
                          </a:solidFill>
                          <a:effectLst/>
                          <a:latin typeface="等线" panose="02010600030101010101" pitchFamily="2" charset="-122"/>
                          <a:ea typeface="等线" panose="02010600030101010101" pitchFamily="2" charset="-122"/>
                        </a:rPr>
                        <a:t>688095</a:t>
                      </a:r>
                    </a:p>
                  </a:txBody>
                  <a:tcPr marL="5963" marR="5963" marT="5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CN" sz="1200" b="0" i="0" u="none" strike="noStrike">
                          <a:solidFill>
                            <a:srgbClr val="000000"/>
                          </a:solidFill>
                          <a:effectLst/>
                          <a:latin typeface="等线" panose="02010600030101010101" pitchFamily="2" charset="-122"/>
                          <a:ea typeface="等线" panose="02010600030101010101" pitchFamily="2" charset="-122"/>
                        </a:rPr>
                        <a:t>2020/9/8</a:t>
                      </a:r>
                    </a:p>
                  </a:txBody>
                  <a:tcPr marL="5963" marR="5963" marT="5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CN" sz="1200" b="0" i="0" u="none" strike="noStrike">
                          <a:solidFill>
                            <a:srgbClr val="000000"/>
                          </a:solidFill>
                          <a:effectLst/>
                          <a:latin typeface="等线" panose="02010600030101010101" pitchFamily="2" charset="-122"/>
                          <a:ea typeface="等线" panose="02010600030101010101" pitchFamily="2" charset="-122"/>
                        </a:rPr>
                        <a:t>75</a:t>
                      </a:r>
                    </a:p>
                  </a:txBody>
                  <a:tcPr marL="5963" marR="5963" marT="5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1200" b="0" i="0" u="none" strike="noStrike">
                          <a:solidFill>
                            <a:srgbClr val="000000"/>
                          </a:solidFill>
                          <a:effectLst/>
                          <a:latin typeface="等线" panose="02010600030101010101" pitchFamily="2" charset="-122"/>
                          <a:ea typeface="等线" panose="02010600030101010101" pitchFamily="2" charset="-122"/>
                        </a:rPr>
                        <a:t>浦俊懿（东方）、宝幼琛（国海）、邢开允（西部）、刘泽晶（华西）</a:t>
                      </a:r>
                    </a:p>
                  </a:txBody>
                  <a:tcPr marL="5963" marR="5963" marT="5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72122121"/>
                  </a:ext>
                </a:extLst>
              </a:tr>
              <a:tr h="166977">
                <a:tc>
                  <a:txBody>
                    <a:bodyPr/>
                    <a:lstStyle/>
                    <a:p>
                      <a:pPr algn="l" fontAlgn="ctr"/>
                      <a:r>
                        <a:rPr lang="en-US" altLang="zh-CN" sz="1200" b="0" i="0" u="none" strike="noStrike">
                          <a:solidFill>
                            <a:srgbClr val="000000"/>
                          </a:solidFill>
                          <a:effectLst/>
                          <a:latin typeface="等线" panose="02010600030101010101" pitchFamily="2" charset="-122"/>
                          <a:ea typeface="等线" panose="02010600030101010101" pitchFamily="2" charset="-122"/>
                        </a:rPr>
                        <a:t>7</a:t>
                      </a:r>
                    </a:p>
                  </a:txBody>
                  <a:tcPr marL="5963" marR="5963" marT="5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1200" b="0" i="0" u="none" strike="noStrike">
                          <a:solidFill>
                            <a:srgbClr val="000000"/>
                          </a:solidFill>
                          <a:effectLst/>
                          <a:latin typeface="等线" panose="02010600030101010101" pitchFamily="2" charset="-122"/>
                          <a:ea typeface="等线" panose="02010600030101010101" pitchFamily="2" charset="-122"/>
                        </a:rPr>
                        <a:t>盈建科</a:t>
                      </a:r>
                    </a:p>
                  </a:txBody>
                  <a:tcPr marL="5963" marR="5963" marT="5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CN" sz="1200" b="0" i="0" u="none" strike="noStrike">
                          <a:solidFill>
                            <a:srgbClr val="000000"/>
                          </a:solidFill>
                          <a:effectLst/>
                          <a:latin typeface="等线" panose="02010600030101010101" pitchFamily="2" charset="-122"/>
                          <a:ea typeface="等线" panose="02010600030101010101" pitchFamily="2" charset="-122"/>
                        </a:rPr>
                        <a:t>300935</a:t>
                      </a:r>
                    </a:p>
                  </a:txBody>
                  <a:tcPr marL="5963" marR="5963" marT="5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CN" sz="1200" b="0" i="0" u="none" strike="noStrike">
                          <a:solidFill>
                            <a:srgbClr val="000000"/>
                          </a:solidFill>
                          <a:effectLst/>
                          <a:latin typeface="等线" panose="02010600030101010101" pitchFamily="2" charset="-122"/>
                          <a:ea typeface="等线" panose="02010600030101010101" pitchFamily="2" charset="-122"/>
                        </a:rPr>
                        <a:t>2021/1/20</a:t>
                      </a:r>
                    </a:p>
                  </a:txBody>
                  <a:tcPr marL="5963" marR="5963" marT="5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CN" sz="1200" b="0" i="0" u="none" strike="noStrike">
                          <a:solidFill>
                            <a:srgbClr val="000000"/>
                          </a:solidFill>
                          <a:effectLst/>
                          <a:latin typeface="等线" panose="02010600030101010101" pitchFamily="2" charset="-122"/>
                          <a:ea typeface="等线" panose="02010600030101010101" pitchFamily="2" charset="-122"/>
                        </a:rPr>
                        <a:t>30</a:t>
                      </a:r>
                    </a:p>
                  </a:txBody>
                  <a:tcPr marL="5963" marR="5963" marT="5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1200" b="0" i="0" u="none" strike="noStrike">
                          <a:solidFill>
                            <a:srgbClr val="000000"/>
                          </a:solidFill>
                          <a:effectLst/>
                          <a:latin typeface="等线" panose="02010600030101010101" pitchFamily="2" charset="-122"/>
                          <a:ea typeface="等线" panose="02010600030101010101" pitchFamily="2" charset="-122"/>
                        </a:rPr>
                        <a:t>耿军军（国元）、邢开允（西部）、姜国平（光大）</a:t>
                      </a:r>
                    </a:p>
                  </a:txBody>
                  <a:tcPr marL="5963" marR="5963" marT="5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16578411"/>
                  </a:ext>
                </a:extLst>
              </a:tr>
              <a:tr h="166977">
                <a:tc>
                  <a:txBody>
                    <a:bodyPr/>
                    <a:lstStyle/>
                    <a:p>
                      <a:pPr algn="l" fontAlgn="ctr"/>
                      <a:r>
                        <a:rPr lang="en-US" altLang="zh-CN" sz="1200" b="0" i="0" u="none" strike="noStrike">
                          <a:solidFill>
                            <a:srgbClr val="000000"/>
                          </a:solidFill>
                          <a:effectLst/>
                          <a:latin typeface="等线" panose="02010600030101010101" pitchFamily="2" charset="-122"/>
                          <a:ea typeface="等线" panose="02010600030101010101" pitchFamily="2" charset="-122"/>
                        </a:rPr>
                        <a:t>8</a:t>
                      </a:r>
                    </a:p>
                  </a:txBody>
                  <a:tcPr marL="5963" marR="5963" marT="5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1200" b="0" i="0" u="none" strike="noStrike">
                          <a:solidFill>
                            <a:srgbClr val="000000"/>
                          </a:solidFill>
                          <a:effectLst/>
                          <a:latin typeface="等线" panose="02010600030101010101" pitchFamily="2" charset="-122"/>
                          <a:ea typeface="等线" panose="02010600030101010101" pitchFamily="2" charset="-122"/>
                        </a:rPr>
                        <a:t>柏楚电子</a:t>
                      </a:r>
                    </a:p>
                  </a:txBody>
                  <a:tcPr marL="5963" marR="5963" marT="5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CN" sz="1200" b="0" i="0" u="none" strike="noStrike">
                          <a:solidFill>
                            <a:srgbClr val="000000"/>
                          </a:solidFill>
                          <a:effectLst/>
                          <a:latin typeface="等线" panose="02010600030101010101" pitchFamily="2" charset="-122"/>
                          <a:ea typeface="等线" panose="02010600030101010101" pitchFamily="2" charset="-122"/>
                        </a:rPr>
                        <a:t>688188</a:t>
                      </a:r>
                    </a:p>
                  </a:txBody>
                  <a:tcPr marL="5963" marR="5963" marT="5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CN" sz="1200" b="0" i="0" u="none" strike="noStrike">
                          <a:solidFill>
                            <a:srgbClr val="000000"/>
                          </a:solidFill>
                          <a:effectLst/>
                          <a:latin typeface="等线" panose="02010600030101010101" pitchFamily="2" charset="-122"/>
                          <a:ea typeface="等线" panose="02010600030101010101" pitchFamily="2" charset="-122"/>
                        </a:rPr>
                        <a:t>2019/8/8</a:t>
                      </a:r>
                    </a:p>
                  </a:txBody>
                  <a:tcPr marL="5963" marR="5963" marT="5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CN" sz="1200" b="0" i="0" u="none" strike="noStrike">
                          <a:solidFill>
                            <a:srgbClr val="000000"/>
                          </a:solidFill>
                          <a:effectLst/>
                          <a:latin typeface="等线" panose="02010600030101010101" pitchFamily="2" charset="-122"/>
                          <a:ea typeface="等线" panose="02010600030101010101" pitchFamily="2" charset="-122"/>
                        </a:rPr>
                        <a:t>280</a:t>
                      </a:r>
                    </a:p>
                  </a:txBody>
                  <a:tcPr marL="5963" marR="5963" marT="5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1200" b="0" i="0" u="none" strike="noStrike">
                          <a:solidFill>
                            <a:srgbClr val="000000"/>
                          </a:solidFill>
                          <a:effectLst/>
                          <a:latin typeface="等线" panose="02010600030101010101" pitchFamily="2" charset="-122"/>
                          <a:ea typeface="等线" panose="02010600030101010101" pitchFamily="2" charset="-122"/>
                        </a:rPr>
                        <a:t>孟灿（国金）</a:t>
                      </a:r>
                    </a:p>
                  </a:txBody>
                  <a:tcPr marL="5963" marR="5963" marT="5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4863060"/>
                  </a:ext>
                </a:extLst>
              </a:tr>
              <a:tr h="166977">
                <a:tc>
                  <a:txBody>
                    <a:bodyPr/>
                    <a:lstStyle/>
                    <a:p>
                      <a:pPr algn="l" fontAlgn="ctr"/>
                      <a:r>
                        <a:rPr lang="en-US" altLang="zh-CN" sz="1200" b="0" i="0" u="none" strike="noStrike">
                          <a:solidFill>
                            <a:srgbClr val="000000"/>
                          </a:solidFill>
                          <a:effectLst/>
                          <a:latin typeface="等线" panose="02010600030101010101" pitchFamily="2" charset="-122"/>
                          <a:ea typeface="等线" panose="02010600030101010101" pitchFamily="2" charset="-122"/>
                        </a:rPr>
                        <a:t>9</a:t>
                      </a:r>
                    </a:p>
                  </a:txBody>
                  <a:tcPr marL="5963" marR="5963" marT="5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1200" b="0" i="0" u="none" strike="noStrike">
                          <a:solidFill>
                            <a:srgbClr val="000000"/>
                          </a:solidFill>
                          <a:effectLst/>
                          <a:latin typeface="等线" panose="02010600030101010101" pitchFamily="2" charset="-122"/>
                          <a:ea typeface="等线" panose="02010600030101010101" pitchFamily="2" charset="-122"/>
                        </a:rPr>
                        <a:t>同花顺</a:t>
                      </a:r>
                    </a:p>
                  </a:txBody>
                  <a:tcPr marL="5963" marR="5963" marT="5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CN" sz="1200" b="0" i="0" u="none" strike="noStrike">
                          <a:solidFill>
                            <a:srgbClr val="000000"/>
                          </a:solidFill>
                          <a:effectLst/>
                          <a:latin typeface="等线" panose="02010600030101010101" pitchFamily="2" charset="-122"/>
                          <a:ea typeface="等线" panose="02010600030101010101" pitchFamily="2" charset="-122"/>
                        </a:rPr>
                        <a:t>300033</a:t>
                      </a:r>
                    </a:p>
                  </a:txBody>
                  <a:tcPr marL="5963" marR="5963" marT="5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CN" sz="1200" b="0" i="0" u="none" strike="noStrike">
                          <a:solidFill>
                            <a:srgbClr val="000000"/>
                          </a:solidFill>
                          <a:effectLst/>
                          <a:latin typeface="等线" panose="02010600030101010101" pitchFamily="2" charset="-122"/>
                          <a:ea typeface="等线" panose="02010600030101010101" pitchFamily="2" charset="-122"/>
                        </a:rPr>
                        <a:t>2009/12/25</a:t>
                      </a:r>
                    </a:p>
                  </a:txBody>
                  <a:tcPr marL="5963" marR="5963" marT="5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CN" sz="1200" b="0" i="0" u="none" strike="noStrike">
                          <a:solidFill>
                            <a:srgbClr val="000000"/>
                          </a:solidFill>
                          <a:effectLst/>
                          <a:latin typeface="等线" panose="02010600030101010101" pitchFamily="2" charset="-122"/>
                          <a:ea typeface="等线" panose="02010600030101010101" pitchFamily="2" charset="-122"/>
                        </a:rPr>
                        <a:t>1000</a:t>
                      </a:r>
                    </a:p>
                  </a:txBody>
                  <a:tcPr marL="5963" marR="5963" marT="5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1200" b="0" i="0" u="none" strike="noStrike">
                          <a:solidFill>
                            <a:srgbClr val="000000"/>
                          </a:solidFill>
                          <a:effectLst/>
                          <a:latin typeface="等线" panose="02010600030101010101" pitchFamily="2" charset="-122"/>
                          <a:ea typeface="等线" panose="02010600030101010101" pitchFamily="2" charset="-122"/>
                        </a:rPr>
                        <a:t>闻学臣（中泰）</a:t>
                      </a:r>
                    </a:p>
                  </a:txBody>
                  <a:tcPr marL="5963" marR="5963" marT="5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50867919"/>
                  </a:ext>
                </a:extLst>
              </a:tr>
              <a:tr h="166977">
                <a:tc>
                  <a:txBody>
                    <a:bodyPr/>
                    <a:lstStyle/>
                    <a:p>
                      <a:pPr algn="l" fontAlgn="ctr"/>
                      <a:r>
                        <a:rPr lang="en-US" altLang="zh-CN" sz="1200" b="0" i="0" u="none" strike="noStrike">
                          <a:solidFill>
                            <a:srgbClr val="000000"/>
                          </a:solidFill>
                          <a:effectLst/>
                          <a:latin typeface="等线" panose="02010600030101010101" pitchFamily="2" charset="-122"/>
                          <a:ea typeface="等线" panose="02010600030101010101" pitchFamily="2" charset="-122"/>
                        </a:rPr>
                        <a:t>10</a:t>
                      </a:r>
                    </a:p>
                  </a:txBody>
                  <a:tcPr marL="5963" marR="5963" marT="5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1200" b="0" i="0" u="none" strike="noStrike">
                          <a:solidFill>
                            <a:srgbClr val="000000"/>
                          </a:solidFill>
                          <a:effectLst/>
                          <a:latin typeface="等线" panose="02010600030101010101" pitchFamily="2" charset="-122"/>
                          <a:ea typeface="等线" panose="02010600030101010101" pitchFamily="2" charset="-122"/>
                        </a:rPr>
                        <a:t>概伦电子</a:t>
                      </a:r>
                    </a:p>
                  </a:txBody>
                  <a:tcPr marL="5963" marR="5963" marT="5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CN" sz="1200" b="0" i="0" u="none" strike="noStrike">
                          <a:solidFill>
                            <a:srgbClr val="000000"/>
                          </a:solidFill>
                          <a:effectLst/>
                          <a:latin typeface="等线" panose="02010600030101010101" pitchFamily="2" charset="-122"/>
                          <a:ea typeface="等线" panose="02010600030101010101" pitchFamily="2" charset="-122"/>
                        </a:rPr>
                        <a:t>688206</a:t>
                      </a:r>
                    </a:p>
                  </a:txBody>
                  <a:tcPr marL="5963" marR="5963" marT="5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CN" sz="1200" b="0" i="0" u="none" strike="noStrike">
                          <a:solidFill>
                            <a:srgbClr val="000000"/>
                          </a:solidFill>
                          <a:effectLst/>
                          <a:latin typeface="等线" panose="02010600030101010101" pitchFamily="2" charset="-122"/>
                          <a:ea typeface="等线" panose="02010600030101010101" pitchFamily="2" charset="-122"/>
                        </a:rPr>
                        <a:t>2021/12/28</a:t>
                      </a:r>
                    </a:p>
                  </a:txBody>
                  <a:tcPr marL="5963" marR="5963" marT="5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CN" sz="1200" b="0" i="0" u="none" strike="noStrike">
                          <a:solidFill>
                            <a:srgbClr val="000000"/>
                          </a:solidFill>
                          <a:effectLst/>
                          <a:latin typeface="等线" panose="02010600030101010101" pitchFamily="2" charset="-122"/>
                          <a:ea typeface="等线" panose="02010600030101010101" pitchFamily="2" charset="-122"/>
                        </a:rPr>
                        <a:t>150</a:t>
                      </a:r>
                    </a:p>
                  </a:txBody>
                  <a:tcPr marL="5963" marR="5963" marT="5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1200" b="0" i="0" u="none" strike="noStrike">
                          <a:solidFill>
                            <a:srgbClr val="000000"/>
                          </a:solidFill>
                          <a:effectLst/>
                          <a:latin typeface="等线" panose="02010600030101010101" pitchFamily="2" charset="-122"/>
                          <a:ea typeface="等线" panose="02010600030101010101" pitchFamily="2" charset="-122"/>
                        </a:rPr>
                        <a:t>浦俊懿（东方）</a:t>
                      </a:r>
                    </a:p>
                  </a:txBody>
                  <a:tcPr marL="5963" marR="5963" marT="5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06521129"/>
                  </a:ext>
                </a:extLst>
              </a:tr>
              <a:tr h="166977">
                <a:tc>
                  <a:txBody>
                    <a:bodyPr/>
                    <a:lstStyle/>
                    <a:p>
                      <a:pPr algn="l" fontAlgn="ctr"/>
                      <a:r>
                        <a:rPr lang="en-US" altLang="zh-CN" sz="1200" b="0" i="0" u="none" strike="noStrike">
                          <a:solidFill>
                            <a:srgbClr val="000000"/>
                          </a:solidFill>
                          <a:effectLst/>
                          <a:latin typeface="等线" panose="02010600030101010101" pitchFamily="2" charset="-122"/>
                          <a:ea typeface="等线" panose="02010600030101010101" pitchFamily="2" charset="-122"/>
                        </a:rPr>
                        <a:t>11</a:t>
                      </a:r>
                    </a:p>
                  </a:txBody>
                  <a:tcPr marL="5963" marR="5963" marT="5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1200" b="0" i="0" u="none" strike="noStrike">
                          <a:solidFill>
                            <a:srgbClr val="000000"/>
                          </a:solidFill>
                          <a:effectLst/>
                          <a:latin typeface="等线" panose="02010600030101010101" pitchFamily="2" charset="-122"/>
                          <a:ea typeface="等线" panose="02010600030101010101" pitchFamily="2" charset="-122"/>
                        </a:rPr>
                        <a:t>霍莱沃</a:t>
                      </a:r>
                    </a:p>
                  </a:txBody>
                  <a:tcPr marL="5963" marR="5963" marT="5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CN" sz="1200" b="0" i="0" u="none" strike="noStrike">
                          <a:solidFill>
                            <a:srgbClr val="000000"/>
                          </a:solidFill>
                          <a:effectLst/>
                          <a:latin typeface="等线" panose="02010600030101010101" pitchFamily="2" charset="-122"/>
                          <a:ea typeface="等线" panose="02010600030101010101" pitchFamily="2" charset="-122"/>
                        </a:rPr>
                        <a:t>688682</a:t>
                      </a:r>
                    </a:p>
                  </a:txBody>
                  <a:tcPr marL="5963" marR="5963" marT="5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CN" sz="1200" b="0" i="0" u="none" strike="noStrike">
                          <a:solidFill>
                            <a:srgbClr val="000000"/>
                          </a:solidFill>
                          <a:effectLst/>
                          <a:latin typeface="等线" panose="02010600030101010101" pitchFamily="2" charset="-122"/>
                          <a:ea typeface="等线" panose="02010600030101010101" pitchFamily="2" charset="-122"/>
                        </a:rPr>
                        <a:t>2021/4/20</a:t>
                      </a:r>
                    </a:p>
                  </a:txBody>
                  <a:tcPr marL="5963" marR="5963" marT="5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CN" sz="1200" b="0" i="0" u="none" strike="noStrike">
                          <a:solidFill>
                            <a:srgbClr val="000000"/>
                          </a:solidFill>
                          <a:effectLst/>
                          <a:latin typeface="等线" panose="02010600030101010101" pitchFamily="2" charset="-122"/>
                          <a:ea typeface="等线" panose="02010600030101010101" pitchFamily="2" charset="-122"/>
                        </a:rPr>
                        <a:t>55</a:t>
                      </a:r>
                    </a:p>
                  </a:txBody>
                  <a:tcPr marL="5963" marR="5963" marT="5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1200" b="0" i="0" u="none" strike="noStrike">
                          <a:solidFill>
                            <a:srgbClr val="000000"/>
                          </a:solidFill>
                          <a:effectLst/>
                          <a:latin typeface="等线" panose="02010600030101010101" pitchFamily="2" charset="-122"/>
                          <a:ea typeface="等线" panose="02010600030101010101" pitchFamily="2" charset="-122"/>
                        </a:rPr>
                        <a:t>耿军军（国元）</a:t>
                      </a:r>
                    </a:p>
                  </a:txBody>
                  <a:tcPr marL="5963" marR="5963" marT="5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3341975"/>
                  </a:ext>
                </a:extLst>
              </a:tr>
              <a:tr h="166977">
                <a:tc>
                  <a:txBody>
                    <a:bodyPr/>
                    <a:lstStyle/>
                    <a:p>
                      <a:pPr algn="l" fontAlgn="ctr"/>
                      <a:r>
                        <a:rPr lang="en-US" altLang="zh-CN" sz="1200" b="0" i="0" u="none" strike="noStrike">
                          <a:solidFill>
                            <a:srgbClr val="000000"/>
                          </a:solidFill>
                          <a:effectLst/>
                          <a:latin typeface="等线" panose="02010600030101010101" pitchFamily="2" charset="-122"/>
                          <a:ea typeface="等线" panose="02010600030101010101" pitchFamily="2" charset="-122"/>
                        </a:rPr>
                        <a:t>12</a:t>
                      </a:r>
                    </a:p>
                  </a:txBody>
                  <a:tcPr marL="5963" marR="5963" marT="5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1200" b="0" i="0" u="none" strike="noStrike">
                          <a:solidFill>
                            <a:srgbClr val="000000"/>
                          </a:solidFill>
                          <a:effectLst/>
                          <a:latin typeface="等线" panose="02010600030101010101" pitchFamily="2" charset="-122"/>
                          <a:ea typeface="等线" panose="02010600030101010101" pitchFamily="2" charset="-122"/>
                        </a:rPr>
                        <a:t>寒武纪</a:t>
                      </a:r>
                      <a:r>
                        <a:rPr lang="en-US" altLang="zh-CN" sz="1200" b="0" i="0" u="none" strike="noStrike">
                          <a:solidFill>
                            <a:srgbClr val="000000"/>
                          </a:solidFill>
                          <a:effectLst/>
                          <a:latin typeface="等线" panose="02010600030101010101" pitchFamily="2" charset="-122"/>
                          <a:ea typeface="等线" panose="02010600030101010101" pitchFamily="2" charset="-122"/>
                        </a:rPr>
                        <a:t>-</a:t>
                      </a:r>
                      <a:r>
                        <a:rPr lang="en-US" sz="1200" b="0" i="0" u="none" strike="noStrike">
                          <a:solidFill>
                            <a:srgbClr val="000000"/>
                          </a:solidFill>
                          <a:effectLst/>
                          <a:latin typeface="等线" panose="02010600030101010101" pitchFamily="2" charset="-122"/>
                          <a:ea typeface="等线" panose="02010600030101010101" pitchFamily="2" charset="-122"/>
                        </a:rPr>
                        <a:t>U</a:t>
                      </a:r>
                    </a:p>
                  </a:txBody>
                  <a:tcPr marL="5963" marR="5963" marT="5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CN" sz="1200" b="0" i="0" u="none" strike="noStrike">
                          <a:solidFill>
                            <a:srgbClr val="000000"/>
                          </a:solidFill>
                          <a:effectLst/>
                          <a:latin typeface="等线" panose="02010600030101010101" pitchFamily="2" charset="-122"/>
                          <a:ea typeface="等线" panose="02010600030101010101" pitchFamily="2" charset="-122"/>
                        </a:rPr>
                        <a:t>688256</a:t>
                      </a:r>
                    </a:p>
                  </a:txBody>
                  <a:tcPr marL="5963" marR="5963" marT="5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CN" sz="1200" b="0" i="0" u="none" strike="noStrike">
                          <a:solidFill>
                            <a:srgbClr val="000000"/>
                          </a:solidFill>
                          <a:effectLst/>
                          <a:latin typeface="等线" panose="02010600030101010101" pitchFamily="2" charset="-122"/>
                          <a:ea typeface="等线" panose="02010600030101010101" pitchFamily="2" charset="-122"/>
                        </a:rPr>
                        <a:t>2020/7/20</a:t>
                      </a:r>
                    </a:p>
                  </a:txBody>
                  <a:tcPr marL="5963" marR="5963" marT="5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CN" sz="1200" b="0" i="0" u="none" strike="noStrike">
                          <a:solidFill>
                            <a:srgbClr val="000000"/>
                          </a:solidFill>
                          <a:effectLst/>
                          <a:latin typeface="等线" panose="02010600030101010101" pitchFamily="2" charset="-122"/>
                          <a:ea typeface="等线" panose="02010600030101010101" pitchFamily="2" charset="-122"/>
                        </a:rPr>
                        <a:t>800</a:t>
                      </a:r>
                    </a:p>
                  </a:txBody>
                  <a:tcPr marL="5963" marR="5963" marT="5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1200" b="0" i="0" u="none" strike="noStrike">
                          <a:solidFill>
                            <a:srgbClr val="000000"/>
                          </a:solidFill>
                          <a:effectLst/>
                          <a:latin typeface="等线" panose="02010600030101010101" pitchFamily="2" charset="-122"/>
                          <a:ea typeface="等线" panose="02010600030101010101" pitchFamily="2" charset="-122"/>
                        </a:rPr>
                        <a:t>吕伟（安信）</a:t>
                      </a:r>
                    </a:p>
                  </a:txBody>
                  <a:tcPr marL="5963" marR="5963" marT="5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29587480"/>
                  </a:ext>
                </a:extLst>
              </a:tr>
              <a:tr h="166977">
                <a:tc>
                  <a:txBody>
                    <a:bodyPr/>
                    <a:lstStyle/>
                    <a:p>
                      <a:pPr algn="l" fontAlgn="ctr"/>
                      <a:r>
                        <a:rPr lang="en-US" altLang="zh-CN" sz="1200" b="0" i="0" u="none" strike="noStrike">
                          <a:solidFill>
                            <a:srgbClr val="000000"/>
                          </a:solidFill>
                          <a:effectLst/>
                          <a:latin typeface="等线" panose="02010600030101010101" pitchFamily="2" charset="-122"/>
                          <a:ea typeface="等线" panose="02010600030101010101" pitchFamily="2" charset="-122"/>
                        </a:rPr>
                        <a:t>13</a:t>
                      </a:r>
                    </a:p>
                  </a:txBody>
                  <a:tcPr marL="5963" marR="5963" marT="5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1200" b="0" i="0" u="none" strike="noStrike">
                          <a:solidFill>
                            <a:srgbClr val="000000"/>
                          </a:solidFill>
                          <a:effectLst/>
                          <a:latin typeface="等线" panose="02010600030101010101" pitchFamily="2" charset="-122"/>
                          <a:ea typeface="等线" panose="02010600030101010101" pitchFamily="2" charset="-122"/>
                        </a:rPr>
                        <a:t>深信服</a:t>
                      </a:r>
                    </a:p>
                  </a:txBody>
                  <a:tcPr marL="5963" marR="5963" marT="5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CN" sz="1200" b="0" i="0" u="none" strike="noStrike">
                          <a:solidFill>
                            <a:srgbClr val="000000"/>
                          </a:solidFill>
                          <a:effectLst/>
                          <a:latin typeface="等线" panose="02010600030101010101" pitchFamily="2" charset="-122"/>
                          <a:ea typeface="等线" panose="02010600030101010101" pitchFamily="2" charset="-122"/>
                        </a:rPr>
                        <a:t>300454</a:t>
                      </a:r>
                    </a:p>
                  </a:txBody>
                  <a:tcPr marL="5963" marR="5963" marT="5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CN" sz="1200" b="0" i="0" u="none" strike="noStrike">
                          <a:solidFill>
                            <a:srgbClr val="000000"/>
                          </a:solidFill>
                          <a:effectLst/>
                          <a:latin typeface="等线" panose="02010600030101010101" pitchFamily="2" charset="-122"/>
                          <a:ea typeface="等线" panose="02010600030101010101" pitchFamily="2" charset="-122"/>
                        </a:rPr>
                        <a:t>2018/5/16</a:t>
                      </a:r>
                    </a:p>
                  </a:txBody>
                  <a:tcPr marL="5963" marR="5963" marT="5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CN" sz="1200" b="0" i="0" u="none" strike="noStrike">
                          <a:solidFill>
                            <a:srgbClr val="000000"/>
                          </a:solidFill>
                          <a:effectLst/>
                          <a:latin typeface="等线" panose="02010600030101010101" pitchFamily="2" charset="-122"/>
                          <a:ea typeface="等线" panose="02010600030101010101" pitchFamily="2" charset="-122"/>
                        </a:rPr>
                        <a:t>570</a:t>
                      </a:r>
                    </a:p>
                  </a:txBody>
                  <a:tcPr marL="5963" marR="5963" marT="5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1200" b="0" i="0" u="none" strike="noStrike">
                          <a:solidFill>
                            <a:srgbClr val="000000"/>
                          </a:solidFill>
                          <a:effectLst/>
                          <a:latin typeface="等线" panose="02010600030101010101" pitchFamily="2" charset="-122"/>
                          <a:ea typeface="等线" panose="02010600030101010101" pitchFamily="2" charset="-122"/>
                        </a:rPr>
                        <a:t>吕伟（安信）</a:t>
                      </a:r>
                    </a:p>
                  </a:txBody>
                  <a:tcPr marL="5963" marR="5963" marT="5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29283103"/>
                  </a:ext>
                </a:extLst>
              </a:tr>
              <a:tr h="166977">
                <a:tc>
                  <a:txBody>
                    <a:bodyPr/>
                    <a:lstStyle/>
                    <a:p>
                      <a:pPr algn="l" fontAlgn="ctr"/>
                      <a:r>
                        <a:rPr lang="en-US" altLang="zh-CN" sz="1200" b="0" i="0" u="none" strike="noStrike">
                          <a:solidFill>
                            <a:srgbClr val="000000"/>
                          </a:solidFill>
                          <a:effectLst/>
                          <a:latin typeface="等线" panose="02010600030101010101" pitchFamily="2" charset="-122"/>
                          <a:ea typeface="等线" panose="02010600030101010101" pitchFamily="2" charset="-122"/>
                        </a:rPr>
                        <a:t>14</a:t>
                      </a:r>
                    </a:p>
                  </a:txBody>
                  <a:tcPr marL="5963" marR="5963" marT="5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1200" b="0" i="0" u="none" strike="noStrike">
                          <a:solidFill>
                            <a:srgbClr val="000000"/>
                          </a:solidFill>
                          <a:effectLst/>
                          <a:latin typeface="等线" panose="02010600030101010101" pitchFamily="2" charset="-122"/>
                          <a:ea typeface="等线" panose="02010600030101010101" pitchFamily="2" charset="-122"/>
                        </a:rPr>
                        <a:t>宝信软件</a:t>
                      </a:r>
                    </a:p>
                  </a:txBody>
                  <a:tcPr marL="5963" marR="5963" marT="5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CN" sz="1200" b="0" i="0" u="none" strike="noStrike">
                          <a:solidFill>
                            <a:srgbClr val="000000"/>
                          </a:solidFill>
                          <a:effectLst/>
                          <a:latin typeface="等线" panose="02010600030101010101" pitchFamily="2" charset="-122"/>
                          <a:ea typeface="等线" panose="02010600030101010101" pitchFamily="2" charset="-122"/>
                        </a:rPr>
                        <a:t>600845</a:t>
                      </a:r>
                    </a:p>
                  </a:txBody>
                  <a:tcPr marL="5963" marR="5963" marT="5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CN" sz="1200" b="0" i="0" u="none" strike="noStrike">
                          <a:solidFill>
                            <a:srgbClr val="000000"/>
                          </a:solidFill>
                          <a:effectLst/>
                          <a:latin typeface="等线" panose="02010600030101010101" pitchFamily="2" charset="-122"/>
                          <a:ea typeface="等线" panose="02010600030101010101" pitchFamily="2" charset="-122"/>
                        </a:rPr>
                        <a:t>1994/3/11</a:t>
                      </a:r>
                    </a:p>
                  </a:txBody>
                  <a:tcPr marL="5963" marR="5963" marT="5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CN" sz="1200" b="0" i="0" u="none" strike="noStrike">
                          <a:solidFill>
                            <a:srgbClr val="000000"/>
                          </a:solidFill>
                          <a:effectLst/>
                          <a:latin typeface="等线" panose="02010600030101010101" pitchFamily="2" charset="-122"/>
                          <a:ea typeface="等线" panose="02010600030101010101" pitchFamily="2" charset="-122"/>
                        </a:rPr>
                        <a:t>1100</a:t>
                      </a:r>
                    </a:p>
                  </a:txBody>
                  <a:tcPr marL="5963" marR="5963" marT="5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1200" b="0" i="0" u="none" strike="noStrike">
                          <a:solidFill>
                            <a:srgbClr val="000000"/>
                          </a:solidFill>
                          <a:effectLst/>
                          <a:latin typeface="等线" panose="02010600030101010101" pitchFamily="2" charset="-122"/>
                          <a:ea typeface="等线" panose="02010600030101010101" pitchFamily="2" charset="-122"/>
                        </a:rPr>
                        <a:t>姜国平（光大）</a:t>
                      </a:r>
                    </a:p>
                  </a:txBody>
                  <a:tcPr marL="5963" marR="5963" marT="5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13723619"/>
                  </a:ext>
                </a:extLst>
              </a:tr>
              <a:tr h="166977">
                <a:tc>
                  <a:txBody>
                    <a:bodyPr/>
                    <a:lstStyle/>
                    <a:p>
                      <a:pPr algn="l" fontAlgn="ctr"/>
                      <a:r>
                        <a:rPr lang="en-US" altLang="zh-CN" sz="1200" b="0" i="0" u="none" strike="noStrike">
                          <a:solidFill>
                            <a:srgbClr val="000000"/>
                          </a:solidFill>
                          <a:effectLst/>
                          <a:latin typeface="等线" panose="02010600030101010101" pitchFamily="2" charset="-122"/>
                          <a:ea typeface="等线" panose="02010600030101010101" pitchFamily="2" charset="-122"/>
                        </a:rPr>
                        <a:t>15</a:t>
                      </a:r>
                    </a:p>
                  </a:txBody>
                  <a:tcPr marL="5963" marR="5963" marT="5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1200" b="0" i="0" u="none" strike="noStrike">
                          <a:solidFill>
                            <a:srgbClr val="000000"/>
                          </a:solidFill>
                          <a:effectLst/>
                          <a:latin typeface="等线" panose="02010600030101010101" pitchFamily="2" charset="-122"/>
                          <a:ea typeface="等线" panose="02010600030101010101" pitchFamily="2" charset="-122"/>
                        </a:rPr>
                        <a:t>金蝶国际</a:t>
                      </a:r>
                    </a:p>
                  </a:txBody>
                  <a:tcPr marL="5963" marR="5963" marT="5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200" b="0" i="0" u="none" strike="noStrike">
                          <a:solidFill>
                            <a:srgbClr val="000000"/>
                          </a:solidFill>
                          <a:effectLst/>
                          <a:latin typeface="等线" panose="02010600030101010101" pitchFamily="2" charset="-122"/>
                          <a:ea typeface="等线" panose="02010600030101010101" pitchFamily="2" charset="-122"/>
                        </a:rPr>
                        <a:t>0268.hK</a:t>
                      </a:r>
                    </a:p>
                  </a:txBody>
                  <a:tcPr marL="5963" marR="5963" marT="5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CN" sz="1200" b="0" i="0" u="none" strike="noStrike">
                          <a:solidFill>
                            <a:srgbClr val="000000"/>
                          </a:solidFill>
                          <a:effectLst/>
                          <a:latin typeface="等线" panose="02010600030101010101" pitchFamily="2" charset="-122"/>
                          <a:ea typeface="等线" panose="02010600030101010101" pitchFamily="2" charset="-122"/>
                        </a:rPr>
                        <a:t>2001/2/15</a:t>
                      </a:r>
                    </a:p>
                  </a:txBody>
                  <a:tcPr marL="5963" marR="5963" marT="5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zh-CN" sz="1200" b="0" i="0" u="none" strike="noStrike">
                          <a:solidFill>
                            <a:srgbClr val="000000"/>
                          </a:solidFill>
                          <a:effectLst/>
                          <a:latin typeface="等线" panose="02010600030101010101" pitchFamily="2" charset="-122"/>
                          <a:ea typeface="等线" panose="02010600030101010101" pitchFamily="2" charset="-122"/>
                        </a:rPr>
                        <a:t>400</a:t>
                      </a:r>
                    </a:p>
                  </a:txBody>
                  <a:tcPr marL="5963" marR="5963" marT="5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CN" altLang="en-US" sz="1200" b="0" i="0" u="none" strike="noStrike" dirty="0">
                          <a:solidFill>
                            <a:srgbClr val="000000"/>
                          </a:solidFill>
                          <a:effectLst/>
                          <a:latin typeface="等线" panose="02010600030101010101" pitchFamily="2" charset="-122"/>
                          <a:ea typeface="等线" panose="02010600030101010101" pitchFamily="2" charset="-122"/>
                        </a:rPr>
                        <a:t>刘泽晶（华西）</a:t>
                      </a:r>
                    </a:p>
                  </a:txBody>
                  <a:tcPr marL="5963" marR="5963" marT="59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1030272"/>
                  </a:ext>
                </a:extLst>
              </a:tr>
            </a:tbl>
          </a:graphicData>
        </a:graphic>
      </p:graphicFrame>
    </p:spTree>
    <p:extLst>
      <p:ext uri="{BB962C8B-B14F-4D97-AF65-F5344CB8AC3E}">
        <p14:creationId xmlns:p14="http://schemas.microsoft.com/office/powerpoint/2010/main" val="2863778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EF5CC5-B2E3-4C17-BB51-E33C231459E9}"/>
              </a:ext>
            </a:extLst>
          </p:cNvPr>
          <p:cNvSpPr>
            <a:spLocks noGrp="1"/>
          </p:cNvSpPr>
          <p:nvPr>
            <p:ph type="title"/>
          </p:nvPr>
        </p:nvSpPr>
        <p:spPr/>
        <p:txBody>
          <a:bodyPr/>
          <a:lstStyle/>
          <a:p>
            <a:r>
              <a:rPr lang="zh-CN" altLang="en-US" dirty="0"/>
              <a:t>光大</a:t>
            </a:r>
          </a:p>
        </p:txBody>
      </p:sp>
      <p:pic>
        <p:nvPicPr>
          <p:cNvPr id="4" name="内容占位符 3">
            <a:extLst>
              <a:ext uri="{FF2B5EF4-FFF2-40B4-BE49-F238E27FC236}">
                <a16:creationId xmlns:a16="http://schemas.microsoft.com/office/drawing/2014/main" id="{D4EB3A29-16A6-45D7-A31D-1387929C61FF}"/>
              </a:ext>
            </a:extLst>
          </p:cNvPr>
          <p:cNvPicPr>
            <a:picLocks noGrp="1" noChangeAspect="1"/>
          </p:cNvPicPr>
          <p:nvPr>
            <p:ph idx="1"/>
          </p:nvPr>
        </p:nvPicPr>
        <p:blipFill>
          <a:blip r:embed="rId2"/>
          <a:stretch>
            <a:fillRect/>
          </a:stretch>
        </p:blipFill>
        <p:spPr>
          <a:xfrm>
            <a:off x="457200" y="1406486"/>
            <a:ext cx="8229600" cy="2029911"/>
          </a:xfrm>
          <a:prstGeom prst="rect">
            <a:avLst/>
          </a:prstGeom>
        </p:spPr>
      </p:pic>
    </p:spTree>
    <p:extLst>
      <p:ext uri="{BB962C8B-B14F-4D97-AF65-F5344CB8AC3E}">
        <p14:creationId xmlns:p14="http://schemas.microsoft.com/office/powerpoint/2010/main" val="20414363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E8A2DB-A5C9-46B0-84B5-D1115C620343}"/>
              </a:ext>
            </a:extLst>
          </p:cNvPr>
          <p:cNvSpPr>
            <a:spLocks noGrp="1"/>
          </p:cNvSpPr>
          <p:nvPr>
            <p:ph type="title"/>
          </p:nvPr>
        </p:nvSpPr>
        <p:spPr/>
        <p:txBody>
          <a:bodyPr/>
          <a:lstStyle/>
          <a:p>
            <a:endParaRPr lang="zh-CN" altLang="en-US"/>
          </a:p>
        </p:txBody>
      </p:sp>
      <p:pic>
        <p:nvPicPr>
          <p:cNvPr id="4" name="内容占位符 3">
            <a:extLst>
              <a:ext uri="{FF2B5EF4-FFF2-40B4-BE49-F238E27FC236}">
                <a16:creationId xmlns:a16="http://schemas.microsoft.com/office/drawing/2014/main" id="{C848EF0A-A18D-4C0E-AB24-B848FD06612B}"/>
              </a:ext>
            </a:extLst>
          </p:cNvPr>
          <p:cNvPicPr>
            <a:picLocks noGrp="1" noChangeAspect="1"/>
          </p:cNvPicPr>
          <p:nvPr>
            <p:ph idx="1"/>
          </p:nvPr>
        </p:nvPicPr>
        <p:blipFill>
          <a:blip r:embed="rId2"/>
          <a:stretch>
            <a:fillRect/>
          </a:stretch>
        </p:blipFill>
        <p:spPr>
          <a:xfrm>
            <a:off x="496395" y="1600200"/>
            <a:ext cx="8151209" cy="4525963"/>
          </a:xfrm>
          <a:prstGeom prst="rect">
            <a:avLst/>
          </a:prstGeom>
        </p:spPr>
      </p:pic>
    </p:spTree>
    <p:extLst>
      <p:ext uri="{BB962C8B-B14F-4D97-AF65-F5344CB8AC3E}">
        <p14:creationId xmlns:p14="http://schemas.microsoft.com/office/powerpoint/2010/main" val="30221837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44BDF7-6A05-42AF-ACB1-68E73216C30A}"/>
              </a:ext>
            </a:extLst>
          </p:cNvPr>
          <p:cNvSpPr>
            <a:spLocks noGrp="1"/>
          </p:cNvSpPr>
          <p:nvPr>
            <p:ph type="title"/>
          </p:nvPr>
        </p:nvSpPr>
        <p:spPr/>
        <p:txBody>
          <a:bodyPr/>
          <a:lstStyle/>
          <a:p>
            <a:endParaRPr lang="zh-CN" altLang="en-US"/>
          </a:p>
        </p:txBody>
      </p:sp>
      <p:pic>
        <p:nvPicPr>
          <p:cNvPr id="4" name="内容占位符 3">
            <a:extLst>
              <a:ext uri="{FF2B5EF4-FFF2-40B4-BE49-F238E27FC236}">
                <a16:creationId xmlns:a16="http://schemas.microsoft.com/office/drawing/2014/main" id="{69AC5948-8167-459B-825B-9931784A70AF}"/>
              </a:ext>
            </a:extLst>
          </p:cNvPr>
          <p:cNvPicPr>
            <a:picLocks noGrp="1" noChangeAspect="1"/>
          </p:cNvPicPr>
          <p:nvPr>
            <p:ph idx="1"/>
          </p:nvPr>
        </p:nvPicPr>
        <p:blipFill>
          <a:blip r:embed="rId2"/>
          <a:stretch>
            <a:fillRect/>
          </a:stretch>
        </p:blipFill>
        <p:spPr>
          <a:xfrm>
            <a:off x="457200" y="1628800"/>
            <a:ext cx="8229600" cy="2882025"/>
          </a:xfrm>
          <a:prstGeom prst="rect">
            <a:avLst/>
          </a:prstGeom>
        </p:spPr>
      </p:pic>
    </p:spTree>
    <p:extLst>
      <p:ext uri="{BB962C8B-B14F-4D97-AF65-F5344CB8AC3E}">
        <p14:creationId xmlns:p14="http://schemas.microsoft.com/office/powerpoint/2010/main" val="32731170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F9FC856-DFFE-0557-6321-EB59BBA71FFB}"/>
              </a:ext>
            </a:extLst>
          </p:cNvPr>
          <p:cNvSpPr>
            <a:spLocks noGrp="1"/>
          </p:cNvSpPr>
          <p:nvPr>
            <p:ph type="title"/>
          </p:nvPr>
        </p:nvSpPr>
        <p:spPr/>
        <p:txBody>
          <a:bodyPr/>
          <a:lstStyle/>
          <a:p>
            <a:r>
              <a:rPr lang="zh-CN" altLang="en-US" dirty="0"/>
              <a:t>  会计准则的差异</a:t>
            </a:r>
          </a:p>
        </p:txBody>
      </p:sp>
      <p:sp>
        <p:nvSpPr>
          <p:cNvPr id="3" name="内容占位符 2">
            <a:extLst>
              <a:ext uri="{FF2B5EF4-FFF2-40B4-BE49-F238E27FC236}">
                <a16:creationId xmlns:a16="http://schemas.microsoft.com/office/drawing/2014/main" id="{995C950A-EA7E-7A24-E11F-B17BD79CFEBF}"/>
              </a:ext>
            </a:extLst>
          </p:cNvPr>
          <p:cNvSpPr>
            <a:spLocks noGrp="1"/>
          </p:cNvSpPr>
          <p:nvPr>
            <p:ph idx="1"/>
          </p:nvPr>
        </p:nvSpPr>
        <p:spPr/>
        <p:txBody>
          <a:bodyPr/>
          <a:lstStyle/>
          <a:p>
            <a:r>
              <a:rPr lang="en-US" altLang="zh-CN" sz="2800" dirty="0"/>
              <a:t>A</a:t>
            </a:r>
            <a:r>
              <a:rPr lang="zh-CN" altLang="en-US" sz="2800" dirty="0"/>
              <a:t>股： 中国财政部企业会计准则，</a:t>
            </a:r>
            <a:r>
              <a:rPr lang="en-US" altLang="zh-CN" sz="2800" dirty="0"/>
              <a:t>XBRL</a:t>
            </a:r>
            <a:r>
              <a:rPr lang="zh-CN" altLang="en-US" sz="2800" dirty="0"/>
              <a:t>格式</a:t>
            </a:r>
            <a:endParaRPr lang="en-US" altLang="zh-CN" sz="2800" dirty="0"/>
          </a:p>
          <a:p>
            <a:r>
              <a:rPr lang="en-US" altLang="zh-CN" sz="2800" dirty="0"/>
              <a:t>H</a:t>
            </a:r>
            <a:r>
              <a:rPr lang="zh-CN" altLang="en-US" sz="2800" dirty="0"/>
              <a:t>股：</a:t>
            </a:r>
            <a:r>
              <a:rPr lang="en-US" altLang="zh-CN" sz="2800" dirty="0"/>
              <a:t>IFRSs</a:t>
            </a:r>
            <a:r>
              <a:rPr lang="zh-CN" altLang="en-US" sz="2800" dirty="0"/>
              <a:t>（</a:t>
            </a:r>
            <a:r>
              <a:rPr lang="en-US" altLang="zh-CN" sz="2800" dirty="0"/>
              <a:t>International Financial Reporting Standards ) issued by IASB</a:t>
            </a:r>
            <a:r>
              <a:rPr lang="zh-CN" altLang="en-US" sz="2800" dirty="0"/>
              <a:t>（</a:t>
            </a:r>
            <a:r>
              <a:rPr lang="en-US" altLang="zh-CN" sz="2800" dirty="0"/>
              <a:t>the International Accounting Standards Board )</a:t>
            </a:r>
          </a:p>
          <a:p>
            <a:r>
              <a:rPr lang="zh-CN" altLang="en-US" sz="2800" dirty="0"/>
              <a:t>美股：</a:t>
            </a:r>
            <a:r>
              <a:rPr lang="en-US" altLang="zh-CN" sz="2800" dirty="0"/>
              <a:t>USGAAP</a:t>
            </a:r>
            <a:r>
              <a:rPr lang="zh-CN" altLang="en-US" sz="2800" dirty="0"/>
              <a:t>（</a:t>
            </a:r>
            <a:r>
              <a:rPr lang="en-US" altLang="zh-CN" sz="2800" dirty="0"/>
              <a:t>Generally Accepted Accounting Principle</a:t>
            </a:r>
            <a:r>
              <a:rPr lang="zh-CN" altLang="en-US" sz="2800" dirty="0"/>
              <a:t>）</a:t>
            </a:r>
          </a:p>
        </p:txBody>
      </p:sp>
    </p:spTree>
    <p:extLst>
      <p:ext uri="{BB962C8B-B14F-4D97-AF65-F5344CB8AC3E}">
        <p14:creationId xmlns:p14="http://schemas.microsoft.com/office/powerpoint/2010/main" val="29576973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7E2CA4-7673-416A-B2E3-D47847E554FE}"/>
              </a:ext>
            </a:extLst>
          </p:cNvPr>
          <p:cNvSpPr>
            <a:spLocks noGrp="1"/>
          </p:cNvSpPr>
          <p:nvPr>
            <p:ph type="title"/>
          </p:nvPr>
        </p:nvSpPr>
        <p:spPr/>
        <p:txBody>
          <a:bodyPr/>
          <a:lstStyle/>
          <a:p>
            <a:endParaRPr lang="zh-CN" altLang="en-US"/>
          </a:p>
        </p:txBody>
      </p:sp>
      <p:pic>
        <p:nvPicPr>
          <p:cNvPr id="4" name="内容占位符 3">
            <a:extLst>
              <a:ext uri="{FF2B5EF4-FFF2-40B4-BE49-F238E27FC236}">
                <a16:creationId xmlns:a16="http://schemas.microsoft.com/office/drawing/2014/main" id="{6BD63C8A-0B6D-4BA2-B505-A6B33AF980F5}"/>
              </a:ext>
            </a:extLst>
          </p:cNvPr>
          <p:cNvPicPr>
            <a:picLocks noGrp="1" noChangeAspect="1"/>
          </p:cNvPicPr>
          <p:nvPr>
            <p:ph idx="1"/>
          </p:nvPr>
        </p:nvPicPr>
        <p:blipFill>
          <a:blip r:embed="rId2"/>
          <a:stretch>
            <a:fillRect/>
          </a:stretch>
        </p:blipFill>
        <p:spPr>
          <a:xfrm>
            <a:off x="741738" y="1600200"/>
            <a:ext cx="7660524" cy="4525963"/>
          </a:xfrm>
          <a:prstGeom prst="rect">
            <a:avLst/>
          </a:prstGeom>
        </p:spPr>
      </p:pic>
    </p:spTree>
    <p:extLst>
      <p:ext uri="{BB962C8B-B14F-4D97-AF65-F5344CB8AC3E}">
        <p14:creationId xmlns:p14="http://schemas.microsoft.com/office/powerpoint/2010/main" val="1820280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A251C2D-627E-4AA7-ABDA-2639F2FC7A29}"/>
              </a:ext>
            </a:extLst>
          </p:cNvPr>
          <p:cNvSpPr>
            <a:spLocks noGrp="1"/>
          </p:cNvSpPr>
          <p:nvPr>
            <p:ph type="title"/>
          </p:nvPr>
        </p:nvSpPr>
        <p:spPr/>
        <p:txBody>
          <a:bodyPr/>
          <a:lstStyle/>
          <a:p>
            <a:endParaRPr lang="zh-CN" altLang="en-US"/>
          </a:p>
        </p:txBody>
      </p:sp>
      <p:pic>
        <p:nvPicPr>
          <p:cNvPr id="4" name="内容占位符 3">
            <a:extLst>
              <a:ext uri="{FF2B5EF4-FFF2-40B4-BE49-F238E27FC236}">
                <a16:creationId xmlns:a16="http://schemas.microsoft.com/office/drawing/2014/main" id="{93508BB0-FFC6-4D21-9CFD-764E82E760F5}"/>
              </a:ext>
            </a:extLst>
          </p:cNvPr>
          <p:cNvPicPr>
            <a:picLocks noGrp="1" noChangeAspect="1"/>
          </p:cNvPicPr>
          <p:nvPr>
            <p:ph idx="1"/>
          </p:nvPr>
        </p:nvPicPr>
        <p:blipFill>
          <a:blip r:embed="rId2"/>
          <a:stretch>
            <a:fillRect/>
          </a:stretch>
        </p:blipFill>
        <p:spPr>
          <a:xfrm>
            <a:off x="578986" y="1600200"/>
            <a:ext cx="7986028" cy="4525963"/>
          </a:xfrm>
          <a:prstGeom prst="rect">
            <a:avLst/>
          </a:prstGeom>
        </p:spPr>
      </p:pic>
    </p:spTree>
    <p:extLst>
      <p:ext uri="{BB962C8B-B14F-4D97-AF65-F5344CB8AC3E}">
        <p14:creationId xmlns:p14="http://schemas.microsoft.com/office/powerpoint/2010/main" val="9853878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672AE3C-02B6-4C0B-87B8-095C3F100531}"/>
              </a:ext>
            </a:extLst>
          </p:cNvPr>
          <p:cNvSpPr>
            <a:spLocks noGrp="1"/>
          </p:cNvSpPr>
          <p:nvPr>
            <p:ph type="title"/>
          </p:nvPr>
        </p:nvSpPr>
        <p:spPr/>
        <p:txBody>
          <a:bodyPr/>
          <a:lstStyle/>
          <a:p>
            <a:endParaRPr lang="zh-CN" altLang="en-US"/>
          </a:p>
        </p:txBody>
      </p:sp>
      <p:pic>
        <p:nvPicPr>
          <p:cNvPr id="4" name="内容占位符 3">
            <a:extLst>
              <a:ext uri="{FF2B5EF4-FFF2-40B4-BE49-F238E27FC236}">
                <a16:creationId xmlns:a16="http://schemas.microsoft.com/office/drawing/2014/main" id="{99BE6205-58D3-4D00-AFCD-30DFE1C8F732}"/>
              </a:ext>
            </a:extLst>
          </p:cNvPr>
          <p:cNvPicPr>
            <a:picLocks noGrp="1" noChangeAspect="1"/>
          </p:cNvPicPr>
          <p:nvPr>
            <p:ph idx="1"/>
          </p:nvPr>
        </p:nvPicPr>
        <p:blipFill>
          <a:blip r:embed="rId2"/>
          <a:stretch>
            <a:fillRect/>
          </a:stretch>
        </p:blipFill>
        <p:spPr>
          <a:xfrm>
            <a:off x="924650" y="1600200"/>
            <a:ext cx="7294700" cy="4525963"/>
          </a:xfrm>
          <a:prstGeom prst="rect">
            <a:avLst/>
          </a:prstGeom>
        </p:spPr>
      </p:pic>
    </p:spTree>
    <p:extLst>
      <p:ext uri="{BB962C8B-B14F-4D97-AF65-F5344CB8AC3E}">
        <p14:creationId xmlns:p14="http://schemas.microsoft.com/office/powerpoint/2010/main" val="25115320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4443409-6CAC-41DC-9C35-D2878A7D1C78}"/>
              </a:ext>
            </a:extLst>
          </p:cNvPr>
          <p:cNvSpPr>
            <a:spLocks noGrp="1"/>
          </p:cNvSpPr>
          <p:nvPr>
            <p:ph type="title"/>
          </p:nvPr>
        </p:nvSpPr>
        <p:spPr/>
        <p:txBody>
          <a:bodyPr/>
          <a:lstStyle/>
          <a:p>
            <a:r>
              <a:rPr lang="zh-CN" altLang="en-US" dirty="0"/>
              <a:t>西部</a:t>
            </a:r>
            <a:r>
              <a:rPr lang="en-US" altLang="zh-CN" dirty="0"/>
              <a:t>-FCFF</a:t>
            </a:r>
            <a:endParaRPr lang="zh-CN" altLang="en-US" dirty="0"/>
          </a:p>
        </p:txBody>
      </p:sp>
      <p:sp>
        <p:nvSpPr>
          <p:cNvPr id="3" name="内容占位符 2">
            <a:extLst>
              <a:ext uri="{FF2B5EF4-FFF2-40B4-BE49-F238E27FC236}">
                <a16:creationId xmlns:a16="http://schemas.microsoft.com/office/drawing/2014/main" id="{D56C452E-C077-405E-B333-08833BBD7FE0}"/>
              </a:ext>
            </a:extLst>
          </p:cNvPr>
          <p:cNvSpPr>
            <a:spLocks noGrp="1"/>
          </p:cNvSpPr>
          <p:nvPr>
            <p:ph idx="1"/>
          </p:nvPr>
        </p:nvSpPr>
        <p:spPr/>
        <p:txBody>
          <a:bodyPr/>
          <a:lstStyle/>
          <a:p>
            <a:r>
              <a:rPr lang="zh-CN" altLang="en-US" sz="2000" dirty="0"/>
              <a:t>绝对估值法：</a:t>
            </a:r>
          </a:p>
          <a:p>
            <a:r>
              <a:rPr lang="zh-CN" altLang="en-US" sz="2000" dirty="0"/>
              <a:t>结合上文中对于公司主要</a:t>
            </a:r>
            <a:r>
              <a:rPr lang="en-US" altLang="zh-CN" sz="2000" dirty="0"/>
              <a:t>CAD</a:t>
            </a:r>
            <a:r>
              <a:rPr lang="zh-CN" altLang="en-US" sz="2000" dirty="0"/>
              <a:t>产品业务空间的测算，在</a:t>
            </a:r>
            <a:r>
              <a:rPr lang="en-US" altLang="zh-CN" sz="2000" dirty="0"/>
              <a:t>2D</a:t>
            </a:r>
            <a:r>
              <a:rPr lang="zh-CN" altLang="en-US" sz="2000" dirty="0"/>
              <a:t>、</a:t>
            </a:r>
            <a:r>
              <a:rPr lang="en-US" altLang="zh-CN" sz="2000" dirty="0"/>
              <a:t>3D</a:t>
            </a:r>
            <a:r>
              <a:rPr lang="zh-CN" altLang="en-US" sz="2000" dirty="0"/>
              <a:t>市场份额分别在</a:t>
            </a:r>
            <a:r>
              <a:rPr lang="en-US" altLang="zh-CN" sz="2000" dirty="0"/>
              <a:t>25-35%</a:t>
            </a:r>
            <a:r>
              <a:rPr lang="zh-CN" altLang="en-US" sz="2000" dirty="0"/>
              <a:t>和</a:t>
            </a:r>
            <a:r>
              <a:rPr lang="en-US" altLang="zh-CN" sz="2000" dirty="0"/>
              <a:t>10-15%</a:t>
            </a:r>
            <a:r>
              <a:rPr lang="zh-CN" altLang="en-US" sz="2000" dirty="0"/>
              <a:t>区间内，对应公司年收入</a:t>
            </a:r>
            <a:r>
              <a:rPr lang="en-US" altLang="zh-CN" sz="2000" dirty="0"/>
              <a:t>16.25-23.47</a:t>
            </a:r>
            <a:r>
              <a:rPr lang="zh-CN" altLang="en-US" sz="2000" dirty="0"/>
              <a:t>亿元</a:t>
            </a:r>
            <a:r>
              <a:rPr lang="en-US" altLang="zh-CN" sz="2000" dirty="0"/>
              <a:t>.</a:t>
            </a:r>
            <a:r>
              <a:rPr lang="zh-CN" altLang="en-US" sz="2000" dirty="0"/>
              <a:t>以永续增长率</a:t>
            </a:r>
            <a:r>
              <a:rPr lang="en-US" altLang="zh-CN" sz="2000" dirty="0"/>
              <a:t>3%</a:t>
            </a:r>
            <a:r>
              <a:rPr lang="zh-CN" altLang="en-US" sz="2000" dirty="0"/>
              <a:t>，</a:t>
            </a:r>
            <a:r>
              <a:rPr lang="en-US" altLang="zh-CN" sz="2000" dirty="0" err="1"/>
              <a:t>Wacc</a:t>
            </a:r>
            <a:r>
              <a:rPr lang="en-US" altLang="zh-CN" sz="2000" dirty="0"/>
              <a:t> 6.79%</a:t>
            </a:r>
            <a:r>
              <a:rPr lang="zh-CN" altLang="en-US" sz="2000" dirty="0"/>
              <a:t>计算，在悲观至乐观情境下，对应公司</a:t>
            </a:r>
            <a:r>
              <a:rPr lang="en-US" altLang="zh-CN" sz="2000" dirty="0"/>
              <a:t>2021</a:t>
            </a:r>
            <a:r>
              <a:rPr lang="zh-CN" altLang="en-US" sz="2000" dirty="0"/>
              <a:t>年市值约为</a:t>
            </a:r>
            <a:r>
              <a:rPr lang="en-US" altLang="zh-CN" sz="2000" dirty="0"/>
              <a:t>180.96-247.52</a:t>
            </a:r>
            <a:r>
              <a:rPr lang="zh-CN" altLang="en-US" sz="2000" dirty="0"/>
              <a:t>亿元，以上市后股本计算每股股价</a:t>
            </a:r>
            <a:r>
              <a:rPr lang="en-US" altLang="zh-CN" sz="2000" dirty="0"/>
              <a:t>292.14-399.58</a:t>
            </a:r>
            <a:r>
              <a:rPr lang="zh-CN" altLang="en-US" sz="2000" dirty="0"/>
              <a:t>元。</a:t>
            </a:r>
          </a:p>
        </p:txBody>
      </p:sp>
      <p:pic>
        <p:nvPicPr>
          <p:cNvPr id="4" name="图片 3">
            <a:extLst>
              <a:ext uri="{FF2B5EF4-FFF2-40B4-BE49-F238E27FC236}">
                <a16:creationId xmlns:a16="http://schemas.microsoft.com/office/drawing/2014/main" id="{269C2989-BF09-44C2-A55E-D1DBDF33111D}"/>
              </a:ext>
            </a:extLst>
          </p:cNvPr>
          <p:cNvPicPr>
            <a:picLocks noChangeAspect="1"/>
          </p:cNvPicPr>
          <p:nvPr/>
        </p:nvPicPr>
        <p:blipFill>
          <a:blip r:embed="rId2"/>
          <a:stretch>
            <a:fillRect/>
          </a:stretch>
        </p:blipFill>
        <p:spPr>
          <a:xfrm>
            <a:off x="971600" y="3573016"/>
            <a:ext cx="6517158" cy="2803425"/>
          </a:xfrm>
          <a:prstGeom prst="rect">
            <a:avLst/>
          </a:prstGeom>
        </p:spPr>
      </p:pic>
    </p:spTree>
    <p:extLst>
      <p:ext uri="{BB962C8B-B14F-4D97-AF65-F5344CB8AC3E}">
        <p14:creationId xmlns:p14="http://schemas.microsoft.com/office/powerpoint/2010/main" val="9530979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28085F-B2A2-4CB3-B076-E9B87C7B79C2}"/>
              </a:ext>
            </a:extLst>
          </p:cNvPr>
          <p:cNvSpPr>
            <a:spLocks noGrp="1"/>
          </p:cNvSpPr>
          <p:nvPr>
            <p:ph type="title"/>
          </p:nvPr>
        </p:nvSpPr>
        <p:spPr/>
        <p:txBody>
          <a:bodyPr/>
          <a:lstStyle/>
          <a:p>
            <a:r>
              <a:rPr lang="zh-CN" altLang="en-US" dirty="0"/>
              <a:t>西部相对</a:t>
            </a:r>
          </a:p>
        </p:txBody>
      </p:sp>
      <p:pic>
        <p:nvPicPr>
          <p:cNvPr id="4" name="内容占位符 3">
            <a:extLst>
              <a:ext uri="{FF2B5EF4-FFF2-40B4-BE49-F238E27FC236}">
                <a16:creationId xmlns:a16="http://schemas.microsoft.com/office/drawing/2014/main" id="{8BB1098A-4167-47A3-91EF-984C322B89C4}"/>
              </a:ext>
            </a:extLst>
          </p:cNvPr>
          <p:cNvPicPr>
            <a:picLocks noGrp="1" noChangeAspect="1"/>
          </p:cNvPicPr>
          <p:nvPr>
            <p:ph idx="1"/>
          </p:nvPr>
        </p:nvPicPr>
        <p:blipFill>
          <a:blip r:embed="rId2"/>
          <a:stretch>
            <a:fillRect/>
          </a:stretch>
        </p:blipFill>
        <p:spPr>
          <a:xfrm>
            <a:off x="986727" y="1600200"/>
            <a:ext cx="7170545" cy="4525963"/>
          </a:xfrm>
          <a:prstGeom prst="rect">
            <a:avLst/>
          </a:prstGeom>
        </p:spPr>
      </p:pic>
    </p:spTree>
    <p:extLst>
      <p:ext uri="{BB962C8B-B14F-4D97-AF65-F5344CB8AC3E}">
        <p14:creationId xmlns:p14="http://schemas.microsoft.com/office/powerpoint/2010/main" val="20326409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85C3DC-BB23-4D68-9995-A9D9DF53446D}"/>
              </a:ext>
            </a:extLst>
          </p:cNvPr>
          <p:cNvSpPr>
            <a:spLocks noGrp="1"/>
          </p:cNvSpPr>
          <p:nvPr>
            <p:ph type="title"/>
          </p:nvPr>
        </p:nvSpPr>
        <p:spPr/>
        <p:txBody>
          <a:bodyPr/>
          <a:lstStyle/>
          <a:p>
            <a:r>
              <a:rPr lang="zh-CN" altLang="en-US" dirty="0"/>
              <a:t>西部</a:t>
            </a:r>
            <a:r>
              <a:rPr lang="en-US" altLang="zh-CN" dirty="0"/>
              <a:t>-</a:t>
            </a:r>
            <a:r>
              <a:rPr lang="zh-CN" altLang="en-US" dirty="0"/>
              <a:t>相对</a:t>
            </a:r>
          </a:p>
        </p:txBody>
      </p:sp>
      <p:pic>
        <p:nvPicPr>
          <p:cNvPr id="4" name="内容占位符 3">
            <a:extLst>
              <a:ext uri="{FF2B5EF4-FFF2-40B4-BE49-F238E27FC236}">
                <a16:creationId xmlns:a16="http://schemas.microsoft.com/office/drawing/2014/main" id="{5A03B9B4-FD94-46F2-86EE-4D7D87B29103}"/>
              </a:ext>
            </a:extLst>
          </p:cNvPr>
          <p:cNvPicPr>
            <a:picLocks noGrp="1" noChangeAspect="1"/>
          </p:cNvPicPr>
          <p:nvPr>
            <p:ph idx="1"/>
          </p:nvPr>
        </p:nvPicPr>
        <p:blipFill>
          <a:blip r:embed="rId2"/>
          <a:stretch>
            <a:fillRect/>
          </a:stretch>
        </p:blipFill>
        <p:spPr>
          <a:xfrm>
            <a:off x="539552" y="3933056"/>
            <a:ext cx="8229600" cy="2214453"/>
          </a:xfrm>
          <a:prstGeom prst="rect">
            <a:avLst/>
          </a:prstGeom>
        </p:spPr>
      </p:pic>
      <p:pic>
        <p:nvPicPr>
          <p:cNvPr id="5" name="图片 4">
            <a:extLst>
              <a:ext uri="{FF2B5EF4-FFF2-40B4-BE49-F238E27FC236}">
                <a16:creationId xmlns:a16="http://schemas.microsoft.com/office/drawing/2014/main" id="{19628A5E-FFD5-456D-9525-CC133111FED6}"/>
              </a:ext>
            </a:extLst>
          </p:cNvPr>
          <p:cNvPicPr>
            <a:picLocks noChangeAspect="1"/>
          </p:cNvPicPr>
          <p:nvPr/>
        </p:nvPicPr>
        <p:blipFill>
          <a:blip r:embed="rId3"/>
          <a:stretch>
            <a:fillRect/>
          </a:stretch>
        </p:blipFill>
        <p:spPr>
          <a:xfrm>
            <a:off x="611560" y="1263594"/>
            <a:ext cx="7346303" cy="2669462"/>
          </a:xfrm>
          <a:prstGeom prst="rect">
            <a:avLst/>
          </a:prstGeom>
        </p:spPr>
      </p:pic>
    </p:spTree>
    <p:extLst>
      <p:ext uri="{BB962C8B-B14F-4D97-AF65-F5344CB8AC3E}">
        <p14:creationId xmlns:p14="http://schemas.microsoft.com/office/powerpoint/2010/main" val="11324419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480B327-3DDB-4A4E-AF15-4FC07FCFF63D}"/>
              </a:ext>
            </a:extLst>
          </p:cNvPr>
          <p:cNvSpPr>
            <a:spLocks noGrp="1"/>
          </p:cNvSpPr>
          <p:nvPr>
            <p:ph type="title"/>
          </p:nvPr>
        </p:nvSpPr>
        <p:spPr/>
        <p:txBody>
          <a:bodyPr/>
          <a:lstStyle/>
          <a:p>
            <a:r>
              <a:rPr lang="zh-CN" altLang="en-US" sz="3200" dirty="0"/>
              <a:t>                西部证券的收入估计方法</a:t>
            </a:r>
          </a:p>
        </p:txBody>
      </p:sp>
      <p:pic>
        <p:nvPicPr>
          <p:cNvPr id="4" name="内容占位符 3">
            <a:extLst>
              <a:ext uri="{FF2B5EF4-FFF2-40B4-BE49-F238E27FC236}">
                <a16:creationId xmlns:a16="http://schemas.microsoft.com/office/drawing/2014/main" id="{7BFCC80E-DFDA-473A-A063-BF537B067CC4}"/>
              </a:ext>
            </a:extLst>
          </p:cNvPr>
          <p:cNvPicPr>
            <a:picLocks noGrp="1" noChangeAspect="1"/>
          </p:cNvPicPr>
          <p:nvPr>
            <p:ph idx="1"/>
          </p:nvPr>
        </p:nvPicPr>
        <p:blipFill>
          <a:blip r:embed="rId2"/>
          <a:stretch>
            <a:fillRect/>
          </a:stretch>
        </p:blipFill>
        <p:spPr>
          <a:xfrm>
            <a:off x="1115616" y="1484784"/>
            <a:ext cx="6617325" cy="4525963"/>
          </a:xfrm>
          <a:prstGeom prst="rect">
            <a:avLst/>
          </a:prstGeom>
        </p:spPr>
      </p:pic>
    </p:spTree>
    <p:extLst>
      <p:ext uri="{BB962C8B-B14F-4D97-AF65-F5344CB8AC3E}">
        <p14:creationId xmlns:p14="http://schemas.microsoft.com/office/powerpoint/2010/main" val="41401449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D49F0E2-7BB4-4765-A09E-BEC3DDBEE0A9}"/>
              </a:ext>
            </a:extLst>
          </p:cNvPr>
          <p:cNvSpPr>
            <a:spLocks noGrp="1"/>
          </p:cNvSpPr>
          <p:nvPr>
            <p:ph type="title"/>
          </p:nvPr>
        </p:nvSpPr>
        <p:spPr/>
        <p:txBody>
          <a:bodyPr/>
          <a:lstStyle/>
          <a:p>
            <a:endParaRPr lang="zh-CN" altLang="en-US"/>
          </a:p>
        </p:txBody>
      </p:sp>
      <p:pic>
        <p:nvPicPr>
          <p:cNvPr id="4" name="内容占位符 3">
            <a:extLst>
              <a:ext uri="{FF2B5EF4-FFF2-40B4-BE49-F238E27FC236}">
                <a16:creationId xmlns:a16="http://schemas.microsoft.com/office/drawing/2014/main" id="{408DF4CE-3134-45A7-BA05-2EEF9EBB74CF}"/>
              </a:ext>
            </a:extLst>
          </p:cNvPr>
          <p:cNvPicPr>
            <a:picLocks noGrp="1" noChangeAspect="1"/>
          </p:cNvPicPr>
          <p:nvPr>
            <p:ph idx="1"/>
          </p:nvPr>
        </p:nvPicPr>
        <p:blipFill>
          <a:blip r:embed="rId2"/>
          <a:stretch>
            <a:fillRect/>
          </a:stretch>
        </p:blipFill>
        <p:spPr>
          <a:xfrm>
            <a:off x="457200" y="1838997"/>
            <a:ext cx="8229600" cy="4048369"/>
          </a:xfrm>
          <a:prstGeom prst="rect">
            <a:avLst/>
          </a:prstGeom>
        </p:spPr>
      </p:pic>
    </p:spTree>
    <p:extLst>
      <p:ext uri="{BB962C8B-B14F-4D97-AF65-F5344CB8AC3E}">
        <p14:creationId xmlns:p14="http://schemas.microsoft.com/office/powerpoint/2010/main" val="16646029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2F7A3B0-5F84-45C6-B4A9-4AA2D6EDA3FE}"/>
              </a:ext>
            </a:extLst>
          </p:cNvPr>
          <p:cNvSpPr>
            <a:spLocks noGrp="1"/>
          </p:cNvSpPr>
          <p:nvPr>
            <p:ph type="title"/>
          </p:nvPr>
        </p:nvSpPr>
        <p:spPr/>
        <p:txBody>
          <a:bodyPr/>
          <a:lstStyle/>
          <a:p>
            <a:endParaRPr lang="zh-CN" altLang="en-US"/>
          </a:p>
        </p:txBody>
      </p:sp>
      <p:pic>
        <p:nvPicPr>
          <p:cNvPr id="4" name="内容占位符 3">
            <a:extLst>
              <a:ext uri="{FF2B5EF4-FFF2-40B4-BE49-F238E27FC236}">
                <a16:creationId xmlns:a16="http://schemas.microsoft.com/office/drawing/2014/main" id="{F8CF9A17-1406-4ECA-9B7E-63A497766C3F}"/>
              </a:ext>
            </a:extLst>
          </p:cNvPr>
          <p:cNvPicPr>
            <a:picLocks noGrp="1" noChangeAspect="1"/>
          </p:cNvPicPr>
          <p:nvPr>
            <p:ph idx="1"/>
          </p:nvPr>
        </p:nvPicPr>
        <p:blipFill>
          <a:blip r:embed="rId2"/>
          <a:stretch>
            <a:fillRect/>
          </a:stretch>
        </p:blipFill>
        <p:spPr>
          <a:xfrm>
            <a:off x="1896869" y="1417638"/>
            <a:ext cx="5350261" cy="4525963"/>
          </a:xfrm>
          <a:prstGeom prst="rect">
            <a:avLst/>
          </a:prstGeom>
        </p:spPr>
      </p:pic>
      <p:pic>
        <p:nvPicPr>
          <p:cNvPr id="5" name="图片 4">
            <a:extLst>
              <a:ext uri="{FF2B5EF4-FFF2-40B4-BE49-F238E27FC236}">
                <a16:creationId xmlns:a16="http://schemas.microsoft.com/office/drawing/2014/main" id="{70FFB3AE-1F6E-4637-95D6-5F1031611B3F}"/>
              </a:ext>
            </a:extLst>
          </p:cNvPr>
          <p:cNvPicPr>
            <a:picLocks noChangeAspect="1"/>
          </p:cNvPicPr>
          <p:nvPr/>
        </p:nvPicPr>
        <p:blipFill>
          <a:blip r:embed="rId3"/>
          <a:stretch>
            <a:fillRect/>
          </a:stretch>
        </p:blipFill>
        <p:spPr>
          <a:xfrm>
            <a:off x="3131840" y="5970941"/>
            <a:ext cx="4115290" cy="551703"/>
          </a:xfrm>
          <a:prstGeom prst="rect">
            <a:avLst/>
          </a:prstGeom>
        </p:spPr>
      </p:pic>
    </p:spTree>
    <p:extLst>
      <p:ext uri="{BB962C8B-B14F-4D97-AF65-F5344CB8AC3E}">
        <p14:creationId xmlns:p14="http://schemas.microsoft.com/office/powerpoint/2010/main" val="31561947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55098C-CC6C-4F50-8AF6-AB9A277CB0AC}"/>
              </a:ext>
            </a:extLst>
          </p:cNvPr>
          <p:cNvSpPr>
            <a:spLocks noGrp="1"/>
          </p:cNvSpPr>
          <p:nvPr>
            <p:ph type="title"/>
          </p:nvPr>
        </p:nvSpPr>
        <p:spPr/>
        <p:txBody>
          <a:bodyPr/>
          <a:lstStyle/>
          <a:p>
            <a:endParaRPr lang="zh-CN" altLang="en-US"/>
          </a:p>
        </p:txBody>
      </p:sp>
      <p:pic>
        <p:nvPicPr>
          <p:cNvPr id="4" name="内容占位符 3">
            <a:extLst>
              <a:ext uri="{FF2B5EF4-FFF2-40B4-BE49-F238E27FC236}">
                <a16:creationId xmlns:a16="http://schemas.microsoft.com/office/drawing/2014/main" id="{4C5080BF-586F-4E98-8178-377E5D586D65}"/>
              </a:ext>
            </a:extLst>
          </p:cNvPr>
          <p:cNvPicPr>
            <a:picLocks noGrp="1" noChangeAspect="1"/>
          </p:cNvPicPr>
          <p:nvPr>
            <p:ph idx="1"/>
          </p:nvPr>
        </p:nvPicPr>
        <p:blipFill>
          <a:blip r:embed="rId2"/>
          <a:stretch>
            <a:fillRect/>
          </a:stretch>
        </p:blipFill>
        <p:spPr>
          <a:xfrm>
            <a:off x="475793" y="2060848"/>
            <a:ext cx="8229600" cy="3082158"/>
          </a:xfrm>
          <a:prstGeom prst="rect">
            <a:avLst/>
          </a:prstGeom>
        </p:spPr>
      </p:pic>
    </p:spTree>
    <p:extLst>
      <p:ext uri="{BB962C8B-B14F-4D97-AF65-F5344CB8AC3E}">
        <p14:creationId xmlns:p14="http://schemas.microsoft.com/office/powerpoint/2010/main" val="35920636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3DA40C-9913-BD52-C9F8-D23C9BFAE9A1}"/>
              </a:ext>
            </a:extLst>
          </p:cNvPr>
          <p:cNvSpPr>
            <a:spLocks noGrp="1"/>
          </p:cNvSpPr>
          <p:nvPr>
            <p:ph type="title"/>
          </p:nvPr>
        </p:nvSpPr>
        <p:spPr/>
        <p:txBody>
          <a:bodyPr/>
          <a:lstStyle/>
          <a:p>
            <a:r>
              <a:rPr lang="zh-CN" altLang="en-US" dirty="0"/>
              <a:t>            </a:t>
            </a:r>
            <a:r>
              <a:rPr lang="zh-CN" altLang="en-US" sz="3200" dirty="0"/>
              <a:t>三表：不是专门为投资者准备的</a:t>
            </a:r>
            <a:endParaRPr lang="zh-CN" altLang="en-US" dirty="0"/>
          </a:p>
        </p:txBody>
      </p:sp>
      <p:graphicFrame>
        <p:nvGraphicFramePr>
          <p:cNvPr id="4" name="内容占位符 3">
            <a:extLst>
              <a:ext uri="{FF2B5EF4-FFF2-40B4-BE49-F238E27FC236}">
                <a16:creationId xmlns:a16="http://schemas.microsoft.com/office/drawing/2014/main" id="{3573B98B-DC82-9691-0175-5C7491983BD7}"/>
              </a:ext>
            </a:extLst>
          </p:cNvPr>
          <p:cNvGraphicFramePr>
            <a:graphicFrameLocks noGrp="1"/>
          </p:cNvGraphicFramePr>
          <p:nvPr>
            <p:ph idx="1"/>
            <p:extLst>
              <p:ext uri="{D42A27DB-BD31-4B8C-83A1-F6EECF244321}">
                <p14:modId xmlns:p14="http://schemas.microsoft.com/office/powerpoint/2010/main" val="1890104686"/>
              </p:ext>
            </p:extLst>
          </p:nvPr>
        </p:nvGraphicFramePr>
        <p:xfrm>
          <a:off x="2267744" y="1268760"/>
          <a:ext cx="3759200" cy="1959610"/>
        </p:xfrm>
        <a:graphic>
          <a:graphicData uri="http://schemas.openxmlformats.org/drawingml/2006/table">
            <a:tbl>
              <a:tblPr/>
              <a:tblGrid>
                <a:gridCol w="1993900">
                  <a:extLst>
                    <a:ext uri="{9D8B030D-6E8A-4147-A177-3AD203B41FA5}">
                      <a16:colId xmlns:a16="http://schemas.microsoft.com/office/drawing/2014/main" val="2603035133"/>
                    </a:ext>
                  </a:extLst>
                </a:gridCol>
                <a:gridCol w="1765300">
                  <a:extLst>
                    <a:ext uri="{9D8B030D-6E8A-4147-A177-3AD203B41FA5}">
                      <a16:colId xmlns:a16="http://schemas.microsoft.com/office/drawing/2014/main" val="638921543"/>
                    </a:ext>
                  </a:extLst>
                </a:gridCol>
              </a:tblGrid>
              <a:tr h="176530">
                <a:tc gridSpan="2">
                  <a:txBody>
                    <a:bodyPr/>
                    <a:lstStyle/>
                    <a:p>
                      <a:pPr algn="ctr" fontAlgn="ctr"/>
                      <a:r>
                        <a:rPr lang="zh-CN" altLang="en-US" sz="1100" b="1" i="0" u="none" strike="noStrike" dirty="0">
                          <a:solidFill>
                            <a:srgbClr val="000000"/>
                          </a:solidFill>
                          <a:effectLst/>
                          <a:latin typeface="等线" panose="02010600030101010101" pitchFamily="2" charset="-122"/>
                          <a:ea typeface="等线" panose="02010600030101010101" pitchFamily="2" charset="-122"/>
                        </a:rPr>
                        <a:t>资产负债表 （</a:t>
                      </a:r>
                      <a:r>
                        <a:rPr lang="en-US" altLang="zh-CN" sz="1100" b="1" i="0" u="none" strike="noStrike" dirty="0">
                          <a:solidFill>
                            <a:srgbClr val="000000"/>
                          </a:solidFill>
                          <a:effectLst/>
                          <a:latin typeface="等线" panose="02010600030101010101" pitchFamily="2" charset="-122"/>
                          <a:ea typeface="等线" panose="02010600030101010101" pitchFamily="2" charset="-122"/>
                        </a:rPr>
                        <a:t>statement of financial position , SOFP)</a:t>
                      </a:r>
                      <a:endParaRPr lang="zh-CN" altLang="en-US" sz="1100" b="1" i="0" u="none" strike="noStrike" dirty="0">
                        <a:solidFill>
                          <a:srgbClr val="000000"/>
                        </a:solidFill>
                        <a:effectLst/>
                        <a:latin typeface="等线" panose="02010600030101010101" pitchFamily="2" charset="-122"/>
                        <a:ea typeface="等线" panose="02010600030101010101" pitchFamily="2" charset="-122"/>
                      </a:endParaRP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hMerge="1">
                  <a:txBody>
                    <a:bodyPr/>
                    <a:lstStyle/>
                    <a:p>
                      <a:pPr algn="l" fontAlgn="ctr"/>
                      <a:endParaRPr lang="zh-CN" altLang="en-US" sz="1100" b="1" i="0" u="none" strike="noStrike" dirty="0">
                        <a:solidFill>
                          <a:srgbClr val="000000"/>
                        </a:solidFill>
                        <a:effectLst/>
                        <a:latin typeface="等线" panose="02010600030101010101" pitchFamily="2" charset="-122"/>
                        <a:ea typeface="等线" panose="02010600030101010101" pitchFamily="2" charset="-122"/>
                      </a:endParaRP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27340154"/>
                  </a:ext>
                </a:extLst>
              </a:tr>
              <a:tr h="176530">
                <a:tc>
                  <a:txBody>
                    <a:bodyPr/>
                    <a:lstStyle/>
                    <a:p>
                      <a:pPr algn="ctr" fontAlgn="ctr"/>
                      <a:r>
                        <a:rPr lang="zh-CN" altLang="en-US" sz="1100" b="1" i="0" u="none" strike="noStrike" dirty="0">
                          <a:solidFill>
                            <a:srgbClr val="000000"/>
                          </a:solidFill>
                          <a:effectLst/>
                          <a:latin typeface="等线" panose="02010600030101010101" pitchFamily="2" charset="-122"/>
                          <a:ea typeface="等线" panose="02010600030101010101" pitchFamily="2" charset="-122"/>
                        </a:rPr>
                        <a:t>总资产</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zh-CN" altLang="en-US" sz="1100" b="1" i="0" u="none" strike="noStrike" dirty="0">
                          <a:solidFill>
                            <a:srgbClr val="000000"/>
                          </a:solidFill>
                          <a:effectLst/>
                          <a:latin typeface="等线" panose="02010600030101010101" pitchFamily="2" charset="-122"/>
                          <a:ea typeface="等线" panose="02010600030101010101" pitchFamily="2" charset="-122"/>
                        </a:rPr>
                        <a:t>负债</a:t>
                      </a:r>
                      <a:r>
                        <a:rPr lang="en-US" altLang="zh-CN" sz="1100" b="1" i="0" u="none" strike="noStrike" dirty="0">
                          <a:solidFill>
                            <a:srgbClr val="000000"/>
                          </a:solidFill>
                          <a:effectLst/>
                          <a:latin typeface="等线" panose="02010600030101010101" pitchFamily="2" charset="-122"/>
                          <a:ea typeface="等线" panose="02010600030101010101" pitchFamily="2" charset="-122"/>
                        </a:rPr>
                        <a:t>+</a:t>
                      </a:r>
                      <a:r>
                        <a:rPr lang="zh-CN" altLang="en-US" sz="1100" b="1" i="0" u="none" strike="noStrike" dirty="0">
                          <a:solidFill>
                            <a:srgbClr val="000000"/>
                          </a:solidFill>
                          <a:effectLst/>
                          <a:latin typeface="等线" panose="02010600030101010101" pitchFamily="2" charset="-122"/>
                          <a:ea typeface="等线" panose="02010600030101010101" pitchFamily="2" charset="-122"/>
                        </a:rPr>
                        <a:t>所有者权益</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60848367"/>
                  </a:ext>
                </a:extLst>
              </a:tr>
              <a:tr h="180975">
                <a:tc>
                  <a:txBody>
                    <a:bodyPr/>
                    <a:lstStyle/>
                    <a:p>
                      <a:pPr algn="l" fontAlgn="b"/>
                      <a:r>
                        <a:rPr lang="zh-CN" altLang="en-US" sz="1100" b="1" i="0" u="none" strike="noStrike" dirty="0">
                          <a:solidFill>
                            <a:srgbClr val="000000"/>
                          </a:solidFill>
                          <a:effectLst/>
                          <a:latin typeface="Calibri" panose="020F0502020204030204" pitchFamily="34" charset="0"/>
                          <a:ea typeface="等线" panose="02010600030101010101" pitchFamily="2" charset="-122"/>
                        </a:rPr>
                        <a:t>流动资产：</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1" i="0" u="none" strike="noStrike" dirty="0">
                          <a:solidFill>
                            <a:srgbClr val="000000"/>
                          </a:solidFill>
                          <a:effectLst/>
                          <a:latin typeface="等线" panose="02010600030101010101" pitchFamily="2" charset="-122"/>
                          <a:ea typeface="等线" panose="02010600030101010101" pitchFamily="2" charset="-122"/>
                        </a:rPr>
                        <a:t>流动负债</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12735734"/>
                  </a:ext>
                </a:extLst>
              </a:tr>
              <a:tr h="176530">
                <a:tc>
                  <a:txBody>
                    <a:bodyPr/>
                    <a:lstStyle/>
                    <a:p>
                      <a:pPr algn="l" fontAlgn="b"/>
                      <a:r>
                        <a:rPr lang="zh-CN" altLang="en-US" sz="1100" b="0" i="0" u="none" strike="noStrike" dirty="0">
                          <a:solidFill>
                            <a:srgbClr val="000000"/>
                          </a:solidFill>
                          <a:effectLst/>
                          <a:latin typeface="等线" panose="02010600030101010101" pitchFamily="2" charset="-122"/>
                          <a:ea typeface="等线" panose="02010600030101010101" pitchFamily="2" charset="-122"/>
                        </a:rPr>
                        <a:t>    货币资金、交易性金融资产</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dirty="0">
                          <a:solidFill>
                            <a:srgbClr val="000000"/>
                          </a:solidFill>
                          <a:effectLst/>
                          <a:latin typeface="等线" panose="02010600030101010101" pitchFamily="2" charset="-122"/>
                          <a:ea typeface="等线" panose="02010600030101010101" pitchFamily="2" charset="-122"/>
                        </a:rPr>
                        <a:t>   短期借款</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36290849"/>
                  </a:ext>
                </a:extLst>
              </a:tr>
              <a:tr h="176530">
                <a:tc>
                  <a:txBody>
                    <a:bodyPr/>
                    <a:lstStyle/>
                    <a:p>
                      <a:pPr algn="l" fontAlgn="b"/>
                      <a:r>
                        <a:rPr lang="zh-CN" altLang="en-US" sz="1100" b="0" i="0" u="none" strike="noStrike" dirty="0">
                          <a:solidFill>
                            <a:srgbClr val="000000"/>
                          </a:solidFill>
                          <a:effectLst/>
                          <a:latin typeface="等线" panose="02010600030101010101" pitchFamily="2" charset="-122"/>
                          <a:ea typeface="等线" panose="02010600030101010101" pitchFamily="2" charset="-122"/>
                        </a:rPr>
                        <a:t>    应收、预付</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dirty="0">
                          <a:solidFill>
                            <a:srgbClr val="000000"/>
                          </a:solidFill>
                          <a:effectLst/>
                          <a:latin typeface="等线" panose="02010600030101010101" pitchFamily="2" charset="-122"/>
                          <a:ea typeface="等线" panose="02010600030101010101" pitchFamily="2" charset="-122"/>
                        </a:rPr>
                        <a:t>   应付款、预收款</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37816289"/>
                  </a:ext>
                </a:extLst>
              </a:tr>
              <a:tr h="176530">
                <a:tc>
                  <a:txBody>
                    <a:bodyPr/>
                    <a:lstStyle/>
                    <a:p>
                      <a:pPr algn="l" fontAlgn="b"/>
                      <a:r>
                        <a:rPr lang="zh-CN" altLang="en-US" sz="1100" b="0" i="0" u="none" strike="noStrike" dirty="0">
                          <a:solidFill>
                            <a:srgbClr val="000000"/>
                          </a:solidFill>
                          <a:effectLst/>
                          <a:latin typeface="等线" panose="02010600030101010101" pitchFamily="2" charset="-122"/>
                          <a:ea typeface="等线" panose="02010600030101010101" pitchFamily="2" charset="-122"/>
                        </a:rPr>
                        <a:t>    存货</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dirty="0">
                          <a:solidFill>
                            <a:srgbClr val="000000"/>
                          </a:solidFill>
                          <a:effectLst/>
                          <a:latin typeface="等线" panose="02010600030101010101" pitchFamily="2" charset="-122"/>
                          <a:ea typeface="等线" panose="02010600030101010101" pitchFamily="2" charset="-122"/>
                        </a:rPr>
                        <a:t>　一年内到期的非流动负债</a:t>
                      </a: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21120959"/>
                  </a:ext>
                </a:extLst>
              </a:tr>
              <a:tr h="180975">
                <a:tc>
                  <a:txBody>
                    <a:bodyPr/>
                    <a:lstStyle/>
                    <a:p>
                      <a:pPr algn="l" fontAlgn="b"/>
                      <a:r>
                        <a:rPr lang="zh-CN" altLang="en-US" sz="1100" b="1" i="0" u="none" strike="noStrike" dirty="0">
                          <a:solidFill>
                            <a:srgbClr val="000000"/>
                          </a:solidFill>
                          <a:effectLst/>
                          <a:latin typeface="Calibri" panose="020F0502020204030204" pitchFamily="34" charset="0"/>
                          <a:ea typeface="等线" panose="02010600030101010101" pitchFamily="2" charset="-122"/>
                        </a:rPr>
                        <a:t>非流动资产：</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zh-CN" altLang="en-US" sz="1100" b="1" i="0" u="none" strike="noStrike" dirty="0">
                          <a:solidFill>
                            <a:srgbClr val="000000"/>
                          </a:solidFill>
                          <a:effectLst/>
                          <a:latin typeface="等线" panose="02010600030101010101" pitchFamily="2" charset="-122"/>
                          <a:ea typeface="等线" panose="02010600030101010101" pitchFamily="2" charset="-122"/>
                        </a:rPr>
                        <a:t>非流动负债</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74411907"/>
                  </a:ext>
                </a:extLst>
              </a:tr>
              <a:tr h="180975">
                <a:tc>
                  <a:txBody>
                    <a:bodyPr/>
                    <a:lstStyle/>
                    <a:p>
                      <a:pPr algn="l" fontAlgn="b"/>
                      <a:r>
                        <a:rPr lang="zh-CN" altLang="en-US" sz="1100" b="1" i="0" u="none" strike="noStrike" dirty="0">
                          <a:solidFill>
                            <a:srgbClr val="000000"/>
                          </a:solidFill>
                          <a:effectLst/>
                          <a:latin typeface="宋体" panose="02010600030101010101" pitchFamily="2" charset="-122"/>
                          <a:ea typeface="宋体" panose="02010600030101010101" pitchFamily="2" charset="-122"/>
                        </a:rPr>
                        <a:t>  固定资产、在建工程</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zh-CN" altLang="en-US" sz="1100" b="0" i="0" u="none" strike="noStrike" dirty="0">
                          <a:solidFill>
                            <a:srgbClr val="000000"/>
                          </a:solidFill>
                          <a:effectLst/>
                          <a:latin typeface="等线" panose="02010600030101010101" pitchFamily="2" charset="-122"/>
                          <a:ea typeface="等线" panose="02010600030101010101" pitchFamily="2" charset="-122"/>
                        </a:rPr>
                        <a:t>    长期借款、应付债券</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23088420"/>
                  </a:ext>
                </a:extLst>
              </a:tr>
              <a:tr h="180975">
                <a:tc>
                  <a:txBody>
                    <a:bodyPr/>
                    <a:lstStyle/>
                    <a:p>
                      <a:pPr algn="l" fontAlgn="b"/>
                      <a:r>
                        <a:rPr lang="zh-CN" altLang="en-US" sz="1100" b="1" i="0" u="none" strike="noStrike" dirty="0">
                          <a:solidFill>
                            <a:srgbClr val="000000"/>
                          </a:solidFill>
                          <a:effectLst/>
                          <a:latin typeface="宋体" panose="02010600030101010101" pitchFamily="2" charset="-122"/>
                          <a:ea typeface="宋体" panose="02010600030101010101" pitchFamily="2" charset="-122"/>
                        </a:rPr>
                        <a:t>  长期投资</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zh-CN" altLang="en-US" sz="1100" b="0" i="0" u="none" strike="noStrike" dirty="0">
                          <a:solidFill>
                            <a:srgbClr val="000000"/>
                          </a:solidFill>
                          <a:effectLst/>
                          <a:latin typeface="等线" panose="02010600030101010101" pitchFamily="2" charset="-122"/>
                          <a:ea typeface="等线" panose="02010600030101010101" pitchFamily="2" charset="-122"/>
                        </a:rPr>
                        <a:t>    租赁负债、其它长期应付</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27116485"/>
                  </a:ext>
                </a:extLst>
              </a:tr>
              <a:tr h="176530">
                <a:tc>
                  <a:txBody>
                    <a:bodyPr/>
                    <a:lstStyle/>
                    <a:p>
                      <a:pPr algn="l" fontAlgn="b"/>
                      <a:r>
                        <a:rPr lang="zh-CN" altLang="en-US" sz="1100" b="0" i="0" u="none" strike="noStrike" dirty="0">
                          <a:solidFill>
                            <a:srgbClr val="000000"/>
                          </a:solidFill>
                          <a:effectLst/>
                          <a:latin typeface="等线" panose="02010600030101010101" pitchFamily="2" charset="-122"/>
                          <a:ea typeface="等线" panose="02010600030101010101" pitchFamily="2" charset="-122"/>
                        </a:rPr>
                        <a:t>    递延所得税</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zh-CN" altLang="en-US" sz="1100" b="1" i="0" u="none" strike="noStrike" dirty="0">
                          <a:solidFill>
                            <a:srgbClr val="000000"/>
                          </a:solidFill>
                          <a:effectLst/>
                          <a:latin typeface="等线" panose="02010600030101010101" pitchFamily="2" charset="-122"/>
                          <a:ea typeface="等线" panose="02010600030101010101" pitchFamily="2" charset="-122"/>
                        </a:rPr>
                        <a:t>所有者权益</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4942223"/>
                  </a:ext>
                </a:extLst>
              </a:tr>
              <a:tr h="176530">
                <a:tc>
                  <a:txBody>
                    <a:bodyPr/>
                    <a:lstStyle/>
                    <a:p>
                      <a:pPr algn="l" fontAlgn="b"/>
                      <a:r>
                        <a:rPr lang="en-US" altLang="zh-CN" sz="1100" b="0" i="0" u="none" strike="noStrike" dirty="0">
                          <a:solidFill>
                            <a:srgbClr val="000000"/>
                          </a:solidFill>
                          <a:effectLst/>
                          <a:latin typeface="等线" panose="02010600030101010101" pitchFamily="2" charset="-122"/>
                          <a:ea typeface="等线" panose="02010600030101010101" pitchFamily="2" charset="-122"/>
                        </a:rPr>
                        <a:t>    </a:t>
                      </a:r>
                      <a:r>
                        <a:rPr lang="zh-CN" altLang="en-US" sz="1100" b="0" i="0" u="none" strike="noStrike" dirty="0">
                          <a:solidFill>
                            <a:srgbClr val="000000"/>
                          </a:solidFill>
                          <a:effectLst/>
                          <a:latin typeface="等线" panose="02010600030101010101" pitchFamily="2" charset="-122"/>
                          <a:ea typeface="等线" panose="02010600030101010101" pitchFamily="2" charset="-122"/>
                        </a:rPr>
                        <a:t>无形资产、商誉、长期待摊、 </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US" altLang="zh-CN" sz="1100" b="1" i="0" u="none" strike="noStrike" dirty="0">
                          <a:solidFill>
                            <a:srgbClr val="000000"/>
                          </a:solidFill>
                          <a:effectLst/>
                          <a:latin typeface="等线" panose="02010600030101010101" pitchFamily="2" charset="-122"/>
                          <a:ea typeface="等线" panose="02010600030101010101" pitchFamily="2" charset="-122"/>
                        </a:rPr>
                        <a:t>     </a:t>
                      </a:r>
                      <a:r>
                        <a:rPr lang="zh-CN" altLang="en-US" sz="1100" b="1" i="0" u="none" strike="noStrike" dirty="0">
                          <a:solidFill>
                            <a:srgbClr val="000000"/>
                          </a:solidFill>
                          <a:effectLst/>
                          <a:latin typeface="等线" panose="02010600030101010101" pitchFamily="2" charset="-122"/>
                          <a:ea typeface="等线" panose="02010600030101010101" pitchFamily="2" charset="-122"/>
                        </a:rPr>
                        <a:t>股本、未分配利润、准备</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02754508"/>
                  </a:ext>
                </a:extLst>
              </a:tr>
            </a:tbl>
          </a:graphicData>
        </a:graphic>
      </p:graphicFrame>
      <p:graphicFrame>
        <p:nvGraphicFramePr>
          <p:cNvPr id="7" name="表格 6">
            <a:extLst>
              <a:ext uri="{FF2B5EF4-FFF2-40B4-BE49-F238E27FC236}">
                <a16:creationId xmlns:a16="http://schemas.microsoft.com/office/drawing/2014/main" id="{3A842943-F67C-CD86-519D-283F224E352A}"/>
              </a:ext>
            </a:extLst>
          </p:cNvPr>
          <p:cNvGraphicFramePr>
            <a:graphicFrameLocks noGrp="1"/>
          </p:cNvGraphicFramePr>
          <p:nvPr>
            <p:extLst>
              <p:ext uri="{D42A27DB-BD31-4B8C-83A1-F6EECF244321}">
                <p14:modId xmlns:p14="http://schemas.microsoft.com/office/powerpoint/2010/main" val="755903357"/>
              </p:ext>
            </p:extLst>
          </p:nvPr>
        </p:nvGraphicFramePr>
        <p:xfrm>
          <a:off x="2184194" y="3420102"/>
          <a:ext cx="3822701" cy="1860868"/>
        </p:xfrm>
        <a:graphic>
          <a:graphicData uri="http://schemas.openxmlformats.org/drawingml/2006/table">
            <a:tbl>
              <a:tblPr/>
              <a:tblGrid>
                <a:gridCol w="2516690">
                  <a:extLst>
                    <a:ext uri="{9D8B030D-6E8A-4147-A177-3AD203B41FA5}">
                      <a16:colId xmlns:a16="http://schemas.microsoft.com/office/drawing/2014/main" val="3748383651"/>
                    </a:ext>
                  </a:extLst>
                </a:gridCol>
                <a:gridCol w="1306011">
                  <a:extLst>
                    <a:ext uri="{9D8B030D-6E8A-4147-A177-3AD203B41FA5}">
                      <a16:colId xmlns:a16="http://schemas.microsoft.com/office/drawing/2014/main" val="2035789403"/>
                    </a:ext>
                  </a:extLst>
                </a:gridCol>
              </a:tblGrid>
              <a:tr h="176530">
                <a:tc gridSpan="2">
                  <a:txBody>
                    <a:bodyPr/>
                    <a:lstStyle/>
                    <a:p>
                      <a:pPr algn="ctr" fontAlgn="ctr"/>
                      <a:r>
                        <a:rPr lang="zh-CN" altLang="en-US" sz="1100" b="1" i="0" u="none" strike="noStrike" dirty="0">
                          <a:solidFill>
                            <a:srgbClr val="000000"/>
                          </a:solidFill>
                          <a:effectLst/>
                          <a:latin typeface="等线" panose="02010600030101010101" pitchFamily="2" charset="-122"/>
                          <a:ea typeface="等线" panose="02010600030101010101" pitchFamily="2" charset="-122"/>
                        </a:rPr>
                        <a:t>利润表</a:t>
                      </a:r>
                      <a:endParaRPr lang="en-US" altLang="zh-CN" sz="1100" b="1" i="0" u="none" strike="noStrike" dirty="0">
                        <a:solidFill>
                          <a:srgbClr val="000000"/>
                        </a:solidFill>
                        <a:effectLst/>
                        <a:latin typeface="等线" panose="02010600030101010101" pitchFamily="2" charset="-122"/>
                        <a:ea typeface="等线" panose="02010600030101010101" pitchFamily="2" charset="-122"/>
                      </a:endParaRPr>
                    </a:p>
                    <a:p>
                      <a:pPr algn="ctr" fontAlgn="ctr"/>
                      <a:r>
                        <a:rPr lang="en-US" altLang="zh-CN" sz="1100" b="1" i="0" u="none" strike="noStrike" dirty="0">
                          <a:solidFill>
                            <a:srgbClr val="000000"/>
                          </a:solidFill>
                          <a:effectLst/>
                          <a:latin typeface="等线" panose="02010600030101010101" pitchFamily="2" charset="-122"/>
                          <a:ea typeface="等线" panose="02010600030101010101" pitchFamily="2" charset="-122"/>
                        </a:rPr>
                        <a:t>(statement of profit or Loss and other comprehensive Income)</a:t>
                      </a:r>
                      <a:endParaRPr lang="zh-CN" altLang="en-US" sz="1100" b="1" i="0" u="none" strike="noStrike" dirty="0">
                        <a:solidFill>
                          <a:srgbClr val="000000"/>
                        </a:solidFill>
                        <a:effectLst/>
                        <a:latin typeface="等线" panose="02010600030101010101" pitchFamily="2" charset="-122"/>
                        <a:ea typeface="等线" panose="02010600030101010101" pitchFamily="2" charset="-122"/>
                      </a:endParaRPr>
                    </a:p>
                  </a:txBody>
                  <a:tcPr marL="4763" marR="4763" marT="47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zh-CN" altLang="en-US"/>
                    </a:p>
                  </a:txBody>
                  <a:tcPr/>
                </a:tc>
                <a:extLst>
                  <a:ext uri="{0D108BD9-81ED-4DB2-BD59-A6C34878D82A}">
                    <a16:rowId xmlns:a16="http://schemas.microsoft.com/office/drawing/2014/main" val="921786520"/>
                  </a:ext>
                </a:extLst>
              </a:tr>
              <a:tr h="200025">
                <a:tc>
                  <a:txBody>
                    <a:bodyPr/>
                    <a:lstStyle/>
                    <a:p>
                      <a:pPr algn="l" fontAlgn="b"/>
                      <a:r>
                        <a:rPr lang="zh-CN" altLang="en-US" sz="1100" b="1" i="0" u="none" strike="noStrike">
                          <a:solidFill>
                            <a:srgbClr val="000000"/>
                          </a:solidFill>
                          <a:effectLst/>
                          <a:latin typeface="微软雅黑" panose="020B0503020204020204" pitchFamily="34" charset="-122"/>
                          <a:ea typeface="微软雅黑" panose="020B0503020204020204" pitchFamily="34" charset="-122"/>
                        </a:rPr>
                        <a:t>营业总收入</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zh-CN" altLang="en-US" sz="1100" b="1" i="0" u="none" strike="noStrike">
                          <a:solidFill>
                            <a:srgbClr val="000000"/>
                          </a:solidFill>
                          <a:effectLst/>
                          <a:latin typeface="微软雅黑" panose="020B0503020204020204" pitchFamily="34" charset="-122"/>
                          <a:ea typeface="微软雅黑" panose="020B0503020204020204" pitchFamily="34" charset="-122"/>
                        </a:rPr>
                        <a:t>营业利润</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63653009"/>
                  </a:ext>
                </a:extLst>
              </a:tr>
              <a:tr h="200025">
                <a:tc>
                  <a:txBody>
                    <a:bodyPr/>
                    <a:lstStyle/>
                    <a:p>
                      <a:pPr algn="l" fontAlgn="b"/>
                      <a:r>
                        <a:rPr lang="zh-CN" altLang="en-US" sz="1100" b="1" i="0" u="none" strike="noStrike">
                          <a:solidFill>
                            <a:srgbClr val="000000"/>
                          </a:solidFill>
                          <a:effectLst/>
                          <a:latin typeface="微软雅黑" panose="020B0503020204020204" pitchFamily="34" charset="-122"/>
                          <a:ea typeface="微软雅黑" panose="020B0503020204020204" pitchFamily="34" charset="-122"/>
                        </a:rPr>
                        <a:t>营业总成本</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zh-CN" altLang="en-US" sz="1100" b="0" i="0" u="none" strike="noStrike">
                          <a:solidFill>
                            <a:srgbClr val="000000"/>
                          </a:solidFill>
                          <a:effectLst/>
                          <a:latin typeface="等线" panose="02010600030101010101" pitchFamily="2" charset="-122"/>
                          <a:ea typeface="等线" panose="02010600030101010101" pitchFamily="2" charset="-122"/>
                        </a:rPr>
                        <a:t>    加：营业外收入</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05725279"/>
                  </a:ext>
                </a:extLst>
              </a:tr>
              <a:tr h="176530">
                <a:tc>
                  <a:txBody>
                    <a:bodyPr/>
                    <a:lstStyle/>
                    <a:p>
                      <a:pPr algn="l" fontAlgn="b"/>
                      <a:r>
                        <a:rPr lang="zh-CN" altLang="en-US" sz="1100" b="0" i="0" u="none" strike="noStrike">
                          <a:solidFill>
                            <a:srgbClr val="000000"/>
                          </a:solidFill>
                          <a:effectLst/>
                          <a:latin typeface="等线" panose="02010600030101010101" pitchFamily="2" charset="-122"/>
                          <a:ea typeface="等线" panose="02010600030101010101" pitchFamily="2" charset="-122"/>
                        </a:rPr>
                        <a:t>    营业成本</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zh-CN" altLang="en-US" sz="1100" b="0" i="0" u="none" strike="noStrike">
                          <a:solidFill>
                            <a:srgbClr val="000000"/>
                          </a:solidFill>
                          <a:effectLst/>
                          <a:latin typeface="等线" panose="02010600030101010101" pitchFamily="2" charset="-122"/>
                          <a:ea typeface="等线" panose="02010600030101010101" pitchFamily="2" charset="-122"/>
                        </a:rPr>
                        <a:t>    减：营业外支出</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46030681"/>
                  </a:ext>
                </a:extLst>
              </a:tr>
              <a:tr h="200025">
                <a:tc>
                  <a:txBody>
                    <a:bodyPr/>
                    <a:lstStyle/>
                    <a:p>
                      <a:pPr algn="l" fontAlgn="b"/>
                      <a:r>
                        <a:rPr lang="zh-CN" altLang="en-US" sz="1100" b="0" i="0" u="none" strike="noStrike" dirty="0">
                          <a:solidFill>
                            <a:srgbClr val="000000"/>
                          </a:solidFill>
                          <a:effectLst/>
                          <a:latin typeface="等线" panose="02010600030101010101" pitchFamily="2" charset="-122"/>
                          <a:ea typeface="等线" panose="02010600030101010101" pitchFamily="2" charset="-122"/>
                        </a:rPr>
                        <a:t>    </a:t>
                      </a:r>
                      <a:r>
                        <a:rPr lang="zh-CN" altLang="en-US" sz="1100" b="0" i="0" u="none" strike="noStrike" dirty="0">
                          <a:solidFill>
                            <a:srgbClr val="FF0000"/>
                          </a:solidFill>
                          <a:effectLst/>
                          <a:latin typeface="等线" panose="02010600030101010101" pitchFamily="2" charset="-122"/>
                          <a:ea typeface="等线" panose="02010600030101010101" pitchFamily="2" charset="-122"/>
                        </a:rPr>
                        <a:t>利息支出、税金及附加</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zh-CN" altLang="en-US" sz="1100" b="1" i="0" u="none" strike="noStrike">
                          <a:solidFill>
                            <a:srgbClr val="000000"/>
                          </a:solidFill>
                          <a:effectLst/>
                          <a:latin typeface="微软雅黑" panose="020B0503020204020204" pitchFamily="34" charset="-122"/>
                          <a:ea typeface="微软雅黑" panose="020B0503020204020204" pitchFamily="34" charset="-122"/>
                        </a:rPr>
                        <a:t>利润总额</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02107812"/>
                  </a:ext>
                </a:extLst>
              </a:tr>
              <a:tr h="176530">
                <a:tc>
                  <a:txBody>
                    <a:bodyPr/>
                    <a:lstStyle/>
                    <a:p>
                      <a:pPr algn="l" fontAlgn="b"/>
                      <a:r>
                        <a:rPr lang="zh-CN" altLang="en-US" sz="1100" b="0" i="0" u="none" strike="noStrike" dirty="0">
                          <a:solidFill>
                            <a:srgbClr val="000000"/>
                          </a:solidFill>
                          <a:effectLst/>
                          <a:latin typeface="等线" panose="02010600030101010101" pitchFamily="2" charset="-122"/>
                          <a:ea typeface="等线" panose="02010600030101010101" pitchFamily="2" charset="-122"/>
                        </a:rPr>
                        <a:t>    期间费用（销售、管理、研发）</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zh-CN" altLang="en-US" sz="1100" b="0" i="0" u="none" strike="noStrike">
                          <a:solidFill>
                            <a:srgbClr val="000000"/>
                          </a:solidFill>
                          <a:effectLst/>
                          <a:latin typeface="等线" panose="02010600030101010101" pitchFamily="2" charset="-122"/>
                          <a:ea typeface="等线" panose="02010600030101010101" pitchFamily="2" charset="-122"/>
                        </a:rPr>
                        <a:t>    减：所得税</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02383493"/>
                  </a:ext>
                </a:extLst>
              </a:tr>
              <a:tr h="200025">
                <a:tc>
                  <a:txBody>
                    <a:bodyPr/>
                    <a:lstStyle/>
                    <a:p>
                      <a:pPr algn="l" fontAlgn="b"/>
                      <a:r>
                        <a:rPr lang="zh-CN" altLang="en-US" sz="1100" b="0" i="0" u="none" strike="noStrike">
                          <a:solidFill>
                            <a:srgbClr val="000000"/>
                          </a:solidFill>
                          <a:effectLst/>
                          <a:latin typeface="等线" panose="02010600030101010101" pitchFamily="2" charset="-122"/>
                          <a:ea typeface="等线" panose="02010600030101010101" pitchFamily="2" charset="-122"/>
                        </a:rPr>
                        <a:t>加：投资收益、处置收益</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zh-CN" altLang="en-US" sz="1100" b="1" i="0" u="none" strike="noStrike" dirty="0">
                          <a:solidFill>
                            <a:srgbClr val="000000"/>
                          </a:solidFill>
                          <a:effectLst/>
                          <a:latin typeface="微软雅黑" panose="020B0503020204020204" pitchFamily="34" charset="-122"/>
                          <a:ea typeface="微软雅黑" panose="020B0503020204020204" pitchFamily="34" charset="-122"/>
                        </a:rPr>
                        <a:t>净利润</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57212358"/>
                  </a:ext>
                </a:extLst>
              </a:tr>
              <a:tr h="200025">
                <a:tc>
                  <a:txBody>
                    <a:bodyPr/>
                    <a:lstStyle/>
                    <a:p>
                      <a:pPr algn="l" fontAlgn="b"/>
                      <a:r>
                        <a:rPr lang="zh-CN" altLang="en-US" sz="1100" b="0" i="0" u="none" strike="noStrike">
                          <a:solidFill>
                            <a:srgbClr val="000000"/>
                          </a:solidFill>
                          <a:effectLst/>
                          <a:latin typeface="等线" panose="02010600030101010101" pitchFamily="2" charset="-122"/>
                          <a:ea typeface="等线" panose="02010600030101010101" pitchFamily="2" charset="-122"/>
                        </a:rPr>
                        <a:t>减：资产减值、信用减值</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zh-CN" altLang="en-US" sz="1100" b="1" i="0" u="none" strike="noStrike" dirty="0">
                          <a:solidFill>
                            <a:srgbClr val="000000"/>
                          </a:solidFill>
                          <a:effectLst/>
                          <a:latin typeface="微软雅黑" panose="020B0503020204020204" pitchFamily="34" charset="-122"/>
                          <a:ea typeface="微软雅黑" panose="020B0503020204020204" pitchFamily="34" charset="-122"/>
                        </a:rPr>
                        <a:t>综合收益</a:t>
                      </a:r>
                    </a:p>
                  </a:txBody>
                  <a:tcPr marL="4763" marR="4763" marT="476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05077702"/>
                  </a:ext>
                </a:extLst>
              </a:tr>
            </a:tbl>
          </a:graphicData>
        </a:graphic>
      </p:graphicFrame>
      <p:sp>
        <p:nvSpPr>
          <p:cNvPr id="9" name="文本框 8">
            <a:extLst>
              <a:ext uri="{FF2B5EF4-FFF2-40B4-BE49-F238E27FC236}">
                <a16:creationId xmlns:a16="http://schemas.microsoft.com/office/drawing/2014/main" id="{41F5C983-0260-C7F5-5D90-71F19C6D5F61}"/>
              </a:ext>
            </a:extLst>
          </p:cNvPr>
          <p:cNvSpPr txBox="1"/>
          <p:nvPr/>
        </p:nvSpPr>
        <p:spPr>
          <a:xfrm>
            <a:off x="6087320" y="1324122"/>
            <a:ext cx="2647304" cy="1754326"/>
          </a:xfrm>
          <a:prstGeom prst="rect">
            <a:avLst/>
          </a:prstGeom>
          <a:noFill/>
        </p:spPr>
        <p:txBody>
          <a:bodyPr wrap="square" rtlCol="0">
            <a:spAutoFit/>
          </a:bodyPr>
          <a:lstStyle/>
          <a:p>
            <a:r>
              <a:rPr lang="zh-CN" altLang="en-US" dirty="0"/>
              <a:t>缺陷：按取得成本计价补丁：</a:t>
            </a:r>
            <a:endParaRPr lang="en-US" altLang="zh-CN" dirty="0"/>
          </a:p>
          <a:p>
            <a:r>
              <a:rPr lang="zh-CN" altLang="en-US" dirty="0"/>
              <a:t>（</a:t>
            </a:r>
            <a:r>
              <a:rPr lang="en-US" altLang="zh-CN" dirty="0"/>
              <a:t>1</a:t>
            </a:r>
            <a:r>
              <a:rPr lang="zh-CN" altLang="en-US" dirty="0"/>
              <a:t>）折旧、摊销、减值、盘点（盘盈、盘亏）</a:t>
            </a:r>
            <a:endParaRPr lang="en-US" altLang="zh-CN" dirty="0"/>
          </a:p>
          <a:p>
            <a:r>
              <a:rPr lang="en-US" altLang="zh-CN" dirty="0"/>
              <a:t> </a:t>
            </a:r>
            <a:r>
              <a:rPr lang="zh-CN" altLang="en-US" dirty="0"/>
              <a:t>（</a:t>
            </a:r>
            <a:r>
              <a:rPr lang="en-US" altLang="zh-CN" dirty="0"/>
              <a:t>2</a:t>
            </a:r>
            <a:r>
              <a:rPr lang="zh-CN" altLang="en-US" dirty="0"/>
              <a:t>）部分“公允价值”</a:t>
            </a:r>
            <a:endParaRPr lang="en-US" altLang="zh-CN" dirty="0"/>
          </a:p>
          <a:p>
            <a:r>
              <a:rPr lang="en-US" altLang="zh-CN" dirty="0"/>
              <a:t> </a:t>
            </a:r>
            <a:r>
              <a:rPr lang="zh-CN" altLang="en-US" dirty="0"/>
              <a:t>（</a:t>
            </a:r>
            <a:r>
              <a:rPr lang="en-US" altLang="zh-CN" dirty="0"/>
              <a:t>3</a:t>
            </a:r>
            <a:r>
              <a:rPr lang="zh-CN" altLang="en-US" dirty="0"/>
              <a:t>）少数股东权益</a:t>
            </a:r>
          </a:p>
        </p:txBody>
      </p:sp>
      <p:sp>
        <p:nvSpPr>
          <p:cNvPr id="10" name="文本框 9">
            <a:extLst>
              <a:ext uri="{FF2B5EF4-FFF2-40B4-BE49-F238E27FC236}">
                <a16:creationId xmlns:a16="http://schemas.microsoft.com/office/drawing/2014/main" id="{5B870D42-F97A-DD2C-E702-D65DA08649EA}"/>
              </a:ext>
            </a:extLst>
          </p:cNvPr>
          <p:cNvSpPr txBox="1"/>
          <p:nvPr/>
        </p:nvSpPr>
        <p:spPr>
          <a:xfrm>
            <a:off x="6039496" y="3429000"/>
            <a:ext cx="2880320" cy="923330"/>
          </a:xfrm>
          <a:prstGeom prst="rect">
            <a:avLst/>
          </a:prstGeom>
          <a:noFill/>
        </p:spPr>
        <p:txBody>
          <a:bodyPr wrap="square" rtlCol="0">
            <a:spAutoFit/>
          </a:bodyPr>
          <a:lstStyle/>
          <a:p>
            <a:r>
              <a:rPr lang="zh-CN" altLang="en-US" dirty="0"/>
              <a:t>缺陷：权责发生制；债务利息和股利区别对待</a:t>
            </a:r>
            <a:endParaRPr lang="en-US" altLang="zh-CN" dirty="0"/>
          </a:p>
          <a:p>
            <a:endParaRPr lang="zh-CN" altLang="en-US" dirty="0"/>
          </a:p>
        </p:txBody>
      </p:sp>
      <p:graphicFrame>
        <p:nvGraphicFramePr>
          <p:cNvPr id="11" name="表格 10">
            <a:extLst>
              <a:ext uri="{FF2B5EF4-FFF2-40B4-BE49-F238E27FC236}">
                <a16:creationId xmlns:a16="http://schemas.microsoft.com/office/drawing/2014/main" id="{02978F3D-86B4-EC99-9F54-CF4529CFE24D}"/>
              </a:ext>
            </a:extLst>
          </p:cNvPr>
          <p:cNvGraphicFramePr>
            <a:graphicFrameLocks noGrp="1"/>
          </p:cNvGraphicFramePr>
          <p:nvPr>
            <p:extLst>
              <p:ext uri="{D42A27DB-BD31-4B8C-83A1-F6EECF244321}">
                <p14:modId xmlns:p14="http://schemas.microsoft.com/office/powerpoint/2010/main" val="750415152"/>
              </p:ext>
            </p:extLst>
          </p:nvPr>
        </p:nvGraphicFramePr>
        <p:xfrm>
          <a:off x="2123728" y="5229200"/>
          <a:ext cx="4042792" cy="1296145"/>
        </p:xfrm>
        <a:graphic>
          <a:graphicData uri="http://schemas.openxmlformats.org/drawingml/2006/table">
            <a:tbl>
              <a:tblPr/>
              <a:tblGrid>
                <a:gridCol w="1386772">
                  <a:extLst>
                    <a:ext uri="{9D8B030D-6E8A-4147-A177-3AD203B41FA5}">
                      <a16:colId xmlns:a16="http://schemas.microsoft.com/office/drawing/2014/main" val="1444156651"/>
                    </a:ext>
                  </a:extLst>
                </a:gridCol>
                <a:gridCol w="1339762">
                  <a:extLst>
                    <a:ext uri="{9D8B030D-6E8A-4147-A177-3AD203B41FA5}">
                      <a16:colId xmlns:a16="http://schemas.microsoft.com/office/drawing/2014/main" val="3759257555"/>
                    </a:ext>
                  </a:extLst>
                </a:gridCol>
                <a:gridCol w="1316258">
                  <a:extLst>
                    <a:ext uri="{9D8B030D-6E8A-4147-A177-3AD203B41FA5}">
                      <a16:colId xmlns:a16="http://schemas.microsoft.com/office/drawing/2014/main" val="87183701"/>
                    </a:ext>
                  </a:extLst>
                </a:gridCol>
              </a:tblGrid>
              <a:tr h="259229">
                <a:tc gridSpan="3">
                  <a:txBody>
                    <a:bodyPr/>
                    <a:lstStyle/>
                    <a:p>
                      <a:pPr algn="ctr" fontAlgn="ctr"/>
                      <a:r>
                        <a:rPr lang="zh-CN" altLang="en-US" sz="1100" b="0" i="0" u="none" strike="noStrike" dirty="0">
                          <a:solidFill>
                            <a:srgbClr val="000000"/>
                          </a:solidFill>
                          <a:effectLst/>
                          <a:latin typeface="等线" panose="02010600030101010101" pitchFamily="2" charset="-122"/>
                          <a:ea typeface="等线" panose="02010600030101010101" pitchFamily="2" charset="-122"/>
                        </a:rPr>
                        <a:t>现金流量表</a:t>
                      </a:r>
                      <a:r>
                        <a:rPr lang="en-US" altLang="zh-CN" sz="1100" b="0" i="0" u="none" strike="noStrike" dirty="0">
                          <a:solidFill>
                            <a:srgbClr val="000000"/>
                          </a:solidFill>
                          <a:effectLst/>
                          <a:latin typeface="等线" panose="02010600030101010101" pitchFamily="2" charset="-122"/>
                          <a:ea typeface="等线" panose="02010600030101010101" pitchFamily="2" charset="-122"/>
                        </a:rPr>
                        <a:t>(statement of cashflows</a:t>
                      </a:r>
                      <a:endParaRPr lang="zh-CN" altLang="en-US" sz="1100" b="0" i="0" u="none" strike="noStrike" dirty="0">
                        <a:solidFill>
                          <a:srgbClr val="000000"/>
                        </a:solidFill>
                        <a:effectLst/>
                        <a:latin typeface="等线" panose="02010600030101010101" pitchFamily="2" charset="-122"/>
                        <a:ea typeface="等线" panose="02010600030101010101" pitchFamily="2" charset="-122"/>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9BD5"/>
                    </a:solidFill>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672476948"/>
                  </a:ext>
                </a:extLst>
              </a:tr>
              <a:tr h="259229">
                <a:tc>
                  <a:txBody>
                    <a:bodyPr/>
                    <a:lstStyle/>
                    <a:p>
                      <a:pPr algn="l" fontAlgn="ctr"/>
                      <a:r>
                        <a:rPr lang="zh-CN" altLang="en-US" sz="1100" b="0" i="0" u="none" strike="noStrike" dirty="0">
                          <a:solidFill>
                            <a:srgbClr val="000000"/>
                          </a:solidFill>
                          <a:effectLst/>
                          <a:latin typeface="等线" panose="02010600030101010101" pitchFamily="2" charset="-122"/>
                          <a:ea typeface="等线" panose="02010600030101010101" pitchFamily="2" charset="-122"/>
                        </a:rPr>
                        <a:t>经营性现金流入</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zh-CN" altLang="en-US" sz="1100" b="0" i="0" u="none" strike="noStrike" dirty="0">
                          <a:solidFill>
                            <a:srgbClr val="000000"/>
                          </a:solidFill>
                          <a:effectLst/>
                          <a:latin typeface="等线" panose="02010600030101010101" pitchFamily="2" charset="-122"/>
                          <a:ea typeface="等线" panose="02010600030101010101" pitchFamily="2" charset="-122"/>
                        </a:rPr>
                        <a:t>投资现金流入</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筹资性现金流入</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87012679"/>
                  </a:ext>
                </a:extLst>
              </a:tr>
              <a:tr h="259229">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经营性现金流出</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投资性现金流出</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筹资性现金流出</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75705738"/>
                  </a:ext>
                </a:extLst>
              </a:tr>
              <a:tr h="259229">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经营净现金</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zh-CN" altLang="en-US" sz="1100" b="0" i="0" u="none" strike="noStrike" dirty="0">
                          <a:solidFill>
                            <a:srgbClr val="000000"/>
                          </a:solidFill>
                          <a:effectLst/>
                          <a:latin typeface="等线" panose="02010600030101010101" pitchFamily="2" charset="-122"/>
                          <a:ea typeface="等线" panose="02010600030101010101" pitchFamily="2" charset="-122"/>
                        </a:rPr>
                        <a:t>投资净现金</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筹资净现金</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31778984"/>
                  </a:ext>
                </a:extLst>
              </a:tr>
              <a:tr h="259229">
                <a:tc gridSpan="3">
                  <a:txBody>
                    <a:bodyPr/>
                    <a:lstStyle/>
                    <a:p>
                      <a:pPr algn="l" fontAlgn="ctr"/>
                      <a:r>
                        <a:rPr lang="zh-CN" altLang="en-US" sz="1100" b="0" i="0" u="none" strike="noStrike" dirty="0">
                          <a:solidFill>
                            <a:srgbClr val="000000"/>
                          </a:solidFill>
                          <a:effectLst/>
                          <a:latin typeface="等线" panose="02010600030101010101" pitchFamily="2" charset="-122"/>
                          <a:ea typeface="等线" panose="02010600030101010101" pitchFamily="2" charset="-122"/>
                        </a:rPr>
                        <a:t>期初现金</a:t>
                      </a:r>
                      <a:r>
                        <a:rPr lang="en-US" altLang="zh-CN" sz="1100" b="0" i="0" u="none" strike="noStrike" dirty="0">
                          <a:solidFill>
                            <a:srgbClr val="000000"/>
                          </a:solidFill>
                          <a:effectLst/>
                          <a:latin typeface="等线" panose="02010600030101010101" pitchFamily="2" charset="-122"/>
                          <a:ea typeface="等线" panose="02010600030101010101" pitchFamily="2" charset="-122"/>
                        </a:rPr>
                        <a:t>+</a:t>
                      </a:r>
                      <a:r>
                        <a:rPr lang="zh-CN" altLang="en-US" sz="1100" b="0" i="0" u="none" strike="noStrike" dirty="0">
                          <a:solidFill>
                            <a:srgbClr val="000000"/>
                          </a:solidFill>
                          <a:effectLst/>
                          <a:latin typeface="等线" panose="02010600030101010101" pitchFamily="2" charset="-122"/>
                          <a:ea typeface="等线" panose="02010600030101010101" pitchFamily="2" charset="-122"/>
                        </a:rPr>
                        <a:t>当期现金变动</a:t>
                      </a:r>
                      <a:r>
                        <a:rPr lang="en-US" altLang="zh-CN" sz="1100" b="0" i="0" u="none" strike="noStrike" dirty="0">
                          <a:solidFill>
                            <a:srgbClr val="000000"/>
                          </a:solidFill>
                          <a:effectLst/>
                          <a:latin typeface="等线" panose="02010600030101010101" pitchFamily="2" charset="-122"/>
                          <a:ea typeface="等线" panose="02010600030101010101" pitchFamily="2" charset="-122"/>
                        </a:rPr>
                        <a:t>=</a:t>
                      </a:r>
                      <a:r>
                        <a:rPr lang="zh-CN" altLang="en-US" sz="1100" b="0" i="0" u="none" strike="noStrike" dirty="0">
                          <a:solidFill>
                            <a:srgbClr val="000000"/>
                          </a:solidFill>
                          <a:effectLst/>
                          <a:latin typeface="等线" panose="02010600030101010101" pitchFamily="2" charset="-122"/>
                          <a:ea typeface="等线" panose="02010600030101010101" pitchFamily="2" charset="-122"/>
                        </a:rPr>
                        <a:t>期末现金</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2371826"/>
                  </a:ext>
                </a:extLst>
              </a:tr>
            </a:tbl>
          </a:graphicData>
        </a:graphic>
      </p:graphicFrame>
      <p:cxnSp>
        <p:nvCxnSpPr>
          <p:cNvPr id="20" name="连接符: 曲线 19">
            <a:extLst>
              <a:ext uri="{FF2B5EF4-FFF2-40B4-BE49-F238E27FC236}">
                <a16:creationId xmlns:a16="http://schemas.microsoft.com/office/drawing/2014/main" id="{EB27B516-0E3B-7B1E-3D59-C7BD76EAB9FE}"/>
              </a:ext>
            </a:extLst>
          </p:cNvPr>
          <p:cNvCxnSpPr>
            <a:cxnSpLocks/>
          </p:cNvCxnSpPr>
          <p:nvPr/>
        </p:nvCxnSpPr>
        <p:spPr>
          <a:xfrm rot="16200000" flipV="1">
            <a:off x="1090004" y="3258637"/>
            <a:ext cx="4588465" cy="1800933"/>
          </a:xfrm>
          <a:prstGeom prst="curved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25" name="连接符: 曲线 24">
            <a:extLst>
              <a:ext uri="{FF2B5EF4-FFF2-40B4-BE49-F238E27FC236}">
                <a16:creationId xmlns:a16="http://schemas.microsoft.com/office/drawing/2014/main" id="{BC5E3FF9-A77A-8AAA-683E-A46E228C3C40}"/>
              </a:ext>
            </a:extLst>
          </p:cNvPr>
          <p:cNvCxnSpPr>
            <a:cxnSpLocks/>
            <a:stCxn id="7" idx="0"/>
          </p:cNvCxnSpPr>
          <p:nvPr/>
        </p:nvCxnSpPr>
        <p:spPr>
          <a:xfrm rot="5400000" flipH="1" flipV="1">
            <a:off x="4374225" y="2718271"/>
            <a:ext cx="423150" cy="980512"/>
          </a:xfrm>
          <a:prstGeom prst="curvedConnector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连接符: 曲线 29">
            <a:extLst>
              <a:ext uri="{FF2B5EF4-FFF2-40B4-BE49-F238E27FC236}">
                <a16:creationId xmlns:a16="http://schemas.microsoft.com/office/drawing/2014/main" id="{DC376FDF-BFC4-9ACD-F6BC-0A32D9360EEA}"/>
              </a:ext>
            </a:extLst>
          </p:cNvPr>
          <p:cNvCxnSpPr>
            <a:endCxn id="11" idx="3"/>
          </p:cNvCxnSpPr>
          <p:nvPr/>
        </p:nvCxnSpPr>
        <p:spPr>
          <a:xfrm rot="16200000" flipH="1">
            <a:off x="5258615" y="4969367"/>
            <a:ext cx="1656184" cy="159625"/>
          </a:xfrm>
          <a:prstGeom prst="curvedConnector4">
            <a:avLst>
              <a:gd name="adj1" fmla="val 30435"/>
              <a:gd name="adj2" fmla="val 243211"/>
            </a:avLst>
          </a:prstGeom>
          <a:ln>
            <a:tailEnd type="triangle"/>
          </a:ln>
        </p:spPr>
        <p:style>
          <a:lnRef idx="1">
            <a:schemeClr val="dk1"/>
          </a:lnRef>
          <a:fillRef idx="0">
            <a:schemeClr val="dk1"/>
          </a:fillRef>
          <a:effectRef idx="0">
            <a:schemeClr val="dk1"/>
          </a:effectRef>
          <a:fontRef idx="minor">
            <a:schemeClr val="tx1"/>
          </a:fontRef>
        </p:style>
      </p:cxnSp>
      <p:sp>
        <p:nvSpPr>
          <p:cNvPr id="31" name="文本框 30">
            <a:extLst>
              <a:ext uri="{FF2B5EF4-FFF2-40B4-BE49-F238E27FC236}">
                <a16:creationId xmlns:a16="http://schemas.microsoft.com/office/drawing/2014/main" id="{2ED7B144-FC98-F87C-55C8-207713095CD1}"/>
              </a:ext>
            </a:extLst>
          </p:cNvPr>
          <p:cNvSpPr txBox="1"/>
          <p:nvPr/>
        </p:nvSpPr>
        <p:spPr>
          <a:xfrm>
            <a:off x="6224688" y="5253007"/>
            <a:ext cx="2509936" cy="1200329"/>
          </a:xfrm>
          <a:prstGeom prst="rect">
            <a:avLst/>
          </a:prstGeom>
          <a:noFill/>
        </p:spPr>
        <p:txBody>
          <a:bodyPr wrap="square" rtlCol="0">
            <a:spAutoFit/>
          </a:bodyPr>
          <a:lstStyle/>
          <a:p>
            <a:r>
              <a:rPr lang="zh-CN" altLang="en-US" dirty="0"/>
              <a:t>缺陷：只能解释资产负债表中的现金是怎么来的。没有考虑付息和分红需要的第一来源。</a:t>
            </a:r>
          </a:p>
        </p:txBody>
      </p:sp>
      <p:sp>
        <p:nvSpPr>
          <p:cNvPr id="3" name="文本框 2">
            <a:extLst>
              <a:ext uri="{FF2B5EF4-FFF2-40B4-BE49-F238E27FC236}">
                <a16:creationId xmlns:a16="http://schemas.microsoft.com/office/drawing/2014/main" id="{28DCCA77-A901-389A-7BF1-2CF2BD0919A3}"/>
              </a:ext>
            </a:extLst>
          </p:cNvPr>
          <p:cNvSpPr txBox="1"/>
          <p:nvPr/>
        </p:nvSpPr>
        <p:spPr>
          <a:xfrm>
            <a:off x="477798" y="2007820"/>
            <a:ext cx="855304" cy="923330"/>
          </a:xfrm>
          <a:prstGeom prst="rect">
            <a:avLst/>
          </a:prstGeom>
          <a:noFill/>
        </p:spPr>
        <p:txBody>
          <a:bodyPr wrap="square" rtlCol="0">
            <a:spAutoFit/>
          </a:bodyPr>
          <a:lstStyle/>
          <a:p>
            <a:r>
              <a:rPr lang="zh-CN" altLang="en-US" b="1" dirty="0">
                <a:solidFill>
                  <a:srgbClr val="FF0000"/>
                </a:solidFill>
              </a:rPr>
              <a:t>静态</a:t>
            </a:r>
            <a:endParaRPr lang="en-US" altLang="zh-CN" b="1" dirty="0">
              <a:solidFill>
                <a:srgbClr val="FF0000"/>
              </a:solidFill>
            </a:endParaRPr>
          </a:p>
          <a:p>
            <a:r>
              <a:rPr lang="zh-CN" altLang="en-US" b="1" dirty="0">
                <a:solidFill>
                  <a:srgbClr val="FF0000"/>
                </a:solidFill>
              </a:rPr>
              <a:t>时点</a:t>
            </a:r>
            <a:endParaRPr lang="en-US" altLang="zh-CN" b="1" dirty="0">
              <a:solidFill>
                <a:srgbClr val="FF0000"/>
              </a:solidFill>
            </a:endParaRPr>
          </a:p>
          <a:p>
            <a:r>
              <a:rPr lang="zh-CN" altLang="en-US" b="1" dirty="0">
                <a:solidFill>
                  <a:srgbClr val="FF0000"/>
                </a:solidFill>
              </a:rPr>
              <a:t>存量</a:t>
            </a:r>
          </a:p>
        </p:txBody>
      </p:sp>
      <p:sp>
        <p:nvSpPr>
          <p:cNvPr id="6" name="文本框 5">
            <a:extLst>
              <a:ext uri="{FF2B5EF4-FFF2-40B4-BE49-F238E27FC236}">
                <a16:creationId xmlns:a16="http://schemas.microsoft.com/office/drawing/2014/main" id="{B36D382E-3C1B-2EFC-8B51-B41EF730C78B}"/>
              </a:ext>
            </a:extLst>
          </p:cNvPr>
          <p:cNvSpPr txBox="1"/>
          <p:nvPr/>
        </p:nvSpPr>
        <p:spPr>
          <a:xfrm>
            <a:off x="565355" y="4444663"/>
            <a:ext cx="1008112" cy="923330"/>
          </a:xfrm>
          <a:prstGeom prst="rect">
            <a:avLst/>
          </a:prstGeom>
          <a:noFill/>
        </p:spPr>
        <p:txBody>
          <a:bodyPr wrap="square" rtlCol="0">
            <a:spAutoFit/>
          </a:bodyPr>
          <a:lstStyle/>
          <a:p>
            <a:r>
              <a:rPr lang="zh-CN" altLang="en-US" b="1" dirty="0">
                <a:solidFill>
                  <a:srgbClr val="FF0000"/>
                </a:solidFill>
              </a:rPr>
              <a:t>动态</a:t>
            </a:r>
            <a:endParaRPr lang="en-US" altLang="zh-CN" b="1" dirty="0">
              <a:solidFill>
                <a:srgbClr val="FF0000"/>
              </a:solidFill>
            </a:endParaRPr>
          </a:p>
          <a:p>
            <a:r>
              <a:rPr lang="zh-CN" altLang="en-US" b="1" dirty="0">
                <a:solidFill>
                  <a:srgbClr val="FF0000"/>
                </a:solidFill>
              </a:rPr>
              <a:t>时期</a:t>
            </a:r>
            <a:endParaRPr lang="en-US" altLang="zh-CN" b="1" dirty="0">
              <a:solidFill>
                <a:srgbClr val="FF0000"/>
              </a:solidFill>
            </a:endParaRPr>
          </a:p>
          <a:p>
            <a:r>
              <a:rPr lang="zh-CN" altLang="en-US" b="1" dirty="0">
                <a:solidFill>
                  <a:srgbClr val="FF0000"/>
                </a:solidFill>
              </a:rPr>
              <a:t>流量</a:t>
            </a:r>
          </a:p>
        </p:txBody>
      </p:sp>
      <p:cxnSp>
        <p:nvCxnSpPr>
          <p:cNvPr id="14" name="连接符: 曲线 13">
            <a:extLst>
              <a:ext uri="{FF2B5EF4-FFF2-40B4-BE49-F238E27FC236}">
                <a16:creationId xmlns:a16="http://schemas.microsoft.com/office/drawing/2014/main" id="{2C828E63-1453-3CFD-3AFB-5C4E375C9471}"/>
              </a:ext>
            </a:extLst>
          </p:cNvPr>
          <p:cNvCxnSpPr>
            <a:cxnSpLocks/>
            <a:stCxn id="9" idx="1"/>
            <a:endCxn id="11" idx="3"/>
          </p:cNvCxnSpPr>
          <p:nvPr/>
        </p:nvCxnSpPr>
        <p:spPr>
          <a:xfrm rot="10800000" flipH="1" flipV="1">
            <a:off x="6087320" y="2201284"/>
            <a:ext cx="79200" cy="3675987"/>
          </a:xfrm>
          <a:prstGeom prst="curvedConnector5">
            <a:avLst>
              <a:gd name="adj1" fmla="val -288636"/>
              <a:gd name="adj2" fmla="val 53116"/>
              <a:gd name="adj3" fmla="val 388636"/>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72123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5CBB756-1651-4CD1-9E47-D9BFCA1956FC}"/>
              </a:ext>
            </a:extLst>
          </p:cNvPr>
          <p:cNvSpPr>
            <a:spLocks noGrp="1"/>
          </p:cNvSpPr>
          <p:nvPr>
            <p:ph type="title"/>
          </p:nvPr>
        </p:nvSpPr>
        <p:spPr/>
        <p:txBody>
          <a:bodyPr/>
          <a:lstStyle/>
          <a:p>
            <a:r>
              <a:rPr lang="zh-CN" altLang="en-US" dirty="0"/>
              <a:t>安信</a:t>
            </a:r>
          </a:p>
        </p:txBody>
      </p:sp>
      <p:sp>
        <p:nvSpPr>
          <p:cNvPr id="3" name="内容占位符 2">
            <a:extLst>
              <a:ext uri="{FF2B5EF4-FFF2-40B4-BE49-F238E27FC236}">
                <a16:creationId xmlns:a16="http://schemas.microsoft.com/office/drawing/2014/main" id="{8ABDAF29-FFB0-4BC0-9EC0-1D0AA9188008}"/>
              </a:ext>
            </a:extLst>
          </p:cNvPr>
          <p:cNvSpPr>
            <a:spLocks noGrp="1"/>
          </p:cNvSpPr>
          <p:nvPr>
            <p:ph idx="1"/>
          </p:nvPr>
        </p:nvSpPr>
        <p:spPr/>
        <p:txBody>
          <a:bodyPr/>
          <a:lstStyle/>
          <a:p>
            <a:r>
              <a:rPr lang="zh-CN" altLang="en-US" sz="1800" dirty="0"/>
              <a:t>预计公司</a:t>
            </a:r>
            <a:r>
              <a:rPr lang="en-US" altLang="zh-CN" sz="1800" dirty="0"/>
              <a:t>2021-2023</a:t>
            </a:r>
            <a:r>
              <a:rPr lang="zh-CN" altLang="en-US" sz="1800" dirty="0"/>
              <a:t>年的收入增速分别为</a:t>
            </a:r>
            <a:r>
              <a:rPr lang="en-US" altLang="zh-CN" sz="1800" dirty="0"/>
              <a:t>55%</a:t>
            </a:r>
            <a:r>
              <a:rPr lang="zh-CN" altLang="en-US" sz="1800" dirty="0"/>
              <a:t>，</a:t>
            </a:r>
            <a:r>
              <a:rPr lang="en-US" altLang="zh-CN" sz="1800" dirty="0"/>
              <a:t>71%</a:t>
            </a:r>
            <a:r>
              <a:rPr lang="zh-CN" altLang="en-US" sz="1800" dirty="0"/>
              <a:t>，</a:t>
            </a:r>
            <a:r>
              <a:rPr lang="en-US" altLang="zh-CN" sz="1800" dirty="0"/>
              <a:t>84%</a:t>
            </a:r>
            <a:r>
              <a:rPr lang="zh-CN" altLang="en-US" sz="1800" dirty="0"/>
              <a:t>，成长性突出。考虑到公司业务尚处于前期的高额研发投入及销售渠道铺开过程，我们认为</a:t>
            </a:r>
            <a:r>
              <a:rPr lang="zh-CN" altLang="en-US" sz="1800" b="1" dirty="0">
                <a:solidFill>
                  <a:srgbClr val="FF0000"/>
                </a:solidFill>
              </a:rPr>
              <a:t>公司净利润并不能真实反映公司的价值与成长性</a:t>
            </a:r>
            <a:r>
              <a:rPr lang="zh-CN" altLang="en-US" sz="1800" dirty="0"/>
              <a:t>。同时，考虑到公司在国内鲜有竞争实力相当的对手，业务确定性较强，</a:t>
            </a:r>
            <a:r>
              <a:rPr lang="zh-CN" altLang="en-US" sz="1800" b="1" dirty="0">
                <a:solidFill>
                  <a:srgbClr val="FF0000"/>
                </a:solidFill>
              </a:rPr>
              <a:t>因此按</a:t>
            </a:r>
            <a:r>
              <a:rPr lang="en-US" altLang="zh-CN" sz="1800" b="1" dirty="0">
                <a:solidFill>
                  <a:srgbClr val="FF0000"/>
                </a:solidFill>
              </a:rPr>
              <a:t>PS</a:t>
            </a:r>
            <a:r>
              <a:rPr lang="zh-CN" altLang="en-US" sz="1800" b="1" dirty="0">
                <a:solidFill>
                  <a:srgbClr val="FF0000"/>
                </a:solidFill>
              </a:rPr>
              <a:t>估值法</a:t>
            </a:r>
            <a:r>
              <a:rPr lang="zh-CN" altLang="en-US" sz="1800" dirty="0"/>
              <a:t>给予目标价测算。</a:t>
            </a:r>
            <a:endParaRPr lang="en-US" altLang="zh-CN" sz="1800" dirty="0"/>
          </a:p>
          <a:p>
            <a:r>
              <a:rPr lang="zh-CN" altLang="en-US" sz="1800" dirty="0"/>
              <a:t>考虑到公司的产品模式特征、稀缺性等特点，选择金山办公、广联达、寒武纪</a:t>
            </a:r>
            <a:r>
              <a:rPr lang="en-US" altLang="zh-CN" sz="1800" dirty="0"/>
              <a:t>-U</a:t>
            </a:r>
            <a:r>
              <a:rPr lang="zh-CN" altLang="en-US" sz="1800" dirty="0"/>
              <a:t>、深信服作为</a:t>
            </a:r>
            <a:r>
              <a:rPr lang="zh-CN" altLang="en-US" sz="1800" b="1" dirty="0">
                <a:solidFill>
                  <a:srgbClr val="FF0000"/>
                </a:solidFill>
              </a:rPr>
              <a:t>主要可比公司</a:t>
            </a:r>
            <a:r>
              <a:rPr lang="zh-CN" altLang="en-US" sz="1800" dirty="0"/>
              <a:t>。</a:t>
            </a:r>
            <a:endParaRPr lang="en-US" altLang="zh-CN" sz="1800" dirty="0"/>
          </a:p>
          <a:p>
            <a:r>
              <a:rPr lang="zh-CN" altLang="en-US" sz="1800" dirty="0"/>
              <a:t>参考</a:t>
            </a:r>
            <a:r>
              <a:rPr lang="en-US" altLang="zh-CN" sz="1800" dirty="0"/>
              <a:t>2021</a:t>
            </a:r>
            <a:r>
              <a:rPr lang="zh-CN" altLang="en-US" sz="1800" dirty="0"/>
              <a:t>年</a:t>
            </a:r>
            <a:r>
              <a:rPr lang="en-US" altLang="zh-CN" sz="1800" dirty="0"/>
              <a:t>2</a:t>
            </a:r>
            <a:r>
              <a:rPr lang="zh-CN" altLang="en-US" sz="1800" dirty="0"/>
              <a:t>月</a:t>
            </a:r>
            <a:r>
              <a:rPr lang="en-US" altLang="zh-CN" sz="1800" dirty="0"/>
              <a:t>23</a:t>
            </a:r>
            <a:r>
              <a:rPr lang="zh-CN" altLang="en-US" sz="1800" dirty="0"/>
              <a:t>日收盘价，根据</a:t>
            </a:r>
            <a:r>
              <a:rPr lang="en-US" altLang="zh-CN" sz="1800" dirty="0"/>
              <a:t>Wind</a:t>
            </a:r>
            <a:r>
              <a:rPr lang="zh-CN" altLang="en-US" sz="1800" dirty="0"/>
              <a:t>一致性预期，以上可比公司对应</a:t>
            </a:r>
            <a:r>
              <a:rPr lang="en-US" altLang="zh-CN" sz="1800" dirty="0"/>
              <a:t>2022</a:t>
            </a:r>
            <a:r>
              <a:rPr lang="zh-CN" altLang="en-US" sz="1800" dirty="0"/>
              <a:t>年</a:t>
            </a:r>
            <a:r>
              <a:rPr lang="en-US" altLang="zh-CN" sz="1800" dirty="0"/>
              <a:t>PS</a:t>
            </a:r>
            <a:r>
              <a:rPr lang="zh-CN" altLang="en-US" sz="1800" dirty="0"/>
              <a:t>估值在</a:t>
            </a:r>
            <a:r>
              <a:rPr lang="en-US" altLang="zh-CN" sz="1800" dirty="0"/>
              <a:t>11-44</a:t>
            </a:r>
            <a:r>
              <a:rPr lang="zh-CN" altLang="en-US" sz="1800" dirty="0"/>
              <a:t>倍之间。综合考虑，给予公司</a:t>
            </a:r>
            <a:r>
              <a:rPr lang="en-US" altLang="zh-CN" sz="1800" dirty="0"/>
              <a:t>2022</a:t>
            </a:r>
            <a:r>
              <a:rPr lang="zh-CN" altLang="en-US" sz="1800" dirty="0"/>
              <a:t>年</a:t>
            </a:r>
            <a:r>
              <a:rPr lang="en-US" altLang="zh-CN" sz="1800" dirty="0"/>
              <a:t>15~20</a:t>
            </a:r>
            <a:r>
              <a:rPr lang="zh-CN" altLang="en-US" sz="1800" dirty="0"/>
              <a:t>倍</a:t>
            </a:r>
            <a:r>
              <a:rPr lang="en-US" altLang="zh-CN" sz="1800" dirty="0"/>
              <a:t>PS</a:t>
            </a:r>
            <a:r>
              <a:rPr lang="zh-CN" altLang="en-US" sz="1800" dirty="0"/>
              <a:t>计算询价估值区间，参考估值市值区间为</a:t>
            </a:r>
            <a:r>
              <a:rPr lang="en-US" altLang="zh-CN" sz="1800" dirty="0"/>
              <a:t>180-240</a:t>
            </a:r>
            <a:r>
              <a:rPr lang="zh-CN" altLang="en-US" sz="1800" dirty="0"/>
              <a:t>亿元，本次公司增发</a:t>
            </a:r>
            <a:r>
              <a:rPr lang="en-US" altLang="zh-CN" sz="1800" dirty="0"/>
              <a:t>1,548.60</a:t>
            </a:r>
            <a:r>
              <a:rPr lang="zh-CN" altLang="en-US" sz="1800" dirty="0"/>
              <a:t>万股，增发后总股本为</a:t>
            </a:r>
            <a:r>
              <a:rPr lang="en-US" altLang="zh-CN" sz="1800" dirty="0"/>
              <a:t>6,194.39</a:t>
            </a:r>
            <a:r>
              <a:rPr lang="zh-CN" altLang="en-US" sz="1800" dirty="0"/>
              <a:t>万股，对应的股价区间是</a:t>
            </a:r>
            <a:r>
              <a:rPr lang="en-US" altLang="zh-CN" sz="1800" dirty="0"/>
              <a:t>290.59~387.45</a:t>
            </a:r>
            <a:r>
              <a:rPr lang="zh-CN" altLang="en-US" sz="1800" dirty="0"/>
              <a:t>元</a:t>
            </a:r>
            <a:r>
              <a:rPr lang="en-US" altLang="zh-CN" sz="1800" dirty="0"/>
              <a:t>/</a:t>
            </a:r>
            <a:r>
              <a:rPr lang="zh-CN" altLang="en-US" sz="1800" dirty="0"/>
              <a:t>股。考虑到可比公司二级市场估值，和公司业绩增长情况，以及科创板上市稀缺效应等，给予上市后合理价格区间为</a:t>
            </a:r>
            <a:r>
              <a:rPr lang="en-US" altLang="zh-CN" sz="1800" dirty="0"/>
              <a:t>532.74~710.32</a:t>
            </a:r>
            <a:r>
              <a:rPr lang="zh-CN" altLang="en-US" sz="1800" dirty="0"/>
              <a:t>元，对应目标市值约</a:t>
            </a:r>
            <a:r>
              <a:rPr lang="en-US" altLang="zh-CN" sz="1800" dirty="0"/>
              <a:t>330-440</a:t>
            </a:r>
            <a:r>
              <a:rPr lang="zh-CN" altLang="en-US" sz="1800" dirty="0"/>
              <a:t>亿元，相当于</a:t>
            </a:r>
            <a:r>
              <a:rPr lang="en-US" altLang="zh-CN" sz="1800" dirty="0"/>
              <a:t>2022</a:t>
            </a:r>
            <a:r>
              <a:rPr lang="zh-CN" altLang="en-US" sz="1800" dirty="0"/>
              <a:t>年</a:t>
            </a:r>
            <a:r>
              <a:rPr lang="en-US" altLang="zh-CN" sz="1800" dirty="0"/>
              <a:t>27~36</a:t>
            </a:r>
            <a:r>
              <a:rPr lang="zh-CN" altLang="en-US" sz="1800" dirty="0"/>
              <a:t>倍</a:t>
            </a:r>
            <a:r>
              <a:rPr lang="en-US" altLang="zh-CN" sz="1800" dirty="0"/>
              <a:t>PS</a:t>
            </a:r>
            <a:r>
              <a:rPr lang="zh-CN" altLang="en-US" sz="1800" dirty="0"/>
              <a:t>。</a:t>
            </a:r>
          </a:p>
        </p:txBody>
      </p:sp>
    </p:spTree>
    <p:extLst>
      <p:ext uri="{BB962C8B-B14F-4D97-AF65-F5344CB8AC3E}">
        <p14:creationId xmlns:p14="http://schemas.microsoft.com/office/powerpoint/2010/main" val="35320189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D2E52B-B057-4E8A-A899-2AF99C9FB3C9}"/>
              </a:ext>
            </a:extLst>
          </p:cNvPr>
          <p:cNvSpPr>
            <a:spLocks noGrp="1"/>
          </p:cNvSpPr>
          <p:nvPr>
            <p:ph type="title"/>
          </p:nvPr>
        </p:nvSpPr>
        <p:spPr/>
        <p:txBody>
          <a:bodyPr/>
          <a:lstStyle/>
          <a:p>
            <a:r>
              <a:rPr lang="zh-CN" altLang="en-US" dirty="0"/>
              <a:t>安信估计</a:t>
            </a:r>
          </a:p>
        </p:txBody>
      </p:sp>
      <p:pic>
        <p:nvPicPr>
          <p:cNvPr id="7" name="内容占位符 6">
            <a:extLst>
              <a:ext uri="{FF2B5EF4-FFF2-40B4-BE49-F238E27FC236}">
                <a16:creationId xmlns:a16="http://schemas.microsoft.com/office/drawing/2014/main" id="{F3C30585-D872-4C14-A0EF-23D788FD16F9}"/>
              </a:ext>
            </a:extLst>
          </p:cNvPr>
          <p:cNvPicPr>
            <a:picLocks noGrp="1" noChangeAspect="1"/>
          </p:cNvPicPr>
          <p:nvPr>
            <p:ph idx="1"/>
          </p:nvPr>
        </p:nvPicPr>
        <p:blipFill>
          <a:blip r:embed="rId2"/>
          <a:stretch>
            <a:fillRect/>
          </a:stretch>
        </p:blipFill>
        <p:spPr>
          <a:xfrm>
            <a:off x="611560" y="3645024"/>
            <a:ext cx="8229600" cy="2402005"/>
          </a:xfrm>
          <a:prstGeom prst="rect">
            <a:avLst/>
          </a:prstGeom>
        </p:spPr>
      </p:pic>
      <p:pic>
        <p:nvPicPr>
          <p:cNvPr id="8" name="图片 7">
            <a:extLst>
              <a:ext uri="{FF2B5EF4-FFF2-40B4-BE49-F238E27FC236}">
                <a16:creationId xmlns:a16="http://schemas.microsoft.com/office/drawing/2014/main" id="{C1AFF84D-6E9C-43C7-B5BC-D38E3C2044F2}"/>
              </a:ext>
            </a:extLst>
          </p:cNvPr>
          <p:cNvPicPr>
            <a:picLocks noChangeAspect="1"/>
          </p:cNvPicPr>
          <p:nvPr/>
        </p:nvPicPr>
        <p:blipFill>
          <a:blip r:embed="rId3"/>
          <a:stretch>
            <a:fillRect/>
          </a:stretch>
        </p:blipFill>
        <p:spPr>
          <a:xfrm>
            <a:off x="582054" y="1340767"/>
            <a:ext cx="7632848" cy="2304257"/>
          </a:xfrm>
          <a:prstGeom prst="rect">
            <a:avLst/>
          </a:prstGeom>
        </p:spPr>
      </p:pic>
    </p:spTree>
    <p:extLst>
      <p:ext uri="{BB962C8B-B14F-4D97-AF65-F5344CB8AC3E}">
        <p14:creationId xmlns:p14="http://schemas.microsoft.com/office/powerpoint/2010/main" val="34074623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7E84446-9480-4683-BE67-BA9540F52896}"/>
              </a:ext>
            </a:extLst>
          </p:cNvPr>
          <p:cNvSpPr>
            <a:spLocks noGrp="1"/>
          </p:cNvSpPr>
          <p:nvPr>
            <p:ph type="title"/>
          </p:nvPr>
        </p:nvSpPr>
        <p:spPr/>
        <p:txBody>
          <a:bodyPr/>
          <a:lstStyle/>
          <a:p>
            <a:r>
              <a:rPr lang="zh-CN" altLang="en-US" dirty="0"/>
              <a:t>国海</a:t>
            </a:r>
          </a:p>
        </p:txBody>
      </p:sp>
      <p:sp>
        <p:nvSpPr>
          <p:cNvPr id="3" name="内容占位符 2">
            <a:extLst>
              <a:ext uri="{FF2B5EF4-FFF2-40B4-BE49-F238E27FC236}">
                <a16:creationId xmlns:a16="http://schemas.microsoft.com/office/drawing/2014/main" id="{9FD2679B-FF80-4B08-AC55-B3A8E50F304E}"/>
              </a:ext>
            </a:extLst>
          </p:cNvPr>
          <p:cNvSpPr>
            <a:spLocks noGrp="1"/>
          </p:cNvSpPr>
          <p:nvPr>
            <p:ph idx="1"/>
          </p:nvPr>
        </p:nvSpPr>
        <p:spPr/>
        <p:txBody>
          <a:bodyPr/>
          <a:lstStyle/>
          <a:p>
            <a:r>
              <a:rPr lang="zh-CN" altLang="en-US" sz="2400" dirty="0"/>
              <a:t>考虑到公司仍处于早期提升产品能力高研发投入阶段，以及国内外销售渠道拓展阶段，我们认为公司利润不能反应公司未来成长性与真实价值，代表公司产品销售水平的营收与营收增速更具参考意义，因此</a:t>
            </a:r>
            <a:r>
              <a:rPr lang="zh-CN" altLang="en-US" sz="2400" b="1" dirty="0">
                <a:solidFill>
                  <a:srgbClr val="FF0000"/>
                </a:solidFill>
              </a:rPr>
              <a:t>公司更适用</a:t>
            </a:r>
            <a:r>
              <a:rPr lang="en-US" altLang="zh-CN" sz="2400" b="1" dirty="0">
                <a:solidFill>
                  <a:srgbClr val="FF0000"/>
                </a:solidFill>
              </a:rPr>
              <a:t>PS</a:t>
            </a:r>
            <a:r>
              <a:rPr lang="zh-CN" altLang="en-US" sz="2400" b="1" dirty="0">
                <a:solidFill>
                  <a:srgbClr val="FF0000"/>
                </a:solidFill>
              </a:rPr>
              <a:t>估值</a:t>
            </a:r>
            <a:r>
              <a:rPr lang="zh-CN" altLang="en-US" sz="2400" dirty="0"/>
              <a:t>。</a:t>
            </a:r>
            <a:endParaRPr lang="en-US" altLang="zh-CN" sz="2400" dirty="0"/>
          </a:p>
          <a:p>
            <a:r>
              <a:rPr lang="zh-CN" altLang="en-US" sz="2400" dirty="0"/>
              <a:t>我们选取</a:t>
            </a:r>
            <a:r>
              <a:rPr lang="en-US" altLang="zh-CN" sz="2400" b="1" dirty="0">
                <a:solidFill>
                  <a:srgbClr val="FF0000"/>
                </a:solidFill>
              </a:rPr>
              <a:t>5</a:t>
            </a:r>
            <a:r>
              <a:rPr lang="zh-CN" altLang="en-US" sz="2400" b="1" dirty="0">
                <a:solidFill>
                  <a:srgbClr val="FF0000"/>
                </a:solidFill>
              </a:rPr>
              <a:t>家可比公司</a:t>
            </a:r>
            <a:r>
              <a:rPr lang="zh-CN" altLang="en-US" sz="2400" dirty="0"/>
              <a:t>，截至</a:t>
            </a:r>
            <a:r>
              <a:rPr lang="en-US" altLang="zh-CN" sz="2400" dirty="0"/>
              <a:t>2020</a:t>
            </a:r>
            <a:r>
              <a:rPr lang="zh-CN" altLang="en-US" sz="2400" dirty="0"/>
              <a:t>年</a:t>
            </a:r>
            <a:r>
              <a:rPr lang="en-US" altLang="zh-CN" sz="2400" dirty="0"/>
              <a:t>2</a:t>
            </a:r>
            <a:r>
              <a:rPr lang="zh-CN" altLang="en-US" sz="2400" dirty="0"/>
              <a:t>月</a:t>
            </a:r>
            <a:r>
              <a:rPr lang="en-US" altLang="zh-CN" sz="2400" dirty="0"/>
              <a:t>26</a:t>
            </a:r>
            <a:r>
              <a:rPr lang="zh-CN" altLang="en-US" sz="2400" dirty="0"/>
              <a:t>日收盘价，对应</a:t>
            </a:r>
            <a:r>
              <a:rPr lang="en-US" altLang="zh-CN" sz="2400" dirty="0"/>
              <a:t>wind</a:t>
            </a:r>
            <a:r>
              <a:rPr lang="zh-CN" altLang="en-US" sz="2400" dirty="0"/>
              <a:t>一致预期</a:t>
            </a:r>
            <a:r>
              <a:rPr lang="en-US" altLang="zh-CN" sz="2400" dirty="0"/>
              <a:t>2021</a:t>
            </a:r>
            <a:r>
              <a:rPr lang="zh-CN" altLang="en-US" sz="2400" dirty="0"/>
              <a:t>年营业收入，目前可比公司</a:t>
            </a:r>
            <a:r>
              <a:rPr lang="en-US" altLang="zh-CN" sz="2400" dirty="0"/>
              <a:t>PS</a:t>
            </a:r>
            <a:r>
              <a:rPr lang="zh-CN" altLang="en-US" sz="2400" dirty="0"/>
              <a:t>区间为</a:t>
            </a:r>
            <a:r>
              <a:rPr lang="en-US" altLang="zh-CN" sz="2400" dirty="0"/>
              <a:t>11-40</a:t>
            </a:r>
            <a:r>
              <a:rPr lang="zh-CN" altLang="en-US" sz="2400" dirty="0"/>
              <a:t>倍，</a:t>
            </a:r>
            <a:r>
              <a:rPr lang="en-US" altLang="zh-CN" sz="2400" dirty="0"/>
              <a:t>PS</a:t>
            </a:r>
            <a:r>
              <a:rPr lang="zh-CN" altLang="en-US" sz="2400" dirty="0"/>
              <a:t>均值为</a:t>
            </a:r>
            <a:r>
              <a:rPr lang="en-US" altLang="zh-CN" sz="2400" dirty="0"/>
              <a:t>20</a:t>
            </a:r>
            <a:r>
              <a:rPr lang="zh-CN" altLang="en-US" sz="2400" dirty="0"/>
              <a:t>倍，考虑到公司营收增速更快、利润弹性更大、稀缺性更强，我们认为</a:t>
            </a:r>
            <a:r>
              <a:rPr lang="zh-CN" altLang="en-US" sz="2400" b="1" dirty="0">
                <a:solidFill>
                  <a:srgbClr val="FF0000"/>
                </a:solidFill>
              </a:rPr>
              <a:t>公司合理</a:t>
            </a:r>
            <a:r>
              <a:rPr lang="en-US" altLang="zh-CN" sz="2400" b="1" dirty="0">
                <a:solidFill>
                  <a:srgbClr val="FF0000"/>
                </a:solidFill>
              </a:rPr>
              <a:t>PS</a:t>
            </a:r>
            <a:r>
              <a:rPr lang="zh-CN" altLang="en-US" sz="2400" b="1" dirty="0">
                <a:solidFill>
                  <a:srgbClr val="FF0000"/>
                </a:solidFill>
              </a:rPr>
              <a:t>区间应取可比公司上限</a:t>
            </a:r>
            <a:r>
              <a:rPr lang="zh-CN" altLang="en-US" sz="2400" dirty="0"/>
              <a:t>，即对应</a:t>
            </a:r>
            <a:r>
              <a:rPr lang="en-US" altLang="zh-CN" sz="2400" dirty="0"/>
              <a:t>2021</a:t>
            </a:r>
            <a:r>
              <a:rPr lang="zh-CN" altLang="en-US" sz="2400" dirty="0"/>
              <a:t>年营收公司合理</a:t>
            </a:r>
            <a:r>
              <a:rPr lang="en-US" altLang="zh-CN" sz="2400" dirty="0"/>
              <a:t>PS</a:t>
            </a:r>
            <a:r>
              <a:rPr lang="zh-CN" altLang="en-US" sz="2400" dirty="0"/>
              <a:t>区间为</a:t>
            </a:r>
            <a:r>
              <a:rPr lang="en-US" altLang="zh-CN" sz="2400" dirty="0"/>
              <a:t>30-40</a:t>
            </a:r>
            <a:r>
              <a:rPr lang="zh-CN" altLang="en-US" sz="2400" dirty="0"/>
              <a:t>倍，合理市值区间为</a:t>
            </a:r>
            <a:r>
              <a:rPr lang="en-US" altLang="zh-CN" sz="2400" dirty="0"/>
              <a:t>199-265</a:t>
            </a:r>
            <a:r>
              <a:rPr lang="zh-CN" altLang="en-US" sz="2400" dirty="0"/>
              <a:t>亿元，对应公司上市后</a:t>
            </a:r>
            <a:r>
              <a:rPr lang="en-US" altLang="zh-CN" sz="2400" dirty="0"/>
              <a:t>6194.39</a:t>
            </a:r>
            <a:r>
              <a:rPr lang="zh-CN" altLang="en-US" sz="2400" dirty="0"/>
              <a:t>万股总股本，合理股价区间为</a:t>
            </a:r>
            <a:r>
              <a:rPr lang="en-US" altLang="zh-CN" sz="2400" b="1" dirty="0"/>
              <a:t>321-427</a:t>
            </a:r>
            <a:r>
              <a:rPr lang="zh-CN" altLang="en-US" sz="2400" dirty="0"/>
              <a:t>元，首次覆盖给予“买入”评级</a:t>
            </a:r>
            <a:r>
              <a:rPr lang="zh-CN" altLang="en-US" dirty="0"/>
              <a:t>。</a:t>
            </a:r>
          </a:p>
        </p:txBody>
      </p:sp>
    </p:spTree>
    <p:extLst>
      <p:ext uri="{BB962C8B-B14F-4D97-AF65-F5344CB8AC3E}">
        <p14:creationId xmlns:p14="http://schemas.microsoft.com/office/powerpoint/2010/main" val="36415377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F34DBE2-B239-4BD1-83F4-8333C6145345}"/>
              </a:ext>
            </a:extLst>
          </p:cNvPr>
          <p:cNvSpPr>
            <a:spLocks noGrp="1"/>
          </p:cNvSpPr>
          <p:nvPr>
            <p:ph type="title"/>
          </p:nvPr>
        </p:nvSpPr>
        <p:spPr/>
        <p:txBody>
          <a:bodyPr/>
          <a:lstStyle/>
          <a:p>
            <a:r>
              <a:rPr lang="zh-CN" altLang="en-US" dirty="0"/>
              <a:t>国海估计</a:t>
            </a:r>
          </a:p>
        </p:txBody>
      </p:sp>
      <p:pic>
        <p:nvPicPr>
          <p:cNvPr id="4" name="内容占位符 3">
            <a:extLst>
              <a:ext uri="{FF2B5EF4-FFF2-40B4-BE49-F238E27FC236}">
                <a16:creationId xmlns:a16="http://schemas.microsoft.com/office/drawing/2014/main" id="{52EDA2A3-0B29-4F6E-B7D6-D33A0462C5E9}"/>
              </a:ext>
            </a:extLst>
          </p:cNvPr>
          <p:cNvPicPr>
            <a:picLocks noGrp="1" noChangeAspect="1"/>
          </p:cNvPicPr>
          <p:nvPr>
            <p:ph idx="1"/>
          </p:nvPr>
        </p:nvPicPr>
        <p:blipFill>
          <a:blip r:embed="rId2"/>
          <a:stretch>
            <a:fillRect/>
          </a:stretch>
        </p:blipFill>
        <p:spPr>
          <a:xfrm>
            <a:off x="611560" y="1177792"/>
            <a:ext cx="7315120" cy="2836475"/>
          </a:xfrm>
          <a:prstGeom prst="rect">
            <a:avLst/>
          </a:prstGeom>
        </p:spPr>
      </p:pic>
      <p:pic>
        <p:nvPicPr>
          <p:cNvPr id="5" name="图片 4">
            <a:extLst>
              <a:ext uri="{FF2B5EF4-FFF2-40B4-BE49-F238E27FC236}">
                <a16:creationId xmlns:a16="http://schemas.microsoft.com/office/drawing/2014/main" id="{2185B603-E638-460C-8190-5E0D78B2721A}"/>
              </a:ext>
            </a:extLst>
          </p:cNvPr>
          <p:cNvPicPr>
            <a:picLocks noChangeAspect="1"/>
          </p:cNvPicPr>
          <p:nvPr/>
        </p:nvPicPr>
        <p:blipFill>
          <a:blip r:embed="rId3"/>
          <a:stretch>
            <a:fillRect/>
          </a:stretch>
        </p:blipFill>
        <p:spPr>
          <a:xfrm>
            <a:off x="611560" y="4149080"/>
            <a:ext cx="7599519" cy="2169007"/>
          </a:xfrm>
          <a:prstGeom prst="rect">
            <a:avLst/>
          </a:prstGeom>
        </p:spPr>
      </p:pic>
    </p:spTree>
    <p:extLst>
      <p:ext uri="{BB962C8B-B14F-4D97-AF65-F5344CB8AC3E}">
        <p14:creationId xmlns:p14="http://schemas.microsoft.com/office/powerpoint/2010/main" val="27103410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268" name="Picture 4" descr="PPT-2c 拷贝"/>
          <p:cNvPicPr>
            <a:picLocks noChangeAspect="1" noChangeArrowheads="1"/>
          </p:cNvPicPr>
          <p:nvPr/>
        </p:nvPicPr>
        <p:blipFill>
          <a:blip r:embed="rId3" cstate="print"/>
          <a:srcRect/>
          <a:stretch>
            <a:fillRect/>
          </a:stretch>
        </p:blipFill>
        <p:spPr bwMode="auto">
          <a:xfrm>
            <a:off x="0" y="-9525"/>
            <a:ext cx="9144000" cy="6877050"/>
          </a:xfrm>
          <a:prstGeom prst="rect">
            <a:avLst/>
          </a:prstGeom>
          <a:noFill/>
        </p:spPr>
      </p:pic>
      <p:sp>
        <p:nvSpPr>
          <p:cNvPr id="11266" name="Rectangle 2"/>
          <p:cNvSpPr>
            <a:spLocks noGrp="1" noChangeArrowheads="1"/>
          </p:cNvSpPr>
          <p:nvPr>
            <p:ph type="title"/>
          </p:nvPr>
        </p:nvSpPr>
        <p:spPr>
          <a:xfrm>
            <a:off x="827584" y="1052736"/>
            <a:ext cx="8064895" cy="4968552"/>
          </a:xfrm>
        </p:spPr>
        <p:txBody>
          <a:bodyPr/>
          <a:lstStyle/>
          <a:p>
            <a:pPr algn="l"/>
            <a:r>
              <a:rPr lang="zh-CN" altLang="en-US" sz="3200" dirty="0">
                <a:solidFill>
                  <a:schemeClr val="tx2"/>
                </a:solidFill>
                <a:latin typeface="+mj-lt"/>
                <a:ea typeface="+mj-ea"/>
                <a:cs typeface="+mj-cs"/>
              </a:rPr>
              <a:t>本院为研究商学而设，为培植商业人才而设，为领导商人而设，是则本院之使命。</a:t>
            </a:r>
            <a:endParaRPr lang="en-US" altLang="zh-CN" sz="3200" dirty="0">
              <a:solidFill>
                <a:srgbClr val="333300"/>
              </a:solidFill>
              <a:latin typeface="汉仪综艺体简" pitchFamily="49" charset="-122"/>
              <a:ea typeface="汉仪综艺体简" pitchFamily="49" charset="-122"/>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A267AC1-DE78-DE37-DCC9-314CFD34CD2E}"/>
              </a:ext>
            </a:extLst>
          </p:cNvPr>
          <p:cNvSpPr>
            <a:spLocks noGrp="1"/>
          </p:cNvSpPr>
          <p:nvPr>
            <p:ph type="title"/>
          </p:nvPr>
        </p:nvSpPr>
        <p:spPr/>
        <p:txBody>
          <a:bodyPr/>
          <a:lstStyle/>
          <a:p>
            <a:r>
              <a:rPr lang="en-US" altLang="zh-CN" dirty="0"/>
              <a:t>         FCFF</a:t>
            </a:r>
            <a:endParaRPr lang="zh-CN" altLang="en-US" dirty="0"/>
          </a:p>
        </p:txBody>
      </p:sp>
      <mc:AlternateContent xmlns:mc="http://schemas.openxmlformats.org/markup-compatibility/2006">
        <mc:Choice xmlns:a14="http://schemas.microsoft.com/office/drawing/2010/main" Requires="a14">
          <p:sp>
            <p:nvSpPr>
              <p:cNvPr id="3" name="内容占位符 2">
                <a:extLst>
                  <a:ext uri="{FF2B5EF4-FFF2-40B4-BE49-F238E27FC236}">
                    <a16:creationId xmlns:a16="http://schemas.microsoft.com/office/drawing/2014/main" id="{97EF0812-0D17-AFED-BD2D-42C39A7F849F}"/>
                  </a:ext>
                </a:extLst>
              </p:cNvPr>
              <p:cNvSpPr>
                <a:spLocks noGrp="1"/>
              </p:cNvSpPr>
              <p:nvPr>
                <p:ph idx="1"/>
              </p:nvPr>
            </p:nvSpPr>
            <p:spPr/>
            <p:txBody>
              <a:bodyPr/>
              <a:lstStyle/>
              <a:p>
                <a:r>
                  <a:rPr lang="en-US" altLang="zh-CN" sz="2000" dirty="0"/>
                  <a:t>FCFF(Free Cash Flow to the Firm)</a:t>
                </a:r>
                <a:r>
                  <a:rPr lang="zh-CN" altLang="en-US" sz="2000" dirty="0"/>
                  <a:t>是企业资本提供者（股东和债权人）潜在可以获得的税后现金流。</a:t>
                </a:r>
                <a:r>
                  <a:rPr lang="en-US" altLang="zh-CN" sz="2000" dirty="0"/>
                  <a:t>FCFE</a:t>
                </a:r>
                <a:r>
                  <a:rPr lang="zh-CN" altLang="en-US" sz="2000" dirty="0"/>
                  <a:t>是企业权益资本提供者（股东）潜在可以获得的现金流</a:t>
                </a:r>
                <a:endParaRPr lang="en-US" altLang="zh-CN" sz="2000" dirty="0"/>
              </a:p>
              <a:p>
                <a:pPr marL="0" indent="0">
                  <a:buNone/>
                </a:pPr>
                <a:r>
                  <a:rPr lang="en-US" altLang="zh-CN" sz="2400" dirty="0">
                    <a:solidFill>
                      <a:schemeClr val="tx1"/>
                    </a:solidFill>
                  </a:rPr>
                  <a:t>    </a:t>
                </a:r>
                <a:r>
                  <a:rPr lang="en-US" altLang="zh-CN" sz="1800" b="1" dirty="0">
                    <a:solidFill>
                      <a:schemeClr val="tx1"/>
                    </a:solidFill>
                  </a:rPr>
                  <a:t>FCFF=</a:t>
                </a:r>
                <a:r>
                  <a:rPr lang="zh-CN" altLang="en-US" sz="1800" b="1" dirty="0">
                    <a:solidFill>
                      <a:schemeClr val="tx1"/>
                    </a:solidFill>
                  </a:rPr>
                  <a:t>经营活动现金流</a:t>
                </a:r>
                <a:r>
                  <a:rPr lang="en-US" altLang="zh-CN" sz="1800" b="1" dirty="0">
                    <a:solidFill>
                      <a:schemeClr val="tx1"/>
                    </a:solidFill>
                  </a:rPr>
                  <a:t>*-</a:t>
                </a:r>
                <a:r>
                  <a:rPr lang="zh-CN" altLang="en-US" sz="1800" b="1" dirty="0">
                    <a:solidFill>
                      <a:schemeClr val="tx1"/>
                    </a:solidFill>
                  </a:rPr>
                  <a:t>资本支出（运营资本增量</a:t>
                </a:r>
                <a:r>
                  <a:rPr lang="en-US" altLang="zh-CN" sz="1800" b="1" dirty="0">
                    <a:solidFill>
                      <a:schemeClr val="tx1"/>
                    </a:solidFill>
                  </a:rPr>
                  <a:t>+</a:t>
                </a:r>
                <a:r>
                  <a:rPr lang="zh-CN" altLang="en-US" sz="1800" b="1" dirty="0">
                    <a:solidFill>
                      <a:schemeClr val="tx1"/>
                    </a:solidFill>
                  </a:rPr>
                  <a:t>固定资本投资增量）</a:t>
                </a:r>
                <a:endParaRPr lang="en-US" altLang="zh-CN" sz="1800" b="1" dirty="0">
                  <a:solidFill>
                    <a:schemeClr val="tx1"/>
                  </a:solidFill>
                </a:endParaRPr>
              </a:p>
              <a:p>
                <a:pPr marL="0" indent="0">
                  <a:buNone/>
                </a:pPr>
                <a14:m>
                  <m:oMathPara xmlns:m="http://schemas.openxmlformats.org/officeDocument/2006/math">
                    <m:oMathParaPr>
                      <m:jc m:val="centerGroup"/>
                    </m:oMathParaPr>
                    <m:oMath xmlns:m="http://schemas.openxmlformats.org/officeDocument/2006/math">
                      <m:r>
                        <a:rPr lang="zh-CN" altLang="en-US" sz="1800" b="1" i="1" dirty="0">
                          <a:solidFill>
                            <a:schemeClr val="tx1"/>
                          </a:solidFill>
                          <a:latin typeface="Cambria Math" panose="02040503050406030204" pitchFamily="18" charset="0"/>
                        </a:rPr>
                        <m:t>企业</m:t>
                      </m:r>
                      <m:r>
                        <a:rPr lang="zh-CN" altLang="en-US" sz="1800" b="1" i="1" dirty="0">
                          <a:latin typeface="Cambria Math" panose="02040503050406030204" pitchFamily="18" charset="0"/>
                        </a:rPr>
                        <m:t>经营</m:t>
                      </m:r>
                      <m:r>
                        <a:rPr lang="zh-CN" altLang="en-US" sz="1800" b="1" i="1" dirty="0">
                          <a:latin typeface="Cambria Math" panose="02040503050406030204" pitchFamily="18" charset="0"/>
                        </a:rPr>
                        <m:t>活动</m:t>
                      </m:r>
                      <m:r>
                        <a:rPr lang="zh-CN" altLang="en-US" sz="1800" b="1" i="1" dirty="0">
                          <a:latin typeface="Cambria Math" panose="02040503050406030204" pitchFamily="18" charset="0"/>
                        </a:rPr>
                        <m:t>的</m:t>
                      </m:r>
                      <m:r>
                        <a:rPr lang="zh-CN" altLang="en-US" sz="1800" b="1" i="1" dirty="0">
                          <a:solidFill>
                            <a:schemeClr val="tx1"/>
                          </a:solidFill>
                          <a:latin typeface="Cambria Math" panose="02040503050406030204" pitchFamily="18" charset="0"/>
                        </a:rPr>
                        <m:t>价值</m:t>
                      </m:r>
                      <m:r>
                        <a:rPr lang="en-US" altLang="zh-CN" sz="1800" b="1" i="1" dirty="0" smtClean="0">
                          <a:solidFill>
                            <a:schemeClr val="tx1"/>
                          </a:solidFill>
                          <a:latin typeface="Cambria Math" panose="02040503050406030204" pitchFamily="18" charset="0"/>
                        </a:rPr>
                        <m:t>=</m:t>
                      </m:r>
                      <m:nary>
                        <m:naryPr>
                          <m:chr m:val="∑"/>
                          <m:ctrlPr>
                            <a:rPr lang="en-US" altLang="zh-CN" sz="1800" b="1" i="1" dirty="0" smtClean="0">
                              <a:solidFill>
                                <a:schemeClr val="tx1"/>
                              </a:solidFill>
                              <a:latin typeface="Cambria Math" panose="02040503050406030204" pitchFamily="18" charset="0"/>
                            </a:rPr>
                          </m:ctrlPr>
                        </m:naryPr>
                        <m:sub>
                          <m:r>
                            <m:rPr>
                              <m:sty m:val="p"/>
                              <m:brk m:alnAt="23"/>
                            </m:rPr>
                            <a:rPr lang="en-US" altLang="zh-CN" sz="1800" b="1" i="1" dirty="0">
                              <a:solidFill>
                                <a:schemeClr val="tx1"/>
                              </a:solidFill>
                              <a:latin typeface="Cambria Math" panose="02040503050406030204" pitchFamily="18" charset="0"/>
                            </a:rPr>
                            <m:t>t</m:t>
                          </m:r>
                          <m:r>
                            <a:rPr lang="en-US" altLang="zh-CN" sz="1800" b="1" i="1" dirty="0" smtClean="0">
                              <a:solidFill>
                                <a:schemeClr val="tx1"/>
                              </a:solidFill>
                              <a:latin typeface="Cambria Math" panose="02040503050406030204" pitchFamily="18" charset="0"/>
                            </a:rPr>
                            <m:t>=</m:t>
                          </m:r>
                          <m:r>
                            <a:rPr lang="en-US" altLang="zh-CN" sz="1800" b="1" i="1" dirty="0" smtClean="0">
                              <a:solidFill>
                                <a:schemeClr val="tx1"/>
                              </a:solidFill>
                              <a:latin typeface="Cambria Math" panose="02040503050406030204" pitchFamily="18" charset="0"/>
                            </a:rPr>
                            <m:t>𝟏</m:t>
                          </m:r>
                        </m:sub>
                        <m:sup>
                          <m:r>
                            <a:rPr lang="en-US" altLang="zh-CN" sz="1800" b="1" i="1" dirty="0" smtClean="0">
                              <a:solidFill>
                                <a:schemeClr val="tx1"/>
                              </a:solidFill>
                              <a:latin typeface="Cambria Math" panose="02040503050406030204" pitchFamily="18" charset="0"/>
                              <a:ea typeface="Cambria Math" panose="02040503050406030204" pitchFamily="18" charset="0"/>
                            </a:rPr>
                            <m:t>∞</m:t>
                          </m:r>
                        </m:sup>
                        <m:e>
                          <m:f>
                            <m:fPr>
                              <m:ctrlPr>
                                <a:rPr lang="en-US" altLang="zh-CN" sz="1800" b="1" i="1" dirty="0" smtClean="0">
                                  <a:solidFill>
                                    <a:schemeClr val="tx1"/>
                                  </a:solidFill>
                                  <a:latin typeface="Cambria Math" panose="02040503050406030204" pitchFamily="18" charset="0"/>
                                </a:rPr>
                              </m:ctrlPr>
                            </m:fPr>
                            <m:num>
                              <m:sSub>
                                <m:sSubPr>
                                  <m:ctrlPr>
                                    <a:rPr lang="en-US" altLang="zh-CN" sz="1800" b="1" i="1" dirty="0" smtClean="0">
                                      <a:solidFill>
                                        <a:schemeClr val="tx1"/>
                                      </a:solidFill>
                                      <a:latin typeface="Cambria Math" panose="02040503050406030204" pitchFamily="18" charset="0"/>
                                    </a:rPr>
                                  </m:ctrlPr>
                                </m:sSubPr>
                                <m:e>
                                  <m:r>
                                    <a:rPr lang="en-US" altLang="zh-CN" sz="1800" b="1" i="1" dirty="0" smtClean="0">
                                      <a:solidFill>
                                        <a:schemeClr val="tx1"/>
                                      </a:solidFill>
                                      <a:latin typeface="Cambria Math" panose="02040503050406030204" pitchFamily="18" charset="0"/>
                                    </a:rPr>
                                    <m:t>𝑭𝑪𝑭𝑭</m:t>
                                  </m:r>
                                </m:e>
                                <m:sub>
                                  <m:r>
                                    <a:rPr lang="en-US" altLang="zh-CN" sz="1800" b="1" i="1" dirty="0" smtClean="0">
                                      <a:solidFill>
                                        <a:schemeClr val="tx1"/>
                                      </a:solidFill>
                                      <a:latin typeface="Cambria Math" panose="02040503050406030204" pitchFamily="18" charset="0"/>
                                    </a:rPr>
                                    <m:t>𝒕</m:t>
                                  </m:r>
                                </m:sub>
                              </m:sSub>
                            </m:num>
                            <m:den>
                              <m:sSup>
                                <m:sSupPr>
                                  <m:ctrlPr>
                                    <a:rPr lang="en-US" altLang="zh-CN" sz="1800" b="1" i="1" dirty="0" smtClean="0">
                                      <a:solidFill>
                                        <a:schemeClr val="tx1"/>
                                      </a:solidFill>
                                      <a:latin typeface="Cambria Math" panose="02040503050406030204" pitchFamily="18" charset="0"/>
                                    </a:rPr>
                                  </m:ctrlPr>
                                </m:sSupPr>
                                <m:e>
                                  <m:r>
                                    <a:rPr lang="en-US" altLang="zh-CN" sz="1800" b="1" i="1" dirty="0" smtClean="0">
                                      <a:solidFill>
                                        <a:schemeClr val="tx1"/>
                                      </a:solidFill>
                                      <a:latin typeface="Cambria Math" panose="02040503050406030204" pitchFamily="18" charset="0"/>
                                    </a:rPr>
                                    <m:t>(</m:t>
                                  </m:r>
                                  <m:r>
                                    <a:rPr lang="en-US" altLang="zh-CN" sz="1800" b="1" i="1" dirty="0" smtClean="0">
                                      <a:solidFill>
                                        <a:schemeClr val="tx1"/>
                                      </a:solidFill>
                                      <a:latin typeface="Cambria Math" panose="02040503050406030204" pitchFamily="18" charset="0"/>
                                    </a:rPr>
                                    <m:t>𝟏</m:t>
                                  </m:r>
                                  <m:r>
                                    <a:rPr lang="en-US" altLang="zh-CN" sz="1800" b="1" i="1" dirty="0" smtClean="0">
                                      <a:solidFill>
                                        <a:schemeClr val="tx1"/>
                                      </a:solidFill>
                                      <a:latin typeface="Cambria Math" panose="02040503050406030204" pitchFamily="18" charset="0"/>
                                    </a:rPr>
                                    <m:t>+</m:t>
                                  </m:r>
                                  <m:r>
                                    <a:rPr lang="en-US" altLang="zh-CN" sz="1800" b="1" i="1" dirty="0" smtClean="0">
                                      <a:solidFill>
                                        <a:schemeClr val="tx1"/>
                                      </a:solidFill>
                                      <a:latin typeface="Cambria Math" panose="02040503050406030204" pitchFamily="18" charset="0"/>
                                    </a:rPr>
                                    <m:t>𝑾𝑨𝑪𝑪</m:t>
                                  </m:r>
                                  <m:r>
                                    <a:rPr lang="zh-CN" altLang="en-US" sz="1800" b="1" i="1" dirty="0">
                                      <a:solidFill>
                                        <a:schemeClr val="tx1"/>
                                      </a:solidFill>
                                      <a:latin typeface="Cambria Math" panose="02040503050406030204" pitchFamily="18" charset="0"/>
                                    </a:rPr>
                                    <m:t>）</m:t>
                                  </m:r>
                                </m:e>
                                <m:sup>
                                  <m:r>
                                    <m:rPr>
                                      <m:sty m:val="p"/>
                                    </m:rPr>
                                    <a:rPr lang="en-US" altLang="zh-CN" sz="1800" b="1" i="1" dirty="0">
                                      <a:solidFill>
                                        <a:schemeClr val="tx1"/>
                                      </a:solidFill>
                                      <a:latin typeface="Cambria Math" panose="02040503050406030204" pitchFamily="18" charset="0"/>
                                    </a:rPr>
                                    <m:t>t</m:t>
                                  </m:r>
                                </m:sup>
                              </m:sSup>
                            </m:den>
                          </m:f>
                        </m:e>
                      </m:nary>
                    </m:oMath>
                  </m:oMathPara>
                </a14:m>
                <a:endParaRPr lang="en-US" altLang="zh-CN" sz="2400" b="1" dirty="0">
                  <a:solidFill>
                    <a:srgbClr val="FF0000"/>
                  </a:solidFill>
                </a:endParaRPr>
              </a:p>
              <a:p>
                <a:pPr marL="0" indent="0">
                  <a:buNone/>
                </a:pPr>
                <a:r>
                  <a:rPr lang="en-US" altLang="zh-CN" sz="2400" b="1" dirty="0">
                    <a:solidFill>
                      <a:srgbClr val="FF0000"/>
                    </a:solidFill>
                  </a:rPr>
                  <a:t>       </a:t>
                </a:r>
                <a:r>
                  <a:rPr lang="zh-CN" altLang="en-US" sz="2400" b="1" dirty="0">
                    <a:solidFill>
                      <a:srgbClr val="FF0000"/>
                    </a:solidFill>
                  </a:rPr>
                  <a:t>企业价值</a:t>
                </a:r>
                <a:r>
                  <a:rPr lang="en-US" altLang="zh-CN" sz="2400" b="1" dirty="0">
                    <a:solidFill>
                      <a:srgbClr val="FF0000"/>
                    </a:solidFill>
                  </a:rPr>
                  <a:t>=</a:t>
                </a:r>
                <a:r>
                  <a:rPr lang="zh-CN" altLang="en-US" sz="2400" b="1" dirty="0">
                    <a:solidFill>
                      <a:srgbClr val="FF0000"/>
                    </a:solidFill>
                  </a:rPr>
                  <a:t>企业经营活动的价值</a:t>
                </a:r>
                <a:r>
                  <a:rPr lang="en-US" altLang="zh-CN" sz="2400" b="1" dirty="0">
                    <a:solidFill>
                      <a:srgbClr val="FF0000"/>
                    </a:solidFill>
                  </a:rPr>
                  <a:t>+</a:t>
                </a:r>
                <a:r>
                  <a:rPr lang="zh-CN" altLang="en-US" sz="2400" b="1" dirty="0">
                    <a:solidFill>
                      <a:srgbClr val="FF0000"/>
                    </a:solidFill>
                  </a:rPr>
                  <a:t>非经营性资产价值</a:t>
                </a:r>
                <a:r>
                  <a:rPr lang="en-US" altLang="zh-CN" sz="2400" b="1" dirty="0">
                    <a:solidFill>
                      <a:srgbClr val="FF0000"/>
                    </a:solidFill>
                  </a:rPr>
                  <a:t>        </a:t>
                </a:r>
              </a:p>
              <a:p>
                <a:pPr marL="0" indent="0">
                  <a:buNone/>
                </a:pPr>
                <a:r>
                  <a:rPr lang="en-US" altLang="zh-CN" sz="2400" b="1" dirty="0">
                    <a:solidFill>
                      <a:srgbClr val="FF0000"/>
                    </a:solidFill>
                  </a:rPr>
                  <a:t>                      </a:t>
                </a:r>
                <a:r>
                  <a:rPr lang="zh-CN" altLang="en-US" sz="2400" b="1" dirty="0"/>
                  <a:t>股权价值</a:t>
                </a:r>
                <a:r>
                  <a:rPr lang="en-US" altLang="zh-CN" sz="2400" b="1" dirty="0"/>
                  <a:t>=</a:t>
                </a:r>
                <a:r>
                  <a:rPr lang="zh-CN" altLang="en-US" sz="2400" b="1" dirty="0"/>
                  <a:t>企业价值</a:t>
                </a:r>
                <a:r>
                  <a:rPr lang="en-US" altLang="zh-CN" sz="2400" b="1" dirty="0"/>
                  <a:t>-</a:t>
                </a:r>
                <a:r>
                  <a:rPr lang="zh-CN" altLang="en-US" sz="2400" b="1" dirty="0"/>
                  <a:t>债务市场价值</a:t>
                </a:r>
                <a:endParaRPr lang="en-US" altLang="zh-CN" sz="2400" b="1" dirty="0"/>
              </a:p>
              <a:p>
                <a:pPr marL="0" indent="0">
                  <a:buNone/>
                </a:pPr>
                <a:r>
                  <a:rPr lang="en-US" altLang="zh-CN" sz="2400" b="1" dirty="0"/>
                  <a:t>                               </a:t>
                </a:r>
                <a14:m>
                  <m:oMath xmlns:m="http://schemas.openxmlformats.org/officeDocument/2006/math">
                    <m:r>
                      <a:rPr lang="zh-CN" altLang="en-US" sz="2400" b="1" i="1" dirty="0">
                        <a:latin typeface="Cambria Math" panose="02040503050406030204" pitchFamily="18" charset="0"/>
                      </a:rPr>
                      <m:t>每股</m:t>
                    </m:r>
                    <m:r>
                      <a:rPr lang="zh-CN" altLang="en-US" sz="2400" b="1" i="1" dirty="0" smtClean="0">
                        <a:latin typeface="Cambria Math" panose="02040503050406030204" pitchFamily="18" charset="0"/>
                      </a:rPr>
                      <m:t>内在</m:t>
                    </m:r>
                    <m:r>
                      <a:rPr lang="zh-CN" altLang="en-US" sz="2400" b="1" i="1" dirty="0">
                        <a:latin typeface="Cambria Math" panose="02040503050406030204" pitchFamily="18" charset="0"/>
                      </a:rPr>
                      <m:t>价值</m:t>
                    </m:r>
                    <m:r>
                      <a:rPr lang="en-US" altLang="zh-CN" sz="2400" b="1" i="1" dirty="0" smtClean="0">
                        <a:latin typeface="Cambria Math" panose="02040503050406030204" pitchFamily="18" charset="0"/>
                      </a:rPr>
                      <m:t>=</m:t>
                    </m:r>
                    <m:f>
                      <m:fPr>
                        <m:ctrlPr>
                          <a:rPr lang="en-US" altLang="zh-CN" sz="2400" b="1" i="1" dirty="0" smtClean="0">
                            <a:latin typeface="Cambria Math" panose="02040503050406030204" pitchFamily="18" charset="0"/>
                          </a:rPr>
                        </m:ctrlPr>
                      </m:fPr>
                      <m:num>
                        <m:r>
                          <a:rPr lang="zh-CN" altLang="en-US" sz="2400" b="1" i="1" dirty="0">
                            <a:latin typeface="Cambria Math" panose="02040503050406030204" pitchFamily="18" charset="0"/>
                          </a:rPr>
                          <m:t>股权</m:t>
                        </m:r>
                        <m:r>
                          <a:rPr lang="zh-CN" altLang="en-US" sz="2400" b="1" i="1" dirty="0" smtClean="0">
                            <a:latin typeface="Cambria Math" panose="02040503050406030204" pitchFamily="18" charset="0"/>
                          </a:rPr>
                          <m:t>价值</m:t>
                        </m:r>
                      </m:num>
                      <m:den>
                        <m:r>
                          <a:rPr lang="zh-CN" altLang="en-US" sz="2400" b="1" i="1" dirty="0">
                            <a:latin typeface="Cambria Math" panose="02040503050406030204" pitchFamily="18" charset="0"/>
                          </a:rPr>
                          <m:t>发行在外</m:t>
                        </m:r>
                        <m:r>
                          <a:rPr lang="zh-CN" altLang="en-US" sz="2400" b="1" i="1" dirty="0" smtClean="0">
                            <a:latin typeface="Cambria Math" panose="02040503050406030204" pitchFamily="18" charset="0"/>
                          </a:rPr>
                          <m:t>的</m:t>
                        </m:r>
                        <m:r>
                          <a:rPr lang="zh-CN" altLang="en-US" sz="2400" b="1" i="1" dirty="0">
                            <a:latin typeface="Cambria Math" panose="02040503050406030204" pitchFamily="18" charset="0"/>
                          </a:rPr>
                          <m:t>股数</m:t>
                        </m:r>
                      </m:den>
                    </m:f>
                  </m:oMath>
                </a14:m>
                <a:endParaRPr lang="en-US" altLang="zh-CN" sz="2400" b="1" dirty="0"/>
              </a:p>
              <a:p>
                <a:r>
                  <a:rPr lang="zh-CN" altLang="en-US" sz="2000" dirty="0"/>
                  <a:t>注：经营性现金流不等于“现金流量表”中的经营性现金流</a:t>
                </a:r>
                <a:endParaRPr lang="en-US" altLang="zh-CN" sz="2000" dirty="0"/>
              </a:p>
            </p:txBody>
          </p:sp>
        </mc:Choice>
        <mc:Fallback>
          <p:sp>
            <p:nvSpPr>
              <p:cNvPr id="3" name="内容占位符 2">
                <a:extLst>
                  <a:ext uri="{FF2B5EF4-FFF2-40B4-BE49-F238E27FC236}">
                    <a16:creationId xmlns:a16="http://schemas.microsoft.com/office/drawing/2014/main" id="{97EF0812-0D17-AFED-BD2D-42C39A7F849F}"/>
                  </a:ext>
                </a:extLst>
              </p:cNvPr>
              <p:cNvSpPr>
                <a:spLocks noGrp="1" noRot="1" noChangeAspect="1" noMove="1" noResize="1" noEditPoints="1" noAdjustHandles="1" noChangeArrowheads="1" noChangeShapeType="1" noTextEdit="1"/>
              </p:cNvSpPr>
              <p:nvPr>
                <p:ph idx="1"/>
              </p:nvPr>
            </p:nvSpPr>
            <p:spPr>
              <a:blipFill>
                <a:blip r:embed="rId2"/>
                <a:stretch>
                  <a:fillRect l="-667" t="-1078"/>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8846232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D5577E-3BE7-8228-4F84-CA54584FD7CB}"/>
              </a:ext>
            </a:extLst>
          </p:cNvPr>
          <p:cNvSpPr>
            <a:spLocks noGrp="1"/>
          </p:cNvSpPr>
          <p:nvPr>
            <p:ph type="title"/>
          </p:nvPr>
        </p:nvSpPr>
        <p:spPr/>
        <p:txBody>
          <a:bodyPr/>
          <a:lstStyle/>
          <a:p>
            <a:r>
              <a:rPr lang="en-US" altLang="zh-CN" dirty="0"/>
              <a:t>WACC</a:t>
            </a:r>
            <a:endParaRPr lang="zh-CN" altLang="en-US" dirty="0"/>
          </a:p>
        </p:txBody>
      </p:sp>
      <mc:AlternateContent xmlns:mc="http://schemas.openxmlformats.org/markup-compatibility/2006">
        <mc:Choice xmlns:a14="http://schemas.microsoft.com/office/drawing/2010/main" Requires="a14">
          <p:sp>
            <p:nvSpPr>
              <p:cNvPr id="3" name="内容占位符 2">
                <a:extLst>
                  <a:ext uri="{FF2B5EF4-FFF2-40B4-BE49-F238E27FC236}">
                    <a16:creationId xmlns:a16="http://schemas.microsoft.com/office/drawing/2014/main" id="{C7D3889B-FC05-36E8-0EE9-918909C62A35}"/>
                  </a:ext>
                </a:extLst>
              </p:cNvPr>
              <p:cNvSpPr>
                <a:spLocks noGrp="1"/>
              </p:cNvSpPr>
              <p:nvPr>
                <p:ph idx="1"/>
              </p:nvPr>
            </p:nvSpPr>
            <p:spPr/>
            <p:txBody>
              <a:bodyPr/>
              <a:lstStyle/>
              <a:p>
                <a14:m>
                  <m:oMath xmlns:m="http://schemas.openxmlformats.org/officeDocument/2006/math">
                    <m:r>
                      <a:rPr lang="en-US" altLang="zh-CN" b="0" i="1" smtClean="0">
                        <a:latin typeface="Cambria Math" panose="02040503050406030204" pitchFamily="18" charset="0"/>
                      </a:rPr>
                      <m:t>𝑊𝐴𝐶𝐶</m:t>
                    </m:r>
                    <m:r>
                      <a:rPr lang="en-US" altLang="zh-CN" b="0" i="1" smtClean="0">
                        <a:latin typeface="Cambria Math" panose="02040503050406030204" pitchFamily="18" charset="0"/>
                      </a:rPr>
                      <m:t>=</m:t>
                    </m:r>
                    <m:f>
                      <m:fPr>
                        <m:ctrlPr>
                          <a:rPr lang="en-US" altLang="zh-CN" b="0" i="1" smtClean="0">
                            <a:latin typeface="Cambria Math" panose="02040503050406030204" pitchFamily="18" charset="0"/>
                          </a:rPr>
                        </m:ctrlPr>
                      </m:fPr>
                      <m:num>
                        <m:r>
                          <a:rPr lang="en-US" altLang="zh-CN" b="0" i="1" smtClean="0">
                            <a:latin typeface="Cambria Math" panose="02040503050406030204" pitchFamily="18" charset="0"/>
                          </a:rPr>
                          <m:t>𝐷</m:t>
                        </m:r>
                      </m:num>
                      <m:den>
                        <m:r>
                          <a:rPr lang="en-US" altLang="zh-CN" b="0" i="1" smtClean="0">
                            <a:latin typeface="Cambria Math" panose="02040503050406030204" pitchFamily="18" charset="0"/>
                          </a:rPr>
                          <m:t>𝐷</m:t>
                        </m:r>
                        <m:r>
                          <a:rPr lang="en-US" altLang="zh-CN" b="0" i="1" smtClean="0">
                            <a:latin typeface="Cambria Math" panose="02040503050406030204" pitchFamily="18" charset="0"/>
                          </a:rPr>
                          <m:t>+</m:t>
                        </m:r>
                        <m:r>
                          <a:rPr lang="en-US" altLang="zh-CN" b="0" i="1" smtClean="0">
                            <a:latin typeface="Cambria Math" panose="02040503050406030204" pitchFamily="18" charset="0"/>
                          </a:rPr>
                          <m:t>𝐸</m:t>
                        </m:r>
                      </m:den>
                    </m:f>
                    <m:r>
                      <a:rPr lang="en-US" altLang="zh-CN" b="0" i="1" smtClean="0">
                        <a:latin typeface="Cambria Math" panose="02040503050406030204" pitchFamily="18" charset="0"/>
                        <a:ea typeface="Cambria Math" panose="02040503050406030204" pitchFamily="18" charset="0"/>
                      </a:rPr>
                      <m:t>×</m:t>
                    </m:r>
                    <m:sSub>
                      <m:sSubPr>
                        <m:ctrlPr>
                          <a:rPr lang="en-US" altLang="zh-CN" b="0" i="1" smtClean="0">
                            <a:latin typeface="Cambria Math" panose="02040503050406030204" pitchFamily="18" charset="0"/>
                            <a:ea typeface="Cambria Math" panose="02040503050406030204" pitchFamily="18" charset="0"/>
                          </a:rPr>
                        </m:ctrlPr>
                      </m:sSubPr>
                      <m:e>
                        <m:r>
                          <a:rPr lang="en-US" altLang="zh-CN" b="0" i="1" smtClean="0">
                            <a:latin typeface="Cambria Math" panose="02040503050406030204" pitchFamily="18" charset="0"/>
                            <a:ea typeface="Cambria Math" panose="02040503050406030204" pitchFamily="18" charset="0"/>
                          </a:rPr>
                          <m:t>𝑟</m:t>
                        </m:r>
                      </m:e>
                      <m:sub>
                        <m:r>
                          <m:rPr>
                            <m:sty m:val="p"/>
                          </m:rPr>
                          <a:rPr lang="en-US" altLang="zh-CN" i="1">
                            <a:latin typeface="Cambria Math" panose="02040503050406030204" pitchFamily="18" charset="0"/>
                            <a:ea typeface="Cambria Math" panose="02040503050406030204" pitchFamily="18" charset="0"/>
                          </a:rPr>
                          <m:t>d</m:t>
                        </m:r>
                      </m:sub>
                    </m:sSub>
                    <m:r>
                      <a:rPr lang="en-US" altLang="zh-CN" b="0" i="1" smtClean="0">
                        <a:latin typeface="Cambria Math" panose="02040503050406030204" pitchFamily="18" charset="0"/>
                        <a:ea typeface="Cambria Math" panose="02040503050406030204" pitchFamily="18" charset="0"/>
                      </a:rPr>
                      <m:t>×</m:t>
                    </m:r>
                    <m:d>
                      <m:dPr>
                        <m:ctrlPr>
                          <a:rPr lang="en-US" altLang="zh-CN" b="0" i="1" smtClean="0">
                            <a:latin typeface="Cambria Math" panose="02040503050406030204" pitchFamily="18" charset="0"/>
                            <a:ea typeface="Cambria Math" panose="02040503050406030204" pitchFamily="18" charset="0"/>
                          </a:rPr>
                        </m:ctrlPr>
                      </m:dPr>
                      <m:e>
                        <m:r>
                          <a:rPr lang="en-US" altLang="zh-CN" b="0" i="1" smtClean="0">
                            <a:latin typeface="Cambria Math" panose="02040503050406030204" pitchFamily="18" charset="0"/>
                            <a:ea typeface="Cambria Math" panose="02040503050406030204" pitchFamily="18" charset="0"/>
                          </a:rPr>
                          <m:t>1−</m:t>
                        </m:r>
                        <m:r>
                          <a:rPr lang="en-US" altLang="zh-CN" b="0" i="1" smtClean="0">
                            <a:latin typeface="Cambria Math" panose="02040503050406030204" pitchFamily="18" charset="0"/>
                            <a:ea typeface="Cambria Math" panose="02040503050406030204" pitchFamily="18" charset="0"/>
                          </a:rPr>
                          <m:t>𝑡</m:t>
                        </m:r>
                      </m:e>
                    </m:d>
                    <m:r>
                      <a:rPr lang="en-US" altLang="zh-CN" b="0" i="1" smtClean="0">
                        <a:latin typeface="Cambria Math" panose="02040503050406030204" pitchFamily="18" charset="0"/>
                        <a:ea typeface="Cambria Math" panose="02040503050406030204" pitchFamily="18" charset="0"/>
                      </a:rPr>
                      <m:t>+</m:t>
                    </m:r>
                    <m:f>
                      <m:fPr>
                        <m:ctrlPr>
                          <a:rPr lang="en-US" altLang="zh-CN" b="0" i="1" smtClean="0">
                            <a:latin typeface="Cambria Math" panose="02040503050406030204" pitchFamily="18" charset="0"/>
                            <a:ea typeface="Cambria Math" panose="02040503050406030204" pitchFamily="18" charset="0"/>
                          </a:rPr>
                        </m:ctrlPr>
                      </m:fPr>
                      <m:num>
                        <m:r>
                          <a:rPr lang="en-US" altLang="zh-CN" b="0" i="1" smtClean="0">
                            <a:latin typeface="Cambria Math" panose="02040503050406030204" pitchFamily="18" charset="0"/>
                            <a:ea typeface="Cambria Math" panose="02040503050406030204" pitchFamily="18" charset="0"/>
                          </a:rPr>
                          <m:t>𝐸</m:t>
                        </m:r>
                      </m:num>
                      <m:den>
                        <m:r>
                          <a:rPr lang="en-US" altLang="zh-CN" b="0" i="1" smtClean="0">
                            <a:latin typeface="Cambria Math" panose="02040503050406030204" pitchFamily="18" charset="0"/>
                            <a:ea typeface="Cambria Math" panose="02040503050406030204" pitchFamily="18" charset="0"/>
                          </a:rPr>
                          <m:t>𝐷</m:t>
                        </m:r>
                        <m:r>
                          <a:rPr lang="en-US" altLang="zh-CN" b="0" i="1" smtClean="0">
                            <a:latin typeface="Cambria Math" panose="02040503050406030204" pitchFamily="18" charset="0"/>
                            <a:ea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𝐸</m:t>
                        </m:r>
                      </m:den>
                    </m:f>
                    <m:r>
                      <a:rPr lang="en-US" altLang="zh-CN" b="0" i="1" smtClean="0">
                        <a:latin typeface="Cambria Math" panose="02040503050406030204" pitchFamily="18" charset="0"/>
                        <a:ea typeface="Cambria Math" panose="02040503050406030204" pitchFamily="18" charset="0"/>
                      </a:rPr>
                      <m:t>×</m:t>
                    </m:r>
                    <m:sSub>
                      <m:sSubPr>
                        <m:ctrlPr>
                          <a:rPr lang="en-US" altLang="zh-CN" b="0" i="1" smtClean="0">
                            <a:latin typeface="Cambria Math" panose="02040503050406030204" pitchFamily="18" charset="0"/>
                            <a:ea typeface="Cambria Math" panose="02040503050406030204" pitchFamily="18" charset="0"/>
                          </a:rPr>
                        </m:ctrlPr>
                      </m:sSubPr>
                      <m:e>
                        <m:r>
                          <a:rPr lang="en-US" altLang="zh-CN" b="0" i="1" smtClean="0">
                            <a:latin typeface="Cambria Math" panose="02040503050406030204" pitchFamily="18" charset="0"/>
                            <a:ea typeface="Cambria Math" panose="02040503050406030204" pitchFamily="18" charset="0"/>
                          </a:rPr>
                          <m:t>𝑟</m:t>
                        </m:r>
                      </m:e>
                      <m:sub>
                        <m:r>
                          <m:rPr>
                            <m:sty m:val="p"/>
                          </m:rPr>
                          <a:rPr lang="en-US" altLang="zh-CN" i="1">
                            <a:latin typeface="Cambria Math" panose="02040503050406030204" pitchFamily="18" charset="0"/>
                            <a:ea typeface="Cambria Math" panose="02040503050406030204" pitchFamily="18" charset="0"/>
                          </a:rPr>
                          <m:t>e</m:t>
                        </m:r>
                      </m:sub>
                    </m:sSub>
                  </m:oMath>
                </a14:m>
                <a:endParaRPr lang="en-US" altLang="zh-CN" dirty="0"/>
              </a:p>
              <a:p>
                <a:r>
                  <a:rPr lang="zh-CN" altLang="en-US" dirty="0"/>
                  <a:t>其中，</a:t>
                </a:r>
                <a:r>
                  <a:rPr lang="en-US" altLang="zh-CN" dirty="0"/>
                  <a:t>D</a:t>
                </a:r>
                <a:r>
                  <a:rPr lang="zh-CN" altLang="en-US" dirty="0"/>
                  <a:t>、</a:t>
                </a:r>
                <a:r>
                  <a:rPr lang="en-US" altLang="zh-CN" dirty="0"/>
                  <a:t>E</a:t>
                </a:r>
                <a:r>
                  <a:rPr lang="zh-CN" altLang="en-US" dirty="0"/>
                  <a:t>分别为债权和股权的</a:t>
                </a:r>
                <a:r>
                  <a:rPr lang="zh-CN" altLang="en-US" dirty="0">
                    <a:solidFill>
                      <a:srgbClr val="FF0000"/>
                    </a:solidFill>
                  </a:rPr>
                  <a:t>市值</a:t>
                </a:r>
                <a:r>
                  <a:rPr lang="zh-CN" altLang="en-US" dirty="0"/>
                  <a:t>。</a:t>
                </a:r>
                <a:endParaRPr lang="en-US" altLang="zh-CN" dirty="0"/>
              </a:p>
              <a:p>
                <a:r>
                  <a:rPr lang="en-US" altLang="zh-CN" dirty="0"/>
                  <a:t>t</a:t>
                </a:r>
                <a:r>
                  <a:rPr lang="zh-CN" altLang="en-US" dirty="0"/>
                  <a:t>为边际所得税税率</a:t>
                </a:r>
                <a:endParaRPr lang="en-US" altLang="zh-CN" dirty="0"/>
              </a:p>
              <a:p>
                <a14:m>
                  <m:oMath xmlns:m="http://schemas.openxmlformats.org/officeDocument/2006/math">
                    <m:sSub>
                      <m:sSubPr>
                        <m:ctrlPr>
                          <a:rPr lang="en-US" altLang="zh-CN" b="0" i="1" smtClean="0">
                            <a:latin typeface="Cambria Math" panose="02040503050406030204" pitchFamily="18" charset="0"/>
                            <a:ea typeface="Cambria Math" panose="02040503050406030204" pitchFamily="18" charset="0"/>
                          </a:rPr>
                        </m:ctrlPr>
                      </m:sSubPr>
                      <m:e>
                        <m:r>
                          <a:rPr lang="en-US" altLang="zh-CN" b="0" i="1" smtClean="0">
                            <a:latin typeface="Cambria Math" panose="02040503050406030204" pitchFamily="18" charset="0"/>
                            <a:ea typeface="Cambria Math" panose="02040503050406030204" pitchFamily="18" charset="0"/>
                          </a:rPr>
                          <m:t>𝑟</m:t>
                        </m:r>
                      </m:e>
                      <m:sub>
                        <m:r>
                          <m:rPr>
                            <m:sty m:val="p"/>
                          </m:rPr>
                          <a:rPr lang="en-US" altLang="zh-CN" i="1">
                            <a:latin typeface="Cambria Math" panose="02040503050406030204" pitchFamily="18" charset="0"/>
                            <a:ea typeface="Cambria Math" panose="02040503050406030204" pitchFamily="18" charset="0"/>
                          </a:rPr>
                          <m:t>d</m:t>
                        </m:r>
                      </m:sub>
                    </m:sSub>
                  </m:oMath>
                </a14:m>
                <a:r>
                  <a:rPr lang="zh-CN" altLang="en-US" dirty="0"/>
                  <a:t>为生息债务平均利率</a:t>
                </a:r>
                <a:endParaRPr lang="en-US" altLang="zh-CN" dirty="0"/>
              </a:p>
              <a:p>
                <a14:m>
                  <m:oMath xmlns:m="http://schemas.openxmlformats.org/officeDocument/2006/math">
                    <m:sSub>
                      <m:sSubPr>
                        <m:ctrlPr>
                          <a:rPr lang="en-US" altLang="zh-CN" b="0" i="1" smtClean="0">
                            <a:latin typeface="Cambria Math" panose="02040503050406030204" pitchFamily="18" charset="0"/>
                            <a:ea typeface="Cambria Math" panose="02040503050406030204" pitchFamily="18" charset="0"/>
                          </a:rPr>
                        </m:ctrlPr>
                      </m:sSubPr>
                      <m:e>
                        <m:r>
                          <a:rPr lang="en-US" altLang="zh-CN" b="0" i="1" smtClean="0">
                            <a:latin typeface="Cambria Math" panose="02040503050406030204" pitchFamily="18" charset="0"/>
                            <a:ea typeface="Cambria Math" panose="02040503050406030204" pitchFamily="18" charset="0"/>
                          </a:rPr>
                          <m:t>𝑟</m:t>
                        </m:r>
                      </m:e>
                      <m:sub>
                        <m:r>
                          <m:rPr>
                            <m:sty m:val="p"/>
                          </m:rPr>
                          <a:rPr lang="en-US" altLang="zh-CN" i="1">
                            <a:latin typeface="Cambria Math" panose="02040503050406030204" pitchFamily="18" charset="0"/>
                            <a:ea typeface="Cambria Math" panose="02040503050406030204" pitchFamily="18" charset="0"/>
                          </a:rPr>
                          <m:t>e</m:t>
                        </m:r>
                      </m:sub>
                    </m:sSub>
                  </m:oMath>
                </a14:m>
                <a:r>
                  <a:rPr lang="zh-CN" altLang="en-US" dirty="0"/>
                  <a:t>为根据</a:t>
                </a:r>
                <a:r>
                  <a:rPr lang="en-US" altLang="zh-CN" dirty="0"/>
                  <a:t>CAPM</a:t>
                </a:r>
                <a:r>
                  <a:rPr lang="zh-CN" altLang="en-US" dirty="0"/>
                  <a:t>计算的权益成本</a:t>
                </a:r>
              </a:p>
            </p:txBody>
          </p:sp>
        </mc:Choice>
        <mc:Fallback>
          <p:sp>
            <p:nvSpPr>
              <p:cNvPr id="3" name="内容占位符 2">
                <a:extLst>
                  <a:ext uri="{FF2B5EF4-FFF2-40B4-BE49-F238E27FC236}">
                    <a16:creationId xmlns:a16="http://schemas.microsoft.com/office/drawing/2014/main" id="{C7D3889B-FC05-36E8-0EE9-918909C62A35}"/>
                  </a:ext>
                </a:extLst>
              </p:cNvPr>
              <p:cNvSpPr>
                <a:spLocks noGrp="1" noRot="1" noChangeAspect="1" noMove="1" noResize="1" noEditPoints="1" noAdjustHandles="1" noChangeArrowheads="1" noChangeShapeType="1" noTextEdit="1"/>
              </p:cNvSpPr>
              <p:nvPr>
                <p:ph idx="1"/>
              </p:nvPr>
            </p:nvSpPr>
            <p:spPr>
              <a:blipFill>
                <a:blip r:embed="rId2"/>
                <a:stretch>
                  <a:fillRect l="-1704"/>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9317575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C7355D-7D69-5815-DA65-C2398DE2E0C7}"/>
              </a:ext>
            </a:extLst>
          </p:cNvPr>
          <p:cNvSpPr>
            <a:spLocks noGrp="1"/>
          </p:cNvSpPr>
          <p:nvPr>
            <p:ph type="title"/>
          </p:nvPr>
        </p:nvSpPr>
        <p:spPr/>
        <p:txBody>
          <a:bodyPr/>
          <a:lstStyle/>
          <a:p>
            <a:r>
              <a:rPr lang="en-US" altLang="zh-CN" dirty="0"/>
              <a:t>     FCFE</a:t>
            </a:r>
            <a:r>
              <a:rPr lang="zh-CN" altLang="en-US" dirty="0"/>
              <a:t>及模型选择</a:t>
            </a:r>
          </a:p>
        </p:txBody>
      </p:sp>
      <mc:AlternateContent xmlns:mc="http://schemas.openxmlformats.org/markup-compatibility/2006">
        <mc:Choice xmlns:a14="http://schemas.microsoft.com/office/drawing/2010/main" Requires="a14">
          <p:sp>
            <p:nvSpPr>
              <p:cNvPr id="3" name="内容占位符 2">
                <a:extLst>
                  <a:ext uri="{FF2B5EF4-FFF2-40B4-BE49-F238E27FC236}">
                    <a16:creationId xmlns:a16="http://schemas.microsoft.com/office/drawing/2014/main" id="{3DDCAF02-1C31-D87A-C49D-EE389F6720AA}"/>
                  </a:ext>
                </a:extLst>
              </p:cNvPr>
              <p:cNvSpPr>
                <a:spLocks noGrp="1"/>
              </p:cNvSpPr>
              <p:nvPr>
                <p:ph idx="1"/>
              </p:nvPr>
            </p:nvSpPr>
            <p:spPr/>
            <p:txBody>
              <a:bodyPr/>
              <a:lstStyle/>
              <a:p>
                <a:r>
                  <a:rPr lang="en-US" altLang="zh-CN" sz="2400" dirty="0"/>
                  <a:t>FCFE=FCFF-</a:t>
                </a:r>
                <a:r>
                  <a:rPr lang="zh-CN" altLang="en-US" sz="2400" dirty="0"/>
                  <a:t>支付给债权人的现金（还本付息）</a:t>
                </a:r>
                <a:r>
                  <a:rPr lang="en-US" altLang="zh-CN" sz="2400" dirty="0"/>
                  <a:t>+</a:t>
                </a:r>
                <a:r>
                  <a:rPr lang="zh-CN" altLang="en-US" sz="2400" dirty="0"/>
                  <a:t>从债权人处新获得的现金</a:t>
                </a:r>
                <a:endParaRPr lang="en-US" altLang="zh-CN" sz="2400" dirty="0"/>
              </a:p>
              <a:p>
                <a14:m>
                  <m:oMath xmlns:m="http://schemas.openxmlformats.org/officeDocument/2006/math">
                    <m:r>
                      <a:rPr lang="zh-CN" altLang="en-US" sz="2400" i="1" dirty="0">
                        <a:latin typeface="Cambria Math" panose="02040503050406030204" pitchFamily="18" charset="0"/>
                      </a:rPr>
                      <m:t>股权</m:t>
                    </m:r>
                    <m:r>
                      <a:rPr lang="zh-CN" altLang="en-US" sz="2400" i="1" dirty="0" smtClean="0">
                        <a:latin typeface="Cambria Math" panose="02040503050406030204" pitchFamily="18" charset="0"/>
                      </a:rPr>
                      <m:t>价值</m:t>
                    </m:r>
                    <m:r>
                      <a:rPr lang="en-US" altLang="zh-CN" sz="2400" b="0" i="1" dirty="0" smtClean="0">
                        <a:latin typeface="Cambria Math" panose="02040503050406030204" pitchFamily="18" charset="0"/>
                      </a:rPr>
                      <m:t>=</m:t>
                    </m:r>
                    <m:nary>
                      <m:naryPr>
                        <m:chr m:val="∑"/>
                        <m:ctrlPr>
                          <a:rPr lang="en-US" altLang="zh-CN" sz="2400" b="0" i="1" dirty="0" smtClean="0">
                            <a:latin typeface="Cambria Math" panose="02040503050406030204" pitchFamily="18" charset="0"/>
                          </a:rPr>
                        </m:ctrlPr>
                      </m:naryPr>
                      <m:sub>
                        <m:r>
                          <m:rPr>
                            <m:sty m:val="p"/>
                            <m:brk m:alnAt="23"/>
                          </m:rPr>
                          <a:rPr lang="en-US" altLang="zh-CN" sz="2400" i="1" dirty="0">
                            <a:latin typeface="Cambria Math" panose="02040503050406030204" pitchFamily="18" charset="0"/>
                          </a:rPr>
                          <m:t>t</m:t>
                        </m:r>
                        <m:r>
                          <a:rPr lang="en-US" altLang="zh-CN" sz="2400" b="0" i="1" dirty="0" smtClean="0">
                            <a:latin typeface="Cambria Math" panose="02040503050406030204" pitchFamily="18" charset="0"/>
                          </a:rPr>
                          <m:t>=1</m:t>
                        </m:r>
                      </m:sub>
                      <m:sup>
                        <m:r>
                          <a:rPr lang="en-US" altLang="zh-CN" sz="2400" b="0" i="1" dirty="0" smtClean="0">
                            <a:latin typeface="Cambria Math" panose="02040503050406030204" pitchFamily="18" charset="0"/>
                            <a:ea typeface="Cambria Math" panose="02040503050406030204" pitchFamily="18" charset="0"/>
                          </a:rPr>
                          <m:t>∞</m:t>
                        </m:r>
                      </m:sup>
                      <m:e>
                        <m:f>
                          <m:fPr>
                            <m:ctrlPr>
                              <a:rPr lang="en-US" altLang="zh-CN" sz="2400" b="0" i="1" dirty="0" smtClean="0">
                                <a:latin typeface="Cambria Math" panose="02040503050406030204" pitchFamily="18" charset="0"/>
                              </a:rPr>
                            </m:ctrlPr>
                          </m:fPr>
                          <m:num>
                            <m:sSub>
                              <m:sSubPr>
                                <m:ctrlPr>
                                  <a:rPr lang="en-US" altLang="zh-CN" sz="2400" b="0" i="1" dirty="0" smtClean="0">
                                    <a:latin typeface="Cambria Math" panose="02040503050406030204" pitchFamily="18" charset="0"/>
                                  </a:rPr>
                                </m:ctrlPr>
                              </m:sSubPr>
                              <m:e>
                                <m:r>
                                  <m:rPr>
                                    <m:sty m:val="p"/>
                                  </m:rPr>
                                  <a:rPr lang="en-US" altLang="zh-CN" sz="2400" i="1" dirty="0">
                                    <a:latin typeface="Cambria Math" panose="02040503050406030204" pitchFamily="18" charset="0"/>
                                  </a:rPr>
                                  <m:t>FCFE</m:t>
                                </m:r>
                              </m:e>
                              <m:sub>
                                <m:r>
                                  <a:rPr lang="en-US" altLang="zh-CN" sz="2400" b="0" i="1" dirty="0" smtClean="0">
                                    <a:latin typeface="Cambria Math" panose="02040503050406030204" pitchFamily="18" charset="0"/>
                                  </a:rPr>
                                  <m:t>𝑡</m:t>
                                </m:r>
                              </m:sub>
                            </m:sSub>
                          </m:num>
                          <m:den>
                            <m:sSup>
                              <m:sSupPr>
                                <m:ctrlPr>
                                  <a:rPr lang="en-US" altLang="zh-CN" sz="2400" b="0" i="1" dirty="0" smtClean="0">
                                    <a:latin typeface="Cambria Math" panose="02040503050406030204" pitchFamily="18" charset="0"/>
                                  </a:rPr>
                                </m:ctrlPr>
                              </m:sSupPr>
                              <m:e>
                                <m:sSub>
                                  <m:sSubPr>
                                    <m:ctrlPr>
                                      <a:rPr lang="en-US" altLang="zh-CN" sz="2400" i="1" dirty="0">
                                        <a:latin typeface="Cambria Math" panose="02040503050406030204" pitchFamily="18" charset="0"/>
                                      </a:rPr>
                                    </m:ctrlPr>
                                  </m:sSubPr>
                                  <m:e>
                                    <m:r>
                                      <a:rPr lang="en-US" altLang="zh-CN" sz="2400" b="0" i="1" dirty="0" smtClean="0">
                                        <a:latin typeface="Cambria Math" panose="02040503050406030204" pitchFamily="18" charset="0"/>
                                      </a:rPr>
                                      <m:t>(</m:t>
                                    </m:r>
                                    <m:r>
                                      <a:rPr lang="en-US" altLang="zh-CN" sz="2400" i="1" dirty="0">
                                        <a:latin typeface="Cambria Math" panose="02040503050406030204" pitchFamily="18" charset="0"/>
                                      </a:rPr>
                                      <m:t>1+</m:t>
                                    </m:r>
                                    <m:r>
                                      <m:rPr>
                                        <m:sty m:val="p"/>
                                      </m:rPr>
                                      <a:rPr lang="en-US" altLang="zh-CN" sz="2400" i="1" dirty="0">
                                        <a:latin typeface="Cambria Math" panose="02040503050406030204" pitchFamily="18" charset="0"/>
                                      </a:rPr>
                                      <m:t>r</m:t>
                                    </m:r>
                                  </m:e>
                                  <m:sub>
                                    <m:r>
                                      <a:rPr lang="en-US" altLang="zh-CN" sz="2400" i="1" dirty="0">
                                        <a:latin typeface="Cambria Math" panose="02040503050406030204" pitchFamily="18" charset="0"/>
                                      </a:rPr>
                                      <m:t>𝑒</m:t>
                                    </m:r>
                                  </m:sub>
                                </m:sSub>
                                <m:r>
                                  <a:rPr lang="en-US" altLang="zh-CN" sz="2400" b="0" i="1" dirty="0" smtClean="0">
                                    <a:latin typeface="Cambria Math" panose="02040503050406030204" pitchFamily="18" charset="0"/>
                                  </a:rPr>
                                  <m:t>)</m:t>
                                </m:r>
                              </m:e>
                              <m:sup>
                                <m:r>
                                  <a:rPr lang="en-US" altLang="zh-CN" sz="2400" b="0" i="1" dirty="0" smtClean="0">
                                    <a:latin typeface="Cambria Math" panose="02040503050406030204" pitchFamily="18" charset="0"/>
                                  </a:rPr>
                                  <m:t>𝑡</m:t>
                                </m:r>
                              </m:sup>
                            </m:sSup>
                          </m:den>
                        </m:f>
                      </m:e>
                    </m:nary>
                  </m:oMath>
                </a14:m>
                <a:endParaRPr lang="en-US" altLang="zh-CN" sz="2400" dirty="0"/>
              </a:p>
              <a:p>
                <a:endParaRPr lang="en-US" altLang="zh-CN" sz="2400" dirty="0"/>
              </a:p>
              <a:p>
                <a:r>
                  <a:rPr lang="zh-CN" altLang="en-US" sz="2400" dirty="0"/>
                  <a:t>模型选择</a:t>
                </a:r>
                <a:endParaRPr lang="en-US" altLang="zh-CN" sz="2400" dirty="0"/>
              </a:p>
              <a:p>
                <a:pPr marL="514350" indent="-514350">
                  <a:buFont typeface="+mj-lt"/>
                  <a:buAutoNum type="arabicPeriod"/>
                </a:pPr>
                <a:r>
                  <a:rPr lang="zh-CN" altLang="en-US" sz="2400" dirty="0"/>
                  <a:t>如果目标公司未来资本结构稳定，用</a:t>
                </a:r>
                <a:r>
                  <a:rPr lang="en-US" altLang="zh-CN" sz="2400" dirty="0"/>
                  <a:t>FCFE</a:t>
                </a:r>
                <a:r>
                  <a:rPr lang="zh-CN" altLang="en-US" sz="2400" dirty="0"/>
                  <a:t>比较直接；</a:t>
                </a:r>
                <a:endParaRPr lang="en-US" altLang="zh-CN" sz="2400" dirty="0"/>
              </a:p>
              <a:p>
                <a:pPr marL="514350" indent="-514350">
                  <a:buFont typeface="+mj-lt"/>
                  <a:buAutoNum type="arabicPeriod"/>
                </a:pPr>
                <a:r>
                  <a:rPr lang="en-US" altLang="zh-CN" sz="2400" dirty="0"/>
                  <a:t>FCFE&lt;0</a:t>
                </a:r>
                <a:r>
                  <a:rPr lang="zh-CN" altLang="en-US" sz="2400" dirty="0"/>
                  <a:t>的杠杆企业，用</a:t>
                </a:r>
                <a:r>
                  <a:rPr lang="en-US" altLang="zh-CN" sz="2400" dirty="0"/>
                  <a:t>FCFF</a:t>
                </a:r>
              </a:p>
              <a:p>
                <a:pPr marL="514350" indent="-514350">
                  <a:buFont typeface="+mj-lt"/>
                  <a:buAutoNum type="arabicPeriod"/>
                </a:pPr>
                <a:r>
                  <a:rPr lang="zh-CN" altLang="en-US" sz="2400" dirty="0"/>
                  <a:t>未来资本结构变化的企业，用</a:t>
                </a:r>
                <a:r>
                  <a:rPr lang="en-US" altLang="zh-CN" sz="2400" dirty="0"/>
                  <a:t>FCFF,</a:t>
                </a:r>
                <a:r>
                  <a:rPr lang="zh-CN" altLang="en-US" sz="2400" dirty="0"/>
                  <a:t>否则分子分母均会出现较大波动。</a:t>
                </a:r>
                <a:endParaRPr lang="en-US" altLang="zh-CN" sz="2400" dirty="0"/>
              </a:p>
              <a:p>
                <a:pPr marL="514350" indent="-514350">
                  <a:buFont typeface="+mj-lt"/>
                  <a:buAutoNum type="arabicPeriod"/>
                </a:pPr>
                <a:endParaRPr lang="zh-CN" altLang="en-US" dirty="0"/>
              </a:p>
            </p:txBody>
          </p:sp>
        </mc:Choice>
        <mc:Fallback>
          <p:sp>
            <p:nvSpPr>
              <p:cNvPr id="3" name="内容占位符 2">
                <a:extLst>
                  <a:ext uri="{FF2B5EF4-FFF2-40B4-BE49-F238E27FC236}">
                    <a16:creationId xmlns:a16="http://schemas.microsoft.com/office/drawing/2014/main" id="{3DDCAF02-1C31-D87A-C49D-EE389F6720AA}"/>
                  </a:ext>
                </a:extLst>
              </p:cNvPr>
              <p:cNvSpPr>
                <a:spLocks noGrp="1" noRot="1" noChangeAspect="1" noMove="1" noResize="1" noEditPoints="1" noAdjustHandles="1" noChangeArrowheads="1" noChangeShapeType="1" noTextEdit="1"/>
              </p:cNvSpPr>
              <p:nvPr>
                <p:ph idx="1"/>
              </p:nvPr>
            </p:nvSpPr>
            <p:spPr>
              <a:blipFill>
                <a:blip r:embed="rId2"/>
                <a:stretch>
                  <a:fillRect l="-963" t="-1482"/>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9731074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BC3C09A-4EF4-F14B-0215-23C40F1DF601}"/>
              </a:ext>
            </a:extLst>
          </p:cNvPr>
          <p:cNvSpPr>
            <a:spLocks noGrp="1"/>
          </p:cNvSpPr>
          <p:nvPr>
            <p:ph type="title"/>
          </p:nvPr>
        </p:nvSpPr>
        <p:spPr/>
        <p:txBody>
          <a:bodyPr/>
          <a:lstStyle/>
          <a:p>
            <a:r>
              <a:rPr lang="zh-CN" altLang="en-US" dirty="0"/>
              <a:t>非经营资产</a:t>
            </a:r>
          </a:p>
        </p:txBody>
      </p:sp>
      <p:sp>
        <p:nvSpPr>
          <p:cNvPr id="3" name="内容占位符 2">
            <a:extLst>
              <a:ext uri="{FF2B5EF4-FFF2-40B4-BE49-F238E27FC236}">
                <a16:creationId xmlns:a16="http://schemas.microsoft.com/office/drawing/2014/main" id="{DAB90549-F5C4-86DA-1BC4-7EAF8A5C2EDB}"/>
              </a:ext>
            </a:extLst>
          </p:cNvPr>
          <p:cNvSpPr>
            <a:spLocks noGrp="1"/>
          </p:cNvSpPr>
          <p:nvPr>
            <p:ph idx="1"/>
          </p:nvPr>
        </p:nvSpPr>
        <p:spPr/>
        <p:txBody>
          <a:bodyPr/>
          <a:lstStyle/>
          <a:p>
            <a:r>
              <a:rPr lang="zh-CN" altLang="en-US" sz="2400" dirty="0"/>
              <a:t>超额现金</a:t>
            </a:r>
            <a:endParaRPr lang="en-US" altLang="zh-CN" sz="2400" dirty="0"/>
          </a:p>
          <a:p>
            <a:r>
              <a:rPr lang="zh-CN" altLang="en-US" sz="2400" dirty="0"/>
              <a:t>市场化证券</a:t>
            </a:r>
            <a:endParaRPr lang="en-US" altLang="zh-CN" sz="2400" dirty="0"/>
          </a:p>
          <a:p>
            <a:r>
              <a:rPr lang="zh-CN" altLang="en-US" sz="2400" dirty="0"/>
              <a:t>长期证券投资</a:t>
            </a:r>
            <a:endParaRPr lang="en-US" altLang="zh-CN" sz="2400" dirty="0"/>
          </a:p>
          <a:p>
            <a:r>
              <a:rPr lang="zh-CN" altLang="en-US" sz="2400" dirty="0"/>
              <a:t>其它资产（不良资产、收藏品、未使用的房地产</a:t>
            </a:r>
            <a:r>
              <a:rPr lang="en-US" altLang="zh-CN" sz="2400" dirty="0"/>
              <a:t>,</a:t>
            </a:r>
            <a:r>
              <a:rPr lang="en-US" altLang="zh-CN" sz="2400" dirty="0" err="1"/>
              <a:t>etc</a:t>
            </a:r>
            <a:r>
              <a:rPr lang="en-US" altLang="zh-CN" sz="2400" dirty="0"/>
              <a:t>)</a:t>
            </a:r>
          </a:p>
          <a:p>
            <a:endParaRPr lang="en-US" altLang="zh-CN" sz="2400" dirty="0"/>
          </a:p>
          <a:p>
            <a:r>
              <a:rPr lang="zh-CN" altLang="en-US" sz="2400" dirty="0"/>
              <a:t>原则上，这些资产对经营性现金流没有贡献，但实际上很难判断</a:t>
            </a:r>
            <a:endParaRPr lang="en-US" altLang="zh-CN" sz="2400" dirty="0"/>
          </a:p>
          <a:p>
            <a:r>
              <a:rPr lang="zh-CN" altLang="en-US" sz="2400" dirty="0"/>
              <a:t>这类资产通常按“公允价值估值”</a:t>
            </a:r>
          </a:p>
        </p:txBody>
      </p:sp>
    </p:spTree>
    <p:extLst>
      <p:ext uri="{BB962C8B-B14F-4D97-AF65-F5344CB8AC3E}">
        <p14:creationId xmlns:p14="http://schemas.microsoft.com/office/powerpoint/2010/main" val="3036042071"/>
      </p:ext>
    </p:extLst>
  </p:cSld>
  <p:clrMapOvr>
    <a:masterClrMapping/>
  </p:clrMapOvr>
</p:sld>
</file>

<file path=ppt/theme/theme1.xml><?xml version="1.0" encoding="utf-8"?>
<a:theme xmlns:a="http://schemas.openxmlformats.org/drawingml/2006/main" name="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19577</TotalTime>
  <Words>3879</Words>
  <Application>Microsoft Office PowerPoint</Application>
  <PresentationFormat>全屏显示(4:3)</PresentationFormat>
  <Paragraphs>918</Paragraphs>
  <Slides>54</Slides>
  <Notes>2</Notes>
  <HiddenSlides>0</HiddenSlides>
  <MMClips>1</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54</vt:i4>
      </vt:variant>
    </vt:vector>
  </HeadingPairs>
  <TitlesOfParts>
    <vt:vector size="68" baseType="lpstr">
      <vt:lpstr>HelveticaNeueLTStd-Hv</vt:lpstr>
      <vt:lpstr>等线</vt:lpstr>
      <vt:lpstr>汉仪大宋简</vt:lpstr>
      <vt:lpstr>汉仪综艺体简</vt:lpstr>
      <vt:lpstr>SimHei</vt:lpstr>
      <vt:lpstr>宋体</vt:lpstr>
      <vt:lpstr>微软雅黑</vt:lpstr>
      <vt:lpstr>Arial</vt:lpstr>
      <vt:lpstr>Calibri</vt:lpstr>
      <vt:lpstr>Cambria Math</vt:lpstr>
      <vt:lpstr>Courier New</vt:lpstr>
      <vt:lpstr>Times New Roman</vt:lpstr>
      <vt:lpstr>Wingdings</vt:lpstr>
      <vt:lpstr>默认设计模板</vt:lpstr>
      <vt:lpstr>投资学 L11 股票 (II)-FCFF与投资者视角的财务分析</vt:lpstr>
      <vt:lpstr>提要</vt:lpstr>
      <vt:lpstr>           财务信息的不同视角</vt:lpstr>
      <vt:lpstr>  会计准则的差异</vt:lpstr>
      <vt:lpstr>            三表：不是专门为投资者准备的</vt:lpstr>
      <vt:lpstr>         FCFF</vt:lpstr>
      <vt:lpstr>WACC</vt:lpstr>
      <vt:lpstr>     FCFE及模型选择</vt:lpstr>
      <vt:lpstr>非经营资产</vt:lpstr>
      <vt:lpstr>                知乎（ZH.N)的“非经营性资产”</vt:lpstr>
      <vt:lpstr>FCFF计算路径</vt:lpstr>
      <vt:lpstr>从NI计算</vt:lpstr>
      <vt:lpstr>               例：海尔智家（0690.HK）</vt:lpstr>
      <vt:lpstr>PowerPoint 演示文稿</vt:lpstr>
      <vt:lpstr>现金流量表续</vt:lpstr>
      <vt:lpstr>CONSOLIDATED STATEMENT OF FINANCIAL POSITION</vt:lpstr>
      <vt:lpstr>         资产负债表（续）</vt:lpstr>
      <vt:lpstr>资产负债表（续）</vt:lpstr>
      <vt:lpstr>           2023年海尔智家的FCFF</vt:lpstr>
      <vt:lpstr>          预测FCFF增长速度</vt:lpstr>
      <vt:lpstr>           从EBIT/EBITDA开始</vt:lpstr>
      <vt:lpstr>从FCFF用途计算</vt:lpstr>
      <vt:lpstr>         案例：獐子岛（002069.sz）</vt:lpstr>
      <vt:lpstr> 獐子岛的存货</vt:lpstr>
      <vt:lpstr>扇贝游泳</vt:lpstr>
      <vt:lpstr>            应收款案例：鹏欣资源（600490.sh)</vt:lpstr>
      <vt:lpstr>               商誉案例：汤姆猫（300459）</vt:lpstr>
      <vt:lpstr>             对赌协议案例：瑞康医药（002589.sz）</vt:lpstr>
      <vt:lpstr>            利润表科目：期间费用</vt:lpstr>
      <vt:lpstr>             与权益相关的关注领域</vt:lpstr>
      <vt:lpstr>          案例：中望软件（688083）</vt:lpstr>
      <vt:lpstr>新股定价报告</vt:lpstr>
      <vt:lpstr>          上市两年来股价变动</vt:lpstr>
      <vt:lpstr>后续估值报告</vt:lpstr>
      <vt:lpstr>业务</vt:lpstr>
      <vt:lpstr>可比公司选择</vt:lpstr>
      <vt:lpstr>光大</vt:lpstr>
      <vt:lpstr>PowerPoint 演示文稿</vt:lpstr>
      <vt:lpstr>PowerPoint 演示文稿</vt:lpstr>
      <vt:lpstr>PowerPoint 演示文稿</vt:lpstr>
      <vt:lpstr>PowerPoint 演示文稿</vt:lpstr>
      <vt:lpstr>PowerPoint 演示文稿</vt:lpstr>
      <vt:lpstr>西部-FCFF</vt:lpstr>
      <vt:lpstr>西部相对</vt:lpstr>
      <vt:lpstr>西部-相对</vt:lpstr>
      <vt:lpstr>                西部证券的收入估计方法</vt:lpstr>
      <vt:lpstr>PowerPoint 演示文稿</vt:lpstr>
      <vt:lpstr>PowerPoint 演示文稿</vt:lpstr>
      <vt:lpstr>PowerPoint 演示文稿</vt:lpstr>
      <vt:lpstr>安信</vt:lpstr>
      <vt:lpstr>安信估计</vt:lpstr>
      <vt:lpstr>国海</vt:lpstr>
      <vt:lpstr>国海估计</vt:lpstr>
      <vt:lpstr>本院为研究商学而设，为培植商业人才而设，为领导商人而设，是则本院之使命。</vt:lpstr>
    </vt:vector>
  </TitlesOfParts>
  <Company>微软用户</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中国概念股: 资本市场的泡沫与修正</dc:title>
  <dc:creator>微软用户</dc:creator>
  <cp:lastModifiedBy>玉鼎 骆</cp:lastModifiedBy>
  <cp:revision>640</cp:revision>
  <dcterms:created xsi:type="dcterms:W3CDTF">2011-08-18T07:31:51Z</dcterms:created>
  <dcterms:modified xsi:type="dcterms:W3CDTF">2024-12-10T14:30:48Z</dcterms:modified>
</cp:coreProperties>
</file>