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524" r:id="rId2"/>
    <p:sldId id="561" r:id="rId3"/>
    <p:sldId id="562" r:id="rId4"/>
    <p:sldId id="570" r:id="rId5"/>
    <p:sldId id="571" r:id="rId6"/>
    <p:sldId id="572" r:id="rId7"/>
    <p:sldId id="563" r:id="rId8"/>
    <p:sldId id="569" r:id="rId9"/>
    <p:sldId id="259" r:id="rId10"/>
    <p:sldId id="260" r:id="rId11"/>
    <p:sldId id="261" r:id="rId12"/>
    <p:sldId id="262" r:id="rId13"/>
    <p:sldId id="263" r:id="rId14"/>
    <p:sldId id="264" r:id="rId15"/>
    <p:sldId id="283" r:id="rId16"/>
    <p:sldId id="526" r:id="rId17"/>
    <p:sldId id="566" r:id="rId18"/>
    <p:sldId id="265" r:id="rId19"/>
    <p:sldId id="266" r:id="rId20"/>
    <p:sldId id="267" r:id="rId21"/>
    <p:sldId id="274" r:id="rId22"/>
    <p:sldId id="275" r:id="rId23"/>
    <p:sldId id="564" r:id="rId24"/>
    <p:sldId id="276" r:id="rId25"/>
    <p:sldId id="277" r:id="rId26"/>
    <p:sldId id="567" r:id="rId27"/>
    <p:sldId id="268" r:id="rId28"/>
    <p:sldId id="269" r:id="rId29"/>
    <p:sldId id="270" r:id="rId30"/>
    <p:sldId id="271" r:id="rId31"/>
    <p:sldId id="272" r:id="rId32"/>
    <p:sldId id="273" r:id="rId33"/>
    <p:sldId id="279" r:id="rId34"/>
    <p:sldId id="280" r:id="rId35"/>
    <p:sldId id="284" r:id="rId36"/>
    <p:sldId id="285" r:id="rId37"/>
    <p:sldId id="286" r:id="rId38"/>
    <p:sldId id="287" r:id="rId39"/>
    <p:sldId id="290" r:id="rId40"/>
    <p:sldId id="289" r:id="rId41"/>
    <p:sldId id="565" r:id="rId42"/>
    <p:sldId id="278" r:id="rId43"/>
    <p:sldId id="550" r:id="rId44"/>
    <p:sldId id="291" r:id="rId45"/>
    <p:sldId id="292" r:id="rId46"/>
    <p:sldId id="293" r:id="rId47"/>
    <p:sldId id="294" r:id="rId48"/>
    <p:sldId id="295" r:id="rId49"/>
    <p:sldId id="296" r:id="rId50"/>
  </p:sldIdLst>
  <p:sldSz cx="9144000" cy="5715000" type="screen16x1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charset="0"/>
        <a:ea typeface="宋体" charset="0"/>
        <a:cs typeface="宋体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charset="0"/>
        <a:ea typeface="宋体" charset="0"/>
        <a:cs typeface="宋体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charset="0"/>
        <a:ea typeface="宋体" charset="0"/>
        <a:cs typeface="宋体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charset="0"/>
        <a:ea typeface="宋体" charset="0"/>
        <a:cs typeface="宋体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charset="0"/>
        <a:ea typeface="宋体" charset="0"/>
        <a:cs typeface="宋体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Times New Roman" charset="0"/>
        <a:ea typeface="宋体" charset="0"/>
        <a:cs typeface="宋体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Times New Roman" charset="0"/>
        <a:ea typeface="宋体" charset="0"/>
        <a:cs typeface="宋体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Times New Roman" charset="0"/>
        <a:ea typeface="宋体" charset="0"/>
        <a:cs typeface="宋体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Times New Roman" charset="0"/>
        <a:ea typeface="宋体" charset="0"/>
        <a:cs typeface="宋体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80"/>
    <p:restoredTop sz="78623"/>
  </p:normalViewPr>
  <p:slideViewPr>
    <p:cSldViewPr snapToGrid="0" snapToObjects="1">
      <p:cViewPr varScale="1">
        <p:scale>
          <a:sx n="89" d="100"/>
          <a:sy n="89" d="100"/>
        </p:scale>
        <p:origin x="2136" y="168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936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2BDA400-3C66-F342-A928-199957FEF9A4}" type="datetimeFigureOut">
              <a:rPr lang="zh-CN" altLang="en-US"/>
              <a:pPr>
                <a:defRPr/>
              </a:pPr>
              <a:t>2024/10/17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二级</a:t>
            </a:r>
          </a:p>
          <a:p>
            <a:pPr lvl="2"/>
            <a:r>
              <a:rPr lang="zh-CN" altLang="en-US" noProof="0"/>
              <a:t>三级</a:t>
            </a:r>
          </a:p>
          <a:p>
            <a:pPr lvl="3"/>
            <a:r>
              <a:rPr lang="zh-CN" altLang="en-US" noProof="0"/>
              <a:t>四级</a:t>
            </a:r>
          </a:p>
          <a:p>
            <a:pPr lvl="4"/>
            <a:r>
              <a:rPr lang="zh-CN" altLang="en-US" noProof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4943E15-3886-A041-848F-E35A9739326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9157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宋体" charset="0"/>
        <a:cs typeface="宋体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宋体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宋体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宋体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宋体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n.gijn.org/2015/05/16/%E5%81%9A%E6%95%B0%E6%8D%AE%E6%96%B0%E9%97%BB%EF%BC%8C%E5%A6%82%E4%BD%95%E6%90%9E%E5%AE%9A%E6%95%B0%E6%8D%AE%EF%BC%9F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943E15-3886-A041-848F-E35A97393262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970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http://</a:t>
            </a:r>
            <a:r>
              <a:rPr kumimoji="1" lang="en-US" altLang="zh-CN" dirty="0" err="1"/>
              <a:t>regex.info</a:t>
            </a:r>
            <a:r>
              <a:rPr kumimoji="1" lang="en-US" altLang="zh-CN" dirty="0"/>
              <a:t>/blog/other-writings/online-</a:t>
            </a:r>
            <a:r>
              <a:rPr kumimoji="1" lang="en-US" altLang="zh-CN" dirty="0" err="1"/>
              <a:t>exif</a:t>
            </a:r>
            <a:r>
              <a:rPr kumimoji="1" lang="en-US" altLang="zh-CN" dirty="0"/>
              <a:t>-image-data-viewer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DBC534-9004-B842-8B4C-49BF636CF6F8}" type="slidenum">
              <a:rPr lang="zh-CN" altLang="en-US" smtClean="0"/>
              <a:pPr>
                <a:defRPr/>
              </a:pPr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7514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DBC534-9004-B842-8B4C-49BF636CF6F8}" type="slidenum">
              <a:rPr lang="zh-CN" altLang="en-US" smtClean="0"/>
              <a:pPr>
                <a:defRPr/>
              </a:pPr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08229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www.thepaper.cn</a:t>
            </a:r>
            <a:r>
              <a:rPr lang="en-US" dirty="0"/>
              <a:t>/newsDetail_forward_1677873</a:t>
            </a:r>
            <a:r>
              <a:rPr lang="zh-CN" altLang="en-US" dirty="0"/>
              <a:t>。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从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NASA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看大兴安岭火灾：一分钟回顾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58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小时火情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DBC534-9004-B842-8B4C-49BF636CF6F8}" type="slidenum">
              <a:rPr lang="zh-CN" altLang="en-US" smtClean="0"/>
              <a:pPr>
                <a:defRPr/>
              </a:pPr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46664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DBC534-9004-B842-8B4C-49BF636CF6F8}" type="slidenum">
              <a:rPr lang="zh-CN" altLang="en-US" smtClean="0"/>
              <a:pPr>
                <a:defRPr/>
              </a:pPr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9601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在大括号前面是一个 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CSS 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选择器，此选择器的意思是选中 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id 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为 </a:t>
            </a:r>
            <a:r>
              <a:rPr kumimoji="1" lang="en-US" altLang="zh-CN" sz="1200" b="0" i="0" kern="1200" dirty="0" err="1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head_wrapper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 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且 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class 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为 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s-</a:t>
            </a:r>
            <a:r>
              <a:rPr kumimoji="1" lang="en-US" altLang="zh-CN" sz="1200" b="0" i="0" kern="1200" dirty="0" err="1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ps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-</a:t>
            </a:r>
            <a:r>
              <a:rPr kumimoji="1" lang="en-US" altLang="zh-CN" sz="1200" b="0" i="0" kern="1200" dirty="0" err="1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islite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 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内部的 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class 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为 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s-p-top 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的元素。大括号内部写的就是一条条样式规则，例如 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position 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指定了这个元素的布局方式为绝对布局，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bottom 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指定元素的下边距为 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40 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像素，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width 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指定了宽度为 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100% 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占满父元素，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height 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则指定了元素的高度。也就是说我们将一些位置、宽度、高度等样式配置统一写成这样的形式，大括号括起来，然后开头再加上一个 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CSS 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选择器，就代表这一个样式对 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CSS 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选择器选中的元素生效，这样元素就会根据此样式来展示了。一般会统一定义整个网页的样式规则，写入到 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CSS 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文件，其后缀名为 </a:t>
            </a:r>
            <a:r>
              <a:rPr kumimoji="1" lang="en-US" altLang="zh-CN" sz="1200" b="0" i="0" kern="1200" dirty="0" err="1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css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，在 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HTML 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中只需要用 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link 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标签即可引入写好的 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CSS 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Calibri" charset="0"/>
                <a:ea typeface="宋体" charset="-122"/>
                <a:cs typeface="宋体" charset="-122"/>
              </a:rPr>
              <a:t>文件，这样整个页面就会变得美观优雅。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DBC534-9004-B842-8B4C-49BF636CF6F8}" type="slidenum">
              <a:rPr lang="zh-CN" altLang="en-US" smtClean="0"/>
              <a:pPr>
                <a:defRPr/>
              </a:pPr>
              <a:t>32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33981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28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en-US" altLang="zh-CN" dirty="0">
                <a:ea typeface="宋体" charset="0"/>
                <a:cs typeface="宋体" charset="0"/>
              </a:rPr>
              <a:t>FOI 2000</a:t>
            </a:r>
          </a:p>
          <a:p>
            <a:r>
              <a:rPr kumimoji="0" lang="en-US" altLang="zh-CN" dirty="0">
                <a:ea typeface="宋体" charset="0"/>
                <a:cs typeface="宋体" charset="0"/>
              </a:rPr>
              <a:t>China 2008</a:t>
            </a:r>
          </a:p>
          <a:p>
            <a:r>
              <a:rPr kumimoji="0" lang="zh-CN" altLang="en-US" dirty="0">
                <a:ea typeface="宋体" charset="0"/>
                <a:cs typeface="宋体" charset="0"/>
              </a:rPr>
              <a:t>上海数据服务网是</a:t>
            </a:r>
            <a:r>
              <a:rPr kumimoji="0" lang="en-US" altLang="zh-CN" dirty="0">
                <a:ea typeface="宋体" charset="0"/>
                <a:cs typeface="宋体" charset="0"/>
              </a:rPr>
              <a:t>2015</a:t>
            </a:r>
            <a:r>
              <a:rPr kumimoji="0" lang="zh-CN" altLang="en-US" dirty="0">
                <a:ea typeface="宋体" charset="0"/>
                <a:cs typeface="宋体" charset="0"/>
              </a:rPr>
              <a:t>年开通的，将数据看作是一种重要的经济资源，开放的很大动因是经济利益</a:t>
            </a:r>
            <a:endParaRPr kumimoji="0" lang="en-US" altLang="zh-CN" dirty="0">
              <a:ea typeface="宋体" charset="0"/>
              <a:cs typeface="宋体" charset="0"/>
            </a:endParaRPr>
          </a:p>
          <a:p>
            <a:r>
              <a:rPr kumimoji="0" lang="en-US" altLang="zh-CN" dirty="0">
                <a:ea typeface="宋体" charset="0"/>
                <a:cs typeface="宋体" charset="0"/>
              </a:rPr>
              <a:t>What do they know</a:t>
            </a:r>
            <a:r>
              <a:rPr kumimoji="0" lang="zh-CN" altLang="en-US" dirty="0">
                <a:ea typeface="宋体" charset="0"/>
                <a:cs typeface="宋体" charset="0"/>
              </a:rPr>
              <a:t>是公民自发组织的志愿者组织，它提供公共机构列表，民众上网发问，他们负责将申请提交，并反回答复。有些申请非常有趣，比如要求公布所有英国政府雇员的中文名</a:t>
            </a:r>
            <a:endParaRPr kumimoji="0" lang="en-US" altLang="zh-CN" dirty="0">
              <a:ea typeface="宋体" charset="0"/>
              <a:cs typeface="宋体" charset="0"/>
            </a:endParaRPr>
          </a:p>
        </p:txBody>
      </p:sp>
      <p:sp>
        <p:nvSpPr>
          <p:cNvPr id="1228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CD20674C-B1E7-974B-904A-6919B3C85B9C}" type="slidenum">
              <a:rPr kumimoji="0" lang="zh-CN" altLang="en-US" sz="1200"/>
              <a:pPr/>
              <a:t>42</a:t>
            </a:fld>
            <a:endParaRPr kumimoji="0"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076694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98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en-US" altLang="zh-CN" dirty="0">
                <a:ea typeface="宋体" charset="0"/>
                <a:cs typeface="宋体" charset="0"/>
              </a:rPr>
              <a:t>Guardian </a:t>
            </a:r>
            <a:r>
              <a:rPr kumimoji="0" lang="zh-CN" altLang="en-US" dirty="0">
                <a:ea typeface="宋体" charset="0"/>
                <a:cs typeface="宋体" charset="0"/>
              </a:rPr>
              <a:t>英美数据，尤其英国数据详细</a:t>
            </a:r>
            <a:endParaRPr kumimoji="0" lang="en-US" altLang="zh-CN" dirty="0">
              <a:ea typeface="宋体" charset="0"/>
              <a:cs typeface="宋体" charset="0"/>
            </a:endParaRPr>
          </a:p>
          <a:p>
            <a:r>
              <a:rPr kumimoji="0" lang="en-US" altLang="zh-CN" dirty="0">
                <a:ea typeface="宋体" charset="0"/>
                <a:cs typeface="宋体" charset="0"/>
              </a:rPr>
              <a:t>Google </a:t>
            </a:r>
            <a:r>
              <a:rPr kumimoji="0" lang="zh-CN" altLang="en-US" dirty="0">
                <a:ea typeface="宋体" charset="0"/>
                <a:cs typeface="宋体" charset="0"/>
              </a:rPr>
              <a:t>有待挖掘，有大量数据</a:t>
            </a:r>
            <a:endParaRPr kumimoji="0" lang="en-US" altLang="zh-CN" dirty="0">
              <a:ea typeface="宋体" charset="0"/>
              <a:cs typeface="宋体" charset="0"/>
            </a:endParaRPr>
          </a:p>
          <a:p>
            <a:r>
              <a:rPr kumimoji="0" lang="en-US" altLang="zh-CN" dirty="0">
                <a:ea typeface="宋体" charset="0"/>
                <a:cs typeface="宋体" charset="0"/>
              </a:rPr>
              <a:t>World bank </a:t>
            </a:r>
            <a:r>
              <a:rPr kumimoji="0" lang="zh-CN" altLang="en-US" dirty="0">
                <a:ea typeface="宋体" charset="0"/>
                <a:cs typeface="宋体" charset="0"/>
              </a:rPr>
              <a:t>非常有用的数据库</a:t>
            </a:r>
            <a:endParaRPr kumimoji="0" lang="en-US" altLang="zh-CN" dirty="0">
              <a:ea typeface="宋体" charset="0"/>
              <a:cs typeface="宋体" charset="0"/>
            </a:endParaRPr>
          </a:p>
        </p:txBody>
      </p:sp>
      <p:sp>
        <p:nvSpPr>
          <p:cNvPr id="1198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97E321C0-AB35-5941-94A8-7748CC2D829F}" type="slidenum">
              <a:rPr kumimoji="0" lang="zh-CN" altLang="en-US" sz="1200"/>
              <a:pPr/>
              <a:t>9</a:t>
            </a:fld>
            <a:endParaRPr kumimoji="0"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1293445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打开</a:t>
            </a:r>
            <a:r>
              <a:rPr kumimoji="1" lang="en-US" altLang="zh-CN" dirty="0" err="1"/>
              <a:t>pdf</a:t>
            </a:r>
            <a:r>
              <a:rPr kumimoji="1" lang="zh-CN" altLang="en-US" dirty="0"/>
              <a:t>，香港和澳门的数据库，打开案例解析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DBC534-9004-B842-8B4C-49BF636CF6F8}" type="slidenum">
              <a:rPr lang="zh-CN" altLang="en-US" smtClean="0"/>
              <a:pPr>
                <a:defRPr/>
              </a:pPr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33285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altLang="zh-CN" dirty="0">
                <a:latin typeface="Calibri" charset="0"/>
                <a:ea typeface="宋体" charset="0"/>
                <a:cs typeface="宋体" charset="0"/>
              </a:rPr>
              <a:t>US </a:t>
            </a:r>
            <a:r>
              <a:rPr kumimoji="0" lang="en-US" altLang="zh-CN" dirty="0" err="1">
                <a:latin typeface="Calibri" charset="0"/>
                <a:ea typeface="宋体" charset="0"/>
                <a:cs typeface="宋体" charset="0"/>
              </a:rPr>
              <a:t>lobbiest</a:t>
            </a:r>
            <a:r>
              <a:rPr kumimoji="0" lang="en-US" altLang="zh-CN" dirty="0">
                <a:latin typeface="Calibri" charset="0"/>
                <a:ea typeface="宋体" charset="0"/>
                <a:cs typeface="宋体" charset="0"/>
              </a:rPr>
              <a:t> search</a:t>
            </a:r>
            <a:r>
              <a:rPr kumimoji="0" lang="zh-CN" altLang="en-US" dirty="0">
                <a:latin typeface="Calibri" charset="0"/>
                <a:ea typeface="宋体" charset="0"/>
                <a:cs typeface="宋体" charset="0"/>
              </a:rPr>
              <a:t>外国人登记办法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943E15-3886-A041-848F-E35A97393262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028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http://</a:t>
            </a:r>
            <a:r>
              <a:rPr kumimoji="1" lang="en-US" altLang="zh-CN" dirty="0" err="1"/>
              <a:t>tjcredit.gov.cn</a:t>
            </a:r>
            <a:r>
              <a:rPr kumimoji="1" lang="en-US" altLang="zh-CN" dirty="0"/>
              <a:t>/platform/</a:t>
            </a:r>
            <a:r>
              <a:rPr kumimoji="1" lang="en-US" altLang="zh-CN" dirty="0" err="1"/>
              <a:t>saic</a:t>
            </a:r>
            <a:r>
              <a:rPr kumimoji="1" lang="en-US" altLang="zh-CN" dirty="0"/>
              <a:t>/</a:t>
            </a:r>
            <a:r>
              <a:rPr kumimoji="1" lang="en-US" altLang="zh-CN" dirty="0" err="1"/>
              <a:t>viewBase.ftl?entId</a:t>
            </a:r>
            <a:r>
              <a:rPr kumimoji="1" lang="en-US" altLang="zh-CN" dirty="0"/>
              <a:t>=45a249b453ee8a2838dbcac4060e9944 </a:t>
            </a:r>
            <a:r>
              <a:rPr kumimoji="1" lang="zh-CN" altLang="en-US" dirty="0"/>
              <a:t>天津爆炸公司</a:t>
            </a:r>
          </a:p>
          <a:p>
            <a:endParaRPr kumimoji="1" lang="zh-CN" alt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>
                <a:hlinkClick r:id="rId3"/>
              </a:rPr>
              <a:t>http://cn.gijn.org/2015/05/16/%E5%81%9A%E6%95%B0%E6%8D%AE%E6%96%B0%E9%97%BB%EF%BC%8C%E5%A6%82%E4%BD%95%E6%90%9E%E5%AE%9A%E6%95%B0%E6%8D%AE%EF%BC%9F/</a:t>
            </a:r>
            <a:r>
              <a:rPr lang="zh-CN" altLang="en-US" sz="1200" dirty="0"/>
              <a:t> 具体案例解释，注意</a:t>
            </a:r>
            <a:r>
              <a:rPr lang="en-US" altLang="zh-CN" sz="1200" dirty="0"/>
              <a:t>wind</a:t>
            </a:r>
            <a:r>
              <a:rPr lang="zh-CN" altLang="en-US" sz="1200" dirty="0"/>
              <a:t>数据库</a:t>
            </a:r>
            <a:endParaRPr lang="en-US" altLang="zh-CN" sz="120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DBC534-9004-B842-8B4C-49BF636CF6F8}" type="slidenum">
              <a:rPr lang="zh-CN" altLang="en-US" smtClean="0"/>
              <a:pPr>
                <a:defRPr/>
              </a:pPr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8629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www.thepaper.cn</a:t>
            </a:r>
            <a:r>
              <a:rPr lang="en-US" dirty="0"/>
              <a:t>/newsDetail_forward_1532991</a:t>
            </a:r>
            <a:r>
              <a:rPr lang="zh-CN" altLang="en-US" baseline="0" dirty="0"/>
              <a:t>。澎湃电信诈骗案例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DBC534-9004-B842-8B4C-49BF636CF6F8}" type="slidenum">
              <a:rPr lang="zh-CN" altLang="en-US" smtClean="0"/>
              <a:pPr>
                <a:defRPr/>
              </a:pPr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67870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DBC534-9004-B842-8B4C-49BF636CF6F8}" type="slidenum">
              <a:rPr lang="zh-CN" altLang="en-US" smtClean="0"/>
              <a:pPr>
                <a:defRPr/>
              </a:pPr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9333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file:///Users/Reba/Downloads/Reba/</a:t>
            </a:r>
            <a:r>
              <a:rPr kumimoji="1" lang="zh-CN" altLang="en-US" dirty="0"/>
              <a:t>财大</a:t>
            </a:r>
            <a:r>
              <a:rPr kumimoji="1" lang="en-US" altLang="zh-CN" dirty="0"/>
              <a:t>/</a:t>
            </a:r>
            <a:r>
              <a:rPr kumimoji="1" lang="zh-CN" altLang="en-US" dirty="0"/>
              <a:t>课程</a:t>
            </a:r>
            <a:r>
              <a:rPr kumimoji="1" lang="en-US" altLang="zh-CN" dirty="0"/>
              <a:t>/</a:t>
            </a:r>
            <a:r>
              <a:rPr kumimoji="1" lang="zh-CN" altLang="en-US" dirty="0"/>
              <a:t>课件</a:t>
            </a:r>
            <a:r>
              <a:rPr kumimoji="1" lang="en-US" altLang="zh-CN" dirty="0"/>
              <a:t>/</a:t>
            </a:r>
            <a:r>
              <a:rPr kumimoji="1" lang="zh-CN" altLang="en-US" dirty="0"/>
              <a:t>数据新闻研究生</a:t>
            </a:r>
            <a:r>
              <a:rPr kumimoji="1" lang="en-US" altLang="zh-CN" dirty="0"/>
              <a:t>/</a:t>
            </a:r>
            <a:r>
              <a:rPr kumimoji="1" lang="zh-CN" altLang="en-US" dirty="0"/>
              <a:t>数据新闻</a:t>
            </a:r>
            <a:r>
              <a:rPr kumimoji="1" lang="en-US" altLang="zh-CN" dirty="0"/>
              <a:t>-</a:t>
            </a:r>
            <a:r>
              <a:rPr kumimoji="1" lang="zh-CN" altLang="en-US" dirty="0"/>
              <a:t>资料</a:t>
            </a:r>
            <a:r>
              <a:rPr kumimoji="1" lang="en-US" altLang="zh-CN" dirty="0"/>
              <a:t>/</a:t>
            </a:r>
            <a:r>
              <a:rPr kumimoji="1" lang="zh-CN" altLang="en-US" dirty="0"/>
              <a:t>数据获取</a:t>
            </a:r>
            <a:r>
              <a:rPr kumimoji="1" lang="en-US" altLang="zh-CN" dirty="0"/>
              <a:t>/</a:t>
            </a:r>
            <a:r>
              <a:rPr kumimoji="1" lang="zh-CN" altLang="en-US" dirty="0"/>
              <a:t>在中国我们如何收集数据？全球数据收集大教程</a:t>
            </a:r>
            <a:r>
              <a:rPr kumimoji="1" lang="en-US" altLang="zh-CN" dirty="0"/>
              <a:t>.</a:t>
            </a:r>
            <a:r>
              <a:rPr kumimoji="1" lang="en-US" altLang="zh-CN" dirty="0" err="1"/>
              <a:t>webarchive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8FCE5-7FD5-814C-BC41-0DD3B70B4077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1003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http://rhythm-of-</a:t>
            </a:r>
            <a:r>
              <a:rPr kumimoji="1" lang="en-US" altLang="zh-CN" dirty="0" err="1"/>
              <a:t>food.net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943E15-3886-A041-848F-E35A97393262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953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777875" y="0"/>
            <a:ext cx="7543800" cy="254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5" name="Rectangle 6"/>
          <p:cNvSpPr/>
          <p:nvPr/>
        </p:nvSpPr>
        <p:spPr>
          <a:xfrm>
            <a:off x="777875" y="5143500"/>
            <a:ext cx="7543800" cy="22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667000"/>
            <a:ext cx="7543800" cy="1270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937000"/>
            <a:ext cx="6858000" cy="825500"/>
          </a:xfrm>
        </p:spPr>
        <p:txBody>
          <a:bodyPr anchor="t"/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3533E-D9CB-BD48-8B0C-6BBE9D6B1314}" type="datetime1">
              <a:rPr lang="en-US" altLang="zh-CN"/>
              <a:pPr>
                <a:defRPr/>
              </a:pPr>
              <a:t>10/17/24</a:t>
            </a:fld>
            <a:endParaRPr lang="en-US" altLang="zh-CN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53031-D729-4247-9DC1-089DDEE5CCB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78074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571500"/>
            <a:ext cx="7239000" cy="32385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CD248-FF40-7548-8E29-4F39545AF70D}" type="datetime1">
              <a:rPr lang="en-US" altLang="zh-CN"/>
              <a:pPr>
                <a:defRPr/>
              </a:pPr>
              <a:t>10/17/24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0CB26-8FD8-984A-9D75-C4B439A6922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4816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571501"/>
            <a:ext cx="1828800" cy="4508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571501"/>
            <a:ext cx="5715000" cy="40640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FC1BF-E3CD-CC4F-9717-6DFF2B507C46}" type="datetime1">
              <a:rPr lang="en-US" altLang="zh-CN"/>
              <a:pPr>
                <a:defRPr/>
              </a:pPr>
              <a:t>10/17/24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D1AC7-6929-424F-98DB-6D6E10958F8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78963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FE817-9962-BE42-B27E-553BF529A9FD}" type="datetime1">
              <a:rPr lang="en-US" altLang="zh-CN"/>
              <a:pPr>
                <a:defRPr/>
              </a:pPr>
              <a:t>10/17/24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B28EF-5D4F-F046-A82C-19F36D552C8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3106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777875" y="0"/>
            <a:ext cx="7543800" cy="254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5" name="Rectangle 7"/>
          <p:cNvSpPr/>
          <p:nvPr/>
        </p:nvSpPr>
        <p:spPr>
          <a:xfrm>
            <a:off x="777875" y="5143500"/>
            <a:ext cx="7543800" cy="22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30500"/>
            <a:ext cx="7543800" cy="1397000"/>
          </a:xfrm>
        </p:spPr>
        <p:txBody>
          <a:bodyPr/>
          <a:lstStyle>
            <a:lvl1pPr algn="l">
              <a:defRPr sz="5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127500"/>
            <a:ext cx="6858000" cy="762000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B42B2-3C02-314B-8301-47F82C301525}" type="datetime1">
              <a:rPr lang="en-US" altLang="zh-CN"/>
              <a:pPr>
                <a:defRPr/>
              </a:pPr>
              <a:t>10/17/24</a:t>
            </a:fld>
            <a:endParaRPr lang="en-US" altLang="zh-CN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B5613-A237-1F4D-9DA7-6A6FFD52A5C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45273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508001"/>
            <a:ext cx="3657600" cy="3139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08001"/>
            <a:ext cx="3657600" cy="3139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CE345-AB0D-AA44-8CFF-66603F687047}" type="datetime1">
              <a:rPr lang="en-US" altLang="zh-CN"/>
              <a:pPr>
                <a:defRPr/>
              </a:pPr>
              <a:t>10/17/24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689DF-4596-9345-8C50-8F747EBC74D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63148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>
            <a:off x="758825" y="1041400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/>
          <p:cNvCxnSpPr/>
          <p:nvPr/>
        </p:nvCxnSpPr>
        <p:spPr>
          <a:xfrm>
            <a:off x="4645025" y="1041400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508000"/>
            <a:ext cx="3657600" cy="533135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107720"/>
            <a:ext cx="3657600" cy="2540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508000"/>
            <a:ext cx="3657600" cy="533135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107720"/>
            <a:ext cx="3657600" cy="2540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39D56-82D2-B141-ADF1-F98BB6712C50}" type="datetime1">
              <a:rPr lang="en-US" altLang="zh-CN"/>
              <a:pPr>
                <a:defRPr/>
              </a:pPr>
              <a:t>10/17/24</a:t>
            </a:fld>
            <a:endParaRPr lang="en-US" altLang="zh-CN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4234E-F266-F34D-AF30-3BA04E29C81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30910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951DB-6585-504E-A284-C7A798CEF7A5}" type="datetime1">
              <a:rPr lang="en-US" altLang="zh-CN"/>
              <a:pPr>
                <a:defRPr/>
              </a:pPr>
              <a:t>10/17/24</a:t>
            </a:fld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0F5AD-8511-4C4F-9B98-409CB97B695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33819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10535-E8F2-6941-AF6F-692337F89B77}" type="datetime1">
              <a:rPr lang="en-US" altLang="zh-CN"/>
              <a:pPr>
                <a:defRPr/>
              </a:pPr>
              <a:t>10/17/24</a:t>
            </a:fld>
            <a:endParaRPr lang="en-US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F8140-AB8D-F445-9FC1-861664CB0C4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84709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 rot="5400000">
            <a:off x="1994694" y="2094706"/>
            <a:ext cx="3175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0"/>
            <a:ext cx="6784848" cy="13335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381000"/>
            <a:ext cx="4594934" cy="34289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2" y="381000"/>
            <a:ext cx="2673657" cy="3429000"/>
          </a:xfrm>
        </p:spPr>
        <p:txBody>
          <a:bodyPr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FF6FE-ADD7-2F43-9912-39D364359AD0}" type="datetime1">
              <a:rPr lang="en-US" altLang="zh-CN"/>
              <a:pPr>
                <a:defRPr/>
              </a:pPr>
              <a:t>10/17/24</a:t>
            </a:fld>
            <a:endParaRPr lang="en-US" altLang="zh-CN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BDB9B-2B8A-B24E-9746-5F284F66DE2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011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3810000"/>
            <a:ext cx="6784848" cy="13335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381000"/>
            <a:ext cx="7543800" cy="24130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2921000"/>
            <a:ext cx="7391400" cy="670718"/>
          </a:xfrm>
        </p:spPr>
        <p:txBody>
          <a:bodyPr anchor="t"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F6C12-1183-1548-BF11-886573DC2532}" type="datetime1">
              <a:rPr lang="en-US" altLang="zh-CN"/>
              <a:pPr>
                <a:defRPr/>
              </a:pPr>
              <a:t>10/17/24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E8A1D-702D-594E-AB75-D87FF60A032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76917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3810000"/>
            <a:ext cx="6781800" cy="13335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571500"/>
            <a:ext cx="7543800" cy="32385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5173663"/>
            <a:ext cx="21336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1">
                <a:solidFill>
                  <a:srgbClr val="454545"/>
                </a:solidFill>
              </a:defRPr>
            </a:lvl1pPr>
          </a:lstStyle>
          <a:p>
            <a:pPr>
              <a:defRPr/>
            </a:pPr>
            <a:fld id="{4920028C-0B16-8747-A984-97ABC79D062C}" type="datetime1">
              <a:rPr lang="en-US" altLang="zh-CN"/>
              <a:pPr>
                <a:defRPr/>
              </a:pPr>
              <a:t>10/17/24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0" y="5173663"/>
            <a:ext cx="4873625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4740275"/>
            <a:ext cx="762000" cy="3032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2400">
                <a:solidFill>
                  <a:srgbClr val="262626"/>
                </a:solidFill>
                <a:latin typeface="Impact" charset="0"/>
              </a:defRPr>
            </a:lvl1pPr>
          </a:lstStyle>
          <a:p>
            <a:pPr>
              <a:defRPr/>
            </a:pPr>
            <a:fld id="{A7789951-CB4B-1649-85C2-BC4B7624D3A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8" name="Rectangle 7"/>
          <p:cNvSpPr/>
          <p:nvPr/>
        </p:nvSpPr>
        <p:spPr>
          <a:xfrm>
            <a:off x="777875" y="0"/>
            <a:ext cx="7543800" cy="317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777875" y="5143500"/>
            <a:ext cx="7543800" cy="22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1" r:id="rId2"/>
    <p:sldLayoutId id="2147483939" r:id="rId3"/>
    <p:sldLayoutId id="2147483932" r:id="rId4"/>
    <p:sldLayoutId id="2147483940" r:id="rId5"/>
    <p:sldLayoutId id="2147483933" r:id="rId6"/>
    <p:sldLayoutId id="2147483934" r:id="rId7"/>
    <p:sldLayoutId id="2147483941" r:id="rId8"/>
    <p:sldLayoutId id="2147483935" r:id="rId9"/>
    <p:sldLayoutId id="2147483936" r:id="rId10"/>
    <p:sldLayoutId id="2147483937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5400" kern="1200">
          <a:solidFill>
            <a:srgbClr val="262626"/>
          </a:solidFill>
          <a:latin typeface="+mj-lt"/>
          <a:ea typeface="宋体" charset="0"/>
          <a:cs typeface="宋体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5400">
          <a:solidFill>
            <a:srgbClr val="262626"/>
          </a:solidFill>
          <a:latin typeface="Impact" charset="0"/>
          <a:ea typeface="宋体" charset="0"/>
          <a:cs typeface="宋体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5400">
          <a:solidFill>
            <a:srgbClr val="262626"/>
          </a:solidFill>
          <a:latin typeface="Impact" charset="0"/>
          <a:ea typeface="宋体" charset="0"/>
          <a:cs typeface="宋体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5400">
          <a:solidFill>
            <a:srgbClr val="262626"/>
          </a:solidFill>
          <a:latin typeface="Impact" charset="0"/>
          <a:ea typeface="宋体" charset="0"/>
          <a:cs typeface="宋体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5400">
          <a:solidFill>
            <a:srgbClr val="262626"/>
          </a:solidFill>
          <a:latin typeface="Impact" charset="0"/>
          <a:ea typeface="宋体" charset="0"/>
          <a:cs typeface="宋体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umimoji="1" sz="2400" kern="1200">
          <a:solidFill>
            <a:schemeClr val="tx2"/>
          </a:solidFill>
          <a:latin typeface="+mn-lt"/>
          <a:ea typeface="宋体" charset="0"/>
          <a:cs typeface="宋体" charset="0"/>
        </a:defRPr>
      </a:lvl1pPr>
      <a:lvl2pPr marL="593725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umimoji="1" sz="2200" kern="1200">
          <a:solidFill>
            <a:schemeClr val="tx2"/>
          </a:solidFill>
          <a:latin typeface="+mn-lt"/>
          <a:ea typeface="宋体" charset="0"/>
          <a:cs typeface="+mn-cs"/>
        </a:defRPr>
      </a:lvl2pPr>
      <a:lvl3pPr marL="8683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umimoji="1" sz="2000" kern="1200">
          <a:solidFill>
            <a:schemeClr val="tx2"/>
          </a:solidFill>
          <a:latin typeface="+mn-lt"/>
          <a:ea typeface="宋体" charset="0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umimoji="1" kern="1200">
          <a:solidFill>
            <a:schemeClr val="tx2"/>
          </a:solidFill>
          <a:latin typeface="+mn-lt"/>
          <a:ea typeface="宋体" charset="0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umimoji="1" kern="1200">
          <a:solidFill>
            <a:schemeClr val="tx2"/>
          </a:solidFill>
          <a:latin typeface="+mn-lt"/>
          <a:ea typeface="宋体" charset="0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ris.cr.gov.hk/csci/" TargetMode="Externa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kexnews.hk/listedco/listconews/advancedsearch/search_active_main.aspx" TargetMode="External"/><Relationship Id="rId5" Type="http://schemas.openxmlformats.org/officeDocument/2006/relationships/hyperlink" Target="http://webb-site.com/" TargetMode="External"/><Relationship Id="rId4" Type="http://schemas.openxmlformats.org/officeDocument/2006/relationships/hyperlink" Target="https://www1.iris.gov.hk/eservices/searchlandregister/search.jsp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dinotice.hkex.com.hk/di/NSSrchMethod.aspx?src=MAIN&amp;lang=EN&amp;in=1&amp;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ccessdata.fda.gov/scripts/importrefusals/" TargetMode="External"/><Relationship Id="rId5" Type="http://schemas.openxmlformats.org/officeDocument/2006/relationships/hyperlink" Target="http://www.fara.gov/quick-search.html" TargetMode="External"/><Relationship Id="rId4" Type="http://schemas.openxmlformats.org/officeDocument/2006/relationships/hyperlink" Target="https://www.fpds.gov/fpdsng_cms/index.php/en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qyxy.baic.gov.cn/" TargetMode="External"/><Relationship Id="rId7" Type="http://schemas.openxmlformats.org/officeDocument/2006/relationships/hyperlink" Target="https://data.cnki.net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ind.com.cn/NewSite/data.html" TargetMode="External"/><Relationship Id="rId5" Type="http://schemas.openxmlformats.org/officeDocument/2006/relationships/hyperlink" Target="http://gsxt.saic.gov.cn/" TargetMode="External"/><Relationship Id="rId4" Type="http://schemas.openxmlformats.org/officeDocument/2006/relationships/hyperlink" Target="http://www.szcredit.com.cn/web/Index.aspx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cpgis.fudan.edu.cn/cpgis/default.asp" TargetMode="External"/><Relationship Id="rId3" Type="http://schemas.openxmlformats.org/officeDocument/2006/relationships/hyperlink" Target="http://www.ipe.org.cn/" TargetMode="External"/><Relationship Id="rId7" Type="http://schemas.openxmlformats.org/officeDocument/2006/relationships/hyperlink" Target="http://chinadatacenter.or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enshu.court.gov.cn/" TargetMode="External"/><Relationship Id="rId5" Type="http://schemas.openxmlformats.org/officeDocument/2006/relationships/hyperlink" Target="https://wat.epmap.org/" TargetMode="External"/><Relationship Id="rId4" Type="http://schemas.openxmlformats.org/officeDocument/2006/relationships/hyperlink" Target="http://datacenter.mep.gov.cn/index" TargetMode="External"/><Relationship Id="rId9" Type="http://schemas.openxmlformats.org/officeDocument/2006/relationships/hyperlink" Target="https://web.archive.or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records.searchsystems.net/Other_Nations/Asia_Free_Public_Record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cs.google.com/spreadsheets/d/1hU7Snj4KZ-ppyy388l-sV4I26n4yGVb8xYnygPOS-5k/edit#gid=0" TargetMode="External"/><Relationship Id="rId4" Type="http://schemas.openxmlformats.org/officeDocument/2006/relationships/hyperlink" Target="http://www.worldlii.org/catalog/214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hu.com/a/120653598_116235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ruth-and-beauty.net/projects/the-rhythm-of-food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exif.regex.info/exif.cgi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zh.wikipedia.org/w/index.php?title=%E7%AB%AF%E5%8F%A3%E5%8F%B7&amp;action=edit&amp;redlink=1" TargetMode="External"/><Relationship Id="rId2" Type="http://schemas.openxmlformats.org/officeDocument/2006/relationships/hyperlink" Target="http://zh.wikipedia.org/w/index.php?title=Special:%E9%9A%8F%E6%9C%BA%E9%A1%B5%E9%9D%A2&amp;printable=yes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pan.baidu.com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hatdotheyknow.com/" TargetMode="External"/><Relationship Id="rId3" Type="http://schemas.openxmlformats.org/officeDocument/2006/relationships/hyperlink" Target="http://www.legislation.gov.uk/ukpga/2000/36/contents" TargetMode="External"/><Relationship Id="rId7" Type="http://schemas.openxmlformats.org/officeDocument/2006/relationships/hyperlink" Target="http://www.datashanghai.gov.cn/home!toInterface.action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hanghai.gov.cn/shanghai/node2314/node12713/index.html" TargetMode="External"/><Relationship Id="rId5" Type="http://schemas.openxmlformats.org/officeDocument/2006/relationships/hyperlink" Target="http://www.shanghai.gov.cn/shanghai/node2314/node12959/node12967/userobject21ai28762.html" TargetMode="External"/><Relationship Id="rId4" Type="http://schemas.openxmlformats.org/officeDocument/2006/relationships/hyperlink" Target="http://www.gov.cn/zwgk/2007-04/24/content_592937.htm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data.gov.uk/" TargetMode="External"/><Relationship Id="rId3" Type="http://schemas.openxmlformats.org/officeDocument/2006/relationships/hyperlink" Target="http://www.theguardian.com/news/datablog/interactive/2013/jan/14/all-our-datasets-index" TargetMode="External"/><Relationship Id="rId7" Type="http://schemas.openxmlformats.org/officeDocument/2006/relationships/hyperlink" Target="https://www.data.gov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ata.un.org/" TargetMode="External"/><Relationship Id="rId11" Type="http://schemas.openxmlformats.org/officeDocument/2006/relationships/hyperlink" Target="http://www.bjdata.gov.cn/" TargetMode="External"/><Relationship Id="rId5" Type="http://schemas.openxmlformats.org/officeDocument/2006/relationships/hyperlink" Target="http://databank.shihang.org/data/home.aspx" TargetMode="External"/><Relationship Id="rId10" Type="http://schemas.openxmlformats.org/officeDocument/2006/relationships/hyperlink" Target="https://data.sh.gov.cn/" TargetMode="External"/><Relationship Id="rId4" Type="http://schemas.openxmlformats.org/officeDocument/2006/relationships/hyperlink" Target="http://www.google.com/publicdata/directory" TargetMode="External"/><Relationship Id="rId9" Type="http://schemas.openxmlformats.org/officeDocument/2006/relationships/hyperlink" Target="http://data.stats.gov.c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Impact" charset="0"/>
                <a:ea typeface="微软雅黑" charset="0"/>
                <a:cs typeface="微软雅黑" charset="0"/>
              </a:rPr>
              <a:t>Data Journalism	</a:t>
            </a:r>
            <a:endParaRPr lang="zh-CN" altLang="en-US">
              <a:latin typeface="Impact" charset="0"/>
              <a:ea typeface="微软雅黑" charset="0"/>
              <a:cs typeface="微软雅黑" charset="0"/>
            </a:endParaRPr>
          </a:p>
        </p:txBody>
      </p:sp>
      <p:sp>
        <p:nvSpPr>
          <p:cNvPr id="14338" name="副标题 2"/>
          <p:cNvSpPr>
            <a:spLocks noGrp="1"/>
          </p:cNvSpPr>
          <p:nvPr>
            <p:ph type="subTitle" idx="1"/>
          </p:nvPr>
        </p:nvSpPr>
        <p:spPr bwMode="auto">
          <a:xfrm>
            <a:off x="762000" y="3937000"/>
            <a:ext cx="6858000" cy="487516"/>
          </a:xfrm>
        </p:spPr>
        <p:txBody>
          <a:bodyPr wrap="square" numCol="1" compatLnSpc="1">
            <a:prstTxWarp prst="textNoShape">
              <a:avLst/>
            </a:prstTxWarp>
            <a:normAutofit lnSpcReduction="10000"/>
          </a:bodyPr>
          <a:lstStyle/>
          <a:p>
            <a:pPr eaLnBrk="1" hangingPunct="1"/>
            <a:r>
              <a:rPr lang="zh-CN" altLang="en-US" b="1" dirty="0">
                <a:latin typeface="黑体" charset="0"/>
                <a:ea typeface="黑体" charset="0"/>
                <a:cs typeface="黑体" charset="0"/>
              </a:rPr>
              <a:t>数据新闻报道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373044" y="4424516"/>
            <a:ext cx="3932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800" b="1" dirty="0">
                <a:latin typeface="微软雅黑"/>
                <a:ea typeface="微软雅黑"/>
                <a:cs typeface="微软雅黑"/>
              </a:rPr>
              <a:t>第三章   数据获取</a:t>
            </a:r>
            <a:endParaRPr kumimoji="1" lang="zh-CN" altLang="en-US" sz="2800" b="1" dirty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079173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>
            <a:spLocks noGrp="1"/>
          </p:cNvSpPr>
          <p:nvPr>
            <p:ph type="title"/>
          </p:nvPr>
        </p:nvSpPr>
        <p:spPr bwMode="auto">
          <a:xfrm>
            <a:off x="762000" y="4175760"/>
            <a:ext cx="6781800" cy="13335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kumimoji="0" lang="zh-CN" altLang="en-US" dirty="0">
                <a:latin typeface="+mj-ea"/>
                <a:ea typeface="+mj-ea"/>
                <a:cs typeface="宋体" charset="0"/>
              </a:rPr>
              <a:t>（一）数据库</a:t>
            </a:r>
            <a:endParaRPr kumimoji="0" lang="en-GB" altLang="zh-CN" dirty="0">
              <a:latin typeface="+mj-ea"/>
              <a:ea typeface="+mj-ea"/>
              <a:cs typeface="宋体" charset="0"/>
            </a:endParaRPr>
          </a:p>
        </p:txBody>
      </p:sp>
      <p:sp>
        <p:nvSpPr>
          <p:cNvPr id="123906" name="Content Placeholder 2"/>
          <p:cNvSpPr>
            <a:spLocks noGrp="1"/>
          </p:cNvSpPr>
          <p:nvPr>
            <p:ph idx="1"/>
          </p:nvPr>
        </p:nvSpPr>
        <p:spPr bwMode="auto">
          <a:xfrm>
            <a:off x="1371600" y="483775"/>
            <a:ext cx="6172200" cy="421243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kumimoji="0" lang="pl-PL" altLang="zh-CN" dirty="0">
                <a:latin typeface="Calibri" charset="0"/>
                <a:ea typeface="宋体" charset="0"/>
                <a:cs typeface="宋体" charset="0"/>
                <a:hlinkClick r:id="rId3"/>
              </a:rPr>
              <a:t>http://www.icris.cr.gov.hk/csci/</a:t>
            </a:r>
            <a:r>
              <a:rPr kumimoji="0" lang="pl-PL" altLang="zh-CN" dirty="0">
                <a:latin typeface="Calibri" charset="0"/>
                <a:ea typeface="宋体" charset="0"/>
                <a:cs typeface="宋体" charset="0"/>
              </a:rPr>
              <a:t> </a:t>
            </a:r>
            <a:r>
              <a:rPr kumimoji="0" lang="en-GB" altLang="zh-CN" dirty="0">
                <a:latin typeface="Calibri" charset="0"/>
                <a:ea typeface="宋体" charset="0"/>
                <a:cs typeface="宋体" charset="0"/>
              </a:rPr>
              <a:t>Companies</a:t>
            </a:r>
            <a:r>
              <a:rPr kumimoji="0" lang="pl-PL" altLang="zh-CN" dirty="0">
                <a:latin typeface="Calibri" charset="0"/>
                <a:ea typeface="宋体" charset="0"/>
                <a:cs typeface="宋体" charset="0"/>
              </a:rPr>
              <a:t> </a:t>
            </a:r>
            <a:r>
              <a:rPr kumimoji="0" lang="pl-PL" altLang="zh-CN" dirty="0" err="1">
                <a:latin typeface="Calibri" charset="0"/>
                <a:ea typeface="宋体" charset="0"/>
                <a:cs typeface="宋体" charset="0"/>
              </a:rPr>
              <a:t>registered</a:t>
            </a:r>
            <a:r>
              <a:rPr kumimoji="0" lang="pl-PL" altLang="zh-CN" dirty="0">
                <a:latin typeface="Calibri" charset="0"/>
                <a:ea typeface="宋体" charset="0"/>
                <a:cs typeface="宋体" charset="0"/>
              </a:rPr>
              <a:t> in HK (</a:t>
            </a:r>
            <a:r>
              <a:rPr kumimoji="0" lang="pl-PL" altLang="zh-CN" dirty="0" err="1">
                <a:latin typeface="Calibri" charset="0"/>
                <a:ea typeface="宋体" charset="0"/>
                <a:cs typeface="宋体" charset="0"/>
              </a:rPr>
              <a:t>fee</a:t>
            </a:r>
            <a:r>
              <a:rPr kumimoji="0" lang="pl-PL" altLang="zh-CN" dirty="0">
                <a:latin typeface="Calibri" charset="0"/>
                <a:ea typeface="宋体" charset="0"/>
                <a:cs typeface="宋体" charset="0"/>
              </a:rPr>
              <a:t>)</a:t>
            </a:r>
          </a:p>
          <a:p>
            <a:r>
              <a:rPr kumimoji="0" lang="en-US" altLang="zh-CN" dirty="0">
                <a:latin typeface="Calibri" charset="0"/>
                <a:ea typeface="宋体" charset="0"/>
                <a:cs typeface="宋体" charset="0"/>
                <a:hlinkClick r:id="rId4"/>
              </a:rPr>
              <a:t>https://www1.iris.gov.hk/eservices/searchlandregister/search.jsp</a:t>
            </a:r>
            <a:r>
              <a:rPr kumimoji="0" lang="en-US" altLang="zh-CN" dirty="0">
                <a:latin typeface="Calibri" charset="0"/>
                <a:ea typeface="宋体" charset="0"/>
                <a:cs typeface="宋体" charset="0"/>
              </a:rPr>
              <a:t>  HK Land register (fee)</a:t>
            </a:r>
          </a:p>
          <a:p>
            <a:r>
              <a:rPr kumimoji="0" lang="hu-HU" altLang="zh-CN" dirty="0">
                <a:latin typeface="Calibri" charset="0"/>
                <a:ea typeface="宋体" charset="0"/>
                <a:cs typeface="宋体" charset="0"/>
                <a:hlinkClick r:id="rId5"/>
              </a:rPr>
              <a:t>http://webb-site.com/</a:t>
            </a:r>
            <a:r>
              <a:rPr kumimoji="0" lang="hu-HU" altLang="zh-CN" dirty="0">
                <a:latin typeface="Calibri" charset="0"/>
                <a:ea typeface="宋体" charset="0"/>
                <a:cs typeface="宋体" charset="0"/>
              </a:rPr>
              <a:t> HK-</a:t>
            </a:r>
            <a:r>
              <a:rPr kumimoji="0" lang="hu-HU" altLang="zh-CN" dirty="0" err="1">
                <a:latin typeface="Calibri" charset="0"/>
                <a:ea typeface="宋体" charset="0"/>
                <a:cs typeface="宋体" charset="0"/>
              </a:rPr>
              <a:t>listed</a:t>
            </a:r>
            <a:r>
              <a:rPr kumimoji="0" lang="hu-HU" altLang="zh-CN" dirty="0">
                <a:latin typeface="Calibri" charset="0"/>
                <a:ea typeface="宋体" charset="0"/>
                <a:cs typeface="宋体" charset="0"/>
              </a:rPr>
              <a:t> </a:t>
            </a:r>
            <a:r>
              <a:rPr kumimoji="0" lang="hu-HU" altLang="zh-CN" dirty="0" err="1">
                <a:latin typeface="Calibri" charset="0"/>
                <a:ea typeface="宋体" charset="0"/>
                <a:cs typeface="宋体" charset="0"/>
              </a:rPr>
              <a:t>companies</a:t>
            </a:r>
            <a:r>
              <a:rPr kumimoji="0" lang="hu-HU" altLang="zh-CN" dirty="0">
                <a:latin typeface="Calibri" charset="0"/>
                <a:ea typeface="宋体" charset="0"/>
                <a:cs typeface="宋体" charset="0"/>
              </a:rPr>
              <a:t> </a:t>
            </a:r>
          </a:p>
          <a:p>
            <a:r>
              <a:rPr kumimoji="0" lang="en-US" altLang="zh-CN" dirty="0">
                <a:latin typeface="Calibri" charset="0"/>
                <a:ea typeface="宋体" charset="0"/>
                <a:cs typeface="宋体" charset="0"/>
                <a:hlinkClick r:id="rId6"/>
              </a:rPr>
              <a:t>http://www.hkexnews.hk/listedco/listconews/advancedsearch/search_active_main.aspx</a:t>
            </a:r>
            <a:r>
              <a:rPr kumimoji="0" lang="en-US" altLang="zh-CN" dirty="0">
                <a:latin typeface="Calibri" charset="0"/>
                <a:ea typeface="宋体" charset="0"/>
                <a:cs typeface="宋体" charset="0"/>
              </a:rPr>
              <a:t>  HK-listed companies search by name or stock code</a:t>
            </a:r>
            <a:endParaRPr kumimoji="0" lang="en-GB" altLang="zh-CN" dirty="0">
              <a:latin typeface="Calibri" charset="0"/>
              <a:ea typeface="宋体" charset="0"/>
              <a:cs typeface="宋体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DF31299-423F-114D-BBFA-8819DFC6B8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10" y="0"/>
            <a:ext cx="415819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9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/>
          <p:cNvSpPr>
            <a:spLocks noGrp="1"/>
          </p:cNvSpPr>
          <p:nvPr>
            <p:ph type="title"/>
          </p:nvPr>
        </p:nvSpPr>
        <p:spPr bwMode="auto">
          <a:xfrm>
            <a:off x="780288" y="4312920"/>
            <a:ext cx="6781800" cy="13335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kumimoji="0" lang="zh-CN" altLang="en-US" dirty="0">
                <a:latin typeface="+mj-ea"/>
                <a:ea typeface="+mj-ea"/>
              </a:rPr>
              <a:t>（一）</a:t>
            </a:r>
            <a:r>
              <a:rPr kumimoji="0" lang="zh-CN" altLang="en-US" dirty="0">
                <a:latin typeface="+mj-ea"/>
                <a:ea typeface="+mj-ea"/>
                <a:cs typeface="宋体" charset="0"/>
              </a:rPr>
              <a:t>数据库</a:t>
            </a:r>
            <a:endParaRPr kumimoji="0" lang="en-GB" altLang="zh-CN" dirty="0">
              <a:latin typeface="+mj-ea"/>
              <a:ea typeface="+mj-ea"/>
              <a:cs typeface="宋体" charset="0"/>
            </a:endParaRPr>
          </a:p>
        </p:txBody>
      </p:sp>
      <p:sp>
        <p:nvSpPr>
          <p:cNvPr id="124930" name="Content Placeholder 2"/>
          <p:cNvSpPr>
            <a:spLocks noGrp="1"/>
          </p:cNvSpPr>
          <p:nvPr>
            <p:ph idx="1"/>
          </p:nvPr>
        </p:nvSpPr>
        <p:spPr bwMode="auto">
          <a:xfrm>
            <a:off x="986790" y="680253"/>
            <a:ext cx="7645146" cy="345283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r>
              <a:rPr kumimoji="0" lang="en-US" altLang="zh-CN" dirty="0">
                <a:latin typeface="Calibri" charset="0"/>
                <a:ea typeface="宋体" charset="0"/>
                <a:cs typeface="宋体" charset="0"/>
                <a:hlinkClick r:id="rId3"/>
              </a:rPr>
              <a:t>http://sdinotice.hkex.com.hk/di/NSSrchMethod.aspx?src=MAIN&amp;lang=EN&amp;in=1&amp;</a:t>
            </a:r>
            <a:r>
              <a:rPr kumimoji="0" lang="en-US" altLang="zh-CN" dirty="0">
                <a:latin typeface="Calibri" charset="0"/>
                <a:ea typeface="宋体" charset="0"/>
                <a:cs typeface="宋体" charset="0"/>
              </a:rPr>
              <a:t> HK-listed companies search by shareholder</a:t>
            </a:r>
          </a:p>
          <a:p>
            <a:r>
              <a:rPr kumimoji="0" lang="pl-PL" altLang="zh-CN" dirty="0">
                <a:latin typeface="Calibri" charset="0"/>
                <a:ea typeface="宋体" charset="0"/>
                <a:cs typeface="宋体" charset="0"/>
                <a:hlinkClick r:id="rId4"/>
              </a:rPr>
              <a:t>https://www.fpds.gov/fpdsng_cms/index.php/en/</a:t>
            </a:r>
            <a:r>
              <a:rPr kumimoji="0" lang="pl-PL" altLang="zh-CN" dirty="0">
                <a:latin typeface="Calibri" charset="0"/>
                <a:ea typeface="宋体" charset="0"/>
                <a:cs typeface="宋体" charset="0"/>
              </a:rPr>
              <a:t> </a:t>
            </a:r>
            <a:r>
              <a:rPr kumimoji="0" lang="pl-PL" altLang="zh-CN" dirty="0" err="1">
                <a:latin typeface="Calibri" charset="0"/>
                <a:ea typeface="宋体" charset="0"/>
                <a:cs typeface="宋体" charset="0"/>
              </a:rPr>
              <a:t>Chinese</a:t>
            </a:r>
            <a:r>
              <a:rPr kumimoji="0" lang="pl-PL" altLang="zh-CN" dirty="0">
                <a:latin typeface="Calibri" charset="0"/>
                <a:ea typeface="宋体" charset="0"/>
                <a:cs typeface="宋体" charset="0"/>
              </a:rPr>
              <a:t> </a:t>
            </a:r>
            <a:r>
              <a:rPr kumimoji="0" lang="pl-PL" altLang="zh-CN" dirty="0" err="1">
                <a:latin typeface="Calibri" charset="0"/>
                <a:ea typeface="宋体" charset="0"/>
                <a:cs typeface="宋体" charset="0"/>
              </a:rPr>
              <a:t>companies</a:t>
            </a:r>
            <a:r>
              <a:rPr kumimoji="0" lang="pl-PL" altLang="zh-CN" dirty="0">
                <a:latin typeface="Calibri" charset="0"/>
                <a:ea typeface="宋体" charset="0"/>
                <a:cs typeface="宋体" charset="0"/>
              </a:rPr>
              <a:t> </a:t>
            </a:r>
            <a:r>
              <a:rPr kumimoji="0" lang="pl-PL" altLang="zh-CN" dirty="0" err="1">
                <a:latin typeface="Calibri" charset="0"/>
                <a:ea typeface="宋体" charset="0"/>
                <a:cs typeface="宋体" charset="0"/>
              </a:rPr>
              <a:t>doing</a:t>
            </a:r>
            <a:r>
              <a:rPr kumimoji="0" lang="pl-PL" altLang="zh-CN" dirty="0">
                <a:latin typeface="Calibri" charset="0"/>
                <a:ea typeface="宋体" charset="0"/>
                <a:cs typeface="宋体" charset="0"/>
              </a:rPr>
              <a:t> business with US federal </a:t>
            </a:r>
            <a:r>
              <a:rPr kumimoji="0" lang="pl-PL" altLang="zh-CN" dirty="0" err="1">
                <a:latin typeface="Calibri" charset="0"/>
                <a:ea typeface="宋体" charset="0"/>
                <a:cs typeface="宋体" charset="0"/>
              </a:rPr>
              <a:t>government</a:t>
            </a:r>
            <a:endParaRPr kumimoji="0" lang="pl-PL" altLang="zh-CN" dirty="0">
              <a:latin typeface="Calibri" charset="0"/>
              <a:ea typeface="宋体" charset="0"/>
              <a:cs typeface="宋体" charset="0"/>
            </a:endParaRPr>
          </a:p>
          <a:p>
            <a:r>
              <a:rPr kumimoji="0" lang="en-US" altLang="zh-CN" dirty="0">
                <a:latin typeface="Calibri" charset="0"/>
                <a:ea typeface="宋体" charset="0"/>
                <a:cs typeface="宋体" charset="0"/>
                <a:hlinkClick r:id="rId5"/>
              </a:rPr>
              <a:t>http://www.fara.gov/quick-search.html</a:t>
            </a:r>
            <a:r>
              <a:rPr kumimoji="0" lang="en-US" altLang="zh-CN" dirty="0">
                <a:latin typeface="Calibri" charset="0"/>
                <a:ea typeface="宋体" charset="0"/>
                <a:cs typeface="宋体" charset="0"/>
              </a:rPr>
              <a:t> US </a:t>
            </a:r>
            <a:r>
              <a:rPr kumimoji="0" lang="en-US" altLang="zh-CN" dirty="0" err="1">
                <a:latin typeface="Calibri" charset="0"/>
                <a:ea typeface="宋体" charset="0"/>
                <a:cs typeface="宋体" charset="0"/>
              </a:rPr>
              <a:t>lobbiest</a:t>
            </a:r>
            <a:r>
              <a:rPr kumimoji="0" lang="en-US" altLang="zh-CN" dirty="0">
                <a:latin typeface="Calibri" charset="0"/>
                <a:ea typeface="宋体" charset="0"/>
                <a:cs typeface="宋体" charset="0"/>
              </a:rPr>
              <a:t> search</a:t>
            </a:r>
            <a:endParaRPr kumimoji="0" lang="zh-CN" altLang="en-US" dirty="0">
              <a:latin typeface="Calibri" charset="0"/>
              <a:ea typeface="宋体" charset="0"/>
              <a:cs typeface="宋体" charset="0"/>
            </a:endParaRPr>
          </a:p>
          <a:p>
            <a:r>
              <a:rPr lang="en-US" altLang="zh-CN" dirty="0">
                <a:latin typeface="Calibri" charset="0"/>
                <a:ea typeface="宋体" charset="0"/>
                <a:cs typeface="宋体" charset="0"/>
                <a:hlinkClick r:id="rId6"/>
              </a:rPr>
              <a:t>http://www.accessdata.fda.gov/scripts/importrefusals/</a:t>
            </a:r>
            <a:r>
              <a:rPr lang="en-US" altLang="zh-CN" dirty="0">
                <a:latin typeface="Calibri" charset="0"/>
                <a:ea typeface="宋体" charset="0"/>
                <a:cs typeface="宋体" charset="0"/>
              </a:rPr>
              <a:t> FDA black list</a:t>
            </a:r>
          </a:p>
          <a:p>
            <a:endParaRPr kumimoji="0" lang="pl-PL" altLang="zh-CN" dirty="0">
              <a:latin typeface="Calibri" charset="0"/>
              <a:ea typeface="宋体" charset="0"/>
              <a:cs typeface="宋体" charset="0"/>
            </a:endParaRPr>
          </a:p>
          <a:p>
            <a:endParaRPr kumimoji="0" lang="en-US" altLang="zh-CN" dirty="0">
              <a:latin typeface="Calibri" charset="0"/>
              <a:ea typeface="宋体" charset="0"/>
              <a:cs typeface="宋体" charset="0"/>
            </a:endParaRPr>
          </a:p>
          <a:p>
            <a:endParaRPr kumimoji="0" lang="en-GB" altLang="zh-CN" dirty="0">
              <a:latin typeface="Calibri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600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/>
          <p:cNvSpPr>
            <a:spLocks noGrp="1"/>
          </p:cNvSpPr>
          <p:nvPr>
            <p:ph type="title"/>
          </p:nvPr>
        </p:nvSpPr>
        <p:spPr bwMode="auto">
          <a:xfrm>
            <a:off x="688848" y="4326636"/>
            <a:ext cx="6781800" cy="13335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kumimoji="0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（一）数据库</a:t>
            </a:r>
            <a:endParaRPr kumimoji="0" lang="en-GB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0500" y="575572"/>
            <a:ext cx="6326460" cy="3751064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kumimoji="0" lang="zh-CN" altLang="en-US" dirty="0"/>
              <a:t>北京工商信息网</a:t>
            </a:r>
            <a:endParaRPr kumimoji="0" lang="en-GB" dirty="0"/>
          </a:p>
          <a:p>
            <a:pPr marL="0" indent="0">
              <a:buNone/>
              <a:defRPr/>
            </a:pPr>
            <a:r>
              <a:rPr kumimoji="0" lang="sk-SK" dirty="0">
                <a:hlinkClick r:id="rId3"/>
              </a:rPr>
              <a:t>http://qyxy.baic.gov.cn/</a:t>
            </a:r>
            <a:r>
              <a:rPr kumimoji="0" lang="sk-SK" dirty="0"/>
              <a:t> </a:t>
            </a:r>
          </a:p>
          <a:p>
            <a:pPr>
              <a:defRPr/>
            </a:pPr>
            <a:r>
              <a:rPr kumimoji="0" lang="zh-CN" altLang="en-US" dirty="0"/>
              <a:t>深圳工商信息网</a:t>
            </a:r>
            <a:endParaRPr kumimoji="0" lang="sk-SK" dirty="0"/>
          </a:p>
          <a:p>
            <a:pPr marL="0" indent="0">
              <a:buNone/>
              <a:defRPr/>
            </a:pPr>
            <a:r>
              <a:rPr kumimoji="0" lang="pl-PL" dirty="0">
                <a:hlinkClick r:id="rId4"/>
              </a:rPr>
              <a:t>http://www.szcredit.com.cn/web/Index.aspx</a:t>
            </a:r>
            <a:r>
              <a:rPr kumimoji="0" lang="pl-PL" dirty="0"/>
              <a:t> </a:t>
            </a:r>
          </a:p>
          <a:p>
            <a:pPr>
              <a:defRPr/>
            </a:pPr>
            <a:r>
              <a:rPr kumimoji="0" lang="zh-CN" altLang="en-US" dirty="0"/>
              <a:t>全国企业信用信息公示系统</a:t>
            </a:r>
            <a:endParaRPr kumimoji="0" lang="pl-PL" dirty="0"/>
          </a:p>
          <a:p>
            <a:pPr marL="0" indent="0">
              <a:buNone/>
              <a:defRPr/>
            </a:pPr>
            <a:r>
              <a:rPr lang="pl-PL" dirty="0">
                <a:hlinkClick r:id="rId5"/>
              </a:rPr>
              <a:t>http://gsxt.saic.gov.cn/</a:t>
            </a:r>
            <a:r>
              <a:rPr lang="pl-PL" dirty="0"/>
              <a:t> </a:t>
            </a:r>
            <a:endParaRPr lang="zh-CN" altLang="en-US" dirty="0"/>
          </a:p>
          <a:p>
            <a:pPr marL="0" indent="0">
              <a:buNone/>
              <a:defRPr/>
            </a:pPr>
            <a:r>
              <a:rPr lang="zh-CN" altLang="en-US" dirty="0"/>
              <a:t> 企业财务报告、股权变更等</a:t>
            </a:r>
          </a:p>
          <a:p>
            <a:pPr marL="0" indent="0">
              <a:buNone/>
              <a:defRPr/>
            </a:pPr>
            <a:r>
              <a:rPr lang="en-US" dirty="0">
                <a:hlinkClick r:id="rId6"/>
              </a:rPr>
              <a:t>https://www.wind.com.cn/NewSite/data.html</a:t>
            </a:r>
            <a:endParaRPr lang="en-US" dirty="0"/>
          </a:p>
          <a:p>
            <a:pPr marL="0" indent="0">
              <a:buNone/>
              <a:defRPr/>
            </a:pPr>
            <a:r>
              <a:rPr lang="zh-CN" altLang="en-US" dirty="0"/>
              <a:t>中国经济社会大数据研究平台</a:t>
            </a:r>
            <a:endParaRPr kumimoji="0" lang="pl-PL" altLang="zh-CN" dirty="0"/>
          </a:p>
          <a:p>
            <a:pPr marL="0" indent="0">
              <a:buNone/>
              <a:defRPr/>
            </a:pPr>
            <a:r>
              <a:rPr lang="en-US" dirty="0">
                <a:hlinkClick r:id="rId7"/>
              </a:rPr>
              <a:t>https://data.cnki.net</a:t>
            </a:r>
            <a:endParaRPr lang="en-US" dirty="0"/>
          </a:p>
          <a:p>
            <a:pPr marL="0" indent="0">
              <a:buNone/>
              <a:defRPr/>
            </a:pPr>
            <a:endParaRPr kumimoji="0" lang="en-GB" dirty="0"/>
          </a:p>
        </p:txBody>
      </p:sp>
    </p:spTree>
    <p:extLst>
      <p:ext uri="{BB962C8B-B14F-4D97-AF65-F5344CB8AC3E}">
        <p14:creationId xmlns:p14="http://schemas.microsoft.com/office/powerpoint/2010/main" val="161458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j-ea"/>
                <a:ea typeface="+mj-ea"/>
              </a:rPr>
              <a:t>（一）数据库</a:t>
            </a:r>
            <a:endParaRPr lang="en-US" dirty="0">
              <a:latin typeface="+mj-ea"/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4770" y="453511"/>
            <a:ext cx="6326460" cy="380507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hlinkClick r:id="rId3"/>
              </a:rPr>
              <a:t>http://www.ipe.org.cn/</a:t>
            </a:r>
            <a:r>
              <a:rPr lang="zh-CN" altLang="en-US" dirty="0"/>
              <a:t> 全国空气质量</a:t>
            </a:r>
          </a:p>
          <a:p>
            <a:r>
              <a:rPr lang="en-US" altLang="zh-CN" dirty="0">
                <a:hlinkClick r:id="rId4"/>
              </a:rPr>
              <a:t>http://datacenter.mep.gov.cn/index</a:t>
            </a:r>
            <a:r>
              <a:rPr lang="zh-CN" altLang="en-US" dirty="0"/>
              <a:t> 环保部数据中心每日空气质量等</a:t>
            </a:r>
          </a:p>
          <a:p>
            <a:r>
              <a:rPr lang="en-US" altLang="zh-CN" dirty="0">
                <a:hlinkClick r:id="rId5"/>
              </a:rPr>
              <a:t>https://wat.epmap.org/</a:t>
            </a:r>
            <a:r>
              <a:rPr lang="zh-CN" altLang="en-US" dirty="0"/>
              <a:t> 青悦开放环境数据中心</a:t>
            </a:r>
          </a:p>
          <a:p>
            <a:r>
              <a:rPr lang="en-US" dirty="0">
                <a:hlinkClick r:id="rId6"/>
              </a:rPr>
              <a:t>http://wenshu.court.gov.cn/</a:t>
            </a:r>
            <a:r>
              <a:rPr lang="zh-CN" altLang="en-US" dirty="0"/>
              <a:t> 中国裁判文书网</a:t>
            </a:r>
          </a:p>
          <a:p>
            <a:r>
              <a:rPr lang="en-US" dirty="0">
                <a:hlinkClick r:id="rId7"/>
              </a:rPr>
              <a:t>http://chinadatacenter.org/</a:t>
            </a:r>
            <a:r>
              <a:rPr lang="zh-CN" altLang="en-US" dirty="0"/>
              <a:t> 密西根大学中国数据中心</a:t>
            </a:r>
          </a:p>
          <a:p>
            <a:r>
              <a:rPr lang="en-US" dirty="0">
                <a:hlinkClick r:id="rId8"/>
              </a:rPr>
              <a:t>http://cpgis.fudan.edu.cn/cpgis/default.asp</a:t>
            </a:r>
            <a:r>
              <a:rPr lang="zh-CN" altLang="en-US" dirty="0"/>
              <a:t> 复旦大学中国人口地理信息系统</a:t>
            </a:r>
          </a:p>
          <a:p>
            <a:r>
              <a:rPr lang="en-US" dirty="0">
                <a:hlinkClick r:id="rId9"/>
              </a:rPr>
              <a:t>https://web.archive.org/</a:t>
            </a:r>
            <a:r>
              <a:rPr lang="zh-CN" altLang="en-US" dirty="0"/>
              <a:t> </a:t>
            </a:r>
            <a:r>
              <a:rPr lang="en-US" altLang="zh-CN" dirty="0" err="1"/>
              <a:t>wayback</a:t>
            </a:r>
            <a:r>
              <a:rPr lang="zh-CN" altLang="en-US" dirty="0"/>
              <a:t> </a:t>
            </a:r>
            <a:r>
              <a:rPr lang="en-US" altLang="zh-CN" dirty="0"/>
              <a:t>machine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861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j-ea"/>
                <a:ea typeface="+mj-ea"/>
              </a:rPr>
              <a:t>（一）数据库</a:t>
            </a:r>
            <a:endParaRPr lang="en-US" dirty="0">
              <a:latin typeface="+mj-ea"/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http://publicrecords.searchsystems.net/Other_Nations/Asia_Free_Public_Records/</a:t>
            </a:r>
            <a:r>
              <a:rPr lang="en-US" dirty="0"/>
              <a:t> </a:t>
            </a:r>
            <a:r>
              <a:rPr lang="zh-CN" altLang="en-US" dirty="0"/>
              <a:t>亚洲国家的公共数据查询索引</a:t>
            </a:r>
            <a:endParaRPr lang="en-US" altLang="zh-CN" dirty="0"/>
          </a:p>
          <a:p>
            <a:r>
              <a:rPr lang="en-US" dirty="0">
                <a:hlinkClick r:id="rId4"/>
              </a:rPr>
              <a:t>http://www.worldlii.org/catalog/214.html</a:t>
            </a:r>
            <a:r>
              <a:rPr lang="zh-CN" altLang="en-US" dirty="0"/>
              <a:t> 中国大陆法律类数据</a:t>
            </a:r>
            <a:endParaRPr lang="en-US" altLang="zh-CN" dirty="0"/>
          </a:p>
          <a:p>
            <a:r>
              <a:rPr lang="zh-CN" altLang="en-US" dirty="0"/>
              <a:t>个人搜集整理：</a:t>
            </a:r>
            <a:endParaRPr lang="en-US" altLang="zh-CN" dirty="0"/>
          </a:p>
          <a:p>
            <a:r>
              <a:rPr lang="en-US" dirty="0">
                <a:hlinkClick r:id="rId5"/>
              </a:rPr>
              <a:t>https://docs.google.com/spreadsheets/d/1hU7Snj4KZ-ppyy388l-sV4I26n4yGVb8xYnygPOS-5k/edit#gid=0</a:t>
            </a:r>
            <a:r>
              <a:rPr lang="zh-CN" alt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434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B35688-CD33-DD4E-95D2-D2499239F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A0C864A-9214-994A-AE6E-6E6735F529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3200" dirty="0">
                <a:hlinkClick r:id="rId3"/>
              </a:rPr>
              <a:t>在中国我们如何收集数据？全球数据收集大教程</a:t>
            </a:r>
            <a:endParaRPr lang="zh-CN" altLang="en-US" sz="3200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0660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A92E6F-FAF7-3B42-AE09-1B49701FA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练习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D9E7F27-854A-6D40-9E4A-B0142C11F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将找到的数据资源列出来，并注明出处，做成一张表格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2187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3711A9-7499-BF43-8A70-5C22C2B94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（二）网络在线搜索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63DB1-3BBA-9247-8FD5-4C922C7F8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+mj-ea"/>
                <a:ea typeface="+mj-ea"/>
              </a:rPr>
              <a:t>机构网络平台（政府、其它机构）</a:t>
            </a:r>
            <a:endParaRPr lang="en-US" altLang="zh-CN" dirty="0">
              <a:latin typeface="+mj-ea"/>
              <a:ea typeface="+mj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kumimoji="1" lang="en-US" altLang="zh-CN" dirty="0" err="1">
                <a:latin typeface="+mj-ea"/>
                <a:ea typeface="+mj-ea"/>
              </a:rPr>
              <a:t>e.g</a:t>
            </a:r>
            <a:r>
              <a:rPr kumimoji="1" lang="zh-CN" altLang="en-US" dirty="0">
                <a:latin typeface="+mj-ea"/>
                <a:ea typeface="+mj-ea"/>
              </a:rPr>
              <a:t>政府公开数据、上市公司财报数据、社交媒体</a:t>
            </a:r>
            <a:endParaRPr kumimoji="1" lang="en-US" altLang="zh-CN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kumimoji="1" lang="zh-CN" altLang="en-US" dirty="0">
                <a:latin typeface="+mj-ea"/>
                <a:ea typeface="+mj-ea"/>
              </a:rPr>
              <a:t>谷歌</a:t>
            </a:r>
            <a:r>
              <a:rPr kumimoji="1" lang="en-US" altLang="zh-CN" dirty="0">
                <a:latin typeface="+mj-ea"/>
                <a:ea typeface="+mj-ea"/>
              </a:rPr>
              <a:t>public</a:t>
            </a:r>
            <a:r>
              <a:rPr kumimoji="1" lang="zh-CN" altLang="en-US" dirty="0">
                <a:latin typeface="+mj-ea"/>
                <a:ea typeface="+mj-ea"/>
              </a:rPr>
              <a:t> </a:t>
            </a:r>
            <a:r>
              <a:rPr kumimoji="1" lang="en-US" altLang="zh-CN" dirty="0">
                <a:latin typeface="+mj-ea"/>
                <a:ea typeface="+mj-ea"/>
              </a:rPr>
              <a:t>data</a:t>
            </a:r>
            <a:r>
              <a:rPr kumimoji="1" lang="zh-CN" altLang="en-US" dirty="0">
                <a:latin typeface="+mj-ea"/>
                <a:ea typeface="+mj-ea"/>
              </a:rPr>
              <a:t> </a:t>
            </a:r>
            <a:r>
              <a:rPr kumimoji="1" lang="en-US" altLang="zh-CN" dirty="0">
                <a:latin typeface="+mj-ea"/>
                <a:ea typeface="+mj-ea"/>
              </a:rPr>
              <a:t>explore</a:t>
            </a:r>
            <a:r>
              <a:rPr kumimoji="1" lang="zh-CN" altLang="en-US" dirty="0">
                <a:latin typeface="+mj-ea"/>
                <a:ea typeface="+mj-ea"/>
              </a:rPr>
              <a:t>，</a:t>
            </a:r>
            <a:r>
              <a:rPr kumimoji="1" lang="en-US" altLang="zh-CN" dirty="0">
                <a:latin typeface="+mj-ea"/>
                <a:ea typeface="+mj-ea"/>
              </a:rPr>
              <a:t>google</a:t>
            </a:r>
            <a:r>
              <a:rPr kumimoji="1" lang="zh-CN" altLang="en-US" dirty="0">
                <a:latin typeface="+mj-ea"/>
                <a:ea typeface="+mj-ea"/>
              </a:rPr>
              <a:t> </a:t>
            </a:r>
            <a:r>
              <a:rPr kumimoji="1" lang="en-US" altLang="zh-CN" dirty="0">
                <a:latin typeface="+mj-ea"/>
                <a:ea typeface="+mj-ea"/>
              </a:rPr>
              <a:t>trends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dirty="0">
                <a:latin typeface="+mj-ea"/>
                <a:ea typeface="+mj-ea"/>
              </a:rPr>
              <a:t>案例：</a:t>
            </a:r>
            <a:r>
              <a:rPr lang="zh-CN" altLang="en-US" dirty="0">
                <a:latin typeface="+mj-ea"/>
                <a:ea typeface="+mj-ea"/>
                <a:hlinkClick r:id="rId3"/>
              </a:rPr>
              <a:t>食物的节奏</a:t>
            </a:r>
            <a:r>
              <a:rPr lang="en-US" altLang="zh-CN" dirty="0">
                <a:latin typeface="+mj-ea"/>
                <a:ea typeface="+mj-ea"/>
                <a:hlinkClick r:id="rId3"/>
              </a:rPr>
              <a:t>Rhythm</a:t>
            </a:r>
            <a:r>
              <a:rPr lang="zh-CN" altLang="en-US" dirty="0">
                <a:latin typeface="+mj-ea"/>
                <a:ea typeface="+mj-ea"/>
                <a:hlinkClick r:id="rId3"/>
              </a:rPr>
              <a:t> </a:t>
            </a:r>
            <a:r>
              <a:rPr lang="en-US" altLang="zh-CN" dirty="0">
                <a:latin typeface="+mj-ea"/>
                <a:ea typeface="+mj-ea"/>
                <a:hlinkClick r:id="rId3"/>
              </a:rPr>
              <a:t>of</a:t>
            </a:r>
            <a:r>
              <a:rPr lang="zh-CN" altLang="en-US" dirty="0">
                <a:latin typeface="+mj-ea"/>
                <a:ea typeface="+mj-ea"/>
                <a:hlinkClick r:id="rId3"/>
              </a:rPr>
              <a:t> </a:t>
            </a:r>
            <a:r>
              <a:rPr lang="en-US" altLang="zh-CN" dirty="0">
                <a:latin typeface="+mj-ea"/>
                <a:ea typeface="+mj-ea"/>
                <a:hlinkClick r:id="rId3"/>
              </a:rPr>
              <a:t>Food</a:t>
            </a:r>
            <a:endParaRPr lang="en-US" altLang="zh-CN" dirty="0">
              <a:latin typeface="+mj-ea"/>
              <a:ea typeface="+mj-ea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5335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749" y="308751"/>
            <a:ext cx="6392243" cy="5255123"/>
          </a:xfrm>
        </p:spPr>
      </p:pic>
    </p:spTree>
    <p:extLst>
      <p:ext uri="{BB962C8B-B14F-4D97-AF65-F5344CB8AC3E}">
        <p14:creationId xmlns:p14="http://schemas.microsoft.com/office/powerpoint/2010/main" val="2125023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/>
          <p:cNvSpPr>
            <a:spLocks noGrp="1"/>
          </p:cNvSpPr>
          <p:nvPr>
            <p:ph type="title"/>
          </p:nvPr>
        </p:nvSpPr>
        <p:spPr bwMode="auto">
          <a:xfrm>
            <a:off x="707136" y="4127061"/>
            <a:ext cx="6781800" cy="13335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kumimoji="0" lang="zh-CN" altLang="en-US" dirty="0">
                <a:latin typeface="+mj-ea"/>
                <a:ea typeface="+mj-ea"/>
                <a:cs typeface="宋体" charset="0"/>
              </a:rPr>
              <a:t>小工具</a:t>
            </a:r>
            <a:endParaRPr kumimoji="0" lang="en-GB" altLang="zh-CN" dirty="0">
              <a:latin typeface="+mj-ea"/>
              <a:ea typeface="+mj-ea"/>
              <a:cs typeface="宋体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978" y="1600507"/>
            <a:ext cx="6172200" cy="3394472"/>
          </a:xfrm>
        </p:spPr>
        <p:txBody>
          <a:bodyPr/>
          <a:lstStyle/>
          <a:p>
            <a:pPr>
              <a:defRPr/>
            </a:pPr>
            <a:r>
              <a:rPr kumimoji="0" lang="en-US" dirty="0"/>
              <a:t>J</a:t>
            </a:r>
            <a:r>
              <a:rPr kumimoji="0" lang="en-GB" dirty="0" err="1"/>
              <a:t>effrey’s</a:t>
            </a:r>
            <a:r>
              <a:rPr kumimoji="0" lang="en-GB" dirty="0"/>
              <a:t> </a:t>
            </a:r>
            <a:r>
              <a:rPr kumimoji="0" lang="en-GB" dirty="0" err="1"/>
              <a:t>Exif</a:t>
            </a:r>
            <a:r>
              <a:rPr kumimoji="0" lang="en-GB" dirty="0"/>
              <a:t> Viewer</a:t>
            </a:r>
          </a:p>
          <a:p>
            <a:pPr marL="0" indent="0">
              <a:buNone/>
              <a:defRPr/>
            </a:pPr>
            <a:r>
              <a:rPr kumimoji="0" lang="pl-PL" dirty="0">
                <a:hlinkClick r:id="rId2"/>
              </a:rPr>
              <a:t>http://exif.regex.info/exif.cgi</a:t>
            </a:r>
            <a:endParaRPr kumimoji="0" lang="pl-PL" dirty="0"/>
          </a:p>
          <a:p>
            <a:pPr marL="0" indent="0">
              <a:buNone/>
              <a:defRPr/>
            </a:pPr>
            <a:r>
              <a:rPr kumimoji="0" lang="pl-PL" dirty="0"/>
              <a:t> </a:t>
            </a:r>
            <a:endParaRPr kumimoji="0" lang="en-GB" dirty="0"/>
          </a:p>
        </p:txBody>
      </p:sp>
      <p:pic>
        <p:nvPicPr>
          <p:cNvPr id="126979" name="Picture 3" descr="Screen shot 2014-12-10 at 21.46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772" y="1134926"/>
            <a:ext cx="4386715" cy="299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426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0D13D6-ACA9-6149-80BD-F1422F749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一、数据的含义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A22416-7955-BE48-AA5B-621F7FE0F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937260"/>
            <a:ext cx="7543800" cy="32385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data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——“facts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and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statistics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collected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together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for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reference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or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analysis”(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牛津词典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既包括数值也包括其它事实材料（如文本）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由数值、字符、符号等形式存在，可被计算机处理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本质上是构成推理和运算的基础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9341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endParaRPr kumimoji="0" lang="en-GB">
              <a:latin typeface="Calibri" charset="0"/>
              <a:ea typeface="宋体" charset="0"/>
              <a:cs typeface="宋体" charset="0"/>
            </a:endParaRPr>
          </a:p>
        </p:txBody>
      </p:sp>
      <p:pic>
        <p:nvPicPr>
          <p:cNvPr id="128002" name="Content Placeholder 3" descr="Screen shot 2014-12-10 at 23.26.52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473344"/>
            <a:ext cx="7810502" cy="439126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497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Title 1"/>
          <p:cNvSpPr>
            <a:spLocks noGrp="1"/>
          </p:cNvSpPr>
          <p:nvPr>
            <p:ph type="title"/>
          </p:nvPr>
        </p:nvSpPr>
        <p:spPr bwMode="auto">
          <a:xfrm>
            <a:off x="762000" y="4212336"/>
            <a:ext cx="6781800" cy="13335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kumimoji="0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（三）高级搜索</a:t>
            </a:r>
            <a:endParaRPr kumimoji="0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6434" name="Content Placeholder 2"/>
          <p:cNvSpPr>
            <a:spLocks noGrp="1"/>
          </p:cNvSpPr>
          <p:nvPr>
            <p:ph idx="1"/>
          </p:nvPr>
        </p:nvSpPr>
        <p:spPr bwMode="auto">
          <a:xfrm>
            <a:off x="762000" y="845820"/>
            <a:ext cx="7543800" cy="32385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zh-CN" sz="1800" b="1" dirty="0">
                <a:latin typeface="Microsoft YaHei" panose="020B0503020204020204" pitchFamily="34" charset="-122"/>
                <a:ea typeface="Microsoft YaHei" panose="020B0503020204020204" pitchFamily="34" charset="-122"/>
                <a:hlinkClick r:id="rId2"/>
              </a:rPr>
              <a:t>http://zh.wikipedia.org:80/w/index.php?title=Special:%E9%9A%8F%E6%9C%BA%E9%A1%B5%E9%9D%A2&amp;printable=yes</a:t>
            </a:r>
            <a:endParaRPr lang="en-US" altLang="zh-CN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http: </a:t>
            </a:r>
            <a:r>
              <a:rPr lang="ja-JP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协议</a:t>
            </a:r>
            <a:endParaRPr lang="en-US" altLang="ja-JP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18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zh.wikipedia.org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lang="ja-JP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服务器</a:t>
            </a:r>
            <a:endParaRPr lang="en-US" altLang="ja-JP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80:</a:t>
            </a:r>
            <a:r>
              <a:rPr lang="ja-JP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服务器上的网络</a:t>
            </a:r>
            <a:r>
              <a:rPr lang="ja-JP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hlinkClick r:id="rId3" tooltip="端口号（页面不存在）"/>
              </a:rPr>
              <a:t>端口号</a:t>
            </a:r>
            <a:endParaRPr lang="en-US" altLang="ja-JP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/w/</a:t>
            </a:r>
            <a:r>
              <a:rPr lang="en-US" altLang="zh-CN" sz="18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index.php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ja-JP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路径</a:t>
            </a:r>
            <a:r>
              <a:rPr lang="en-US" altLang="ja-JP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文章所储存的文件夹</a:t>
            </a:r>
            <a:r>
              <a:rPr lang="en-US" altLang="ja-JP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</a:p>
          <a:p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?title=Special:%E9%9A%8F%E6%9C%BA%E9%A1%B5%E9%9D%A2&amp;printable=yes:</a:t>
            </a:r>
            <a:r>
              <a:rPr lang="ja-JP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询问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具体文章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en-US" altLang="ja-JP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buFont typeface="Arial" charset="0"/>
              <a:buNone/>
            </a:pPr>
            <a:endParaRPr lang="en-US" altLang="zh-CN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4667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itle 1"/>
          <p:cNvSpPr>
            <a:spLocks noGrp="1"/>
          </p:cNvSpPr>
          <p:nvPr>
            <p:ph type="title"/>
          </p:nvPr>
        </p:nvSpPr>
        <p:spPr bwMode="auto">
          <a:xfrm>
            <a:off x="762000" y="4230624"/>
            <a:ext cx="6781800" cy="13335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kumimoji="0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（三）高级搜索</a:t>
            </a:r>
            <a:endParaRPr kumimoji="0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7458" name="Content Placeholder 2"/>
          <p:cNvSpPr>
            <a:spLocks noGrp="1"/>
          </p:cNvSpPr>
          <p:nvPr>
            <p:ph idx="1"/>
          </p:nvPr>
        </p:nvSpPr>
        <p:spPr bwMode="auto">
          <a:xfrm>
            <a:off x="762000" y="736092"/>
            <a:ext cx="7543800" cy="32385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+    -</a:t>
            </a:r>
          </a:p>
          <a:p>
            <a:r>
              <a:rPr lang="en-US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url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 uniform resource locator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统一资源定位符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link: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搜链接到某网址的网站</a:t>
            </a:r>
            <a:endParaRPr lang="en-US" altLang="ja-JP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inurl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搜同类属性的资源</a:t>
            </a:r>
            <a:endParaRPr lang="en-US" altLang="ja-JP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site: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搜特定网站</a:t>
            </a:r>
            <a:endParaRPr lang="en-US" altLang="ja-JP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intitle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文档标签</a:t>
            </a:r>
            <a:endParaRPr lang="en-US" altLang="ja-JP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filetype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固定文件类型</a:t>
            </a:r>
            <a:r>
              <a:rPr lang="en-US" altLang="ja-JP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cache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：网页快照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Site map</a:t>
            </a:r>
          </a:p>
          <a:p>
            <a:endParaRPr lang="en-US" altLang="zh-CN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2446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3E4AF9-17BE-7845-9E11-A1BB59784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810000"/>
            <a:ext cx="7543800" cy="1333500"/>
          </a:xfrm>
        </p:spPr>
        <p:txBody>
          <a:bodyPr/>
          <a:lstStyle/>
          <a:p>
            <a:r>
              <a:rPr lang="zh-CN" altLang="en-US" dirty="0">
                <a:latin typeface="+mj-ea"/>
                <a:ea typeface="+mj-ea"/>
              </a:rPr>
              <a:t>搜索引擎</a:t>
            </a:r>
            <a:r>
              <a:rPr lang="en-US" altLang="zh-CN" dirty="0">
                <a:latin typeface="+mj-ea"/>
                <a:ea typeface="+mj-ea"/>
              </a:rPr>
              <a:t>(</a:t>
            </a:r>
            <a:r>
              <a:rPr lang="zh-CN" altLang="en-US" dirty="0">
                <a:latin typeface="+mj-ea"/>
                <a:ea typeface="+mj-ea"/>
              </a:rPr>
              <a:t>百度</a:t>
            </a:r>
            <a:r>
              <a:rPr lang="en-US" altLang="zh-CN" dirty="0">
                <a:latin typeface="+mj-ea"/>
                <a:ea typeface="+mj-ea"/>
              </a:rPr>
              <a:t>)</a:t>
            </a:r>
            <a:endParaRPr kumimoji="1" lang="zh-CN" altLang="en-US" dirty="0">
              <a:latin typeface="+mj-ea"/>
              <a:ea typeface="+mj-ea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46281D-9271-2A4A-867D-A51B92306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84888"/>
            <a:ext cx="7543800" cy="381388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kumimoji="1" lang="zh-CN" altLang="en-US" dirty="0">
                <a:latin typeface="+mj-ea"/>
                <a:ea typeface="+mj-ea"/>
              </a:rPr>
              <a:t>（</a:t>
            </a:r>
            <a:r>
              <a:rPr kumimoji="1" lang="en-US" altLang="zh-CN" dirty="0">
                <a:latin typeface="+mj-ea"/>
                <a:ea typeface="+mj-ea"/>
              </a:rPr>
              <a:t>1</a:t>
            </a:r>
            <a:r>
              <a:rPr kumimoji="1" lang="zh-CN" altLang="en-US" dirty="0">
                <a:latin typeface="+mj-ea"/>
                <a:ea typeface="+mj-ea"/>
              </a:rPr>
              <a:t>）不同搜索引擎算法不同，搜索有差异</a:t>
            </a:r>
            <a:endParaRPr kumimoji="1" lang="en-US" altLang="zh-CN" dirty="0">
              <a:latin typeface="+mj-ea"/>
              <a:ea typeface="+mj-ea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zh-CN" altLang="en-US" dirty="0">
                <a:latin typeface="+mj-ea"/>
                <a:ea typeface="+mj-ea"/>
              </a:rPr>
              <a:t>（</a:t>
            </a:r>
            <a:r>
              <a:rPr lang="en-US" altLang="zh-CN" dirty="0">
                <a:latin typeface="+mj-ea"/>
                <a:ea typeface="+mj-ea"/>
              </a:rPr>
              <a:t>2</a:t>
            </a:r>
            <a:r>
              <a:rPr lang="zh-CN" altLang="en-US" dirty="0">
                <a:latin typeface="+mj-ea"/>
                <a:ea typeface="+mj-ea"/>
              </a:rPr>
              <a:t>）数据集：关键词</a:t>
            </a:r>
            <a:r>
              <a:rPr lang="en-US" altLang="zh-CN" dirty="0">
                <a:latin typeface="+mj-ea"/>
                <a:ea typeface="+mj-ea"/>
              </a:rPr>
              <a:t>.</a:t>
            </a:r>
            <a:r>
              <a:rPr lang="en-US" altLang="zh-CN" dirty="0" err="1">
                <a:latin typeface="+mj-ea"/>
                <a:ea typeface="+mj-ea"/>
              </a:rPr>
              <a:t>xls</a:t>
            </a:r>
            <a:r>
              <a:rPr lang="zh-CN" altLang="en-US" dirty="0">
                <a:latin typeface="+mj-ea"/>
                <a:ea typeface="+mj-ea"/>
              </a:rPr>
              <a:t>、关键词</a:t>
            </a:r>
            <a:r>
              <a:rPr lang="en-US" altLang="zh-CN" dirty="0">
                <a:latin typeface="+mj-ea"/>
                <a:ea typeface="+mj-ea"/>
              </a:rPr>
              <a:t>.csv,</a:t>
            </a:r>
            <a:r>
              <a:rPr lang="zh-CN" altLang="en-US" dirty="0">
                <a:latin typeface="+mj-ea"/>
                <a:ea typeface="+mj-ea"/>
              </a:rPr>
              <a:t>   </a:t>
            </a:r>
            <a:r>
              <a:rPr lang="en-US" altLang="zh-CN" dirty="0">
                <a:latin typeface="+mj-ea"/>
                <a:ea typeface="+mj-ea"/>
              </a:rPr>
              <a:t>e.g.</a:t>
            </a:r>
            <a:r>
              <a:rPr lang="zh-CN" altLang="en-US" dirty="0">
                <a:latin typeface="+mj-ea"/>
                <a:ea typeface="+mj-ea"/>
              </a:rPr>
              <a:t> “上海人口</a:t>
            </a:r>
            <a:r>
              <a:rPr lang="en-US" altLang="zh-CN" dirty="0">
                <a:latin typeface="+mj-ea"/>
                <a:ea typeface="+mj-ea"/>
              </a:rPr>
              <a:t>.</a:t>
            </a:r>
            <a:r>
              <a:rPr lang="en-US" altLang="zh-CN" dirty="0" err="1">
                <a:latin typeface="+mj-ea"/>
                <a:ea typeface="+mj-ea"/>
              </a:rPr>
              <a:t>xls</a:t>
            </a:r>
            <a:r>
              <a:rPr lang="zh-CN" altLang="en-US" dirty="0">
                <a:latin typeface="+mj-ea"/>
                <a:ea typeface="+mj-ea"/>
              </a:rPr>
              <a:t>”</a:t>
            </a:r>
            <a:r>
              <a:rPr lang="en-US" altLang="zh-CN" dirty="0">
                <a:latin typeface="+mj-ea"/>
                <a:ea typeface="+mj-ea"/>
              </a:rPr>
              <a:t>,</a:t>
            </a:r>
            <a:r>
              <a:rPr lang="zh-CN" altLang="en-US" dirty="0">
                <a:latin typeface="+mj-ea"/>
                <a:ea typeface="+mj-ea"/>
              </a:rPr>
              <a:t> 上海</a:t>
            </a:r>
            <a:r>
              <a:rPr lang="en-US" altLang="zh-CN" dirty="0">
                <a:latin typeface="+mj-ea"/>
                <a:ea typeface="+mj-ea"/>
              </a:rPr>
              <a:t>.</a:t>
            </a:r>
            <a:r>
              <a:rPr lang="en-US" altLang="zh-CN" dirty="0" err="1">
                <a:latin typeface="+mj-ea"/>
                <a:ea typeface="+mj-ea"/>
              </a:rPr>
              <a:t>shp</a:t>
            </a:r>
            <a:r>
              <a:rPr lang="en-US" altLang="zh-CN" dirty="0">
                <a:latin typeface="+mj-ea"/>
                <a:ea typeface="+mj-ea"/>
              </a:rPr>
              <a:t>,</a:t>
            </a:r>
            <a:r>
              <a:rPr lang="zh-CN" altLang="en-US" dirty="0">
                <a:latin typeface="+mj-ea"/>
                <a:ea typeface="+mj-ea"/>
              </a:rPr>
              <a:t> 疫苗案</a:t>
            </a:r>
            <a:r>
              <a:rPr lang="en-US" altLang="zh-CN" dirty="0" err="1">
                <a:latin typeface="+mj-ea"/>
                <a:ea typeface="+mj-ea"/>
              </a:rPr>
              <a:t>filetype:pdf</a:t>
            </a:r>
            <a:endParaRPr lang="en-US" altLang="zh-CN" dirty="0">
              <a:latin typeface="+mj-ea"/>
              <a:ea typeface="+mj-ea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zh-CN" altLang="en-US" dirty="0">
                <a:latin typeface="+mj-ea"/>
                <a:ea typeface="+mj-ea"/>
              </a:rPr>
              <a:t>（</a:t>
            </a:r>
            <a:r>
              <a:rPr lang="en-US" altLang="zh-CN" dirty="0">
                <a:latin typeface="+mj-ea"/>
                <a:ea typeface="+mj-ea"/>
              </a:rPr>
              <a:t>3</a:t>
            </a:r>
            <a:r>
              <a:rPr lang="zh-CN" altLang="en-US" dirty="0">
                <a:latin typeface="+mj-ea"/>
                <a:ea typeface="+mj-ea"/>
              </a:rPr>
              <a:t>）符号限定，如</a:t>
            </a:r>
            <a:endParaRPr lang="en-US" altLang="zh-CN" dirty="0">
              <a:latin typeface="+mj-ea"/>
              <a:ea typeface="+mj-ea"/>
            </a:endParaRP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+mj-ea"/>
                <a:ea typeface="+mj-ea"/>
              </a:rPr>
              <a:t>双引号：完全匹配内容</a:t>
            </a:r>
            <a:endParaRPr lang="en-US" altLang="zh-CN" dirty="0">
              <a:latin typeface="+mj-ea"/>
              <a:ea typeface="+mj-ea"/>
            </a:endParaRP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+mj-ea"/>
                <a:ea typeface="+mj-ea"/>
              </a:rPr>
              <a:t>包含</a:t>
            </a:r>
            <a:r>
              <a:rPr lang="en-US" altLang="zh-CN" dirty="0">
                <a:latin typeface="+mj-ea"/>
                <a:ea typeface="+mj-ea"/>
              </a:rPr>
              <a:t>A</a:t>
            </a:r>
            <a:r>
              <a:rPr lang="zh-CN" altLang="en-US" dirty="0">
                <a:latin typeface="+mj-ea"/>
                <a:ea typeface="+mj-ea"/>
              </a:rPr>
              <a:t>但不包含</a:t>
            </a:r>
            <a:r>
              <a:rPr lang="en-US" altLang="zh-CN" dirty="0">
                <a:latin typeface="+mj-ea"/>
                <a:ea typeface="+mj-ea"/>
              </a:rPr>
              <a:t>B: A-B</a:t>
            </a:r>
            <a:r>
              <a:rPr lang="zh-CN" altLang="en-US" dirty="0">
                <a:latin typeface="+mj-ea"/>
                <a:ea typeface="+mj-ea"/>
              </a:rPr>
              <a:t>搜索 </a:t>
            </a:r>
            <a:endParaRPr lang="en-US" altLang="zh-CN" dirty="0">
              <a:latin typeface="+mj-ea"/>
              <a:ea typeface="+mj-ea"/>
            </a:endParaRP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+mj-ea"/>
                <a:ea typeface="+mj-ea"/>
              </a:rPr>
              <a:t>站内搜索</a:t>
            </a:r>
            <a:r>
              <a:rPr lang="en-US" altLang="zh-CN" dirty="0" err="1">
                <a:latin typeface="+mj-ea"/>
                <a:ea typeface="+mj-ea"/>
              </a:rPr>
              <a:t>site:http</a:t>
            </a:r>
            <a:r>
              <a:rPr lang="en-US" altLang="zh-CN" dirty="0">
                <a:latin typeface="+mj-ea"/>
                <a:ea typeface="+mj-ea"/>
              </a:rPr>
              <a:t>://</a:t>
            </a:r>
            <a:r>
              <a:rPr lang="en-US" altLang="zh-CN" dirty="0" err="1">
                <a:latin typeface="+mj-ea"/>
                <a:ea typeface="+mj-ea"/>
              </a:rPr>
              <a:t>pan.baidu.com</a:t>
            </a:r>
            <a:r>
              <a:rPr lang="en-US" altLang="zh-CN" dirty="0">
                <a:latin typeface="+mj-ea"/>
                <a:ea typeface="+mj-ea"/>
              </a:rPr>
              <a:t>;</a:t>
            </a:r>
            <a:r>
              <a:rPr lang="zh-CN" altLang="en-US" dirty="0">
                <a:latin typeface="+mj-ea"/>
                <a:ea typeface="+mj-ea"/>
              </a:rPr>
              <a:t>   </a:t>
            </a:r>
            <a:endParaRPr lang="en-US" altLang="zh-CN" dirty="0">
              <a:latin typeface="+mj-ea"/>
              <a:ea typeface="+mj-ea"/>
            </a:endParaRP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+mj-ea"/>
                <a:ea typeface="+mj-ea"/>
              </a:rPr>
              <a:t>搜索相关网站：</a:t>
            </a:r>
            <a:r>
              <a:rPr lang="en-US" altLang="zh-CN" dirty="0">
                <a:latin typeface="+mj-ea"/>
                <a:ea typeface="+mj-ea"/>
              </a:rPr>
              <a:t>related:// </a:t>
            </a:r>
            <a:r>
              <a:rPr lang="en-US" altLang="zh-CN" dirty="0">
                <a:latin typeface="+mj-ea"/>
                <a:ea typeface="+mj-ea"/>
                <a:hlinkClick r:id="rId2"/>
              </a:rPr>
              <a:t>http://pan.baidu.com</a:t>
            </a:r>
            <a:r>
              <a:rPr lang="en-US" altLang="zh-CN" dirty="0">
                <a:latin typeface="+mj-ea"/>
                <a:ea typeface="+mj-ea"/>
              </a:rPr>
              <a:t>;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+mj-ea"/>
                <a:ea typeface="+mj-ea"/>
              </a:rPr>
              <a:t>突破网关：</a:t>
            </a:r>
            <a:r>
              <a:rPr lang="en-US" altLang="zh-CN" dirty="0">
                <a:latin typeface="+mj-ea"/>
                <a:ea typeface="+mj-ea"/>
              </a:rPr>
              <a:t>“index</a:t>
            </a:r>
            <a:r>
              <a:rPr lang="zh-CN" altLang="en-US" dirty="0">
                <a:latin typeface="+mj-ea"/>
                <a:ea typeface="+mj-ea"/>
              </a:rPr>
              <a:t> </a:t>
            </a:r>
            <a:r>
              <a:rPr lang="en-US" altLang="zh-CN" dirty="0">
                <a:latin typeface="+mj-ea"/>
                <a:ea typeface="+mj-ea"/>
              </a:rPr>
              <a:t>of”/mp3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+mj-ea"/>
                <a:ea typeface="+mj-ea"/>
              </a:rPr>
              <a:t>精确：</a:t>
            </a:r>
            <a:r>
              <a:rPr lang="en-US" altLang="zh-CN" dirty="0" err="1">
                <a:latin typeface="+mj-ea"/>
                <a:ea typeface="+mj-ea"/>
              </a:rPr>
              <a:t>inurl:Shanghai</a:t>
            </a:r>
            <a:r>
              <a:rPr lang="en-US" altLang="zh-CN" dirty="0">
                <a:latin typeface="+mj-ea"/>
                <a:ea typeface="+mj-ea"/>
              </a:rPr>
              <a:t> </a:t>
            </a:r>
            <a:r>
              <a:rPr lang="en-US" altLang="zh-CN" dirty="0" err="1">
                <a:latin typeface="+mj-ea"/>
                <a:ea typeface="+mj-ea"/>
              </a:rPr>
              <a:t>site:www.douban.com</a:t>
            </a:r>
            <a:r>
              <a:rPr lang="zh-CN" altLang="en-US" dirty="0">
                <a:latin typeface="+mj-ea"/>
                <a:ea typeface="+mj-ea"/>
              </a:rPr>
              <a:t>；</a:t>
            </a:r>
            <a:endParaRPr kumimoji="1" lang="zh-CN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137221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练习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-389100"/>
            <a:ext cx="7543800" cy="3238500"/>
          </a:xfrm>
        </p:spPr>
        <p:txBody>
          <a:bodyPr/>
          <a:lstStyle/>
          <a:p>
            <a:r>
              <a:rPr lang="en-US" altLang="zh-CN" dirty="0"/>
              <a:t>2017</a:t>
            </a:r>
            <a:r>
              <a:rPr lang="zh-CN" altLang="en-US" dirty="0"/>
              <a:t>年</a:t>
            </a:r>
            <a:r>
              <a:rPr lang="en-US" altLang="zh-CN" dirty="0"/>
              <a:t>5</a:t>
            </a:r>
            <a:r>
              <a:rPr lang="zh-CN" altLang="en-US" dirty="0"/>
              <a:t>月大兴安岭火灾三十年，据国家森林防火指挥部办公室消息，</a:t>
            </a:r>
            <a:r>
              <a:rPr lang="en-US" altLang="zh-CN" dirty="0"/>
              <a:t>5</a:t>
            </a:r>
            <a:r>
              <a:rPr lang="zh-CN" altLang="en-US" dirty="0"/>
              <a:t>月</a:t>
            </a:r>
            <a:r>
              <a:rPr lang="en-US" altLang="zh-CN" dirty="0"/>
              <a:t>2</a:t>
            </a:r>
            <a:r>
              <a:rPr lang="zh-CN" altLang="en-US" dirty="0"/>
              <a:t>日</a:t>
            </a:r>
            <a:r>
              <a:rPr lang="en-US" altLang="zh-CN" dirty="0"/>
              <a:t>12</a:t>
            </a:r>
            <a:r>
              <a:rPr lang="zh-CN" altLang="en-US" dirty="0"/>
              <a:t>时</a:t>
            </a:r>
            <a:r>
              <a:rPr lang="en-US" altLang="zh-CN" dirty="0"/>
              <a:t>15</a:t>
            </a:r>
            <a:r>
              <a:rPr lang="zh-CN" altLang="en-US" dirty="0"/>
              <a:t>分，内蒙古自治区大兴安岭毕拉河 北大河林场发生森林火灾。</a:t>
            </a:r>
            <a:endParaRPr lang="en-US" altLang="zh-CN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640" y="1772637"/>
            <a:ext cx="4644516" cy="311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1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04" y="1654969"/>
            <a:ext cx="6240392" cy="326350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23529"/>
            <a:ext cx="6858000" cy="3119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807" y="455805"/>
            <a:ext cx="6637457" cy="49734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157" y="405276"/>
            <a:ext cx="6224643" cy="49050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4" y="550831"/>
            <a:ext cx="6858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1B7CDD-FF2D-5649-B142-5C1708F0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3810000"/>
            <a:ext cx="8375904" cy="13335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（四）网页爬取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6D6A28-6B6E-474D-BE72-8CD6DA815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" y="571500"/>
            <a:ext cx="7467601" cy="32385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Python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等编程软件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后羿采集器、八爪鱼、火车头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en-US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Gooseeker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浏览器插件（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谷歌：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eb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scraper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，火狐：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Outwit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hub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 </a:t>
            </a:r>
            <a:r>
              <a:rPr lang="en-US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DownThemAll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网页挖掘：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Scraper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wiki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，提供收费服务</a:t>
            </a:r>
          </a:p>
        </p:txBody>
      </p:sp>
    </p:spTree>
    <p:extLst>
      <p:ext uri="{BB962C8B-B14F-4D97-AF65-F5344CB8AC3E}">
        <p14:creationId xmlns:p14="http://schemas.microsoft.com/office/powerpoint/2010/main" val="2009482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0"/>
            <a:ext cx="7543800" cy="1333500"/>
          </a:xfrm>
        </p:spPr>
        <p:txBody>
          <a:bodyPr/>
          <a:lstStyle/>
          <a:p>
            <a:r>
              <a:rPr lang="en-US" altLang="zh-CN" dirty="0">
                <a:latin typeface="+mj-ea"/>
                <a:ea typeface="+mj-ea"/>
              </a:rPr>
              <a:t>1</a:t>
            </a:r>
            <a:r>
              <a:rPr lang="zh-CN" altLang="en-US" dirty="0">
                <a:latin typeface="+mj-ea"/>
                <a:ea typeface="+mj-ea"/>
              </a:rPr>
              <a:t>、网页基本结构</a:t>
            </a:r>
            <a:endParaRPr lang="en-US" dirty="0">
              <a:latin typeface="+mj-ea"/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latin typeface="+mj-ea"/>
                <a:ea typeface="+mj-ea"/>
              </a:rPr>
              <a:t>三大部分</a:t>
            </a:r>
            <a:endParaRPr lang="en-US" altLang="zh-CN" dirty="0">
              <a:latin typeface="+mj-ea"/>
              <a:ea typeface="+mj-ea"/>
            </a:endParaRPr>
          </a:p>
          <a:p>
            <a:r>
              <a:rPr lang="en-US" altLang="zh-CN" dirty="0">
                <a:latin typeface="+mj-ea"/>
                <a:ea typeface="+mj-ea"/>
              </a:rPr>
              <a:t>HTML</a:t>
            </a:r>
            <a:r>
              <a:rPr lang="zh-CN" altLang="en-US" dirty="0">
                <a:latin typeface="+mj-ea"/>
                <a:ea typeface="+mj-ea"/>
              </a:rPr>
              <a:t>：骨架，定义网页结构</a:t>
            </a:r>
            <a:endParaRPr lang="en-US" altLang="zh-CN" dirty="0">
              <a:latin typeface="+mj-ea"/>
              <a:ea typeface="+mj-ea"/>
            </a:endParaRPr>
          </a:p>
          <a:p>
            <a:r>
              <a:rPr lang="en-US" altLang="zh-CN" dirty="0">
                <a:latin typeface="+mj-ea"/>
                <a:ea typeface="+mj-ea"/>
              </a:rPr>
              <a:t>CSS</a:t>
            </a:r>
            <a:r>
              <a:rPr lang="zh-CN" altLang="en-US" dirty="0">
                <a:latin typeface="+mj-ea"/>
                <a:ea typeface="+mj-ea"/>
              </a:rPr>
              <a:t>：皮肤，定义网页布局</a:t>
            </a:r>
            <a:endParaRPr lang="en-US" altLang="zh-CN" dirty="0">
              <a:latin typeface="+mj-ea"/>
              <a:ea typeface="+mj-ea"/>
            </a:endParaRPr>
          </a:p>
          <a:p>
            <a:r>
              <a:rPr lang="en-US" altLang="zh-CN" dirty="0">
                <a:latin typeface="+mj-ea"/>
                <a:ea typeface="+mj-ea"/>
              </a:rPr>
              <a:t>JavaScript</a:t>
            </a:r>
            <a:r>
              <a:rPr lang="zh-CN" altLang="en-US" dirty="0">
                <a:latin typeface="+mj-ea"/>
                <a:ea typeface="+mj-ea"/>
              </a:rPr>
              <a:t>：肌肉，定义网页行为</a:t>
            </a:r>
            <a:endParaRPr 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40355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itle 1"/>
          <p:cNvSpPr>
            <a:spLocks noGrp="1"/>
          </p:cNvSpPr>
          <p:nvPr>
            <p:ph type="title"/>
          </p:nvPr>
        </p:nvSpPr>
        <p:spPr bwMode="auto">
          <a:xfrm>
            <a:off x="725424" y="4381500"/>
            <a:ext cx="6781800" cy="1333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kumimoji="0" lang="en-US" altLang="zh-CN" dirty="0"/>
              <a:t>HTML</a:t>
            </a:r>
          </a:p>
        </p:txBody>
      </p:sp>
      <p:sp>
        <p:nvSpPr>
          <p:cNvPr id="133122" name="Content Placeholder 2"/>
          <p:cNvSpPr>
            <a:spLocks noGrp="1"/>
          </p:cNvSpPr>
          <p:nvPr>
            <p:ph idx="1"/>
          </p:nvPr>
        </p:nvSpPr>
        <p:spPr bwMode="auto">
          <a:xfrm>
            <a:off x="2228850" y="425196"/>
            <a:ext cx="6172200" cy="4229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zh-CN" sz="1500" dirty="0"/>
              <a:t>&lt;!DOCTYPE html&gt;               </a:t>
            </a:r>
            <a:r>
              <a:rPr lang="zh-CN" altLang="en-US" sz="1500" dirty="0"/>
              <a:t>起始句</a:t>
            </a:r>
            <a:endParaRPr lang="en-US" altLang="ja-JP" sz="1500" dirty="0"/>
          </a:p>
          <a:p>
            <a:r>
              <a:rPr lang="en-US" altLang="zh-CN" sz="1500" dirty="0"/>
              <a:t>&lt;html&gt;                                  </a:t>
            </a:r>
            <a:r>
              <a:rPr lang="zh-CN" altLang="en-US" sz="1500" dirty="0"/>
              <a:t>写入</a:t>
            </a:r>
            <a:r>
              <a:rPr lang="en-US" altLang="zh-CN" sz="1500" dirty="0"/>
              <a:t>html</a:t>
            </a:r>
            <a:r>
              <a:rPr lang="zh-CN" altLang="en-US" sz="1500" dirty="0"/>
              <a:t>语言</a:t>
            </a:r>
            <a:endParaRPr lang="en-US" altLang="ja-JP" sz="1500" dirty="0"/>
          </a:p>
          <a:p>
            <a:r>
              <a:rPr lang="en-US" altLang="zh-CN" sz="1500" dirty="0"/>
              <a:t>&lt;head&gt;                                  </a:t>
            </a:r>
            <a:r>
              <a:rPr lang="zh-CN" altLang="en-US" sz="1500" dirty="0"/>
              <a:t>标题部分（区隔部分）</a:t>
            </a:r>
            <a:r>
              <a:rPr lang="en-US" altLang="ja-JP" sz="1500" dirty="0"/>
              <a:t>                                        </a:t>
            </a:r>
          </a:p>
          <a:p>
            <a:r>
              <a:rPr lang="en-US" altLang="zh-CN" sz="1500" dirty="0"/>
              <a:t>      &lt;title&gt;      &lt;/title&gt;           </a:t>
            </a:r>
            <a:r>
              <a:rPr lang="zh-CN" altLang="en-US" sz="1500" dirty="0"/>
              <a:t>标题内容（标签页名称）</a:t>
            </a:r>
            <a:endParaRPr lang="en-US" altLang="ja-JP" sz="1500" dirty="0"/>
          </a:p>
          <a:p>
            <a:r>
              <a:rPr lang="en-US" altLang="zh-CN" sz="1500" dirty="0"/>
              <a:t>&lt;/head&gt;</a:t>
            </a:r>
          </a:p>
          <a:p>
            <a:r>
              <a:rPr lang="en-US" altLang="zh-CN" sz="1500" dirty="0"/>
              <a:t>&lt;body&gt;                                  </a:t>
            </a:r>
            <a:r>
              <a:rPr lang="zh-CN" altLang="en-US" sz="1500" dirty="0"/>
              <a:t>正文部分（区隔部分）</a:t>
            </a:r>
            <a:endParaRPr lang="en-US" altLang="ja-JP" sz="1500" dirty="0"/>
          </a:p>
          <a:p>
            <a:r>
              <a:rPr lang="en-US" altLang="zh-CN" sz="1500" dirty="0"/>
              <a:t>    &lt;h1~6&gt;    &lt;/h1~6&gt;           </a:t>
            </a:r>
            <a:r>
              <a:rPr lang="zh-CN" altLang="en-US" sz="1500" dirty="0"/>
              <a:t>标题等级</a:t>
            </a:r>
            <a:endParaRPr lang="en-US" altLang="ja-JP" sz="1500" dirty="0"/>
          </a:p>
          <a:p>
            <a:r>
              <a:rPr lang="en-US" altLang="zh-CN" sz="1500" dirty="0"/>
              <a:t>    &lt;p&gt;                                     </a:t>
            </a:r>
            <a:r>
              <a:rPr lang="zh-CN" altLang="en-US" sz="1500" dirty="0"/>
              <a:t>段落开始</a:t>
            </a:r>
            <a:r>
              <a:rPr lang="en-US" altLang="ja-JP" sz="1500" dirty="0"/>
              <a:t> </a:t>
            </a:r>
          </a:p>
          <a:p>
            <a:r>
              <a:rPr lang="en-US" altLang="zh-CN" sz="1500" dirty="0"/>
              <a:t>      &lt;a </a:t>
            </a:r>
            <a:r>
              <a:rPr lang="en-US" altLang="zh-CN" sz="1500" dirty="0" err="1"/>
              <a:t>href</a:t>
            </a:r>
            <a:r>
              <a:rPr lang="en-US" altLang="zh-CN" sz="1500" dirty="0"/>
              <a:t>=</a:t>
            </a:r>
            <a:r>
              <a:rPr lang="en-US" altLang="en-US" sz="1500" dirty="0"/>
              <a:t>“</a:t>
            </a:r>
            <a:r>
              <a:rPr lang="en-US" altLang="zh-CN" sz="1500" dirty="0" err="1"/>
              <a:t>url</a:t>
            </a:r>
            <a:r>
              <a:rPr lang="en-US" altLang="en-US" sz="1500" dirty="0"/>
              <a:t>”</a:t>
            </a:r>
            <a:r>
              <a:rPr lang="en-US" altLang="zh-CN" sz="1500" dirty="0"/>
              <a:t>&gt;</a:t>
            </a:r>
            <a:r>
              <a:rPr lang="zh-CN" altLang="en-US" sz="1500" dirty="0"/>
              <a:t> </a:t>
            </a:r>
            <a:r>
              <a:rPr lang="en-US" altLang="zh-CN" sz="1500" dirty="0"/>
              <a:t>&lt;/a&gt; </a:t>
            </a:r>
            <a:r>
              <a:rPr lang="zh-CN" altLang="en-US" sz="1500" dirty="0"/>
              <a:t>插入链接</a:t>
            </a:r>
            <a:endParaRPr lang="en-US" altLang="zh-CN" sz="1500" dirty="0"/>
          </a:p>
          <a:p>
            <a:r>
              <a:rPr lang="en-US" altLang="zh-CN" sz="1500" dirty="0"/>
              <a:t>      &lt;</a:t>
            </a:r>
            <a:r>
              <a:rPr lang="en-US" altLang="zh-CN" sz="1500" dirty="0" err="1"/>
              <a:t>img</a:t>
            </a:r>
            <a:r>
              <a:rPr lang="en-US" altLang="zh-CN" sz="1500" dirty="0"/>
              <a:t> </a:t>
            </a:r>
            <a:r>
              <a:rPr lang="en-US" altLang="zh-CN" sz="1500" dirty="0" err="1"/>
              <a:t>src</a:t>
            </a:r>
            <a:r>
              <a:rPr lang="en-US" altLang="zh-CN" sz="1500" dirty="0"/>
              <a:t>=</a:t>
            </a:r>
            <a:r>
              <a:rPr lang="en-US" altLang="en-US" sz="1500" dirty="0"/>
              <a:t>“</a:t>
            </a:r>
            <a:r>
              <a:rPr lang="en-US" altLang="zh-CN" sz="1500" dirty="0" err="1"/>
              <a:t>url</a:t>
            </a:r>
            <a:r>
              <a:rPr lang="en-US" altLang="en-US" sz="1500" dirty="0"/>
              <a:t>”</a:t>
            </a:r>
            <a:r>
              <a:rPr lang="en-US" altLang="zh-CN" sz="1500" dirty="0"/>
              <a:t> /&gt;           </a:t>
            </a:r>
            <a:r>
              <a:rPr lang="zh-CN" altLang="en-US" sz="1500" dirty="0"/>
              <a:t>插入图片</a:t>
            </a:r>
            <a:r>
              <a:rPr lang="en-US" altLang="ja-JP" sz="1500" dirty="0"/>
              <a:t>         </a:t>
            </a:r>
          </a:p>
          <a:p>
            <a:r>
              <a:rPr lang="en-US" altLang="zh-CN" sz="1500" dirty="0"/>
              <a:t>      &lt;li&gt; &lt;/li&gt; &lt;</a:t>
            </a:r>
            <a:r>
              <a:rPr lang="en-US" altLang="zh-CN" sz="1500" dirty="0" err="1"/>
              <a:t>ul</a:t>
            </a:r>
            <a:r>
              <a:rPr lang="en-US" altLang="zh-CN" sz="1500" dirty="0"/>
              <a:t>&gt; &lt;/</a:t>
            </a:r>
            <a:r>
              <a:rPr lang="en-US" altLang="zh-CN" sz="1500" dirty="0" err="1"/>
              <a:t>ul</a:t>
            </a:r>
            <a:r>
              <a:rPr lang="en-US" altLang="zh-CN" sz="1500" dirty="0"/>
              <a:t>&gt;       </a:t>
            </a:r>
            <a:r>
              <a:rPr lang="zh-CN" altLang="en-US" sz="1500" dirty="0"/>
              <a:t>列表格式／无标记列表格式</a:t>
            </a:r>
            <a:endParaRPr lang="en-US" altLang="ja-JP" sz="1500" dirty="0"/>
          </a:p>
          <a:p>
            <a:r>
              <a:rPr lang="en-US" altLang="zh-CN" sz="1500" dirty="0"/>
              <a:t>      &lt;p style=</a:t>
            </a:r>
            <a:r>
              <a:rPr lang="en-US" altLang="en-US" sz="1500" dirty="0"/>
              <a:t>“</a:t>
            </a:r>
            <a:r>
              <a:rPr lang="en-US" altLang="zh-CN" sz="1500" dirty="0" err="1"/>
              <a:t>color:red</a:t>
            </a:r>
            <a:r>
              <a:rPr lang="en-US" altLang="zh-CN" sz="1500" dirty="0"/>
              <a:t>/font-size:16px/</a:t>
            </a:r>
            <a:r>
              <a:rPr lang="en-US" altLang="zh-CN" sz="1500" dirty="0" err="1"/>
              <a:t>font-family:Times</a:t>
            </a:r>
            <a:r>
              <a:rPr lang="en-US" altLang="en-US" sz="1500" dirty="0"/>
              <a:t>”</a:t>
            </a:r>
            <a:r>
              <a:rPr lang="en-US" altLang="zh-CN" sz="1500" dirty="0"/>
              <a:t>&gt;</a:t>
            </a:r>
            <a:r>
              <a:rPr lang="zh-CN" altLang="en-US" sz="1500" dirty="0"/>
              <a:t>＊＊＊</a:t>
            </a:r>
            <a:r>
              <a:rPr lang="en-US" altLang="ja-JP" sz="1500" dirty="0"/>
              <a:t>&lt;/p&gt; </a:t>
            </a:r>
          </a:p>
          <a:p>
            <a:r>
              <a:rPr lang="en-US" altLang="zh-CN" sz="1500" dirty="0"/>
              <a:t>    &lt;/p&gt;               </a:t>
            </a:r>
            <a:r>
              <a:rPr lang="zh-CN" altLang="en-US" sz="1500" dirty="0"/>
              <a:t>颜色</a:t>
            </a:r>
            <a:r>
              <a:rPr lang="en-US" altLang="zh-CN" sz="1500" dirty="0"/>
              <a:t>    </a:t>
            </a:r>
            <a:r>
              <a:rPr lang="zh-CN" altLang="en-US" sz="1500" dirty="0"/>
              <a:t>字号</a:t>
            </a:r>
            <a:r>
              <a:rPr lang="en-US" altLang="zh-CN" sz="1500" dirty="0"/>
              <a:t>        </a:t>
            </a:r>
            <a:r>
              <a:rPr lang="zh-CN" altLang="en-US" sz="1500" dirty="0"/>
              <a:t>字体</a:t>
            </a:r>
            <a:endParaRPr lang="en-US" altLang="ja-JP" sz="1500" dirty="0"/>
          </a:p>
          <a:p>
            <a:r>
              <a:rPr lang="en-US" altLang="zh-CN" sz="1500" dirty="0"/>
              <a:t>&lt;/body&gt;</a:t>
            </a:r>
          </a:p>
          <a:p>
            <a:r>
              <a:rPr lang="en-US" altLang="zh-CN" sz="1500" dirty="0"/>
              <a:t>&lt;/html&gt;</a:t>
            </a:r>
          </a:p>
        </p:txBody>
      </p:sp>
    </p:spTree>
    <p:extLst>
      <p:ext uri="{BB962C8B-B14F-4D97-AF65-F5344CB8AC3E}">
        <p14:creationId xmlns:p14="http://schemas.microsoft.com/office/powerpoint/2010/main" val="1171356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itle 1"/>
          <p:cNvSpPr>
            <a:spLocks noGrp="1"/>
          </p:cNvSpPr>
          <p:nvPr>
            <p:ph type="title"/>
          </p:nvPr>
        </p:nvSpPr>
        <p:spPr bwMode="auto">
          <a:xfrm>
            <a:off x="743712" y="4381500"/>
            <a:ext cx="6781800" cy="1333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kumimoji="0" lang="en-US" altLang="zh-CN" dirty="0"/>
              <a:t>HTML</a:t>
            </a:r>
          </a:p>
        </p:txBody>
      </p:sp>
      <p:sp>
        <p:nvSpPr>
          <p:cNvPr id="134146" name="Content Placeholder 2"/>
          <p:cNvSpPr>
            <a:spLocks noGrp="1"/>
          </p:cNvSpPr>
          <p:nvPr>
            <p:ph idx="1"/>
          </p:nvPr>
        </p:nvSpPr>
        <p:spPr bwMode="auto">
          <a:xfrm>
            <a:off x="1771650" y="834391"/>
            <a:ext cx="6172200" cy="36802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zh-CN" sz="1800" dirty="0"/>
              <a:t>&lt;table border=</a:t>
            </a:r>
            <a:r>
              <a:rPr lang="en-US" altLang="en-US" sz="1800" dirty="0"/>
              <a:t>“</a:t>
            </a:r>
            <a:r>
              <a:rPr lang="en-US" altLang="zh-CN" sz="1800" dirty="0"/>
              <a:t>1px</a:t>
            </a:r>
            <a:r>
              <a:rPr lang="en-US" altLang="en-US" sz="1800" dirty="0"/>
              <a:t>”</a:t>
            </a:r>
            <a:r>
              <a:rPr lang="en-US" altLang="zh-CN" sz="1800" dirty="0"/>
              <a:t>&gt;  </a:t>
            </a:r>
            <a:r>
              <a:rPr lang="zh-CN" altLang="en-US" sz="1800" dirty="0"/>
              <a:t>表格边框</a:t>
            </a:r>
            <a:endParaRPr lang="en-US" altLang="ja-JP" sz="1800" dirty="0"/>
          </a:p>
          <a:p>
            <a:r>
              <a:rPr lang="en-US" altLang="zh-CN" sz="1800" dirty="0"/>
              <a:t>&lt;</a:t>
            </a:r>
            <a:r>
              <a:rPr lang="en-US" altLang="zh-CN" sz="1800" dirty="0" err="1"/>
              <a:t>tr</a:t>
            </a:r>
            <a:r>
              <a:rPr lang="en-US" altLang="zh-CN" sz="1800" dirty="0"/>
              <a:t>&gt;                                  </a:t>
            </a:r>
            <a:r>
              <a:rPr lang="zh-CN" altLang="en-US" sz="1800" dirty="0"/>
              <a:t>加入一行</a:t>
            </a:r>
            <a:endParaRPr lang="en-US" altLang="ja-JP" sz="1800" dirty="0"/>
          </a:p>
          <a:p>
            <a:r>
              <a:rPr lang="en-US" altLang="zh-CN" sz="1800" dirty="0"/>
              <a:t>&lt;td&gt;100&lt;/td&gt;                 </a:t>
            </a:r>
            <a:r>
              <a:rPr lang="zh-CN" altLang="en-US" sz="1800" dirty="0"/>
              <a:t>单元格</a:t>
            </a:r>
            <a:endParaRPr lang="en-US" altLang="ja-JP" sz="1800" dirty="0"/>
          </a:p>
          <a:p>
            <a:r>
              <a:rPr lang="en-US" altLang="zh-CN" sz="1800" dirty="0"/>
              <a:t>&lt;td&gt;200&lt;/td&gt;</a:t>
            </a:r>
          </a:p>
          <a:p>
            <a:r>
              <a:rPr lang="en-US" altLang="zh-CN" sz="1800" dirty="0"/>
              <a:t>&lt;/</a:t>
            </a:r>
            <a:r>
              <a:rPr lang="en-US" altLang="zh-CN" sz="1800" dirty="0" err="1"/>
              <a:t>tr</a:t>
            </a:r>
            <a:r>
              <a:rPr lang="en-US" altLang="zh-CN" sz="1800" dirty="0"/>
              <a:t>&gt;</a:t>
            </a:r>
          </a:p>
          <a:p>
            <a:r>
              <a:rPr lang="en-US" altLang="zh-CN" sz="1800" dirty="0"/>
              <a:t>&lt;</a:t>
            </a:r>
            <a:r>
              <a:rPr lang="en-US" altLang="zh-CN" sz="1800" dirty="0" err="1"/>
              <a:t>tr</a:t>
            </a:r>
            <a:r>
              <a:rPr lang="en-US" altLang="zh-CN" sz="1800" dirty="0"/>
              <a:t>&gt;&lt;/</a:t>
            </a:r>
            <a:r>
              <a:rPr lang="en-US" altLang="zh-CN" sz="1800" dirty="0" err="1"/>
              <a:t>tr</a:t>
            </a:r>
            <a:r>
              <a:rPr lang="en-US" altLang="zh-CN" sz="1800" dirty="0"/>
              <a:t>&gt;</a:t>
            </a:r>
          </a:p>
          <a:p>
            <a:r>
              <a:rPr lang="en-US" altLang="zh-CN" sz="1800" dirty="0"/>
              <a:t>&lt;/table&gt;                            </a:t>
            </a:r>
          </a:p>
          <a:p>
            <a:r>
              <a:rPr lang="en-US" altLang="zh-CN" sz="1800" dirty="0"/>
              <a:t>&lt;div&gt;&lt;/div&gt;                     </a:t>
            </a:r>
            <a:r>
              <a:rPr lang="zh-CN" altLang="en-US" sz="1800" dirty="0"/>
              <a:t>将网页区分为不同的区域</a:t>
            </a:r>
            <a:endParaRPr lang="en-US" altLang="ja-JP" sz="1800" dirty="0"/>
          </a:p>
          <a:p>
            <a:r>
              <a:rPr lang="en-US" altLang="zh-CN" sz="1800" dirty="0"/>
              <a:t>&lt;span&gt;&lt;/span&gt;               </a:t>
            </a:r>
            <a:r>
              <a:rPr lang="zh-CN" altLang="en-US" sz="1800" dirty="0"/>
              <a:t>为一小块区域增加格式</a:t>
            </a:r>
            <a:r>
              <a:rPr lang="en-US" altLang="ja-JP" sz="1800" dirty="0"/>
              <a:t>                 </a:t>
            </a:r>
            <a:endParaRPr lang="en-US" altLang="zh-CN" sz="1800" dirty="0"/>
          </a:p>
        </p:txBody>
      </p:sp>
    </p:spTree>
    <p:extLst>
      <p:ext uri="{BB962C8B-B14F-4D97-AF65-F5344CB8AC3E}">
        <p14:creationId xmlns:p14="http://schemas.microsoft.com/office/powerpoint/2010/main" val="1907246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E0716B-4A2A-BF4A-9A6D-E9350F1A6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计算机中的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data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591410-45DC-6543-AE95-921D4D7AF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数值数据：可参加算术运算的数据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非数值数据：字符、图形图像（矢量图、位图等）、音频、视频动画等，需采用数字化编码形式进行存储、处理和运输</a:t>
            </a:r>
          </a:p>
        </p:txBody>
      </p:sp>
    </p:spTree>
    <p:extLst>
      <p:ext uri="{BB962C8B-B14F-4D97-AF65-F5344CB8AC3E}">
        <p14:creationId xmlns:p14="http://schemas.microsoft.com/office/powerpoint/2010/main" val="725250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endParaRPr kumimoji="0" lang="en-US" altLang="en-US"/>
          </a:p>
        </p:txBody>
      </p:sp>
      <p:pic>
        <p:nvPicPr>
          <p:cNvPr id="135170" name="Content Placeholder 3" descr="Screen shot 2014-09-25 at 17.13.3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7649" y="393096"/>
            <a:ext cx="6576191" cy="49478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812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le 1"/>
          <p:cNvSpPr>
            <a:spLocks noGrp="1"/>
          </p:cNvSpPr>
          <p:nvPr>
            <p:ph type="title"/>
          </p:nvPr>
        </p:nvSpPr>
        <p:spPr bwMode="auto">
          <a:xfrm>
            <a:off x="780288" y="4248912"/>
            <a:ext cx="6781800" cy="1333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kumimoji="0" lang="en-US" altLang="zh-CN" dirty="0"/>
              <a:t>CSS</a:t>
            </a:r>
          </a:p>
        </p:txBody>
      </p:sp>
      <p:sp>
        <p:nvSpPr>
          <p:cNvPr id="136194" name="Content Placeholder 2"/>
          <p:cNvSpPr>
            <a:spLocks noGrp="1"/>
          </p:cNvSpPr>
          <p:nvPr>
            <p:ph idx="1"/>
          </p:nvPr>
        </p:nvSpPr>
        <p:spPr bwMode="auto">
          <a:xfrm>
            <a:off x="1219200" y="790956"/>
            <a:ext cx="7543800" cy="3238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zh-CN" dirty="0"/>
              <a:t>Selector{</a:t>
            </a:r>
          </a:p>
          <a:p>
            <a:r>
              <a:rPr lang="en-US" altLang="zh-CN" dirty="0"/>
              <a:t>property: value;</a:t>
            </a:r>
          </a:p>
          <a:p>
            <a:r>
              <a:rPr lang="en-US" altLang="zh-CN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7533081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021" y="662578"/>
            <a:ext cx="6762959" cy="339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713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0"/>
            <a:ext cx="8107680" cy="1333500"/>
          </a:xfrm>
        </p:spPr>
        <p:txBody>
          <a:bodyPr/>
          <a:lstStyle/>
          <a:p>
            <a:r>
              <a:rPr lang="en-US" altLang="zh-CN" sz="4800" dirty="0">
                <a:latin typeface="+mj-ea"/>
                <a:ea typeface="+mj-ea"/>
              </a:rPr>
              <a:t>2</a:t>
            </a:r>
            <a:r>
              <a:rPr lang="zh-CN" altLang="en-US" sz="4800" dirty="0">
                <a:latin typeface="+mj-ea"/>
                <a:ea typeface="+mj-ea"/>
              </a:rPr>
              <a:t>、使用</a:t>
            </a:r>
            <a:r>
              <a:rPr lang="en-US" altLang="zh-CN" sz="4800" dirty="0">
                <a:latin typeface="+mj-ea"/>
                <a:ea typeface="+mj-ea"/>
              </a:rPr>
              <a:t>Python</a:t>
            </a:r>
            <a:r>
              <a:rPr lang="zh-CN" altLang="en-US" sz="4800" dirty="0">
                <a:latin typeface="+mj-ea"/>
                <a:ea typeface="+mj-ea"/>
              </a:rPr>
              <a:t>抓取数据</a:t>
            </a:r>
            <a:endParaRPr lang="en-US" sz="4800" dirty="0">
              <a:latin typeface="+mj-ea"/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>
                <a:latin typeface="+mj-ea"/>
                <a:ea typeface="+mj-ea"/>
              </a:rPr>
              <a:t>Anacoda</a:t>
            </a:r>
            <a:r>
              <a:rPr lang="zh-CN" altLang="en-US" dirty="0">
                <a:latin typeface="+mj-ea"/>
                <a:ea typeface="+mj-ea"/>
              </a:rPr>
              <a:t>包含了</a:t>
            </a:r>
            <a:r>
              <a:rPr lang="en-US" altLang="zh-CN" dirty="0">
                <a:latin typeface="+mj-ea"/>
                <a:ea typeface="+mj-ea"/>
              </a:rPr>
              <a:t>python</a:t>
            </a:r>
            <a:r>
              <a:rPr lang="zh-CN" altLang="en-US" dirty="0">
                <a:latin typeface="+mj-ea"/>
                <a:ea typeface="+mj-ea"/>
              </a:rPr>
              <a:t>和主要的库，方便开发环境配置</a:t>
            </a:r>
            <a:endParaRPr lang="en-US" altLang="zh-CN" dirty="0">
              <a:latin typeface="+mj-ea"/>
              <a:ea typeface="+mj-ea"/>
            </a:endParaRPr>
          </a:p>
          <a:p>
            <a:endParaRPr lang="en-US" altLang="zh-CN" dirty="0">
              <a:latin typeface="+mj-ea"/>
              <a:ea typeface="+mj-ea"/>
            </a:endParaRPr>
          </a:p>
          <a:p>
            <a:r>
              <a:rPr lang="zh-CN" altLang="en-US" dirty="0">
                <a:latin typeface="+mj-ea"/>
                <a:ea typeface="+mj-ea"/>
              </a:rPr>
              <a:t>网页爬取的步骤：抓取页面、分析页面、存储数据</a:t>
            </a:r>
            <a:endParaRPr lang="en-US" altLang="zh-CN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101170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827532"/>
            <a:ext cx="7668768" cy="345186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+mj-ea"/>
                <a:ea typeface="+mj-ea"/>
              </a:rPr>
              <a:t>抓取页面的过程中，需要模拟浏览器向服务器发出请求，所以需要用到一些 </a:t>
            </a:r>
            <a:r>
              <a:rPr lang="en-US" altLang="zh-CN" sz="2000" dirty="0">
                <a:latin typeface="+mj-ea"/>
                <a:ea typeface="+mj-ea"/>
              </a:rPr>
              <a:t>Python </a:t>
            </a:r>
            <a:r>
              <a:rPr lang="zh-CN" altLang="en-US" sz="2000" dirty="0">
                <a:latin typeface="+mj-ea"/>
                <a:ea typeface="+mj-ea"/>
              </a:rPr>
              <a:t>库来实现 </a:t>
            </a:r>
            <a:r>
              <a:rPr lang="en-US" altLang="zh-CN" sz="2000" dirty="0">
                <a:latin typeface="+mj-ea"/>
                <a:ea typeface="+mj-ea"/>
              </a:rPr>
              <a:t>HTTP </a:t>
            </a:r>
            <a:r>
              <a:rPr lang="zh-CN" altLang="en-US" sz="2000" dirty="0">
                <a:latin typeface="+mj-ea"/>
                <a:ea typeface="+mj-ea"/>
              </a:rPr>
              <a:t>请求操作，常用的库有</a:t>
            </a:r>
            <a:r>
              <a:rPr lang="en-US" altLang="zh-CN" sz="2000" dirty="0">
                <a:latin typeface="+mj-ea"/>
                <a:ea typeface="+mj-ea"/>
              </a:rPr>
              <a:t>Selenium</a:t>
            </a:r>
            <a:r>
              <a:rPr lang="zh-CN" altLang="en-US" sz="2000" dirty="0">
                <a:latin typeface="+mj-ea"/>
                <a:ea typeface="+mj-ea"/>
              </a:rPr>
              <a:t>、</a:t>
            </a:r>
            <a:r>
              <a:rPr lang="en-US" altLang="zh-CN" sz="2000" dirty="0">
                <a:latin typeface="+mj-ea"/>
                <a:ea typeface="+mj-ea"/>
              </a:rPr>
              <a:t>Beautiful soup</a:t>
            </a: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+mj-ea"/>
                <a:ea typeface="+mj-ea"/>
              </a:rPr>
              <a:t>可以直接使用模拟浏览器运行的方式来实现，这样我们就可以做到浏览器看到是什么样，抓取的源码就是什么样，也就是可见即可爬</a:t>
            </a:r>
            <a:endParaRPr lang="en-US" sz="2000" dirty="0">
              <a:latin typeface="+mj-ea"/>
              <a:ea typeface="+mj-ea"/>
            </a:endParaRPr>
          </a:p>
          <a:p>
            <a:endParaRPr lang="en-US" dirty="0">
              <a:latin typeface="+mj-ea"/>
              <a:ea typeface="+mj-ea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3D4A6A-54AE-0342-AB10-687CD571F7EC}"/>
              </a:ext>
            </a:extLst>
          </p:cNvPr>
          <p:cNvSpPr txBox="1">
            <a:spLocks/>
          </p:cNvSpPr>
          <p:nvPr/>
        </p:nvSpPr>
        <p:spPr bwMode="auto">
          <a:xfrm>
            <a:off x="932688" y="3816096"/>
            <a:ext cx="7699248" cy="13335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400" kern="1200">
                <a:solidFill>
                  <a:srgbClr val="262626"/>
                </a:solidFill>
                <a:latin typeface="+mj-lt"/>
                <a:ea typeface="宋体" charset="0"/>
                <a:cs typeface="宋体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rgbClr val="262626"/>
                </a:solidFill>
                <a:latin typeface="Impact" charset="0"/>
                <a:ea typeface="宋体" charset="0"/>
                <a:cs typeface="宋体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rgbClr val="262626"/>
                </a:solidFill>
                <a:latin typeface="Impact" charset="0"/>
                <a:ea typeface="宋体" charset="0"/>
                <a:cs typeface="宋体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rgbClr val="262626"/>
                </a:solidFill>
                <a:latin typeface="Impact" charset="0"/>
                <a:ea typeface="宋体" charset="0"/>
                <a:cs typeface="宋体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rgbClr val="262626"/>
                </a:solidFill>
                <a:latin typeface="Impact" charset="0"/>
                <a:ea typeface="宋体" charset="0"/>
                <a:cs typeface="宋体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CN" sz="4800" dirty="0">
                <a:latin typeface="+mj-ea"/>
                <a:ea typeface="+mj-ea"/>
              </a:rPr>
              <a:t>2</a:t>
            </a:r>
            <a:r>
              <a:rPr lang="zh-CN" altLang="en-US" sz="4800" dirty="0">
                <a:latin typeface="+mj-ea"/>
                <a:ea typeface="+mj-ea"/>
              </a:rPr>
              <a:t>、使用</a:t>
            </a:r>
            <a:r>
              <a:rPr lang="en-US" altLang="zh-CN" sz="4800" dirty="0">
                <a:latin typeface="+mj-ea"/>
                <a:ea typeface="+mj-ea"/>
              </a:rPr>
              <a:t>Python</a:t>
            </a:r>
            <a:r>
              <a:rPr lang="zh-CN" altLang="en-US" sz="4800" dirty="0">
                <a:latin typeface="+mj-ea"/>
                <a:ea typeface="+mj-ea"/>
              </a:rPr>
              <a:t>抓取数据</a:t>
            </a:r>
            <a:endParaRPr lang="en-US" sz="48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576573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F850A-709F-934E-B916-D93BA79F0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4800" dirty="0">
                <a:latin typeface="+mj-ea"/>
                <a:ea typeface="+mj-ea"/>
              </a:rPr>
              <a:t>3</a:t>
            </a:r>
            <a:r>
              <a:rPr kumimoji="1" lang="zh-CN" altLang="en-US" sz="4800" dirty="0">
                <a:latin typeface="+mj-ea"/>
                <a:ea typeface="+mj-ea"/>
              </a:rPr>
              <a:t>、使用爬虫软件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9F967A-1537-CC41-BF19-5B5F840F5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493062"/>
            <a:ext cx="8199120" cy="365831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800" dirty="0">
                <a:latin typeface="+mj-ea"/>
                <a:ea typeface="+mj-ea"/>
              </a:rPr>
              <a:t>后羿采集器：免费、智能采集，</a:t>
            </a:r>
            <a:r>
              <a:rPr kumimoji="1" lang="en-US" altLang="zh-CN" sz="1800" dirty="0">
                <a:latin typeface="+mj-ea"/>
                <a:ea typeface="+mj-ea"/>
              </a:rPr>
              <a:t>google</a:t>
            </a:r>
            <a:r>
              <a:rPr kumimoji="1" lang="zh-CN" altLang="en-US" sz="1800" dirty="0">
                <a:latin typeface="+mj-ea"/>
                <a:ea typeface="+mj-ea"/>
              </a:rPr>
              <a:t>原开发团队</a:t>
            </a:r>
            <a:endParaRPr kumimoji="1" lang="en-US" altLang="zh-CN" sz="1800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800" dirty="0">
                <a:latin typeface="+mj-ea"/>
                <a:ea typeface="+mj-ea"/>
              </a:rPr>
              <a:t>八爪鱼采集器：需积分、免费</a:t>
            </a:r>
            <a:r>
              <a:rPr kumimoji="1" lang="en-US" altLang="zh-CN" sz="1800" dirty="0">
                <a:latin typeface="+mj-ea"/>
                <a:ea typeface="+mj-ea"/>
              </a:rPr>
              <a:t>1w</a:t>
            </a:r>
            <a:r>
              <a:rPr kumimoji="1" lang="zh-CN" altLang="en-US" sz="1800" dirty="0">
                <a:latin typeface="+mj-ea"/>
                <a:ea typeface="+mj-ea"/>
              </a:rPr>
              <a:t>条，官方教程，客服免费群</a:t>
            </a:r>
            <a:endParaRPr kumimoji="1" lang="en-US" altLang="zh-CN" sz="1800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1800" dirty="0" err="1">
                <a:latin typeface="+mj-ea"/>
                <a:ea typeface="+mj-ea"/>
              </a:rPr>
              <a:t>WebScraper</a:t>
            </a:r>
            <a:r>
              <a:rPr kumimoji="1" lang="zh-CN" altLang="en-US" sz="1800" dirty="0">
                <a:latin typeface="+mj-ea"/>
                <a:ea typeface="+mj-ea"/>
              </a:rPr>
              <a:t>：基于浏览器插件，免费，适合懂爬虫技术，但是不愿写代码的人，且不愿付费的用户。</a:t>
            </a:r>
            <a:endParaRPr kumimoji="1" lang="en-US" altLang="zh-CN" sz="1800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1800" dirty="0">
                <a:latin typeface="+mj-ea"/>
                <a:ea typeface="+mj-ea"/>
              </a:rPr>
              <a:t>Instant</a:t>
            </a:r>
            <a:r>
              <a:rPr kumimoji="1" lang="zh-CN" altLang="en-US" sz="1800" dirty="0">
                <a:latin typeface="+mj-ea"/>
                <a:ea typeface="+mj-ea"/>
              </a:rPr>
              <a:t> </a:t>
            </a:r>
            <a:r>
              <a:rPr kumimoji="1" lang="en-US" altLang="zh-CN" sz="1800" dirty="0">
                <a:latin typeface="+mj-ea"/>
                <a:ea typeface="+mj-ea"/>
              </a:rPr>
              <a:t>Data</a:t>
            </a:r>
            <a:r>
              <a:rPr kumimoji="1" lang="zh-CN" altLang="en-US" sz="1800" dirty="0">
                <a:latin typeface="+mj-ea"/>
                <a:ea typeface="+mj-ea"/>
              </a:rPr>
              <a:t> </a:t>
            </a:r>
            <a:r>
              <a:rPr kumimoji="1" lang="en-US" altLang="zh-CN" sz="1800" dirty="0">
                <a:latin typeface="+mj-ea"/>
                <a:ea typeface="+mj-ea"/>
              </a:rPr>
              <a:t>scraper</a:t>
            </a:r>
            <a:r>
              <a:rPr kumimoji="1" lang="zh-CN" altLang="en-US" sz="1800" dirty="0">
                <a:latin typeface="+mj-ea"/>
                <a:ea typeface="+mj-ea"/>
              </a:rPr>
              <a:t>：浏览器插件，能够从简单的网页上采集规则化的列表或表格数据，简单，适合小白用户。</a:t>
            </a:r>
            <a:endParaRPr kumimoji="1" lang="en-US" altLang="zh-CN" sz="1800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800" dirty="0">
                <a:latin typeface="+mj-ea"/>
                <a:ea typeface="+mj-ea"/>
              </a:rPr>
              <a:t>迷你派采集器：上手难度介于</a:t>
            </a:r>
            <a:r>
              <a:rPr kumimoji="1" lang="en-US" altLang="zh-CN" sz="1800" dirty="0" err="1">
                <a:latin typeface="+mj-ea"/>
                <a:ea typeface="+mj-ea"/>
              </a:rPr>
              <a:t>WebScraper</a:t>
            </a:r>
            <a:r>
              <a:rPr kumimoji="1" lang="zh-CN" altLang="en-US" sz="1800" dirty="0">
                <a:latin typeface="+mj-ea"/>
                <a:ea typeface="+mj-ea"/>
              </a:rPr>
              <a:t>以及</a:t>
            </a:r>
            <a:r>
              <a:rPr kumimoji="1" lang="en-US" altLang="zh-CN" sz="1800" dirty="0">
                <a:latin typeface="+mj-ea"/>
                <a:ea typeface="+mj-ea"/>
              </a:rPr>
              <a:t>Instant Data scraper</a:t>
            </a:r>
            <a:r>
              <a:rPr kumimoji="1" lang="zh-CN" altLang="en-US" sz="1800" dirty="0">
                <a:latin typeface="+mj-ea"/>
                <a:ea typeface="+mj-ea"/>
              </a:rPr>
              <a:t>之间，不过也提供了类似八爪鱼和后羿的采集器的智能采集。</a:t>
            </a:r>
            <a:endParaRPr kumimoji="1" lang="en-US" altLang="zh-CN" sz="1800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800" dirty="0">
                <a:latin typeface="+mj-ea"/>
                <a:ea typeface="+mj-ea"/>
              </a:rPr>
              <a:t>火车头</a:t>
            </a:r>
            <a:r>
              <a:rPr kumimoji="1" lang="en-US" altLang="zh-CN" sz="1800" dirty="0">
                <a:latin typeface="+mj-ea"/>
                <a:ea typeface="+mj-ea"/>
              </a:rPr>
              <a:t>/</a:t>
            </a:r>
            <a:r>
              <a:rPr lang="en-US" altLang="zh-CN" sz="1800" dirty="0">
                <a:latin typeface="+mj-ea"/>
                <a:ea typeface="+mj-ea"/>
              </a:rPr>
              <a:t> </a:t>
            </a:r>
            <a:r>
              <a:rPr lang="en-US" altLang="zh-CN" sz="1800" dirty="0" err="1">
                <a:latin typeface="+mj-ea"/>
                <a:ea typeface="+mj-ea"/>
              </a:rPr>
              <a:t>ForeSpider</a:t>
            </a:r>
            <a:r>
              <a:rPr lang="en-US" altLang="zh-CN" sz="1800" dirty="0">
                <a:latin typeface="+mj-ea"/>
                <a:ea typeface="+mj-ea"/>
              </a:rPr>
              <a:t>/</a:t>
            </a:r>
            <a:r>
              <a:rPr kumimoji="1" lang="zh-CN" altLang="en-US" sz="1800" dirty="0">
                <a:latin typeface="+mj-ea"/>
                <a:ea typeface="+mj-ea"/>
              </a:rPr>
              <a:t>简数采集器</a:t>
            </a:r>
            <a:endParaRPr kumimoji="1" lang="en-US" altLang="zh-CN" sz="18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36176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20719D-201D-9C4C-BC30-4FD983173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4800" dirty="0">
                <a:latin typeface="+mj-ea"/>
                <a:ea typeface="+mj-ea"/>
              </a:rPr>
              <a:t>4</a:t>
            </a:r>
            <a:r>
              <a:rPr kumimoji="1" lang="zh-CN" altLang="en-US" sz="4800" dirty="0">
                <a:latin typeface="+mj-ea"/>
                <a:ea typeface="+mj-ea"/>
              </a:rPr>
              <a:t>、后羿采集器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C1FDE9-DBC1-3443-9BD1-50F48A5EF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n"/>
            </a:pPr>
            <a:r>
              <a:rPr lang="zh-CN" altLang="en-US" sz="2700" b="1" dirty="0">
                <a:latin typeface="+mj-ea"/>
                <a:ea typeface="+mj-ea"/>
              </a:rPr>
              <a:t> 智能采集</a:t>
            </a:r>
            <a:endParaRPr lang="en-US" altLang="zh-CN" sz="2700" b="1" dirty="0">
              <a:latin typeface="+mj-ea"/>
              <a:ea typeface="+mj-ea"/>
            </a:endParaRPr>
          </a:p>
          <a:p>
            <a:r>
              <a:rPr kumimoji="1" lang="zh-CN" altLang="en-US" dirty="0">
                <a:latin typeface="+mj-ea"/>
                <a:ea typeface="+mj-ea"/>
              </a:rPr>
              <a:t>列表页、表格页（尤为适用）</a:t>
            </a:r>
            <a:endParaRPr kumimoji="1" lang="en-US" altLang="zh-CN" dirty="0">
              <a:latin typeface="+mj-ea"/>
              <a:ea typeface="+mj-ea"/>
            </a:endParaRPr>
          </a:p>
          <a:p>
            <a:r>
              <a:rPr kumimoji="1" lang="zh-CN" altLang="en-US" dirty="0">
                <a:latin typeface="+mj-ea"/>
                <a:ea typeface="+mj-ea"/>
              </a:rPr>
              <a:t>首页、搜索页、详情页（部分需手动添加条件）</a:t>
            </a:r>
            <a:endParaRPr kumimoji="1" lang="en-US" altLang="zh-CN" dirty="0">
              <a:latin typeface="+mj-ea"/>
              <a:ea typeface="+mj-ea"/>
            </a:endParaRPr>
          </a:p>
          <a:p>
            <a:endParaRPr kumimoji="1" lang="en-US" altLang="zh-CN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kumimoji="1" lang="zh-CN" altLang="en-US" dirty="0">
                <a:latin typeface="+mj-ea"/>
                <a:ea typeface="+mj-ea"/>
              </a:rPr>
              <a:t>不适用：</a:t>
            </a:r>
            <a:endParaRPr kumimoji="1" lang="en-US" altLang="zh-CN" dirty="0">
              <a:latin typeface="+mj-ea"/>
              <a:ea typeface="+mj-ea"/>
            </a:endParaRPr>
          </a:p>
          <a:p>
            <a:r>
              <a:rPr kumimoji="1" lang="zh-CN" altLang="en-US" dirty="0">
                <a:latin typeface="+mj-ea"/>
                <a:ea typeface="+mj-ea"/>
              </a:rPr>
              <a:t>多账号登录切换且需要验证</a:t>
            </a:r>
            <a:endParaRPr kumimoji="1" lang="en-US" altLang="zh-CN" dirty="0">
              <a:latin typeface="+mj-ea"/>
              <a:ea typeface="+mj-ea"/>
            </a:endParaRPr>
          </a:p>
          <a:p>
            <a:r>
              <a:rPr kumimoji="1" lang="zh-CN" altLang="en-US" dirty="0">
                <a:latin typeface="+mj-ea"/>
                <a:ea typeface="+mj-ea"/>
              </a:rPr>
              <a:t>需判断条件</a:t>
            </a:r>
            <a:endParaRPr kumimoji="1" lang="en-US" altLang="zh-CN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515643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20719D-201D-9C4C-BC30-4FD983173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4800" dirty="0">
                <a:latin typeface="+mj-ea"/>
                <a:ea typeface="+mj-ea"/>
              </a:rPr>
              <a:t>4</a:t>
            </a:r>
            <a:r>
              <a:rPr kumimoji="1" lang="zh-CN" altLang="en-US" sz="4800" dirty="0">
                <a:latin typeface="+mj-ea"/>
                <a:ea typeface="+mj-ea"/>
              </a:rPr>
              <a:t>、后羿采集器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C1FDE9-DBC1-3443-9BD1-50F48A5EF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+mj-ea"/>
                <a:ea typeface="+mj-ea"/>
              </a:rPr>
              <a:t>多网址采集：</a:t>
            </a:r>
            <a:endParaRPr lang="en-US" altLang="zh-CN" b="1" dirty="0">
              <a:latin typeface="+mj-ea"/>
              <a:ea typeface="+mj-ea"/>
            </a:endParaRPr>
          </a:p>
          <a:p>
            <a:r>
              <a:rPr kumimoji="1" lang="zh-CN" altLang="en-US" dirty="0">
                <a:latin typeface="+mj-ea"/>
                <a:ea typeface="+mj-ea"/>
              </a:rPr>
              <a:t>选择流程图模式或智能模式</a:t>
            </a:r>
            <a:endParaRPr kumimoji="1" lang="en-US" altLang="zh-CN" dirty="0">
              <a:latin typeface="+mj-ea"/>
              <a:ea typeface="+mj-ea"/>
            </a:endParaRPr>
          </a:p>
          <a:p>
            <a:r>
              <a:rPr kumimoji="1" lang="zh-CN" altLang="en-US" dirty="0">
                <a:latin typeface="+mj-ea"/>
                <a:ea typeface="+mj-ea"/>
              </a:rPr>
              <a:t>手动输入（同类网址、不超过</a:t>
            </a:r>
            <a:r>
              <a:rPr kumimoji="1" lang="en-US" altLang="zh-CN" dirty="0">
                <a:latin typeface="+mj-ea"/>
                <a:ea typeface="+mj-ea"/>
              </a:rPr>
              <a:t>200</a:t>
            </a:r>
            <a:r>
              <a:rPr kumimoji="1" lang="zh-CN" altLang="en-US" dirty="0">
                <a:latin typeface="+mj-ea"/>
                <a:ea typeface="+mj-ea"/>
              </a:rPr>
              <a:t>条，</a:t>
            </a:r>
            <a:r>
              <a:rPr kumimoji="1" lang="en-US" altLang="zh-CN" dirty="0">
                <a:latin typeface="+mj-ea"/>
                <a:ea typeface="+mj-ea"/>
              </a:rPr>
              <a:t>enter</a:t>
            </a:r>
            <a:r>
              <a:rPr kumimoji="1" lang="zh-CN" altLang="en-US" dirty="0">
                <a:latin typeface="+mj-ea"/>
                <a:ea typeface="+mj-ea"/>
              </a:rPr>
              <a:t>分行）</a:t>
            </a:r>
            <a:endParaRPr kumimoji="1" lang="en-US" altLang="zh-CN" dirty="0">
              <a:latin typeface="+mj-ea"/>
              <a:ea typeface="+mj-ea"/>
            </a:endParaRPr>
          </a:p>
          <a:p>
            <a:r>
              <a:rPr kumimoji="1" lang="zh-CN" altLang="en-US" dirty="0">
                <a:latin typeface="+mj-ea"/>
                <a:ea typeface="+mj-ea"/>
              </a:rPr>
              <a:t>文件导入（无数量限制）</a:t>
            </a:r>
            <a:endParaRPr kumimoji="1" lang="en-US" altLang="zh-CN" dirty="0">
              <a:latin typeface="+mj-ea"/>
              <a:ea typeface="+mj-ea"/>
            </a:endParaRPr>
          </a:p>
          <a:p>
            <a:r>
              <a:rPr kumimoji="1" lang="zh-CN" altLang="en-US" dirty="0">
                <a:latin typeface="+mj-ea"/>
                <a:ea typeface="+mj-ea"/>
              </a:rPr>
              <a:t>批量生成（见教程）</a:t>
            </a:r>
            <a:endParaRPr kumimoji="1" lang="en-US" altLang="zh-CN" dirty="0">
              <a:latin typeface="+mj-ea"/>
              <a:ea typeface="+mj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AC7526D-E899-1441-AAB8-E6C07B28A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93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20719D-201D-9C4C-BC30-4FD983173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4800" dirty="0">
                <a:latin typeface="+mj-ea"/>
                <a:ea typeface="+mj-ea"/>
              </a:rPr>
              <a:t>4</a:t>
            </a:r>
            <a:r>
              <a:rPr kumimoji="1" lang="zh-CN" altLang="en-US" sz="4800" dirty="0">
                <a:latin typeface="+mj-ea"/>
                <a:ea typeface="+mj-ea"/>
              </a:rPr>
              <a:t>、后羿采集器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C1FDE9-DBC1-3443-9BD1-50F48A5EF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kumimoji="1" lang="zh-CN" altLang="en-US" dirty="0">
                <a:latin typeface="+mj-ea"/>
                <a:ea typeface="+mj-ea"/>
              </a:rPr>
              <a:t>页面类型</a:t>
            </a:r>
            <a:endParaRPr kumimoji="1" lang="en-US" altLang="zh-CN" dirty="0">
              <a:latin typeface="+mj-ea"/>
              <a:ea typeface="+mj-ea"/>
            </a:endParaRPr>
          </a:p>
          <a:p>
            <a:r>
              <a:rPr kumimoji="1" lang="zh-CN" altLang="en-US" dirty="0">
                <a:latin typeface="+mj-ea"/>
                <a:ea typeface="+mj-ea"/>
              </a:rPr>
              <a:t>列表</a:t>
            </a:r>
            <a:r>
              <a:rPr kumimoji="1" lang="en-US" altLang="zh-CN" dirty="0">
                <a:latin typeface="+mj-ea"/>
                <a:ea typeface="+mj-ea"/>
              </a:rPr>
              <a:t>——</a:t>
            </a:r>
          </a:p>
          <a:p>
            <a:r>
              <a:rPr kumimoji="1" lang="zh-CN" altLang="en-US" dirty="0">
                <a:latin typeface="+mj-ea"/>
                <a:ea typeface="+mj-ea"/>
              </a:rPr>
              <a:t>单页</a:t>
            </a:r>
            <a:r>
              <a:rPr kumimoji="1" lang="en-US" altLang="zh-CN" dirty="0">
                <a:latin typeface="+mj-ea"/>
                <a:ea typeface="+mj-ea"/>
              </a:rPr>
              <a:t>——</a:t>
            </a:r>
          </a:p>
          <a:p>
            <a:endParaRPr kumimoji="1" lang="en-US" altLang="zh-CN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kumimoji="1" lang="zh-CN" altLang="en-US" dirty="0">
                <a:latin typeface="+mj-ea"/>
                <a:ea typeface="+mj-ea"/>
              </a:rPr>
              <a:t>分页设置（翻页）</a:t>
            </a:r>
            <a:endParaRPr kumimoji="1" lang="en-US" altLang="zh-CN" dirty="0">
              <a:latin typeface="+mj-ea"/>
              <a:ea typeface="+mj-ea"/>
            </a:endParaRPr>
          </a:p>
          <a:p>
            <a:r>
              <a:rPr kumimoji="1" lang="zh-CN" altLang="en-US" dirty="0">
                <a:latin typeface="+mj-ea"/>
                <a:ea typeface="+mj-ea"/>
              </a:rPr>
              <a:t>自动识别</a:t>
            </a:r>
            <a:endParaRPr kumimoji="1" lang="en-US" altLang="zh-CN" dirty="0">
              <a:latin typeface="+mj-ea"/>
              <a:ea typeface="+mj-ea"/>
            </a:endParaRPr>
          </a:p>
          <a:p>
            <a:r>
              <a:rPr kumimoji="1" lang="zh-CN" altLang="en-US" dirty="0">
                <a:latin typeface="+mj-ea"/>
                <a:ea typeface="+mj-ea"/>
              </a:rPr>
              <a:t>手动点选列表</a:t>
            </a:r>
            <a:endParaRPr kumimoji="1" lang="en-US" altLang="zh-CN" dirty="0">
              <a:latin typeface="+mj-ea"/>
              <a:ea typeface="+mj-ea"/>
            </a:endParaRPr>
          </a:p>
          <a:p>
            <a:r>
              <a:rPr kumimoji="1" lang="en-US" altLang="zh-CN" dirty="0" err="1">
                <a:latin typeface="+mj-ea"/>
                <a:ea typeface="+mj-ea"/>
              </a:rPr>
              <a:t>Xpath</a:t>
            </a:r>
            <a:endParaRPr kumimoji="1" lang="en-US" altLang="zh-CN" dirty="0">
              <a:latin typeface="+mj-ea"/>
              <a:ea typeface="+mj-ea"/>
            </a:endParaRPr>
          </a:p>
          <a:p>
            <a:r>
              <a:rPr kumimoji="1" lang="zh-CN" altLang="en-US" dirty="0">
                <a:latin typeface="+mj-ea"/>
                <a:ea typeface="+mj-ea"/>
              </a:rPr>
              <a:t>瀑布流（滚动才显示）</a:t>
            </a:r>
          </a:p>
        </p:txBody>
      </p:sp>
    </p:spTree>
    <p:extLst>
      <p:ext uri="{BB962C8B-B14F-4D97-AF65-F5344CB8AC3E}">
        <p14:creationId xmlns:p14="http://schemas.microsoft.com/office/powerpoint/2010/main" val="39479478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20719D-201D-9C4C-BC30-4FD983173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4800" dirty="0">
                <a:latin typeface="+mj-ea"/>
                <a:ea typeface="+mj-ea"/>
              </a:rPr>
              <a:t>4</a:t>
            </a:r>
            <a:r>
              <a:rPr kumimoji="1" lang="zh-CN" altLang="en-US" sz="4800" dirty="0">
                <a:latin typeface="+mj-ea"/>
                <a:ea typeface="+mj-ea"/>
              </a:rPr>
              <a:t>、后羿采集器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C1FDE9-DBC1-3443-9BD1-50F48A5E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955548"/>
            <a:ext cx="7543800" cy="3238500"/>
          </a:xfrm>
        </p:spPr>
        <p:txBody>
          <a:bodyPr>
            <a:normAutofit fontScale="92500" lnSpcReduction="20000"/>
          </a:bodyPr>
          <a:lstStyle/>
          <a:p>
            <a:r>
              <a:rPr kumimoji="1" lang="zh-CN" altLang="en-US" dirty="0">
                <a:latin typeface="+mj-ea"/>
                <a:ea typeface="+mj-ea"/>
              </a:rPr>
              <a:t>采集字段设置：</a:t>
            </a:r>
            <a:endParaRPr kumimoji="1" lang="en-US" altLang="zh-CN" dirty="0">
              <a:latin typeface="+mj-ea"/>
              <a:ea typeface="+mj-ea"/>
            </a:endParaRPr>
          </a:p>
          <a:p>
            <a:r>
              <a:rPr kumimoji="1" lang="zh-CN" altLang="en-US" dirty="0">
                <a:latin typeface="+mj-ea"/>
                <a:ea typeface="+mj-ea"/>
              </a:rPr>
              <a:t>重命名字段</a:t>
            </a:r>
            <a:endParaRPr kumimoji="1" lang="en-US" altLang="zh-CN" dirty="0">
              <a:latin typeface="+mj-ea"/>
              <a:ea typeface="+mj-ea"/>
            </a:endParaRPr>
          </a:p>
          <a:p>
            <a:r>
              <a:rPr kumimoji="1" lang="zh-CN" altLang="en-US" dirty="0">
                <a:latin typeface="+mj-ea"/>
                <a:ea typeface="+mj-ea"/>
              </a:rPr>
              <a:t>合并字段（</a:t>
            </a:r>
            <a:r>
              <a:rPr kumimoji="1" lang="en-US" altLang="zh-CN" dirty="0" err="1">
                <a:latin typeface="+mj-ea"/>
                <a:ea typeface="+mj-ea"/>
              </a:rPr>
              <a:t>ctrl+shift</a:t>
            </a:r>
            <a:r>
              <a:rPr kumimoji="1" lang="zh-CN" altLang="en-US" dirty="0">
                <a:latin typeface="+mj-ea"/>
                <a:ea typeface="+mj-ea"/>
              </a:rPr>
              <a:t>）</a:t>
            </a:r>
            <a:endParaRPr kumimoji="1" lang="en-US" altLang="zh-CN" dirty="0">
              <a:latin typeface="+mj-ea"/>
              <a:ea typeface="+mj-ea"/>
            </a:endParaRPr>
          </a:p>
          <a:p>
            <a:r>
              <a:rPr kumimoji="1" lang="zh-CN" altLang="en-US" dirty="0">
                <a:latin typeface="+mj-ea"/>
                <a:ea typeface="+mj-ea"/>
              </a:rPr>
              <a:t>添加字段（有时需修改页面类型和分页设置）</a:t>
            </a:r>
            <a:endParaRPr kumimoji="1" lang="en-US" altLang="zh-CN" dirty="0">
              <a:latin typeface="+mj-ea"/>
              <a:ea typeface="+mj-ea"/>
            </a:endParaRPr>
          </a:p>
          <a:p>
            <a:endParaRPr kumimoji="1" lang="en-US" altLang="zh-CN" dirty="0">
              <a:latin typeface="+mj-ea"/>
              <a:ea typeface="+mj-ea"/>
            </a:endParaRPr>
          </a:p>
          <a:p>
            <a:r>
              <a:rPr kumimoji="1" lang="zh-CN" altLang="en-US" dirty="0">
                <a:latin typeface="+mj-ea"/>
                <a:ea typeface="+mj-ea"/>
              </a:rPr>
              <a:t>数据筛选</a:t>
            </a:r>
            <a:endParaRPr kumimoji="1" lang="en-US" altLang="zh-CN" dirty="0">
              <a:latin typeface="+mj-ea"/>
              <a:ea typeface="+mj-ea"/>
            </a:endParaRPr>
          </a:p>
          <a:p>
            <a:r>
              <a:rPr kumimoji="1" lang="zh-CN" altLang="en-US" dirty="0">
                <a:latin typeface="+mj-ea"/>
                <a:ea typeface="+mj-ea"/>
              </a:rPr>
              <a:t>设置条件</a:t>
            </a:r>
            <a:endParaRPr kumimoji="1" lang="en-US" altLang="zh-CN" dirty="0">
              <a:latin typeface="+mj-ea"/>
              <a:ea typeface="+mj-ea"/>
            </a:endParaRPr>
          </a:p>
          <a:p>
            <a:endParaRPr kumimoji="1" lang="en-US" altLang="zh-CN" dirty="0">
              <a:latin typeface="+mj-ea"/>
              <a:ea typeface="+mj-ea"/>
            </a:endParaRPr>
          </a:p>
          <a:p>
            <a:r>
              <a:rPr kumimoji="1" lang="zh-CN" altLang="en-US" dirty="0">
                <a:latin typeface="+mj-ea"/>
                <a:ea typeface="+mj-ea"/>
              </a:rPr>
              <a:t>深入采集（详情页，默认第一条）</a:t>
            </a:r>
            <a:endParaRPr kumimoji="1" lang="en-US" altLang="zh-CN" dirty="0">
              <a:latin typeface="+mj-ea"/>
              <a:ea typeface="+mj-ea"/>
            </a:endParaRPr>
          </a:p>
          <a:p>
            <a:endParaRPr kumimoji="1" lang="en-US" altLang="zh-CN" dirty="0">
              <a:latin typeface="+mj-ea"/>
              <a:ea typeface="+mj-ea"/>
            </a:endParaRPr>
          </a:p>
          <a:p>
            <a:endParaRPr kumimoji="1" lang="zh-CN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8775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4DA53-478A-0840-B6FB-9C16746A8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01AB3D6-9D1B-AF4F-8746-933D5288C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75" y="792725"/>
            <a:ext cx="9647406" cy="4231462"/>
          </a:xfrm>
        </p:spPr>
      </p:pic>
    </p:spTree>
    <p:extLst>
      <p:ext uri="{BB962C8B-B14F-4D97-AF65-F5344CB8AC3E}">
        <p14:creationId xmlns:p14="http://schemas.microsoft.com/office/powerpoint/2010/main" val="40055689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20719D-201D-9C4C-BC30-4FD983173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4800" dirty="0">
                <a:latin typeface="+mj-ea"/>
                <a:ea typeface="+mj-ea"/>
              </a:rPr>
              <a:t>4</a:t>
            </a:r>
            <a:r>
              <a:rPr kumimoji="1" lang="zh-CN" altLang="en-US" sz="4800" dirty="0">
                <a:latin typeface="+mj-ea"/>
                <a:ea typeface="+mj-ea"/>
              </a:rPr>
              <a:t>、后羿采集器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C1FDE9-DBC1-3443-9BD1-50F48A5EF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zh-CN" altLang="en-US" sz="3200" b="1" dirty="0">
                <a:latin typeface="+mj-ea"/>
                <a:ea typeface="+mj-ea"/>
              </a:rPr>
              <a:t>案例与练习</a:t>
            </a:r>
            <a:endParaRPr kumimoji="1" lang="en-US" altLang="zh-CN" sz="3200" b="1" dirty="0">
              <a:latin typeface="+mj-ea"/>
              <a:ea typeface="+mj-ea"/>
            </a:endParaRPr>
          </a:p>
          <a:p>
            <a:endParaRPr kumimoji="1" lang="en-US" altLang="zh-CN" dirty="0">
              <a:latin typeface="+mj-ea"/>
              <a:ea typeface="+mj-ea"/>
            </a:endParaRPr>
          </a:p>
          <a:p>
            <a:r>
              <a:rPr kumimoji="1" lang="en-US" altLang="zh-CN" dirty="0">
                <a:latin typeface="+mj-ea"/>
                <a:ea typeface="+mj-ea"/>
              </a:rPr>
              <a:t>B</a:t>
            </a:r>
            <a:r>
              <a:rPr kumimoji="1" lang="zh-CN" altLang="en-US" dirty="0">
                <a:latin typeface="+mj-ea"/>
                <a:ea typeface="+mj-ea"/>
              </a:rPr>
              <a:t>站（列表页）</a:t>
            </a:r>
            <a:endParaRPr kumimoji="1" lang="en-US" altLang="zh-CN" dirty="0">
              <a:latin typeface="+mj-ea"/>
              <a:ea typeface="+mj-ea"/>
            </a:endParaRPr>
          </a:p>
          <a:p>
            <a:r>
              <a:rPr kumimoji="1" lang="zh-CN" altLang="en-US" dirty="0">
                <a:latin typeface="+mj-ea"/>
                <a:ea typeface="+mj-ea"/>
              </a:rPr>
              <a:t>今日头条（深度采集）</a:t>
            </a:r>
            <a:endParaRPr kumimoji="1" lang="en-US" altLang="zh-CN" dirty="0">
              <a:latin typeface="+mj-ea"/>
              <a:ea typeface="+mj-ea"/>
            </a:endParaRPr>
          </a:p>
          <a:p>
            <a:r>
              <a:rPr lang="zh-CN" altLang="en-US" dirty="0">
                <a:latin typeface="+mj-ea"/>
                <a:ea typeface="+mj-ea"/>
              </a:rPr>
              <a:t>携程</a:t>
            </a:r>
            <a:endParaRPr lang="en-US" altLang="zh-CN" dirty="0">
              <a:latin typeface="+mj-ea"/>
              <a:ea typeface="+mj-ea"/>
            </a:endParaRPr>
          </a:p>
          <a:p>
            <a:r>
              <a:rPr kumimoji="1" lang="zh-CN" altLang="en-US" dirty="0">
                <a:latin typeface="+mj-ea"/>
                <a:ea typeface="+mj-ea"/>
              </a:rPr>
              <a:t>美团</a:t>
            </a:r>
            <a:r>
              <a:rPr kumimoji="1" lang="en-US" altLang="zh-CN" dirty="0">
                <a:latin typeface="+mj-ea"/>
                <a:ea typeface="+mj-ea"/>
              </a:rPr>
              <a:t>/</a:t>
            </a:r>
            <a:r>
              <a:rPr kumimoji="1" lang="zh-CN" altLang="en-US" dirty="0">
                <a:latin typeface="+mj-ea"/>
                <a:ea typeface="+mj-ea"/>
              </a:rPr>
              <a:t>大众点评</a:t>
            </a:r>
            <a:endParaRPr kumimoji="1" lang="en-US" altLang="zh-CN" dirty="0">
              <a:latin typeface="+mj-ea"/>
              <a:ea typeface="+mj-ea"/>
            </a:endParaRPr>
          </a:p>
          <a:p>
            <a:r>
              <a:rPr lang="zh-CN" altLang="en-US" dirty="0">
                <a:latin typeface="+mj-ea"/>
                <a:ea typeface="+mj-ea"/>
              </a:rPr>
              <a:t>微博、豆瓣、小红书</a:t>
            </a:r>
            <a:r>
              <a:rPr lang="zh-CN" altLang="en-US">
                <a:latin typeface="+mj-ea"/>
                <a:ea typeface="+mj-ea"/>
              </a:rPr>
              <a:t>、抖音等</a:t>
            </a:r>
            <a:endParaRPr lang="en-US" altLang="zh-CN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079967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DF94D6-82F7-0740-BEE4-005469398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>
                <a:latin typeface="+mj-ea"/>
                <a:ea typeface="+mj-ea"/>
              </a:rPr>
              <a:t>（五）纸质文档</a:t>
            </a:r>
            <a:endParaRPr lang="en-US" altLang="zh-CN" sz="9600" dirty="0">
              <a:latin typeface="+mj-ea"/>
              <a:ea typeface="+mj-ea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F35D4E-BCE3-FD4D-A786-741CA973A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Tabula</a:t>
            </a:r>
          </a:p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OCR</a:t>
            </a:r>
          </a:p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传图识字</a:t>
            </a:r>
          </a:p>
        </p:txBody>
      </p:sp>
    </p:spTree>
    <p:extLst>
      <p:ext uri="{BB962C8B-B14F-4D97-AF65-F5344CB8AC3E}">
        <p14:creationId xmlns:p14="http://schemas.microsoft.com/office/powerpoint/2010/main" val="16245004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/>
          <p:cNvSpPr>
            <a:spLocks noGrp="1"/>
          </p:cNvSpPr>
          <p:nvPr>
            <p:ph type="title"/>
          </p:nvPr>
        </p:nvSpPr>
        <p:spPr bwMode="auto">
          <a:xfrm>
            <a:off x="762000" y="371856"/>
            <a:ext cx="6781800" cy="13335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endParaRPr kumimoji="0" lang="en-US" altLang="zh-CN" sz="3600" dirty="0">
              <a:latin typeface="+mj-ea"/>
              <a:ea typeface="+mj-ea"/>
              <a:cs typeface="宋体" charset="0"/>
            </a:endParaRPr>
          </a:p>
        </p:txBody>
      </p:sp>
      <p:sp>
        <p:nvSpPr>
          <p:cNvPr id="121858" name="Content Placeholder 2"/>
          <p:cNvSpPr>
            <a:spLocks noGrp="1"/>
          </p:cNvSpPr>
          <p:nvPr>
            <p:ph idx="1"/>
          </p:nvPr>
        </p:nvSpPr>
        <p:spPr bwMode="auto">
          <a:xfrm>
            <a:off x="1066800" y="1065395"/>
            <a:ext cx="6172200" cy="339447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kumimoji="0" lang="en-US" altLang="zh-CN" dirty="0">
                <a:latin typeface="Calibri" charset="0"/>
                <a:ea typeface="宋体" charset="0"/>
                <a:cs typeface="宋体" charset="0"/>
              </a:rPr>
              <a:t>Data request</a:t>
            </a:r>
          </a:p>
          <a:p>
            <a:r>
              <a:rPr lang="en-US" altLang="zh-CN" sz="1800" dirty="0">
                <a:latin typeface="Calibri" charset="0"/>
              </a:rPr>
              <a:t>     </a:t>
            </a:r>
            <a:r>
              <a:rPr lang="en-US" altLang="zh-CN" sz="1800" dirty="0">
                <a:latin typeface="Calibri" charset="0"/>
                <a:hlinkClick r:id="rId3"/>
              </a:rPr>
              <a:t>Freedom of Information</a:t>
            </a:r>
            <a:r>
              <a:rPr lang="en-US" altLang="zh-CN" sz="1800" dirty="0">
                <a:latin typeface="Calibri" charset="0"/>
              </a:rPr>
              <a:t> (FOI)</a:t>
            </a:r>
          </a:p>
          <a:p>
            <a:r>
              <a:rPr lang="en-US" altLang="zh-CN" sz="1800" dirty="0">
                <a:latin typeface="Calibri" charset="0"/>
              </a:rPr>
              <a:t>    《</a:t>
            </a:r>
            <a:r>
              <a:rPr lang="zh-CN" altLang="en-US" sz="1800" dirty="0">
                <a:latin typeface="Calibri" charset="0"/>
                <a:hlinkClick r:id="rId4"/>
              </a:rPr>
              <a:t>中华人民共和国政府信息公开条例</a:t>
            </a:r>
            <a:r>
              <a:rPr lang="en-US" altLang="zh-CN" sz="1800" dirty="0">
                <a:latin typeface="Calibri" charset="0"/>
              </a:rPr>
              <a:t>》</a:t>
            </a:r>
          </a:p>
          <a:p>
            <a:r>
              <a:rPr lang="en-US" altLang="zh-CN" sz="1800" dirty="0">
                <a:latin typeface="Calibri" charset="0"/>
              </a:rPr>
              <a:t>    《</a:t>
            </a:r>
            <a:r>
              <a:rPr lang="zh-CN" altLang="en-US" sz="1800" dirty="0">
                <a:latin typeface="Calibri" charset="0"/>
                <a:hlinkClick r:id="rId5"/>
              </a:rPr>
              <a:t>上海市政府信息公开规定</a:t>
            </a:r>
            <a:r>
              <a:rPr lang="en-US" altLang="zh-CN" sz="1800" dirty="0">
                <a:latin typeface="Calibri" charset="0"/>
              </a:rPr>
              <a:t>》</a:t>
            </a:r>
          </a:p>
          <a:p>
            <a:r>
              <a:rPr lang="en-US" altLang="zh-CN" dirty="0">
                <a:latin typeface="Calibri" charset="0"/>
                <a:ea typeface="宋体" charset="0"/>
                <a:cs typeface="宋体" charset="0"/>
              </a:rPr>
              <a:t>Put a request</a:t>
            </a:r>
          </a:p>
          <a:p>
            <a:r>
              <a:rPr lang="en-US" altLang="zh-CN" dirty="0">
                <a:latin typeface="Calibri" charset="0"/>
                <a:ea typeface="宋体" charset="0"/>
                <a:cs typeface="宋体" charset="0"/>
              </a:rPr>
              <a:t>      </a:t>
            </a:r>
            <a:r>
              <a:rPr lang="zh-CN" altLang="en-US" sz="1800" dirty="0">
                <a:latin typeface="Calibri" charset="0"/>
                <a:hlinkClick r:id="rId6"/>
              </a:rPr>
              <a:t>上海市政府</a:t>
            </a:r>
            <a:endParaRPr lang="en-US" altLang="zh-CN" sz="1800" dirty="0">
              <a:latin typeface="Calibri" charset="0"/>
            </a:endParaRPr>
          </a:p>
          <a:p>
            <a:r>
              <a:rPr lang="en-US" altLang="zh-CN" sz="1800" dirty="0">
                <a:latin typeface="Calibri" charset="0"/>
              </a:rPr>
              <a:t>       </a:t>
            </a:r>
            <a:r>
              <a:rPr lang="zh-CN" altLang="en-US" sz="1800" dirty="0">
                <a:latin typeface="Calibri" charset="0"/>
                <a:hlinkClick r:id="rId7"/>
              </a:rPr>
              <a:t>上海数据服务网</a:t>
            </a:r>
            <a:endParaRPr lang="en-US" altLang="zh-CN" sz="1800" dirty="0">
              <a:latin typeface="Calibri" charset="0"/>
            </a:endParaRPr>
          </a:p>
          <a:p>
            <a:r>
              <a:rPr lang="en-US" altLang="zh-CN" sz="1800" dirty="0">
                <a:latin typeface="Calibri" charset="0"/>
              </a:rPr>
              <a:t>       </a:t>
            </a:r>
            <a:r>
              <a:rPr lang="en-US" altLang="zh-CN" sz="1800" dirty="0">
                <a:latin typeface="Calibri" charset="0"/>
                <a:hlinkClick r:id="rId8"/>
              </a:rPr>
              <a:t>What do they know?</a:t>
            </a:r>
            <a:endParaRPr lang="en-US" altLang="zh-CN" sz="1800" dirty="0">
              <a:latin typeface="Calibri" charset="0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A47FDA21-363C-AF43-9AA2-46331F1C0158}"/>
              </a:ext>
            </a:extLst>
          </p:cNvPr>
          <p:cNvSpPr txBox="1">
            <a:spLocks/>
          </p:cNvSpPr>
          <p:nvPr/>
        </p:nvSpPr>
        <p:spPr bwMode="auto">
          <a:xfrm>
            <a:off x="762000" y="3819906"/>
            <a:ext cx="6781800" cy="13335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400" kern="1200">
                <a:solidFill>
                  <a:srgbClr val="262626"/>
                </a:solidFill>
                <a:latin typeface="+mj-lt"/>
                <a:ea typeface="宋体" charset="0"/>
                <a:cs typeface="宋体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rgbClr val="262626"/>
                </a:solidFill>
                <a:latin typeface="Impact" charset="0"/>
                <a:ea typeface="宋体" charset="0"/>
                <a:cs typeface="宋体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rgbClr val="262626"/>
                </a:solidFill>
                <a:latin typeface="Impact" charset="0"/>
                <a:ea typeface="宋体" charset="0"/>
                <a:cs typeface="宋体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rgbClr val="262626"/>
                </a:solidFill>
                <a:latin typeface="Impact" charset="0"/>
                <a:ea typeface="宋体" charset="0"/>
                <a:cs typeface="宋体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5400">
                <a:solidFill>
                  <a:srgbClr val="262626"/>
                </a:solidFill>
                <a:latin typeface="Impact" charset="0"/>
                <a:ea typeface="宋体" charset="0"/>
                <a:cs typeface="宋体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kumimoji="0" lang="zh-CN" altLang="en-US" dirty="0">
                <a:latin typeface="+mj-ea"/>
                <a:ea typeface="+mj-ea"/>
              </a:rPr>
              <a:t>（六）信息公开申请</a:t>
            </a:r>
            <a:endParaRPr lang="zh-CN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8756972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6D6A28-6B6E-474D-BE72-8CD6DA815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" y="571500"/>
            <a:ext cx="7635551" cy="36645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（六）通过调查和众包的方式采集数据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（七）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采访</a:t>
            </a: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D95EE0F7-491A-3D41-887D-67E18FEC1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1267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33156A-ABEE-964D-9F77-1467B39D3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810000"/>
            <a:ext cx="7741920" cy="1333500"/>
          </a:xfrm>
        </p:spPr>
        <p:txBody>
          <a:bodyPr/>
          <a:lstStyle/>
          <a:p>
            <a:r>
              <a:rPr kumimoji="1" lang="zh-CN" altLang="en-US" sz="4400" dirty="0">
                <a:latin typeface="+mj-ea"/>
                <a:ea typeface="+mj-ea"/>
              </a:rPr>
              <a:t>四、采集数据需要注意的事项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754E84-AFDC-F142-894C-60579C826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zh-CN" altLang="en-US" dirty="0">
                <a:latin typeface="+mj-ea"/>
                <a:ea typeface="+mj-ea"/>
              </a:rPr>
              <a:t>（一</a:t>
            </a:r>
            <a:r>
              <a:rPr lang="zh-CN" altLang="en-US" dirty="0">
                <a:latin typeface="+mj-ea"/>
                <a:ea typeface="+mj-ea"/>
              </a:rPr>
              <a:t>）</a:t>
            </a:r>
            <a:r>
              <a:rPr kumimoji="1" lang="zh-CN" altLang="en-US" dirty="0">
                <a:latin typeface="+mj-ea"/>
                <a:ea typeface="+mj-ea"/>
              </a:rPr>
              <a:t>根据媒体和选题的要求选择恰当的数据来源</a:t>
            </a:r>
            <a:endParaRPr kumimoji="1" lang="en-US" altLang="zh-CN" dirty="0">
              <a:latin typeface="+mj-ea"/>
              <a:ea typeface="+mj-ea"/>
            </a:endParaRPr>
          </a:p>
          <a:p>
            <a:endParaRPr kumimoji="1" lang="en-US" altLang="zh-CN" dirty="0">
              <a:latin typeface="+mj-ea"/>
              <a:ea typeface="+mj-ea"/>
            </a:endParaRPr>
          </a:p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媒体定位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时政类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非时政类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zh-CN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469681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8D7FFA-0A97-9248-8B1C-FBD13CB6C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zh-CN" altLang="en-US" dirty="0">
                <a:latin typeface="+mj-ea"/>
                <a:ea typeface="+mj-ea"/>
              </a:rPr>
              <a:t>（二</a:t>
            </a:r>
            <a:r>
              <a:rPr lang="zh-CN" altLang="en-US" dirty="0">
                <a:latin typeface="+mj-ea"/>
                <a:ea typeface="+mj-ea"/>
              </a:rPr>
              <a:t>）</a:t>
            </a:r>
            <a:r>
              <a:rPr kumimoji="1" lang="zh-CN" altLang="en-US" dirty="0">
                <a:latin typeface="+mj-ea"/>
                <a:ea typeface="+mj-ea"/>
              </a:rPr>
              <a:t>溯源原始数据，尽量避免使用二手数据</a:t>
            </a:r>
            <a:endParaRPr kumimoji="1" lang="en-US" altLang="zh-CN" dirty="0">
              <a:latin typeface="+mj-ea"/>
              <a:ea typeface="+mj-ea"/>
            </a:endParaRPr>
          </a:p>
          <a:p>
            <a:endParaRPr kumimoji="1" lang="en-US" altLang="zh-CN" dirty="0">
              <a:latin typeface="+mj-ea"/>
              <a:ea typeface="+mj-ea"/>
            </a:endParaRPr>
          </a:p>
          <a:p>
            <a:r>
              <a:rPr kumimoji="1" lang="zh-CN" altLang="en-US" dirty="0">
                <a:latin typeface="+mj-ea"/>
                <a:ea typeface="+mj-ea"/>
              </a:rPr>
              <a:t>核查原始数据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72231A26-F1EE-1740-84AF-DAE1D3FC4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810000"/>
            <a:ext cx="7741920" cy="1333500"/>
          </a:xfrm>
        </p:spPr>
        <p:txBody>
          <a:bodyPr/>
          <a:lstStyle/>
          <a:p>
            <a:r>
              <a:rPr kumimoji="1" lang="zh-CN" altLang="en-US" sz="4400" dirty="0">
                <a:latin typeface="+mj-ea"/>
                <a:ea typeface="+mj-ea"/>
              </a:rPr>
              <a:t>四、采集数据需要注意的事项</a:t>
            </a:r>
          </a:p>
        </p:txBody>
      </p:sp>
    </p:spTree>
    <p:extLst>
      <p:ext uri="{BB962C8B-B14F-4D97-AF65-F5344CB8AC3E}">
        <p14:creationId xmlns:p14="http://schemas.microsoft.com/office/powerpoint/2010/main" val="11374917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D8BEDF-9FD0-E04B-B7F1-5A8F08CA3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zh-CN" altLang="en-US" dirty="0">
                <a:latin typeface="+mj-ea"/>
                <a:ea typeface="+mj-ea"/>
              </a:rPr>
              <a:t>（三</a:t>
            </a:r>
            <a:r>
              <a:rPr lang="zh-CN" altLang="en-US" dirty="0">
                <a:latin typeface="+mj-ea"/>
                <a:ea typeface="+mj-ea"/>
              </a:rPr>
              <a:t>）</a:t>
            </a:r>
            <a:r>
              <a:rPr kumimoji="1" lang="zh-CN" altLang="en-US" dirty="0">
                <a:latin typeface="+mj-ea"/>
                <a:ea typeface="+mj-ea"/>
              </a:rPr>
              <a:t>采集权威数据</a:t>
            </a:r>
            <a:endParaRPr kumimoji="1" lang="en-US" altLang="zh-CN" dirty="0">
              <a:latin typeface="+mj-ea"/>
              <a:ea typeface="+mj-ea"/>
            </a:endParaRPr>
          </a:p>
          <a:p>
            <a:endParaRPr kumimoji="1" lang="en-US" altLang="zh-CN" dirty="0">
              <a:latin typeface="+mj-ea"/>
              <a:ea typeface="+mj-ea"/>
            </a:endParaRPr>
          </a:p>
          <a:p>
            <a:r>
              <a:rPr kumimoji="1" lang="zh-CN" altLang="en-US" dirty="0">
                <a:latin typeface="+mj-ea"/>
                <a:ea typeface="+mj-ea"/>
              </a:rPr>
              <a:t>地震</a:t>
            </a:r>
            <a:r>
              <a:rPr kumimoji="1" lang="en-US" altLang="zh-CN" dirty="0">
                <a:latin typeface="+mj-ea"/>
                <a:ea typeface="+mj-ea"/>
              </a:rPr>
              <a:t>-</a:t>
            </a:r>
            <a:r>
              <a:rPr kumimoji="1" lang="zh-CN" altLang="en-US" dirty="0">
                <a:latin typeface="+mj-ea"/>
                <a:ea typeface="+mj-ea"/>
              </a:rPr>
              <a:t>中国地震局</a:t>
            </a:r>
            <a:endParaRPr kumimoji="1" lang="en-US" altLang="zh-CN" dirty="0">
              <a:latin typeface="+mj-ea"/>
              <a:ea typeface="+mj-ea"/>
            </a:endParaRPr>
          </a:p>
          <a:p>
            <a:r>
              <a:rPr kumimoji="1" lang="zh-CN" altLang="en-US" dirty="0">
                <a:latin typeface="+mj-ea"/>
                <a:ea typeface="+mj-ea"/>
              </a:rPr>
              <a:t>业内权威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E962C165-6199-E24E-B7E9-DD98E2154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810000"/>
            <a:ext cx="7741920" cy="1333500"/>
          </a:xfrm>
        </p:spPr>
        <p:txBody>
          <a:bodyPr/>
          <a:lstStyle/>
          <a:p>
            <a:r>
              <a:rPr kumimoji="1" lang="zh-CN" altLang="en-US" sz="4400" dirty="0">
                <a:latin typeface="+mj-ea"/>
                <a:ea typeface="+mj-ea"/>
              </a:rPr>
              <a:t>四、采集数据需要注意的事项</a:t>
            </a:r>
          </a:p>
        </p:txBody>
      </p:sp>
    </p:spTree>
    <p:extLst>
      <p:ext uri="{BB962C8B-B14F-4D97-AF65-F5344CB8AC3E}">
        <p14:creationId xmlns:p14="http://schemas.microsoft.com/office/powerpoint/2010/main" val="41311633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3BEA21-3AEB-764C-88BA-39CF2091B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zh-CN" altLang="en-US" dirty="0">
                <a:latin typeface="+mj-ea"/>
                <a:ea typeface="+mj-ea"/>
              </a:rPr>
              <a:t>（四</a:t>
            </a:r>
            <a:r>
              <a:rPr lang="zh-CN" altLang="en-US" dirty="0">
                <a:latin typeface="+mj-ea"/>
                <a:ea typeface="+mj-ea"/>
              </a:rPr>
              <a:t>）</a:t>
            </a:r>
            <a:r>
              <a:rPr kumimoji="1" lang="zh-CN" altLang="en-US" dirty="0">
                <a:latin typeface="+mj-ea"/>
                <a:ea typeface="+mj-ea"/>
              </a:rPr>
              <a:t>机构数据需要核查机构的性质</a:t>
            </a:r>
            <a:endParaRPr kumimoji="1" lang="en-US" altLang="zh-CN" dirty="0">
              <a:latin typeface="+mj-ea"/>
              <a:ea typeface="+mj-ea"/>
            </a:endParaRPr>
          </a:p>
          <a:p>
            <a:endParaRPr kumimoji="1" lang="en-US" altLang="zh-CN" dirty="0">
              <a:latin typeface="+mj-ea"/>
              <a:ea typeface="+mj-ea"/>
            </a:endParaRPr>
          </a:p>
          <a:p>
            <a:r>
              <a:rPr kumimoji="1" lang="zh-CN" altLang="en-US" dirty="0">
                <a:latin typeface="+mj-ea"/>
                <a:ea typeface="+mj-ea"/>
              </a:rPr>
              <a:t>非法或山寨机构</a:t>
            </a:r>
            <a:endParaRPr kumimoji="1" lang="en-US" altLang="zh-CN" dirty="0">
              <a:latin typeface="+mj-ea"/>
              <a:ea typeface="+mj-ea"/>
            </a:endParaRPr>
          </a:p>
          <a:p>
            <a:r>
              <a:rPr kumimoji="1" lang="zh-CN" altLang="en-US" dirty="0">
                <a:latin typeface="+mj-ea"/>
                <a:ea typeface="+mj-ea"/>
              </a:rPr>
              <a:t>回避相关利益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6AF5E8E6-BC35-FA4E-B65B-0D032C9AF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810000"/>
            <a:ext cx="7741920" cy="1333500"/>
          </a:xfrm>
        </p:spPr>
        <p:txBody>
          <a:bodyPr/>
          <a:lstStyle/>
          <a:p>
            <a:r>
              <a:rPr kumimoji="1" lang="zh-CN" altLang="en-US" sz="4400" dirty="0">
                <a:latin typeface="+mj-ea"/>
                <a:ea typeface="+mj-ea"/>
              </a:rPr>
              <a:t>四、采集数据需要注意的事项</a:t>
            </a:r>
          </a:p>
        </p:txBody>
      </p:sp>
    </p:spTree>
    <p:extLst>
      <p:ext uri="{BB962C8B-B14F-4D97-AF65-F5344CB8AC3E}">
        <p14:creationId xmlns:p14="http://schemas.microsoft.com/office/powerpoint/2010/main" val="15541933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5DD033-8B15-A841-90C2-73024E6FA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zh-CN" altLang="en-US" dirty="0">
                <a:latin typeface="+mj-ea"/>
                <a:ea typeface="+mj-ea"/>
              </a:rPr>
              <a:t>（五</a:t>
            </a:r>
            <a:r>
              <a:rPr lang="zh-CN" altLang="en-US" dirty="0">
                <a:latin typeface="+mj-ea"/>
                <a:ea typeface="+mj-ea"/>
              </a:rPr>
              <a:t>）</a:t>
            </a:r>
            <a:r>
              <a:rPr kumimoji="1" lang="zh-CN" altLang="en-US" dirty="0">
                <a:latin typeface="+mj-ea"/>
                <a:ea typeface="+mj-ea"/>
              </a:rPr>
              <a:t>慎重使用调查数据</a:t>
            </a:r>
            <a:endParaRPr kumimoji="1" lang="en-US" altLang="zh-CN" dirty="0">
              <a:latin typeface="+mj-ea"/>
              <a:ea typeface="+mj-ea"/>
            </a:endParaRPr>
          </a:p>
          <a:p>
            <a:endParaRPr kumimoji="1" lang="en-US" altLang="zh-CN" dirty="0">
              <a:latin typeface="+mj-ea"/>
              <a:ea typeface="+mj-ea"/>
            </a:endParaRPr>
          </a:p>
          <a:p>
            <a:r>
              <a:rPr kumimoji="1" lang="zh-CN" altLang="en-US" dirty="0">
                <a:latin typeface="+mj-ea"/>
                <a:ea typeface="+mj-ea"/>
              </a:rPr>
              <a:t>调查的科学性</a:t>
            </a:r>
            <a:r>
              <a:rPr kumimoji="1" lang="en-US" altLang="zh-CN" dirty="0">
                <a:latin typeface="+mj-ea"/>
                <a:ea typeface="+mj-ea"/>
              </a:rPr>
              <a:t>——</a:t>
            </a:r>
            <a:r>
              <a:rPr kumimoji="1" lang="zh-CN" altLang="en-US" dirty="0">
                <a:latin typeface="+mj-ea"/>
                <a:ea typeface="+mj-ea"/>
              </a:rPr>
              <a:t>原始数据、问卷设计、调查方法、问卷回收</a:t>
            </a:r>
            <a:endParaRPr kumimoji="1" lang="en-US" altLang="zh-CN" dirty="0">
              <a:latin typeface="+mj-ea"/>
              <a:ea typeface="+mj-ea"/>
            </a:endParaRPr>
          </a:p>
          <a:p>
            <a:r>
              <a:rPr kumimoji="1" lang="zh-CN" altLang="en-US" dirty="0">
                <a:latin typeface="+mj-ea"/>
                <a:ea typeface="+mj-ea"/>
              </a:rPr>
              <a:t>使用调查数据</a:t>
            </a:r>
            <a:r>
              <a:rPr kumimoji="1" lang="en-US" altLang="zh-CN" dirty="0">
                <a:latin typeface="+mj-ea"/>
                <a:ea typeface="+mj-ea"/>
              </a:rPr>
              <a:t>——</a:t>
            </a:r>
            <a:r>
              <a:rPr kumimoji="1" lang="zh-CN" altLang="en-US" dirty="0">
                <a:latin typeface="+mj-ea"/>
                <a:ea typeface="+mj-ea"/>
              </a:rPr>
              <a:t>了解调查方法是否恰当、样本是否有代表性、问卷设计是否合理、调查结果是否合理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04191810-5B38-5540-A9BB-67224268A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810000"/>
            <a:ext cx="7741920" cy="1333500"/>
          </a:xfrm>
        </p:spPr>
        <p:txBody>
          <a:bodyPr/>
          <a:lstStyle/>
          <a:p>
            <a:r>
              <a:rPr kumimoji="1" lang="zh-CN" altLang="en-US" sz="4400" dirty="0">
                <a:latin typeface="+mj-ea"/>
                <a:ea typeface="+mj-ea"/>
              </a:rPr>
              <a:t>四、采集数据需要注意的事项</a:t>
            </a:r>
          </a:p>
        </p:txBody>
      </p:sp>
    </p:spTree>
    <p:extLst>
      <p:ext uri="{BB962C8B-B14F-4D97-AF65-F5344CB8AC3E}">
        <p14:creationId xmlns:p14="http://schemas.microsoft.com/office/powerpoint/2010/main" val="11399518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22093F-E9DF-D747-8436-4E51D60E0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>
                <a:latin typeface="+mj-ea"/>
                <a:ea typeface="+mj-ea"/>
              </a:rPr>
              <a:t>（六）以自采数据为主、谨慎转载媒体数据</a:t>
            </a:r>
            <a:endParaRPr kumimoji="1" lang="en-US" altLang="zh-CN" dirty="0">
              <a:latin typeface="+mj-ea"/>
              <a:ea typeface="+mj-ea"/>
            </a:endParaRPr>
          </a:p>
          <a:p>
            <a:endParaRPr kumimoji="1" lang="en-US" altLang="zh-CN" dirty="0">
              <a:latin typeface="+mj-ea"/>
              <a:ea typeface="+mj-ea"/>
            </a:endParaRPr>
          </a:p>
          <a:p>
            <a:r>
              <a:rPr kumimoji="1" lang="zh-CN" altLang="en-US" dirty="0">
                <a:latin typeface="+mj-ea"/>
                <a:ea typeface="+mj-ea"/>
              </a:rPr>
              <a:t>切忌以讹传讹</a:t>
            </a:r>
            <a:endParaRPr kumimoji="1" lang="en-US" altLang="zh-CN" dirty="0">
              <a:latin typeface="+mj-ea"/>
              <a:ea typeface="+mj-ea"/>
            </a:endParaRPr>
          </a:p>
          <a:p>
            <a:endParaRPr kumimoji="1" lang="en-US" altLang="zh-CN" dirty="0">
              <a:latin typeface="+mj-ea"/>
              <a:ea typeface="+mj-ea"/>
            </a:endParaRPr>
          </a:p>
          <a:p>
            <a:r>
              <a:rPr kumimoji="1" lang="zh-CN" altLang="en-US" dirty="0">
                <a:latin typeface="+mj-ea"/>
                <a:ea typeface="+mj-ea"/>
              </a:rPr>
              <a:t>保障真实和准确</a:t>
            </a:r>
            <a:endParaRPr kumimoji="1" lang="en-US" altLang="zh-CN" dirty="0">
              <a:latin typeface="+mj-ea"/>
              <a:ea typeface="+mj-ea"/>
            </a:endParaRPr>
          </a:p>
          <a:p>
            <a:r>
              <a:rPr kumimoji="1" lang="zh-CN" altLang="en-US" dirty="0">
                <a:latin typeface="+mj-ea"/>
                <a:ea typeface="+mj-ea"/>
              </a:rPr>
              <a:t>提倡独家数据</a:t>
            </a:r>
            <a:endParaRPr kumimoji="1" lang="en-US" altLang="zh-CN" dirty="0">
              <a:latin typeface="+mj-ea"/>
              <a:ea typeface="+mj-ea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00E201B9-30BC-FE4A-87E2-2269692C6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810000"/>
            <a:ext cx="7741920" cy="1333500"/>
          </a:xfrm>
        </p:spPr>
        <p:txBody>
          <a:bodyPr/>
          <a:lstStyle/>
          <a:p>
            <a:r>
              <a:rPr kumimoji="1" lang="zh-CN" altLang="en-US" sz="4400" dirty="0">
                <a:latin typeface="+mj-ea"/>
                <a:ea typeface="+mj-ea"/>
              </a:rPr>
              <a:t>四、采集数据需要注意的事项</a:t>
            </a:r>
          </a:p>
        </p:txBody>
      </p:sp>
    </p:spTree>
    <p:extLst>
      <p:ext uri="{BB962C8B-B14F-4D97-AF65-F5344CB8AC3E}">
        <p14:creationId xmlns:p14="http://schemas.microsoft.com/office/powerpoint/2010/main" val="247711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E10CA7-D733-A143-9B98-E1819CA17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0BBC1573-0D99-7541-9C6B-FC083F679F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32" y="704236"/>
            <a:ext cx="8863781" cy="4151780"/>
          </a:xfrm>
        </p:spPr>
      </p:pic>
    </p:spTree>
    <p:extLst>
      <p:ext uri="{BB962C8B-B14F-4D97-AF65-F5344CB8AC3E}">
        <p14:creationId xmlns:p14="http://schemas.microsoft.com/office/powerpoint/2010/main" val="209208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E93660-E7D6-9B41-9630-B217F401C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EDF4D637-5EE6-9F40-9139-C5750ED22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24" y="771218"/>
            <a:ext cx="8842418" cy="4036756"/>
          </a:xfrm>
        </p:spPr>
      </p:pic>
    </p:spTree>
    <p:extLst>
      <p:ext uri="{BB962C8B-B14F-4D97-AF65-F5344CB8AC3E}">
        <p14:creationId xmlns:p14="http://schemas.microsoft.com/office/powerpoint/2010/main" val="824692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1B7CDD-FF2D-5649-B142-5C1708F0F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j-ea"/>
                <a:ea typeface="+mj-ea"/>
              </a:rPr>
              <a:t>二、数据来源</a:t>
            </a:r>
            <a:endParaRPr kumimoji="1" lang="zh-CN" altLang="en-US" dirty="0">
              <a:latin typeface="+mj-ea"/>
              <a:ea typeface="+mj-ea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6D6A28-6B6E-474D-BE72-8CD6DA815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480060"/>
            <a:ext cx="7635551" cy="366459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数据新闻手册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之“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分钟的学科指南”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列出了以下数据源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搜索引擎</a:t>
            </a:r>
          </a:p>
          <a:p>
            <a:pPr>
              <a:lnSpc>
                <a:spcPct val="110000"/>
              </a:lnSpc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直奔数据持有者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浏览数据网站和服务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从纸质文档中获取数据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在论坛上发问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在邮件列表发问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加入专业组织</a:t>
            </a:r>
          </a:p>
          <a:p>
            <a:pPr>
              <a:lnSpc>
                <a:spcPct val="110000"/>
              </a:lnSpc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请教专家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7605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3A0CE-EAD9-874D-913A-7E9C8DAB9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C0C171A-05CB-D744-8F2D-B9DDBBE79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065276"/>
            <a:ext cx="7543800" cy="3238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CN" altLang="en-US" sz="5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三、数据采集</a:t>
            </a:r>
          </a:p>
        </p:txBody>
      </p:sp>
    </p:spTree>
    <p:extLst>
      <p:ext uri="{BB962C8B-B14F-4D97-AF65-F5344CB8AC3E}">
        <p14:creationId xmlns:p14="http://schemas.microsoft.com/office/powerpoint/2010/main" val="2035565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/>
          <p:cNvSpPr>
            <a:spLocks noGrp="1"/>
          </p:cNvSpPr>
          <p:nvPr>
            <p:ph type="title"/>
          </p:nvPr>
        </p:nvSpPr>
        <p:spPr bwMode="auto">
          <a:xfrm>
            <a:off x="762000" y="4230624"/>
            <a:ext cx="6781800" cy="13335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kumimoji="0" lang="zh-CN" altLang="en-US" dirty="0">
                <a:latin typeface="+mj-ea"/>
                <a:ea typeface="+mj-ea"/>
                <a:cs typeface="宋体" charset="0"/>
              </a:rPr>
              <a:t>（一）数据库</a:t>
            </a:r>
            <a:endParaRPr kumimoji="0" lang="en-US" altLang="zh-CN" dirty="0">
              <a:latin typeface="+mj-ea"/>
              <a:ea typeface="+mj-ea"/>
              <a:cs typeface="宋体" charset="0"/>
            </a:endParaRPr>
          </a:p>
        </p:txBody>
      </p:sp>
      <p:sp>
        <p:nvSpPr>
          <p:cNvPr id="118786" name="Content Placeholder 2"/>
          <p:cNvSpPr>
            <a:spLocks noGrp="1"/>
          </p:cNvSpPr>
          <p:nvPr>
            <p:ph idx="1"/>
          </p:nvPr>
        </p:nvSpPr>
        <p:spPr bwMode="auto">
          <a:xfrm>
            <a:off x="1643634" y="679704"/>
            <a:ext cx="6172200" cy="39433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zh-CN" sz="1800" dirty="0">
                <a:latin typeface="Calibri" charset="0"/>
                <a:hlinkClick r:id="rId3"/>
              </a:rPr>
              <a:t>Guardian data store</a:t>
            </a:r>
            <a:r>
              <a:rPr lang="en-US" altLang="zh-CN" sz="1800" dirty="0">
                <a:latin typeface="Calibri" charset="0"/>
              </a:rPr>
              <a:t> directory </a:t>
            </a:r>
          </a:p>
          <a:p>
            <a:r>
              <a:rPr lang="en-US" altLang="zh-CN" sz="1800" dirty="0">
                <a:latin typeface="Calibri" charset="0"/>
                <a:hlinkClick r:id="rId4"/>
              </a:rPr>
              <a:t>Google public data</a:t>
            </a:r>
            <a:r>
              <a:rPr lang="en-US" altLang="zh-CN" sz="1800" dirty="0">
                <a:latin typeface="Calibri" charset="0"/>
              </a:rPr>
              <a:t> directory</a:t>
            </a:r>
          </a:p>
          <a:p>
            <a:r>
              <a:rPr lang="en-US" altLang="zh-CN" sz="1800" dirty="0">
                <a:latin typeface="Calibri" charset="0"/>
                <a:hlinkClick r:id="rId5"/>
              </a:rPr>
              <a:t>Data bank </a:t>
            </a:r>
            <a:r>
              <a:rPr lang="en-US" altLang="zh-CN" sz="1800" dirty="0">
                <a:latin typeface="Calibri" charset="0"/>
              </a:rPr>
              <a:t>by World Bank</a:t>
            </a:r>
          </a:p>
          <a:p>
            <a:r>
              <a:rPr lang="en-US" altLang="zh-CN" sz="1800" dirty="0">
                <a:latin typeface="Calibri" charset="0"/>
                <a:hlinkClick r:id="rId6"/>
              </a:rPr>
              <a:t>UN data</a:t>
            </a:r>
            <a:r>
              <a:rPr lang="en-US" altLang="zh-CN" sz="1800" dirty="0">
                <a:latin typeface="Calibri" charset="0"/>
              </a:rPr>
              <a:t> by United Nations</a:t>
            </a:r>
          </a:p>
          <a:p>
            <a:r>
              <a:rPr lang="en-US" altLang="zh-CN" sz="1800" dirty="0">
                <a:latin typeface="Calibri" charset="0"/>
                <a:hlinkClick r:id="rId7"/>
              </a:rPr>
              <a:t>United States</a:t>
            </a:r>
            <a:r>
              <a:rPr lang="en-US" altLang="zh-CN" sz="1800" dirty="0">
                <a:latin typeface="Calibri" charset="0"/>
              </a:rPr>
              <a:t> official database</a:t>
            </a:r>
          </a:p>
          <a:p>
            <a:r>
              <a:rPr lang="en-US" altLang="zh-CN" sz="1800" dirty="0">
                <a:latin typeface="Calibri" charset="0"/>
                <a:hlinkClick r:id="rId8"/>
              </a:rPr>
              <a:t>United Kingdom</a:t>
            </a:r>
            <a:r>
              <a:rPr lang="en-US" altLang="zh-CN" sz="1800" dirty="0">
                <a:latin typeface="Calibri" charset="0"/>
              </a:rPr>
              <a:t> official database</a:t>
            </a:r>
          </a:p>
          <a:p>
            <a:r>
              <a:rPr lang="zh-CN" altLang="en-US" sz="1800" dirty="0">
                <a:latin typeface="Calibri" charset="0"/>
                <a:hlinkClick r:id="rId9"/>
              </a:rPr>
              <a:t>中国国家统计局</a:t>
            </a:r>
            <a:endParaRPr lang="en-US" altLang="zh-CN" sz="1800" dirty="0">
              <a:latin typeface="Calibri" charset="0"/>
            </a:endParaRPr>
          </a:p>
          <a:p>
            <a:r>
              <a:rPr lang="zh-CN" altLang="en-US" sz="1800" dirty="0">
                <a:latin typeface="Calibri" charset="0"/>
                <a:hlinkClick r:id="rId10"/>
              </a:rPr>
              <a:t>上海市政府数据服务网</a:t>
            </a:r>
            <a:endParaRPr lang="en-US" altLang="zh-CN" sz="1800" dirty="0">
              <a:latin typeface="Calibri" charset="0"/>
            </a:endParaRPr>
          </a:p>
          <a:p>
            <a:r>
              <a:rPr lang="zh-CN" altLang="en-US" sz="1800" dirty="0">
                <a:latin typeface="Calibri" charset="0"/>
                <a:hlinkClick r:id="rId11"/>
              </a:rPr>
              <a:t>北京市政府数据网</a:t>
            </a:r>
            <a:r>
              <a:rPr lang="en-US" altLang="ja-JP" sz="1800" dirty="0">
                <a:latin typeface="Calibri" charset="0"/>
              </a:rPr>
              <a:t>              </a:t>
            </a:r>
            <a:endParaRPr lang="en-US" altLang="zh-CN" sz="1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6707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4531</TotalTime>
  <Words>2582</Words>
  <Application>Microsoft Macintosh PowerPoint</Application>
  <PresentationFormat>全屏显示(16:10)</PresentationFormat>
  <Paragraphs>285</Paragraphs>
  <Slides>49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59" baseType="lpstr">
      <vt:lpstr>黑体</vt:lpstr>
      <vt:lpstr>宋体</vt:lpstr>
      <vt:lpstr>微软雅黑</vt:lpstr>
      <vt:lpstr>微软雅黑</vt:lpstr>
      <vt:lpstr>Arial</vt:lpstr>
      <vt:lpstr>Calibri</vt:lpstr>
      <vt:lpstr>Impact</vt:lpstr>
      <vt:lpstr>Times New Roman</vt:lpstr>
      <vt:lpstr>Wingdings</vt:lpstr>
      <vt:lpstr>NewsPrint</vt:lpstr>
      <vt:lpstr>Data Journalism </vt:lpstr>
      <vt:lpstr>一、数据的含义</vt:lpstr>
      <vt:lpstr>计算机中的data</vt:lpstr>
      <vt:lpstr>PowerPoint 演示文稿</vt:lpstr>
      <vt:lpstr>PowerPoint 演示文稿</vt:lpstr>
      <vt:lpstr>PowerPoint 演示文稿</vt:lpstr>
      <vt:lpstr>二、数据来源</vt:lpstr>
      <vt:lpstr>PowerPoint 演示文稿</vt:lpstr>
      <vt:lpstr>（一）数据库</vt:lpstr>
      <vt:lpstr>（一）数据库</vt:lpstr>
      <vt:lpstr>（一）数据库</vt:lpstr>
      <vt:lpstr>（一）数据库</vt:lpstr>
      <vt:lpstr>（一）数据库</vt:lpstr>
      <vt:lpstr>（一）数据库</vt:lpstr>
      <vt:lpstr>PowerPoint 演示文稿</vt:lpstr>
      <vt:lpstr>练习</vt:lpstr>
      <vt:lpstr>（二）网络在线搜索</vt:lpstr>
      <vt:lpstr>PowerPoint 演示文稿</vt:lpstr>
      <vt:lpstr>小工具</vt:lpstr>
      <vt:lpstr>PowerPoint 演示文稿</vt:lpstr>
      <vt:lpstr>（三）高级搜索</vt:lpstr>
      <vt:lpstr>（三）高级搜索</vt:lpstr>
      <vt:lpstr>搜索引擎(百度)</vt:lpstr>
      <vt:lpstr>练习</vt:lpstr>
      <vt:lpstr>PowerPoint 演示文稿</vt:lpstr>
      <vt:lpstr>（四）网页爬取</vt:lpstr>
      <vt:lpstr>1、网页基本结构</vt:lpstr>
      <vt:lpstr>HTML</vt:lpstr>
      <vt:lpstr>HTML</vt:lpstr>
      <vt:lpstr>PowerPoint 演示文稿</vt:lpstr>
      <vt:lpstr>CSS</vt:lpstr>
      <vt:lpstr>CSS</vt:lpstr>
      <vt:lpstr>2、使用Python抓取数据</vt:lpstr>
      <vt:lpstr>PowerPoint 演示文稿</vt:lpstr>
      <vt:lpstr>3、使用爬虫软件</vt:lpstr>
      <vt:lpstr>4、后羿采集器</vt:lpstr>
      <vt:lpstr>4、后羿采集器</vt:lpstr>
      <vt:lpstr>4、后羿采集器</vt:lpstr>
      <vt:lpstr>4、后羿采集器</vt:lpstr>
      <vt:lpstr>4、后羿采集器</vt:lpstr>
      <vt:lpstr>（五）纸质文档</vt:lpstr>
      <vt:lpstr>PowerPoint 演示文稿</vt:lpstr>
      <vt:lpstr>PowerPoint 演示文稿</vt:lpstr>
      <vt:lpstr>四、采集数据需要注意的事项</vt:lpstr>
      <vt:lpstr>四、采集数据需要注意的事项</vt:lpstr>
      <vt:lpstr>四、采集数据需要注意的事项</vt:lpstr>
      <vt:lpstr>四、采集数据需要注意的事项</vt:lpstr>
      <vt:lpstr>四、采集数据需要注意的事项</vt:lpstr>
      <vt:lpstr>四、采集数据需要注意的事项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Journalism </dc:title>
  <dc:creator>Reba He</dc:creator>
  <cp:lastModifiedBy>Reba</cp:lastModifiedBy>
  <cp:revision>299</cp:revision>
  <dcterms:created xsi:type="dcterms:W3CDTF">2015-05-14T11:19:06Z</dcterms:created>
  <dcterms:modified xsi:type="dcterms:W3CDTF">2024-10-17T09:49:06Z</dcterms:modified>
</cp:coreProperties>
</file>