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7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09" r:id="rId14"/>
    <p:sldId id="308" r:id="rId15"/>
    <p:sldId id="307" r:id="rId16"/>
    <p:sldId id="310" r:id="rId17"/>
    <p:sldId id="311" r:id="rId18"/>
    <p:sldId id="276" r:id="rId19"/>
    <p:sldId id="431" r:id="rId20"/>
    <p:sldId id="432" r:id="rId21"/>
    <p:sldId id="434" r:id="rId22"/>
    <p:sldId id="435" r:id="rId23"/>
    <p:sldId id="436" r:id="rId24"/>
    <p:sldId id="433" r:id="rId25"/>
    <p:sldId id="437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92969"/>
  </p:normalViewPr>
  <p:slideViewPr>
    <p:cSldViewPr snapToGrid="0" snapToObjects="1">
      <p:cViewPr varScale="1">
        <p:scale>
          <a:sx n="78" d="100"/>
          <a:sy n="78" d="100"/>
        </p:scale>
        <p:origin x="1200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B4B3E-8721-7740-8BF5-E0EA7FA0C549}" type="datetimeFigureOut">
              <a:rPr kumimoji="1" lang="zh-CN" altLang="en-US" smtClean="0"/>
              <a:t>2024/10/15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2A08E-864D-3249-BDCD-F60FB30F97E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87436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CN" altLang="en-US" dirty="0"/>
              <a:t>文本语料库</a:t>
            </a:r>
            <a:r>
              <a:rPr kumimoji="1" lang="en-US" altLang="zh-CN" dirty="0"/>
              <a:t>-</a:t>
            </a:r>
            <a:r>
              <a:rPr kumimoji="1" lang="zh-CN" altLang="en-US" dirty="0"/>
              <a:t>句法分析</a:t>
            </a:r>
            <a:r>
              <a:rPr kumimoji="1" lang="en-US" altLang="zh-CN" dirty="0"/>
              <a:t>-</a:t>
            </a:r>
            <a:r>
              <a:rPr kumimoji="1" lang="zh-CN" altLang="en-US" dirty="0"/>
              <a:t>文本数据库</a:t>
            </a:r>
            <a:r>
              <a:rPr kumimoji="1" lang="en-US" altLang="zh-CN" dirty="0"/>
              <a:t>——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文档词条矩阵</a:t>
            </a:r>
            <a:r>
              <a:rPr lang="en-US" altLang="zh-C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分析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42A08E-864D-3249-BDCD-F60FB30F97E6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31833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October 15, 2024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October 15, 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15, 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ictclas.nlpir.org/downloads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seeker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zh-CN" sz="8000" dirty="0"/>
              <a:t>Data</a:t>
            </a:r>
            <a:r>
              <a:rPr kumimoji="1" lang="zh-CN" altLang="en-US" sz="8000" dirty="0"/>
              <a:t> </a:t>
            </a:r>
            <a:r>
              <a:rPr kumimoji="1" lang="en-US" altLang="zh-CN" sz="8000" dirty="0"/>
              <a:t>journalism</a:t>
            </a:r>
            <a:endParaRPr kumimoji="1" lang="zh-CN" altLang="en-US" sz="8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zh-CN" altLang="en-US" dirty="0"/>
              <a:t>第三周</a:t>
            </a:r>
            <a:r>
              <a:rPr kumimoji="1" lang="en-US" altLang="zh-CN" dirty="0"/>
              <a:t> </a:t>
            </a:r>
            <a:r>
              <a:rPr kumimoji="1" lang="zh-CN" altLang="en-US" dirty="0"/>
              <a:t>数据预处理与文本挖掘</a:t>
            </a:r>
          </a:p>
        </p:txBody>
      </p:sp>
    </p:spTree>
    <p:extLst>
      <p:ext uri="{BB962C8B-B14F-4D97-AF65-F5344CB8AC3E}">
        <p14:creationId xmlns:p14="http://schemas.microsoft.com/office/powerpoint/2010/main" val="264866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628889"/>
            <a:ext cx="5791200" cy="10287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5. Words Tagging: Named Entity Tagging </a:t>
            </a:r>
            <a:endParaRPr kumimoji="1" lang="zh-CN" altLang="en-US" dirty="0"/>
          </a:p>
        </p:txBody>
      </p:sp>
      <p:pic>
        <p:nvPicPr>
          <p:cNvPr id="6" name="图片 5" descr="屏幕快照 2016-03-10 下午12.2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7" y="1871132"/>
            <a:ext cx="64389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877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14539"/>
            <a:ext cx="8376557" cy="10287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5. Words Tagging: Sentimental Tagging </a:t>
            </a:r>
            <a:endParaRPr kumimoji="1" lang="zh-CN" altLang="en-US" dirty="0"/>
          </a:p>
        </p:txBody>
      </p:sp>
      <p:pic>
        <p:nvPicPr>
          <p:cNvPr id="4" name="图片 3" descr="屏幕快照 2016-03-10 下午12.30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02" y="1535336"/>
            <a:ext cx="59309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844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文本挖掘的处理流程 </a:t>
            </a:r>
            <a:endParaRPr kumimoji="1" lang="zh-CN" altLang="en-US" dirty="0"/>
          </a:p>
        </p:txBody>
      </p:sp>
      <p:pic>
        <p:nvPicPr>
          <p:cNvPr id="4" name="图片 3" descr="屏幕快照 2016-03-10 下午12.30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108"/>
            <a:ext cx="8888658" cy="33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1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E35C6-FF34-6947-9C97-182CA5969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ROST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E3B672-06CE-964E-A0B7-3E88C426F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分词</a:t>
            </a:r>
            <a:endParaRPr kumimoji="1" lang="en-US" altLang="zh-CN" dirty="0"/>
          </a:p>
          <a:p>
            <a:r>
              <a:rPr kumimoji="1" lang="zh-CN" altLang="en-US" dirty="0"/>
              <a:t>词典（过滤，添加）</a:t>
            </a:r>
            <a:endParaRPr kumimoji="1" lang="en-US" altLang="zh-CN" dirty="0"/>
          </a:p>
          <a:p>
            <a:r>
              <a:rPr kumimoji="1" lang="zh-CN" altLang="en-US" dirty="0"/>
              <a:t>情感分析</a:t>
            </a:r>
            <a:endParaRPr kumimoji="1" lang="en-US" altLang="zh-CN" dirty="0"/>
          </a:p>
          <a:p>
            <a:r>
              <a:rPr kumimoji="1" lang="zh-CN" altLang="en-US" dirty="0"/>
              <a:t>语义网</a:t>
            </a:r>
          </a:p>
        </p:txBody>
      </p:sp>
    </p:spTree>
    <p:extLst>
      <p:ext uri="{BB962C8B-B14F-4D97-AF65-F5344CB8AC3E}">
        <p14:creationId xmlns:p14="http://schemas.microsoft.com/office/powerpoint/2010/main" val="385635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dirty="0" err="1"/>
              <a:t>Wordij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共词矩阵</a:t>
            </a:r>
            <a:endParaRPr kumimoji="1" lang="en-US" altLang="zh-CN" dirty="0"/>
          </a:p>
          <a:p>
            <a:r>
              <a:rPr kumimoji="1" lang="zh-CN" altLang="en-US" dirty="0"/>
              <a:t>语义网</a:t>
            </a:r>
            <a:endParaRPr kumimoji="1" lang="en-US" altLang="zh-CN" dirty="0"/>
          </a:p>
          <a:p>
            <a:r>
              <a:rPr kumimoji="1" lang="en-US" altLang="zh-CN" dirty="0"/>
              <a:t>http://</a:t>
            </a:r>
            <a:r>
              <a:rPr kumimoji="1" lang="en-US" altLang="zh-CN" dirty="0" err="1"/>
              <a:t>wordij.net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8587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ICTLAS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下载：</a:t>
            </a:r>
            <a:r>
              <a:rPr kumimoji="1" lang="en-US" altLang="zh-CN" dirty="0">
                <a:hlinkClick r:id="rId2"/>
              </a:rPr>
              <a:t>http://ictclas.nlpir.org/downloads</a:t>
            </a:r>
            <a:endParaRPr kumimoji="1" lang="en-US" altLang="zh-CN" dirty="0"/>
          </a:p>
          <a:p>
            <a:r>
              <a:rPr kumimoji="1" lang="zh-CN" altLang="en-US" dirty="0"/>
              <a:t>功能展示：</a:t>
            </a:r>
            <a:endParaRPr kumimoji="1" lang="en-US" altLang="zh-CN" dirty="0"/>
          </a:p>
          <a:p>
            <a:r>
              <a:rPr kumimoji="1" lang="zh-CN" altLang="en-US" dirty="0"/>
              <a:t>添加</a:t>
            </a:r>
            <a:r>
              <a:rPr kumimoji="1" lang="en-US" altLang="zh-CN" dirty="0"/>
              <a:t>dropping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list</a:t>
            </a:r>
          </a:p>
          <a:p>
            <a:r>
              <a:rPr kumimoji="1" lang="zh-CN" altLang="en-US" dirty="0"/>
              <a:t>添加词典 </a:t>
            </a:r>
            <a:r>
              <a:rPr kumimoji="1" lang="en-US" altLang="zh-CN" dirty="0" err="1"/>
              <a:t>dict</a:t>
            </a:r>
            <a:endParaRPr kumimoji="1" lang="en-US" altLang="zh-CN" dirty="0"/>
          </a:p>
          <a:p>
            <a:r>
              <a:rPr kumimoji="1" lang="zh-CN" altLang="en-US" dirty="0"/>
              <a:t>网页在线抓取与分析</a:t>
            </a:r>
            <a:endParaRPr kumimoji="1" lang="en-US" altLang="zh-CN" dirty="0"/>
          </a:p>
          <a:p>
            <a:r>
              <a:rPr kumimoji="1" lang="en-US" altLang="zh-CN" dirty="0"/>
              <a:t>http://</a:t>
            </a:r>
            <a:r>
              <a:rPr kumimoji="1" lang="en-US" altLang="zh-CN" dirty="0" err="1"/>
              <a:t>ictclas.nlpir.org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nlpir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4371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F5C8B-D51C-9843-A6BC-411D4048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文心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8AECA0A-2F0A-964D-A7E2-5311B143BD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http://</a:t>
            </a:r>
            <a:r>
              <a:rPr kumimoji="1" lang="en-US" altLang="zh-CN" dirty="0" err="1"/>
              <a:t>ccpl.psych.ac.cn</a:t>
            </a:r>
            <a:r>
              <a:rPr kumimoji="1" lang="en-US" altLang="zh-CN" dirty="0"/>
              <a:t>/</a:t>
            </a:r>
            <a:r>
              <a:rPr kumimoji="1" lang="en-US" altLang="zh-CN" dirty="0" err="1"/>
              <a:t>textmind</a:t>
            </a:r>
            <a:r>
              <a:rPr kumimoji="1" lang="en-US" altLang="zh-CN" dirty="0"/>
              <a:t>/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8166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DE1CDD-1F46-BC4D-9BA0-908F9572C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/>
              <a:t>Gooseeker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CD114A-3EF5-A245-AC8C-09CB770A2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>
                <a:hlinkClick r:id="rId2"/>
              </a:rPr>
              <a:t>http://www.gooseeker.com</a:t>
            </a:r>
            <a:endParaRPr kumimoji="1" lang="en-US" altLang="zh-CN" dirty="0"/>
          </a:p>
          <a:p>
            <a:r>
              <a:rPr kumimoji="1" lang="zh-CN" altLang="en-US" dirty="0"/>
              <a:t>网页抓取</a:t>
            </a:r>
            <a:endParaRPr kumimoji="1" lang="en-US" altLang="zh-CN" dirty="0"/>
          </a:p>
          <a:p>
            <a:r>
              <a:rPr kumimoji="1" lang="zh-CN" altLang="en-US" dirty="0"/>
              <a:t>文本分词</a:t>
            </a:r>
            <a:endParaRPr kumimoji="1" lang="en-US" altLang="zh-CN" dirty="0"/>
          </a:p>
          <a:p>
            <a:r>
              <a:rPr kumimoji="1" lang="zh-CN" altLang="en-US" dirty="0"/>
              <a:t>情感分析</a:t>
            </a:r>
          </a:p>
        </p:txBody>
      </p:sp>
    </p:spTree>
    <p:extLst>
      <p:ext uri="{BB962C8B-B14F-4D97-AF65-F5344CB8AC3E}">
        <p14:creationId xmlns:p14="http://schemas.microsoft.com/office/powerpoint/2010/main" val="20240366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EXCEL</a:t>
            </a:r>
            <a:br>
              <a:rPr kumimoji="1" lang="en-US" altLang="zh-CN" dirty="0"/>
            </a:br>
            <a:endParaRPr kumimoji="1" lang="en-US" altLang="zh-CN" dirty="0"/>
          </a:p>
          <a:p>
            <a:r>
              <a:rPr kumimoji="1" lang="en-US" altLang="zh-CN" dirty="0" err="1"/>
              <a:t>DataWrangler</a:t>
            </a:r>
            <a:r>
              <a:rPr kumimoji="1" lang="en-US" altLang="zh-CN" dirty="0"/>
              <a:t> </a:t>
            </a:r>
            <a:r>
              <a:rPr kumimoji="1" lang="en-US" altLang="en-US" dirty="0"/>
              <a:t>/ </a:t>
            </a:r>
            <a:r>
              <a:rPr kumimoji="1" lang="en-US" altLang="en-US" dirty="0" err="1"/>
              <a:t>google</a:t>
            </a:r>
            <a:r>
              <a:rPr kumimoji="1" lang="en-US" altLang="en-US"/>
              <a:t> refine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5278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90AC1-6C85-D340-8D55-3B226006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LDA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11A136-5C58-A94E-B5BD-9F766A162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kumimoji="1" lang="en-US" altLang="zh-CN" sz="2400" b="0" dirty="0"/>
              <a:t>Latent Dirichlet Allocation</a:t>
            </a:r>
            <a:r>
              <a:rPr kumimoji="1" lang="zh-CN" altLang="en-US" sz="2400" b="0" dirty="0"/>
              <a:t> </a:t>
            </a:r>
            <a:r>
              <a:rPr kumimoji="1" lang="en-US" altLang="zh-CN" sz="2400" b="0" dirty="0"/>
              <a:t>√</a:t>
            </a:r>
            <a:r>
              <a:rPr kumimoji="1" lang="zh-CN" altLang="en-US" sz="2400" b="0" dirty="0"/>
              <a:t> 潜在狄利克雷分布</a:t>
            </a:r>
            <a:endParaRPr kumimoji="1" lang="en-US" altLang="zh-CN" sz="2400" b="0" dirty="0"/>
          </a:p>
          <a:p>
            <a:pPr>
              <a:lnSpc>
                <a:spcPct val="200000"/>
              </a:lnSpc>
            </a:pPr>
            <a:r>
              <a:rPr kumimoji="1" lang="en-US" altLang="zh-CN" sz="2400" b="0" dirty="0"/>
              <a:t>Linear Discriminant Analysis</a:t>
            </a:r>
            <a:r>
              <a:rPr kumimoji="1" lang="zh-CN" altLang="en-US" sz="2400" b="0" dirty="0"/>
              <a:t> 线性判别式分析</a:t>
            </a:r>
          </a:p>
        </p:txBody>
      </p:sp>
    </p:spTree>
    <p:extLst>
      <p:ext uri="{BB962C8B-B14F-4D97-AF65-F5344CB8AC3E}">
        <p14:creationId xmlns:p14="http://schemas.microsoft.com/office/powerpoint/2010/main" val="27306640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屏幕快照 2016-03-10 下午12.20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4" y="0"/>
            <a:ext cx="820424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039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3DECD-902F-E847-8D8F-FF6FAA989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LDA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36EFA4-C55E-644B-A6F6-C50E0CB93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CN" altLang="en-US" b="0" dirty="0">
                <a:latin typeface="+mj-ea"/>
                <a:ea typeface="+mj-ea"/>
              </a:rPr>
              <a:t>主题模型（</a:t>
            </a:r>
            <a:r>
              <a:rPr lang="en-US" altLang="zh-CN" b="0" dirty="0">
                <a:latin typeface="+mj-ea"/>
                <a:ea typeface="+mj-ea"/>
              </a:rPr>
              <a:t>Topic Model</a:t>
            </a:r>
            <a:r>
              <a:rPr lang="zh-CN" altLang="en-US" b="0" dirty="0">
                <a:latin typeface="+mj-ea"/>
                <a:ea typeface="+mj-ea"/>
              </a:rPr>
              <a:t>）能够识别在文档里的主题，并且挖掘语料里隐藏信息，并且在主题聚合、从非结构化文本中提取信息、特征选择等场景有广泛的用途。</a:t>
            </a:r>
            <a:endParaRPr kumimoji="1" lang="zh-CN" altLang="en-US" b="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13286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F9A173-2740-184D-85A4-B16A54F7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LDA</a:t>
            </a:r>
            <a:endParaRPr kumimoji="1"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28FAD5D-06CE-9041-B90B-1EA9FF243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5897"/>
            <a:ext cx="8131629" cy="3231896"/>
          </a:xfrm>
        </p:spPr>
      </p:pic>
    </p:spTree>
    <p:extLst>
      <p:ext uri="{BB962C8B-B14F-4D97-AF65-F5344CB8AC3E}">
        <p14:creationId xmlns:p14="http://schemas.microsoft.com/office/powerpoint/2010/main" val="36164578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C319EA-447C-6144-BF8B-9924B0565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LDA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lang="en-US" altLang="zh-CN" dirty="0"/>
              <a:t>P</a:t>
            </a:r>
            <a:r>
              <a:rPr kumimoji="1" lang="en-US" altLang="zh-CN" dirty="0"/>
              <a:t>ython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0B175B-8FF3-C24B-86E4-6FC4B9BB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b="0" dirty="0"/>
              <a:t>分词、去停用词</a:t>
            </a:r>
            <a:endParaRPr lang="en-US" altLang="zh-CN" b="0" dirty="0"/>
          </a:p>
          <a:p>
            <a:r>
              <a:rPr kumimoji="1" lang="zh-CN" altLang="en-US" b="0" dirty="0"/>
              <a:t>主题抽取（</a:t>
            </a:r>
            <a:r>
              <a:rPr kumimoji="1" lang="en-US" altLang="zh-CN" b="0" dirty="0"/>
              <a:t>LDA</a:t>
            </a:r>
            <a:r>
              <a:rPr kumimoji="1" lang="zh-CN" altLang="en-US" b="0" dirty="0"/>
              <a:t>）</a:t>
            </a:r>
            <a:endParaRPr kumimoji="1" lang="en-US" altLang="zh-CN" b="0" dirty="0"/>
          </a:p>
          <a:p>
            <a:pPr>
              <a:buFont typeface="Wingdings" pitchFamily="2" charset="2"/>
              <a:buChar char="Ø"/>
            </a:pPr>
            <a:r>
              <a:rPr kumimoji="1" lang="zh-CN" altLang="en-US" b="0" dirty="0"/>
              <a:t>模型训练（</a:t>
            </a:r>
            <a:r>
              <a:rPr kumimoji="1" lang="en-US" altLang="zh-CN" b="0" dirty="0"/>
              <a:t>Perplexity</a:t>
            </a:r>
            <a:r>
              <a:rPr kumimoji="1" lang="zh-CN" altLang="en-US" b="0" dirty="0"/>
              <a:t>，困惑度来</a:t>
            </a:r>
            <a:r>
              <a:rPr lang="zh-CN" altLang="en-US" b="0" dirty="0"/>
              <a:t>确定主题数量）困惑度表示文档所属的主题的不确定性 </a:t>
            </a:r>
            <a:r>
              <a:rPr lang="en-US" altLang="zh-CN" b="0" dirty="0"/>
              <a:t>(</a:t>
            </a:r>
            <a:r>
              <a:rPr lang="zh-CN" altLang="en-US" b="0" dirty="0"/>
              <a:t>信息熵</a:t>
            </a:r>
            <a:r>
              <a:rPr lang="en-US" altLang="zh-CN" b="0" dirty="0"/>
              <a:t>)</a:t>
            </a:r>
            <a:r>
              <a:rPr lang="zh-CN" altLang="en-US" b="0" dirty="0"/>
              <a:t>，当困惑度下降趋势不再明显或处于拐点处时，此时的 </a:t>
            </a:r>
            <a:r>
              <a:rPr lang="en-US" altLang="zh-CN" b="0" dirty="0"/>
              <a:t>k </a:t>
            </a:r>
            <a:r>
              <a:rPr lang="zh-CN" altLang="en-US" b="0" dirty="0"/>
              <a:t>值为最优主题数</a:t>
            </a:r>
            <a:endParaRPr lang="en-US" altLang="zh-CN" b="0" dirty="0"/>
          </a:p>
          <a:p>
            <a:pPr>
              <a:buFont typeface="Wingdings" pitchFamily="2" charset="2"/>
              <a:buChar char="Ø"/>
            </a:pPr>
            <a:r>
              <a:rPr kumimoji="1" lang="zh-CN" altLang="en-US" b="0" dirty="0"/>
              <a:t>超参数设置，迭代（</a:t>
            </a:r>
            <a:r>
              <a:rPr kumimoji="1" lang="en-US" altLang="zh-CN" b="0" dirty="0"/>
              <a:t>1000-2000</a:t>
            </a:r>
            <a:r>
              <a:rPr kumimoji="1" lang="zh-CN" altLang="en-US" b="0" dirty="0"/>
              <a:t>）</a:t>
            </a:r>
            <a:endParaRPr kumimoji="1" lang="en-US" altLang="zh-CN" b="0" dirty="0"/>
          </a:p>
          <a:p>
            <a:pPr>
              <a:buFont typeface="Wingdings" pitchFamily="2" charset="2"/>
              <a:buChar char="Ø"/>
            </a:pPr>
            <a:r>
              <a:rPr lang="zh-CN" altLang="en-US" b="0" dirty="0"/>
              <a:t>抽取各主题下概率最大的若干个词， 按照词频从大到小输出，以此 为基础核心词汇进行主题标识 </a:t>
            </a:r>
          </a:p>
        </p:txBody>
      </p:sp>
    </p:spTree>
    <p:extLst>
      <p:ext uri="{BB962C8B-B14F-4D97-AF65-F5344CB8AC3E}">
        <p14:creationId xmlns:p14="http://schemas.microsoft.com/office/powerpoint/2010/main" val="3532053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F83E1-DA2F-2649-8E8C-9C0C5AD36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BAA8DFBB-1BF1-1142-9F4F-B3665E981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476" y="432054"/>
            <a:ext cx="2990852" cy="4595111"/>
          </a:xfr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BC98166-C03A-CB44-A6D7-4BD3640FD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018" y="0"/>
            <a:ext cx="633176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7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C76E4C-3643-554C-8E5B-0BA6ED52F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LDA</a:t>
            </a:r>
            <a:r>
              <a:rPr kumimoji="1" lang="zh-CN" altLang="en-US" dirty="0"/>
              <a:t> </a:t>
            </a:r>
            <a:r>
              <a:rPr kumimoji="1" lang="en-US" altLang="zh-CN" dirty="0"/>
              <a:t>with</a:t>
            </a:r>
            <a:r>
              <a:rPr kumimoji="1" lang="zh-CN" altLang="en-US" dirty="0"/>
              <a:t> 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练习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BA5BD6-D4C6-354F-B7C0-FCEAFBFAB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>
              <a:hlinkClick r:id="" action="ppaction://noaction"/>
            </a:endParaRPr>
          </a:p>
          <a:p>
            <a:r>
              <a:rPr lang="en-US" altLang="zh-CN" dirty="0">
                <a:hlinkClick r:id="" action="ppaction://noaction"/>
              </a:rPr>
              <a:t>https://www.bilibili.com/video/BV1FZ4y1u7jx?spm_id_from=333.999.0.0</a:t>
            </a:r>
          </a:p>
          <a:p>
            <a:endParaRPr lang="en-US" altLang="zh-CN" dirty="0">
              <a:hlinkClick r:id="" action="ppaction://noaction"/>
            </a:endParaRPr>
          </a:p>
          <a:p>
            <a:r>
              <a:rPr lang="en-US" altLang="zh-CN" dirty="0">
                <a:hlinkClick r:id="" action="ppaction://noaction"/>
              </a:rPr>
              <a:t>https://momodel.cn/explore/5e5e4746b3338581db1dcba9?type=app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914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C8C66F-1C1A-D24C-BC50-0C56E4042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LDA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6A92F7-86C8-7245-8CF5-E817F065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微词云</a:t>
            </a:r>
            <a:endParaRPr kumimoji="1" lang="en-US" altLang="zh-CN" dirty="0"/>
          </a:p>
          <a:p>
            <a:r>
              <a:rPr kumimoji="1" lang="en-US" altLang="zh-CN" dirty="0" err="1"/>
              <a:t>feici.weiciyun.com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687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图片 3" descr="屏幕快照 2016-03-10 下午12.21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36" y="0"/>
            <a:ext cx="756397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1. Tokenization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Chopping up a character sequence into pieces, called tokens. </a:t>
            </a:r>
          </a:p>
          <a:p>
            <a:endParaRPr kumimoji="1" lang="en-US" altLang="zh-CN" dirty="0"/>
          </a:p>
          <a:p>
            <a:r>
              <a:rPr lang="zh-CN" altLang="en-US" dirty="0"/>
              <a:t>在中文里</a:t>
            </a:r>
            <a:r>
              <a:rPr lang="en-US" altLang="zh-CN" dirty="0"/>
              <a:t>,</a:t>
            </a:r>
            <a:r>
              <a:rPr lang="zh-CN" altLang="en-US" dirty="0"/>
              <a:t>我们不能依靠分隔符作为切词的依据</a:t>
            </a:r>
            <a:r>
              <a:rPr lang="en-US" altLang="zh-CN" dirty="0"/>
              <a:t>, </a:t>
            </a:r>
            <a:r>
              <a:rPr lang="zh-CN" altLang="en-US" dirty="0"/>
              <a:t>这增加了中文切词的难度。 </a:t>
            </a:r>
          </a:p>
        </p:txBody>
      </p:sp>
    </p:spTree>
    <p:extLst>
      <p:ext uri="{BB962C8B-B14F-4D97-AF65-F5344CB8AC3E}">
        <p14:creationId xmlns:p14="http://schemas.microsoft.com/office/powerpoint/2010/main" val="12052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8343900" cy="1028700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How to tokenize Chinese words?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Wingdings"/>
              </a:rPr>
              <a:t>§</a:t>
            </a:r>
            <a:r>
              <a:rPr lang="en-US" altLang="zh-CN" dirty="0"/>
              <a:t> </a:t>
            </a:r>
            <a:r>
              <a:rPr lang="zh-CN" altLang="en-US" dirty="0"/>
              <a:t>字符匹配 </a:t>
            </a:r>
            <a:endParaRPr lang="en-US" altLang="zh-CN" dirty="0"/>
          </a:p>
          <a:p>
            <a:r>
              <a:rPr lang="en-US" altLang="zh-CN" dirty="0"/>
              <a:t>o </a:t>
            </a:r>
            <a:r>
              <a:rPr lang="zh-CN" altLang="en-US" dirty="0"/>
              <a:t>词典的建立与更新 </a:t>
            </a:r>
            <a:endParaRPr lang="en-US" altLang="zh-CN" dirty="0"/>
          </a:p>
          <a:p>
            <a:r>
              <a:rPr lang="en-US" altLang="zh-CN" dirty="0"/>
              <a:t>o Applying dictionaries outside the domain for which they are developed can lead to serious errors. </a:t>
            </a:r>
          </a:p>
          <a:p>
            <a:r>
              <a:rPr lang="en-US" altLang="zh-CN" dirty="0">
                <a:latin typeface="Wingdings"/>
              </a:rPr>
              <a:t>§</a:t>
            </a:r>
            <a:r>
              <a:rPr lang="en-US" altLang="zh-CN" dirty="0"/>
              <a:t> </a:t>
            </a:r>
            <a:r>
              <a:rPr lang="zh-CN" altLang="en-US" dirty="0"/>
              <a:t>机器学习</a:t>
            </a:r>
            <a:br>
              <a:rPr lang="zh-CN" altLang="en-US" dirty="0"/>
            </a:br>
            <a:r>
              <a:rPr lang="en-US" altLang="zh-CN" dirty="0"/>
              <a:t>o </a:t>
            </a:r>
            <a:r>
              <a:rPr lang="zh-CN" altLang="en-US" dirty="0"/>
              <a:t>规则的制定 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65397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114539"/>
            <a:ext cx="7805057" cy="1028700"/>
          </a:xfrm>
        </p:spPr>
        <p:txBody>
          <a:bodyPr>
            <a:normAutofit/>
          </a:bodyPr>
          <a:lstStyle/>
          <a:p>
            <a:r>
              <a:rPr lang="en-US" altLang="zh-CN" b="1" dirty="0"/>
              <a:t>2. Dropping Common Terms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Excluding extremely common and semantically nonselective words (stop words). </a:t>
            </a:r>
            <a:endParaRPr lang="zh-TW" altLang="en-US" dirty="0"/>
          </a:p>
          <a:p>
            <a:r>
              <a:rPr lang="en-US" altLang="zh-TW" dirty="0"/>
              <a:t>and, are, as, at, be, for, from... </a:t>
            </a:r>
            <a:endParaRPr lang="zh-TW" altLang="en-US" dirty="0"/>
          </a:p>
          <a:p>
            <a:r>
              <a:rPr lang="zh-TW" altLang="en-US" dirty="0"/>
              <a:t>在中文切词中</a:t>
            </a:r>
            <a:r>
              <a:rPr lang="en-US" altLang="zh-TW" dirty="0"/>
              <a:t>,</a:t>
            </a:r>
            <a:r>
              <a:rPr lang="zh-TW" altLang="en-US" dirty="0"/>
              <a:t>这个步骤也适用。但是哪些词应该去掉应该具体问题具体分析</a:t>
            </a:r>
            <a:r>
              <a:rPr lang="en-US" altLang="zh-TW" dirty="0"/>
              <a:t>,</a:t>
            </a:r>
            <a:r>
              <a:rPr lang="zh-TW" altLang="en-US" dirty="0"/>
              <a:t>不能简单的依靠“实词”或“虚词”来做决定。在某些情况下</a:t>
            </a:r>
            <a:r>
              <a:rPr lang="en-US" altLang="zh-TW" dirty="0"/>
              <a:t>,“</a:t>
            </a:r>
            <a:r>
              <a:rPr lang="zh-TW" altLang="en-US" dirty="0"/>
              <a:t>虚词”也是有实际意义的。 </a:t>
            </a:r>
          </a:p>
        </p:txBody>
      </p:sp>
    </p:spTree>
    <p:extLst>
      <p:ext uri="{BB962C8B-B14F-4D97-AF65-F5344CB8AC3E}">
        <p14:creationId xmlns:p14="http://schemas.microsoft.com/office/powerpoint/2010/main" val="867365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3. Normalization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Creating synonym dictionary so that match occurs despite the superficial differences. </a:t>
            </a:r>
          </a:p>
          <a:p>
            <a:r>
              <a:rPr lang="en-US" altLang="zh-CN" dirty="0"/>
              <a:t>USA = U.S.A. = America </a:t>
            </a:r>
          </a:p>
        </p:txBody>
      </p:sp>
    </p:spTree>
    <p:extLst>
      <p:ext uri="{BB962C8B-B14F-4D97-AF65-F5344CB8AC3E}">
        <p14:creationId xmlns:p14="http://schemas.microsoft.com/office/powerpoint/2010/main" val="3919965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199" y="228842"/>
            <a:ext cx="8076829" cy="1028700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4. Stemming and Lemmatization: Two Approaches </a:t>
            </a:r>
            <a:endParaRPr kumimoji="1"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28754"/>
            <a:ext cx="7620000" cy="328017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>
                <a:latin typeface="Wingdings"/>
              </a:rPr>
              <a:t>§</a:t>
            </a:r>
            <a:r>
              <a:rPr lang="en-US" altLang="zh-CN" dirty="0"/>
              <a:t> Stemming: chopping off the ends of words according to some rules to remove the derivational affixes. </a:t>
            </a:r>
          </a:p>
          <a:p>
            <a:r>
              <a:rPr lang="zh-CN" altLang="en-US" b="0" dirty="0"/>
              <a:t>词干提取和词形还原</a:t>
            </a:r>
            <a:endParaRPr lang="en-US" altLang="zh-CN" dirty="0"/>
          </a:p>
          <a:p>
            <a:r>
              <a:rPr lang="zh-CN" altLang="en-US" dirty="0"/>
              <a:t>单复数</a:t>
            </a:r>
            <a:endParaRPr lang="en-US" altLang="zh-CN" dirty="0"/>
          </a:p>
          <a:p>
            <a:r>
              <a:rPr lang="en-US" altLang="zh-CN" dirty="0">
                <a:latin typeface="Wingdings"/>
              </a:rPr>
              <a:t>§</a:t>
            </a:r>
            <a:r>
              <a:rPr lang="en-US" altLang="zh-CN" dirty="0"/>
              <a:t> Lemmatization: using a dictionary to match a word with its base (lemma). </a:t>
            </a:r>
          </a:p>
          <a:p>
            <a:r>
              <a:rPr lang="en-US" altLang="zh-CN"/>
              <a:t>does-&gt;do </a:t>
            </a:r>
            <a:r>
              <a:rPr lang="en-US" altLang="zh-CN" dirty="0"/>
              <a:t>women-&gt;woman went-&gt;go </a:t>
            </a:r>
            <a:r>
              <a:rPr lang="zh-CN" altLang="en-US" dirty="0"/>
              <a:t>时态</a:t>
            </a:r>
            <a:endParaRPr lang="en-US" altLang="zh-CN" dirty="0"/>
          </a:p>
          <a:p>
            <a:r>
              <a:rPr lang="zh-CN" altLang="en-US" dirty="0"/>
              <a:t>对于初学者来说</a:t>
            </a:r>
            <a:r>
              <a:rPr lang="en-US" altLang="zh-CN" dirty="0"/>
              <a:t>,</a:t>
            </a:r>
            <a:r>
              <a:rPr lang="zh-CN" altLang="en-US" dirty="0"/>
              <a:t>我们先不用担心这一步</a:t>
            </a:r>
            <a:r>
              <a:rPr lang="en-US" altLang="zh-CN" dirty="0"/>
              <a:t>,</a:t>
            </a:r>
            <a:r>
              <a:rPr lang="zh-CN" altLang="en-US" dirty="0"/>
              <a:t>因为中文词没有单复数和时态的变化。 </a:t>
            </a:r>
            <a:endParaRPr lang="en-US" altLang="zh-CN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728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4158"/>
            <a:ext cx="8686800" cy="10287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5. Words Tagging: Grammatical Tagging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94070"/>
            <a:ext cx="7620000" cy="3280172"/>
          </a:xfrm>
        </p:spPr>
        <p:txBody>
          <a:bodyPr/>
          <a:lstStyle/>
          <a:p>
            <a:r>
              <a:rPr lang="en-US" altLang="zh-CN" dirty="0"/>
              <a:t>Known as part-of-speech tagging (POST).</a:t>
            </a:r>
            <a:r>
              <a:rPr lang="zh-CN" altLang="en-US" dirty="0"/>
              <a:t>词性标注</a:t>
            </a:r>
            <a:r>
              <a:rPr lang="en-US" altLang="zh-CN" dirty="0"/>
              <a:t> </a:t>
            </a:r>
          </a:p>
          <a:p>
            <a:r>
              <a:rPr lang="en-US" altLang="zh-CN" dirty="0"/>
              <a:t>Word Tag </a:t>
            </a:r>
            <a:r>
              <a:rPr lang="zh-CN" altLang="en-US" dirty="0"/>
              <a:t>词语标签</a:t>
            </a:r>
            <a:endParaRPr lang="en-US" altLang="zh-CN" dirty="0"/>
          </a:p>
          <a:p>
            <a:r>
              <a:rPr lang="en-US" altLang="zh-CN" dirty="0"/>
              <a:t>heat verb (noun) </a:t>
            </a:r>
          </a:p>
          <a:p>
            <a:r>
              <a:rPr lang="en-US" altLang="zh-CN" dirty="0"/>
              <a:t>water noun (verb)</a:t>
            </a:r>
            <a:br>
              <a:rPr lang="en-US" altLang="zh-CN" dirty="0"/>
            </a:br>
            <a:r>
              <a:rPr lang="en-US" altLang="zh-CN" dirty="0"/>
              <a:t>In prep (noun, </a:t>
            </a:r>
            <a:r>
              <a:rPr lang="en-US" altLang="zh-CN" dirty="0" err="1"/>
              <a:t>adv</a:t>
            </a:r>
            <a:r>
              <a:rPr lang="en-US" altLang="zh-CN" dirty="0"/>
              <a:t>) a </a:t>
            </a:r>
            <a:r>
              <a:rPr lang="en-US" altLang="zh-CN" dirty="0" err="1"/>
              <a:t>det</a:t>
            </a:r>
            <a:r>
              <a:rPr lang="en-US" altLang="zh-CN" dirty="0"/>
              <a:t> (noun)</a:t>
            </a:r>
            <a:br>
              <a:rPr lang="en-US" altLang="zh-CN" dirty="0"/>
            </a:br>
            <a:r>
              <a:rPr lang="en-US" altLang="zh-CN" dirty="0"/>
              <a:t>large </a:t>
            </a:r>
            <a:r>
              <a:rPr lang="en-US" altLang="zh-CN" dirty="0" err="1"/>
              <a:t>adj</a:t>
            </a:r>
            <a:r>
              <a:rPr lang="en-US" altLang="zh-CN" dirty="0"/>
              <a:t> (noun) vessel noun 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7715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基本.thmx</Template>
  <TotalTime>712</TotalTime>
  <Words>641</Words>
  <Application>Microsoft Macintosh PowerPoint</Application>
  <PresentationFormat>全屏显示(16:9)</PresentationFormat>
  <Paragraphs>80</Paragraphs>
  <Slides>25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黑体</vt:lpstr>
      <vt:lpstr>微软雅黑</vt:lpstr>
      <vt:lpstr>微軟正黑體</vt:lpstr>
      <vt:lpstr>Arial</vt:lpstr>
      <vt:lpstr>Arial Black</vt:lpstr>
      <vt:lpstr>Wingdings</vt:lpstr>
      <vt:lpstr>Essential</vt:lpstr>
      <vt:lpstr>Data journalism</vt:lpstr>
      <vt:lpstr>PowerPoint 演示文稿</vt:lpstr>
      <vt:lpstr>PowerPoint 演示文稿</vt:lpstr>
      <vt:lpstr>1. Tokenization </vt:lpstr>
      <vt:lpstr>How to tokenize Chinese words? </vt:lpstr>
      <vt:lpstr>2. Dropping Common Terms </vt:lpstr>
      <vt:lpstr>3. Normalization </vt:lpstr>
      <vt:lpstr>4. Stemming and Lemmatization: Two Approaches </vt:lpstr>
      <vt:lpstr>5. Words Tagging: Grammatical Tagging </vt:lpstr>
      <vt:lpstr>5. Words Tagging: Named Entity Tagging </vt:lpstr>
      <vt:lpstr>5. Words Tagging: Sentimental Tagging </vt:lpstr>
      <vt:lpstr>文本挖掘的处理流程 </vt:lpstr>
      <vt:lpstr>ROST</vt:lpstr>
      <vt:lpstr>Wordij</vt:lpstr>
      <vt:lpstr>ICTLAS</vt:lpstr>
      <vt:lpstr>文心</vt:lpstr>
      <vt:lpstr>Gooseeker</vt:lpstr>
      <vt:lpstr>PowerPoint 演示文稿</vt:lpstr>
      <vt:lpstr>LDA</vt:lpstr>
      <vt:lpstr>LDA</vt:lpstr>
      <vt:lpstr>LDA</vt:lpstr>
      <vt:lpstr>LDA with Python</vt:lpstr>
      <vt:lpstr>PowerPoint 演示文稿</vt:lpstr>
      <vt:lpstr>LDA with Python练习</vt:lpstr>
      <vt:lpstr>LDA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journalism</dc:title>
  <dc:creator>Reba He</dc:creator>
  <cp:lastModifiedBy>Reba</cp:lastModifiedBy>
  <cp:revision>63</cp:revision>
  <dcterms:created xsi:type="dcterms:W3CDTF">2016-03-10T04:15:13Z</dcterms:created>
  <dcterms:modified xsi:type="dcterms:W3CDTF">2024-10-15T08:56:12Z</dcterms:modified>
</cp:coreProperties>
</file>