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440" r:id="rId3"/>
    <p:sldId id="427" r:id="rId4"/>
    <p:sldId id="428" r:id="rId5"/>
    <p:sldId id="437" r:id="rId6"/>
    <p:sldId id="438" r:id="rId7"/>
    <p:sldId id="439" r:id="rId8"/>
    <p:sldId id="426" r:id="rId9"/>
    <p:sldId id="429" r:id="rId10"/>
    <p:sldId id="430" r:id="rId11"/>
    <p:sldId id="431" r:id="rId12"/>
    <p:sldId id="432" r:id="rId13"/>
    <p:sldId id="433" r:id="rId14"/>
    <p:sldId id="296" r:id="rId15"/>
    <p:sldId id="315" r:id="rId16"/>
    <p:sldId id="317" r:id="rId17"/>
    <p:sldId id="436" r:id="rId18"/>
    <p:sldId id="321" r:id="rId19"/>
    <p:sldId id="322" r:id="rId20"/>
    <p:sldId id="434" r:id="rId21"/>
    <p:sldId id="435" r:id="rId22"/>
    <p:sldId id="442" r:id="rId23"/>
  </p:sldIdLst>
  <p:sldSz cx="9144000" cy="5715000" type="screen16x1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charset="0"/>
        <a:ea typeface="宋体" charset="0"/>
        <a:cs typeface="宋体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charset="0"/>
        <a:ea typeface="宋体" charset="0"/>
        <a:cs typeface="宋体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charset="0"/>
        <a:ea typeface="宋体" charset="0"/>
        <a:cs typeface="宋体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charset="0"/>
        <a:ea typeface="宋体" charset="0"/>
        <a:cs typeface="宋体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charset="0"/>
        <a:ea typeface="宋体" charset="0"/>
        <a:cs typeface="宋体" charset="0"/>
      </a:defRPr>
    </a:lvl5pPr>
    <a:lvl6pPr marL="2286000" algn="l" defTabSz="457200" rtl="0" eaLnBrk="1" latinLnBrk="0" hangingPunct="1">
      <a:defRPr kumimoji="1" kern="1200">
        <a:solidFill>
          <a:schemeClr val="tx1"/>
        </a:solidFill>
        <a:latin typeface="Times New Roman" charset="0"/>
        <a:ea typeface="宋体" charset="0"/>
        <a:cs typeface="宋体" charset="0"/>
      </a:defRPr>
    </a:lvl6pPr>
    <a:lvl7pPr marL="2743200" algn="l" defTabSz="457200" rtl="0" eaLnBrk="1" latinLnBrk="0" hangingPunct="1">
      <a:defRPr kumimoji="1" kern="1200">
        <a:solidFill>
          <a:schemeClr val="tx1"/>
        </a:solidFill>
        <a:latin typeface="Times New Roman" charset="0"/>
        <a:ea typeface="宋体" charset="0"/>
        <a:cs typeface="宋体" charset="0"/>
      </a:defRPr>
    </a:lvl7pPr>
    <a:lvl8pPr marL="3200400" algn="l" defTabSz="457200" rtl="0" eaLnBrk="1" latinLnBrk="0" hangingPunct="1">
      <a:defRPr kumimoji="1" kern="1200">
        <a:solidFill>
          <a:schemeClr val="tx1"/>
        </a:solidFill>
        <a:latin typeface="Times New Roman" charset="0"/>
        <a:ea typeface="宋体" charset="0"/>
        <a:cs typeface="宋体" charset="0"/>
      </a:defRPr>
    </a:lvl8pPr>
    <a:lvl9pPr marL="3657600" algn="l" defTabSz="457200" rtl="0" eaLnBrk="1" latinLnBrk="0" hangingPunct="1">
      <a:defRPr kumimoji="1" kern="1200">
        <a:solidFill>
          <a:schemeClr val="tx1"/>
        </a:solidFill>
        <a:latin typeface="Times New Roman" charset="0"/>
        <a:ea typeface="宋体" charset="0"/>
        <a:cs typeface="宋体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61"/>
    <p:restoredTop sz="92969"/>
  </p:normalViewPr>
  <p:slideViewPr>
    <p:cSldViewPr snapToGrid="0" snapToObjects="1">
      <p:cViewPr varScale="1">
        <p:scale>
          <a:sx n="70" d="100"/>
          <a:sy n="70" d="100"/>
        </p:scale>
        <p:origin x="1664" y="17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936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Times New Roman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2BDA400-3C66-F342-A928-199957FEF9A4}" type="datetimeFigureOut">
              <a:rPr lang="zh-CN" altLang="en-US"/>
              <a:pPr>
                <a:defRPr/>
              </a:pPr>
              <a:t>2024/10/30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Times New Roman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4943E15-3886-A041-848F-E35A9739326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79157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宋体" charset="0"/>
        <a:cs typeface="宋体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宋体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宋体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宋体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宋体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943E15-3886-A041-848F-E35A97393262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275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943E15-3886-A041-848F-E35A97393262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0168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777875" y="0"/>
            <a:ext cx="7543800" cy="254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Rectangle 6"/>
          <p:cNvSpPr/>
          <p:nvPr/>
        </p:nvSpPr>
        <p:spPr>
          <a:xfrm>
            <a:off x="777875" y="5143500"/>
            <a:ext cx="7543800" cy="22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667000"/>
            <a:ext cx="7543800" cy="1270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937000"/>
            <a:ext cx="6858000" cy="825500"/>
          </a:xfrm>
        </p:spPr>
        <p:txBody>
          <a:bodyPr anchor="t"/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3533E-D9CB-BD48-8B0C-6BBE9D6B1314}" type="datetime1">
              <a:rPr lang="en-US" altLang="zh-CN"/>
              <a:pPr>
                <a:defRPr/>
              </a:pPr>
              <a:t>10/30/24</a:t>
            </a:fld>
            <a:endParaRPr lang="en-US" altLang="zh-C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53031-D729-4247-9DC1-089DDEE5CCB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78074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71500"/>
            <a:ext cx="7239000" cy="32385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CD248-FF40-7548-8E29-4F39545AF70D}" type="datetime1">
              <a:rPr lang="en-US" altLang="zh-CN"/>
              <a:pPr>
                <a:defRPr/>
              </a:pPr>
              <a:t>10/30/24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0CB26-8FD8-984A-9D75-C4B439A6922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64816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571501"/>
            <a:ext cx="1828800" cy="45084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571501"/>
            <a:ext cx="5715000" cy="40640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FC1BF-E3CD-CC4F-9717-6DFF2B507C46}" type="datetime1">
              <a:rPr lang="en-US" altLang="zh-CN"/>
              <a:pPr>
                <a:defRPr/>
              </a:pPr>
              <a:t>10/30/24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D1AC7-6929-424F-98DB-6D6E10958F8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8963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1684020"/>
            <a:ext cx="8229600" cy="33959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995D68B-21AC-438B-BECE-4F17DA129F19}" type="datetime4">
              <a:rPr lang="en-US" smtClean="0"/>
              <a:pPr/>
              <a:t>October 30, 2024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647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FE817-9962-BE42-B27E-553BF529A9FD}" type="datetime1">
              <a:rPr lang="en-US" altLang="zh-CN"/>
              <a:pPr>
                <a:defRPr/>
              </a:pPr>
              <a:t>10/30/24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28EF-5D4F-F046-A82C-19F36D552C8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3106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77875" y="0"/>
            <a:ext cx="7543800" cy="254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Rectangle 7"/>
          <p:cNvSpPr/>
          <p:nvPr/>
        </p:nvSpPr>
        <p:spPr>
          <a:xfrm>
            <a:off x="777875" y="5143500"/>
            <a:ext cx="7543800" cy="22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30500"/>
            <a:ext cx="7543800" cy="13970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127500"/>
            <a:ext cx="6858000" cy="762000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B42B2-3C02-314B-8301-47F82C301525}" type="datetime1">
              <a:rPr lang="en-US" altLang="zh-CN"/>
              <a:pPr>
                <a:defRPr/>
              </a:pPr>
              <a:t>10/30/24</a:t>
            </a:fld>
            <a:endParaRPr lang="en-US" altLang="zh-C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B5613-A237-1F4D-9DA7-6A6FFD52A5C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45273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508001"/>
            <a:ext cx="3657600" cy="3139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08001"/>
            <a:ext cx="3657600" cy="3139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CE345-AB0D-AA44-8CFF-66603F687047}" type="datetime1">
              <a:rPr lang="en-US" altLang="zh-CN"/>
              <a:pPr>
                <a:defRPr/>
              </a:pPr>
              <a:t>10/30/24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689DF-4596-9345-8C50-8F747EBC74D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63148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758825" y="1041400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4645025" y="1041400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508000"/>
            <a:ext cx="3657600" cy="533135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107720"/>
            <a:ext cx="3657600" cy="2540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508000"/>
            <a:ext cx="3657600" cy="533135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107720"/>
            <a:ext cx="3657600" cy="2540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39D56-82D2-B141-ADF1-F98BB6712C50}" type="datetime1">
              <a:rPr lang="en-US" altLang="zh-CN"/>
              <a:pPr>
                <a:defRPr/>
              </a:pPr>
              <a:t>10/30/24</a:t>
            </a:fld>
            <a:endParaRPr lang="en-US" altLang="zh-CN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4234E-F266-F34D-AF30-3BA04E29C81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30910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951DB-6585-504E-A284-C7A798CEF7A5}" type="datetime1">
              <a:rPr lang="en-US" altLang="zh-CN"/>
              <a:pPr>
                <a:defRPr/>
              </a:pPr>
              <a:t>10/30/24</a:t>
            </a:fld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0F5AD-8511-4C4F-9B98-409CB97B69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33819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10535-E8F2-6941-AF6F-692337F89B77}" type="datetime1">
              <a:rPr lang="en-US" altLang="zh-CN"/>
              <a:pPr>
                <a:defRPr/>
              </a:pPr>
              <a:t>10/30/24</a:t>
            </a:fld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8140-AB8D-F445-9FC1-861664CB0C4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8470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1994694" y="2094706"/>
            <a:ext cx="3175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0"/>
            <a:ext cx="6784848" cy="13335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381000"/>
            <a:ext cx="4594934" cy="34289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381000"/>
            <a:ext cx="2673657" cy="3429000"/>
          </a:xfrm>
        </p:spPr>
        <p:txBody>
          <a:bodyPr/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FF6FE-ADD7-2F43-9912-39D364359AD0}" type="datetime1">
              <a:rPr lang="en-US" altLang="zh-CN"/>
              <a:pPr>
                <a:defRPr/>
              </a:pPr>
              <a:t>10/30/24</a:t>
            </a:fld>
            <a:endParaRPr lang="en-US" altLang="zh-CN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BDB9B-2B8A-B24E-9746-5F284F66DE2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10119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3810000"/>
            <a:ext cx="6784848" cy="13335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381000"/>
            <a:ext cx="7543800" cy="24130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2921000"/>
            <a:ext cx="7391400" cy="670718"/>
          </a:xfrm>
        </p:spPr>
        <p:txBody>
          <a:bodyPr anchor="t"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F6C12-1183-1548-BF11-886573DC2532}" type="datetime1">
              <a:rPr lang="en-US" altLang="zh-CN"/>
              <a:pPr>
                <a:defRPr/>
              </a:pPr>
              <a:t>10/30/24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E8A1D-702D-594E-AB75-D87FF60A032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76917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3810000"/>
            <a:ext cx="6781800" cy="13335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571500"/>
            <a:ext cx="7543800" cy="32385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5173663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1">
                <a:solidFill>
                  <a:srgbClr val="454545"/>
                </a:solidFill>
              </a:defRPr>
            </a:lvl1pPr>
          </a:lstStyle>
          <a:p>
            <a:pPr>
              <a:defRPr/>
            </a:pPr>
            <a:fld id="{4920028C-0B16-8747-A984-97ABC79D062C}" type="datetime1">
              <a:rPr lang="en-US" altLang="zh-CN"/>
              <a:pPr>
                <a:defRPr/>
              </a:pPr>
              <a:t>10/30/24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5173663"/>
            <a:ext cx="487362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4740275"/>
            <a:ext cx="762000" cy="3032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2400">
                <a:solidFill>
                  <a:srgbClr val="262626"/>
                </a:solidFill>
                <a:latin typeface="Impact" charset="0"/>
              </a:defRPr>
            </a:lvl1pPr>
          </a:lstStyle>
          <a:p>
            <a:pPr>
              <a:defRPr/>
            </a:pPr>
            <a:fld id="{A7789951-CB4B-1649-85C2-BC4B7624D3A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17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777875" y="5143500"/>
            <a:ext cx="7543800" cy="22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1" r:id="rId2"/>
    <p:sldLayoutId id="2147483939" r:id="rId3"/>
    <p:sldLayoutId id="2147483932" r:id="rId4"/>
    <p:sldLayoutId id="2147483940" r:id="rId5"/>
    <p:sldLayoutId id="2147483933" r:id="rId6"/>
    <p:sldLayoutId id="2147483934" r:id="rId7"/>
    <p:sldLayoutId id="2147483941" r:id="rId8"/>
    <p:sldLayoutId id="2147483935" r:id="rId9"/>
    <p:sldLayoutId id="2147483936" r:id="rId10"/>
    <p:sldLayoutId id="2147483937" r:id="rId11"/>
    <p:sldLayoutId id="2147483942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5400" kern="1200">
          <a:solidFill>
            <a:srgbClr val="262626"/>
          </a:solidFill>
          <a:latin typeface="+mj-lt"/>
          <a:ea typeface="宋体" charset="0"/>
          <a:cs typeface="宋体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5400">
          <a:solidFill>
            <a:srgbClr val="262626"/>
          </a:solidFill>
          <a:latin typeface="Impact" charset="0"/>
          <a:ea typeface="宋体" charset="0"/>
          <a:cs typeface="宋体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5400">
          <a:solidFill>
            <a:srgbClr val="262626"/>
          </a:solidFill>
          <a:latin typeface="Impact" charset="0"/>
          <a:ea typeface="宋体" charset="0"/>
          <a:cs typeface="宋体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5400">
          <a:solidFill>
            <a:srgbClr val="262626"/>
          </a:solidFill>
          <a:latin typeface="Impact" charset="0"/>
          <a:ea typeface="宋体" charset="0"/>
          <a:cs typeface="宋体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5400">
          <a:solidFill>
            <a:srgbClr val="262626"/>
          </a:solidFill>
          <a:latin typeface="Impact" charset="0"/>
          <a:ea typeface="宋体" charset="0"/>
          <a:cs typeface="宋体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umimoji="1" sz="2400" kern="1200">
          <a:solidFill>
            <a:schemeClr val="tx2"/>
          </a:solidFill>
          <a:latin typeface="+mn-lt"/>
          <a:ea typeface="宋体" charset="0"/>
          <a:cs typeface="宋体" charset="0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umimoji="1" sz="2200" kern="1200">
          <a:solidFill>
            <a:schemeClr val="tx2"/>
          </a:solidFill>
          <a:latin typeface="+mn-lt"/>
          <a:ea typeface="宋体" charset="0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umimoji="1" sz="2000" kern="1200">
          <a:solidFill>
            <a:schemeClr val="tx2"/>
          </a:solidFill>
          <a:latin typeface="+mn-lt"/>
          <a:ea typeface="宋体" charset="0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umimoji="1" kern="1200">
          <a:solidFill>
            <a:schemeClr val="tx2"/>
          </a:solidFill>
          <a:latin typeface="+mn-lt"/>
          <a:ea typeface="宋体" charset="0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umimoji="1" kern="1200">
          <a:solidFill>
            <a:schemeClr val="tx2"/>
          </a:solidFill>
          <a:latin typeface="+mn-lt"/>
          <a:ea typeface="宋体" charset="0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demy.com/gephi/" TargetMode="External"/><Relationship Id="rId2" Type="http://schemas.openxmlformats.org/officeDocument/2006/relationships/hyperlink" Target="https://gephi.org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gephi/gephi/wiki/Datasets" TargetMode="External"/><Relationship Id="rId2" Type="http://schemas.openxmlformats.org/officeDocument/2006/relationships/hyperlink" Target="https://www.udemy.com/gephi/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nodexlgraphgallery.org/Pages/RegistrationBasic.asp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nodexlgraphgallery.org/Pages/Default.asp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ctrTitle"/>
          </p:nvPr>
        </p:nvSpPr>
        <p:spPr>
          <a:xfrm>
            <a:off x="762000" y="2714500"/>
            <a:ext cx="7543800" cy="1270000"/>
          </a:xfrm>
        </p:spPr>
        <p:txBody>
          <a:bodyPr/>
          <a:lstStyle/>
          <a:p>
            <a:pPr eaLnBrk="1" hangingPunct="1"/>
            <a:r>
              <a:rPr lang="en-US" altLang="zh-CN">
                <a:latin typeface="Impact" charset="0"/>
                <a:ea typeface="微软雅黑" charset="0"/>
                <a:cs typeface="微软雅黑" charset="0"/>
              </a:rPr>
              <a:t>Data Journalism	</a:t>
            </a:r>
            <a:endParaRPr lang="zh-CN" altLang="en-US" dirty="0">
              <a:latin typeface="Impact" charset="0"/>
              <a:ea typeface="微软雅黑" charset="0"/>
              <a:cs typeface="微软雅黑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73044" y="4234512"/>
            <a:ext cx="3932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b="1" dirty="0">
                <a:latin typeface="微软雅黑"/>
                <a:ea typeface="微软雅黑"/>
                <a:cs typeface="微软雅黑"/>
              </a:rPr>
              <a:t>文本分析</a:t>
            </a:r>
            <a:endParaRPr kumimoji="1" lang="zh-CN" altLang="en-US" sz="2800" b="1" dirty="0">
              <a:latin typeface="微软雅黑"/>
              <a:ea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标题 1"/>
          <p:cNvSpPr>
            <a:spLocks noGrp="1"/>
          </p:cNvSpPr>
          <p:nvPr>
            <p:ph type="title"/>
          </p:nvPr>
        </p:nvSpPr>
        <p:spPr>
          <a:xfrm>
            <a:off x="762000" y="4349750"/>
            <a:ext cx="6781800" cy="793750"/>
          </a:xfrm>
        </p:spPr>
        <p:txBody>
          <a:bodyPr/>
          <a:lstStyle/>
          <a:p>
            <a:r>
              <a:rPr lang="zh-CN" altLang="en-US" sz="4400">
                <a:latin typeface="微软雅黑" charset="0"/>
                <a:ea typeface="微软雅黑" charset="0"/>
                <a:cs typeface="微软雅黑" charset="0"/>
              </a:rPr>
              <a:t>谁是演艺圈的</a:t>
            </a:r>
            <a:r>
              <a:rPr lang="en-US" altLang="zh-CN" sz="4400">
                <a:latin typeface="微软雅黑" charset="0"/>
                <a:ea typeface="微软雅黑" charset="0"/>
                <a:cs typeface="微软雅黑" charset="0"/>
              </a:rPr>
              <a:t>”</a:t>
            </a:r>
            <a:r>
              <a:rPr lang="zh-CN" altLang="en-US" sz="4400">
                <a:latin typeface="微软雅黑" charset="0"/>
                <a:ea typeface="微软雅黑" charset="0"/>
                <a:cs typeface="微软雅黑" charset="0"/>
              </a:rPr>
              <a:t>关系户</a:t>
            </a:r>
            <a:r>
              <a:rPr lang="en-US" altLang="zh-CN" sz="4400">
                <a:latin typeface="微软雅黑" charset="0"/>
                <a:ea typeface="微软雅黑" charset="0"/>
                <a:cs typeface="微软雅黑" charset="0"/>
              </a:rPr>
              <a:t>”</a:t>
            </a:r>
            <a:endParaRPr lang="zh-CN" altLang="en-US" sz="4400">
              <a:latin typeface="微软雅黑" charset="0"/>
              <a:ea typeface="微软雅黑" charset="0"/>
              <a:cs typeface="微软雅黑" charset="0"/>
            </a:endParaRPr>
          </a:p>
        </p:txBody>
      </p:sp>
      <p:sp>
        <p:nvSpPr>
          <p:cNvPr id="83970" name="内容占位符 2"/>
          <p:cNvSpPr>
            <a:spLocks noGrp="1"/>
          </p:cNvSpPr>
          <p:nvPr>
            <p:ph idx="1"/>
          </p:nvPr>
        </p:nvSpPr>
        <p:spPr bwMode="auto">
          <a:xfrm>
            <a:off x="762000" y="571500"/>
            <a:ext cx="7543800" cy="355917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zh-CN" altLang="en-US">
                <a:latin typeface="Times New Roman" charset="0"/>
              </a:rPr>
              <a:t>谁才是“关系户”</a:t>
            </a:r>
            <a:r>
              <a:rPr lang="en-US" altLang="zh-CN">
                <a:latin typeface="Times New Roman" charset="0"/>
              </a:rPr>
              <a:t>? </a:t>
            </a:r>
            <a:endParaRPr lang="zh-CN" altLang="en-US">
              <a:latin typeface="Times New Roman" charset="0"/>
            </a:endParaRPr>
          </a:p>
        </p:txBody>
      </p:sp>
      <p:pic>
        <p:nvPicPr>
          <p:cNvPr id="4" name="图片 3" descr="屏幕快照 2016-02-25 上午12.12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66198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39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标题 1"/>
          <p:cNvSpPr>
            <a:spLocks noGrp="1"/>
          </p:cNvSpPr>
          <p:nvPr>
            <p:ph type="title"/>
          </p:nvPr>
        </p:nvSpPr>
        <p:spPr>
          <a:xfrm>
            <a:off x="762000" y="4349750"/>
            <a:ext cx="6781800" cy="793750"/>
          </a:xfrm>
        </p:spPr>
        <p:txBody>
          <a:bodyPr/>
          <a:lstStyle/>
          <a:p>
            <a:r>
              <a:rPr lang="zh-CN" altLang="en-US" sz="4400">
                <a:latin typeface="微软雅黑" charset="0"/>
                <a:ea typeface="微软雅黑" charset="0"/>
                <a:cs typeface="微软雅黑" charset="0"/>
              </a:rPr>
              <a:t>谁是演艺圈的</a:t>
            </a:r>
            <a:r>
              <a:rPr lang="en-US" altLang="zh-CN" sz="4400">
                <a:latin typeface="微软雅黑" charset="0"/>
                <a:ea typeface="微软雅黑" charset="0"/>
                <a:cs typeface="微软雅黑" charset="0"/>
              </a:rPr>
              <a:t>”</a:t>
            </a:r>
            <a:r>
              <a:rPr lang="zh-CN" altLang="en-US" sz="4400">
                <a:latin typeface="微软雅黑" charset="0"/>
                <a:ea typeface="微软雅黑" charset="0"/>
                <a:cs typeface="微软雅黑" charset="0"/>
              </a:rPr>
              <a:t>关系户</a:t>
            </a:r>
            <a:r>
              <a:rPr lang="en-US" altLang="zh-CN" sz="4400">
                <a:latin typeface="微软雅黑" charset="0"/>
                <a:ea typeface="微软雅黑" charset="0"/>
                <a:cs typeface="微软雅黑" charset="0"/>
              </a:rPr>
              <a:t>”</a:t>
            </a:r>
            <a:endParaRPr lang="zh-CN" altLang="en-US" sz="4400">
              <a:latin typeface="微软雅黑" charset="0"/>
              <a:ea typeface="微软雅黑" charset="0"/>
              <a:cs typeface="微软雅黑" charset="0"/>
            </a:endParaRPr>
          </a:p>
        </p:txBody>
      </p:sp>
      <p:sp>
        <p:nvSpPr>
          <p:cNvPr id="84994" name="内容占位符 2"/>
          <p:cNvSpPr>
            <a:spLocks noGrp="1"/>
          </p:cNvSpPr>
          <p:nvPr>
            <p:ph idx="1"/>
          </p:nvPr>
        </p:nvSpPr>
        <p:spPr bwMode="auto">
          <a:xfrm>
            <a:off x="762000" y="571500"/>
            <a:ext cx="7543800" cy="355917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zh-CN" altLang="en-US">
                <a:latin typeface="Times New Roman" charset="0"/>
              </a:rPr>
              <a:t>谁是中介人</a:t>
            </a:r>
            <a:r>
              <a:rPr lang="en-US" altLang="zh-CN">
                <a:latin typeface="Times New Roman" charset="0"/>
              </a:rPr>
              <a:t>? </a:t>
            </a:r>
            <a:endParaRPr lang="zh-CN" altLang="en-US">
              <a:latin typeface="Times New Roman" charset="0"/>
            </a:endParaRPr>
          </a:p>
        </p:txBody>
      </p:sp>
      <p:pic>
        <p:nvPicPr>
          <p:cNvPr id="4" name="图片 3" descr="屏幕快照 2016-02-25 上午12.12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648811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66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标题 1"/>
          <p:cNvSpPr>
            <a:spLocks noGrp="1"/>
          </p:cNvSpPr>
          <p:nvPr>
            <p:ph type="title"/>
          </p:nvPr>
        </p:nvSpPr>
        <p:spPr>
          <a:xfrm>
            <a:off x="762000" y="4349750"/>
            <a:ext cx="6781800" cy="793750"/>
          </a:xfrm>
        </p:spPr>
        <p:txBody>
          <a:bodyPr/>
          <a:lstStyle/>
          <a:p>
            <a:r>
              <a:rPr lang="zh-CN" altLang="en-US" sz="4400">
                <a:latin typeface="微软雅黑" charset="0"/>
                <a:ea typeface="微软雅黑" charset="0"/>
                <a:cs typeface="微软雅黑" charset="0"/>
              </a:rPr>
              <a:t>谁是演艺圈的</a:t>
            </a:r>
            <a:r>
              <a:rPr lang="en-US" altLang="zh-CN" sz="4400">
                <a:latin typeface="微软雅黑" charset="0"/>
                <a:ea typeface="微软雅黑" charset="0"/>
                <a:cs typeface="微软雅黑" charset="0"/>
              </a:rPr>
              <a:t>“</a:t>
            </a:r>
            <a:r>
              <a:rPr lang="zh-CN" altLang="en-US" sz="4400">
                <a:latin typeface="微软雅黑" charset="0"/>
                <a:ea typeface="微软雅黑" charset="0"/>
                <a:cs typeface="微软雅黑" charset="0"/>
              </a:rPr>
              <a:t>关系户</a:t>
            </a:r>
            <a:r>
              <a:rPr lang="en-US" altLang="zh-CN" sz="4400">
                <a:latin typeface="微软雅黑" charset="0"/>
                <a:ea typeface="微软雅黑" charset="0"/>
                <a:cs typeface="微软雅黑" charset="0"/>
              </a:rPr>
              <a:t>”</a:t>
            </a:r>
            <a:endParaRPr lang="zh-CN" altLang="en-US" sz="4400">
              <a:latin typeface="微软雅黑" charset="0"/>
              <a:ea typeface="微软雅黑" charset="0"/>
              <a:cs typeface="微软雅黑" charset="0"/>
            </a:endParaRPr>
          </a:p>
        </p:txBody>
      </p:sp>
      <p:sp>
        <p:nvSpPr>
          <p:cNvPr id="86018" name="内容占位符 2"/>
          <p:cNvSpPr>
            <a:spLocks noGrp="1"/>
          </p:cNvSpPr>
          <p:nvPr>
            <p:ph idx="1"/>
          </p:nvPr>
        </p:nvSpPr>
        <p:spPr bwMode="auto">
          <a:xfrm>
            <a:off x="762000" y="571500"/>
            <a:ext cx="7543800" cy="355917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zh-TW" altLang="en-US">
                <a:latin typeface="Times New Roman" charset="0"/>
              </a:rPr>
              <a:t>范爷 </a:t>
            </a:r>
            <a:r>
              <a:rPr lang="en-US" altLang="zh-TW">
                <a:latin typeface="Times New Roman" charset="0"/>
              </a:rPr>
              <a:t>VS </a:t>
            </a:r>
            <a:r>
              <a:rPr lang="zh-TW" altLang="en-US">
                <a:latin typeface="Times New Roman" charset="0"/>
              </a:rPr>
              <a:t>杨幂 </a:t>
            </a:r>
          </a:p>
        </p:txBody>
      </p:sp>
      <p:pic>
        <p:nvPicPr>
          <p:cNvPr id="4" name="图片 3" descr="屏幕快照 2016-02-25 上午12.12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293813"/>
            <a:ext cx="52197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21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标题 1"/>
          <p:cNvSpPr>
            <a:spLocks noGrp="1"/>
          </p:cNvSpPr>
          <p:nvPr>
            <p:ph type="title"/>
          </p:nvPr>
        </p:nvSpPr>
        <p:spPr>
          <a:xfrm>
            <a:off x="762000" y="4349750"/>
            <a:ext cx="6781800" cy="793750"/>
          </a:xfrm>
        </p:spPr>
        <p:txBody>
          <a:bodyPr/>
          <a:lstStyle/>
          <a:p>
            <a:r>
              <a:rPr lang="zh-CN" altLang="en-US" sz="4400">
                <a:latin typeface="微软雅黑" charset="0"/>
                <a:ea typeface="微软雅黑" charset="0"/>
                <a:cs typeface="微软雅黑" charset="0"/>
              </a:rPr>
              <a:t>谁是演艺圈的</a:t>
            </a:r>
            <a:r>
              <a:rPr lang="en-US" altLang="zh-CN" sz="4400">
                <a:latin typeface="微软雅黑" charset="0"/>
                <a:ea typeface="微软雅黑" charset="0"/>
                <a:cs typeface="微软雅黑" charset="0"/>
              </a:rPr>
              <a:t>“</a:t>
            </a:r>
            <a:r>
              <a:rPr lang="zh-CN" altLang="en-US" sz="4400">
                <a:latin typeface="微软雅黑" charset="0"/>
                <a:ea typeface="微软雅黑" charset="0"/>
                <a:cs typeface="微软雅黑" charset="0"/>
              </a:rPr>
              <a:t>关系户”</a:t>
            </a:r>
          </a:p>
        </p:txBody>
      </p:sp>
      <p:sp>
        <p:nvSpPr>
          <p:cNvPr id="87042" name="内容占位符 2"/>
          <p:cNvSpPr>
            <a:spLocks noGrp="1"/>
          </p:cNvSpPr>
          <p:nvPr>
            <p:ph idx="1"/>
          </p:nvPr>
        </p:nvSpPr>
        <p:spPr bwMode="auto">
          <a:xfrm>
            <a:off x="762000" y="571500"/>
            <a:ext cx="7543800" cy="355917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zh-CN" altLang="en-US">
                <a:latin typeface="Times New Roman" charset="0"/>
              </a:rPr>
              <a:t>给范爷推荐合作伙伴 </a:t>
            </a:r>
          </a:p>
        </p:txBody>
      </p:sp>
      <p:pic>
        <p:nvPicPr>
          <p:cNvPr id="4" name="图片 3" descr="屏幕快照 2016-02-25 上午12.13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746125"/>
            <a:ext cx="6578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50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886234" y="422148"/>
            <a:ext cx="3141307" cy="3395980"/>
          </a:xfrm>
        </p:spPr>
        <p:txBody>
          <a:bodyPr/>
          <a:lstStyle/>
          <a:p>
            <a:r>
              <a:rPr lang="en-US" altLang="zh-CN" dirty="0"/>
              <a:t>Matrix: a square table of N rows and N</a:t>
            </a:r>
            <a:r>
              <a:rPr lang="zh-CN" altLang="en-US" dirty="0"/>
              <a:t> </a:t>
            </a:r>
            <a:r>
              <a:rPr lang="en-US" altLang="zh-CN" dirty="0"/>
              <a:t>columns</a:t>
            </a:r>
          </a:p>
          <a:p>
            <a:pPr algn="l"/>
            <a:endParaRPr lang="en-US" altLang="zh-CN" dirty="0"/>
          </a:p>
          <a:p>
            <a:pPr algn="l"/>
            <a:r>
              <a:rPr lang="en-US" altLang="zh-CN" dirty="0"/>
              <a:t> columns (N = number of nodes in the graph) </a:t>
            </a:r>
          </a:p>
          <a:p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36641" y="3818128"/>
            <a:ext cx="6781800" cy="1333500"/>
          </a:xfrm>
        </p:spPr>
        <p:txBody>
          <a:bodyPr>
            <a:normAutofit/>
          </a:bodyPr>
          <a:lstStyle/>
          <a:p>
            <a:r>
              <a:rPr lang="en-US" altLang="zh-CN" dirty="0"/>
              <a:t>Format of network data </a:t>
            </a:r>
            <a:endParaRPr kumimoji="1"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4853981" y="422148"/>
            <a:ext cx="3141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Edge List: a rectangular table of up to rows and 3 columns (the last col. optional) </a:t>
            </a:r>
          </a:p>
          <a:p>
            <a:endParaRPr kumimoji="1" lang="zh-CN" altLang="en-US" dirty="0"/>
          </a:p>
        </p:txBody>
      </p:sp>
      <p:pic>
        <p:nvPicPr>
          <p:cNvPr id="5" name="图片 4" descr="屏幕快照 2016-03-17 上午9.32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81" y="2037354"/>
            <a:ext cx="3030360" cy="2132867"/>
          </a:xfrm>
          <a:prstGeom prst="rect">
            <a:avLst/>
          </a:prstGeom>
        </p:spPr>
      </p:pic>
      <p:pic>
        <p:nvPicPr>
          <p:cNvPr id="6" name="图片 5" descr="屏幕快照 2016-03-17 上午9.32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981" y="1622477"/>
            <a:ext cx="3141579" cy="254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32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457200" y="244223"/>
            <a:ext cx="7296912" cy="1898293"/>
          </a:xfrm>
        </p:spPr>
        <p:txBody>
          <a:bodyPr/>
          <a:lstStyle/>
          <a:p>
            <a:pPr marL="342900" indent="-342900" algn="l">
              <a:buFont typeface="Wingdings" charset="2"/>
              <a:buChar char="l"/>
            </a:pPr>
            <a:r>
              <a:rPr kumimoji="1" lang="zh-CN" altLang="en-US" dirty="0"/>
              <a:t>下载：</a:t>
            </a:r>
            <a:r>
              <a:rPr kumimoji="1" lang="en-US" altLang="zh-CN" dirty="0">
                <a:hlinkClick r:id="rId2"/>
              </a:rPr>
              <a:t>https://gephi.org/</a:t>
            </a:r>
            <a:r>
              <a:rPr kumimoji="1" lang="zh-CN" altLang="en-US" dirty="0"/>
              <a:t>  （</a:t>
            </a:r>
            <a:r>
              <a:rPr kumimoji="1" lang="en-US" altLang="zh-CN" dirty="0"/>
              <a:t>Java</a:t>
            </a:r>
            <a:r>
              <a:rPr kumimoji="1" lang="zh-CN" altLang="en-US" dirty="0"/>
              <a:t>环境下，支持</a:t>
            </a:r>
            <a:r>
              <a:rPr kumimoji="1" lang="en-US" altLang="zh-CN" dirty="0"/>
              <a:t>windows,</a:t>
            </a:r>
            <a:r>
              <a:rPr kumimoji="1" lang="zh-CN" altLang="en-US" dirty="0"/>
              <a:t> </a:t>
            </a:r>
            <a:r>
              <a:rPr kumimoji="1" lang="en-US" altLang="zh-CN" dirty="0"/>
              <a:t>mac,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linux</a:t>
            </a:r>
            <a:r>
              <a:rPr kumimoji="1" lang="zh-CN" altLang="en-US" dirty="0"/>
              <a:t>）</a:t>
            </a:r>
            <a:endParaRPr kumimoji="1" lang="en-US" altLang="zh-CN" dirty="0"/>
          </a:p>
          <a:p>
            <a:pPr marL="342900" indent="-342900" algn="l">
              <a:buFont typeface="Wingdings" charset="2"/>
              <a:buChar char="l"/>
            </a:pPr>
            <a:r>
              <a:rPr kumimoji="1" lang="en-US" altLang="zh-CN" dirty="0" err="1"/>
              <a:t>Gephi</a:t>
            </a:r>
            <a:r>
              <a:rPr kumimoji="1" lang="zh-CN" altLang="en-US" dirty="0"/>
              <a:t>中文教程：</a:t>
            </a:r>
            <a:r>
              <a:rPr kumimoji="1" lang="en-US" altLang="zh-CN" dirty="0">
                <a:hlinkClick r:id="rId3"/>
              </a:rPr>
              <a:t>https://www.udemy.com/gephi/</a:t>
            </a:r>
            <a:endParaRPr kumimoji="1" lang="en-US" altLang="zh-CN" dirty="0"/>
          </a:p>
          <a:p>
            <a:pPr marL="342900" indent="-342900" algn="l">
              <a:buFont typeface="Wingdings" charset="2"/>
              <a:buChar char="l"/>
            </a:pPr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813816" y="4534584"/>
            <a:ext cx="4114800" cy="584200"/>
          </a:xfrm>
        </p:spPr>
        <p:txBody>
          <a:bodyPr/>
          <a:lstStyle/>
          <a:p>
            <a:r>
              <a:rPr kumimoji="1" lang="en-US" altLang="zh-CN" dirty="0"/>
              <a:t>GEPHI</a:t>
            </a:r>
            <a:endParaRPr kumimoji="1" lang="zh-CN" altLang="en-US" dirty="0"/>
          </a:p>
        </p:txBody>
      </p:sp>
      <p:pic>
        <p:nvPicPr>
          <p:cNvPr id="4" name="图片 3" descr="屏幕快照 2016-03-17 下午12.12.2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216" y="1720875"/>
            <a:ext cx="6128773" cy="379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48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329184" y="573231"/>
            <a:ext cx="2779888" cy="3407316"/>
          </a:xfrm>
        </p:spPr>
        <p:txBody>
          <a:bodyPr/>
          <a:lstStyle/>
          <a:p>
            <a:pPr marL="342900" indent="-342900" algn="l">
              <a:buFont typeface="Wingdings" charset="2"/>
              <a:buChar char="l"/>
            </a:pPr>
            <a:r>
              <a:rPr kumimoji="1" lang="zh-CN" altLang="en-US" dirty="0"/>
              <a:t>数据预处理</a:t>
            </a:r>
            <a:r>
              <a:rPr kumimoji="1" lang="en-US" altLang="zh-CN" dirty="0"/>
              <a:t>——</a:t>
            </a:r>
            <a:r>
              <a:rPr kumimoji="1" lang="zh-CN" altLang="en-US" dirty="0"/>
              <a:t>数据格式</a:t>
            </a:r>
            <a:endParaRPr kumimoji="1" lang="en-US" altLang="zh-CN" dirty="0"/>
          </a:p>
          <a:p>
            <a:pPr marL="342900" indent="-342900" algn="l">
              <a:buFont typeface="Wingdings" charset="2"/>
              <a:buChar char="l"/>
            </a:pPr>
            <a:r>
              <a:rPr kumimoji="1" lang="zh-CN" altLang="en-US" dirty="0"/>
              <a:t>导</a:t>
            </a:r>
            <a:r>
              <a:rPr kumimoji="1" lang="en-US" altLang="zh-CN" dirty="0"/>
              <a:t>.</a:t>
            </a:r>
            <a:r>
              <a:rPr kumimoji="1" lang="en-US" altLang="zh-CN" dirty="0" err="1"/>
              <a:t>csv</a:t>
            </a:r>
            <a:r>
              <a:rPr kumimoji="1" lang="zh-CN" altLang="en-US" dirty="0"/>
              <a:t>格式数据</a:t>
            </a:r>
            <a:endParaRPr kumimoji="1" lang="en-US" altLang="zh-CN" dirty="0"/>
          </a:p>
          <a:p>
            <a:pPr marL="342900" indent="-342900" algn="l">
              <a:buFont typeface="Wingdings" charset="2"/>
              <a:buChar char="l"/>
            </a:pPr>
            <a:r>
              <a:rPr kumimoji="1" lang="zh-CN" altLang="en-US" dirty="0"/>
              <a:t>数据格式：点数据 </a:t>
            </a:r>
            <a:r>
              <a:rPr kumimoji="1" lang="en-US" altLang="zh-CN" dirty="0" err="1"/>
              <a:t>vs</a:t>
            </a:r>
            <a:r>
              <a:rPr kumimoji="1" lang="zh-CN" altLang="en-US" dirty="0"/>
              <a:t> 边数据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GEPHI</a:t>
            </a:r>
            <a:endParaRPr kumimoji="1" lang="zh-CN" altLang="en-US" dirty="0"/>
          </a:p>
        </p:txBody>
      </p:sp>
      <p:pic>
        <p:nvPicPr>
          <p:cNvPr id="4" name="图片 3" descr="屏幕快照 2016-03-24 上午11.52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240" y="743778"/>
            <a:ext cx="5228115" cy="373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13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AE93645-2264-8F40-809A-0DC409E534C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3776" y="659892"/>
            <a:ext cx="8503920" cy="3395980"/>
          </a:xfrm>
        </p:spPr>
        <p:txBody>
          <a:bodyPr>
            <a:normAutofit fontScale="92500"/>
          </a:bodyPr>
          <a:lstStyle/>
          <a:p>
            <a:r>
              <a:rPr kumimoji="1" lang="en-US" altLang="zh-CN" dirty="0"/>
              <a:t>Degree——</a:t>
            </a:r>
            <a:r>
              <a:rPr kumimoji="1" lang="zh-CN" altLang="en-US" dirty="0"/>
              <a:t>节点有</a:t>
            </a:r>
            <a:r>
              <a:rPr kumimoji="1" lang="en-US" altLang="zh-CN" dirty="0"/>
              <a:t>n</a:t>
            </a:r>
            <a:r>
              <a:rPr kumimoji="1" lang="zh-CN" altLang="en-US" dirty="0"/>
              <a:t>条边，</a:t>
            </a:r>
            <a:r>
              <a:rPr kumimoji="1" lang="en-US" altLang="zh-CN" dirty="0"/>
              <a:t>degree=n</a:t>
            </a:r>
          </a:p>
          <a:p>
            <a:r>
              <a:rPr lang="en-US" altLang="zh-CN" dirty="0"/>
              <a:t>Closeness——</a:t>
            </a:r>
            <a:r>
              <a:rPr lang="zh-CN" altLang="en-US" dirty="0"/>
              <a:t>一个节点与其它节点的几何距离之和（如，最短路径之和）越小，其</a:t>
            </a:r>
            <a:r>
              <a:rPr lang="en-US" altLang="zh-CN" dirty="0"/>
              <a:t>closeness</a:t>
            </a:r>
            <a:r>
              <a:rPr lang="zh-CN" altLang="en-US" dirty="0"/>
              <a:t>越高</a:t>
            </a:r>
            <a:endParaRPr lang="en-US" altLang="zh-CN" dirty="0"/>
          </a:p>
          <a:p>
            <a:r>
              <a:rPr kumimoji="1" lang="en-US" altLang="zh-CN" dirty="0"/>
              <a:t>Betweenness——</a:t>
            </a:r>
            <a:r>
              <a:rPr kumimoji="1" lang="zh-CN" altLang="en-US" dirty="0"/>
              <a:t>一个点在其它两两节点的最短路径上多次出现，其</a:t>
            </a:r>
            <a:r>
              <a:rPr kumimoji="1" lang="en-US" altLang="zh-CN" dirty="0"/>
              <a:t>betweenness</a:t>
            </a:r>
            <a:r>
              <a:rPr lang="zh-CN" altLang="en-US" dirty="0"/>
              <a:t>较高</a:t>
            </a:r>
            <a:endParaRPr lang="en-US" altLang="zh-CN" dirty="0"/>
          </a:p>
          <a:p>
            <a:r>
              <a:rPr kumimoji="1" lang="en-US" altLang="zh-CN" dirty="0"/>
              <a:t>Centrality——</a:t>
            </a:r>
            <a:r>
              <a:rPr kumimoji="1" lang="zh-CN" altLang="en-US" dirty="0"/>
              <a:t>一个节点对真整个网络的重要程度，</a:t>
            </a:r>
            <a:r>
              <a:rPr kumimoji="1" lang="en-US" altLang="zh-CN" dirty="0"/>
              <a:t>weak</a:t>
            </a:r>
            <a:r>
              <a:rPr kumimoji="1" lang="zh-CN" altLang="en-US" dirty="0"/>
              <a:t> </a:t>
            </a:r>
            <a:r>
              <a:rPr kumimoji="1" lang="en-US" altLang="zh-CN" dirty="0"/>
              <a:t>ties</a:t>
            </a:r>
            <a:r>
              <a:rPr kumimoji="1" lang="zh-CN" altLang="en-US" dirty="0"/>
              <a:t>的节点具有较高的</a:t>
            </a:r>
            <a:r>
              <a:rPr kumimoji="1" lang="en-US" altLang="zh-CN" dirty="0"/>
              <a:t>centrality</a:t>
            </a:r>
            <a:r>
              <a:rPr kumimoji="1" lang="zh-CN" altLang="en-US" dirty="0"/>
              <a:t>。上面</a:t>
            </a:r>
            <a:r>
              <a:rPr kumimoji="1" lang="en-US" altLang="zh-CN" dirty="0"/>
              <a:t>3</a:t>
            </a:r>
            <a:r>
              <a:rPr kumimoji="1" lang="zh-CN" altLang="en-US" dirty="0"/>
              <a:t>个度量参数都用于度量</a:t>
            </a:r>
            <a:r>
              <a:rPr kumimoji="1" lang="en-US" altLang="zh-CN" dirty="0"/>
              <a:t>centrality</a:t>
            </a:r>
            <a:r>
              <a:rPr kumimoji="1" lang="zh-CN" altLang="en-US" dirty="0"/>
              <a:t>。</a:t>
            </a:r>
            <a:endParaRPr kumimoji="1" lang="en-US" altLang="zh-CN" dirty="0"/>
          </a:p>
          <a:p>
            <a:r>
              <a:rPr lang="en-US" altLang="zh-CN" dirty="0"/>
              <a:t>Bridge——</a:t>
            </a:r>
            <a:r>
              <a:rPr lang="zh-CN" altLang="en-US" dirty="0"/>
              <a:t>如果一条边删除后会增加整个网络连通分支的数量，这条边为</a:t>
            </a:r>
            <a:r>
              <a:rPr lang="en-US" altLang="zh-CN" dirty="0"/>
              <a:t>bridge</a:t>
            </a:r>
            <a:r>
              <a:rPr lang="zh-CN" altLang="en-US" dirty="0"/>
              <a:t>。</a:t>
            </a:r>
            <a:endParaRPr kumimoji="1"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672095B9-B6FA-2048-93E7-C1A4D0B7E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metrics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68132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585216" y="586740"/>
            <a:ext cx="8229600" cy="3395980"/>
          </a:xfrm>
        </p:spPr>
        <p:txBody>
          <a:bodyPr>
            <a:normAutofit/>
          </a:bodyPr>
          <a:lstStyle/>
          <a:p>
            <a:r>
              <a:rPr lang="zh-CN" altLang="en-US" dirty="0"/>
              <a:t>社会网络分析</a:t>
            </a:r>
            <a:r>
              <a:rPr lang="en-US" altLang="zh-CN" dirty="0"/>
              <a:t>/</a:t>
            </a:r>
            <a:r>
              <a:rPr lang="zh-CN" altLang="en-US" dirty="0"/>
              <a:t>语义网</a:t>
            </a:r>
          </a:p>
          <a:p>
            <a:r>
              <a:rPr lang="nb-NO" altLang="zh-CN" dirty="0"/>
              <a:t>e.g.</a:t>
            </a:r>
          </a:p>
          <a:p>
            <a:pPr marL="342900" indent="-342900" algn="l">
              <a:buFont typeface="Arial" charset="0"/>
              <a:buChar char="•"/>
            </a:pPr>
            <a:r>
              <a:rPr lang="zh-CN" altLang="en-US" dirty="0"/>
              <a:t>小说哈利波特里人际网络关系</a:t>
            </a:r>
          </a:p>
          <a:p>
            <a:pPr marL="342900" indent="-342900" algn="l">
              <a:buFont typeface="Arial" charset="0"/>
              <a:buChar char="•"/>
            </a:pPr>
            <a:r>
              <a:rPr lang="zh-CN" altLang="en-US" dirty="0"/>
              <a:t>电影里人物关键</a:t>
            </a:r>
          </a:p>
          <a:p>
            <a:pPr marL="342900" indent="-342900" algn="l">
              <a:buFont typeface="Arial" charset="0"/>
              <a:buChar char="•"/>
            </a:pPr>
            <a:r>
              <a:rPr lang="zh-CN" altLang="en-US" dirty="0"/>
              <a:t>在国际上媒体之间的引用与被引用关系</a:t>
            </a:r>
          </a:p>
          <a:p>
            <a:pPr marL="342900" indent="-342900" algn="l">
              <a:buFont typeface="Arial" charset="0"/>
              <a:buChar char="•"/>
            </a:pPr>
            <a:r>
              <a:rPr lang="zh-CN" altLang="en-US" dirty="0"/>
              <a:t>公司网络结构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altLang="zh-CN" dirty="0"/>
              <a:t>Facebook</a:t>
            </a:r>
            <a:r>
              <a:rPr lang="zh-CN" altLang="en-US" dirty="0"/>
              <a:t>上五月天的网络关系图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err="1"/>
              <a:t>Gephi</a:t>
            </a:r>
            <a:r>
              <a:rPr kumimoji="1" lang="zh-CN" altLang="en-US" dirty="0"/>
              <a:t>应用举例</a:t>
            </a:r>
          </a:p>
        </p:txBody>
      </p:sp>
    </p:spTree>
    <p:extLst>
      <p:ext uri="{BB962C8B-B14F-4D97-AF65-F5344CB8AC3E}">
        <p14:creationId xmlns:p14="http://schemas.microsoft.com/office/powerpoint/2010/main" val="2799488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762000" y="414020"/>
            <a:ext cx="8229600" cy="3395980"/>
          </a:xfrm>
        </p:spPr>
        <p:txBody>
          <a:bodyPr/>
          <a:lstStyle/>
          <a:p>
            <a:endParaRPr lang="zh-CN" altLang="en-US" dirty="0"/>
          </a:p>
          <a:p>
            <a:r>
              <a:rPr lang="en-US" altLang="zh-CN" sz="2400" dirty="0" err="1"/>
              <a:t>Gephi</a:t>
            </a:r>
            <a:r>
              <a:rPr lang="zh-CN" altLang="en-US" sz="2400" dirty="0"/>
              <a:t>中文免费教程：</a:t>
            </a:r>
          </a:p>
          <a:p>
            <a:r>
              <a:rPr lang="en-US" altLang="zh-CN" sz="2400" u="sng" dirty="0">
                <a:hlinkClick r:id="rId2"/>
              </a:rPr>
              <a:t>https://www.udemy.com/gephi/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 err="1"/>
              <a:t>Gephi</a:t>
            </a:r>
            <a:r>
              <a:rPr lang="zh-CN" altLang="en-US" sz="2400" dirty="0"/>
              <a:t> </a:t>
            </a:r>
            <a:r>
              <a:rPr lang="en-US" altLang="zh-CN" sz="2400" dirty="0"/>
              <a:t>datasets for practice</a:t>
            </a:r>
          </a:p>
          <a:p>
            <a:r>
              <a:rPr lang="en-US" altLang="zh-CN" sz="2400" u="sng" dirty="0">
                <a:hlinkClick r:id="rId3"/>
              </a:rPr>
              <a:t>https://github.com/gephi/gephi/wiki/Datasets</a:t>
            </a:r>
            <a:endParaRPr kumimoji="1" lang="zh-CN" altLang="en-US" sz="2400" dirty="0"/>
          </a:p>
          <a:p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教程</a:t>
            </a:r>
            <a:r>
              <a:rPr kumimoji="1" lang="en-US" altLang="zh-CN" dirty="0"/>
              <a:t>&amp;</a:t>
            </a:r>
            <a:r>
              <a:rPr kumimoji="1" lang="zh-CN" altLang="en-US" dirty="0"/>
              <a:t>数据</a:t>
            </a:r>
          </a:p>
        </p:txBody>
      </p:sp>
    </p:spTree>
    <p:extLst>
      <p:ext uri="{BB962C8B-B14F-4D97-AF65-F5344CB8AC3E}">
        <p14:creationId xmlns:p14="http://schemas.microsoft.com/office/powerpoint/2010/main" val="2681213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248" y="1862446"/>
            <a:ext cx="9145069" cy="1333500"/>
          </a:xfrm>
        </p:spPr>
        <p:txBody>
          <a:bodyPr/>
          <a:lstStyle/>
          <a:p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社会网络分析与文本聚类</a:t>
            </a:r>
          </a:p>
        </p:txBody>
      </p:sp>
    </p:spTree>
    <p:extLst>
      <p:ext uri="{BB962C8B-B14F-4D97-AF65-F5344CB8AC3E}">
        <p14:creationId xmlns:p14="http://schemas.microsoft.com/office/powerpoint/2010/main" val="1306583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BFAFB831-9121-A442-A41E-A398123856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8912" y="861060"/>
            <a:ext cx="8229600" cy="3395980"/>
          </a:xfrm>
        </p:spPr>
        <p:txBody>
          <a:bodyPr/>
          <a:lstStyle/>
          <a:p>
            <a:r>
              <a:rPr kumimoji="1" lang="zh-CN" altLang="en-US" dirty="0">
                <a:latin typeface="+mj-ea"/>
                <a:ea typeface="+mj-ea"/>
              </a:rPr>
              <a:t>文本分析部分小作业</a:t>
            </a:r>
            <a:r>
              <a:rPr kumimoji="1" lang="en-US" altLang="zh-CN" dirty="0">
                <a:latin typeface="+mj-ea"/>
                <a:ea typeface="+mj-ea"/>
              </a:rPr>
              <a:t>——</a:t>
            </a:r>
            <a:r>
              <a:rPr kumimoji="1" lang="zh-CN" altLang="en-US" dirty="0">
                <a:latin typeface="+mj-ea"/>
                <a:ea typeface="+mj-ea"/>
              </a:rPr>
              <a:t>个人完成</a:t>
            </a:r>
            <a:endParaRPr kumimoji="1" lang="en-US" altLang="zh-CN" dirty="0">
              <a:latin typeface="+mj-ea"/>
              <a:ea typeface="+mj-ea"/>
            </a:endParaRPr>
          </a:p>
          <a:p>
            <a:r>
              <a:rPr lang="zh-CN" altLang="en-US" dirty="0">
                <a:latin typeface="+mj-ea"/>
                <a:ea typeface="+mj-ea"/>
              </a:rPr>
              <a:t>课后提交（</a:t>
            </a:r>
            <a:r>
              <a:rPr lang="en-US" altLang="zh-CN" dirty="0">
                <a:latin typeface="+mj-ea"/>
                <a:ea typeface="+mj-ea"/>
              </a:rPr>
              <a:t>deadline: 11</a:t>
            </a:r>
            <a:r>
              <a:rPr lang="zh-CN" altLang="en-US" dirty="0">
                <a:latin typeface="+mj-ea"/>
                <a:ea typeface="+mj-ea"/>
              </a:rPr>
              <a:t>月</a:t>
            </a:r>
            <a:r>
              <a:rPr lang="en-US" altLang="zh-CN" dirty="0">
                <a:latin typeface="+mj-ea"/>
                <a:ea typeface="+mj-ea"/>
              </a:rPr>
              <a:t>26</a:t>
            </a:r>
            <a:r>
              <a:rPr lang="zh-CN" altLang="en-US" dirty="0">
                <a:latin typeface="+mj-ea"/>
                <a:ea typeface="+mj-ea"/>
              </a:rPr>
              <a:t>日）</a:t>
            </a:r>
          </a:p>
          <a:p>
            <a:r>
              <a:rPr lang="en-US" altLang="zh-CN" dirty="0">
                <a:latin typeface="+mj-ea"/>
                <a:ea typeface="+mj-ea"/>
              </a:rPr>
              <a:t>Canvas</a:t>
            </a:r>
            <a:r>
              <a:rPr lang="zh-CN" altLang="en-US" dirty="0">
                <a:latin typeface="+mj-ea"/>
                <a:ea typeface="+mj-ea"/>
              </a:rPr>
              <a:t>提交</a:t>
            </a:r>
            <a:endParaRPr lang="en-US" altLang="zh-CN" dirty="0">
              <a:latin typeface="+mj-ea"/>
              <a:ea typeface="+mj-ea"/>
            </a:endParaRPr>
          </a:p>
          <a:p>
            <a:r>
              <a:rPr lang="zh-CN" altLang="en-US" dirty="0">
                <a:latin typeface="+mj-ea"/>
                <a:ea typeface="+mj-ea"/>
              </a:rPr>
              <a:t>无法提交的同学，麻烦班长收集打包发送至 </a:t>
            </a:r>
            <a:r>
              <a:rPr lang="en-US" altLang="zh-CN" dirty="0" err="1">
                <a:latin typeface="+mj-ea"/>
                <a:ea typeface="+mj-ea"/>
              </a:rPr>
              <a:t>he.rui@mail.sufe.edu.cn</a:t>
            </a:r>
            <a:endParaRPr lang="en-US" altLang="zh-CN" dirty="0">
              <a:latin typeface="+mj-ea"/>
              <a:ea typeface="+mj-ea"/>
            </a:endParaRPr>
          </a:p>
          <a:p>
            <a:r>
              <a:rPr kumimoji="1" lang="zh-CN" altLang="en-US" dirty="0">
                <a:latin typeface="+mj-ea"/>
                <a:ea typeface="+mj-ea"/>
              </a:rPr>
              <a:t>（多谢）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F370296A-4A68-A34C-8668-3B1D6B051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>
                <a:latin typeface="+mj-ea"/>
                <a:ea typeface="+mj-ea"/>
              </a:rPr>
              <a:t>课堂</a:t>
            </a:r>
            <a:r>
              <a:rPr lang="zh-CN" altLang="en-US" dirty="0">
                <a:latin typeface="+mj-ea"/>
                <a:ea typeface="+mj-ea"/>
              </a:rPr>
              <a:t>作业</a:t>
            </a:r>
            <a:r>
              <a:rPr kumimoji="1" lang="zh-CN" altLang="en-US" dirty="0">
                <a:latin typeface="+mj-ea"/>
                <a:ea typeface="+mj-ea"/>
              </a:rPr>
              <a:t>（二选一）</a:t>
            </a:r>
          </a:p>
        </p:txBody>
      </p:sp>
    </p:spTree>
    <p:extLst>
      <p:ext uri="{BB962C8B-B14F-4D97-AF65-F5344CB8AC3E}">
        <p14:creationId xmlns:p14="http://schemas.microsoft.com/office/powerpoint/2010/main" val="1158653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081C19DA-BD28-7C44-B041-D2CA419DB7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3776" y="769620"/>
            <a:ext cx="8229600" cy="3395980"/>
          </a:xfrm>
        </p:spPr>
        <p:txBody>
          <a:bodyPr>
            <a:normAutofit lnSpcReduction="10000"/>
          </a:bodyPr>
          <a:lstStyle/>
          <a:p>
            <a:r>
              <a:rPr kumimoji="1" lang="en-US" altLang="zh-CN" dirty="0">
                <a:latin typeface="+mj-ea"/>
                <a:ea typeface="+mj-ea"/>
              </a:rPr>
              <a:t>1.</a:t>
            </a:r>
            <a:r>
              <a:rPr kumimoji="1" lang="zh-CN" altLang="en-US" dirty="0">
                <a:latin typeface="+mj-ea"/>
                <a:ea typeface="+mj-ea"/>
              </a:rPr>
              <a:t>数据采集</a:t>
            </a:r>
            <a:r>
              <a:rPr kumimoji="1" lang="en-US" altLang="zh-CN" dirty="0">
                <a:latin typeface="+mj-ea"/>
                <a:ea typeface="+mj-ea"/>
              </a:rPr>
              <a:t>——</a:t>
            </a:r>
            <a:r>
              <a:rPr kumimoji="1" lang="zh-CN" altLang="en-US" dirty="0">
                <a:latin typeface="+mj-ea"/>
                <a:ea typeface="+mj-ea"/>
              </a:rPr>
              <a:t>打开</a:t>
            </a:r>
            <a:r>
              <a:rPr kumimoji="1" lang="en-US" altLang="zh-CN" dirty="0" err="1">
                <a:latin typeface="+mj-ea"/>
                <a:ea typeface="+mj-ea"/>
              </a:rPr>
              <a:t>cnki</a:t>
            </a:r>
            <a:r>
              <a:rPr kumimoji="1" lang="zh-CN" altLang="en-US" dirty="0">
                <a:latin typeface="+mj-ea"/>
                <a:ea typeface="+mj-ea"/>
              </a:rPr>
              <a:t>知网（总库），搜索作者“喻国明”，下载</a:t>
            </a:r>
            <a:r>
              <a:rPr kumimoji="1" lang="en-US" altLang="zh-CN" dirty="0">
                <a:latin typeface="+mj-ea"/>
                <a:ea typeface="+mj-ea"/>
              </a:rPr>
              <a:t>/</a:t>
            </a:r>
            <a:r>
              <a:rPr kumimoji="1" lang="zh-CN" altLang="en-US" dirty="0">
                <a:latin typeface="+mj-ea"/>
                <a:ea typeface="+mj-ea"/>
              </a:rPr>
              <a:t>爬取所有数据。</a:t>
            </a:r>
            <a:r>
              <a:rPr kumimoji="1" lang="en-US" altLang="zh-CN" dirty="0">
                <a:latin typeface="+mj-ea"/>
                <a:ea typeface="+mj-ea"/>
              </a:rPr>
              <a:t>※</a:t>
            </a:r>
            <a:r>
              <a:rPr kumimoji="1" lang="zh-CN" altLang="en-US" dirty="0">
                <a:latin typeface="+mj-ea"/>
                <a:ea typeface="+mj-ea"/>
              </a:rPr>
              <a:t> </a:t>
            </a:r>
            <a:r>
              <a:rPr kumimoji="1" lang="en-US" altLang="zh-CN" dirty="0">
                <a:latin typeface="+mj-ea"/>
                <a:ea typeface="+mj-ea"/>
              </a:rPr>
              <a:t>4</a:t>
            </a:r>
            <a:r>
              <a:rPr kumimoji="1" lang="zh-CN" altLang="en-US" dirty="0">
                <a:latin typeface="+mj-ea"/>
                <a:ea typeface="+mj-ea"/>
              </a:rPr>
              <a:t>分</a:t>
            </a:r>
            <a:endParaRPr kumimoji="1" lang="en-US" altLang="zh-CN" dirty="0">
              <a:latin typeface="+mj-ea"/>
              <a:ea typeface="+mj-ea"/>
            </a:endParaRPr>
          </a:p>
          <a:p>
            <a:r>
              <a:rPr lang="en-US" altLang="zh-CN" dirty="0">
                <a:latin typeface="+mj-ea"/>
                <a:ea typeface="+mj-ea"/>
              </a:rPr>
              <a:t>2.</a:t>
            </a:r>
            <a:r>
              <a:rPr lang="zh-CN" altLang="en-US" dirty="0">
                <a:latin typeface="+mj-ea"/>
                <a:ea typeface="+mj-ea"/>
              </a:rPr>
              <a:t>对标题进行分词、清洗、词频统计，并绘制词云图 、社会语义网图。</a:t>
            </a:r>
            <a:r>
              <a:rPr lang="en-US" altLang="zh-CN" dirty="0">
                <a:latin typeface="+mj-ea"/>
                <a:ea typeface="+mj-ea"/>
              </a:rPr>
              <a:t> ※4</a:t>
            </a:r>
            <a:r>
              <a:rPr lang="zh-CN" altLang="en-US" dirty="0">
                <a:latin typeface="+mj-ea"/>
                <a:ea typeface="+mj-ea"/>
              </a:rPr>
              <a:t>分</a:t>
            </a:r>
            <a:endParaRPr lang="en-US" altLang="zh-CN" dirty="0">
              <a:latin typeface="+mj-ea"/>
              <a:ea typeface="+mj-ea"/>
            </a:endParaRPr>
          </a:p>
          <a:p>
            <a:r>
              <a:rPr kumimoji="1" lang="en-US" altLang="zh-CN" dirty="0">
                <a:latin typeface="+mj-ea"/>
                <a:ea typeface="+mj-ea"/>
              </a:rPr>
              <a:t>3.</a:t>
            </a:r>
            <a:r>
              <a:rPr kumimoji="1" lang="zh-CN" altLang="en-US" dirty="0">
                <a:latin typeface="+mj-ea"/>
                <a:ea typeface="+mj-ea"/>
              </a:rPr>
              <a:t> 对作者进行共现矩阵处理与编码，并绘制作者共现图。（选做）</a:t>
            </a:r>
            <a:endParaRPr kumimoji="1" lang="en-US" altLang="zh-CN" dirty="0">
              <a:latin typeface="+mj-ea"/>
              <a:ea typeface="+mj-ea"/>
            </a:endParaRPr>
          </a:p>
          <a:p>
            <a:r>
              <a:rPr lang="en-US" altLang="zh-CN" dirty="0">
                <a:latin typeface="+mj-ea"/>
                <a:ea typeface="+mj-ea"/>
              </a:rPr>
              <a:t>4.</a:t>
            </a:r>
            <a:r>
              <a:rPr lang="zh-CN" altLang="en-US" dirty="0">
                <a:latin typeface="+mj-ea"/>
                <a:ea typeface="+mj-ea"/>
              </a:rPr>
              <a:t> 统计来源期刊与发表时间（频率）。</a:t>
            </a:r>
            <a:r>
              <a:rPr lang="en-US" altLang="zh-CN" dirty="0">
                <a:latin typeface="+mj-ea"/>
                <a:ea typeface="+mj-ea"/>
              </a:rPr>
              <a:t>※2</a:t>
            </a:r>
            <a:r>
              <a:rPr lang="zh-CN" altLang="en-US" dirty="0">
                <a:latin typeface="+mj-ea"/>
                <a:ea typeface="+mj-ea"/>
              </a:rPr>
              <a:t>分</a:t>
            </a:r>
            <a:endParaRPr lang="en-US" altLang="zh-CN" dirty="0">
              <a:latin typeface="+mj-ea"/>
              <a:ea typeface="+mj-ea"/>
            </a:endParaRPr>
          </a:p>
          <a:p>
            <a:r>
              <a:rPr kumimoji="1" lang="en-US" altLang="zh-CN" dirty="0">
                <a:latin typeface="+mj-ea"/>
                <a:ea typeface="+mj-ea"/>
              </a:rPr>
              <a:t>5.</a:t>
            </a:r>
            <a:r>
              <a:rPr kumimoji="1" lang="zh-CN" altLang="en-US" dirty="0">
                <a:latin typeface="+mj-ea"/>
                <a:ea typeface="+mj-ea"/>
              </a:rPr>
              <a:t> 计算被引、下载量与其它数据变量之间的关联性。（不显著也可列出）（选做）</a:t>
            </a:r>
            <a:endParaRPr kumimoji="1" lang="en-US" altLang="zh-CN" dirty="0">
              <a:latin typeface="+mj-ea"/>
              <a:ea typeface="+mj-ea"/>
            </a:endParaRPr>
          </a:p>
          <a:p>
            <a:endParaRPr kumimoji="1" lang="zh-CN" altLang="en-US" dirty="0">
              <a:latin typeface="+mj-ea"/>
              <a:ea typeface="+mj-ea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8F16CA30-EFC5-A14E-8CD2-AC025BBD2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>
                <a:latin typeface="+mj-ea"/>
                <a:ea typeface="+mj-ea"/>
              </a:rPr>
              <a:t>课堂作业二选一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0BC689B-BB49-C347-AF3C-62D9D8FB1AA9}"/>
              </a:ext>
            </a:extLst>
          </p:cNvPr>
          <p:cNvSpPr txBox="1"/>
          <p:nvPr/>
        </p:nvSpPr>
        <p:spPr>
          <a:xfrm>
            <a:off x="638826" y="5143500"/>
            <a:ext cx="8084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注</a:t>
            </a:r>
            <a:r>
              <a:rPr lang="zh-CN" altLang="en-US" dirty="0"/>
              <a:t>：</a:t>
            </a:r>
            <a:r>
              <a:rPr lang="en-US" altLang="zh-CN" dirty="0"/>
              <a:t>1.2.4</a:t>
            </a:r>
            <a:r>
              <a:rPr lang="zh-CN" altLang="en-US" dirty="0"/>
              <a:t> 记“</a:t>
            </a:r>
            <a:r>
              <a:rPr lang="en-US" altLang="zh-CN" dirty="0"/>
              <a:t>※</a:t>
            </a:r>
            <a:r>
              <a:rPr lang="zh-CN" altLang="en-US" dirty="0"/>
              <a:t>”号部分为必须完成（二选一）；</a:t>
            </a:r>
            <a:r>
              <a:rPr lang="en-US" altLang="zh-CN" dirty="0"/>
              <a:t>3.5</a:t>
            </a:r>
            <a:r>
              <a:rPr lang="zh-CN" altLang="en-US" dirty="0"/>
              <a:t>标记“选做”部分完成可加分（每题</a:t>
            </a:r>
            <a:r>
              <a:rPr lang="en-US" altLang="zh-CN" dirty="0"/>
              <a:t>2</a:t>
            </a:r>
            <a:r>
              <a:rPr lang="zh-CN" altLang="en-US" dirty="0"/>
              <a:t>分，仅限平时成绩）</a:t>
            </a:r>
          </a:p>
        </p:txBody>
      </p:sp>
    </p:spTree>
    <p:extLst>
      <p:ext uri="{BB962C8B-B14F-4D97-AF65-F5344CB8AC3E}">
        <p14:creationId xmlns:p14="http://schemas.microsoft.com/office/powerpoint/2010/main" val="3173737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081C19DA-BD28-7C44-B041-D2CA419DB7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3776" y="769620"/>
            <a:ext cx="8229600" cy="3395980"/>
          </a:xfrm>
        </p:spPr>
        <p:txBody>
          <a:bodyPr>
            <a:normAutofit/>
          </a:bodyPr>
          <a:lstStyle/>
          <a:p>
            <a:r>
              <a:rPr kumimoji="1" lang="en-US" altLang="zh-CN" dirty="0">
                <a:latin typeface="+mj-ea"/>
                <a:ea typeface="+mj-ea"/>
              </a:rPr>
              <a:t>1.</a:t>
            </a:r>
            <a:r>
              <a:rPr kumimoji="1" lang="zh-CN" altLang="en-US" dirty="0">
                <a:latin typeface="+mj-ea"/>
                <a:ea typeface="+mj-ea"/>
              </a:rPr>
              <a:t>数据采集</a:t>
            </a:r>
            <a:r>
              <a:rPr kumimoji="1" lang="en-US" altLang="zh-CN" dirty="0">
                <a:latin typeface="+mj-ea"/>
                <a:ea typeface="+mj-ea"/>
              </a:rPr>
              <a:t>——</a:t>
            </a:r>
            <a:r>
              <a:rPr kumimoji="1" lang="zh-CN" altLang="en-US" dirty="0">
                <a:latin typeface="+mj-ea"/>
                <a:ea typeface="+mj-ea"/>
              </a:rPr>
              <a:t>打开大众点评</a:t>
            </a:r>
            <a:r>
              <a:rPr kumimoji="1" lang="en-US" altLang="zh-CN" dirty="0">
                <a:latin typeface="+mj-ea"/>
                <a:ea typeface="+mj-ea"/>
              </a:rPr>
              <a:t>/</a:t>
            </a:r>
            <a:r>
              <a:rPr kumimoji="1" lang="zh-CN" altLang="en-US" dirty="0">
                <a:latin typeface="+mj-ea"/>
                <a:ea typeface="+mj-ea"/>
              </a:rPr>
              <a:t>美团或携程等（不限于任何一个社交媒体平台），搜索“上海檀程大酒店”，下载</a:t>
            </a:r>
            <a:r>
              <a:rPr kumimoji="1" lang="en-US" altLang="zh-CN" dirty="0">
                <a:latin typeface="+mj-ea"/>
                <a:ea typeface="+mj-ea"/>
              </a:rPr>
              <a:t>/</a:t>
            </a:r>
            <a:r>
              <a:rPr kumimoji="1" lang="zh-CN" altLang="en-US" dirty="0">
                <a:latin typeface="+mj-ea"/>
                <a:ea typeface="+mj-ea"/>
              </a:rPr>
              <a:t>爬取所有数据。</a:t>
            </a:r>
            <a:r>
              <a:rPr kumimoji="1" lang="en-US" altLang="zh-CN" dirty="0">
                <a:latin typeface="+mj-ea"/>
                <a:ea typeface="+mj-ea"/>
              </a:rPr>
              <a:t>※</a:t>
            </a:r>
            <a:r>
              <a:rPr kumimoji="1" lang="zh-CN" altLang="en-US" dirty="0">
                <a:latin typeface="+mj-ea"/>
                <a:ea typeface="+mj-ea"/>
              </a:rPr>
              <a:t> </a:t>
            </a:r>
            <a:r>
              <a:rPr kumimoji="1" lang="en-US" altLang="zh-CN" dirty="0">
                <a:latin typeface="+mj-ea"/>
                <a:ea typeface="+mj-ea"/>
              </a:rPr>
              <a:t>4</a:t>
            </a:r>
            <a:r>
              <a:rPr kumimoji="1" lang="zh-CN" altLang="en-US" dirty="0">
                <a:latin typeface="+mj-ea"/>
                <a:ea typeface="+mj-ea"/>
              </a:rPr>
              <a:t>分</a:t>
            </a:r>
            <a:endParaRPr kumimoji="1" lang="en-US" altLang="zh-CN" dirty="0">
              <a:latin typeface="+mj-ea"/>
              <a:ea typeface="+mj-ea"/>
            </a:endParaRPr>
          </a:p>
          <a:p>
            <a:r>
              <a:rPr lang="en-US" altLang="zh-CN" dirty="0">
                <a:latin typeface="+mj-ea"/>
                <a:ea typeface="+mj-ea"/>
              </a:rPr>
              <a:t>2.</a:t>
            </a:r>
            <a:r>
              <a:rPr lang="zh-CN" altLang="en-US" dirty="0">
                <a:latin typeface="+mj-ea"/>
                <a:ea typeface="+mj-ea"/>
              </a:rPr>
              <a:t>对评论文本进行分词、清洗、词频统计，并绘制词云图 、社会语义网图。</a:t>
            </a:r>
            <a:r>
              <a:rPr lang="en-US" altLang="zh-CN" dirty="0">
                <a:latin typeface="+mj-ea"/>
                <a:ea typeface="+mj-ea"/>
              </a:rPr>
              <a:t> ※4</a:t>
            </a:r>
            <a:r>
              <a:rPr lang="zh-CN" altLang="en-US" dirty="0">
                <a:latin typeface="+mj-ea"/>
                <a:ea typeface="+mj-ea"/>
              </a:rPr>
              <a:t>分</a:t>
            </a:r>
            <a:endParaRPr lang="en-US" altLang="zh-CN" dirty="0">
              <a:latin typeface="+mj-ea"/>
              <a:ea typeface="+mj-ea"/>
            </a:endParaRPr>
          </a:p>
          <a:p>
            <a:r>
              <a:rPr lang="en-US" altLang="zh-CN" dirty="0">
                <a:latin typeface="+mj-ea"/>
                <a:ea typeface="+mj-ea"/>
              </a:rPr>
              <a:t>3.</a:t>
            </a:r>
            <a:r>
              <a:rPr lang="zh-CN" altLang="en-US" dirty="0">
                <a:latin typeface="+mj-ea"/>
                <a:ea typeface="+mj-ea"/>
              </a:rPr>
              <a:t> 统计评论发表时间和地点（频率）。</a:t>
            </a:r>
            <a:r>
              <a:rPr lang="en-US" altLang="zh-CN" dirty="0">
                <a:latin typeface="+mj-ea"/>
                <a:ea typeface="+mj-ea"/>
              </a:rPr>
              <a:t>※2</a:t>
            </a:r>
            <a:r>
              <a:rPr lang="zh-CN" altLang="en-US" dirty="0">
                <a:latin typeface="+mj-ea"/>
                <a:ea typeface="+mj-ea"/>
              </a:rPr>
              <a:t>分</a:t>
            </a:r>
            <a:endParaRPr lang="en-US" altLang="zh-CN" dirty="0">
              <a:latin typeface="+mj-ea"/>
              <a:ea typeface="+mj-ea"/>
            </a:endParaRPr>
          </a:p>
          <a:p>
            <a:endParaRPr kumimoji="1" lang="zh-CN" altLang="en-US" dirty="0">
              <a:latin typeface="+mj-ea"/>
              <a:ea typeface="+mj-ea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8F16CA30-EFC5-A14E-8CD2-AC025BBD2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>
                <a:latin typeface="+mj-ea"/>
                <a:ea typeface="+mj-ea"/>
              </a:rPr>
              <a:t>课堂作业二选一</a:t>
            </a:r>
          </a:p>
        </p:txBody>
      </p:sp>
    </p:spTree>
    <p:extLst>
      <p:ext uri="{BB962C8B-B14F-4D97-AF65-F5344CB8AC3E}">
        <p14:creationId xmlns:p14="http://schemas.microsoft.com/office/powerpoint/2010/main" val="4186486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760BEC-1984-3A48-9978-74A018884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err="1"/>
              <a:t>NodeXL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0252C1-B337-B94B-8570-40CF41813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Excel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上运行的社会网络分析插件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NodeXLBasic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（免费版）注册和下载链接：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  <a:hlinkClick r:id="rId2"/>
            </a:endParaRPr>
          </a:p>
          <a:p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http://nodexlgraphgallery.org/Pages/RegistrationBasic.aspx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83638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18D774-1A85-0246-B177-5BE0B012B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err="1"/>
              <a:t>NodeXL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54D44A2-2B7B-0749-91BC-14B132429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+mj-ea"/>
                <a:ea typeface="+mj-ea"/>
              </a:rPr>
              <a:t>基础版：可导入自己的数据；也可直接从</a:t>
            </a:r>
            <a:r>
              <a:rPr lang="en-US" altLang="zh-CN" dirty="0">
                <a:latin typeface="+mj-ea"/>
                <a:ea typeface="+mj-ea"/>
              </a:rPr>
              <a:t>Twitter</a:t>
            </a:r>
            <a:r>
              <a:rPr lang="zh-CN" altLang="en-US" dirty="0">
                <a:latin typeface="+mj-ea"/>
                <a:ea typeface="+mj-ea"/>
              </a:rPr>
              <a:t>搜索中导入数据（但只能导入</a:t>
            </a:r>
            <a:r>
              <a:rPr lang="en-US" altLang="zh-CN" dirty="0">
                <a:latin typeface="+mj-ea"/>
                <a:ea typeface="+mj-ea"/>
              </a:rPr>
              <a:t>2000</a:t>
            </a:r>
            <a:r>
              <a:rPr lang="zh-CN" altLang="en-US" dirty="0">
                <a:latin typeface="+mj-ea"/>
                <a:ea typeface="+mj-ea"/>
              </a:rPr>
              <a:t>以下个</a:t>
            </a:r>
            <a:r>
              <a:rPr lang="en-US" altLang="zh-CN" dirty="0">
                <a:latin typeface="+mj-ea"/>
                <a:ea typeface="+mj-ea"/>
              </a:rPr>
              <a:t>tweets</a:t>
            </a:r>
            <a:r>
              <a:rPr lang="zh-CN" altLang="en-US" dirty="0">
                <a:latin typeface="+mj-ea"/>
                <a:ea typeface="+mj-ea"/>
              </a:rPr>
              <a:t>，以及近两天的形成的联系网）</a:t>
            </a:r>
            <a:endParaRPr lang="en-US" altLang="zh-CN" dirty="0">
              <a:latin typeface="+mj-ea"/>
              <a:ea typeface="+mj-ea"/>
            </a:endParaRPr>
          </a:p>
          <a:p>
            <a:endParaRPr lang="en-US" altLang="zh-CN" dirty="0">
              <a:latin typeface="+mj-ea"/>
              <a:ea typeface="+mj-ea"/>
            </a:endParaRPr>
          </a:p>
          <a:p>
            <a:r>
              <a:rPr lang="zh-CN" altLang="en-US" dirty="0">
                <a:latin typeface="+mj-ea"/>
                <a:ea typeface="+mj-ea"/>
              </a:rPr>
              <a:t>会员版：可导入自己的数据；同时搜索无限制，以从</a:t>
            </a:r>
            <a:r>
              <a:rPr lang="en-US" altLang="zh-CN" dirty="0">
                <a:latin typeface="+mj-ea"/>
                <a:ea typeface="+mj-ea"/>
              </a:rPr>
              <a:t>Facebook</a:t>
            </a:r>
            <a:r>
              <a:rPr lang="zh-CN" altLang="en-US" dirty="0">
                <a:latin typeface="+mj-ea"/>
                <a:ea typeface="+mj-ea"/>
              </a:rPr>
              <a:t>、</a:t>
            </a:r>
            <a:r>
              <a:rPr lang="en-US" altLang="zh-CN" dirty="0" err="1">
                <a:latin typeface="+mj-ea"/>
                <a:ea typeface="+mj-ea"/>
              </a:rPr>
              <a:t>Youtube</a:t>
            </a:r>
            <a:r>
              <a:rPr lang="zh-CN" altLang="en-US" dirty="0">
                <a:latin typeface="+mj-ea"/>
                <a:ea typeface="+mj-ea"/>
              </a:rPr>
              <a:t>和</a:t>
            </a:r>
            <a:r>
              <a:rPr lang="en-US" altLang="zh-CN" dirty="0">
                <a:latin typeface="+mj-ea"/>
                <a:ea typeface="+mj-ea"/>
              </a:rPr>
              <a:t>Flickr</a:t>
            </a:r>
            <a:r>
              <a:rPr lang="zh-CN" altLang="en-US" dirty="0">
                <a:latin typeface="+mj-ea"/>
                <a:ea typeface="+mj-ea"/>
              </a:rPr>
              <a:t>等搜集下载数据</a:t>
            </a:r>
            <a:endParaRPr kumimoji="1" lang="zh-CN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27575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FCC212-FF4D-AE4B-AAA9-1701A5BFF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常见指标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D9ED2B-B4C8-9148-8A41-D407AE0EB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488" y="266700"/>
            <a:ext cx="8174736" cy="3957828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zh-CN" altLang="en-US" sz="1800" dirty="0">
                <a:latin typeface="+mj-ea"/>
                <a:ea typeface="+mj-ea"/>
              </a:rPr>
              <a:t>度（</a:t>
            </a:r>
            <a:r>
              <a:rPr lang="en-US" altLang="zh-CN" sz="1800" dirty="0">
                <a:latin typeface="+mj-ea"/>
                <a:ea typeface="+mj-ea"/>
              </a:rPr>
              <a:t>Degree</a:t>
            </a:r>
            <a:r>
              <a:rPr lang="zh-CN" altLang="en-US" sz="1800" dirty="0">
                <a:latin typeface="+mj-ea"/>
                <a:ea typeface="+mj-ea"/>
              </a:rPr>
              <a:t>），指每个节点拥有的关系链接数。对于指向型关系网，有内向程度（</a:t>
            </a:r>
            <a:r>
              <a:rPr lang="en-US" altLang="zh-CN" sz="1800" dirty="0">
                <a:latin typeface="+mj-ea"/>
                <a:ea typeface="+mj-ea"/>
              </a:rPr>
              <a:t>In-degree</a:t>
            </a:r>
            <a:r>
              <a:rPr lang="zh-CN" altLang="en-US" sz="1800" dirty="0">
                <a:latin typeface="+mj-ea"/>
                <a:ea typeface="+mj-ea"/>
              </a:rPr>
              <a:t>）和外向程度（</a:t>
            </a:r>
            <a:r>
              <a:rPr lang="en-US" altLang="zh-CN" sz="1800" dirty="0">
                <a:latin typeface="+mj-ea"/>
                <a:ea typeface="+mj-ea"/>
              </a:rPr>
              <a:t>Out-degree</a:t>
            </a:r>
            <a:r>
              <a:rPr lang="zh-CN" altLang="en-US" sz="1800" dirty="0">
                <a:latin typeface="+mj-ea"/>
                <a:ea typeface="+mj-ea"/>
              </a:rPr>
              <a:t>）之分，前者是指向内部的关系链接数，后者是指向外部的关系链接数。</a:t>
            </a:r>
            <a:endParaRPr lang="en-US" altLang="zh-CN" sz="1800" dirty="0">
              <a:latin typeface="+mj-ea"/>
              <a:ea typeface="+mj-ea"/>
            </a:endParaRPr>
          </a:p>
          <a:p>
            <a:pPr>
              <a:lnSpc>
                <a:spcPct val="170000"/>
              </a:lnSpc>
            </a:pPr>
            <a:r>
              <a:rPr lang="zh-CN" altLang="en-US" sz="1800" dirty="0">
                <a:latin typeface="+mj-ea"/>
                <a:ea typeface="+mj-ea"/>
              </a:rPr>
              <a:t>特征向量中心性（</a:t>
            </a:r>
            <a:r>
              <a:rPr lang="en-US" altLang="zh-CN" sz="1800" dirty="0">
                <a:latin typeface="+mj-ea"/>
                <a:ea typeface="+mj-ea"/>
              </a:rPr>
              <a:t>Eigenvector centrality</a:t>
            </a:r>
            <a:r>
              <a:rPr lang="zh-CN" altLang="en-US" sz="1800" dirty="0">
                <a:latin typeface="+mj-ea"/>
                <a:ea typeface="+mj-ea"/>
              </a:rPr>
              <a:t>）所关注的不仅包括某一节点的关系链接数量，还包括与该节点相链接的是哪些节点，以及那些节点各自的关系链接数量是多少。</a:t>
            </a:r>
            <a:endParaRPr lang="en-US" altLang="zh-CN" sz="1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66584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A60088-9ADF-2644-9B10-E9DB5FF80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常见指标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4F8A11-E718-3547-8C9C-C6E14F4A6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699516"/>
            <a:ext cx="7543800" cy="32385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</a:pPr>
            <a:r>
              <a:rPr lang="zh-CN" altLang="en-US" dirty="0">
                <a:latin typeface="+mj-ea"/>
                <a:ea typeface="+mj-ea"/>
              </a:rPr>
              <a:t>中介中心性（</a:t>
            </a:r>
            <a:r>
              <a:rPr lang="en-US" altLang="zh-CN" dirty="0">
                <a:latin typeface="+mj-ea"/>
                <a:ea typeface="+mj-ea"/>
              </a:rPr>
              <a:t>Betweenness centrality</a:t>
            </a:r>
            <a:r>
              <a:rPr lang="zh-CN" altLang="en-US" dirty="0">
                <a:latin typeface="+mj-ea"/>
                <a:ea typeface="+mj-ea"/>
              </a:rPr>
              <a:t>）则揭示出每个节点在不同关系网间提供“桥梁作用”的重要程度。它所特别标出的点，是一些移除后会导致整个网络崩塌的重要节点。</a:t>
            </a:r>
            <a:endParaRPr lang="en-US" altLang="zh-CN" dirty="0">
              <a:latin typeface="+mj-ea"/>
              <a:ea typeface="+mj-ea"/>
            </a:endParaRPr>
          </a:p>
          <a:p>
            <a:pPr>
              <a:lnSpc>
                <a:spcPct val="160000"/>
              </a:lnSpc>
            </a:pPr>
            <a:r>
              <a:rPr lang="zh-CN" altLang="en-US" dirty="0">
                <a:latin typeface="+mj-ea"/>
                <a:ea typeface="+mj-ea"/>
              </a:rPr>
              <a:t>接近中心性（</a:t>
            </a:r>
            <a:r>
              <a:rPr lang="en-US" altLang="zh-CN" dirty="0">
                <a:latin typeface="+mj-ea"/>
                <a:ea typeface="+mj-ea"/>
              </a:rPr>
              <a:t>Closeness centrality</a:t>
            </a:r>
            <a:r>
              <a:rPr lang="zh-CN" altLang="en-US" dirty="0">
                <a:latin typeface="+mj-ea"/>
                <a:ea typeface="+mj-ea"/>
              </a:rPr>
              <a:t>）用于量度关系网中每个节点离其他节点的平均距离。它特别标出以较少连线与其他节点联系的点</a:t>
            </a:r>
            <a:r>
              <a:rPr lang="en-US" altLang="zh-CN" dirty="0">
                <a:latin typeface="+mj-ea"/>
                <a:ea typeface="+mj-ea"/>
              </a:rPr>
              <a:t>——</a:t>
            </a:r>
            <a:r>
              <a:rPr lang="zh-CN" altLang="en-US" dirty="0">
                <a:latin typeface="+mj-ea"/>
                <a:ea typeface="+mj-ea"/>
              </a:rPr>
              <a:t>这就类似于</a:t>
            </a:r>
            <a:r>
              <a:rPr lang="en-US" altLang="zh-CN" dirty="0">
                <a:latin typeface="+mj-ea"/>
                <a:ea typeface="+mj-ea"/>
              </a:rPr>
              <a:t>Kevin Bacon</a:t>
            </a:r>
            <a:r>
              <a:rPr lang="zh-CN" altLang="en-US" dirty="0">
                <a:latin typeface="+mj-ea"/>
                <a:ea typeface="+mj-ea"/>
              </a:rPr>
              <a:t>的六度理论（即在世界上任意两个陌生人之间只隔着六个人）。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5493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2CA644-63C2-CB4B-809F-6B79E426B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err="1"/>
              <a:t>NodeXL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7D7E3EC-21D9-B546-A27B-7D5706F60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>
                <a:latin typeface="+mj-ea"/>
                <a:ea typeface="+mj-ea"/>
              </a:rPr>
              <a:t>练习数据：</a:t>
            </a:r>
            <a:endParaRPr kumimoji="1" lang="en-US" altLang="zh-CN" dirty="0">
              <a:latin typeface="+mj-ea"/>
              <a:ea typeface="+mj-ea"/>
            </a:endParaRPr>
          </a:p>
          <a:p>
            <a:r>
              <a:rPr lang="en-US" altLang="zh-CN" dirty="0">
                <a:hlinkClick r:id="rId2"/>
              </a:rPr>
              <a:t>http://nodexlgraphgallery.org/Pages/Default.aspx</a:t>
            </a:r>
            <a:endParaRPr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15651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7552" y="1862446"/>
            <a:ext cx="9145069" cy="1333500"/>
          </a:xfrm>
        </p:spPr>
        <p:txBody>
          <a:bodyPr/>
          <a:lstStyle/>
          <a:p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社会网络分析与语义网</a:t>
            </a:r>
          </a:p>
        </p:txBody>
      </p:sp>
    </p:spTree>
    <p:extLst>
      <p:ext uri="{BB962C8B-B14F-4D97-AF65-F5344CB8AC3E}">
        <p14:creationId xmlns:p14="http://schemas.microsoft.com/office/powerpoint/2010/main" val="578200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标题 1"/>
          <p:cNvSpPr>
            <a:spLocks noGrp="1"/>
          </p:cNvSpPr>
          <p:nvPr>
            <p:ph type="title"/>
          </p:nvPr>
        </p:nvSpPr>
        <p:spPr>
          <a:xfrm>
            <a:off x="762000" y="4349750"/>
            <a:ext cx="6781800" cy="793750"/>
          </a:xfrm>
        </p:spPr>
        <p:txBody>
          <a:bodyPr/>
          <a:lstStyle/>
          <a:p>
            <a:r>
              <a:rPr lang="zh-CN" altLang="en-US" sz="4400">
                <a:latin typeface="微软雅黑" charset="0"/>
                <a:ea typeface="微软雅黑" charset="0"/>
                <a:cs typeface="微软雅黑" charset="0"/>
              </a:rPr>
              <a:t>谁是演艺圈的</a:t>
            </a:r>
            <a:r>
              <a:rPr lang="en-US" altLang="zh-CN" sz="4400">
                <a:latin typeface="微软雅黑" charset="0"/>
                <a:ea typeface="微软雅黑" charset="0"/>
                <a:cs typeface="微软雅黑" charset="0"/>
              </a:rPr>
              <a:t>”</a:t>
            </a:r>
            <a:r>
              <a:rPr lang="zh-CN" altLang="en-US" sz="4400">
                <a:latin typeface="微软雅黑" charset="0"/>
                <a:ea typeface="微软雅黑" charset="0"/>
                <a:cs typeface="微软雅黑" charset="0"/>
              </a:rPr>
              <a:t>关系户</a:t>
            </a:r>
            <a:r>
              <a:rPr lang="en-US" altLang="zh-CN" sz="4400">
                <a:latin typeface="微软雅黑" charset="0"/>
                <a:ea typeface="微软雅黑" charset="0"/>
                <a:cs typeface="微软雅黑" charset="0"/>
              </a:rPr>
              <a:t>”</a:t>
            </a:r>
            <a:endParaRPr lang="zh-CN" altLang="en-US" sz="4400">
              <a:latin typeface="微软雅黑" charset="0"/>
              <a:ea typeface="微软雅黑" charset="0"/>
              <a:cs typeface="微软雅黑" charset="0"/>
            </a:endParaRPr>
          </a:p>
        </p:txBody>
      </p:sp>
      <p:sp>
        <p:nvSpPr>
          <p:cNvPr id="82946" name="内容占位符 2"/>
          <p:cNvSpPr>
            <a:spLocks noGrp="1"/>
          </p:cNvSpPr>
          <p:nvPr>
            <p:ph idx="1"/>
          </p:nvPr>
        </p:nvSpPr>
        <p:spPr bwMode="auto">
          <a:xfrm>
            <a:off x="762000" y="571500"/>
            <a:ext cx="7543800" cy="355917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zh-CN" altLang="en-US">
                <a:latin typeface="Times New Roman" charset="0"/>
              </a:rPr>
              <a:t>演艺有没有圈？</a:t>
            </a:r>
          </a:p>
        </p:txBody>
      </p:sp>
      <p:pic>
        <p:nvPicPr>
          <p:cNvPr id="5" name="图片 4" descr="屏幕快照 2016-02-25 上午12.12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59912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00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3306</TotalTime>
  <Words>1003</Words>
  <Application>Microsoft Macintosh PowerPoint</Application>
  <PresentationFormat>全屏显示(16:10)</PresentationFormat>
  <Paragraphs>84</Paragraphs>
  <Slides>22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宋体</vt:lpstr>
      <vt:lpstr>Microsoft YaHei</vt:lpstr>
      <vt:lpstr>Microsoft YaHei</vt:lpstr>
      <vt:lpstr>Arial</vt:lpstr>
      <vt:lpstr>Calibri</vt:lpstr>
      <vt:lpstr>Impact</vt:lpstr>
      <vt:lpstr>Times New Roman</vt:lpstr>
      <vt:lpstr>Wingdings</vt:lpstr>
      <vt:lpstr>NewsPrint</vt:lpstr>
      <vt:lpstr>Data Journalism </vt:lpstr>
      <vt:lpstr>社会网络分析与文本聚类</vt:lpstr>
      <vt:lpstr>NodeXL</vt:lpstr>
      <vt:lpstr>NodeXL</vt:lpstr>
      <vt:lpstr>常见指标</vt:lpstr>
      <vt:lpstr>常见指标</vt:lpstr>
      <vt:lpstr>NodeXL</vt:lpstr>
      <vt:lpstr>社会网络分析与语义网</vt:lpstr>
      <vt:lpstr>谁是演艺圈的”关系户”</vt:lpstr>
      <vt:lpstr>谁是演艺圈的”关系户”</vt:lpstr>
      <vt:lpstr>谁是演艺圈的”关系户”</vt:lpstr>
      <vt:lpstr>谁是演艺圈的“关系户”</vt:lpstr>
      <vt:lpstr>谁是演艺圈的“关系户”</vt:lpstr>
      <vt:lpstr>Format of network data </vt:lpstr>
      <vt:lpstr>GEPHI</vt:lpstr>
      <vt:lpstr>GEPHI</vt:lpstr>
      <vt:lpstr>metrics</vt:lpstr>
      <vt:lpstr>Gephi应用举例</vt:lpstr>
      <vt:lpstr>教程&amp;数据</vt:lpstr>
      <vt:lpstr>课堂作业（二选一）</vt:lpstr>
      <vt:lpstr>课堂作业二选一</vt:lpstr>
      <vt:lpstr>课堂作业二选一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Journalism </dc:title>
  <dc:creator>Reba He</dc:creator>
  <cp:lastModifiedBy>Reba</cp:lastModifiedBy>
  <cp:revision>214</cp:revision>
  <dcterms:created xsi:type="dcterms:W3CDTF">2015-05-14T11:19:06Z</dcterms:created>
  <dcterms:modified xsi:type="dcterms:W3CDTF">2024-10-30T07:50:32Z</dcterms:modified>
</cp:coreProperties>
</file>