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sldIdLst>
    <p:sldId id="256" r:id="rId2"/>
    <p:sldId id="471" r:id="rId3"/>
    <p:sldId id="469" r:id="rId4"/>
    <p:sldId id="461" r:id="rId5"/>
    <p:sldId id="474" r:id="rId6"/>
    <p:sldId id="475" r:id="rId7"/>
    <p:sldId id="476" r:id="rId8"/>
    <p:sldId id="477" r:id="rId9"/>
    <p:sldId id="478" r:id="rId10"/>
    <p:sldId id="479" r:id="rId11"/>
    <p:sldId id="480" r:id="rId12"/>
    <p:sldId id="481" r:id="rId13"/>
    <p:sldId id="482" r:id="rId14"/>
    <p:sldId id="483" r:id="rId15"/>
    <p:sldId id="484" r:id="rId16"/>
    <p:sldId id="486" r:id="rId17"/>
    <p:sldId id="470" r:id="rId18"/>
    <p:sldId id="491" r:id="rId19"/>
    <p:sldId id="494" r:id="rId20"/>
    <p:sldId id="533" r:id="rId21"/>
    <p:sldId id="525" r:id="rId22"/>
    <p:sldId id="524" r:id="rId23"/>
    <p:sldId id="492" r:id="rId24"/>
    <p:sldId id="436" r:id="rId25"/>
    <p:sldId id="520" r:id="rId26"/>
    <p:sldId id="522" r:id="rId27"/>
    <p:sldId id="518" r:id="rId28"/>
    <p:sldId id="462" r:id="rId29"/>
    <p:sldId id="437" r:id="rId30"/>
    <p:sldId id="438" r:id="rId31"/>
    <p:sldId id="493" r:id="rId32"/>
    <p:sldId id="490" r:id="rId33"/>
    <p:sldId id="519" r:id="rId34"/>
    <p:sldId id="514" r:id="rId35"/>
    <p:sldId id="487" r:id="rId36"/>
    <p:sldId id="523" r:id="rId37"/>
    <p:sldId id="439" r:id="rId38"/>
    <p:sldId id="472" r:id="rId39"/>
    <p:sldId id="515" r:id="rId40"/>
    <p:sldId id="516" r:id="rId41"/>
    <p:sldId id="517" r:id="rId42"/>
    <p:sldId id="502" r:id="rId43"/>
    <p:sldId id="497" r:id="rId44"/>
    <p:sldId id="498" r:id="rId45"/>
    <p:sldId id="499" r:id="rId46"/>
    <p:sldId id="513" r:id="rId47"/>
    <p:sldId id="473" r:id="rId48"/>
    <p:sldId id="527" r:id="rId49"/>
    <p:sldId id="528" r:id="rId50"/>
    <p:sldId id="529" r:id="rId51"/>
    <p:sldId id="530" r:id="rId52"/>
    <p:sldId id="531" r:id="rId53"/>
    <p:sldId id="532" r:id="rId54"/>
    <p:sldId id="456" r:id="rId55"/>
    <p:sldId id="503" r:id="rId56"/>
    <p:sldId id="504" r:id="rId57"/>
    <p:sldId id="373" r:id="rId58"/>
    <p:sldId id="421" r:id="rId59"/>
    <p:sldId id="404" r:id="rId60"/>
    <p:sldId id="467" r:id="rId61"/>
    <p:sldId id="468" r:id="rId62"/>
    <p:sldId id="521" r:id="rId63"/>
    <p:sldId id="413" r:id="rId64"/>
    <p:sldId id="526" r:id="rId65"/>
  </p:sldIdLst>
  <p:sldSz cx="9144000" cy="5715000" type="screen16x1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宋体" charset="0"/>
        <a:cs typeface="宋体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宋体" charset="0"/>
        <a:cs typeface="宋体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宋体" charset="0"/>
        <a:cs typeface="宋体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宋体" charset="0"/>
        <a:cs typeface="宋体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宋体" charset="0"/>
        <a:cs typeface="宋体" charset="0"/>
      </a:defRPr>
    </a:lvl5pPr>
    <a:lvl6pPr marL="2286000" algn="l" defTabSz="457200" rtl="0" eaLnBrk="1" latinLnBrk="0" hangingPunct="1">
      <a:defRPr kumimoji="1" kern="1200">
        <a:solidFill>
          <a:schemeClr val="tx1"/>
        </a:solidFill>
        <a:latin typeface="Times New Roman" charset="0"/>
        <a:ea typeface="宋体" charset="0"/>
        <a:cs typeface="宋体" charset="0"/>
      </a:defRPr>
    </a:lvl6pPr>
    <a:lvl7pPr marL="2743200" algn="l" defTabSz="457200" rtl="0" eaLnBrk="1" latinLnBrk="0" hangingPunct="1">
      <a:defRPr kumimoji="1" kern="1200">
        <a:solidFill>
          <a:schemeClr val="tx1"/>
        </a:solidFill>
        <a:latin typeface="Times New Roman" charset="0"/>
        <a:ea typeface="宋体" charset="0"/>
        <a:cs typeface="宋体" charset="0"/>
      </a:defRPr>
    </a:lvl7pPr>
    <a:lvl8pPr marL="3200400" algn="l" defTabSz="457200" rtl="0" eaLnBrk="1" latinLnBrk="0" hangingPunct="1">
      <a:defRPr kumimoji="1" kern="1200">
        <a:solidFill>
          <a:schemeClr val="tx1"/>
        </a:solidFill>
        <a:latin typeface="Times New Roman" charset="0"/>
        <a:ea typeface="宋体" charset="0"/>
        <a:cs typeface="宋体" charset="0"/>
      </a:defRPr>
    </a:lvl8pPr>
    <a:lvl9pPr marL="3657600" algn="l" defTabSz="457200" rtl="0" eaLnBrk="1" latinLnBrk="0" hangingPunct="1">
      <a:defRPr kumimoji="1" kern="1200">
        <a:solidFill>
          <a:schemeClr val="tx1"/>
        </a:solidFill>
        <a:latin typeface="Times New Roman" charset="0"/>
        <a:ea typeface="宋体" charset="0"/>
        <a:cs typeface="宋体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61"/>
    <p:restoredTop sz="92448"/>
  </p:normalViewPr>
  <p:slideViewPr>
    <p:cSldViewPr snapToGrid="0" snapToObjects="1">
      <p:cViewPr varScale="1">
        <p:scale>
          <a:sx n="70" d="100"/>
          <a:sy n="70" d="100"/>
        </p:scale>
        <p:origin x="1664" y="16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93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imes New Roman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2BDA400-3C66-F342-A928-199957FEF9A4}" type="datetimeFigureOut">
              <a:rPr lang="zh-CN" altLang="en-US"/>
              <a:pPr>
                <a:defRPr/>
              </a:pPr>
              <a:t>2024/10/30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imes New Roman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4943E15-3886-A041-848F-E35A9739326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79157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宋体" charset="0"/>
        <a:cs typeface="宋体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宋体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宋体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宋体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宋体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q121.weather.com.cn/sciname/modules/datanew/pc/index.html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m.weather.com.cn/datanew/yd/index.html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943E15-3886-A041-848F-E35A97393262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295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斐波那契数列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943E15-3886-A041-848F-E35A97393262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069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sz="1200" kern="120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我国今年开汛早，</a:t>
            </a:r>
            <a:r>
              <a:rPr kumimoji="1" lang="en-US" altLang="zh-CN" sz="1200" kern="120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6</a:t>
            </a:r>
            <a:r>
              <a:rPr kumimoji="1" lang="zh-CN" altLang="en-US" sz="1200" kern="120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月以来，南方地区发成持续强降雨，已经造成严重人员伤亡及经济损失。</a:t>
            </a:r>
          </a:p>
          <a:p>
            <a:r>
              <a:rPr kumimoji="1" lang="zh-CN" altLang="en-US" sz="1200" kern="120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国家气候中心预测：今年主汛期，我国气候状况总体偏差！ </a:t>
            </a:r>
          </a:p>
          <a:p>
            <a:r>
              <a:rPr kumimoji="1" lang="zh-CN" altLang="en-US" sz="1200" kern="120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五百年来我国主要旱涝格局是什么？我国旱涝格局都发生了什么变化？中国气象局中国天气网和国家气候中心联合推出大数据可视化</a:t>
            </a:r>
            <a:r>
              <a:rPr kumimoji="1" lang="en-US" altLang="zh-CN" sz="1200" kern="120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H5</a:t>
            </a:r>
            <a:r>
              <a:rPr kumimoji="1" lang="zh-CN" altLang="en-US" sz="1200" kern="120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产品报道</a:t>
            </a:r>
            <a:r>
              <a:rPr kumimoji="1" lang="en-US" altLang="zh-CN" sz="1200" kern="120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《</a:t>
            </a:r>
            <a:r>
              <a:rPr kumimoji="1" lang="zh-CN" altLang="en-US" sz="1200" kern="120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中国旱涝五百年</a:t>
            </a:r>
            <a:r>
              <a:rPr kumimoji="1" lang="en-US" altLang="zh-CN" sz="1200" kern="120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》</a:t>
            </a:r>
            <a:r>
              <a:rPr kumimoji="1" lang="zh-CN" altLang="en-US" sz="1200" kern="120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。</a:t>
            </a:r>
          </a:p>
          <a:p>
            <a:r>
              <a:rPr kumimoji="1" lang="zh-CN" altLang="en-US" sz="1200" kern="120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首次通过数据可视化的形式深度挖掘和分析从明朝至今</a:t>
            </a:r>
            <a:r>
              <a:rPr kumimoji="1" lang="en-US" altLang="zh-CN" sz="1200" kern="120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549</a:t>
            </a:r>
            <a:r>
              <a:rPr kumimoji="1" lang="zh-CN" altLang="en-US" sz="1200" kern="120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年间（</a:t>
            </a:r>
            <a:r>
              <a:rPr kumimoji="1" lang="en-US" altLang="zh-CN" sz="1200" kern="120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1470-2018</a:t>
            </a:r>
            <a:r>
              <a:rPr kumimoji="1" lang="zh-CN" altLang="en-US" sz="1200" kern="120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年）中国</a:t>
            </a:r>
            <a:r>
              <a:rPr kumimoji="1" lang="en-US" altLang="zh-CN" sz="1200" kern="120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32</a:t>
            </a:r>
            <a:r>
              <a:rPr kumimoji="1" lang="zh-CN" altLang="en-US" sz="1200" kern="120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个省份（包括台湾）的旱涝气候变化时空规律和分布格局，解释我国自古以来旱涝频发的原因，通过历史事件阐释旱涝灾害对社会生活、历史变迁以及经济发展的影响，并预测未来几十年我国旱涝气候趋势，为当代社会应对旱涝灾害和防灾减灾提供决策参考。</a:t>
            </a:r>
          </a:p>
          <a:p>
            <a:r>
              <a:rPr kumimoji="1" lang="zh-CN" altLang="en-US" sz="1200" kern="120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产品填补了国内古气候数据可视化科普作品的空白，汇集了全国</a:t>
            </a:r>
            <a:r>
              <a:rPr kumimoji="1" lang="en-US" altLang="zh-CN" sz="1200" kern="120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32</a:t>
            </a:r>
            <a:r>
              <a:rPr kumimoji="1" lang="zh-CN" altLang="en-US" sz="1200" kern="120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个省份的</a:t>
            </a:r>
            <a:r>
              <a:rPr kumimoji="1" lang="en-US" altLang="zh-CN" sz="1200" kern="120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120</a:t>
            </a:r>
            <a:r>
              <a:rPr kumimoji="1" lang="zh-CN" altLang="en-US" sz="1200" kern="120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个城市共计</a:t>
            </a:r>
            <a:r>
              <a:rPr kumimoji="1" lang="en-US" altLang="zh-CN" sz="1200" kern="120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6</a:t>
            </a:r>
            <a:r>
              <a:rPr kumimoji="1" lang="zh-CN" altLang="en-US" sz="1200" kern="120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万余条旱涝气候历史大数据和清朝以来的旱涝灾害珍贵历史图片。产品分</a:t>
            </a:r>
            <a:r>
              <a:rPr kumimoji="1" lang="en-US" altLang="zh-CN" sz="1200" kern="120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pc</a:t>
            </a:r>
            <a:r>
              <a:rPr kumimoji="1" lang="zh-CN" altLang="en-US" sz="1200" kern="120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端和手机端两个版本，充分运用“融媒体”手段糅合可个性化体验的互动地图、交互可视化图表、旱涝灾害对比图等视觉元素，可以查看</a:t>
            </a:r>
            <a:r>
              <a:rPr kumimoji="1" lang="en-US" altLang="zh-CN" sz="1200" kern="120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549</a:t>
            </a:r>
            <a:r>
              <a:rPr kumimoji="1" lang="zh-CN" altLang="en-US" sz="1200" kern="120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年间任意一年旱涝状况，</a:t>
            </a:r>
            <a:r>
              <a:rPr kumimoji="1" lang="en-US" altLang="zh-CN" sz="1200" kern="120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80</a:t>
            </a:r>
            <a:r>
              <a:rPr kumimoji="1" lang="zh-CN" altLang="en-US" sz="1200" kern="120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余个重点城市五百多年间的旱涝变化，同时了解旱涝相关的重大历史社会事件情况。</a:t>
            </a:r>
          </a:p>
          <a:p>
            <a:r>
              <a:rPr kumimoji="1" lang="en-US" altLang="zh-CN" sz="1200" kern="120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PC</a:t>
            </a:r>
            <a:r>
              <a:rPr kumimoji="1" lang="zh-CN" altLang="en-US" sz="1200" kern="120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端</a:t>
            </a:r>
            <a:r>
              <a:rPr kumimoji="1" lang="en-US" altLang="zh-CN" sz="1200" kern="120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 </a:t>
            </a:r>
            <a:r>
              <a:rPr kumimoji="1" lang="en-US" altLang="zh-CN" sz="1200" kern="120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  <a:hlinkClick r:id="rId3"/>
              </a:rPr>
              <a:t>http://tq121.weather.com.cn/sciname/modules/datanew/pc/index.html</a:t>
            </a:r>
            <a:r>
              <a:rPr kumimoji="1" lang="zh-CN" altLang="en-US" sz="1200" kern="120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  <a:hlinkClick r:id="rId3"/>
              </a:rPr>
              <a:t>（功能更强大）</a:t>
            </a:r>
          </a:p>
          <a:p>
            <a:r>
              <a:rPr kumimoji="1" lang="zh-CN" altLang="en-US" sz="1200" kern="120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移动端</a:t>
            </a:r>
            <a:r>
              <a:rPr kumimoji="1" lang="en-US" altLang="zh-CN" sz="1200" kern="120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  </a:t>
            </a:r>
            <a:r>
              <a:rPr kumimoji="1" lang="en-US" altLang="zh-CN" sz="1200" kern="120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  <a:hlinkClick r:id="rId4"/>
              </a:rPr>
              <a:t>http://m.weather.com.cn/datanew/yd/index.html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943E15-3886-A041-848F-E35A97393262}" type="slidenum">
              <a:rPr lang="zh-CN" altLang="en-US" smtClean="0"/>
              <a:pPr>
                <a:defRPr/>
              </a:pPr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0458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同一个选题，你觉得哪个更好？为什么（选题角度？技术？数据来源？）</a:t>
            </a:r>
            <a:endParaRPr kumimoji="1" lang="en-US" altLang="zh-CN" dirty="0"/>
          </a:p>
          <a:p>
            <a:r>
              <a:rPr kumimoji="1" lang="zh-CN" altLang="en-US" sz="1200" u="none" kern="1200" baseline="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爬取了绿色上海的数据库</a:t>
            </a:r>
          </a:p>
          <a:p>
            <a:r>
              <a:rPr kumimoji="1" lang="zh-CN" altLang="en-US" sz="1200" u="none" kern="1200" baseline="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“发现每次以一个字去</a:t>
            </a:r>
            <a:r>
              <a:rPr kumimoji="1" lang="en-US" altLang="zh-CN" sz="1200" u="none" kern="1200" baseline="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post</a:t>
            </a:r>
            <a:r>
              <a:rPr kumimoji="1" lang="zh-CN" altLang="en-US" sz="1200" u="none" kern="1200" baseline="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数据库，会返回含有这个字的所有物件，我就拿常用的</a:t>
            </a:r>
            <a:r>
              <a:rPr kumimoji="1" lang="en-US" altLang="zh-CN" sz="1200" u="none" kern="1200" baseline="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5000</a:t>
            </a:r>
            <a:r>
              <a:rPr kumimoji="1" lang="zh-CN" altLang="en-US" sz="1200" u="none" kern="1200" baseline="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个汉字一次次去</a:t>
            </a:r>
            <a:r>
              <a:rPr kumimoji="1" lang="en-US" altLang="zh-CN" sz="1200" u="none" kern="1200" baseline="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post</a:t>
            </a:r>
            <a:r>
              <a:rPr kumimoji="1" lang="zh-CN" altLang="en-US" sz="1200" u="none" kern="1200" baseline="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这个库，然后得到一个物件单子再</a:t>
            </a:r>
            <a:r>
              <a:rPr kumimoji="1" lang="en-US" altLang="zh-CN" sz="1200" u="none" kern="1200" baseline="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get</a:t>
            </a:r>
            <a:r>
              <a:rPr kumimoji="1" lang="zh-CN" altLang="en-US" sz="1200" u="none" kern="1200" baseline="0" dirty="0">
                <a:solidFill>
                  <a:schemeClr val="tx1"/>
                </a:solidFill>
                <a:latin typeface="+mn-lt"/>
                <a:ea typeface="宋体" charset="0"/>
                <a:cs typeface="宋体" charset="0"/>
              </a:rPr>
              <a:t>他，就得到这个数据库中所有的东西了。”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943E15-3886-A041-848F-E35A97393262}" type="slidenum">
              <a:rPr lang="zh-CN" altLang="en-US" smtClean="0"/>
              <a:pPr>
                <a:defRPr/>
              </a:pPr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0580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/>
              <a:t>新闻价值和新闻的价值的区别？</a:t>
            </a:r>
            <a:endParaRPr kumimoji="1"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943E15-3886-A041-848F-E35A97393262}" type="slidenum">
              <a:rPr lang="zh-CN" altLang="en-US" smtClean="0"/>
              <a:pPr>
                <a:defRPr/>
              </a:pPr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541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2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Rectangle 6"/>
          <p:cNvSpPr/>
          <p:nvPr/>
        </p:nvSpPr>
        <p:spPr>
          <a:xfrm>
            <a:off x="777875" y="5143500"/>
            <a:ext cx="7543800" cy="22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667000"/>
            <a:ext cx="7543800" cy="1270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937000"/>
            <a:ext cx="6858000" cy="825500"/>
          </a:xfrm>
        </p:spPr>
        <p:txBody>
          <a:bodyPr anchor="t"/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3533E-D9CB-BD48-8B0C-6BBE9D6B1314}" type="datetime1">
              <a:rPr lang="en-US" altLang="zh-CN"/>
              <a:pPr>
                <a:defRPr/>
              </a:pPr>
              <a:t>10/30/24</a:t>
            </a:fld>
            <a:endParaRPr lang="en-US" altLang="zh-C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53031-D729-4247-9DC1-089DDEE5CCB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78074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71500"/>
            <a:ext cx="7239000" cy="32385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CD248-FF40-7548-8E29-4F39545AF70D}" type="datetime1">
              <a:rPr lang="en-US" altLang="zh-CN"/>
              <a:pPr>
                <a:defRPr/>
              </a:pPr>
              <a:t>10/30/24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0CB26-8FD8-984A-9D75-C4B439A6922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64816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571501"/>
            <a:ext cx="1828800" cy="45084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571501"/>
            <a:ext cx="5715000" cy="4064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FC1BF-E3CD-CC4F-9717-6DFF2B507C46}" type="datetime1">
              <a:rPr lang="en-US" altLang="zh-CN"/>
              <a:pPr>
                <a:defRPr/>
              </a:pPr>
              <a:t>10/30/24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D1AC7-6929-424F-98DB-6D6E10958F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896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FE817-9962-BE42-B27E-553BF529A9FD}" type="datetime1">
              <a:rPr lang="en-US" altLang="zh-CN"/>
              <a:pPr>
                <a:defRPr/>
              </a:pPr>
              <a:t>10/30/24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28EF-5D4F-F046-A82C-19F36D552C8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310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2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Rectangle 7"/>
          <p:cNvSpPr/>
          <p:nvPr/>
        </p:nvSpPr>
        <p:spPr>
          <a:xfrm>
            <a:off x="777875" y="5143500"/>
            <a:ext cx="7543800" cy="22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30500"/>
            <a:ext cx="7543800" cy="13970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127500"/>
            <a:ext cx="6858000" cy="762000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B42B2-3C02-314B-8301-47F82C301525}" type="datetime1">
              <a:rPr lang="en-US" altLang="zh-CN"/>
              <a:pPr>
                <a:defRPr/>
              </a:pPr>
              <a:t>10/30/24</a:t>
            </a:fld>
            <a:endParaRPr lang="en-US" altLang="zh-C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B5613-A237-1F4D-9DA7-6A6FFD52A5C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45273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508001"/>
            <a:ext cx="3657600" cy="3139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08001"/>
            <a:ext cx="3657600" cy="3139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CE345-AB0D-AA44-8CFF-66603F687047}" type="datetime1">
              <a:rPr lang="en-US" altLang="zh-CN"/>
              <a:pPr>
                <a:defRPr/>
              </a:pPr>
              <a:t>10/30/24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689DF-4596-9345-8C50-8F747EBC74D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63148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041400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041400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508000"/>
            <a:ext cx="3657600" cy="533135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107720"/>
            <a:ext cx="3657600" cy="2540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508000"/>
            <a:ext cx="3657600" cy="533135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107720"/>
            <a:ext cx="3657600" cy="2540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39D56-82D2-B141-ADF1-F98BB6712C50}" type="datetime1">
              <a:rPr lang="en-US" altLang="zh-CN"/>
              <a:pPr>
                <a:defRPr/>
              </a:pPr>
              <a:t>10/30/24</a:t>
            </a:fld>
            <a:endParaRPr lang="en-US" altLang="zh-CN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4234E-F266-F34D-AF30-3BA04E29C81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0910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951DB-6585-504E-A284-C7A798CEF7A5}" type="datetime1">
              <a:rPr lang="en-US" altLang="zh-CN"/>
              <a:pPr>
                <a:defRPr/>
              </a:pPr>
              <a:t>10/30/24</a:t>
            </a:fld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0F5AD-8511-4C4F-9B98-409CB97B69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33819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10535-E8F2-6941-AF6F-692337F89B77}" type="datetime1">
              <a:rPr lang="en-US" altLang="zh-CN"/>
              <a:pPr>
                <a:defRPr/>
              </a:pPr>
              <a:t>10/30/24</a:t>
            </a:fld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8140-AB8D-F445-9FC1-861664CB0C4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8470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994694" y="2094706"/>
            <a:ext cx="3175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0"/>
            <a:ext cx="6784848" cy="13335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381000"/>
            <a:ext cx="4594934" cy="34289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381000"/>
            <a:ext cx="2673657" cy="3429000"/>
          </a:xfrm>
        </p:spPr>
        <p:txBody>
          <a:bodyPr/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FF6FE-ADD7-2F43-9912-39D364359AD0}" type="datetime1">
              <a:rPr lang="en-US" altLang="zh-CN"/>
              <a:pPr>
                <a:defRPr/>
              </a:pPr>
              <a:t>10/30/24</a:t>
            </a:fld>
            <a:endParaRPr lang="en-US" altLang="zh-CN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BDB9B-2B8A-B24E-9746-5F284F66DE2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10119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3810000"/>
            <a:ext cx="6784848" cy="13335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381000"/>
            <a:ext cx="7543800" cy="24130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2921000"/>
            <a:ext cx="7391400" cy="670718"/>
          </a:xfrm>
        </p:spPr>
        <p:txBody>
          <a:bodyPr anchor="t"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F6C12-1183-1548-BF11-886573DC2532}" type="datetime1">
              <a:rPr lang="en-US" altLang="zh-CN"/>
              <a:pPr>
                <a:defRPr/>
              </a:pPr>
              <a:t>10/30/24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E8A1D-702D-594E-AB75-D87FF60A032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6917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3810000"/>
            <a:ext cx="6781800" cy="13335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571500"/>
            <a:ext cx="7543800" cy="32385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5173663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1">
                <a:solidFill>
                  <a:srgbClr val="454545"/>
                </a:solidFill>
              </a:defRPr>
            </a:lvl1pPr>
          </a:lstStyle>
          <a:p>
            <a:pPr>
              <a:defRPr/>
            </a:pPr>
            <a:fld id="{4920028C-0B16-8747-A984-97ABC79D062C}" type="datetime1">
              <a:rPr lang="en-US" altLang="zh-CN"/>
              <a:pPr>
                <a:defRPr/>
              </a:pPr>
              <a:t>10/30/24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5173663"/>
            <a:ext cx="487362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4740275"/>
            <a:ext cx="762000" cy="3032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2400">
                <a:solidFill>
                  <a:srgbClr val="262626"/>
                </a:solidFill>
                <a:latin typeface="Impact" charset="0"/>
              </a:defRPr>
            </a:lvl1pPr>
          </a:lstStyle>
          <a:p>
            <a:pPr>
              <a:defRPr/>
            </a:pPr>
            <a:fld id="{A7789951-CB4B-1649-85C2-BC4B7624D3A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17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777875" y="5143500"/>
            <a:ext cx="7543800" cy="22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1" r:id="rId2"/>
    <p:sldLayoutId id="2147483939" r:id="rId3"/>
    <p:sldLayoutId id="2147483932" r:id="rId4"/>
    <p:sldLayoutId id="2147483940" r:id="rId5"/>
    <p:sldLayoutId id="2147483933" r:id="rId6"/>
    <p:sldLayoutId id="2147483934" r:id="rId7"/>
    <p:sldLayoutId id="2147483941" r:id="rId8"/>
    <p:sldLayoutId id="2147483935" r:id="rId9"/>
    <p:sldLayoutId id="2147483936" r:id="rId10"/>
    <p:sldLayoutId id="2147483937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5400" kern="1200">
          <a:solidFill>
            <a:srgbClr val="262626"/>
          </a:solidFill>
          <a:latin typeface="+mj-lt"/>
          <a:ea typeface="宋体" charset="0"/>
          <a:cs typeface="宋体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5400">
          <a:solidFill>
            <a:srgbClr val="262626"/>
          </a:solidFill>
          <a:latin typeface="Impact" charset="0"/>
          <a:ea typeface="宋体" charset="0"/>
          <a:cs typeface="宋体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5400">
          <a:solidFill>
            <a:srgbClr val="262626"/>
          </a:solidFill>
          <a:latin typeface="Impact" charset="0"/>
          <a:ea typeface="宋体" charset="0"/>
          <a:cs typeface="宋体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5400">
          <a:solidFill>
            <a:srgbClr val="262626"/>
          </a:solidFill>
          <a:latin typeface="Impact" charset="0"/>
          <a:ea typeface="宋体" charset="0"/>
          <a:cs typeface="宋体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5400">
          <a:solidFill>
            <a:srgbClr val="262626"/>
          </a:solidFill>
          <a:latin typeface="Impact" charset="0"/>
          <a:ea typeface="宋体" charset="0"/>
          <a:cs typeface="宋体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umimoji="1" sz="2400" kern="1200">
          <a:solidFill>
            <a:schemeClr val="tx2"/>
          </a:solidFill>
          <a:latin typeface="+mn-lt"/>
          <a:ea typeface="宋体" charset="0"/>
          <a:cs typeface="宋体" charset="0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umimoji="1" sz="2200" kern="1200">
          <a:solidFill>
            <a:schemeClr val="tx2"/>
          </a:solidFill>
          <a:latin typeface="+mn-lt"/>
          <a:ea typeface="宋体" charset="0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umimoji="1" sz="2000" kern="1200">
          <a:solidFill>
            <a:schemeClr val="tx2"/>
          </a:solidFill>
          <a:latin typeface="+mn-lt"/>
          <a:ea typeface="宋体" charset="0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umimoji="1" kern="1200">
          <a:solidFill>
            <a:schemeClr val="tx2"/>
          </a:solidFill>
          <a:latin typeface="+mn-lt"/>
          <a:ea typeface="宋体" charset="0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umimoji="1" kern="1200">
          <a:solidFill>
            <a:schemeClr val="tx2"/>
          </a:solidFill>
          <a:latin typeface="+mn-lt"/>
          <a:ea typeface="宋体" charset="0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wards.data-viz.cn/2022/view/prize.html" TargetMode="External"/><Relationship Id="rId2" Type="http://schemas.openxmlformats.org/officeDocument/2006/relationships/hyperlink" Target="https://awards.data-viz.cn/view/priz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p.weixin.qq.com/s/iER61Qu1RlLC81Y9kCUn2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p.weixin.qq.com/s/G-M61SxUE2O_oZWrFC4fzA" TargetMode="External"/><Relationship Id="rId2" Type="http://schemas.openxmlformats.org/officeDocument/2006/relationships/hyperlink" Target="https://www.thepaper.cn/newsDetail_forward_2332834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hepaper.cn/newsDetail_forward_23148528" TargetMode="External"/><Relationship Id="rId4" Type="http://schemas.openxmlformats.org/officeDocument/2006/relationships/hyperlink" Target="https://m.thepaper.cn/newsDetail_forward_22337728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libili.com/video/BV1HV4y177Fo/" TargetMode="External"/><Relationship Id="rId2" Type="http://schemas.openxmlformats.org/officeDocument/2006/relationships/hyperlink" Target="https://m.thepaper.cn/newsDetail_forward_1774297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5.thepaper.cn/html/interactive/2022/01/luge/index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8799597196839445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h5.thepaper.cn/html/zt/2021/02/xcgq/index.html" TargetMode="External"/><Relationship Id="rId4" Type="http://schemas.openxmlformats.org/officeDocument/2006/relationships/hyperlink" Target="https://baijiahao.baidu.com/s?id=1690034432040703268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hihu.com/question/272047806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datanews.caixin.com/mobile/interactive/2019/gaoxiao/" TargetMode="External"/><Relationship Id="rId2" Type="http://schemas.openxmlformats.org/officeDocument/2006/relationships/hyperlink" Target="http://file.caixin.com/datanews_mobile/notobacco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datanews.caixin.com/mobile/trumphai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hyperlink" Target="http://tq121.weather.com.cn/sciname/modules/datanew/pc/index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m.thepaper.cn/newsDetail_forward_3958703?from=groupmessage&amp;isappinstalled=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.weixin.qq.com/s?__biz=MzUxODk4ODgwMA==&amp;mid=2247485040&amp;idx=1&amp;sn=94c1823d78495c573d5daeb696e7aeb6&amp;chksm=f981331fcef6ba0961d91e27dafa20d3ba46b862d5c9c8f35b405b78a1bae566d37e9e7aa7d8&amp;mpshare=1&amp;scene=1&amp;srcid=&amp;key=7fbd4d18e8fd1c6f03681e030c4e" TargetMode="External"/><Relationship Id="rId5" Type="http://schemas.openxmlformats.org/officeDocument/2006/relationships/hyperlink" Target="https://mp.weixin.qq.com/s?__biz=MzI2ODQ4OTkxNQ==&amp;mid=2247487759&amp;idx=1&amp;sn=9a8921f889cf0f7c9d39fa42c4060a2b&amp;chksm=eaef94dbdd981dcdb9f0b2b05e5208aeccfe720d92f2d6ce13ac94f6b8ca834ec080247aa518&amp;mpshare=1&amp;scene=1&amp;srcid=&amp;sharer_sharetime=1568001721422&amp;s" TargetMode="External"/><Relationship Id="rId4" Type="http://schemas.openxmlformats.org/officeDocument/2006/relationships/hyperlink" Target="http://projects.thepaper.cn/thepaper-cases/839studio/ljfl/index.html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mp.weixin.qq.com/s?__biz=MzIwMDM5NzYyMQ==&amp;mid=2652451722&amp;idx=1&amp;sn=3b9129a96bf5ca607bc8ba1df325a020&amp;chksm=8d1055d0ba67dcc6617aff683b188a034e9db08e878e2e47d18162a33699082ac977786dc486&amp;scene=21#wechat_redirect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xiaoyongzi.github.io/web/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datajournalismcourse.net/course.php" TargetMode="External"/><Relationship Id="rId2" Type="http://schemas.openxmlformats.org/officeDocument/2006/relationships/hyperlink" Target="https://newsinitiative.withgoogle.com/training/course/data-journalis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jchina.org/2013/10/27/data_journalism_classes_us_universities/" TargetMode="External"/><Relationship Id="rId5" Type="http://schemas.openxmlformats.org/officeDocument/2006/relationships/hyperlink" Target="https://datajournalism.com/watch/doing-journalism-with-data-first-steps-skills-and-tools" TargetMode="External"/><Relationship Id="rId4" Type="http://schemas.openxmlformats.org/officeDocument/2006/relationships/hyperlink" Target="https://jmsc.hku.hk/2015/11/register-now-massive-online-open-course-on-infographics-and-data-visualisation/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datajournalismhandbook.org/chinese/index.html" TargetMode="External"/><Relationship Id="rId2" Type="http://schemas.openxmlformats.org/officeDocument/2006/relationships/hyperlink" Target="file:////Users/Reba/Desktop/%25E6%2595%25B0%25E6%258D%25AE%25E6%2596%25B0%25E9%2597%25BB/%25E6%2595%25B0%25E6%258D%25AE%25E6%2596%25B0%25E9%2597%25BB-%25E7%25BD%2591%25E7%25BB%259C%25E8%25B5%2584%25E6%2596%2599/%25E6%2595%25B0%25E6%258D%25AE%25E6%2596%25B0%25E9%2597%25BB50%25E5%25B9%25B4%25E7%25AE%2580%25E5%258F%25B2%25EF%25BC%25881967-2015%25EF%25BC%2589.webarchiv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.weixin.qq.com/s?__biz=MzAxMzA2MDYxMw==&amp;mid=2651559685&amp;idx=1&amp;sn=9b3e1c7181d7934e7666fc9cdc5f535f&amp;chksm=8057686fb720e179be1e398c4db78520e70f2cc802db42528b5cd4dd650107b177f6ac758e71&amp;mpshare=1&amp;scene=1&amp;srcid=0203xFSRULgAocRAwjgsfKya&amp;key=742ed33fd685607cfdbbccc59c82a3dbdd2c6a31f2220313efa414dbf1527684cc670be85e13fa15ea8f902d46815d1b6443147dd690b38f454f54e839812b266a3fd4bee59842996682f156411979f9&amp;ascene=0&amp;uin=OTE4OTUwMDQw&amp;devicetype=iMac+MacBookPro12,1+OSX+OSX+10.12.3+build(16D32)&amp;version=12010310&amp;nettype=WIFI&amp;fontScale=100&amp;pass_ticket=+1xqRulJKQ9LRrwHJBT6Q8RzKb3R4mSOuYlAPu8nOA2+46RL1SzHrygVZ9iSMXah" TargetMode="External"/><Relationship Id="rId5" Type="http://schemas.openxmlformats.org/officeDocument/2006/relationships/hyperlink" Target="http://djchina.org/" TargetMode="External"/><Relationship Id="rId4" Type="http://schemas.openxmlformats.org/officeDocument/2006/relationships/hyperlink" Target="https://xiaoyongzi.github.io/web/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news.ifeng.com/demo/special/datablo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Impact" charset="0"/>
                <a:ea typeface="微软雅黑" charset="0"/>
                <a:cs typeface="微软雅黑" charset="0"/>
              </a:rPr>
              <a:t>Data Journalism	</a:t>
            </a:r>
            <a:endParaRPr lang="zh-CN" altLang="en-US" dirty="0">
              <a:latin typeface="Impact" charset="0"/>
              <a:ea typeface="微软雅黑" charset="0"/>
              <a:cs typeface="微软雅黑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73044" y="4333076"/>
            <a:ext cx="393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 dirty="0">
                <a:latin typeface="微软雅黑"/>
                <a:ea typeface="微软雅黑"/>
                <a:cs typeface="微软雅黑"/>
              </a:rPr>
              <a:t>第一章   概述</a:t>
            </a:r>
            <a:endParaRPr kumimoji="1" lang="zh-CN" altLang="en-US" sz="2800" b="1" dirty="0">
              <a:latin typeface="微软雅黑"/>
              <a:ea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"/>
          <p:cNvSpPr>
            <a:spLocks noGrp="1"/>
          </p:cNvSpPr>
          <p:nvPr>
            <p:ph type="title"/>
          </p:nvPr>
        </p:nvSpPr>
        <p:spPr>
          <a:xfrm>
            <a:off x="6172200" y="4724400"/>
            <a:ext cx="2260600" cy="419100"/>
          </a:xfrm>
        </p:spPr>
        <p:txBody>
          <a:bodyPr/>
          <a:lstStyle/>
          <a:p>
            <a:pPr eaLnBrk="1" hangingPunct="1"/>
            <a:r>
              <a:rPr lang="en-US" altLang="zh-CN" sz="2400">
                <a:latin typeface="Impact" charset="0"/>
              </a:rPr>
              <a:t>Data</a:t>
            </a:r>
            <a:r>
              <a:rPr lang="zh-CN" altLang="en-US" sz="2400">
                <a:latin typeface="Impact" charset="0"/>
              </a:rPr>
              <a:t> </a:t>
            </a:r>
            <a:r>
              <a:rPr lang="en-US" altLang="zh-CN" sz="2400">
                <a:latin typeface="Impact" charset="0"/>
              </a:rPr>
              <a:t>Journalism</a:t>
            </a:r>
            <a:endParaRPr lang="zh-CN" altLang="en-US" sz="2400">
              <a:latin typeface="Impact" charset="0"/>
            </a:endParaRPr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889000" y="1082675"/>
            <a:ext cx="4572000" cy="3267075"/>
            <a:chOff x="889000" y="1082675"/>
            <a:chExt cx="4572000" cy="3267075"/>
          </a:xfrm>
        </p:grpSpPr>
        <p:sp>
          <p:nvSpPr>
            <p:cNvPr id="22533" name="矩形 2"/>
            <p:cNvSpPr>
              <a:spLocks noChangeArrowheads="1"/>
            </p:cNvSpPr>
            <p:nvPr/>
          </p:nvSpPr>
          <p:spPr bwMode="auto">
            <a:xfrm>
              <a:off x="889000" y="1082675"/>
              <a:ext cx="216376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2400">
                  <a:latin typeface="黑体" charset="0"/>
                  <a:ea typeface="黑体" charset="0"/>
                  <a:cs typeface="黑体" charset="0"/>
                </a:rPr>
                <a:t>新闻业的衰落？</a:t>
              </a:r>
              <a:endParaRPr lang="en-US" altLang="zh-CN" sz="2400">
                <a:latin typeface="黑体" charset="0"/>
                <a:ea typeface="黑体" charset="0"/>
                <a:cs typeface="黑体" charset="0"/>
              </a:endParaRPr>
            </a:p>
          </p:txBody>
        </p:sp>
        <p:sp>
          <p:nvSpPr>
            <p:cNvPr id="22534" name="矩形 3"/>
            <p:cNvSpPr>
              <a:spLocks noChangeArrowheads="1"/>
            </p:cNvSpPr>
            <p:nvPr/>
          </p:nvSpPr>
          <p:spPr bwMode="auto">
            <a:xfrm>
              <a:off x="889000" y="2308225"/>
              <a:ext cx="2163763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2400">
                  <a:latin typeface="黑体" charset="0"/>
                  <a:ea typeface="黑体" charset="0"/>
                  <a:cs typeface="黑体" charset="0"/>
                </a:rPr>
                <a:t>人人都是记者？</a:t>
              </a:r>
              <a:endParaRPr lang="en-US" altLang="zh-CN" sz="2400">
                <a:latin typeface="黑体" charset="0"/>
                <a:ea typeface="黑体" charset="0"/>
                <a:cs typeface="黑体" charset="0"/>
              </a:endParaRPr>
            </a:p>
          </p:txBody>
        </p:sp>
        <p:sp>
          <p:nvSpPr>
            <p:cNvPr id="22535" name="矩形 4"/>
            <p:cNvSpPr>
              <a:spLocks noChangeArrowheads="1"/>
            </p:cNvSpPr>
            <p:nvPr/>
          </p:nvSpPr>
          <p:spPr bwMode="auto">
            <a:xfrm>
              <a:off x="889000" y="3562350"/>
              <a:ext cx="3937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/>
              <a:r>
                <a:rPr lang="zh-CN" altLang="en-US" sz="2400" dirty="0">
                  <a:latin typeface="黑体" charset="0"/>
                  <a:ea typeface="黑体" charset="0"/>
                  <a:cs typeface="黑体" charset="0"/>
                </a:rPr>
                <a:t>大数据</a:t>
              </a:r>
              <a:r>
                <a:rPr lang="en-US" altLang="zh-CN" sz="2400" dirty="0">
                  <a:latin typeface="黑体" charset="0"/>
                  <a:ea typeface="黑体" charset="0"/>
                  <a:cs typeface="黑体" charset="0"/>
                </a:rPr>
                <a:t>/AI</a:t>
              </a:r>
              <a:r>
                <a:rPr lang="zh-CN" altLang="en-US" sz="2400" dirty="0">
                  <a:latin typeface="黑体" charset="0"/>
                  <a:ea typeface="黑体" charset="0"/>
                  <a:cs typeface="黑体" charset="0"/>
                </a:rPr>
                <a:t>时代的落伍者？</a:t>
              </a:r>
              <a:endParaRPr lang="en-US" altLang="zh-CN" sz="2400" dirty="0">
                <a:latin typeface="黑体" charset="0"/>
                <a:ea typeface="黑体" charset="0"/>
                <a:cs typeface="黑体" charset="0"/>
              </a:endParaRPr>
            </a:p>
          </p:txBody>
        </p:sp>
        <p:sp>
          <p:nvSpPr>
            <p:cNvPr id="22536" name="矩形 5"/>
            <p:cNvSpPr>
              <a:spLocks noChangeArrowheads="1"/>
            </p:cNvSpPr>
            <p:nvPr/>
          </p:nvSpPr>
          <p:spPr bwMode="auto">
            <a:xfrm>
              <a:off x="893763" y="1528763"/>
              <a:ext cx="3932237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buFont typeface="Arial" charset="0"/>
                <a:buNone/>
              </a:pPr>
              <a:r>
                <a:rPr lang="en-US" altLang="zh-TW" sz="1400">
                  <a:latin typeface="黑体" charset="0"/>
                  <a:ea typeface="黑体" charset="0"/>
                  <a:cs typeface="黑体" charset="0"/>
                </a:rPr>
                <a:t>Walter Lippman</a:t>
              </a:r>
              <a:r>
                <a:rPr lang="zh-TW" altLang="en-US" sz="1400">
                  <a:latin typeface="黑体" charset="0"/>
                  <a:ea typeface="黑体" charset="0"/>
                  <a:cs typeface="黑体" charset="0"/>
                </a:rPr>
                <a:t>在</a:t>
              </a:r>
              <a:r>
                <a:rPr lang="en-US" altLang="zh-TW" sz="1400">
                  <a:latin typeface="黑体" charset="0"/>
                  <a:ea typeface="黑体" charset="0"/>
                  <a:cs typeface="黑体" charset="0"/>
                </a:rPr>
                <a:t>20</a:t>
              </a:r>
              <a:r>
                <a:rPr lang="zh-TW" altLang="en-US" sz="1400">
                  <a:latin typeface="黑体" charset="0"/>
                  <a:ea typeface="黑体" charset="0"/>
                  <a:cs typeface="黑体" charset="0"/>
                </a:rPr>
                <a:t>世纪</a:t>
              </a:r>
              <a:r>
                <a:rPr lang="en-US" altLang="zh-TW" sz="1400">
                  <a:latin typeface="黑体" charset="0"/>
                  <a:ea typeface="黑体" charset="0"/>
                  <a:cs typeface="黑体" charset="0"/>
                </a:rPr>
                <a:t>20</a:t>
              </a:r>
              <a:r>
                <a:rPr lang="zh-TW" altLang="en-US" sz="1400">
                  <a:latin typeface="黑体" charset="0"/>
                  <a:ea typeface="黑体" charset="0"/>
                  <a:cs typeface="黑体" charset="0"/>
                </a:rPr>
                <a:t>年代曾说过：“必须承认的是，良好的公众舆论是离不开新闻的。”</a:t>
              </a:r>
              <a:endParaRPr lang="en-US" altLang="zh-TW" sz="1400">
                <a:latin typeface="黑体" charset="0"/>
                <a:ea typeface="黑体" charset="0"/>
                <a:cs typeface="黑体" charset="0"/>
              </a:endParaRPr>
            </a:p>
          </p:txBody>
        </p:sp>
        <p:sp>
          <p:nvSpPr>
            <p:cNvPr id="22537" name="矩形 6"/>
            <p:cNvSpPr>
              <a:spLocks noChangeArrowheads="1"/>
            </p:cNvSpPr>
            <p:nvPr/>
          </p:nvSpPr>
          <p:spPr bwMode="auto">
            <a:xfrm>
              <a:off x="889000" y="2730500"/>
              <a:ext cx="26543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buFont typeface="Arial" charset="0"/>
                <a:buNone/>
              </a:pPr>
              <a:r>
                <a:rPr lang="zh-CN" altLang="en-US" sz="1400">
                  <a:latin typeface="黑体" charset="0"/>
                  <a:ea typeface="黑体" charset="0"/>
                  <a:cs typeface="黑体" charset="0"/>
                </a:rPr>
                <a:t>专业新闻：尊重伦理、适度均衡、勇敢真实的事实性叙述</a:t>
              </a:r>
              <a:endParaRPr lang="en-US" altLang="zh-CN" sz="1400">
                <a:latin typeface="黑体" charset="0"/>
                <a:ea typeface="黑体" charset="0"/>
                <a:cs typeface="黑体" charset="0"/>
              </a:endParaRPr>
            </a:p>
          </p:txBody>
        </p:sp>
        <p:sp>
          <p:nvSpPr>
            <p:cNvPr id="22538" name="矩形 1"/>
            <p:cNvSpPr>
              <a:spLocks noChangeArrowheads="1"/>
            </p:cNvSpPr>
            <p:nvPr/>
          </p:nvSpPr>
          <p:spPr bwMode="auto">
            <a:xfrm>
              <a:off x="889000" y="4041775"/>
              <a:ext cx="45720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buFont typeface="Arial" charset="0"/>
                <a:buNone/>
              </a:pPr>
              <a:r>
                <a:rPr lang="zh-CN" altLang="en-US" sz="1400">
                  <a:latin typeface="黑体" charset="0"/>
                  <a:ea typeface="黑体" charset="0"/>
                  <a:cs typeface="黑体" charset="0"/>
                </a:rPr>
                <a:t>数据新闻正是我们在数字海洋中航行的又一新工具</a:t>
              </a:r>
              <a:endParaRPr lang="en-US" altLang="zh-CN" sz="1400">
                <a:latin typeface="黑体" charset="0"/>
                <a:ea typeface="黑体" charset="0"/>
                <a:cs typeface="黑体" charset="0"/>
              </a:endParaRPr>
            </a:p>
          </p:txBody>
        </p:sp>
      </p:grpSp>
      <p:sp>
        <p:nvSpPr>
          <p:cNvPr id="13" name="标题 1"/>
          <p:cNvSpPr txBox="1">
            <a:spLocks/>
          </p:cNvSpPr>
          <p:nvPr/>
        </p:nvSpPr>
        <p:spPr bwMode="auto">
          <a:xfrm>
            <a:off x="889000" y="4138613"/>
            <a:ext cx="301625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5400">
                <a:solidFill>
                  <a:srgbClr val="262626"/>
                </a:solidFill>
                <a:latin typeface="Impact" charset="0"/>
                <a:ea typeface="微软雅黑" charset="0"/>
                <a:cs typeface="微软雅黑" charset="0"/>
              </a:rPr>
              <a:t>Big</a:t>
            </a:r>
            <a:r>
              <a:rPr lang="zh-CN" altLang="en-US" sz="5400">
                <a:solidFill>
                  <a:srgbClr val="262626"/>
                </a:solidFill>
                <a:latin typeface="Impact" charset="0"/>
                <a:ea typeface="微软雅黑" charset="0"/>
                <a:cs typeface="微软雅黑" charset="0"/>
              </a:rPr>
              <a:t> </a:t>
            </a:r>
            <a:r>
              <a:rPr lang="en-US" altLang="zh-CN" sz="5400">
                <a:solidFill>
                  <a:srgbClr val="262626"/>
                </a:solidFill>
                <a:latin typeface="Impact" charset="0"/>
                <a:ea typeface="微软雅黑" charset="0"/>
                <a:cs typeface="微软雅黑" charset="0"/>
              </a:rPr>
              <a:t>Data</a:t>
            </a:r>
            <a:endParaRPr lang="zh-CN" altLang="en-US" sz="5400">
              <a:solidFill>
                <a:srgbClr val="262626"/>
              </a:solidFill>
              <a:latin typeface="Impact" charset="0"/>
              <a:ea typeface="微软雅黑" charset="0"/>
              <a:cs typeface="微软雅黑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060450" y="879475"/>
            <a:ext cx="711835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50000"/>
              </a:lnSpc>
            </a:pPr>
            <a:r>
              <a:rPr lang="zh-CN" altLang="en-US" sz="2400">
                <a:latin typeface="黑体" charset="0"/>
                <a:ea typeface="黑体" charset="0"/>
                <a:cs typeface="黑体" charset="0"/>
              </a:rPr>
              <a:t>大数据：</a:t>
            </a:r>
            <a:r>
              <a:rPr lang="en-US" altLang="zh-CN" sz="2400">
                <a:latin typeface="黑体" charset="0"/>
                <a:ea typeface="黑体" charset="0"/>
                <a:cs typeface="黑体" charset="0"/>
              </a:rPr>
              <a:t>4Vs</a:t>
            </a:r>
            <a:r>
              <a:rPr lang="zh-CN" altLang="en-US" sz="2400"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en-US" altLang="zh-CN" sz="2400">
                <a:latin typeface="黑体" charset="0"/>
                <a:ea typeface="黑体" charset="0"/>
                <a:cs typeface="黑体" charset="0"/>
              </a:rPr>
              <a:t>(Variety,Volume,Value,Velocity)</a:t>
            </a:r>
            <a:r>
              <a:rPr lang="zh-CN" altLang="en-US" sz="2400">
                <a:latin typeface="黑体" charset="0"/>
                <a:ea typeface="黑体" charset="0"/>
                <a:cs typeface="黑体" charset="0"/>
              </a:rPr>
              <a:t> </a:t>
            </a:r>
            <a:endParaRPr lang="en-US" altLang="zh-CN" sz="2400">
              <a:latin typeface="黑体" charset="0"/>
              <a:ea typeface="黑体" charset="0"/>
              <a:cs typeface="黑体" charset="0"/>
            </a:endParaRPr>
          </a:p>
          <a:p>
            <a:pPr eaLnBrk="1" hangingPunct="1">
              <a:lnSpc>
                <a:spcPct val="250000"/>
              </a:lnSpc>
            </a:pPr>
            <a:r>
              <a:rPr lang="zh-CN" altLang="en-US" sz="2400">
                <a:latin typeface="黑体" charset="0"/>
                <a:ea typeface="黑体" charset="0"/>
                <a:cs typeface="黑体" charset="0"/>
              </a:rPr>
              <a:t>相关关系 </a:t>
            </a:r>
            <a:r>
              <a:rPr lang="en-US" altLang="zh-CN" sz="2400">
                <a:latin typeface="黑体" charset="0"/>
                <a:ea typeface="黑体" charset="0"/>
                <a:cs typeface="黑体" charset="0"/>
              </a:rPr>
              <a:t>relevant</a:t>
            </a:r>
            <a:r>
              <a:rPr lang="zh-CN" altLang="en-US" sz="2400"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en-US" altLang="zh-CN" sz="2400">
                <a:latin typeface="黑体" charset="0"/>
                <a:ea typeface="黑体" charset="0"/>
                <a:cs typeface="黑体" charset="0"/>
              </a:rPr>
              <a:t>relationship</a:t>
            </a:r>
          </a:p>
          <a:p>
            <a:pPr eaLnBrk="1" hangingPunct="1">
              <a:lnSpc>
                <a:spcPct val="250000"/>
              </a:lnSpc>
            </a:pPr>
            <a:r>
              <a:rPr lang="zh-CN" altLang="en-US" sz="2400">
                <a:latin typeface="黑体" charset="0"/>
                <a:ea typeface="黑体" charset="0"/>
                <a:cs typeface="黑体" charset="0"/>
              </a:rPr>
              <a:t>预测性</a:t>
            </a:r>
            <a:r>
              <a:rPr lang="en-US" altLang="zh-CN" sz="2400">
                <a:latin typeface="黑体" charset="0"/>
                <a:ea typeface="黑体" charset="0"/>
                <a:cs typeface="黑体" charset="0"/>
              </a:rPr>
              <a:t> predictable</a:t>
            </a:r>
          </a:p>
        </p:txBody>
      </p:sp>
    </p:spTree>
    <p:extLst>
      <p:ext uri="{BB962C8B-B14F-4D97-AF65-F5344CB8AC3E}">
        <p14:creationId xmlns:p14="http://schemas.microsoft.com/office/powerpoint/2010/main" val="49194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标题 1"/>
          <p:cNvSpPr txBox="1">
            <a:spLocks/>
          </p:cNvSpPr>
          <p:nvPr/>
        </p:nvSpPr>
        <p:spPr bwMode="auto">
          <a:xfrm>
            <a:off x="6172200" y="4724400"/>
            <a:ext cx="2260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eaLnBrk="1" hangingPunct="1"/>
            <a:r>
              <a:rPr lang="en-US" altLang="zh-CN">
                <a:solidFill>
                  <a:srgbClr val="262626"/>
                </a:solidFill>
                <a:latin typeface="Impact" charset="0"/>
              </a:rPr>
              <a:t>Data</a:t>
            </a:r>
            <a:r>
              <a:rPr lang="zh-CN" altLang="en-US">
                <a:solidFill>
                  <a:srgbClr val="262626"/>
                </a:solidFill>
                <a:latin typeface="Impact" charset="0"/>
              </a:rPr>
              <a:t> </a:t>
            </a:r>
            <a:r>
              <a:rPr lang="en-US" altLang="zh-CN">
                <a:solidFill>
                  <a:srgbClr val="262626"/>
                </a:solidFill>
                <a:latin typeface="Impact" charset="0"/>
              </a:rPr>
              <a:t>Journalism</a:t>
            </a:r>
            <a:endParaRPr lang="zh-CN" altLang="en-US">
              <a:solidFill>
                <a:srgbClr val="262626"/>
              </a:solidFill>
              <a:latin typeface="Impact" charset="0"/>
            </a:endParaRPr>
          </a:p>
        </p:txBody>
      </p:sp>
      <p:grpSp>
        <p:nvGrpSpPr>
          <p:cNvPr id="10" name="组合 9"/>
          <p:cNvGrpSpPr>
            <a:grpSpLocks/>
          </p:cNvGrpSpPr>
          <p:nvPr/>
        </p:nvGrpSpPr>
        <p:grpSpPr bwMode="auto">
          <a:xfrm>
            <a:off x="889000" y="879475"/>
            <a:ext cx="7289800" cy="4264025"/>
            <a:chOff x="889000" y="879384"/>
            <a:chExt cx="7289800" cy="4264116"/>
          </a:xfrm>
        </p:grpSpPr>
        <p:sp>
          <p:nvSpPr>
            <p:cNvPr id="23556" name="标题 1"/>
            <p:cNvSpPr txBox="1">
              <a:spLocks/>
            </p:cNvSpPr>
            <p:nvPr/>
          </p:nvSpPr>
          <p:spPr bwMode="auto">
            <a:xfrm>
              <a:off x="889000" y="4138613"/>
              <a:ext cx="3016250" cy="1004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>
                <a:defRPr kumimoji="1" sz="2400">
                  <a:solidFill>
                    <a:schemeClr val="tx1"/>
                  </a:solidFill>
                  <a:latin typeface="Times New Roman" charset="0"/>
                  <a:ea typeface="宋体" charset="0"/>
                  <a:cs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9pPr>
            </a:lstStyle>
            <a:p>
              <a:pPr eaLnBrk="1" hangingPunct="1"/>
              <a:r>
                <a:rPr lang="en-US" altLang="zh-CN" sz="5400">
                  <a:solidFill>
                    <a:srgbClr val="262626"/>
                  </a:solidFill>
                  <a:latin typeface="Impact" charset="0"/>
                  <a:ea typeface="微软雅黑" charset="0"/>
                  <a:cs typeface="微软雅黑" charset="0"/>
                </a:rPr>
                <a:t>Big</a:t>
              </a:r>
              <a:r>
                <a:rPr lang="zh-CN" altLang="en-US" sz="5400">
                  <a:solidFill>
                    <a:srgbClr val="262626"/>
                  </a:solidFill>
                  <a:latin typeface="Impact" charset="0"/>
                  <a:ea typeface="微软雅黑" charset="0"/>
                  <a:cs typeface="微软雅黑" charset="0"/>
                </a:rPr>
                <a:t> </a:t>
              </a:r>
              <a:r>
                <a:rPr lang="en-US" altLang="zh-CN" sz="5400">
                  <a:solidFill>
                    <a:srgbClr val="262626"/>
                  </a:solidFill>
                  <a:latin typeface="Impact" charset="0"/>
                  <a:ea typeface="微软雅黑" charset="0"/>
                  <a:cs typeface="微软雅黑" charset="0"/>
                </a:rPr>
                <a:t>Data</a:t>
              </a:r>
              <a:endParaRPr lang="zh-CN" altLang="en-US" sz="5400">
                <a:solidFill>
                  <a:srgbClr val="262626"/>
                </a:solidFill>
                <a:latin typeface="Impact" charset="0"/>
                <a:ea typeface="微软雅黑" charset="0"/>
                <a:cs typeface="微软雅黑" charset="0"/>
              </a:endParaRPr>
            </a:p>
          </p:txBody>
        </p:sp>
        <p:sp>
          <p:nvSpPr>
            <p:cNvPr id="23557" name="矩形 3"/>
            <p:cNvSpPr>
              <a:spLocks noChangeArrowheads="1"/>
            </p:cNvSpPr>
            <p:nvPr/>
          </p:nvSpPr>
          <p:spPr bwMode="auto">
            <a:xfrm>
              <a:off x="1060450" y="879384"/>
              <a:ext cx="7118350" cy="268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250000"/>
                </a:lnSpc>
              </a:pPr>
              <a:r>
                <a:rPr lang="zh-CN" altLang="en-US" sz="2400">
                  <a:latin typeface="黑体" charset="0"/>
                  <a:ea typeface="黑体" charset="0"/>
                  <a:cs typeface="黑体" charset="0"/>
                </a:rPr>
                <a:t>大数据：</a:t>
              </a:r>
              <a:r>
                <a:rPr lang="en-US" altLang="zh-CN" sz="2400">
                  <a:latin typeface="黑体" charset="0"/>
                  <a:ea typeface="黑体" charset="0"/>
                  <a:cs typeface="黑体" charset="0"/>
                </a:rPr>
                <a:t>4Vs</a:t>
              </a:r>
              <a:r>
                <a:rPr lang="zh-CN" altLang="en-US" sz="2400">
                  <a:latin typeface="黑体" charset="0"/>
                  <a:ea typeface="黑体" charset="0"/>
                  <a:cs typeface="黑体" charset="0"/>
                </a:rPr>
                <a:t> </a:t>
              </a:r>
              <a:r>
                <a:rPr lang="en-US" altLang="zh-CN" sz="2400">
                  <a:latin typeface="黑体" charset="0"/>
                  <a:ea typeface="黑体" charset="0"/>
                  <a:cs typeface="黑体" charset="0"/>
                </a:rPr>
                <a:t>(Variety,Volume,Value,Velocity)</a:t>
              </a:r>
              <a:r>
                <a:rPr lang="zh-CN" altLang="en-US" sz="2400">
                  <a:latin typeface="黑体" charset="0"/>
                  <a:ea typeface="黑体" charset="0"/>
                  <a:cs typeface="黑体" charset="0"/>
                </a:rPr>
                <a:t> </a:t>
              </a:r>
              <a:endParaRPr lang="en-US" altLang="zh-CN" sz="2400">
                <a:latin typeface="黑体" charset="0"/>
                <a:ea typeface="黑体" charset="0"/>
                <a:cs typeface="黑体" charset="0"/>
              </a:endParaRPr>
            </a:p>
            <a:p>
              <a:pPr eaLnBrk="1" hangingPunct="1">
                <a:lnSpc>
                  <a:spcPct val="250000"/>
                </a:lnSpc>
              </a:pPr>
              <a:r>
                <a:rPr lang="zh-CN" altLang="en-US" sz="2400">
                  <a:latin typeface="黑体" charset="0"/>
                  <a:ea typeface="黑体" charset="0"/>
                  <a:cs typeface="黑体" charset="0"/>
                </a:rPr>
                <a:t>相关关系 </a:t>
              </a:r>
              <a:r>
                <a:rPr lang="en-US" altLang="zh-CN" sz="2400">
                  <a:latin typeface="黑体" charset="0"/>
                  <a:ea typeface="黑体" charset="0"/>
                  <a:cs typeface="黑体" charset="0"/>
                </a:rPr>
                <a:t>relevant</a:t>
              </a:r>
              <a:r>
                <a:rPr lang="zh-CN" altLang="en-US" sz="2400">
                  <a:latin typeface="黑体" charset="0"/>
                  <a:ea typeface="黑体" charset="0"/>
                  <a:cs typeface="黑体" charset="0"/>
                </a:rPr>
                <a:t> </a:t>
              </a:r>
              <a:r>
                <a:rPr lang="en-US" altLang="zh-CN" sz="2400">
                  <a:latin typeface="黑体" charset="0"/>
                  <a:ea typeface="黑体" charset="0"/>
                  <a:cs typeface="黑体" charset="0"/>
                </a:rPr>
                <a:t>relationship</a:t>
              </a:r>
            </a:p>
            <a:p>
              <a:pPr eaLnBrk="1" hangingPunct="1">
                <a:lnSpc>
                  <a:spcPct val="250000"/>
                </a:lnSpc>
              </a:pPr>
              <a:r>
                <a:rPr lang="zh-CN" altLang="en-US" sz="2400">
                  <a:latin typeface="黑体" charset="0"/>
                  <a:ea typeface="黑体" charset="0"/>
                  <a:cs typeface="黑体" charset="0"/>
                </a:rPr>
                <a:t>预测性</a:t>
              </a:r>
              <a:r>
                <a:rPr lang="en-US" altLang="zh-CN" sz="2400">
                  <a:latin typeface="黑体" charset="0"/>
                  <a:ea typeface="黑体" charset="0"/>
                  <a:cs typeface="黑体" charset="0"/>
                </a:rPr>
                <a:t> predictable</a:t>
              </a:r>
            </a:p>
          </p:txBody>
        </p:sp>
      </p:grpSp>
      <p:sp>
        <p:nvSpPr>
          <p:cNvPr id="14" name="内容占位符 2"/>
          <p:cNvSpPr>
            <a:spLocks noGrp="1"/>
          </p:cNvSpPr>
          <p:nvPr>
            <p:ph idx="1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r>
              <a:rPr lang="en-US" altLang="zh-CN" sz="2000">
                <a:latin typeface="黑体" charset="0"/>
                <a:ea typeface="黑体" charset="0"/>
                <a:cs typeface="黑体" charset="0"/>
              </a:rPr>
              <a:t>2010</a:t>
            </a:r>
            <a:r>
              <a:rPr lang="zh-CN" altLang="en-US" sz="2000">
                <a:latin typeface="黑体" charset="0"/>
                <a:ea typeface="黑体" charset="0"/>
                <a:cs typeface="黑体" charset="0"/>
              </a:rPr>
              <a:t>年</a:t>
            </a:r>
            <a:r>
              <a:rPr lang="en-US" altLang="zh-CN" sz="2000">
                <a:latin typeface="黑体" charset="0"/>
                <a:ea typeface="黑体" charset="0"/>
                <a:cs typeface="黑体" charset="0"/>
              </a:rPr>
              <a:t>8</a:t>
            </a:r>
            <a:r>
              <a:rPr lang="zh-CN" altLang="en-US" sz="2000">
                <a:latin typeface="黑体" charset="0"/>
                <a:ea typeface="黑体" charset="0"/>
                <a:cs typeface="黑体" charset="0"/>
              </a:rPr>
              <a:t>月，首届“国际数据新闻”圆桌会议：</a:t>
            </a:r>
            <a:r>
              <a:rPr lang="en-US" altLang="zh-CN" sz="2000">
                <a:latin typeface="黑体" charset="0"/>
                <a:ea typeface="黑体" charset="0"/>
                <a:cs typeface="黑体" charset="0"/>
              </a:rPr>
              <a:t>“</a:t>
            </a:r>
            <a:r>
              <a:rPr lang="zh-CN" altLang="en-US" sz="2000">
                <a:latin typeface="黑体" charset="0"/>
                <a:ea typeface="黑体" charset="0"/>
                <a:cs typeface="黑体" charset="0"/>
              </a:rPr>
              <a:t>数据新闻是一种工作流程，包括下述基本步骤：通过反复抓取、筛选和重组来深度挖掘数据，聚焦专门信息以过滤数据，可视化的呈现数据并合成新闻故事。”与计算机辅助新闻等相比，数据新闻，已经从根本上改变了新闻生产的思路与流程。</a:t>
            </a:r>
            <a:r>
              <a:rPr lang="en-US" altLang="zh-CN" sz="2000">
                <a:latin typeface="黑体" charset="0"/>
                <a:ea typeface="黑体" charset="0"/>
                <a:cs typeface="黑体" charset="0"/>
              </a:rPr>
              <a:t>”</a:t>
            </a:r>
            <a:endParaRPr lang="zh-CN" sz="2000">
              <a:latin typeface="黑体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2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内容占位符 2"/>
          <p:cNvSpPr>
            <a:spLocks noGrp="1"/>
          </p:cNvSpPr>
          <p:nvPr>
            <p:ph idx="1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r>
              <a:rPr lang="en-US" altLang="zh-CN" sz="2000">
                <a:latin typeface="黑体" charset="0"/>
                <a:ea typeface="黑体" charset="0"/>
                <a:cs typeface="黑体" charset="0"/>
              </a:rPr>
              <a:t>2010</a:t>
            </a:r>
            <a:r>
              <a:rPr lang="zh-CN" altLang="en-US" sz="2000">
                <a:latin typeface="黑体" charset="0"/>
                <a:ea typeface="黑体" charset="0"/>
                <a:cs typeface="黑体" charset="0"/>
              </a:rPr>
              <a:t>年</a:t>
            </a:r>
            <a:r>
              <a:rPr lang="en-US" altLang="zh-CN" sz="2000">
                <a:latin typeface="黑体" charset="0"/>
                <a:ea typeface="黑体" charset="0"/>
                <a:cs typeface="黑体" charset="0"/>
              </a:rPr>
              <a:t>8</a:t>
            </a:r>
            <a:r>
              <a:rPr lang="zh-CN" altLang="en-US" sz="2000">
                <a:latin typeface="黑体" charset="0"/>
                <a:ea typeface="黑体" charset="0"/>
                <a:cs typeface="黑体" charset="0"/>
              </a:rPr>
              <a:t>月，首届“国际数据新闻”圆桌会议：</a:t>
            </a:r>
            <a:r>
              <a:rPr lang="en-US" altLang="zh-CN" sz="2000">
                <a:latin typeface="黑体" charset="0"/>
                <a:ea typeface="黑体" charset="0"/>
                <a:cs typeface="黑体" charset="0"/>
              </a:rPr>
              <a:t>“</a:t>
            </a:r>
            <a:r>
              <a:rPr lang="zh-CN" altLang="en-US" sz="2000">
                <a:latin typeface="黑体" charset="0"/>
                <a:ea typeface="黑体" charset="0"/>
                <a:cs typeface="黑体" charset="0"/>
              </a:rPr>
              <a:t>数据新闻是一种工作流程，包括下述基本步骤：通过反复抓取、筛选和重组来深度挖掘数据，聚焦专门信息以过滤数据，可视化的呈现数据并合成新闻故事。”与计算机辅助新闻等相比，数据新闻，已经从根本上改变了新闻生产的思路与流程。</a:t>
            </a:r>
            <a:r>
              <a:rPr lang="en-US" altLang="zh-CN" sz="2000">
                <a:latin typeface="黑体" charset="0"/>
                <a:ea typeface="黑体" charset="0"/>
                <a:cs typeface="黑体" charset="0"/>
              </a:rPr>
              <a:t>”</a:t>
            </a:r>
            <a:endParaRPr lang="zh-CN" sz="2000"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24578" name="标题 1"/>
          <p:cNvSpPr txBox="1">
            <a:spLocks/>
          </p:cNvSpPr>
          <p:nvPr/>
        </p:nvSpPr>
        <p:spPr bwMode="auto">
          <a:xfrm>
            <a:off x="6172200" y="4724400"/>
            <a:ext cx="2260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eaLnBrk="1" hangingPunct="1"/>
            <a:r>
              <a:rPr lang="en-US" altLang="zh-CN">
                <a:solidFill>
                  <a:srgbClr val="262626"/>
                </a:solidFill>
                <a:latin typeface="Impact" charset="0"/>
              </a:rPr>
              <a:t>Data</a:t>
            </a:r>
            <a:r>
              <a:rPr lang="zh-CN" altLang="en-US">
                <a:solidFill>
                  <a:srgbClr val="262626"/>
                </a:solidFill>
                <a:latin typeface="Impact" charset="0"/>
              </a:rPr>
              <a:t> </a:t>
            </a:r>
            <a:r>
              <a:rPr lang="en-US" altLang="zh-CN">
                <a:solidFill>
                  <a:srgbClr val="262626"/>
                </a:solidFill>
                <a:latin typeface="Impact" charset="0"/>
              </a:rPr>
              <a:t>Journalism</a:t>
            </a:r>
            <a:endParaRPr lang="zh-CN" altLang="en-US">
              <a:solidFill>
                <a:srgbClr val="262626"/>
              </a:solidFill>
              <a:latin typeface="Impact" charset="0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762000" y="4271963"/>
            <a:ext cx="2955925" cy="871537"/>
          </a:xfrm>
        </p:spPr>
        <p:txBody>
          <a:bodyPr/>
          <a:lstStyle/>
          <a:p>
            <a:pPr eaLnBrk="1" hangingPunct="1"/>
            <a:r>
              <a:rPr lang="zh-CN" altLang="en-US" b="1">
                <a:latin typeface="黑体" charset="0"/>
                <a:ea typeface="黑体" charset="0"/>
                <a:cs typeface="黑体" charset="0"/>
              </a:rPr>
              <a:t>概念比较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025525" y="950913"/>
            <a:ext cx="45720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200000"/>
              </a:lnSpc>
              <a:buClr>
                <a:srgbClr val="AD0101"/>
              </a:buClr>
              <a:buFont typeface="Arial" charset="0"/>
              <a:buChar char="•"/>
            </a:pPr>
            <a:r>
              <a:rPr lang="zh-CN" altLang="en-US" sz="2400">
                <a:latin typeface="黑体" charset="0"/>
                <a:ea typeface="黑体" charset="0"/>
                <a:cs typeface="黑体" charset="0"/>
              </a:rPr>
              <a:t>精确新闻   </a:t>
            </a:r>
            <a:r>
              <a:rPr lang="en-US" altLang="zh-CN" sz="2400">
                <a:latin typeface="黑体" charset="0"/>
                <a:ea typeface="黑体" charset="0"/>
                <a:cs typeface="黑体" charset="0"/>
              </a:rPr>
              <a:t>NPJ</a:t>
            </a:r>
          </a:p>
          <a:p>
            <a:pPr marL="342900" indent="-342900" eaLnBrk="1" hangingPunct="1">
              <a:lnSpc>
                <a:spcPct val="200000"/>
              </a:lnSpc>
              <a:buClr>
                <a:srgbClr val="AD0101"/>
              </a:buClr>
              <a:buFont typeface="Arial" charset="0"/>
              <a:buChar char="•"/>
            </a:pPr>
            <a:r>
              <a:rPr lang="zh-CN" altLang="en-US" sz="2400">
                <a:latin typeface="黑体" charset="0"/>
                <a:ea typeface="黑体" charset="0"/>
                <a:cs typeface="黑体" charset="0"/>
              </a:rPr>
              <a:t>计算机辅助报道   </a:t>
            </a:r>
            <a:r>
              <a:rPr lang="en-US" altLang="zh-CN" sz="2400">
                <a:latin typeface="黑体" charset="0"/>
                <a:ea typeface="黑体" charset="0"/>
                <a:cs typeface="黑体" charset="0"/>
              </a:rPr>
              <a:t>CAR</a:t>
            </a:r>
          </a:p>
          <a:p>
            <a:pPr marL="342900" indent="-342900" eaLnBrk="1" hangingPunct="1">
              <a:lnSpc>
                <a:spcPct val="200000"/>
              </a:lnSpc>
              <a:buClr>
                <a:srgbClr val="AD0101"/>
              </a:buClr>
              <a:buFont typeface="Arial" charset="0"/>
              <a:buChar char="•"/>
            </a:pPr>
            <a:r>
              <a:rPr lang="zh-CN" altLang="en-US" sz="2400">
                <a:latin typeface="黑体" charset="0"/>
                <a:ea typeface="黑体" charset="0"/>
                <a:cs typeface="黑体" charset="0"/>
              </a:rPr>
              <a:t>数据库新闻   </a:t>
            </a:r>
            <a:r>
              <a:rPr lang="en-US" altLang="zh-CN" sz="2400">
                <a:latin typeface="黑体" charset="0"/>
                <a:ea typeface="黑体" charset="0"/>
                <a:cs typeface="黑体" charset="0"/>
              </a:rPr>
              <a:t>DBR</a:t>
            </a:r>
          </a:p>
          <a:p>
            <a:pPr marL="342900" indent="-342900" eaLnBrk="1" hangingPunct="1">
              <a:lnSpc>
                <a:spcPct val="200000"/>
              </a:lnSpc>
              <a:buClr>
                <a:srgbClr val="AD0101"/>
              </a:buClr>
              <a:buFont typeface="Arial" charset="0"/>
              <a:buChar char="•"/>
            </a:pPr>
            <a:r>
              <a:rPr lang="zh-CN" altLang="en-US" sz="2400">
                <a:latin typeface="黑体" charset="0"/>
                <a:ea typeface="黑体" charset="0"/>
                <a:cs typeface="黑体" charset="0"/>
              </a:rPr>
              <a:t>数据新闻   </a:t>
            </a:r>
            <a:r>
              <a:rPr lang="en-US" altLang="zh-CN" sz="2400">
                <a:latin typeface="黑体" charset="0"/>
                <a:ea typeface="黑体" charset="0"/>
                <a:cs typeface="黑体" charset="0"/>
              </a:rPr>
              <a:t>DJ</a:t>
            </a:r>
          </a:p>
        </p:txBody>
      </p:sp>
    </p:spTree>
    <p:extLst>
      <p:ext uri="{BB962C8B-B14F-4D97-AF65-F5344CB8AC3E}">
        <p14:creationId xmlns:p14="http://schemas.microsoft.com/office/powerpoint/2010/main" val="142446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 build="p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标题 1"/>
          <p:cNvSpPr>
            <a:spLocks noGrp="1"/>
          </p:cNvSpPr>
          <p:nvPr>
            <p:ph type="title"/>
          </p:nvPr>
        </p:nvSpPr>
        <p:spPr>
          <a:xfrm>
            <a:off x="762000" y="4271963"/>
            <a:ext cx="2955925" cy="871537"/>
          </a:xfrm>
        </p:spPr>
        <p:txBody>
          <a:bodyPr/>
          <a:lstStyle/>
          <a:p>
            <a:pPr eaLnBrk="1" hangingPunct="1"/>
            <a:r>
              <a:rPr lang="zh-CN" altLang="en-US" b="1">
                <a:latin typeface="黑体" charset="0"/>
                <a:ea typeface="黑体" charset="0"/>
                <a:cs typeface="黑体" charset="0"/>
              </a:rPr>
              <a:t>概念比较</a:t>
            </a:r>
          </a:p>
        </p:txBody>
      </p:sp>
      <p:sp>
        <p:nvSpPr>
          <p:cNvPr id="25602" name="标题 1"/>
          <p:cNvSpPr txBox="1">
            <a:spLocks/>
          </p:cNvSpPr>
          <p:nvPr/>
        </p:nvSpPr>
        <p:spPr bwMode="auto">
          <a:xfrm>
            <a:off x="6172200" y="4724400"/>
            <a:ext cx="2260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eaLnBrk="1" hangingPunct="1"/>
            <a:r>
              <a:rPr lang="en-US" altLang="zh-CN">
                <a:solidFill>
                  <a:srgbClr val="262626"/>
                </a:solidFill>
                <a:latin typeface="Impact" charset="0"/>
              </a:rPr>
              <a:t>Data</a:t>
            </a:r>
            <a:r>
              <a:rPr lang="zh-CN" altLang="en-US">
                <a:solidFill>
                  <a:srgbClr val="262626"/>
                </a:solidFill>
                <a:latin typeface="Impact" charset="0"/>
              </a:rPr>
              <a:t> </a:t>
            </a:r>
            <a:r>
              <a:rPr lang="en-US" altLang="zh-CN">
                <a:solidFill>
                  <a:srgbClr val="262626"/>
                </a:solidFill>
                <a:latin typeface="Impact" charset="0"/>
              </a:rPr>
              <a:t>Journalism</a:t>
            </a:r>
            <a:endParaRPr lang="zh-CN" altLang="en-US">
              <a:solidFill>
                <a:srgbClr val="262626"/>
              </a:solidFill>
              <a:latin typeface="Impact" charset="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025525" y="950913"/>
            <a:ext cx="45720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200000"/>
              </a:lnSpc>
              <a:buClr>
                <a:srgbClr val="AD0101"/>
              </a:buClr>
              <a:buFont typeface="Arial" charset="0"/>
              <a:buChar char="•"/>
            </a:pPr>
            <a:r>
              <a:rPr lang="zh-CN" altLang="en-US" sz="2400">
                <a:latin typeface="黑体" charset="0"/>
                <a:ea typeface="黑体" charset="0"/>
                <a:cs typeface="黑体" charset="0"/>
              </a:rPr>
              <a:t>精确新闻   </a:t>
            </a:r>
            <a:r>
              <a:rPr lang="en-US" altLang="zh-CN" sz="2400">
                <a:latin typeface="黑体" charset="0"/>
                <a:ea typeface="黑体" charset="0"/>
                <a:cs typeface="黑体" charset="0"/>
              </a:rPr>
              <a:t>NPJ</a:t>
            </a:r>
          </a:p>
          <a:p>
            <a:pPr marL="342900" indent="-342900" eaLnBrk="1" hangingPunct="1">
              <a:lnSpc>
                <a:spcPct val="200000"/>
              </a:lnSpc>
              <a:buClr>
                <a:srgbClr val="AD0101"/>
              </a:buClr>
              <a:buFont typeface="Arial" charset="0"/>
              <a:buChar char="•"/>
            </a:pPr>
            <a:r>
              <a:rPr lang="zh-CN" altLang="en-US" sz="2400">
                <a:latin typeface="黑体" charset="0"/>
                <a:ea typeface="黑体" charset="0"/>
                <a:cs typeface="黑体" charset="0"/>
              </a:rPr>
              <a:t>计算机辅助报道   </a:t>
            </a:r>
            <a:r>
              <a:rPr lang="en-US" altLang="zh-CN" sz="2400">
                <a:latin typeface="黑体" charset="0"/>
                <a:ea typeface="黑体" charset="0"/>
                <a:cs typeface="黑体" charset="0"/>
              </a:rPr>
              <a:t>CAR</a:t>
            </a:r>
          </a:p>
          <a:p>
            <a:pPr marL="342900" indent="-342900" eaLnBrk="1" hangingPunct="1">
              <a:lnSpc>
                <a:spcPct val="200000"/>
              </a:lnSpc>
              <a:buClr>
                <a:srgbClr val="AD0101"/>
              </a:buClr>
              <a:buFont typeface="Arial" charset="0"/>
              <a:buChar char="•"/>
            </a:pPr>
            <a:r>
              <a:rPr lang="zh-CN" altLang="en-US" sz="2400">
                <a:latin typeface="黑体" charset="0"/>
                <a:ea typeface="黑体" charset="0"/>
                <a:cs typeface="黑体" charset="0"/>
              </a:rPr>
              <a:t>数据库新闻   </a:t>
            </a:r>
            <a:r>
              <a:rPr lang="en-US" altLang="zh-CN" sz="2400">
                <a:latin typeface="黑体" charset="0"/>
                <a:ea typeface="黑体" charset="0"/>
                <a:cs typeface="黑体" charset="0"/>
              </a:rPr>
              <a:t>DBR</a:t>
            </a:r>
          </a:p>
          <a:p>
            <a:pPr marL="342900" indent="-342900" eaLnBrk="1" hangingPunct="1">
              <a:lnSpc>
                <a:spcPct val="200000"/>
              </a:lnSpc>
              <a:buClr>
                <a:srgbClr val="AD0101"/>
              </a:buClr>
              <a:buFont typeface="Arial" charset="0"/>
              <a:buChar char="•"/>
            </a:pPr>
            <a:r>
              <a:rPr lang="zh-CN" altLang="en-US" sz="2400">
                <a:latin typeface="黑体" charset="0"/>
                <a:ea typeface="黑体" charset="0"/>
                <a:cs typeface="黑体" charset="0"/>
              </a:rPr>
              <a:t>数据新闻   </a:t>
            </a:r>
            <a:r>
              <a:rPr lang="en-US" altLang="zh-CN" sz="2400">
                <a:latin typeface="黑体" charset="0"/>
                <a:ea typeface="黑体" charset="0"/>
                <a:cs typeface="黑体" charset="0"/>
              </a:rPr>
              <a:t>DJ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762000" y="550863"/>
            <a:ext cx="69342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400" b="1">
                <a:latin typeface="黑体" charset="0"/>
                <a:ea typeface="黑体" charset="0"/>
                <a:cs typeface="黑体" charset="0"/>
              </a:rPr>
              <a:t>vs</a:t>
            </a:r>
            <a:r>
              <a:rPr lang="zh-CN" altLang="en-US" sz="2400" b="1"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en-US" altLang="zh-CN" sz="2400" b="1">
                <a:latin typeface="黑体" charset="0"/>
                <a:ea typeface="黑体" charset="0"/>
                <a:cs typeface="黑体" charset="0"/>
              </a:rPr>
              <a:t>NPJ</a:t>
            </a:r>
          </a:p>
          <a:p>
            <a:pPr eaLnBrk="1" hangingPunct="1">
              <a:buFont typeface="Arial" charset="0"/>
              <a:buNone/>
            </a:pPr>
            <a:r>
              <a:rPr lang="en-US" altLang="zh-CN">
                <a:latin typeface="黑体" charset="0"/>
                <a:ea typeface="黑体" charset="0"/>
                <a:cs typeface="黑体" charset="0"/>
              </a:rPr>
              <a:t>1.</a:t>
            </a:r>
            <a:r>
              <a:rPr lang="zh-CN" altLang="en-US">
                <a:latin typeface="黑体" charset="0"/>
                <a:ea typeface="黑体" charset="0"/>
                <a:cs typeface="黑体" charset="0"/>
              </a:rPr>
              <a:t> 数据驱动 </a:t>
            </a:r>
            <a:r>
              <a:rPr lang="en-US" altLang="zh-CN">
                <a:latin typeface="黑体" charset="0"/>
                <a:ea typeface="黑体" charset="0"/>
                <a:cs typeface="黑体" charset="0"/>
              </a:rPr>
              <a:t>vs</a:t>
            </a:r>
            <a:r>
              <a:rPr lang="zh-CN" altLang="en-US">
                <a:latin typeface="黑体" charset="0"/>
                <a:ea typeface="黑体" charset="0"/>
                <a:cs typeface="黑体" charset="0"/>
              </a:rPr>
              <a:t> 利用数据（辅助）</a:t>
            </a:r>
            <a:endParaRPr lang="en-US" altLang="zh-CN">
              <a:latin typeface="黑体" charset="0"/>
              <a:ea typeface="黑体" charset="0"/>
              <a:cs typeface="黑体" charset="0"/>
            </a:endParaRPr>
          </a:p>
          <a:p>
            <a:pPr eaLnBrk="1" hangingPunct="1">
              <a:buFont typeface="Arial" charset="0"/>
              <a:buNone/>
            </a:pPr>
            <a:r>
              <a:rPr lang="zh-CN">
                <a:latin typeface="黑体" charset="0"/>
                <a:ea typeface="黑体" charset="0"/>
                <a:cs typeface="黑体" charset="0"/>
              </a:rPr>
              <a:t>2</a:t>
            </a:r>
            <a:r>
              <a:rPr lang="en-US" altLang="zh-CN">
                <a:latin typeface="黑体" charset="0"/>
                <a:ea typeface="黑体" charset="0"/>
                <a:cs typeface="黑体" charset="0"/>
              </a:rPr>
              <a:t>.</a:t>
            </a:r>
            <a:r>
              <a:rPr lang="zh-CN" altLang="en-US">
                <a:latin typeface="黑体" charset="0"/>
                <a:ea typeface="黑体" charset="0"/>
                <a:cs typeface="黑体" charset="0"/>
              </a:rPr>
              <a:t> 关联分析 </a:t>
            </a:r>
            <a:r>
              <a:rPr lang="en-US" altLang="zh-CN">
                <a:latin typeface="黑体" charset="0"/>
                <a:ea typeface="黑体" charset="0"/>
                <a:cs typeface="黑体" charset="0"/>
              </a:rPr>
              <a:t>vs</a:t>
            </a:r>
            <a:r>
              <a:rPr lang="zh-CN" altLang="en-US">
                <a:latin typeface="黑体" charset="0"/>
                <a:ea typeface="黑体" charset="0"/>
                <a:cs typeface="黑体" charset="0"/>
              </a:rPr>
              <a:t> 因果分析</a:t>
            </a:r>
            <a:endParaRPr lang="en-US" altLang="zh-CN">
              <a:latin typeface="黑体" charset="0"/>
              <a:ea typeface="黑体" charset="0"/>
              <a:cs typeface="黑体" charset="0"/>
            </a:endParaRPr>
          </a:p>
          <a:p>
            <a:pPr eaLnBrk="1" hangingPunct="1">
              <a:buFont typeface="Arial" charset="0"/>
              <a:buNone/>
            </a:pPr>
            <a:endParaRPr lang="en-US" altLang="zh-CN" sz="2800">
              <a:latin typeface="黑体" charset="0"/>
              <a:ea typeface="黑体" charset="0"/>
              <a:cs typeface="黑体" charset="0"/>
            </a:endParaRPr>
          </a:p>
          <a:p>
            <a:pPr eaLnBrk="1" hangingPunct="1"/>
            <a:r>
              <a:rPr lang="en-US" altLang="zh-CN" sz="2400" b="1">
                <a:latin typeface="黑体" charset="0"/>
                <a:ea typeface="黑体" charset="0"/>
                <a:cs typeface="黑体" charset="0"/>
              </a:rPr>
              <a:t>vs</a:t>
            </a:r>
            <a:r>
              <a:rPr lang="zh-CN" altLang="en-US" sz="2400" b="1"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en-US" altLang="zh-CN" sz="2400" b="1">
                <a:latin typeface="黑体" charset="0"/>
                <a:ea typeface="黑体" charset="0"/>
                <a:cs typeface="黑体" charset="0"/>
              </a:rPr>
              <a:t>CAR</a:t>
            </a:r>
          </a:p>
          <a:p>
            <a:pPr eaLnBrk="1" hangingPunct="1"/>
            <a:r>
              <a:rPr lang="zh-CN">
                <a:latin typeface="黑体" charset="0"/>
                <a:ea typeface="黑体" charset="0"/>
                <a:cs typeface="黑体" charset="0"/>
              </a:rPr>
              <a:t>1</a:t>
            </a:r>
            <a:r>
              <a:rPr lang="en-US" altLang="zh-CN">
                <a:latin typeface="黑体" charset="0"/>
                <a:ea typeface="黑体" charset="0"/>
                <a:cs typeface="黑体" charset="0"/>
              </a:rPr>
              <a:t>.</a:t>
            </a:r>
            <a:r>
              <a:rPr lang="zh-CN" altLang="en-US">
                <a:latin typeface="黑体" charset="0"/>
                <a:ea typeface="黑体" charset="0"/>
                <a:cs typeface="黑体" charset="0"/>
              </a:rPr>
              <a:t> 数据加工与挖掘 </a:t>
            </a:r>
            <a:r>
              <a:rPr lang="en-US" altLang="zh-CN">
                <a:latin typeface="黑体" charset="0"/>
                <a:ea typeface="黑体" charset="0"/>
                <a:cs typeface="黑体" charset="0"/>
              </a:rPr>
              <a:t>vs</a:t>
            </a:r>
            <a:r>
              <a:rPr lang="zh-CN" altLang="en-US">
                <a:latin typeface="黑体" charset="0"/>
                <a:ea typeface="黑体" charset="0"/>
                <a:cs typeface="黑体" charset="0"/>
              </a:rPr>
              <a:t> 寻找和采集数据</a:t>
            </a:r>
            <a:endParaRPr lang="en-US" altLang="zh-CN">
              <a:latin typeface="黑体" charset="0"/>
              <a:ea typeface="黑体" charset="0"/>
              <a:cs typeface="黑体" charset="0"/>
            </a:endParaRPr>
          </a:p>
          <a:p>
            <a:pPr eaLnBrk="1" hangingPunct="1"/>
            <a:r>
              <a:rPr lang="zh-CN">
                <a:latin typeface="黑体" charset="0"/>
                <a:ea typeface="黑体" charset="0"/>
                <a:cs typeface="黑体" charset="0"/>
              </a:rPr>
              <a:t>2</a:t>
            </a:r>
            <a:r>
              <a:rPr lang="en-US" altLang="zh-CN">
                <a:latin typeface="黑体" charset="0"/>
                <a:ea typeface="黑体" charset="0"/>
                <a:cs typeface="黑体" charset="0"/>
              </a:rPr>
              <a:t>.</a:t>
            </a:r>
            <a:r>
              <a:rPr lang="zh-CN" altLang="en-US">
                <a:latin typeface="黑体" charset="0"/>
                <a:ea typeface="黑体" charset="0"/>
                <a:cs typeface="黑体" charset="0"/>
              </a:rPr>
              <a:t> 数据讲故事 </a:t>
            </a:r>
            <a:r>
              <a:rPr lang="en-US" altLang="zh-CN">
                <a:latin typeface="黑体" charset="0"/>
                <a:ea typeface="黑体" charset="0"/>
                <a:cs typeface="黑体" charset="0"/>
              </a:rPr>
              <a:t>vs</a:t>
            </a:r>
            <a:r>
              <a:rPr lang="zh-CN" altLang="en-US">
                <a:latin typeface="黑体" charset="0"/>
                <a:ea typeface="黑体" charset="0"/>
                <a:cs typeface="黑体" charset="0"/>
              </a:rPr>
              <a:t> 数据辅助讲故事</a:t>
            </a:r>
            <a:endParaRPr lang="en-US" altLang="zh-CN">
              <a:latin typeface="黑体" charset="0"/>
              <a:ea typeface="黑体" charset="0"/>
              <a:cs typeface="黑体" charset="0"/>
            </a:endParaRPr>
          </a:p>
          <a:p>
            <a:pPr eaLnBrk="1" hangingPunct="1"/>
            <a:endParaRPr lang="en-US" altLang="zh-CN">
              <a:latin typeface="黑体" charset="0"/>
              <a:ea typeface="黑体" charset="0"/>
              <a:cs typeface="黑体" charset="0"/>
            </a:endParaRPr>
          </a:p>
          <a:p>
            <a:pPr eaLnBrk="1" hangingPunct="1"/>
            <a:r>
              <a:rPr lang="en-US" altLang="zh-CN" sz="2400" b="1">
                <a:latin typeface="黑体" charset="0"/>
                <a:ea typeface="黑体" charset="0"/>
                <a:cs typeface="黑体" charset="0"/>
              </a:rPr>
              <a:t>vs</a:t>
            </a:r>
            <a:r>
              <a:rPr lang="zh-CN" altLang="en-US" sz="2400" b="1"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en-US" altLang="zh-CN" sz="2400" b="1">
                <a:latin typeface="黑体" charset="0"/>
                <a:ea typeface="黑体" charset="0"/>
                <a:cs typeface="黑体" charset="0"/>
              </a:rPr>
              <a:t>DBR</a:t>
            </a:r>
          </a:p>
          <a:p>
            <a:pPr eaLnBrk="1" hangingPunct="1">
              <a:buFont typeface="Arial" charset="0"/>
              <a:buNone/>
            </a:pPr>
            <a:r>
              <a:rPr lang="en-US" altLang="zh-CN" sz="2000">
                <a:latin typeface="黑体" charset="0"/>
                <a:ea typeface="黑体" charset="0"/>
                <a:cs typeface="黑体" charset="0"/>
              </a:rPr>
              <a:t>1.</a:t>
            </a:r>
            <a:r>
              <a:rPr lang="zh-CN" altLang="en-US" sz="2000">
                <a:latin typeface="黑体" charset="0"/>
                <a:ea typeface="黑体" charset="0"/>
                <a:cs typeface="黑体" charset="0"/>
              </a:rPr>
              <a:t> 数据价值挖掘 </a:t>
            </a:r>
            <a:r>
              <a:rPr lang="en-US" altLang="zh-CN" sz="2000">
                <a:latin typeface="黑体" charset="0"/>
                <a:ea typeface="黑体" charset="0"/>
                <a:cs typeface="黑体" charset="0"/>
              </a:rPr>
              <a:t>vs</a:t>
            </a:r>
            <a:r>
              <a:rPr lang="zh-CN" altLang="en-US" sz="2000">
                <a:latin typeface="黑体" charset="0"/>
                <a:ea typeface="黑体" charset="0"/>
                <a:cs typeface="黑体" charset="0"/>
              </a:rPr>
              <a:t> 数据整合</a:t>
            </a:r>
            <a:endParaRPr lang="en-US" altLang="zh-CN" sz="2000">
              <a:latin typeface="黑体" charset="0"/>
              <a:ea typeface="黑体" charset="0"/>
              <a:cs typeface="黑体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CN" sz="2000">
                <a:latin typeface="黑体" charset="0"/>
                <a:ea typeface="黑体" charset="0"/>
                <a:cs typeface="黑体" charset="0"/>
              </a:rPr>
              <a:t>2.</a:t>
            </a:r>
            <a:r>
              <a:rPr lang="zh-CN" altLang="en-US" sz="2000">
                <a:latin typeface="黑体" charset="0"/>
                <a:ea typeface="黑体" charset="0"/>
                <a:cs typeface="黑体" charset="0"/>
              </a:rPr>
              <a:t> 数据驱动 </a:t>
            </a:r>
            <a:r>
              <a:rPr lang="en-US" altLang="zh-CN" sz="2000">
                <a:latin typeface="黑体" charset="0"/>
                <a:ea typeface="黑体" charset="0"/>
                <a:cs typeface="黑体" charset="0"/>
              </a:rPr>
              <a:t>vs</a:t>
            </a:r>
            <a:r>
              <a:rPr lang="zh-CN" altLang="en-US" sz="2000">
                <a:latin typeface="黑体" charset="0"/>
                <a:ea typeface="黑体" charset="0"/>
                <a:cs typeface="黑体" charset="0"/>
              </a:rPr>
              <a:t> 文字的辅助</a:t>
            </a:r>
            <a:endParaRPr lang="en-US" altLang="zh-CN" sz="2000">
              <a:latin typeface="黑体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30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标题 1"/>
          <p:cNvSpPr txBox="1">
            <a:spLocks/>
          </p:cNvSpPr>
          <p:nvPr/>
        </p:nvSpPr>
        <p:spPr bwMode="auto">
          <a:xfrm>
            <a:off x="6172200" y="4724400"/>
            <a:ext cx="2260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eaLnBrk="1" hangingPunct="1"/>
            <a:r>
              <a:rPr lang="en-US" altLang="zh-CN">
                <a:solidFill>
                  <a:srgbClr val="262626"/>
                </a:solidFill>
                <a:latin typeface="Impact" charset="0"/>
              </a:rPr>
              <a:t>Data</a:t>
            </a:r>
            <a:r>
              <a:rPr lang="zh-CN" altLang="en-US">
                <a:solidFill>
                  <a:srgbClr val="262626"/>
                </a:solidFill>
                <a:latin typeface="Impact" charset="0"/>
              </a:rPr>
              <a:t> </a:t>
            </a:r>
            <a:r>
              <a:rPr lang="en-US" altLang="zh-CN">
                <a:solidFill>
                  <a:srgbClr val="262626"/>
                </a:solidFill>
                <a:latin typeface="Impact" charset="0"/>
              </a:rPr>
              <a:t>Journalism</a:t>
            </a:r>
            <a:endParaRPr lang="zh-CN" altLang="en-US">
              <a:solidFill>
                <a:srgbClr val="262626"/>
              </a:solidFill>
              <a:latin typeface="Impact" charset="0"/>
            </a:endParaRPr>
          </a:p>
        </p:txBody>
      </p: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762000" y="550863"/>
            <a:ext cx="6934200" cy="4592637"/>
            <a:chOff x="762000" y="551300"/>
            <a:chExt cx="6934200" cy="4592200"/>
          </a:xfrm>
        </p:grpSpPr>
        <p:sp>
          <p:nvSpPr>
            <p:cNvPr id="26629" name="标题 1"/>
            <p:cNvSpPr txBox="1">
              <a:spLocks/>
            </p:cNvSpPr>
            <p:nvPr/>
          </p:nvSpPr>
          <p:spPr bwMode="auto">
            <a:xfrm>
              <a:off x="762000" y="4271963"/>
              <a:ext cx="2955925" cy="871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>
                <a:defRPr kumimoji="1" sz="2400">
                  <a:solidFill>
                    <a:schemeClr val="tx1"/>
                  </a:solidFill>
                  <a:latin typeface="Times New Roman" charset="0"/>
                  <a:ea typeface="宋体" charset="0"/>
                  <a:cs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9pPr>
            </a:lstStyle>
            <a:p>
              <a:pPr eaLnBrk="1" hangingPunct="1"/>
              <a:r>
                <a:rPr lang="zh-CN" altLang="en-US" sz="5400" b="1">
                  <a:solidFill>
                    <a:srgbClr val="262626"/>
                  </a:solidFill>
                  <a:latin typeface="黑体" charset="0"/>
                  <a:ea typeface="黑体" charset="0"/>
                  <a:cs typeface="黑体" charset="0"/>
                </a:rPr>
                <a:t>概念比较</a:t>
              </a:r>
            </a:p>
          </p:txBody>
        </p:sp>
        <p:sp>
          <p:nvSpPr>
            <p:cNvPr id="26630" name="矩形 2"/>
            <p:cNvSpPr>
              <a:spLocks noChangeArrowheads="1"/>
            </p:cNvSpPr>
            <p:nvPr/>
          </p:nvSpPr>
          <p:spPr bwMode="auto">
            <a:xfrm>
              <a:off x="762000" y="551300"/>
              <a:ext cx="6934200" cy="363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2400" b="1">
                  <a:latin typeface="黑体" charset="0"/>
                  <a:ea typeface="黑体" charset="0"/>
                  <a:cs typeface="黑体" charset="0"/>
                </a:rPr>
                <a:t>vs</a:t>
              </a:r>
              <a:r>
                <a:rPr lang="zh-CN" altLang="en-US" sz="2400" b="1">
                  <a:latin typeface="黑体" charset="0"/>
                  <a:ea typeface="黑体" charset="0"/>
                  <a:cs typeface="黑体" charset="0"/>
                </a:rPr>
                <a:t> </a:t>
              </a:r>
              <a:r>
                <a:rPr lang="en-US" altLang="zh-CN" sz="2400" b="1">
                  <a:latin typeface="黑体" charset="0"/>
                  <a:ea typeface="黑体" charset="0"/>
                  <a:cs typeface="黑体" charset="0"/>
                </a:rPr>
                <a:t>NPJ</a:t>
              </a:r>
            </a:p>
            <a:p>
              <a:pPr eaLnBrk="1" hangingPunct="1">
                <a:buFont typeface="Arial" charset="0"/>
                <a:buNone/>
              </a:pPr>
              <a:r>
                <a:rPr lang="en-US" altLang="zh-CN">
                  <a:latin typeface="黑体" charset="0"/>
                  <a:ea typeface="黑体" charset="0"/>
                  <a:cs typeface="黑体" charset="0"/>
                </a:rPr>
                <a:t>1.</a:t>
              </a:r>
              <a:r>
                <a:rPr lang="zh-CN" altLang="en-US">
                  <a:latin typeface="黑体" charset="0"/>
                  <a:ea typeface="黑体" charset="0"/>
                  <a:cs typeface="黑体" charset="0"/>
                </a:rPr>
                <a:t> 数据驱动 </a:t>
              </a:r>
              <a:r>
                <a:rPr lang="en-US" altLang="zh-CN">
                  <a:latin typeface="黑体" charset="0"/>
                  <a:ea typeface="黑体" charset="0"/>
                  <a:cs typeface="黑体" charset="0"/>
                </a:rPr>
                <a:t>vs</a:t>
              </a:r>
              <a:r>
                <a:rPr lang="zh-CN" altLang="en-US">
                  <a:latin typeface="黑体" charset="0"/>
                  <a:ea typeface="黑体" charset="0"/>
                  <a:cs typeface="黑体" charset="0"/>
                </a:rPr>
                <a:t> 利用数据（辅助）</a:t>
              </a:r>
              <a:endParaRPr lang="en-US" altLang="zh-CN">
                <a:latin typeface="黑体" charset="0"/>
                <a:ea typeface="黑体" charset="0"/>
                <a:cs typeface="黑体" charset="0"/>
              </a:endParaRPr>
            </a:p>
            <a:p>
              <a:pPr eaLnBrk="1" hangingPunct="1">
                <a:buFont typeface="Arial" charset="0"/>
                <a:buNone/>
              </a:pPr>
              <a:r>
                <a:rPr lang="zh-CN">
                  <a:latin typeface="黑体" charset="0"/>
                  <a:ea typeface="黑体" charset="0"/>
                  <a:cs typeface="黑体" charset="0"/>
                </a:rPr>
                <a:t>2</a:t>
              </a:r>
              <a:r>
                <a:rPr lang="en-US" altLang="zh-CN">
                  <a:latin typeface="黑体" charset="0"/>
                  <a:ea typeface="黑体" charset="0"/>
                  <a:cs typeface="黑体" charset="0"/>
                </a:rPr>
                <a:t>.</a:t>
              </a:r>
              <a:r>
                <a:rPr lang="zh-CN" altLang="en-US">
                  <a:latin typeface="黑体" charset="0"/>
                  <a:ea typeface="黑体" charset="0"/>
                  <a:cs typeface="黑体" charset="0"/>
                </a:rPr>
                <a:t> 关联分析 </a:t>
              </a:r>
              <a:r>
                <a:rPr lang="en-US" altLang="zh-CN">
                  <a:latin typeface="黑体" charset="0"/>
                  <a:ea typeface="黑体" charset="0"/>
                  <a:cs typeface="黑体" charset="0"/>
                </a:rPr>
                <a:t>vs</a:t>
              </a:r>
              <a:r>
                <a:rPr lang="zh-CN" altLang="en-US">
                  <a:latin typeface="黑体" charset="0"/>
                  <a:ea typeface="黑体" charset="0"/>
                  <a:cs typeface="黑体" charset="0"/>
                </a:rPr>
                <a:t> 因果分析</a:t>
              </a:r>
              <a:endParaRPr lang="en-US" altLang="zh-CN">
                <a:latin typeface="黑体" charset="0"/>
                <a:ea typeface="黑体" charset="0"/>
                <a:cs typeface="黑体" charset="0"/>
              </a:endParaRPr>
            </a:p>
            <a:p>
              <a:pPr eaLnBrk="1" hangingPunct="1">
                <a:buFont typeface="Arial" charset="0"/>
                <a:buNone/>
              </a:pPr>
              <a:endParaRPr lang="en-US" altLang="zh-CN" sz="2800">
                <a:latin typeface="黑体" charset="0"/>
                <a:ea typeface="黑体" charset="0"/>
                <a:cs typeface="黑体" charset="0"/>
              </a:endParaRPr>
            </a:p>
            <a:p>
              <a:pPr eaLnBrk="1" hangingPunct="1"/>
              <a:r>
                <a:rPr lang="en-US" altLang="zh-CN" sz="2400" b="1">
                  <a:latin typeface="黑体" charset="0"/>
                  <a:ea typeface="黑体" charset="0"/>
                  <a:cs typeface="黑体" charset="0"/>
                </a:rPr>
                <a:t>vs</a:t>
              </a:r>
              <a:r>
                <a:rPr lang="zh-CN" altLang="en-US" sz="2400" b="1">
                  <a:latin typeface="黑体" charset="0"/>
                  <a:ea typeface="黑体" charset="0"/>
                  <a:cs typeface="黑体" charset="0"/>
                </a:rPr>
                <a:t> </a:t>
              </a:r>
              <a:r>
                <a:rPr lang="en-US" altLang="zh-CN" sz="2400" b="1">
                  <a:latin typeface="黑体" charset="0"/>
                  <a:ea typeface="黑体" charset="0"/>
                  <a:cs typeface="黑体" charset="0"/>
                </a:rPr>
                <a:t>CAR</a:t>
              </a:r>
            </a:p>
            <a:p>
              <a:pPr eaLnBrk="1" hangingPunct="1"/>
              <a:r>
                <a:rPr lang="zh-CN">
                  <a:latin typeface="黑体" charset="0"/>
                  <a:ea typeface="黑体" charset="0"/>
                  <a:cs typeface="黑体" charset="0"/>
                </a:rPr>
                <a:t>1</a:t>
              </a:r>
              <a:r>
                <a:rPr lang="en-US" altLang="zh-CN">
                  <a:latin typeface="黑体" charset="0"/>
                  <a:ea typeface="黑体" charset="0"/>
                  <a:cs typeface="黑体" charset="0"/>
                </a:rPr>
                <a:t>.</a:t>
              </a:r>
              <a:r>
                <a:rPr lang="zh-CN" altLang="en-US">
                  <a:latin typeface="黑体" charset="0"/>
                  <a:ea typeface="黑体" charset="0"/>
                  <a:cs typeface="黑体" charset="0"/>
                </a:rPr>
                <a:t> 数据加工与挖掘 </a:t>
              </a:r>
              <a:r>
                <a:rPr lang="en-US" altLang="zh-CN">
                  <a:latin typeface="黑体" charset="0"/>
                  <a:ea typeface="黑体" charset="0"/>
                  <a:cs typeface="黑体" charset="0"/>
                </a:rPr>
                <a:t>vs</a:t>
              </a:r>
              <a:r>
                <a:rPr lang="zh-CN" altLang="en-US">
                  <a:latin typeface="黑体" charset="0"/>
                  <a:ea typeface="黑体" charset="0"/>
                  <a:cs typeface="黑体" charset="0"/>
                </a:rPr>
                <a:t> 寻找和采集数据</a:t>
              </a:r>
              <a:endParaRPr lang="en-US" altLang="zh-CN">
                <a:latin typeface="黑体" charset="0"/>
                <a:ea typeface="黑体" charset="0"/>
                <a:cs typeface="黑体" charset="0"/>
              </a:endParaRPr>
            </a:p>
            <a:p>
              <a:pPr eaLnBrk="1" hangingPunct="1"/>
              <a:r>
                <a:rPr lang="zh-CN">
                  <a:latin typeface="黑体" charset="0"/>
                  <a:ea typeface="黑体" charset="0"/>
                  <a:cs typeface="黑体" charset="0"/>
                </a:rPr>
                <a:t>2</a:t>
              </a:r>
              <a:r>
                <a:rPr lang="en-US" altLang="zh-CN">
                  <a:latin typeface="黑体" charset="0"/>
                  <a:ea typeface="黑体" charset="0"/>
                  <a:cs typeface="黑体" charset="0"/>
                </a:rPr>
                <a:t>.</a:t>
              </a:r>
              <a:r>
                <a:rPr lang="zh-CN" altLang="en-US">
                  <a:latin typeface="黑体" charset="0"/>
                  <a:ea typeface="黑体" charset="0"/>
                  <a:cs typeface="黑体" charset="0"/>
                </a:rPr>
                <a:t> 数据讲故事 </a:t>
              </a:r>
              <a:r>
                <a:rPr lang="en-US" altLang="zh-CN">
                  <a:latin typeface="黑体" charset="0"/>
                  <a:ea typeface="黑体" charset="0"/>
                  <a:cs typeface="黑体" charset="0"/>
                </a:rPr>
                <a:t>vs</a:t>
              </a:r>
              <a:r>
                <a:rPr lang="zh-CN" altLang="en-US">
                  <a:latin typeface="黑体" charset="0"/>
                  <a:ea typeface="黑体" charset="0"/>
                  <a:cs typeface="黑体" charset="0"/>
                </a:rPr>
                <a:t> 数据辅助讲故事</a:t>
              </a:r>
              <a:endParaRPr lang="en-US" altLang="zh-CN">
                <a:latin typeface="黑体" charset="0"/>
                <a:ea typeface="黑体" charset="0"/>
                <a:cs typeface="黑体" charset="0"/>
              </a:endParaRPr>
            </a:p>
            <a:p>
              <a:pPr eaLnBrk="1" hangingPunct="1"/>
              <a:endParaRPr lang="en-US" altLang="zh-CN">
                <a:latin typeface="黑体" charset="0"/>
                <a:ea typeface="黑体" charset="0"/>
                <a:cs typeface="黑体" charset="0"/>
              </a:endParaRPr>
            </a:p>
            <a:p>
              <a:pPr eaLnBrk="1" hangingPunct="1"/>
              <a:r>
                <a:rPr lang="en-US" altLang="zh-CN" sz="2400" b="1">
                  <a:latin typeface="黑体" charset="0"/>
                  <a:ea typeface="黑体" charset="0"/>
                  <a:cs typeface="黑体" charset="0"/>
                </a:rPr>
                <a:t>vs</a:t>
              </a:r>
              <a:r>
                <a:rPr lang="zh-CN" altLang="en-US" sz="2400" b="1">
                  <a:latin typeface="黑体" charset="0"/>
                  <a:ea typeface="黑体" charset="0"/>
                  <a:cs typeface="黑体" charset="0"/>
                </a:rPr>
                <a:t> </a:t>
              </a:r>
              <a:r>
                <a:rPr lang="en-US" altLang="zh-CN" sz="2400" b="1">
                  <a:latin typeface="黑体" charset="0"/>
                  <a:ea typeface="黑体" charset="0"/>
                  <a:cs typeface="黑体" charset="0"/>
                </a:rPr>
                <a:t>DBR</a:t>
              </a:r>
            </a:p>
            <a:p>
              <a:pPr eaLnBrk="1" hangingPunct="1">
                <a:buFont typeface="Arial" charset="0"/>
                <a:buNone/>
              </a:pPr>
              <a:r>
                <a:rPr lang="en-US" altLang="zh-CN" sz="2000">
                  <a:latin typeface="黑体" charset="0"/>
                  <a:ea typeface="黑体" charset="0"/>
                  <a:cs typeface="黑体" charset="0"/>
                </a:rPr>
                <a:t>1.</a:t>
              </a:r>
              <a:r>
                <a:rPr lang="zh-CN" altLang="en-US" sz="2000">
                  <a:latin typeface="黑体" charset="0"/>
                  <a:ea typeface="黑体" charset="0"/>
                  <a:cs typeface="黑体" charset="0"/>
                </a:rPr>
                <a:t> 数据价值挖掘 </a:t>
              </a:r>
              <a:r>
                <a:rPr lang="en-US" altLang="zh-CN" sz="2000">
                  <a:latin typeface="黑体" charset="0"/>
                  <a:ea typeface="黑体" charset="0"/>
                  <a:cs typeface="黑体" charset="0"/>
                </a:rPr>
                <a:t>vs</a:t>
              </a:r>
              <a:r>
                <a:rPr lang="zh-CN" altLang="en-US" sz="2000">
                  <a:latin typeface="黑体" charset="0"/>
                  <a:ea typeface="黑体" charset="0"/>
                  <a:cs typeface="黑体" charset="0"/>
                </a:rPr>
                <a:t> 数据整合</a:t>
              </a:r>
              <a:endParaRPr lang="en-US" altLang="zh-CN" sz="2000">
                <a:latin typeface="黑体" charset="0"/>
                <a:ea typeface="黑体" charset="0"/>
                <a:cs typeface="黑体" charset="0"/>
              </a:endParaRPr>
            </a:p>
            <a:p>
              <a:pPr eaLnBrk="1" hangingPunct="1">
                <a:buFont typeface="Arial" charset="0"/>
                <a:buNone/>
              </a:pPr>
              <a:r>
                <a:rPr lang="en-US" altLang="zh-CN" sz="2000">
                  <a:latin typeface="黑体" charset="0"/>
                  <a:ea typeface="黑体" charset="0"/>
                  <a:cs typeface="黑体" charset="0"/>
                </a:rPr>
                <a:t>2.</a:t>
              </a:r>
              <a:r>
                <a:rPr lang="zh-CN" altLang="en-US" sz="2000">
                  <a:latin typeface="黑体" charset="0"/>
                  <a:ea typeface="黑体" charset="0"/>
                  <a:cs typeface="黑体" charset="0"/>
                </a:rPr>
                <a:t> 数据驱动 </a:t>
              </a:r>
              <a:r>
                <a:rPr lang="en-US" altLang="zh-CN" sz="2000">
                  <a:latin typeface="黑体" charset="0"/>
                  <a:ea typeface="黑体" charset="0"/>
                  <a:cs typeface="黑体" charset="0"/>
                </a:rPr>
                <a:t>vs</a:t>
              </a:r>
              <a:r>
                <a:rPr lang="zh-CN" altLang="en-US" sz="2000">
                  <a:latin typeface="黑体" charset="0"/>
                  <a:ea typeface="黑体" charset="0"/>
                  <a:cs typeface="黑体" charset="0"/>
                </a:rPr>
                <a:t> 文字的辅助</a:t>
              </a:r>
              <a:endParaRPr lang="en-US" altLang="zh-CN" sz="2000">
                <a:latin typeface="黑体" charset="0"/>
                <a:ea typeface="黑体" charset="0"/>
                <a:cs typeface="黑体" charset="0"/>
              </a:endParaRPr>
            </a:p>
          </p:txBody>
        </p:sp>
      </p:grp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771525" y="4219575"/>
            <a:ext cx="15763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>
                <a:latin typeface="黑体" charset="0"/>
                <a:ea typeface="黑体" charset="0"/>
                <a:cs typeface="黑体" charset="0"/>
              </a:rPr>
              <a:t>脉络</a:t>
            </a:r>
            <a:endParaRPr lang="zh-CN" altLang="en-US" sz="54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152400"/>
            <a:ext cx="6473825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55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771525" y="152400"/>
            <a:ext cx="7942263" cy="4991100"/>
            <a:chOff x="771841" y="152695"/>
            <a:chExt cx="7942634" cy="4990805"/>
          </a:xfrm>
        </p:grpSpPr>
        <p:sp>
          <p:nvSpPr>
            <p:cNvPr id="27651" name="矩形 2"/>
            <p:cNvSpPr>
              <a:spLocks noChangeArrowheads="1"/>
            </p:cNvSpPr>
            <p:nvPr/>
          </p:nvSpPr>
          <p:spPr bwMode="auto">
            <a:xfrm>
              <a:off x="771841" y="4220170"/>
              <a:ext cx="1576072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5400" b="1">
                  <a:latin typeface="黑体" charset="0"/>
                  <a:ea typeface="黑体" charset="0"/>
                  <a:cs typeface="黑体" charset="0"/>
                </a:rPr>
                <a:t>脉络</a:t>
              </a:r>
              <a:endParaRPr lang="zh-CN" altLang="en-US" sz="5400"/>
            </a:p>
          </p:txBody>
        </p:sp>
        <p:pic>
          <p:nvPicPr>
            <p:cNvPr id="27652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9962" y="152695"/>
              <a:ext cx="6474513" cy="4901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50" name="标题 1"/>
          <p:cNvSpPr txBox="1">
            <a:spLocks/>
          </p:cNvSpPr>
          <p:nvPr/>
        </p:nvSpPr>
        <p:spPr bwMode="auto">
          <a:xfrm>
            <a:off x="6172200" y="4724400"/>
            <a:ext cx="2260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eaLnBrk="1" hangingPunct="1"/>
            <a:r>
              <a:rPr lang="en-US" altLang="zh-CN">
                <a:solidFill>
                  <a:srgbClr val="262626"/>
                </a:solidFill>
                <a:latin typeface="Impact" charset="0"/>
              </a:rPr>
              <a:t>Data</a:t>
            </a:r>
            <a:r>
              <a:rPr lang="zh-CN" altLang="en-US">
                <a:solidFill>
                  <a:srgbClr val="262626"/>
                </a:solidFill>
                <a:latin typeface="Impact" charset="0"/>
              </a:rPr>
              <a:t> </a:t>
            </a:r>
            <a:r>
              <a:rPr lang="en-US" altLang="zh-CN">
                <a:solidFill>
                  <a:srgbClr val="262626"/>
                </a:solidFill>
                <a:latin typeface="Impact" charset="0"/>
              </a:rPr>
              <a:t>Journalism</a:t>
            </a:r>
            <a:endParaRPr lang="zh-CN" altLang="en-US">
              <a:solidFill>
                <a:srgbClr val="262626"/>
              </a:solidFill>
              <a:latin typeface="Impac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0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标题 1"/>
          <p:cNvSpPr>
            <a:spLocks noGrp="1"/>
          </p:cNvSpPr>
          <p:nvPr>
            <p:ph type="title"/>
          </p:nvPr>
        </p:nvSpPr>
        <p:spPr>
          <a:xfrm>
            <a:off x="762000" y="4302125"/>
            <a:ext cx="7635875" cy="738188"/>
          </a:xfrm>
        </p:spPr>
        <p:txBody>
          <a:bodyPr/>
          <a:lstStyle/>
          <a:p>
            <a:r>
              <a:rPr lang="zh-CN" altLang="en-US" sz="3600" dirty="0">
                <a:latin typeface="微软雅黑" charset="0"/>
                <a:ea typeface="微软雅黑" charset="0"/>
                <a:cs typeface="微软雅黑" charset="0"/>
              </a:rPr>
              <a:t>开办数据新闻项目的院系 </a:t>
            </a:r>
          </a:p>
        </p:txBody>
      </p:sp>
      <p:sp>
        <p:nvSpPr>
          <p:cNvPr id="28674" name="内容占位符 2"/>
          <p:cNvSpPr>
            <a:spLocks noGrp="1"/>
          </p:cNvSpPr>
          <p:nvPr>
            <p:ph idx="1"/>
          </p:nvPr>
        </p:nvSpPr>
        <p:spPr bwMode="auto">
          <a:xfrm>
            <a:off x="762000" y="571500"/>
            <a:ext cx="7543800" cy="351161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charset="0"/>
                <a:ea typeface="微软雅黑" charset="0"/>
                <a:cs typeface="微软雅黑" charset="0"/>
              </a:rPr>
              <a:t>美国：哥伦比亚大学、密苏里大学、西北大学、 斯坦福大学、加州大学伯克利分校、迈阿密大学 等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charset="0"/>
                <a:ea typeface="微软雅黑" charset="0"/>
                <a:cs typeface="微软雅黑" charset="0"/>
              </a:rPr>
              <a:t>香港：香港大学新闻及传媒研究中心、香港城市大学媒体与传播系、香港中文大学新闻与传播学院等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charset="0"/>
                <a:ea typeface="微软雅黑" charset="0"/>
                <a:cs typeface="微软雅黑" charset="0"/>
              </a:rPr>
              <a:t>内地：中传媒、人大、复旦、南大等</a:t>
            </a:r>
            <a:r>
              <a:rPr lang="en-US" altLang="zh-CN" sz="2000" dirty="0">
                <a:latin typeface="微软雅黑" charset="0"/>
                <a:ea typeface="微软雅黑" charset="0"/>
                <a:cs typeface="微软雅黑" charset="0"/>
              </a:rPr>
              <a:t>30</a:t>
            </a:r>
            <a:r>
              <a:rPr lang="zh-CN" altLang="en-US" sz="2000" dirty="0">
                <a:latin typeface="微软雅黑" charset="0"/>
                <a:ea typeface="微软雅黑" charset="0"/>
                <a:cs typeface="微软雅黑" charset="0"/>
              </a:rPr>
              <a:t>多所高校</a:t>
            </a:r>
            <a:r>
              <a:rPr lang="zh-CN" altLang="zh-CN" sz="2000" dirty="0">
                <a:latin typeface="微软雅黑" charset="0"/>
                <a:ea typeface="微软雅黑" charset="0"/>
                <a:cs typeface="微软雅黑" charset="0"/>
              </a:rPr>
              <a:t>（</a:t>
            </a:r>
            <a:r>
              <a:rPr lang="zh-CN" altLang="en-US" sz="2000" dirty="0">
                <a:latin typeface="微软雅黑" charset="0"/>
                <a:ea typeface="微软雅黑" charset="0"/>
                <a:cs typeface="微软雅黑" charset="0"/>
              </a:rPr>
              <a:t>不完全统计）</a:t>
            </a:r>
          </a:p>
        </p:txBody>
      </p:sp>
    </p:spTree>
    <p:extLst>
      <p:ext uri="{BB962C8B-B14F-4D97-AF65-F5344CB8AC3E}">
        <p14:creationId xmlns:p14="http://schemas.microsoft.com/office/powerpoint/2010/main" val="592852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charset="0"/>
                <a:ea typeface="微软雅黑" charset="0"/>
                <a:cs typeface="微软雅黑" charset="0"/>
              </a:rPr>
              <a:t>二、选题、数据（获取与分析）与可视化以及整个作品的关系</a:t>
            </a:r>
            <a:endParaRPr lang="en-US" altLang="zh-CN" sz="2800" dirty="0">
              <a:latin typeface="微软雅黑" charset="0"/>
              <a:ea typeface="微软雅黑" charset="0"/>
              <a:cs typeface="微软雅黑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800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CN" altLang="en-US" sz="2800" dirty="0">
                <a:latin typeface="Microsoft YaHei" charset="-122"/>
                <a:ea typeface="Microsoft YaHei" charset="-122"/>
                <a:cs typeface="Microsoft YaHei" charset="-122"/>
              </a:rPr>
              <a:t>（一）选题与选题角度</a:t>
            </a:r>
          </a:p>
        </p:txBody>
      </p:sp>
    </p:spTree>
    <p:extLst>
      <p:ext uri="{BB962C8B-B14F-4D97-AF65-F5344CB8AC3E}">
        <p14:creationId xmlns:p14="http://schemas.microsoft.com/office/powerpoint/2010/main" val="1692019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选题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作品选题和角度（数据新闻大赛获奖名单</a:t>
            </a:r>
            <a:r>
              <a:rPr lang="en-US" altLang="zh-CN" dirty="0"/>
              <a:t>.</a:t>
            </a:r>
            <a:r>
              <a:rPr lang="en-US" altLang="zh-CN" dirty="0" err="1"/>
              <a:t>xls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US" altLang="zh-CN" dirty="0">
                <a:hlinkClick r:id="rId2"/>
              </a:rPr>
              <a:t>2023</a:t>
            </a:r>
            <a:r>
              <a:rPr lang="zh-CN" altLang="en-US" dirty="0">
                <a:hlinkClick r:id="rId2"/>
              </a:rPr>
              <a:t>年中国数据内容年度案例</a:t>
            </a:r>
            <a:endParaRPr lang="en-US" altLang="zh-CN" dirty="0"/>
          </a:p>
          <a:p>
            <a:r>
              <a:rPr lang="en-US" altLang="zh-CN" dirty="0">
                <a:hlinkClick r:id="rId3"/>
              </a:rPr>
              <a:t>2022</a:t>
            </a:r>
            <a:r>
              <a:rPr lang="zh-CN" altLang="en-US" dirty="0">
                <a:hlinkClick r:id="rId3"/>
              </a:rPr>
              <a:t>年中国数据内容年度案例及提名作品</a:t>
            </a:r>
            <a:endParaRPr lang="en-US" altLang="zh-CN" dirty="0"/>
          </a:p>
          <a:p>
            <a:r>
              <a:rPr lang="en-US" altLang="zh-CN" dirty="0">
                <a:hlinkClick r:id="rId4"/>
              </a:rPr>
              <a:t>2021</a:t>
            </a:r>
            <a:r>
              <a:rPr lang="zh-CN" altLang="en-US" dirty="0">
                <a:hlinkClick r:id="rId4"/>
              </a:rPr>
              <a:t>中国数据内容大赛提名名单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08410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88066" name="内容占位符 2"/>
          <p:cNvSpPr>
            <a:spLocks noGrp="1"/>
          </p:cNvSpPr>
          <p:nvPr>
            <p:ph idx="1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你如何理解数据新闻</a:t>
            </a:r>
            <a:r>
              <a:rPr lang="en-US" altLang="zh-CN" dirty="0">
                <a:latin typeface="微软雅黑" charset="0"/>
                <a:ea typeface="微软雅黑" charset="0"/>
                <a:cs typeface="微软雅黑" charset="0"/>
              </a:rPr>
              <a:t>/</a:t>
            </a: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数据新闻报道？</a:t>
            </a:r>
            <a:endParaRPr lang="en-US" altLang="zh-CN" dirty="0">
              <a:latin typeface="微软雅黑" charset="0"/>
              <a:ea typeface="微软雅黑" charset="0"/>
              <a:cs typeface="微软雅黑" charset="0"/>
            </a:endParaRPr>
          </a:p>
          <a:p>
            <a:endParaRPr lang="en-US" altLang="zh-CN" dirty="0">
              <a:latin typeface="微软雅黑" charset="0"/>
              <a:ea typeface="微软雅黑" charset="0"/>
              <a:cs typeface="微软雅黑" charset="0"/>
            </a:endParaRPr>
          </a:p>
          <a:p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想从这门课学到什么？</a:t>
            </a:r>
            <a:endParaRPr lang="en-US" altLang="zh-CN" dirty="0">
              <a:latin typeface="微软雅黑" charset="0"/>
              <a:ea typeface="微软雅黑" charset="0"/>
              <a:cs typeface="微软雅黑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494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63945-78B1-484A-9E6E-CCEC6E2FC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1A4635-E5C5-D547-80E5-853E388DB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hlinkClick r:id="rId2"/>
              </a:rPr>
              <a:t>世界环境日｜假如名画有续集，会是什么样？</a:t>
            </a:r>
            <a:r>
              <a:rPr lang="zh-CN" altLang="en-US" dirty="0"/>
              <a:t>（</a:t>
            </a:r>
            <a:r>
              <a:rPr lang="en-US" altLang="zh-CN" dirty="0"/>
              <a:t>AI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>
                <a:hlinkClick r:id="rId3"/>
              </a:rPr>
              <a:t>挤爆寺庙的年轻人，上香比上学还认真</a:t>
            </a:r>
            <a:endParaRPr lang="en-US" altLang="zh-CN" dirty="0"/>
          </a:p>
          <a:p>
            <a:r>
              <a:rPr lang="en-US" altLang="zh-CN" dirty="0">
                <a:hlinkClick r:id="rId4"/>
              </a:rPr>
              <a:t>1017</a:t>
            </a:r>
            <a:r>
              <a:rPr lang="zh-CN" altLang="en-US" dirty="0">
                <a:hlinkClick r:id="rId4"/>
              </a:rPr>
              <a:t>条分享帖，带你发现生活中的性别语言暴力</a:t>
            </a:r>
            <a:endParaRPr lang="en-US" altLang="zh-CN" dirty="0"/>
          </a:p>
          <a:p>
            <a:r>
              <a:rPr lang="en-US" altLang="zh-CN" dirty="0">
                <a:hlinkClick r:id="rId5"/>
              </a:rPr>
              <a:t>86</a:t>
            </a:r>
            <a:r>
              <a:rPr lang="zh-CN" altLang="en-US" dirty="0">
                <a:hlinkClick r:id="rId5"/>
              </a:rPr>
              <a:t>万帧动作捕捉画面，暴露了哪些颈椎问题</a:t>
            </a:r>
            <a:endParaRPr lang="zh-CN" altLang="en-US" dirty="0"/>
          </a:p>
          <a:p>
            <a:endParaRPr kumimoji="1" lang="zh-CN" altLang="en-US" dirty="0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00160908-9C3F-7D4C-A898-BA9FBAFD6E3F}"/>
              </a:ext>
            </a:extLst>
          </p:cNvPr>
          <p:cNvSpPr txBox="1">
            <a:spLocks/>
          </p:cNvSpPr>
          <p:nvPr/>
        </p:nvSpPr>
        <p:spPr bwMode="auto">
          <a:xfrm>
            <a:off x="762000" y="3571461"/>
            <a:ext cx="8382000" cy="13335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5400" kern="1200">
                <a:solidFill>
                  <a:srgbClr val="262626"/>
                </a:solidFill>
                <a:latin typeface="+mj-lt"/>
                <a:ea typeface="宋体" charset="0"/>
                <a:cs typeface="宋体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rgbClr val="262626"/>
                </a:solidFill>
                <a:latin typeface="Impact" charset="0"/>
                <a:ea typeface="宋体" charset="0"/>
                <a:cs typeface="宋体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rgbClr val="262626"/>
                </a:solidFill>
                <a:latin typeface="Impact" charset="0"/>
                <a:ea typeface="宋体" charset="0"/>
                <a:cs typeface="宋体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rgbClr val="262626"/>
                </a:solidFill>
                <a:latin typeface="Impact" charset="0"/>
                <a:ea typeface="宋体" charset="0"/>
                <a:cs typeface="宋体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rgbClr val="262626"/>
                </a:solidFill>
                <a:latin typeface="Impact" charset="0"/>
                <a:ea typeface="宋体" charset="0"/>
                <a:cs typeface="宋体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z="4000" dirty="0"/>
              <a:t>2023</a:t>
            </a:r>
            <a:r>
              <a:rPr lang="zh-CN" altLang="en-US" sz="4000" dirty="0"/>
              <a:t>中国数据内容大赛提名部分作品</a:t>
            </a:r>
          </a:p>
        </p:txBody>
      </p:sp>
    </p:spTree>
    <p:extLst>
      <p:ext uri="{BB962C8B-B14F-4D97-AF65-F5344CB8AC3E}">
        <p14:creationId xmlns:p14="http://schemas.microsoft.com/office/powerpoint/2010/main" val="3912728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A2B867-32B1-3347-9517-B61868718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527B0E-07BA-6141-9E5A-99946AF02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>
                <a:hlinkClick r:id="rId2"/>
              </a:rPr>
              <a:t>在春天，</a:t>
            </a:r>
            <a:r>
              <a:rPr kumimoji="1" lang="en-US" altLang="zh-CN" dirty="0">
                <a:hlinkClick r:id="rId2"/>
              </a:rPr>
              <a:t>1020</a:t>
            </a:r>
            <a:r>
              <a:rPr kumimoji="1" lang="zh-CN" altLang="en-US" dirty="0">
                <a:hlinkClick r:id="rId2"/>
              </a:rPr>
              <a:t>个人和团购群消息赛跑</a:t>
            </a:r>
            <a:endParaRPr kumimoji="1" lang="en-US" altLang="zh-CN" dirty="0"/>
          </a:p>
          <a:p>
            <a:r>
              <a:rPr kumimoji="1" lang="zh-CN" altLang="en-US" dirty="0">
                <a:hlinkClick r:id="rId3"/>
              </a:rPr>
              <a:t>致命的迁徙</a:t>
            </a:r>
            <a:endParaRPr kumimoji="1" lang="en-US" altLang="zh-CN" dirty="0"/>
          </a:p>
          <a:p>
            <a:r>
              <a:rPr lang="zh-CN" altLang="en-US" dirty="0">
                <a:hlinkClick r:id="rId4"/>
              </a:rPr>
              <a:t>躺赢的速度与激情</a:t>
            </a:r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80100A7D-D8F7-0847-9C5E-728BF6261256}"/>
              </a:ext>
            </a:extLst>
          </p:cNvPr>
          <p:cNvSpPr txBox="1">
            <a:spLocks/>
          </p:cNvSpPr>
          <p:nvPr/>
        </p:nvSpPr>
        <p:spPr bwMode="auto">
          <a:xfrm>
            <a:off x="762000" y="3571461"/>
            <a:ext cx="8382000" cy="13335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5400" kern="1200">
                <a:solidFill>
                  <a:srgbClr val="262626"/>
                </a:solidFill>
                <a:latin typeface="+mj-lt"/>
                <a:ea typeface="宋体" charset="0"/>
                <a:cs typeface="宋体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rgbClr val="262626"/>
                </a:solidFill>
                <a:latin typeface="Impact" charset="0"/>
                <a:ea typeface="宋体" charset="0"/>
                <a:cs typeface="宋体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rgbClr val="262626"/>
                </a:solidFill>
                <a:latin typeface="Impact" charset="0"/>
                <a:ea typeface="宋体" charset="0"/>
                <a:cs typeface="宋体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rgbClr val="262626"/>
                </a:solidFill>
                <a:latin typeface="Impact" charset="0"/>
                <a:ea typeface="宋体" charset="0"/>
                <a:cs typeface="宋体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rgbClr val="262626"/>
                </a:solidFill>
                <a:latin typeface="Impact" charset="0"/>
                <a:ea typeface="宋体" charset="0"/>
                <a:cs typeface="宋体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z="4000" dirty="0"/>
              <a:t>2022</a:t>
            </a:r>
            <a:r>
              <a:rPr lang="zh-CN" altLang="en-US" sz="4000" dirty="0"/>
              <a:t>中国数据内容大赛提名部分作品</a:t>
            </a:r>
          </a:p>
        </p:txBody>
      </p:sp>
    </p:spTree>
    <p:extLst>
      <p:ext uri="{BB962C8B-B14F-4D97-AF65-F5344CB8AC3E}">
        <p14:creationId xmlns:p14="http://schemas.microsoft.com/office/powerpoint/2010/main" val="3776572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0923E1-F42D-5247-89BC-798FCCAF0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571461"/>
            <a:ext cx="8382000" cy="1333500"/>
          </a:xfrm>
        </p:spPr>
        <p:txBody>
          <a:bodyPr/>
          <a:lstStyle/>
          <a:p>
            <a:r>
              <a:rPr lang="en-US" altLang="zh-CN" sz="4000" dirty="0"/>
              <a:t>2021</a:t>
            </a:r>
            <a:r>
              <a:rPr lang="zh-CN" altLang="en-US" sz="4000" dirty="0"/>
              <a:t>中国数据内容大赛提名部分作品</a:t>
            </a:r>
            <a:endParaRPr kumimoji="1"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5728F5F-56B3-5D4F-B8FD-2307E7D17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>
                <a:hlinkClick r:id="rId3"/>
              </a:rPr>
              <a:t>我们与癌的距离：癌症真的年轻化了吗？</a:t>
            </a:r>
            <a:endParaRPr kumimoji="1" lang="en-US" altLang="zh-CN" dirty="0"/>
          </a:p>
          <a:p>
            <a:r>
              <a:rPr lang="zh-CN" altLang="en-US" dirty="0">
                <a:hlinkClick r:id="rId4"/>
              </a:rPr>
              <a:t>勿知我姓名：流调信息公开的边界</a:t>
            </a:r>
            <a:endParaRPr kumimoji="1" lang="en-US" altLang="zh-CN" dirty="0"/>
          </a:p>
          <a:p>
            <a:r>
              <a:rPr lang="zh-CN" altLang="en-US" dirty="0">
                <a:hlinkClick r:id="rId5"/>
              </a:rPr>
              <a:t>爆款新春歌曲调配指南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2174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CN" altLang="en-US" sz="2800" dirty="0">
                <a:latin typeface="Microsoft YaHei" charset="-122"/>
                <a:ea typeface="Microsoft YaHei" charset="-122"/>
                <a:cs typeface="Microsoft YaHei" charset="-122"/>
              </a:rPr>
              <a:t>（二）数据与计算思维</a:t>
            </a:r>
          </a:p>
        </p:txBody>
      </p:sp>
    </p:spTree>
    <p:extLst>
      <p:ext uri="{BB962C8B-B14F-4D97-AF65-F5344CB8AC3E}">
        <p14:creationId xmlns:p14="http://schemas.microsoft.com/office/powerpoint/2010/main" val="1126169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图片 3" descr="WechatIMG7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0"/>
            <a:ext cx="4343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 descr="一个程序员的自我修养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0"/>
            <a:ext cx="5715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14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914" y="472108"/>
            <a:ext cx="3695764" cy="4934998"/>
          </a:xfrm>
        </p:spPr>
      </p:pic>
    </p:spTree>
    <p:extLst>
      <p:ext uri="{BB962C8B-B14F-4D97-AF65-F5344CB8AC3E}">
        <p14:creationId xmlns:p14="http://schemas.microsoft.com/office/powerpoint/2010/main" val="685841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E06E7A7-A0B7-DF49-895B-750AAFB08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08F751B7-995F-0C4F-954D-7C370226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Mark </a:t>
            </a:r>
            <a:r>
              <a:rPr lang="en-US" altLang="zh-CN" dirty="0" err="1"/>
              <a:t>Zackrobot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3A1E17-602F-224F-BABF-40C96DCD8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hlinkClick r:id="rId3"/>
              </a:rPr>
              <a:t>https://www.zhihu.com/question/272047806</a:t>
            </a:r>
            <a:endParaRPr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3097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00254" y="1957449"/>
            <a:ext cx="2408712" cy="1333500"/>
          </a:xfrm>
        </p:spPr>
        <p:txBody>
          <a:bodyPr/>
          <a:lstStyle/>
          <a:p>
            <a:pPr algn="ctr"/>
            <a:r>
              <a:rPr kumimoji="1"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特朗普卧底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764" y="-46540"/>
            <a:ext cx="3240866" cy="5761540"/>
          </a:xfrm>
        </p:spPr>
      </p:pic>
    </p:spTree>
    <p:extLst>
      <p:ext uri="{BB962C8B-B14F-4D97-AF65-F5344CB8AC3E}">
        <p14:creationId xmlns:p14="http://schemas.microsoft.com/office/powerpoint/2010/main" val="7772208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>
                <a:latin typeface="Microsoft YaHei" charset="-122"/>
                <a:ea typeface="Microsoft YaHei" charset="-122"/>
                <a:cs typeface="Microsoft YaHei" charset="-122"/>
              </a:rPr>
              <a:t>我们不必成为一个程序员。</a:t>
            </a:r>
            <a:endParaRPr lang="en-US" altLang="zh-CN" sz="28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endParaRPr lang="en-US" altLang="zh-CN" sz="28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2800" dirty="0">
                <a:latin typeface="Microsoft YaHei" charset="-122"/>
                <a:ea typeface="Microsoft YaHei" charset="-122"/>
                <a:cs typeface="Microsoft YaHei" charset="-122"/>
              </a:rPr>
              <a:t>仅仅是具备编程的大致逻辑与素养</a:t>
            </a:r>
            <a:r>
              <a:rPr lang="zh-CN" altLang="en-US" sz="28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344255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289"/>
            <a:ext cx="7218307" cy="1028700"/>
          </a:xfrm>
        </p:spPr>
        <p:txBody>
          <a:bodyPr>
            <a:noAutofit/>
          </a:bodyPr>
          <a:lstStyle/>
          <a:p>
            <a:r>
              <a:rPr lang="en-US" altLang="zh-CN" sz="4000" dirty="0">
                <a:latin typeface="Microsoft YaHei" charset="-122"/>
                <a:ea typeface="Microsoft YaHei" charset="-122"/>
                <a:cs typeface="Microsoft YaHei" charset="-122"/>
              </a:rPr>
              <a:t>Warm-up activity: </a:t>
            </a:r>
            <a:r>
              <a:rPr lang="zh-CN" altLang="en-US" sz="4000" dirty="0">
                <a:latin typeface="Microsoft YaHei" charset="-122"/>
                <a:ea typeface="Microsoft YaHei" charset="-122"/>
                <a:cs typeface="Microsoft YaHei" charset="-122"/>
              </a:rPr>
              <a:t>计算思维 </a:t>
            </a:r>
            <a:endParaRPr kumimoji="1" lang="zh-CN" altLang="en-US" sz="40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0124" y="1687781"/>
            <a:ext cx="7543800" cy="32385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altLang="zh-CN" dirty="0">
                <a:latin typeface="Wingdings"/>
              </a:rPr>
              <a:t>§</a:t>
            </a:r>
            <a:r>
              <a:rPr lang="zh-CN" altLang="en-US" dirty="0"/>
              <a:t> </a:t>
            </a:r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一共有</a:t>
            </a:r>
            <a:r>
              <a:rPr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25</a:t>
            </a:r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匹马</a:t>
            </a:r>
            <a:r>
              <a:rPr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,</a:t>
            </a:r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有一个赛场</a:t>
            </a:r>
            <a:r>
              <a:rPr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,</a:t>
            </a:r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赛场有</a:t>
            </a:r>
            <a:r>
              <a:rPr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5</a:t>
            </a:r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个赛道</a:t>
            </a:r>
            <a:r>
              <a:rPr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, </a:t>
            </a:r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就是说最多同时可以有</a:t>
            </a:r>
            <a:r>
              <a:rPr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5</a:t>
            </a:r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匹马一起比赛。假设每匹马都跑的很稳定</a:t>
            </a:r>
            <a:r>
              <a:rPr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,</a:t>
            </a:r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不用任何其他工具</a:t>
            </a:r>
            <a:r>
              <a:rPr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,</a:t>
            </a:r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只通过马与马之间的比赛</a:t>
            </a:r>
            <a:r>
              <a:rPr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,</a:t>
            </a:r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试问</a:t>
            </a:r>
            <a:r>
              <a:rPr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,</a:t>
            </a:r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最少得比多少场才能知道跑得最快的</a:t>
            </a:r>
            <a:r>
              <a:rPr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5</a:t>
            </a:r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匹马</a:t>
            </a:r>
            <a:r>
              <a:rPr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? </a:t>
            </a:r>
            <a:endParaRPr lang="zh-CN" altLang="en-US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65571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1999" y="3810000"/>
            <a:ext cx="8027437" cy="1333500"/>
          </a:xfrm>
        </p:spPr>
        <p:txBody>
          <a:bodyPr/>
          <a:lstStyle/>
          <a:p>
            <a:r>
              <a:rPr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Main</a:t>
            </a:r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Questions</a:t>
            </a:r>
            <a:endParaRPr kumimoji="1" lang="zh-CN" alt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charset="2"/>
              <a:buChar char="l"/>
            </a:pP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一、什么是数据新闻</a:t>
            </a:r>
            <a:endParaRPr lang="en-US" altLang="zh-CN" dirty="0">
              <a:latin typeface="微软雅黑" charset="0"/>
              <a:ea typeface="微软雅黑" charset="0"/>
              <a:cs typeface="微软雅黑" charset="0"/>
            </a:endParaRPr>
          </a:p>
          <a:p>
            <a:pPr>
              <a:lnSpc>
                <a:spcPct val="150000"/>
              </a:lnSpc>
              <a:buFont typeface="Wingdings" charset="2"/>
              <a:buChar char="l"/>
            </a:pP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二、选题、数据（获取与分析）与可视化以及整个作品的关系</a:t>
            </a:r>
            <a:endParaRPr lang="en-US" altLang="zh-CN" dirty="0">
              <a:latin typeface="微软雅黑" charset="0"/>
              <a:ea typeface="微软雅黑" charset="0"/>
              <a:cs typeface="微软雅黑" charset="0"/>
            </a:endParaRPr>
          </a:p>
          <a:p>
            <a:pPr>
              <a:lnSpc>
                <a:spcPct val="150000"/>
              </a:lnSpc>
              <a:buFont typeface="Wingdings" charset="2"/>
              <a:buChar char="l"/>
            </a:pP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三、什么是更好的数据新闻（具备什么特质）</a:t>
            </a:r>
          </a:p>
        </p:txBody>
      </p:sp>
    </p:spTree>
    <p:extLst>
      <p:ext uri="{BB962C8B-B14F-4D97-AF65-F5344CB8AC3E}">
        <p14:creationId xmlns:p14="http://schemas.microsoft.com/office/powerpoint/2010/main" val="15640069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何谓计算思维</a:t>
            </a:r>
            <a:r>
              <a:rPr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? </a:t>
            </a:r>
            <a:endParaRPr kumimoji="1" lang="zh-CN" alt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pic>
        <p:nvPicPr>
          <p:cNvPr id="6" name="图片 5" descr="屏幕快照 2016-03-03 上午9.40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002" y="538243"/>
            <a:ext cx="4613261" cy="352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5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>
                <a:latin typeface="Microsoft YaHei" charset="-122"/>
                <a:ea typeface="Microsoft YaHei" charset="-122"/>
                <a:cs typeface="Microsoft YaHei" charset="-122"/>
              </a:rPr>
              <a:t>（三）数据与可视化呈现</a:t>
            </a:r>
            <a:endParaRPr kumimoji="1" lang="zh-CN" altLang="en-US" sz="28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20924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数据与可视化</a:t>
            </a:r>
            <a:r>
              <a:rPr kumimoji="1"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呈现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世界无烟日策划</a:t>
            </a:r>
            <a:r>
              <a:rPr lang="en-US" altLang="zh-CN" dirty="0"/>
              <a:t>——</a:t>
            </a:r>
            <a:r>
              <a:rPr lang="zh-CN" altLang="en-US" dirty="0"/>
              <a:t>非平装烟盒</a:t>
            </a:r>
            <a:r>
              <a:rPr lang="en-US" altLang="zh-CN" dirty="0">
                <a:hlinkClick r:id="rId2"/>
              </a:rPr>
              <a:t>http://file.caixin.com/datanews_mobile/notobacco/</a:t>
            </a:r>
            <a:endParaRPr lang="en-US" altLang="zh-CN" dirty="0"/>
          </a:p>
          <a:p>
            <a:r>
              <a:rPr kumimoji="1" lang="zh-CN" altLang="en-US" dirty="0"/>
              <a:t>高校师生关系调查</a:t>
            </a:r>
            <a:r>
              <a:rPr lang="en-US" altLang="zh-CN" dirty="0">
                <a:hlinkClick r:id="rId3"/>
              </a:rPr>
              <a:t>http://datanews.caixin.com/mobile/interactive/2019/gaoxiao/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951298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storytelling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dirty="0">
                <a:latin typeface="Microsoft YaHei" charset="-122"/>
                <a:ea typeface="Microsoft YaHei" charset="-122"/>
                <a:cs typeface="Microsoft YaHei" charset="-122"/>
              </a:rPr>
              <a:t>Hans</a:t>
            </a:r>
            <a:r>
              <a:rPr kumimoji="1" lang="zh-CN" altLang="en-US" sz="3200" dirty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kumimoji="1" lang="en-US" altLang="zh-CN" sz="3200" dirty="0" err="1">
                <a:latin typeface="Microsoft YaHei" charset="-122"/>
                <a:ea typeface="Microsoft YaHei" charset="-122"/>
                <a:cs typeface="Microsoft YaHei" charset="-122"/>
              </a:rPr>
              <a:t>Rosling</a:t>
            </a:r>
            <a:endParaRPr kumimoji="1" lang="en-US" altLang="zh-CN" sz="32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3200" dirty="0">
                <a:latin typeface="Microsoft YaHei" charset="-122"/>
                <a:ea typeface="Microsoft YaHei" charset="-122"/>
                <a:cs typeface="Microsoft YaHei" charset="-122"/>
              </a:rPr>
              <a:t>你有拖延症吗</a:t>
            </a:r>
          </a:p>
        </p:txBody>
      </p:sp>
    </p:spTree>
    <p:extLst>
      <p:ext uri="{BB962C8B-B14F-4D97-AF65-F5344CB8AC3E}">
        <p14:creationId xmlns:p14="http://schemas.microsoft.com/office/powerpoint/2010/main" val="189484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storytelling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>
                <a:latin typeface="Microsoft YaHei" charset="-122"/>
                <a:ea typeface="Microsoft YaHei" charset="-122"/>
                <a:cs typeface="Microsoft YaHei" charset="-122"/>
              </a:rPr>
              <a:t>比较</a:t>
            </a:r>
            <a:r>
              <a:rPr kumimoji="1" lang="zh-CN" altLang="en-US" sz="3200" dirty="0">
                <a:latin typeface="Microsoft YaHei" charset="-122"/>
                <a:ea typeface="Microsoft YaHei" charset="-122"/>
                <a:cs typeface="Microsoft YaHei" charset="-122"/>
              </a:rPr>
              <a:t>（异</a:t>
            </a:r>
            <a:r>
              <a:rPr kumimoji="1" lang="en-US" altLang="zh-CN" sz="3200" dirty="0">
                <a:latin typeface="Microsoft YaHei" charset="-122"/>
                <a:ea typeface="Microsoft YaHei" charset="-122"/>
                <a:cs typeface="Microsoft YaHei" charset="-122"/>
              </a:rPr>
              <a:t>/</a:t>
            </a:r>
            <a:r>
              <a:rPr kumimoji="1" lang="zh-CN" altLang="en-US" sz="3200" dirty="0">
                <a:latin typeface="Microsoft YaHei" charset="-122"/>
                <a:ea typeface="Microsoft YaHei" charset="-122"/>
                <a:cs typeface="Microsoft YaHei" charset="-122"/>
              </a:rPr>
              <a:t>同）</a:t>
            </a:r>
            <a:endParaRPr kumimoji="1" lang="en-US" altLang="zh-CN" sz="32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3200" dirty="0">
                <a:latin typeface="Microsoft YaHei" charset="-122"/>
                <a:ea typeface="Microsoft YaHei" charset="-122"/>
                <a:cs typeface="Microsoft YaHei" charset="-122"/>
              </a:rPr>
              <a:t>因果</a:t>
            </a:r>
            <a:r>
              <a:rPr lang="en-US" altLang="zh-CN" sz="3200" dirty="0">
                <a:latin typeface="Microsoft YaHei" charset="-122"/>
                <a:ea typeface="Microsoft YaHei" charset="-122"/>
                <a:cs typeface="Microsoft YaHei" charset="-122"/>
              </a:rPr>
              <a:t>/</a:t>
            </a:r>
            <a:r>
              <a:rPr lang="zh-CN" altLang="en-US" sz="3200" dirty="0">
                <a:latin typeface="Microsoft YaHei" charset="-122"/>
                <a:ea typeface="Microsoft YaHei" charset="-122"/>
                <a:cs typeface="Microsoft YaHei" charset="-122"/>
              </a:rPr>
              <a:t>趋势</a:t>
            </a:r>
            <a:endParaRPr lang="en-US" altLang="zh-CN" sz="32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zh-CN" altLang="en-US" sz="3200" dirty="0">
                <a:latin typeface="Microsoft YaHei" charset="-122"/>
                <a:ea typeface="Microsoft YaHei" charset="-122"/>
                <a:cs typeface="Microsoft YaHei" charset="-122"/>
              </a:rPr>
              <a:t>空间分布（内</a:t>
            </a:r>
            <a:r>
              <a:rPr kumimoji="1" lang="en-US" altLang="zh-CN" sz="3200" dirty="0">
                <a:latin typeface="Microsoft YaHei" charset="-122"/>
                <a:ea typeface="Microsoft YaHei" charset="-122"/>
                <a:cs typeface="Microsoft YaHei" charset="-122"/>
              </a:rPr>
              <a:t>/</a:t>
            </a:r>
            <a:r>
              <a:rPr kumimoji="1" lang="zh-CN" altLang="en-US" sz="3200" dirty="0">
                <a:latin typeface="Microsoft YaHei" charset="-122"/>
                <a:ea typeface="Microsoft YaHei" charset="-122"/>
                <a:cs typeface="Microsoft YaHei" charset="-122"/>
              </a:rPr>
              <a:t>外）</a:t>
            </a:r>
            <a:endParaRPr kumimoji="1" lang="en-US" altLang="zh-CN" sz="32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3200" dirty="0">
                <a:latin typeface="Microsoft YaHei" charset="-122"/>
                <a:ea typeface="Microsoft YaHei" charset="-122"/>
                <a:cs typeface="Microsoft YaHei" charset="-122"/>
              </a:rPr>
              <a:t>描述与解释</a:t>
            </a:r>
            <a:endParaRPr kumimoji="1" lang="en-US" altLang="zh-CN" sz="32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509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标题 1"/>
          <p:cNvSpPr>
            <a:spLocks noGrp="1"/>
          </p:cNvSpPr>
          <p:nvPr>
            <p:ph type="title"/>
          </p:nvPr>
        </p:nvSpPr>
        <p:spPr>
          <a:xfrm>
            <a:off x="762000" y="4575175"/>
            <a:ext cx="6781800" cy="568325"/>
          </a:xfrm>
        </p:spPr>
        <p:txBody>
          <a:bodyPr/>
          <a:lstStyle/>
          <a:p>
            <a:r>
              <a:rPr lang="zh-CN" altLang="en-US" sz="4400" dirty="0">
                <a:latin typeface="微软雅黑" charset="0"/>
                <a:ea typeface="微软雅黑" charset="0"/>
                <a:cs typeface="微软雅黑" charset="0"/>
              </a:rPr>
              <a:t>数据新闻与讲故事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2000" y="571500"/>
            <a:ext cx="7543800" cy="356624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  <a:defRPr/>
            </a:pPr>
            <a:r>
              <a:rPr lang="zh-CN" altLang="zh-CN" dirty="0"/>
              <a:t>数据新闻是用数据（数字）来尽可能地讲述最好的故事。它既不是数学，也不是画图，更不是写代码。讲故事是第一位也是最重要的（数学、图表与代码是为此服务的）。</a:t>
            </a:r>
          </a:p>
          <a:p>
            <a:pPr>
              <a:lnSpc>
                <a:spcPct val="160000"/>
              </a:lnSpc>
              <a:defRPr/>
            </a:pPr>
            <a:r>
              <a:rPr lang="zh-CN" altLang="zh-CN" dirty="0"/>
              <a:t>不能单单只想到某个或某些词，而是应该思考如何用最好的方式来讲述该故事。</a:t>
            </a:r>
          </a:p>
          <a:p>
            <a:pPr>
              <a:lnSpc>
                <a:spcPct val="160000"/>
              </a:lnSpc>
              <a:defRPr/>
            </a:pPr>
            <a:r>
              <a:rPr lang="zh-CN" altLang="zh-CN" dirty="0"/>
              <a:t>数据新闻使用的手段与工具不停在变化，但是也出现了越来越多更方便的、更尖端的能够处理和分析数据的工具。</a:t>
            </a:r>
            <a:r>
              <a:rPr lang="zh-CN" altLang="en-US" dirty="0"/>
              <a:t>（哥伦比亚大学课程）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6993957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2D9070-115C-7647-82B6-8AE4E68E4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故事与数据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FACFE5E9-D356-1A49-A435-C3085AD618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593" y="571500"/>
            <a:ext cx="4898285" cy="3681718"/>
          </a:xfrm>
        </p:spPr>
      </p:pic>
    </p:spTree>
    <p:extLst>
      <p:ext uri="{BB962C8B-B14F-4D97-AF65-F5344CB8AC3E}">
        <p14:creationId xmlns:p14="http://schemas.microsoft.com/office/powerpoint/2010/main" val="2582103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3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905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charset="2"/>
              <a:buChar char="l"/>
            </a:pPr>
            <a:r>
              <a:rPr lang="zh-CN" altLang="en-US" sz="2800" dirty="0">
                <a:latin typeface="微软雅黑" charset="0"/>
                <a:ea typeface="微软雅黑" charset="0"/>
                <a:cs typeface="微软雅黑" charset="0"/>
              </a:rPr>
              <a:t>三、什么是更好的数据新闻（有什么特质）</a:t>
            </a:r>
          </a:p>
        </p:txBody>
      </p:sp>
    </p:spTree>
    <p:extLst>
      <p:ext uri="{BB962C8B-B14F-4D97-AF65-F5344CB8AC3E}">
        <p14:creationId xmlns:p14="http://schemas.microsoft.com/office/powerpoint/2010/main" val="10089927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新闻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>
                <a:hlinkClick r:id="rId3"/>
              </a:rPr>
              <a:t>帮特朗普吹头发</a:t>
            </a:r>
            <a:endParaRPr kumimoji="1" lang="en-US" altLang="zh-CN" dirty="0"/>
          </a:p>
          <a:p>
            <a:r>
              <a:rPr lang="zh-CN" altLang="en-US" dirty="0">
                <a:hlinkClick r:id="rId4"/>
              </a:rPr>
              <a:t>中国旱涝五百年</a:t>
            </a:r>
            <a:endParaRPr kumimoji="1"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00" y="571500"/>
            <a:ext cx="3187700" cy="4292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0"/>
            <a:ext cx="344377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1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4381500"/>
            <a:ext cx="6781800" cy="762000"/>
          </a:xfrm>
        </p:spPr>
        <p:txBody>
          <a:bodyPr/>
          <a:lstStyle/>
          <a:p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数据新闻</a:t>
            </a:r>
            <a:endParaRPr kumimoji="1" lang="zh-CN" alt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 descr="屏幕快照 2016-03-17 上午8.40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47" y="0"/>
            <a:ext cx="7443753" cy="422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603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新闻六要素</a:t>
            </a:r>
          </a:p>
        </p:txBody>
      </p:sp>
      <p:sp>
        <p:nvSpPr>
          <p:cNvPr id="32770" name="内容占位符 2"/>
          <p:cNvSpPr>
            <a:spLocks noGrp="1"/>
          </p:cNvSpPr>
          <p:nvPr>
            <p:ph idx="1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lnSpc>
                <a:spcPct val="200000"/>
              </a:lnSpc>
            </a:pPr>
            <a:r>
              <a:rPr lang="zh-CN" altLang="en-US" sz="1900" dirty="0">
                <a:solidFill>
                  <a:schemeClr val="tx1"/>
                </a:solidFill>
                <a:latin typeface="黑体" charset="0"/>
                <a:ea typeface="黑体" charset="0"/>
                <a:cs typeface="黑体" charset="0"/>
              </a:rPr>
              <a:t>怀疑我女朋友是学新闻的，平时跟我通电话熟练运用</a:t>
            </a:r>
            <a:r>
              <a:rPr lang="en-US" altLang="zh-CN" sz="1900" dirty="0">
                <a:solidFill>
                  <a:schemeClr val="tx1"/>
                </a:solidFill>
                <a:latin typeface="黑体" charset="0"/>
                <a:ea typeface="黑体" charset="0"/>
                <a:cs typeface="黑体" charset="0"/>
              </a:rPr>
              <a:t>5W</a:t>
            </a:r>
            <a:r>
              <a:rPr lang="zh-CN" altLang="en-US" sz="1900" dirty="0">
                <a:solidFill>
                  <a:schemeClr val="tx1"/>
                </a:solidFill>
                <a:latin typeface="黑体" charset="0"/>
                <a:ea typeface="黑体" charset="0"/>
                <a:cs typeface="黑体" charset="0"/>
              </a:rPr>
              <a:t>（</a:t>
            </a:r>
            <a:r>
              <a:rPr lang="en-US" altLang="zh-CN" sz="1900" dirty="0">
                <a:solidFill>
                  <a:schemeClr val="tx1"/>
                </a:solidFill>
                <a:latin typeface="黑体" charset="0"/>
                <a:ea typeface="黑体" charset="0"/>
                <a:cs typeface="黑体" charset="0"/>
              </a:rPr>
              <a:t>who what when where why</a:t>
            </a:r>
            <a:r>
              <a:rPr lang="zh-CN" altLang="en-US" sz="1900" dirty="0">
                <a:solidFill>
                  <a:schemeClr val="tx1"/>
                </a:solidFill>
                <a:latin typeface="黑体" charset="0"/>
                <a:ea typeface="黑体" charset="0"/>
                <a:cs typeface="黑体" charset="0"/>
              </a:rPr>
              <a:t>）和</a:t>
            </a:r>
            <a:r>
              <a:rPr lang="en-US" altLang="zh-CN" sz="1900" dirty="0">
                <a:solidFill>
                  <a:schemeClr val="tx1"/>
                </a:solidFill>
                <a:latin typeface="黑体" charset="0"/>
                <a:ea typeface="黑体" charset="0"/>
                <a:cs typeface="黑体" charset="0"/>
              </a:rPr>
              <a:t>1H</a:t>
            </a:r>
            <a:r>
              <a:rPr lang="zh-CN" altLang="en-US" sz="1900" dirty="0">
                <a:solidFill>
                  <a:schemeClr val="tx1"/>
                </a:solidFill>
                <a:latin typeface="黑体" charset="0"/>
                <a:ea typeface="黑体" charset="0"/>
                <a:cs typeface="黑体" charset="0"/>
              </a:rPr>
              <a:t>（</a:t>
            </a:r>
            <a:r>
              <a:rPr lang="en-US" altLang="zh-CN" sz="1900" dirty="0">
                <a:solidFill>
                  <a:schemeClr val="tx1"/>
                </a:solidFill>
                <a:latin typeface="黑体" charset="0"/>
                <a:ea typeface="黑体" charset="0"/>
                <a:cs typeface="黑体" charset="0"/>
              </a:rPr>
              <a:t>how</a:t>
            </a:r>
            <a:r>
              <a:rPr lang="zh-CN" altLang="en-US" sz="1900" dirty="0">
                <a:solidFill>
                  <a:schemeClr val="tx1"/>
                </a:solidFill>
                <a:latin typeface="黑体" charset="0"/>
                <a:ea typeface="黑体" charset="0"/>
                <a:cs typeface="黑体" charset="0"/>
              </a:rPr>
              <a:t>）：你在哪儿？跟谁在一起？在干什么？什么时候回来？为什么不早点告诉我？你怎么能这样对我？</a:t>
            </a:r>
          </a:p>
        </p:txBody>
      </p:sp>
    </p:spTree>
    <p:extLst>
      <p:ext uri="{BB962C8B-B14F-4D97-AF65-F5344CB8AC3E}">
        <p14:creationId xmlns:p14="http://schemas.microsoft.com/office/powerpoint/2010/main" val="18390329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20" y="521395"/>
            <a:ext cx="4266286" cy="4438911"/>
          </a:xfrm>
        </p:spPr>
      </p:pic>
    </p:spTree>
    <p:extLst>
      <p:ext uri="{BB962C8B-B14F-4D97-AF65-F5344CB8AC3E}">
        <p14:creationId xmlns:p14="http://schemas.microsoft.com/office/powerpoint/2010/main" val="20424623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垃圾分类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中国城市中心：</a:t>
            </a:r>
            <a:r>
              <a:rPr lang="zh-CN" altLang="en-US" dirty="0">
                <a:hlinkClick r:id="rId3"/>
              </a:rPr>
              <a:t>从生活垃圾看城市竞争力：哪些城市人口被低估了？</a:t>
            </a:r>
            <a:endParaRPr lang="en-US" altLang="zh-CN" dirty="0"/>
          </a:p>
          <a:p>
            <a:r>
              <a:rPr lang="zh-CN" altLang="en-US" dirty="0"/>
              <a:t>澎湃：</a:t>
            </a:r>
            <a:r>
              <a:rPr lang="zh-CN" altLang="en-US" dirty="0">
                <a:hlinkClick r:id="rId4"/>
              </a:rPr>
              <a:t>垃圾分类可视化查询手册</a:t>
            </a:r>
            <a:endParaRPr lang="en-US" altLang="zh-CN" dirty="0"/>
          </a:p>
          <a:p>
            <a:r>
              <a:rPr lang="zh-CN" altLang="en-US" dirty="0"/>
              <a:t>数可视：</a:t>
            </a:r>
            <a:r>
              <a:rPr lang="zh-CN" altLang="en-US" dirty="0">
                <a:hlinkClick r:id="rId5"/>
              </a:rPr>
              <a:t>如果北京的垃圾不处理 </a:t>
            </a:r>
            <a:r>
              <a:rPr lang="en-US" altLang="zh-CN" dirty="0">
                <a:hlinkClick r:id="rId5"/>
              </a:rPr>
              <a:t>4</a:t>
            </a:r>
            <a:r>
              <a:rPr lang="zh-CN" altLang="en-US" dirty="0">
                <a:hlinkClick r:id="rId5"/>
              </a:rPr>
              <a:t>个半月就可以淹没故宫</a:t>
            </a:r>
            <a:endParaRPr lang="en-US" altLang="zh-CN" dirty="0"/>
          </a:p>
          <a:p>
            <a:r>
              <a:rPr lang="zh-CN" altLang="en-US" dirty="0"/>
              <a:t>时代数据：</a:t>
            </a:r>
            <a:r>
              <a:rPr lang="zh-CN" altLang="en-US" dirty="0">
                <a:hlinkClick r:id="rId6"/>
              </a:rPr>
              <a:t>垃圾分类小游戏来了！快来测测你是什么水平！</a:t>
            </a:r>
            <a:endParaRPr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67256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标题 1"/>
          <p:cNvSpPr txBox="1">
            <a:spLocks/>
          </p:cNvSpPr>
          <p:nvPr/>
        </p:nvSpPr>
        <p:spPr bwMode="auto">
          <a:xfrm>
            <a:off x="6172200" y="4724400"/>
            <a:ext cx="2260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eaLnBrk="1" hangingPunct="1"/>
            <a:r>
              <a:rPr lang="en-US" altLang="zh-CN">
                <a:solidFill>
                  <a:srgbClr val="262626"/>
                </a:solidFill>
                <a:latin typeface="Impact" charset="0"/>
              </a:rPr>
              <a:t>Data</a:t>
            </a:r>
            <a:r>
              <a:rPr lang="zh-CN" altLang="en-US">
                <a:solidFill>
                  <a:srgbClr val="262626"/>
                </a:solidFill>
                <a:latin typeface="Impact" charset="0"/>
              </a:rPr>
              <a:t> </a:t>
            </a:r>
            <a:r>
              <a:rPr lang="en-US" altLang="zh-CN">
                <a:solidFill>
                  <a:srgbClr val="262626"/>
                </a:solidFill>
                <a:latin typeface="Impact" charset="0"/>
              </a:rPr>
              <a:t>Journalism</a:t>
            </a:r>
            <a:endParaRPr lang="zh-CN" altLang="en-US">
              <a:solidFill>
                <a:srgbClr val="262626"/>
              </a:solidFill>
              <a:latin typeface="Impact" charset="0"/>
            </a:endParaRPr>
          </a:p>
        </p:txBody>
      </p:sp>
      <p:sp>
        <p:nvSpPr>
          <p:cNvPr id="33794" name="矩形 5"/>
          <p:cNvSpPr>
            <a:spLocks noChangeArrowheads="1"/>
          </p:cNvSpPr>
          <p:nvPr/>
        </p:nvSpPr>
        <p:spPr bwMode="auto">
          <a:xfrm>
            <a:off x="1344613" y="800456"/>
            <a:ext cx="162095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250000"/>
              </a:lnSpc>
            </a:pPr>
            <a:r>
              <a:rPr lang="zh-CN" altLang="en-US" sz="2800" dirty="0">
                <a:latin typeface="Microsoft YaHei" charset="-122"/>
                <a:ea typeface="Microsoft YaHei" charset="-122"/>
                <a:cs typeface="Microsoft YaHei" charset="-122"/>
              </a:rPr>
              <a:t>新闻价值</a:t>
            </a:r>
            <a:endParaRPr lang="en-US" altLang="zh-CN" sz="28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344613" y="1781175"/>
            <a:ext cx="7431087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90000"/>
              </a:lnSpc>
              <a:buFont typeface="Arial" charset="0"/>
              <a:buNone/>
            </a:pPr>
            <a:r>
              <a:rPr lang="zh-CN" altLang="en-US" sz="2000" b="1">
                <a:latin typeface="黑体" charset="0"/>
                <a:ea typeface="黑体" charset="0"/>
                <a:cs typeface="黑体" charset="0"/>
              </a:rPr>
              <a:t>数据新闻</a:t>
            </a:r>
            <a:r>
              <a:rPr lang="zh-CN" altLang="en-US" sz="1900">
                <a:latin typeface="黑体" charset="0"/>
                <a:ea typeface="黑体" charset="0"/>
                <a:cs typeface="黑体" charset="0"/>
              </a:rPr>
              <a:t>指通过使用数据实现以下一个或多个目标：</a:t>
            </a:r>
            <a:endParaRPr lang="en-US" altLang="zh-CN" sz="1900">
              <a:latin typeface="黑体" charset="0"/>
              <a:ea typeface="黑体" charset="0"/>
              <a:cs typeface="黑体" charset="0"/>
            </a:endParaRPr>
          </a:p>
          <a:p>
            <a:pPr eaLnBrk="1" hangingPunct="1">
              <a:lnSpc>
                <a:spcPct val="190000"/>
              </a:lnSpc>
              <a:buFont typeface="Arial" charset="0"/>
              <a:buNone/>
            </a:pPr>
            <a:r>
              <a:rPr lang="en-US" altLang="zh-CN" sz="1900">
                <a:latin typeface="黑体" charset="0"/>
                <a:ea typeface="黑体" charset="0"/>
                <a:cs typeface="黑体" charset="0"/>
              </a:rPr>
              <a:t>1.</a:t>
            </a:r>
            <a:r>
              <a:rPr lang="zh-CN" altLang="en-US" sz="1900">
                <a:latin typeface="黑体" charset="0"/>
                <a:ea typeface="黑体" charset="0"/>
                <a:cs typeface="黑体" charset="0"/>
              </a:rPr>
              <a:t> 帮助读者找到对个人有重要意义的信息</a:t>
            </a:r>
          </a:p>
          <a:p>
            <a:pPr eaLnBrk="1" hangingPunct="1">
              <a:lnSpc>
                <a:spcPct val="190000"/>
              </a:lnSpc>
              <a:buFont typeface="Arial" charset="0"/>
              <a:buNone/>
            </a:pPr>
            <a:r>
              <a:rPr lang="en-US" altLang="zh-CN" sz="1900">
                <a:latin typeface="黑体" charset="0"/>
                <a:ea typeface="黑体" charset="0"/>
                <a:cs typeface="黑体" charset="0"/>
              </a:rPr>
              <a:t>2.</a:t>
            </a:r>
            <a:r>
              <a:rPr lang="zh-CN" altLang="en-US" sz="1900">
                <a:latin typeface="黑体" charset="0"/>
                <a:ea typeface="黑体" charset="0"/>
                <a:cs typeface="黑体" charset="0"/>
              </a:rPr>
              <a:t> 报道一些重大却鲜为人知的新闻</a:t>
            </a:r>
          </a:p>
          <a:p>
            <a:pPr eaLnBrk="1" hangingPunct="1">
              <a:lnSpc>
                <a:spcPct val="190000"/>
              </a:lnSpc>
              <a:buFont typeface="Arial" charset="0"/>
              <a:buNone/>
            </a:pPr>
            <a:r>
              <a:rPr lang="en-US" altLang="zh-CN" sz="1900">
                <a:latin typeface="黑体" charset="0"/>
                <a:ea typeface="黑体" charset="0"/>
                <a:cs typeface="黑体" charset="0"/>
              </a:rPr>
              <a:t>3.</a:t>
            </a:r>
            <a:r>
              <a:rPr lang="zh-CN" altLang="en-US" sz="1900">
                <a:latin typeface="黑体" charset="0"/>
                <a:ea typeface="黑体" charset="0"/>
                <a:cs typeface="黑体" charset="0"/>
              </a:rPr>
              <a:t> 帮助读者更好地理解一些复杂的问题</a:t>
            </a:r>
            <a:endParaRPr lang="en-US" altLang="zh-CN" sz="1900">
              <a:latin typeface="黑体" charset="0"/>
              <a:ea typeface="黑体" charset="0"/>
              <a:cs typeface="黑体" charset="0"/>
            </a:endParaRPr>
          </a:p>
          <a:p>
            <a:pPr eaLnBrk="1" hangingPunct="1">
              <a:lnSpc>
                <a:spcPct val="190000"/>
              </a:lnSpc>
              <a:buFont typeface="Arial" charset="0"/>
              <a:buNone/>
            </a:pPr>
            <a:r>
              <a:rPr lang="en-US" altLang="zh-CN" sz="1900">
                <a:latin typeface="黑体" charset="0"/>
                <a:ea typeface="黑体" charset="0"/>
                <a:cs typeface="黑体" charset="0"/>
              </a:rPr>
              <a:t>                                     ----</a:t>
            </a:r>
            <a:r>
              <a:rPr lang="zh-CN" altLang="en-US" sz="1900">
                <a:latin typeface="黑体" charset="0"/>
                <a:ea typeface="黑体" charset="0"/>
                <a:cs typeface="黑体" charset="0"/>
              </a:rPr>
              <a:t>新闻价值要素吻合</a:t>
            </a:r>
          </a:p>
        </p:txBody>
      </p:sp>
    </p:spTree>
    <p:extLst>
      <p:ext uri="{BB962C8B-B14F-4D97-AF65-F5344CB8AC3E}">
        <p14:creationId xmlns:p14="http://schemas.microsoft.com/office/powerpoint/2010/main" val="64383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标题 1"/>
          <p:cNvSpPr txBox="1">
            <a:spLocks/>
          </p:cNvSpPr>
          <p:nvPr/>
        </p:nvSpPr>
        <p:spPr bwMode="auto">
          <a:xfrm>
            <a:off x="6172200" y="4724400"/>
            <a:ext cx="2260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eaLnBrk="1" hangingPunct="1"/>
            <a:r>
              <a:rPr lang="en-US" altLang="zh-CN">
                <a:solidFill>
                  <a:srgbClr val="262626"/>
                </a:solidFill>
                <a:latin typeface="Impact" charset="0"/>
              </a:rPr>
              <a:t>Data</a:t>
            </a:r>
            <a:r>
              <a:rPr lang="zh-CN" altLang="en-US">
                <a:solidFill>
                  <a:srgbClr val="262626"/>
                </a:solidFill>
                <a:latin typeface="Impact" charset="0"/>
              </a:rPr>
              <a:t> </a:t>
            </a:r>
            <a:r>
              <a:rPr lang="en-US" altLang="zh-CN">
                <a:solidFill>
                  <a:srgbClr val="262626"/>
                </a:solidFill>
                <a:latin typeface="Impact" charset="0"/>
              </a:rPr>
              <a:t>Journalism</a:t>
            </a:r>
            <a:endParaRPr lang="zh-CN" altLang="en-US">
              <a:solidFill>
                <a:srgbClr val="262626"/>
              </a:solidFill>
              <a:latin typeface="Impact" charset="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344613" y="1781175"/>
            <a:ext cx="7431087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90000"/>
              </a:lnSpc>
              <a:buFont typeface="Arial" charset="0"/>
              <a:buNone/>
            </a:pPr>
            <a:r>
              <a:rPr lang="zh-CN" altLang="en-US" sz="2000" b="1">
                <a:latin typeface="黑体" charset="0"/>
                <a:ea typeface="黑体" charset="0"/>
                <a:cs typeface="黑体" charset="0"/>
              </a:rPr>
              <a:t>数据新闻</a:t>
            </a:r>
            <a:r>
              <a:rPr lang="zh-CN" altLang="en-US" sz="1900">
                <a:latin typeface="黑体" charset="0"/>
                <a:ea typeface="黑体" charset="0"/>
                <a:cs typeface="黑体" charset="0"/>
              </a:rPr>
              <a:t>指通过使用数据实现以下一个或多个目标：</a:t>
            </a:r>
            <a:endParaRPr lang="en-US" altLang="zh-CN" sz="1900">
              <a:latin typeface="黑体" charset="0"/>
              <a:ea typeface="黑体" charset="0"/>
              <a:cs typeface="黑体" charset="0"/>
            </a:endParaRPr>
          </a:p>
          <a:p>
            <a:pPr eaLnBrk="1" hangingPunct="1">
              <a:lnSpc>
                <a:spcPct val="190000"/>
              </a:lnSpc>
              <a:buFont typeface="Arial" charset="0"/>
              <a:buNone/>
            </a:pPr>
            <a:r>
              <a:rPr lang="en-US" altLang="zh-CN" sz="1900">
                <a:latin typeface="黑体" charset="0"/>
                <a:ea typeface="黑体" charset="0"/>
                <a:cs typeface="黑体" charset="0"/>
              </a:rPr>
              <a:t>1.</a:t>
            </a:r>
            <a:r>
              <a:rPr lang="zh-CN" altLang="en-US" sz="1900">
                <a:latin typeface="黑体" charset="0"/>
                <a:ea typeface="黑体" charset="0"/>
                <a:cs typeface="黑体" charset="0"/>
              </a:rPr>
              <a:t> 帮助读者找到对个人有重要意义的信息</a:t>
            </a:r>
          </a:p>
          <a:p>
            <a:pPr eaLnBrk="1" hangingPunct="1">
              <a:lnSpc>
                <a:spcPct val="190000"/>
              </a:lnSpc>
              <a:buFont typeface="Arial" charset="0"/>
              <a:buNone/>
            </a:pPr>
            <a:r>
              <a:rPr lang="en-US" altLang="zh-CN" sz="1900">
                <a:latin typeface="黑体" charset="0"/>
                <a:ea typeface="黑体" charset="0"/>
                <a:cs typeface="黑体" charset="0"/>
              </a:rPr>
              <a:t>2.</a:t>
            </a:r>
            <a:r>
              <a:rPr lang="zh-CN" altLang="en-US" sz="1900">
                <a:latin typeface="黑体" charset="0"/>
                <a:ea typeface="黑体" charset="0"/>
                <a:cs typeface="黑体" charset="0"/>
              </a:rPr>
              <a:t> 报道一些重大却鲜为人知的新闻</a:t>
            </a:r>
          </a:p>
          <a:p>
            <a:pPr eaLnBrk="1" hangingPunct="1">
              <a:lnSpc>
                <a:spcPct val="190000"/>
              </a:lnSpc>
              <a:buFont typeface="Arial" charset="0"/>
              <a:buNone/>
            </a:pPr>
            <a:r>
              <a:rPr lang="en-US" altLang="zh-CN" sz="1900">
                <a:latin typeface="黑体" charset="0"/>
                <a:ea typeface="黑体" charset="0"/>
                <a:cs typeface="黑体" charset="0"/>
              </a:rPr>
              <a:t>3.</a:t>
            </a:r>
            <a:r>
              <a:rPr lang="zh-CN" altLang="en-US" sz="1900">
                <a:latin typeface="黑体" charset="0"/>
                <a:ea typeface="黑体" charset="0"/>
                <a:cs typeface="黑体" charset="0"/>
              </a:rPr>
              <a:t> 帮助读者更好地理解一些复杂的问题</a:t>
            </a:r>
            <a:endParaRPr lang="en-US" altLang="zh-CN" sz="1900">
              <a:latin typeface="黑体" charset="0"/>
              <a:ea typeface="黑体" charset="0"/>
              <a:cs typeface="黑体" charset="0"/>
            </a:endParaRPr>
          </a:p>
          <a:p>
            <a:pPr eaLnBrk="1" hangingPunct="1">
              <a:lnSpc>
                <a:spcPct val="190000"/>
              </a:lnSpc>
              <a:buFont typeface="Arial" charset="0"/>
              <a:buNone/>
            </a:pPr>
            <a:r>
              <a:rPr lang="en-US" altLang="zh-CN" sz="1900">
                <a:latin typeface="黑体" charset="0"/>
                <a:ea typeface="黑体" charset="0"/>
                <a:cs typeface="黑体" charset="0"/>
              </a:rPr>
              <a:t>                                     ----</a:t>
            </a:r>
            <a:r>
              <a:rPr lang="zh-CN" altLang="en-US" sz="1900">
                <a:latin typeface="黑体" charset="0"/>
                <a:ea typeface="黑体" charset="0"/>
                <a:cs typeface="黑体" charset="0"/>
              </a:rPr>
              <a:t>新闻价值要素吻合</a:t>
            </a:r>
          </a:p>
        </p:txBody>
      </p:sp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1344613" y="1909763"/>
            <a:ext cx="7256462" cy="2614612"/>
            <a:chOff x="1344613" y="1909826"/>
            <a:chExt cx="7256462" cy="2615435"/>
          </a:xfrm>
        </p:grpSpPr>
        <p:sp>
          <p:nvSpPr>
            <p:cNvPr id="34821" name="矩形 5"/>
            <p:cNvSpPr>
              <a:spLocks noChangeArrowheads="1"/>
            </p:cNvSpPr>
            <p:nvPr/>
          </p:nvSpPr>
          <p:spPr bwMode="auto">
            <a:xfrm>
              <a:off x="4029075" y="1909826"/>
              <a:ext cx="457200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342900" indent="-342900" eaLnBrk="1" hangingPunct="1">
                <a:lnSpc>
                  <a:spcPct val="200000"/>
                </a:lnSpc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</a:pPr>
              <a:r>
                <a:rPr lang="zh-CN" altLang="en-US" sz="2000">
                  <a:solidFill>
                    <a:schemeClr val="tx2"/>
                  </a:solidFill>
                  <a:latin typeface="黑体" charset="0"/>
                  <a:ea typeface="黑体" charset="0"/>
                  <a:cs typeface="黑体" charset="0"/>
                </a:rPr>
                <a:t>选题的冲突性</a:t>
              </a:r>
            </a:p>
            <a:p>
              <a:pPr marL="342900" indent="-342900" eaLnBrk="1" hangingPunct="1">
                <a:lnSpc>
                  <a:spcPct val="200000"/>
                </a:lnSpc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</a:pPr>
              <a:r>
                <a:rPr lang="zh-CN" altLang="en-US" sz="2000">
                  <a:solidFill>
                    <a:schemeClr val="tx2"/>
                  </a:solidFill>
                  <a:latin typeface="黑体" charset="0"/>
                  <a:ea typeface="黑体" charset="0"/>
                  <a:cs typeface="黑体" charset="0"/>
                </a:rPr>
                <a:t>帮助读者解读原因</a:t>
              </a:r>
            </a:p>
            <a:p>
              <a:pPr marL="342900" indent="-342900" eaLnBrk="1" hangingPunct="1">
                <a:lnSpc>
                  <a:spcPct val="200000"/>
                </a:lnSpc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</a:pPr>
              <a:r>
                <a:rPr lang="zh-CN" altLang="en-US" sz="2000">
                  <a:solidFill>
                    <a:schemeClr val="tx2"/>
                  </a:solidFill>
                  <a:latin typeface="黑体" charset="0"/>
                  <a:ea typeface="黑体" charset="0"/>
                  <a:cs typeface="黑体" charset="0"/>
                </a:rPr>
                <a:t>互动性</a:t>
              </a:r>
              <a:r>
                <a:rPr lang="en-US" altLang="zh-CN" sz="2000">
                  <a:solidFill>
                    <a:schemeClr val="tx2"/>
                  </a:solidFill>
                  <a:latin typeface="黑体" charset="0"/>
                  <a:ea typeface="黑体" charset="0"/>
                  <a:cs typeface="黑体" charset="0"/>
                </a:rPr>
                <a:t>/</a:t>
              </a:r>
              <a:r>
                <a:rPr lang="zh-CN" altLang="en-US" sz="2000">
                  <a:solidFill>
                    <a:schemeClr val="tx2"/>
                  </a:solidFill>
                  <a:latin typeface="黑体" charset="0"/>
                  <a:ea typeface="黑体" charset="0"/>
                  <a:cs typeface="黑体" charset="0"/>
                </a:rPr>
                <a:t>参与性</a:t>
              </a:r>
            </a:p>
          </p:txBody>
        </p:sp>
        <p:sp>
          <p:nvSpPr>
            <p:cNvPr id="34822" name="矩形 6"/>
            <p:cNvSpPr>
              <a:spLocks noChangeArrowheads="1"/>
            </p:cNvSpPr>
            <p:nvPr/>
          </p:nvSpPr>
          <p:spPr bwMode="auto">
            <a:xfrm>
              <a:off x="1344613" y="1970038"/>
              <a:ext cx="4572000" cy="2555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342900" indent="-342900" eaLnBrk="1" hangingPunct="1">
                <a:lnSpc>
                  <a:spcPct val="200000"/>
                </a:lnSpc>
                <a:buClr>
                  <a:srgbClr val="AD0101"/>
                </a:buClr>
                <a:buFont typeface="Arial" charset="0"/>
                <a:buChar char="•"/>
              </a:pPr>
              <a:r>
                <a:rPr lang="zh-CN" altLang="en-US" sz="2000" dirty="0">
                  <a:solidFill>
                    <a:schemeClr val="tx2"/>
                  </a:solidFill>
                  <a:latin typeface="黑体" charset="0"/>
                  <a:ea typeface="黑体" charset="0"/>
                  <a:cs typeface="黑体" charset="0"/>
                </a:rPr>
                <a:t>重要性</a:t>
              </a:r>
              <a:endParaRPr lang="en-US" altLang="zh-CN" sz="2000" dirty="0">
                <a:solidFill>
                  <a:schemeClr val="tx2"/>
                </a:solidFill>
                <a:latin typeface="黑体" charset="0"/>
                <a:ea typeface="黑体" charset="0"/>
                <a:cs typeface="黑体" charset="0"/>
              </a:endParaRPr>
            </a:p>
            <a:p>
              <a:pPr marL="342900" indent="-342900" eaLnBrk="1" hangingPunct="1">
                <a:lnSpc>
                  <a:spcPct val="200000"/>
                </a:lnSpc>
                <a:buClr>
                  <a:srgbClr val="AD0101"/>
                </a:buClr>
                <a:buFont typeface="Arial" charset="0"/>
                <a:buChar char="•"/>
              </a:pPr>
              <a:r>
                <a:rPr lang="zh-CN" altLang="en-US" sz="2000" dirty="0">
                  <a:solidFill>
                    <a:schemeClr val="tx2"/>
                  </a:solidFill>
                  <a:latin typeface="黑体" charset="0"/>
                  <a:ea typeface="黑体" charset="0"/>
                  <a:cs typeface="黑体" charset="0"/>
                </a:rPr>
                <a:t>贴近性</a:t>
              </a:r>
              <a:endParaRPr lang="en-US" altLang="zh-CN" sz="2000" dirty="0">
                <a:solidFill>
                  <a:schemeClr val="tx2"/>
                </a:solidFill>
                <a:latin typeface="黑体" charset="0"/>
                <a:ea typeface="黑体" charset="0"/>
                <a:cs typeface="黑体" charset="0"/>
              </a:endParaRPr>
            </a:p>
            <a:p>
              <a:pPr marL="342900" indent="-342900" eaLnBrk="1" hangingPunct="1">
                <a:lnSpc>
                  <a:spcPct val="200000"/>
                </a:lnSpc>
                <a:buClr>
                  <a:srgbClr val="AD0101"/>
                </a:buClr>
                <a:buFont typeface="Arial" charset="0"/>
                <a:buChar char="•"/>
              </a:pPr>
              <a:r>
                <a:rPr lang="zh-CN" altLang="en-US" sz="2000" dirty="0">
                  <a:solidFill>
                    <a:schemeClr val="tx2"/>
                  </a:solidFill>
                  <a:latin typeface="黑体" charset="0"/>
                  <a:ea typeface="黑体" charset="0"/>
                  <a:cs typeface="黑体" charset="0"/>
                </a:rPr>
                <a:t>枯燥新闻趣味化</a:t>
              </a:r>
            </a:p>
            <a:p>
              <a:pPr marL="342900" indent="-342900" eaLnBrk="1" hangingPunct="1">
                <a:lnSpc>
                  <a:spcPct val="200000"/>
                </a:lnSpc>
                <a:buFont typeface="Arial" charset="0"/>
                <a:buChar char="•"/>
              </a:pPr>
              <a:endParaRPr lang="zh-CN" altLang="en-US" sz="2000" dirty="0">
                <a:latin typeface="黑体" charset="0"/>
                <a:ea typeface="黑体" charset="0"/>
                <a:cs typeface="黑体" charset="0"/>
              </a:endParaRPr>
            </a:p>
          </p:txBody>
        </p:sp>
      </p:grp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1344613" y="800456"/>
            <a:ext cx="162095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250000"/>
              </a:lnSpc>
            </a:pPr>
            <a:r>
              <a:rPr lang="zh-CN" altLang="en-US" sz="2800" dirty="0">
                <a:latin typeface="Microsoft YaHei" charset="-122"/>
                <a:ea typeface="Microsoft YaHei" charset="-122"/>
                <a:cs typeface="Microsoft YaHei" charset="-122"/>
              </a:rPr>
              <a:t>新闻价值</a:t>
            </a:r>
            <a:endParaRPr lang="en-US" altLang="zh-CN" sz="28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507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标题 1"/>
          <p:cNvSpPr txBox="1">
            <a:spLocks/>
          </p:cNvSpPr>
          <p:nvPr/>
        </p:nvSpPr>
        <p:spPr bwMode="auto">
          <a:xfrm>
            <a:off x="6172200" y="4724400"/>
            <a:ext cx="2260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eaLnBrk="1" hangingPunct="1"/>
            <a:r>
              <a:rPr lang="en-US" altLang="zh-CN">
                <a:solidFill>
                  <a:srgbClr val="262626"/>
                </a:solidFill>
                <a:latin typeface="Impact" charset="0"/>
              </a:rPr>
              <a:t>Data</a:t>
            </a:r>
            <a:r>
              <a:rPr lang="zh-CN" altLang="en-US">
                <a:solidFill>
                  <a:srgbClr val="262626"/>
                </a:solidFill>
                <a:latin typeface="Impact" charset="0"/>
              </a:rPr>
              <a:t> </a:t>
            </a:r>
            <a:r>
              <a:rPr lang="en-US" altLang="zh-CN">
                <a:solidFill>
                  <a:srgbClr val="262626"/>
                </a:solidFill>
                <a:latin typeface="Impact" charset="0"/>
              </a:rPr>
              <a:t>Journalism</a:t>
            </a:r>
            <a:endParaRPr lang="zh-CN" altLang="en-US">
              <a:solidFill>
                <a:srgbClr val="262626"/>
              </a:solidFill>
              <a:latin typeface="Impact" charset="0"/>
            </a:endParaRPr>
          </a:p>
        </p:txBody>
      </p:sp>
      <p:grpSp>
        <p:nvGrpSpPr>
          <p:cNvPr id="25609" name="组合 4"/>
          <p:cNvGrpSpPr>
            <a:grpSpLocks/>
          </p:cNvGrpSpPr>
          <p:nvPr/>
        </p:nvGrpSpPr>
        <p:grpSpPr bwMode="auto">
          <a:xfrm>
            <a:off x="1344613" y="1909763"/>
            <a:ext cx="7256462" cy="2614612"/>
            <a:chOff x="1344613" y="1909826"/>
            <a:chExt cx="7256462" cy="2615284"/>
          </a:xfrm>
        </p:grpSpPr>
        <p:sp>
          <p:nvSpPr>
            <p:cNvPr id="35845" name="矩形 1"/>
            <p:cNvSpPr>
              <a:spLocks noChangeArrowheads="1"/>
            </p:cNvSpPr>
            <p:nvPr/>
          </p:nvSpPr>
          <p:spPr bwMode="auto">
            <a:xfrm>
              <a:off x="4029075" y="1909826"/>
              <a:ext cx="457200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342900" indent="-342900" eaLnBrk="1" hangingPunct="1">
                <a:lnSpc>
                  <a:spcPct val="200000"/>
                </a:lnSpc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</a:pPr>
              <a:r>
                <a:rPr lang="zh-CN" altLang="en-US" sz="2000">
                  <a:solidFill>
                    <a:schemeClr val="tx2"/>
                  </a:solidFill>
                  <a:latin typeface="黑体" charset="0"/>
                  <a:ea typeface="黑体" charset="0"/>
                  <a:cs typeface="黑体" charset="0"/>
                </a:rPr>
                <a:t>选题的冲突性</a:t>
              </a:r>
            </a:p>
            <a:p>
              <a:pPr marL="342900" indent="-342900" eaLnBrk="1" hangingPunct="1">
                <a:lnSpc>
                  <a:spcPct val="200000"/>
                </a:lnSpc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</a:pPr>
              <a:r>
                <a:rPr lang="zh-CN" altLang="en-US" sz="2000">
                  <a:solidFill>
                    <a:schemeClr val="tx2"/>
                  </a:solidFill>
                  <a:latin typeface="黑体" charset="0"/>
                  <a:ea typeface="黑体" charset="0"/>
                  <a:cs typeface="黑体" charset="0"/>
                </a:rPr>
                <a:t>帮助读者解读原因</a:t>
              </a:r>
            </a:p>
            <a:p>
              <a:pPr marL="342900" indent="-342900" eaLnBrk="1" hangingPunct="1">
                <a:lnSpc>
                  <a:spcPct val="200000"/>
                </a:lnSpc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</a:pPr>
              <a:r>
                <a:rPr lang="zh-CN" altLang="en-US" sz="2000">
                  <a:solidFill>
                    <a:schemeClr val="tx2"/>
                  </a:solidFill>
                  <a:latin typeface="黑体" charset="0"/>
                  <a:ea typeface="黑体" charset="0"/>
                  <a:cs typeface="黑体" charset="0"/>
                </a:rPr>
                <a:t>互动性</a:t>
              </a:r>
              <a:r>
                <a:rPr lang="en-US" altLang="zh-CN" sz="2000">
                  <a:solidFill>
                    <a:schemeClr val="tx2"/>
                  </a:solidFill>
                  <a:latin typeface="黑体" charset="0"/>
                  <a:ea typeface="黑体" charset="0"/>
                  <a:cs typeface="黑体" charset="0"/>
                </a:rPr>
                <a:t>/</a:t>
              </a:r>
              <a:r>
                <a:rPr lang="zh-CN" altLang="en-US" sz="2000">
                  <a:solidFill>
                    <a:schemeClr val="tx2"/>
                  </a:solidFill>
                  <a:latin typeface="黑体" charset="0"/>
                  <a:ea typeface="黑体" charset="0"/>
                  <a:cs typeface="黑体" charset="0"/>
                </a:rPr>
                <a:t>参与性</a:t>
              </a:r>
            </a:p>
          </p:txBody>
        </p:sp>
        <p:sp>
          <p:nvSpPr>
            <p:cNvPr id="35846" name="矩形 2"/>
            <p:cNvSpPr>
              <a:spLocks noChangeArrowheads="1"/>
            </p:cNvSpPr>
            <p:nvPr/>
          </p:nvSpPr>
          <p:spPr bwMode="auto">
            <a:xfrm>
              <a:off x="1344613" y="1970038"/>
              <a:ext cx="4572000" cy="2555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342900" indent="-342900" eaLnBrk="1" hangingPunct="1">
                <a:lnSpc>
                  <a:spcPct val="200000"/>
                </a:lnSpc>
                <a:buClr>
                  <a:srgbClr val="AD0101"/>
                </a:buClr>
                <a:buFont typeface="Arial" charset="0"/>
                <a:buChar char="•"/>
              </a:pPr>
              <a:endParaRPr lang="en-US" altLang="zh-CN" sz="2000" dirty="0">
                <a:solidFill>
                  <a:schemeClr val="tx2"/>
                </a:solidFill>
                <a:latin typeface="黑体" charset="0"/>
                <a:ea typeface="黑体" charset="0"/>
                <a:cs typeface="黑体" charset="0"/>
              </a:endParaRPr>
            </a:p>
            <a:p>
              <a:pPr marL="342900" indent="-342900" eaLnBrk="1" hangingPunct="1">
                <a:lnSpc>
                  <a:spcPct val="200000"/>
                </a:lnSpc>
                <a:buClr>
                  <a:srgbClr val="AD0101"/>
                </a:buClr>
                <a:buFont typeface="Arial" charset="0"/>
                <a:buChar char="•"/>
              </a:pPr>
              <a:r>
                <a:rPr lang="zh-CN" altLang="en-US" sz="2000" dirty="0">
                  <a:solidFill>
                    <a:schemeClr val="tx2"/>
                  </a:solidFill>
                  <a:latin typeface="黑体" charset="0"/>
                  <a:ea typeface="黑体" charset="0"/>
                  <a:cs typeface="黑体" charset="0"/>
                </a:rPr>
                <a:t>贴近性</a:t>
              </a:r>
              <a:endParaRPr lang="en-US" altLang="zh-CN" sz="2000" dirty="0">
                <a:solidFill>
                  <a:schemeClr val="tx2"/>
                </a:solidFill>
                <a:latin typeface="黑体" charset="0"/>
                <a:ea typeface="黑体" charset="0"/>
                <a:cs typeface="黑体" charset="0"/>
              </a:endParaRPr>
            </a:p>
            <a:p>
              <a:pPr marL="342900" indent="-342900" eaLnBrk="1" hangingPunct="1">
                <a:lnSpc>
                  <a:spcPct val="200000"/>
                </a:lnSpc>
                <a:buClr>
                  <a:srgbClr val="AD0101"/>
                </a:buClr>
                <a:buFont typeface="Arial" charset="0"/>
                <a:buChar char="•"/>
              </a:pPr>
              <a:r>
                <a:rPr lang="zh-CN" altLang="en-US" sz="2000" dirty="0">
                  <a:solidFill>
                    <a:schemeClr val="tx2"/>
                  </a:solidFill>
                  <a:latin typeface="黑体" charset="0"/>
                  <a:ea typeface="黑体" charset="0"/>
                  <a:cs typeface="黑体" charset="0"/>
                </a:rPr>
                <a:t>枯燥新闻趣味化</a:t>
              </a:r>
            </a:p>
            <a:p>
              <a:pPr marL="342900" indent="-342900" eaLnBrk="1" hangingPunct="1">
                <a:lnSpc>
                  <a:spcPct val="200000"/>
                </a:lnSpc>
                <a:buFont typeface="Arial" charset="0"/>
                <a:buChar char="•"/>
              </a:pPr>
              <a:endParaRPr lang="zh-CN" altLang="en-US" sz="2000" dirty="0">
                <a:latin typeface="黑体" charset="0"/>
                <a:ea typeface="黑体" charset="0"/>
                <a:cs typeface="黑体" charset="0"/>
              </a:endParaRPr>
            </a:p>
          </p:txBody>
        </p:sp>
      </p:grpSp>
      <p:sp>
        <p:nvSpPr>
          <p:cNvPr id="35844" name="矩形 1"/>
          <p:cNvSpPr>
            <a:spLocks noChangeArrowheads="1"/>
          </p:cNvSpPr>
          <p:nvPr/>
        </p:nvSpPr>
        <p:spPr bwMode="auto">
          <a:xfrm>
            <a:off x="1344613" y="1970088"/>
            <a:ext cx="130016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 eaLnBrk="1" hangingPunct="1">
              <a:lnSpc>
                <a:spcPct val="200000"/>
              </a:lnSpc>
              <a:buClr>
                <a:srgbClr val="AD0101"/>
              </a:buClr>
              <a:buFont typeface="Arial" charset="0"/>
              <a:buChar char="•"/>
            </a:pPr>
            <a:r>
              <a:rPr lang="zh-CN" altLang="en-US" sz="2000">
                <a:solidFill>
                  <a:schemeClr val="tx2"/>
                </a:solidFill>
                <a:latin typeface="黑体" charset="0"/>
                <a:ea typeface="黑体" charset="0"/>
                <a:cs typeface="黑体" charset="0"/>
              </a:rPr>
              <a:t>重要性</a:t>
            </a:r>
            <a:endParaRPr lang="en-US" altLang="zh-CN" sz="2000">
              <a:solidFill>
                <a:schemeClr val="tx2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1344613" y="800456"/>
            <a:ext cx="162095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250000"/>
              </a:lnSpc>
            </a:pPr>
            <a:r>
              <a:rPr lang="zh-CN" altLang="en-US" sz="2800" dirty="0">
                <a:latin typeface="Microsoft YaHei" charset="-122"/>
                <a:ea typeface="Microsoft YaHei" charset="-122"/>
                <a:cs typeface="Microsoft YaHei" charset="-122"/>
              </a:rPr>
              <a:t>新闻价值</a:t>
            </a:r>
            <a:endParaRPr lang="en-US" altLang="zh-CN" sz="28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841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内容分析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hlinkClick r:id="rId2"/>
              </a:rPr>
              <a:t>数据解析</a:t>
            </a:r>
            <a:r>
              <a:rPr lang="en-US" altLang="zh-CN" dirty="0">
                <a:hlinkClick r:id="rId2"/>
              </a:rPr>
              <a:t>DJA</a:t>
            </a:r>
            <a:r>
              <a:rPr lang="zh-CN" altLang="en-US" dirty="0">
                <a:hlinkClick r:id="rId2"/>
              </a:rPr>
              <a:t>获奖作品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94438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>
                <a:latin typeface="微软雅黑" charset="0"/>
                <a:ea typeface="微软雅黑" charset="0"/>
                <a:cs typeface="微软雅黑" charset="0"/>
              </a:rPr>
              <a:t>四、课程安排与考核</a:t>
            </a:r>
          </a:p>
        </p:txBody>
      </p:sp>
    </p:spTree>
    <p:extLst>
      <p:ext uri="{BB962C8B-B14F-4D97-AF65-F5344CB8AC3E}">
        <p14:creationId xmlns:p14="http://schemas.microsoft.com/office/powerpoint/2010/main" val="11588098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标题 1"/>
          <p:cNvSpPr>
            <a:spLocks noGrp="1"/>
          </p:cNvSpPr>
          <p:nvPr>
            <p:ph type="title"/>
          </p:nvPr>
        </p:nvSpPr>
        <p:spPr>
          <a:xfrm>
            <a:off x="762000" y="3810000"/>
            <a:ext cx="7112000" cy="1333500"/>
          </a:xfrm>
        </p:spPr>
        <p:txBody>
          <a:bodyPr/>
          <a:lstStyle/>
          <a:p>
            <a:r>
              <a:rPr lang="zh-CN" altLang="en-US" sz="4800" dirty="0">
                <a:latin typeface="微软雅黑" charset="0"/>
                <a:ea typeface="微软雅黑" charset="0"/>
                <a:cs typeface="微软雅黑" charset="0"/>
              </a:rPr>
              <a:t>数据新闻课程安排</a:t>
            </a:r>
          </a:p>
        </p:txBody>
      </p:sp>
      <p:sp>
        <p:nvSpPr>
          <p:cNvPr id="79874" name="内容占位符 2"/>
          <p:cNvSpPr>
            <a:spLocks noGrp="1"/>
          </p:cNvSpPr>
          <p:nvPr>
            <p:ph idx="1"/>
          </p:nvPr>
        </p:nvSpPr>
        <p:spPr bwMode="auto">
          <a:xfrm>
            <a:off x="874462" y="582475"/>
            <a:ext cx="7543800" cy="3238500"/>
          </a:xfrm>
        </p:spPr>
        <p:txBody>
          <a:bodyPr wrap="square" numCol="1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数据新闻概述（</a:t>
            </a:r>
            <a:r>
              <a:rPr lang="en-US" altLang="zh-CN" dirty="0">
                <a:latin typeface="微软雅黑" charset="0"/>
                <a:ea typeface="微软雅黑" charset="0"/>
                <a:cs typeface="微软雅黑" charset="0"/>
              </a:rPr>
              <a:t>week1</a:t>
            </a: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）</a:t>
            </a:r>
            <a:endParaRPr lang="en-US" altLang="zh-CN" dirty="0">
              <a:latin typeface="微软雅黑" charset="0"/>
              <a:ea typeface="微软雅黑" charset="0"/>
              <a:cs typeface="微软雅黑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数据新闻选题与策划</a:t>
            </a:r>
            <a:r>
              <a:rPr lang="en-US" altLang="zh-CN" dirty="0">
                <a:latin typeface="微软雅黑" charset="0"/>
                <a:ea typeface="微软雅黑" charset="0"/>
                <a:cs typeface="微软雅黑" charset="0"/>
              </a:rPr>
              <a:t>pre</a:t>
            </a: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 （</a:t>
            </a:r>
            <a:r>
              <a:rPr lang="en-US" altLang="zh-CN" dirty="0">
                <a:latin typeface="微软雅黑" charset="0"/>
                <a:ea typeface="微软雅黑" charset="0"/>
                <a:cs typeface="微软雅黑" charset="0"/>
              </a:rPr>
              <a:t>week2</a:t>
            </a: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，</a:t>
            </a:r>
            <a:r>
              <a:rPr lang="en-US" altLang="zh-CN" dirty="0">
                <a:latin typeface="微软雅黑" charset="0"/>
                <a:ea typeface="微软雅黑" charset="0"/>
                <a:cs typeface="微软雅黑" charset="0"/>
              </a:rPr>
              <a:t>week3</a:t>
            </a: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）</a:t>
            </a:r>
            <a:endParaRPr lang="en-US" altLang="zh-CN" dirty="0">
              <a:latin typeface="微软雅黑" charset="0"/>
              <a:ea typeface="微软雅黑" charset="0"/>
              <a:cs typeface="微软雅黑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数据获取与文本挖掘（</a:t>
            </a:r>
            <a:r>
              <a:rPr lang="en-US" altLang="zh-CN" dirty="0">
                <a:latin typeface="微软雅黑" charset="0"/>
                <a:ea typeface="微软雅黑" charset="0"/>
                <a:cs typeface="微软雅黑" charset="0"/>
              </a:rPr>
              <a:t>week4</a:t>
            </a: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，</a:t>
            </a:r>
            <a:r>
              <a:rPr lang="en-US" altLang="zh-CN" dirty="0">
                <a:latin typeface="微软雅黑" charset="0"/>
                <a:ea typeface="微软雅黑" charset="0"/>
                <a:cs typeface="微软雅黑" charset="0"/>
              </a:rPr>
              <a:t>5</a:t>
            </a: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，</a:t>
            </a:r>
            <a:r>
              <a:rPr lang="en-US" altLang="zh-CN" dirty="0">
                <a:latin typeface="微软雅黑" charset="0"/>
                <a:ea typeface="微软雅黑" charset="0"/>
                <a:cs typeface="微软雅黑" charset="0"/>
              </a:rPr>
              <a:t>6</a:t>
            </a: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，</a:t>
            </a:r>
            <a:r>
              <a:rPr lang="en-US" altLang="zh-CN" dirty="0">
                <a:latin typeface="微软雅黑" charset="0"/>
                <a:ea typeface="微软雅黑" charset="0"/>
                <a:cs typeface="微软雅黑" charset="0"/>
              </a:rPr>
              <a:t>7</a:t>
            </a: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）</a:t>
            </a:r>
            <a:endParaRPr lang="en-US" altLang="zh-CN" dirty="0">
              <a:latin typeface="微软雅黑" charset="0"/>
              <a:ea typeface="微软雅黑" charset="0"/>
              <a:cs typeface="微软雅黑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数据分析与信息图表（</a:t>
            </a:r>
            <a:r>
              <a:rPr lang="en-US" altLang="zh-CN" dirty="0">
                <a:latin typeface="微软雅黑" charset="0"/>
                <a:ea typeface="微软雅黑" charset="0"/>
                <a:cs typeface="微软雅黑" charset="0"/>
              </a:rPr>
              <a:t>week</a:t>
            </a: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 </a:t>
            </a:r>
            <a:r>
              <a:rPr lang="en-US" altLang="zh-CN" dirty="0">
                <a:latin typeface="微软雅黑" charset="0"/>
                <a:ea typeface="微软雅黑" charset="0"/>
                <a:cs typeface="微软雅黑" charset="0"/>
              </a:rPr>
              <a:t>8</a:t>
            </a: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，</a:t>
            </a:r>
            <a:r>
              <a:rPr lang="en-US" altLang="zh-CN" dirty="0">
                <a:latin typeface="微软雅黑" charset="0"/>
                <a:ea typeface="微软雅黑" charset="0"/>
                <a:cs typeface="微软雅黑" charset="0"/>
              </a:rPr>
              <a:t>9</a:t>
            </a: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，</a:t>
            </a:r>
            <a:r>
              <a:rPr lang="en-US" altLang="zh-CN" dirty="0">
                <a:latin typeface="微软雅黑" charset="0"/>
                <a:ea typeface="微软雅黑" charset="0"/>
                <a:cs typeface="微软雅黑" charset="0"/>
              </a:rPr>
              <a:t>10</a:t>
            </a: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）</a:t>
            </a:r>
            <a:endParaRPr lang="en-US" altLang="zh-CN" dirty="0">
              <a:latin typeface="微软雅黑" charset="0"/>
              <a:ea typeface="微软雅黑" charset="0"/>
              <a:cs typeface="微软雅黑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数据可视化（</a:t>
            </a:r>
            <a:r>
              <a:rPr lang="en-US" altLang="zh-CN" dirty="0">
                <a:latin typeface="微软雅黑" charset="0"/>
                <a:ea typeface="微软雅黑" charset="0"/>
                <a:cs typeface="微软雅黑" charset="0"/>
              </a:rPr>
              <a:t>week11</a:t>
            </a: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，</a:t>
            </a:r>
            <a:r>
              <a:rPr lang="en-US" altLang="zh-CN" dirty="0">
                <a:latin typeface="微软雅黑" charset="0"/>
                <a:ea typeface="微软雅黑" charset="0"/>
                <a:cs typeface="微软雅黑" charset="0"/>
              </a:rPr>
              <a:t>12</a:t>
            </a: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，</a:t>
            </a:r>
            <a:r>
              <a:rPr lang="en-US" altLang="zh-CN" dirty="0">
                <a:latin typeface="微软雅黑" charset="0"/>
                <a:ea typeface="微软雅黑" charset="0"/>
                <a:cs typeface="微软雅黑" charset="0"/>
              </a:rPr>
              <a:t>13</a:t>
            </a: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，</a:t>
            </a:r>
            <a:r>
              <a:rPr lang="en-US" altLang="zh-CN" dirty="0">
                <a:latin typeface="微软雅黑" charset="0"/>
                <a:ea typeface="微软雅黑" charset="0"/>
                <a:cs typeface="微软雅黑" charset="0"/>
              </a:rPr>
              <a:t>14</a:t>
            </a: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，</a:t>
            </a:r>
            <a:r>
              <a:rPr lang="en-US" altLang="zh-CN" dirty="0">
                <a:latin typeface="微软雅黑" charset="0"/>
                <a:ea typeface="微软雅黑" charset="0"/>
                <a:cs typeface="微软雅黑" charset="0"/>
              </a:rPr>
              <a:t>15</a:t>
            </a: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）</a:t>
            </a:r>
            <a:endParaRPr lang="en-US" altLang="zh-CN" dirty="0">
              <a:latin typeface="微软雅黑" charset="0"/>
              <a:ea typeface="微软雅黑" charset="0"/>
              <a:cs typeface="微软雅黑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数据新闻作品</a:t>
            </a:r>
            <a:r>
              <a:rPr lang="en-US" altLang="zh-CN" dirty="0">
                <a:latin typeface="微软雅黑" charset="0"/>
                <a:ea typeface="微软雅黑" charset="0"/>
                <a:cs typeface="微软雅黑" charset="0"/>
              </a:rPr>
              <a:t>pre</a:t>
            </a: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（</a:t>
            </a:r>
            <a:r>
              <a:rPr lang="en-US" altLang="zh-CN" dirty="0">
                <a:latin typeface="微软雅黑" charset="0"/>
                <a:ea typeface="微软雅黑" charset="0"/>
                <a:cs typeface="微软雅黑" charset="0"/>
              </a:rPr>
              <a:t>week16</a:t>
            </a: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）</a:t>
            </a:r>
            <a:endParaRPr lang="en-US" altLang="zh-CN" dirty="0">
              <a:latin typeface="微软雅黑" charset="0"/>
              <a:ea typeface="微软雅黑" charset="0"/>
              <a:cs typeface="微软雅黑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0439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800" dirty="0">
                <a:latin typeface="微软雅黑" charset="0"/>
                <a:ea typeface="微软雅黑" charset="0"/>
                <a:cs typeface="微软雅黑" charset="0"/>
              </a:rPr>
              <a:t>成绩考核</a:t>
            </a:r>
          </a:p>
        </p:txBody>
      </p:sp>
      <p:sp>
        <p:nvSpPr>
          <p:cNvPr id="77826" name="内容占位符 2"/>
          <p:cNvSpPr>
            <a:spLocks noGrp="1"/>
          </p:cNvSpPr>
          <p:nvPr>
            <p:ph idx="1"/>
          </p:nvPr>
        </p:nvSpPr>
        <p:spPr bwMode="auto">
          <a:xfrm>
            <a:off x="762000" y="571500"/>
            <a:ext cx="7543800" cy="3606800"/>
          </a:xfrm>
        </p:spPr>
        <p:txBody>
          <a:bodyPr wrap="square" numCol="1" compatLnSpc="1">
            <a:prstTxWarp prst="textNoShape">
              <a:avLst/>
            </a:prstTxWarp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（一）个人完成：</a:t>
            </a:r>
            <a:r>
              <a:rPr lang="en-US" altLang="zh-CN" dirty="0">
                <a:latin typeface="微软雅黑" charset="0"/>
                <a:ea typeface="微软雅黑" charset="0"/>
                <a:cs typeface="微软雅黑" charset="0"/>
              </a:rPr>
              <a:t>60%</a:t>
            </a:r>
          </a:p>
          <a:p>
            <a:pPr>
              <a:lnSpc>
                <a:spcPct val="150000"/>
              </a:lnSpc>
              <a:buFont typeface="Wingdings" charset="0"/>
              <a:buChar char=""/>
            </a:pP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平时考勤（</a:t>
            </a:r>
            <a:r>
              <a:rPr lang="en-US" altLang="zh-CN" dirty="0">
                <a:latin typeface="微软雅黑" charset="0"/>
                <a:ea typeface="微软雅黑" charset="0"/>
                <a:cs typeface="微软雅黑" charset="0"/>
              </a:rPr>
              <a:t>10%</a:t>
            </a: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）</a:t>
            </a:r>
            <a:endParaRPr lang="en-US" altLang="zh-CN" dirty="0">
              <a:latin typeface="微软雅黑" charset="0"/>
              <a:ea typeface="微软雅黑" charset="0"/>
              <a:cs typeface="微软雅黑" charset="0"/>
            </a:endParaRPr>
          </a:p>
          <a:p>
            <a:pPr>
              <a:lnSpc>
                <a:spcPct val="150000"/>
              </a:lnSpc>
              <a:buFont typeface="Wingdings" charset="0"/>
              <a:buChar char=""/>
            </a:pP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平时作业一：</a:t>
            </a:r>
            <a:r>
              <a:rPr lang="zh-TW" altLang="en-US" dirty="0">
                <a:latin typeface="微软雅黑" charset="0"/>
                <a:ea typeface="微软雅黑" charset="0"/>
                <a:cs typeface="微软雅黑" charset="0"/>
              </a:rPr>
              <a:t>数据新闻</a:t>
            </a: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作品分析</a:t>
            </a:r>
            <a:r>
              <a:rPr lang="en-US" altLang="zh-CN" dirty="0">
                <a:latin typeface="微软雅黑" charset="0"/>
                <a:ea typeface="微软雅黑" charset="0"/>
                <a:cs typeface="微软雅黑" charset="0"/>
              </a:rPr>
              <a:t>-</a:t>
            </a: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（手册） </a:t>
            </a:r>
            <a:r>
              <a:rPr lang="en-US" altLang="zh-TW" dirty="0">
                <a:latin typeface="微软雅黑" charset="0"/>
                <a:ea typeface="微软雅黑" charset="0"/>
                <a:cs typeface="微软雅黑" charset="0"/>
              </a:rPr>
              <a:t>(</a:t>
            </a:r>
            <a:r>
              <a:rPr lang="en-US" altLang="zh-CN" dirty="0">
                <a:latin typeface="微软雅黑" charset="0"/>
                <a:ea typeface="微软雅黑" charset="0"/>
                <a:cs typeface="微软雅黑" charset="0"/>
              </a:rPr>
              <a:t>20</a:t>
            </a:r>
            <a:r>
              <a:rPr lang="en-US" altLang="zh-TW" dirty="0">
                <a:latin typeface="微软雅黑" charset="0"/>
                <a:ea typeface="微软雅黑" charset="0"/>
                <a:cs typeface="微软雅黑" charset="0"/>
              </a:rPr>
              <a:t>%) </a:t>
            </a:r>
          </a:p>
          <a:p>
            <a:pPr>
              <a:lnSpc>
                <a:spcPct val="150000"/>
              </a:lnSpc>
              <a:buFont typeface="Wingdings" charset="0"/>
              <a:buChar char=""/>
            </a:pP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平时作业二：数据获取与数据分析（</a:t>
            </a:r>
            <a:r>
              <a:rPr lang="en-US" altLang="zh-CN" dirty="0">
                <a:latin typeface="微软雅黑" charset="0"/>
                <a:ea typeface="微软雅黑" charset="0"/>
                <a:cs typeface="微软雅黑" charset="0"/>
              </a:rPr>
              <a:t>15%</a:t>
            </a: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）</a:t>
            </a:r>
            <a:endParaRPr lang="en-US" altLang="zh-CN" dirty="0">
              <a:latin typeface="微软雅黑" charset="0"/>
              <a:ea typeface="微软雅黑" charset="0"/>
              <a:cs typeface="微软雅黑" charset="0"/>
            </a:endParaRPr>
          </a:p>
          <a:p>
            <a:pPr>
              <a:lnSpc>
                <a:spcPct val="150000"/>
              </a:lnSpc>
              <a:buFont typeface="Wingdings" charset="0"/>
              <a:buChar char=""/>
            </a:pP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平时作业三：数据可视化练习（</a:t>
            </a:r>
            <a:r>
              <a:rPr lang="en-US" altLang="zh-CN" dirty="0">
                <a:latin typeface="微软雅黑" charset="0"/>
                <a:ea typeface="微软雅黑" charset="0"/>
                <a:cs typeface="微软雅黑" charset="0"/>
              </a:rPr>
              <a:t>15%</a:t>
            </a: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）</a:t>
            </a:r>
            <a:endParaRPr lang="en-US" altLang="zh-TW" dirty="0">
              <a:latin typeface="微软雅黑" charset="0"/>
              <a:ea typeface="微软雅黑" charset="0"/>
              <a:cs typeface="微软雅黑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（二）小组完成 </a:t>
            </a:r>
            <a:r>
              <a:rPr lang="en-US" altLang="zh-CN" dirty="0">
                <a:latin typeface="微软雅黑" charset="0"/>
                <a:ea typeface="微软雅黑" charset="0"/>
                <a:cs typeface="微软雅黑" charset="0"/>
              </a:rPr>
              <a:t>40%</a:t>
            </a:r>
          </a:p>
          <a:p>
            <a:pPr>
              <a:lnSpc>
                <a:spcPct val="150000"/>
              </a:lnSpc>
              <a:buFont typeface="Wingdings" charset="0"/>
              <a:buChar char=""/>
            </a:pP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期末作业：数据新闻项目（</a:t>
            </a:r>
            <a:r>
              <a:rPr lang="en-US" altLang="zh-CN" dirty="0">
                <a:latin typeface="微软雅黑" charset="0"/>
                <a:ea typeface="微软雅黑" charset="0"/>
                <a:cs typeface="微软雅黑" charset="0"/>
              </a:rPr>
              <a:t>40%</a:t>
            </a: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）（包含选题、数据采集与分析、可视化）</a:t>
            </a:r>
            <a:endParaRPr lang="en-US" altLang="zh-CN" dirty="0">
              <a:latin typeface="微软雅黑" charset="0"/>
              <a:ea typeface="微软雅黑" charset="0"/>
              <a:cs typeface="微软雅黑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916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1"/>
          <p:cNvSpPr>
            <a:spLocks noGrp="1"/>
          </p:cNvSpPr>
          <p:nvPr>
            <p:ph type="title"/>
          </p:nvPr>
        </p:nvSpPr>
        <p:spPr>
          <a:xfrm>
            <a:off x="6172200" y="4724400"/>
            <a:ext cx="2260600" cy="419100"/>
          </a:xfrm>
        </p:spPr>
        <p:txBody>
          <a:bodyPr/>
          <a:lstStyle/>
          <a:p>
            <a:pPr eaLnBrk="1" hangingPunct="1"/>
            <a:r>
              <a:rPr lang="en-US" altLang="zh-CN" sz="2400">
                <a:latin typeface="Impact" charset="0"/>
              </a:rPr>
              <a:t>Data</a:t>
            </a:r>
            <a:r>
              <a:rPr lang="zh-CN" altLang="en-US" sz="2400">
                <a:latin typeface="Impact" charset="0"/>
              </a:rPr>
              <a:t> </a:t>
            </a:r>
            <a:r>
              <a:rPr lang="en-US" altLang="zh-CN" sz="2400">
                <a:latin typeface="Impact" charset="0"/>
              </a:rPr>
              <a:t>Journalism</a:t>
            </a:r>
            <a:endParaRPr lang="zh-CN" altLang="en-US" sz="2400">
              <a:latin typeface="Impact" charset="0"/>
            </a:endParaRPr>
          </a:p>
        </p:txBody>
      </p:sp>
      <p:sp>
        <p:nvSpPr>
          <p:cNvPr id="17411" name="矩形 1"/>
          <p:cNvSpPr>
            <a:spLocks noChangeArrowheads="1"/>
          </p:cNvSpPr>
          <p:nvPr/>
        </p:nvSpPr>
        <p:spPr bwMode="auto">
          <a:xfrm>
            <a:off x="762000" y="1465263"/>
            <a:ext cx="2698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sz="2800" dirty="0">
                <a:latin typeface="黑体" charset="0"/>
                <a:ea typeface="黑体" charset="0"/>
                <a:cs typeface="黑体" charset="0"/>
              </a:rPr>
              <a:t>数据新闻的历史</a:t>
            </a:r>
            <a:endParaRPr lang="en-US" altLang="zh-CN" sz="2800" dirty="0"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573213" y="2208213"/>
            <a:ext cx="45720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Clr>
                <a:srgbClr val="AD0101"/>
              </a:buClr>
              <a:buFont typeface="Arial" charset="0"/>
              <a:buChar char="•"/>
            </a:pPr>
            <a:r>
              <a:rPr lang="zh-CN" altLang="en-US" sz="2400">
                <a:latin typeface="黑体" charset="0"/>
                <a:ea typeface="黑体" charset="0"/>
                <a:cs typeface="黑体" charset="0"/>
              </a:rPr>
              <a:t>重要性</a:t>
            </a:r>
            <a:r>
              <a:rPr lang="en-US" altLang="zh-CN" sz="2400">
                <a:latin typeface="黑体" charset="0"/>
                <a:ea typeface="黑体" charset="0"/>
                <a:cs typeface="黑体" charset="0"/>
              </a:rPr>
              <a:t>/</a:t>
            </a:r>
            <a:r>
              <a:rPr lang="zh-CN" altLang="en-US" sz="2400">
                <a:latin typeface="黑体" charset="0"/>
                <a:ea typeface="黑体" charset="0"/>
                <a:cs typeface="黑体" charset="0"/>
              </a:rPr>
              <a:t>必要性（大数据时代）</a:t>
            </a:r>
            <a:endParaRPr lang="en-US" altLang="zh-CN" sz="2400">
              <a:latin typeface="黑体" charset="0"/>
              <a:ea typeface="黑体" charset="0"/>
              <a:cs typeface="黑体" charset="0"/>
            </a:endParaRPr>
          </a:p>
          <a:p>
            <a:pPr marL="342900" indent="-342900" eaLnBrk="1" hangingPunct="1">
              <a:lnSpc>
                <a:spcPct val="150000"/>
              </a:lnSpc>
              <a:buClr>
                <a:srgbClr val="AD0101"/>
              </a:buClr>
              <a:buFont typeface="Arial" charset="0"/>
              <a:buChar char="•"/>
            </a:pPr>
            <a:r>
              <a:rPr lang="zh-CN" altLang="en-US" sz="2400">
                <a:latin typeface="黑体" charset="0"/>
                <a:ea typeface="黑体" charset="0"/>
                <a:cs typeface="黑体" charset="0"/>
              </a:rPr>
              <a:t>概念与界定</a:t>
            </a:r>
            <a:endParaRPr lang="en-US" altLang="zh-CN" sz="2400">
              <a:latin typeface="黑体" charset="0"/>
              <a:ea typeface="黑体" charset="0"/>
              <a:cs typeface="黑体" charset="0"/>
            </a:endParaRPr>
          </a:p>
          <a:p>
            <a:pPr marL="342900" indent="-342900" eaLnBrk="1" hangingPunct="1">
              <a:lnSpc>
                <a:spcPct val="150000"/>
              </a:lnSpc>
              <a:buClr>
                <a:srgbClr val="AD0101"/>
              </a:buClr>
              <a:buFont typeface="Arial" charset="0"/>
              <a:buChar char="•"/>
            </a:pPr>
            <a:r>
              <a:rPr lang="zh-CN" altLang="en-US" sz="2400">
                <a:latin typeface="黑体" charset="0"/>
                <a:ea typeface="黑体" charset="0"/>
                <a:cs typeface="黑体" charset="0"/>
              </a:rPr>
              <a:t>与</a:t>
            </a:r>
            <a:r>
              <a:rPr lang="en-US" altLang="zh-CN" sz="2400">
                <a:latin typeface="黑体" charset="0"/>
                <a:ea typeface="黑体" charset="0"/>
                <a:cs typeface="黑体" charset="0"/>
              </a:rPr>
              <a:t>CAR</a:t>
            </a:r>
            <a:r>
              <a:rPr lang="zh-CN" altLang="en-US" sz="2400">
                <a:latin typeface="黑体" charset="0"/>
                <a:ea typeface="黑体" charset="0"/>
                <a:cs typeface="黑体" charset="0"/>
              </a:rPr>
              <a:t>、</a:t>
            </a:r>
            <a:r>
              <a:rPr lang="en-US" altLang="zh-CN" sz="2400">
                <a:latin typeface="黑体" charset="0"/>
                <a:ea typeface="黑体" charset="0"/>
                <a:cs typeface="黑体" charset="0"/>
              </a:rPr>
              <a:t>NPJ</a:t>
            </a:r>
            <a:r>
              <a:rPr lang="zh-CN" altLang="en-US" sz="2400">
                <a:latin typeface="黑体" charset="0"/>
                <a:ea typeface="黑体" charset="0"/>
                <a:cs typeface="黑体" charset="0"/>
              </a:rPr>
              <a:t>的区别与延续</a:t>
            </a:r>
          </a:p>
        </p:txBody>
      </p:sp>
    </p:spTree>
    <p:extLst>
      <p:ext uri="{BB962C8B-B14F-4D97-AF65-F5344CB8AC3E}">
        <p14:creationId xmlns:p14="http://schemas.microsoft.com/office/powerpoint/2010/main" val="38835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标题 1"/>
          <p:cNvSpPr>
            <a:spLocks noGrp="1"/>
          </p:cNvSpPr>
          <p:nvPr>
            <p:ph type="title"/>
          </p:nvPr>
        </p:nvSpPr>
        <p:spPr>
          <a:xfrm>
            <a:off x="762000" y="4137025"/>
            <a:ext cx="7543800" cy="1006475"/>
          </a:xfrm>
        </p:spPr>
        <p:txBody>
          <a:bodyPr/>
          <a:lstStyle/>
          <a:p>
            <a:r>
              <a:rPr lang="zh-CN" altLang="en-US" sz="4800" dirty="0">
                <a:latin typeface="微软雅黑" charset="0"/>
                <a:ea typeface="微软雅黑" charset="0"/>
                <a:cs typeface="微软雅黑" charset="0"/>
              </a:rPr>
              <a:t>数据新闻作品分析</a:t>
            </a:r>
            <a:r>
              <a:rPr lang="en-US" altLang="zh-CN" sz="4800" dirty="0">
                <a:latin typeface="微软雅黑" charset="0"/>
                <a:ea typeface="微软雅黑" charset="0"/>
                <a:cs typeface="微软雅黑" charset="0"/>
              </a:rPr>
              <a:t>(</a:t>
            </a:r>
            <a:r>
              <a:rPr lang="en-US" altLang="zh-CN" sz="4800" b="1" dirty="0">
                <a:latin typeface="微软雅黑" charset="0"/>
                <a:ea typeface="微软雅黑" charset="0"/>
                <a:cs typeface="微软雅黑" charset="0"/>
              </a:rPr>
              <a:t>20%</a:t>
            </a:r>
            <a:r>
              <a:rPr lang="en-US" altLang="zh-CN" sz="4800" dirty="0">
                <a:latin typeface="微软雅黑" charset="0"/>
                <a:ea typeface="微软雅黑" charset="0"/>
                <a:cs typeface="微软雅黑" charset="0"/>
              </a:rPr>
              <a:t>) </a:t>
            </a:r>
            <a:endParaRPr lang="zh-CN" altLang="en-US" sz="4800" dirty="0"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78850" name="内容占位符 2"/>
          <p:cNvSpPr>
            <a:spLocks noGrp="1"/>
          </p:cNvSpPr>
          <p:nvPr>
            <p:ph idx="1"/>
          </p:nvPr>
        </p:nvSpPr>
        <p:spPr bwMode="auto">
          <a:xfrm>
            <a:off x="762000" y="517525"/>
            <a:ext cx="7912100" cy="3457575"/>
          </a:xfrm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60000"/>
              </a:lnSpc>
            </a:pPr>
            <a:r>
              <a:rPr lang="zh-CN" altLang="en-US" sz="2000" dirty="0">
                <a:latin typeface="微软雅黑" charset="0"/>
                <a:ea typeface="微软雅黑" charset="0"/>
                <a:cs typeface="微软雅黑" charset="0"/>
              </a:rPr>
              <a:t>从</a:t>
            </a:r>
            <a:r>
              <a:rPr lang="en-US" altLang="zh-CN" sz="2000" dirty="0">
                <a:latin typeface="微软雅黑" charset="0"/>
                <a:ea typeface="微软雅黑" charset="0"/>
                <a:cs typeface="微软雅黑" charset="0"/>
              </a:rPr>
              <a:t>2023-2024</a:t>
            </a:r>
            <a:r>
              <a:rPr lang="zh-CN" altLang="en-US" sz="2000" dirty="0">
                <a:latin typeface="微软雅黑" charset="0"/>
                <a:ea typeface="微软雅黑" charset="0"/>
                <a:cs typeface="微软雅黑" charset="0"/>
              </a:rPr>
              <a:t>年中的全球数据新闻奖参赛作品或中国数据新闻比赛中，找出一个你认为有特点的案例（既可能是佳作，也可能有缺陷），按照</a:t>
            </a:r>
            <a:r>
              <a:rPr lang="en-US" altLang="zh-CN" sz="2000" dirty="0">
                <a:latin typeface="微软雅黑" charset="0"/>
                <a:ea typeface="微软雅黑" charset="0"/>
                <a:cs typeface="微软雅黑" charset="0"/>
              </a:rPr>
              <a:t>《</a:t>
            </a:r>
            <a:r>
              <a:rPr lang="zh-CN" altLang="en-US" sz="2000" dirty="0">
                <a:latin typeface="微软雅黑" charset="0"/>
                <a:ea typeface="微软雅黑" charset="0"/>
                <a:cs typeface="微软雅黑" charset="0"/>
              </a:rPr>
              <a:t>数据新闻手册</a:t>
            </a:r>
            <a:r>
              <a:rPr lang="en-US" altLang="zh-CN" sz="2000" dirty="0">
                <a:latin typeface="微软雅黑" charset="0"/>
                <a:ea typeface="微软雅黑" charset="0"/>
                <a:cs typeface="微软雅黑" charset="0"/>
              </a:rPr>
              <a:t>》</a:t>
            </a:r>
            <a:r>
              <a:rPr lang="zh-CN" altLang="en-US" sz="2000" dirty="0">
                <a:latin typeface="微软雅黑" charset="0"/>
                <a:ea typeface="微软雅黑" charset="0"/>
                <a:cs typeface="微软雅黑" charset="0"/>
              </a:rPr>
              <a:t>（</a:t>
            </a:r>
            <a:r>
              <a:rPr lang="en-US" altLang="zh-CN" sz="2000" b="1" dirty="0">
                <a:hlinkClick r:id="rId2"/>
              </a:rPr>
              <a:t>https://xiaoyongzi.github.io/web/</a:t>
            </a:r>
            <a:r>
              <a:rPr lang="zh-CN" altLang="en-US" sz="2000" dirty="0">
                <a:latin typeface="微软雅黑" charset="0"/>
                <a:ea typeface="微软雅黑" charset="0"/>
                <a:cs typeface="微软雅黑" charset="0"/>
              </a:rPr>
              <a:t>）的流程（数据来源，可视化，设计，讲故事等）进行分析，并总结你认为优秀的数据新闻报道特质或框架</a:t>
            </a:r>
            <a:endParaRPr lang="en-US" altLang="zh-CN" sz="2000" dirty="0">
              <a:latin typeface="微软雅黑" charset="0"/>
              <a:ea typeface="微软雅黑" charset="0"/>
              <a:cs typeface="微软雅黑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000" dirty="0">
                <a:latin typeface="微软雅黑" charset="0"/>
                <a:ea typeface="微软雅黑" charset="0"/>
                <a:cs typeface="微软雅黑" charset="0"/>
              </a:rPr>
              <a:t>个人独立完成，</a:t>
            </a:r>
            <a:r>
              <a:rPr lang="en-US" altLang="zh-CN" sz="2000" dirty="0">
                <a:latin typeface="微软雅黑" charset="0"/>
                <a:ea typeface="微软雅黑" charset="0"/>
                <a:cs typeface="微软雅黑" charset="0"/>
              </a:rPr>
              <a:t>Deadline</a:t>
            </a:r>
            <a:r>
              <a:rPr lang="zh-CN" altLang="en-US" sz="2000" dirty="0">
                <a:latin typeface="微软雅黑" charset="0"/>
                <a:ea typeface="微软雅黑" charset="0"/>
                <a:cs typeface="微软雅黑" charset="0"/>
              </a:rPr>
              <a:t>：</a:t>
            </a:r>
            <a:r>
              <a:rPr lang="en-US" altLang="zh-CN" sz="2000" dirty="0">
                <a:latin typeface="微软雅黑" charset="0"/>
                <a:ea typeface="微软雅黑" charset="0"/>
                <a:cs typeface="微软雅黑" charset="0"/>
              </a:rPr>
              <a:t>10</a:t>
            </a:r>
            <a:r>
              <a:rPr lang="zh-CN" altLang="en-US" sz="2000" dirty="0">
                <a:latin typeface="微软雅黑" charset="0"/>
                <a:ea typeface="微软雅黑" charset="0"/>
                <a:cs typeface="微软雅黑" charset="0"/>
              </a:rPr>
              <a:t>月</a:t>
            </a:r>
            <a:r>
              <a:rPr lang="en-US" altLang="zh-CN" sz="2000" dirty="0">
                <a:latin typeface="微软雅黑" charset="0"/>
                <a:ea typeface="微软雅黑" charset="0"/>
                <a:cs typeface="微软雅黑" charset="0"/>
              </a:rPr>
              <a:t>15</a:t>
            </a:r>
            <a:r>
              <a:rPr lang="zh-CN" altLang="en-US" sz="2000" dirty="0">
                <a:latin typeface="微软雅黑" charset="0"/>
                <a:ea typeface="微软雅黑" charset="0"/>
                <a:cs typeface="微软雅黑" charset="0"/>
              </a:rPr>
              <a:t>日前</a:t>
            </a:r>
          </a:p>
        </p:txBody>
      </p:sp>
    </p:spTree>
    <p:extLst>
      <p:ext uri="{BB962C8B-B14F-4D97-AF65-F5344CB8AC3E}">
        <p14:creationId xmlns:p14="http://schemas.microsoft.com/office/powerpoint/2010/main" val="32878127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标题 1"/>
          <p:cNvSpPr>
            <a:spLocks noGrp="1"/>
          </p:cNvSpPr>
          <p:nvPr>
            <p:ph type="title"/>
          </p:nvPr>
        </p:nvSpPr>
        <p:spPr>
          <a:xfrm>
            <a:off x="762000" y="4137025"/>
            <a:ext cx="7543800" cy="1006475"/>
          </a:xfrm>
        </p:spPr>
        <p:txBody>
          <a:bodyPr/>
          <a:lstStyle/>
          <a:p>
            <a:r>
              <a:rPr lang="zh-CN" altLang="en-US" sz="4800" dirty="0">
                <a:latin typeface="微软雅黑" charset="0"/>
                <a:ea typeface="微软雅黑" charset="0"/>
                <a:cs typeface="微软雅黑" charset="0"/>
              </a:rPr>
              <a:t>数据分析与可视化</a:t>
            </a:r>
            <a:r>
              <a:rPr lang="en-US" altLang="zh-CN" sz="4800" dirty="0">
                <a:latin typeface="微软雅黑" charset="0"/>
                <a:ea typeface="微软雅黑" charset="0"/>
                <a:cs typeface="微软雅黑" charset="0"/>
              </a:rPr>
              <a:t>(</a:t>
            </a:r>
            <a:r>
              <a:rPr lang="en-US" altLang="zh-CN" sz="4800" b="1" dirty="0">
                <a:latin typeface="微软雅黑" charset="0"/>
                <a:ea typeface="微软雅黑" charset="0"/>
                <a:cs typeface="微软雅黑" charset="0"/>
              </a:rPr>
              <a:t>30%</a:t>
            </a:r>
            <a:r>
              <a:rPr lang="en-US" altLang="zh-CN" sz="4800" dirty="0">
                <a:latin typeface="微软雅黑" charset="0"/>
                <a:ea typeface="微软雅黑" charset="0"/>
                <a:cs typeface="微软雅黑" charset="0"/>
              </a:rPr>
              <a:t>) </a:t>
            </a:r>
            <a:endParaRPr lang="zh-CN" altLang="en-US" sz="4800" dirty="0"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78850" name="内容占位符 2"/>
          <p:cNvSpPr>
            <a:spLocks noGrp="1"/>
          </p:cNvSpPr>
          <p:nvPr>
            <p:ph idx="1"/>
          </p:nvPr>
        </p:nvSpPr>
        <p:spPr bwMode="auto">
          <a:xfrm>
            <a:off x="762000" y="517525"/>
            <a:ext cx="7543800" cy="33750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lnSpc>
                <a:spcPct val="160000"/>
              </a:lnSpc>
            </a:pPr>
            <a:r>
              <a:rPr lang="zh-CN" altLang="en-US" sz="2000" dirty="0">
                <a:latin typeface="微软雅黑" charset="0"/>
                <a:ea typeface="微软雅黑" charset="0"/>
                <a:cs typeface="微软雅黑" charset="0"/>
              </a:rPr>
              <a:t>课堂随堂作业（实验）</a:t>
            </a:r>
            <a:endParaRPr lang="en-US" altLang="zh-CN" sz="2000" dirty="0">
              <a:latin typeface="微软雅黑" charset="0"/>
              <a:ea typeface="微软雅黑" charset="0"/>
              <a:cs typeface="微软雅黑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000" dirty="0">
                <a:latin typeface="微软雅黑" charset="0"/>
                <a:ea typeface="微软雅黑" charset="0"/>
                <a:cs typeface="微软雅黑" charset="0"/>
              </a:rPr>
              <a:t>授课老师命题</a:t>
            </a:r>
            <a:endParaRPr lang="en-US" altLang="zh-CN" sz="2000" dirty="0">
              <a:latin typeface="微软雅黑" charset="0"/>
              <a:ea typeface="微软雅黑" charset="0"/>
              <a:cs typeface="微软雅黑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4848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2000" y="530225"/>
            <a:ext cx="7543800" cy="3852863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zh-CN" sz="1900" dirty="0">
                <a:latin typeface="微软雅黑"/>
                <a:ea typeface="微软雅黑"/>
                <a:cs typeface="微软雅黑"/>
              </a:rPr>
              <a:t>I</a:t>
            </a:r>
            <a:r>
              <a:rPr lang="zh-CN" altLang="en-US" sz="1900" dirty="0">
                <a:latin typeface="微软雅黑"/>
                <a:ea typeface="微软雅黑"/>
                <a:cs typeface="微软雅黑"/>
              </a:rPr>
              <a:t> 选题策划（</a:t>
            </a:r>
            <a:r>
              <a:rPr lang="en-US" altLang="zh-CN" sz="1900" dirty="0">
                <a:latin typeface="微软雅黑"/>
                <a:ea typeface="微软雅黑"/>
                <a:cs typeface="微软雅黑"/>
              </a:rPr>
              <a:t>10</a:t>
            </a:r>
            <a:r>
              <a:rPr lang="zh-CN" altLang="en-US" sz="1900" dirty="0">
                <a:latin typeface="微软雅黑"/>
                <a:ea typeface="微软雅黑"/>
                <a:cs typeface="微软雅黑"/>
              </a:rPr>
              <a:t>分）</a:t>
            </a:r>
            <a:endParaRPr lang="en-US" altLang="zh-CN" sz="1900" dirty="0">
              <a:latin typeface="微软雅黑"/>
              <a:ea typeface="微软雅黑"/>
              <a:cs typeface="微软雅黑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900" dirty="0">
                <a:latin typeface="微软雅黑"/>
                <a:ea typeface="微软雅黑"/>
                <a:cs typeface="微软雅黑"/>
              </a:rPr>
              <a:t>（一）以小组为单位，自拟主题，形成三组选题，选题策划案需要包含以下内容</a:t>
            </a:r>
            <a:r>
              <a:rPr lang="en-US" altLang="zh-CN" sz="1900" dirty="0">
                <a:latin typeface="微软雅黑"/>
                <a:ea typeface="微软雅黑"/>
                <a:cs typeface="微软雅黑"/>
              </a:rPr>
              <a:t>:</a:t>
            </a:r>
            <a:br>
              <a:rPr lang="en-US" altLang="zh-CN" sz="1900" dirty="0">
                <a:latin typeface="微软雅黑"/>
                <a:ea typeface="微软雅黑"/>
                <a:cs typeface="微软雅黑"/>
              </a:rPr>
            </a:br>
            <a:r>
              <a:rPr lang="zh-CN" altLang="en-US" sz="1900" dirty="0">
                <a:latin typeface="微软雅黑"/>
                <a:ea typeface="微软雅黑"/>
                <a:cs typeface="微软雅黑"/>
              </a:rPr>
              <a:t>  </a:t>
            </a:r>
            <a:r>
              <a:rPr lang="en-US" altLang="zh-CN" sz="1900" dirty="0">
                <a:latin typeface="微软雅黑"/>
                <a:ea typeface="微软雅黑"/>
                <a:cs typeface="微软雅黑"/>
              </a:rPr>
              <a:t>1.</a:t>
            </a:r>
            <a:r>
              <a:rPr lang="zh-CN" altLang="en-US" sz="1900" dirty="0">
                <a:latin typeface="微软雅黑"/>
                <a:ea typeface="微软雅黑"/>
                <a:cs typeface="微软雅黑"/>
              </a:rPr>
              <a:t> 选题简介</a:t>
            </a:r>
            <a:r>
              <a:rPr lang="zh-CN" altLang="zh-CN" sz="1900" dirty="0">
                <a:latin typeface="微软雅黑"/>
                <a:ea typeface="微软雅黑"/>
                <a:cs typeface="微软雅黑"/>
              </a:rPr>
              <a:t>、</a:t>
            </a:r>
            <a:r>
              <a:rPr lang="zh-CN" altLang="en-US" sz="1900" dirty="0">
                <a:latin typeface="微软雅黑"/>
                <a:ea typeface="微软雅黑"/>
                <a:cs typeface="微软雅黑"/>
              </a:rPr>
              <a:t>选题意义</a:t>
            </a:r>
            <a:br>
              <a:rPr lang="zh-CN" altLang="en-US" sz="1900" dirty="0">
                <a:latin typeface="微软雅黑"/>
                <a:ea typeface="微软雅黑"/>
                <a:cs typeface="微软雅黑"/>
              </a:rPr>
            </a:br>
            <a:r>
              <a:rPr lang="zh-CN" altLang="en-US" sz="1900" dirty="0">
                <a:latin typeface="微软雅黑"/>
                <a:ea typeface="微软雅黑"/>
                <a:cs typeface="微软雅黑"/>
              </a:rPr>
              <a:t> </a:t>
            </a:r>
            <a:r>
              <a:rPr lang="zh-CN" altLang="en-US" sz="1800" dirty="0"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sz="1900" dirty="0">
                <a:latin typeface="微软雅黑"/>
                <a:ea typeface="微软雅黑"/>
                <a:cs typeface="微软雅黑"/>
              </a:rPr>
              <a:t>2.</a:t>
            </a:r>
            <a:r>
              <a:rPr lang="zh-CN" altLang="en-US" sz="1900" dirty="0">
                <a:latin typeface="微软雅黑"/>
                <a:ea typeface="微软雅黑"/>
                <a:cs typeface="微软雅黑"/>
              </a:rPr>
              <a:t> 信源</a:t>
            </a:r>
            <a:r>
              <a:rPr lang="zh-CN" altLang="zh-CN" sz="1900" dirty="0">
                <a:latin typeface="微软雅黑"/>
                <a:ea typeface="微软雅黑"/>
                <a:cs typeface="微软雅黑"/>
              </a:rPr>
              <a:t>：</a:t>
            </a:r>
            <a:r>
              <a:rPr lang="zh-CN" altLang="en-US" sz="1900" dirty="0">
                <a:latin typeface="微软雅黑"/>
                <a:ea typeface="微软雅黑"/>
                <a:cs typeface="微软雅黑"/>
              </a:rPr>
              <a:t>包括拟采访对象、数据源等 </a:t>
            </a:r>
            <a:endParaRPr lang="en-US" altLang="zh-CN" sz="1900" dirty="0">
              <a:latin typeface="微软雅黑"/>
              <a:ea typeface="微软雅黑"/>
              <a:cs typeface="微软雅黑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900" dirty="0">
                <a:latin typeface="微软雅黑"/>
                <a:ea typeface="微软雅黑"/>
                <a:cs typeface="微软雅黑"/>
              </a:rPr>
              <a:t>  </a:t>
            </a:r>
            <a:r>
              <a:rPr lang="en-US" altLang="zh-CN" sz="1900" dirty="0">
                <a:latin typeface="微软雅黑"/>
                <a:ea typeface="微软雅黑"/>
                <a:cs typeface="微软雅黑"/>
              </a:rPr>
              <a:t>3.</a:t>
            </a:r>
            <a:r>
              <a:rPr lang="zh-CN" altLang="en-US" sz="1900" dirty="0">
                <a:latin typeface="微软雅黑"/>
                <a:ea typeface="微软雅黑"/>
                <a:cs typeface="微软雅黑"/>
              </a:rPr>
              <a:t> 可能性与困难</a:t>
            </a:r>
            <a:endParaRPr lang="en-US" altLang="zh-CN" sz="1900" dirty="0">
              <a:latin typeface="微软雅黑"/>
              <a:ea typeface="微软雅黑"/>
              <a:cs typeface="微软雅黑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zh-CN" sz="1900" dirty="0">
                <a:latin typeface="微软雅黑"/>
                <a:ea typeface="微软雅黑"/>
                <a:cs typeface="微软雅黑"/>
              </a:rPr>
              <a:t> </a:t>
            </a:r>
            <a:r>
              <a:rPr lang="zh-CN" altLang="en-US" sz="1900" dirty="0">
                <a:latin typeface="微软雅黑"/>
                <a:ea typeface="微软雅黑"/>
                <a:cs typeface="微软雅黑"/>
              </a:rPr>
              <a:t> 4</a:t>
            </a:r>
            <a:r>
              <a:rPr lang="en-US" altLang="zh-CN" sz="1900" dirty="0">
                <a:latin typeface="微软雅黑"/>
                <a:ea typeface="微软雅黑"/>
                <a:cs typeface="微软雅黑"/>
              </a:rPr>
              <a:t>.</a:t>
            </a:r>
            <a:r>
              <a:rPr lang="zh-CN" altLang="en-US" sz="1900" dirty="0">
                <a:latin typeface="微软雅黑"/>
                <a:ea typeface="微软雅黑"/>
                <a:cs typeface="微软雅黑"/>
              </a:rPr>
              <a:t> 预期成果</a:t>
            </a:r>
            <a:r>
              <a:rPr lang="en-US" altLang="zh-CN" sz="1900" dirty="0">
                <a:latin typeface="微软雅黑"/>
                <a:ea typeface="微软雅黑"/>
                <a:cs typeface="微软雅黑"/>
              </a:rPr>
              <a:t>(</a:t>
            </a:r>
            <a:r>
              <a:rPr lang="zh-CN" altLang="en-US" sz="1900" dirty="0">
                <a:latin typeface="微软雅黑"/>
                <a:ea typeface="微软雅黑"/>
                <a:cs typeface="微软雅黑"/>
              </a:rPr>
              <a:t>可配上手绘示意图</a:t>
            </a:r>
            <a:r>
              <a:rPr lang="en-US" altLang="zh-CN" sz="1900" dirty="0">
                <a:latin typeface="微软雅黑"/>
                <a:ea typeface="微软雅黑"/>
                <a:cs typeface="微软雅黑"/>
              </a:rPr>
              <a:t>)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900" dirty="0">
                <a:solidFill>
                  <a:schemeClr val="tx1"/>
                </a:solidFill>
                <a:latin typeface="微软雅黑"/>
                <a:ea typeface="微软雅黑"/>
                <a:cs typeface="微软雅黑"/>
              </a:rPr>
              <a:t>Deadline</a:t>
            </a:r>
            <a:r>
              <a:rPr lang="zh-CN" altLang="en-US" sz="1900" dirty="0">
                <a:solidFill>
                  <a:schemeClr val="tx1"/>
                </a:solidFill>
                <a:latin typeface="微软雅黑"/>
                <a:ea typeface="微软雅黑"/>
                <a:cs typeface="微软雅黑"/>
              </a:rPr>
              <a:t>：</a:t>
            </a:r>
            <a:r>
              <a:rPr lang="en-US" altLang="zh-CN" sz="1900">
                <a:solidFill>
                  <a:schemeClr val="tx1"/>
                </a:solidFill>
                <a:latin typeface="微软雅黑"/>
                <a:ea typeface="微软雅黑"/>
                <a:cs typeface="微软雅黑"/>
              </a:rPr>
              <a:t>11.19</a:t>
            </a:r>
            <a:endParaRPr lang="zh-CN" altLang="en-US" sz="1900" dirty="0">
              <a:solidFill>
                <a:schemeClr val="tx1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79874" name="标题 1"/>
          <p:cNvSpPr>
            <a:spLocks noGrp="1"/>
          </p:cNvSpPr>
          <p:nvPr>
            <p:ph type="title"/>
          </p:nvPr>
        </p:nvSpPr>
        <p:spPr>
          <a:xfrm>
            <a:off x="762000" y="4383088"/>
            <a:ext cx="7543800" cy="760412"/>
          </a:xfrm>
        </p:spPr>
        <p:txBody>
          <a:bodyPr/>
          <a:lstStyle/>
          <a:p>
            <a:r>
              <a:rPr lang="zh-CN" altLang="en-US" sz="4400" dirty="0">
                <a:latin typeface="微软雅黑" charset="0"/>
                <a:ea typeface="微软雅黑" charset="0"/>
                <a:cs typeface="微软雅黑" charset="0"/>
              </a:rPr>
              <a:t>数据新闻团队项目</a:t>
            </a:r>
            <a:r>
              <a:rPr lang="en-US" altLang="zh-CN" sz="4400" dirty="0">
                <a:latin typeface="微软雅黑" charset="0"/>
                <a:ea typeface="微软雅黑" charset="0"/>
                <a:cs typeface="微软雅黑" charset="0"/>
              </a:rPr>
              <a:t>(40%) </a:t>
            </a:r>
            <a:r>
              <a:rPr lang="en-US" altLang="zh-CN" sz="3600" dirty="0" err="1">
                <a:latin typeface="微软雅黑" charset="0"/>
                <a:ea typeface="微软雅黑" charset="0"/>
                <a:cs typeface="微软雅黑" charset="0"/>
              </a:rPr>
              <a:t>partI</a:t>
            </a:r>
            <a:r>
              <a:rPr lang="en-US" altLang="zh-CN" sz="3600" dirty="0">
                <a:latin typeface="微软雅黑" charset="0"/>
                <a:ea typeface="微软雅黑" charset="0"/>
                <a:cs typeface="微软雅黑" charset="0"/>
              </a:rPr>
              <a:t> </a:t>
            </a:r>
            <a:endParaRPr lang="zh-CN" altLang="en-US" sz="3600" dirty="0">
              <a:latin typeface="微软雅黑" charset="0"/>
              <a:ea typeface="微软雅黑" charset="0"/>
              <a:cs typeface="微软雅黑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7989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标题 1"/>
          <p:cNvSpPr>
            <a:spLocks noGrp="1"/>
          </p:cNvSpPr>
          <p:nvPr>
            <p:ph type="title"/>
          </p:nvPr>
        </p:nvSpPr>
        <p:spPr>
          <a:xfrm>
            <a:off x="762000" y="3810000"/>
            <a:ext cx="7543800" cy="1333500"/>
          </a:xfrm>
        </p:spPr>
        <p:txBody>
          <a:bodyPr/>
          <a:lstStyle/>
          <a:p>
            <a:r>
              <a:rPr lang="zh-CN" altLang="en-US" sz="4400" dirty="0">
                <a:latin typeface="微软雅黑" charset="0"/>
                <a:ea typeface="微软雅黑" charset="0"/>
                <a:cs typeface="微软雅黑" charset="0"/>
              </a:rPr>
              <a:t>数据新闻</a:t>
            </a:r>
            <a:r>
              <a:rPr lang="en-US" sz="4400" dirty="0">
                <a:latin typeface="微软雅黑" charset="0"/>
                <a:ea typeface="微软雅黑" charset="0"/>
                <a:cs typeface="微软雅黑" charset="0"/>
              </a:rPr>
              <a:t>团队</a:t>
            </a:r>
            <a:r>
              <a:rPr lang="zh-CN" altLang="en-US" sz="4400" dirty="0">
                <a:latin typeface="微软雅黑" charset="0"/>
                <a:ea typeface="微软雅黑" charset="0"/>
                <a:cs typeface="微软雅黑" charset="0"/>
              </a:rPr>
              <a:t>项目</a:t>
            </a:r>
            <a:r>
              <a:rPr lang="en-US" altLang="zh-CN" sz="4400" dirty="0">
                <a:latin typeface="微软雅黑" charset="0"/>
                <a:ea typeface="微软雅黑" charset="0"/>
                <a:cs typeface="微软雅黑" charset="0"/>
              </a:rPr>
              <a:t>(40%) </a:t>
            </a:r>
            <a:r>
              <a:rPr lang="en-US" altLang="zh-CN" sz="3600" dirty="0" err="1">
                <a:latin typeface="微软雅黑" charset="0"/>
                <a:ea typeface="微软雅黑" charset="0"/>
                <a:cs typeface="微软雅黑" charset="0"/>
              </a:rPr>
              <a:t>partII</a:t>
            </a:r>
            <a:endParaRPr lang="zh-CN" altLang="en-US" sz="3600" dirty="0"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81923" name="内容占位符 2"/>
          <p:cNvSpPr>
            <a:spLocks noGrp="1"/>
          </p:cNvSpPr>
          <p:nvPr>
            <p:ph idx="1"/>
          </p:nvPr>
        </p:nvSpPr>
        <p:spPr bwMode="auto">
          <a:xfrm>
            <a:off x="762000" y="571500"/>
            <a:ext cx="7543800" cy="3608614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>
                <a:latin typeface="微软雅黑" charset="0"/>
                <a:ea typeface="微软雅黑" charset="0"/>
                <a:cs typeface="微软雅黑" charset="0"/>
              </a:rPr>
              <a:t>II</a:t>
            </a:r>
            <a:r>
              <a:rPr lang="zh-CN" altLang="en-US" sz="1800" dirty="0">
                <a:latin typeface="微软雅黑" charset="0"/>
                <a:ea typeface="微软雅黑" charset="0"/>
                <a:cs typeface="微软雅黑" charset="0"/>
              </a:rPr>
              <a:t> 数据新闻作品（</a:t>
            </a:r>
            <a:r>
              <a:rPr lang="en-US" altLang="zh-CN" sz="1800" dirty="0">
                <a:latin typeface="微软雅黑" charset="0"/>
                <a:ea typeface="微软雅黑" charset="0"/>
                <a:cs typeface="微软雅黑" charset="0"/>
              </a:rPr>
              <a:t>30</a:t>
            </a:r>
            <a:r>
              <a:rPr lang="zh-CN" altLang="en-US" sz="1800" dirty="0">
                <a:latin typeface="微软雅黑" charset="0"/>
                <a:ea typeface="微软雅黑" charset="0"/>
                <a:cs typeface="微软雅黑" charset="0"/>
              </a:rPr>
              <a:t>分）</a:t>
            </a:r>
            <a:endParaRPr lang="en-US" altLang="zh-CN" sz="1800" dirty="0">
              <a:latin typeface="微软雅黑" charset="0"/>
              <a:ea typeface="微软雅黑" charset="0"/>
              <a:cs typeface="微软雅黑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charset="0"/>
                <a:ea typeface="微软雅黑" charset="0"/>
                <a:cs typeface="微软雅黑" charset="0"/>
              </a:rPr>
              <a:t>（二）结合本课所学</a:t>
            </a:r>
            <a:r>
              <a:rPr lang="en-US" altLang="zh-CN" sz="1800" dirty="0">
                <a:latin typeface="微软雅黑" charset="0"/>
                <a:ea typeface="微软雅黑" charset="0"/>
                <a:cs typeface="微软雅黑" charset="0"/>
              </a:rPr>
              <a:t>，</a:t>
            </a:r>
            <a:r>
              <a:rPr lang="zh-CN" altLang="en-US" sz="1800" dirty="0">
                <a:latin typeface="微软雅黑" charset="0"/>
                <a:ea typeface="微软雅黑" charset="0"/>
                <a:cs typeface="微软雅黑" charset="0"/>
              </a:rPr>
              <a:t>利用工具，任选为主题，选择恰当的角度，制作完成一个</a:t>
            </a:r>
            <a:r>
              <a:rPr lang="en-US" altLang="zh-CN" sz="1800" dirty="0">
                <a:latin typeface="微软雅黑" charset="0"/>
                <a:ea typeface="微软雅黑" charset="0"/>
                <a:cs typeface="微软雅黑" charset="0"/>
              </a:rPr>
              <a:t>AI</a:t>
            </a:r>
            <a:r>
              <a:rPr lang="zh-CN" altLang="en-US" sz="1800" dirty="0">
                <a:latin typeface="微软雅黑" charset="0"/>
                <a:ea typeface="微软雅黑" charset="0"/>
                <a:cs typeface="微软雅黑" charset="0"/>
              </a:rPr>
              <a:t>辅助数据新闻作品，同时需提交</a:t>
            </a:r>
            <a:r>
              <a:rPr lang="zh-CN" altLang="en-US" sz="2000" dirty="0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</a:rPr>
              <a:t>网页链接</a:t>
            </a:r>
            <a:r>
              <a:rPr lang="zh-CN" altLang="en-US" sz="1800" dirty="0">
                <a:solidFill>
                  <a:srgbClr val="C00000"/>
                </a:solidFill>
                <a:latin typeface="微软雅黑" charset="0"/>
                <a:ea typeface="微软雅黑" charset="0"/>
                <a:cs typeface="微软雅黑" charset="0"/>
              </a:rPr>
              <a:t>和</a:t>
            </a:r>
            <a:r>
              <a:rPr lang="zh-CN" altLang="en-US" sz="2000" dirty="0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</a:rPr>
              <a:t>作品报道素材（打包）</a:t>
            </a:r>
            <a:r>
              <a:rPr lang="zh-CN" altLang="en-US" sz="1800" dirty="0">
                <a:latin typeface="微软雅黑" charset="0"/>
                <a:ea typeface="微软雅黑" charset="0"/>
                <a:cs typeface="微软雅黑" charset="0"/>
              </a:rPr>
              <a:t>，成品形式不限</a:t>
            </a:r>
            <a:r>
              <a:rPr lang="en-US" altLang="zh-CN" sz="1800" dirty="0">
                <a:latin typeface="微软雅黑" charset="0"/>
                <a:ea typeface="微软雅黑" charset="0"/>
                <a:cs typeface="微软雅黑" charset="0"/>
              </a:rPr>
              <a:t>(</a:t>
            </a:r>
            <a:r>
              <a:rPr lang="zh-CN" altLang="en-US" sz="1800" dirty="0">
                <a:latin typeface="微软雅黑" charset="0"/>
                <a:ea typeface="微软雅黑" charset="0"/>
                <a:cs typeface="微软雅黑" charset="0"/>
              </a:rPr>
              <a:t>互动图表、</a:t>
            </a:r>
            <a:r>
              <a:rPr lang="en-US" altLang="zh-CN" sz="1800" dirty="0">
                <a:latin typeface="微软雅黑" charset="0"/>
                <a:ea typeface="微软雅黑" charset="0"/>
                <a:cs typeface="微软雅黑" charset="0"/>
              </a:rPr>
              <a:t>h5</a:t>
            </a:r>
            <a:r>
              <a:rPr lang="zh-CN" altLang="en-US" sz="1800" dirty="0">
                <a:latin typeface="微软雅黑" charset="0"/>
                <a:ea typeface="微软雅黑" charset="0"/>
                <a:cs typeface="微软雅黑" charset="0"/>
              </a:rPr>
              <a:t>、视频均可</a:t>
            </a:r>
            <a:r>
              <a:rPr lang="en-US" altLang="zh-CN" sz="1800" dirty="0">
                <a:latin typeface="微软雅黑" charset="0"/>
                <a:ea typeface="微软雅黑" charset="0"/>
                <a:cs typeface="微软雅黑" charset="0"/>
              </a:rPr>
              <a:t>)</a:t>
            </a:r>
            <a:r>
              <a:rPr lang="zh-CN" altLang="en-US" sz="1800" dirty="0">
                <a:latin typeface="微软雅黑" charset="0"/>
                <a:ea typeface="微软雅黑" charset="0"/>
                <a:cs typeface="微软雅黑" charset="0"/>
              </a:rPr>
              <a:t>。 </a:t>
            </a: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charset="0"/>
                <a:ea typeface="微软雅黑" charset="0"/>
                <a:cs typeface="微软雅黑" charset="0"/>
              </a:rPr>
              <a:t>作业提交时，须为数据新闻附上</a:t>
            </a:r>
            <a:r>
              <a:rPr lang="en-US" altLang="zh-CN" sz="1800" dirty="0">
                <a:latin typeface="微软雅黑" charset="0"/>
                <a:ea typeface="微软雅黑" charset="0"/>
                <a:cs typeface="微软雅黑" charset="0"/>
              </a:rPr>
              <a:t>200</a:t>
            </a:r>
            <a:r>
              <a:rPr lang="zh-CN" altLang="en-US" sz="1800" dirty="0">
                <a:latin typeface="微软雅黑" charset="0"/>
                <a:ea typeface="微软雅黑" charset="0"/>
                <a:cs typeface="微软雅黑" charset="0"/>
              </a:rPr>
              <a:t>字以上的简介，简介团队作品要传达什么信息、数据来源、制作工具、团队成员承担的</a:t>
            </a:r>
            <a:r>
              <a:rPr lang="en-US" altLang="zh-CN" sz="1800" dirty="0">
                <a:latin typeface="微软雅黑" charset="0"/>
                <a:ea typeface="微软雅黑" charset="0"/>
                <a:cs typeface="微软雅黑" charset="0"/>
              </a:rPr>
              <a:t>part</a:t>
            </a:r>
            <a:r>
              <a:rPr lang="zh-CN" altLang="en-US" sz="1800" dirty="0">
                <a:latin typeface="微软雅黑" charset="0"/>
                <a:ea typeface="微软雅黑" charset="0"/>
                <a:cs typeface="微软雅黑" charset="0"/>
              </a:rPr>
              <a:t>、总结等等。 </a:t>
            </a:r>
            <a:endParaRPr lang="en-US" altLang="zh-CN" sz="1800" dirty="0">
              <a:latin typeface="微软雅黑" charset="0"/>
              <a:ea typeface="微软雅黑" charset="0"/>
              <a:cs typeface="微软雅黑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微软雅黑" charset="0"/>
                <a:ea typeface="微软雅黑" charset="0"/>
                <a:cs typeface="微软雅黑" charset="0"/>
              </a:rPr>
              <a:t>Deadline</a:t>
            </a:r>
            <a:r>
              <a:rPr lang="zh-CN" altLang="en-US" sz="1800" dirty="0">
                <a:latin typeface="微软雅黑" charset="0"/>
                <a:ea typeface="微软雅黑" charset="0"/>
                <a:cs typeface="微软雅黑" charset="0"/>
              </a:rPr>
              <a:t>：第十六周</a:t>
            </a:r>
            <a:r>
              <a:rPr lang="en-US" altLang="zh-CN" sz="1800" dirty="0">
                <a:latin typeface="微软雅黑" charset="0"/>
                <a:ea typeface="微软雅黑" charset="0"/>
                <a:cs typeface="微软雅黑" charset="0"/>
              </a:rPr>
              <a:t>pre</a:t>
            </a:r>
          </a:p>
        </p:txBody>
      </p:sp>
    </p:spTree>
    <p:extLst>
      <p:ext uri="{BB962C8B-B14F-4D97-AF65-F5344CB8AC3E}">
        <p14:creationId xmlns:p14="http://schemas.microsoft.com/office/powerpoint/2010/main" val="28452009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微软雅黑" charset="0"/>
                <a:ea typeface="微软雅黑" charset="0"/>
                <a:cs typeface="微软雅黑" charset="0"/>
              </a:rPr>
              <a:t>思考与讨论</a:t>
            </a:r>
          </a:p>
        </p:txBody>
      </p:sp>
      <p:sp>
        <p:nvSpPr>
          <p:cNvPr id="88066" name="内容占位符 2"/>
          <p:cNvSpPr>
            <a:spLocks noGrp="1"/>
          </p:cNvSpPr>
          <p:nvPr>
            <p:ph idx="1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zh-CN" altLang="en-US">
                <a:latin typeface="微软雅黑" charset="0"/>
                <a:ea typeface="微软雅黑" charset="0"/>
                <a:cs typeface="微软雅黑" charset="0"/>
              </a:rPr>
              <a:t>你如何理解数据新闻？</a:t>
            </a:r>
            <a:endParaRPr lang="en-US" altLang="zh-CN">
              <a:latin typeface="微软雅黑" charset="0"/>
              <a:ea typeface="微软雅黑" charset="0"/>
              <a:cs typeface="微软雅黑" charset="0"/>
            </a:endParaRPr>
          </a:p>
          <a:p>
            <a:endParaRPr lang="en-US" altLang="zh-CN">
              <a:latin typeface="微软雅黑" charset="0"/>
              <a:ea typeface="微软雅黑" charset="0"/>
              <a:cs typeface="微软雅黑" charset="0"/>
            </a:endParaRPr>
          </a:p>
          <a:p>
            <a:r>
              <a:rPr lang="zh-CN" altLang="en-US">
                <a:latin typeface="微软雅黑" charset="0"/>
                <a:ea typeface="微软雅黑" charset="0"/>
                <a:cs typeface="微软雅黑" charset="0"/>
              </a:rPr>
              <a:t>想从这门课学到什么？</a:t>
            </a:r>
            <a:endParaRPr lang="en-US" altLang="zh-CN">
              <a:latin typeface="微软雅黑" charset="0"/>
              <a:ea typeface="微软雅黑" charset="0"/>
              <a:cs typeface="微软雅黑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5030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CN" altLang="en-US" sz="2800" dirty="0">
                <a:latin typeface="Microsoft YaHei" charset="-122"/>
                <a:ea typeface="Microsoft YaHei" charset="-122"/>
                <a:cs typeface="Microsoft YaHei" charset="-122"/>
              </a:rPr>
              <a:t>五、课前准备与需要下载的工具</a:t>
            </a:r>
            <a:r>
              <a:rPr lang="zh-CN" altLang="en-US" sz="2800" dirty="0">
                <a:latin typeface="Microsoft YaHei" charset="-122"/>
                <a:ea typeface="Microsoft YaHei" charset="-122"/>
                <a:cs typeface="Microsoft YaHei" charset="-122"/>
              </a:rPr>
              <a:t>（见</a:t>
            </a:r>
            <a:r>
              <a:rPr lang="en-US" altLang="zh-CN" sz="2800" dirty="0">
                <a:latin typeface="Microsoft YaHei" charset="-122"/>
                <a:ea typeface="Microsoft YaHei" charset="-122"/>
                <a:cs typeface="Microsoft YaHei" charset="-122"/>
              </a:rPr>
              <a:t>list</a:t>
            </a:r>
            <a:r>
              <a:rPr lang="zh-CN" altLang="en-US" sz="2800" dirty="0">
                <a:latin typeface="Microsoft YaHei" charset="-122"/>
                <a:ea typeface="Microsoft YaHei" charset="-122"/>
                <a:cs typeface="Microsoft YaHei" charset="-122"/>
              </a:rPr>
              <a:t>）</a:t>
            </a:r>
            <a:endParaRPr kumimoji="1" lang="en-US" altLang="zh-CN" sz="28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95778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公开课资源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CN" dirty="0"/>
              <a:t>Google</a:t>
            </a:r>
            <a:r>
              <a:rPr lang="zh-CN" altLang="en-US" dirty="0"/>
              <a:t> </a:t>
            </a:r>
            <a:r>
              <a:rPr lang="en-US" altLang="zh-CN" dirty="0"/>
              <a:t>News</a:t>
            </a:r>
            <a:r>
              <a:rPr lang="zh-CN" altLang="en-US" dirty="0"/>
              <a:t> </a:t>
            </a:r>
            <a:r>
              <a:rPr lang="en-US" altLang="zh-CN" dirty="0"/>
              <a:t>Initiative</a:t>
            </a:r>
            <a:r>
              <a:rPr lang="zh-CN" altLang="en-US" dirty="0"/>
              <a:t>：</a:t>
            </a:r>
            <a:r>
              <a:rPr lang="en-US" altLang="zh-CN" dirty="0">
                <a:hlinkClick r:id="rId2"/>
              </a:rPr>
              <a:t>https://newsinitiative.withgoogle.com/training/course/data-journalism</a:t>
            </a:r>
            <a:endParaRPr lang="en-US" altLang="zh-CN" dirty="0"/>
          </a:p>
          <a:p>
            <a:r>
              <a:rPr lang="zh-CN" altLang="en-US" dirty="0"/>
              <a:t>数据新闻公开课：</a:t>
            </a:r>
            <a:r>
              <a:rPr lang="en-US" altLang="zh-CN" dirty="0">
                <a:hlinkClick r:id="rId3"/>
              </a:rPr>
              <a:t>http://datajournalismcourse.net/course.php</a:t>
            </a:r>
            <a:endParaRPr lang="en-US" altLang="zh-CN" dirty="0"/>
          </a:p>
          <a:p>
            <a:r>
              <a:rPr lang="zh-CN" altLang="en-US" dirty="0"/>
              <a:t>香港中文大学数据新闻慕课：</a:t>
            </a:r>
            <a:r>
              <a:rPr lang="en-US" altLang="zh-CN" dirty="0">
                <a:hlinkClick r:id="rId4"/>
              </a:rPr>
              <a:t>https://jmsc.hku.hk/2015/11/register-now-massive-online-open-course-on-infographics-and-data-visualisation/</a:t>
            </a:r>
            <a:endParaRPr lang="en-US" altLang="zh-CN" dirty="0"/>
          </a:p>
          <a:p>
            <a:r>
              <a:rPr lang="en-US" altLang="zh-CN" b="1" dirty="0"/>
              <a:t>Doing Journalism with Data: First Steps, Skills and Tools</a:t>
            </a:r>
            <a:r>
              <a:rPr lang="zh-CN" altLang="en-US" u="sng" dirty="0"/>
              <a:t> </a:t>
            </a:r>
            <a:r>
              <a:rPr lang="en-US" altLang="zh-CN" u="sng" dirty="0">
                <a:hlinkClick r:id="rId5"/>
              </a:rPr>
              <a:t>https://datajournalism.com/watch/doing-journalism-with-data-first-steps-skills-and-tools</a:t>
            </a:r>
            <a:endParaRPr lang="en-US" altLang="zh-CN" u="sng" dirty="0"/>
          </a:p>
          <a:p>
            <a:r>
              <a:rPr lang="zh-CN" altLang="en-US" dirty="0">
                <a:latin typeface="黑体" charset="0"/>
                <a:ea typeface="黑体" charset="0"/>
                <a:cs typeface="黑体" charset="0"/>
                <a:hlinkClick r:id="rId6"/>
              </a:rPr>
              <a:t>数据新闻课程资源：</a:t>
            </a:r>
            <a:r>
              <a:rPr lang="en-US" altLang="zh-CN" dirty="0">
                <a:latin typeface="黑体" charset="0"/>
                <a:ea typeface="黑体" charset="0"/>
                <a:cs typeface="黑体" charset="0"/>
                <a:hlinkClick r:id="rId6"/>
              </a:rPr>
              <a:t>http://djchina.org/2013/10/27/data_journalism_classes_us_universities/</a:t>
            </a:r>
            <a:endParaRPr lang="en-US" altLang="zh-CN" dirty="0"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 bwMode="auto">
          <a:xfrm>
            <a:off x="6172200" y="4724400"/>
            <a:ext cx="2260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262626"/>
                </a:solidFill>
                <a:latin typeface="Impact" charset="0"/>
              </a:rPr>
              <a:t>Data</a:t>
            </a:r>
            <a:r>
              <a:rPr lang="zh-CN" altLang="en-US" dirty="0">
                <a:solidFill>
                  <a:srgbClr val="262626"/>
                </a:solidFill>
                <a:latin typeface="Impact" charset="0"/>
              </a:rPr>
              <a:t> </a:t>
            </a:r>
            <a:r>
              <a:rPr lang="en-US" altLang="zh-CN">
                <a:solidFill>
                  <a:srgbClr val="262626"/>
                </a:solidFill>
                <a:latin typeface="Impact" charset="0"/>
              </a:rPr>
              <a:t>Journalism</a:t>
            </a:r>
            <a:endParaRPr lang="zh-CN" altLang="en-US" dirty="0">
              <a:solidFill>
                <a:srgbClr val="262626"/>
              </a:solidFill>
              <a:latin typeface="Impac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3814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标题 1"/>
          <p:cNvSpPr txBox="1">
            <a:spLocks/>
          </p:cNvSpPr>
          <p:nvPr/>
        </p:nvSpPr>
        <p:spPr bwMode="auto">
          <a:xfrm>
            <a:off x="6172200" y="4724400"/>
            <a:ext cx="2260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eaLnBrk="1" hangingPunct="1"/>
            <a:r>
              <a:rPr lang="en-US" altLang="zh-CN">
                <a:solidFill>
                  <a:srgbClr val="262626"/>
                </a:solidFill>
                <a:latin typeface="Impact" charset="0"/>
              </a:rPr>
              <a:t>Data</a:t>
            </a:r>
            <a:r>
              <a:rPr lang="zh-CN" altLang="en-US">
                <a:solidFill>
                  <a:srgbClr val="262626"/>
                </a:solidFill>
                <a:latin typeface="Impact" charset="0"/>
              </a:rPr>
              <a:t> </a:t>
            </a:r>
            <a:r>
              <a:rPr lang="en-US" altLang="zh-CN">
                <a:solidFill>
                  <a:srgbClr val="262626"/>
                </a:solidFill>
                <a:latin typeface="Impact" charset="0"/>
              </a:rPr>
              <a:t>Journalism</a:t>
            </a:r>
            <a:endParaRPr lang="zh-CN" altLang="en-US">
              <a:solidFill>
                <a:srgbClr val="262626"/>
              </a:solidFill>
              <a:latin typeface="Impact" charset="0"/>
            </a:endParaRPr>
          </a:p>
        </p:txBody>
      </p:sp>
      <p:sp>
        <p:nvSpPr>
          <p:cNvPr id="72707" name="内容占位符 3"/>
          <p:cNvSpPr>
            <a:spLocks noGrp="1"/>
          </p:cNvSpPr>
          <p:nvPr>
            <p:ph idx="1"/>
          </p:nvPr>
        </p:nvSpPr>
        <p:spPr bwMode="auto"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endParaRPr lang="zh-CN" altLang="en-US">
              <a:latin typeface="Times New Roman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914400" y="3962400"/>
            <a:ext cx="6781800" cy="1333500"/>
          </a:xfrm>
        </p:spPr>
        <p:txBody>
          <a:bodyPr/>
          <a:lstStyle/>
          <a:p>
            <a:r>
              <a:rPr lang="en-US" altLang="zh-CN">
                <a:latin typeface="Impact" charset="0"/>
              </a:rPr>
              <a:t>References</a:t>
            </a:r>
            <a:endParaRPr lang="zh-CN" altLang="en-US">
              <a:latin typeface="Impact" charset="0"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 bwMode="auto">
          <a:xfrm>
            <a:off x="914400" y="723900"/>
            <a:ext cx="7935913" cy="3484563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kumimoji="1" sz="2400" kern="1200">
                <a:solidFill>
                  <a:schemeClr val="tx2"/>
                </a:solidFill>
                <a:latin typeface="+mn-lt"/>
                <a:ea typeface="宋体" charset="0"/>
                <a:cs typeface="宋体" charset="0"/>
              </a:defRPr>
            </a:lvl1pPr>
            <a:lvl2pPr marL="5937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kumimoji="1" sz="2200" kern="1200">
                <a:solidFill>
                  <a:schemeClr val="tx2"/>
                </a:solidFill>
                <a:latin typeface="+mn-lt"/>
                <a:ea typeface="宋体" charset="0"/>
                <a:cs typeface="+mn-cs"/>
              </a:defRPr>
            </a:lvl2pPr>
            <a:lvl3pPr marL="868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kumimoji="1" sz="2000" kern="1200">
                <a:solidFill>
                  <a:schemeClr val="tx2"/>
                </a:solidFill>
                <a:latin typeface="+mn-lt"/>
                <a:ea typeface="宋体" charset="0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kumimoji="1" kern="1200">
                <a:solidFill>
                  <a:schemeClr val="tx2"/>
                </a:solidFill>
                <a:latin typeface="+mn-lt"/>
                <a:ea typeface="宋体" charset="0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kumimoji="1" kern="1200">
                <a:solidFill>
                  <a:schemeClr val="tx2"/>
                </a:solidFill>
                <a:latin typeface="+mn-lt"/>
                <a:ea typeface="宋体" charset="0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800" dirty="0">
                <a:latin typeface="黑体" charset="0"/>
                <a:ea typeface="黑体" charset="0"/>
                <a:cs typeface="黑体" charset="0"/>
                <a:hlinkClick r:id="rId2" action="ppaction://hlinkfile"/>
              </a:rPr>
              <a:t>数据新闻简史（</a:t>
            </a:r>
            <a:r>
              <a:rPr lang="en-US" altLang="zh-CN" sz="1800" dirty="0">
                <a:latin typeface="黑体" charset="0"/>
                <a:ea typeface="黑体" charset="0"/>
                <a:cs typeface="黑体" charset="0"/>
                <a:hlinkClick r:id="rId2" action="ppaction://hlinkfile"/>
              </a:rPr>
              <a:t>1967-2017</a:t>
            </a:r>
            <a:r>
              <a:rPr lang="zh-CN" altLang="en-US" sz="1800" dirty="0">
                <a:latin typeface="黑体" charset="0"/>
                <a:ea typeface="黑体" charset="0"/>
                <a:cs typeface="黑体" charset="0"/>
                <a:hlinkClick r:id="rId2" action="ppaction://hlinkfile"/>
              </a:rPr>
              <a:t>）</a:t>
            </a:r>
            <a:endParaRPr lang="en-US" altLang="zh-TW" sz="1800" dirty="0">
              <a:latin typeface="黑体" charset="0"/>
              <a:ea typeface="黑体" charset="0"/>
              <a:cs typeface="黑体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1800" dirty="0">
                <a:latin typeface="黑体" charset="0"/>
                <a:ea typeface="黑体" charset="0"/>
                <a:cs typeface="黑体" charset="0"/>
              </a:rPr>
              <a:t>数据新闻手</a:t>
            </a:r>
            <a:r>
              <a:rPr lang="zh-CN" altLang="en-US" sz="1800" dirty="0">
                <a:latin typeface="黑体" charset="0"/>
                <a:ea typeface="黑体" charset="0"/>
                <a:cs typeface="黑体" charset="0"/>
              </a:rPr>
              <a:t>册： </a:t>
            </a:r>
            <a:r>
              <a:rPr lang="en-US" altLang="zh-TW" sz="1800" dirty="0">
                <a:latin typeface="黑体" charset="0"/>
                <a:ea typeface="黑体" charset="0"/>
                <a:cs typeface="黑体" charset="0"/>
                <a:hlinkClick r:id="rId3"/>
              </a:rPr>
              <a:t>http://datajournalismhandbook.org/chinese/index.html</a:t>
            </a:r>
            <a:r>
              <a:rPr lang="zh-CN" altLang="en-US" sz="1800" dirty="0">
                <a:latin typeface="黑体" charset="0"/>
                <a:ea typeface="黑体" charset="0"/>
                <a:cs typeface="黑体" charset="0"/>
              </a:rPr>
              <a:t> 中文版</a:t>
            </a:r>
            <a:r>
              <a:rPr lang="en-US" altLang="zh-CN" sz="1800" dirty="0">
                <a:latin typeface="黑体" charset="0"/>
                <a:ea typeface="黑体" charset="0"/>
                <a:cs typeface="黑体" charset="0"/>
              </a:rPr>
              <a:t>2.0</a:t>
            </a:r>
            <a:r>
              <a:rPr lang="zh-CN" altLang="en-US" sz="1800" dirty="0">
                <a:latin typeface="黑体" charset="0"/>
                <a:ea typeface="黑体" charset="0"/>
                <a:cs typeface="黑体" charset="0"/>
              </a:rPr>
              <a:t>：</a:t>
            </a:r>
            <a:r>
              <a:rPr lang="en-US" altLang="zh-CN" sz="1800" b="1" dirty="0">
                <a:hlinkClick r:id="rId4"/>
              </a:rPr>
              <a:t>https://xiaoyongzi.github.io/web/</a:t>
            </a:r>
            <a:endParaRPr lang="en-US" altLang="zh-TW" sz="1800" dirty="0">
              <a:latin typeface="黑体" charset="0"/>
              <a:ea typeface="黑体" charset="0"/>
              <a:cs typeface="黑体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1800" dirty="0">
                <a:latin typeface="黑体" charset="0"/>
                <a:ea typeface="黑体" charset="0"/>
                <a:cs typeface="黑体" charset="0"/>
              </a:rPr>
              <a:t>数据新闻网：</a:t>
            </a:r>
            <a:r>
              <a:rPr lang="en-US" altLang="zh-TW" sz="1800" dirty="0">
                <a:latin typeface="黑体" charset="0"/>
                <a:ea typeface="黑体" charset="0"/>
                <a:cs typeface="黑体" charset="0"/>
                <a:hlinkClick r:id="rId5"/>
              </a:rPr>
              <a:t>http://djchina.org/</a:t>
            </a:r>
            <a:endParaRPr lang="en-US" altLang="zh-TW" sz="1800" dirty="0">
              <a:latin typeface="黑体" charset="0"/>
              <a:ea typeface="黑体" charset="0"/>
              <a:cs typeface="黑体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黑体" charset="0"/>
                <a:ea typeface="黑体" charset="0"/>
                <a:cs typeface="黑体" charset="0"/>
              </a:rPr>
              <a:t>Hans</a:t>
            </a:r>
            <a:r>
              <a:rPr lang="zh-CN" altLang="en-US" sz="1800" dirty="0"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en-US" altLang="zh-CN" sz="1800" dirty="0" err="1">
                <a:latin typeface="黑体" charset="0"/>
                <a:ea typeface="黑体" charset="0"/>
                <a:cs typeface="黑体" charset="0"/>
              </a:rPr>
              <a:t>Rosling</a:t>
            </a:r>
            <a:r>
              <a:rPr lang="zh-CN" altLang="en-US" sz="1800" dirty="0">
                <a:latin typeface="黑体" charset="0"/>
                <a:ea typeface="黑体" charset="0"/>
                <a:cs typeface="黑体" charset="0"/>
              </a:rPr>
              <a:t>：</a:t>
            </a:r>
            <a:r>
              <a:rPr lang="en-US" altLang="zh-CN" sz="1800" dirty="0" err="1">
                <a:latin typeface="黑体" charset="0"/>
                <a:ea typeface="黑体" charset="0"/>
                <a:cs typeface="黑体" charset="0"/>
              </a:rPr>
              <a:t>Factfulness</a:t>
            </a:r>
            <a:r>
              <a:rPr lang="zh-CN" altLang="en-US" sz="1800" dirty="0">
                <a:latin typeface="黑体" charset="0"/>
                <a:ea typeface="黑体" charset="0"/>
                <a:cs typeface="黑体" charset="0"/>
              </a:rPr>
              <a:t>（中文译本：事实）</a:t>
            </a:r>
            <a:endParaRPr lang="en-US" altLang="zh-CN" sz="1800" dirty="0">
              <a:latin typeface="黑体" charset="0"/>
              <a:ea typeface="黑体" charset="0"/>
              <a:cs typeface="黑体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黑体" charset="0"/>
                <a:ea typeface="黑体" charset="0"/>
                <a:cs typeface="黑体" charset="0"/>
                <a:hlinkClick r:id="rId6"/>
              </a:rPr>
              <a:t>如何自学数据科学？</a:t>
            </a:r>
            <a:r>
              <a:rPr lang="en-US" altLang="zh-CN" sz="1800" dirty="0">
                <a:latin typeface="黑体" charset="0"/>
                <a:ea typeface="黑体" charset="0"/>
                <a:cs typeface="黑体" charset="0"/>
                <a:hlinkClick r:id="rId6"/>
              </a:rPr>
              <a:t>21</a:t>
            </a:r>
            <a:r>
              <a:rPr lang="zh-CN" altLang="en-US" sz="1800" dirty="0">
                <a:latin typeface="黑体" charset="0"/>
                <a:ea typeface="黑体" charset="0"/>
                <a:cs typeface="黑体" charset="0"/>
                <a:hlinkClick r:id="rId6"/>
              </a:rPr>
              <a:t>个优质课程资源帮你入门</a:t>
            </a:r>
            <a:r>
              <a:rPr lang="zh-CN" altLang="en-US" sz="1800" dirty="0">
                <a:latin typeface="黑体" charset="0"/>
                <a:ea typeface="黑体" charset="0"/>
                <a:cs typeface="黑体" charset="0"/>
              </a:rPr>
              <a:t>：</a:t>
            </a:r>
            <a:r>
              <a:rPr lang="en-US" altLang="zh-CN" sz="1800" dirty="0">
                <a:latin typeface="黑体" charset="0"/>
                <a:ea typeface="黑体" charset="0"/>
                <a:cs typeface="黑体" charset="0"/>
              </a:rPr>
              <a:t>THU</a:t>
            </a:r>
            <a:r>
              <a:rPr lang="zh-CN" altLang="en-US" sz="1800" dirty="0">
                <a:latin typeface="黑体" charset="0"/>
                <a:ea typeface="黑体" charset="0"/>
                <a:cs typeface="黑体" charset="0"/>
              </a:rPr>
              <a:t>数据派</a:t>
            </a:r>
            <a:endParaRPr lang="en-US" altLang="zh-CN" sz="1800" dirty="0">
              <a:latin typeface="黑体" charset="0"/>
              <a:ea typeface="黑体" charset="0"/>
              <a:cs typeface="黑体" charset="0"/>
            </a:endParaRPr>
          </a:p>
          <a:p>
            <a:pPr>
              <a:lnSpc>
                <a:spcPct val="150000"/>
              </a:lnSpc>
            </a:pPr>
            <a:endParaRPr lang="en-US" altLang="zh-CN" sz="1800" dirty="0">
              <a:latin typeface="黑体" charset="0"/>
              <a:ea typeface="黑体" charset="0"/>
              <a:cs typeface="黑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Impact" charset="0"/>
              </a:rPr>
              <a:t>References</a:t>
            </a:r>
            <a:endParaRPr lang="zh-CN" altLang="en-US">
              <a:latin typeface="Impact" charset="0"/>
            </a:endParaRPr>
          </a:p>
        </p:txBody>
      </p:sp>
      <p:sp>
        <p:nvSpPr>
          <p:cNvPr id="74754" name="内容占位符 2"/>
          <p:cNvSpPr>
            <a:spLocks noGrp="1"/>
          </p:cNvSpPr>
          <p:nvPr>
            <p:ph idx="1"/>
          </p:nvPr>
        </p:nvSpPr>
        <p:spPr bwMode="auto">
          <a:xfrm>
            <a:off x="762000" y="571500"/>
            <a:ext cx="7935913" cy="3484563"/>
          </a:xfrm>
        </p:spPr>
        <p:txBody>
          <a:bodyPr wrap="square" numCol="1" compatLnSpc="1">
            <a:prstTxWarp prst="textNoShape">
              <a:avLst/>
            </a:prstTxWarp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黑体" charset="0"/>
                <a:ea typeface="黑体" charset="0"/>
                <a:cs typeface="黑体" charset="0"/>
              </a:rPr>
              <a:t>财新数据可视化实验室</a:t>
            </a:r>
            <a:r>
              <a:rPr lang="en-US" altLang="zh-CN" sz="1800" dirty="0">
                <a:latin typeface="黑体" charset="0"/>
                <a:ea typeface="黑体" charset="0"/>
                <a:cs typeface="黑体" charset="0"/>
              </a:rPr>
              <a:t>/</a:t>
            </a:r>
            <a:r>
              <a:rPr lang="zh-CN" altLang="en-US" sz="1800" dirty="0">
                <a:latin typeface="黑体" charset="0"/>
                <a:ea typeface="黑体" charset="0"/>
                <a:cs typeface="黑体" charset="0"/>
              </a:rPr>
              <a:t>数字说</a:t>
            </a:r>
            <a:endParaRPr lang="en-US" altLang="zh-CN" sz="1800" dirty="0">
              <a:latin typeface="黑体" charset="0"/>
              <a:ea typeface="黑体" charset="0"/>
              <a:cs typeface="黑体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黑体" charset="0"/>
                <a:ea typeface="黑体" charset="0"/>
                <a:cs typeface="黑体" charset="0"/>
              </a:rPr>
              <a:t>澎湃美数课</a:t>
            </a:r>
            <a:endParaRPr lang="en-US" altLang="zh-CN" sz="1800" dirty="0">
              <a:latin typeface="黑体" charset="0"/>
              <a:ea typeface="黑体" charset="0"/>
              <a:cs typeface="黑体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黑体" charset="0"/>
                <a:ea typeface="黑体" charset="0"/>
                <a:cs typeface="黑体" charset="0"/>
              </a:rPr>
              <a:t>DT</a:t>
            </a:r>
            <a:r>
              <a:rPr lang="zh-CN" altLang="en-US" sz="1800" dirty="0">
                <a:latin typeface="黑体" charset="0"/>
                <a:ea typeface="黑体" charset="0"/>
                <a:cs typeface="黑体" charset="0"/>
              </a:rPr>
              <a:t>财经</a:t>
            </a:r>
            <a:endParaRPr lang="en-US" altLang="zh-CN" sz="1800" dirty="0">
              <a:latin typeface="黑体" charset="0"/>
              <a:ea typeface="黑体" charset="0"/>
              <a:cs typeface="黑体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黑体" charset="0"/>
                <a:ea typeface="黑体" charset="0"/>
                <a:cs typeface="黑体" charset="0"/>
              </a:rPr>
              <a:t>百度新闻实验室</a:t>
            </a:r>
            <a:endParaRPr lang="en-US" altLang="zh-CN" sz="1800" dirty="0">
              <a:latin typeface="黑体" charset="0"/>
              <a:ea typeface="黑体" charset="0"/>
              <a:cs typeface="黑体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黑体" charset="0"/>
                <a:ea typeface="黑体" charset="0"/>
                <a:cs typeface="黑体" charset="0"/>
              </a:rPr>
              <a:t>RUC</a:t>
            </a:r>
            <a:r>
              <a:rPr lang="zh-CN" altLang="en-US" sz="1800" dirty="0">
                <a:latin typeface="黑体" charset="0"/>
                <a:ea typeface="黑体" charset="0"/>
                <a:cs typeface="黑体" charset="0"/>
              </a:rPr>
              <a:t>新闻坊</a:t>
            </a:r>
            <a:endParaRPr lang="en-US" altLang="zh-CN" sz="1800" dirty="0">
              <a:latin typeface="黑体" charset="0"/>
              <a:ea typeface="黑体" charset="0"/>
              <a:cs typeface="黑体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黑体" charset="0"/>
                <a:ea typeface="黑体" charset="0"/>
                <a:cs typeface="黑体" charset="0"/>
              </a:rPr>
              <a:t>沈浩老师</a:t>
            </a:r>
            <a:endParaRPr lang="en-US" altLang="zh-CN" sz="1800" dirty="0">
              <a:latin typeface="黑体" charset="0"/>
              <a:ea typeface="黑体" charset="0"/>
              <a:cs typeface="黑体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黑体" charset="0"/>
                <a:ea typeface="黑体" charset="0"/>
                <a:cs typeface="黑体" charset="0"/>
              </a:rPr>
              <a:t>THU</a:t>
            </a:r>
            <a:r>
              <a:rPr lang="zh-CN" altLang="en-US" sz="1800" dirty="0">
                <a:latin typeface="黑体" charset="0"/>
                <a:ea typeface="黑体" charset="0"/>
                <a:cs typeface="黑体" charset="0"/>
              </a:rPr>
              <a:t>数据派</a:t>
            </a:r>
            <a:endParaRPr lang="en-US" altLang="zh-CN" sz="1800" dirty="0">
              <a:latin typeface="黑体" charset="0"/>
              <a:ea typeface="黑体" charset="0"/>
              <a:cs typeface="黑体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黑体" charset="0"/>
                <a:ea typeface="黑体" charset="0"/>
                <a:cs typeface="黑体" charset="0"/>
              </a:rPr>
              <a:t>镝次元数据传媒实验室</a:t>
            </a:r>
            <a:endParaRPr lang="en-US" altLang="zh-CN" sz="1800" dirty="0">
              <a:latin typeface="黑体" charset="0"/>
              <a:ea typeface="黑体" charset="0"/>
              <a:cs typeface="黑体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黑体" charset="0"/>
                <a:ea typeface="黑体" charset="0"/>
                <a:cs typeface="黑体" charset="0"/>
              </a:rPr>
              <a:t>数据火锅</a:t>
            </a:r>
            <a:endParaRPr lang="en-US" altLang="zh-CN" sz="1800" dirty="0"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74755" name="标题 1"/>
          <p:cNvSpPr txBox="1">
            <a:spLocks/>
          </p:cNvSpPr>
          <p:nvPr/>
        </p:nvSpPr>
        <p:spPr bwMode="auto">
          <a:xfrm>
            <a:off x="6172200" y="4724400"/>
            <a:ext cx="2260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eaLnBrk="1" hangingPunct="1"/>
            <a:r>
              <a:rPr lang="en-US" altLang="zh-CN">
                <a:solidFill>
                  <a:srgbClr val="262626"/>
                </a:solidFill>
                <a:latin typeface="Impact" charset="0"/>
              </a:rPr>
              <a:t>Data</a:t>
            </a:r>
            <a:r>
              <a:rPr lang="zh-CN" altLang="en-US">
                <a:solidFill>
                  <a:srgbClr val="262626"/>
                </a:solidFill>
                <a:latin typeface="Impact" charset="0"/>
              </a:rPr>
              <a:t> </a:t>
            </a:r>
            <a:r>
              <a:rPr lang="en-US" altLang="zh-CN">
                <a:solidFill>
                  <a:srgbClr val="262626"/>
                </a:solidFill>
                <a:latin typeface="Impact" charset="0"/>
              </a:rPr>
              <a:t>Journalism</a:t>
            </a:r>
            <a:endParaRPr lang="zh-CN" altLang="en-US">
              <a:solidFill>
                <a:srgbClr val="262626"/>
              </a:solidFill>
              <a:latin typeface="Impact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Impact" charset="0"/>
              </a:rPr>
              <a:t>References</a:t>
            </a:r>
            <a:endParaRPr lang="zh-CN" altLang="en-US">
              <a:latin typeface="Impact" charset="0"/>
            </a:endParaRPr>
          </a:p>
        </p:txBody>
      </p:sp>
      <p:sp>
        <p:nvSpPr>
          <p:cNvPr id="75778" name="内容占位符 2"/>
          <p:cNvSpPr>
            <a:spLocks noGrp="1"/>
          </p:cNvSpPr>
          <p:nvPr>
            <p:ph idx="1"/>
          </p:nvPr>
        </p:nvSpPr>
        <p:spPr bwMode="auto"/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900" dirty="0">
                <a:latin typeface="黑体" charset="0"/>
                <a:ea typeface="黑体" charset="0"/>
                <a:cs typeface="黑体" charset="0"/>
              </a:rPr>
              <a:t>数据新闻资料包：</a:t>
            </a:r>
            <a:r>
              <a:rPr lang="en-US" altLang="zh-CN" sz="1900" dirty="0">
                <a:latin typeface="黑体" charset="0"/>
                <a:ea typeface="黑体" charset="0"/>
                <a:cs typeface="黑体" charset="0"/>
                <a:hlinkClick r:id="rId2"/>
              </a:rPr>
              <a:t>http://news.ifeng.com/demo/special/datablog/</a:t>
            </a:r>
            <a:endParaRPr lang="en-US" altLang="zh-CN" sz="1900" dirty="0">
              <a:latin typeface="黑体" charset="0"/>
              <a:ea typeface="黑体" charset="0"/>
              <a:cs typeface="黑体" charset="0"/>
            </a:endParaRPr>
          </a:p>
          <a:p>
            <a:pPr>
              <a:lnSpc>
                <a:spcPct val="150000"/>
              </a:lnSpc>
              <a:defRPr/>
            </a:pPr>
            <a:r>
              <a:rPr lang="nl-NL" altLang="zh-CN" sz="1900" dirty="0">
                <a:latin typeface="黑体" charset="0"/>
                <a:ea typeface="黑体" charset="0"/>
                <a:cs typeface="黑体" charset="0"/>
              </a:rPr>
              <a:t>Marije Rooze</a:t>
            </a:r>
            <a:r>
              <a:rPr lang="zh-CN" altLang="en-US" sz="1900" dirty="0">
                <a:latin typeface="黑体" charset="0"/>
                <a:ea typeface="黑体" charset="0"/>
                <a:cs typeface="黑体" charset="0"/>
              </a:rPr>
              <a:t>硕士论文整理</a:t>
            </a:r>
            <a:r>
              <a:rPr lang="en-US" altLang="zh-CN" sz="1900" dirty="0">
                <a:latin typeface="黑体" charset="0"/>
                <a:ea typeface="黑体" charset="0"/>
                <a:cs typeface="黑体" charset="0"/>
              </a:rPr>
              <a:t>:http://</a:t>
            </a:r>
            <a:r>
              <a:rPr lang="en-US" altLang="zh-CN" sz="1900" dirty="0" err="1">
                <a:latin typeface="黑体" charset="0"/>
                <a:ea typeface="黑体" charset="0"/>
                <a:cs typeface="黑体" charset="0"/>
              </a:rPr>
              <a:t>collection.marijerooze.nl</a:t>
            </a:r>
            <a:r>
              <a:rPr lang="en-US" altLang="zh-CN" sz="1900" dirty="0">
                <a:latin typeface="黑体" charset="0"/>
                <a:ea typeface="黑体" charset="0"/>
                <a:cs typeface="黑体" charset="0"/>
              </a:rPr>
              <a:t>/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900" dirty="0">
                <a:latin typeface="黑体" charset="0"/>
                <a:ea typeface="黑体" charset="0"/>
                <a:cs typeface="黑体" charset="0"/>
              </a:rPr>
              <a:t>北京大学开放研究数据平台：</a:t>
            </a:r>
            <a:r>
              <a:rPr lang="en-US" altLang="zh-CN" sz="1900" dirty="0">
                <a:latin typeface="黑体" charset="0"/>
                <a:ea typeface="黑体" charset="0"/>
                <a:cs typeface="黑体" charset="0"/>
              </a:rPr>
              <a:t>http://</a:t>
            </a:r>
            <a:r>
              <a:rPr lang="en-US" altLang="zh-CN" sz="1900" dirty="0" err="1">
                <a:latin typeface="黑体" charset="0"/>
                <a:ea typeface="黑体" charset="0"/>
                <a:cs typeface="黑体" charset="0"/>
              </a:rPr>
              <a:t>opendata.pku.edu.cn</a:t>
            </a:r>
            <a:r>
              <a:rPr lang="en-US" altLang="zh-CN" sz="1900" dirty="0">
                <a:latin typeface="黑体" charset="0"/>
                <a:ea typeface="黑体" charset="0"/>
                <a:cs typeface="黑体" charset="0"/>
              </a:rPr>
              <a:t>/?from=</a:t>
            </a:r>
            <a:r>
              <a:rPr lang="en-US" altLang="zh-CN" sz="1900" dirty="0" err="1">
                <a:latin typeface="黑体" charset="0"/>
                <a:ea typeface="黑体" charset="0"/>
                <a:cs typeface="黑体" charset="0"/>
              </a:rPr>
              <a:t>timeline&amp;isappinstalled</a:t>
            </a:r>
            <a:r>
              <a:rPr lang="en-US" altLang="zh-CN" sz="1900" dirty="0">
                <a:latin typeface="黑体" charset="0"/>
                <a:ea typeface="黑体" charset="0"/>
                <a:cs typeface="黑体" charset="0"/>
              </a:rPr>
              <a:t>=0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900" dirty="0">
                <a:latin typeface="黑体" charset="0"/>
                <a:ea typeface="黑体" charset="0"/>
                <a:cs typeface="黑体" charset="0"/>
              </a:rPr>
              <a:t>上海市政府数据服务网：</a:t>
            </a:r>
            <a:r>
              <a:rPr lang="en-US" altLang="zh-CN" sz="1900" dirty="0">
                <a:latin typeface="黑体" charset="0"/>
                <a:ea typeface="黑体" charset="0"/>
                <a:cs typeface="黑体" charset="0"/>
              </a:rPr>
              <a:t>http://</a:t>
            </a:r>
            <a:r>
              <a:rPr lang="en-US" altLang="zh-CN" sz="1900" dirty="0" err="1">
                <a:latin typeface="黑体" charset="0"/>
                <a:ea typeface="黑体" charset="0"/>
                <a:cs typeface="黑体" charset="0"/>
              </a:rPr>
              <a:t>www.datashanghai.gov.cn</a:t>
            </a:r>
            <a:r>
              <a:rPr lang="en-US" altLang="zh-CN" sz="1900" dirty="0">
                <a:latin typeface="黑体" charset="0"/>
                <a:ea typeface="黑体" charset="0"/>
                <a:cs typeface="黑体" charset="0"/>
              </a:rPr>
              <a:t>/</a:t>
            </a:r>
            <a:r>
              <a:rPr lang="en-US" altLang="zh-CN" sz="1900" dirty="0" err="1">
                <a:latin typeface="黑体" charset="0"/>
                <a:ea typeface="黑体" charset="0"/>
                <a:cs typeface="黑体" charset="0"/>
              </a:rPr>
              <a:t>home!toHomePage.action</a:t>
            </a:r>
            <a:endParaRPr lang="en-US" altLang="zh-CN" sz="1900" dirty="0"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75779" name="标题 1"/>
          <p:cNvSpPr txBox="1">
            <a:spLocks/>
          </p:cNvSpPr>
          <p:nvPr/>
        </p:nvSpPr>
        <p:spPr bwMode="auto">
          <a:xfrm>
            <a:off x="6172200" y="4724400"/>
            <a:ext cx="2260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eaLnBrk="1" hangingPunct="1"/>
            <a:r>
              <a:rPr lang="en-US" altLang="zh-CN">
                <a:solidFill>
                  <a:srgbClr val="262626"/>
                </a:solidFill>
                <a:latin typeface="Impact" charset="0"/>
              </a:rPr>
              <a:t>Data</a:t>
            </a:r>
            <a:r>
              <a:rPr lang="zh-CN" altLang="en-US">
                <a:solidFill>
                  <a:srgbClr val="262626"/>
                </a:solidFill>
                <a:latin typeface="Impact" charset="0"/>
              </a:rPr>
              <a:t> </a:t>
            </a:r>
            <a:r>
              <a:rPr lang="en-US" altLang="zh-CN">
                <a:solidFill>
                  <a:srgbClr val="262626"/>
                </a:solidFill>
                <a:latin typeface="Impact" charset="0"/>
              </a:rPr>
              <a:t>Journalism</a:t>
            </a:r>
            <a:endParaRPr lang="zh-CN" altLang="en-US">
              <a:solidFill>
                <a:srgbClr val="262626"/>
              </a:solidFill>
              <a:latin typeface="Impact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/>
          </p:cNvSpPr>
          <p:nvPr>
            <p:ph type="title"/>
          </p:nvPr>
        </p:nvSpPr>
        <p:spPr>
          <a:xfrm>
            <a:off x="6172200" y="4724400"/>
            <a:ext cx="2260600" cy="419100"/>
          </a:xfrm>
        </p:spPr>
        <p:txBody>
          <a:bodyPr/>
          <a:lstStyle/>
          <a:p>
            <a:pPr eaLnBrk="1" hangingPunct="1"/>
            <a:r>
              <a:rPr lang="en-US" altLang="zh-CN" sz="2400">
                <a:latin typeface="Impact" charset="0"/>
              </a:rPr>
              <a:t>Data</a:t>
            </a:r>
            <a:r>
              <a:rPr lang="zh-CN" altLang="en-US" sz="2400">
                <a:latin typeface="Impact" charset="0"/>
              </a:rPr>
              <a:t> </a:t>
            </a:r>
            <a:r>
              <a:rPr lang="en-US" altLang="zh-CN" sz="2400">
                <a:latin typeface="Impact" charset="0"/>
              </a:rPr>
              <a:t>Journalism</a:t>
            </a:r>
            <a:endParaRPr lang="zh-CN" altLang="en-US" sz="2400">
              <a:latin typeface="Impact" charset="0"/>
            </a:endParaRPr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762000" y="1465414"/>
            <a:ext cx="5383213" cy="2496987"/>
            <a:chOff x="762000" y="1465263"/>
            <a:chExt cx="5382419" cy="2496534"/>
          </a:xfrm>
        </p:grpSpPr>
        <p:sp>
          <p:nvSpPr>
            <p:cNvPr id="18437" name="矩形 1"/>
            <p:cNvSpPr>
              <a:spLocks noChangeArrowheads="1"/>
            </p:cNvSpPr>
            <p:nvPr/>
          </p:nvSpPr>
          <p:spPr bwMode="auto">
            <a:xfrm>
              <a:off x="762000" y="1465263"/>
              <a:ext cx="2697777" cy="52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buFont typeface="Arial" charset="0"/>
                <a:buNone/>
              </a:pPr>
              <a:r>
                <a:rPr lang="en-US" sz="2800" dirty="0">
                  <a:latin typeface="黑体" charset="0"/>
                  <a:ea typeface="黑体" charset="0"/>
                  <a:cs typeface="黑体" charset="0"/>
                </a:rPr>
                <a:t>数据新闻的历史</a:t>
              </a:r>
              <a:endParaRPr lang="en-US" altLang="zh-CN" sz="2800" dirty="0">
                <a:latin typeface="黑体" charset="0"/>
                <a:ea typeface="黑体" charset="0"/>
                <a:cs typeface="黑体" charset="0"/>
              </a:endParaRPr>
            </a:p>
          </p:txBody>
        </p:sp>
        <p:sp>
          <p:nvSpPr>
            <p:cNvPr id="18438" name="矩形 1"/>
            <p:cNvSpPr>
              <a:spLocks noChangeArrowheads="1"/>
            </p:cNvSpPr>
            <p:nvPr/>
          </p:nvSpPr>
          <p:spPr bwMode="auto">
            <a:xfrm>
              <a:off x="1572419" y="2207471"/>
              <a:ext cx="4572000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342900" indent="-342900" eaLnBrk="1" hangingPunct="1">
                <a:lnSpc>
                  <a:spcPct val="150000"/>
                </a:lnSpc>
                <a:buClr>
                  <a:srgbClr val="AD0101"/>
                </a:buClr>
                <a:buFont typeface="Arial" charset="0"/>
                <a:buChar char="•"/>
              </a:pPr>
              <a:r>
                <a:rPr lang="zh-CN" altLang="en-US" sz="2400">
                  <a:latin typeface="黑体" charset="0"/>
                  <a:ea typeface="黑体" charset="0"/>
                  <a:cs typeface="黑体" charset="0"/>
                </a:rPr>
                <a:t>重要性</a:t>
              </a:r>
              <a:r>
                <a:rPr lang="en-US" altLang="zh-CN" sz="2400">
                  <a:latin typeface="黑体" charset="0"/>
                  <a:ea typeface="黑体" charset="0"/>
                  <a:cs typeface="黑体" charset="0"/>
                </a:rPr>
                <a:t>/</a:t>
              </a:r>
              <a:r>
                <a:rPr lang="zh-CN" altLang="en-US" sz="2400">
                  <a:latin typeface="黑体" charset="0"/>
                  <a:ea typeface="黑体" charset="0"/>
                  <a:cs typeface="黑体" charset="0"/>
                </a:rPr>
                <a:t>必要性（大数据时代）</a:t>
              </a:r>
              <a:endParaRPr lang="en-US" altLang="zh-CN" sz="2400">
                <a:latin typeface="黑体" charset="0"/>
                <a:ea typeface="黑体" charset="0"/>
                <a:cs typeface="黑体" charset="0"/>
              </a:endParaRPr>
            </a:p>
            <a:p>
              <a:pPr marL="342900" indent="-342900" eaLnBrk="1" hangingPunct="1">
                <a:lnSpc>
                  <a:spcPct val="150000"/>
                </a:lnSpc>
                <a:buClr>
                  <a:srgbClr val="AD0101"/>
                </a:buClr>
                <a:buFont typeface="Arial" charset="0"/>
                <a:buChar char="•"/>
              </a:pPr>
              <a:r>
                <a:rPr lang="zh-CN" altLang="en-US" sz="2400">
                  <a:latin typeface="黑体" charset="0"/>
                  <a:ea typeface="黑体" charset="0"/>
                  <a:cs typeface="黑体" charset="0"/>
                </a:rPr>
                <a:t>概念与界定</a:t>
              </a:r>
              <a:endParaRPr lang="en-US" altLang="zh-CN" sz="2400">
                <a:latin typeface="黑体" charset="0"/>
                <a:ea typeface="黑体" charset="0"/>
                <a:cs typeface="黑体" charset="0"/>
              </a:endParaRPr>
            </a:p>
            <a:p>
              <a:pPr marL="342900" indent="-342900" eaLnBrk="1" hangingPunct="1">
                <a:lnSpc>
                  <a:spcPct val="150000"/>
                </a:lnSpc>
                <a:buClr>
                  <a:srgbClr val="AD0101"/>
                </a:buClr>
                <a:buFont typeface="Arial" charset="0"/>
                <a:buChar char="•"/>
              </a:pPr>
              <a:r>
                <a:rPr lang="zh-CN" altLang="en-US" sz="2400">
                  <a:latin typeface="黑体" charset="0"/>
                  <a:ea typeface="黑体" charset="0"/>
                  <a:cs typeface="黑体" charset="0"/>
                </a:rPr>
                <a:t>与</a:t>
              </a:r>
              <a:r>
                <a:rPr lang="en-US" altLang="zh-CN" sz="2400">
                  <a:latin typeface="黑体" charset="0"/>
                  <a:ea typeface="黑体" charset="0"/>
                  <a:cs typeface="黑体" charset="0"/>
                </a:rPr>
                <a:t>CAR</a:t>
              </a:r>
              <a:r>
                <a:rPr lang="zh-CN" altLang="en-US" sz="2400">
                  <a:latin typeface="黑体" charset="0"/>
                  <a:ea typeface="黑体" charset="0"/>
                  <a:cs typeface="黑体" charset="0"/>
                </a:rPr>
                <a:t>、</a:t>
              </a:r>
              <a:r>
                <a:rPr lang="en-US" altLang="zh-CN" sz="2400">
                  <a:latin typeface="黑体" charset="0"/>
                  <a:ea typeface="黑体" charset="0"/>
                  <a:cs typeface="黑体" charset="0"/>
                </a:rPr>
                <a:t>NPJ</a:t>
              </a:r>
              <a:r>
                <a:rPr lang="zh-CN" altLang="en-US" sz="2400">
                  <a:latin typeface="黑体" charset="0"/>
                  <a:ea typeface="黑体" charset="0"/>
                  <a:cs typeface="黑体" charset="0"/>
                </a:rPr>
                <a:t>的区别与延续</a:t>
              </a:r>
            </a:p>
          </p:txBody>
        </p:sp>
      </p:grpSp>
      <p:sp>
        <p:nvSpPr>
          <p:cNvPr id="7" name="标题 1"/>
          <p:cNvSpPr txBox="1">
            <a:spLocks/>
          </p:cNvSpPr>
          <p:nvPr/>
        </p:nvSpPr>
        <p:spPr bwMode="auto">
          <a:xfrm>
            <a:off x="1028700" y="2070100"/>
            <a:ext cx="2032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5400">
                <a:solidFill>
                  <a:srgbClr val="262626"/>
                </a:solidFill>
                <a:latin typeface="黑体" charset="0"/>
                <a:ea typeface="黑体" charset="0"/>
                <a:cs typeface="黑体" charset="0"/>
              </a:rPr>
              <a:t>三 问</a:t>
            </a:r>
          </a:p>
        </p:txBody>
      </p:sp>
    </p:spTree>
    <p:extLst>
      <p:ext uri="{BB962C8B-B14F-4D97-AF65-F5344CB8AC3E}">
        <p14:creationId xmlns:p14="http://schemas.microsoft.com/office/powerpoint/2010/main" val="95854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Impact" charset="0"/>
              </a:rPr>
              <a:t>References</a:t>
            </a:r>
            <a:endParaRPr lang="zh-CN" altLang="en-US">
              <a:latin typeface="Impact" charset="0"/>
            </a:endParaRPr>
          </a:p>
        </p:txBody>
      </p:sp>
      <p:sp>
        <p:nvSpPr>
          <p:cNvPr id="75778" name="内容占位符 2"/>
          <p:cNvSpPr>
            <a:spLocks noGrp="1"/>
          </p:cNvSpPr>
          <p:nvPr>
            <p:ph idx="1"/>
          </p:nvPr>
        </p:nvSpPr>
        <p:spPr bwMode="auto"/>
        <p:txBody>
          <a:bodyPr wrap="square" numCol="1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900" dirty="0">
                <a:latin typeface="黑体" charset="0"/>
                <a:ea typeface="黑体" charset="0"/>
                <a:cs typeface="黑体" charset="0"/>
              </a:rPr>
              <a:t>SCMP Graphics | South China Morning Post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900" dirty="0">
                <a:latin typeface="黑体" charset="0"/>
                <a:ea typeface="黑体" charset="0"/>
                <a:cs typeface="黑体" charset="0"/>
              </a:rPr>
              <a:t>The Work of Edward </a:t>
            </a:r>
            <a:r>
              <a:rPr lang="en-US" altLang="zh-CN" sz="1900" dirty="0" err="1">
                <a:latin typeface="黑体" charset="0"/>
                <a:ea typeface="黑体" charset="0"/>
                <a:cs typeface="黑体" charset="0"/>
              </a:rPr>
              <a:t>Tufte</a:t>
            </a:r>
            <a:r>
              <a:rPr lang="en-US" altLang="zh-CN" sz="1900" dirty="0">
                <a:latin typeface="黑体" charset="0"/>
                <a:ea typeface="黑体" charset="0"/>
                <a:cs typeface="黑体" charset="0"/>
              </a:rPr>
              <a:t> and Graphics Press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900" dirty="0">
                <a:latin typeface="黑体" charset="0"/>
                <a:ea typeface="黑体" charset="0"/>
                <a:cs typeface="黑体" charset="0"/>
              </a:rPr>
              <a:t>The Upshot - The New York Times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900" dirty="0">
                <a:latin typeface="黑体" charset="0"/>
                <a:ea typeface="黑体" charset="0"/>
                <a:cs typeface="黑体" charset="0"/>
              </a:rPr>
              <a:t>Notion–Docs, Wikis, Tasks. Seamlessly in one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900" dirty="0">
                <a:latin typeface="黑体" charset="0"/>
                <a:ea typeface="黑体" charset="0"/>
                <a:cs typeface="黑体" charset="0"/>
              </a:rPr>
              <a:t>Projects from The Wall Street Journal’s Graphics Team–</a:t>
            </a:r>
            <a:r>
              <a:rPr lang="en-US" altLang="zh-CN" sz="1900" dirty="0" err="1">
                <a:latin typeface="黑体" charset="0"/>
                <a:ea typeface="黑体" charset="0"/>
                <a:cs typeface="黑体" charset="0"/>
              </a:rPr>
              <a:t>WSJ.com</a:t>
            </a:r>
            <a:endParaRPr lang="en-US" altLang="zh-CN" sz="1900" dirty="0">
              <a:latin typeface="黑体" charset="0"/>
              <a:ea typeface="黑体" charset="0"/>
              <a:cs typeface="黑体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900" dirty="0">
                <a:latin typeface="黑体" charset="0"/>
                <a:ea typeface="黑体" charset="0"/>
                <a:cs typeface="黑体" charset="0"/>
              </a:rPr>
              <a:t>Periscopic: Do good with data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900" dirty="0">
                <a:latin typeface="黑体" charset="0"/>
                <a:ea typeface="黑体" charset="0"/>
                <a:cs typeface="黑体" charset="0"/>
              </a:rPr>
              <a:t>图形</a:t>
            </a:r>
            <a:r>
              <a:rPr lang="en-US" altLang="zh-CN" sz="1900" dirty="0">
                <a:latin typeface="黑体" charset="0"/>
                <a:ea typeface="黑体" charset="0"/>
                <a:cs typeface="黑体" charset="0"/>
              </a:rPr>
              <a:t>–</a:t>
            </a:r>
            <a:r>
              <a:rPr lang="zh-CN" altLang="en-US" sz="1900" dirty="0">
                <a:latin typeface="黑体" charset="0"/>
                <a:ea typeface="黑体" charset="0"/>
                <a:cs typeface="黑体" charset="0"/>
              </a:rPr>
              <a:t>彭博</a:t>
            </a:r>
          </a:p>
        </p:txBody>
      </p:sp>
      <p:sp>
        <p:nvSpPr>
          <p:cNvPr id="75779" name="标题 1"/>
          <p:cNvSpPr txBox="1">
            <a:spLocks/>
          </p:cNvSpPr>
          <p:nvPr/>
        </p:nvSpPr>
        <p:spPr bwMode="auto">
          <a:xfrm>
            <a:off x="6172200" y="4724400"/>
            <a:ext cx="2260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eaLnBrk="1" hangingPunct="1"/>
            <a:r>
              <a:rPr lang="en-US" altLang="zh-CN">
                <a:solidFill>
                  <a:srgbClr val="262626"/>
                </a:solidFill>
                <a:latin typeface="Impact" charset="0"/>
              </a:rPr>
              <a:t>Data</a:t>
            </a:r>
            <a:r>
              <a:rPr lang="zh-CN" altLang="en-US">
                <a:solidFill>
                  <a:srgbClr val="262626"/>
                </a:solidFill>
                <a:latin typeface="Impact" charset="0"/>
              </a:rPr>
              <a:t> </a:t>
            </a:r>
            <a:r>
              <a:rPr lang="en-US" altLang="zh-CN">
                <a:solidFill>
                  <a:srgbClr val="262626"/>
                </a:solidFill>
                <a:latin typeface="Impact" charset="0"/>
              </a:rPr>
              <a:t>Journalism</a:t>
            </a:r>
            <a:endParaRPr lang="zh-CN" altLang="en-US">
              <a:solidFill>
                <a:srgbClr val="262626"/>
              </a:solidFill>
              <a:latin typeface="Impac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9246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Impact" charset="0"/>
              </a:rPr>
              <a:t>References</a:t>
            </a:r>
            <a:endParaRPr lang="zh-CN" altLang="en-US">
              <a:latin typeface="Impact" charset="0"/>
            </a:endParaRPr>
          </a:p>
        </p:txBody>
      </p:sp>
      <p:sp>
        <p:nvSpPr>
          <p:cNvPr id="75778" name="内容占位符 2"/>
          <p:cNvSpPr>
            <a:spLocks noGrp="1"/>
          </p:cNvSpPr>
          <p:nvPr>
            <p:ph idx="1"/>
          </p:nvPr>
        </p:nvSpPr>
        <p:spPr bwMode="auto"/>
        <p:txBody>
          <a:bodyPr wrap="square" numCol="1" compatLnSpc="1">
            <a:prstTxWarp prst="textNoShape">
              <a:avLst/>
            </a:prstTxWarp>
            <a:normAutofit lnSpcReduction="10000"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900" dirty="0">
                <a:latin typeface="黑体" charset="0"/>
                <a:ea typeface="黑体" charset="0"/>
                <a:cs typeface="黑体" charset="0"/>
              </a:rPr>
              <a:t>Interactive | The Guardian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900" dirty="0">
                <a:latin typeface="黑体" charset="0"/>
                <a:ea typeface="黑体" charset="0"/>
                <a:cs typeface="黑体" charset="0"/>
              </a:rPr>
              <a:t>Visualizing Google data–Google</a:t>
            </a:r>
            <a:r>
              <a:rPr lang="zh-CN" altLang="en-US" sz="1900" dirty="0">
                <a:latin typeface="黑体" charset="0"/>
                <a:ea typeface="黑体" charset="0"/>
                <a:cs typeface="黑体" charset="0"/>
              </a:rPr>
              <a:t>趋势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900" dirty="0">
                <a:latin typeface="黑体" charset="0"/>
                <a:ea typeface="黑体" charset="0"/>
                <a:cs typeface="黑体" charset="0"/>
              </a:rPr>
              <a:t>An extended Self Organizing Map</a:t>
            </a:r>
            <a:r>
              <a:rPr lang="zh-CN" altLang="en-US" sz="1900" dirty="0">
                <a:latin typeface="黑体" charset="0"/>
                <a:ea typeface="黑体" charset="0"/>
                <a:cs typeface="黑体" charset="0"/>
              </a:rPr>
              <a:t>（</a:t>
            </a:r>
            <a:r>
              <a:rPr lang="en-US" altLang="zh-CN" sz="1900" dirty="0">
                <a:latin typeface="黑体" charset="0"/>
                <a:ea typeface="黑体" charset="0"/>
                <a:cs typeface="黑体" charset="0"/>
              </a:rPr>
              <a:t>SOM</a:t>
            </a:r>
            <a:r>
              <a:rPr lang="zh-CN" altLang="en-US" sz="1900" dirty="0">
                <a:latin typeface="黑体" charset="0"/>
                <a:ea typeface="黑体" charset="0"/>
                <a:cs typeface="黑体" charset="0"/>
              </a:rPr>
              <a:t>）</a:t>
            </a:r>
            <a:r>
              <a:rPr lang="en-US" altLang="zh-CN" sz="1900" dirty="0">
                <a:latin typeface="黑体" charset="0"/>
                <a:ea typeface="黑体" charset="0"/>
                <a:cs typeface="黑体" charset="0"/>
              </a:rPr>
              <a:t>program in R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900" dirty="0" err="1">
                <a:latin typeface="黑体" charset="0"/>
                <a:ea typeface="黑体" charset="0"/>
                <a:cs typeface="黑体" charset="0"/>
              </a:rPr>
              <a:t>Interaktiv</a:t>
            </a:r>
            <a:r>
              <a:rPr lang="en-US" altLang="zh-CN" sz="1900" dirty="0">
                <a:latin typeface="黑体" charset="0"/>
                <a:ea typeface="黑体" charset="0"/>
                <a:cs typeface="黑体" charset="0"/>
              </a:rPr>
              <a:t>–Berliner </a:t>
            </a:r>
            <a:r>
              <a:rPr lang="en-US" altLang="zh-CN" sz="1900" dirty="0" err="1">
                <a:latin typeface="黑体" charset="0"/>
                <a:ea typeface="黑体" charset="0"/>
                <a:cs typeface="黑体" charset="0"/>
              </a:rPr>
              <a:t>Morgenpost</a:t>
            </a:r>
            <a:endParaRPr lang="en-US" altLang="zh-CN" sz="1900" dirty="0">
              <a:latin typeface="黑体" charset="0"/>
              <a:ea typeface="黑体" charset="0"/>
              <a:cs typeface="黑体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900" dirty="0">
                <a:latin typeface="黑体" charset="0"/>
                <a:ea typeface="黑体" charset="0"/>
                <a:cs typeface="黑体" charset="0"/>
              </a:rPr>
              <a:t>Information+ Conference 2016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900" dirty="0">
                <a:latin typeface="黑体" charset="0"/>
                <a:ea typeface="黑体" charset="0"/>
                <a:cs typeface="黑体" charset="0"/>
              </a:rPr>
              <a:t>Awards Finalists - The SOPA Awards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900" dirty="0">
                <a:latin typeface="黑体" charset="0"/>
                <a:ea typeface="黑体" charset="0"/>
                <a:cs typeface="黑体" charset="0"/>
              </a:rPr>
              <a:t>Shortlist |</a:t>
            </a:r>
          </a:p>
        </p:txBody>
      </p:sp>
      <p:sp>
        <p:nvSpPr>
          <p:cNvPr id="75779" name="标题 1"/>
          <p:cNvSpPr txBox="1">
            <a:spLocks/>
          </p:cNvSpPr>
          <p:nvPr/>
        </p:nvSpPr>
        <p:spPr bwMode="auto">
          <a:xfrm>
            <a:off x="6172200" y="4724400"/>
            <a:ext cx="2260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eaLnBrk="1" hangingPunct="1"/>
            <a:r>
              <a:rPr lang="en-US" altLang="zh-CN">
                <a:solidFill>
                  <a:srgbClr val="262626"/>
                </a:solidFill>
                <a:latin typeface="Impact" charset="0"/>
              </a:rPr>
              <a:t>Data</a:t>
            </a:r>
            <a:r>
              <a:rPr lang="zh-CN" altLang="en-US">
                <a:solidFill>
                  <a:srgbClr val="262626"/>
                </a:solidFill>
                <a:latin typeface="Impact" charset="0"/>
              </a:rPr>
              <a:t> </a:t>
            </a:r>
            <a:r>
              <a:rPr lang="en-US" altLang="zh-CN">
                <a:solidFill>
                  <a:srgbClr val="262626"/>
                </a:solidFill>
                <a:latin typeface="Impact" charset="0"/>
              </a:rPr>
              <a:t>Journalism</a:t>
            </a:r>
            <a:endParaRPr lang="zh-CN" altLang="en-US">
              <a:solidFill>
                <a:srgbClr val="262626"/>
              </a:solidFill>
              <a:latin typeface="Impac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0742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Impact" charset="0"/>
              </a:rPr>
              <a:t>References</a:t>
            </a:r>
            <a:endParaRPr lang="zh-CN" altLang="en-US">
              <a:latin typeface="Impact" charset="0"/>
            </a:endParaRPr>
          </a:p>
        </p:txBody>
      </p:sp>
      <p:sp>
        <p:nvSpPr>
          <p:cNvPr id="75778" name="内容占位符 2"/>
          <p:cNvSpPr>
            <a:spLocks noGrp="1"/>
          </p:cNvSpPr>
          <p:nvPr>
            <p:ph idx="1"/>
          </p:nvPr>
        </p:nvSpPr>
        <p:spPr bwMode="auto"/>
        <p:txBody>
          <a:bodyPr wrap="square" numCol="1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900" dirty="0">
                <a:latin typeface="黑体" charset="0"/>
                <a:ea typeface="黑体" charset="0"/>
                <a:cs typeface="黑体" charset="0"/>
              </a:rPr>
              <a:t>GEN Summit 2017 | GEN Summit 2016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900" dirty="0" err="1">
                <a:latin typeface="黑体" charset="0"/>
                <a:ea typeface="黑体" charset="0"/>
                <a:cs typeface="黑体" charset="0"/>
              </a:rPr>
              <a:t>FiveThirtyEight</a:t>
            </a:r>
            <a:r>
              <a:rPr lang="en-US" altLang="zh-CN" sz="1900" dirty="0"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en-US" altLang="zh-CN" sz="1900" dirty="0" err="1">
                <a:latin typeface="黑体" charset="0"/>
                <a:ea typeface="黑体" charset="0"/>
                <a:cs typeface="黑体" charset="0"/>
              </a:rPr>
              <a:t>Interactives</a:t>
            </a:r>
            <a:r>
              <a:rPr lang="en-US" altLang="zh-CN" sz="1900" dirty="0">
                <a:latin typeface="黑体" charset="0"/>
                <a:ea typeface="黑体" charset="0"/>
                <a:cs typeface="黑体" charset="0"/>
              </a:rPr>
              <a:t> | </a:t>
            </a:r>
            <a:r>
              <a:rPr lang="en-US" altLang="zh-CN" sz="1900" dirty="0" err="1">
                <a:latin typeface="黑体" charset="0"/>
                <a:ea typeface="黑体" charset="0"/>
                <a:cs typeface="黑体" charset="0"/>
              </a:rPr>
              <a:t>FiveThirtyEight</a:t>
            </a:r>
            <a:endParaRPr lang="en-US" altLang="zh-CN" sz="1900" dirty="0">
              <a:latin typeface="黑体" charset="0"/>
              <a:ea typeface="黑体" charset="0"/>
              <a:cs typeface="黑体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900" dirty="0">
                <a:latin typeface="黑体" charset="0"/>
                <a:ea typeface="黑体" charset="0"/>
                <a:cs typeface="黑体" charset="0"/>
              </a:rPr>
              <a:t>The Society for news Design - SND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900" dirty="0">
                <a:latin typeface="黑体" charset="0"/>
                <a:ea typeface="黑体" charset="0"/>
                <a:cs typeface="黑体" charset="0"/>
              </a:rPr>
              <a:t>The </a:t>
            </a:r>
            <a:r>
              <a:rPr lang="en-US" altLang="zh-CN" sz="1900" dirty="0" err="1">
                <a:latin typeface="黑体" charset="0"/>
                <a:ea typeface="黑体" charset="0"/>
                <a:cs typeface="黑体" charset="0"/>
              </a:rPr>
              <a:t>ProPublica</a:t>
            </a:r>
            <a:r>
              <a:rPr lang="en-US" altLang="zh-CN" sz="1900" dirty="0">
                <a:latin typeface="黑体" charset="0"/>
                <a:ea typeface="黑体" charset="0"/>
                <a:cs typeface="黑体" charset="0"/>
              </a:rPr>
              <a:t> Nerd Blog - </a:t>
            </a:r>
            <a:r>
              <a:rPr lang="en-US" altLang="zh-CN" sz="1900" dirty="0" err="1">
                <a:latin typeface="黑体" charset="0"/>
                <a:ea typeface="黑体" charset="0"/>
                <a:cs typeface="黑体" charset="0"/>
              </a:rPr>
              <a:t>ProPublica</a:t>
            </a:r>
            <a:endParaRPr lang="en-US" altLang="zh-CN" sz="1900" dirty="0">
              <a:latin typeface="黑体" charset="0"/>
              <a:ea typeface="黑体" charset="0"/>
              <a:cs typeface="黑体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900" dirty="0">
                <a:latin typeface="黑体" charset="0"/>
                <a:ea typeface="黑体" charset="0"/>
                <a:cs typeface="黑体" charset="0"/>
              </a:rPr>
              <a:t>2016 in Graphics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900" dirty="0">
                <a:latin typeface="黑体" charset="0"/>
                <a:ea typeface="黑体" charset="0"/>
                <a:cs typeface="黑体" charset="0"/>
              </a:rPr>
              <a:t>数据</a:t>
            </a:r>
            <a:r>
              <a:rPr lang="en-US" altLang="zh-CN" sz="1900" dirty="0">
                <a:latin typeface="黑体" charset="0"/>
                <a:ea typeface="黑体" charset="0"/>
                <a:cs typeface="黑体" charset="0"/>
              </a:rPr>
              <a:t>_</a:t>
            </a:r>
            <a:r>
              <a:rPr lang="zh-CN" altLang="en-US" sz="1900" dirty="0">
                <a:latin typeface="黑体" charset="0"/>
                <a:ea typeface="黑体" charset="0"/>
                <a:cs typeface="黑体" charset="0"/>
              </a:rPr>
              <a:t>界面新闻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900" dirty="0">
                <a:latin typeface="黑体" charset="0"/>
                <a:ea typeface="黑体" charset="0"/>
                <a:cs typeface="黑体" charset="0"/>
              </a:rPr>
              <a:t>SND</a:t>
            </a:r>
            <a:r>
              <a:rPr lang="zh-CN" altLang="en-US" sz="1900" dirty="0">
                <a:latin typeface="黑体" charset="0"/>
                <a:ea typeface="黑体" charset="0"/>
                <a:cs typeface="黑体" charset="0"/>
              </a:rPr>
              <a:t>：</a:t>
            </a:r>
            <a:r>
              <a:rPr lang="en-US" altLang="zh-CN" sz="1900" dirty="0">
                <a:latin typeface="黑体" charset="0"/>
                <a:ea typeface="黑体" charset="0"/>
                <a:cs typeface="黑体" charset="0"/>
              </a:rPr>
              <a:t>Best of Digital Design Winners</a:t>
            </a:r>
            <a:r>
              <a:rPr lang="zh-CN" altLang="en-US" sz="1900" dirty="0">
                <a:latin typeface="黑体" charset="0"/>
                <a:ea typeface="黑体" charset="0"/>
                <a:cs typeface="黑体" charset="0"/>
              </a:rPr>
              <a:t>（</a:t>
            </a:r>
            <a:r>
              <a:rPr lang="en-US" altLang="zh-CN" sz="1900" dirty="0">
                <a:latin typeface="黑体" charset="0"/>
                <a:ea typeface="黑体" charset="0"/>
                <a:cs typeface="黑体" charset="0"/>
              </a:rPr>
              <a:t>2016 Edition</a:t>
            </a:r>
            <a:r>
              <a:rPr lang="zh-CN" altLang="en-US" sz="1900" dirty="0">
                <a:latin typeface="黑体" charset="0"/>
                <a:ea typeface="黑体" charset="0"/>
                <a:cs typeface="黑体" charset="0"/>
              </a:rPr>
              <a:t>）</a:t>
            </a:r>
            <a:r>
              <a:rPr lang="en-US" altLang="zh-CN" sz="1900" dirty="0">
                <a:latin typeface="黑体" charset="0"/>
                <a:ea typeface="黑体" charset="0"/>
                <a:cs typeface="黑体" charset="0"/>
              </a:rPr>
              <a:t>- Google</a:t>
            </a:r>
            <a:r>
              <a:rPr lang="zh-CN" altLang="en-US" sz="1900" dirty="0">
                <a:latin typeface="黑体" charset="0"/>
                <a:ea typeface="黑体" charset="0"/>
                <a:cs typeface="黑体" charset="0"/>
              </a:rPr>
              <a:t>表格</a:t>
            </a:r>
          </a:p>
        </p:txBody>
      </p:sp>
      <p:sp>
        <p:nvSpPr>
          <p:cNvPr id="75779" name="标题 1"/>
          <p:cNvSpPr txBox="1">
            <a:spLocks/>
          </p:cNvSpPr>
          <p:nvPr/>
        </p:nvSpPr>
        <p:spPr bwMode="auto">
          <a:xfrm>
            <a:off x="6172200" y="4724400"/>
            <a:ext cx="2260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eaLnBrk="1" hangingPunct="1"/>
            <a:r>
              <a:rPr lang="en-US" altLang="zh-CN">
                <a:solidFill>
                  <a:srgbClr val="262626"/>
                </a:solidFill>
                <a:latin typeface="Impact" charset="0"/>
              </a:rPr>
              <a:t>Data</a:t>
            </a:r>
            <a:r>
              <a:rPr lang="zh-CN" altLang="en-US">
                <a:solidFill>
                  <a:srgbClr val="262626"/>
                </a:solidFill>
                <a:latin typeface="Impact" charset="0"/>
              </a:rPr>
              <a:t> </a:t>
            </a:r>
            <a:r>
              <a:rPr lang="en-US" altLang="zh-CN">
                <a:solidFill>
                  <a:srgbClr val="262626"/>
                </a:solidFill>
                <a:latin typeface="Impact" charset="0"/>
              </a:rPr>
              <a:t>Journalism</a:t>
            </a:r>
            <a:endParaRPr lang="zh-CN" altLang="en-US">
              <a:solidFill>
                <a:srgbClr val="262626"/>
              </a:solidFill>
              <a:latin typeface="Impac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7962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标题 1"/>
          <p:cNvSpPr>
            <a:spLocks noGrp="1"/>
          </p:cNvSpPr>
          <p:nvPr>
            <p:ph type="title"/>
          </p:nvPr>
        </p:nvSpPr>
        <p:spPr>
          <a:xfrm>
            <a:off x="762000" y="4397375"/>
            <a:ext cx="7376160" cy="746125"/>
          </a:xfrm>
        </p:spPr>
        <p:txBody>
          <a:bodyPr/>
          <a:lstStyle/>
          <a:p>
            <a:r>
              <a:rPr lang="zh-CN" altLang="en-US" sz="4400" dirty="0">
                <a:latin typeface="微软雅黑" charset="0"/>
                <a:ea typeface="微软雅黑" charset="0"/>
                <a:cs typeface="微软雅黑" charset="0"/>
              </a:rPr>
              <a:t>数据新闻可能会用到的工具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2000" y="571500"/>
            <a:ext cx="7543800" cy="3825875"/>
          </a:xfrm>
        </p:spPr>
        <p:txBody>
          <a:bodyPr/>
          <a:lstStyle/>
          <a:p>
            <a:pPr>
              <a:defRPr/>
            </a:pPr>
            <a:r>
              <a:rPr lang="zh-CN" altLang="en-US" dirty="0"/>
              <a:t>数据获取：</a:t>
            </a:r>
            <a:endParaRPr lang="en-US" altLang="zh-CN" dirty="0"/>
          </a:p>
          <a:p>
            <a:pPr marL="0" indent="0">
              <a:buNone/>
              <a:defRPr/>
            </a:pPr>
            <a:r>
              <a:rPr lang="zh-CN" altLang="en-US" b="1" dirty="0">
                <a:solidFill>
                  <a:srgbClr val="FF0000"/>
                </a:solidFill>
              </a:rPr>
              <a:t>    </a:t>
            </a:r>
            <a:r>
              <a:rPr lang="en-US" altLang="zh-CN" dirty="0">
                <a:solidFill>
                  <a:schemeClr val="tx1"/>
                </a:solidFill>
              </a:rPr>
              <a:t>Python,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R,</a:t>
            </a:r>
            <a:r>
              <a:rPr lang="zh-CN" altLang="en-US" dirty="0">
                <a:solidFill>
                  <a:schemeClr val="tx1"/>
                </a:solidFill>
              </a:rPr>
              <a:t> 爬虫工具（八爪鱼，火车头，后羿等）</a:t>
            </a:r>
            <a:r>
              <a:rPr lang="zh-CN" altLang="en-US" dirty="0">
                <a:solidFill>
                  <a:srgbClr val="FF0000"/>
                </a:solidFill>
              </a:rPr>
              <a:t>，</a:t>
            </a:r>
            <a:r>
              <a:rPr lang="en-US" altLang="zh-CN" dirty="0"/>
              <a:t>Google</a:t>
            </a:r>
            <a:r>
              <a:rPr lang="zh-CN" altLang="en-US" dirty="0"/>
              <a:t> </a:t>
            </a:r>
            <a:r>
              <a:rPr lang="en-US" altLang="zh-CN" dirty="0"/>
              <a:t>Trends</a:t>
            </a:r>
            <a:r>
              <a:rPr lang="zh-CN" altLang="en-US" dirty="0"/>
              <a:t>（百度指数）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 err="1"/>
              <a:t>Import.io</a:t>
            </a:r>
            <a:endParaRPr lang="en-US" altLang="zh-CN" dirty="0"/>
          </a:p>
          <a:p>
            <a:pPr>
              <a:defRPr/>
            </a:pPr>
            <a:r>
              <a:rPr lang="zh-CN" altLang="en-US" dirty="0"/>
              <a:t>数据清洗与分析：</a:t>
            </a:r>
            <a:endParaRPr lang="en-US" altLang="zh-CN" dirty="0"/>
          </a:p>
          <a:p>
            <a:pPr marL="0" indent="0">
              <a:buNone/>
              <a:defRPr/>
            </a:pPr>
            <a:r>
              <a:rPr lang="zh-CN" altLang="en-US" dirty="0">
                <a:solidFill>
                  <a:schemeClr val="tx1"/>
                </a:solidFill>
              </a:rPr>
              <a:t>    </a:t>
            </a:r>
            <a:r>
              <a:rPr lang="en-US" altLang="zh-CN" dirty="0">
                <a:solidFill>
                  <a:schemeClr val="tx1"/>
                </a:solidFill>
              </a:rPr>
              <a:t>R,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SQL,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Excel(SPSS,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STATA),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 err="1">
                <a:solidFill>
                  <a:schemeClr val="tx1"/>
                </a:solidFill>
              </a:rPr>
              <a:t>TextWrangler</a:t>
            </a:r>
            <a:r>
              <a:rPr lang="en-US" altLang="zh-CN" dirty="0">
                <a:solidFill>
                  <a:schemeClr val="tx1"/>
                </a:solidFill>
              </a:rPr>
              <a:t>,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Open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/>
              <a:t>Refine</a:t>
            </a:r>
          </a:p>
          <a:p>
            <a:pPr>
              <a:defRPr/>
            </a:pPr>
            <a:r>
              <a:rPr lang="zh-CN" altLang="en-US" dirty="0"/>
              <a:t>可视化：</a:t>
            </a:r>
            <a:endParaRPr lang="en-US" altLang="zh-CN" dirty="0"/>
          </a:p>
          <a:p>
            <a:pPr marL="0" indent="0">
              <a:buFont typeface="Arial" charset="0"/>
              <a:buNone/>
              <a:defRPr/>
            </a:pPr>
            <a:r>
              <a:rPr lang="zh-CN" altLang="zh-CN" dirty="0">
                <a:solidFill>
                  <a:schemeClr val="tx1"/>
                </a:solidFill>
              </a:rPr>
              <a:t> </a:t>
            </a:r>
            <a:r>
              <a:rPr lang="zh-CN" altLang="en-US" dirty="0">
                <a:solidFill>
                  <a:schemeClr val="tx1"/>
                </a:solidFill>
              </a:rPr>
              <a:t>  </a:t>
            </a:r>
            <a:r>
              <a:rPr lang="en-US" altLang="zh-CN" dirty="0">
                <a:solidFill>
                  <a:schemeClr val="tx1"/>
                </a:solidFill>
              </a:rPr>
              <a:t>R/Python,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 err="1">
                <a:solidFill>
                  <a:schemeClr val="tx1"/>
                </a:solidFill>
              </a:rPr>
              <a:t>Gephi</a:t>
            </a:r>
            <a:r>
              <a:rPr lang="en-US" altLang="zh-CN" dirty="0">
                <a:solidFill>
                  <a:schemeClr val="tx1"/>
                </a:solidFill>
              </a:rPr>
              <a:t>,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Tableau(</a:t>
            </a:r>
            <a:r>
              <a:rPr lang="en-US" altLang="zh-CN" dirty="0" err="1">
                <a:solidFill>
                  <a:schemeClr val="tx1"/>
                </a:solidFill>
              </a:rPr>
              <a:t>PowerBI</a:t>
            </a:r>
            <a:r>
              <a:rPr lang="en-US" altLang="zh-CN" dirty="0">
                <a:solidFill>
                  <a:schemeClr val="tx1"/>
                </a:solidFill>
              </a:rPr>
              <a:t>),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ArcGIS</a:t>
            </a:r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QGIS</a:t>
            </a:r>
            <a:r>
              <a:rPr lang="zh-CN" altLang="en-US" dirty="0">
                <a:solidFill>
                  <a:schemeClr val="tx1"/>
                </a:solidFill>
              </a:rPr>
              <a:t>）</a:t>
            </a:r>
            <a:r>
              <a:rPr lang="en-US" altLang="zh-CN" dirty="0">
                <a:solidFill>
                  <a:schemeClr val="tx1"/>
                </a:solidFill>
              </a:rPr>
              <a:t>, </a:t>
            </a:r>
            <a:r>
              <a:rPr lang="en-US" altLang="zh-CN" dirty="0" err="1">
                <a:solidFill>
                  <a:schemeClr val="tx1"/>
                </a:solidFill>
              </a:rPr>
              <a:t>Node.js</a:t>
            </a:r>
            <a:r>
              <a:rPr lang="en-US" altLang="zh-CN" dirty="0">
                <a:solidFill>
                  <a:schemeClr val="tx1"/>
                </a:solidFill>
              </a:rPr>
              <a:t>, Adobe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Illustrator</a:t>
            </a:r>
            <a:r>
              <a:rPr lang="zh-CN" altLang="en-US" dirty="0">
                <a:solidFill>
                  <a:schemeClr val="tx1"/>
                </a:solidFill>
              </a:rPr>
              <a:t>,</a:t>
            </a:r>
            <a:r>
              <a:rPr lang="en-US" altLang="zh-CN" dirty="0">
                <a:solidFill>
                  <a:schemeClr val="tx1"/>
                </a:solidFill>
              </a:rPr>
              <a:t>html5</a:t>
            </a:r>
            <a:r>
              <a:rPr lang="zh-CN" altLang="en-US" dirty="0">
                <a:solidFill>
                  <a:schemeClr val="tx1"/>
                </a:solidFill>
              </a:rPr>
              <a:t>等</a:t>
            </a:r>
          </a:p>
        </p:txBody>
      </p:sp>
    </p:spTree>
    <p:extLst>
      <p:ext uri="{BB962C8B-B14F-4D97-AF65-F5344CB8AC3E}">
        <p14:creationId xmlns:p14="http://schemas.microsoft.com/office/powerpoint/2010/main" val="36939186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397DB3-A1D9-F943-B513-9EAEBEBAC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0EF9D7-587E-DC4D-A82D-E22F5A307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！</a:t>
            </a:r>
            <a:r>
              <a:rPr lang="zh-CN" altLang="en-US" dirty="0"/>
              <a:t>线下授课时请</a:t>
            </a:r>
            <a:r>
              <a:rPr kumimoji="1" lang="zh-CN" altLang="en-US" dirty="0"/>
              <a:t>带电脑</a:t>
            </a:r>
            <a:endParaRPr kumimoji="1" lang="en-US" altLang="zh-CN" dirty="0"/>
          </a:p>
          <a:p>
            <a:r>
              <a:rPr kumimoji="1" lang="zh-CN" altLang="en-US" dirty="0"/>
              <a:t>以防笔记本电量不够，亦可自备插线板</a:t>
            </a:r>
          </a:p>
        </p:txBody>
      </p:sp>
    </p:spTree>
    <p:extLst>
      <p:ext uri="{BB962C8B-B14F-4D97-AF65-F5344CB8AC3E}">
        <p14:creationId xmlns:p14="http://schemas.microsoft.com/office/powerpoint/2010/main" val="2183746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1"/>
          <p:cNvSpPr>
            <a:spLocks noGrp="1"/>
          </p:cNvSpPr>
          <p:nvPr>
            <p:ph type="title"/>
          </p:nvPr>
        </p:nvSpPr>
        <p:spPr>
          <a:xfrm>
            <a:off x="1028700" y="2070100"/>
            <a:ext cx="2032000" cy="863600"/>
          </a:xfrm>
        </p:spPr>
        <p:txBody>
          <a:bodyPr/>
          <a:lstStyle/>
          <a:p>
            <a:pPr eaLnBrk="1" hangingPunct="1"/>
            <a:r>
              <a:rPr lang="zh-CN" altLang="en-US">
                <a:latin typeface="黑体" charset="0"/>
                <a:ea typeface="黑体" charset="0"/>
                <a:cs typeface="黑体" charset="0"/>
              </a:rPr>
              <a:t>三 问</a:t>
            </a:r>
          </a:p>
        </p:txBody>
      </p:sp>
      <p:sp>
        <p:nvSpPr>
          <p:cNvPr id="18434" name="矩形 2"/>
          <p:cNvSpPr>
            <a:spLocks noChangeArrowheads="1"/>
          </p:cNvSpPr>
          <p:nvPr/>
        </p:nvSpPr>
        <p:spPr bwMode="auto">
          <a:xfrm>
            <a:off x="4432300" y="1082675"/>
            <a:ext cx="2163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>
                <a:latin typeface="黑体" charset="0"/>
                <a:ea typeface="黑体" charset="0"/>
                <a:cs typeface="黑体" charset="0"/>
              </a:rPr>
              <a:t>新闻业的衰落？</a:t>
            </a:r>
            <a:endParaRPr lang="en-US" altLang="zh-CN" sz="2400"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18435" name="矩形 3"/>
          <p:cNvSpPr>
            <a:spLocks noChangeArrowheads="1"/>
          </p:cNvSpPr>
          <p:nvPr/>
        </p:nvSpPr>
        <p:spPr bwMode="auto">
          <a:xfrm>
            <a:off x="4432300" y="2308225"/>
            <a:ext cx="21637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>
                <a:latin typeface="黑体" charset="0"/>
                <a:ea typeface="黑体" charset="0"/>
                <a:cs typeface="黑体" charset="0"/>
              </a:rPr>
              <a:t>人人都是记者？</a:t>
            </a:r>
            <a:endParaRPr lang="en-US" altLang="zh-CN" sz="2400"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18436" name="矩形 4"/>
          <p:cNvSpPr>
            <a:spLocks noChangeArrowheads="1"/>
          </p:cNvSpPr>
          <p:nvPr/>
        </p:nvSpPr>
        <p:spPr bwMode="auto">
          <a:xfrm>
            <a:off x="4432300" y="3562350"/>
            <a:ext cx="3650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400" dirty="0">
                <a:latin typeface="黑体" charset="0"/>
                <a:ea typeface="黑体" charset="0"/>
                <a:cs typeface="黑体" charset="0"/>
              </a:rPr>
              <a:t>大数据</a:t>
            </a:r>
            <a:r>
              <a:rPr lang="en-US" altLang="zh-CN" sz="2400" dirty="0">
                <a:latin typeface="黑体" charset="0"/>
                <a:ea typeface="黑体" charset="0"/>
                <a:cs typeface="黑体" charset="0"/>
              </a:rPr>
              <a:t>/AI</a:t>
            </a:r>
            <a:r>
              <a:rPr lang="zh-CN" altLang="en-US" sz="2400" dirty="0">
                <a:latin typeface="黑体" charset="0"/>
                <a:ea typeface="黑体" charset="0"/>
                <a:cs typeface="黑体" charset="0"/>
              </a:rPr>
              <a:t>时代的落伍者？</a:t>
            </a:r>
            <a:endParaRPr lang="en-US" altLang="zh-CN" sz="2400" dirty="0"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19461" name="标题 1"/>
          <p:cNvSpPr txBox="1">
            <a:spLocks/>
          </p:cNvSpPr>
          <p:nvPr/>
        </p:nvSpPr>
        <p:spPr bwMode="auto">
          <a:xfrm>
            <a:off x="6172200" y="4724400"/>
            <a:ext cx="2260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eaLnBrk="1" hangingPunct="1"/>
            <a:r>
              <a:rPr lang="en-US" altLang="zh-CN">
                <a:solidFill>
                  <a:srgbClr val="262626"/>
                </a:solidFill>
                <a:latin typeface="Impact" charset="0"/>
              </a:rPr>
              <a:t>Data</a:t>
            </a:r>
            <a:r>
              <a:rPr lang="zh-CN" altLang="en-US">
                <a:solidFill>
                  <a:srgbClr val="262626"/>
                </a:solidFill>
                <a:latin typeface="Impact" charset="0"/>
              </a:rPr>
              <a:t> </a:t>
            </a:r>
            <a:r>
              <a:rPr lang="en-US" altLang="zh-CN">
                <a:solidFill>
                  <a:srgbClr val="262626"/>
                </a:solidFill>
                <a:latin typeface="Impact" charset="0"/>
              </a:rPr>
              <a:t>Journalism</a:t>
            </a:r>
            <a:endParaRPr lang="zh-CN" altLang="en-US">
              <a:solidFill>
                <a:srgbClr val="262626"/>
              </a:solidFill>
              <a:latin typeface="Impac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49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/>
      <p:bldP spid="184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1"/>
          <p:cNvSpPr txBox="1">
            <a:spLocks/>
          </p:cNvSpPr>
          <p:nvPr/>
        </p:nvSpPr>
        <p:spPr bwMode="auto">
          <a:xfrm>
            <a:off x="6172200" y="4724400"/>
            <a:ext cx="2260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eaLnBrk="1" hangingPunct="1"/>
            <a:r>
              <a:rPr lang="en-US" altLang="zh-CN">
                <a:solidFill>
                  <a:srgbClr val="262626"/>
                </a:solidFill>
                <a:latin typeface="Impact" charset="0"/>
              </a:rPr>
              <a:t>Data</a:t>
            </a:r>
            <a:r>
              <a:rPr lang="zh-CN" altLang="en-US">
                <a:solidFill>
                  <a:srgbClr val="262626"/>
                </a:solidFill>
                <a:latin typeface="Impact" charset="0"/>
              </a:rPr>
              <a:t> </a:t>
            </a:r>
            <a:r>
              <a:rPr lang="en-US" altLang="zh-CN">
                <a:solidFill>
                  <a:srgbClr val="262626"/>
                </a:solidFill>
                <a:latin typeface="Impact" charset="0"/>
              </a:rPr>
              <a:t>Journalism</a:t>
            </a:r>
            <a:endParaRPr lang="zh-CN" altLang="en-US">
              <a:solidFill>
                <a:srgbClr val="262626"/>
              </a:solidFill>
              <a:latin typeface="Impact" charset="0"/>
            </a:endParaRPr>
          </a:p>
        </p:txBody>
      </p: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1028700" y="1082675"/>
            <a:ext cx="7054596" cy="2941340"/>
            <a:chOff x="1028700" y="1082675"/>
            <a:chExt cx="7053887" cy="2941340"/>
          </a:xfrm>
        </p:grpSpPr>
        <p:sp>
          <p:nvSpPr>
            <p:cNvPr id="20483" name="标题 1"/>
            <p:cNvSpPr txBox="1">
              <a:spLocks/>
            </p:cNvSpPr>
            <p:nvPr/>
          </p:nvSpPr>
          <p:spPr bwMode="auto">
            <a:xfrm>
              <a:off x="1028700" y="2070100"/>
              <a:ext cx="20320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>
                <a:defRPr kumimoji="1" sz="2400">
                  <a:solidFill>
                    <a:schemeClr val="tx1"/>
                  </a:solidFill>
                  <a:latin typeface="Times New Roman" charset="0"/>
                  <a:ea typeface="宋体" charset="0"/>
                  <a:cs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宋体" charset="0"/>
                </a:defRPr>
              </a:lvl9pPr>
            </a:lstStyle>
            <a:p>
              <a:pPr eaLnBrk="1" hangingPunct="1"/>
              <a:r>
                <a:rPr lang="zh-CN" altLang="en-US" sz="5400">
                  <a:solidFill>
                    <a:srgbClr val="262626"/>
                  </a:solidFill>
                  <a:latin typeface="黑体" charset="0"/>
                  <a:ea typeface="黑体" charset="0"/>
                  <a:cs typeface="黑体" charset="0"/>
                </a:rPr>
                <a:t>三 问</a:t>
              </a:r>
            </a:p>
          </p:txBody>
        </p:sp>
        <p:sp>
          <p:nvSpPr>
            <p:cNvPr id="20484" name="矩形 2"/>
            <p:cNvSpPr>
              <a:spLocks noChangeArrowheads="1"/>
            </p:cNvSpPr>
            <p:nvPr/>
          </p:nvSpPr>
          <p:spPr bwMode="auto">
            <a:xfrm>
              <a:off x="4431637" y="1082675"/>
              <a:ext cx="216376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2400">
                  <a:latin typeface="黑体" charset="0"/>
                  <a:ea typeface="黑体" charset="0"/>
                  <a:cs typeface="黑体" charset="0"/>
                </a:rPr>
                <a:t>新闻业的衰落？</a:t>
              </a:r>
              <a:endParaRPr lang="en-US" altLang="zh-CN" sz="2400">
                <a:latin typeface="黑体" charset="0"/>
                <a:ea typeface="黑体" charset="0"/>
                <a:cs typeface="黑体" charset="0"/>
              </a:endParaRPr>
            </a:p>
          </p:txBody>
        </p:sp>
        <p:sp>
          <p:nvSpPr>
            <p:cNvPr id="20485" name="矩形 3"/>
            <p:cNvSpPr>
              <a:spLocks noChangeArrowheads="1"/>
            </p:cNvSpPr>
            <p:nvPr/>
          </p:nvSpPr>
          <p:spPr bwMode="auto">
            <a:xfrm>
              <a:off x="4431637" y="2308225"/>
              <a:ext cx="2163763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2400">
                  <a:latin typeface="黑体" charset="0"/>
                  <a:ea typeface="黑体" charset="0"/>
                  <a:cs typeface="黑体" charset="0"/>
                </a:rPr>
                <a:t>人人都是记者？</a:t>
              </a:r>
              <a:endParaRPr lang="en-US" altLang="zh-CN" sz="2400">
                <a:latin typeface="黑体" charset="0"/>
                <a:ea typeface="黑体" charset="0"/>
                <a:cs typeface="黑体" charset="0"/>
              </a:endParaRPr>
            </a:p>
          </p:txBody>
        </p:sp>
        <p:sp>
          <p:nvSpPr>
            <p:cNvPr id="20486" name="矩形 4"/>
            <p:cNvSpPr>
              <a:spLocks noChangeArrowheads="1"/>
            </p:cNvSpPr>
            <p:nvPr/>
          </p:nvSpPr>
          <p:spPr bwMode="auto">
            <a:xfrm>
              <a:off x="4431637" y="3562350"/>
              <a:ext cx="36509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/>
              <a:r>
                <a:rPr lang="zh-CN" altLang="en-US" sz="2400" dirty="0">
                  <a:latin typeface="黑体" charset="0"/>
                  <a:ea typeface="黑体" charset="0"/>
                  <a:cs typeface="黑体" charset="0"/>
                </a:rPr>
                <a:t>大数据</a:t>
              </a:r>
              <a:r>
                <a:rPr lang="en-US" altLang="zh-CN" sz="2400" dirty="0">
                  <a:latin typeface="黑体" charset="0"/>
                  <a:ea typeface="黑体" charset="0"/>
                  <a:cs typeface="黑体" charset="0"/>
                </a:rPr>
                <a:t>/AI</a:t>
              </a:r>
              <a:r>
                <a:rPr lang="zh-CN" altLang="en-US" sz="2400" dirty="0">
                  <a:latin typeface="黑体" charset="0"/>
                  <a:ea typeface="黑体" charset="0"/>
                  <a:cs typeface="黑体" charset="0"/>
                </a:rPr>
                <a:t>时代的落伍者？</a:t>
              </a:r>
              <a:endParaRPr lang="en-US" altLang="zh-CN" sz="2400" dirty="0">
                <a:latin typeface="黑体" charset="0"/>
                <a:ea typeface="黑体" charset="0"/>
                <a:cs typeface="黑体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212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38507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矩形 2"/>
          <p:cNvSpPr>
            <a:spLocks noChangeArrowheads="1"/>
          </p:cNvSpPr>
          <p:nvPr/>
        </p:nvSpPr>
        <p:spPr bwMode="auto">
          <a:xfrm>
            <a:off x="889000" y="1082675"/>
            <a:ext cx="2163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>
                <a:latin typeface="黑体" charset="0"/>
                <a:ea typeface="黑体" charset="0"/>
                <a:cs typeface="黑体" charset="0"/>
              </a:rPr>
              <a:t>新闻业的衰落？</a:t>
            </a:r>
            <a:endParaRPr lang="en-US" altLang="zh-CN" sz="2400"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21506" name="矩形 3"/>
          <p:cNvSpPr>
            <a:spLocks noChangeArrowheads="1"/>
          </p:cNvSpPr>
          <p:nvPr/>
        </p:nvSpPr>
        <p:spPr bwMode="auto">
          <a:xfrm>
            <a:off x="889000" y="2308225"/>
            <a:ext cx="21637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>
                <a:latin typeface="黑体" charset="0"/>
                <a:ea typeface="黑体" charset="0"/>
                <a:cs typeface="黑体" charset="0"/>
              </a:rPr>
              <a:t>人人都是记者？</a:t>
            </a:r>
            <a:endParaRPr lang="en-US" altLang="zh-CN" sz="2400"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21507" name="矩形 4"/>
          <p:cNvSpPr>
            <a:spLocks noChangeArrowheads="1"/>
          </p:cNvSpPr>
          <p:nvPr/>
        </p:nvSpPr>
        <p:spPr bwMode="auto">
          <a:xfrm>
            <a:off x="889000" y="3562350"/>
            <a:ext cx="3937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400" dirty="0">
                <a:latin typeface="黑体" charset="0"/>
                <a:ea typeface="黑体" charset="0"/>
                <a:cs typeface="黑体" charset="0"/>
              </a:rPr>
              <a:t>大数据</a:t>
            </a:r>
            <a:r>
              <a:rPr lang="en-US" altLang="zh-CN" sz="2400" dirty="0">
                <a:latin typeface="黑体" charset="0"/>
                <a:ea typeface="黑体" charset="0"/>
                <a:cs typeface="黑体" charset="0"/>
              </a:rPr>
              <a:t>/AI</a:t>
            </a:r>
            <a:r>
              <a:rPr lang="zh-CN" altLang="en-US" sz="2400" dirty="0">
                <a:latin typeface="黑体" charset="0"/>
                <a:ea typeface="黑体" charset="0"/>
                <a:cs typeface="黑体" charset="0"/>
              </a:rPr>
              <a:t>时代的落伍者？</a:t>
            </a:r>
            <a:endParaRPr lang="en-US" altLang="zh-CN" sz="2400" dirty="0"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19460" name="矩形 5"/>
          <p:cNvSpPr>
            <a:spLocks noChangeArrowheads="1"/>
          </p:cNvSpPr>
          <p:nvPr/>
        </p:nvSpPr>
        <p:spPr bwMode="auto">
          <a:xfrm>
            <a:off x="893763" y="1528763"/>
            <a:ext cx="39322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altLang="zh-TW" sz="1400">
                <a:latin typeface="黑体" charset="0"/>
                <a:ea typeface="黑体" charset="0"/>
                <a:cs typeface="黑体" charset="0"/>
              </a:rPr>
              <a:t>Walter Lippman</a:t>
            </a:r>
            <a:r>
              <a:rPr lang="zh-TW" altLang="en-US" sz="1400">
                <a:latin typeface="黑体" charset="0"/>
                <a:ea typeface="黑体" charset="0"/>
                <a:cs typeface="黑体" charset="0"/>
              </a:rPr>
              <a:t>在</a:t>
            </a:r>
            <a:r>
              <a:rPr lang="en-US" altLang="zh-TW" sz="1400">
                <a:latin typeface="黑体" charset="0"/>
                <a:ea typeface="黑体" charset="0"/>
                <a:cs typeface="黑体" charset="0"/>
              </a:rPr>
              <a:t>20</a:t>
            </a:r>
            <a:r>
              <a:rPr lang="zh-TW" altLang="en-US" sz="1400">
                <a:latin typeface="黑体" charset="0"/>
                <a:ea typeface="黑体" charset="0"/>
                <a:cs typeface="黑体" charset="0"/>
              </a:rPr>
              <a:t>世纪</a:t>
            </a:r>
            <a:r>
              <a:rPr lang="en-US" altLang="zh-TW" sz="1400">
                <a:latin typeface="黑体" charset="0"/>
                <a:ea typeface="黑体" charset="0"/>
                <a:cs typeface="黑体" charset="0"/>
              </a:rPr>
              <a:t>20</a:t>
            </a:r>
            <a:r>
              <a:rPr lang="zh-TW" altLang="en-US" sz="1400">
                <a:latin typeface="黑体" charset="0"/>
                <a:ea typeface="黑体" charset="0"/>
                <a:cs typeface="黑体" charset="0"/>
              </a:rPr>
              <a:t>年代曾说过：“必须承认的是，良好的公众舆论是离不开新闻的。”</a:t>
            </a:r>
            <a:endParaRPr lang="en-US" altLang="zh-TW" sz="1400"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19461" name="矩形 6"/>
          <p:cNvSpPr>
            <a:spLocks noChangeArrowheads="1"/>
          </p:cNvSpPr>
          <p:nvPr/>
        </p:nvSpPr>
        <p:spPr bwMode="auto">
          <a:xfrm>
            <a:off x="889000" y="2730500"/>
            <a:ext cx="2654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zh-CN" altLang="en-US" sz="1400">
                <a:latin typeface="黑体" charset="0"/>
                <a:ea typeface="黑体" charset="0"/>
                <a:cs typeface="黑体" charset="0"/>
              </a:rPr>
              <a:t>专业新闻：尊重伦理、适度均衡、勇敢真实的事实性叙述</a:t>
            </a:r>
            <a:endParaRPr lang="en-US" altLang="zh-CN" sz="1400"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21510" name="标题 1"/>
          <p:cNvSpPr>
            <a:spLocks noGrp="1"/>
          </p:cNvSpPr>
          <p:nvPr>
            <p:ph type="title"/>
          </p:nvPr>
        </p:nvSpPr>
        <p:spPr>
          <a:xfrm>
            <a:off x="6172200" y="4724400"/>
            <a:ext cx="2260600" cy="419100"/>
          </a:xfrm>
        </p:spPr>
        <p:txBody>
          <a:bodyPr/>
          <a:lstStyle/>
          <a:p>
            <a:pPr eaLnBrk="1" hangingPunct="1"/>
            <a:r>
              <a:rPr lang="en-US" altLang="zh-CN" sz="2400">
                <a:latin typeface="Impact" charset="0"/>
              </a:rPr>
              <a:t>Data</a:t>
            </a:r>
            <a:r>
              <a:rPr lang="zh-CN" altLang="en-US" sz="2400">
                <a:latin typeface="Impact" charset="0"/>
              </a:rPr>
              <a:t> </a:t>
            </a:r>
            <a:r>
              <a:rPr lang="en-US" altLang="zh-CN" sz="2400">
                <a:latin typeface="Impact" charset="0"/>
              </a:rPr>
              <a:t>Journalism</a:t>
            </a:r>
            <a:endParaRPr lang="zh-CN" altLang="en-US" sz="2400">
              <a:latin typeface="Impact" charset="0"/>
            </a:endParaRPr>
          </a:p>
        </p:txBody>
      </p:sp>
      <p:sp>
        <p:nvSpPr>
          <p:cNvPr id="19463" name="矩形 1"/>
          <p:cNvSpPr>
            <a:spLocks noChangeArrowheads="1"/>
          </p:cNvSpPr>
          <p:nvPr/>
        </p:nvSpPr>
        <p:spPr bwMode="auto">
          <a:xfrm>
            <a:off x="889000" y="4041775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zh-CN" altLang="en-US" sz="1400">
                <a:latin typeface="黑体" charset="0"/>
                <a:ea typeface="黑体" charset="0"/>
                <a:cs typeface="黑体" charset="0"/>
              </a:rPr>
              <a:t>数据新闻正是我们在数字海洋中航行的又一新工具</a:t>
            </a:r>
            <a:endParaRPr lang="en-US" altLang="zh-CN" sz="1400">
              <a:latin typeface="黑体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09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  <p:bldP spid="1946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4637</TotalTime>
  <Words>2955</Words>
  <Application>Microsoft Macintosh PowerPoint</Application>
  <PresentationFormat>全屏显示(16:10)</PresentationFormat>
  <Paragraphs>310</Paragraphs>
  <Slides>64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64</vt:i4>
      </vt:variant>
    </vt:vector>
  </HeadingPairs>
  <TitlesOfParts>
    <vt:vector size="74" baseType="lpstr">
      <vt:lpstr>黑体</vt:lpstr>
      <vt:lpstr>宋体</vt:lpstr>
      <vt:lpstr>Microsoft YaHei</vt:lpstr>
      <vt:lpstr>Microsoft YaHei</vt:lpstr>
      <vt:lpstr>Arial</vt:lpstr>
      <vt:lpstr>Calibri</vt:lpstr>
      <vt:lpstr>Impact</vt:lpstr>
      <vt:lpstr>Times New Roman</vt:lpstr>
      <vt:lpstr>Wingdings</vt:lpstr>
      <vt:lpstr>NewsPrint</vt:lpstr>
      <vt:lpstr>Data Journalism </vt:lpstr>
      <vt:lpstr>PowerPoint 演示文稿</vt:lpstr>
      <vt:lpstr>Main Questions</vt:lpstr>
      <vt:lpstr>数据新闻</vt:lpstr>
      <vt:lpstr>Data Journalism</vt:lpstr>
      <vt:lpstr>Data Journalism</vt:lpstr>
      <vt:lpstr>三 问</vt:lpstr>
      <vt:lpstr>PowerPoint 演示文稿</vt:lpstr>
      <vt:lpstr>Data Journalism</vt:lpstr>
      <vt:lpstr>Data Journalism</vt:lpstr>
      <vt:lpstr>PowerPoint 演示文稿</vt:lpstr>
      <vt:lpstr>概念比较</vt:lpstr>
      <vt:lpstr>概念比较</vt:lpstr>
      <vt:lpstr>PowerPoint 演示文稿</vt:lpstr>
      <vt:lpstr>PowerPoint 演示文稿</vt:lpstr>
      <vt:lpstr>开办数据新闻项目的院系 </vt:lpstr>
      <vt:lpstr>PowerPoint 演示文稿</vt:lpstr>
      <vt:lpstr>PowerPoint 演示文稿</vt:lpstr>
      <vt:lpstr>选题</vt:lpstr>
      <vt:lpstr>PowerPoint 演示文稿</vt:lpstr>
      <vt:lpstr>PowerPoint 演示文稿</vt:lpstr>
      <vt:lpstr>2021中国数据内容大赛提名部分作品</vt:lpstr>
      <vt:lpstr>PowerPoint 演示文稿</vt:lpstr>
      <vt:lpstr>PowerPoint 演示文稿</vt:lpstr>
      <vt:lpstr>PowerPoint 演示文稿</vt:lpstr>
      <vt:lpstr>Mark Zackrobot</vt:lpstr>
      <vt:lpstr>特朗普卧底</vt:lpstr>
      <vt:lpstr>PowerPoint 演示文稿</vt:lpstr>
      <vt:lpstr>Warm-up activity: 计算思维 </vt:lpstr>
      <vt:lpstr>何谓计算思维? </vt:lpstr>
      <vt:lpstr>PowerPoint 演示文稿</vt:lpstr>
      <vt:lpstr>数据与可视化呈现</vt:lpstr>
      <vt:lpstr>storytelling</vt:lpstr>
      <vt:lpstr>storytelling</vt:lpstr>
      <vt:lpstr>数据新闻与讲故事</vt:lpstr>
      <vt:lpstr>故事与数据</vt:lpstr>
      <vt:lpstr>PowerPoint 演示文稿</vt:lpstr>
      <vt:lpstr>PowerPoint 演示文稿</vt:lpstr>
      <vt:lpstr>新闻</vt:lpstr>
      <vt:lpstr>新闻六要素</vt:lpstr>
      <vt:lpstr>PowerPoint 演示文稿</vt:lpstr>
      <vt:lpstr>垃圾分类</vt:lpstr>
      <vt:lpstr>PowerPoint 演示文稿</vt:lpstr>
      <vt:lpstr>PowerPoint 演示文稿</vt:lpstr>
      <vt:lpstr>PowerPoint 演示文稿</vt:lpstr>
      <vt:lpstr>内容分析</vt:lpstr>
      <vt:lpstr>PowerPoint 演示文稿</vt:lpstr>
      <vt:lpstr>数据新闻课程安排</vt:lpstr>
      <vt:lpstr>成绩考核</vt:lpstr>
      <vt:lpstr>数据新闻作品分析(20%) </vt:lpstr>
      <vt:lpstr>数据分析与可视化(30%) </vt:lpstr>
      <vt:lpstr>数据新闻团队项目(40%) partI </vt:lpstr>
      <vt:lpstr>数据新闻团队项目(40%) partII</vt:lpstr>
      <vt:lpstr>思考与讨论</vt:lpstr>
      <vt:lpstr>PowerPoint 演示文稿</vt:lpstr>
      <vt:lpstr>公开课资源</vt:lpstr>
      <vt:lpstr>References</vt:lpstr>
      <vt:lpstr>References</vt:lpstr>
      <vt:lpstr>References</vt:lpstr>
      <vt:lpstr>References</vt:lpstr>
      <vt:lpstr>References</vt:lpstr>
      <vt:lpstr>References</vt:lpstr>
      <vt:lpstr>数据新闻可能会用到的工具</vt:lpstr>
      <vt:lpstr>PowerPoint 演示文稿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Journalism </dc:title>
  <dc:creator>Reba He</dc:creator>
  <cp:lastModifiedBy>Reba</cp:lastModifiedBy>
  <cp:revision>291</cp:revision>
  <dcterms:created xsi:type="dcterms:W3CDTF">2015-05-14T11:19:06Z</dcterms:created>
  <dcterms:modified xsi:type="dcterms:W3CDTF">2024-10-30T11:35:36Z</dcterms:modified>
</cp:coreProperties>
</file>