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6" r:id="rId3"/>
    <p:sldId id="257" r:id="rId4"/>
    <p:sldId id="259" r:id="rId5"/>
    <p:sldId id="258" r:id="rId6"/>
    <p:sldId id="260" r:id="rId7"/>
    <p:sldId id="262" r:id="rId8"/>
    <p:sldId id="263" r:id="rId9"/>
    <p:sldId id="261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2DE7E-47FB-496D-9F52-BAA9F5DE7D11}" type="datetimeFigureOut">
              <a:rPr lang="zh-CN" altLang="en-US" smtClean="0"/>
              <a:t>2024/2/26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E8A04-36A7-4D60-B984-52B04C8B54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8900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全景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2DE7E-47FB-496D-9F52-BAA9F5DE7D11}" type="datetimeFigureOut">
              <a:rPr lang="zh-CN" altLang="en-US" smtClean="0"/>
              <a:t>2024/2/26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E8A04-36A7-4D60-B984-52B04C8B54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1227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2DE7E-47FB-496D-9F52-BAA9F5DE7D11}" type="datetimeFigureOut">
              <a:rPr lang="zh-CN" altLang="en-US" smtClean="0"/>
              <a:t>2024/2/26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E8A04-36A7-4D60-B984-52B04C8B54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2648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2DE7E-47FB-496D-9F52-BAA9F5DE7D11}" type="datetimeFigureOut">
              <a:rPr lang="zh-CN" altLang="en-US" smtClean="0"/>
              <a:t>2024/2/26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E8A04-36A7-4D60-B984-52B04C8B5429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9439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2DE7E-47FB-496D-9F52-BAA9F5DE7D11}" type="datetimeFigureOut">
              <a:rPr lang="zh-CN" altLang="en-US" smtClean="0"/>
              <a:t>2024/2/26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E8A04-36A7-4D60-B984-52B04C8B54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26246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2DE7E-47FB-496D-9F52-BAA9F5DE7D11}" type="datetimeFigureOut">
              <a:rPr lang="zh-CN" altLang="en-US" smtClean="0"/>
              <a:t>2024/2/26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E8A04-36A7-4D60-B984-52B04C8B54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0891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图片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2DE7E-47FB-496D-9F52-BAA9F5DE7D11}" type="datetimeFigureOut">
              <a:rPr lang="zh-CN" altLang="en-US" smtClean="0"/>
              <a:t>2024/2/26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E8A04-36A7-4D60-B984-52B04C8B54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5902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2DE7E-47FB-496D-9F52-BAA9F5DE7D11}" type="datetimeFigureOut">
              <a:rPr lang="zh-CN" altLang="en-US" smtClean="0"/>
              <a:t>2024/2/26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E8A04-36A7-4D60-B984-52B04C8B54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05062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2DE7E-47FB-496D-9F52-BAA9F5DE7D11}" type="datetimeFigureOut">
              <a:rPr lang="zh-CN" altLang="en-US" smtClean="0"/>
              <a:t>2024/2/26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E8A04-36A7-4D60-B984-52B04C8B54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8366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2DE7E-47FB-496D-9F52-BAA9F5DE7D11}" type="datetimeFigureOut">
              <a:rPr lang="zh-CN" altLang="en-US" smtClean="0"/>
              <a:t>2024/2/26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E8A04-36A7-4D60-B984-52B04C8B54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8182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2DE7E-47FB-496D-9F52-BAA9F5DE7D11}" type="datetimeFigureOut">
              <a:rPr lang="zh-CN" altLang="en-US" smtClean="0"/>
              <a:t>2024/2/26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E8A04-36A7-4D60-B984-52B04C8B54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2821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2DE7E-47FB-496D-9F52-BAA9F5DE7D11}" type="datetimeFigureOut">
              <a:rPr lang="zh-CN" altLang="en-US" smtClean="0"/>
              <a:t>2024/2/26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E8A04-36A7-4D60-B984-52B04C8B54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3292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2DE7E-47FB-496D-9F52-BAA9F5DE7D11}" type="datetimeFigureOut">
              <a:rPr lang="zh-CN" altLang="en-US" smtClean="0"/>
              <a:t>2024/2/26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E8A04-36A7-4D60-B984-52B04C8B54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6359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2DE7E-47FB-496D-9F52-BAA9F5DE7D11}" type="datetimeFigureOut">
              <a:rPr lang="zh-CN" altLang="en-US" smtClean="0"/>
              <a:t>2024/2/26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E8A04-36A7-4D60-B984-52B04C8B54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623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2DE7E-47FB-496D-9F52-BAA9F5DE7D11}" type="datetimeFigureOut">
              <a:rPr lang="zh-CN" altLang="en-US" smtClean="0"/>
              <a:t>2024/2/26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E8A04-36A7-4D60-B984-52B04C8B54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791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2DE7E-47FB-496D-9F52-BAA9F5DE7D11}" type="datetimeFigureOut">
              <a:rPr lang="zh-CN" altLang="en-US" smtClean="0"/>
              <a:t>2024/2/26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E8A04-36A7-4D60-B984-52B04C8B54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8809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2DE7E-47FB-496D-9F52-BAA9F5DE7D11}" type="datetimeFigureOut">
              <a:rPr lang="zh-CN" altLang="en-US" smtClean="0"/>
              <a:t>2024/2/26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E8A04-36A7-4D60-B984-52B04C8B54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7104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EC2DE7E-47FB-496D-9F52-BAA9F5DE7D11}" type="datetimeFigureOut">
              <a:rPr lang="zh-CN" altLang="en-US" smtClean="0"/>
              <a:t>2024/2/26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BAE8A04-36A7-4D60-B984-52B04C8B54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5674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3773" y="111441"/>
            <a:ext cx="10364451" cy="669956"/>
          </a:xfrm>
        </p:spPr>
        <p:txBody>
          <a:bodyPr/>
          <a:lstStyle/>
          <a:p>
            <a:r>
              <a:rPr lang="zh-CN" altLang="en-US" b="1" dirty="0" smtClean="0"/>
              <a:t>课程与学习模式介绍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3"/>
          </p:nvPr>
        </p:nvSpPr>
        <p:spPr>
          <a:xfrm>
            <a:off x="913773" y="631767"/>
            <a:ext cx="10624291" cy="5744095"/>
          </a:xfrm>
        </p:spPr>
        <p:txBody>
          <a:bodyPr>
            <a:normAutofit/>
          </a:bodyPr>
          <a:lstStyle/>
          <a:p>
            <a:pPr algn="just"/>
            <a:r>
              <a:rPr lang="zh-CN" altLang="en-US" dirty="0" smtClean="0"/>
              <a:t>本课程学习内容：</a:t>
            </a:r>
            <a:endParaRPr lang="en-US" altLang="zh-CN" dirty="0" smtClean="0"/>
          </a:p>
          <a:p>
            <a:pPr marL="0" indent="0" algn="just">
              <a:buNone/>
            </a:pPr>
            <a:r>
              <a:rPr lang="en-US" altLang="zh-CN" dirty="0" smtClean="0"/>
              <a:t>《</a:t>
            </a:r>
            <a:r>
              <a:rPr lang="zh-CN" altLang="en-US" dirty="0" smtClean="0"/>
              <a:t>红楼梦</a:t>
            </a:r>
            <a:r>
              <a:rPr lang="en-US" altLang="zh-CN" dirty="0" smtClean="0"/>
              <a:t>》</a:t>
            </a:r>
            <a:r>
              <a:rPr lang="zh-CN" altLang="en-US" dirty="0" smtClean="0"/>
              <a:t>与中国传统文化的关系</a:t>
            </a:r>
            <a:endParaRPr lang="en-US" altLang="zh-CN" dirty="0" smtClean="0"/>
          </a:p>
          <a:p>
            <a:pPr marL="0" indent="0" algn="just">
              <a:buNone/>
            </a:pPr>
            <a:r>
              <a:rPr lang="zh-CN" altLang="en-US" dirty="0" smtClean="0"/>
              <a:t>“文化”概念的三个层次</a:t>
            </a:r>
            <a:endParaRPr lang="en-US" altLang="zh-CN" dirty="0" smtClean="0"/>
          </a:p>
          <a:p>
            <a:pPr algn="just"/>
            <a:r>
              <a:rPr lang="zh-CN" altLang="en-US" dirty="0" smtClean="0"/>
              <a:t>本课程的学习模式</a:t>
            </a:r>
            <a:r>
              <a:rPr lang="en-US" altLang="zh-CN" dirty="0" smtClean="0"/>
              <a:t>:</a:t>
            </a:r>
          </a:p>
          <a:p>
            <a:pPr marL="0" indent="0" algn="just">
              <a:buNone/>
            </a:pPr>
            <a:r>
              <a:rPr lang="zh-CN" altLang="en-US" dirty="0" smtClean="0"/>
              <a:t>线下（</a:t>
            </a:r>
            <a:r>
              <a:rPr lang="en-US" altLang="zh-CN" dirty="0" smtClean="0"/>
              <a:t>10</a:t>
            </a:r>
            <a:r>
              <a:rPr lang="zh-CN" altLang="en-US" dirty="0" smtClean="0"/>
              <a:t>）</a:t>
            </a:r>
            <a:r>
              <a:rPr lang="en-US" altLang="zh-CN" dirty="0" smtClean="0"/>
              <a:t>+</a:t>
            </a:r>
            <a:r>
              <a:rPr lang="zh-CN" altLang="en-US" dirty="0" smtClean="0"/>
              <a:t>智慧树慕课（</a:t>
            </a:r>
            <a:r>
              <a:rPr lang="en-US" altLang="zh-CN" dirty="0" smtClean="0"/>
              <a:t>6</a:t>
            </a:r>
            <a:r>
              <a:rPr lang="zh-CN" altLang="en-US" dirty="0" smtClean="0"/>
              <a:t>）</a:t>
            </a:r>
            <a:r>
              <a:rPr lang="en-US" altLang="zh-CN" dirty="0" smtClean="0"/>
              <a:t>=</a:t>
            </a:r>
            <a:r>
              <a:rPr lang="zh-CN" altLang="en-US" dirty="0" smtClean="0"/>
              <a:t>混合模式</a:t>
            </a:r>
            <a:endParaRPr lang="en-US" altLang="zh-CN" dirty="0" smtClean="0"/>
          </a:p>
          <a:p>
            <a:pPr algn="just"/>
            <a:r>
              <a:rPr lang="zh-CN" altLang="en-US" dirty="0" smtClean="0"/>
              <a:t>考核与成绩：</a:t>
            </a:r>
            <a:endParaRPr lang="en-US" altLang="zh-CN" dirty="0" smtClean="0"/>
          </a:p>
          <a:p>
            <a:pPr marL="0" indent="0" algn="just">
              <a:buNone/>
            </a:pPr>
            <a:r>
              <a:rPr lang="zh-CN" altLang="en-US" dirty="0" smtClean="0"/>
              <a:t>结业：课程论文；</a:t>
            </a:r>
            <a:endParaRPr lang="en-US" altLang="zh-CN" dirty="0" smtClean="0"/>
          </a:p>
          <a:p>
            <a:pPr marL="0" indent="0" algn="just">
              <a:buNone/>
            </a:pPr>
            <a:r>
              <a:rPr lang="zh-CN" altLang="en-US" dirty="0" smtClean="0"/>
              <a:t>成绩结构</a:t>
            </a:r>
            <a:r>
              <a:rPr lang="en-US" altLang="zh-CN" dirty="0" smtClean="0"/>
              <a:t>:40%</a:t>
            </a:r>
            <a:r>
              <a:rPr lang="zh-CN" altLang="en-US" dirty="0" smtClean="0"/>
              <a:t>平时成绩（在线测试</a:t>
            </a:r>
            <a:r>
              <a:rPr lang="en-US" altLang="zh-CN" dirty="0" smtClean="0"/>
              <a:t>20%+</a:t>
            </a:r>
            <a:r>
              <a:rPr lang="zh-CN" altLang="en-US" dirty="0" smtClean="0"/>
              <a:t>智慧树章测试</a:t>
            </a:r>
            <a:r>
              <a:rPr lang="en-US" altLang="zh-CN" dirty="0" smtClean="0"/>
              <a:t>20%</a:t>
            </a:r>
            <a:r>
              <a:rPr lang="zh-CN" altLang="en-US" dirty="0" smtClean="0"/>
              <a:t>）</a:t>
            </a:r>
            <a:r>
              <a:rPr lang="en-US" altLang="zh-CN" dirty="0" smtClean="0"/>
              <a:t>+60%</a:t>
            </a:r>
            <a:r>
              <a:rPr lang="zh-CN" altLang="en-US" dirty="0" smtClean="0"/>
              <a:t>期末课程论文</a:t>
            </a:r>
            <a:r>
              <a:rPr lang="en-US" altLang="zh-CN" dirty="0" smtClean="0"/>
              <a:t>=</a:t>
            </a:r>
            <a:r>
              <a:rPr lang="zh-CN" altLang="en-US" dirty="0" smtClean="0"/>
              <a:t>总评成绩</a:t>
            </a:r>
            <a:endParaRPr lang="en-US" altLang="zh-CN" dirty="0" smtClean="0"/>
          </a:p>
          <a:p>
            <a:pPr algn="just"/>
            <a:r>
              <a:rPr lang="zh-CN" altLang="en-US" dirty="0" smtClean="0"/>
              <a:t>提倡积极参加课堂提问</a:t>
            </a:r>
            <a:r>
              <a:rPr lang="en-US" altLang="zh-CN" dirty="0" smtClean="0"/>
              <a:t>+</a:t>
            </a:r>
            <a:r>
              <a:rPr lang="zh-CN" altLang="en-US" dirty="0" smtClean="0"/>
              <a:t>线上论坛</a:t>
            </a:r>
            <a:endParaRPr lang="en-US" altLang="zh-CN" dirty="0" smtClean="0"/>
          </a:p>
          <a:p>
            <a:pPr algn="just"/>
            <a:r>
              <a:rPr lang="zh-CN" altLang="en-US" dirty="0" smtClean="0"/>
              <a:t>沟通与材料发布：</a:t>
            </a:r>
            <a:endParaRPr lang="en-US" altLang="zh-CN" dirty="0" smtClean="0"/>
          </a:p>
          <a:p>
            <a:pPr marL="0" indent="0" algn="just">
              <a:buNone/>
            </a:pPr>
            <a:r>
              <a:rPr lang="zh-CN" altLang="en-US" dirty="0" smtClean="0"/>
              <a:t>企业微信课程群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162331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2DE96BA-5B1D-4A93-B868-3903EEC72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299204"/>
            <a:ext cx="10364451" cy="949026"/>
          </a:xfrm>
        </p:spPr>
        <p:txBody>
          <a:bodyPr/>
          <a:lstStyle/>
          <a:p>
            <a:r>
              <a:rPr lang="en-US" altLang="zh-CN" b="1" dirty="0"/>
              <a:t>《</a:t>
            </a:r>
            <a:r>
              <a:rPr lang="zh-CN" altLang="en-US" b="1" dirty="0"/>
              <a:t>红楼梦</a:t>
            </a:r>
            <a:r>
              <a:rPr lang="en-US" altLang="zh-CN" b="1" dirty="0"/>
              <a:t>》</a:t>
            </a:r>
            <a:r>
              <a:rPr lang="zh-CN" altLang="en-US" b="1" dirty="0"/>
              <a:t>神话故事的审美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4AF49B0-33AA-488D-A748-659C1663AC7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48230"/>
            <a:ext cx="10363826" cy="4542970"/>
          </a:xfrm>
        </p:spPr>
        <p:txBody>
          <a:bodyPr>
            <a:normAutofit/>
          </a:bodyPr>
          <a:lstStyle/>
          <a:p>
            <a:r>
              <a:rPr lang="zh-CN" altLang="en-US" sz="2800" dirty="0"/>
              <a:t>虚实相生，变幻多姿，既有前代文学的营养，又有创新，既熟悉又新奇，恍忽浪漫。</a:t>
            </a:r>
          </a:p>
        </p:txBody>
      </p:sp>
    </p:spTree>
    <p:extLst>
      <p:ext uri="{BB962C8B-B14F-4D97-AF65-F5344CB8AC3E}">
        <p14:creationId xmlns:p14="http://schemas.microsoft.com/office/powerpoint/2010/main" val="1284784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2210E93-FF60-4783-8B96-3061CEBB12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2104572"/>
            <a:ext cx="8689976" cy="1124855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latin typeface="+mj-ea"/>
              </a:rPr>
              <a:t>《</a:t>
            </a:r>
            <a:r>
              <a:rPr lang="zh-CN" altLang="en-US" sz="4400" b="1" dirty="0">
                <a:latin typeface="+mj-ea"/>
              </a:rPr>
              <a:t>红楼梦</a:t>
            </a:r>
            <a:r>
              <a:rPr lang="en-US" altLang="zh-CN" sz="4400" b="1" dirty="0">
                <a:latin typeface="+mj-ea"/>
              </a:rPr>
              <a:t>》</a:t>
            </a:r>
            <a:r>
              <a:rPr lang="zh-CN" altLang="en-US" sz="4400" b="1" dirty="0">
                <a:latin typeface="+mj-ea"/>
              </a:rPr>
              <a:t>里的神话</a:t>
            </a:r>
          </a:p>
        </p:txBody>
      </p:sp>
    </p:spTree>
    <p:extLst>
      <p:ext uri="{BB962C8B-B14F-4D97-AF65-F5344CB8AC3E}">
        <p14:creationId xmlns:p14="http://schemas.microsoft.com/office/powerpoint/2010/main" val="3754080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74DE680C-8D9E-491C-8989-E27D75CF4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9613" y="79829"/>
            <a:ext cx="4443063" cy="645885"/>
          </a:xfrm>
        </p:spPr>
        <p:txBody>
          <a:bodyPr/>
          <a:lstStyle/>
          <a:p>
            <a:r>
              <a:rPr lang="zh-CN" altLang="en-US" dirty="0"/>
              <a:t>石头的故事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523B61F-D62F-4C43-9927-169145DCC9A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788229" y="725714"/>
            <a:ext cx="7997371" cy="5907315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2400" b="1" u="sng" dirty="0"/>
              <a:t>石头的身世</a:t>
            </a:r>
            <a:r>
              <a:rPr lang="zh-CN" altLang="en-US" sz="2400" dirty="0"/>
              <a:t>：原来女娲氏炼石</a:t>
            </a:r>
            <a:r>
              <a:rPr lang="zh-CN" altLang="en-US" sz="2400" dirty="0">
                <a:solidFill>
                  <a:srgbClr val="FF0000"/>
                </a:solidFill>
              </a:rPr>
              <a:t>补天</a:t>
            </a:r>
            <a:r>
              <a:rPr lang="zh-CN" altLang="en-US" sz="2400" dirty="0"/>
              <a:t>之时，于大荒山无稽崖炼成高经十二丈、方经二十四丈顽石三万六千五百零一块。娲皇氏只用了三万六千五百块，只单单剩了一块未用，</a:t>
            </a:r>
            <a:r>
              <a:rPr lang="zh-CN" altLang="en-US" sz="2400" dirty="0">
                <a:solidFill>
                  <a:srgbClr val="FF0000"/>
                </a:solidFill>
              </a:rPr>
              <a:t>便弃在此山青埂峰下</a:t>
            </a:r>
            <a:r>
              <a:rPr lang="zh-CN" altLang="en-US" sz="2400" dirty="0"/>
              <a:t>。谁知此石</a:t>
            </a:r>
            <a:r>
              <a:rPr lang="zh-CN" altLang="en-US" sz="2400" dirty="0">
                <a:solidFill>
                  <a:srgbClr val="FF0000"/>
                </a:solidFill>
              </a:rPr>
              <a:t>自经煅炼之后，灵性已通，</a:t>
            </a:r>
            <a:r>
              <a:rPr lang="zh-CN" altLang="en-US" sz="2400" dirty="0"/>
              <a:t>因见众石俱得补天，独自己无材不堪入选，遂自怨自叹，日夜悲号惭愧。（第一回）</a:t>
            </a:r>
            <a:endParaRPr lang="en-US" altLang="zh-CN" sz="2400" dirty="0"/>
          </a:p>
          <a:p>
            <a:r>
              <a:rPr lang="zh-CN" altLang="en-US" sz="2400" b="1" u="sng" dirty="0"/>
              <a:t>石头的性质</a:t>
            </a:r>
            <a:r>
              <a:rPr lang="zh-CN" altLang="en-US" sz="2400" dirty="0"/>
              <a:t>：假玉真石。“那僧便念咒书符，大展幻术，将一块大石登时变成一块鲜明莹洁的美玉，且又缩成扇坠大小的可佩可拿。那僧托于掌上，笑道：‘形体倒也是个宝物了！还只没有实在的好处，须得再镌上数字，使人一见便知是奇物方妙。’”（第一回）</a:t>
            </a:r>
            <a:endParaRPr lang="en-US" altLang="zh-CN" sz="2400" dirty="0"/>
          </a:p>
          <a:p>
            <a:r>
              <a:rPr lang="zh-CN" altLang="en-US" sz="2400" dirty="0"/>
              <a:t>宝钗托于掌上，只见大如雀卵，灿若明霞，莹润如酥，五色花纹缠护。这就是大荒山中青埂峰下的那块顽石的幻相。</a:t>
            </a:r>
            <a:r>
              <a:rPr lang="en-US" altLang="zh-CN" sz="2400" dirty="0"/>
              <a:t>……</a:t>
            </a:r>
            <a:r>
              <a:rPr lang="zh-CN" altLang="en-US" sz="2400" dirty="0"/>
              <a:t>通灵宝玉正面图式：通灵宝玉 莫失莫忘 仙寿恒昌。通灵宝玉反面图式：一除邪祟二疗冤疾三知祸福。（第八回）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7CA26A5-0331-4AAD-B2BE-54EB993780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32230" y="79829"/>
            <a:ext cx="3556000" cy="6553200"/>
          </a:xfrm>
        </p:spPr>
        <p:txBody>
          <a:bodyPr>
            <a:normAutofit/>
          </a:bodyPr>
          <a:lstStyle/>
          <a:p>
            <a:pPr algn="just"/>
            <a:endParaRPr lang="zh-CN" altLang="en-US" sz="2400" dirty="0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CA58D2F4-86D6-4FC4-9B31-7F316ECFD1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829"/>
            <a:ext cx="3788229" cy="3621314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25F53770-588F-40AC-AD91-EB8173F376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36739"/>
            <a:ext cx="3779383" cy="2496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512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245AB34-FE76-455E-8644-AD2BCDBB9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149" y="139545"/>
            <a:ext cx="10364451" cy="927256"/>
          </a:xfrm>
        </p:spPr>
        <p:txBody>
          <a:bodyPr/>
          <a:lstStyle/>
          <a:p>
            <a:r>
              <a:rPr lang="zh-CN" altLang="en-US" dirty="0"/>
              <a:t>补天与补天石神话的历史来源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149A2AC-272E-4986-94D8-03D8482FF64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77371" y="841829"/>
            <a:ext cx="11538857" cy="5876626"/>
          </a:xfrm>
        </p:spPr>
        <p:txBody>
          <a:bodyPr>
            <a:normAutofit lnSpcReduction="10000"/>
          </a:bodyPr>
          <a:lstStyle/>
          <a:p>
            <a:r>
              <a:rPr lang="zh-CN" altLang="en-US" sz="2400" dirty="0">
                <a:latin typeface="+mj-ea"/>
                <a:ea typeface="+mj-ea"/>
              </a:rPr>
              <a:t>先秦</a:t>
            </a:r>
            <a:r>
              <a:rPr lang="en-US" altLang="zh-CN" sz="2400" dirty="0">
                <a:latin typeface="+mj-ea"/>
                <a:ea typeface="+mj-ea"/>
              </a:rPr>
              <a:t>《</a:t>
            </a:r>
            <a:r>
              <a:rPr lang="zh-CN" altLang="en-US" sz="2400" dirty="0">
                <a:latin typeface="+mj-ea"/>
                <a:ea typeface="+mj-ea"/>
              </a:rPr>
              <a:t>列子</a:t>
            </a:r>
            <a:r>
              <a:rPr lang="en-US" altLang="zh-CN" sz="2400" dirty="0">
                <a:latin typeface="+mj-ea"/>
                <a:ea typeface="+mj-ea"/>
              </a:rPr>
              <a:t>·</a:t>
            </a:r>
            <a:r>
              <a:rPr lang="zh-CN" altLang="en-US" sz="2400" dirty="0">
                <a:latin typeface="+mj-ea"/>
                <a:ea typeface="+mj-ea"/>
              </a:rPr>
              <a:t>汤问 </a:t>
            </a:r>
            <a:r>
              <a:rPr lang="en-US" altLang="zh-CN" sz="2400" dirty="0">
                <a:latin typeface="+mj-ea"/>
                <a:ea typeface="+mj-ea"/>
              </a:rPr>
              <a:t>》</a:t>
            </a:r>
            <a:r>
              <a:rPr lang="zh-CN" altLang="en-US" sz="2400" dirty="0">
                <a:latin typeface="+mj-ea"/>
                <a:ea typeface="+mj-ea"/>
              </a:rPr>
              <a:t>关于补天的记载：“天地亦物也。物有不足，</a:t>
            </a:r>
            <a:r>
              <a:rPr lang="zh-CN" altLang="en-US" sz="2400" dirty="0">
                <a:solidFill>
                  <a:srgbClr val="FF0000"/>
                </a:solidFill>
                <a:latin typeface="+mj-ea"/>
                <a:ea typeface="+mj-ea"/>
              </a:rPr>
              <a:t>故昔者女娲炼五色石以补其缺，</a:t>
            </a:r>
            <a:r>
              <a:rPr lang="zh-CN" altLang="en-US" sz="2400" dirty="0">
                <a:latin typeface="+mj-ea"/>
                <a:ea typeface="+mj-ea"/>
              </a:rPr>
              <a:t>断鼇足以立四极。其后共工氏与颛顼争帝，怒而触不周之山，折天柱，绝地维。故天倾西北，日月星辰就焉；地不满东南，故百川水潦归焉。 ”</a:t>
            </a:r>
          </a:p>
          <a:p>
            <a:r>
              <a:rPr lang="zh-CN" altLang="en-US" sz="2400" dirty="0">
                <a:latin typeface="+mj-ea"/>
                <a:ea typeface="+mj-ea"/>
              </a:rPr>
              <a:t>西汉</a:t>
            </a:r>
            <a:r>
              <a:rPr lang="en-US" altLang="zh-CN" sz="2400" dirty="0">
                <a:latin typeface="+mj-ea"/>
                <a:ea typeface="+mj-ea"/>
              </a:rPr>
              <a:t>《</a:t>
            </a:r>
            <a:r>
              <a:rPr lang="zh-CN" altLang="en-US" sz="2400" dirty="0">
                <a:latin typeface="+mj-ea"/>
                <a:ea typeface="+mj-ea"/>
              </a:rPr>
              <a:t>淮南子</a:t>
            </a:r>
            <a:r>
              <a:rPr lang="en-US" altLang="zh-CN" sz="2400" dirty="0">
                <a:latin typeface="+mj-ea"/>
                <a:ea typeface="+mj-ea"/>
              </a:rPr>
              <a:t>·</a:t>
            </a:r>
            <a:r>
              <a:rPr lang="zh-CN" altLang="en-US" sz="2400" dirty="0">
                <a:latin typeface="+mj-ea"/>
                <a:ea typeface="+mj-ea"/>
              </a:rPr>
              <a:t>览冥训</a:t>
            </a:r>
            <a:r>
              <a:rPr lang="en-US" altLang="zh-CN" sz="2400" dirty="0">
                <a:latin typeface="+mj-ea"/>
                <a:ea typeface="+mj-ea"/>
              </a:rPr>
              <a:t>》 </a:t>
            </a:r>
            <a:r>
              <a:rPr lang="zh-CN" altLang="en-US" sz="2400" dirty="0">
                <a:latin typeface="+mj-ea"/>
                <a:ea typeface="+mj-ea"/>
              </a:rPr>
              <a:t>关于补天的记载：“往古之时，四极废，九州裂，天不兼覆，地不周载。火爁炎而不灭，水浩洋而不息。猛兽食颛民，鸷鸟攫老弱。</a:t>
            </a:r>
            <a:r>
              <a:rPr lang="zh-CN" altLang="en-US" sz="2400" dirty="0">
                <a:solidFill>
                  <a:srgbClr val="FF0000"/>
                </a:solidFill>
                <a:latin typeface="+mj-ea"/>
                <a:ea typeface="+mj-ea"/>
              </a:rPr>
              <a:t>于是女娲炼五色石以补苍天，</a:t>
            </a:r>
            <a:r>
              <a:rPr lang="zh-CN" altLang="en-US" sz="2400" dirty="0">
                <a:latin typeface="+mj-ea"/>
                <a:ea typeface="+mj-ea"/>
              </a:rPr>
              <a:t>断鼇足以立四极，杀黑龙以济冀州，积芦灰以止淫水。苍天补，四极正，淫水涸，冀州平，狡虫死，颛民生。”</a:t>
            </a:r>
          </a:p>
          <a:p>
            <a:r>
              <a:rPr lang="zh-CN" altLang="en-US" sz="2400" dirty="0">
                <a:latin typeface="+mj-ea"/>
                <a:ea typeface="+mj-ea"/>
              </a:rPr>
              <a:t>（唐）司马贞补</a:t>
            </a:r>
            <a:r>
              <a:rPr lang="en-US" altLang="zh-CN" sz="2400" dirty="0">
                <a:latin typeface="+mj-ea"/>
                <a:ea typeface="+mj-ea"/>
              </a:rPr>
              <a:t>《</a:t>
            </a:r>
            <a:r>
              <a:rPr lang="zh-CN" altLang="en-US" sz="2400" dirty="0">
                <a:latin typeface="+mj-ea"/>
                <a:ea typeface="+mj-ea"/>
              </a:rPr>
              <a:t>史记</a:t>
            </a:r>
            <a:r>
              <a:rPr lang="en-US" altLang="zh-CN" sz="2400" dirty="0">
                <a:latin typeface="+mj-ea"/>
                <a:ea typeface="+mj-ea"/>
              </a:rPr>
              <a:t>·</a:t>
            </a:r>
            <a:r>
              <a:rPr lang="zh-CN" altLang="en-US" sz="2400" dirty="0">
                <a:latin typeface="+mj-ea"/>
                <a:ea typeface="+mj-ea"/>
              </a:rPr>
              <a:t>三皇本纪</a:t>
            </a:r>
            <a:r>
              <a:rPr lang="en-US" altLang="zh-CN" sz="2400" dirty="0">
                <a:latin typeface="+mj-ea"/>
                <a:ea typeface="+mj-ea"/>
              </a:rPr>
              <a:t>》</a:t>
            </a:r>
            <a:r>
              <a:rPr lang="zh-CN" altLang="en-US" sz="2400" dirty="0">
                <a:latin typeface="+mj-ea"/>
                <a:ea typeface="+mj-ea"/>
              </a:rPr>
              <a:t>关于补天的记载女娲氏亦风姓。蛇身人首。有神圣之德。代宓牺（伏羲）立。号曰女希氏。无革造。惟作笙簧。</a:t>
            </a:r>
            <a:r>
              <a:rPr lang="en-US" altLang="zh-CN" sz="2400" dirty="0">
                <a:latin typeface="+mj-ea"/>
                <a:ea typeface="+mj-ea"/>
              </a:rPr>
              <a:t>……</a:t>
            </a:r>
            <a:r>
              <a:rPr lang="zh-CN" altLang="en-US" sz="2400" dirty="0">
                <a:latin typeface="+mj-ea"/>
                <a:ea typeface="+mj-ea"/>
              </a:rPr>
              <a:t>特举女娲，以其功高而充三皇。故频木王也。当其末年也，诸侯有共工氏。任智刑以强霸而不王。以水承木，乃与祝融战，不胜而怒。乃头触不周山。崩。天柱折，地维缺。女娲乃炼五色石以补天，断鼇足以立四极，聚芦灰以止滔水，以济冀州。于是地平天成，</a:t>
            </a:r>
            <a:r>
              <a:rPr lang="zh-CN" altLang="en-US" sz="2400" u="sng" dirty="0">
                <a:solidFill>
                  <a:srgbClr val="00B050"/>
                </a:solidFill>
                <a:latin typeface="+mj-ea"/>
                <a:ea typeface="+mj-ea"/>
              </a:rPr>
              <a:t>不改旧物</a:t>
            </a:r>
            <a:r>
              <a:rPr lang="zh-CN" altLang="en-US" sz="2400" dirty="0">
                <a:latin typeface="+mj-ea"/>
                <a:ea typeface="+mj-ea"/>
              </a:rPr>
              <a:t>。女娲氏没，神农氏作</a:t>
            </a:r>
            <a:r>
              <a:rPr lang="en-US" altLang="zh-CN" sz="2400" dirty="0">
                <a:latin typeface="+mj-ea"/>
                <a:ea typeface="+mj-ea"/>
              </a:rPr>
              <a:t>…… 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42286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6AEC293-DA03-44A0-A75A-4A1FD4E05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65513"/>
            <a:ext cx="10364451" cy="761802"/>
          </a:xfrm>
        </p:spPr>
        <p:txBody>
          <a:bodyPr/>
          <a:lstStyle/>
          <a:p>
            <a:r>
              <a:rPr lang="zh-CN" altLang="en-US" dirty="0">
                <a:latin typeface="+mj-ea"/>
              </a:rPr>
              <a:t>石头</a:t>
            </a:r>
            <a:r>
              <a:rPr lang="en-US" altLang="zh-CN" dirty="0">
                <a:latin typeface="+mj-ea"/>
              </a:rPr>
              <a:t>·</a:t>
            </a:r>
            <a:r>
              <a:rPr lang="zh-CN" altLang="en-US" dirty="0">
                <a:latin typeface="+mj-ea"/>
              </a:rPr>
              <a:t>通灵玉</a:t>
            </a:r>
            <a:r>
              <a:rPr lang="en-US" altLang="zh-CN" dirty="0">
                <a:latin typeface="+mj-ea"/>
              </a:rPr>
              <a:t>·</a:t>
            </a:r>
            <a:r>
              <a:rPr lang="zh-CN" altLang="en-US" dirty="0">
                <a:latin typeface="+mj-ea"/>
              </a:rPr>
              <a:t>神瑛侍者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B421FDE-2BDB-411C-9DB3-B249614A862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" y="682171"/>
            <a:ext cx="6019800" cy="6175829"/>
          </a:xfrm>
        </p:spPr>
        <p:txBody>
          <a:bodyPr>
            <a:normAutofit fontScale="85000" lnSpcReduction="10000"/>
          </a:bodyPr>
          <a:lstStyle/>
          <a:p>
            <a:r>
              <a:rPr lang="zh-CN" altLang="en-US" sz="2800" b="1" u="sng" dirty="0"/>
              <a:t>一种观点：</a:t>
            </a:r>
            <a:r>
              <a:rPr lang="zh-CN" altLang="en-US" sz="2800" dirty="0"/>
              <a:t>石头变幻成了通灵美玉，是故事的叙述者，而不是主人公。“后来，不知过了几世几劫，因有个空空道人访道求仙，从这大荒山无稽崖青埂峰下经过，忽见一大块石上字迹分明，编述历历。空空道人乃从头一看，原来就是无材补天，幻形入世，蒙茫茫大士、渺渺真人携入红尘，历尽离合悲欢、炎凉世态的一段故事。后面又有一首偈云：无材可去补苍天，枉入红尘若许年。此系身前身后事，倩谁记去作奇传？诗后便是此石坠落之乡，投胎之处，亲自经历的一段陈迹故事。其中家庭闺阁琐事，以及闲情诗词倒还全备，或可适趣解闷；然朝代年纪、地舆邦国却反失落无考。”（第一回）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C0875D2-4971-4A28-82C6-74B3581E09A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72200" y="827315"/>
            <a:ext cx="5831114" cy="5965172"/>
          </a:xfrm>
        </p:spPr>
        <p:txBody>
          <a:bodyPr>
            <a:normAutofit/>
          </a:bodyPr>
          <a:lstStyle/>
          <a:p>
            <a:r>
              <a:rPr lang="zh-CN" altLang="en-US" sz="2400" b="1" u="sng" dirty="0">
                <a:latin typeface="+mj-ea"/>
                <a:ea typeface="+mj-ea"/>
              </a:rPr>
              <a:t>另一种观点：</a:t>
            </a:r>
            <a:r>
              <a:rPr lang="zh-CN" altLang="en-US" sz="2400" dirty="0">
                <a:latin typeface="+mj-ea"/>
                <a:ea typeface="+mj-ea"/>
              </a:rPr>
              <a:t>石头和通灵玉和神瑛侍者是一体的。石头是本相，是真，通灵玉是幻像，是假。神瑛侍者是石头的人格化身。</a:t>
            </a:r>
            <a:endParaRPr lang="en-US" altLang="zh-CN" sz="24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zh-CN" altLang="en-US" sz="2400" dirty="0">
                <a:latin typeface="+mj-ea"/>
                <a:ea typeface="+mj-ea"/>
              </a:rPr>
              <a:t>石头</a:t>
            </a:r>
            <a:r>
              <a:rPr lang="en-US" altLang="zh-CN" sz="2400" dirty="0">
                <a:latin typeface="+mj-ea"/>
                <a:ea typeface="+mj-ea"/>
              </a:rPr>
              <a:t>——</a:t>
            </a:r>
            <a:r>
              <a:rPr lang="zh-CN" altLang="en-US" sz="2400" dirty="0">
                <a:latin typeface="+mj-ea"/>
                <a:ea typeface="+mj-ea"/>
              </a:rPr>
              <a:t>锻造通灵</a:t>
            </a:r>
            <a:r>
              <a:rPr lang="en-US" altLang="zh-CN" sz="2400" dirty="0">
                <a:latin typeface="+mj-ea"/>
                <a:ea typeface="+mj-ea"/>
              </a:rPr>
              <a:t>——</a:t>
            </a:r>
            <a:r>
              <a:rPr lang="zh-CN" altLang="en-US" sz="2400" dirty="0">
                <a:latin typeface="+mj-ea"/>
                <a:ea typeface="+mj-ea"/>
              </a:rPr>
              <a:t>人格化（知觉</a:t>
            </a:r>
            <a:r>
              <a:rPr lang="en-US" altLang="zh-CN" sz="2400" dirty="0">
                <a:latin typeface="+mj-ea"/>
                <a:ea typeface="+mj-ea"/>
              </a:rPr>
              <a:t>+</a:t>
            </a:r>
            <a:r>
              <a:rPr lang="zh-CN" altLang="en-US" sz="2400" dirty="0">
                <a:latin typeface="+mj-ea"/>
                <a:ea typeface="+mj-ea"/>
              </a:rPr>
              <a:t>意识</a:t>
            </a:r>
            <a:r>
              <a:rPr lang="en-US" altLang="zh-CN" sz="2400" dirty="0">
                <a:latin typeface="+mj-ea"/>
                <a:ea typeface="+mj-ea"/>
              </a:rPr>
              <a:t>+</a:t>
            </a:r>
            <a:r>
              <a:rPr lang="zh-CN" altLang="en-US" sz="2400" dirty="0">
                <a:latin typeface="+mj-ea"/>
                <a:ea typeface="+mj-ea"/>
              </a:rPr>
              <a:t>思想</a:t>
            </a:r>
            <a:r>
              <a:rPr lang="en-US" altLang="zh-CN" sz="2400" dirty="0">
                <a:latin typeface="+mj-ea"/>
                <a:ea typeface="+mj-ea"/>
              </a:rPr>
              <a:t>+</a:t>
            </a:r>
            <a:r>
              <a:rPr lang="zh-CN" altLang="en-US" sz="2400" dirty="0">
                <a:latin typeface="+mj-ea"/>
                <a:ea typeface="+mj-ea"/>
              </a:rPr>
              <a:t>情感）</a:t>
            </a:r>
            <a:r>
              <a:rPr lang="en-US" altLang="zh-CN" sz="2400" dirty="0">
                <a:latin typeface="+mj-ea"/>
                <a:ea typeface="+mj-ea"/>
              </a:rPr>
              <a:t>——</a:t>
            </a:r>
            <a:r>
              <a:rPr lang="zh-CN" altLang="en-US" sz="2400" dirty="0">
                <a:latin typeface="+mj-ea"/>
                <a:ea typeface="+mj-ea"/>
              </a:rPr>
              <a:t>神瑛侍者</a:t>
            </a:r>
            <a:endParaRPr lang="en-US" altLang="zh-CN" sz="24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zh-CN" altLang="en-US" sz="2400" dirty="0">
                <a:latin typeface="+mj-ea"/>
                <a:ea typeface="+mj-ea"/>
              </a:rPr>
              <a:t>神瑛侍者有石头的标记，</a:t>
            </a:r>
            <a:r>
              <a:rPr lang="en-US" altLang="zh-CN" sz="2400" dirty="0">
                <a:latin typeface="+mj-ea"/>
                <a:ea typeface="+mj-ea"/>
              </a:rPr>
              <a:t>《</a:t>
            </a:r>
            <a:r>
              <a:rPr lang="zh-CN" altLang="en-US" sz="2400" dirty="0">
                <a:latin typeface="+mj-ea"/>
                <a:ea typeface="+mj-ea"/>
              </a:rPr>
              <a:t>玉篇</a:t>
            </a:r>
            <a:r>
              <a:rPr lang="en-US" altLang="zh-CN" sz="2400" dirty="0">
                <a:latin typeface="+mj-ea"/>
                <a:ea typeface="+mj-ea"/>
              </a:rPr>
              <a:t>》</a:t>
            </a:r>
            <a:r>
              <a:rPr lang="zh-CN" altLang="en-US" sz="2400" dirty="0">
                <a:latin typeface="+mj-ea"/>
                <a:ea typeface="+mj-ea"/>
              </a:rPr>
              <a:t>释“瑛”：“似玉美石”。神瑛是通灵美石，亦即假玉真石。</a:t>
            </a:r>
          </a:p>
        </p:txBody>
      </p:sp>
      <p:sp>
        <p:nvSpPr>
          <p:cNvPr id="5" name="矩形: 剪去单角 4">
            <a:extLst>
              <a:ext uri="{FF2B5EF4-FFF2-40B4-BE49-F238E27FC236}">
                <a16:creationId xmlns:a16="http://schemas.microsoft.com/office/drawing/2014/main" id="{7EA46C26-8422-4F43-8995-9BCE104B2C0C}"/>
              </a:ext>
            </a:extLst>
          </p:cNvPr>
          <p:cNvSpPr/>
          <p:nvPr/>
        </p:nvSpPr>
        <p:spPr>
          <a:xfrm>
            <a:off x="6284686" y="5283200"/>
            <a:ext cx="5558971" cy="1364343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/>
              <a:t>林黛玉并没有还错了眼泪。</a:t>
            </a:r>
          </a:p>
        </p:txBody>
      </p:sp>
    </p:spTree>
    <p:extLst>
      <p:ext uri="{BB962C8B-B14F-4D97-AF65-F5344CB8AC3E}">
        <p14:creationId xmlns:p14="http://schemas.microsoft.com/office/powerpoint/2010/main" val="659807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>
            <a:extLst>
              <a:ext uri="{FF2B5EF4-FFF2-40B4-BE49-F238E27FC236}">
                <a16:creationId xmlns:a16="http://schemas.microsoft.com/office/drawing/2014/main" id="{3ADED07F-615C-4EB0-8A26-1A1DC68BB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32230"/>
            <a:ext cx="10364451" cy="834572"/>
          </a:xfrm>
        </p:spPr>
        <p:txBody>
          <a:bodyPr/>
          <a:lstStyle/>
          <a:p>
            <a:r>
              <a:rPr lang="zh-CN" altLang="en-US" dirty="0"/>
              <a:t>“弃石”的来源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14D956F-68D7-4080-9C2C-596B192BA96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2686" y="921659"/>
            <a:ext cx="11306628" cy="5558968"/>
          </a:xfrm>
        </p:spPr>
        <p:txBody>
          <a:bodyPr>
            <a:normAutofit/>
          </a:bodyPr>
          <a:lstStyle/>
          <a:p>
            <a:r>
              <a:rPr lang="zh-CN" altLang="en-US" sz="2400" dirty="0"/>
              <a:t>​巫峡石，黝且斓，周老囊中携一片，状如猛士剖余肝。坐客传看怕殑手，扣之不言沃以酒。​将毋流星精，神蜧（音戾）食，雷斧凿空摧霹雳，娲皇采炼古所遗，廉角磨砻</a:t>
            </a:r>
            <a:r>
              <a:rPr lang="zh-CN" altLang="en-US" sz="2400" b="1" dirty="0">
                <a:solidFill>
                  <a:srgbClr val="FF0000"/>
                </a:solidFill>
              </a:rPr>
              <a:t>用不得</a:t>
            </a:r>
            <a:r>
              <a:rPr lang="zh-CN" altLang="en-US" sz="2400" dirty="0"/>
              <a:t>。或疑白帝前，黄帝后，漓堆倒决玉垒倾。风煦日暴几千载，漩涡聚沫之所成。胡乃不生口窍纳灵气，崚嶒骨相摇光晶。嗟哉石，顽而矿，砺刃不发硎，系舂不举踵。砑光何堪日一番，抱山泣亦徒湩湩。</a:t>
            </a:r>
            <a:r>
              <a:rPr lang="en-US" altLang="zh-CN" sz="2400" dirty="0"/>
              <a:t>……</a:t>
            </a:r>
            <a:r>
              <a:rPr lang="zh-CN" altLang="en-US" sz="2400" dirty="0"/>
              <a:t>磋哉石，宜勒箴，爱君金剪刀，镌作一寸深。石上骊珠只三颗，勿平险巇平人心。 （曹寅</a:t>
            </a:r>
            <a:r>
              <a:rPr lang="en-US" altLang="zh-CN" sz="2400" dirty="0"/>
              <a:t>《</a:t>
            </a:r>
            <a:r>
              <a:rPr lang="zh-CN" altLang="en-US" sz="2400" dirty="0"/>
              <a:t>巫峡石歌</a:t>
            </a:r>
            <a:r>
              <a:rPr lang="en-US" altLang="zh-CN" sz="2400" dirty="0"/>
              <a:t>》</a:t>
            </a:r>
            <a:r>
              <a:rPr lang="zh-CN" altLang="en-US" sz="2400" dirty="0"/>
              <a:t>）</a:t>
            </a:r>
            <a:r>
              <a:rPr lang="en-US" altLang="zh-CN" sz="2400" dirty="0"/>
              <a:t>——</a:t>
            </a:r>
            <a:r>
              <a:rPr lang="zh-CN" altLang="en-US" sz="2400" dirty="0"/>
              <a:t>弃石</a:t>
            </a:r>
            <a:endParaRPr lang="en-US" altLang="zh-CN" sz="2400" dirty="0"/>
          </a:p>
          <a:p>
            <a:r>
              <a:rPr lang="zh-CN" altLang="en-US" sz="2400" dirty="0"/>
              <a:t>突兀隘空虚，他山总不如。君看路傍石，尽是补天余。</a:t>
            </a:r>
            <a:r>
              <a:rPr lang="en-US" altLang="zh-CN" sz="2400" dirty="0"/>
              <a:t>——</a:t>
            </a:r>
            <a:r>
              <a:rPr lang="zh-CN" altLang="en-US" sz="2400" dirty="0"/>
              <a:t>（宋）孔平仲</a:t>
            </a:r>
            <a:r>
              <a:rPr lang="en-US" altLang="zh-CN" sz="2400" dirty="0"/>
              <a:t>《</a:t>
            </a:r>
            <a:r>
              <a:rPr lang="zh-CN" altLang="en-US" sz="2400" dirty="0"/>
              <a:t>题女娲山女娲庙其二</a:t>
            </a:r>
            <a:r>
              <a:rPr lang="en-US" altLang="zh-CN" sz="2400" dirty="0"/>
              <a:t>》——</a:t>
            </a:r>
            <a:r>
              <a:rPr lang="zh-CN" altLang="en-US" sz="2400" dirty="0"/>
              <a:t>弃石</a:t>
            </a:r>
          </a:p>
        </p:txBody>
      </p:sp>
    </p:spTree>
    <p:extLst>
      <p:ext uri="{BB962C8B-B14F-4D97-AF65-F5344CB8AC3E}">
        <p14:creationId xmlns:p14="http://schemas.microsoft.com/office/powerpoint/2010/main" val="331857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0C57E73-2D69-4641-B528-79D301219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154061"/>
            <a:ext cx="10364451" cy="745826"/>
          </a:xfrm>
        </p:spPr>
        <p:txBody>
          <a:bodyPr/>
          <a:lstStyle/>
          <a:p>
            <a:r>
              <a:rPr lang="zh-CN" altLang="en-US" dirty="0"/>
              <a:t>绛珠草的故事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7063CC6-75CD-4B4B-AC9E-B57EB82F183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6400" y="899887"/>
            <a:ext cx="11393714" cy="5804052"/>
          </a:xfrm>
        </p:spPr>
        <p:txBody>
          <a:bodyPr/>
          <a:lstStyle/>
          <a:p>
            <a:r>
              <a:rPr lang="zh-CN" altLang="en-US" sz="2400" b="1" u="sng" dirty="0">
                <a:latin typeface="+mj-ea"/>
                <a:ea typeface="+mj-ea"/>
              </a:rPr>
              <a:t>绛珠草的身世</a:t>
            </a:r>
            <a:r>
              <a:rPr lang="zh-CN" altLang="en-US" sz="2400" dirty="0">
                <a:latin typeface="+mj-ea"/>
                <a:ea typeface="+mj-ea"/>
              </a:rPr>
              <a:t>：“只因西方灵河岸上三生石畔有</a:t>
            </a:r>
            <a:r>
              <a:rPr lang="zh-CN" altLang="en-US" sz="2400" dirty="0">
                <a:solidFill>
                  <a:srgbClr val="FF0000"/>
                </a:solidFill>
                <a:latin typeface="+mj-ea"/>
                <a:ea typeface="+mj-ea"/>
              </a:rPr>
              <a:t>绛珠草</a:t>
            </a:r>
            <a:r>
              <a:rPr lang="zh-CN" altLang="en-US" sz="2400" dirty="0">
                <a:latin typeface="+mj-ea"/>
                <a:ea typeface="+mj-ea"/>
              </a:rPr>
              <a:t>一株，时有赤瑕宫神瑛侍者，日以甘露灌溉，这绛珠草便得久延岁月。后来既受天地精华，复得雨露滋养，遂得脱却</a:t>
            </a:r>
            <a:r>
              <a:rPr lang="zh-CN" altLang="en-US" sz="2400" dirty="0">
                <a:solidFill>
                  <a:srgbClr val="FF0000"/>
                </a:solidFill>
                <a:latin typeface="+mj-ea"/>
                <a:ea typeface="+mj-ea"/>
              </a:rPr>
              <a:t>草胎木质</a:t>
            </a:r>
            <a:r>
              <a:rPr lang="zh-CN" altLang="en-US" sz="2400" dirty="0">
                <a:latin typeface="+mj-ea"/>
                <a:ea typeface="+mj-ea"/>
              </a:rPr>
              <a:t>，得换人形，仅修成个女体，终日游于离恨天外，饥则食蜜青果为膳，渴则饮灌愁海水为汤。”（第一回）</a:t>
            </a:r>
            <a:endParaRPr lang="en-US" altLang="zh-CN" sz="2400" dirty="0">
              <a:latin typeface="+mj-ea"/>
              <a:ea typeface="+mj-ea"/>
            </a:endParaRPr>
          </a:p>
          <a:p>
            <a:r>
              <a:rPr lang="zh-CN" altLang="en-US" sz="2400" b="1" u="sng" dirty="0">
                <a:latin typeface="+mj-ea"/>
                <a:ea typeface="+mj-ea"/>
              </a:rPr>
              <a:t>绛珠草的特质：</a:t>
            </a:r>
            <a:r>
              <a:rPr lang="zh-CN" altLang="en-US" sz="2400" dirty="0">
                <a:latin typeface="+mj-ea"/>
                <a:ea typeface="+mj-ea"/>
              </a:rPr>
              <a:t>既可以称作“草”，也可以称作“木”。“我们不过是草木之人（林黛玉语）”、“我偏说木石因缘（贾宝玉语）”。</a:t>
            </a:r>
            <a:endParaRPr lang="en-US" altLang="zh-CN" sz="2400" dirty="0">
              <a:latin typeface="+mj-ea"/>
              <a:ea typeface="+mj-ea"/>
            </a:endParaRPr>
          </a:p>
          <a:p>
            <a:r>
              <a:rPr lang="zh-CN" altLang="en-US" sz="2400" b="1" u="sng" dirty="0">
                <a:latin typeface="+mj-ea"/>
                <a:ea typeface="+mj-ea"/>
              </a:rPr>
              <a:t>绛珠草的来源</a:t>
            </a:r>
            <a:r>
              <a:rPr lang="zh-CN" altLang="en-US" sz="2400" dirty="0">
                <a:latin typeface="+mj-ea"/>
                <a:ea typeface="+mj-ea"/>
              </a:rPr>
              <a:t>：红学家朱淡文认为这就是古代神话中曾记载过的灵芝仙草，文献记载灵芝仙草别名“神木”，又名“灵草”。</a:t>
            </a:r>
            <a:r>
              <a:rPr lang="en-US" altLang="zh-CN" sz="2400" dirty="0">
                <a:latin typeface="+mj-ea"/>
                <a:ea typeface="+mj-ea"/>
              </a:rPr>
              <a:t>《</a:t>
            </a:r>
            <a:r>
              <a:rPr lang="zh-CN" altLang="en-US" sz="2400" dirty="0">
                <a:latin typeface="+mj-ea"/>
                <a:ea typeface="+mj-ea"/>
              </a:rPr>
              <a:t>文选</a:t>
            </a:r>
            <a:r>
              <a:rPr lang="en-US" altLang="zh-CN" sz="2400" dirty="0">
                <a:latin typeface="+mj-ea"/>
                <a:ea typeface="+mj-ea"/>
              </a:rPr>
              <a:t>》</a:t>
            </a:r>
            <a:r>
              <a:rPr lang="zh-CN" altLang="en-US" sz="2400" dirty="0">
                <a:latin typeface="+mj-ea"/>
                <a:ea typeface="+mj-ea"/>
              </a:rPr>
              <a:t>卷二张衡</a:t>
            </a:r>
            <a:r>
              <a:rPr lang="en-US" altLang="zh-CN" sz="2400" dirty="0">
                <a:latin typeface="+mj-ea"/>
                <a:ea typeface="+mj-ea"/>
              </a:rPr>
              <a:t>《</a:t>
            </a:r>
            <a:r>
              <a:rPr lang="zh-CN" altLang="en-US" sz="2400" dirty="0">
                <a:latin typeface="+mj-ea"/>
                <a:ea typeface="+mj-ea"/>
              </a:rPr>
              <a:t>西京赋</a:t>
            </a:r>
            <a:r>
              <a:rPr lang="en-US" altLang="zh-CN" sz="2400" dirty="0">
                <a:latin typeface="+mj-ea"/>
                <a:ea typeface="+mj-ea"/>
              </a:rPr>
              <a:t>》</a:t>
            </a:r>
            <a:r>
              <a:rPr lang="zh-CN" altLang="en-US" sz="2400" dirty="0">
                <a:latin typeface="+mj-ea"/>
                <a:ea typeface="+mj-ea"/>
              </a:rPr>
              <a:t>：“神木灵草，</a:t>
            </a:r>
            <a:r>
              <a:rPr lang="zh-CN" altLang="en-US" sz="2400" dirty="0">
                <a:solidFill>
                  <a:srgbClr val="FF0000"/>
                </a:solidFill>
                <a:latin typeface="+mj-ea"/>
                <a:ea typeface="+mj-ea"/>
              </a:rPr>
              <a:t>朱实</a:t>
            </a:r>
            <a:r>
              <a:rPr lang="zh-CN" altLang="en-US" sz="2400" dirty="0">
                <a:latin typeface="+mj-ea"/>
                <a:ea typeface="+mj-ea"/>
              </a:rPr>
              <a:t>离离。”薛综注：“灵草，芝英，朱赤色。”灵草结实，形色即“绛珠。”</a:t>
            </a:r>
            <a:endParaRPr lang="en-US" altLang="zh-CN" sz="2400" dirty="0">
              <a:latin typeface="+mj-ea"/>
              <a:ea typeface="+mj-ea"/>
            </a:endParaRPr>
          </a:p>
          <a:p>
            <a:r>
              <a:rPr lang="zh-CN" altLang="en-US" sz="2400" dirty="0">
                <a:latin typeface="+mj-ea"/>
                <a:ea typeface="+mj-ea"/>
              </a:rPr>
              <a:t>小说有关“绛珠”的描写：潇湘妃子洒泪成斑竹、“滴不尽相思血泪抛红豆”</a:t>
            </a:r>
            <a:endParaRPr lang="en-US" altLang="zh-CN" sz="24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zh-CN" sz="2400" dirty="0">
              <a:latin typeface="+mj-ea"/>
              <a:ea typeface="+mj-ea"/>
            </a:endParaRPr>
          </a:p>
          <a:p>
            <a:endParaRPr lang="en-US" altLang="zh-CN" sz="2400" dirty="0">
              <a:latin typeface="+mj-ea"/>
              <a:ea typeface="+mj-ea"/>
            </a:endParaRP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22585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EB04DD7-AF88-446C-8EBE-7C7E3444E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226633"/>
            <a:ext cx="10364451" cy="658740"/>
          </a:xfrm>
        </p:spPr>
        <p:txBody>
          <a:bodyPr/>
          <a:lstStyle/>
          <a:p>
            <a:r>
              <a:rPr lang="zh-CN" altLang="en-US" dirty="0"/>
              <a:t>灵芝草（绛珠草）与林黛玉的形象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2CE93D9-76CA-463F-87F6-4DF3584D7BC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32229" y="754743"/>
            <a:ext cx="11640457" cy="5876624"/>
          </a:xfrm>
        </p:spPr>
        <p:txBody>
          <a:bodyPr>
            <a:normAutofit lnSpcReduction="10000"/>
          </a:bodyPr>
          <a:lstStyle/>
          <a:p>
            <a:pPr algn="just"/>
            <a:r>
              <a:rPr lang="zh-CN" altLang="en-US" sz="2400" dirty="0"/>
              <a:t>灵芝草的传说：</a:t>
            </a:r>
            <a:r>
              <a:rPr lang="en-US" altLang="zh-CN" sz="2400" dirty="0"/>
              <a:t>《</a:t>
            </a:r>
            <a:r>
              <a:rPr lang="zh-CN" altLang="en-US" sz="2400" dirty="0"/>
              <a:t>文选</a:t>
            </a:r>
            <a:r>
              <a:rPr lang="en-US" altLang="zh-CN" sz="2400" dirty="0"/>
              <a:t>》</a:t>
            </a:r>
            <a:r>
              <a:rPr lang="zh-CN" altLang="en-US" sz="2400" dirty="0"/>
              <a:t>李善注江淹</a:t>
            </a:r>
            <a:r>
              <a:rPr lang="en-US" altLang="zh-CN" sz="2400" dirty="0"/>
              <a:t>《</a:t>
            </a:r>
            <a:r>
              <a:rPr lang="zh-CN" altLang="en-US" sz="2400" dirty="0"/>
              <a:t>别赋</a:t>
            </a:r>
            <a:r>
              <a:rPr lang="en-US" altLang="zh-CN" sz="2400" dirty="0"/>
              <a:t>》“</a:t>
            </a:r>
            <a:r>
              <a:rPr lang="zh-CN" altLang="en-US" sz="2400" dirty="0"/>
              <a:t>惜瑶草之徒芳”句下引宋玉</a:t>
            </a:r>
            <a:r>
              <a:rPr lang="en-US" altLang="zh-CN" sz="2400" dirty="0"/>
              <a:t>《</a:t>
            </a:r>
            <a:r>
              <a:rPr lang="zh-CN" altLang="en-US" sz="2400" dirty="0"/>
              <a:t>高唐赋</a:t>
            </a:r>
            <a:r>
              <a:rPr lang="en-US" altLang="zh-CN" sz="2400" dirty="0"/>
              <a:t>》</a:t>
            </a:r>
            <a:r>
              <a:rPr lang="zh-CN" altLang="en-US" sz="2400" dirty="0"/>
              <a:t>曰：我帝之季女，名曰瑶姬，</a:t>
            </a:r>
            <a:r>
              <a:rPr lang="zh-CN" altLang="en-US" sz="2400" dirty="0">
                <a:solidFill>
                  <a:srgbClr val="FF0000"/>
                </a:solidFill>
              </a:rPr>
              <a:t>未行而亡</a:t>
            </a:r>
            <a:r>
              <a:rPr lang="zh-CN" altLang="en-US" sz="2400" dirty="0"/>
              <a:t>，封于巫山之台，精魂为草，实曰灵芝。</a:t>
            </a:r>
            <a:endParaRPr lang="en-US" altLang="zh-CN" sz="2400" dirty="0"/>
          </a:p>
          <a:p>
            <a:pPr algn="just"/>
            <a:r>
              <a:rPr lang="zh-CN" altLang="en-US" sz="2400" dirty="0"/>
              <a:t>仙草与顽石的文学记载：“采三秀兮于山间，石磊磊兮葛蔓蔓。”（</a:t>
            </a:r>
            <a:r>
              <a:rPr lang="en-US" altLang="zh-CN" sz="2400" dirty="0"/>
              <a:t>《</a:t>
            </a:r>
            <a:r>
              <a:rPr lang="zh-CN" altLang="en-US" sz="2400" dirty="0"/>
              <a:t>九歌</a:t>
            </a:r>
            <a:r>
              <a:rPr lang="en-US" altLang="zh-CN" sz="2400" dirty="0"/>
              <a:t>·</a:t>
            </a:r>
            <a:r>
              <a:rPr lang="zh-CN" altLang="en-US" sz="2400" dirty="0"/>
              <a:t>山鬼</a:t>
            </a:r>
            <a:r>
              <a:rPr lang="en-US" altLang="zh-CN" sz="2400" dirty="0"/>
              <a:t>》</a:t>
            </a:r>
            <a:r>
              <a:rPr lang="zh-CN" altLang="en-US" sz="2400" dirty="0"/>
              <a:t>）朱熹</a:t>
            </a:r>
            <a:r>
              <a:rPr lang="en-US" altLang="zh-CN" sz="2400" dirty="0"/>
              <a:t>《</a:t>
            </a:r>
            <a:r>
              <a:rPr lang="zh-CN" altLang="en-US" sz="2400" dirty="0"/>
              <a:t>楚辞集注</a:t>
            </a:r>
            <a:r>
              <a:rPr lang="en-US" altLang="zh-CN" sz="2400" dirty="0"/>
              <a:t>》</a:t>
            </a:r>
            <a:r>
              <a:rPr lang="zh-CN" altLang="en-US" sz="2400" dirty="0"/>
              <a:t>：“三秀，芝草也。”灵芝草一年三次开花，故又名“三秀。”</a:t>
            </a:r>
            <a:endParaRPr lang="en-US" altLang="zh-CN" sz="2400" dirty="0"/>
          </a:p>
          <a:p>
            <a:pPr algn="just"/>
            <a:r>
              <a:rPr lang="zh-CN" altLang="en-US" sz="2400" dirty="0"/>
              <a:t>山鬼与巫山女神：（清）顾成天</a:t>
            </a:r>
            <a:r>
              <a:rPr lang="en-US" altLang="zh-CN" sz="2400" dirty="0"/>
              <a:t>《</a:t>
            </a:r>
            <a:r>
              <a:rPr lang="zh-CN" altLang="en-US" sz="2400" dirty="0"/>
              <a:t>九歌解</a:t>
            </a:r>
            <a:r>
              <a:rPr lang="en-US" altLang="zh-CN" sz="2400" dirty="0"/>
              <a:t>》</a:t>
            </a:r>
            <a:r>
              <a:rPr lang="zh-CN" altLang="en-US" sz="2400" dirty="0"/>
              <a:t>提出：“楚襄王游云梦，梦一妇人，名曰瑶姬，通篇辞意似指此事。”</a:t>
            </a:r>
            <a:r>
              <a:rPr lang="en-US" altLang="zh-CN" sz="2400" dirty="0"/>
              <a:t>——</a:t>
            </a:r>
            <a:r>
              <a:rPr lang="zh-CN" altLang="en-US" sz="2400" dirty="0"/>
              <a:t>山鬼即瑶姬（精魂化为灵芝草），也就是巫山女神。</a:t>
            </a:r>
            <a:endParaRPr lang="en-US" altLang="zh-CN" sz="2400" dirty="0"/>
          </a:p>
          <a:p>
            <a:pPr algn="just"/>
            <a:r>
              <a:rPr lang="zh-CN" altLang="en-US" sz="2400" dirty="0"/>
              <a:t>山鬼形象与林黛玉的共通之处：</a:t>
            </a:r>
            <a:endParaRPr lang="en-US" altLang="zh-CN" sz="2400" dirty="0"/>
          </a:p>
          <a:p>
            <a:pPr marL="0" indent="0" algn="just">
              <a:buNone/>
            </a:pPr>
            <a:r>
              <a:rPr lang="zh-CN" altLang="en-US" sz="2400" dirty="0"/>
              <a:t>既含睇兮又宜笑（</a:t>
            </a:r>
            <a:r>
              <a:rPr lang="en-US" altLang="zh-CN" sz="2400" dirty="0"/>
              <a:t>《</a:t>
            </a:r>
            <a:r>
              <a:rPr lang="zh-CN" altLang="en-US" sz="2400" dirty="0"/>
              <a:t>山鬼</a:t>
            </a:r>
            <a:r>
              <a:rPr lang="en-US" altLang="zh-CN" sz="2400" dirty="0"/>
              <a:t>》</a:t>
            </a:r>
            <a:r>
              <a:rPr lang="zh-CN" altLang="en-US" sz="2400" dirty="0"/>
              <a:t>）</a:t>
            </a:r>
            <a:r>
              <a:rPr lang="en-US" altLang="zh-CN" sz="2400" dirty="0"/>
              <a:t>——</a:t>
            </a:r>
            <a:r>
              <a:rPr lang="zh-CN" altLang="en-US" sz="2400" dirty="0"/>
              <a:t>一双似喜非喜含露目（林黛玉）</a:t>
            </a:r>
            <a:endParaRPr lang="en-US" altLang="zh-CN" sz="2400" dirty="0"/>
          </a:p>
          <a:p>
            <a:pPr marL="0" indent="0" algn="just">
              <a:buNone/>
            </a:pPr>
            <a:r>
              <a:rPr lang="zh-CN" altLang="en-US" sz="2400" dirty="0"/>
              <a:t>君思我兮不得闲</a:t>
            </a:r>
            <a:endParaRPr lang="en-US" altLang="zh-CN" sz="2400" dirty="0"/>
          </a:p>
          <a:p>
            <a:pPr marL="0" indent="0" algn="just">
              <a:buNone/>
            </a:pPr>
            <a:r>
              <a:rPr lang="zh-CN" altLang="en-US" sz="2400" dirty="0"/>
              <a:t>君思我兮然疑作                                         林黛玉曲折的爱情心理</a:t>
            </a:r>
            <a:endParaRPr lang="en-US" altLang="zh-CN" sz="2400" dirty="0"/>
          </a:p>
          <a:p>
            <a:pPr marL="0" indent="0" algn="just">
              <a:buNone/>
            </a:pPr>
            <a:r>
              <a:rPr lang="zh-CN" altLang="en-US" sz="2400" dirty="0"/>
              <a:t>风飒飒兮木萧萧，思公子兮徒离忧</a:t>
            </a:r>
          </a:p>
          <a:p>
            <a:pPr algn="just"/>
            <a:endParaRPr lang="zh-CN" altLang="en-US" sz="2400" dirty="0"/>
          </a:p>
          <a:p>
            <a:pPr algn="just"/>
            <a:endParaRPr lang="zh-CN" altLang="en-US" sz="2400" dirty="0"/>
          </a:p>
        </p:txBody>
      </p:sp>
      <p:sp>
        <p:nvSpPr>
          <p:cNvPr id="4" name="右大括号 3">
            <a:extLst>
              <a:ext uri="{FF2B5EF4-FFF2-40B4-BE49-F238E27FC236}">
                <a16:creationId xmlns:a16="http://schemas.microsoft.com/office/drawing/2014/main" id="{65FECA51-5E4B-4B0C-8407-977F2D1A5249}"/>
              </a:ext>
            </a:extLst>
          </p:cNvPr>
          <p:cNvSpPr/>
          <p:nvPr/>
        </p:nvSpPr>
        <p:spPr>
          <a:xfrm>
            <a:off x="5355771" y="5196114"/>
            <a:ext cx="391886" cy="114662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49741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FA30B59-4B28-4211-827E-5C430BC74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110518"/>
            <a:ext cx="10364451" cy="731311"/>
          </a:xfrm>
        </p:spPr>
        <p:txBody>
          <a:bodyPr>
            <a:normAutofit/>
          </a:bodyPr>
          <a:lstStyle/>
          <a:p>
            <a:r>
              <a:rPr lang="zh-CN" altLang="en-US" sz="3200" b="1" dirty="0"/>
              <a:t>木石前盟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EEB3C47-9476-4ADD-A51F-D57B3CF876B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45144" y="740229"/>
            <a:ext cx="11814628" cy="6007253"/>
          </a:xfrm>
        </p:spPr>
        <p:txBody>
          <a:bodyPr>
            <a:noAutofit/>
          </a:bodyPr>
          <a:lstStyle/>
          <a:p>
            <a:r>
              <a:rPr lang="zh-CN" altLang="en-US" sz="2400" dirty="0"/>
              <a:t>“只因西方灵河岸上</a:t>
            </a:r>
            <a:r>
              <a:rPr lang="zh-CN" altLang="en-US" sz="2400" b="1" dirty="0">
                <a:solidFill>
                  <a:srgbClr val="FF0000"/>
                </a:solidFill>
              </a:rPr>
              <a:t>三生石</a:t>
            </a:r>
            <a:r>
              <a:rPr lang="zh-CN" altLang="en-US" sz="2400" dirty="0"/>
              <a:t>畔有绛珠草一株，时有赤瑕宫神瑛侍者，日以甘露灌溉，这绛珠草便得久延岁月。后来既受天地精华，复得雨露滋养，遂得脱却草胎木质，得换人形，仅修成个女体，终日游于离恨天外，饥则食蜜青果为膳，渴则饮灌愁海水为汤。只因尚未酬报灌溉之德，故其五内便郁结着一段缠绵不尽之意。恰近日这神瑛侍者凡心偶炽，乘此昌明太平朝世，意欲下凡造历幻缘，已在警幻仙子案前挂了号。警幻亦曾问及，灌溉之情未偿，趁此倒可了结的。那绛珠仙子道：‘他是甘露之惠，我并无此水可还。他既下世为人，我也去下世为人，但把我一生所有的眼泪还他，也偿还得过他了。’”（第一回）</a:t>
            </a:r>
            <a:endParaRPr lang="en-US" altLang="zh-CN" sz="2400" dirty="0"/>
          </a:p>
          <a:p>
            <a:r>
              <a:rPr lang="zh-CN" altLang="en-US" sz="2400" dirty="0"/>
              <a:t>石头的三生：青梗峰下的弃石（前生）</a:t>
            </a:r>
            <a:r>
              <a:rPr lang="en-US" altLang="zh-CN" sz="2400" dirty="0"/>
              <a:t>——</a:t>
            </a:r>
            <a:r>
              <a:rPr lang="zh-CN" altLang="en-US" sz="2400" dirty="0"/>
              <a:t>神瑛侍者（今生）</a:t>
            </a:r>
            <a:r>
              <a:rPr lang="en-US" altLang="zh-CN" sz="2400" dirty="0"/>
              <a:t>——</a:t>
            </a:r>
            <a:r>
              <a:rPr lang="zh-CN" altLang="en-US" sz="2400" dirty="0"/>
              <a:t>贾宝玉（来生）</a:t>
            </a:r>
            <a:endParaRPr lang="en-US" altLang="zh-CN" sz="2400" dirty="0"/>
          </a:p>
          <a:p>
            <a:r>
              <a:rPr lang="zh-CN" altLang="en-US" sz="2400" dirty="0"/>
              <a:t>绛珠草的三生：半枯的绛珠草（前生）</a:t>
            </a:r>
            <a:r>
              <a:rPr lang="en-US" altLang="zh-CN" sz="2400" dirty="0"/>
              <a:t>——</a:t>
            </a:r>
            <a:r>
              <a:rPr lang="zh-CN" altLang="en-US" sz="2400" dirty="0"/>
              <a:t>绛珠仙子（今生）</a:t>
            </a:r>
            <a:r>
              <a:rPr lang="en-US" altLang="zh-CN" sz="2400" dirty="0"/>
              <a:t>——</a:t>
            </a:r>
            <a:r>
              <a:rPr lang="zh-CN" altLang="en-US" sz="2400" dirty="0"/>
              <a:t>林黛玉（来生）</a:t>
            </a:r>
            <a:endParaRPr lang="en-US" altLang="zh-CN" sz="2400" dirty="0"/>
          </a:p>
          <a:p>
            <a:r>
              <a:rPr lang="zh-CN" altLang="en-US" sz="2400" dirty="0"/>
              <a:t>三生石</a:t>
            </a:r>
            <a:r>
              <a:rPr lang="en-US" altLang="zh-CN" sz="2400" dirty="0"/>
              <a:t>=</a:t>
            </a:r>
            <a:r>
              <a:rPr lang="zh-CN" altLang="en-US" sz="2400" dirty="0"/>
              <a:t>青梗峰下顽石 “忽见一大块石上字迹分明，编述历历。</a:t>
            </a:r>
            <a:r>
              <a:rPr lang="en-US" altLang="zh-CN" sz="2400" dirty="0"/>
              <a:t>……</a:t>
            </a:r>
            <a:r>
              <a:rPr lang="zh-CN" altLang="en-US" sz="2400" dirty="0"/>
              <a:t>后面又有一首偈云：无材可去补苍天，枉入红尘若许年。此系</a:t>
            </a:r>
            <a:r>
              <a:rPr lang="zh-CN" altLang="en-US" sz="2400" dirty="0">
                <a:solidFill>
                  <a:srgbClr val="FF0000"/>
                </a:solidFill>
              </a:rPr>
              <a:t>身前身后事</a:t>
            </a:r>
            <a:r>
              <a:rPr lang="zh-CN" altLang="en-US" sz="2400" dirty="0"/>
              <a:t>，倩谁记去作奇传？”</a:t>
            </a:r>
          </a:p>
        </p:txBody>
      </p:sp>
    </p:spTree>
    <p:extLst>
      <p:ext uri="{BB962C8B-B14F-4D97-AF65-F5344CB8AC3E}">
        <p14:creationId xmlns:p14="http://schemas.microsoft.com/office/powerpoint/2010/main" val="3388496447"/>
      </p:ext>
    </p:extLst>
  </p:cSld>
  <p:clrMapOvr>
    <a:masterClrMapping/>
  </p:clrMapOvr>
</p:sld>
</file>

<file path=ppt/theme/theme1.xml><?xml version="1.0" encoding="utf-8"?>
<a:theme xmlns:a="http://schemas.openxmlformats.org/drawingml/2006/main" name="水滴">
  <a:themeElements>
    <a:clrScheme name="水滴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水滴</Template>
  <TotalTime>195</TotalTime>
  <Words>2113</Words>
  <Application>Microsoft Office PowerPoint</Application>
  <PresentationFormat>宽屏</PresentationFormat>
  <Paragraphs>52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4" baseType="lpstr">
      <vt:lpstr>宋体</vt:lpstr>
      <vt:lpstr>Arial</vt:lpstr>
      <vt:lpstr>Tw Cen MT</vt:lpstr>
      <vt:lpstr>水滴</vt:lpstr>
      <vt:lpstr>课程与学习模式介绍</vt:lpstr>
      <vt:lpstr>《红楼梦》里的神话</vt:lpstr>
      <vt:lpstr>石头的故事</vt:lpstr>
      <vt:lpstr>补天与补天石神话的历史来源</vt:lpstr>
      <vt:lpstr>石头·通灵玉·神瑛侍者</vt:lpstr>
      <vt:lpstr>“弃石”的来源</vt:lpstr>
      <vt:lpstr>绛珠草的故事</vt:lpstr>
      <vt:lpstr>灵芝草（绛珠草）与林黛玉的形象</vt:lpstr>
      <vt:lpstr>木石前盟</vt:lpstr>
      <vt:lpstr>《红楼梦》神话故事的审美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《红楼梦》里的神话</dc:title>
  <dc:creator>1</dc:creator>
  <cp:lastModifiedBy>ZHJS#7</cp:lastModifiedBy>
  <cp:revision>25</cp:revision>
  <dcterms:created xsi:type="dcterms:W3CDTF">2023-03-06T11:36:31Z</dcterms:created>
  <dcterms:modified xsi:type="dcterms:W3CDTF">2024-02-26T04:29:29Z</dcterms:modified>
</cp:coreProperties>
</file>