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22" r:id="rId3"/>
    <p:sldId id="301" r:id="rId4"/>
    <p:sldId id="289" r:id="rId5"/>
    <p:sldId id="295" r:id="rId6"/>
    <p:sldId id="296" r:id="rId7"/>
    <p:sldId id="320" r:id="rId8"/>
    <p:sldId id="297" r:id="rId9"/>
    <p:sldId id="298" r:id="rId10"/>
    <p:sldId id="315" r:id="rId11"/>
    <p:sldId id="316" r:id="rId12"/>
    <p:sldId id="313" r:id="rId13"/>
    <p:sldId id="314" r:id="rId14"/>
    <p:sldId id="311" r:id="rId15"/>
    <p:sldId id="317" r:id="rId16"/>
    <p:sldId id="302" r:id="rId17"/>
    <p:sldId id="319" r:id="rId18"/>
    <p:sldId id="318" r:id="rId19"/>
    <p:sldId id="300" r:id="rId20"/>
    <p:sldId id="299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03" y="394"/>
      </p:cViewPr>
      <p:guideLst>
        <p:guide orient="horz" pos="212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416FC2-BB65-425E-9209-BA00280FC24B}" type="datetimeFigureOut">
              <a:rPr lang="zh-CN" altLang="en-US" smtClean="0"/>
              <a:t>2018/2/28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24E106-F781-41D0-89FA-638DC426411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9512" y="692696"/>
            <a:ext cx="8856984" cy="1470025"/>
          </a:xfrm>
        </p:spPr>
        <p:txBody>
          <a:bodyPr>
            <a:noAutofit/>
          </a:bodyPr>
          <a:lstStyle/>
          <a:p>
            <a:pPr algn="ctr"/>
            <a:r>
              <a:rPr lang="zh-CN" altLang="en-US" dirty="0" smtClean="0"/>
              <a:t>第四讲 </a:t>
            </a:r>
            <a:r>
              <a:rPr lang="zh-CN" altLang="en-US" dirty="0" smtClean="0"/>
              <a:t>《红楼梦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里的“治家”：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王熙凤模式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9552" y="2348880"/>
            <a:ext cx="84969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800" b="1" dirty="0" smtClean="0">
                <a:latin typeface="+mn-ea"/>
              </a:rPr>
              <a:t>认识凤姐：他者的视角</a:t>
            </a:r>
            <a:endParaRPr lang="en-US" altLang="zh-CN" sz="2800" b="1" dirty="0" smtClean="0"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sz="2800" b="1" dirty="0">
                <a:latin typeface="+mn-ea"/>
              </a:rPr>
              <a:t>王熙凤</a:t>
            </a:r>
            <a:r>
              <a:rPr lang="zh-CN" altLang="en-US" sz="2800" b="1" dirty="0" smtClean="0">
                <a:latin typeface="+mn-ea"/>
              </a:rPr>
              <a:t>大事记</a:t>
            </a:r>
            <a:endParaRPr lang="en-US" altLang="zh-CN" sz="2800" b="1" dirty="0" smtClean="0"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sz="2800" b="1" dirty="0" smtClean="0">
                <a:latin typeface="+mn-ea"/>
              </a:rPr>
              <a:t>从女性的家庭位置看凤姐协理</a:t>
            </a:r>
            <a:r>
              <a:rPr lang="zh-CN" altLang="en-US" sz="2800" b="1" dirty="0">
                <a:latin typeface="+mn-ea"/>
              </a:rPr>
              <a:t>宁国府料理秦氏</a:t>
            </a:r>
            <a:r>
              <a:rPr lang="zh-CN" altLang="en-US" sz="2800" b="1" dirty="0" smtClean="0">
                <a:latin typeface="+mn-ea"/>
              </a:rPr>
              <a:t>丧事</a:t>
            </a:r>
            <a:endParaRPr lang="en-US" altLang="zh-CN" sz="2800" b="1" dirty="0" smtClean="0"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sz="2800" b="1" dirty="0">
                <a:latin typeface="+mn-ea"/>
              </a:rPr>
              <a:t>王熙凤治家思路：草根气息的人治 </a:t>
            </a:r>
            <a:endParaRPr lang="en-US" altLang="zh-CN" sz="2800" b="1" dirty="0" smtClean="0">
              <a:latin typeface="+mn-ea"/>
            </a:endParaRPr>
          </a:p>
          <a:p>
            <a:pPr marL="342900" indent="-342900">
              <a:buAutoNum type="arabicPeriod"/>
            </a:pPr>
            <a:endParaRPr lang="en-US" altLang="zh-CN" dirty="0" smtClean="0"/>
          </a:p>
          <a:p>
            <a:pPr marL="342900" indent="-342900">
              <a:buAutoNum type="arabicPeriod"/>
            </a:pPr>
            <a:endParaRPr lang="en-US" altLang="zh-CN" dirty="0" smtClean="0"/>
          </a:p>
          <a:p>
            <a:pPr marL="342900" indent="-342900">
              <a:buAutoNum type="arabicPeriod"/>
            </a:pPr>
            <a:endParaRPr lang="en-US" altLang="zh-CN" dirty="0" smtClean="0"/>
          </a:p>
          <a:p>
            <a:pPr marL="342900" indent="-342900">
              <a:buAutoNum type="arabicPeriod"/>
            </a:pP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201295"/>
            <a:ext cx="8686800" cy="1094105"/>
          </a:xfrm>
        </p:spPr>
        <p:txBody>
          <a:bodyPr/>
          <a:lstStyle/>
          <a:p>
            <a:pPr algn="ctr"/>
            <a:r>
              <a:rPr lang="zh-CN" altLang="en-US" dirty="0"/>
              <a:t>协理宁国府料理秦氏丧事  </a:t>
            </a:r>
            <a:r>
              <a:rPr lang="en-US" altLang="zh-CN" dirty="0"/>
              <a:t>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985520"/>
            <a:ext cx="8686800" cy="5662930"/>
          </a:xfrm>
        </p:spPr>
        <p:txBody>
          <a:bodyPr/>
          <a:lstStyle/>
          <a:p>
            <a:r>
              <a:rPr lang="zh-CN" altLang="en-US"/>
              <a:t>第十三回写凤姐</a:t>
            </a:r>
            <a:r>
              <a:rPr lang="zh-CN" altLang="en-US" b="1" u="sng"/>
              <a:t>旁观宁府治家弊病</a:t>
            </a:r>
            <a:r>
              <a:rPr lang="zh-CN" altLang="en-US"/>
              <a:t>有五：“头一件是人口混杂，遗失东西，第二件，事无专执，临期推委，第三件，需用过费，滥支冒领，第四件，任无大小，苦乐不均，第五件，家人豪纵，有脸者不服钤束，无脸者不能上进。此五件实是宁国府中风俗。”然而，这五种弊习并非贾氏宁府所独有，[甲/眉]“旧族后辈受此五病者颇多。”[戚/夹]感叹：“五件事若能如法整理得当，岂独家庭，国家天下治之不难。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协理宁国府料理秦氏丧事  </a:t>
            </a:r>
            <a:r>
              <a:rPr lang="en-US" altLang="zh-CN"/>
              <a:t>II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8245"/>
            <a:ext cx="8686800" cy="5280660"/>
          </a:xfrm>
        </p:spPr>
        <p:txBody>
          <a:bodyPr>
            <a:normAutofit lnSpcReduction="10000"/>
          </a:bodyPr>
          <a:lstStyle/>
          <a:p>
            <a:r>
              <a:rPr lang="zh-CN" altLang="en-US" sz="2400" dirty="0">
                <a:solidFill>
                  <a:schemeClr val="tx1"/>
                </a:solidFill>
              </a:rPr>
              <a:t>凤姐管家首先确立理念，收服仆从首领。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其次对于其他一般位置上的仆从则强调分工明确、落实责任。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再次，确立层级式的监督机制。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最后，以事作则，依规行事，守时守序、软硬兼施。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（参照第十四回文本）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效果：第十四回“众人领了去，也都有了投奔”，“各房中也不能趁乱失迷东西。便是人来客往，也都安静了”，“无头绪，荒乱，推托，偷闲，窃取等弊，次日一概都蠲了。”“众人都道：’有理。’又有一个笑道：‘论理，我们里面也须得他来整治整治，都忒不像了。’”</a:t>
            </a:r>
            <a:r>
              <a:rPr lang="en-US" altLang="zh-CN" sz="2400" dirty="0">
                <a:solidFill>
                  <a:schemeClr val="tx1"/>
                </a:solidFill>
              </a:rPr>
              <a:t>“</a:t>
            </a:r>
            <a:r>
              <a:rPr lang="zh-CN" altLang="en-US" sz="2400" dirty="0">
                <a:solidFill>
                  <a:schemeClr val="tx1"/>
                </a:solidFill>
              </a:rPr>
              <a:t>筹划得十分的整肃。于是合族上下无不称叹者。”</a:t>
            </a:r>
          </a:p>
          <a:p>
            <a:r>
              <a:rPr lang="zh-CN" altLang="en-US" sz="2400" dirty="0">
                <a:solidFill>
                  <a:schemeClr val="tx1"/>
                </a:solidFill>
              </a:rPr>
              <a:t>[甲]第十四回回前批：“写凤姐之珍贵，写凤姐之英气，写凤姐之声势，写凤姐之心机，写凤姐之骄大。”[庚]回末评：“写秦死之盛，贾珍之奢，实是却写得一个凤姐。”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王熙凤治家的尴尬身份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69670"/>
            <a:ext cx="8686800" cy="5650230"/>
          </a:xfrm>
        </p:spPr>
        <p:txBody>
          <a:bodyPr>
            <a:normAutofit lnSpcReduction="10000"/>
          </a:bodyPr>
          <a:lstStyle/>
          <a:p>
            <a:r>
              <a:rPr lang="zh-CN" altLang="en-US"/>
              <a:t>王熙凤这个管家位置在法理序列中是尴尬的，从伦理构架来看，是王夫人的“内侄女”，是长房名正言顺的儿媳妇，对比之下，在贾府里，显然第二个身份才是“自家人”，但在嫡长子继承制的宗法制度中她却听命于二房，“名不正，则言不顺”的尴尬为众人所目睹之事实。</a:t>
            </a:r>
          </a:p>
          <a:p>
            <a:r>
              <a:rPr lang="zh-CN" altLang="en-US"/>
              <a:t>儒家文化中的</a:t>
            </a:r>
            <a:r>
              <a:rPr lang="en-US" altLang="zh-CN"/>
              <a:t>“</a:t>
            </a:r>
            <a:r>
              <a:rPr lang="zh-CN" altLang="en-US"/>
              <a:t>正名</a:t>
            </a:r>
            <a:r>
              <a:rPr lang="en-US" altLang="zh-CN"/>
              <a:t>”</a:t>
            </a:r>
            <a:r>
              <a:rPr lang="zh-CN" altLang="en-US"/>
              <a:t>观念：身份与职责相应。</a:t>
            </a:r>
          </a:p>
          <a:p>
            <a:pPr marL="0" indent="0">
              <a:buNone/>
            </a:pPr>
            <a:r>
              <a:rPr lang="zh-CN" altLang="en-US"/>
              <a:t>子曰：名不正，则言不顺；言不顺，则事不成；事不成，则礼乐不兴；</a:t>
            </a:r>
            <a:r>
              <a:rPr lang="zh-CN" altLang="en-US">
                <a:sym typeface="+mn-ea"/>
              </a:rPr>
              <a:t>礼乐不兴</a:t>
            </a:r>
            <a:r>
              <a:rPr lang="zh-CN" altLang="en-US"/>
              <a:t>，则刑罚不中，</a:t>
            </a:r>
            <a:r>
              <a:rPr lang="zh-CN" altLang="en-US">
                <a:sym typeface="+mn-ea"/>
              </a:rPr>
              <a:t>刑罚不中</a:t>
            </a:r>
            <a:r>
              <a:rPr lang="zh-CN" altLang="en-US"/>
              <a:t>，则民无所措手足。（《论语・子路》）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-11430"/>
            <a:ext cx="8686800" cy="1008380"/>
          </a:xfrm>
        </p:spPr>
        <p:txBody>
          <a:bodyPr/>
          <a:lstStyle/>
          <a:p>
            <a:pPr algn="ctr"/>
            <a:r>
              <a:rPr lang="zh-CN" altLang="en-US" dirty="0"/>
              <a:t>王熙凤治家思路：草根气息的人治 </a:t>
            </a:r>
            <a:r>
              <a:rPr lang="en-US" altLang="zh-CN" dirty="0"/>
              <a:t>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64135" y="996950"/>
            <a:ext cx="9055735" cy="5624195"/>
          </a:xfrm>
        </p:spPr>
        <p:txBody>
          <a:bodyPr>
            <a:normAutofit fontScale="90000" lnSpcReduction="10000"/>
          </a:bodyPr>
          <a:lstStyle/>
          <a:p>
            <a:r>
              <a:rPr lang="zh-CN" altLang="en-US">
                <a:latin typeface="黑体" panose="02010609060101010101" charset="-122"/>
                <a:ea typeface="黑体" panose="02010609060101010101" charset="-122"/>
              </a:rPr>
              <a:t>对上负责</a:t>
            </a:r>
            <a:r>
              <a:rPr lang="zh-CN" altLang="en-US"/>
              <a:t>：</a:t>
            </a:r>
            <a:r>
              <a:rPr lang="zh-CN" altLang="en-US" u="sng"/>
              <a:t>以</a:t>
            </a:r>
            <a:r>
              <a:rPr lang="en-US" altLang="zh-CN" u="sng"/>
              <a:t>“</a:t>
            </a:r>
            <a:r>
              <a:rPr lang="zh-CN" altLang="en-US" u="sng"/>
              <a:t>孝</a:t>
            </a:r>
            <a:r>
              <a:rPr lang="en-US" altLang="zh-CN" u="sng"/>
              <a:t>”</a:t>
            </a:r>
            <a:r>
              <a:rPr lang="zh-CN" altLang="en-US" u="sng"/>
              <a:t>为依据，借贾母以树威势</a:t>
            </a:r>
            <a:r>
              <a:rPr lang="zh-CN" altLang="en-US"/>
              <a:t>。财政规划亦是以贾母喜好为中心的。比如，同样庆生，因贾母喜爱宝钗，凤姐便在黛玉生日庆祝的旧例上格外丰厚，拿着公账来奉迎贾母。甚至仿效老莱子娱亲承欢，第五十四回回目“王熙凤效戏彩斑衣”将这份有目的的娱亲承欢之心写到极致。</a:t>
            </a:r>
            <a:r>
              <a:rPr lang="en-US" altLang="zh-CN"/>
              <a:t>[</a:t>
            </a:r>
            <a:r>
              <a:rPr lang="zh-CN" altLang="en-US"/>
              <a:t>庚</a:t>
            </a:r>
            <a:r>
              <a:rPr lang="en-US" altLang="zh-CN"/>
              <a:t>]</a:t>
            </a:r>
            <a:r>
              <a:rPr lang="zh-CN" altLang="en-US"/>
              <a:t>回前评：“凤姐乃太君之要紧陪堂”。第三十八回贾母的一番话确定了这份宠爱：“我喜欢他这样，况且他又不是那不知高低的孩子。家常没人，娘儿们原该这样。横竖礼体不错就罢，没的倒叫他从神儿似的作什么。”</a:t>
            </a:r>
            <a:r>
              <a:rPr lang="zh-CN" altLang="en-US" u="sng"/>
              <a:t>以宗法制中血缘为依据，借王夫人</a:t>
            </a:r>
            <a:r>
              <a:rPr lang="zh-CN" altLang="en-US" u="sng">
                <a:sym typeface="+mn-ea"/>
              </a:rPr>
              <a:t>“内侄女”身份</a:t>
            </a:r>
            <a:r>
              <a:rPr lang="zh-CN" altLang="en-US" u="sng"/>
              <a:t>以巩固地位，处理家事</a:t>
            </a:r>
            <a:r>
              <a:rPr lang="zh-CN" altLang="en-US"/>
              <a:t>。如：发放月钱、接待外客（刘姥姥 ）等等。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287020"/>
            <a:ext cx="8686800" cy="1008380"/>
          </a:xfrm>
        </p:spPr>
        <p:txBody>
          <a:bodyPr/>
          <a:lstStyle/>
          <a:p>
            <a:pPr algn="ctr"/>
            <a:r>
              <a:rPr lang="zh-CN" altLang="en-US"/>
              <a:t>王熙凤治家思路：草根气息的人治 </a:t>
            </a:r>
            <a:r>
              <a:rPr lang="en-US" altLang="zh-CN"/>
              <a:t>II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6490"/>
            <a:ext cx="8686800" cy="5366385"/>
          </a:xfrm>
        </p:spPr>
        <p:txBody>
          <a:bodyPr/>
          <a:lstStyle/>
          <a:p>
            <a:pPr algn="just"/>
            <a:r>
              <a:rPr lang="zh-CN" altLang="en-US" b="1" dirty="0"/>
              <a:t>对下威势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chemeClr val="tx1"/>
                </a:solidFill>
              </a:rPr>
              <a:t>第六回周瑞家的描述“只是待下人未免太严了些。”第十四回：“那是个有名的烈货，脸酸心硬，一时恼了，不认人的。”翻脸不认人、革米罚钱，甚至体罚对凤姐言都是惯用的治下手段。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王熙凤治家思路：草根气息的人治  </a:t>
            </a:r>
            <a:r>
              <a:rPr lang="en-US" altLang="zh-CN"/>
              <a:t>III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“凡鸟偏从末世来”，凤姐才智终非一流，正如她幼时教养环境虽效仿男孩且取学名“熙凤”，但并未上过学，没有文化的滋养，泼辣有余，开化不足，终是凡鸟。</a:t>
            </a:r>
          </a:p>
          <a:p>
            <a:r>
              <a:rPr lang="zh-CN" altLang="en-US"/>
              <a:t>凤姐评探春</a:t>
            </a:r>
            <a:r>
              <a:rPr lang="en-US" altLang="zh-CN"/>
              <a:t>“他虽是姑娘家，心里却事事明白，不过是言语谨慎；</a:t>
            </a:r>
            <a:r>
              <a:rPr lang="en-US" altLang="zh-CN" u="sng"/>
              <a:t>他又比我知书识字，更利害一层了</a:t>
            </a:r>
            <a:r>
              <a:rPr lang="en-US" altLang="zh-CN"/>
              <a:t>。”</a:t>
            </a:r>
          </a:p>
          <a:p>
            <a:r>
              <a:rPr lang="zh-CN" altLang="en-US"/>
              <a:t>文化与识见之间的关系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283210"/>
            <a:ext cx="8686800" cy="798195"/>
          </a:xfrm>
        </p:spPr>
        <p:txBody>
          <a:bodyPr/>
          <a:lstStyle/>
          <a:p>
            <a:pPr algn="ctr"/>
            <a:r>
              <a:rPr lang="zh-CN" altLang="en-US"/>
              <a:t>王熙凤治家思路：草根气息的人治 </a:t>
            </a:r>
            <a:r>
              <a:rPr lang="en-US" altLang="zh-CN"/>
              <a:t>IV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081405"/>
            <a:ext cx="8686800" cy="5410835"/>
          </a:xfrm>
        </p:spPr>
        <p:txBody>
          <a:bodyPr>
            <a:normAutofit lnSpcReduction="10000"/>
          </a:bodyPr>
          <a:lstStyle/>
          <a:p>
            <a:r>
              <a:rPr lang="zh-CN" altLang="en-US">
                <a:sym typeface="+mn-ea"/>
              </a:rPr>
              <a:t>没有文化</a:t>
            </a:r>
            <a:r>
              <a:rPr lang="en-US" altLang="zh-CN">
                <a:sym typeface="+mn-ea"/>
              </a:rPr>
              <a:t>-</a:t>
            </a:r>
            <a:r>
              <a:rPr lang="zh-CN" altLang="en-US">
                <a:sym typeface="+mn-ea"/>
              </a:rPr>
              <a:t>见识受限</a:t>
            </a:r>
            <a:r>
              <a:rPr lang="en-US" altLang="zh-CN">
                <a:sym typeface="+mn-ea"/>
              </a:rPr>
              <a:t>-</a:t>
            </a:r>
            <a:r>
              <a:rPr lang="zh-CN" altLang="en-US">
                <a:sym typeface="+mn-ea"/>
              </a:rPr>
              <a:t>没有敏锐的眼光</a:t>
            </a:r>
            <a:r>
              <a:rPr lang="en-US" altLang="zh-CN">
                <a:sym typeface="+mn-ea"/>
              </a:rPr>
              <a:t>-</a:t>
            </a:r>
            <a:r>
              <a:rPr lang="zh-CN" altLang="en-US">
                <a:sym typeface="+mn-ea"/>
              </a:rPr>
              <a:t>没有应对危机的预案</a:t>
            </a:r>
          </a:p>
          <a:p>
            <a:r>
              <a:rPr lang="zh-CN" altLang="en-US">
                <a:sym typeface="+mn-ea"/>
              </a:rPr>
              <a:t>秦氏托梦有效果吗？</a:t>
            </a:r>
          </a:p>
          <a:p>
            <a:r>
              <a:rPr lang="zh-CN" altLang="en-US">
                <a:sym typeface="+mn-ea"/>
              </a:rPr>
              <a:t>贾府的经济危机：“外面的架子未倒，但内囊已经翻上来了”，“日用出的多，进的少”。凤姐的解决方案：放账，“这几年拿着这一项银子，翻出有几百来了。他的公费月例又使不着，十两八两零碎攒了放出去，只他这梯己利钱，一年不到，上千的银子呢（第三十九回）”</a:t>
            </a:r>
          </a:p>
          <a:p>
            <a:r>
              <a:rPr lang="zh-CN" altLang="en-US">
                <a:sym typeface="+mn-ea"/>
              </a:rPr>
              <a:t>效果：“倒落了一个放帐破落户的名儿（第七十二回）。”</a:t>
            </a:r>
          </a:p>
          <a:p>
            <a:pPr marL="0" indent="0">
              <a:buNone/>
            </a:pPr>
            <a:endParaRPr lang="zh-CN" altLang="en-US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王熙凤治家思路：草根气息的人治 </a:t>
            </a:r>
            <a:r>
              <a:rPr lang="en-US" altLang="zh-CN"/>
              <a:t>V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“</a:t>
            </a:r>
            <a:r>
              <a:rPr lang="zh-CN" altLang="en-US" dirty="0">
                <a:solidFill>
                  <a:schemeClr val="tx1"/>
                </a:solidFill>
              </a:rPr>
              <a:t>从来不信什么是阴司地狱报应的”—自我放纵、被贪欲困缚。</a:t>
            </a:r>
          </a:p>
          <a:p>
            <a:r>
              <a:rPr lang="zh-CN" altLang="en-US" dirty="0">
                <a:solidFill>
                  <a:schemeClr val="tx1"/>
                </a:solidFill>
              </a:rPr>
              <a:t>凤姐如何看张金哥之死？“张李两家没趣，真是人财两空。这里凤姐却坐享了三千两，王夫人等连一点消息也不知道。自此凤姐胆识愈壮，以后有了这样的事，便恣意的作为起来。也不消多记。”（第十六回）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230505"/>
            <a:ext cx="8686800" cy="937260"/>
          </a:xfrm>
        </p:spPr>
        <p:txBody>
          <a:bodyPr/>
          <a:lstStyle/>
          <a:p>
            <a:pPr algn="ctr"/>
            <a:r>
              <a:rPr lang="zh-CN" altLang="en-US">
                <a:sym typeface="+mn-ea"/>
              </a:rPr>
              <a:t>王熙凤治家思路：草根气息的人治 </a:t>
            </a:r>
            <a:r>
              <a:rPr lang="en-US" altLang="zh-CN">
                <a:sym typeface="+mn-ea"/>
              </a:rPr>
              <a:t>VI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薛宝钗说她“凤丫头凭他怎么巧，再巧不过老太太去（第三十五回）。”是事实，李纨讽刺她“无赖泥腿市俗专会打细算盘分斤拨两（第四十五回）”。贾母笑她</a:t>
            </a:r>
            <a:r>
              <a:rPr lang="en-US" altLang="zh-CN"/>
              <a:t>“</a:t>
            </a:r>
            <a:r>
              <a:rPr lang="zh-CN" altLang="en-US"/>
              <a:t>泼皮破落户。</a:t>
            </a:r>
            <a:r>
              <a:rPr lang="en-US" altLang="zh-CN"/>
              <a:t>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[</a:t>
            </a:r>
            <a:r>
              <a:rPr lang="zh-CN" altLang="en-US"/>
              <a:t>结论</a:t>
            </a:r>
            <a:r>
              <a:rPr lang="en-US" altLang="zh-CN"/>
              <a:t>]</a:t>
            </a:r>
            <a:r>
              <a:rPr lang="zh-CN" altLang="en-US"/>
              <a:t>机关算尽太聪明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/>
              <a:t>贾琏：</a:t>
            </a:r>
            <a:r>
              <a:rPr lang="en-US" altLang="zh-CN" b="1"/>
              <a:t>“</a:t>
            </a:r>
            <a:r>
              <a:rPr lang="zh-CN" altLang="en-US" b="1"/>
              <a:t>太要足了强也不是好事。</a:t>
            </a:r>
            <a:r>
              <a:rPr lang="en-US" altLang="zh-CN" b="1"/>
              <a:t>”</a:t>
            </a:r>
            <a:r>
              <a:rPr lang="zh-CN" altLang="en-US" b="1"/>
              <a:t>（第四四回）</a:t>
            </a:r>
            <a:r>
              <a:rPr lang="en-US" altLang="zh-CN" b="1"/>
              <a:t>——</a:t>
            </a:r>
            <a:r>
              <a:rPr lang="zh-CN" altLang="en-US" b="1"/>
              <a:t>女性失其位的反思</a:t>
            </a:r>
          </a:p>
          <a:p>
            <a:r>
              <a:rPr lang="zh-CN" altLang="en-US" b="1"/>
              <a:t>第一五回弄权铁槛寺</a:t>
            </a:r>
            <a:r>
              <a:rPr lang="en-US" altLang="zh-CN" b="1"/>
              <a:t>[</a:t>
            </a:r>
            <a:r>
              <a:rPr lang="zh-CN" altLang="en-US" b="1"/>
              <a:t>甲侧</a:t>
            </a:r>
            <a:r>
              <a:rPr lang="en-US" altLang="zh-CN" b="1"/>
              <a:t>]</a:t>
            </a:r>
            <a:r>
              <a:rPr lang="zh-CN" altLang="en-US" b="1"/>
              <a:t>脂批：</a:t>
            </a:r>
            <a:r>
              <a:rPr lang="en-US" altLang="zh-CN" b="1"/>
              <a:t>“</a:t>
            </a:r>
            <a:r>
              <a:rPr lang="zh-CN" altLang="en-US" b="1"/>
              <a:t>总写阿凤聪明中的痴人。</a:t>
            </a:r>
            <a:r>
              <a:rPr lang="en-US" altLang="zh-CN" b="1"/>
              <a:t>”——</a:t>
            </a:r>
            <a:r>
              <a:rPr lang="zh-CN" altLang="en-US" b="1"/>
              <a:t>聪明误</a:t>
            </a:r>
          </a:p>
          <a:p>
            <a:endParaRPr lang="en-US" altLang="zh-CN" b="1"/>
          </a:p>
        </p:txBody>
      </p:sp>
      <p:sp>
        <p:nvSpPr>
          <p:cNvPr id="4" name="同侧圆角矩形 3"/>
          <p:cNvSpPr/>
          <p:nvPr/>
        </p:nvSpPr>
        <p:spPr>
          <a:xfrm>
            <a:off x="1691640" y="4076700"/>
            <a:ext cx="5760085" cy="187261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2800" b="1"/>
              <a:t>思考：</a:t>
            </a:r>
          </a:p>
          <a:p>
            <a:pPr algn="just"/>
            <a:r>
              <a:rPr lang="zh-CN" altLang="en-US" sz="2800" b="1"/>
              <a:t>就才志而言，王熙凤与贾探春对比，可以看出什么？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阅读与参考提示        </a:t>
            </a:r>
            <a:r>
              <a:rPr lang="zh-CN" altLang="en-US" sz="4800" b="1" dirty="0">
                <a:solidFill>
                  <a:srgbClr val="00B050"/>
                </a:solidFill>
                <a:latin typeface="MS UI Gothic"/>
                <a:ea typeface="MS UI Gothic"/>
              </a:rPr>
              <a:t>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红楼梦</a:t>
            </a:r>
            <a:r>
              <a:rPr lang="en-US" altLang="zh-CN" dirty="0" smtClean="0">
                <a:solidFill>
                  <a:schemeClr val="tx1"/>
                </a:solidFill>
              </a:rPr>
              <a:t>》6-15</a:t>
            </a:r>
            <a:r>
              <a:rPr lang="zh-CN" altLang="en-US" dirty="0" smtClean="0">
                <a:solidFill>
                  <a:schemeClr val="tx1"/>
                </a:solidFill>
              </a:rPr>
              <a:t>回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红楼梦与中国传统文化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（柳岳梅编）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    </a:t>
            </a:r>
            <a:r>
              <a:rPr lang="zh-CN" altLang="en-US" dirty="0" smtClean="0">
                <a:solidFill>
                  <a:schemeClr val="tx1"/>
                </a:solidFill>
              </a:rPr>
              <a:t>第七章第一节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892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7475" y="584200"/>
            <a:ext cx="9261475" cy="608520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凤辣子</a:t>
            </a:r>
            <a:r>
              <a:rPr lang="en-US" altLang="zh-CN"/>
              <a:t>——</a:t>
            </a:r>
            <a:r>
              <a:rPr lang="zh-CN" altLang="en-US"/>
              <a:t>凤姐之美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2215"/>
            <a:ext cx="8686800" cy="5196840"/>
          </a:xfrm>
        </p:spPr>
        <p:txBody>
          <a:bodyPr/>
          <a:lstStyle/>
          <a:p>
            <a:r>
              <a:rPr lang="zh-CN" altLang="en-US" b="1"/>
              <a:t>刘姥姥：</a:t>
            </a:r>
            <a:r>
              <a:rPr lang="en-US" altLang="zh-CN" b="1"/>
              <a:t>“我见了他，心眼儿里爱还爱不过来，那里还说的上话来呢。”</a:t>
            </a:r>
            <a:r>
              <a:rPr lang="zh-CN" altLang="en-US" b="1"/>
              <a:t>（第六回）</a:t>
            </a:r>
          </a:p>
          <a:p>
            <a:r>
              <a:rPr lang="zh-CN" altLang="en-US" b="1"/>
              <a:t>秦可卿：“婶婶，你是个脂粉队里的英雄，连那些束带顶冠的男子也不能过你</a:t>
            </a:r>
            <a:r>
              <a:rPr lang="en-US" altLang="zh-CN" b="1"/>
              <a:t>”</a:t>
            </a:r>
            <a:r>
              <a:rPr lang="zh-CN" altLang="en-US" b="1"/>
              <a:t>。（第一三回）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247015"/>
            <a:ext cx="8686800" cy="1048385"/>
          </a:xfrm>
        </p:spPr>
        <p:txBody>
          <a:bodyPr>
            <a:normAutofit/>
          </a:bodyPr>
          <a:lstStyle/>
          <a:p>
            <a:pPr algn="ctr"/>
            <a:r>
              <a:rPr lang="zh-CN" altLang="en-US"/>
              <a:t>凤姐的容貌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0020" y="1080770"/>
            <a:ext cx="8831580" cy="5630545"/>
          </a:xfrm>
        </p:spPr>
        <p:txBody>
          <a:bodyPr>
            <a:noAutofit/>
          </a:bodyPr>
          <a:lstStyle/>
          <a:p>
            <a:r>
              <a:rPr lang="zh-CN" altLang="en-US" sz="2800" b="1"/>
              <a:t>王熙凤出场：他者眼中的凤姐</a:t>
            </a:r>
            <a:r>
              <a:rPr lang="en-US" altLang="zh-CN" sz="2800" b="1"/>
              <a:t>——</a:t>
            </a:r>
            <a:r>
              <a:rPr lang="zh-CN" altLang="en-US" sz="2800" b="1"/>
              <a:t>林黛玉</a:t>
            </a:r>
          </a:p>
          <a:p>
            <a:r>
              <a:rPr lang="en-US" altLang="zh-CN" sz="2800" b="1"/>
              <a:t>“</a:t>
            </a:r>
            <a:r>
              <a:rPr lang="zh-CN" altLang="en-US" sz="2800" b="1"/>
              <a:t>一语未了，只听后院中有人笑声，说：“我来迟了，不曾迎接远客！”黛玉纳罕道：“这些人个个皆敛声屏气，恭肃严整如此，这来者系谁，这样放诞无礼？”心下想时，只见一群媳妇丫鬟围拥着一个人从后房门进来。这个人打扮与众姑娘不同，彩绣辉煌，恍若神妃仙子：头上戴着金丝八宝攒珠髻，绾着朝阳五凤挂珠钗，项上戴着赤金盘螭璎珞圈，裙边系着豆绿宫绦，双衡比目玫瑰佩，身上穿着缕金百蝶穿花大红洋缎窄褃袄，外罩五彩刻丝石青银鼠褂，下着翡翠撒花洋绉裙。一双丹凤三角眼，两弯柳叶吊梢眉，身量苗条，体格风骚，粉面含春威不露，丹唇未启笑先闻。</a:t>
            </a:r>
          </a:p>
          <a:p>
            <a:r>
              <a:rPr lang="zh-CN" altLang="en-US" sz="2800" b="1"/>
              <a:t>（第三回）。</a:t>
            </a:r>
            <a:r>
              <a:rPr lang="en-US" altLang="zh-CN" sz="2800" b="1"/>
              <a:t>”——</a:t>
            </a:r>
            <a:r>
              <a:rPr lang="zh-CN" altLang="en-US" sz="2800" b="1"/>
              <a:t>气场强大</a:t>
            </a:r>
          </a:p>
          <a:p>
            <a:endParaRPr lang="zh-CN" altLang="en-US" sz="28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365760"/>
            <a:ext cx="8686800" cy="929640"/>
          </a:xfrm>
        </p:spPr>
        <p:txBody>
          <a:bodyPr/>
          <a:lstStyle/>
          <a:p>
            <a:pPr algn="ctr"/>
            <a:r>
              <a:rPr lang="zh-CN" altLang="en-US"/>
              <a:t>凤姐的口才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65860"/>
            <a:ext cx="8686800" cy="5342255"/>
          </a:xfrm>
        </p:spPr>
        <p:txBody>
          <a:bodyPr>
            <a:normAutofit fontScale="90000" lnSpcReduction="10000"/>
          </a:bodyPr>
          <a:lstStyle/>
          <a:p>
            <a:r>
              <a:rPr lang="zh-CN" altLang="en-US" b="1"/>
              <a:t>这熙凤携着黛玉的手，上下细细打谅了一回，仍送至贾母身边坐下，因笑道：“天下真有这样标致的人物，我今儿才算见了！况且这通身的气派，竟不像老祖宗的外孙女儿，竟是个嫡亲的孙女，怨不得老祖宗天天口头心头一时不忘。只可怜我这妹妹这样命苦，怎么姑妈偏就去世了！”说着，便用帕拭泪。贾母笑道：“我才好了，你倒来招我。你妹妹远路才来，身子又弱，也才劝住了，快再休提前话。”这熙凤听了，忙转悲为喜道：“正是呢！我一见了妹妹，一心都在他身上了，又是喜欢，又是伤心，竟忘记了老祖宗。该打，该打！”（第三回）——情绪转换迅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19505"/>
            <a:ext cx="8686800" cy="5460365"/>
          </a:xfrm>
        </p:spPr>
        <p:txBody>
          <a:bodyPr>
            <a:normAutofit fontScale="90000" lnSpcReduction="10000"/>
          </a:bodyPr>
          <a:lstStyle/>
          <a:p>
            <a:r>
              <a:rPr lang="zh-CN" altLang="en-US" b="1"/>
              <a:t>他者眼中的凤姐</a:t>
            </a:r>
            <a:r>
              <a:rPr lang="en-US" altLang="zh-CN" b="1"/>
              <a:t>——</a:t>
            </a:r>
            <a:r>
              <a:rPr lang="zh-CN" altLang="en-US" b="1"/>
              <a:t>刘姥姥</a:t>
            </a:r>
          </a:p>
          <a:p>
            <a:r>
              <a:rPr lang="zh-CN" altLang="en-US" b="1"/>
              <a:t>那凤姐儿家常带着秋板貂鼠昭君套，围着攒珠勒子，穿着桃红撒花袄，石青刻丝灰鼠披风，大红洋绉银鼠皮裙，粉光脂艳，端端正正坐在那里，手内拿着小铜火箸儿拨手炉内的灰。平儿站在炕沿边，捧着小小的一个填漆茶盘，盘内一个小盖钟。凤姐也不接茶，也不抬头，只管拨手炉内的灰，慢慢的问道：“怎么还不请进来？”一面说，一面抬身要茶时，只见周瑞家的已带了两个人在地下站着呢。这才忙欲起身，犹未起身时，满面春风的问好，又嗔着周瑞家的怎么不早说。刘姥姥在地下已是拜了数拜，问姑奶奶安。（第六回）</a:t>
            </a:r>
            <a:endParaRPr lang="en-US" altLang="zh-CN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280" y="1146175"/>
            <a:ext cx="8910320" cy="5420360"/>
          </a:xfrm>
        </p:spPr>
        <p:txBody>
          <a:bodyPr>
            <a:normAutofit/>
          </a:bodyPr>
          <a:lstStyle/>
          <a:p>
            <a:r>
              <a:rPr lang="zh-CN" altLang="en-US" sz="2400" b="1"/>
              <a:t>周瑞家的：</a:t>
            </a:r>
            <a:r>
              <a:rPr lang="en-US" altLang="zh-CN" sz="2400" b="1"/>
              <a:t>“</a:t>
            </a:r>
            <a:r>
              <a:rPr lang="zh-CN" altLang="en-US" sz="2400" b="1"/>
              <a:t>你道这琏二奶奶是谁？就是太太的内侄女，当日大舅老爷的女儿，小名凤哥的。”</a:t>
            </a:r>
            <a:r>
              <a:rPr lang="en-US" altLang="zh-CN" sz="2400" b="1"/>
              <a:t>“</a:t>
            </a:r>
            <a:r>
              <a:rPr lang="zh-CN" altLang="en-US" sz="2400" b="1"/>
              <a:t>这位凤姑娘年纪虽小，行事却比世人都大呢。如今出挑的美人一样的模样儿，少说些有一万个心眼子。再要赌口齿，十个会说话的男人也说他不过。回来你见了就信了。就只一件，待下人未免太严些个。”</a:t>
            </a:r>
          </a:p>
          <a:p>
            <a:r>
              <a:rPr lang="zh-CN" altLang="en-US" sz="2400" b="1"/>
              <a:t>（第六回》</a:t>
            </a:r>
          </a:p>
          <a:p>
            <a:r>
              <a:rPr lang="zh-CN" altLang="en-US" sz="2400" b="1"/>
              <a:t>兴儿：</a:t>
            </a:r>
            <a:r>
              <a:rPr lang="en-US" altLang="zh-CN" sz="2400" b="1"/>
              <a:t>“嘴甜心苦，两面三刀，上头一脸笑，脚下使绊子，明是一盆火，暗是一把刀：都占全了。只怕三姨的这张嘴还说他不过。”……兴儿道：“不是小的吃了酒放肆胡说，奶奶便有礼让，他看见奶奶比他标致，又比他得人心，他怎肯干休善罢？人家是醋罐子，他是醋缸醋瓮。凡丫头们二爷多看一眼，他有本事当着爷打个烂羊头。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凤姐的才干：脂粉队里的英雄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7320" y="1053465"/>
            <a:ext cx="8844280" cy="5302250"/>
          </a:xfrm>
        </p:spPr>
        <p:txBody>
          <a:bodyPr>
            <a:noAutofit/>
          </a:bodyPr>
          <a:lstStyle/>
          <a:p>
            <a:r>
              <a:rPr lang="zh-CN" altLang="en-US" sz="2400" b="1"/>
              <a:t>从黛玉视角写凤姐才干：</a:t>
            </a:r>
          </a:p>
          <a:p>
            <a:r>
              <a:rPr lang="zh-CN" altLang="en-US" sz="2400" b="1"/>
              <a:t>又忙携黛玉之手，问：“妹妹几岁了？可也上过学？现吃什么药？在这里不要想家，想要什么吃的，什么玩的，只管告诉我，丫头老婆们不好了，也只管告诉我。”一面又问婆子们：“林姑娘的行李东西可搬进来了？带了几个人来？你们赶早打扫两间下房，让他们去歇歇。说话时，已摆了茶果上来。熙凤亲为捧茶捧果。//又见二舅母问他：“月钱放过了不曾？”熙凤道：“月钱已放完了。才刚带着人到后楼上找缎子，找了这半日，也并没有见昨日太太说的那样的，想是太太记错了？”王夫人道：“有没有，什么要紧。”因又说道：“该随手拿出两个来给你这妹妹去裁衣裳的，等晚上想着叫人再去拿罢，可别忘了。”熙凤道：“这倒是我先料着了，知道妹妹不过这两日到的，我已预备下了，等太太回去过了目好送来。”王夫人一笑，点头不语。”——才干与威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dirty="0"/>
              <a:t>都知爱慕此生才：王熙凤大事记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b="1"/>
              <a:t>接见刘姥姥</a:t>
            </a:r>
            <a:r>
              <a:rPr lang="en-US" altLang="zh-CN" b="1"/>
              <a:t>——</a:t>
            </a:r>
            <a:r>
              <a:rPr lang="zh-CN" altLang="en-US" b="1"/>
              <a:t>荣国府内当家</a:t>
            </a:r>
          </a:p>
          <a:p>
            <a:endParaRPr lang="zh-CN" altLang="en-US" b="1"/>
          </a:p>
          <a:p>
            <a:endParaRPr lang="en-US" altLang="zh-CN" b="1"/>
          </a:p>
          <a:p>
            <a:r>
              <a:rPr lang="zh-CN" altLang="en-US" b="1"/>
              <a:t>协理宁国府</a:t>
            </a:r>
            <a:r>
              <a:rPr lang="en-US" altLang="zh-CN" b="1"/>
              <a:t>——</a:t>
            </a:r>
            <a:r>
              <a:rPr lang="zh-CN" altLang="en-US" b="1"/>
              <a:t>荣宁两府内的管家人</a:t>
            </a:r>
          </a:p>
          <a:p>
            <a:r>
              <a:rPr lang="zh-CN" altLang="en-US" b="1"/>
              <a:t>弄权铁槛寺</a:t>
            </a:r>
            <a:r>
              <a:rPr lang="en-US" altLang="zh-CN" b="1"/>
              <a:t>——</a:t>
            </a:r>
            <a:r>
              <a:rPr lang="zh-CN" altLang="en-US" b="1"/>
              <a:t>贾府之外的触角</a:t>
            </a:r>
          </a:p>
          <a:p>
            <a:r>
              <a:rPr lang="zh-CN" altLang="en-US" b="1"/>
              <a:t>探春理家侧写王熙凤理家才干</a:t>
            </a:r>
          </a:p>
          <a:p>
            <a:endParaRPr lang="zh-CN" altLang="en-US" b="1"/>
          </a:p>
        </p:txBody>
      </p:sp>
      <p:sp>
        <p:nvSpPr>
          <p:cNvPr id="4" name="同侧圆角矩形 3"/>
          <p:cNvSpPr/>
          <p:nvPr/>
        </p:nvSpPr>
        <p:spPr>
          <a:xfrm>
            <a:off x="827405" y="2302510"/>
            <a:ext cx="5616575" cy="71437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ym typeface="+mn-ea"/>
              </a:rPr>
              <a:t>思考：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偶因济刘氏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有怎样的意味？</a:t>
            </a:r>
            <a:endParaRPr lang="en-US" altLang="zh-CN" sz="2400" b="1"/>
          </a:p>
        </p:txBody>
      </p:sp>
      <p:sp>
        <p:nvSpPr>
          <p:cNvPr id="5" name="同侧圆角矩形 4"/>
          <p:cNvSpPr/>
          <p:nvPr/>
        </p:nvSpPr>
        <p:spPr>
          <a:xfrm>
            <a:off x="359410" y="4901565"/>
            <a:ext cx="8425180" cy="187198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3600" b="1"/>
              <a:t>“</a:t>
            </a:r>
            <a:r>
              <a:rPr lang="zh-CN" altLang="en-US" sz="3600" b="1"/>
              <a:t>按荣府中一宅人合算起来，人口虽不多，从上至下也有三四百丁；虽事不多，一天也有一二十件。</a:t>
            </a:r>
            <a:r>
              <a:rPr lang="en-US" altLang="zh-CN" sz="3600" b="1"/>
              <a:t>”</a:t>
            </a:r>
            <a:r>
              <a:rPr lang="zh-CN" altLang="en-US" sz="3600" b="1"/>
              <a:t>（第六回）</a:t>
            </a:r>
            <a:endParaRPr lang="en-US" altLang="zh-CN" sz="3600" b="1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</TotalTime>
  <Words>2502</Words>
  <Application>Microsoft Office PowerPoint</Application>
  <PresentationFormat>全屏显示(4:3)</PresentationFormat>
  <Paragraphs>74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跋涉</vt:lpstr>
      <vt:lpstr>第四讲 《红楼梦》里的“治家”： 王熙凤模式 </vt:lpstr>
      <vt:lpstr>阅读与参考提示        ✍</vt:lpstr>
      <vt:lpstr>凤辣子——凤姐之美</vt:lpstr>
      <vt:lpstr>凤姐的容貌</vt:lpstr>
      <vt:lpstr>凤姐的口才</vt:lpstr>
      <vt:lpstr>PowerPoint 演示文稿</vt:lpstr>
      <vt:lpstr>PowerPoint 演示文稿</vt:lpstr>
      <vt:lpstr>凤姐的才干：脂粉队里的英雄</vt:lpstr>
      <vt:lpstr>都知爱慕此生才：王熙凤大事记</vt:lpstr>
      <vt:lpstr>协理宁国府料理秦氏丧事  I</vt:lpstr>
      <vt:lpstr>协理宁国府料理秦氏丧事  II</vt:lpstr>
      <vt:lpstr>王熙凤治家的尴尬身份</vt:lpstr>
      <vt:lpstr>王熙凤治家思路：草根气息的人治 I</vt:lpstr>
      <vt:lpstr>王熙凤治家思路：草根气息的人治 II</vt:lpstr>
      <vt:lpstr>王熙凤治家思路：草根气息的人治  III</vt:lpstr>
      <vt:lpstr>王熙凤治家思路：草根气息的人治 IV</vt:lpstr>
      <vt:lpstr>王熙凤治家思路：草根气息的人治 V</vt:lpstr>
      <vt:lpstr>王熙凤治家思路：草根气息的人治 VI</vt:lpstr>
      <vt:lpstr>[结论]机关算尽太聪明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第六讲 《红楼梦》的悲剧底蕴</dc:title>
  <dc:creator>Lenovo</dc:creator>
  <cp:lastModifiedBy>USER</cp:lastModifiedBy>
  <cp:revision>40</cp:revision>
  <dcterms:created xsi:type="dcterms:W3CDTF">2014-08-22T02:35:00Z</dcterms:created>
  <dcterms:modified xsi:type="dcterms:W3CDTF">2018-02-28T12:28:29Z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