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7" r:id="rId3"/>
    <p:sldId id="258" r:id="rId4"/>
    <p:sldId id="260" r:id="rId5"/>
    <p:sldId id="296" r:id="rId6"/>
    <p:sldId id="259" r:id="rId7"/>
    <p:sldId id="269" r:id="rId8"/>
    <p:sldId id="280" r:id="rId9"/>
    <p:sldId id="272" r:id="rId10"/>
    <p:sldId id="273" r:id="rId11"/>
    <p:sldId id="276" r:id="rId12"/>
    <p:sldId id="277" r:id="rId13"/>
    <p:sldId id="295" r:id="rId14"/>
    <p:sldId id="265" r:id="rId15"/>
    <p:sldId id="281" r:id="rId16"/>
    <p:sldId id="288" r:id="rId17"/>
    <p:sldId id="289" r:id="rId18"/>
    <p:sldId id="292" r:id="rId19"/>
    <p:sldId id="293" r:id="rId20"/>
    <p:sldId id="261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26FED2-A33D-4FF4-A60D-49322D31A620}" type="datetimeFigureOut">
              <a:rPr lang="zh-CN" altLang="en-US" smtClean="0"/>
              <a:t>2022/2/22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9250A4F-6DBF-41CD-ABFB-7FD425D1A99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5yedu.com/a64418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59405" y="3068955"/>
            <a:ext cx="4657090" cy="357822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b="1" dirty="0">
                <a:solidFill>
                  <a:schemeClr val="tx1"/>
                </a:solidFill>
              </a:rPr>
              <a:t>1.</a:t>
            </a:r>
            <a:r>
              <a:rPr lang="zh-CN" altLang="en-US" sz="2800" b="1" dirty="0">
                <a:solidFill>
                  <a:schemeClr val="tx1"/>
                </a:solidFill>
              </a:rPr>
              <a:t>英莲与娇杏的故事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algn="l"/>
            <a:r>
              <a:rPr lang="en-US" altLang="zh-CN" sz="2800" b="1" dirty="0">
                <a:solidFill>
                  <a:schemeClr val="tx1"/>
                </a:solidFill>
              </a:rPr>
              <a:t>2.</a:t>
            </a:r>
            <a:r>
              <a:rPr lang="zh-CN" altLang="en-US" sz="2800" b="1" dirty="0">
                <a:solidFill>
                  <a:schemeClr val="tx1"/>
                </a:solidFill>
              </a:rPr>
              <a:t>甄士隐与贾雨村的故事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algn="l"/>
            <a:r>
              <a:rPr lang="en-US" altLang="zh-CN" sz="2800" b="1" dirty="0">
                <a:solidFill>
                  <a:schemeClr val="tx1"/>
                </a:solidFill>
              </a:rPr>
              <a:t>3.</a:t>
            </a:r>
            <a:r>
              <a:rPr lang="zh-CN" altLang="en-US" sz="2800" b="1" dirty="0">
                <a:solidFill>
                  <a:schemeClr val="tx1"/>
                </a:solidFill>
              </a:rPr>
              <a:t>贾府的终极命运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algn="l"/>
            <a:r>
              <a:rPr lang="en-US" altLang="zh-CN" sz="2800" b="1" dirty="0">
                <a:solidFill>
                  <a:schemeClr val="tx1"/>
                </a:solidFill>
              </a:rPr>
              <a:t>4.</a:t>
            </a:r>
            <a:r>
              <a:rPr lang="zh-CN" altLang="en-US" sz="2800" b="1" dirty="0">
                <a:solidFill>
                  <a:schemeClr val="tx1"/>
                </a:solidFill>
              </a:rPr>
              <a:t>太虚幻境的故事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algn="l"/>
            <a:endParaRPr lang="en-US" altLang="zh-CN" dirty="0"/>
          </a:p>
          <a:p>
            <a:pPr algn="l"/>
            <a:endParaRPr lang="en-US" altLang="zh-CN" dirty="0"/>
          </a:p>
          <a:p>
            <a:pPr algn="l"/>
            <a:endParaRPr lang="en-US" altLang="zh-CN" dirty="0"/>
          </a:p>
          <a:p>
            <a:pPr algn="l"/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b="1" dirty="0"/>
              <a:t>第二讲  </a:t>
            </a:r>
            <a:br>
              <a:rPr lang="en-US" altLang="zh-CN" b="1" dirty="0"/>
            </a:br>
            <a:r>
              <a:rPr lang="en-US" altLang="zh-CN" b="1" dirty="0"/>
              <a:t>《</a:t>
            </a:r>
            <a:r>
              <a:rPr lang="zh-CN" altLang="en-US" b="1" dirty="0"/>
              <a:t>红楼梦</a:t>
            </a:r>
            <a:r>
              <a:rPr lang="en-US" altLang="zh-CN" b="1" dirty="0"/>
              <a:t>》</a:t>
            </a:r>
            <a:r>
              <a:rPr lang="zh-CN" altLang="en-US" b="1" dirty="0"/>
              <a:t>总纲：前五回释读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贾雨村的内心挣扎与终极取向（</a:t>
            </a:r>
            <a:r>
              <a:rPr lang="en-US" altLang="zh-CN" b="1" dirty="0">
                <a:solidFill>
                  <a:schemeClr val="tx1"/>
                </a:solidFill>
              </a:rPr>
              <a:t>I</a:t>
            </a:r>
            <a:r>
              <a:rPr lang="zh-CN" altLang="en-US" b="1" dirty="0">
                <a:solidFill>
                  <a:schemeClr val="tx1"/>
                </a:solidFill>
              </a:rPr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964488" cy="5760640"/>
          </a:xfrm>
        </p:spPr>
        <p:txBody>
          <a:bodyPr/>
          <a:lstStyle/>
          <a:p>
            <a:r>
              <a:rPr lang="zh-CN" altLang="en-US" dirty="0"/>
              <a:t>初入官场的理想与才干：</a:t>
            </a:r>
            <a:r>
              <a:rPr lang="en-US" altLang="zh-CN" dirty="0"/>
              <a:t>”</a:t>
            </a:r>
            <a:r>
              <a:rPr lang="zh-CN" altLang="en-US" dirty="0"/>
              <a:t>至大比之期，不料他十分得意，已会了进士，选入外班，今已升了本府知府。虽</a:t>
            </a:r>
            <a:r>
              <a:rPr lang="zh-CN" altLang="en-US" b="1" dirty="0">
                <a:solidFill>
                  <a:srgbClr val="0070C0"/>
                </a:solidFill>
              </a:rPr>
              <a:t>才干优长</a:t>
            </a:r>
            <a:r>
              <a:rPr lang="zh-CN" altLang="en-US" dirty="0"/>
              <a:t>，未免有些贪酷之弊；且又恃才侮上，那些官员皆侧目而视。不上一年，便被上司寻了个空隙，作成一本，参他“生情狡猾，擅纂礼仪，且沽清正之名，而暗结虎狼之属，致使地方多事，民命不堪”等语。龙颜大怒，即批革职。该部文书一到，本府官员无不喜悦。那雨村心中虽十分惭恨，</a:t>
            </a:r>
            <a:r>
              <a:rPr lang="zh-CN" altLang="en-US" b="1" dirty="0">
                <a:solidFill>
                  <a:srgbClr val="0070C0"/>
                </a:solidFill>
              </a:rPr>
              <a:t>却面上全无一点怨色</a:t>
            </a:r>
            <a:r>
              <a:rPr lang="zh-CN" altLang="en-US" dirty="0"/>
              <a:t>，仍是嘻笑自若，交代过公事，将历年做官积的些资本并家小人属送至原籍，安排妥协，却是自己担风袖月，游览天下胜迹。</a:t>
            </a:r>
            <a:r>
              <a:rPr lang="en-US" altLang="zh-CN" dirty="0"/>
              <a:t>”</a:t>
            </a:r>
          </a:p>
          <a:p>
            <a:r>
              <a:rPr lang="zh-CN" altLang="en-US" dirty="0"/>
              <a:t>处置英莲一案与再入官场的人格转变：门子</a:t>
            </a:r>
            <a:r>
              <a:rPr lang="en-US" altLang="zh-CN" dirty="0"/>
              <a:t>“老爷何不顺水行舟，作个整人情，将此案了结</a:t>
            </a:r>
            <a:r>
              <a:rPr lang="zh-CN" altLang="en-US" dirty="0"/>
              <a:t>。</a:t>
            </a:r>
            <a:r>
              <a:rPr lang="en-US" altLang="zh-CN" dirty="0"/>
              <a:t>”“徇情枉法，胡乱判断了此案”</a:t>
            </a:r>
            <a:r>
              <a:rPr lang="zh-CN" altLang="en-US" dirty="0"/>
              <a:t>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4955"/>
            <a:ext cx="7772400" cy="488950"/>
          </a:xfrm>
        </p:spPr>
        <p:txBody>
          <a:bodyPr>
            <a:normAutofit fontScale="90000"/>
          </a:bodyPr>
          <a:lstStyle/>
          <a:p>
            <a:r>
              <a:rPr lang="zh-CN" altLang="en-US" b="1" dirty="0"/>
              <a:t>贾雨村的内心挣扎与终极取向（</a:t>
            </a:r>
            <a:r>
              <a:rPr lang="en-US" altLang="zh-CN" b="1" dirty="0"/>
              <a:t>II</a:t>
            </a:r>
            <a:r>
              <a:rPr lang="zh-CN" altLang="en-US" b="1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87655" y="763905"/>
            <a:ext cx="8568690" cy="6208395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初闻英莲被拐：</a:t>
            </a:r>
            <a:r>
              <a:rPr lang="en-US" altLang="zh-CN" sz="2400" dirty="0"/>
              <a:t>“</a:t>
            </a:r>
            <a:r>
              <a:rPr lang="zh-CN" altLang="en-US" sz="2400" b="1" dirty="0">
                <a:solidFill>
                  <a:srgbClr val="0070C0"/>
                </a:solidFill>
              </a:rPr>
              <a:t>不妨</a:t>
            </a:r>
            <a:r>
              <a:rPr lang="zh-CN" altLang="en-US" sz="2400" dirty="0"/>
              <a:t>，我自使番役务必探访回来。</a:t>
            </a:r>
            <a:r>
              <a:rPr lang="en-US" altLang="zh-CN" sz="2400" dirty="0"/>
              <a:t>”</a:t>
            </a:r>
          </a:p>
          <a:p>
            <a:r>
              <a:rPr lang="zh-CN" altLang="en-US" sz="2400" dirty="0"/>
              <a:t>初闻报案：</a:t>
            </a:r>
            <a:r>
              <a:rPr lang="en-US" altLang="zh-CN" sz="2400" dirty="0"/>
              <a:t>“</a:t>
            </a:r>
            <a:r>
              <a:rPr lang="zh-CN" altLang="en-US" sz="2400" dirty="0"/>
              <a:t>雨村听了</a:t>
            </a:r>
            <a:r>
              <a:rPr lang="zh-CN" altLang="en-US" sz="2400" b="1" dirty="0">
                <a:solidFill>
                  <a:srgbClr val="0070C0"/>
                </a:solidFill>
              </a:rPr>
              <a:t>大怒</a:t>
            </a:r>
            <a:r>
              <a:rPr lang="zh-CN" altLang="en-US" sz="2400" dirty="0"/>
              <a:t>道：</a:t>
            </a:r>
            <a:r>
              <a:rPr lang="en-US" altLang="zh-CN" sz="2400" dirty="0"/>
              <a:t>‘</a:t>
            </a:r>
            <a:r>
              <a:rPr lang="zh-CN" altLang="en-US" sz="2400" dirty="0"/>
              <a:t>岂有这样放屁的事！打死人命就白白的走了，再拿不来的！</a:t>
            </a:r>
            <a:r>
              <a:rPr lang="en-US" altLang="zh-CN" sz="2400" dirty="0"/>
              <a:t>’</a:t>
            </a:r>
            <a:r>
              <a:rPr lang="zh-CN" altLang="en-US" sz="2400" dirty="0"/>
              <a:t>”雨村笑道：“贫贱之交不可忘。你我故人也，二则此系私室，既欲长谈，岂有不坐之理？”</a:t>
            </a:r>
          </a:p>
          <a:p>
            <a:r>
              <a:rPr lang="zh-CN" altLang="en-US" sz="2400" dirty="0"/>
              <a:t>识得护官符：</a:t>
            </a:r>
            <a:r>
              <a:rPr lang="en-US" altLang="zh-CN" sz="2400" dirty="0"/>
              <a:t>“</a:t>
            </a:r>
            <a:r>
              <a:rPr lang="en-US" altLang="zh-CN" sz="2400" dirty="0" err="1"/>
              <a:t>只目今这官司</a:t>
            </a:r>
            <a:r>
              <a:rPr lang="en-US" altLang="zh-CN" sz="2400" dirty="0"/>
              <a:t>，</a:t>
            </a:r>
            <a:r>
              <a:rPr lang="zh-CN" altLang="en-US" sz="2400" b="1" dirty="0">
                <a:solidFill>
                  <a:srgbClr val="0070C0"/>
                </a:solidFill>
              </a:rPr>
              <a:t>如何</a:t>
            </a:r>
            <a:r>
              <a:rPr lang="en-US" altLang="zh-CN" sz="2400" dirty="0" err="1"/>
              <a:t>剖断</a:t>
            </a:r>
            <a:r>
              <a:rPr lang="zh-CN" altLang="en-US" sz="2400" b="1" dirty="0">
                <a:solidFill>
                  <a:srgbClr val="0070C0"/>
                </a:solidFill>
              </a:rPr>
              <a:t>才好</a:t>
            </a:r>
            <a:r>
              <a:rPr lang="zh-CN" altLang="en-US" sz="2400" dirty="0"/>
              <a:t>？</a:t>
            </a:r>
            <a:r>
              <a:rPr lang="en-US" altLang="zh-CN" sz="2400" dirty="0"/>
              <a:t>”“</a:t>
            </a:r>
            <a:r>
              <a:rPr lang="en-US" altLang="zh-CN" sz="2400" dirty="0" err="1"/>
              <a:t>但事关人命，蒙皇上隆恩，起复委用，实是重生再造，正当殚心竭力图报之时，岂可因私而废法？是我实不能忍为者</a:t>
            </a:r>
            <a:r>
              <a:rPr lang="en-US" altLang="zh-CN" sz="2400" dirty="0"/>
              <a:t>。”“</a:t>
            </a:r>
            <a:r>
              <a:rPr lang="en-US" altLang="zh-CN" sz="2400" dirty="0" err="1"/>
              <a:t>雨村</a:t>
            </a:r>
            <a:r>
              <a:rPr lang="zh-CN" altLang="en-US" sz="2400" b="1" dirty="0">
                <a:solidFill>
                  <a:srgbClr val="0070C0"/>
                </a:solidFill>
              </a:rPr>
              <a:t>低了半日头</a:t>
            </a:r>
            <a:r>
              <a:rPr lang="en-US" altLang="zh-CN" sz="2400" dirty="0"/>
              <a:t>……</a:t>
            </a:r>
            <a:r>
              <a:rPr lang="en-US" altLang="zh-CN" sz="2400" dirty="0" err="1"/>
              <a:t>雨村笑道</a:t>
            </a:r>
            <a:r>
              <a:rPr lang="en-US" altLang="zh-CN" sz="2400" dirty="0"/>
              <a:t>：‘</a:t>
            </a:r>
            <a:r>
              <a:rPr lang="en-US" altLang="zh-CN" sz="2400" dirty="0" err="1"/>
              <a:t>不妥，不妥。等我再</a:t>
            </a:r>
            <a:r>
              <a:rPr lang="zh-CN" altLang="en-US" sz="2400" b="1" dirty="0">
                <a:solidFill>
                  <a:srgbClr val="0070C0"/>
                </a:solidFill>
              </a:rPr>
              <a:t>斟酌斟酌</a:t>
            </a:r>
            <a:r>
              <a:rPr lang="en-US" altLang="zh-CN" sz="2400" dirty="0"/>
              <a:t>，</a:t>
            </a:r>
            <a:r>
              <a:rPr lang="en-US" altLang="zh-CN" sz="2400" dirty="0" err="1"/>
              <a:t>或可压服口声</a:t>
            </a:r>
            <a:r>
              <a:rPr lang="en-US" altLang="zh-CN" sz="2400" dirty="0"/>
              <a:t>。’……</a:t>
            </a:r>
            <a:r>
              <a:rPr lang="en-US" altLang="zh-CN" sz="2400" dirty="0" err="1"/>
              <a:t>雨村便</a:t>
            </a:r>
            <a:r>
              <a:rPr lang="zh-CN" altLang="en-US" sz="2400" b="1" dirty="0">
                <a:solidFill>
                  <a:srgbClr val="0070C0"/>
                </a:solidFill>
              </a:rPr>
              <a:t>徇情枉法，胡乱判断</a:t>
            </a:r>
            <a:r>
              <a:rPr lang="en-US" altLang="zh-CN" sz="2400" dirty="0" err="1"/>
              <a:t>了此案</a:t>
            </a:r>
            <a:r>
              <a:rPr lang="en-US" altLang="zh-CN" sz="2400" dirty="0"/>
              <a:t>……</a:t>
            </a:r>
            <a:r>
              <a:rPr lang="zh-CN" altLang="en-US" sz="2400" b="1" dirty="0">
                <a:solidFill>
                  <a:srgbClr val="0070C0"/>
                </a:solidFill>
              </a:rPr>
              <a:t>急忙</a:t>
            </a:r>
            <a:r>
              <a:rPr lang="en-US" altLang="zh-CN" sz="2400" dirty="0" err="1"/>
              <a:t>作书信二封，与贾政并京营节度使王子腾，不过说‘令甥之事已完，不必过虑’等语</a:t>
            </a:r>
            <a:r>
              <a:rPr lang="en-US" altLang="zh-CN" sz="2400" dirty="0"/>
              <a:t>。……</a:t>
            </a:r>
            <a:r>
              <a:rPr lang="en-US" altLang="zh-CN" sz="2400" dirty="0" err="1"/>
              <a:t>雨村又</a:t>
            </a:r>
            <a:r>
              <a:rPr lang="zh-CN" altLang="en-US" sz="2400" b="1" dirty="0">
                <a:solidFill>
                  <a:srgbClr val="0070C0"/>
                </a:solidFill>
              </a:rPr>
              <a:t>恐</a:t>
            </a:r>
            <a:r>
              <a:rPr lang="en-US" altLang="zh-CN" sz="2400" dirty="0" err="1"/>
              <a:t>他对人说出当日贫贱时的事来，因此心中大不乐业，后来到底</a:t>
            </a:r>
            <a:r>
              <a:rPr lang="zh-CN" altLang="en-US" sz="2400" b="1" dirty="0">
                <a:solidFill>
                  <a:srgbClr val="0070C0"/>
                </a:solidFill>
              </a:rPr>
              <a:t>寻了个不是</a:t>
            </a:r>
            <a:r>
              <a:rPr lang="en-US" altLang="zh-CN" sz="2400" dirty="0"/>
              <a:t>，</a:t>
            </a:r>
            <a:r>
              <a:rPr lang="en-US" altLang="zh-CN" sz="2400" dirty="0" err="1"/>
              <a:t>远远的充发了他才罢</a:t>
            </a:r>
            <a:r>
              <a:rPr lang="zh-CN" altLang="en-US" sz="2400" dirty="0"/>
              <a:t>。</a:t>
            </a:r>
            <a:r>
              <a:rPr lang="en-US" altLang="zh-CN" sz="2400" dirty="0"/>
              <a:t>”</a:t>
            </a:r>
          </a:p>
          <a:p>
            <a:r>
              <a:rPr lang="zh-CN" altLang="en-US" sz="2400" dirty="0"/>
              <a:t>终极取向：良心沉沦。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144145"/>
            <a:ext cx="7772400" cy="58801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/>
              <a:t>从贾雨村看</a:t>
            </a:r>
            <a:r>
              <a:rPr lang="en-US" altLang="zh-CN" b="1" dirty="0"/>
              <a:t>“</a:t>
            </a:r>
            <a:r>
              <a:rPr lang="zh-CN" altLang="en-US" b="1" dirty="0"/>
              <a:t>士</a:t>
            </a:r>
            <a:r>
              <a:rPr lang="en-US" altLang="zh-CN" b="1" dirty="0"/>
              <a:t>”</a:t>
            </a:r>
            <a:r>
              <a:rPr lang="zh-CN" altLang="en-US" b="1" dirty="0"/>
              <a:t>人形象的沦落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17805" y="732155"/>
            <a:ext cx="8707755" cy="5937205"/>
          </a:xfrm>
        </p:spPr>
        <p:txBody>
          <a:bodyPr>
            <a:normAutofit lnSpcReduction="10000"/>
          </a:bodyPr>
          <a:lstStyle/>
          <a:p>
            <a:r>
              <a:rPr lang="en-US" altLang="zh-CN" sz="2800" dirty="0"/>
              <a:t>“</a:t>
            </a:r>
            <a:r>
              <a:rPr lang="zh-CN" altLang="en-US" sz="2800" dirty="0"/>
              <a:t>士</a:t>
            </a:r>
            <a:r>
              <a:rPr lang="en-US" altLang="zh-CN" sz="2800" dirty="0"/>
              <a:t>”</a:t>
            </a:r>
            <a:r>
              <a:rPr lang="zh-CN" altLang="en-US" sz="2800" dirty="0"/>
              <a:t>的社会意义：士不可不弘毅，任重而道远。（《论语·泰伯》）</a:t>
            </a:r>
          </a:p>
          <a:p>
            <a:r>
              <a:rPr lang="en-US" altLang="zh-CN" sz="2800" dirty="0"/>
              <a:t>“</a:t>
            </a:r>
            <a:r>
              <a:rPr lang="zh-CN" altLang="en-US" sz="2800" dirty="0"/>
              <a:t>士</a:t>
            </a:r>
            <a:r>
              <a:rPr lang="en-US" altLang="zh-CN" sz="2800" dirty="0"/>
              <a:t>”</a:t>
            </a:r>
            <a:r>
              <a:rPr lang="zh-CN" altLang="en-US" sz="2800" dirty="0"/>
              <a:t>的培养：《论语·子张》：“子夏曰：‘仕而优则学，学而优则仕。’”</a:t>
            </a:r>
          </a:p>
          <a:p>
            <a:r>
              <a:rPr lang="zh-CN" altLang="en-US" sz="2800" dirty="0"/>
              <a:t>科举制为读书人提供的机遇：</a:t>
            </a:r>
          </a:p>
          <a:p>
            <a:pPr marL="0" indent="0">
              <a:buNone/>
            </a:pPr>
            <a:r>
              <a:rPr lang="zh-CN" altLang="en-US" sz="2800" dirty="0"/>
              <a:t>贾雨村的出身：</a:t>
            </a:r>
            <a:r>
              <a:rPr lang="en-US" altLang="zh-CN" sz="2800" dirty="0"/>
              <a:t>“</a:t>
            </a:r>
            <a:r>
              <a:rPr lang="zh-CN" altLang="en-US" sz="2800" dirty="0"/>
              <a:t>葫芦庙内寄居的一个穷儒──姓贾名化、表字时飞、别号雨村者走了出来。这贾雨村原系胡州人氏，也是诗书仕宦之族，因他生于末世，父母祖宗根基已尽，人口衰丧，只剩得他一身一口，在家乡无益，因进京求取功名，再整基业。自前岁来此，又淹蹇住了，暂寄庙中安身，每日卖字作文为生。</a:t>
            </a:r>
            <a:r>
              <a:rPr lang="en-US" altLang="zh-CN" sz="2800" dirty="0"/>
              <a:t>”</a:t>
            </a:r>
          </a:p>
          <a:p>
            <a:r>
              <a:rPr lang="en-US" altLang="zh-CN" sz="2800" dirty="0"/>
              <a:t>“</a:t>
            </a:r>
            <a:r>
              <a:rPr lang="zh-CN" altLang="en-US" sz="2800" dirty="0"/>
              <a:t>儒术</a:t>
            </a:r>
            <a:r>
              <a:rPr lang="en-US" altLang="zh-CN" sz="2800" dirty="0"/>
              <a:t>”</a:t>
            </a:r>
            <a:r>
              <a:rPr lang="zh-CN" altLang="en-US" sz="2800" dirty="0"/>
              <a:t>使士人沦丧为工具，</a:t>
            </a:r>
            <a:r>
              <a:rPr lang="en-US" altLang="zh-CN" sz="2800" dirty="0"/>
              <a:t>“</a:t>
            </a:r>
            <a:r>
              <a:rPr lang="zh-CN" altLang="en-US" sz="2800" dirty="0"/>
              <a:t>因嫌纱帽小，致使锁枷杠。</a:t>
            </a:r>
            <a:r>
              <a:rPr lang="en-US" altLang="zh-CN" sz="2800" dirty="0"/>
              <a:t>”</a:t>
            </a:r>
            <a:r>
              <a:rPr lang="zh-CN" altLang="en-US" sz="2800" dirty="0"/>
              <a:t>贾雨村是代表，也是贾兰的影射。</a:t>
            </a:r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050" y="274955"/>
            <a:ext cx="9050655" cy="1015365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b="1" dirty="0">
                <a:solidFill>
                  <a:schemeClr val="tx1"/>
                </a:solidFill>
              </a:rPr>
              <a:t>甄士隐与贾雨村在小说中的结构作用与象征意义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928992" cy="5097780"/>
          </a:xfrm>
        </p:spPr>
        <p:txBody>
          <a:bodyPr>
            <a:normAutofit lnSpcReduction="10000"/>
          </a:bodyPr>
          <a:lstStyle/>
          <a:p>
            <a:r>
              <a:rPr lang="zh-CN" altLang="en-US" sz="3200" dirty="0"/>
              <a:t>结构作用：引出人物 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贾雨村</a:t>
            </a:r>
            <a:r>
              <a:rPr lang="en-US" altLang="zh-CN" sz="3200" dirty="0"/>
              <a:t>——</a:t>
            </a:r>
            <a:r>
              <a:rPr lang="zh-CN" altLang="en-US" sz="3200" dirty="0"/>
              <a:t>林黛玉进贾府</a:t>
            </a:r>
          </a:p>
          <a:p>
            <a:pPr marL="0" indent="0">
              <a:buNone/>
            </a:pPr>
            <a:r>
              <a:rPr lang="zh-CN" altLang="en-US" sz="3200" dirty="0"/>
              <a:t>贾雨村</a:t>
            </a:r>
            <a:r>
              <a:rPr lang="en-US" altLang="zh-CN" sz="3200" dirty="0"/>
              <a:t>——</a:t>
            </a:r>
            <a:r>
              <a:rPr lang="zh-CN" altLang="en-US" sz="3200" dirty="0"/>
              <a:t>甄宝玉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贾雨村</a:t>
            </a:r>
            <a:r>
              <a:rPr lang="en-US" altLang="zh-CN" sz="3200" dirty="0"/>
              <a:t>——</a:t>
            </a:r>
            <a:r>
              <a:rPr lang="zh-CN" altLang="en-US" sz="3200" dirty="0"/>
              <a:t>英莲</a:t>
            </a:r>
            <a:r>
              <a:rPr lang="en-US" altLang="zh-CN" sz="3200" dirty="0"/>
              <a:t>/</a:t>
            </a:r>
            <a:r>
              <a:rPr lang="zh-CN" altLang="en-US" sz="3200" dirty="0"/>
              <a:t>香菱</a:t>
            </a:r>
          </a:p>
          <a:p>
            <a:r>
              <a:rPr lang="zh-CN" altLang="en-US" sz="3200" dirty="0"/>
              <a:t>象征意义：真事隐去</a:t>
            </a:r>
            <a:r>
              <a:rPr lang="en-US" altLang="zh-CN" sz="3200" dirty="0"/>
              <a:t>——</a:t>
            </a:r>
            <a:r>
              <a:rPr lang="zh-CN" altLang="en-US" sz="3200" dirty="0"/>
              <a:t>假语村言</a:t>
            </a:r>
          </a:p>
          <a:p>
            <a:pPr marL="0" indent="0">
              <a:buNone/>
            </a:pPr>
            <a:r>
              <a:rPr lang="zh-CN" altLang="en-US" sz="3200" dirty="0"/>
              <a:t>贾雨村论天地生人规律时的智慧：</a:t>
            </a:r>
            <a:r>
              <a:rPr lang="en-US" altLang="zh-CN" sz="3200" dirty="0"/>
              <a:t>“</a:t>
            </a:r>
            <a:r>
              <a:rPr lang="en-US" altLang="zh-CN" sz="3200" dirty="0" err="1"/>
              <a:t>雨村罕然厉色忙止道</a:t>
            </a:r>
            <a:r>
              <a:rPr lang="en-US" altLang="zh-CN" sz="3200" dirty="0"/>
              <a:t>：</a:t>
            </a:r>
            <a:r>
              <a:rPr lang="zh-CN" altLang="en-US" sz="3200" dirty="0"/>
              <a:t>‘</a:t>
            </a:r>
            <a:r>
              <a:rPr lang="en-US" altLang="zh-CN" sz="3200" dirty="0" err="1"/>
              <a:t>非也！可惜你们不知道这人来历。大约政老前辈也错以淫魔色鬼看待了。若非多读书识事，加以致知格物之功，悟道参玄之力，不能知也</a:t>
            </a:r>
            <a:r>
              <a:rPr lang="en-US" altLang="zh-CN" sz="3200" dirty="0"/>
              <a:t>。</a:t>
            </a:r>
            <a:r>
              <a:rPr lang="zh-CN" altLang="en-US" sz="3200" dirty="0"/>
              <a:t>’”（第二回）</a:t>
            </a:r>
            <a:endParaRPr lang="en-US" altLang="zh-CN" sz="3200" dirty="0"/>
          </a:p>
          <a:p>
            <a:pPr marL="0" indent="0">
              <a:buNone/>
            </a:pP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b="1" dirty="0">
                <a:solidFill>
                  <a:schemeClr val="accent1"/>
                </a:solidFill>
              </a:rPr>
              <a:t>贾府的终极命运</a:t>
            </a:r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856984" cy="457200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冷子兴的介绍</a:t>
            </a:r>
            <a:r>
              <a:rPr lang="en-US" altLang="zh-CN" sz="3600" b="1" dirty="0"/>
              <a:t>——</a:t>
            </a:r>
            <a:r>
              <a:rPr lang="zh-CN" altLang="en-US" sz="3600" b="1" dirty="0"/>
              <a:t>经济与人才双重危机</a:t>
            </a:r>
          </a:p>
          <a:p>
            <a:r>
              <a:rPr lang="zh-CN" altLang="en-US" sz="3600" b="1" dirty="0"/>
              <a:t>林如海的介绍</a:t>
            </a:r>
            <a:r>
              <a:rPr lang="en-US" altLang="zh-CN" sz="3600" b="1" dirty="0"/>
              <a:t>——</a:t>
            </a:r>
            <a:r>
              <a:rPr lang="zh-CN" altLang="en-US" sz="3600" b="1" dirty="0"/>
              <a:t>诗礼传家</a:t>
            </a:r>
          </a:p>
          <a:p>
            <a:r>
              <a:rPr lang="zh-CN" altLang="en-US" sz="3600" b="1" dirty="0"/>
              <a:t>林黛玉的观察</a:t>
            </a:r>
            <a:r>
              <a:rPr lang="en-US" altLang="zh-CN" sz="3600" b="1" dirty="0"/>
              <a:t>——</a:t>
            </a:r>
            <a:r>
              <a:rPr lang="zh-CN" altLang="en-US" sz="3600" b="1" dirty="0"/>
              <a:t>世家的气象</a:t>
            </a:r>
          </a:p>
          <a:p>
            <a:r>
              <a:rPr lang="zh-CN" altLang="en-US" sz="3600" b="1" dirty="0"/>
              <a:t>荣宁二公之灵</a:t>
            </a:r>
            <a:r>
              <a:rPr lang="en-US" altLang="zh-CN" sz="3600" b="1" dirty="0"/>
              <a:t>——</a:t>
            </a:r>
            <a:r>
              <a:rPr lang="zh-CN" altLang="en-US" sz="3600" b="1" dirty="0"/>
              <a:t>对家族未来的预见</a:t>
            </a:r>
          </a:p>
          <a:p>
            <a:r>
              <a:rPr lang="en-US" altLang="zh-CN" sz="3600" b="1" dirty="0"/>
              <a:t>《</a:t>
            </a:r>
            <a:r>
              <a:rPr lang="zh-CN" altLang="en-US" sz="3600" b="1" dirty="0"/>
              <a:t>好了歌解</a:t>
            </a:r>
            <a:r>
              <a:rPr lang="en-US" altLang="zh-CN" sz="3600" b="1" dirty="0"/>
              <a:t>》</a:t>
            </a:r>
            <a:r>
              <a:rPr lang="zh-CN" altLang="en-US" sz="3600" b="1" dirty="0"/>
              <a:t>释读</a:t>
            </a:r>
            <a:r>
              <a:rPr lang="en-US" altLang="zh-CN" sz="3600" b="1" dirty="0"/>
              <a:t>——</a:t>
            </a:r>
            <a:r>
              <a:rPr lang="zh-CN" altLang="en-US" sz="3600" b="1" dirty="0"/>
              <a:t>对贾府命运的交待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673100"/>
            <a:ext cx="7772400" cy="74485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</a:rPr>
              <a:t>冷子兴的介绍——经济与人才双重危机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03200" y="1447800"/>
            <a:ext cx="8483600" cy="5077544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冷子兴笑道：“亏你是进士出身，原来不通！古人有云：</a:t>
            </a:r>
            <a:r>
              <a:rPr lang="zh-CN" altLang="en-US" sz="3200" u="sng" dirty="0"/>
              <a:t>‘</a:t>
            </a:r>
            <a:r>
              <a:rPr lang="zh-CN" altLang="en-US" sz="3200" b="1" u="sng" dirty="0"/>
              <a:t>百足之虫，死而不僵。</a:t>
            </a:r>
            <a:r>
              <a:rPr lang="zh-CN" altLang="en-US" sz="3200" u="sng" dirty="0"/>
              <a:t>’</a:t>
            </a:r>
            <a:r>
              <a:rPr lang="zh-CN" altLang="en-US" sz="3200" dirty="0"/>
              <a:t>如今虽说不及先年那样兴盛，较之平常仕宦之家，到底气像不同。如今生齿日繁，事务日盛，主仆上下，安富尊荣者尽多，运筹谋画者无一；其日用排场费用，又不能将就省俭，如今外面的架子虽未甚倒，内囊却也尽上来了。这还是小事。更有一件大事：谁知这样钟鸣鼎食之家，翰墨诗书之族，如今的儿孙，竟一代不如一代了！</a:t>
            </a:r>
            <a:r>
              <a:rPr lang="zh-CN" altLang="en-US" sz="2800" dirty="0"/>
              <a:t>”（第二回）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4955"/>
            <a:ext cx="7772400" cy="887095"/>
          </a:xfrm>
        </p:spPr>
        <p:txBody>
          <a:bodyPr/>
          <a:lstStyle/>
          <a:p>
            <a:r>
              <a:rPr lang="zh-CN" altLang="en-US" b="1" dirty="0">
                <a:solidFill>
                  <a:schemeClr val="tx1"/>
                </a:solidFill>
              </a:rPr>
              <a:t>林如海的介绍——诗礼传家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45440" y="1447800"/>
            <a:ext cx="8341360" cy="4984115"/>
          </a:xfrm>
        </p:spPr>
        <p:txBody>
          <a:bodyPr/>
          <a:lstStyle/>
          <a:p>
            <a:r>
              <a:rPr lang="zh-CN" altLang="en-US" sz="3600" dirty="0"/>
              <a:t>如海笑道：“若论舍亲，与尊兄犹系同谱，乃荣公之孙：大内兄现袭一等将军，名赦，字恩侯，二内兄名政，字存周，现任工部员外郎，其为人谦恭厚道，大有祖父遗风，非膏粱轻薄仕宦之流，故弟方致书烦托。否则不但有污尊兄之清操，即弟亦不屑为矣。</a:t>
            </a:r>
            <a:r>
              <a:rPr lang="zh-CN" altLang="en-US" sz="3200" dirty="0"/>
              <a:t>”（第三回）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4955"/>
            <a:ext cx="7772400" cy="588010"/>
          </a:xfrm>
        </p:spPr>
        <p:txBody>
          <a:bodyPr>
            <a:normAutofit fontScale="90000"/>
          </a:bodyPr>
          <a:lstStyle/>
          <a:p>
            <a:r>
              <a:rPr lang="zh-CN" altLang="en-US" b="1"/>
              <a:t>林黛玉的观察——世家的气象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03835" y="863600"/>
            <a:ext cx="8722995" cy="5582285"/>
          </a:xfrm>
        </p:spPr>
        <p:txBody>
          <a:bodyPr/>
          <a:lstStyle/>
          <a:p>
            <a:r>
              <a:rPr lang="en-US" altLang="zh-CN" dirty="0"/>
              <a:t>“</a:t>
            </a:r>
            <a:r>
              <a:rPr lang="zh-CN" altLang="en-US" dirty="0"/>
              <a:t>这林黛玉常听得母亲说过，他外祖母家与别家不同。他近日所见的这几个</a:t>
            </a:r>
            <a:r>
              <a:rPr lang="zh-CN" altLang="en-US" b="1" dirty="0">
                <a:solidFill>
                  <a:srgbClr val="0070C0"/>
                </a:solidFill>
              </a:rPr>
              <a:t>三等仆妇，吃穿用度</a:t>
            </a:r>
            <a:r>
              <a:rPr lang="zh-CN" altLang="en-US" dirty="0"/>
              <a:t>，已是不凡了，何况今至其家。因此步步留心，时时在意，不肯轻易多说一句话，多行一步路，惟恐被人耻笑了他去。</a:t>
            </a:r>
            <a:r>
              <a:rPr lang="en-US" altLang="zh-CN" dirty="0"/>
              <a:t>”</a:t>
            </a:r>
          </a:p>
          <a:p>
            <a:r>
              <a:rPr lang="en-US" altLang="zh-CN" dirty="0"/>
              <a:t>“</a:t>
            </a:r>
            <a:r>
              <a:rPr lang="en-US" altLang="zh-CN" dirty="0" err="1"/>
              <a:t>老嬷嬷们让黛玉炕上坐，炕沿上却有两个锦褥对设，黛玉度其</a:t>
            </a:r>
            <a:r>
              <a:rPr lang="zh-CN" altLang="en-US" b="1" dirty="0">
                <a:solidFill>
                  <a:srgbClr val="0070C0"/>
                </a:solidFill>
              </a:rPr>
              <a:t>位次</a:t>
            </a:r>
            <a:r>
              <a:rPr lang="en-US" altLang="zh-CN" dirty="0"/>
              <a:t>，便不上炕，只向东边椅子上坐了。本房内的丫鬟忙捧上茶来。黛玉一面吃茶，一面打谅这些丫鬟们，妆饰衣裙，举止行动，果亦与别家不同。”</a:t>
            </a:r>
          </a:p>
          <a:p>
            <a:r>
              <a:rPr lang="en-US" altLang="zh-CN" dirty="0"/>
              <a:t>“</a:t>
            </a:r>
            <a:r>
              <a:rPr lang="en-US" altLang="zh-CN" dirty="0" err="1"/>
              <a:t>今黛玉见了这里许多事情</a:t>
            </a:r>
            <a:r>
              <a:rPr lang="zh-CN" altLang="en-US" b="1" dirty="0">
                <a:solidFill>
                  <a:srgbClr val="0070C0"/>
                </a:solidFill>
              </a:rPr>
              <a:t>不合家中之式</a:t>
            </a:r>
            <a:r>
              <a:rPr lang="en-US" altLang="zh-CN" dirty="0"/>
              <a:t>，不得不随的，少不得一一改过来，因而接了茶。早见人又捧过漱盂来，黛玉也照样漱了口。盥手毕，又捧上茶来，这方是吃的茶。”脂批云:“今黛玉若不漱此茶,或饮一口,不无(为)</a:t>
            </a:r>
            <a:r>
              <a:rPr lang="en-US" altLang="zh-CN" dirty="0" err="1"/>
              <a:t>荣婢所诮乎。观此则知黛玉平生之心思过人</a:t>
            </a:r>
            <a:r>
              <a:rPr lang="en-US" altLang="zh-CN" dirty="0"/>
              <a:t>。”</a:t>
            </a:r>
            <a:r>
              <a:rPr lang="zh-CN" altLang="en-US" dirty="0"/>
              <a:t>（第三回）</a:t>
            </a:r>
            <a:endParaRPr lang="en-US" altLang="zh-C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2865" y="-33820"/>
            <a:ext cx="8724900" cy="1143000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chemeClr val="tx1"/>
                </a:solidFill>
              </a:rPr>
              <a:t>宁荣二公之灵的托付——对家族未来的预见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0" y="1220198"/>
            <a:ext cx="8792270" cy="5616624"/>
          </a:xfrm>
        </p:spPr>
        <p:txBody>
          <a:bodyPr>
            <a:noAutofit/>
          </a:bodyPr>
          <a:lstStyle/>
          <a:p>
            <a:r>
              <a:rPr lang="zh-CN" altLang="en-US" sz="3600" dirty="0"/>
              <a:t>警幻自述遇到荣宁二公之灵</a:t>
            </a:r>
            <a:r>
              <a:rPr lang="en-US" altLang="zh-CN" sz="3600" dirty="0"/>
              <a:t>“</a:t>
            </a:r>
            <a:r>
              <a:rPr lang="zh-CN" altLang="en-US" sz="3600" dirty="0"/>
              <a:t>嘱吾云：‘吾家自国朝定鼎以来，功名奕世，富贵传流，虽历百年，奈运终数尽，不可挽回者。故遗之子孙虽多，竟无可以继业。其中惟嫡孙宝玉一人，禀性乖张，生性怪谲，虽聪明灵慧，略可望成，无奈吾家运数合终，恐无人规引入正。幸仙姑偶来，万望先以情欲声色等事警其痴顽，或能使彼跳出迷人圈子，然后入于正路，亦吾兄弟之幸矣。’”（第五回）</a:t>
            </a:r>
            <a:endParaRPr lang="en-US" altLang="zh-CN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980805" cy="702310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《</a:t>
            </a:r>
            <a:r>
              <a:rPr lang="zh-CN" altLang="en-US" b="1">
                <a:solidFill>
                  <a:schemeClr val="tx1"/>
                </a:solidFill>
              </a:rPr>
              <a:t>好了歌解》释读——对贾府命运的交待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5895" y="1007110"/>
            <a:ext cx="8881110" cy="5680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陋室空堂，当年</a:t>
            </a:r>
            <a:r>
              <a:rPr lang="zh-CN" altLang="en-US" b="1" dirty="0">
                <a:solidFill>
                  <a:srgbClr val="0070C0"/>
                </a:solidFill>
              </a:rPr>
              <a:t>笏满床</a:t>
            </a:r>
            <a:r>
              <a:rPr lang="zh-CN" altLang="en-US" dirty="0"/>
              <a:t>，衰草枯杨，曾为歌舞场。</a:t>
            </a:r>
          </a:p>
          <a:p>
            <a:pPr marL="0" indent="0">
              <a:buNone/>
            </a:pPr>
            <a:r>
              <a:rPr lang="zh-CN" altLang="en-US" dirty="0"/>
              <a:t>蛛丝儿结满雕梁，绿纱今又糊在蓬窗上。</a:t>
            </a:r>
          </a:p>
          <a:p>
            <a:pPr marL="0" indent="0">
              <a:buNone/>
            </a:pPr>
            <a:r>
              <a:rPr lang="zh-CN" altLang="en-US" dirty="0"/>
              <a:t>说什么脂正浓，粉正香，如何两鬓又成霜？</a:t>
            </a:r>
          </a:p>
          <a:p>
            <a:pPr marL="0" indent="0">
              <a:buNone/>
            </a:pPr>
            <a:r>
              <a:rPr lang="zh-CN" altLang="en-US" dirty="0"/>
              <a:t>昨日黄土陇头送白骨，今宵红灯帐底卧鸳鸯。</a:t>
            </a:r>
          </a:p>
          <a:p>
            <a:pPr marL="0" indent="0">
              <a:buNone/>
            </a:pPr>
            <a:r>
              <a:rPr lang="zh-CN" altLang="en-US" dirty="0"/>
              <a:t>金满箱，银满箱，展眼</a:t>
            </a:r>
            <a:r>
              <a:rPr lang="zh-CN" altLang="en-US" b="1" dirty="0">
                <a:solidFill>
                  <a:srgbClr val="0070C0"/>
                </a:solidFill>
              </a:rPr>
              <a:t>乞丐</a:t>
            </a:r>
            <a:r>
              <a:rPr lang="zh-CN" altLang="en-US" dirty="0"/>
              <a:t>人皆谤。</a:t>
            </a:r>
          </a:p>
          <a:p>
            <a:pPr marL="0" indent="0">
              <a:buNone/>
            </a:pPr>
            <a:r>
              <a:rPr lang="zh-CN" altLang="en-US" dirty="0"/>
              <a:t>正叹他人命不长，那知自己归来丧！训有方，保不定日后作强梁。</a:t>
            </a:r>
          </a:p>
          <a:p>
            <a:pPr marL="0" indent="0">
              <a:buNone/>
            </a:pPr>
            <a:r>
              <a:rPr lang="zh-CN" altLang="en-US" dirty="0"/>
              <a:t>择膏粱，谁承望流落在烟花巷！因嫌纱帽小，致使锁枷杠；昨怜破袄寒，今嫌紫蟒长：乱烘烘你方唱罢我登场，反认他乡是故乡。甚荒唐，到头来都是为他人作嫁衣裳！</a:t>
            </a: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单圆角矩形 4"/>
          <p:cNvSpPr/>
          <p:nvPr/>
        </p:nvSpPr>
        <p:spPr>
          <a:xfrm>
            <a:off x="254869" y="5445224"/>
            <a:ext cx="8881745" cy="1394212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2400" b="1" dirty="0"/>
              <a:t>【对比】“眼看他起朱楼，眼看他宴宾客，眼看他楼塌了！这青苔碧瓦堆，俺曾睡风流觉，将五十年兴亡看饱。”（《桃花扇·余韵·离亭宴带歇拍煞》）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阅读与参考提示        </a:t>
            </a:r>
            <a:r>
              <a:rPr lang="zh-CN" altLang="en-US" sz="5400" b="1" dirty="0">
                <a:solidFill>
                  <a:srgbClr val="00B050"/>
                </a:solidFill>
                <a:latin typeface="MS UI Gothic" panose="020B0600070205080204" charset="-128"/>
                <a:ea typeface="MS UI Gothic" panose="020B0600070205080204" charset="-128"/>
              </a:rPr>
              <a:t>✍</a:t>
            </a:r>
            <a:endParaRPr lang="zh-CN" altLang="en-US" sz="5400" b="1" dirty="0">
              <a:solidFill>
                <a:srgbClr val="00B05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《</a:t>
            </a:r>
            <a:r>
              <a:rPr lang="zh-CN" altLang="en-US" sz="3200" dirty="0"/>
              <a:t>红楼梦</a:t>
            </a:r>
            <a:r>
              <a:rPr lang="en-US" altLang="zh-CN" sz="3200" dirty="0"/>
              <a:t>》</a:t>
            </a:r>
            <a:r>
              <a:rPr lang="zh-CN" altLang="en-US" sz="3200" dirty="0"/>
              <a:t>第</a:t>
            </a:r>
            <a:r>
              <a:rPr lang="en-US" altLang="zh-CN" sz="3200" dirty="0"/>
              <a:t>1-5</a:t>
            </a:r>
            <a:r>
              <a:rPr lang="zh-CN" altLang="en-US" sz="3200" dirty="0"/>
              <a:t>回；</a:t>
            </a:r>
            <a:endParaRPr lang="en-US" altLang="zh-CN" sz="3200" dirty="0"/>
          </a:p>
          <a:p>
            <a:r>
              <a:rPr lang="zh-CN" altLang="en-US" sz="3200" dirty="0"/>
              <a:t>听书：喜马拉雅电台欧丽娟</a:t>
            </a:r>
            <a:r>
              <a:rPr lang="en-US" altLang="zh-CN" sz="3200" dirty="0"/>
              <a:t>《</a:t>
            </a:r>
            <a:r>
              <a:rPr lang="zh-CN" altLang="en-US" sz="3200" dirty="0"/>
              <a:t>红楼梦</a:t>
            </a:r>
            <a:r>
              <a:rPr lang="en-US" altLang="zh-CN" sz="3200" dirty="0"/>
              <a:t>》</a:t>
            </a:r>
            <a:r>
              <a:rPr lang="zh-CN" altLang="en-US" sz="3200" dirty="0"/>
              <a:t>“香菱论”；</a:t>
            </a:r>
            <a:endParaRPr lang="en-US" altLang="zh-CN" sz="3200" dirty="0"/>
          </a:p>
          <a:p>
            <a:r>
              <a:rPr lang="zh-CN" altLang="en-US" sz="3200" dirty="0"/>
              <a:t>欧丽娟</a:t>
            </a:r>
            <a:r>
              <a:rPr lang="en-US" altLang="zh-CN" sz="3200" dirty="0"/>
              <a:t>《</a:t>
            </a:r>
            <a:r>
              <a:rPr lang="zh-CN" altLang="en-US" sz="3200" dirty="0"/>
              <a:t>香菱新论：兼探</a:t>
            </a:r>
            <a:r>
              <a:rPr lang="en-US" altLang="zh-CN" sz="3200" dirty="0"/>
              <a:t>《</a:t>
            </a:r>
            <a:r>
              <a:rPr lang="zh-CN" altLang="en-US" sz="3200" dirty="0"/>
              <a:t>红楼梦</a:t>
            </a:r>
            <a:r>
              <a:rPr lang="en-US" altLang="zh-CN" sz="3200" dirty="0"/>
              <a:t>》</a:t>
            </a:r>
            <a:r>
              <a:rPr lang="zh-CN" altLang="en-US" sz="3200" dirty="0"/>
              <a:t>的另类爱情观；（</a:t>
            </a:r>
            <a:r>
              <a:rPr lang="en-US" altLang="zh-CN" sz="3200" dirty="0">
                <a:hlinkClick r:id="rId2"/>
              </a:rPr>
              <a:t>http://www.5yedu.com/a64418.html</a:t>
            </a:r>
            <a:r>
              <a:rPr lang="zh-CN" altLang="en-US" sz="3200" dirty="0"/>
              <a:t>）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太虚幻境的故事</a:t>
            </a:r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229600" cy="5433467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太虚幻境牌坊上的对联</a:t>
            </a:r>
            <a:endParaRPr lang="en-US" altLang="zh-CN" sz="3200" dirty="0"/>
          </a:p>
          <a:p>
            <a:r>
              <a:rPr lang="zh-CN" altLang="en-US" sz="3200" dirty="0"/>
              <a:t>太虚幻境与大观园的对应</a:t>
            </a:r>
            <a:endParaRPr lang="en-US" altLang="zh-CN" sz="3200" dirty="0"/>
          </a:p>
          <a:p>
            <a:r>
              <a:rPr lang="zh-CN" altLang="en-US" sz="3200" dirty="0">
                <a:solidFill>
                  <a:srgbClr val="FF0000"/>
                </a:solidFill>
              </a:rPr>
              <a:t>假</a:t>
            </a:r>
            <a:r>
              <a:rPr lang="zh-CN" altLang="en-US" sz="3200" dirty="0"/>
              <a:t>作真时</a:t>
            </a:r>
            <a:r>
              <a:rPr lang="zh-CN" altLang="en-US" sz="3200" dirty="0">
                <a:solidFill>
                  <a:srgbClr val="FF0000"/>
                </a:solidFill>
              </a:rPr>
              <a:t>真</a:t>
            </a:r>
            <a:r>
              <a:rPr lang="zh-CN" altLang="en-US" sz="3200" dirty="0"/>
              <a:t>亦假，</a:t>
            </a:r>
            <a:r>
              <a:rPr lang="zh-CN" altLang="en-US" sz="3200" dirty="0">
                <a:solidFill>
                  <a:srgbClr val="FF0000"/>
                </a:solidFill>
              </a:rPr>
              <a:t>无</a:t>
            </a:r>
            <a:r>
              <a:rPr lang="zh-CN" altLang="en-US" sz="3200" dirty="0"/>
              <a:t>为有处</a:t>
            </a:r>
            <a:r>
              <a:rPr lang="zh-CN" altLang="en-US" sz="3200" dirty="0">
                <a:solidFill>
                  <a:srgbClr val="FF0000"/>
                </a:solidFill>
              </a:rPr>
              <a:t>有</a:t>
            </a:r>
            <a:r>
              <a:rPr lang="zh-CN" altLang="en-US" sz="3200" dirty="0"/>
              <a:t>还无。</a:t>
            </a:r>
            <a:endParaRPr lang="en-US" altLang="zh-CN" sz="3200" dirty="0"/>
          </a:p>
          <a:p>
            <a:r>
              <a:rPr lang="zh-CN" altLang="en-US" sz="3200" dirty="0"/>
              <a:t>警幻仙姑与迷津（指点迷津</a:t>
            </a:r>
            <a:r>
              <a:rPr lang="en-US" altLang="zh-CN" sz="3200" dirty="0"/>
              <a:t>—</a:t>
            </a:r>
            <a:r>
              <a:rPr lang="zh-CN" altLang="en-US" sz="3200" dirty="0"/>
              <a:t>堕入迷津）</a:t>
            </a:r>
            <a:endParaRPr lang="en-US" altLang="zh-CN" sz="3200" dirty="0"/>
          </a:p>
          <a:p>
            <a:r>
              <a:rPr lang="zh-CN" altLang="en-US" sz="3200" dirty="0"/>
              <a:t>贾宝玉眼中看十二金钗的命运与后文相对。</a:t>
            </a:r>
            <a:endParaRPr lang="en-US" altLang="zh-CN" sz="3200" dirty="0"/>
          </a:p>
          <a:p>
            <a:r>
              <a:rPr lang="zh-CN" altLang="en-US" sz="3200" dirty="0"/>
              <a:t>贾宝玉眼中所见的死亡：鲁迅</a:t>
            </a:r>
            <a:r>
              <a:rPr lang="en-US" altLang="zh-CN" sz="3200" dirty="0"/>
              <a:t>《</a:t>
            </a:r>
            <a:r>
              <a:rPr lang="zh-CN" altLang="en-US" sz="3200" dirty="0"/>
              <a:t>中国小说史略</a:t>
            </a:r>
            <a:r>
              <a:rPr lang="en-US" altLang="zh-CN" sz="3200" dirty="0"/>
              <a:t>》</a:t>
            </a:r>
            <a:r>
              <a:rPr lang="zh-CN" altLang="en-US" sz="3200" dirty="0"/>
              <a:t>评价：“宝玉在繁华丰厚中，且亦屡与</a:t>
            </a:r>
            <a:r>
              <a:rPr lang="en-US" altLang="zh-CN" sz="3200" dirty="0"/>
              <a:t>‘</a:t>
            </a:r>
            <a:r>
              <a:rPr lang="zh-CN" altLang="en-US" sz="3200" dirty="0"/>
              <a:t>无常</a:t>
            </a:r>
            <a:r>
              <a:rPr lang="en-US" altLang="zh-CN" sz="3200" dirty="0"/>
              <a:t>’</a:t>
            </a:r>
            <a:r>
              <a:rPr lang="zh-CN" altLang="en-US" sz="3200" dirty="0"/>
              <a:t>觌面，</a:t>
            </a:r>
            <a:r>
              <a:rPr lang="en-US" altLang="zh-CN" sz="3200" dirty="0"/>
              <a:t>……</a:t>
            </a:r>
            <a:r>
              <a:rPr lang="zh-CN" altLang="en-US" sz="3200" dirty="0"/>
              <a:t>悲凉之雾，遍被华林，呼吸领会之，唯宝玉而已。” </a:t>
            </a:r>
            <a:endParaRPr lang="en-US" altLang="zh-CN" sz="3200" dirty="0"/>
          </a:p>
          <a:p>
            <a:endParaRPr lang="zh-CN" alt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360" y="188595"/>
            <a:ext cx="8229600" cy="66548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英莲的故事</a:t>
            </a:r>
            <a:endParaRPr lang="en-US" altLang="zh-CN" b="1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923290"/>
            <a:ext cx="8570595" cy="5934710"/>
          </a:xfrm>
        </p:spPr>
        <p:txBody>
          <a:bodyPr>
            <a:normAutofit lnSpcReduction="10000"/>
          </a:bodyPr>
          <a:lstStyle/>
          <a:p>
            <a:r>
              <a:rPr lang="zh-CN" altLang="en-US" sz="2800" b="1" dirty="0"/>
              <a:t>英莲为什么第一个出场？</a:t>
            </a:r>
            <a:endParaRPr lang="en-US" altLang="zh-CN" sz="2800" b="1" dirty="0"/>
          </a:p>
          <a:p>
            <a:r>
              <a:rPr lang="zh-CN" altLang="en-US" sz="2800" b="1" dirty="0"/>
              <a:t>英莲与应怜的寓意</a:t>
            </a:r>
            <a:endParaRPr lang="en-US" altLang="zh-CN" sz="2800" b="1" dirty="0"/>
          </a:p>
          <a:p>
            <a:r>
              <a:rPr lang="zh-CN" altLang="en-US" sz="2800" b="1" dirty="0"/>
              <a:t>有命无运的寓意：命与运</a:t>
            </a:r>
            <a:endParaRPr lang="en-US" altLang="zh-CN" sz="2800" b="1" dirty="0"/>
          </a:p>
          <a:p>
            <a:r>
              <a:rPr lang="zh-CN" altLang="en-US" sz="2800" b="1" dirty="0"/>
              <a:t>及至到了他门前，看见士隐抱着英莲，那僧便大哭起来，又向士隐道：“施主，你把这有命无运、累及爹娘之物，抱在怀内作甚？”士隐听了，知是疯话，也不去睬他。那僧还说：“舍我罢，舍我罢！”士隐不耐烦，便抱女儿撤身要进去，那僧乃指着他大笑，口内念了四句言词道：惯养娇生笑你痴，菱花空对雪澌澌。好防佳节元宵后，便是烟消火灭时。（</a:t>
            </a:r>
            <a:r>
              <a:rPr lang="en-US" altLang="zh-CN" sz="2800" b="1" dirty="0"/>
              <a:t> 《</a:t>
            </a:r>
            <a:r>
              <a:rPr lang="zh-CN" altLang="en-US" sz="2800" b="1" dirty="0"/>
              <a:t>红楼梦</a:t>
            </a:r>
            <a:r>
              <a:rPr lang="en-US" altLang="zh-CN" sz="2800" b="1" dirty="0"/>
              <a:t>》</a:t>
            </a:r>
            <a:r>
              <a:rPr lang="zh-CN" altLang="en-US" sz="2800" b="1" dirty="0"/>
              <a:t>第一回）</a:t>
            </a:r>
            <a:endParaRPr lang="en-US" altLang="zh-CN" sz="2800" b="1" dirty="0"/>
          </a:p>
          <a:p>
            <a:r>
              <a:rPr lang="zh-CN" altLang="zh-CN" sz="2800" b="1" dirty="0"/>
              <a:t>英莲的名字、家世、父母基因、品貌、性情、才华、结局、位次。（参考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7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16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48</a:t>
            </a:r>
            <a:r>
              <a:rPr lang="zh-CN" altLang="en-US" sz="2800" b="1" dirty="0"/>
              <a:t>、</a:t>
            </a:r>
            <a:r>
              <a:rPr lang="en-US" altLang="zh-CN" sz="2800" b="1" dirty="0"/>
              <a:t>80</a:t>
            </a:r>
            <a:r>
              <a:rPr lang="zh-CN" altLang="en-US" sz="2800" b="1" dirty="0"/>
              <a:t>回</a:t>
            </a:r>
            <a:r>
              <a:rPr lang="zh-CN" altLang="zh-CN" sz="2800" b="1" dirty="0"/>
              <a:t>）</a:t>
            </a:r>
          </a:p>
          <a:p>
            <a:endParaRPr lang="zh-CN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0713" y="404664"/>
            <a:ext cx="8748464" cy="1368152"/>
          </a:xfrm>
        </p:spPr>
        <p:txBody>
          <a:bodyPr>
            <a:noAutofit/>
          </a:bodyPr>
          <a:lstStyle/>
          <a:p>
            <a:pPr algn="ctr"/>
            <a:r>
              <a:rPr lang="zh-CN" altLang="en-US" sz="3600" b="1" dirty="0">
                <a:solidFill>
                  <a:schemeClr val="tx1"/>
                </a:solidFill>
              </a:rPr>
              <a:t>娇杏的故事：</a:t>
            </a:r>
            <a:br>
              <a:rPr lang="en-US" altLang="zh-CN" sz="3600" b="1" dirty="0">
                <a:solidFill>
                  <a:schemeClr val="tx1"/>
                </a:solidFill>
              </a:rPr>
            </a:br>
            <a:r>
              <a:rPr lang="zh-CN" altLang="en-US" sz="3600" b="1" dirty="0">
                <a:solidFill>
                  <a:schemeClr val="tx1"/>
                </a:solidFill>
              </a:rPr>
              <a:t>对传统才子佳人文学模式及世情的讽刺</a:t>
            </a:r>
            <a:br>
              <a:rPr lang="en-US" altLang="zh-CN" sz="3600" b="1" dirty="0">
                <a:solidFill>
                  <a:schemeClr val="tx1"/>
                </a:solidFill>
              </a:rPr>
            </a:br>
            <a:endParaRPr lang="zh-CN" alt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7504" y="1700808"/>
            <a:ext cx="8867328" cy="5005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娇杏</a:t>
            </a:r>
            <a:r>
              <a:rPr lang="en-US" altLang="zh-CN" sz="3600" b="1" dirty="0"/>
              <a:t>=</a:t>
            </a:r>
            <a:r>
              <a:rPr lang="zh-CN" altLang="en-US" sz="3600" b="1" dirty="0"/>
              <a:t>侥幸</a:t>
            </a:r>
            <a:endParaRPr lang="en-US" altLang="zh-CN" sz="3600" b="1" dirty="0"/>
          </a:p>
          <a:p>
            <a:r>
              <a:rPr lang="zh-CN" altLang="en-US" sz="3600" b="1" dirty="0"/>
              <a:t>闺秀识英雄于风尘中的双重虚幻；</a:t>
            </a:r>
            <a:endParaRPr lang="en-US" altLang="zh-CN" sz="3600" b="1" dirty="0"/>
          </a:p>
          <a:p>
            <a:r>
              <a:rPr lang="zh-CN" altLang="en-US" sz="3600" b="1" dirty="0"/>
              <a:t>男性通过女性来重新发现自己是一种虚幻；</a:t>
            </a:r>
            <a:endParaRPr lang="en-US" altLang="zh-CN" sz="3600" b="1" dirty="0"/>
          </a:p>
          <a:p>
            <a:r>
              <a:rPr lang="zh-CN" altLang="en-US" sz="3600" b="1" dirty="0"/>
              <a:t>女性通过男性来改变自己是一种侥幸；</a:t>
            </a:r>
            <a:endParaRPr lang="en-US" altLang="zh-CN" sz="3600" b="1" dirty="0"/>
          </a:p>
          <a:p>
            <a:r>
              <a:rPr lang="en-US" altLang="zh-CN" sz="3600" b="1" dirty="0"/>
              <a:t>《</a:t>
            </a:r>
            <a:r>
              <a:rPr lang="zh-CN" altLang="en-US" sz="3600" b="1" dirty="0"/>
              <a:t>红楼梦</a:t>
            </a:r>
            <a:r>
              <a:rPr lang="en-US" altLang="zh-CN" sz="3600" b="1" dirty="0"/>
              <a:t>》</a:t>
            </a:r>
            <a:r>
              <a:rPr lang="zh-CN" altLang="en-US" sz="3600" b="1" dirty="0"/>
              <a:t>创作动机对</a:t>
            </a:r>
            <a:r>
              <a:rPr lang="en-US" altLang="zh-CN" sz="3600" b="1" dirty="0"/>
              <a:t>“</a:t>
            </a:r>
            <a:r>
              <a:rPr lang="zh-CN" altLang="en-US" sz="3600" b="1" dirty="0"/>
              <a:t>才子佳人</a:t>
            </a:r>
            <a:r>
              <a:rPr lang="en-US" altLang="zh-CN" sz="3600" b="1" dirty="0"/>
              <a:t>”</a:t>
            </a:r>
            <a:r>
              <a:rPr lang="zh-CN" altLang="en-US" sz="3600" b="1" dirty="0"/>
              <a:t>与</a:t>
            </a:r>
            <a:r>
              <a:rPr lang="en-US" altLang="zh-CN" sz="3600" b="1" dirty="0"/>
              <a:t>“</a:t>
            </a:r>
            <a:r>
              <a:rPr lang="zh-CN" altLang="en-US" sz="3600" b="1" dirty="0"/>
              <a:t>夫贵妻荣</a:t>
            </a:r>
            <a:r>
              <a:rPr lang="en-US" altLang="zh-CN" sz="3600" b="1" dirty="0"/>
              <a:t>”、“</a:t>
            </a:r>
            <a:r>
              <a:rPr lang="zh-CN" altLang="en-US" sz="3600" b="1" dirty="0"/>
              <a:t>母以子贵</a:t>
            </a:r>
            <a:r>
              <a:rPr lang="en-US" altLang="zh-CN" sz="3600" b="1" dirty="0"/>
              <a:t>”</a:t>
            </a:r>
            <a:r>
              <a:rPr lang="zh-CN" altLang="en-US" sz="3600" b="1" dirty="0"/>
              <a:t>等传统观念的打破（参见第一回）</a:t>
            </a:r>
            <a:endParaRPr lang="en-US" altLang="zh-CN" sz="3600" b="1" dirty="0"/>
          </a:p>
          <a:p>
            <a:endParaRPr lang="zh-CN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r>
              <a:rPr lang="zh-CN" altLang="en-US" b="1" u="sng" dirty="0">
                <a:solidFill>
                  <a:srgbClr val="FF0000"/>
                </a:solidFill>
              </a:rPr>
              <a:t>历来野史，皆蹈一辙，莫如我这不借此套者，反倒新奇别致</a:t>
            </a:r>
            <a:r>
              <a:rPr lang="zh-CN" altLang="en-US" u="sng" dirty="0"/>
              <a:t>，</a:t>
            </a:r>
            <a:r>
              <a:rPr lang="zh-CN" altLang="en-US" dirty="0"/>
              <a:t>不过只取其事体情理罢了，又何必拘拘于朝代年纪哉！再者，市井俗人喜看理治之书者甚少，爱适趣闲文者特多。历来野史，或讪谤君相，或贬人妻女，奸淫凶恶，不可胜数。更有一种风月笔墨，其淫秽污臭，屠毒笔墨，坏人子弟，又不可胜数。至若佳人才子等书，</a:t>
            </a:r>
            <a:r>
              <a:rPr lang="zh-CN" altLang="en-US" b="1" u="sng" dirty="0">
                <a:solidFill>
                  <a:srgbClr val="FF0000"/>
                </a:solidFill>
              </a:rPr>
              <a:t>则又千部共出一套，且其中终不能不涉于淫滥，</a:t>
            </a:r>
            <a:r>
              <a:rPr lang="zh-CN" altLang="en-US" dirty="0"/>
              <a:t>以致满纸潘安、子建、西子、文君、不过作者要写出自己的那两首情诗艳赋来，故假拟出男女二人名姓，又必旁出一小人其间拨乱，亦如剧中之小丑然。且鬟婢开口即者也之乎，非文即理。故逐一看去，悉皆自相矛盾，大不近情理之话，</a:t>
            </a:r>
            <a:r>
              <a:rPr lang="zh-CN" altLang="en-US" b="1" u="sng" dirty="0">
                <a:solidFill>
                  <a:srgbClr val="FF0000"/>
                </a:solidFill>
              </a:rPr>
              <a:t>竟不如我</a:t>
            </a:r>
            <a:r>
              <a:rPr lang="zh-CN" altLang="en-US" dirty="0"/>
              <a:t>半世亲睹亲闻的这几个女子，虽不敢说强似前代书中所有之人，但事迹原委，亦可以消愁破闷；也有几首歪诗熟话，可以喷饭供酒。至若离合悲欢，兴衰际遇，则又追踪蹑迹，不敢稍加穿凿，徒为供人之目而反失其真传者。</a:t>
            </a:r>
            <a:r>
              <a:rPr lang="en-US" altLang="zh-CN" dirty="0"/>
              <a:t>……</a:t>
            </a:r>
            <a:r>
              <a:rPr lang="zh-CN" altLang="en-US" b="1" u="sng" dirty="0">
                <a:solidFill>
                  <a:srgbClr val="FF0000"/>
                </a:solidFill>
              </a:rPr>
              <a:t>不比那些胡牵乱扯，忽离忽遇，满纸才人淑女、子建文君红娘小玉等通共熟套之旧稿</a:t>
            </a:r>
            <a:r>
              <a:rPr lang="zh-CN" altLang="en-US" dirty="0"/>
              <a:t>。（第一回）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>
          <a:xfrm>
            <a:off x="323528" y="332656"/>
            <a:ext cx="2922453" cy="1143818"/>
          </a:xfrm>
        </p:spPr>
        <p:txBody>
          <a:bodyPr>
            <a:normAutofit/>
          </a:bodyPr>
          <a:lstStyle/>
          <a:p>
            <a:pPr algn="ctr"/>
            <a:r>
              <a:rPr lang="zh-CN" altLang="en-US" sz="2800" dirty="0"/>
              <a:t>真事隐去：</a:t>
            </a:r>
            <a:endParaRPr lang="en-US" altLang="zh-CN" sz="2800" dirty="0"/>
          </a:p>
          <a:p>
            <a:pPr algn="ctr"/>
            <a:r>
              <a:rPr lang="zh-CN" altLang="zh-CN" sz="2800" dirty="0">
                <a:solidFill>
                  <a:schemeClr val="tx1"/>
                </a:solidFill>
              </a:rPr>
              <a:t>甄士隐故事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3"/>
          </p:nvPr>
        </p:nvSpPr>
        <p:spPr>
          <a:xfrm>
            <a:off x="4355976" y="332656"/>
            <a:ext cx="3168352" cy="1080120"/>
          </a:xfrm>
        </p:spPr>
        <p:txBody>
          <a:bodyPr>
            <a:noAutofit/>
          </a:bodyPr>
          <a:lstStyle/>
          <a:p>
            <a:pPr algn="ctr"/>
            <a:r>
              <a:rPr lang="zh-CN" altLang="en-US" sz="2800" dirty="0"/>
              <a:t>假语村言：</a:t>
            </a:r>
            <a:endParaRPr lang="en-US" altLang="zh-CN" sz="2800" dirty="0"/>
          </a:p>
          <a:p>
            <a:pPr algn="ctr"/>
            <a:r>
              <a:rPr lang="zh-CN" altLang="zh-CN" sz="2800" dirty="0">
                <a:solidFill>
                  <a:schemeClr val="tx1"/>
                </a:solidFill>
              </a:rPr>
              <a:t>贾雨村故事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>
          <a:xfrm>
            <a:off x="297036" y="1628800"/>
            <a:ext cx="4040188" cy="3816424"/>
          </a:xfrm>
        </p:spPr>
        <p:txBody>
          <a:bodyPr>
            <a:normAutofit/>
          </a:bodyPr>
          <a:lstStyle/>
          <a:p>
            <a:r>
              <a:rPr lang="zh-CN" altLang="en-US" sz="3200" b="1" dirty="0"/>
              <a:t>甄费字士隐</a:t>
            </a:r>
            <a:endParaRPr lang="en-US" altLang="zh-CN" sz="3200" b="1" dirty="0"/>
          </a:p>
          <a:p>
            <a:r>
              <a:rPr lang="zh-CN" altLang="en-US" sz="3200" b="1" dirty="0"/>
              <a:t>甄士隐的冷</a:t>
            </a:r>
            <a:endParaRPr lang="en-US" altLang="zh-CN" sz="3200" b="1" dirty="0"/>
          </a:p>
          <a:p>
            <a:r>
              <a:rPr lang="zh-CN" altLang="en-US" sz="3200" b="1" dirty="0"/>
              <a:t>甄士隐的热</a:t>
            </a:r>
          </a:p>
          <a:p>
            <a:r>
              <a:rPr lang="zh-CN" altLang="en-US" sz="3200" b="1" dirty="0"/>
              <a:t>甄士隐</a:t>
            </a:r>
            <a:r>
              <a:rPr lang="en-US" altLang="zh-CN" sz="3200" b="1" dirty="0"/>
              <a:t>VS</a:t>
            </a:r>
            <a:r>
              <a:rPr lang="zh-CN" altLang="en-US" sz="3200" b="1" dirty="0"/>
              <a:t>贾宝玉</a:t>
            </a:r>
          </a:p>
        </p:txBody>
      </p:sp>
      <p:sp>
        <p:nvSpPr>
          <p:cNvPr id="8" name="内容占位符 7"/>
          <p:cNvSpPr>
            <a:spLocks noGrp="1"/>
          </p:cNvSpPr>
          <p:nvPr>
            <p:ph sz="half" idx="4"/>
          </p:nvPr>
        </p:nvSpPr>
        <p:spPr>
          <a:xfrm>
            <a:off x="4067810" y="1700530"/>
            <a:ext cx="4761865" cy="2307590"/>
          </a:xfrm>
        </p:spPr>
        <p:txBody>
          <a:bodyPr>
            <a:noAutofit/>
          </a:bodyPr>
          <a:lstStyle/>
          <a:p>
            <a:r>
              <a:rPr lang="zh-CN" altLang="en-US" sz="3200" b="1" dirty="0"/>
              <a:t>贾化字时飞别号雨村</a:t>
            </a:r>
            <a:endParaRPr lang="en-US" altLang="zh-CN" sz="3200" b="1" dirty="0"/>
          </a:p>
          <a:p>
            <a:r>
              <a:rPr lang="zh-CN" altLang="en-US" sz="3200" b="1" dirty="0"/>
              <a:t>贾雨村的冷</a:t>
            </a:r>
            <a:endParaRPr lang="en-US" altLang="zh-CN" sz="3200" b="1" dirty="0"/>
          </a:p>
          <a:p>
            <a:r>
              <a:rPr lang="zh-CN" altLang="en-US" sz="3200" b="1" dirty="0"/>
              <a:t>贾雨村的热</a:t>
            </a:r>
          </a:p>
          <a:p>
            <a:r>
              <a:rPr lang="zh-CN" altLang="en-US" sz="3200" b="1" dirty="0"/>
              <a:t>贾雨村</a:t>
            </a:r>
            <a:r>
              <a:rPr lang="en-US" altLang="zh-CN" sz="3200" b="1" dirty="0"/>
              <a:t>VS</a:t>
            </a:r>
            <a:r>
              <a:rPr lang="zh-CN" altLang="en-US" sz="3200" b="1" dirty="0"/>
              <a:t>贾兰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899592" y="4761148"/>
            <a:ext cx="7560840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3200" b="1" dirty="0">
                <a:solidFill>
                  <a:schemeClr val="tx1"/>
                </a:solidFill>
              </a:rPr>
              <a:t>甄士隐与贾雨村在小说结构上的作用：引出人物</a:t>
            </a:r>
            <a:r>
              <a:rPr lang="en-US" altLang="zh-CN" sz="3200" b="1" dirty="0">
                <a:solidFill>
                  <a:schemeClr val="tx1"/>
                </a:solidFill>
              </a:rPr>
              <a:t>+</a:t>
            </a:r>
            <a:r>
              <a:rPr lang="zh-CN" altLang="en-US" sz="3200" b="1" dirty="0">
                <a:solidFill>
                  <a:schemeClr val="tx1"/>
                </a:solidFill>
              </a:rPr>
              <a:t>写作视角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627784" y="332656"/>
            <a:ext cx="3685096" cy="543644"/>
          </a:xfrm>
        </p:spPr>
        <p:txBody>
          <a:bodyPr/>
          <a:lstStyle/>
          <a:p>
            <a:r>
              <a:rPr lang="zh-CN" altLang="en-US" sz="3200" dirty="0"/>
              <a:t>甄士隐的冷与热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107504" y="1111672"/>
            <a:ext cx="8856984" cy="5629696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冷：禀性恬淡，不以功名为念，每日只以观花修竹、酌酒吟诗为乐，倒是神仙一流人品。</a:t>
            </a:r>
            <a:endParaRPr lang="en-US" altLang="zh-CN" sz="2400" dirty="0"/>
          </a:p>
          <a:p>
            <a:r>
              <a:rPr lang="zh-CN" altLang="en-US" sz="2400" dirty="0"/>
              <a:t>热：</a:t>
            </a:r>
            <a:r>
              <a:rPr lang="zh-CN" altLang="en-US" sz="2400" b="1" u="sng" dirty="0">
                <a:solidFill>
                  <a:srgbClr val="0070C0"/>
                </a:solidFill>
              </a:rPr>
              <a:t>为什么取中贾雨村？</a:t>
            </a:r>
            <a:r>
              <a:rPr lang="zh-CN" altLang="en-US" sz="2400" dirty="0"/>
              <a:t>因贾雨村</a:t>
            </a:r>
            <a:r>
              <a:rPr lang="en-US" altLang="zh-CN" sz="2400" dirty="0"/>
              <a:t>“</a:t>
            </a:r>
            <a:r>
              <a:rPr lang="zh-CN" altLang="en-US" sz="2400" dirty="0"/>
              <a:t>每日</a:t>
            </a:r>
            <a:r>
              <a:rPr lang="zh-CN" altLang="en-US" sz="2400" b="1" dirty="0"/>
              <a:t>卖字作文</a:t>
            </a:r>
            <a:r>
              <a:rPr lang="zh-CN" altLang="en-US" sz="2400" dirty="0"/>
              <a:t>为生，故士隐常与他交接。</a:t>
            </a:r>
            <a:r>
              <a:rPr lang="en-US" altLang="zh-CN" sz="2400" dirty="0"/>
              <a:t>”“</a:t>
            </a:r>
            <a:r>
              <a:rPr lang="zh-CN" altLang="en-US" sz="2400" dirty="0"/>
              <a:t>恰值士隐走来听见，笑道：</a:t>
            </a:r>
            <a:r>
              <a:rPr lang="en-US" altLang="zh-CN" sz="2400" dirty="0"/>
              <a:t>‘</a:t>
            </a:r>
            <a:r>
              <a:rPr lang="zh-CN" altLang="en-US" sz="2400" dirty="0"/>
              <a:t>雨村兄真</a:t>
            </a:r>
            <a:r>
              <a:rPr lang="zh-CN" altLang="en-US" sz="2400" b="1" dirty="0"/>
              <a:t>抱负不浅</a:t>
            </a:r>
            <a:r>
              <a:rPr lang="zh-CN" altLang="en-US" sz="2400" dirty="0"/>
              <a:t>也！</a:t>
            </a:r>
            <a:r>
              <a:rPr lang="en-US" altLang="zh-CN" sz="2400" dirty="0"/>
              <a:t>’</a:t>
            </a:r>
            <a:r>
              <a:rPr lang="zh-CN" altLang="en-US" sz="2400" dirty="0"/>
              <a:t>”士隐听了，大叫：“妙哉！吾每谓兄</a:t>
            </a:r>
            <a:r>
              <a:rPr lang="zh-CN" altLang="en-US" sz="2400" b="1" dirty="0"/>
              <a:t>必非久居人下</a:t>
            </a:r>
            <a:r>
              <a:rPr lang="zh-CN" altLang="en-US" sz="2400" dirty="0"/>
              <a:t>者，今所吟之句，飞腾之兆已见，不日可接履于云霓之上矣。可贺，可贺！”士隐不待说完，便道：“兄何不早言。</a:t>
            </a:r>
            <a:r>
              <a:rPr lang="zh-CN" altLang="en-US" sz="2400" b="1" dirty="0"/>
              <a:t>愚每有此心</a:t>
            </a:r>
            <a:r>
              <a:rPr lang="zh-CN" altLang="en-US" sz="2400" dirty="0"/>
              <a:t>，但每遇兄时，兄并未谈及，愚故</a:t>
            </a:r>
            <a:r>
              <a:rPr lang="zh-CN" altLang="en-US" sz="2400" b="1" dirty="0"/>
              <a:t>未敢唐突</a:t>
            </a:r>
            <a:r>
              <a:rPr lang="zh-CN" altLang="en-US" sz="2400" dirty="0"/>
              <a:t>。今既及此，愚虽不才，</a:t>
            </a:r>
            <a:r>
              <a:rPr lang="zh-CN" altLang="en-US" sz="2400" b="1" dirty="0"/>
              <a:t>‘义利’二字却还识得</a:t>
            </a:r>
            <a:r>
              <a:rPr lang="zh-CN" altLang="en-US" sz="2400" dirty="0"/>
              <a:t>。且喜明岁正当大比，兄宜作速入都，春闱一战，方不负兄之所学也。其盘费馀事，弟自代为处置，亦</a:t>
            </a:r>
            <a:r>
              <a:rPr lang="zh-CN" altLang="en-US" sz="2400" b="1" dirty="0"/>
              <a:t>不枉兄之谬识</a:t>
            </a:r>
            <a:r>
              <a:rPr lang="zh-CN" altLang="en-US" sz="2400" dirty="0"/>
              <a:t>矣！”当下即命小童进去，</a:t>
            </a:r>
            <a:r>
              <a:rPr lang="zh-CN" altLang="en-US" sz="2400" b="1" dirty="0"/>
              <a:t>速</a:t>
            </a:r>
            <a:r>
              <a:rPr lang="zh-CN" altLang="en-US" sz="2400" dirty="0"/>
              <a:t>封五十两白银，</a:t>
            </a:r>
            <a:r>
              <a:rPr lang="zh-CN" altLang="en-US" sz="2400" b="1" dirty="0"/>
              <a:t>并</a:t>
            </a:r>
            <a:r>
              <a:rPr lang="zh-CN" altLang="en-US" sz="2400" dirty="0"/>
              <a:t>两套冬衣。</a:t>
            </a:r>
            <a:r>
              <a:rPr lang="zh-CN" altLang="en-US" sz="2400" b="1" dirty="0"/>
              <a:t>又</a:t>
            </a:r>
            <a:r>
              <a:rPr lang="zh-CN" altLang="en-US" sz="2400" dirty="0"/>
              <a:t>云：“十九日乃黄道之期，兄可即买舟西上，待雄飞高举，明冬再晤，岂非大快之事耶！”</a:t>
            </a:r>
            <a:r>
              <a:rPr lang="en-US" altLang="zh-CN" sz="2400" dirty="0"/>
              <a:t>“</a:t>
            </a:r>
            <a:r>
              <a:rPr lang="zh-CN" altLang="en-US" sz="2400" dirty="0"/>
              <a:t>因思</a:t>
            </a:r>
            <a:r>
              <a:rPr lang="zh-CN" altLang="en-US" sz="2400" b="1" dirty="0"/>
              <a:t>昨夜</a:t>
            </a:r>
            <a:r>
              <a:rPr lang="zh-CN" altLang="en-US" sz="2400" dirty="0"/>
              <a:t>之事，意欲</a:t>
            </a:r>
            <a:r>
              <a:rPr lang="zh-CN" altLang="en-US" sz="2400" b="1" dirty="0"/>
              <a:t>再</a:t>
            </a:r>
            <a:r>
              <a:rPr lang="zh-CN" altLang="en-US" sz="2400" dirty="0"/>
              <a:t>写两封荐书与雨村带至神都，使雨村投谒个仕宦之家为寄足之地。</a:t>
            </a:r>
            <a:r>
              <a:rPr lang="en-US" altLang="zh-CN" sz="2400" dirty="0"/>
              <a:t>”</a:t>
            </a:r>
            <a:r>
              <a:rPr lang="zh-CN" altLang="en-US" sz="2400" dirty="0"/>
              <a:t>（纯厚</a:t>
            </a:r>
            <a:r>
              <a:rPr lang="en-US" altLang="zh-CN" sz="2400" dirty="0"/>
              <a:t>+</a:t>
            </a:r>
            <a:r>
              <a:rPr lang="zh-CN" altLang="en-US" sz="2400" dirty="0"/>
              <a:t>热心）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025" y="144145"/>
            <a:ext cx="7772400" cy="63119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/>
              <a:t>甄士隐</a:t>
            </a:r>
            <a:r>
              <a:rPr lang="en-US" altLang="zh-CN" b="1" dirty="0"/>
              <a:t>VS</a:t>
            </a:r>
            <a:r>
              <a:rPr lang="zh-CN" altLang="en-US" b="1" dirty="0"/>
              <a:t>贾宝玉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23215" y="1012825"/>
            <a:ext cx="8652510" cy="5375275"/>
          </a:xfrm>
        </p:spPr>
        <p:txBody>
          <a:bodyPr>
            <a:normAutofit lnSpcReduction="10000"/>
          </a:bodyPr>
          <a:lstStyle/>
          <a:p>
            <a:r>
              <a:rPr lang="zh-CN" altLang="en-US" sz="2800" dirty="0"/>
              <a:t>甄士隐：</a:t>
            </a:r>
            <a:r>
              <a:rPr lang="en-US" altLang="zh-CN" sz="2800" dirty="0"/>
              <a:t>“</a:t>
            </a:r>
            <a:r>
              <a:rPr lang="zh-CN" altLang="en-US" sz="2800" dirty="0"/>
              <a:t>禀性恬淡，不以功名为念，每日只以观花修竹、酌酒吟诗为乐，倒是神仙一流人品。</a:t>
            </a:r>
            <a:r>
              <a:rPr lang="en-US" altLang="zh-CN" sz="2800" dirty="0"/>
              <a:t>”“</a:t>
            </a:r>
            <a:r>
              <a:rPr lang="en-US" altLang="zh-CN" sz="2800" u="sng" dirty="0" err="1"/>
              <a:t>士隐乃读书之人，不惯生理稼穑等事，勉强支持了一二年，越觉穷了下去</a:t>
            </a:r>
            <a:r>
              <a:rPr lang="en-US" altLang="zh-CN" sz="2800" u="sng" dirty="0"/>
              <a:t>。”</a:t>
            </a:r>
            <a:r>
              <a:rPr lang="zh-CN" altLang="en-US" sz="2800" u="sng" dirty="0"/>
              <a:t>（第</a:t>
            </a:r>
            <a:r>
              <a:rPr lang="en-US" altLang="zh-CN" sz="2800" u="sng" dirty="0"/>
              <a:t>1</a:t>
            </a:r>
            <a:r>
              <a:rPr lang="zh-CN" altLang="en-US" sz="2800" u="sng" dirty="0"/>
              <a:t>回）</a:t>
            </a:r>
          </a:p>
          <a:p>
            <a:r>
              <a:rPr lang="zh-CN" altLang="en-US" sz="2800" dirty="0"/>
              <a:t>贾宝玉：</a:t>
            </a:r>
            <a:r>
              <a:rPr lang="en-US" altLang="zh-CN" sz="2800" dirty="0"/>
              <a:t>“</a:t>
            </a:r>
            <a:r>
              <a:rPr lang="zh-CN" altLang="en-US" sz="2800" dirty="0"/>
              <a:t>宝玉自进花园以来，心满意足，再无别项可生贪求之心。每日只和姊妹丫头们一处，或读书，或写字，或弹琴下棋，作画吟诗，以至描鸾刺凤，斗草簪花，低吟悄唱，拆字猜枚，无所不至，倒也十分快乐。</a:t>
            </a:r>
            <a:r>
              <a:rPr lang="en-US" altLang="zh-CN" sz="2800" dirty="0"/>
              <a:t>”</a:t>
            </a:r>
            <a:r>
              <a:rPr lang="zh-CN" altLang="en-US" sz="2800" dirty="0"/>
              <a:t>（第</a:t>
            </a:r>
            <a:r>
              <a:rPr lang="en-US" altLang="zh-CN" sz="2800" dirty="0"/>
              <a:t>23</a:t>
            </a:r>
            <a:r>
              <a:rPr lang="zh-CN" altLang="en-US" sz="2800" dirty="0"/>
              <a:t>回）</a:t>
            </a:r>
          </a:p>
          <a:p>
            <a:pPr marL="0" indent="0">
              <a:buNone/>
            </a:pPr>
            <a:r>
              <a:rPr lang="en-US" altLang="zh-CN" sz="2800" dirty="0"/>
              <a:t>“</a:t>
            </a:r>
            <a:r>
              <a:rPr lang="zh-CN" altLang="en-US" sz="2800" dirty="0"/>
              <a:t>今日一技无成，半生潦倒</a:t>
            </a:r>
            <a:r>
              <a:rPr lang="en-US" altLang="zh-CN" sz="2800" dirty="0"/>
              <a:t>”</a:t>
            </a:r>
            <a:r>
              <a:rPr lang="zh-CN" altLang="en-US" sz="2800" dirty="0"/>
              <a:t>。（第</a:t>
            </a:r>
            <a:r>
              <a:rPr lang="en-US" altLang="zh-CN" sz="2800" dirty="0"/>
              <a:t>1</a:t>
            </a:r>
            <a:r>
              <a:rPr lang="zh-CN" altLang="en-US" sz="2800" dirty="0"/>
              <a:t>回）</a:t>
            </a:r>
          </a:p>
          <a:p>
            <a:pPr marL="0" indent="0">
              <a:buNone/>
            </a:pPr>
            <a:r>
              <a:rPr lang="en-US" altLang="zh-CN" sz="2800" dirty="0"/>
              <a:t>“宝玉听了，便知是贾雨村来了，心中好不自在。袭人忙去拿衣服。宝玉一面蹬着靴子，一面抱怨道：‘有老爷和他坐着就罢了，回回定要见我。’”</a:t>
            </a:r>
          </a:p>
          <a:p>
            <a:pPr marL="0" indent="0">
              <a:buNone/>
            </a:pPr>
            <a:endParaRPr lang="en-US" altLang="zh-CN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13460" y="272842"/>
            <a:ext cx="7772400" cy="792088"/>
          </a:xfrm>
        </p:spPr>
        <p:txBody>
          <a:bodyPr>
            <a:normAutofit fontScale="90000"/>
          </a:bodyPr>
          <a:lstStyle/>
          <a:p>
            <a:pPr algn="ctr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zh-CN" altLang="en-US" sz="3200" b="1" dirty="0">
                <a:solidFill>
                  <a:schemeClr val="accent1"/>
                </a:solidFill>
              </a:rPr>
              <a:t>贾雨村的冷与热</a:t>
            </a:r>
            <a:br>
              <a:rPr lang="zh-CN" altLang="en-US" sz="3200" b="1" dirty="0">
                <a:solidFill>
                  <a:schemeClr val="accent1"/>
                </a:solidFill>
              </a:rPr>
            </a:br>
            <a:endParaRPr lang="zh-CN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856984" cy="5976664"/>
          </a:xfrm>
        </p:spPr>
        <p:txBody>
          <a:bodyPr>
            <a:normAutofit/>
          </a:bodyPr>
          <a:lstStyle/>
          <a:p>
            <a:r>
              <a:rPr lang="zh-CN" altLang="en-US" dirty="0"/>
              <a:t>冷：</a:t>
            </a:r>
            <a:r>
              <a:rPr lang="en-US" altLang="zh-CN" dirty="0"/>
              <a:t>“</a:t>
            </a:r>
            <a:r>
              <a:rPr lang="zh-CN" altLang="en-US" dirty="0"/>
              <a:t>雨村收了银衣，</a:t>
            </a:r>
            <a:r>
              <a:rPr lang="zh-CN" altLang="en-US" b="1" dirty="0">
                <a:solidFill>
                  <a:srgbClr val="0070C0"/>
                </a:solidFill>
              </a:rPr>
              <a:t>不过略谢一语，并不介意</a:t>
            </a:r>
            <a:r>
              <a:rPr lang="zh-CN" altLang="en-US" dirty="0"/>
              <a:t>，仍是吃酒谈笑。</a:t>
            </a:r>
            <a:r>
              <a:rPr lang="en-US" altLang="zh-CN" dirty="0"/>
              <a:t>”</a:t>
            </a:r>
            <a:r>
              <a:rPr lang="zh-CN" altLang="en-US" dirty="0"/>
              <a:t>那家人去了回来说：“和尚说，贾爷今日五鼓已进京去了，也曾留下话与和尚转达老爷，说‘读书人不在黄道黑道，总以事理为要，</a:t>
            </a:r>
            <a:r>
              <a:rPr lang="zh-CN" altLang="en-US" b="1" dirty="0">
                <a:solidFill>
                  <a:srgbClr val="0070C0"/>
                </a:solidFill>
              </a:rPr>
              <a:t>不及</a:t>
            </a:r>
            <a:r>
              <a:rPr lang="zh-CN" altLang="en-US" dirty="0"/>
              <a:t>面辞了。’”</a:t>
            </a:r>
            <a:r>
              <a:rPr lang="en-US" altLang="zh-CN" dirty="0"/>
              <a:t>“</a:t>
            </a:r>
            <a:r>
              <a:rPr lang="zh-CN" altLang="en-US" dirty="0"/>
              <a:t>雨村便</a:t>
            </a:r>
            <a:r>
              <a:rPr lang="zh-CN" altLang="en-US" b="1" dirty="0">
                <a:solidFill>
                  <a:srgbClr val="0070C0"/>
                </a:solidFill>
              </a:rPr>
              <a:t>徇情枉法，胡乱判断</a:t>
            </a:r>
            <a:r>
              <a:rPr lang="zh-CN" altLang="en-US" dirty="0"/>
              <a:t>了此案。</a:t>
            </a:r>
            <a:r>
              <a:rPr lang="en-US" altLang="zh-CN" dirty="0"/>
              <a:t>……</a:t>
            </a:r>
            <a:r>
              <a:rPr lang="zh-CN" altLang="en-US" dirty="0"/>
              <a:t>雨村断了此案，</a:t>
            </a:r>
            <a:r>
              <a:rPr lang="zh-CN" altLang="en-US" b="1" dirty="0">
                <a:solidFill>
                  <a:srgbClr val="0070C0"/>
                </a:solidFill>
              </a:rPr>
              <a:t>急忙</a:t>
            </a:r>
            <a:r>
              <a:rPr lang="zh-CN" altLang="en-US" dirty="0"/>
              <a:t>作书信二封，与贾政并京营节度使王子腾，不过说“令甥之事已完，</a:t>
            </a:r>
            <a:r>
              <a:rPr lang="zh-CN" altLang="en-US" b="1" dirty="0">
                <a:solidFill>
                  <a:srgbClr val="0070C0"/>
                </a:solidFill>
              </a:rPr>
              <a:t>不必过虑</a:t>
            </a:r>
            <a:r>
              <a:rPr lang="zh-CN" altLang="en-US" dirty="0"/>
              <a:t>”等语。此事皆由葫芦庙内之沙弥新门子所出，雨村又恐他对人说出当日贫贱时的事来，因此心中大不乐业，后来</a:t>
            </a:r>
            <a:r>
              <a:rPr lang="zh-CN" altLang="en-US" b="1" dirty="0">
                <a:solidFill>
                  <a:srgbClr val="0070C0"/>
                </a:solidFill>
              </a:rPr>
              <a:t>到底</a:t>
            </a:r>
            <a:r>
              <a:rPr lang="zh-CN" altLang="en-US" dirty="0"/>
              <a:t>寻了个不是，远远的充发了他才罢。</a:t>
            </a:r>
            <a:r>
              <a:rPr lang="en-US" altLang="zh-CN" dirty="0"/>
              <a:t>”</a:t>
            </a:r>
          </a:p>
          <a:p>
            <a:r>
              <a:rPr lang="zh-CN" altLang="en-US" dirty="0"/>
              <a:t>热：</a:t>
            </a:r>
            <a:r>
              <a:rPr lang="en-US" altLang="zh-CN" dirty="0"/>
              <a:t>“</a:t>
            </a:r>
            <a:r>
              <a:rPr lang="zh-CN" altLang="en-US" dirty="0"/>
              <a:t>因进京求取功名，</a:t>
            </a:r>
            <a:r>
              <a:rPr lang="zh-CN" altLang="en-US" b="1" dirty="0">
                <a:solidFill>
                  <a:srgbClr val="0070C0"/>
                </a:solidFill>
              </a:rPr>
              <a:t>再整基业</a:t>
            </a:r>
            <a:r>
              <a:rPr lang="en-US" altLang="zh-CN" dirty="0"/>
              <a:t>”。“</a:t>
            </a:r>
            <a:r>
              <a:rPr lang="zh-CN" altLang="en-US" dirty="0"/>
              <a:t>雨村吟罢，因又思及</a:t>
            </a:r>
            <a:r>
              <a:rPr lang="zh-CN" altLang="en-US" b="1" dirty="0">
                <a:solidFill>
                  <a:srgbClr val="0070C0"/>
                </a:solidFill>
              </a:rPr>
              <a:t>平生抱负</a:t>
            </a:r>
            <a:r>
              <a:rPr lang="zh-CN" altLang="en-US" dirty="0"/>
              <a:t>，苦未逢时，乃又搔首对天长叹，复高吟一联曰</a:t>
            </a:r>
            <a:r>
              <a:rPr lang="en-US" altLang="zh-CN" dirty="0"/>
              <a:t>‘</a:t>
            </a:r>
            <a:r>
              <a:rPr lang="zh-CN" altLang="en-US" dirty="0"/>
              <a:t>玉在椟中求善价，钗于奁内待时飞。</a:t>
            </a:r>
            <a:r>
              <a:rPr lang="en-US" altLang="zh-CN" dirty="0"/>
              <a:t>’”“</a:t>
            </a:r>
            <a:r>
              <a:rPr lang="zh-CN" altLang="en-US" b="1" dirty="0">
                <a:solidFill>
                  <a:srgbClr val="0070C0"/>
                </a:solidFill>
              </a:rPr>
              <a:t>狂兴不禁</a:t>
            </a:r>
            <a:r>
              <a:rPr lang="zh-CN" altLang="en-US" dirty="0"/>
              <a:t>，乃对月寓怀，口号一绝云：时逢三五便团圆，满把晴光护玉栏。天上一轮才捧出，</a:t>
            </a:r>
            <a:r>
              <a:rPr lang="zh-CN" altLang="en-US" b="1" dirty="0">
                <a:solidFill>
                  <a:srgbClr val="0070C0"/>
                </a:solidFill>
              </a:rPr>
              <a:t>人间万姓仰头看</a:t>
            </a:r>
            <a:r>
              <a:rPr lang="zh-CN" altLang="en-US" dirty="0"/>
              <a:t>。</a:t>
            </a:r>
            <a:r>
              <a:rPr lang="en-US" altLang="zh-CN" dirty="0"/>
              <a:t>”</a:t>
            </a:r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2968</Words>
  <Application>Microsoft Office PowerPoint</Application>
  <PresentationFormat>全屏显示(4:3)</PresentationFormat>
  <Paragraphs>101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MS UI Gothic</vt:lpstr>
      <vt:lpstr>宋体</vt:lpstr>
      <vt:lpstr>幼圆</vt:lpstr>
      <vt:lpstr>Franklin Gothic Book</vt:lpstr>
      <vt:lpstr>Perpetua</vt:lpstr>
      <vt:lpstr>Wingdings 2</vt:lpstr>
      <vt:lpstr>平衡</vt:lpstr>
      <vt:lpstr>第二讲   《红楼梦》总纲：前五回释读</vt:lpstr>
      <vt:lpstr>阅读与参考提示        ✍</vt:lpstr>
      <vt:lpstr>英莲的故事</vt:lpstr>
      <vt:lpstr>娇杏的故事： 对传统才子佳人文学模式及世情的讽刺 </vt:lpstr>
      <vt:lpstr>PowerPoint 演示文稿</vt:lpstr>
      <vt:lpstr>PowerPoint 演示文稿</vt:lpstr>
      <vt:lpstr>PowerPoint 演示文稿</vt:lpstr>
      <vt:lpstr>甄士隐VS贾宝玉</vt:lpstr>
      <vt:lpstr>贾雨村的冷与热 </vt:lpstr>
      <vt:lpstr>贾雨村的内心挣扎与终极取向（I）</vt:lpstr>
      <vt:lpstr>贾雨村的内心挣扎与终极取向（II）</vt:lpstr>
      <vt:lpstr>从贾雨村看“士”人形象的沦落</vt:lpstr>
      <vt:lpstr>甄士隐与贾雨村在小说中的结构作用与象征意义</vt:lpstr>
      <vt:lpstr>贾府的终极命运</vt:lpstr>
      <vt:lpstr>冷子兴的介绍——经济与人才双重危机</vt:lpstr>
      <vt:lpstr>林如海的介绍——诗礼传家</vt:lpstr>
      <vt:lpstr>林黛玉的观察——世家的气象</vt:lpstr>
      <vt:lpstr>宁荣二公之灵的托付——对家族未来的预见</vt:lpstr>
      <vt:lpstr>《好了歌解》释读——对贾府命运的交待</vt:lpstr>
      <vt:lpstr>太虚幻境的故事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第八讲   《红楼梦》前五回释读（上）</dc:title>
  <dc:creator>Lenovo</dc:creator>
  <cp:lastModifiedBy>1</cp:lastModifiedBy>
  <cp:revision>56</cp:revision>
  <dcterms:created xsi:type="dcterms:W3CDTF">2014-09-22T04:28:00Z</dcterms:created>
  <dcterms:modified xsi:type="dcterms:W3CDTF">2022-02-22T14:05:27Z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