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83" r:id="rId3"/>
    <p:sldId id="264" r:id="rId4"/>
    <p:sldId id="277" r:id="rId5"/>
    <p:sldId id="265" r:id="rId6"/>
    <p:sldId id="280" r:id="rId7"/>
    <p:sldId id="270" r:id="rId8"/>
    <p:sldId id="281" r:id="rId9"/>
    <p:sldId id="279" r:id="rId10"/>
    <p:sldId id="282" r:id="rId11"/>
    <p:sldId id="266" r:id="rId12"/>
    <p:sldId id="267" r:id="rId13"/>
    <p:sldId id="273" r:id="rId14"/>
    <p:sldId id="261" r:id="rId15"/>
    <p:sldId id="262" r:id="rId16"/>
    <p:sldId id="278" r:id="rId17"/>
    <p:sldId id="263" r:id="rId1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691" y="17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C4B-9BF5-4214-98F5-84CE2A2EA4F0}" type="datetimeFigureOut">
              <a:rPr lang="zh-CN" altLang="en-US" smtClean="0"/>
              <a:t>2020/3/2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7EE7-DF75-4B83-A263-08D2D34270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C4B-9BF5-4214-98F5-84CE2A2EA4F0}" type="datetimeFigureOut">
              <a:rPr lang="zh-CN" altLang="en-US" smtClean="0"/>
              <a:t>2020/3/2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7EE7-DF75-4B83-A263-08D2D3427018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C4B-9BF5-4214-98F5-84CE2A2EA4F0}" type="datetimeFigureOut">
              <a:rPr lang="zh-CN" altLang="en-US" smtClean="0"/>
              <a:t>2020/3/2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7EE7-DF75-4B83-A263-08D2D34270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fld id="{B2903C4B-9BF5-4214-98F5-84CE2A2EA4F0}" type="datetimeFigureOut">
              <a:rPr lang="zh-CN" altLang="en-US" smtClean="0"/>
              <a:t>2020/3/2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7EE7-DF75-4B83-A263-08D2D34270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C4B-9BF5-4214-98F5-84CE2A2EA4F0}" type="datetimeFigureOut">
              <a:rPr lang="zh-CN" altLang="en-US" smtClean="0"/>
              <a:t>2020/3/2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7EE7-DF75-4B83-A263-08D2D34270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C4B-9BF5-4214-98F5-84CE2A2EA4F0}" type="datetimeFigureOut">
              <a:rPr lang="zh-CN" altLang="en-US" smtClean="0"/>
              <a:t>2020/3/2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7EE7-DF75-4B83-A263-08D2D34270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C4B-9BF5-4214-98F5-84CE2A2EA4F0}" type="datetimeFigureOut">
              <a:rPr lang="zh-CN" altLang="en-US" smtClean="0"/>
              <a:t>2020/3/2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7EE7-DF75-4B83-A263-08D2D34270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C4B-9BF5-4214-98F5-84CE2A2EA4F0}" type="datetimeFigureOut">
              <a:rPr lang="zh-CN" altLang="en-US" smtClean="0"/>
              <a:t>2020/3/2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7EE7-DF75-4B83-A263-08D2D34270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C4B-9BF5-4214-98F5-84CE2A2EA4F0}" type="datetimeFigureOut">
              <a:rPr lang="zh-CN" altLang="en-US" smtClean="0"/>
              <a:t>2020/3/2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7EE7-DF75-4B83-A263-08D2D34270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C4B-9BF5-4214-98F5-84CE2A2EA4F0}" type="datetimeFigureOut">
              <a:rPr lang="zh-CN" altLang="en-US" smtClean="0"/>
              <a:t>2020/3/2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7EE7-DF75-4B83-A263-08D2D34270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C4B-9BF5-4214-98F5-84CE2A2EA4F0}" type="datetimeFigureOut">
              <a:rPr lang="zh-CN" altLang="en-US" smtClean="0"/>
              <a:t>2020/3/2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7EE7-DF75-4B83-A263-08D2D34270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B2903C4B-9BF5-4214-98F5-84CE2A2EA4F0}" type="datetimeFigureOut">
              <a:rPr lang="zh-CN" altLang="en-US" smtClean="0"/>
              <a:t>2020/3/2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A5AC7EE7-DF75-4B83-A263-08D2D3427018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55576" y="1052736"/>
            <a:ext cx="7772400" cy="1470025"/>
          </a:xfrm>
        </p:spPr>
        <p:txBody>
          <a:bodyPr>
            <a:normAutofit/>
          </a:bodyPr>
          <a:lstStyle/>
          <a:p>
            <a:r>
              <a:rPr lang="zh-CN" altLang="en-US" b="1" smtClean="0"/>
              <a:t>原来</a:t>
            </a:r>
            <a:r>
              <a:rPr lang="zh-CN" altLang="en-US" b="1" dirty="0"/>
              <a:t>戏上也有好文章</a:t>
            </a:r>
            <a:r>
              <a:rPr lang="zh-CN" altLang="en-US" b="1" dirty="0" smtClean="0"/>
              <a:t>：</a:t>
            </a:r>
            <a:r>
              <a:rPr lang="en-US" altLang="zh-CN" b="1" dirty="0" smtClean="0"/>
              <a:t/>
            </a:r>
            <a:br>
              <a:rPr lang="en-US" altLang="zh-CN" b="1" dirty="0" smtClean="0"/>
            </a:br>
            <a:r>
              <a:rPr lang="en-US" altLang="zh-CN" b="1" dirty="0" smtClean="0"/>
              <a:t>《</a:t>
            </a:r>
            <a:r>
              <a:rPr lang="zh-CN" altLang="en-US" b="1" dirty="0" smtClean="0"/>
              <a:t>红楼梦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中的戏曲</a:t>
            </a:r>
            <a:endParaRPr lang="zh-CN" altLang="en-US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87624" y="2564904"/>
            <a:ext cx="6400800" cy="3600400"/>
          </a:xfrm>
        </p:spPr>
        <p:txBody>
          <a:bodyPr>
            <a:normAutofit/>
          </a:bodyPr>
          <a:lstStyle/>
          <a:p>
            <a:pPr algn="just"/>
            <a:endParaRPr lang="en-US" altLang="zh-CN" b="1" dirty="0" smtClean="0">
              <a:solidFill>
                <a:schemeClr val="tx1"/>
              </a:solidFill>
            </a:endParaRPr>
          </a:p>
          <a:p>
            <a:pPr algn="just"/>
            <a:r>
              <a:rPr lang="en-US" altLang="zh-CN" b="1" dirty="0" smtClean="0">
                <a:solidFill>
                  <a:schemeClr val="tx1"/>
                </a:solidFill>
              </a:rPr>
              <a:t>《</a:t>
            </a:r>
            <a:r>
              <a:rPr lang="zh-CN" altLang="en-US" b="1" dirty="0" smtClean="0">
                <a:solidFill>
                  <a:schemeClr val="tx1"/>
                </a:solidFill>
              </a:rPr>
              <a:t>红楼梦</a:t>
            </a:r>
            <a:r>
              <a:rPr lang="en-US" altLang="zh-CN" b="1" dirty="0" smtClean="0">
                <a:solidFill>
                  <a:schemeClr val="tx1"/>
                </a:solidFill>
              </a:rPr>
              <a:t>》</a:t>
            </a:r>
            <a:r>
              <a:rPr lang="zh-CN" altLang="en-US" b="1" dirty="0" smtClean="0">
                <a:solidFill>
                  <a:schemeClr val="tx1"/>
                </a:solidFill>
              </a:rPr>
              <a:t>中的戏曲知识</a:t>
            </a:r>
            <a:endParaRPr lang="en-US" altLang="zh-CN" b="1" dirty="0">
              <a:solidFill>
                <a:schemeClr val="tx1"/>
              </a:solidFill>
            </a:endParaRPr>
          </a:p>
          <a:p>
            <a:pPr algn="just"/>
            <a:r>
              <a:rPr lang="en-US" altLang="zh-CN" b="1" dirty="0" smtClean="0">
                <a:solidFill>
                  <a:schemeClr val="tx1"/>
                </a:solidFill>
              </a:rPr>
              <a:t>《</a:t>
            </a:r>
            <a:r>
              <a:rPr lang="zh-CN" altLang="en-US" b="1" dirty="0" smtClean="0">
                <a:solidFill>
                  <a:schemeClr val="tx1"/>
                </a:solidFill>
              </a:rPr>
              <a:t>红楼梦</a:t>
            </a:r>
            <a:r>
              <a:rPr lang="en-US" altLang="zh-CN" b="1" dirty="0" smtClean="0">
                <a:solidFill>
                  <a:schemeClr val="tx1"/>
                </a:solidFill>
              </a:rPr>
              <a:t>》</a:t>
            </a:r>
            <a:r>
              <a:rPr lang="zh-CN" altLang="en-US" b="1" dirty="0" smtClean="0">
                <a:solidFill>
                  <a:schemeClr val="tx1"/>
                </a:solidFill>
              </a:rPr>
              <a:t>中戏目名录及其意义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pPr algn="just"/>
            <a:r>
              <a:rPr lang="en-US" altLang="zh-CN" b="1" dirty="0" smtClean="0">
                <a:solidFill>
                  <a:schemeClr val="tx1"/>
                </a:solidFill>
              </a:rPr>
              <a:t>《</a:t>
            </a:r>
            <a:r>
              <a:rPr lang="zh-CN" altLang="en-US" b="1" dirty="0" smtClean="0">
                <a:solidFill>
                  <a:schemeClr val="tx1"/>
                </a:solidFill>
              </a:rPr>
              <a:t>西厢记</a:t>
            </a:r>
            <a:r>
              <a:rPr lang="en-US" altLang="zh-CN" b="1" dirty="0" smtClean="0">
                <a:solidFill>
                  <a:schemeClr val="tx1"/>
                </a:solidFill>
              </a:rPr>
              <a:t>》</a:t>
            </a:r>
            <a:r>
              <a:rPr lang="zh-CN" altLang="en-US" b="1" dirty="0" smtClean="0">
                <a:solidFill>
                  <a:schemeClr val="tx1"/>
                </a:solidFill>
              </a:rPr>
              <a:t>与</a:t>
            </a:r>
            <a:r>
              <a:rPr lang="en-US" altLang="zh-CN" b="1" dirty="0" smtClean="0">
                <a:solidFill>
                  <a:schemeClr val="tx1"/>
                </a:solidFill>
              </a:rPr>
              <a:t>《</a:t>
            </a:r>
            <a:r>
              <a:rPr lang="zh-CN" altLang="en-US" b="1" dirty="0" smtClean="0">
                <a:solidFill>
                  <a:schemeClr val="tx1"/>
                </a:solidFill>
              </a:rPr>
              <a:t>红楼梦</a:t>
            </a:r>
            <a:r>
              <a:rPr lang="en-US" altLang="zh-CN" b="1" dirty="0" smtClean="0">
                <a:solidFill>
                  <a:schemeClr val="tx1"/>
                </a:solidFill>
              </a:rPr>
              <a:t>》</a:t>
            </a:r>
          </a:p>
          <a:p>
            <a:pPr algn="just"/>
            <a:r>
              <a:rPr lang="en-US" altLang="zh-CN" b="1" dirty="0" smtClean="0">
                <a:solidFill>
                  <a:schemeClr val="tx1"/>
                </a:solidFill>
              </a:rPr>
              <a:t>《</a:t>
            </a:r>
            <a:r>
              <a:rPr lang="zh-CN" altLang="en-US" b="1" dirty="0" smtClean="0">
                <a:solidFill>
                  <a:schemeClr val="tx1"/>
                </a:solidFill>
              </a:rPr>
              <a:t>牡丹亭</a:t>
            </a:r>
            <a:r>
              <a:rPr lang="en-US" altLang="zh-CN" b="1" dirty="0" smtClean="0">
                <a:solidFill>
                  <a:schemeClr val="tx1"/>
                </a:solidFill>
              </a:rPr>
              <a:t>》</a:t>
            </a:r>
            <a:r>
              <a:rPr lang="zh-CN" altLang="en-US" b="1" dirty="0" smtClean="0">
                <a:solidFill>
                  <a:schemeClr val="tx1"/>
                </a:solidFill>
              </a:rPr>
              <a:t>与</a:t>
            </a:r>
            <a:r>
              <a:rPr lang="en-US" altLang="zh-CN" b="1" dirty="0" smtClean="0">
                <a:solidFill>
                  <a:schemeClr val="tx1"/>
                </a:solidFill>
              </a:rPr>
              <a:t>《</a:t>
            </a:r>
            <a:r>
              <a:rPr lang="zh-CN" altLang="en-US" b="1" dirty="0" smtClean="0">
                <a:solidFill>
                  <a:schemeClr val="tx1"/>
                </a:solidFill>
              </a:rPr>
              <a:t>红楼梦</a:t>
            </a:r>
            <a:r>
              <a:rPr lang="en-US" altLang="zh-CN" b="1" dirty="0" smtClean="0">
                <a:solidFill>
                  <a:schemeClr val="tx1"/>
                </a:solidFill>
              </a:rPr>
              <a:t>》</a:t>
            </a:r>
            <a:endParaRPr lang="zh-CN" alt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US" altLang="zh-CN" b="1" dirty="0"/>
              <a:t>《</a:t>
            </a:r>
            <a:r>
              <a:rPr lang="zh-CN" altLang="en-US" b="1" dirty="0"/>
              <a:t>红楼梦</a:t>
            </a:r>
            <a:r>
              <a:rPr lang="en-US" altLang="zh-CN" b="1" dirty="0"/>
              <a:t>》</a:t>
            </a:r>
            <a:r>
              <a:rPr lang="zh-CN" altLang="en-US" b="1" dirty="0"/>
              <a:t>中的戏曲名录及其作用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>
          <a:xfrm>
            <a:off x="539552" y="836712"/>
            <a:ext cx="2160240" cy="639762"/>
          </a:xfrm>
        </p:spPr>
        <p:txBody>
          <a:bodyPr>
            <a:normAutofit/>
          </a:bodyPr>
          <a:lstStyle/>
          <a:p>
            <a:r>
              <a:rPr lang="zh-CN" altLang="en-US" sz="2800" dirty="0" smtClean="0"/>
              <a:t>预示</a:t>
            </a:r>
            <a:r>
              <a:rPr lang="zh-CN" altLang="en-US" sz="2800" dirty="0"/>
              <a:t>结局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half" idx="2"/>
          </p:nvPr>
        </p:nvSpPr>
        <p:spPr>
          <a:xfrm>
            <a:off x="323528" y="1556792"/>
            <a:ext cx="3744416" cy="4569371"/>
          </a:xfrm>
        </p:spPr>
        <p:txBody>
          <a:bodyPr>
            <a:normAutofit/>
          </a:bodyPr>
          <a:lstStyle/>
          <a:p>
            <a:r>
              <a:rPr lang="en-US" altLang="zh-CN" dirty="0"/>
              <a:t>《</a:t>
            </a:r>
            <a:r>
              <a:rPr lang="zh-CN" altLang="en-US" dirty="0"/>
              <a:t>双官诰</a:t>
            </a:r>
            <a:r>
              <a:rPr lang="en-US" altLang="zh-CN" dirty="0"/>
              <a:t>》（</a:t>
            </a:r>
            <a:r>
              <a:rPr lang="zh-CN" altLang="en-US" dirty="0"/>
              <a:t>第十一回</a:t>
            </a:r>
            <a:r>
              <a:rPr lang="en-US" altLang="zh-CN" dirty="0"/>
              <a:t>）</a:t>
            </a:r>
          </a:p>
          <a:p>
            <a:r>
              <a:rPr lang="en-US" altLang="zh-CN" dirty="0"/>
              <a:t>《</a:t>
            </a:r>
            <a:r>
              <a:rPr lang="zh-CN" altLang="en-US" dirty="0"/>
              <a:t>一捧雪</a:t>
            </a:r>
            <a:r>
              <a:rPr lang="en-US" altLang="zh-CN" dirty="0"/>
              <a:t>·</a:t>
            </a:r>
            <a:r>
              <a:rPr lang="zh-CN" altLang="en-US" dirty="0"/>
              <a:t>豪宴</a:t>
            </a:r>
            <a:r>
              <a:rPr lang="en-US" altLang="zh-CN" dirty="0" smtClean="0"/>
              <a:t>》</a:t>
            </a:r>
          </a:p>
          <a:p>
            <a:r>
              <a:rPr lang="en-US" altLang="zh-CN" dirty="0" smtClean="0"/>
              <a:t>《</a:t>
            </a:r>
            <a:r>
              <a:rPr lang="zh-CN" altLang="en-US" dirty="0"/>
              <a:t>长生殿</a:t>
            </a:r>
            <a:r>
              <a:rPr lang="en-US" altLang="zh-CN" dirty="0"/>
              <a:t>·</a:t>
            </a:r>
            <a:r>
              <a:rPr lang="zh-CN" altLang="en-US" dirty="0"/>
              <a:t>乞巧</a:t>
            </a:r>
            <a:r>
              <a:rPr lang="en-US" altLang="zh-CN" dirty="0" smtClean="0"/>
              <a:t>》</a:t>
            </a:r>
          </a:p>
          <a:p>
            <a:r>
              <a:rPr lang="en-US" altLang="zh-CN" dirty="0" smtClean="0"/>
              <a:t>《</a:t>
            </a:r>
            <a:r>
              <a:rPr lang="zh-CN" altLang="en-US" dirty="0"/>
              <a:t>邯郸梦</a:t>
            </a:r>
            <a:r>
              <a:rPr lang="en-US" altLang="zh-CN" dirty="0"/>
              <a:t>·</a:t>
            </a:r>
            <a:r>
              <a:rPr lang="zh-CN" altLang="en-US" dirty="0"/>
              <a:t>仙圆（缘</a:t>
            </a:r>
            <a:r>
              <a:rPr lang="zh-CN" altLang="en-US" dirty="0" smtClean="0"/>
              <a:t>）</a:t>
            </a:r>
            <a:r>
              <a:rPr lang="en-US" altLang="zh-CN" dirty="0" smtClean="0"/>
              <a:t>》《</a:t>
            </a:r>
            <a:r>
              <a:rPr lang="zh-CN" altLang="en-US" dirty="0"/>
              <a:t>牡丹亭</a:t>
            </a:r>
            <a:r>
              <a:rPr lang="en-US" altLang="zh-CN" dirty="0"/>
              <a:t>·</a:t>
            </a:r>
            <a:r>
              <a:rPr lang="zh-CN" altLang="en-US" dirty="0"/>
              <a:t>离魂</a:t>
            </a:r>
            <a:r>
              <a:rPr lang="en-US" altLang="zh-CN" dirty="0" smtClean="0"/>
              <a:t>》</a:t>
            </a:r>
          </a:p>
          <a:p>
            <a:pPr marL="0" indent="0" algn="r">
              <a:buNone/>
            </a:pPr>
            <a:r>
              <a:rPr lang="en-US" altLang="zh-CN" dirty="0" smtClean="0"/>
              <a:t>     ——</a:t>
            </a:r>
            <a:r>
              <a:rPr lang="zh-CN" altLang="en-US" dirty="0" smtClean="0"/>
              <a:t>第十八回</a:t>
            </a:r>
            <a:endParaRPr lang="en-US" altLang="zh-CN" dirty="0" smtClean="0"/>
          </a:p>
          <a:p>
            <a:r>
              <a:rPr lang="en-US" altLang="zh-CN" dirty="0"/>
              <a:t>《</a:t>
            </a:r>
            <a:r>
              <a:rPr lang="zh-CN" altLang="en-US" dirty="0"/>
              <a:t>白蛇记</a:t>
            </a:r>
            <a:r>
              <a:rPr lang="en-US" altLang="zh-CN" dirty="0" smtClean="0"/>
              <a:t>》</a:t>
            </a:r>
          </a:p>
          <a:p>
            <a:r>
              <a:rPr lang="en-US" altLang="zh-CN" dirty="0" smtClean="0"/>
              <a:t>《</a:t>
            </a:r>
            <a:r>
              <a:rPr lang="zh-CN" altLang="en-US" dirty="0"/>
              <a:t>满床笏</a:t>
            </a:r>
            <a:r>
              <a:rPr lang="en-US" altLang="zh-CN" dirty="0" smtClean="0"/>
              <a:t>》</a:t>
            </a:r>
          </a:p>
          <a:p>
            <a:r>
              <a:rPr lang="en-US" altLang="zh-CN" dirty="0" smtClean="0"/>
              <a:t>《</a:t>
            </a:r>
            <a:r>
              <a:rPr lang="zh-CN" altLang="en-US" dirty="0"/>
              <a:t>南柯梦</a:t>
            </a:r>
            <a:r>
              <a:rPr lang="en-US" altLang="zh-CN" dirty="0" smtClean="0"/>
              <a:t>》</a:t>
            </a:r>
          </a:p>
          <a:p>
            <a:pPr algn="r"/>
            <a:r>
              <a:rPr lang="en-US" altLang="zh-CN" dirty="0" smtClean="0"/>
              <a:t>——</a:t>
            </a:r>
            <a:r>
              <a:rPr lang="zh-CN" altLang="en-US" dirty="0" smtClean="0"/>
              <a:t>第</a:t>
            </a:r>
            <a:r>
              <a:rPr lang="zh-CN" altLang="en-US" dirty="0"/>
              <a:t>二九</a:t>
            </a:r>
            <a:r>
              <a:rPr lang="zh-CN" altLang="en-US" dirty="0" smtClean="0"/>
              <a:t>回</a:t>
            </a:r>
            <a:endParaRPr lang="en-US" altLang="zh-CN" dirty="0"/>
          </a:p>
          <a:p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3"/>
          </p:nvPr>
        </p:nvSpPr>
        <p:spPr>
          <a:xfrm>
            <a:off x="4860032" y="764704"/>
            <a:ext cx="1728192" cy="639762"/>
          </a:xfrm>
        </p:spPr>
        <p:txBody>
          <a:bodyPr>
            <a:normAutofit/>
          </a:bodyPr>
          <a:lstStyle/>
          <a:p>
            <a:r>
              <a:rPr lang="zh-CN" altLang="en-US" sz="2800" dirty="0" smtClean="0"/>
              <a:t>描写人物</a:t>
            </a:r>
            <a:endParaRPr lang="zh-CN" altLang="en-US" sz="2800" dirty="0"/>
          </a:p>
        </p:txBody>
      </p:sp>
      <p:sp>
        <p:nvSpPr>
          <p:cNvPr id="8" name="内容占位符 7"/>
          <p:cNvSpPr>
            <a:spLocks noGrp="1"/>
          </p:cNvSpPr>
          <p:nvPr>
            <p:ph sz="quarter" idx="4"/>
          </p:nvPr>
        </p:nvSpPr>
        <p:spPr>
          <a:xfrm>
            <a:off x="4067945" y="1340768"/>
            <a:ext cx="4618856" cy="5256584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2600" dirty="0"/>
              <a:t>《</a:t>
            </a:r>
            <a:r>
              <a:rPr lang="zh-CN" altLang="en-US" sz="2600" dirty="0" smtClean="0"/>
              <a:t>牡丹</a:t>
            </a:r>
            <a:r>
              <a:rPr lang="zh-CN" altLang="en-US" sz="2600" dirty="0"/>
              <a:t>亭</a:t>
            </a:r>
            <a:r>
              <a:rPr lang="en-US" altLang="zh-CN" sz="2600" dirty="0"/>
              <a:t>·</a:t>
            </a:r>
            <a:r>
              <a:rPr lang="zh-CN" altLang="en-US" sz="2600" dirty="0"/>
              <a:t>游园</a:t>
            </a:r>
            <a:r>
              <a:rPr lang="en-US" altLang="zh-CN" sz="2600" dirty="0"/>
              <a:t>》、《</a:t>
            </a:r>
            <a:r>
              <a:rPr lang="zh-CN" altLang="en-US" sz="2600" dirty="0"/>
              <a:t>牡丹亭</a:t>
            </a:r>
            <a:r>
              <a:rPr lang="en-US" altLang="zh-CN" sz="2600" dirty="0"/>
              <a:t>·</a:t>
            </a:r>
            <a:r>
              <a:rPr lang="zh-CN" altLang="en-US" sz="2600" dirty="0"/>
              <a:t>惊梦</a:t>
            </a:r>
            <a:r>
              <a:rPr lang="en-US" altLang="zh-CN" sz="2600" dirty="0"/>
              <a:t>》</a:t>
            </a:r>
            <a:r>
              <a:rPr lang="zh-CN" altLang="en-US" sz="2600" dirty="0"/>
              <a:t>、</a:t>
            </a:r>
            <a:r>
              <a:rPr lang="en-US" altLang="zh-CN" sz="2600" dirty="0"/>
              <a:t>《</a:t>
            </a:r>
            <a:r>
              <a:rPr lang="zh-CN" altLang="en-US" sz="2600" dirty="0"/>
              <a:t>钗钏记</a:t>
            </a:r>
            <a:r>
              <a:rPr lang="en-US" altLang="zh-CN" sz="2600" dirty="0"/>
              <a:t>·</a:t>
            </a:r>
            <a:r>
              <a:rPr lang="zh-CN" altLang="en-US" sz="2600" dirty="0"/>
              <a:t>相约</a:t>
            </a:r>
            <a:r>
              <a:rPr lang="en-US" altLang="zh-CN" sz="2600" dirty="0"/>
              <a:t>》、《</a:t>
            </a:r>
            <a:r>
              <a:rPr lang="zh-CN" altLang="en-US" sz="2600" dirty="0"/>
              <a:t>钗钏记</a:t>
            </a:r>
            <a:r>
              <a:rPr lang="en-US" altLang="zh-CN" sz="2600" dirty="0"/>
              <a:t>·</a:t>
            </a:r>
            <a:r>
              <a:rPr lang="zh-CN" altLang="en-US" sz="2600" dirty="0"/>
              <a:t>相骂</a:t>
            </a:r>
            <a:r>
              <a:rPr lang="en-US" altLang="zh-CN" sz="2600" dirty="0"/>
              <a:t>》（</a:t>
            </a:r>
            <a:r>
              <a:rPr lang="zh-CN" altLang="en-US" sz="2600" dirty="0"/>
              <a:t>第十八回</a:t>
            </a:r>
            <a:r>
              <a:rPr lang="en-US" altLang="zh-CN" sz="2600" dirty="0" smtClean="0"/>
              <a:t>）——</a:t>
            </a:r>
            <a:r>
              <a:rPr lang="zh-CN" altLang="en-US" sz="2600" dirty="0" smtClean="0"/>
              <a:t>龄官</a:t>
            </a:r>
            <a:endParaRPr lang="en-US" altLang="zh-CN" sz="2600" dirty="0"/>
          </a:p>
          <a:p>
            <a:r>
              <a:rPr lang="en-US" altLang="zh-CN" sz="2600" dirty="0"/>
              <a:t>《</a:t>
            </a:r>
            <a:r>
              <a:rPr lang="zh-CN" altLang="en-US" sz="2600" dirty="0"/>
              <a:t>西游记</a:t>
            </a:r>
            <a:r>
              <a:rPr lang="en-US" altLang="zh-CN" sz="2600" dirty="0"/>
              <a:t>》</a:t>
            </a:r>
            <a:r>
              <a:rPr lang="zh-CN" altLang="en-US" sz="2600" dirty="0"/>
              <a:t>折子戏、</a:t>
            </a:r>
            <a:r>
              <a:rPr lang="en-US" altLang="zh-CN" sz="2600" dirty="0"/>
              <a:t>《</a:t>
            </a:r>
            <a:r>
              <a:rPr lang="zh-CN" altLang="en-US" sz="2600" dirty="0"/>
              <a:t>鲁智深醉闹五台山</a:t>
            </a:r>
            <a:r>
              <a:rPr lang="en-US" altLang="zh-CN" sz="2600" dirty="0"/>
              <a:t>》、 《</a:t>
            </a:r>
            <a:r>
              <a:rPr lang="zh-CN" altLang="en-US" sz="2600" dirty="0"/>
              <a:t>山门</a:t>
            </a:r>
            <a:r>
              <a:rPr lang="en-US" altLang="zh-CN" sz="2600" dirty="0"/>
              <a:t>》、《</a:t>
            </a:r>
            <a:r>
              <a:rPr lang="zh-CN" altLang="en-US" sz="2600" dirty="0"/>
              <a:t>妆疯</a:t>
            </a:r>
            <a:r>
              <a:rPr lang="en-US" altLang="zh-CN" sz="2600" dirty="0"/>
              <a:t>》、《</a:t>
            </a:r>
            <a:r>
              <a:rPr lang="zh-CN" altLang="en-US" sz="2600" dirty="0"/>
              <a:t>刘二当衣</a:t>
            </a:r>
            <a:r>
              <a:rPr lang="en-US" altLang="zh-CN" sz="2600" dirty="0"/>
              <a:t>》（</a:t>
            </a:r>
            <a:r>
              <a:rPr lang="zh-CN" altLang="en-US" sz="2600" dirty="0"/>
              <a:t>第二二回</a:t>
            </a:r>
            <a:r>
              <a:rPr lang="en-US" altLang="zh-CN" sz="2600" dirty="0" smtClean="0"/>
              <a:t>）——</a:t>
            </a:r>
            <a:r>
              <a:rPr lang="zh-CN" altLang="en-US" sz="2600" dirty="0" smtClean="0"/>
              <a:t>宝钗、黛玉、凤姐</a:t>
            </a:r>
            <a:endParaRPr lang="en-US" altLang="zh-CN" sz="2600" dirty="0" smtClean="0"/>
          </a:p>
          <a:p>
            <a:r>
              <a:rPr lang="en-US" altLang="zh-CN" sz="2600" dirty="0"/>
              <a:t>《</a:t>
            </a:r>
            <a:r>
              <a:rPr lang="zh-CN" altLang="en-US" sz="2600" dirty="0"/>
              <a:t>荆钗记</a:t>
            </a:r>
            <a:r>
              <a:rPr lang="en-US" altLang="zh-CN" sz="2600" dirty="0"/>
              <a:t>·</a:t>
            </a:r>
            <a:r>
              <a:rPr lang="zh-CN" altLang="en-US" sz="2600" dirty="0"/>
              <a:t>男祭</a:t>
            </a:r>
            <a:r>
              <a:rPr lang="en-US" altLang="zh-CN" sz="2600" dirty="0"/>
              <a:t>》（</a:t>
            </a:r>
            <a:r>
              <a:rPr lang="zh-CN" altLang="en-US" sz="2600" dirty="0"/>
              <a:t>第四四回</a:t>
            </a:r>
            <a:r>
              <a:rPr lang="en-US" altLang="zh-CN" sz="2600" dirty="0"/>
              <a:t>）</a:t>
            </a:r>
          </a:p>
          <a:p>
            <a:pPr marL="0" indent="0">
              <a:buNone/>
            </a:pPr>
            <a:r>
              <a:rPr lang="en-US" altLang="zh-CN" sz="2600" dirty="0" smtClean="0"/>
              <a:t>——</a:t>
            </a:r>
            <a:r>
              <a:rPr lang="zh-CN" altLang="en-US" sz="2600" dirty="0" smtClean="0"/>
              <a:t>黛玉、宝钗</a:t>
            </a:r>
            <a:endParaRPr lang="en-US" altLang="zh-CN" sz="2600" dirty="0" smtClean="0"/>
          </a:p>
          <a:p>
            <a:r>
              <a:rPr lang="en-US" altLang="zh-CN" sz="2600" dirty="0"/>
              <a:t>《</a:t>
            </a:r>
            <a:r>
              <a:rPr lang="zh-CN" altLang="en-US" sz="2600" dirty="0"/>
              <a:t>牡丹亭</a:t>
            </a:r>
            <a:r>
              <a:rPr lang="en-US" altLang="zh-CN" sz="2600" dirty="0"/>
              <a:t>·</a:t>
            </a:r>
            <a:r>
              <a:rPr lang="zh-CN" altLang="en-US" sz="2600" dirty="0"/>
              <a:t>寻梦</a:t>
            </a:r>
            <a:r>
              <a:rPr lang="en-US" altLang="zh-CN" sz="2600" dirty="0"/>
              <a:t>》、《</a:t>
            </a:r>
            <a:r>
              <a:rPr lang="zh-CN" altLang="en-US" sz="2600" dirty="0"/>
              <a:t>西厢记</a:t>
            </a:r>
            <a:r>
              <a:rPr lang="en-US" altLang="zh-CN" sz="2600" dirty="0"/>
              <a:t>·</a:t>
            </a:r>
            <a:r>
              <a:rPr lang="zh-CN" altLang="en-US" sz="2600" dirty="0"/>
              <a:t>惠明下书</a:t>
            </a:r>
            <a:r>
              <a:rPr lang="en-US" altLang="zh-CN" sz="2600" dirty="0" smtClean="0"/>
              <a:t>》、《</a:t>
            </a:r>
            <a:r>
              <a:rPr lang="zh-CN" altLang="en-US" sz="2600" dirty="0"/>
              <a:t>八义</a:t>
            </a:r>
            <a:r>
              <a:rPr lang="en-US" altLang="zh-CN" sz="2600" dirty="0" smtClean="0"/>
              <a:t>》</a:t>
            </a:r>
            <a:r>
              <a:rPr lang="zh-CN" altLang="en-US" sz="2600" dirty="0"/>
              <a:t>、</a:t>
            </a:r>
            <a:r>
              <a:rPr lang="en-US" altLang="zh-CN" sz="2600" dirty="0" smtClean="0"/>
              <a:t>《</a:t>
            </a:r>
            <a:r>
              <a:rPr lang="zh-CN" altLang="en-US" sz="2600" dirty="0"/>
              <a:t>混元盒</a:t>
            </a:r>
            <a:r>
              <a:rPr lang="en-US" altLang="zh-CN" sz="2600" dirty="0"/>
              <a:t>》</a:t>
            </a:r>
            <a:r>
              <a:rPr lang="en-US" altLang="zh-CN" sz="2600" dirty="0" smtClean="0"/>
              <a:t>（</a:t>
            </a:r>
            <a:r>
              <a:rPr lang="zh-CN" altLang="en-US" sz="2600" dirty="0"/>
              <a:t>第五四</a:t>
            </a:r>
            <a:r>
              <a:rPr lang="zh-CN" altLang="en-US" sz="2600" dirty="0" smtClean="0"/>
              <a:t>回</a:t>
            </a:r>
            <a:r>
              <a:rPr lang="en-US" altLang="zh-CN" sz="2600" dirty="0" smtClean="0"/>
              <a:t>）——</a:t>
            </a:r>
            <a:r>
              <a:rPr lang="zh-CN" altLang="en-US" sz="2600" dirty="0" smtClean="0"/>
              <a:t>贾母、秋纹、袭人</a:t>
            </a:r>
            <a:endParaRPr lang="en-US" altLang="zh-CN" sz="26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0835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rmAutofit/>
          </a:bodyPr>
          <a:lstStyle/>
          <a:p>
            <a:r>
              <a:rPr lang="zh-CN" altLang="en-US" sz="3600" b="1" dirty="0" smtClean="0"/>
              <a:t>观众的欣赏水平：清丽文雅之昆腔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976664"/>
          </a:xfrm>
        </p:spPr>
        <p:txBody>
          <a:bodyPr>
            <a:noAutofit/>
          </a:bodyPr>
          <a:lstStyle/>
          <a:p>
            <a:r>
              <a:rPr lang="zh-CN" altLang="en-US" sz="2800" dirty="0"/>
              <a:t>宝钗道：“你白听了这几年的戏，那里知道这</a:t>
            </a:r>
            <a:r>
              <a:rPr lang="zh-CN" altLang="en-US" sz="2800" dirty="0" smtClean="0"/>
              <a:t>出戏的</a:t>
            </a:r>
            <a:r>
              <a:rPr lang="zh-CN" altLang="en-US" sz="2800" dirty="0"/>
              <a:t>好处</a:t>
            </a:r>
            <a:r>
              <a:rPr lang="zh-CN" altLang="en-US" sz="2800" dirty="0" smtClean="0"/>
              <a:t>，排场</a:t>
            </a:r>
            <a:r>
              <a:rPr lang="zh-CN" altLang="en-US" sz="2800" dirty="0"/>
              <a:t>又好，词藻更妙。</a:t>
            </a:r>
            <a:r>
              <a:rPr lang="zh-CN" altLang="en-US" sz="2800" dirty="0" smtClean="0"/>
              <a:t>”（第二二回）</a:t>
            </a:r>
            <a:endParaRPr lang="en-US" altLang="zh-CN" sz="2800" dirty="0" smtClean="0"/>
          </a:p>
          <a:p>
            <a:r>
              <a:rPr lang="zh-CN" altLang="en-US" sz="2800" dirty="0" smtClean="0"/>
              <a:t>贾母：</a:t>
            </a:r>
            <a:r>
              <a:rPr lang="en-US" altLang="zh-CN" sz="2800" dirty="0" smtClean="0"/>
              <a:t>“</a:t>
            </a:r>
            <a:r>
              <a:rPr lang="zh-CN" altLang="en-US" sz="2800" dirty="0"/>
              <a:t>你瞧瞧，薛姨太太这李亲家太太都是</a:t>
            </a:r>
            <a:r>
              <a:rPr lang="zh-CN" altLang="en-US" sz="2800" dirty="0" smtClean="0"/>
              <a:t>有戏的人家，不知</a:t>
            </a:r>
            <a:r>
              <a:rPr lang="zh-CN" altLang="en-US" sz="2800" dirty="0"/>
              <a:t>听过多少好戏的。这些姑娘都比咱们家姑娘见过好戏，</a:t>
            </a:r>
            <a:r>
              <a:rPr lang="zh-CN" altLang="en-US" sz="2800" b="1" dirty="0"/>
              <a:t>听过</a:t>
            </a:r>
            <a:r>
              <a:rPr lang="zh-CN" altLang="en-US" sz="2800" dirty="0"/>
              <a:t>好曲子。</a:t>
            </a:r>
            <a:r>
              <a:rPr lang="en-US" altLang="zh-CN" sz="2800" dirty="0" smtClean="0"/>
              <a:t>”（</a:t>
            </a:r>
            <a:r>
              <a:rPr lang="zh-CN" altLang="en-US" sz="2800" dirty="0" smtClean="0"/>
              <a:t>第五四回</a:t>
            </a:r>
            <a:r>
              <a:rPr lang="en-US" altLang="zh-CN" sz="2800" dirty="0" smtClean="0"/>
              <a:t>）</a:t>
            </a:r>
          </a:p>
          <a:p>
            <a:r>
              <a:rPr lang="zh-CN" altLang="en-US" sz="2800" dirty="0" smtClean="0"/>
              <a:t>贾母</a:t>
            </a:r>
            <a:r>
              <a:rPr lang="en-US" altLang="zh-CN" sz="2800" dirty="0" smtClean="0"/>
              <a:t>“</a:t>
            </a:r>
            <a:r>
              <a:rPr lang="zh-CN" altLang="en-US" sz="2800" dirty="0" smtClean="0"/>
              <a:t>叫</a:t>
            </a:r>
            <a:r>
              <a:rPr lang="zh-CN" altLang="en-US" sz="2800" dirty="0"/>
              <a:t>芳官唱一出</a:t>
            </a:r>
            <a:r>
              <a:rPr lang="en-US" altLang="zh-CN" sz="2800" dirty="0"/>
              <a:t>《</a:t>
            </a:r>
            <a:r>
              <a:rPr lang="zh-CN" altLang="en-US" sz="2800" dirty="0"/>
              <a:t>寻梦</a:t>
            </a:r>
            <a:r>
              <a:rPr lang="en-US" altLang="zh-CN" sz="2800" dirty="0"/>
              <a:t>》</a:t>
            </a:r>
            <a:r>
              <a:rPr lang="zh-CN" altLang="en-US" sz="2800" dirty="0"/>
              <a:t>，</a:t>
            </a:r>
            <a:r>
              <a:rPr lang="zh-CN" altLang="en-US" sz="2800" b="1" dirty="0"/>
              <a:t>只提琴至管萧合</a:t>
            </a:r>
            <a:r>
              <a:rPr lang="zh-CN" altLang="en-US" sz="2800" dirty="0" smtClean="0"/>
              <a:t>，笙笛一概不用</a:t>
            </a:r>
            <a:r>
              <a:rPr lang="zh-CN" altLang="en-US" sz="2800" dirty="0"/>
              <a:t>。</a:t>
            </a:r>
            <a:r>
              <a:rPr lang="zh-CN" altLang="en-US" sz="2800" dirty="0" smtClean="0"/>
              <a:t>”又“</a:t>
            </a:r>
            <a:r>
              <a:rPr lang="zh-CN" altLang="en-US" sz="2800" dirty="0"/>
              <a:t>叫葵官唱一出</a:t>
            </a:r>
            <a:r>
              <a:rPr lang="en-US" altLang="zh-CN" sz="2800" dirty="0"/>
              <a:t>《</a:t>
            </a:r>
            <a:r>
              <a:rPr lang="zh-CN" altLang="en-US" sz="2800" dirty="0"/>
              <a:t>惠明下书</a:t>
            </a:r>
            <a:r>
              <a:rPr lang="en-US" altLang="zh-CN" sz="2800" dirty="0"/>
              <a:t>》</a:t>
            </a:r>
            <a:r>
              <a:rPr lang="zh-CN" altLang="en-US" sz="2800" dirty="0"/>
              <a:t>，也不用抹脸</a:t>
            </a:r>
            <a:r>
              <a:rPr lang="zh-CN" altLang="en-US" sz="2800" dirty="0" smtClean="0"/>
              <a:t>。</a:t>
            </a:r>
            <a:r>
              <a:rPr lang="en-US" altLang="zh-CN" sz="2800" dirty="0" smtClean="0"/>
              <a:t> ”（</a:t>
            </a:r>
            <a:r>
              <a:rPr lang="zh-CN" altLang="en-US" sz="2800" dirty="0" smtClean="0"/>
              <a:t>第五四</a:t>
            </a:r>
            <a:r>
              <a:rPr lang="zh-CN" altLang="en-US" sz="2800" dirty="0"/>
              <a:t>回</a:t>
            </a:r>
            <a:r>
              <a:rPr lang="en-US" altLang="zh-CN" sz="2800" dirty="0"/>
              <a:t>）</a:t>
            </a:r>
            <a:endParaRPr lang="en-US" altLang="zh-CN" sz="2800" dirty="0" smtClean="0"/>
          </a:p>
          <a:p>
            <a:r>
              <a:rPr lang="zh-CN" altLang="en-US" sz="2800" dirty="0"/>
              <a:t>薛姨妈因笑道：</a:t>
            </a:r>
            <a:r>
              <a:rPr lang="zh-CN" altLang="en-US" sz="2800" dirty="0" smtClean="0"/>
              <a:t>“戏</a:t>
            </a:r>
            <a:r>
              <a:rPr lang="zh-CN" altLang="en-US" sz="2800" dirty="0"/>
              <a:t>也看过几百班，</a:t>
            </a:r>
            <a:r>
              <a:rPr lang="zh-CN" altLang="en-US" sz="2800" b="1" dirty="0"/>
              <a:t>从没见用</a:t>
            </a:r>
            <a:r>
              <a:rPr lang="zh-CN" altLang="en-US" sz="2800" b="1" dirty="0" smtClean="0"/>
              <a:t>箫管的</a:t>
            </a:r>
            <a:r>
              <a:rPr lang="zh-CN" altLang="en-US" sz="2800" dirty="0"/>
              <a:t>。</a:t>
            </a:r>
            <a:r>
              <a:rPr lang="zh-CN" altLang="en-US" sz="2800" dirty="0" smtClean="0"/>
              <a:t>”贾母</a:t>
            </a:r>
            <a:r>
              <a:rPr lang="zh-CN" altLang="en-US" sz="2800" dirty="0"/>
              <a:t>道：“也有，只是像方才</a:t>
            </a:r>
            <a:r>
              <a:rPr lang="en-US" altLang="zh-CN" sz="2800" dirty="0"/>
              <a:t>《</a:t>
            </a:r>
            <a:r>
              <a:rPr lang="zh-CN" altLang="en-US" sz="2800" dirty="0"/>
              <a:t>西楼</a:t>
            </a:r>
            <a:r>
              <a:rPr lang="en-US" altLang="zh-CN" sz="2800" dirty="0"/>
              <a:t>·</a:t>
            </a:r>
            <a:r>
              <a:rPr lang="zh-CN" altLang="en-US" sz="2800" dirty="0"/>
              <a:t>楚江晴</a:t>
            </a:r>
            <a:r>
              <a:rPr lang="en-US" altLang="zh-CN" sz="2800" dirty="0"/>
              <a:t>》</a:t>
            </a:r>
            <a:r>
              <a:rPr lang="zh-CN" altLang="en-US" sz="2800" dirty="0"/>
              <a:t>一支，</a:t>
            </a:r>
            <a:r>
              <a:rPr lang="zh-CN" altLang="en-US" sz="2800" b="1" dirty="0"/>
              <a:t>多有小生吹萧和的</a:t>
            </a:r>
            <a:r>
              <a:rPr lang="zh-CN" altLang="en-US" sz="2800" dirty="0"/>
              <a:t>。这大套的实在少，</a:t>
            </a:r>
            <a:r>
              <a:rPr lang="zh-CN" altLang="en-US" sz="2800" i="1" u="sng" dirty="0">
                <a:solidFill>
                  <a:srgbClr val="FF0000"/>
                </a:solidFill>
              </a:rPr>
              <a:t>这也在主人讲究不讲究罢了。</a:t>
            </a:r>
            <a:r>
              <a:rPr lang="zh-CN" altLang="en-US" sz="2800" dirty="0"/>
              <a:t>这算什么出奇？</a:t>
            </a:r>
            <a:r>
              <a:rPr lang="zh-CN" altLang="en-US" sz="2800" dirty="0" smtClean="0"/>
              <a:t>”</a:t>
            </a:r>
            <a:r>
              <a:rPr lang="en-US" altLang="zh-CN" sz="2800" dirty="0"/>
              <a:t> </a:t>
            </a:r>
            <a:r>
              <a:rPr lang="en-US" altLang="zh-CN" sz="2800" dirty="0" smtClean="0"/>
              <a:t>”（</a:t>
            </a:r>
            <a:r>
              <a:rPr lang="zh-CN" altLang="en-US" sz="2800" dirty="0" smtClean="0"/>
              <a:t>第五四</a:t>
            </a:r>
            <a:r>
              <a:rPr lang="zh-CN" altLang="en-US" sz="2800" dirty="0"/>
              <a:t>回</a:t>
            </a:r>
            <a:r>
              <a:rPr lang="en-US" altLang="zh-CN" sz="2800" dirty="0"/>
              <a:t>）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zh-CN" altLang="en-US" sz="3600" b="1" dirty="0"/>
              <a:t>观众的欣赏水平</a:t>
            </a:r>
            <a:r>
              <a:rPr lang="zh-CN" altLang="en-US" sz="3600" b="1" dirty="0" smtClean="0"/>
              <a:t>：高亢之弋阳腔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908720"/>
            <a:ext cx="8435280" cy="5688632"/>
          </a:xfrm>
        </p:spPr>
        <p:txBody>
          <a:bodyPr>
            <a:noAutofit/>
          </a:bodyPr>
          <a:lstStyle/>
          <a:p>
            <a:r>
              <a:rPr lang="zh-CN" altLang="en-US" sz="2800" dirty="0" smtClean="0"/>
              <a:t>清末富察敦崇：“</a:t>
            </a:r>
            <a:r>
              <a:rPr lang="zh-CN" altLang="en-US" sz="2800" dirty="0"/>
              <a:t>按京师戏剧，风尚不同</a:t>
            </a:r>
            <a:r>
              <a:rPr lang="zh-CN" altLang="en-US" sz="2800" dirty="0" smtClean="0"/>
              <a:t>。咸丰</a:t>
            </a:r>
            <a:r>
              <a:rPr lang="zh-CN" altLang="en-US" sz="2800" dirty="0"/>
              <a:t>以前，最重昆腔、高腔（即弋腔）。高腔者，</a:t>
            </a:r>
            <a:r>
              <a:rPr lang="zh-CN" altLang="en-US" sz="2800" b="1" dirty="0"/>
              <a:t>有金鼓而无丝竹，</a:t>
            </a:r>
            <a:r>
              <a:rPr lang="zh-CN" altLang="en-US" sz="2800" dirty="0"/>
              <a:t>慷慨悲歌，乃燕土之旧俗也</a:t>
            </a:r>
            <a:r>
              <a:rPr lang="zh-CN" altLang="en-US" sz="2800" dirty="0" smtClean="0"/>
              <a:t>。</a:t>
            </a:r>
            <a:r>
              <a:rPr lang="en-US" altLang="zh-CN" sz="2800" dirty="0" smtClean="0"/>
              <a:t>”（《</a:t>
            </a:r>
            <a:r>
              <a:rPr lang="zh-CN" altLang="en-US" sz="2800" dirty="0" smtClean="0"/>
              <a:t>燕京岁时记</a:t>
            </a:r>
            <a:r>
              <a:rPr lang="en-US" altLang="zh-CN" sz="2800" dirty="0" smtClean="0"/>
              <a:t>》）</a:t>
            </a:r>
          </a:p>
          <a:p>
            <a:r>
              <a:rPr lang="zh-CN" altLang="en-US" sz="2800" dirty="0"/>
              <a:t>谁想贾珍这边唱的是</a:t>
            </a:r>
            <a:r>
              <a:rPr lang="en-US" altLang="zh-CN" sz="2800" dirty="0"/>
              <a:t>《</a:t>
            </a:r>
            <a:r>
              <a:rPr lang="zh-CN" altLang="en-US" sz="2800" dirty="0"/>
              <a:t>丁郎认父</a:t>
            </a:r>
            <a:r>
              <a:rPr lang="en-US" altLang="zh-CN" sz="2800" dirty="0"/>
              <a:t>》</a:t>
            </a:r>
            <a:r>
              <a:rPr lang="zh-CN" altLang="en-US" sz="2800" dirty="0"/>
              <a:t>，</a:t>
            </a:r>
            <a:r>
              <a:rPr lang="en-US" altLang="zh-CN" sz="2800" dirty="0"/>
              <a:t>《</a:t>
            </a:r>
            <a:r>
              <a:rPr lang="zh-CN" altLang="en-US" sz="2800" dirty="0" smtClean="0"/>
              <a:t>黄伯央大</a:t>
            </a:r>
            <a:r>
              <a:rPr lang="zh-CN" altLang="en-US" sz="2800" dirty="0"/>
              <a:t>摆阴魂阵</a:t>
            </a:r>
            <a:r>
              <a:rPr lang="en-US" altLang="zh-CN" sz="2800" dirty="0"/>
              <a:t>》</a:t>
            </a:r>
            <a:r>
              <a:rPr lang="zh-CN" altLang="en-US" sz="2800" dirty="0"/>
              <a:t>，更有</a:t>
            </a:r>
            <a:r>
              <a:rPr lang="en-US" altLang="zh-CN" sz="2800" dirty="0"/>
              <a:t>《</a:t>
            </a:r>
            <a:r>
              <a:rPr lang="zh-CN" altLang="en-US" sz="2800" dirty="0"/>
              <a:t>孙行者大闹</a:t>
            </a:r>
            <a:r>
              <a:rPr lang="zh-CN" altLang="en-US" sz="2800" dirty="0" smtClean="0"/>
              <a:t>天宫</a:t>
            </a:r>
            <a:r>
              <a:rPr lang="en-US" altLang="zh-CN" sz="2800" dirty="0" smtClean="0"/>
              <a:t>》</a:t>
            </a:r>
            <a:r>
              <a:rPr lang="zh-CN" altLang="en-US" sz="2800" dirty="0" smtClean="0"/>
              <a:t>，</a:t>
            </a:r>
            <a:r>
              <a:rPr lang="en-US" altLang="zh-CN" sz="2800" dirty="0" smtClean="0"/>
              <a:t>《</a:t>
            </a:r>
            <a:r>
              <a:rPr lang="zh-CN" altLang="en-US" sz="2800" dirty="0" smtClean="0"/>
              <a:t>姜子牙斩将封神</a:t>
            </a:r>
            <a:r>
              <a:rPr lang="en-US" altLang="zh-CN" sz="2800" dirty="0" smtClean="0"/>
              <a:t>》</a:t>
            </a:r>
            <a:r>
              <a:rPr lang="zh-CN" altLang="en-US" sz="2800" dirty="0" smtClean="0"/>
              <a:t>等类的戏文，倏尔神鬼乱出，忽又妖魔毕露，甚至于扬幡过会，号佛行香，锣鼓喊叫之声远闻巷外。满街之人个个都赞：“好热闹戏，别人家断不能有的。”宝玉见繁华热闹到如此不堪的田地，只略坐了一坐，便走开各处闲耍。（</a:t>
            </a:r>
            <a:r>
              <a:rPr lang="en-US" altLang="zh-CN" sz="2800" dirty="0" smtClean="0"/>
              <a:t>《</a:t>
            </a:r>
            <a:r>
              <a:rPr lang="zh-CN" altLang="en-US" sz="2800" dirty="0" smtClean="0"/>
              <a:t>红</a:t>
            </a:r>
            <a:r>
              <a:rPr lang="en-US" altLang="zh-CN" sz="2800" dirty="0" smtClean="0"/>
              <a:t>》</a:t>
            </a:r>
            <a:r>
              <a:rPr lang="zh-CN" altLang="en-US" sz="2800" dirty="0" smtClean="0"/>
              <a:t>第十九回）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998855"/>
          </a:xfrm>
        </p:spPr>
        <p:txBody>
          <a:bodyPr>
            <a:normAutofit fontScale="90000"/>
          </a:bodyPr>
          <a:lstStyle/>
          <a:p>
            <a:r>
              <a:rPr lang="zh-CN" altLang="en-US" sz="3200" b="1" dirty="0" smtClean="0"/>
              <a:t>北曲</a:t>
            </a:r>
            <a:r>
              <a:rPr lang="en-US" altLang="zh-CN" sz="3200" b="1" dirty="0" smtClean="0"/>
              <a:t>《</a:t>
            </a:r>
            <a:r>
              <a:rPr lang="zh-CN" altLang="en-US" sz="3200" b="1" dirty="0" smtClean="0"/>
              <a:t>点绛唇 </a:t>
            </a:r>
            <a:r>
              <a:rPr lang="en-US" altLang="zh-CN" sz="3200" b="1" dirty="0" smtClean="0"/>
              <a:t>· </a:t>
            </a:r>
            <a:r>
              <a:rPr lang="zh-CN" altLang="en-US" sz="3200" b="1" dirty="0" smtClean="0"/>
              <a:t>寄生草</a:t>
            </a:r>
            <a:r>
              <a:rPr lang="en-US" altLang="zh-CN" sz="3200" b="1" dirty="0" smtClean="0"/>
              <a:t>》</a:t>
            </a:r>
            <a:br>
              <a:rPr lang="en-US" altLang="zh-CN" sz="3200" b="1" dirty="0" smtClean="0"/>
            </a:br>
            <a:r>
              <a:rPr lang="zh-CN" altLang="en-US" sz="3200" b="1" dirty="0" smtClean="0"/>
              <a:t>与贾宝玉的人生体悟</a:t>
            </a:r>
            <a:endParaRPr lang="zh-CN" altLang="en-US" sz="3200" b="1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251520" y="1268760"/>
            <a:ext cx="4244280" cy="5328592"/>
          </a:xfrm>
        </p:spPr>
        <p:txBody>
          <a:bodyPr>
            <a:normAutofit fontScale="92500"/>
          </a:bodyPr>
          <a:lstStyle/>
          <a:p>
            <a:r>
              <a:rPr lang="en-US" altLang="zh-CN" dirty="0" smtClean="0"/>
              <a:t>“</a:t>
            </a:r>
            <a:r>
              <a:rPr lang="zh-CN" altLang="en-US" dirty="0" smtClean="0"/>
              <a:t>宝钗便念道：</a:t>
            </a:r>
            <a:r>
              <a:rPr lang="en-US" altLang="zh-CN" dirty="0" smtClean="0"/>
              <a:t>“</a:t>
            </a:r>
            <a:r>
              <a:rPr lang="zh-CN" altLang="en-US" dirty="0" smtClean="0"/>
              <a:t>漫揾英雄泪，相离处士家。谢慈悲剃度在莲台下。</a:t>
            </a:r>
            <a:r>
              <a:rPr lang="zh-CN" altLang="en-US" i="1" dirty="0" smtClean="0">
                <a:solidFill>
                  <a:srgbClr val="FF0000"/>
                </a:solidFill>
              </a:rPr>
              <a:t>没缘法转眼分离乍。赤条条来去无牵挂。</a:t>
            </a:r>
            <a:r>
              <a:rPr lang="zh-CN" altLang="en-US" dirty="0" smtClean="0">
                <a:solidFill>
                  <a:srgbClr val="00B0F0"/>
                </a:solidFill>
              </a:rPr>
              <a:t>那里讨烟蓑雨笠卷单行？一任俺芒鞋破钵随缘化！</a:t>
            </a:r>
            <a:r>
              <a:rPr lang="en-US" altLang="zh-CN" dirty="0" smtClean="0">
                <a:solidFill>
                  <a:srgbClr val="00B0F0"/>
                </a:solidFill>
              </a:rPr>
              <a:t>”</a:t>
            </a:r>
            <a:r>
              <a:rPr lang="zh-CN" altLang="en-US" dirty="0" smtClean="0"/>
              <a:t>宝玉听了，喜的拍膝画圈，称赏不已。</a:t>
            </a:r>
            <a:r>
              <a:rPr lang="en-US" altLang="zh-CN" dirty="0" smtClean="0"/>
              <a:t>”（《</a:t>
            </a:r>
            <a:r>
              <a:rPr lang="zh-CN" altLang="en-US" dirty="0" smtClean="0"/>
              <a:t>红</a:t>
            </a:r>
            <a:r>
              <a:rPr lang="en-US" altLang="zh-CN" dirty="0" smtClean="0"/>
              <a:t>》</a:t>
            </a:r>
            <a:r>
              <a:rPr lang="zh-CN" altLang="en-US" dirty="0" smtClean="0"/>
              <a:t>第二二回</a:t>
            </a:r>
            <a:r>
              <a:rPr lang="en-US" altLang="zh-CN" dirty="0" smtClean="0"/>
              <a:t>）</a:t>
            </a:r>
          </a:p>
          <a:p>
            <a:r>
              <a:rPr lang="zh-CN" altLang="en-US" dirty="0" smtClean="0"/>
              <a:t>听曲</a:t>
            </a:r>
            <a:r>
              <a:rPr lang="en-US" altLang="zh-CN" dirty="0" smtClean="0"/>
              <a:t>http://my.tv.sohu.com/us/63339898/56737560.shtml</a:t>
            </a:r>
            <a:endParaRPr lang="zh-CN" altLang="en-US" dirty="0"/>
          </a:p>
        </p:txBody>
      </p:sp>
      <p:sp>
        <p:nvSpPr>
          <p:cNvPr id="8" name="内容占位符 7"/>
          <p:cNvSpPr>
            <a:spLocks noGrp="1"/>
          </p:cNvSpPr>
          <p:nvPr>
            <p:ph sz="half" idx="2"/>
          </p:nvPr>
        </p:nvSpPr>
        <p:spPr>
          <a:xfrm>
            <a:off x="4499992" y="1340768"/>
            <a:ext cx="4186808" cy="5112568"/>
          </a:xfrm>
        </p:spPr>
        <p:txBody>
          <a:bodyPr>
            <a:noAutofit/>
          </a:bodyPr>
          <a:lstStyle/>
          <a:p>
            <a:r>
              <a:rPr lang="en-US" altLang="zh-CN" dirty="0" smtClean="0">
                <a:latin typeface="宋体" panose="02010600030101010101" pitchFamily="2" charset="-122"/>
                <a:ea typeface="宋体" panose="02010600030101010101" pitchFamily="2" charset="-122"/>
              </a:rPr>
              <a:t>【</a:t>
            </a:r>
            <a:r>
              <a:rPr lang="zh-CN" altLang="en-US" dirty="0" smtClean="0"/>
              <a:t>三月七日沙湖道中遇雨。雨具先去，同行皆狼狈，余独不觉。已而遂晴，故作此。</a:t>
            </a:r>
            <a:r>
              <a:rPr lang="en-US" altLang="zh-CN" dirty="0" smtClean="0">
                <a:latin typeface="宋体" panose="02010600030101010101" pitchFamily="2" charset="-122"/>
              </a:rPr>
              <a:t>】</a:t>
            </a:r>
            <a:r>
              <a:rPr lang="zh-CN" altLang="en-US" dirty="0" smtClean="0"/>
              <a:t>莫</a:t>
            </a:r>
            <a:r>
              <a:rPr lang="zh-CN" altLang="en-US" dirty="0"/>
              <a:t>听穿林打叶声，何妨吟啸且徐行。</a:t>
            </a:r>
            <a:r>
              <a:rPr lang="zh-CN" altLang="en-US" dirty="0">
                <a:solidFill>
                  <a:srgbClr val="00B0F0"/>
                </a:solidFill>
              </a:rPr>
              <a:t>竹杖芒鞋轻胜马，谁怕，一蓑烟雨任</a:t>
            </a:r>
            <a:r>
              <a:rPr lang="zh-CN" altLang="en-US" dirty="0" smtClean="0">
                <a:solidFill>
                  <a:srgbClr val="00B0F0"/>
                </a:solidFill>
              </a:rPr>
              <a:t>平生。</a:t>
            </a:r>
            <a:r>
              <a:rPr lang="zh-CN" altLang="en-US" dirty="0">
                <a:solidFill>
                  <a:srgbClr val="00B0F0"/>
                </a:solidFill>
              </a:rPr>
              <a:t> </a:t>
            </a:r>
            <a:r>
              <a:rPr lang="zh-CN" altLang="en-US" dirty="0" smtClean="0">
                <a:solidFill>
                  <a:srgbClr val="00B0F0"/>
                </a:solidFill>
              </a:rPr>
              <a:t>       </a:t>
            </a:r>
            <a:r>
              <a:rPr lang="zh-CN" altLang="en-US" dirty="0" smtClean="0"/>
              <a:t>料峭</a:t>
            </a:r>
            <a:r>
              <a:rPr lang="zh-CN" altLang="en-US" dirty="0"/>
              <a:t>春风吹酒醒，微冷，山头斜照却相迎。</a:t>
            </a:r>
            <a:r>
              <a:rPr lang="zh-CN" altLang="en-US" dirty="0">
                <a:solidFill>
                  <a:srgbClr val="FF0000"/>
                </a:solidFill>
              </a:rPr>
              <a:t>回首向来萧瑟处，归去，也无风雨也无晴。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21658"/>
            <a:ext cx="8229600" cy="850106"/>
          </a:xfrm>
        </p:spPr>
        <p:txBody>
          <a:bodyPr>
            <a:normAutofit/>
          </a:bodyPr>
          <a:lstStyle/>
          <a:p>
            <a:r>
              <a:rPr lang="en-US" altLang="zh-CN" b="1" dirty="0" smtClean="0"/>
              <a:t>《</a:t>
            </a:r>
            <a:r>
              <a:rPr lang="zh-CN" altLang="en-US" b="1" dirty="0" smtClean="0"/>
              <a:t>西厢记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与宝黛爱情基础</a:t>
            </a:r>
            <a:endParaRPr lang="zh-CN" altLang="en-US" b="1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23528" y="908720"/>
            <a:ext cx="4536504" cy="5688632"/>
          </a:xfrm>
        </p:spPr>
        <p:txBody>
          <a:bodyPr>
            <a:noAutofit/>
          </a:bodyPr>
          <a:lstStyle/>
          <a:p>
            <a:r>
              <a:rPr lang="zh-CN" altLang="en-US" dirty="0"/>
              <a:t>宝玉道：“好妹妹，若</a:t>
            </a:r>
            <a:r>
              <a:rPr lang="zh-CN" altLang="en-US" dirty="0" smtClean="0"/>
              <a:t>论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你，我</a:t>
            </a:r>
            <a:r>
              <a:rPr lang="zh-CN" altLang="en-US" dirty="0"/>
              <a:t>是不怕的。你看了，好歹别告诉别人去。真真这是好书！你要看了，连饭也不想吃呢。”一面说，一面递了过去。林黛玉把花具且都放下，接书来瞧，从头看去，越看越爱看，不到一顿饭工夫，将十六出俱已看完，</a:t>
            </a:r>
            <a:r>
              <a:rPr lang="zh-CN" altLang="en-US" dirty="0">
                <a:solidFill>
                  <a:srgbClr val="FF0000"/>
                </a:solidFill>
              </a:rPr>
              <a:t>自觉词藻警人，余香满口。虽看完了书，却只管出神，心内还默默记诵</a:t>
            </a:r>
            <a:r>
              <a:rPr lang="zh-CN" altLang="en-US" dirty="0" smtClean="0">
                <a:solidFill>
                  <a:srgbClr val="FF0000"/>
                </a:solidFill>
              </a:rPr>
              <a:t>。</a:t>
            </a:r>
            <a:r>
              <a:rPr lang="zh-CN" altLang="en-US" dirty="0" smtClean="0"/>
              <a:t>（</a:t>
            </a:r>
            <a:r>
              <a:rPr lang="en-US" altLang="zh-CN" dirty="0" smtClean="0"/>
              <a:t>《</a:t>
            </a:r>
            <a:r>
              <a:rPr lang="zh-CN" altLang="en-US" dirty="0" smtClean="0"/>
              <a:t>红</a:t>
            </a:r>
            <a:r>
              <a:rPr lang="en-US" altLang="zh-CN" dirty="0" smtClean="0"/>
              <a:t>》</a:t>
            </a:r>
            <a:r>
              <a:rPr lang="zh-CN" altLang="en-US" dirty="0" smtClean="0"/>
              <a:t>第二三回）</a:t>
            </a:r>
            <a:endParaRPr lang="zh-CN" altLang="en-US" dirty="0"/>
          </a:p>
        </p:txBody>
      </p:sp>
      <p:pic>
        <p:nvPicPr>
          <p:cNvPr id="6" name="内容占位符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268760"/>
            <a:ext cx="4032448" cy="50405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/>
              <a:t>《</a:t>
            </a:r>
            <a:r>
              <a:rPr lang="zh-CN" altLang="en-US" b="1" dirty="0" smtClean="0"/>
              <a:t>牡丹亭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与林黛玉的青春觉醒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620688"/>
            <a:ext cx="8640960" cy="5904656"/>
          </a:xfrm>
        </p:spPr>
        <p:txBody>
          <a:bodyPr>
            <a:noAutofit/>
          </a:bodyPr>
          <a:lstStyle/>
          <a:p>
            <a:r>
              <a:rPr lang="zh-CN" altLang="en-US" sz="2400" dirty="0" smtClean="0"/>
              <a:t>只是</a:t>
            </a:r>
            <a:r>
              <a:rPr lang="zh-CN" altLang="en-US" sz="2400" dirty="0"/>
              <a:t>林黛玉素习不大喜看戏文，便不留心，只管往前走。</a:t>
            </a:r>
            <a:r>
              <a:rPr lang="zh-CN" altLang="en-US" sz="2400" dirty="0" smtClean="0"/>
              <a:t>偶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然</a:t>
            </a:r>
            <a:r>
              <a:rPr lang="zh-CN" altLang="en-US" sz="2400" dirty="0"/>
              <a:t>两句吹到耳内，明明白白，一字不落，唱道是：</a:t>
            </a:r>
            <a:r>
              <a:rPr lang="zh-CN" altLang="en-US" sz="2400" b="1" u="sng" dirty="0">
                <a:solidFill>
                  <a:srgbClr val="FF0000"/>
                </a:solidFill>
              </a:rPr>
              <a:t>“原来姹紫嫣红开遍，似这般都付与断井颓垣。”</a:t>
            </a:r>
            <a:r>
              <a:rPr lang="zh-CN" altLang="en-US" sz="2400" dirty="0"/>
              <a:t>林黛玉听了，倒也十分感慨缠绵，便止住步侧耳细听，又听唱道是：</a:t>
            </a:r>
            <a:r>
              <a:rPr lang="zh-CN" altLang="en-US" sz="2400" b="1" u="sng" dirty="0">
                <a:solidFill>
                  <a:srgbClr val="FF0000"/>
                </a:solidFill>
              </a:rPr>
              <a:t>“良辰美景奈何天，赏心乐事谁家院。”</a:t>
            </a:r>
            <a:r>
              <a:rPr lang="zh-CN" altLang="en-US" sz="2400" dirty="0"/>
              <a:t>听了这两句，不觉点头自叹，心下自思道：“原来戏上也有好文章。可惜世人只知看戏，未必能领略这其中的趣味。”想毕，又后悔不该胡想，耽误了听曲子。又侧耳时，只听唱道：</a:t>
            </a:r>
            <a:r>
              <a:rPr lang="zh-CN" altLang="en-US" sz="2400" b="1" u="sng" dirty="0">
                <a:solidFill>
                  <a:srgbClr val="FF0000"/>
                </a:solidFill>
              </a:rPr>
              <a:t>“则为你如花美眷，似水流年</a:t>
            </a:r>
            <a:r>
              <a:rPr lang="en-US" altLang="zh-CN" sz="2400" b="1" u="sng" dirty="0">
                <a:solidFill>
                  <a:srgbClr val="FF0000"/>
                </a:solidFill>
              </a:rPr>
              <a:t>……</a:t>
            </a:r>
            <a:r>
              <a:rPr lang="en-US" altLang="zh-CN" sz="2400" b="1" dirty="0"/>
              <a:t>”</a:t>
            </a:r>
            <a:r>
              <a:rPr lang="zh-CN" altLang="en-US" sz="2400" dirty="0"/>
              <a:t>林黛玉听了这两句，不觉心动神摇。又听道：“你在幽闺自怜”等句，亦发如醉如痴，站立不住，便一蹲身坐在一块山子石上，细嚼“如花美眷，似水流年”八个字的滋味。</a:t>
            </a:r>
            <a:r>
              <a:rPr lang="zh-CN" altLang="en-US" sz="2400" b="1" dirty="0"/>
              <a:t>忽又想起前日见古人诗中有“水流花谢两无情“之句，再又有词中有“流水落花春去也，天上人间”之句，又兼方才所见</a:t>
            </a:r>
            <a:r>
              <a:rPr lang="en-US" altLang="zh-CN" sz="2400" b="1" dirty="0"/>
              <a:t>《</a:t>
            </a:r>
            <a:r>
              <a:rPr lang="zh-CN" altLang="en-US" sz="2400" b="1" dirty="0"/>
              <a:t>西厢记</a:t>
            </a:r>
            <a:r>
              <a:rPr lang="en-US" altLang="zh-CN" sz="2400" b="1" dirty="0"/>
              <a:t>》</a:t>
            </a:r>
            <a:r>
              <a:rPr lang="zh-CN" altLang="en-US" sz="2400" b="1" dirty="0"/>
              <a:t>中“花落水流红，闲愁万种“之句，都一时想起来，凑聚在一处。仔细忖度，不觉心痛神痴，眼中落泪</a:t>
            </a:r>
            <a:r>
              <a:rPr lang="zh-CN" altLang="en-US" sz="2400" b="1" dirty="0" smtClean="0"/>
              <a:t>。</a:t>
            </a:r>
            <a:r>
              <a:rPr lang="zh-CN" altLang="en-US" sz="2400" dirty="0" smtClean="0"/>
              <a:t>（</a:t>
            </a:r>
            <a:r>
              <a:rPr lang="en-US" altLang="zh-CN" sz="2400" dirty="0" smtClean="0"/>
              <a:t>《</a:t>
            </a:r>
            <a:r>
              <a:rPr lang="zh-CN" altLang="en-US" sz="2400" dirty="0" smtClean="0"/>
              <a:t>红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第二三回）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906145"/>
          </a:xfrm>
        </p:spPr>
        <p:txBody>
          <a:bodyPr>
            <a:normAutofit/>
          </a:bodyPr>
          <a:lstStyle/>
          <a:p>
            <a:r>
              <a:rPr lang="zh-CN" altLang="en-US"/>
              <a:t>从戏曲看《红楼梦》的</a:t>
            </a:r>
            <a:r>
              <a:rPr lang="en-US" altLang="zh-CN"/>
              <a:t>“</a:t>
            </a:r>
            <a:r>
              <a:rPr lang="zh-CN" altLang="en-US"/>
              <a:t>佳人</a:t>
            </a:r>
            <a:r>
              <a:rPr lang="en-US" altLang="zh-CN"/>
              <a:t>”</a:t>
            </a:r>
            <a:r>
              <a:rPr lang="zh-CN" altLang="en-US"/>
              <a:t>观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25880"/>
            <a:ext cx="8229600" cy="4960620"/>
          </a:xfrm>
        </p:spPr>
        <p:txBody>
          <a:bodyPr/>
          <a:lstStyle/>
          <a:p>
            <a:r>
              <a:rPr lang="zh-CN" altLang="en-US"/>
              <a:t>为什么要偷看《西厢记》与《牡丹亭》？</a:t>
            </a:r>
          </a:p>
          <a:p>
            <a:r>
              <a:rPr lang="zh-CN" altLang="en-US"/>
              <a:t>为什么薛宝钗要教训林黛玉酒令辞句的选择？</a:t>
            </a:r>
          </a:p>
          <a:p>
            <a:r>
              <a:rPr lang="zh-CN" altLang="en-US"/>
              <a:t>为什么薛宝钗要批评薛宝琴的《梅花观怀古》诗？</a:t>
            </a:r>
          </a:p>
          <a:p>
            <a:r>
              <a:rPr lang="zh-CN" altLang="zh-CN"/>
              <a:t>参看王国维《红楼梦评论》第一章对</a:t>
            </a:r>
            <a:r>
              <a:rPr lang="en-US" altLang="zh-CN"/>
              <a:t>“</a:t>
            </a:r>
            <a:r>
              <a:rPr lang="zh-CN" altLang="en-US"/>
              <a:t>眩惑</a:t>
            </a:r>
            <a:r>
              <a:rPr lang="en-US" altLang="zh-CN"/>
              <a:t>”</a:t>
            </a:r>
            <a:r>
              <a:rPr lang="zh-CN" altLang="en-US"/>
              <a:t>的论述</a:t>
            </a:r>
          </a:p>
          <a:p>
            <a:endParaRPr lang="zh-CN" altLang="en-US"/>
          </a:p>
          <a:p>
            <a:endParaRPr lang="zh-CN" altLang="en-US"/>
          </a:p>
        </p:txBody>
      </p:sp>
      <p:sp>
        <p:nvSpPr>
          <p:cNvPr id="4" name="同侧圆角矩形 3"/>
          <p:cNvSpPr/>
          <p:nvPr/>
        </p:nvSpPr>
        <p:spPr>
          <a:xfrm>
            <a:off x="800735" y="5247005"/>
            <a:ext cx="7541895" cy="1306195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/>
              <a:t>明清戏曲文本与舞台演出本之间的差异及社会要求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附：白先勇与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牡丹亭</a:t>
            </a:r>
            <a:r>
              <a:rPr lang="en-US" altLang="zh-CN" b="1" dirty="0" smtClean="0"/>
              <a:t>》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zh-CN" altLang="en-US" sz="2800" dirty="0" smtClean="0"/>
              <a:t>白先勇小说</a:t>
            </a:r>
            <a:r>
              <a:rPr lang="en-US" altLang="zh-CN" sz="2800" dirty="0" smtClean="0"/>
              <a:t>《</a:t>
            </a:r>
            <a:r>
              <a:rPr lang="zh-CN" altLang="en-US" sz="2800" dirty="0" smtClean="0"/>
              <a:t>游园惊梦</a:t>
            </a:r>
            <a:r>
              <a:rPr lang="en-US" altLang="zh-CN" sz="2800" dirty="0" smtClean="0"/>
              <a:t>》：</a:t>
            </a:r>
            <a:r>
              <a:rPr lang="zh-CN" altLang="en-US" sz="2800" dirty="0" smtClean="0"/>
              <a:t>断壁颓垣的变</a:t>
            </a:r>
            <a:r>
              <a:rPr lang="zh-CN" altLang="en-US" sz="2800" dirty="0"/>
              <a:t>迁</a:t>
            </a:r>
            <a:endParaRPr lang="en-US" altLang="zh-CN" sz="2800" dirty="0" smtClean="0"/>
          </a:p>
          <a:p>
            <a:r>
              <a:rPr lang="en-US" altLang="zh-CN" sz="2800" dirty="0" smtClean="0"/>
              <a:t>《</a:t>
            </a:r>
            <a:r>
              <a:rPr lang="zh-CN" altLang="en-US" sz="2800" dirty="0" smtClean="0"/>
              <a:t>牡丹亭</a:t>
            </a:r>
            <a:r>
              <a:rPr lang="en-US" altLang="zh-CN" sz="2800" dirty="0" smtClean="0"/>
              <a:t>·</a:t>
            </a:r>
            <a:r>
              <a:rPr lang="zh-CN" altLang="en-US" sz="2800" dirty="0" smtClean="0"/>
              <a:t>游园惊梦</a:t>
            </a:r>
            <a:r>
              <a:rPr lang="en-US" altLang="zh-CN" sz="2800" dirty="0" smtClean="0"/>
              <a:t>》：</a:t>
            </a:r>
            <a:r>
              <a:rPr lang="zh-CN" altLang="en-US" sz="2800" dirty="0" smtClean="0"/>
              <a:t>杜丽娘</a:t>
            </a:r>
            <a:r>
              <a:rPr lang="zh-CN" altLang="en-US" sz="2800" dirty="0"/>
              <a:t>的</a:t>
            </a:r>
            <a:r>
              <a:rPr lang="zh-CN" altLang="en-US" sz="2800" dirty="0" smtClean="0"/>
              <a:t>青春觉醒</a:t>
            </a:r>
            <a:endParaRPr lang="en-US" altLang="zh-CN" sz="2800" dirty="0" smtClean="0"/>
          </a:p>
          <a:p>
            <a:r>
              <a:rPr lang="zh-CN" altLang="en-US" sz="2800" dirty="0" smtClean="0"/>
              <a:t>白先勇与</a:t>
            </a:r>
            <a:r>
              <a:rPr lang="en-US" altLang="zh-CN" sz="2800" dirty="0" smtClean="0"/>
              <a:t>《</a:t>
            </a:r>
            <a:r>
              <a:rPr lang="zh-CN" altLang="en-US" sz="2800" dirty="0" smtClean="0"/>
              <a:t>牡丹亭</a:t>
            </a:r>
            <a:r>
              <a:rPr lang="en-US" altLang="zh-CN" sz="2800" dirty="0" smtClean="0"/>
              <a:t>》</a:t>
            </a:r>
          </a:p>
          <a:p>
            <a:r>
              <a:rPr lang="zh-CN" altLang="en-US" sz="2800" dirty="0" smtClean="0"/>
              <a:t>白先勇与</a:t>
            </a:r>
            <a:r>
              <a:rPr lang="en-US" altLang="zh-CN" sz="2800" dirty="0" smtClean="0"/>
              <a:t>《</a:t>
            </a:r>
            <a:r>
              <a:rPr lang="zh-CN" altLang="en-US" sz="2800" dirty="0" smtClean="0"/>
              <a:t>昆曲</a:t>
            </a:r>
            <a:r>
              <a:rPr lang="en-US" altLang="zh-CN" sz="2800" dirty="0" smtClean="0"/>
              <a:t>》</a:t>
            </a:r>
          </a:p>
          <a:p>
            <a:r>
              <a:rPr lang="zh-CN" altLang="en-US" sz="2800" b="1" dirty="0" smtClean="0"/>
              <a:t>听曲：</a:t>
            </a:r>
            <a:r>
              <a:rPr lang="en-US" altLang="zh-CN" sz="2800" dirty="0" smtClean="0"/>
              <a:t>【</a:t>
            </a:r>
            <a:r>
              <a:rPr lang="zh-CN" altLang="en-US" sz="2800" dirty="0"/>
              <a:t>皂罗袍</a:t>
            </a:r>
            <a:r>
              <a:rPr lang="en-US" altLang="zh-CN" sz="2800" dirty="0"/>
              <a:t>】</a:t>
            </a:r>
            <a:r>
              <a:rPr lang="zh-CN" altLang="en-US" sz="2800" dirty="0"/>
              <a:t>原来姹紫嫣红开遍，似这般都付与断井颓垣。良辰美景奈何天，便赏心乐事谁家院？朝飞暮卷，云霞翠轩，雨丝风片，烟波画船。锦屏人忒看的这韶光贱！</a:t>
            </a:r>
            <a:endParaRPr lang="en-US" altLang="zh-CN" sz="28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阅读与参考提示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01736"/>
          </a:xfrm>
        </p:spPr>
        <p:txBody>
          <a:bodyPr/>
          <a:lstStyle/>
          <a:p>
            <a:r>
              <a:rPr lang="zh-CN" altLang="en-US" smtClean="0"/>
              <a:t>重点文本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17-18</a:t>
            </a:r>
            <a:r>
              <a:rPr lang="zh-CN" altLang="en-US" dirty="0" smtClean="0"/>
              <a:t>回、</a:t>
            </a:r>
            <a:r>
              <a:rPr lang="en-US" altLang="zh-CN" dirty="0" smtClean="0"/>
              <a:t>21</a:t>
            </a:r>
            <a:r>
              <a:rPr lang="zh-CN" altLang="en-US" dirty="0" smtClean="0"/>
              <a:t>回、</a:t>
            </a:r>
            <a:r>
              <a:rPr lang="en-US" altLang="zh-CN" dirty="0" smtClean="0"/>
              <a:t>23</a:t>
            </a:r>
            <a:r>
              <a:rPr lang="zh-CN" altLang="en-US" dirty="0" smtClean="0"/>
              <a:t>回、</a:t>
            </a:r>
            <a:r>
              <a:rPr lang="en-US" altLang="zh-CN" dirty="0" smtClean="0"/>
              <a:t>42</a:t>
            </a:r>
            <a:r>
              <a:rPr lang="zh-CN" altLang="en-US" dirty="0" smtClean="0"/>
              <a:t>回、</a:t>
            </a:r>
            <a:r>
              <a:rPr lang="en-US" altLang="zh-CN" dirty="0" smtClean="0"/>
              <a:t>51</a:t>
            </a:r>
            <a:r>
              <a:rPr lang="zh-CN" altLang="en-US" dirty="0" smtClean="0"/>
              <a:t>回、</a:t>
            </a:r>
            <a:r>
              <a:rPr lang="en-US" altLang="zh-CN" dirty="0" smtClean="0"/>
              <a:t>53</a:t>
            </a:r>
            <a:r>
              <a:rPr lang="zh-CN" altLang="en-US" dirty="0" smtClean="0"/>
              <a:t>回、</a:t>
            </a:r>
            <a:r>
              <a:rPr lang="en-US" altLang="zh-CN" dirty="0" smtClean="0"/>
              <a:t>54</a:t>
            </a:r>
            <a:r>
              <a:rPr lang="zh-CN" altLang="en-US" dirty="0" smtClean="0"/>
              <a:t>回。</a:t>
            </a:r>
            <a:endParaRPr lang="en-US" altLang="zh-CN" dirty="0" smtClean="0"/>
          </a:p>
          <a:p>
            <a:r>
              <a:rPr lang="zh-CN" altLang="en-US" dirty="0" smtClean="0"/>
              <a:t>观看白先勇监制青春版</a:t>
            </a:r>
            <a:r>
              <a:rPr lang="en-US" altLang="zh-CN" dirty="0" smtClean="0"/>
              <a:t>《</a:t>
            </a:r>
            <a:r>
              <a:rPr lang="zh-CN" altLang="en-US" dirty="0" smtClean="0"/>
              <a:t>牡丹亭</a:t>
            </a:r>
            <a:r>
              <a:rPr lang="en-US" altLang="zh-CN" dirty="0" smtClean="0"/>
              <a:t>》</a:t>
            </a:r>
            <a:r>
              <a:rPr lang="zh-CN" altLang="en-US" dirty="0" smtClean="0"/>
              <a:t>“游园”、“惊梦”、“寻梦”片断。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89321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zh-CN" altLang="en-US" b="1" dirty="0" smtClean="0"/>
              <a:t>明清传奇的繁荣及演出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24744"/>
            <a:ext cx="8363272" cy="5400600"/>
          </a:xfrm>
        </p:spPr>
        <p:txBody>
          <a:bodyPr>
            <a:normAutofit/>
          </a:bodyPr>
          <a:lstStyle/>
          <a:p>
            <a:r>
              <a:rPr lang="zh-CN" altLang="en-US" sz="2800" b="1" dirty="0" smtClean="0"/>
              <a:t>戏曲繁荣与</a:t>
            </a:r>
            <a:r>
              <a:rPr lang="en-US" altLang="zh-CN" sz="2800" b="1" dirty="0" smtClean="0"/>
              <a:t>“</a:t>
            </a:r>
            <a:r>
              <a:rPr lang="zh-CN" altLang="en-US" sz="2800" b="1" dirty="0" smtClean="0"/>
              <a:t>南洪北孔</a:t>
            </a:r>
            <a:r>
              <a:rPr lang="en-US" altLang="zh-CN" sz="2800" b="1" dirty="0" smtClean="0"/>
              <a:t>”。</a:t>
            </a:r>
          </a:p>
          <a:p>
            <a:r>
              <a:rPr lang="zh-CN" altLang="en-US" sz="2800" b="1" dirty="0" smtClean="0"/>
              <a:t>全民喜爱戏剧：</a:t>
            </a:r>
            <a:r>
              <a:rPr lang="en-US" altLang="zh-CN" sz="2800" dirty="0"/>
              <a:t>“（</a:t>
            </a:r>
            <a:r>
              <a:rPr lang="zh-CN" altLang="en-US" sz="2800" dirty="0"/>
              <a:t>康熙三十三年</a:t>
            </a:r>
            <a:r>
              <a:rPr lang="en-US" altLang="zh-CN" sz="2800" dirty="0"/>
              <a:t>）</a:t>
            </a:r>
            <a:r>
              <a:rPr lang="zh-CN" altLang="en-US" sz="2800" dirty="0" smtClean="0"/>
              <a:t>甲戌</a:t>
            </a:r>
            <a:r>
              <a:rPr lang="zh-CN" altLang="en-US" sz="2800" dirty="0"/>
              <a:t>元宵前</a:t>
            </a:r>
            <a:r>
              <a:rPr lang="zh-CN" altLang="en-US" sz="2800" dirty="0" smtClean="0"/>
              <a:t>一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 smtClean="0"/>
              <a:t>日</a:t>
            </a:r>
            <a:r>
              <a:rPr lang="zh-CN" altLang="en-US" sz="2800" dirty="0"/>
              <a:t>，于郴阳旅邸，北风阴雨，觉冷甚。盖新春以来，无风不南，无日不晴，梅柳桃李，旧腊已如锦绣。昨风转北，天即阴晦，寒气逼人，如北方之冬室中，非火不足以御寒。天之阴晴，由于风之南北；地之寒燠，由于天之阴晴，湖南大抵然也。饭后益冷，沽酒群饮，人各二三杯而止，亦皆醺然矣。</a:t>
            </a:r>
            <a:r>
              <a:rPr lang="zh-CN" altLang="en-US" sz="2800" b="1" dirty="0"/>
              <a:t>饮讫，某某者忽然不见，询之则知往东塔街观剧矣。噫！优人如鬼，村歌如哭，衣服如乞儿之破絮，科诨如泼妇之骂街，犹有人焉，冲寒久立以观之，则声色之移人，固有不关美好者矣。</a:t>
            </a:r>
            <a:r>
              <a:rPr lang="en-US" altLang="zh-CN" sz="2800" b="1" dirty="0" smtClean="0"/>
              <a:t>”（</a:t>
            </a:r>
            <a:r>
              <a:rPr lang="zh-CN" altLang="en-US" sz="2800" dirty="0" smtClean="0"/>
              <a:t>清刘献廷</a:t>
            </a:r>
            <a:r>
              <a:rPr lang="en-US" altLang="zh-CN" sz="2800" dirty="0" smtClean="0"/>
              <a:t>《</a:t>
            </a:r>
            <a:r>
              <a:rPr lang="zh-CN" altLang="en-US" sz="2800" dirty="0"/>
              <a:t>广阳杂记</a:t>
            </a:r>
            <a:r>
              <a:rPr lang="en-US" altLang="zh-CN" sz="2800" dirty="0"/>
              <a:t>》</a:t>
            </a:r>
            <a:r>
              <a:rPr lang="en-US" altLang="zh-CN" sz="2800" b="1" dirty="0" smtClean="0"/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918845"/>
          </a:xfrm>
        </p:spPr>
        <p:txBody>
          <a:bodyPr>
            <a:normAutofit/>
          </a:bodyPr>
          <a:lstStyle/>
          <a:p>
            <a:r>
              <a:rPr lang="zh-CN" altLang="en-US">
                <a:sym typeface="+mn-ea"/>
              </a:rPr>
              <a:t>《利玛窦中国札记》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9275" y="1417320"/>
            <a:ext cx="8479790" cy="5210810"/>
          </a:xfrm>
        </p:spPr>
        <p:txBody>
          <a:bodyPr>
            <a:normAutofit lnSpcReduction="10000"/>
          </a:bodyPr>
          <a:lstStyle/>
          <a:p>
            <a:r>
              <a:rPr lang="zh-CN" altLang="en-US" sz="2400"/>
              <a:t>“我相信这个民族是太爱好戏曲表演了。至少他们在这方面</a:t>
            </a:r>
          </a:p>
          <a:p>
            <a:pPr marL="0" indent="0">
              <a:buNone/>
            </a:pPr>
            <a:r>
              <a:rPr lang="zh-CN" altLang="en-US" sz="2400"/>
              <a:t>肯定超过我们。这个国家有极大数目的年轻人从事这种活动。有些人组成旅行戏班，他们的旅程遍及全国各地，另有一些戏班则经常住在大城市，忙于公众或私家的演出。毫无疑问这是这个帝国的一大祸害，为患之烈甚至难于找到任何另一种活动比它更加是罪恶的渊薮了。有时候戏班班主买来小孩子，强迫他们几乎是从幼就参加合唱、跳舞以及参与表演和学戏。几乎他们所有的戏曲都起源于古老的历史或小说，直到现在也很少有新戏创作出来。凡盛大宴会都要雇用这些戏班，听到召唤他们就准备好上演普通剧目中的任何一出。通常是向宴会主人呈上一本戏目，他挑他喜欢的一出或几出。客人们一边吃喝一边看戏，并且十分惬意，以致宴会有时要长达十个小时，戏一出接一出也可连续演下去直到宴会结束。戏文一般都是唱的，很少是用日常声调来念的。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445624" cy="1196752"/>
          </a:xfrm>
        </p:spPr>
        <p:txBody>
          <a:bodyPr>
            <a:normAutofit fontScale="90000"/>
          </a:bodyPr>
          <a:lstStyle/>
          <a:p>
            <a:r>
              <a:rPr lang="zh-CN" altLang="en-US" sz="4000" b="1" i="1" dirty="0"/>
              <a:t>昆山腔与</a:t>
            </a:r>
            <a:r>
              <a:rPr lang="zh-CN" altLang="en-US" sz="4000" b="1" i="1" dirty="0" smtClean="0"/>
              <a:t>弋阳腔</a:t>
            </a:r>
            <a:r>
              <a:rPr lang="zh-CN" altLang="en-US" sz="4000" b="1" dirty="0" smtClean="0"/>
              <a:t>：</a:t>
            </a:r>
            <a:r>
              <a:rPr lang="en-US" altLang="zh-CN" sz="4000" b="1" dirty="0" smtClean="0"/>
              <a:t/>
            </a:r>
            <a:br>
              <a:rPr lang="en-US" altLang="zh-CN" sz="4000" b="1" dirty="0" smtClean="0"/>
            </a:br>
            <a:r>
              <a:rPr lang="zh-CN" altLang="en-US" sz="4000" b="1" dirty="0" smtClean="0"/>
              <a:t>康乾时期流行的戏曲种</a:t>
            </a:r>
            <a:r>
              <a:rPr lang="zh-CN" altLang="en-US" b="1" dirty="0" smtClean="0"/>
              <a:t>类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5328592"/>
          </a:xfrm>
        </p:spPr>
        <p:txBody>
          <a:bodyPr>
            <a:normAutofit fontScale="85000" lnSpcReduction="20000"/>
          </a:bodyPr>
          <a:lstStyle/>
          <a:p>
            <a:endParaRPr lang="en-US" altLang="zh-CN" sz="2800" dirty="0" smtClean="0"/>
          </a:p>
          <a:p>
            <a:r>
              <a:rPr lang="zh-CN" altLang="en-US" sz="2800" dirty="0" smtClean="0"/>
              <a:t>至</a:t>
            </a:r>
            <a:r>
              <a:rPr lang="zh-CN" altLang="en-US" sz="2800" dirty="0"/>
              <a:t>二十一日，就贾母内院中搭了家常小巧戏台，定了一班新出小戏，</a:t>
            </a:r>
            <a:r>
              <a:rPr lang="zh-CN" altLang="en-US" sz="2800" b="1" dirty="0">
                <a:solidFill>
                  <a:srgbClr val="FF0000"/>
                </a:solidFill>
              </a:rPr>
              <a:t>昆弋两腔</a:t>
            </a:r>
            <a:r>
              <a:rPr lang="zh-CN" altLang="en-US" sz="2800" b="1" dirty="0"/>
              <a:t>皆有</a:t>
            </a:r>
            <a:r>
              <a:rPr lang="zh-CN" altLang="en-US" sz="2800" dirty="0"/>
              <a:t>。（</a:t>
            </a:r>
            <a:r>
              <a:rPr lang="en-US" altLang="zh-CN" sz="2800" dirty="0"/>
              <a:t>《</a:t>
            </a:r>
            <a:r>
              <a:rPr lang="zh-CN" altLang="en-US" sz="2800" dirty="0"/>
              <a:t>红楼梦</a:t>
            </a:r>
            <a:r>
              <a:rPr lang="en-US" altLang="zh-CN" sz="2800" dirty="0"/>
              <a:t>》</a:t>
            </a:r>
            <a:r>
              <a:rPr lang="zh-CN" altLang="en-US" sz="2800" dirty="0"/>
              <a:t>第二二回）</a:t>
            </a:r>
            <a:endParaRPr lang="en-US" altLang="zh-CN" sz="2800" dirty="0"/>
          </a:p>
          <a:p>
            <a:endParaRPr lang="en-US" altLang="zh-CN" sz="2800" dirty="0" smtClean="0"/>
          </a:p>
          <a:p>
            <a:r>
              <a:rPr lang="zh-CN" altLang="en-US" sz="2800" dirty="0" smtClean="0"/>
              <a:t>汤显祖说</a:t>
            </a:r>
            <a:r>
              <a:rPr lang="zh-CN" altLang="en-US" sz="2800" dirty="0"/>
              <a:t>：“此道有南北，南则昆山</a:t>
            </a:r>
            <a:r>
              <a:rPr lang="zh-CN" altLang="en-US" sz="2800" dirty="0" smtClean="0"/>
              <a:t>，次</a:t>
            </a:r>
            <a:r>
              <a:rPr lang="zh-CN" altLang="en-US" sz="2800" dirty="0"/>
              <a:t>为海盐，吴</a:t>
            </a:r>
            <a:r>
              <a:rPr lang="zh-CN" altLang="en-US" sz="2800" dirty="0" smtClean="0"/>
              <a:t>浙之音也。体</a:t>
            </a:r>
            <a:r>
              <a:rPr lang="zh-CN" altLang="en-US" sz="2800" dirty="0"/>
              <a:t>局静好，以拍</a:t>
            </a:r>
            <a:r>
              <a:rPr lang="zh-CN" altLang="en-US" sz="2800" dirty="0" smtClean="0"/>
              <a:t>为节；自江以西，则为弋</a:t>
            </a:r>
            <a:r>
              <a:rPr lang="zh-CN" altLang="en-US" sz="2800" dirty="0"/>
              <a:t>阳</a:t>
            </a:r>
            <a:r>
              <a:rPr lang="zh-CN" altLang="en-US" sz="2800" dirty="0" smtClean="0"/>
              <a:t>，以鼓为节，而喧其</a:t>
            </a:r>
            <a:r>
              <a:rPr lang="zh-CN" altLang="en-US" sz="2800" dirty="0"/>
              <a:t>调</a:t>
            </a:r>
            <a:r>
              <a:rPr lang="zh-CN" altLang="en-US" sz="2800" dirty="0" smtClean="0"/>
              <a:t>谊。”（</a:t>
            </a:r>
            <a:r>
              <a:rPr lang="en-US" altLang="zh-CN" sz="2800" dirty="0"/>
              <a:t> 《</a:t>
            </a:r>
            <a:r>
              <a:rPr lang="zh-CN" altLang="en-US" sz="2800" dirty="0"/>
              <a:t>玉茗堂集</a:t>
            </a:r>
            <a:r>
              <a:rPr lang="en-US" altLang="zh-CN" sz="2800" dirty="0"/>
              <a:t>》</a:t>
            </a:r>
            <a:r>
              <a:rPr lang="zh-CN" altLang="en-US" sz="2800" dirty="0"/>
              <a:t>卷</a:t>
            </a:r>
            <a:r>
              <a:rPr lang="zh-CN" altLang="en-US" sz="2800" dirty="0" smtClean="0"/>
              <a:t>七）</a:t>
            </a:r>
            <a:endParaRPr lang="en-US" altLang="zh-CN" sz="2800" dirty="0" smtClean="0"/>
          </a:p>
          <a:p>
            <a:r>
              <a:rPr lang="zh-CN" altLang="en-US" sz="2800" dirty="0" smtClean="0"/>
              <a:t>徐渭说</a:t>
            </a:r>
            <a:r>
              <a:rPr lang="zh-CN" altLang="en-US" sz="2800" dirty="0"/>
              <a:t>：“今唱家称弋阳腔，则出于江西，两京、湖南、闽、广用</a:t>
            </a:r>
            <a:r>
              <a:rPr lang="zh-CN" altLang="en-US" sz="2800" dirty="0" smtClean="0"/>
              <a:t>之。称</a:t>
            </a:r>
            <a:r>
              <a:rPr lang="zh-CN" altLang="en-US" sz="2800" dirty="0"/>
              <a:t>余姚腔者，出于会稽，常、润、池、太、扬、徐用</a:t>
            </a:r>
            <a:r>
              <a:rPr lang="zh-CN" altLang="en-US" sz="2800" dirty="0" smtClean="0"/>
              <a:t>之。称</a:t>
            </a:r>
            <a:r>
              <a:rPr lang="zh-CN" altLang="en-US" sz="2800" dirty="0"/>
              <a:t>海盐腔者，嘉、湖、温、台用之。</a:t>
            </a:r>
            <a:r>
              <a:rPr lang="zh-CN" altLang="en-US" sz="2800" b="1" dirty="0">
                <a:solidFill>
                  <a:srgbClr val="FF0000"/>
                </a:solidFill>
              </a:rPr>
              <a:t>惟昆山腔止行于吴中，流丽悠远，出乎三腔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之上，听之最足荡人。</a:t>
            </a:r>
            <a:r>
              <a:rPr lang="zh-CN" altLang="en-US" sz="2800" dirty="0" smtClean="0">
                <a:solidFill>
                  <a:srgbClr val="FF0000"/>
                </a:solidFill>
              </a:rPr>
              <a:t>”（</a:t>
            </a:r>
            <a:r>
              <a:rPr lang="en-US" altLang="zh-CN" sz="2800" dirty="0">
                <a:solidFill>
                  <a:srgbClr val="FF0000"/>
                </a:solidFill>
              </a:rPr>
              <a:t> </a:t>
            </a:r>
            <a:r>
              <a:rPr lang="en-US" altLang="zh-CN" sz="2800" dirty="0"/>
              <a:t>《</a:t>
            </a:r>
            <a:r>
              <a:rPr lang="zh-CN" altLang="en-US" sz="2800" dirty="0"/>
              <a:t>南词叙录</a:t>
            </a:r>
            <a:r>
              <a:rPr lang="en-US" altLang="zh-CN" sz="2800" dirty="0"/>
              <a:t>》 </a:t>
            </a:r>
            <a:r>
              <a:rPr lang="zh-CN" altLang="en-US" sz="2800" dirty="0" smtClean="0"/>
              <a:t>）</a:t>
            </a:r>
            <a:endParaRPr lang="en-US" altLang="zh-CN" sz="2800" dirty="0" smtClean="0"/>
          </a:p>
          <a:p>
            <a:r>
              <a:rPr lang="zh-CN" altLang="en-US" sz="2800" dirty="0" smtClean="0"/>
              <a:t>钱泳说：</a:t>
            </a:r>
            <a:r>
              <a:rPr lang="en-US" altLang="zh-CN" sz="2800" dirty="0" smtClean="0"/>
              <a:t>“</a:t>
            </a:r>
            <a:r>
              <a:rPr lang="zh-CN" altLang="en-US" sz="2800" dirty="0" smtClean="0"/>
              <a:t>梨园演戏，高宗南巡时为最盛</a:t>
            </a:r>
            <a:r>
              <a:rPr lang="en-US" altLang="zh-CN" sz="2800" dirty="0" smtClean="0"/>
              <a:t>……</a:t>
            </a:r>
            <a:r>
              <a:rPr lang="zh-CN" altLang="en-US" sz="2800" dirty="0" smtClean="0"/>
              <a:t>雅部即昆腔，花部为腔、秦腔、弋阳腔、梆子腔、罗罗腔、二簧调，统谓之乱弹班。余七八岁时，苏州有</a:t>
            </a:r>
            <a:r>
              <a:rPr lang="en-US" altLang="zh-CN" sz="2800" dirty="0" smtClean="0"/>
              <a:t>‘</a:t>
            </a:r>
            <a:r>
              <a:rPr lang="zh-CN" altLang="en-US" sz="2800" dirty="0" smtClean="0"/>
              <a:t>集秀</a:t>
            </a:r>
            <a:r>
              <a:rPr lang="en-US" altLang="zh-CN" sz="2800" dirty="0" smtClean="0"/>
              <a:t>’、‘</a:t>
            </a:r>
            <a:r>
              <a:rPr lang="zh-CN" altLang="en-US" sz="2800" dirty="0" smtClean="0"/>
              <a:t>合秀</a:t>
            </a:r>
            <a:r>
              <a:rPr lang="en-US" altLang="zh-CN" sz="2800" dirty="0" smtClean="0"/>
              <a:t>’、‘</a:t>
            </a:r>
            <a:r>
              <a:rPr lang="zh-CN" altLang="en-US" sz="2800" dirty="0" smtClean="0"/>
              <a:t>撷芳</a:t>
            </a:r>
            <a:r>
              <a:rPr lang="en-US" altLang="zh-CN" sz="2800" dirty="0" smtClean="0"/>
              <a:t>’</a:t>
            </a:r>
            <a:r>
              <a:rPr lang="zh-CN" altLang="en-US" sz="2800" dirty="0" smtClean="0"/>
              <a:t>诸班，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为昆腔中第一部，</a:t>
            </a:r>
            <a:r>
              <a:rPr lang="zh-CN" altLang="en-US" sz="2800" dirty="0" smtClean="0"/>
              <a:t>今绝响矣。</a:t>
            </a:r>
            <a:r>
              <a:rPr lang="en-US" altLang="zh-CN" sz="2800" dirty="0" smtClean="0"/>
              <a:t>”（《</a:t>
            </a:r>
            <a:r>
              <a:rPr lang="zh-CN" altLang="en-US" sz="2800" dirty="0" smtClean="0"/>
              <a:t>履园丛话</a:t>
            </a:r>
            <a:r>
              <a:rPr lang="en-US" altLang="zh-CN" sz="2800" dirty="0" smtClean="0"/>
              <a:t>》</a:t>
            </a:r>
            <a:r>
              <a:rPr lang="zh-CN" altLang="en-US" sz="2800" dirty="0" smtClean="0"/>
              <a:t>卷十二</a:t>
            </a:r>
            <a:r>
              <a:rPr lang="en-US" altLang="zh-CN" sz="2800" dirty="0" smtClean="0"/>
              <a:t>“</a:t>
            </a:r>
            <a:r>
              <a:rPr lang="zh-CN" altLang="en-US" sz="2800" dirty="0" smtClean="0"/>
              <a:t>演戏</a:t>
            </a:r>
            <a:r>
              <a:rPr lang="en-US" altLang="zh-CN" sz="2800" dirty="0" smtClean="0"/>
              <a:t>”）</a:t>
            </a:r>
          </a:p>
          <a:p>
            <a:endParaRPr lang="en-US" altLang="zh-CN" sz="2800" dirty="0" smtClean="0"/>
          </a:p>
          <a:p>
            <a:pPr marL="0" indent="0">
              <a:buNone/>
            </a:pP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>
            <a:normAutofit/>
          </a:bodyPr>
          <a:lstStyle/>
          <a:p>
            <a:r>
              <a:rPr lang="zh-CN" altLang="en-US" b="1" dirty="0" smtClean="0"/>
              <a:t>班子</a:t>
            </a:r>
            <a:r>
              <a:rPr lang="en-US" altLang="zh-CN" b="1" dirty="0" smtClean="0"/>
              <a:t>·</a:t>
            </a:r>
            <a:r>
              <a:rPr lang="zh-CN" altLang="en-US" b="1" dirty="0" smtClean="0"/>
              <a:t>家班</a:t>
            </a:r>
            <a:r>
              <a:rPr lang="en-US" altLang="zh-CN" b="1" dirty="0" smtClean="0"/>
              <a:t>·</a:t>
            </a:r>
            <a:r>
              <a:rPr lang="zh-CN" altLang="en-US" b="1" dirty="0" smtClean="0"/>
              <a:t>堂会</a:t>
            </a:r>
            <a:r>
              <a:rPr lang="en-US" altLang="zh-CN" b="1" dirty="0" smtClean="0"/>
              <a:t>·</a:t>
            </a:r>
            <a:r>
              <a:rPr lang="zh-CN" altLang="en-US" b="1" dirty="0" smtClean="0"/>
              <a:t>娃娃戏班</a:t>
            </a:r>
            <a:r>
              <a:rPr lang="en-US" altLang="zh-CN" b="1" dirty="0" smtClean="0"/>
              <a:t>·</a:t>
            </a:r>
            <a:r>
              <a:rPr lang="zh-CN" altLang="en-US" b="1" dirty="0" smtClean="0"/>
              <a:t>女伶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5688632"/>
          </a:xfrm>
        </p:spPr>
        <p:txBody>
          <a:bodyPr>
            <a:noAutofit/>
          </a:bodyPr>
          <a:lstStyle/>
          <a:p>
            <a:r>
              <a:rPr lang="en-US" altLang="zh-CN" sz="2400" dirty="0" smtClean="0"/>
              <a:t>《</a:t>
            </a:r>
            <a:r>
              <a:rPr lang="zh-CN" altLang="en-US" sz="2400" dirty="0" smtClean="0"/>
              <a:t>红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第二二回宝钗生日说是</a:t>
            </a:r>
            <a:r>
              <a:rPr lang="en-US" altLang="zh-CN" sz="2400" dirty="0" smtClean="0"/>
              <a:t>“</a:t>
            </a:r>
            <a:r>
              <a:rPr lang="zh-CN" altLang="en-US" sz="2400" dirty="0" smtClean="0"/>
              <a:t>定了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一班</a:t>
            </a:r>
            <a:r>
              <a:rPr lang="zh-CN" altLang="en-US" sz="2400" dirty="0" smtClean="0"/>
              <a:t>新出的小戏。</a:t>
            </a:r>
            <a:r>
              <a:rPr lang="en-US" altLang="zh-CN" sz="2400" dirty="0" smtClean="0"/>
              <a:t>”</a:t>
            </a:r>
          </a:p>
          <a:p>
            <a:r>
              <a:rPr lang="zh-CN" altLang="en-US" sz="2400" dirty="0" smtClean="0"/>
              <a:t>家班：梨香园十二个女孩子：文官（贾母）、正旦</a:t>
            </a:r>
            <a:r>
              <a:rPr lang="zh-CN" altLang="en-US" sz="2400" dirty="0"/>
              <a:t>芳</a:t>
            </a:r>
            <a:r>
              <a:rPr lang="zh-CN" altLang="en-US" sz="2400" dirty="0" smtClean="0"/>
              <a:t>官</a:t>
            </a:r>
            <a:r>
              <a:rPr lang="zh-CN" altLang="en-US" sz="2400" dirty="0"/>
              <a:t>（</a:t>
            </a:r>
            <a:r>
              <a:rPr lang="zh-CN" altLang="en-US" sz="2400" dirty="0" smtClean="0"/>
              <a:t>宝玉）、小旦</a:t>
            </a:r>
            <a:r>
              <a:rPr lang="zh-CN" altLang="en-US" sz="2400" dirty="0"/>
              <a:t>蕊</a:t>
            </a:r>
            <a:r>
              <a:rPr lang="zh-CN" altLang="en-US" sz="2400" dirty="0" smtClean="0"/>
              <a:t>官</a:t>
            </a:r>
            <a:r>
              <a:rPr lang="zh-CN" altLang="en-US" sz="2400" dirty="0"/>
              <a:t>（</a:t>
            </a:r>
            <a:r>
              <a:rPr lang="zh-CN" altLang="en-US" sz="2400" dirty="0" smtClean="0"/>
              <a:t>宝钗）、小生</a:t>
            </a:r>
            <a:r>
              <a:rPr lang="zh-CN" altLang="en-US" sz="2400" dirty="0"/>
              <a:t>藕</a:t>
            </a:r>
            <a:r>
              <a:rPr lang="zh-CN" altLang="en-US" sz="2400" dirty="0" smtClean="0"/>
              <a:t>官</a:t>
            </a:r>
            <a:r>
              <a:rPr lang="zh-CN" altLang="en-US" sz="2400" dirty="0"/>
              <a:t>（</a:t>
            </a:r>
            <a:r>
              <a:rPr lang="zh-CN" altLang="en-US" sz="2400" dirty="0" smtClean="0"/>
              <a:t>黛玉）、大</a:t>
            </a:r>
            <a:r>
              <a:rPr lang="zh-CN" altLang="en-US" sz="2400" dirty="0"/>
              <a:t>花面葵</a:t>
            </a:r>
            <a:r>
              <a:rPr lang="zh-CN" altLang="en-US" sz="2400" dirty="0" smtClean="0"/>
              <a:t>官</a:t>
            </a:r>
            <a:r>
              <a:rPr lang="zh-CN" altLang="en-US" sz="2400" dirty="0"/>
              <a:t>（</a:t>
            </a:r>
            <a:r>
              <a:rPr lang="zh-CN" altLang="en-US" sz="2400" dirty="0" smtClean="0"/>
              <a:t>湘云）、小花</a:t>
            </a:r>
            <a:r>
              <a:rPr lang="zh-CN" altLang="en-US" sz="2400" dirty="0"/>
              <a:t>面豆</a:t>
            </a:r>
            <a:r>
              <a:rPr lang="zh-CN" altLang="en-US" sz="2400" dirty="0" smtClean="0"/>
              <a:t>官（宝琴），老外</a:t>
            </a:r>
            <a:r>
              <a:rPr lang="zh-CN" altLang="en-US" sz="2400" dirty="0"/>
              <a:t>艾</a:t>
            </a:r>
            <a:r>
              <a:rPr lang="zh-CN" altLang="en-US" sz="2400" dirty="0" smtClean="0"/>
              <a:t>官</a:t>
            </a:r>
            <a:r>
              <a:rPr lang="zh-CN" altLang="en-US" sz="2400" dirty="0"/>
              <a:t>（</a:t>
            </a:r>
            <a:r>
              <a:rPr lang="zh-CN" altLang="en-US" sz="2400" dirty="0" smtClean="0"/>
              <a:t>探春）、老旦</a:t>
            </a:r>
            <a:r>
              <a:rPr lang="zh-CN" altLang="en-US" sz="2400" dirty="0"/>
              <a:t>茄</a:t>
            </a:r>
            <a:r>
              <a:rPr lang="zh-CN" altLang="en-US" sz="2400" dirty="0" smtClean="0"/>
              <a:t>官（尤氏）、龄官（回原籍）、</a:t>
            </a:r>
            <a:r>
              <a:rPr lang="zh-CN" altLang="en-US" sz="2400" dirty="0"/>
              <a:t>菂</a:t>
            </a:r>
            <a:r>
              <a:rPr lang="zh-CN" altLang="en-US" sz="2400" dirty="0" smtClean="0"/>
              <a:t>官（死去）</a:t>
            </a:r>
            <a:r>
              <a:rPr lang="en-US" altLang="zh-CN" sz="2400" dirty="0" smtClean="0"/>
              <a:t>（</a:t>
            </a:r>
            <a:r>
              <a:rPr lang="zh-CN" altLang="en-US" sz="2400" dirty="0" smtClean="0"/>
              <a:t>第五八回</a:t>
            </a:r>
            <a:r>
              <a:rPr lang="en-US" altLang="zh-CN" sz="2400" dirty="0" smtClean="0"/>
              <a:t>）</a:t>
            </a:r>
          </a:p>
          <a:p>
            <a:r>
              <a:rPr lang="zh-CN" altLang="en-US" sz="2400" dirty="0" smtClean="0"/>
              <a:t>小戏班子</a:t>
            </a:r>
            <a:r>
              <a:rPr lang="en-US" altLang="zh-CN" sz="2400" dirty="0" smtClean="0"/>
              <a:t>/</a:t>
            </a:r>
            <a:r>
              <a:rPr lang="zh-CN" altLang="en-US" sz="2400" dirty="0" smtClean="0"/>
              <a:t>娃娃戏班：</a:t>
            </a:r>
            <a:r>
              <a:rPr lang="en-US" altLang="zh-CN" sz="2400" dirty="0" smtClean="0"/>
              <a:t>“</a:t>
            </a:r>
            <a:r>
              <a:rPr lang="zh-CN" altLang="en-US" sz="2400" dirty="0" smtClean="0"/>
              <a:t>正</a:t>
            </a:r>
            <a:r>
              <a:rPr lang="zh-CN" altLang="en-US" sz="2400" dirty="0"/>
              <a:t>唱</a:t>
            </a:r>
            <a:r>
              <a:rPr lang="en-US" altLang="zh-CN" sz="2400" dirty="0"/>
              <a:t>《</a:t>
            </a:r>
            <a:r>
              <a:rPr lang="zh-CN" altLang="en-US" sz="2400" dirty="0"/>
              <a:t>西楼</a:t>
            </a:r>
            <a:r>
              <a:rPr lang="en-US" altLang="zh-CN" sz="2400" dirty="0"/>
              <a:t>·</a:t>
            </a:r>
            <a:r>
              <a:rPr lang="zh-CN" altLang="en-US" sz="2400" dirty="0"/>
              <a:t>楼会</a:t>
            </a:r>
            <a:r>
              <a:rPr lang="en-US" altLang="zh-CN" sz="2400" dirty="0"/>
              <a:t>》</a:t>
            </a:r>
            <a:r>
              <a:rPr lang="zh-CN" altLang="en-US" sz="2400" dirty="0"/>
              <a:t>这出将终，于叔夜因赌气去了，那文豹便发科诨道：“你赌气去了，恰好今日正月十五，荣国府中老祖宗</a:t>
            </a:r>
            <a:r>
              <a:rPr lang="zh-CN" altLang="en-US" sz="2400" b="1" dirty="0">
                <a:solidFill>
                  <a:srgbClr val="FF0000"/>
                </a:solidFill>
              </a:rPr>
              <a:t>家宴</a:t>
            </a:r>
            <a:r>
              <a:rPr lang="zh-CN" altLang="en-US" sz="2400" dirty="0"/>
              <a:t>，待我骑了这马，赶进去讨些果子吃是要紧的。”说毕，引的贾母等都笑了。薛姨妈等都说：“好个鬼头孩子，可怜见的。”凤姐便说：</a:t>
            </a:r>
            <a:r>
              <a:rPr lang="zh-CN" altLang="en-US" sz="2400" b="1" dirty="0"/>
              <a:t>“</a:t>
            </a:r>
            <a:r>
              <a:rPr lang="zh-CN" altLang="en-US" sz="2400" b="1" dirty="0">
                <a:solidFill>
                  <a:srgbClr val="FF0000"/>
                </a:solidFill>
              </a:rPr>
              <a:t>这孩子才九岁了</a:t>
            </a:r>
            <a:r>
              <a:rPr lang="zh-CN" altLang="en-US" sz="2400" b="1" dirty="0"/>
              <a:t>。</a:t>
            </a:r>
            <a:r>
              <a:rPr lang="zh-CN" altLang="en-US" sz="2400" dirty="0"/>
              <a:t>”贾母笑说：“难为他说的巧。</a:t>
            </a:r>
            <a:r>
              <a:rPr lang="zh-CN" altLang="en-US" sz="2400" dirty="0" smtClean="0"/>
              <a:t>” 便</a:t>
            </a:r>
            <a:r>
              <a:rPr lang="zh-CN" altLang="en-US" sz="2400" dirty="0"/>
              <a:t>说了一个“赏”字</a:t>
            </a:r>
            <a:r>
              <a:rPr lang="zh-CN" altLang="en-US" sz="2400" dirty="0" smtClean="0"/>
              <a:t>。</a:t>
            </a:r>
            <a:r>
              <a:rPr lang="zh-CN" altLang="en-US" sz="2400" dirty="0"/>
              <a:t>贾母便命将戏暂歇歇：“</a:t>
            </a:r>
            <a:r>
              <a:rPr lang="zh-CN" altLang="en-US" sz="2400" b="1" dirty="0">
                <a:solidFill>
                  <a:srgbClr val="FF0000"/>
                </a:solidFill>
              </a:rPr>
              <a:t>小孩子们</a:t>
            </a:r>
            <a:r>
              <a:rPr lang="zh-CN" altLang="en-US" sz="2400" dirty="0"/>
              <a:t>可怜见的，也给他们些滚汤滚菜的吃了再唱。</a:t>
            </a:r>
            <a:r>
              <a:rPr lang="zh-CN" altLang="en-US" sz="2400" dirty="0" smtClean="0"/>
              <a:t>”贾母：</a:t>
            </a:r>
            <a:r>
              <a:rPr lang="en-US" altLang="zh-CN" sz="2400" dirty="0" smtClean="0"/>
              <a:t>“</a:t>
            </a:r>
            <a:r>
              <a:rPr lang="zh-CN" altLang="en-US" sz="2400" dirty="0" smtClean="0"/>
              <a:t>如今</a:t>
            </a:r>
            <a:r>
              <a:rPr lang="zh-CN" altLang="en-US" sz="2400" dirty="0"/>
              <a:t>这小戏子又是那有名玩戏家的班子，虽是</a:t>
            </a:r>
            <a:r>
              <a:rPr lang="zh-CN" altLang="en-US" sz="2400" b="1" dirty="0">
                <a:solidFill>
                  <a:srgbClr val="FF0000"/>
                </a:solidFill>
              </a:rPr>
              <a:t>小孩子们</a:t>
            </a:r>
            <a:r>
              <a:rPr lang="zh-CN" altLang="en-US" sz="2400" dirty="0"/>
              <a:t>，却比大班还强</a:t>
            </a:r>
            <a:r>
              <a:rPr lang="zh-CN" altLang="en-US" sz="2400" dirty="0" smtClean="0"/>
              <a:t>。</a:t>
            </a:r>
            <a:r>
              <a:rPr lang="en-US" altLang="zh-CN" sz="2400" dirty="0" smtClean="0"/>
              <a:t>”</a:t>
            </a:r>
          </a:p>
          <a:p>
            <a:pPr marL="0" indent="0">
              <a:buNone/>
            </a:pPr>
            <a:r>
              <a:rPr lang="zh-CN" altLang="en-US" sz="2400" dirty="0"/>
              <a:t> </a:t>
            </a:r>
            <a:r>
              <a:rPr lang="zh-CN" altLang="en-US" sz="2400" dirty="0" smtClean="0"/>
              <a:t>   （第五三回）</a:t>
            </a:r>
            <a:endParaRPr lang="en-US" altLang="zh-CN" sz="2400" dirty="0" smtClean="0"/>
          </a:p>
        </p:txBody>
      </p:sp>
    </p:spTree>
    <p:extLst>
      <p:ext uri="{BB962C8B-B14F-4D97-AF65-F5344CB8AC3E}">
        <p14:creationId xmlns:p14="http://schemas.microsoft.com/office/powerpoint/2010/main" val="245494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zh-CN" altLang="en-US" sz="3200" b="1" dirty="0" smtClean="0"/>
              <a:t>优伶的来历与培养</a:t>
            </a:r>
            <a:endParaRPr lang="zh-CN" altLang="en-US" sz="32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620688"/>
            <a:ext cx="8712968" cy="5832648"/>
          </a:xfrm>
        </p:spPr>
        <p:txBody>
          <a:bodyPr>
            <a:no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优伶的来历</a:t>
            </a:r>
            <a:r>
              <a:rPr lang="zh-CN" altLang="en-US" sz="2400" dirty="0" smtClean="0">
                <a:solidFill>
                  <a:srgbClr val="FF0000"/>
                </a:solidFill>
              </a:rPr>
              <a:t>：</a:t>
            </a:r>
            <a:r>
              <a:rPr lang="zh-CN" altLang="en-US" sz="2400" dirty="0" smtClean="0"/>
              <a:t>买卖。</a:t>
            </a:r>
            <a:r>
              <a:rPr lang="en-US" altLang="zh-CN" sz="2400" dirty="0" smtClean="0"/>
              <a:t>“</a:t>
            </a:r>
            <a:r>
              <a:rPr lang="zh-CN" altLang="en-US" sz="2400" dirty="0" smtClean="0"/>
              <a:t>京师</a:t>
            </a:r>
            <a:r>
              <a:rPr lang="zh-CN" altLang="en-US" sz="2400" dirty="0"/>
              <a:t>伶人</a:t>
            </a:r>
            <a:r>
              <a:rPr lang="en-US" altLang="zh-CN" sz="2400" dirty="0"/>
              <a:t>,</a:t>
            </a:r>
            <a:r>
              <a:rPr lang="zh-CN" altLang="en-US" sz="2400" dirty="0"/>
              <a:t>辄购七八龄贫童</a:t>
            </a:r>
            <a:r>
              <a:rPr lang="en-US" altLang="zh-CN" sz="2400" dirty="0"/>
              <a:t>,</a:t>
            </a:r>
            <a:r>
              <a:rPr lang="zh-CN" altLang="en-US" sz="2400" dirty="0"/>
              <a:t>纳为弟子</a:t>
            </a:r>
            <a:r>
              <a:rPr lang="en-US" altLang="zh-CN" sz="2400" dirty="0" smtClean="0"/>
              <a:t>,</a:t>
            </a:r>
          </a:p>
          <a:p>
            <a:pPr marL="0" indent="0">
              <a:buNone/>
            </a:pPr>
            <a:r>
              <a:rPr lang="zh-CN" altLang="en-US" sz="2400" dirty="0" smtClean="0"/>
              <a:t>教</a:t>
            </a:r>
            <a:r>
              <a:rPr lang="zh-CN" altLang="en-US" sz="2400" dirty="0"/>
              <a:t>以歌舞</a:t>
            </a:r>
            <a:r>
              <a:rPr lang="en-US" altLang="zh-CN" sz="2400" dirty="0"/>
              <a:t>,</a:t>
            </a:r>
            <a:r>
              <a:rPr lang="zh-CN" altLang="en-US" sz="2400" dirty="0"/>
              <a:t>身价之至钜者</a:t>
            </a:r>
            <a:r>
              <a:rPr lang="en-US" altLang="zh-CN" sz="2400" dirty="0"/>
              <a:t>,</a:t>
            </a:r>
            <a:r>
              <a:rPr lang="zh-CN" altLang="en-US" sz="2400" dirty="0"/>
              <a:t>仅钱十缗</a:t>
            </a:r>
            <a:r>
              <a:rPr lang="en-US" altLang="zh-CN" sz="2400" dirty="0"/>
              <a:t>,</a:t>
            </a:r>
            <a:r>
              <a:rPr lang="zh-CN" altLang="en-US" sz="2400" dirty="0"/>
              <a:t>契成</a:t>
            </a:r>
            <a:r>
              <a:rPr lang="en-US" altLang="zh-CN" sz="2400" dirty="0"/>
              <a:t>,</a:t>
            </a:r>
            <a:r>
              <a:rPr lang="zh-CN" altLang="en-US" sz="2400" dirty="0"/>
              <a:t>以墨笔划一黑线於上</a:t>
            </a:r>
            <a:r>
              <a:rPr lang="en-US" altLang="zh-CN" sz="2400" dirty="0"/>
              <a:t>,</a:t>
            </a:r>
            <a:r>
              <a:rPr lang="zh-CN" altLang="en-US" sz="2400" dirty="0"/>
              <a:t>谓之“一道河”</a:t>
            </a:r>
            <a:r>
              <a:rPr lang="en-US" altLang="zh-CN" sz="2400" dirty="0"/>
              <a:t>,</a:t>
            </a:r>
            <a:r>
              <a:rPr lang="zh-CN" altLang="en-US" sz="2400" dirty="0"/>
              <a:t>十年以内</a:t>
            </a:r>
            <a:r>
              <a:rPr lang="en-US" altLang="zh-CN" sz="2400" dirty="0"/>
              <a:t>,</a:t>
            </a:r>
            <a:r>
              <a:rPr lang="zh-CN" altLang="en-US" sz="2400" dirty="0"/>
              <a:t>生死存亡</a:t>
            </a:r>
            <a:r>
              <a:rPr lang="en-US" altLang="zh-CN" sz="2400" dirty="0"/>
              <a:t>,</a:t>
            </a:r>
            <a:r>
              <a:rPr lang="zh-CN" altLang="en-US" sz="2400" dirty="0"/>
              <a:t>不许父母过问</a:t>
            </a:r>
            <a:r>
              <a:rPr lang="zh-CN" altLang="en-US" sz="2400" dirty="0" smtClean="0"/>
              <a:t>。</a:t>
            </a:r>
            <a:r>
              <a:rPr lang="en-US" altLang="zh-CN" sz="2400" dirty="0" smtClean="0"/>
              <a:t>”（《</a:t>
            </a:r>
            <a:r>
              <a:rPr lang="zh-CN" altLang="en-US" sz="2400" dirty="0" smtClean="0"/>
              <a:t>清稗类钞</a:t>
            </a:r>
            <a:r>
              <a:rPr lang="en-US" altLang="zh-CN" sz="2400" dirty="0" smtClean="0"/>
              <a:t>·</a:t>
            </a:r>
            <a:r>
              <a:rPr lang="zh-CN" altLang="en-US" sz="2400" dirty="0" smtClean="0"/>
              <a:t>卖身契</a:t>
            </a:r>
            <a:r>
              <a:rPr lang="en-US" altLang="zh-CN" sz="2400" dirty="0" smtClean="0"/>
              <a:t>》）</a:t>
            </a:r>
          </a:p>
          <a:p>
            <a:r>
              <a:rPr lang="zh-CN" altLang="en-US" sz="2400" b="1" dirty="0" smtClean="0">
                <a:solidFill>
                  <a:srgbClr val="FF0000"/>
                </a:solidFill>
              </a:rPr>
              <a:t>优</a:t>
            </a:r>
            <a:r>
              <a:rPr lang="zh-CN" altLang="en-US" sz="2400" b="1" dirty="0">
                <a:solidFill>
                  <a:srgbClr val="FF0000"/>
                </a:solidFill>
              </a:rPr>
              <a:t>伶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的培养过程：</a:t>
            </a:r>
            <a:r>
              <a:rPr lang="zh-CN" altLang="en-US" sz="2400" dirty="0" smtClean="0"/>
              <a:t>打戏。</a:t>
            </a:r>
            <a:r>
              <a:rPr lang="en-US" altLang="zh-CN" sz="2400" dirty="0" smtClean="0"/>
              <a:t>“</a:t>
            </a:r>
            <a:r>
              <a:rPr lang="zh-CN" altLang="en-US" sz="2400" dirty="0" smtClean="0"/>
              <a:t>都中多伶界世家，或延师教演，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或得自家传，</a:t>
            </a:r>
            <a:r>
              <a:rPr lang="en-US" altLang="zh-CN" sz="2400" dirty="0" smtClean="0"/>
              <a:t>……</a:t>
            </a:r>
            <a:r>
              <a:rPr lang="zh-CN" altLang="en-US" sz="2400" dirty="0" smtClean="0"/>
              <a:t>然亦无能逃教刑者，学戏教戏，亦人间烦苦事也。</a:t>
            </a:r>
            <a:r>
              <a:rPr lang="en-US" altLang="zh-CN" sz="2400" dirty="0" smtClean="0"/>
              <a:t>”（</a:t>
            </a:r>
            <a:r>
              <a:rPr lang="zh-CN" altLang="en-US" sz="2400" dirty="0" smtClean="0"/>
              <a:t>王梦生</a:t>
            </a:r>
            <a:r>
              <a:rPr lang="en-US" altLang="zh-CN" sz="2400" dirty="0" smtClean="0"/>
              <a:t>《</a:t>
            </a:r>
            <a:r>
              <a:rPr lang="zh-CN" altLang="en-US" sz="2400" dirty="0" smtClean="0"/>
              <a:t>梨园佳话</a:t>
            </a:r>
            <a:r>
              <a:rPr lang="en-US" altLang="zh-CN" sz="2400" dirty="0" smtClean="0"/>
              <a:t>》）</a:t>
            </a:r>
          </a:p>
          <a:p>
            <a:pPr marL="0" indent="0">
              <a:buNone/>
            </a:pPr>
            <a:r>
              <a:rPr lang="en-US" altLang="zh-CN" sz="2400" dirty="0"/>
              <a:t> </a:t>
            </a:r>
            <a:r>
              <a:rPr lang="en-US" altLang="zh-CN" sz="2400" b="1" dirty="0" smtClean="0"/>
              <a:t>《</a:t>
            </a:r>
            <a:r>
              <a:rPr lang="zh-CN" altLang="en-US" sz="2400" b="1" dirty="0" smtClean="0"/>
              <a:t>红</a:t>
            </a:r>
            <a:r>
              <a:rPr lang="en-US" altLang="zh-CN" sz="2400" b="1" dirty="0" smtClean="0"/>
              <a:t>》</a:t>
            </a:r>
            <a:r>
              <a:rPr lang="zh-CN" altLang="en-US" sz="2400" b="1" dirty="0" smtClean="0"/>
              <a:t>第十七回</a:t>
            </a:r>
            <a:r>
              <a:rPr lang="zh-CN" altLang="en-US" sz="2400" dirty="0" smtClean="0"/>
              <a:t>写贾蔷奉命去姑苏买了十二个女孩子。龄</a:t>
            </a:r>
            <a:r>
              <a:rPr lang="zh-CN" altLang="en-US" sz="2400" dirty="0"/>
              <a:t>官道：“你们家把好好的人弄了来，关在这牢坑里学这个劳什子还不算，你这会子又弄个雀儿来，也偏生干这个。你分明是弄了他来打趣形容我们，还问我好不好。</a:t>
            </a:r>
            <a:r>
              <a:rPr lang="zh-CN" altLang="en-US" sz="2400" dirty="0" smtClean="0"/>
              <a:t>”</a:t>
            </a:r>
            <a:r>
              <a:rPr lang="zh-CN" altLang="en-US" sz="2400" b="1" dirty="0" smtClean="0"/>
              <a:t>（</a:t>
            </a:r>
            <a:r>
              <a:rPr lang="en-US" altLang="zh-CN" sz="2400" b="1" dirty="0" smtClean="0"/>
              <a:t>《</a:t>
            </a:r>
            <a:r>
              <a:rPr lang="zh-CN" altLang="en-US" sz="2400" b="1" dirty="0" smtClean="0"/>
              <a:t>红</a:t>
            </a:r>
            <a:r>
              <a:rPr lang="en-US" altLang="zh-CN" sz="2400" b="1" dirty="0" smtClean="0"/>
              <a:t>》</a:t>
            </a:r>
            <a:r>
              <a:rPr lang="zh-CN" altLang="en-US" sz="2400" b="1" dirty="0" smtClean="0"/>
              <a:t>第三六回）</a:t>
            </a:r>
            <a:r>
              <a:rPr lang="zh-CN" altLang="en-US" sz="2400" dirty="0" smtClean="0"/>
              <a:t>王夫人</a:t>
            </a:r>
            <a:r>
              <a:rPr lang="zh-CN" altLang="en-US" sz="2400" dirty="0"/>
              <a:t>因说：“这学戏的倒比不得使唤的，他们也是好人家的儿女，因无能卖了做这事，装丑弄鬼的几年。”</a:t>
            </a:r>
            <a:r>
              <a:rPr lang="zh-CN" altLang="en-US" sz="2400" b="1" dirty="0" smtClean="0"/>
              <a:t>（</a:t>
            </a:r>
            <a:r>
              <a:rPr lang="en-US" altLang="zh-CN" sz="2400" b="1" dirty="0" smtClean="0"/>
              <a:t>《</a:t>
            </a:r>
            <a:r>
              <a:rPr lang="zh-CN" altLang="en-US" sz="2400" b="1" dirty="0" smtClean="0"/>
              <a:t>红</a:t>
            </a:r>
            <a:r>
              <a:rPr lang="en-US" altLang="zh-CN" sz="2400" b="1" dirty="0" smtClean="0"/>
              <a:t>》</a:t>
            </a:r>
            <a:r>
              <a:rPr lang="zh-CN" altLang="en-US" sz="2400" b="1" dirty="0" smtClean="0"/>
              <a:t>五八</a:t>
            </a:r>
            <a:r>
              <a:rPr lang="zh-CN" altLang="en-US" sz="2400" b="1" dirty="0"/>
              <a:t>回</a:t>
            </a:r>
            <a:r>
              <a:rPr lang="zh-CN" altLang="en-US" sz="2400" b="1" dirty="0" smtClean="0"/>
              <a:t>）</a:t>
            </a:r>
            <a:endParaRPr lang="en-US" altLang="zh-CN" sz="2400" b="1" dirty="0" smtClean="0"/>
          </a:p>
          <a:p>
            <a:endParaRPr lang="en-US" altLang="zh-CN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196752"/>
            <a:ext cx="8856984" cy="4873744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2400" dirty="0" smtClean="0"/>
              <a:t>角儿的体面：龄官拒演、芳官受宠、文官心性高傲</a:t>
            </a:r>
            <a:r>
              <a:rPr lang="en-US" altLang="zh-CN" sz="2400" dirty="0" smtClean="0"/>
              <a:t>…</a:t>
            </a:r>
          </a:p>
          <a:p>
            <a:pPr marL="0" indent="0">
              <a:buNone/>
            </a:pPr>
            <a:r>
              <a:rPr lang="zh-CN" altLang="en-US" sz="2400" dirty="0"/>
              <a:t>“按近之俗语云：“宁养千军，不养一戏。”盖甚言优伶之不可养之意也。大抵一班之中此一人技业稍出众，此一人则拿腔作势、辖众恃能种种可恶，使主人逐之不舍责之不可，虽欲不怜而实不能不怜，虽欲不爱而实不能不爱</a:t>
            </a:r>
            <a:r>
              <a:rPr lang="zh-CN" altLang="en-US" sz="2400" dirty="0" smtClean="0"/>
              <a:t>。（第十八回脂批）</a:t>
            </a:r>
            <a:endParaRPr lang="en-US" altLang="zh-CN" sz="2400" dirty="0" smtClean="0"/>
          </a:p>
          <a:p>
            <a:r>
              <a:rPr lang="zh-CN" altLang="en-US" sz="2400" dirty="0" smtClean="0"/>
              <a:t>实际地位：娼</a:t>
            </a:r>
            <a:r>
              <a:rPr lang="en-US" altLang="zh-CN" sz="2400" dirty="0"/>
              <a:t>+</a:t>
            </a:r>
            <a:r>
              <a:rPr lang="zh-CN" altLang="en-US" sz="2400" dirty="0"/>
              <a:t>优</a:t>
            </a:r>
            <a:r>
              <a:rPr lang="en-US" altLang="zh-CN" sz="2400" dirty="0"/>
              <a:t>+</a:t>
            </a:r>
            <a:r>
              <a:rPr lang="zh-CN" altLang="en-US" sz="2400" dirty="0"/>
              <a:t>吏</a:t>
            </a:r>
            <a:r>
              <a:rPr lang="en-US" altLang="zh-CN" sz="2400" dirty="0"/>
              <a:t>+</a:t>
            </a:r>
            <a:r>
              <a:rPr lang="zh-CN" altLang="en-US" sz="2400" dirty="0"/>
              <a:t>卒</a:t>
            </a:r>
            <a:r>
              <a:rPr lang="en-US" altLang="zh-CN" sz="2400" dirty="0"/>
              <a:t>=</a:t>
            </a:r>
            <a:r>
              <a:rPr lang="zh-CN" altLang="en-US" sz="2400" dirty="0"/>
              <a:t>四贱</a:t>
            </a:r>
            <a:r>
              <a:rPr lang="zh-CN" altLang="en-US" sz="2400" dirty="0" smtClean="0"/>
              <a:t>职业</a:t>
            </a:r>
            <a:endParaRPr lang="en-US" altLang="zh-CN" sz="2400" dirty="0"/>
          </a:p>
          <a:p>
            <a:pPr marL="0" indent="0">
              <a:buNone/>
            </a:pPr>
            <a:r>
              <a:rPr lang="zh-CN" altLang="en-US" sz="2400" dirty="0" smtClean="0"/>
              <a:t>王夫人整饬门户先要的清除就是优伶：</a:t>
            </a:r>
            <a:r>
              <a:rPr lang="zh-CN" altLang="en-US" sz="2400" dirty="0"/>
              <a:t>“唱戏的女孩子，自然是狐狸精了（第七十七回）！”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赵</a:t>
            </a:r>
            <a:r>
              <a:rPr lang="zh-CN" altLang="en-US" sz="2400" dirty="0"/>
              <a:t>姨娘看待优伶“不过娼妇粉头之流！我家里下三等奴才也比你高贵些的（第六十回）。</a:t>
            </a:r>
            <a:r>
              <a:rPr lang="zh-CN" altLang="en-US" sz="2400" dirty="0" smtClean="0"/>
              <a:t>”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芳官干娘：</a:t>
            </a:r>
            <a:r>
              <a:rPr lang="zh-CN" altLang="en-US" sz="2400" dirty="0"/>
              <a:t>“怪不得人人说戏子没一个好缠的。凭你甚么好人，入了这一行，都弄坏了。</a:t>
            </a:r>
            <a:r>
              <a:rPr lang="zh-CN" altLang="en-US" sz="2400" dirty="0" smtClean="0"/>
              <a:t>”（第五十八回）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贾政反对贾宝玉结交伶人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林黛玉恼怒被比作戏子</a:t>
            </a:r>
            <a:endParaRPr lang="zh-CN" alt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404664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 smtClean="0"/>
              <a:t>优伶的体面与实际地位</a:t>
            </a:r>
            <a:endParaRPr lang="zh-CN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40700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764704"/>
            <a:ext cx="8568952" cy="5904656"/>
          </a:xfrm>
        </p:spPr>
        <p:txBody>
          <a:bodyPr>
            <a:noAutofit/>
          </a:bodyPr>
          <a:lstStyle/>
          <a:p>
            <a:r>
              <a:rPr lang="zh-CN" altLang="en-US" sz="2800" dirty="0" smtClean="0"/>
              <a:t>轻贱伶人：</a:t>
            </a:r>
            <a:r>
              <a:rPr lang="en-US" altLang="zh-CN" sz="2800" dirty="0" smtClean="0"/>
              <a:t>“</a:t>
            </a:r>
            <a:r>
              <a:rPr lang="zh-CN" altLang="en-US" sz="2800" dirty="0" smtClean="0"/>
              <a:t>因</a:t>
            </a:r>
            <a:r>
              <a:rPr lang="zh-CN" altLang="en-US" sz="2800" dirty="0"/>
              <a:t>其中有柳湘莲，薛蟠自</a:t>
            </a:r>
            <a:r>
              <a:rPr lang="zh-CN" altLang="en-US" sz="2800" dirty="0" smtClean="0"/>
              <a:t>上次会过</a:t>
            </a:r>
            <a:r>
              <a:rPr lang="zh-CN" altLang="en-US" sz="2800" dirty="0"/>
              <a:t>一次</a:t>
            </a:r>
            <a:r>
              <a:rPr lang="zh-CN" altLang="en-US" sz="2800" dirty="0" smtClean="0"/>
              <a:t>，已念念不忘</a:t>
            </a:r>
            <a:r>
              <a:rPr lang="zh-CN" altLang="en-US" sz="2800" dirty="0"/>
              <a:t>。又打听他最喜</a:t>
            </a:r>
            <a:r>
              <a:rPr lang="zh-CN" altLang="en-US" sz="2800" b="1" dirty="0">
                <a:solidFill>
                  <a:srgbClr val="FF0000"/>
                </a:solidFill>
              </a:rPr>
              <a:t>串戏</a:t>
            </a:r>
            <a:r>
              <a:rPr lang="zh-CN" altLang="en-US" sz="2800" dirty="0"/>
              <a:t>，且串的都是生旦风月戏文，不免错会了意，误认他作了风月子弟，正要与他相交，恨没有个引进，这日可巧遇见，竟觉无可不可。且贾珍等也慕他的名，酒盖住了脸，就求他串了两出戏。下来，移席和他一处坐着，问长问短，说此说彼</a:t>
            </a:r>
            <a:r>
              <a:rPr lang="zh-CN" altLang="en-US" sz="2800" dirty="0" smtClean="0"/>
              <a:t>。那</a:t>
            </a:r>
            <a:r>
              <a:rPr lang="zh-CN" altLang="en-US" sz="2800" dirty="0"/>
              <a:t>柳湘莲原是世家子弟，读书不成，父母早丧，素性爽侠，不拘细事，酷好耍枪舞剑，赌博吃酒，以至眠花卧柳，吹笛弹筝，无所不为。因他年纪又轻，生得又美，不知他身分的人，却误认作</a:t>
            </a:r>
            <a:r>
              <a:rPr lang="zh-CN" altLang="en-US" sz="2800" b="1" dirty="0">
                <a:solidFill>
                  <a:srgbClr val="FF0000"/>
                </a:solidFill>
              </a:rPr>
              <a:t>优伶</a:t>
            </a:r>
            <a:r>
              <a:rPr lang="zh-CN" altLang="en-US" sz="2800" dirty="0"/>
              <a:t>一类</a:t>
            </a:r>
            <a:r>
              <a:rPr lang="zh-CN" altLang="en-US" sz="2800" dirty="0" smtClean="0"/>
              <a:t>。</a:t>
            </a:r>
            <a:r>
              <a:rPr lang="zh-CN" altLang="en-US" sz="2800" dirty="0"/>
              <a:t>那赖大之子赖尚荣与他素习交好，故他今日请来坐陪。不想酒后别人犹可，独薛蟠又犯了</a:t>
            </a:r>
            <a:r>
              <a:rPr lang="zh-CN" altLang="en-US" sz="2800" b="1" dirty="0">
                <a:solidFill>
                  <a:srgbClr val="FF0000"/>
                </a:solidFill>
              </a:rPr>
              <a:t>旧病</a:t>
            </a:r>
            <a:r>
              <a:rPr lang="zh-CN" altLang="en-US" sz="2800" dirty="0" smtClean="0"/>
              <a:t>。</a:t>
            </a:r>
            <a:r>
              <a:rPr lang="en-US" altLang="zh-CN" sz="2800" dirty="0" smtClean="0"/>
              <a:t>”</a:t>
            </a:r>
            <a:r>
              <a:rPr lang="zh-CN" altLang="en-US" sz="2800" dirty="0" smtClean="0"/>
              <a:t>（</a:t>
            </a:r>
            <a:r>
              <a:rPr lang="en-US" altLang="zh-CN" sz="2800" dirty="0" smtClean="0"/>
              <a:t>《</a:t>
            </a:r>
            <a:r>
              <a:rPr lang="zh-CN" altLang="en-US" sz="2800" dirty="0" smtClean="0"/>
              <a:t>红</a:t>
            </a:r>
            <a:r>
              <a:rPr lang="en-US" altLang="zh-CN" sz="2800" dirty="0" smtClean="0"/>
              <a:t>》</a:t>
            </a:r>
            <a:r>
              <a:rPr lang="zh-CN" altLang="en-US" sz="2800" dirty="0" smtClean="0"/>
              <a:t>第四七回）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0889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扑面">
  <a:themeElements>
    <a:clrScheme name="暗香扑面">
      <a:dk1>
        <a:sysClr val="windowText" lastClr="000000"/>
      </a:dk1>
      <a:lt1>
        <a:sysClr val="window" lastClr="CCE8C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扑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80</TotalTime>
  <Words>3178</Words>
  <Application>Microsoft Office PowerPoint</Application>
  <PresentationFormat>全屏显示(4:3)</PresentationFormat>
  <Paragraphs>91</Paragraphs>
  <Slides>17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暗香扑面</vt:lpstr>
      <vt:lpstr>原来戏上也有好文章： 《红楼梦》中的戏曲</vt:lpstr>
      <vt:lpstr>阅读与参考提示</vt:lpstr>
      <vt:lpstr>明清传奇的繁荣及演出</vt:lpstr>
      <vt:lpstr>《利玛窦中国札记》</vt:lpstr>
      <vt:lpstr>昆山腔与弋阳腔： 康乾时期流行的戏曲种类</vt:lpstr>
      <vt:lpstr>班子·家班·堂会·娃娃戏班·女伶</vt:lpstr>
      <vt:lpstr>优伶的来历与培养</vt:lpstr>
      <vt:lpstr>PowerPoint 演示文稿</vt:lpstr>
      <vt:lpstr>PowerPoint 演示文稿</vt:lpstr>
      <vt:lpstr>《红楼梦》中的戏曲名录及其作用</vt:lpstr>
      <vt:lpstr>观众的欣赏水平：清丽文雅之昆腔</vt:lpstr>
      <vt:lpstr>观众的欣赏水平：高亢之弋阳腔</vt:lpstr>
      <vt:lpstr>北曲《点绛唇 · 寄生草》 与贾宝玉的人生体悟</vt:lpstr>
      <vt:lpstr>《西厢记》与宝黛爱情基础</vt:lpstr>
      <vt:lpstr>《牡丹亭》与林黛玉的青春觉醒</vt:lpstr>
      <vt:lpstr>从戏曲看《红楼梦》的“佳人”观</vt:lpstr>
      <vt:lpstr>附：白先勇与《牡丹亭》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第十二讲  戏曲与《红楼梦》</dc:title>
  <dc:creator>Lenovo</dc:creator>
  <cp:lastModifiedBy>USER</cp:lastModifiedBy>
  <cp:revision>45</cp:revision>
  <dcterms:created xsi:type="dcterms:W3CDTF">2014-10-01T14:59:00Z</dcterms:created>
  <dcterms:modified xsi:type="dcterms:W3CDTF">2020-03-02T01:54:31Z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2052-10.1.0.6260</vt:lpwstr>
  </property>
</Properties>
</file>