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D20BF2-1B99-4CEB-8A80-83ED565029AB}" type="datetimeFigureOut">
              <a:rPr lang="zh-CN" altLang="en-US" smtClean="0"/>
              <a:t>2024/6/20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21DC5C-18B3-445D-BD0C-AA114C07B3AC}" type="slidenum">
              <a:rPr lang="zh-CN" altLang="en-US" smtClean="0"/>
              <a:t>‹#›</a:t>
            </a:fld>
            <a:endParaRPr lang="zh-CN" altLang="en-US"/>
          </a:p>
        </p:txBody>
      </p:sp>
    </p:spTree>
    <p:extLst>
      <p:ext uri="{BB962C8B-B14F-4D97-AF65-F5344CB8AC3E}">
        <p14:creationId xmlns:p14="http://schemas.microsoft.com/office/powerpoint/2010/main" val="1653107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TW" altLang="en-US" dirty="0"/>
              <a:t>一種酒。以屠蘇、山椒、白朮、桔梗、防風、肉桂等藥草調製而成。相傳於陰曆正月初一，家人先幼後長飲之，可避邪、除瘟疫。</a:t>
            </a:r>
          </a:p>
          <a:p>
            <a:r>
              <a:rPr lang="zh-TW" altLang="en-US" dirty="0"/>
              <a:t>南朝梁．宗懍．荊楚歲時記．正月：「於是長幼悉正衣冠，以次拜賀，進椒柏酒，飲桃湯，進屠蘇酒。」</a:t>
            </a:r>
            <a:endParaRPr lang="zh-CN" altLang="en-US" dirty="0"/>
          </a:p>
        </p:txBody>
      </p:sp>
      <p:sp>
        <p:nvSpPr>
          <p:cNvPr id="4" name="灯片编号占位符 3"/>
          <p:cNvSpPr>
            <a:spLocks noGrp="1"/>
          </p:cNvSpPr>
          <p:nvPr>
            <p:ph type="sldNum" sz="quarter" idx="10"/>
          </p:nvPr>
        </p:nvSpPr>
        <p:spPr/>
        <p:txBody>
          <a:bodyPr/>
          <a:lstStyle/>
          <a:p>
            <a:fld id="{2C21DC5C-18B3-445D-BD0C-AA114C07B3AC}" type="slidenum">
              <a:rPr lang="zh-CN" altLang="en-US" smtClean="0"/>
              <a:t>7</a:t>
            </a:fld>
            <a:endParaRPr lang="zh-CN" altLang="en-US"/>
          </a:p>
        </p:txBody>
      </p:sp>
    </p:spTree>
    <p:extLst>
      <p:ext uri="{BB962C8B-B14F-4D97-AF65-F5344CB8AC3E}">
        <p14:creationId xmlns:p14="http://schemas.microsoft.com/office/powerpoint/2010/main" val="3281547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TW" altLang="en-US" dirty="0"/>
              <a:t>纳吉：問名之後，男方將卜婚吉兆告知女家。</a:t>
            </a:r>
            <a:r>
              <a:rPr lang="zh-TW" altLang="en-US" sz="1200" b="0" i="0" u="none" strike="noStrike" kern="1200" dirty="0">
                <a:solidFill>
                  <a:schemeClr val="tx1"/>
                </a:solidFill>
                <a:effectLst/>
                <a:latin typeface="+mn-lt"/>
                <a:ea typeface="+mn-ea"/>
                <a:cs typeface="+mn-cs"/>
              </a:rPr>
              <a:t>儀禮．士昏禮：「納吉用鴈，如納采禮。」纳征：男方擇一吉日，送禮物章服到女家的禮節。</a:t>
            </a:r>
            <a:endParaRPr lang="zh-CN" altLang="en-US" dirty="0"/>
          </a:p>
        </p:txBody>
      </p:sp>
      <p:sp>
        <p:nvSpPr>
          <p:cNvPr id="4" name="灯片编号占位符 3"/>
          <p:cNvSpPr>
            <a:spLocks noGrp="1"/>
          </p:cNvSpPr>
          <p:nvPr>
            <p:ph type="sldNum" sz="quarter" idx="10"/>
          </p:nvPr>
        </p:nvSpPr>
        <p:spPr/>
        <p:txBody>
          <a:bodyPr/>
          <a:lstStyle/>
          <a:p>
            <a:fld id="{2C21DC5C-18B3-445D-BD0C-AA114C07B3AC}" type="slidenum">
              <a:rPr lang="zh-CN" altLang="en-US" smtClean="0"/>
              <a:t>10</a:t>
            </a:fld>
            <a:endParaRPr lang="zh-CN" altLang="en-US"/>
          </a:p>
        </p:txBody>
      </p:sp>
    </p:spTree>
    <p:extLst>
      <p:ext uri="{BB962C8B-B14F-4D97-AF65-F5344CB8AC3E}">
        <p14:creationId xmlns:p14="http://schemas.microsoft.com/office/powerpoint/2010/main" val="1689022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zh-CN" altLang="en-US"/>
              <a:t>单击此处编辑母版标题样式</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2571580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3901333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zh-CN" altLang="en-US"/>
              <a:t>单击此处编辑母版标题样式</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4"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3498295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zh-CN" altLang="en-US"/>
              <a:t>单击此处编辑母版标题样式</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zh-CN" altLang="en-US"/>
              <a:t>编辑母版文本样式</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4"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74441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1080247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zh-CN" altLang="en-US"/>
              <a:t>单击此处编辑母版标题样式</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4"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3863848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zh-CN" altLang="en-US"/>
              <a:t>单击此处编辑母版标题样式</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4"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12568277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nchorCtr="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1129638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1924391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225164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3965947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710447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2859364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7" name="Date Placeholder 2"/>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3"/>
          <p:cNvSpPr>
            <a:spLocks noGrp="1"/>
          </p:cNvSpPr>
          <p:nvPr>
            <p:ph type="ftr" sz="quarter" idx="11"/>
          </p:nvPr>
        </p:nvSpPr>
        <p:spPr/>
        <p:txBody>
          <a:bodyPr/>
          <a:lstStyle/>
          <a:p>
            <a:endParaRPr lang="zh-CN" altLang="en-US"/>
          </a:p>
        </p:txBody>
      </p:sp>
      <p:sp>
        <p:nvSpPr>
          <p:cNvPr id="6" name="Slide Number Placeholder 4"/>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4058353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2"/>
          <p:cNvSpPr>
            <a:spLocks noGrp="1"/>
          </p:cNvSpPr>
          <p:nvPr>
            <p:ph type="ftr" sz="quarter" idx="11"/>
          </p:nvPr>
        </p:nvSpPr>
        <p:spPr/>
        <p:txBody>
          <a:bodyPr/>
          <a:lstStyle/>
          <a:p>
            <a:endParaRPr lang="zh-CN" altLang="en-US"/>
          </a:p>
        </p:txBody>
      </p:sp>
      <p:sp>
        <p:nvSpPr>
          <p:cNvPr id="6" name="Slide Number Placeholder 3"/>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2522252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7" name="Date Placeholder 4"/>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5" name="Footer Placeholder 5"/>
          <p:cNvSpPr>
            <a:spLocks noGrp="1"/>
          </p:cNvSpPr>
          <p:nvPr>
            <p:ph type="ftr" sz="quarter" idx="11"/>
          </p:nvPr>
        </p:nvSpPr>
        <p:spPr/>
        <p:txBody>
          <a:bodyPr/>
          <a:lstStyle/>
          <a:p>
            <a:endParaRPr lang="zh-CN" altLang="en-US"/>
          </a:p>
        </p:txBody>
      </p:sp>
      <p:sp>
        <p:nvSpPr>
          <p:cNvPr id="6" name="Slide Number Placeholder 6"/>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3663164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E285C8D9-AA1D-4D20-997D-AB60C6A77154}" type="datetimeFigureOut">
              <a:rPr lang="zh-CN" altLang="en-US" smtClean="0"/>
              <a:t>2024/6/20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418556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285C8D9-AA1D-4D20-997D-AB60C6A77154}" type="datetimeFigureOut">
              <a:rPr lang="zh-CN" altLang="en-US" smtClean="0"/>
              <a:t>2024/6/20</a:t>
            </a:fld>
            <a:endParaRPr lang="zh-CN" alt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zh-CN" alt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FF1708-D218-4DB9-AB76-CD4272577941}" type="slidenum">
              <a:rPr lang="zh-CN" altLang="en-US" smtClean="0"/>
              <a:t>‹#›</a:t>
            </a:fld>
            <a:endParaRPr lang="zh-CN" altLang="en-US"/>
          </a:p>
        </p:txBody>
      </p:sp>
    </p:spTree>
    <p:extLst>
      <p:ext uri="{BB962C8B-B14F-4D97-AF65-F5344CB8AC3E}">
        <p14:creationId xmlns:p14="http://schemas.microsoft.com/office/powerpoint/2010/main" val="205478400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2F9BF2A-3205-429D-ACE4-3EB3BE387333}"/>
              </a:ext>
            </a:extLst>
          </p:cNvPr>
          <p:cNvSpPr>
            <a:spLocks noGrp="1"/>
          </p:cNvSpPr>
          <p:nvPr>
            <p:ph type="ctrTitle"/>
          </p:nvPr>
        </p:nvSpPr>
        <p:spPr>
          <a:xfrm>
            <a:off x="1281564" y="1406429"/>
            <a:ext cx="8825658" cy="1348381"/>
          </a:xfrm>
        </p:spPr>
        <p:txBody>
          <a:bodyPr>
            <a:normAutofit/>
          </a:bodyPr>
          <a:lstStyle/>
          <a:p>
            <a:r>
              <a:rPr lang="zh-CN" altLang="en-US" sz="5400" dirty="0"/>
              <a:t>第八讲</a:t>
            </a:r>
            <a:r>
              <a:rPr lang="en-US" altLang="zh-CN" sz="5400" dirty="0"/>
              <a:t>《</a:t>
            </a:r>
            <a:r>
              <a:rPr lang="zh-CN" altLang="en-US" sz="5400" dirty="0"/>
              <a:t>红楼梦</a:t>
            </a:r>
            <a:r>
              <a:rPr lang="en-US" altLang="zh-CN" sz="5400" dirty="0"/>
              <a:t>》</a:t>
            </a:r>
            <a:r>
              <a:rPr lang="zh-CN" altLang="en-US" sz="5400" dirty="0"/>
              <a:t>中的“礼”</a:t>
            </a:r>
          </a:p>
        </p:txBody>
      </p:sp>
      <p:sp>
        <p:nvSpPr>
          <p:cNvPr id="3" name="副标题 2">
            <a:extLst>
              <a:ext uri="{FF2B5EF4-FFF2-40B4-BE49-F238E27FC236}">
                <a16:creationId xmlns:a16="http://schemas.microsoft.com/office/drawing/2014/main" id="{E07B38A9-817A-42FC-AFF5-D7DB1F5B2CDA}"/>
              </a:ext>
            </a:extLst>
          </p:cNvPr>
          <p:cNvSpPr>
            <a:spLocks noGrp="1"/>
          </p:cNvSpPr>
          <p:nvPr>
            <p:ph type="subTitle" idx="1"/>
          </p:nvPr>
        </p:nvSpPr>
        <p:spPr/>
        <p:txBody>
          <a:bodyPr>
            <a:normAutofit fontScale="92500" lnSpcReduction="20000"/>
          </a:bodyPr>
          <a:lstStyle/>
          <a:p>
            <a:endParaRPr lang="en-US" altLang="zh-CN" dirty="0"/>
          </a:p>
          <a:p>
            <a:pPr algn="ctr"/>
            <a:r>
              <a:rPr lang="zh-CN" altLang="en-US" sz="3000" dirty="0"/>
              <a:t>人文学院   龚敏</a:t>
            </a:r>
          </a:p>
        </p:txBody>
      </p:sp>
    </p:spTree>
    <p:extLst>
      <p:ext uri="{BB962C8B-B14F-4D97-AF65-F5344CB8AC3E}">
        <p14:creationId xmlns:p14="http://schemas.microsoft.com/office/powerpoint/2010/main" val="296184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5615F4E-D2F0-4178-85BF-40529EC0130F}"/>
              </a:ext>
            </a:extLst>
          </p:cNvPr>
          <p:cNvSpPr>
            <a:spLocks noGrp="1"/>
          </p:cNvSpPr>
          <p:nvPr>
            <p:ph type="title"/>
          </p:nvPr>
        </p:nvSpPr>
        <p:spPr>
          <a:xfrm>
            <a:off x="646111" y="452718"/>
            <a:ext cx="9404723" cy="841510"/>
          </a:xfrm>
        </p:spPr>
        <p:txBody>
          <a:bodyPr/>
          <a:lstStyle/>
          <a:p>
            <a:r>
              <a:rPr lang="zh-CN" altLang="en-US" dirty="0"/>
              <a:t>三、婚丧礼仪</a:t>
            </a:r>
          </a:p>
        </p:txBody>
      </p:sp>
      <p:sp>
        <p:nvSpPr>
          <p:cNvPr id="3" name="内容占位符 2">
            <a:extLst>
              <a:ext uri="{FF2B5EF4-FFF2-40B4-BE49-F238E27FC236}">
                <a16:creationId xmlns:a16="http://schemas.microsoft.com/office/drawing/2014/main" id="{A1806511-25B5-423A-AE70-C08CDD107475}"/>
              </a:ext>
            </a:extLst>
          </p:cNvPr>
          <p:cNvSpPr>
            <a:spLocks noGrp="1"/>
          </p:cNvSpPr>
          <p:nvPr>
            <p:ph idx="1"/>
          </p:nvPr>
        </p:nvSpPr>
        <p:spPr>
          <a:xfrm>
            <a:off x="253218" y="1294228"/>
            <a:ext cx="11549576" cy="5111054"/>
          </a:xfrm>
        </p:spPr>
        <p:txBody>
          <a:bodyPr>
            <a:normAutofit/>
          </a:bodyPr>
          <a:lstStyle/>
          <a:p>
            <a:r>
              <a:rPr lang="zh-CN" altLang="en-US" sz="2800" dirty="0">
                <a:latin typeface="+mj-ea"/>
              </a:rPr>
              <a:t>婚礼，古代六礼之一。“昏礼，将合二姓之好，上以事宗庙，而下以继后世也。”（</a:t>
            </a:r>
            <a:r>
              <a:rPr lang="en-US" altLang="zh-CN" sz="2800" dirty="0">
                <a:latin typeface="+mj-ea"/>
              </a:rPr>
              <a:t>《</a:t>
            </a:r>
            <a:r>
              <a:rPr lang="zh-CN" altLang="en-US" sz="2800" dirty="0">
                <a:latin typeface="+mj-ea"/>
              </a:rPr>
              <a:t>礼记</a:t>
            </a:r>
            <a:r>
              <a:rPr lang="en-US" altLang="zh-CN" sz="2800" dirty="0">
                <a:latin typeface="+mj-ea"/>
              </a:rPr>
              <a:t>·</a:t>
            </a:r>
            <a:r>
              <a:rPr lang="zh-CN" altLang="en-US" sz="2800" dirty="0">
                <a:latin typeface="+mj-ea"/>
              </a:rPr>
              <a:t>昏义</a:t>
            </a:r>
            <a:r>
              <a:rPr lang="en-US" altLang="zh-CN" sz="2800" dirty="0">
                <a:latin typeface="+mj-ea"/>
              </a:rPr>
              <a:t>》</a:t>
            </a:r>
            <a:r>
              <a:rPr lang="zh-CN" altLang="en-US" sz="2800" dirty="0">
                <a:latin typeface="+mj-ea"/>
              </a:rPr>
              <a:t>）</a:t>
            </a:r>
            <a:endParaRPr lang="en-US" altLang="zh-CN" sz="2800" dirty="0">
              <a:latin typeface="+mj-ea"/>
            </a:endParaRPr>
          </a:p>
          <a:p>
            <a:pPr marL="0" indent="0">
              <a:buNone/>
            </a:pPr>
            <a:r>
              <a:rPr lang="zh-CN" altLang="en-US" sz="2800" dirty="0">
                <a:latin typeface="+mj-ea"/>
              </a:rPr>
              <a:t>一般过程：纳采、问名、纳吉、纳征、请期、亲迎</a:t>
            </a:r>
            <a:endParaRPr lang="en-US" altLang="zh-CN" sz="2800" dirty="0">
              <a:latin typeface="+mj-ea"/>
            </a:endParaRPr>
          </a:p>
          <a:p>
            <a:pPr marL="0" indent="0">
              <a:buNone/>
            </a:pPr>
            <a:r>
              <a:rPr lang="zh-CN" altLang="en-US" sz="2800" dirty="0">
                <a:latin typeface="+mj-ea"/>
              </a:rPr>
              <a:t>前八十回涉及婚礼不多，从零星描述看出一些作者生活时代的婚嫁礼仪。</a:t>
            </a:r>
            <a:r>
              <a:rPr lang="en-US" altLang="zh-CN" sz="2800" dirty="0">
                <a:latin typeface="+mj-ea"/>
              </a:rPr>
              <a:t>     </a:t>
            </a:r>
            <a:r>
              <a:rPr lang="zh-CN" altLang="en-US" sz="2800" dirty="0">
                <a:latin typeface="+mj-ea"/>
              </a:rPr>
              <a:t>首先，婚姻的决定权不在自身，主要在于父母长辈。以黛玉为例，可以看出，因黛玉父母双亡，并没有替她作主婚姻的人，所以她一直无法有安全感，宝玉对她独特的感情并不能让她真正心安，所以也才有第五十七回“慧紫鹃情辞试忙玉”，紫鹃也提醒黛玉，“趁早儿老太太还明白硬朗的时节，作定了大事要紧”。</a:t>
            </a:r>
            <a:endParaRPr lang="en-US" altLang="zh-CN" sz="2800" dirty="0">
              <a:latin typeface="+mj-ea"/>
            </a:endParaRPr>
          </a:p>
        </p:txBody>
      </p:sp>
    </p:spTree>
    <p:extLst>
      <p:ext uri="{BB962C8B-B14F-4D97-AF65-F5344CB8AC3E}">
        <p14:creationId xmlns:p14="http://schemas.microsoft.com/office/powerpoint/2010/main" val="2644741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6008D176-3B34-43B5-8809-F08F1B471D3B}"/>
              </a:ext>
            </a:extLst>
          </p:cNvPr>
          <p:cNvSpPr>
            <a:spLocks noGrp="1"/>
          </p:cNvSpPr>
          <p:nvPr>
            <p:ph idx="1"/>
          </p:nvPr>
        </p:nvSpPr>
        <p:spPr>
          <a:xfrm>
            <a:off x="393895" y="267286"/>
            <a:ext cx="11521439" cy="6175717"/>
          </a:xfrm>
        </p:spPr>
        <p:txBody>
          <a:bodyPr>
            <a:normAutofit/>
          </a:bodyPr>
          <a:lstStyle/>
          <a:p>
            <a:pPr marL="457200" lvl="1" indent="0">
              <a:buNone/>
            </a:pPr>
            <a:r>
              <a:rPr lang="zh-CN" altLang="en-US" sz="2800" dirty="0">
                <a:latin typeface="+mj-ea"/>
              </a:rPr>
              <a:t>   其次，父母之命外，有媒妁之言。第三十一回，众人打趣史湘云淘气时，王夫人道：“只怕如今好了，前日有人家来相看，眼见有婆婆家了，还是那们着。”第七十七回，“邢夫人遣人来知会，明日接迎春家去住两日，以备人家相看；且又官媒婆来求说探春等事”。</a:t>
            </a:r>
            <a:endParaRPr lang="en-US" altLang="zh-CN" sz="2800" dirty="0">
              <a:latin typeface="+mj-ea"/>
            </a:endParaRPr>
          </a:p>
          <a:p>
            <a:pPr marL="457200" lvl="1" indent="0">
              <a:buNone/>
            </a:pPr>
            <a:r>
              <a:rPr lang="zh-CN" altLang="en-US" sz="2800" dirty="0">
                <a:latin typeface="+mj-ea"/>
              </a:rPr>
              <a:t>   前八十回没有对贾府公子小姐婚礼的具体描述，只在第六十五回简单写了贾琏偷娶尤二姨，礼仪非常简单。只选了个黄道吉日，“五更天，一乘素轿，将二姐抬来”，“一时，贾琏素服坐了小轿而来，拜过天地，焚了纸马”，这就礼成了。第七十九回回目“薛文起悔娶河东狮，贾迎春误嫁中山狼”，“一娶一嫁，一悔一误，婚嫁之礼都免了”。</a:t>
            </a:r>
          </a:p>
        </p:txBody>
      </p:sp>
    </p:spTree>
    <p:extLst>
      <p:ext uri="{BB962C8B-B14F-4D97-AF65-F5344CB8AC3E}">
        <p14:creationId xmlns:p14="http://schemas.microsoft.com/office/powerpoint/2010/main" val="2394719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F7EDF13-142D-4985-A111-723BA7A97A8E}"/>
              </a:ext>
            </a:extLst>
          </p:cNvPr>
          <p:cNvSpPr>
            <a:spLocks noGrp="1"/>
          </p:cNvSpPr>
          <p:nvPr>
            <p:ph idx="1"/>
          </p:nvPr>
        </p:nvSpPr>
        <p:spPr>
          <a:xfrm>
            <a:off x="323557" y="323557"/>
            <a:ext cx="11676185" cy="6203852"/>
          </a:xfrm>
        </p:spPr>
        <p:txBody>
          <a:bodyPr>
            <a:noAutofit/>
          </a:bodyPr>
          <a:lstStyle/>
          <a:p>
            <a:r>
              <a:rPr lang="en-US" altLang="zh-CN" dirty="0">
                <a:latin typeface="+mj-ea"/>
              </a:rPr>
              <a:t>《</a:t>
            </a:r>
            <a:r>
              <a:rPr lang="zh-CN" altLang="en-US" dirty="0">
                <a:latin typeface="+mj-ea"/>
              </a:rPr>
              <a:t>红楼梦</a:t>
            </a:r>
            <a:r>
              <a:rPr lang="en-US" altLang="zh-CN" dirty="0">
                <a:latin typeface="+mj-ea"/>
              </a:rPr>
              <a:t>》</a:t>
            </a:r>
            <a:r>
              <a:rPr lang="zh-CN" altLang="en-US" dirty="0">
                <a:latin typeface="+mj-ea"/>
              </a:rPr>
              <a:t>对丧礼的描写是重中之重：</a:t>
            </a:r>
            <a:endParaRPr lang="en-US" altLang="zh-CN" sz="1800" dirty="0">
              <a:latin typeface="+mj-ea"/>
            </a:endParaRPr>
          </a:p>
          <a:p>
            <a:pPr marL="0" indent="0">
              <a:buNone/>
            </a:pPr>
            <a:r>
              <a:rPr lang="en-US" altLang="zh-CN" sz="1800" dirty="0">
                <a:latin typeface="+mj-ea"/>
              </a:rPr>
              <a:t>   </a:t>
            </a:r>
            <a:r>
              <a:rPr lang="zh-CN" altLang="en-US" sz="2000" dirty="0">
                <a:latin typeface="+mj-ea"/>
              </a:rPr>
              <a:t>第十三回秦可卿丧礼：其丧礼场面之大、规模之宏、花费之巨、时间之长、规格之高，是小说中所有丧事都无法比拟的。</a:t>
            </a:r>
            <a:endParaRPr lang="en-US" altLang="zh-CN" dirty="0">
              <a:latin typeface="+mj-ea"/>
            </a:endParaRPr>
          </a:p>
          <a:p>
            <a:pPr marL="0" indent="0">
              <a:buNone/>
            </a:pPr>
            <a:r>
              <a:rPr lang="zh-CN" altLang="en-US" sz="2000" dirty="0">
                <a:latin typeface="+mj-ea"/>
              </a:rPr>
              <a:t>报丧</a:t>
            </a:r>
            <a:r>
              <a:rPr lang="en-US" altLang="zh-CN" sz="2000" dirty="0">
                <a:latin typeface="+mj-ea"/>
              </a:rPr>
              <a:t>——</a:t>
            </a:r>
            <a:r>
              <a:rPr lang="zh-CN" altLang="en-US" sz="2000" dirty="0">
                <a:latin typeface="+mj-ea"/>
              </a:rPr>
              <a:t>凌晨三更去世，“二门上传事云板连叩四下，将凤姐惊醒。人回：‘东府蓉大奶奶没了。’”“彼时合家皆知</a:t>
            </a:r>
            <a:r>
              <a:rPr lang="en-US" altLang="zh-CN" sz="2000" dirty="0">
                <a:latin typeface="+mj-ea"/>
              </a:rPr>
              <a:t>……</a:t>
            </a:r>
            <a:r>
              <a:rPr lang="zh-CN" altLang="en-US" sz="2000" dirty="0">
                <a:latin typeface="+mj-ea"/>
              </a:rPr>
              <a:t>莫不悲嚎痛哭者。”“到了宁国府前，只见府门洞开，两边灯笼照如白昼，乱烘烘人来人往，里面哭声摇山振岳。宝玉下了车，忙忙奔至停灵之室，痛哭一番。”</a:t>
            </a:r>
            <a:endParaRPr lang="en-US" altLang="zh-CN" dirty="0">
              <a:latin typeface="+mj-ea"/>
            </a:endParaRPr>
          </a:p>
          <a:p>
            <a:pPr marL="0" indent="0">
              <a:buNone/>
            </a:pPr>
            <a:r>
              <a:rPr lang="zh-CN" altLang="en-US" sz="2000" dirty="0">
                <a:latin typeface="+mj-ea"/>
              </a:rPr>
              <a:t>参加丧礼的族人</a:t>
            </a:r>
            <a:r>
              <a:rPr lang="en-US" altLang="zh-CN" sz="2000" dirty="0">
                <a:latin typeface="+mj-ea"/>
              </a:rPr>
              <a:t>——</a:t>
            </a:r>
            <a:r>
              <a:rPr lang="zh-CN" altLang="en-US" sz="2000" dirty="0">
                <a:latin typeface="+mj-ea"/>
              </a:rPr>
              <a:t>从辈分最长的贾代儒、贾代修到与贾赦、贾政同辈的贾敕、贾效、贾敦，再到辈分最低的贾菌、贾芝等 。秦氏是比宝玉还低一辈，族人参加者众，说明其丧礼非同一般。</a:t>
            </a:r>
            <a:endParaRPr lang="en-US" altLang="zh-CN" dirty="0">
              <a:latin typeface="+mj-ea"/>
            </a:endParaRPr>
          </a:p>
          <a:p>
            <a:pPr marL="0" indent="0">
              <a:buNone/>
            </a:pPr>
            <a:r>
              <a:rPr lang="zh-CN" altLang="en-US" sz="2000" dirty="0">
                <a:latin typeface="+mj-ea"/>
              </a:rPr>
              <a:t>择日</a:t>
            </a:r>
            <a:r>
              <a:rPr lang="en-US" altLang="zh-CN" sz="2000" dirty="0">
                <a:latin typeface="+mj-ea"/>
              </a:rPr>
              <a:t>——“</a:t>
            </a:r>
            <a:r>
              <a:rPr lang="zh-CN" altLang="en-US" sz="2000" dirty="0">
                <a:latin typeface="+mj-ea"/>
              </a:rPr>
              <a:t>请饮天监阴阳司来择日，择准停灵七七四十九日，三日后开丧送讣闻。”四十九日内，请禅僧“拜大悲忏”，同时请道士“打四十九日解冤洗业醮”。</a:t>
            </a:r>
            <a:endParaRPr lang="en-US" altLang="zh-CN" dirty="0">
              <a:latin typeface="+mj-ea"/>
            </a:endParaRPr>
          </a:p>
          <a:p>
            <a:pPr marL="0" indent="0">
              <a:buNone/>
            </a:pPr>
            <a:r>
              <a:rPr lang="zh-CN" altLang="en-US" sz="2000" dirty="0">
                <a:latin typeface="+mj-ea"/>
              </a:rPr>
              <a:t>择棺</a:t>
            </a:r>
            <a:r>
              <a:rPr lang="en-US" altLang="zh-CN" sz="2000" dirty="0">
                <a:latin typeface="+mj-ea"/>
              </a:rPr>
              <a:t>——</a:t>
            </a:r>
            <a:r>
              <a:rPr lang="zh-CN" altLang="en-US" sz="2000" dirty="0">
                <a:latin typeface="+mj-ea"/>
              </a:rPr>
              <a:t>恣意奢华</a:t>
            </a:r>
            <a:endParaRPr lang="en-US" altLang="zh-CN" dirty="0">
              <a:latin typeface="+mj-ea"/>
            </a:endParaRPr>
          </a:p>
          <a:p>
            <a:pPr marL="0" indent="0">
              <a:buNone/>
            </a:pPr>
            <a:r>
              <a:rPr lang="zh-CN" altLang="en-US" sz="2000" dirty="0">
                <a:latin typeface="+mj-ea"/>
              </a:rPr>
              <a:t>捐官</a:t>
            </a:r>
            <a:r>
              <a:rPr lang="en-US" altLang="zh-CN" sz="2000" dirty="0">
                <a:latin typeface="+mj-ea"/>
              </a:rPr>
              <a:t>——</a:t>
            </a:r>
            <a:r>
              <a:rPr lang="zh-CN" altLang="en-US" sz="2000" dirty="0">
                <a:latin typeface="+mj-ea"/>
              </a:rPr>
              <a:t>捐了“五品龙禁尉”</a:t>
            </a:r>
            <a:endParaRPr lang="en-US" altLang="zh-CN" dirty="0">
              <a:latin typeface="+mj-ea"/>
            </a:endParaRPr>
          </a:p>
          <a:p>
            <a:pPr marL="0" indent="0">
              <a:buNone/>
            </a:pPr>
            <a:r>
              <a:rPr lang="zh-CN" altLang="en-US" sz="2000" dirty="0">
                <a:latin typeface="+mj-ea"/>
              </a:rPr>
              <a:t>丧仪规格提升</a:t>
            </a:r>
            <a:r>
              <a:rPr lang="en-US" altLang="zh-CN" sz="2000" dirty="0">
                <a:latin typeface="+mj-ea"/>
              </a:rPr>
              <a:t>——“</a:t>
            </a:r>
            <a:r>
              <a:rPr lang="zh-CN" altLang="en-US" sz="2000" dirty="0">
                <a:latin typeface="+mj-ea"/>
              </a:rPr>
              <a:t>灵前供用执事等物，俱按五品职例。灵牌疏上皆写‘天朝诰授贾门秦氏恭人之灵位’。</a:t>
            </a:r>
            <a:endParaRPr lang="en-US" altLang="zh-CN" dirty="0">
              <a:latin typeface="+mj-ea"/>
            </a:endParaRPr>
          </a:p>
          <a:p>
            <a:pPr marL="0" indent="0">
              <a:buNone/>
            </a:pPr>
            <a:r>
              <a:rPr lang="zh-CN" altLang="en-US" sz="2000" dirty="0">
                <a:latin typeface="+mj-ea"/>
              </a:rPr>
              <a:t>祭奠者</a:t>
            </a:r>
            <a:r>
              <a:rPr lang="en-US" altLang="zh-CN" sz="2000" dirty="0">
                <a:latin typeface="+mj-ea"/>
              </a:rPr>
              <a:t>——</a:t>
            </a:r>
            <a:r>
              <a:rPr lang="zh-CN" altLang="en-US" sz="2000" dirty="0">
                <a:latin typeface="+mj-ea"/>
              </a:rPr>
              <a:t>忠靖侯史鼎的夫人，锦乡侯、川宁侯、寿山伯三家来送祭礼，七七日内“宁国府街上一条白漫漫人来人往，花簇簇官去官来”，吊唁之人络绎不绝。</a:t>
            </a:r>
          </a:p>
        </p:txBody>
      </p:sp>
    </p:spTree>
    <p:extLst>
      <p:ext uri="{BB962C8B-B14F-4D97-AF65-F5344CB8AC3E}">
        <p14:creationId xmlns:p14="http://schemas.microsoft.com/office/powerpoint/2010/main" val="1997667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EB8E86A-7F18-4E5D-A177-4BD54D8B0CAD}"/>
              </a:ext>
            </a:extLst>
          </p:cNvPr>
          <p:cNvSpPr>
            <a:spLocks noGrp="1"/>
          </p:cNvSpPr>
          <p:nvPr>
            <p:ph idx="1"/>
          </p:nvPr>
        </p:nvSpPr>
        <p:spPr>
          <a:xfrm>
            <a:off x="379828" y="267286"/>
            <a:ext cx="11451101" cy="6316394"/>
          </a:xfrm>
        </p:spPr>
        <p:txBody>
          <a:bodyPr>
            <a:normAutofit/>
          </a:bodyPr>
          <a:lstStyle/>
          <a:p>
            <a:pPr marL="914400" lvl="2" indent="0">
              <a:buNone/>
            </a:pPr>
            <a:r>
              <a:rPr lang="zh-CN" altLang="en-US" sz="2400" dirty="0">
                <a:latin typeface="+mj-ea"/>
              </a:rPr>
              <a:t>哭灵</a:t>
            </a:r>
            <a:r>
              <a:rPr lang="en-US" altLang="zh-CN" sz="2400" dirty="0">
                <a:latin typeface="+mj-ea"/>
              </a:rPr>
              <a:t>——</a:t>
            </a:r>
            <a:r>
              <a:rPr lang="zh-CN" altLang="en-US" sz="2400" dirty="0">
                <a:latin typeface="+mj-ea"/>
              </a:rPr>
              <a:t>凤姐在会芳园登仙阁哭灵：“凤姐吩咐得一声：‘供茶烧纸。’只听一棒锣鸣，诸乐齐奏。早有人端过一张大圆椅来，放在灵前，凤姐坐了放声大哭。于是里外男女上下，见凤姐出声，都忙忙接声嚎哭。”（第十四回）出殡</a:t>
            </a:r>
            <a:r>
              <a:rPr lang="en-US" altLang="zh-CN" sz="2400" dirty="0">
                <a:latin typeface="+mj-ea"/>
              </a:rPr>
              <a:t>——“</a:t>
            </a:r>
            <a:r>
              <a:rPr lang="zh-CN" altLang="en-US" sz="2400" dirty="0">
                <a:latin typeface="+mj-ea"/>
              </a:rPr>
              <a:t>至天明，吉时已到，一班六十四名青衣请灵”抬杠发引，秦氏义女“摔丧驾灵十分哀苦”。</a:t>
            </a:r>
            <a:endParaRPr lang="en-US" altLang="zh-CN" sz="2400" dirty="0">
              <a:latin typeface="+mj-ea"/>
            </a:endParaRPr>
          </a:p>
          <a:p>
            <a:pPr marL="914400" lvl="2" indent="0">
              <a:buNone/>
            </a:pPr>
            <a:r>
              <a:rPr lang="zh-CN" altLang="en-US" sz="2400" dirty="0">
                <a:latin typeface="+mj-ea"/>
              </a:rPr>
              <a:t>送殡</a:t>
            </a:r>
            <a:r>
              <a:rPr lang="en-US" altLang="zh-CN" sz="2400" dirty="0">
                <a:latin typeface="+mj-ea"/>
              </a:rPr>
              <a:t>——“</a:t>
            </a:r>
            <a:r>
              <a:rPr lang="zh-CN" altLang="en-US" sz="2400" dirty="0">
                <a:latin typeface="+mj-ea"/>
              </a:rPr>
              <a:t>贾家内外，朝野上下，倾城出动”，有镇国公、理国公等公爵的后代、南安郡王之孙、西宁郡王之孙、忠靖侯史鼎等来送殡，“王孙公子，不可枚数”，“堂客算来亦有十来顶大轿，三四十小轿，连家下大小轿车辆，不下百余十乘。连前面各色执事、陈设、百耍，浩浩荡荡，一带摆三四里远。”沿路又有东平王府、南安郡王、西宁郡王、北静郡王的祭棚，“彩棚高搭，设席张筵，和音奏乐”，“一时只见宁府大殡浩浩荡荡、压地银山一般从北而至。”</a:t>
            </a:r>
            <a:endParaRPr lang="en-US" altLang="zh-CN" sz="2400" dirty="0">
              <a:latin typeface="+mj-ea"/>
            </a:endParaRPr>
          </a:p>
          <a:p>
            <a:pPr lvl="2"/>
            <a:r>
              <a:rPr lang="zh-CN" altLang="en-US" sz="2400" dirty="0">
                <a:latin typeface="+mj-ea"/>
              </a:rPr>
              <a:t>对比：第六十九回尤二姐吞金自杀后的身后事，“贾母道：‘既是二房一场，也是夫妻之分，停五七日抬出来，或一烧，或乱葬地上埋了完事。’”</a:t>
            </a:r>
          </a:p>
        </p:txBody>
      </p:sp>
    </p:spTree>
    <p:extLst>
      <p:ext uri="{BB962C8B-B14F-4D97-AF65-F5344CB8AC3E}">
        <p14:creationId xmlns:p14="http://schemas.microsoft.com/office/powerpoint/2010/main" val="3604887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A798D9B-5701-4D2A-8695-43A3758CC847}"/>
              </a:ext>
            </a:extLst>
          </p:cNvPr>
          <p:cNvSpPr>
            <a:spLocks noGrp="1"/>
          </p:cNvSpPr>
          <p:nvPr>
            <p:ph idx="1"/>
          </p:nvPr>
        </p:nvSpPr>
        <p:spPr>
          <a:xfrm>
            <a:off x="661182" y="379828"/>
            <a:ext cx="11155680" cy="6091310"/>
          </a:xfrm>
        </p:spPr>
        <p:txBody>
          <a:bodyPr>
            <a:normAutofit/>
          </a:bodyPr>
          <a:lstStyle/>
          <a:p>
            <a:pPr lvl="1"/>
            <a:r>
              <a:rPr lang="zh-CN" altLang="en-US" sz="2800" dirty="0">
                <a:latin typeface="+mj-ea"/>
              </a:rPr>
              <a:t>第六十三回至六十六回贾敬之丧：</a:t>
            </a:r>
            <a:endParaRPr lang="en-US" altLang="zh-CN" sz="2800" dirty="0">
              <a:latin typeface="+mj-ea"/>
            </a:endParaRPr>
          </a:p>
          <a:p>
            <a:pPr marL="457200" lvl="1" indent="0">
              <a:buNone/>
            </a:pPr>
            <a:r>
              <a:rPr lang="en-US" altLang="zh-CN" sz="2800" dirty="0">
                <a:latin typeface="+mj-ea"/>
              </a:rPr>
              <a:t>   </a:t>
            </a:r>
            <a:r>
              <a:rPr lang="zh-CN" altLang="en-US" sz="2800" dirty="0">
                <a:latin typeface="+mj-ea"/>
              </a:rPr>
              <a:t>贾敬去世时正好宫中一位老太妃薨逝，贾母、贾珍、贾蓉皆不在府里，只好由尤氏自行主持，“命天文生择了日期入殓”，三日后开丧破孝，一面做道场等贾珍。</a:t>
            </a:r>
            <a:endParaRPr lang="en-US" altLang="zh-CN" sz="2800" dirty="0">
              <a:latin typeface="+mj-ea"/>
            </a:endParaRPr>
          </a:p>
          <a:p>
            <a:pPr marL="457200" lvl="1" indent="0">
              <a:buNone/>
            </a:pPr>
            <a:r>
              <a:rPr lang="en-US" altLang="zh-CN" sz="2800" dirty="0">
                <a:latin typeface="+mj-ea"/>
              </a:rPr>
              <a:t>  </a:t>
            </a:r>
            <a:r>
              <a:rPr lang="zh-CN" altLang="en-US" sz="2800" dirty="0">
                <a:latin typeface="+mj-ea"/>
              </a:rPr>
              <a:t>奔丧</a:t>
            </a:r>
            <a:r>
              <a:rPr lang="en-US" altLang="zh-CN" sz="2800" dirty="0">
                <a:latin typeface="+mj-ea"/>
              </a:rPr>
              <a:t>——</a:t>
            </a:r>
            <a:r>
              <a:rPr lang="zh-CN" altLang="en-US" sz="2800" dirty="0">
                <a:latin typeface="+mj-ea"/>
              </a:rPr>
              <a:t>贾珍父子星夜驰回</a:t>
            </a:r>
            <a:r>
              <a:rPr lang="en-US" altLang="zh-CN" sz="2800" dirty="0">
                <a:latin typeface="+mj-ea"/>
              </a:rPr>
              <a:t>……</a:t>
            </a:r>
            <a:r>
              <a:rPr lang="zh-CN" altLang="en-US" sz="2800" dirty="0">
                <a:latin typeface="+mj-ea"/>
              </a:rPr>
              <a:t>店也不投，连夜换飞驰。一日到了都门，先奔铁槛寺。</a:t>
            </a:r>
            <a:r>
              <a:rPr lang="en-US" altLang="zh-CN" sz="2800" dirty="0">
                <a:latin typeface="+mj-ea"/>
              </a:rPr>
              <a:t>……</a:t>
            </a:r>
            <a:r>
              <a:rPr lang="zh-CN" altLang="en-US" sz="2800" dirty="0">
                <a:latin typeface="+mj-ea"/>
              </a:rPr>
              <a:t>贾珍下了马，和贾蓉放声大哭，从大门外便跪爬进来，至棺前稽颡泣血，直哭到天亮喉咙都哑了方住。再按礼换了凶服，在棺前俯伏，无奈自要理事，少不得减些悲戚，好指挥众人。</a:t>
            </a:r>
            <a:endParaRPr lang="en-US" altLang="zh-CN" sz="2800" dirty="0">
              <a:latin typeface="+mj-ea"/>
            </a:endParaRPr>
          </a:p>
          <a:p>
            <a:pPr marL="457200" lvl="1" indent="0">
              <a:buNone/>
            </a:pPr>
            <a:r>
              <a:rPr lang="en-US" altLang="zh-CN" sz="2800" dirty="0">
                <a:latin typeface="+mj-ea"/>
              </a:rPr>
              <a:t>   </a:t>
            </a:r>
            <a:r>
              <a:rPr lang="zh-CN" altLang="en-US" sz="2800" dirty="0">
                <a:latin typeface="+mj-ea"/>
              </a:rPr>
              <a:t>出殡</a:t>
            </a:r>
            <a:r>
              <a:rPr lang="en-US" altLang="zh-CN" sz="2800" dirty="0">
                <a:latin typeface="+mj-ea"/>
              </a:rPr>
              <a:t>——</a:t>
            </a:r>
            <a:r>
              <a:rPr lang="zh-CN" altLang="en-US" sz="2800" dirty="0">
                <a:latin typeface="+mj-ea"/>
              </a:rPr>
              <a:t>丧仪焜耀，宾客如云。“贾珍贾蓉此时为礼法所拘，不免在灵旁藉草枕块，恨苦居丧。人散后，仍乘空寻他小姨子们厮混。”</a:t>
            </a:r>
          </a:p>
        </p:txBody>
      </p:sp>
    </p:spTree>
    <p:extLst>
      <p:ext uri="{BB962C8B-B14F-4D97-AF65-F5344CB8AC3E}">
        <p14:creationId xmlns:p14="http://schemas.microsoft.com/office/powerpoint/2010/main" val="2341179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FDE9AF-07A1-4C2B-A9BA-8069303A7505}"/>
              </a:ext>
            </a:extLst>
          </p:cNvPr>
          <p:cNvSpPr>
            <a:spLocks noGrp="1"/>
          </p:cNvSpPr>
          <p:nvPr>
            <p:ph type="title"/>
          </p:nvPr>
        </p:nvSpPr>
        <p:spPr/>
        <p:txBody>
          <a:bodyPr/>
          <a:lstStyle/>
          <a:p>
            <a:r>
              <a:rPr lang="zh-CN" altLang="en-US" dirty="0"/>
              <a:t>四、日常礼仪</a:t>
            </a:r>
          </a:p>
        </p:txBody>
      </p:sp>
      <p:sp>
        <p:nvSpPr>
          <p:cNvPr id="3" name="内容占位符 2">
            <a:extLst>
              <a:ext uri="{FF2B5EF4-FFF2-40B4-BE49-F238E27FC236}">
                <a16:creationId xmlns:a16="http://schemas.microsoft.com/office/drawing/2014/main" id="{C2BEF63A-F830-4E03-BE7F-10AEA0521822}"/>
              </a:ext>
            </a:extLst>
          </p:cNvPr>
          <p:cNvSpPr>
            <a:spLocks noGrp="1"/>
          </p:cNvSpPr>
          <p:nvPr>
            <p:ph idx="1"/>
          </p:nvPr>
        </p:nvSpPr>
        <p:spPr>
          <a:xfrm>
            <a:off x="645130" y="1280160"/>
            <a:ext cx="11213935" cy="5125122"/>
          </a:xfrm>
        </p:spPr>
        <p:txBody>
          <a:bodyPr>
            <a:noAutofit/>
          </a:bodyPr>
          <a:lstStyle/>
          <a:p>
            <a:r>
              <a:rPr lang="zh-CN" altLang="en-US" sz="3200" dirty="0">
                <a:latin typeface="+mj-ea"/>
              </a:rPr>
              <a:t>日常起居中的晨昏定省之礼</a:t>
            </a:r>
            <a:endParaRPr lang="en-US" altLang="zh-CN" sz="3200" dirty="0">
              <a:latin typeface="+mj-ea"/>
            </a:endParaRPr>
          </a:p>
          <a:p>
            <a:pPr marL="457200" lvl="1" indent="0">
              <a:buNone/>
            </a:pPr>
            <a:r>
              <a:rPr lang="zh-CN" altLang="en-US" sz="3200" dirty="0">
                <a:latin typeface="+mj-ea"/>
              </a:rPr>
              <a:t>    第三十六回，宝玉挨打后，贾母心疼不再让贾政叫宝玉，于是宝玉“今日得了这句话，越发得了意，不但将亲戚朋友一概杜绝了，而且连家族中晨昏定省亦发都随他的便了”。即便如此，他还是“每日一清早到贾母王夫人处走走”。</a:t>
            </a:r>
            <a:endParaRPr lang="en-US" altLang="zh-CN" sz="3200" dirty="0">
              <a:latin typeface="+mj-ea"/>
            </a:endParaRPr>
          </a:p>
          <a:p>
            <a:pPr marL="457200" lvl="1" indent="0">
              <a:buNone/>
            </a:pPr>
            <a:r>
              <a:rPr lang="zh-CN" altLang="en-US" sz="3200" dirty="0">
                <a:latin typeface="+mj-ea"/>
              </a:rPr>
              <a:t>    第五十二回，宝玉出门经过贾政书房门口从马上下来，“周瑞侧身笑道：‘老爷不在家，书房天天锁着的，爷可以不用下来罢了。’宝玉笑道：‘虽锁着，也要下来的。’”</a:t>
            </a:r>
          </a:p>
        </p:txBody>
      </p:sp>
    </p:spTree>
    <p:extLst>
      <p:ext uri="{BB962C8B-B14F-4D97-AF65-F5344CB8AC3E}">
        <p14:creationId xmlns:p14="http://schemas.microsoft.com/office/powerpoint/2010/main" val="147736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0798E58-DE9E-464F-B74B-B82C4DC862E1}"/>
              </a:ext>
            </a:extLst>
          </p:cNvPr>
          <p:cNvSpPr>
            <a:spLocks noGrp="1"/>
          </p:cNvSpPr>
          <p:nvPr>
            <p:ph idx="1"/>
          </p:nvPr>
        </p:nvSpPr>
        <p:spPr>
          <a:xfrm>
            <a:off x="384517" y="218049"/>
            <a:ext cx="11422966" cy="6421902"/>
          </a:xfrm>
        </p:spPr>
        <p:txBody>
          <a:bodyPr>
            <a:noAutofit/>
          </a:bodyPr>
          <a:lstStyle/>
          <a:p>
            <a:r>
              <a:rPr lang="zh-CN" altLang="en-US" sz="2800" dirty="0">
                <a:latin typeface="+mj-ea"/>
              </a:rPr>
              <a:t>按辈份的各种请安问好之礼</a:t>
            </a:r>
            <a:endParaRPr lang="en-US" altLang="zh-CN" sz="2800" dirty="0">
              <a:latin typeface="+mj-ea"/>
            </a:endParaRPr>
          </a:p>
          <a:p>
            <a:pPr marL="0" indent="0">
              <a:buNone/>
            </a:pPr>
            <a:r>
              <a:rPr lang="en-US" altLang="zh-CN" sz="2800" dirty="0">
                <a:latin typeface="+mj-ea"/>
              </a:rPr>
              <a:t>   </a:t>
            </a:r>
            <a:r>
              <a:rPr lang="zh-CN" altLang="en-US" sz="2800" dirty="0">
                <a:latin typeface="+mj-ea"/>
              </a:rPr>
              <a:t>第二十四回，贾赦生病，宝玉前去探望请安，“刚欲上马，只见贾琏请安回来了，</a:t>
            </a:r>
            <a:r>
              <a:rPr lang="en-US" altLang="zh-CN" sz="2800" dirty="0">
                <a:latin typeface="+mj-ea"/>
              </a:rPr>
              <a:t>……</a:t>
            </a:r>
            <a:r>
              <a:rPr lang="zh-CN" altLang="en-US" sz="2800" dirty="0">
                <a:latin typeface="+mj-ea"/>
              </a:rPr>
              <a:t>见了贾赦，不过是偶感些风寒，先述了贾母问的话，然后自己请了安。贾赦先站起来回了贾母话，次后便唤人来：‘带哥儿进去太太屋里坐着。’宝玉退出，来至后面，进入上房。邢夫人见了他来，先倒站了起来请过贾母安，宝玉方请安。”（一丝不乱</a:t>
            </a:r>
            <a:r>
              <a:rPr lang="en-US" altLang="zh-CN" sz="2800" dirty="0">
                <a:latin typeface="+mj-ea"/>
              </a:rPr>
              <a:t>/</a:t>
            </a:r>
            <a:r>
              <a:rPr lang="zh-CN" altLang="en-US" sz="2800" dirty="0">
                <a:latin typeface="+mj-ea"/>
              </a:rPr>
              <a:t>好层次、好礼法，谁家故事？）</a:t>
            </a:r>
            <a:endParaRPr lang="en-US" altLang="zh-CN" sz="2800" dirty="0">
              <a:latin typeface="+mj-ea"/>
            </a:endParaRPr>
          </a:p>
          <a:p>
            <a:pPr marL="0" indent="0">
              <a:buNone/>
            </a:pPr>
            <a:r>
              <a:rPr lang="en-US" altLang="zh-CN" sz="2800" dirty="0">
                <a:latin typeface="+mj-ea"/>
              </a:rPr>
              <a:t>   </a:t>
            </a:r>
            <a:r>
              <a:rPr lang="zh-CN" altLang="en-US" sz="2800" dirty="0">
                <a:latin typeface="+mj-ea"/>
              </a:rPr>
              <a:t>第十三回王熙凤协理宁国府，贾珍将宁国府对牌取出命宝玉送与凤姐，凤姐虽然内心愿意接受，却“不也就接牌，只看着王夫人”。（戚注：凡有本领者断不越礼。接牌小事而必待命于王夫人也，诚家道之规范，亦天下之规范也。）第三十八回，王夫人说凤姐：“老太太因为喜欢他，才惯的他这样，还这样说，他明儿越发无礼了。”但贾母说：“我喜欢他这样，况且他又不是那不知高低的孩子。家常没人，娘儿们原该这样。横竖礼体不错就罢，没的倒叫他神儿似的作什么。”</a:t>
            </a:r>
          </a:p>
        </p:txBody>
      </p:sp>
    </p:spTree>
    <p:extLst>
      <p:ext uri="{BB962C8B-B14F-4D97-AF65-F5344CB8AC3E}">
        <p14:creationId xmlns:p14="http://schemas.microsoft.com/office/powerpoint/2010/main" val="3096035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33E0284-CF46-4CB0-800D-566EE70826EB}"/>
              </a:ext>
            </a:extLst>
          </p:cNvPr>
          <p:cNvSpPr>
            <a:spLocks noGrp="1"/>
          </p:cNvSpPr>
          <p:nvPr>
            <p:ph idx="1"/>
          </p:nvPr>
        </p:nvSpPr>
        <p:spPr>
          <a:xfrm>
            <a:off x="182881" y="323557"/>
            <a:ext cx="11648048" cy="6123895"/>
          </a:xfrm>
        </p:spPr>
        <p:txBody>
          <a:bodyPr>
            <a:noAutofit/>
          </a:bodyPr>
          <a:lstStyle/>
          <a:p>
            <a:r>
              <a:rPr lang="zh-CN" altLang="en-US" sz="2400" dirty="0">
                <a:latin typeface="+mn-ea"/>
                <a:ea typeface="+mn-ea"/>
              </a:rPr>
              <a:t>宴饮时的长幼主奴次序和基本礼仪</a:t>
            </a:r>
            <a:endParaRPr lang="en-US" altLang="zh-CN" sz="2400" dirty="0">
              <a:latin typeface="+mn-ea"/>
              <a:ea typeface="+mn-ea"/>
            </a:endParaRPr>
          </a:p>
          <a:p>
            <a:pPr marL="0" indent="0">
              <a:buNone/>
            </a:pPr>
            <a:r>
              <a:rPr lang="zh-CN" altLang="en-US" sz="2400" dirty="0">
                <a:latin typeface="+mn-ea"/>
                <a:ea typeface="+mn-ea"/>
              </a:rPr>
              <a:t>第四十回，刘姥姥说：“别的罢了，我只爱你们家这行事，怪道说，礼出大家。”第三回，林黛玉初进贾府时第一次吃饭，“贾母正面榻上独坐，两边四张空椅，熙凤忙拉了黛玉在左边第一张椅上坐了。”“迎春便坐右手第一，探春坐左第二，惜春坐右第二。”王夫人、李纨、王熙凤是媳妇，不能坐下吃饭，只能服侍贾母等用饭，“李纨捧杯，熙凤安筯，王夫人进羹”。之后，贾母命王夫人坐下用饭，“李、凤二人立于案旁布让”。</a:t>
            </a:r>
            <a:endParaRPr lang="en-US" altLang="zh-CN" sz="2400" dirty="0">
              <a:latin typeface="+mn-ea"/>
              <a:ea typeface="+mn-ea"/>
            </a:endParaRPr>
          </a:p>
          <a:p>
            <a:pPr lvl="1"/>
            <a:r>
              <a:rPr lang="zh-CN" altLang="en-US" sz="2400" dirty="0">
                <a:latin typeface="+mn-ea"/>
                <a:ea typeface="+mn-ea"/>
              </a:rPr>
              <a:t>主仆之间的界限和礼节：第十六回，贾琏和凤姐在房中吃酒，贾琏的乳母赵嬷</a:t>
            </a:r>
            <a:endParaRPr lang="en-US" altLang="zh-CN" sz="2400" dirty="0">
              <a:latin typeface="+mn-ea"/>
              <a:ea typeface="+mn-ea"/>
            </a:endParaRPr>
          </a:p>
          <a:p>
            <a:pPr marL="457200" lvl="1" indent="0">
              <a:buNone/>
            </a:pPr>
            <a:r>
              <a:rPr lang="zh-CN" altLang="en-US" sz="2400" dirty="0">
                <a:latin typeface="+mn-ea"/>
                <a:ea typeface="+mn-ea"/>
              </a:rPr>
              <a:t>嬷走来，“贾琏凤姐忙让吃酒，令其上炕去。赵嬷嬷执意不肯。平儿等早于炕沿下设下一杌，又有一小脚踏，赵嬷嬷在脚踏上坐了。贾琏向桌上拣两盘肴馔与他放在杌上自吃。”“贾府风俗，年高服侍过父母的家人，比年轻的主子还有体面。”所以，第四十三回商量给凤姐庆生时，“贾母忙命拿几个小杌子来，给赖大母亲等几个高年有体面的妈妈坐了。”“尤氏凤姐儿等只管地下站着，那赖大的母亲等三四个老妈告个罪，都坐在小杌子上了。”第五十五回，凤姐邀平儿一起吃饭，尽管没有第三人在场，“平儿屈一膝于炕沿之上，半身犹立于炕下，陪着凤姐儿吃了饭，服侍漱盥。”</a:t>
            </a:r>
          </a:p>
        </p:txBody>
      </p:sp>
    </p:spTree>
    <p:extLst>
      <p:ext uri="{BB962C8B-B14F-4D97-AF65-F5344CB8AC3E}">
        <p14:creationId xmlns:p14="http://schemas.microsoft.com/office/powerpoint/2010/main" val="4266034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1DABF9-524B-4555-AD2A-A29DBFB3F4B3}"/>
              </a:ext>
            </a:extLst>
          </p:cNvPr>
          <p:cNvSpPr>
            <a:spLocks noGrp="1"/>
          </p:cNvSpPr>
          <p:nvPr>
            <p:ph type="title"/>
          </p:nvPr>
        </p:nvSpPr>
        <p:spPr/>
        <p:txBody>
          <a:bodyPr/>
          <a:lstStyle/>
          <a:p>
            <a:r>
              <a:rPr lang="zh-CN" altLang="en-US" dirty="0"/>
              <a:t>五、国家礼仪</a:t>
            </a:r>
          </a:p>
        </p:txBody>
      </p:sp>
      <p:sp>
        <p:nvSpPr>
          <p:cNvPr id="3" name="内容占位符 2">
            <a:extLst>
              <a:ext uri="{FF2B5EF4-FFF2-40B4-BE49-F238E27FC236}">
                <a16:creationId xmlns:a16="http://schemas.microsoft.com/office/drawing/2014/main" id="{C54E87F4-A342-4D62-89A9-6B62AEDDF8D7}"/>
              </a:ext>
            </a:extLst>
          </p:cNvPr>
          <p:cNvSpPr>
            <a:spLocks noGrp="1"/>
          </p:cNvSpPr>
          <p:nvPr>
            <p:ph idx="1"/>
          </p:nvPr>
        </p:nvSpPr>
        <p:spPr>
          <a:xfrm>
            <a:off x="379828" y="1252025"/>
            <a:ext cx="10973972" cy="5240850"/>
          </a:xfrm>
        </p:spPr>
        <p:txBody>
          <a:bodyPr>
            <a:normAutofit/>
          </a:bodyPr>
          <a:lstStyle/>
          <a:p>
            <a:r>
              <a:rPr lang="zh-CN" altLang="en-US" sz="2400" dirty="0">
                <a:latin typeface="+mj-ea"/>
              </a:rPr>
              <a:t>因元春“才选凤藻宫”，被“加封贤德妃”，元春与贾家的关系在血缘之外要加上君臣关系，家族之礼要让位于君臣之礼。</a:t>
            </a:r>
            <a:endParaRPr lang="en-US" altLang="zh-CN" sz="2400" dirty="0">
              <a:latin typeface="+mj-ea"/>
            </a:endParaRPr>
          </a:p>
          <a:p>
            <a:r>
              <a:rPr lang="zh-CN" altLang="en-US" sz="2400" dirty="0">
                <a:latin typeface="+mj-ea"/>
              </a:rPr>
              <a:t>作者对元妃省亲的描述，史上虽无实事，但均按皇室卤簿规范进行。“何处更衣，何处燕坐，何处受礼，何处开宴，何处退息”皆按皇室礼仪规范而行。贾母是祖母，却仍要“按品服大妆”迎驾，等至贾母正室，元春欲行家礼时，贾母等仍跪止不迭。贾政亦只能“帘外问安，贾妃垂帘行参等事”。（第十六回）</a:t>
            </a:r>
            <a:endParaRPr lang="en-US" altLang="zh-CN" sz="2400" dirty="0">
              <a:latin typeface="+mj-ea"/>
            </a:endParaRPr>
          </a:p>
          <a:p>
            <a:r>
              <a:rPr lang="zh-CN" altLang="en-US" sz="2400" dirty="0">
                <a:latin typeface="+mj-ea"/>
              </a:rPr>
              <a:t>可卿出殡时，写至北静王水溶亲自到场路祭，贾府主人要先以国礼待之，“贾珍急命前面驻扎，同贾赦贾政三人连忙迎来，以国礼相见。”水溶致祭，贾赦等一旁还礼，复身又来谢恩。贾政命宝玉来见，先命宝玉脱去孝服，之后，水溶让灵輀先过，是对死者表示尊重的礼节，“贾赦等见执意不从，只得告辞谢恩回来，命手下掩乐停音，滔滔然将殡过完”。（第十四回）</a:t>
            </a:r>
          </a:p>
        </p:txBody>
      </p:sp>
    </p:spTree>
    <p:extLst>
      <p:ext uri="{BB962C8B-B14F-4D97-AF65-F5344CB8AC3E}">
        <p14:creationId xmlns:p14="http://schemas.microsoft.com/office/powerpoint/2010/main" val="3006562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C891A11-AD4B-4800-9345-6B1C065983CA}"/>
              </a:ext>
            </a:extLst>
          </p:cNvPr>
          <p:cNvSpPr>
            <a:spLocks noGrp="1"/>
          </p:cNvSpPr>
          <p:nvPr>
            <p:ph idx="1"/>
          </p:nvPr>
        </p:nvSpPr>
        <p:spPr>
          <a:xfrm>
            <a:off x="647114" y="393895"/>
            <a:ext cx="10706686" cy="5783068"/>
          </a:xfrm>
        </p:spPr>
        <p:txBody>
          <a:bodyPr>
            <a:normAutofit/>
          </a:bodyPr>
          <a:lstStyle/>
          <a:p>
            <a:r>
              <a:rPr lang="zh-CN" altLang="en-US" sz="2800" dirty="0">
                <a:latin typeface="+mj-ea"/>
              </a:rPr>
              <a:t>贾母生日时，最早一日宴请的是皇亲国戚，“俱是按品大妆迎接”，“上面两席是南、北王妃，下面依序，便是众公侯诰命。左边下手一席，陪客是锦乡侯诰命与临昌伯诰命；右边下手一席，方是贾母主位。”</a:t>
            </a:r>
            <a:endParaRPr lang="en-US" altLang="zh-CN" sz="2800" dirty="0">
              <a:latin typeface="+mj-ea"/>
            </a:endParaRPr>
          </a:p>
          <a:p>
            <a:r>
              <a:rPr lang="zh-CN" altLang="en-US" sz="2800" dirty="0">
                <a:latin typeface="+mj-ea"/>
              </a:rPr>
              <a:t>第六十三回贾敬去世时遭遇国丧，贾珍贾蓉要向朝廷告假，天子准假，并另外追赐贾敬五品之职，还破格允许“朝中由王公以下准其祭吊”。</a:t>
            </a:r>
            <a:endParaRPr lang="en-US" altLang="zh-CN" sz="2800" dirty="0">
              <a:latin typeface="+mj-ea"/>
            </a:endParaRPr>
          </a:p>
          <a:p>
            <a:r>
              <a:rPr lang="zh-CN" altLang="en-US" sz="2800" dirty="0">
                <a:latin typeface="+mj-ea"/>
              </a:rPr>
              <a:t>国孝家孝期间不可娶亲。熙凤报复贾琏娶妾，正是利用了这个礼法。“国孝家孝之中，背旨瞒亲，仗财依势，强逼退亲，停妻再娶。”“亲大爷的孝才五七，侄儿娶亲，这个礼我竟不知道。”“国孝一层罪，家孝一层罪，背着父母私娶一层罪，停妻再娶一层罪。”（第六十八回）</a:t>
            </a:r>
          </a:p>
        </p:txBody>
      </p:sp>
    </p:spTree>
    <p:extLst>
      <p:ext uri="{BB962C8B-B14F-4D97-AF65-F5344CB8AC3E}">
        <p14:creationId xmlns:p14="http://schemas.microsoft.com/office/powerpoint/2010/main" val="12180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0640EECA-957C-4F8A-9FD5-AF65035940AB}"/>
              </a:ext>
            </a:extLst>
          </p:cNvPr>
          <p:cNvSpPr>
            <a:spLocks noGrp="1"/>
          </p:cNvSpPr>
          <p:nvPr>
            <p:ph idx="1"/>
          </p:nvPr>
        </p:nvSpPr>
        <p:spPr>
          <a:xfrm>
            <a:off x="773723" y="520505"/>
            <a:ext cx="10580077" cy="5992837"/>
          </a:xfrm>
        </p:spPr>
        <p:txBody>
          <a:bodyPr>
            <a:normAutofit/>
          </a:bodyPr>
          <a:lstStyle/>
          <a:p>
            <a:r>
              <a:rPr lang="en-US" altLang="zh-CN" sz="3200" dirty="0">
                <a:latin typeface="+mj-ea"/>
              </a:rPr>
              <a:t>“</a:t>
            </a:r>
            <a:r>
              <a:rPr lang="zh-CN" altLang="en-US" sz="3200" dirty="0">
                <a:latin typeface="+mj-ea"/>
              </a:rPr>
              <a:t>中国人的生活完全以礼为指南。”</a:t>
            </a:r>
            <a:endParaRPr lang="en-US" altLang="zh-CN" sz="3200" dirty="0">
              <a:latin typeface="+mj-ea"/>
            </a:endParaRPr>
          </a:p>
          <a:p>
            <a:r>
              <a:rPr lang="en-US" altLang="zh-CN" sz="3200" dirty="0">
                <a:latin typeface="+mj-ea"/>
              </a:rPr>
              <a:t>“</a:t>
            </a:r>
            <a:r>
              <a:rPr lang="zh-CN" altLang="en-US" sz="3200" dirty="0">
                <a:latin typeface="+mj-ea"/>
              </a:rPr>
              <a:t>中国文化，全部都是从家族观念上筑起。”</a:t>
            </a:r>
            <a:endParaRPr lang="en-US" altLang="zh-CN" sz="3200" dirty="0">
              <a:latin typeface="+mj-ea"/>
            </a:endParaRPr>
          </a:p>
          <a:p>
            <a:r>
              <a:rPr lang="en-US" altLang="zh-CN" sz="3200" dirty="0">
                <a:latin typeface="+mj-ea"/>
              </a:rPr>
              <a:t>《</a:t>
            </a:r>
            <a:r>
              <a:rPr lang="zh-CN" altLang="en-US" sz="3200" dirty="0">
                <a:latin typeface="+mj-ea"/>
              </a:rPr>
              <a:t>红楼梦</a:t>
            </a:r>
            <a:r>
              <a:rPr lang="en-US" altLang="zh-CN" sz="3200" dirty="0">
                <a:latin typeface="+mj-ea"/>
              </a:rPr>
              <a:t>》</a:t>
            </a:r>
            <a:r>
              <a:rPr lang="zh-CN" altLang="en-US" sz="3200" dirty="0">
                <a:latin typeface="+mj-ea"/>
              </a:rPr>
              <a:t>描写的贾氏家族接近权力的最高层，对他们琐碎细密的日常生活的细致刻画正给我们提供了十分详尽丰富的礼仪资料来观察清代前期上层贵族和八旗世家礼仪的各个侧面，相比各种礼书、史料，</a:t>
            </a:r>
            <a:r>
              <a:rPr lang="en-US" altLang="zh-CN" sz="3200" dirty="0">
                <a:latin typeface="+mj-ea"/>
              </a:rPr>
              <a:t>《</a:t>
            </a:r>
            <a:r>
              <a:rPr lang="zh-CN" altLang="en-US" sz="3200" dirty="0">
                <a:latin typeface="+mj-ea"/>
              </a:rPr>
              <a:t>红楼梦</a:t>
            </a:r>
            <a:r>
              <a:rPr lang="en-US" altLang="zh-CN" sz="3200" dirty="0">
                <a:latin typeface="+mj-ea"/>
              </a:rPr>
              <a:t>》</a:t>
            </a:r>
            <a:r>
              <a:rPr lang="zh-CN" altLang="en-US" sz="3200" dirty="0">
                <a:latin typeface="+mj-ea"/>
              </a:rPr>
              <a:t>作为一部小说，其中所提供的信息更加直观生动具体。</a:t>
            </a:r>
          </a:p>
        </p:txBody>
      </p:sp>
    </p:spTree>
    <p:extLst>
      <p:ext uri="{BB962C8B-B14F-4D97-AF65-F5344CB8AC3E}">
        <p14:creationId xmlns:p14="http://schemas.microsoft.com/office/powerpoint/2010/main" val="4041600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8CBE84-4567-42EC-8DEB-801791C1F6F2}"/>
              </a:ext>
            </a:extLst>
          </p:cNvPr>
          <p:cNvSpPr>
            <a:spLocks noGrp="1"/>
          </p:cNvSpPr>
          <p:nvPr>
            <p:ph type="title"/>
          </p:nvPr>
        </p:nvSpPr>
        <p:spPr>
          <a:xfrm>
            <a:off x="646111" y="452718"/>
            <a:ext cx="9404723" cy="1010322"/>
          </a:xfrm>
        </p:spPr>
        <p:txBody>
          <a:bodyPr/>
          <a:lstStyle/>
          <a:p>
            <a:pPr algn="ctr"/>
            <a:r>
              <a:rPr lang="zh-CN" altLang="en-US" b="1" dirty="0"/>
              <a:t>总  结</a:t>
            </a:r>
          </a:p>
        </p:txBody>
      </p:sp>
      <p:sp>
        <p:nvSpPr>
          <p:cNvPr id="3" name="内容占位符 2">
            <a:extLst>
              <a:ext uri="{FF2B5EF4-FFF2-40B4-BE49-F238E27FC236}">
                <a16:creationId xmlns:a16="http://schemas.microsoft.com/office/drawing/2014/main" id="{459D594F-D8D9-4C10-B09E-F9E0D9B790AA}"/>
              </a:ext>
            </a:extLst>
          </p:cNvPr>
          <p:cNvSpPr>
            <a:spLocks noGrp="1"/>
          </p:cNvSpPr>
          <p:nvPr>
            <p:ph idx="1"/>
          </p:nvPr>
        </p:nvSpPr>
        <p:spPr>
          <a:xfrm>
            <a:off x="645130" y="1266092"/>
            <a:ext cx="11016987" cy="5022166"/>
          </a:xfrm>
        </p:spPr>
        <p:txBody>
          <a:bodyPr>
            <a:normAutofit/>
          </a:bodyPr>
          <a:lstStyle/>
          <a:p>
            <a:r>
              <a:rPr lang="zh-CN" altLang="en-US" sz="2800" dirty="0">
                <a:latin typeface="+mj-ea"/>
              </a:rPr>
              <a:t>讥失教也</a:t>
            </a:r>
            <a:r>
              <a:rPr lang="en-US" altLang="zh-CN" sz="2800" dirty="0">
                <a:latin typeface="+mj-ea"/>
              </a:rPr>
              <a:t>/</a:t>
            </a:r>
            <a:r>
              <a:rPr lang="zh-CN" altLang="en-US" sz="2800" dirty="0">
                <a:latin typeface="+mj-ea"/>
              </a:rPr>
              <a:t>教之以礼义</a:t>
            </a:r>
            <a:endParaRPr lang="en-US" altLang="zh-CN" sz="2800" dirty="0">
              <a:latin typeface="+mj-ea"/>
            </a:endParaRPr>
          </a:p>
          <a:p>
            <a:pPr marL="457200" lvl="1" indent="0">
              <a:buNone/>
            </a:pPr>
            <a:r>
              <a:rPr lang="zh-CN" altLang="en-US" sz="2800" dirty="0">
                <a:latin typeface="+mj-ea"/>
              </a:rPr>
              <a:t>    一则曹雪芹见簪缨巨族、乔木世臣之不知修德载福、承恩衍庆，托假言以谈真事，意在教之以礼与义，本齐家以立言也。是皆所谓有为而作，与不得已于言者也。</a:t>
            </a:r>
            <a:endParaRPr lang="en-US" altLang="zh-CN" sz="2800" dirty="0">
              <a:latin typeface="+mj-ea"/>
            </a:endParaRPr>
          </a:p>
          <a:p>
            <a:pPr marL="457200" lvl="1" indent="0">
              <a:buNone/>
            </a:pPr>
            <a:r>
              <a:rPr lang="zh-CN" altLang="en-US" sz="2800">
                <a:latin typeface="+mj-ea"/>
              </a:rPr>
              <a:t>   曹雪芹</a:t>
            </a:r>
            <a:r>
              <a:rPr lang="zh-CN" altLang="en-US" sz="2800" dirty="0">
                <a:latin typeface="+mj-ea"/>
              </a:rPr>
              <a:t>在书中显示的一种鲜明心态，是对“礼”的喜悦和欣赏。</a:t>
            </a:r>
          </a:p>
        </p:txBody>
      </p:sp>
    </p:spTree>
    <p:extLst>
      <p:ext uri="{BB962C8B-B14F-4D97-AF65-F5344CB8AC3E}">
        <p14:creationId xmlns:p14="http://schemas.microsoft.com/office/powerpoint/2010/main" val="1203521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85604F-D6D3-44D8-BE7C-24D050B37F21}"/>
              </a:ext>
            </a:extLst>
          </p:cNvPr>
          <p:cNvSpPr>
            <a:spLocks noGrp="1"/>
          </p:cNvSpPr>
          <p:nvPr>
            <p:ph type="title"/>
          </p:nvPr>
        </p:nvSpPr>
        <p:spPr/>
        <p:txBody>
          <a:bodyPr/>
          <a:lstStyle/>
          <a:p>
            <a:r>
              <a:rPr lang="zh-CN" altLang="en-US" dirty="0"/>
              <a:t>一、祭祀礼仪</a:t>
            </a:r>
          </a:p>
        </p:txBody>
      </p:sp>
      <p:sp>
        <p:nvSpPr>
          <p:cNvPr id="3" name="内容占位符 2">
            <a:extLst>
              <a:ext uri="{FF2B5EF4-FFF2-40B4-BE49-F238E27FC236}">
                <a16:creationId xmlns:a16="http://schemas.microsoft.com/office/drawing/2014/main" id="{79F0A2BC-CF7F-47F0-8D14-CF08AD5069DC}"/>
              </a:ext>
            </a:extLst>
          </p:cNvPr>
          <p:cNvSpPr>
            <a:spLocks noGrp="1"/>
          </p:cNvSpPr>
          <p:nvPr>
            <p:ph idx="1"/>
          </p:nvPr>
        </p:nvSpPr>
        <p:spPr>
          <a:xfrm>
            <a:off x="646112" y="1097280"/>
            <a:ext cx="10899778" cy="5308002"/>
          </a:xfrm>
        </p:spPr>
        <p:txBody>
          <a:bodyPr>
            <a:noAutofit/>
          </a:bodyPr>
          <a:lstStyle/>
          <a:p>
            <a:r>
              <a:rPr lang="en-US" altLang="zh-CN" sz="3200" dirty="0">
                <a:latin typeface="+mj-ea"/>
              </a:rPr>
              <a:t>《</a:t>
            </a:r>
            <a:r>
              <a:rPr lang="zh-CN" altLang="en-US" sz="3200" dirty="0">
                <a:latin typeface="+mj-ea"/>
              </a:rPr>
              <a:t>奉天通志</a:t>
            </a:r>
            <a:r>
              <a:rPr lang="en-US" altLang="zh-CN" sz="3200" dirty="0">
                <a:latin typeface="+mj-ea"/>
              </a:rPr>
              <a:t>》“</a:t>
            </a:r>
            <a:r>
              <a:rPr lang="zh-CN" altLang="en-US" sz="3200" dirty="0">
                <a:latin typeface="+mj-ea"/>
              </a:rPr>
              <a:t>祭礼”：汉人向重宗法，尊敬祖祢，故祭礼之隆，首祀先人；世家巨族皆立宗祠，岁时致祭。</a:t>
            </a:r>
            <a:endParaRPr lang="en-US" altLang="zh-CN" sz="3200" dirty="0">
              <a:latin typeface="+mj-ea"/>
            </a:endParaRPr>
          </a:p>
          <a:p>
            <a:r>
              <a:rPr lang="zh-CN" altLang="en-US" sz="3200" dirty="0">
                <a:latin typeface="+mj-ea"/>
              </a:rPr>
              <a:t>贾氏宗祠的概况：</a:t>
            </a:r>
            <a:endParaRPr lang="en-US" altLang="zh-CN" sz="3200" dirty="0">
              <a:latin typeface="+mj-ea"/>
            </a:endParaRPr>
          </a:p>
          <a:p>
            <a:pPr marL="457200" lvl="1" indent="0">
              <a:buNone/>
            </a:pPr>
            <a:r>
              <a:rPr lang="zh-CN" altLang="en-US" sz="3200" dirty="0">
                <a:latin typeface="+mj-ea"/>
              </a:rPr>
              <a:t>     位于宁府西边另一个院子，“黑油栅栏内五间大门”，“白石甬路，两边皆是苍松翠柏。月台上设着青绿古铜鼎彝等器。抱厦前上面悬一九龙金匾”，“五间正殿前悬一闹龙填青匾”，一派庄严肃穆。（第五十三回借宝琴视角描绘）</a:t>
            </a:r>
            <a:endParaRPr lang="en-US" altLang="zh-CN" sz="3200" dirty="0">
              <a:latin typeface="+mj-ea"/>
            </a:endParaRPr>
          </a:p>
          <a:p>
            <a:pPr marL="457200" lvl="1" indent="0">
              <a:buNone/>
            </a:pPr>
            <a:r>
              <a:rPr lang="zh-CN" altLang="en-US" sz="3200" dirty="0">
                <a:latin typeface="+mj-ea"/>
              </a:rPr>
              <a:t>    每月初一、十五有简单的例行祭拜，正式隆重的祭祀则在祖先忌日和重要的岁时。</a:t>
            </a:r>
            <a:endParaRPr lang="en-US" altLang="zh-CN" sz="3200" dirty="0">
              <a:latin typeface="+mj-ea"/>
            </a:endParaRPr>
          </a:p>
        </p:txBody>
      </p:sp>
    </p:spTree>
    <p:extLst>
      <p:ext uri="{BB962C8B-B14F-4D97-AF65-F5344CB8AC3E}">
        <p14:creationId xmlns:p14="http://schemas.microsoft.com/office/powerpoint/2010/main" val="3687452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7A61B98-22CA-4034-A78A-76A40B6C562F}"/>
              </a:ext>
            </a:extLst>
          </p:cNvPr>
          <p:cNvSpPr>
            <a:spLocks noGrp="1"/>
          </p:cNvSpPr>
          <p:nvPr>
            <p:ph idx="1"/>
          </p:nvPr>
        </p:nvSpPr>
        <p:spPr>
          <a:xfrm>
            <a:off x="365760" y="450166"/>
            <a:ext cx="10988040" cy="6091311"/>
          </a:xfrm>
        </p:spPr>
        <p:txBody>
          <a:bodyPr>
            <a:normAutofit fontScale="85000" lnSpcReduction="10000"/>
          </a:bodyPr>
          <a:lstStyle/>
          <a:p>
            <a:r>
              <a:rPr lang="zh-CN" altLang="en-US" sz="3300" dirty="0">
                <a:latin typeface="+mj-ea"/>
              </a:rPr>
              <a:t>宁国府除夕祭宗祠（第五十三回）</a:t>
            </a:r>
            <a:endParaRPr lang="en-US" altLang="zh-CN" sz="3300" dirty="0">
              <a:latin typeface="+mj-ea"/>
            </a:endParaRPr>
          </a:p>
          <a:p>
            <a:pPr marL="457200" lvl="1" indent="0">
              <a:buNone/>
            </a:pPr>
            <a:r>
              <a:rPr lang="zh-CN" altLang="en-US" sz="3300" dirty="0">
                <a:latin typeface="+mj-ea"/>
              </a:rPr>
              <a:t>    腊月二十七八开始进行家祭的准备工作：“且说贾珍那边，开了宗祠，着人打扫，收拾供器，请神主，又打扫上房，以备悬供遗真影像。此时荣宁二府内外上下，皆是忙忙碌碌。”</a:t>
            </a:r>
            <a:endParaRPr lang="en-US" altLang="zh-CN" sz="3300" dirty="0">
              <a:latin typeface="+mj-ea"/>
            </a:endParaRPr>
          </a:p>
          <a:p>
            <a:pPr marL="457200" lvl="1" indent="0">
              <a:buNone/>
            </a:pPr>
            <a:r>
              <a:rPr lang="zh-CN" altLang="en-US" sz="3300" dirty="0">
                <a:latin typeface="+mj-ea"/>
              </a:rPr>
              <a:t>    除夕日祭祖前，先“由贾母有诰封者，皆按品级着朝服，先坐八人大轿，带领着众人进宫朝贺，行礼领宴毕回来，便到宁国府暖阁下轿。诸子弟有未随入朝者，皆在宁府门前排班伺候，然后引入宗祠。”</a:t>
            </a:r>
            <a:endParaRPr lang="en-US" altLang="zh-CN" sz="3300" dirty="0">
              <a:latin typeface="+mj-ea"/>
            </a:endParaRPr>
          </a:p>
          <a:p>
            <a:pPr marL="457200" lvl="1" indent="0">
              <a:buNone/>
            </a:pPr>
            <a:r>
              <a:rPr lang="zh-CN" altLang="en-US" sz="3300" dirty="0">
                <a:latin typeface="+mj-ea"/>
              </a:rPr>
              <a:t>   祭祖时各人的位置次序：“贾敬主祭，贾赦陪祭，贾珍献爵，贾琏贾琮献帛，宝玉捧香，贾菖贾菱展拜毯，守焚池。”伴随“青衣乐奏，三献爵，拜兴毕，焚帛奠酒，礼毕，乐止，退出。</a:t>
            </a:r>
            <a:endParaRPr lang="en-US" altLang="zh-CN" sz="3300" dirty="0">
              <a:latin typeface="+mj-ea"/>
            </a:endParaRPr>
          </a:p>
          <a:p>
            <a:pPr marL="457200" lvl="1" indent="0">
              <a:buNone/>
            </a:pPr>
            <a:r>
              <a:rPr lang="zh-CN" altLang="en-US" sz="3300" dirty="0">
                <a:latin typeface="+mj-ea"/>
              </a:rPr>
              <a:t>  之后：“众人围随着贾母至正堂上，影前锦幔高挂，彩屏张护，香烛辉煌。上面正居中悬着宁荣二祖遗像，皆是披蟒腰玉；两边还有几轴列祖遗影。”</a:t>
            </a:r>
            <a:endParaRPr lang="en-US" altLang="zh-CN" sz="3300" dirty="0">
              <a:latin typeface="+mj-ea"/>
            </a:endParaRPr>
          </a:p>
          <a:p>
            <a:pPr lvl="1"/>
            <a:endParaRPr lang="zh-CN" altLang="en-US" dirty="0"/>
          </a:p>
        </p:txBody>
      </p:sp>
    </p:spTree>
    <p:extLst>
      <p:ext uri="{BB962C8B-B14F-4D97-AF65-F5344CB8AC3E}">
        <p14:creationId xmlns:p14="http://schemas.microsoft.com/office/powerpoint/2010/main" val="4072086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AD3A2920-A07D-4409-B473-6D1EE112F2E8}"/>
              </a:ext>
            </a:extLst>
          </p:cNvPr>
          <p:cNvSpPr>
            <a:spLocks noGrp="1"/>
          </p:cNvSpPr>
          <p:nvPr>
            <p:ph idx="1"/>
          </p:nvPr>
        </p:nvSpPr>
        <p:spPr>
          <a:xfrm>
            <a:off x="196948" y="295422"/>
            <a:ext cx="11718387" cy="6921304"/>
          </a:xfrm>
        </p:spPr>
        <p:txBody>
          <a:bodyPr>
            <a:noAutofit/>
          </a:bodyPr>
          <a:lstStyle/>
          <a:p>
            <a:pPr lvl="1"/>
            <a:r>
              <a:rPr lang="zh-CN" altLang="en-US" sz="2800" dirty="0">
                <a:latin typeface="+mj-ea"/>
              </a:rPr>
              <a:t>献祭时：“贾荇贾芷等从内仪门挨次列站，直到正堂廊下。槛外方是贾敬贾赦，槛内是各女眷。众家人小厮皆在仪门之外。”“第一道菜至，传至仪门，贾荇贾芷等便接了，按次传至阶上贾敬手中。贾蓉系长房长孙，独他随女眷在槛内。每贾敬捧菜至，传于贾蓉，贾蓉便传于他妻子，又传于凤姐尤氏诸人，直传至供桌前，方传于王夫人。王夫人传于贾母，贾母方捧放在桌上。”邢夫人作为长媳，“在供桌之西，东向立，同贾母供放”，如此传递，祭品方传至供桌，供祖先享用。“贾母拈香下拜，众人方一齐跪下”，祭礼完毕之后，阖家至荣府给贾母行礼。</a:t>
            </a:r>
            <a:endParaRPr lang="en-US" altLang="zh-CN" sz="2800" dirty="0">
              <a:latin typeface="+mj-ea"/>
            </a:endParaRPr>
          </a:p>
          <a:p>
            <a:pPr lvl="1"/>
            <a:r>
              <a:rPr lang="zh-CN" altLang="en-US" sz="2800" dirty="0">
                <a:latin typeface="+mj-ea"/>
              </a:rPr>
              <a:t>过年时的祭祖要持续至正月十七，在此期间早中晚三遍烧香上供行礼。</a:t>
            </a:r>
            <a:endParaRPr lang="en-US" altLang="zh-CN" sz="2800" dirty="0">
              <a:latin typeface="+mj-ea"/>
            </a:endParaRPr>
          </a:p>
          <a:p>
            <a:pPr lvl="1"/>
            <a:r>
              <a:rPr lang="zh-CN" altLang="en-US" sz="2800" dirty="0">
                <a:latin typeface="+mj-ea"/>
              </a:rPr>
              <a:t>十七那日，送神主，收影像，撤天地供桌，“祖祀已完”。</a:t>
            </a:r>
          </a:p>
        </p:txBody>
      </p:sp>
    </p:spTree>
    <p:extLst>
      <p:ext uri="{BB962C8B-B14F-4D97-AF65-F5344CB8AC3E}">
        <p14:creationId xmlns:p14="http://schemas.microsoft.com/office/powerpoint/2010/main" val="1583951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81284AD-7134-4882-B8B1-6D0C4A042458}"/>
              </a:ext>
            </a:extLst>
          </p:cNvPr>
          <p:cNvSpPr>
            <a:spLocks noGrp="1"/>
          </p:cNvSpPr>
          <p:nvPr>
            <p:ph idx="1"/>
          </p:nvPr>
        </p:nvSpPr>
        <p:spPr>
          <a:xfrm>
            <a:off x="323557" y="337626"/>
            <a:ext cx="11563643" cy="6175716"/>
          </a:xfrm>
        </p:spPr>
        <p:txBody>
          <a:bodyPr>
            <a:noAutofit/>
          </a:bodyPr>
          <a:lstStyle/>
          <a:p>
            <a:r>
              <a:rPr lang="zh-CN" altLang="en-US" sz="3200" dirty="0">
                <a:latin typeface="+mj-ea"/>
              </a:rPr>
              <a:t>贾宝玉对两位丫鬟的私下祭祀：</a:t>
            </a:r>
            <a:endParaRPr lang="en-US" altLang="zh-CN" sz="3200" dirty="0">
              <a:latin typeface="+mj-ea"/>
            </a:endParaRPr>
          </a:p>
          <a:p>
            <a:pPr marL="457200" lvl="1" indent="0">
              <a:buNone/>
            </a:pPr>
            <a:r>
              <a:rPr lang="zh-CN" altLang="en-US" sz="3200" dirty="0">
                <a:latin typeface="+mj-ea"/>
              </a:rPr>
              <a:t>   第四十三回：宝玉“遍身纯素”，瞒过众人，独自到水仙庵给金钏儿烧香奠祭，“命茗烟捧着炉出至后院中”，“一齐来至井台上，将炉放下”，“宝玉掏出香来焚上，含泪施了半礼，回身命收了去。”</a:t>
            </a:r>
            <a:endParaRPr lang="en-US" altLang="zh-CN" sz="3200" dirty="0">
              <a:latin typeface="+mj-ea"/>
            </a:endParaRPr>
          </a:p>
          <a:p>
            <a:pPr marL="457200" lvl="1" indent="0">
              <a:buNone/>
            </a:pPr>
            <a:r>
              <a:rPr lang="zh-CN" altLang="en-US" sz="3200" dirty="0">
                <a:latin typeface="+mj-ea"/>
              </a:rPr>
              <a:t>   第七十八回：宝玉想起小丫鬟说晴雯作了芙蓉花神，“忽又想起死后并未到灵前一祭，如今何不在芙蓉前一祭，岂不尽了礼，比俗人去灵前祭吊又更觉别致”，于是写了一篇</a:t>
            </a:r>
            <a:r>
              <a:rPr lang="en-US" altLang="zh-CN" sz="3200" dirty="0">
                <a:latin typeface="+mj-ea"/>
              </a:rPr>
              <a:t>《</a:t>
            </a:r>
            <a:r>
              <a:rPr lang="zh-CN" altLang="en-US" sz="3200" dirty="0">
                <a:latin typeface="+mj-ea"/>
              </a:rPr>
              <a:t>芙蓉女儿诔</a:t>
            </a:r>
            <a:r>
              <a:rPr lang="en-US" altLang="zh-CN" sz="3200" dirty="0">
                <a:latin typeface="+mj-ea"/>
              </a:rPr>
              <a:t>》</a:t>
            </a:r>
            <a:r>
              <a:rPr lang="zh-CN" altLang="en-US" sz="3200" dirty="0">
                <a:latin typeface="+mj-ea"/>
              </a:rPr>
              <a:t>祭文凭吊晴雯。</a:t>
            </a:r>
            <a:endParaRPr lang="en-US" altLang="zh-CN" sz="3200" dirty="0">
              <a:latin typeface="+mj-ea"/>
            </a:endParaRPr>
          </a:p>
          <a:p>
            <a:pPr marL="457200" lvl="1" indent="0">
              <a:buNone/>
            </a:pPr>
            <a:r>
              <a:rPr lang="zh-CN" altLang="en-US" sz="3200" dirty="0">
                <a:latin typeface="+mj-ea"/>
              </a:rPr>
              <a:t>   第五十八回：藕官烧纸祭奠药官，被发现，宝玉劝说：“逢时按节，只备一个炉，到日随便焚香，一心诚虔，就可感格了。”</a:t>
            </a:r>
          </a:p>
        </p:txBody>
      </p:sp>
    </p:spTree>
    <p:extLst>
      <p:ext uri="{BB962C8B-B14F-4D97-AF65-F5344CB8AC3E}">
        <p14:creationId xmlns:p14="http://schemas.microsoft.com/office/powerpoint/2010/main" val="3781184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C52B4A9-C891-44BE-BB8B-5DDAF481B50C}"/>
              </a:ext>
            </a:extLst>
          </p:cNvPr>
          <p:cNvSpPr>
            <a:spLocks noGrp="1"/>
          </p:cNvSpPr>
          <p:nvPr>
            <p:ph type="title"/>
          </p:nvPr>
        </p:nvSpPr>
        <p:spPr/>
        <p:txBody>
          <a:bodyPr/>
          <a:lstStyle/>
          <a:p>
            <a:r>
              <a:rPr lang="zh-CN" altLang="en-US" dirty="0"/>
              <a:t>二、节庆礼仪</a:t>
            </a:r>
          </a:p>
        </p:txBody>
      </p:sp>
      <p:sp>
        <p:nvSpPr>
          <p:cNvPr id="3" name="内容占位符 2">
            <a:extLst>
              <a:ext uri="{FF2B5EF4-FFF2-40B4-BE49-F238E27FC236}">
                <a16:creationId xmlns:a16="http://schemas.microsoft.com/office/drawing/2014/main" id="{AF442084-0E35-4AC4-BEEA-72750CC22F4A}"/>
              </a:ext>
            </a:extLst>
          </p:cNvPr>
          <p:cNvSpPr>
            <a:spLocks noGrp="1"/>
          </p:cNvSpPr>
          <p:nvPr>
            <p:ph idx="1"/>
          </p:nvPr>
        </p:nvSpPr>
        <p:spPr>
          <a:xfrm>
            <a:off x="211016" y="1252025"/>
            <a:ext cx="11549576" cy="5275383"/>
          </a:xfrm>
        </p:spPr>
        <p:txBody>
          <a:bodyPr>
            <a:normAutofit/>
          </a:bodyPr>
          <a:lstStyle/>
          <a:p>
            <a:r>
              <a:rPr lang="zh-CN" altLang="en-US" sz="2400" dirty="0">
                <a:latin typeface="+mj-ea"/>
              </a:rPr>
              <a:t>岁时节庆：</a:t>
            </a:r>
            <a:endParaRPr lang="en-US" altLang="zh-CN" sz="2400" dirty="0">
              <a:latin typeface="+mj-ea"/>
            </a:endParaRPr>
          </a:p>
          <a:p>
            <a:pPr marL="457200" lvl="1" indent="0">
              <a:buNone/>
            </a:pPr>
            <a:r>
              <a:rPr lang="zh-CN" altLang="en-US" sz="2400" dirty="0">
                <a:latin typeface="+mj-ea"/>
              </a:rPr>
              <a:t>春节：辞岁和拜年</a:t>
            </a:r>
            <a:r>
              <a:rPr lang="en-US" altLang="zh-CN" sz="2400" dirty="0">
                <a:latin typeface="+mj-ea"/>
              </a:rPr>
              <a:t>——</a:t>
            </a:r>
            <a:r>
              <a:rPr lang="zh-CN" altLang="en-US" sz="2400" dirty="0">
                <a:latin typeface="+mj-ea"/>
              </a:rPr>
              <a:t>贾母领儿孙从宁府祭祖回到荣府贾母正室之中，“贾敬贾赦等带领诸子弟进来。</a:t>
            </a:r>
            <a:r>
              <a:rPr lang="en-US" altLang="zh-CN" sz="2400" dirty="0">
                <a:latin typeface="+mj-ea"/>
              </a:rPr>
              <a:t>……</a:t>
            </a:r>
            <a:r>
              <a:rPr lang="zh-CN" altLang="en-US" sz="2400" dirty="0">
                <a:latin typeface="+mj-ea"/>
              </a:rPr>
              <a:t>一面说着，一面男一起，女一起，一起一起俱行过了礼。左右两旁设下交椅，然后又按长幼挨次归坐受礼。两府男妇小厮丫鬟亦按差役上中下行礼毕，散押岁钱、荷包、金银锞，摆上合欢宴来。男东女西归坐，献屠苏酒、合欢汤、吉祥果、如意糕毕”。（第五十三回）</a:t>
            </a:r>
            <a:endParaRPr lang="en-US" altLang="zh-CN" sz="2400" dirty="0">
              <a:latin typeface="+mj-ea"/>
            </a:endParaRPr>
          </a:p>
          <a:p>
            <a:pPr marL="457200" lvl="1" indent="0">
              <a:buNone/>
            </a:pPr>
            <a:r>
              <a:rPr lang="zh-CN" altLang="en-US" sz="2400" dirty="0">
                <a:latin typeface="+mj-ea"/>
              </a:rPr>
              <a:t>元宵：举办家宴、游乐听戏等。</a:t>
            </a:r>
            <a:endParaRPr lang="en-US" altLang="zh-CN" sz="2400" dirty="0">
              <a:latin typeface="+mj-ea"/>
            </a:endParaRPr>
          </a:p>
          <a:p>
            <a:pPr marL="457200" lvl="1" indent="0">
              <a:buNone/>
            </a:pPr>
            <a:r>
              <a:rPr lang="zh-CN" altLang="en-US" sz="2400" dirty="0">
                <a:latin typeface="+mj-ea"/>
              </a:rPr>
              <a:t>端午：元春“叫在清虚观初一到初三打三天平安醮，唱戏献供”，为家人在节前祈福，并让夏太监送来了端午节礼。节礼的规格给贾母、贾政、王夫人、薛姨妈是一种，给宝玉、宝钗的一种，黛玉和迎春姐妹一种，借节礼规格的差别暗含指婚之意。（第二十八回）端阳节当日，“蒲艾簪门，虎符系臂”，“王夫人治了酒席，请薛家母女等赏午”。（第三十一回）</a:t>
            </a:r>
          </a:p>
        </p:txBody>
      </p:sp>
    </p:spTree>
    <p:extLst>
      <p:ext uri="{BB962C8B-B14F-4D97-AF65-F5344CB8AC3E}">
        <p14:creationId xmlns:p14="http://schemas.microsoft.com/office/powerpoint/2010/main" val="1455824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76058EDD-A29E-4DA2-A8F8-3734A611553E}"/>
              </a:ext>
            </a:extLst>
          </p:cNvPr>
          <p:cNvSpPr>
            <a:spLocks noGrp="1"/>
          </p:cNvSpPr>
          <p:nvPr>
            <p:ph idx="1"/>
          </p:nvPr>
        </p:nvSpPr>
        <p:spPr>
          <a:xfrm>
            <a:off x="393895" y="379828"/>
            <a:ext cx="10959905" cy="5797135"/>
          </a:xfrm>
        </p:spPr>
        <p:txBody>
          <a:bodyPr>
            <a:noAutofit/>
          </a:bodyPr>
          <a:lstStyle/>
          <a:p>
            <a:pPr marL="457200" lvl="1" indent="0">
              <a:buNone/>
            </a:pPr>
            <a:r>
              <a:rPr lang="zh-CN" altLang="en-US" sz="2400" dirty="0">
                <a:latin typeface="+mj-ea"/>
              </a:rPr>
              <a:t>中秋：当天早上，贾珍“带领众子侄开祠堂行朔望之礼”，例常祭拜。晚上进行拜月活动，“嘉荫堂前月台上焚着斗香，秉着风烛，陈献着瓜饼及各色果品”，“地下铺着拜毯锦褥”，“贾母盥手上香拜毕，于是大家皆拜过”。然后在凸碧山庄赏月，“凡桌椅形式皆是圆的，特取团圆之意。上面居中贾母坐下，左垂首贾赦、贾珍、贾琏、贾蓉，右垂首贾政、宝玉、贾环、贾兰，团团围坐。”众人击鼓传花，饮酒讲笑话，分瓜吃月饼。（第七十五回）</a:t>
            </a:r>
            <a:endParaRPr lang="en-US" altLang="zh-CN" sz="2400" dirty="0">
              <a:latin typeface="+mj-ea"/>
            </a:endParaRPr>
          </a:p>
          <a:p>
            <a:r>
              <a:rPr lang="zh-CN" altLang="en-US" sz="2400" dirty="0">
                <a:latin typeface="+mj-ea"/>
              </a:rPr>
              <a:t>生日庆典：</a:t>
            </a:r>
            <a:endParaRPr lang="en-US" altLang="zh-CN" sz="2400" dirty="0">
              <a:latin typeface="+mj-ea"/>
            </a:endParaRPr>
          </a:p>
          <a:p>
            <a:pPr marL="457200" lvl="1" indent="0">
              <a:buNone/>
            </a:pPr>
            <a:r>
              <a:rPr lang="zh-CN" altLang="en-US" sz="2400" dirty="0">
                <a:latin typeface="+mj-ea"/>
              </a:rPr>
              <a:t>    贾母八旬之庆：贾母八月初三生日，“议定于七月二十八日起至八月初五日止荣宁两处齐开筵宴，宁国府中单请官客，荣国府中单请堂客”，“二十八日请皇亲附马王公诸公主郡主王妃国君太君夫人等，二十九日便是阁下都府督镇及诰命等，三十日便是诸官长及诰命并远近亲友及堂客。初一日是贾赦的家宴，初二日是贾政，初三日是贾珍贾琏，初四日是贾府中合族长幼大小共凑的家宴。初五日是赖大林之孝等家下管事人等共凑一日。”“自七月上旬，送寿礼者便络绎不绝。”</a:t>
            </a:r>
          </a:p>
        </p:txBody>
      </p:sp>
    </p:spTree>
    <p:extLst>
      <p:ext uri="{BB962C8B-B14F-4D97-AF65-F5344CB8AC3E}">
        <p14:creationId xmlns:p14="http://schemas.microsoft.com/office/powerpoint/2010/main" val="491645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4DD346AE-6A05-4F2A-B6CE-BD0316BF66A2}"/>
              </a:ext>
            </a:extLst>
          </p:cNvPr>
          <p:cNvSpPr>
            <a:spLocks noGrp="1"/>
          </p:cNvSpPr>
          <p:nvPr>
            <p:ph idx="1"/>
          </p:nvPr>
        </p:nvSpPr>
        <p:spPr>
          <a:xfrm>
            <a:off x="337625" y="195944"/>
            <a:ext cx="11465169" cy="6512766"/>
          </a:xfrm>
        </p:spPr>
        <p:txBody>
          <a:bodyPr>
            <a:normAutofit/>
          </a:bodyPr>
          <a:lstStyle/>
          <a:p>
            <a:pPr marL="457200" lvl="1" indent="0">
              <a:buNone/>
            </a:pPr>
            <a:r>
              <a:rPr lang="zh-CN" altLang="en-US" sz="2000" dirty="0">
                <a:latin typeface="+mj-ea"/>
              </a:rPr>
              <a:t>    宝钗生日：“薛大妹妹今年十五岁，虽不是整生日，也算得将笄之年”。“就贾母内院搭了家常小巧戏台，定了一班新出小戏，昆弋两腔皆有”，并“就在贾母上房摆了几席家宴酒席”。（第二十二回）</a:t>
            </a:r>
            <a:endParaRPr lang="en-US" altLang="zh-CN" sz="2000" dirty="0">
              <a:latin typeface="+mj-ea"/>
            </a:endParaRPr>
          </a:p>
          <a:p>
            <a:pPr marL="457200" lvl="1" indent="0">
              <a:buNone/>
            </a:pPr>
            <a:r>
              <a:rPr lang="zh-CN" altLang="en-US" sz="2000" dirty="0">
                <a:latin typeface="+mj-ea"/>
              </a:rPr>
              <a:t>    王熙凤生日：贾母亲自提议“我想往年不拘谁作生日，都是各自送各自的礼，这个也俗了，也觉得很生分似的。今儿我出个新法子，又不生分，又可取乐。”贾母想出学小户人家“凑分子”的主意，共凑了一百五十两有余，交于尤氏来为凤姐操办生日。（第四十三回）</a:t>
            </a:r>
            <a:endParaRPr lang="en-US" altLang="zh-CN" sz="2000" dirty="0">
              <a:latin typeface="+mj-ea"/>
            </a:endParaRPr>
          </a:p>
          <a:p>
            <a:pPr marL="457200" lvl="1" indent="0">
              <a:buNone/>
            </a:pPr>
            <a:r>
              <a:rPr lang="zh-CN" altLang="en-US" sz="2000" dirty="0">
                <a:latin typeface="+mj-ea"/>
              </a:rPr>
              <a:t>    宝玉、宝琴、平儿、邢岫烟生日：宝玉从各处收到各种家常的生日礼物；生日那天宝玉“清晨起来，梳洗已毕，冠带出来。至前厅院中”，已设下天地香烛，宝玉炷了香，行毕礼，奠茶焚纸后，再至宁府中宗祠向祖先行礼，再至月台，朝上遥拜过贾母、贾政、王夫人等，再到尤氏房中行礼，最后才回到荣府。入了大观园，“从李氏起，一一挨着比他长的房中到过”，按年纪辈份一一去行礼。遇到年长的奶妈辈，“虽众人要行礼，也不曾受。”因“王夫人有言，不令年轻人受礼，恐折了福寿，故皆不磕头”。再回到自己房中，接受别人来拜寿祝福。“一群丫头笑进来”，“都抱着红毡笑着走来，说：‘拜寿的挤破了门了，快拿面来我们吃。’”平儿来拜寿，“袭人早在外间安了座，让他坐。平儿便福下去，宝玉作揖不迭。平儿便跪下去，宝玉也忙还跪下，袭人连忙搀起来。又下了一福，宝玉又还了一揖。袭人笑推宝玉：‘你再作揖。’宝玉道：‘已经完了，怎么又作揖？’袭人笑道：‘这是他来给你拜寿。今儿也是他的生日，你也该给他拜寿。’宝玉听了，喜的忙作下揖去，说：‘原来今儿也是姐姐的芳诞。’平儿还万福不迭。（第六十二回）</a:t>
            </a:r>
            <a:endParaRPr lang="en-US" altLang="zh-CN" sz="2000" dirty="0">
              <a:latin typeface="+mj-ea"/>
            </a:endParaRPr>
          </a:p>
          <a:p>
            <a:pPr marL="457200" lvl="1" indent="0">
              <a:buNone/>
            </a:pPr>
            <a:r>
              <a:rPr lang="zh-CN" altLang="en-US" sz="2000" dirty="0">
                <a:latin typeface="+mj-ea"/>
              </a:rPr>
              <a:t>    元春生日：贾母等又按品大妆，摆全副执事进宫朝贺，兼祝元春千秋。（第五十三回）</a:t>
            </a:r>
          </a:p>
        </p:txBody>
      </p:sp>
    </p:spTree>
    <p:extLst>
      <p:ext uri="{BB962C8B-B14F-4D97-AF65-F5344CB8AC3E}">
        <p14:creationId xmlns:p14="http://schemas.microsoft.com/office/powerpoint/2010/main" val="10148014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离子">
  <a:themeElements>
    <a:clrScheme name="离子">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离子">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离子">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7699</TotalTime>
  <Words>4650</Words>
  <Application>Microsoft Office PowerPoint</Application>
  <PresentationFormat>宽屏</PresentationFormat>
  <Paragraphs>84</Paragraphs>
  <Slides>20</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等线</vt:lpstr>
      <vt:lpstr>宋体</vt:lpstr>
      <vt:lpstr>Arial</vt:lpstr>
      <vt:lpstr>Century Gothic</vt:lpstr>
      <vt:lpstr>Wingdings 3</vt:lpstr>
      <vt:lpstr>离子</vt:lpstr>
      <vt:lpstr>第八讲《红楼梦》中的“礼”</vt:lpstr>
      <vt:lpstr>PowerPoint 演示文稿</vt:lpstr>
      <vt:lpstr>一、祭祀礼仪</vt:lpstr>
      <vt:lpstr>PowerPoint 演示文稿</vt:lpstr>
      <vt:lpstr>PowerPoint 演示文稿</vt:lpstr>
      <vt:lpstr>PowerPoint 演示文稿</vt:lpstr>
      <vt:lpstr>二、节庆礼仪</vt:lpstr>
      <vt:lpstr>PowerPoint 演示文稿</vt:lpstr>
      <vt:lpstr>PowerPoint 演示文稿</vt:lpstr>
      <vt:lpstr>三、婚丧礼仪</vt:lpstr>
      <vt:lpstr>PowerPoint 演示文稿</vt:lpstr>
      <vt:lpstr>PowerPoint 演示文稿</vt:lpstr>
      <vt:lpstr>PowerPoint 演示文稿</vt:lpstr>
      <vt:lpstr>PowerPoint 演示文稿</vt:lpstr>
      <vt:lpstr>四、日常礼仪</vt:lpstr>
      <vt:lpstr>PowerPoint 演示文稿</vt:lpstr>
      <vt:lpstr>PowerPoint 演示文稿</vt:lpstr>
      <vt:lpstr>五、国家礼仪</vt:lpstr>
      <vt:lpstr>PowerPoint 演示文稿</vt:lpstr>
      <vt:lpstr>总  结</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第八讲：《红楼梦》中的“礼”</dc:title>
  <dc:creator>Min Gong</dc:creator>
  <cp:lastModifiedBy>1</cp:lastModifiedBy>
  <cp:revision>47</cp:revision>
  <dcterms:created xsi:type="dcterms:W3CDTF">2018-05-18T05:22:18Z</dcterms:created>
  <dcterms:modified xsi:type="dcterms:W3CDTF">2024-06-20T09:32:17Z</dcterms:modified>
</cp:coreProperties>
</file>