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sldIdLst>
    <p:sldId id="300" r:id="rId3"/>
    <p:sldId id="298" r:id="rId4"/>
    <p:sldId id="258" r:id="rId5"/>
    <p:sldId id="301" r:id="rId6"/>
    <p:sldId id="302" r:id="rId7"/>
    <p:sldId id="303" r:id="rId8"/>
    <p:sldId id="310" r:id="rId9"/>
    <p:sldId id="304" r:id="rId10"/>
    <p:sldId id="305" r:id="rId11"/>
    <p:sldId id="306" r:id="rId12"/>
    <p:sldId id="307" r:id="rId13"/>
    <p:sldId id="308" r:id="rId14"/>
    <p:sldId id="309" r:id="rId15"/>
    <p:sldId id="311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33CC"/>
    <a:srgbClr val="FFCC99"/>
    <a:srgbClr val="FF3300"/>
    <a:srgbClr val="C9C2A7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5441"/>
    <p:restoredTop sz="94660"/>
  </p:normalViewPr>
  <p:slideViewPr>
    <p:cSldViewPr showGuides="1">
      <p:cViewPr>
        <p:scale>
          <a:sx n="68" d="100"/>
          <a:sy n="68" d="100"/>
        </p:scale>
        <p:origin x="-379" y="322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8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114506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8950" y="44450"/>
            <a:ext cx="2125663" cy="63103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229350" cy="63103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8950" y="44450"/>
            <a:ext cx="2125663" cy="63103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229350" cy="63103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  <a:p>
            <a:pPr lvl="2"/>
            <a:r>
              <a:rPr lang="zh-CN" altLang="zh-CN" dirty="0"/>
              <a:t>第三级</a:t>
            </a:r>
          </a:p>
          <a:p>
            <a:pPr lvl="3"/>
            <a:r>
              <a:rPr lang="zh-CN" altLang="zh-CN" dirty="0"/>
              <a:t>第四级</a:t>
            </a:r>
          </a:p>
          <a:p>
            <a:pPr lvl="4"/>
            <a:r>
              <a:rPr lang="zh-CN" altLang="zh-CN" dirty="0"/>
              <a:t>第五级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3348038" y="44450"/>
            <a:ext cx="5616575" cy="1219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9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69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29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89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49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 autoUpdateAnimBg="0">
        <p:tmplLst>
          <p:tmpl lvl="1">
            <p:tnLst>
              <p:par>
                <p:cTn presetID="27" presetClass="entr" presetSubtype="0" fill="hold" nodeType="after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1026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1026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1026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7" presetClass="entr" presetSubtype="0" fill="hold" nodeType="after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1026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1026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1026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7" presetClass="entr" presetSubtype="0" fill="hold" nodeType="after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1026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1026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1026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7" presetClass="entr" presetSubtype="0" fill="hold" nodeType="after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1026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1026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1026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7" presetClass="entr" presetSubtype="0" fill="hold" nodeType="after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1026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1026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1026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</p:tmplLst>
      </p:bldP>
      <p:bldP spid="1027" grpId="0" autoUpdateAnimBg="0"/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b="1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b="1">
          <a:solidFill>
            <a:srgbClr val="CC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CC0000"/>
          </a:solidFill>
          <a:latin typeface="+mn-lt"/>
          <a:ea typeface="华文隶书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CC0000"/>
          </a:solidFill>
          <a:latin typeface="+mn-lt"/>
          <a:ea typeface="华文楷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CC0000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CC0000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CC0000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CC0000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CC0000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  <a:p>
            <a:pPr lvl="2"/>
            <a:r>
              <a:rPr lang="zh-CN" altLang="zh-CN" dirty="0"/>
              <a:t>第三级</a:t>
            </a:r>
          </a:p>
          <a:p>
            <a:pPr lvl="3"/>
            <a:r>
              <a:rPr lang="zh-CN" altLang="zh-CN" dirty="0"/>
              <a:t>第四级</a:t>
            </a:r>
          </a:p>
          <a:p>
            <a:pPr lvl="4"/>
            <a:r>
              <a:rPr lang="zh-CN" altLang="zh-CN" dirty="0"/>
              <a:t>第五级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title"/>
          </p:nvPr>
        </p:nvSpPr>
        <p:spPr>
          <a:xfrm>
            <a:off x="3348038" y="44450"/>
            <a:ext cx="5616575" cy="1219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59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19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nimBg="1" autoUpdateAnimBg="0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iterate type="lt">
                    <p:tmPct val="100000"/>
                  </p:iterate>
                  <p:childTnLst>
                    <p:set>
                      <p:cBhvr>
                        <p:cTn dur="1" fill="hold">
                          <p:stCondLst>
                            <p:cond delay="79"/>
                          </p:stCondLst>
                        </p:cTn>
                        <p:tgtEl>
                          <p:spTgt spid="2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iterate type="lt">
                    <p:tmPct val="100000"/>
                  </p:iterate>
                  <p:childTnLst>
                    <p:set>
                      <p:cBhvr>
                        <p:cTn dur="1" fill="hold">
                          <p:stCondLst>
                            <p:cond delay="79"/>
                          </p:stCondLst>
                        </p:cTn>
                        <p:tgtEl>
                          <p:spTgt spid="2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Pct val="100000"/>
                  </p:iterate>
                  <p:childTnLst>
                    <p:set>
                      <p:cBhvr>
                        <p:cTn dur="1" fill="hold">
                          <p:stCondLst>
                            <p:cond delay="79"/>
                          </p:stCondLst>
                        </p:cTn>
                        <p:tgtEl>
                          <p:spTgt spid="2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Pct val="100000"/>
                  </p:iterate>
                  <p:childTnLst>
                    <p:set>
                      <p:cBhvr>
                        <p:cTn dur="1" fill="hold">
                          <p:stCondLst>
                            <p:cond delay="79"/>
                          </p:stCondLst>
                        </p:cTn>
                        <p:tgtEl>
                          <p:spTgt spid="2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Pct val="100000"/>
                  </p:iterate>
                  <p:childTnLst>
                    <p:set>
                      <p:cBhvr>
                        <p:cTn dur="1" fill="hold">
                          <p:stCondLst>
                            <p:cond delay="79"/>
                          </p:stCondLst>
                        </p:cTn>
                        <p:tgtEl>
                          <p:spTgt spid="2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051" grpId="0" animBg="1" autoUpdateAnimBg="0"/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66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b="1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b="1">
          <a:solidFill>
            <a:srgbClr val="CC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CC0000"/>
          </a:solidFill>
          <a:latin typeface="+mn-lt"/>
          <a:ea typeface="华文隶书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CC0000"/>
          </a:solidFill>
          <a:latin typeface="+mn-lt"/>
          <a:ea typeface="华文楷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CC0000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CC0000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CC0000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CC0000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CC0000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3348038" y="115888"/>
            <a:ext cx="5545137" cy="1152525"/>
          </a:xfrm>
          <a:ln/>
        </p:spPr>
        <p:txBody>
          <a:bodyPr vert="horz" wrap="square" lIns="91440" tIns="45720" rIns="91440" bIns="45720" anchor="ctr"/>
          <a:lstStyle/>
          <a:p>
            <a:pPr lvl="0" eaLnBrk="1" hangingPunct="1"/>
            <a:endParaRPr lang="zh-CN" altLang="en-US" dirty="0"/>
          </a:p>
        </p:txBody>
      </p:sp>
      <p:grpSp>
        <p:nvGrpSpPr>
          <p:cNvPr id="7171" name="Group 3"/>
          <p:cNvGrpSpPr/>
          <p:nvPr/>
        </p:nvGrpSpPr>
        <p:grpSpPr>
          <a:xfrm>
            <a:off x="900113" y="1341438"/>
            <a:ext cx="7848600" cy="4465637"/>
            <a:chOff x="0" y="0"/>
            <a:chExt cx="8143932" cy="2955429"/>
          </a:xfrm>
        </p:grpSpPr>
        <p:sp>
          <p:nvSpPr>
            <p:cNvPr id="3078" name="AutoShape 3"/>
            <p:cNvSpPr/>
            <p:nvPr/>
          </p:nvSpPr>
          <p:spPr>
            <a:xfrm>
              <a:off x="0" y="0"/>
              <a:ext cx="8143932" cy="2955429"/>
            </a:xfrm>
            <a:prstGeom prst="roundRect">
              <a:avLst>
                <a:gd name="adj" fmla="val 2449"/>
              </a:avLst>
            </a:prstGeom>
            <a:gradFill rotWithShape="1">
              <a:gsLst>
                <a:gs pos="0">
                  <a:srgbClr val="D9D9D9"/>
                </a:gs>
                <a:gs pos="100000">
                  <a:srgbClr val="40404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3200" b="1">
                  <a:solidFill>
                    <a:srgbClr val="CC000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800" b="1">
                  <a:solidFill>
                    <a:srgbClr val="CC0000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400">
                  <a:solidFill>
                    <a:srgbClr val="CC0000"/>
                  </a:solidFill>
                  <a:latin typeface="+mn-lt"/>
                  <a:ea typeface="华文隶书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2000">
                  <a:solidFill>
                    <a:srgbClr val="CC0000"/>
                  </a:solidFill>
                  <a:latin typeface="+mn-lt"/>
                  <a:ea typeface="华文楷体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rgbClr val="CC0000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3" name="AutoShape 3"/>
            <p:cNvSpPr>
              <a:spLocks noChangeArrowheads="1"/>
            </p:cNvSpPr>
            <p:nvPr/>
          </p:nvSpPr>
          <p:spPr bwMode="auto">
            <a:xfrm>
              <a:off x="3294" y="98759"/>
              <a:ext cx="8137343" cy="2747404"/>
            </a:xfrm>
            <a:prstGeom prst="roundRect">
              <a:avLst>
                <a:gd name="adj" fmla="val 2731"/>
              </a:avLst>
            </a:prstGeom>
            <a:solidFill>
              <a:srgbClr val="F2F2F2">
                <a:alpha val="79999"/>
              </a:srgbClr>
            </a:solidFill>
            <a:ln w="25400" cmpd="sng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Blip>
                  <a:blip r:embed="rId2"/>
                </a:buBlip>
                <a:defRPr sz="3200" b="1">
                  <a:solidFill>
                    <a:srgbClr val="CC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Blip>
                  <a:blip r:embed="rId2"/>
                </a:buBlip>
                <a:defRPr sz="2800" b="1">
                  <a:solidFill>
                    <a:srgbClr val="CC00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Blip>
                  <a:blip r:embed="rId2"/>
                </a:buBlip>
                <a:defRPr sz="2400">
                  <a:solidFill>
                    <a:srgbClr val="CC0000"/>
                  </a:solidFill>
                  <a:latin typeface="Arial" panose="020B0604020202020204" pitchFamily="34" charset="0"/>
                  <a:ea typeface="华文隶书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rgbClr val="CC0000"/>
                  </a:solidFill>
                  <a:latin typeface="Arial" panose="020B0604020202020204" pitchFamily="34" charset="0"/>
                  <a:ea typeface="华文楷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Blip>
                  <a:blip r:embed="rId2"/>
                </a:buBlip>
                <a:defRPr sz="1600">
                  <a:solidFill>
                    <a:srgbClr val="CC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rgbClr val="CC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rgbClr val="CC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rgbClr val="CC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rgbClr val="CC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rPr>
                <a:t>第七讲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rPr>
                <a:t>《</a:t>
              </a:r>
              <a:r>
                <a:rPr kumimoji="0" lang="zh-CN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rPr>
                <a:t>红楼梦</a:t>
              </a: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rPr>
                <a:t>》</a:t>
              </a:r>
              <a:r>
                <a:rPr kumimoji="0" lang="zh-CN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rPr>
                <a:t>的茶文化</a:t>
              </a:r>
            </a:p>
          </p:txBody>
        </p:sp>
      </p:grpSp>
      <p:pic>
        <p:nvPicPr>
          <p:cNvPr id="3076" name="Picture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925" y="4868863"/>
            <a:ext cx="2814638" cy="1927225"/>
          </a:xfrm>
          <a:ln/>
        </p:spPr>
      </p:pic>
      <p:pic>
        <p:nvPicPr>
          <p:cNvPr id="3077" name="Picture 7" descr="2008518225320775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453313" y="4365625"/>
            <a:ext cx="1225550" cy="122555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9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9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913" y="0"/>
            <a:ext cx="1431925" cy="121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19075" y="908050"/>
            <a:ext cx="8785225" cy="56943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红楼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茶俗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定亲茶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：旧时女子受聘叫“吃茶”。（宋）陆游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老学庵笔记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卷四：辰沅靖州未婚男女，联袂踏歌：“小娘子，叶底花，无事出来吃盏茶。”（明）郎瑛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七修类稿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卷四十六：“种茶下子，不可移植，移植则不复生也。故女子受聘，谓之吃茶。”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牡丹亭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圆驾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：“（杜丽娘）俺，俺，逗寒食吃了他茶。”（清）福格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听雨丛谈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卷八：“今婚礼行聘，以茶叶为币。满汉之俗皆然，且非正室不用。今八旗纳聘，虽不用茶，而必曰下茶，存其名也。”清代民间有语：“好女不吃两家茶”。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凤姐笑道：“倒求你，你倒说这些闲话，吃茶吃水的。你既吃了我们家的茶，怎么还不给我们家作媳妇？”（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红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第二五回）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体己茶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：钗、黛与妙玉品茶栊翠庵。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年茶与奠茶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以茶赠友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红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回，王熙凤送暹罗茶给林黛玉；第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回，写宝玉给黛玉送茶。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813" y="280988"/>
            <a:ext cx="1676400" cy="1419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323850" y="1196975"/>
            <a:ext cx="8351838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饮茶的环境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原来这藕香榭盖在池中，四面有窗，左右有曲廊可通，亦是跨水接岸，后面又有曲折竹桥暗接。众人上了竹桥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……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一时进入榭中，只见栏杆外另放着两张竹案，一个上面设着杯箸酒具，一个上头设着茶筅茶盂各色茶具。那边有两三个丫头煽风炉煮茶，这一边另外几个丫头也煽风炉烫酒呢。贾母喜的忙问：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‘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这茶想的到，且是地方，东西都干净。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’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”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红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第三八回）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50" y="333375"/>
            <a:ext cx="1682750" cy="1420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468313" y="1484313"/>
            <a:ext cx="8351838" cy="44624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红楼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茶事与人事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沈从文对妙玉茶具的理解，以茶具写人：俗语有云：“假不假？班包假；真不真？肉挨心。”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妙玉做作、势利、虚假。点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犀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qiao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透底假。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周汝昌：“我以为，特笔写出给钗、黛二人使用的这两只怪杯，其寓意似乎不好全都推之于妙玉自己一人，还应该从钗、黛二人身上著眼，才不失作者愿意。”宝钗用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ban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瓟斝”暗写其性情是“班包假”；黛玉用“点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犀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qiao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暗写其性格是“性蹊跷，”多疑、小性儿。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"/>
          <p:cNvSpPr/>
          <p:nvPr/>
        </p:nvSpPr>
        <p:spPr>
          <a:xfrm>
            <a:off x="285750" y="1628775"/>
            <a:ext cx="8670925" cy="5016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 b="1">
                <a:solidFill>
                  <a:srgbClr val="CC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 b="1">
                <a:solidFill>
                  <a:srgbClr val="CC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rgbClr val="CC0000"/>
                </a:solidFill>
                <a:latin typeface="+mn-lt"/>
                <a:ea typeface="华文隶书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CC0000"/>
                </a:solidFill>
                <a:latin typeface="+mn-lt"/>
                <a:ea typeface="华文楷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rgbClr val="CC0000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i="1" dirty="0">
                <a:solidFill>
                  <a:schemeClr val="tx1"/>
                </a:solidFill>
                <a:ea typeface="宋体" panose="02010600030101010101" pitchFamily="2" charset="-122"/>
              </a:rPr>
              <a:t>凤姐与贾蓉：</a:t>
            </a:r>
            <a:r>
              <a:rPr lang="zh-CN" altLang="en-US" sz="2000" b="0" dirty="0">
                <a:solidFill>
                  <a:schemeClr val="tx1"/>
                </a:solidFill>
                <a:ea typeface="宋体" panose="02010600030101010101" pitchFamily="2" charset="-122"/>
              </a:rPr>
              <a:t>贾蓉忙复身转来，垂手侍立，听何指示。那凤姐只管慢慢的吃茶，出了半日的神，又笑道：“罢了，你且去罢。晚饭后你来再说罢。这会子有人，我也没精神了。”贾蓉应了一声，方慢慢的退去。（</a:t>
            </a:r>
            <a:r>
              <a:rPr lang="en-US" altLang="zh-CN" sz="2000" b="0" dirty="0">
                <a:solidFill>
                  <a:schemeClr val="tx1"/>
                </a:solidFill>
                <a:ea typeface="宋体" panose="02010600030101010101" pitchFamily="2" charset="-122"/>
              </a:rPr>
              <a:t>《</a:t>
            </a:r>
            <a:r>
              <a:rPr lang="zh-CN" altLang="en-US" sz="2000" b="0" dirty="0">
                <a:solidFill>
                  <a:schemeClr val="tx1"/>
                </a:solidFill>
                <a:ea typeface="宋体" panose="02010600030101010101" pitchFamily="2" charset="-122"/>
              </a:rPr>
              <a:t>红</a:t>
            </a:r>
            <a:r>
              <a:rPr lang="en-US" altLang="zh-CN" sz="2000" b="0" dirty="0">
                <a:solidFill>
                  <a:schemeClr val="tx1"/>
                </a:solidFill>
                <a:ea typeface="宋体" panose="02010600030101010101" pitchFamily="2" charset="-122"/>
              </a:rPr>
              <a:t>》</a:t>
            </a:r>
            <a:r>
              <a:rPr lang="zh-CN" altLang="en-US" sz="2000" b="0" dirty="0">
                <a:solidFill>
                  <a:schemeClr val="tx1"/>
                </a:solidFill>
                <a:ea typeface="宋体" panose="02010600030101010101" pitchFamily="2" charset="-122"/>
              </a:rPr>
              <a:t>第六回）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i="1" dirty="0">
                <a:solidFill>
                  <a:schemeClr val="tx1"/>
                </a:solidFill>
                <a:ea typeface="宋体" panose="02010600030101010101" pitchFamily="2" charset="-122"/>
              </a:rPr>
              <a:t>晴雯与麝月</a:t>
            </a:r>
            <a:r>
              <a:rPr lang="zh-CN" altLang="en-US" sz="2000" b="0" dirty="0">
                <a:solidFill>
                  <a:schemeClr val="tx1"/>
                </a:solidFill>
                <a:ea typeface="宋体" panose="02010600030101010101" pitchFamily="2" charset="-122"/>
              </a:rPr>
              <a:t>：晴雯道：“好妹妹，明儿晚上你别动，我伏侍你一夜，如何？”麝月听说，只得也伏侍他漱了口，倒了半碗茶与他吃过。（</a:t>
            </a:r>
            <a:r>
              <a:rPr lang="en-US" altLang="zh-CN" sz="2000" b="0" dirty="0">
                <a:solidFill>
                  <a:schemeClr val="tx1"/>
                </a:solidFill>
                <a:ea typeface="宋体" panose="02010600030101010101" pitchFamily="2" charset="-122"/>
              </a:rPr>
              <a:t>《</a:t>
            </a:r>
            <a:r>
              <a:rPr lang="zh-CN" altLang="en-US" sz="2000" b="0" dirty="0">
                <a:solidFill>
                  <a:schemeClr val="tx1"/>
                </a:solidFill>
                <a:ea typeface="宋体" panose="02010600030101010101" pitchFamily="2" charset="-122"/>
              </a:rPr>
              <a:t>红</a:t>
            </a:r>
            <a:r>
              <a:rPr lang="en-US" altLang="zh-CN" sz="2000" b="0" dirty="0">
                <a:solidFill>
                  <a:schemeClr val="tx1"/>
                </a:solidFill>
                <a:ea typeface="宋体" panose="02010600030101010101" pitchFamily="2" charset="-122"/>
              </a:rPr>
              <a:t>》</a:t>
            </a:r>
            <a:r>
              <a:rPr lang="zh-CN" altLang="en-US" sz="2000" b="0" dirty="0">
                <a:solidFill>
                  <a:schemeClr val="tx1"/>
                </a:solidFill>
                <a:ea typeface="宋体" panose="02010600030101010101" pitchFamily="2" charset="-122"/>
              </a:rPr>
              <a:t>第五一回）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i="1" dirty="0">
                <a:solidFill>
                  <a:schemeClr val="tx1"/>
                </a:solidFill>
                <a:ea typeface="宋体" panose="02010600030101010101" pitchFamily="2" charset="-122"/>
              </a:rPr>
              <a:t>晴雯之死时</a:t>
            </a:r>
            <a:r>
              <a:rPr lang="zh-CN" altLang="en-US" sz="2000" b="0" dirty="0">
                <a:solidFill>
                  <a:schemeClr val="tx1"/>
                </a:solidFill>
                <a:ea typeface="宋体" panose="02010600030101010101" pitchFamily="2" charset="-122"/>
              </a:rPr>
              <a:t>：宝玉看时，虽有个黑沙吊子，却不像个茶壶。只得桌上去拿了一个碗，也甚大甚粗，不像个茶碗，未到手内，先就闻得油膻之气。宝玉只得拿了来，先拿些水洗了两次，复又用水汕过，方提起沙壶斟了半碗。看时，绛红的，也太不成茶。晴雯扶枕道：“快给我喝一口罢！这就是茶了。那里比得咱们的茶！”宝玉听说，先自己尝了一尝，并无清香，且无茶味，只一味苦涩，略有茶意而已。尝毕，方递与晴雯。只见晴雯如得了甘露一般，一气都灌下去了。（</a:t>
            </a:r>
            <a:r>
              <a:rPr lang="en-US" altLang="zh-CN" sz="2000" b="0" dirty="0">
                <a:solidFill>
                  <a:schemeClr val="tx1"/>
                </a:solidFill>
                <a:ea typeface="宋体" panose="02010600030101010101" pitchFamily="2" charset="-122"/>
              </a:rPr>
              <a:t>《</a:t>
            </a:r>
            <a:r>
              <a:rPr lang="zh-CN" altLang="en-US" sz="2000" b="0" dirty="0">
                <a:solidFill>
                  <a:schemeClr val="tx1"/>
                </a:solidFill>
                <a:ea typeface="宋体" panose="02010600030101010101" pitchFamily="2" charset="-122"/>
              </a:rPr>
              <a:t>红</a:t>
            </a:r>
            <a:r>
              <a:rPr lang="en-US" altLang="zh-CN" sz="2000" b="0" dirty="0">
                <a:solidFill>
                  <a:schemeClr val="tx1"/>
                </a:solidFill>
                <a:ea typeface="宋体" panose="02010600030101010101" pitchFamily="2" charset="-122"/>
              </a:rPr>
              <a:t>》</a:t>
            </a:r>
            <a:r>
              <a:rPr lang="zh-CN" altLang="en-US" sz="2000" b="0" dirty="0">
                <a:solidFill>
                  <a:schemeClr val="tx1"/>
                </a:solidFill>
                <a:ea typeface="宋体" panose="02010600030101010101" pitchFamily="2" charset="-122"/>
              </a:rPr>
              <a:t>第七七回）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i="1" dirty="0">
                <a:solidFill>
                  <a:schemeClr val="tx1"/>
                </a:solidFill>
                <a:ea typeface="宋体" panose="02010600030101010101" pitchFamily="2" charset="-122"/>
              </a:rPr>
              <a:t>“千红一窟”茶与小说主题之一</a:t>
            </a:r>
            <a:r>
              <a:rPr lang="zh-CN" altLang="en-US" sz="2000" b="0" dirty="0">
                <a:solidFill>
                  <a:schemeClr val="tx1"/>
                </a:solidFill>
                <a:ea typeface="宋体" panose="02010600030101010101" pitchFamily="2" charset="-122"/>
              </a:rPr>
              <a:t>：大家入座，小丫鬟捧上茶来。宝玉自觉清香异味，纯美非常，因又问何名。警幻道：“此茶出在放春山遣香洞，又以仙花灵叶上所带之宿露而烹，此茶名曰‘千红一窟’。”宝玉听了，点头称赏。（</a:t>
            </a:r>
            <a:r>
              <a:rPr lang="en-US" altLang="zh-CN" sz="2000" b="0" dirty="0">
                <a:solidFill>
                  <a:schemeClr val="tx1"/>
                </a:solidFill>
                <a:ea typeface="宋体" panose="02010600030101010101" pitchFamily="2" charset="-122"/>
              </a:rPr>
              <a:t>《</a:t>
            </a:r>
            <a:r>
              <a:rPr lang="zh-CN" altLang="en-US" sz="2000" b="0" dirty="0">
                <a:solidFill>
                  <a:schemeClr val="tx1"/>
                </a:solidFill>
                <a:ea typeface="宋体" panose="02010600030101010101" pitchFamily="2" charset="-122"/>
              </a:rPr>
              <a:t>红</a:t>
            </a:r>
            <a:r>
              <a:rPr lang="en-US" altLang="zh-CN" sz="2000" b="0" dirty="0">
                <a:solidFill>
                  <a:schemeClr val="tx1"/>
                </a:solidFill>
                <a:ea typeface="宋体" panose="02010600030101010101" pitchFamily="2" charset="-122"/>
              </a:rPr>
              <a:t>》</a:t>
            </a:r>
            <a:r>
              <a:rPr lang="zh-CN" altLang="en-US" sz="2000" b="0" dirty="0">
                <a:solidFill>
                  <a:schemeClr val="tx1"/>
                </a:solidFill>
                <a:ea typeface="宋体" panose="02010600030101010101" pitchFamily="2" charset="-122"/>
              </a:rPr>
              <a:t>第五回）</a:t>
            </a: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888" y="188913"/>
            <a:ext cx="1347787" cy="1138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16238" y="836613"/>
            <a:ext cx="4032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红楼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茶事与人事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99792" y="1124744"/>
            <a:ext cx="5616575" cy="858986"/>
          </a:xfrm>
        </p:spPr>
        <p:txBody>
          <a:bodyPr/>
          <a:lstStyle/>
          <a:p>
            <a:r>
              <a:rPr lang="en-US" altLang="zh-CN" dirty="0">
                <a:solidFill>
                  <a:schemeClr val="tx2"/>
                </a:solidFill>
              </a:rPr>
              <a:t>《</a:t>
            </a:r>
            <a:r>
              <a:rPr lang="zh-CN" altLang="en-US" dirty="0">
                <a:solidFill>
                  <a:schemeClr val="tx2"/>
                </a:solidFill>
              </a:rPr>
              <a:t>红楼</a:t>
            </a:r>
            <a:r>
              <a:rPr lang="en-US" altLang="zh-CN" dirty="0">
                <a:solidFill>
                  <a:schemeClr val="tx2"/>
                </a:solidFill>
              </a:rPr>
              <a:t>》</a:t>
            </a:r>
            <a:r>
              <a:rPr lang="zh-CN" altLang="en-US" dirty="0">
                <a:solidFill>
                  <a:schemeClr val="tx2"/>
                </a:solidFill>
              </a:rPr>
              <a:t>茶事与人事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5230019"/>
          </a:xfrm>
        </p:spPr>
        <p:txBody>
          <a:bodyPr/>
          <a:lstStyle/>
          <a:p>
            <a:r>
              <a:rPr lang="zh-CN" altLang="en-US" smtClean="0">
                <a:solidFill>
                  <a:schemeClr val="tx2"/>
                </a:solidFill>
              </a:rPr>
              <a:t>经典片断细读：</a:t>
            </a:r>
            <a:endParaRPr lang="en-US" altLang="zh-CN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2"/>
                </a:solidFill>
              </a:rPr>
              <a:t>《</a:t>
            </a:r>
            <a:r>
              <a:rPr lang="zh-CN" altLang="en-US" dirty="0" smtClean="0">
                <a:solidFill>
                  <a:schemeClr val="tx2"/>
                </a:solidFill>
              </a:rPr>
              <a:t>红楼梦</a:t>
            </a:r>
            <a:r>
              <a:rPr lang="en-US" altLang="zh-CN" dirty="0" smtClean="0">
                <a:solidFill>
                  <a:schemeClr val="tx2"/>
                </a:solidFill>
              </a:rPr>
              <a:t>》</a:t>
            </a:r>
            <a:r>
              <a:rPr lang="zh-CN" altLang="en-US" dirty="0" smtClean="0">
                <a:solidFill>
                  <a:schemeClr val="tx2"/>
                </a:solidFill>
              </a:rPr>
              <a:t>第三回林黛玉入贾府第一次喝茶：既写黛玉冰雪聪明之秉性，又写贵族世家文化。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0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0851822531930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266825"/>
            <a:ext cx="1225550" cy="1225550"/>
          </a:xfrm>
          <a:ln/>
        </p:spPr>
      </p:pic>
      <p:sp>
        <p:nvSpPr>
          <p:cNvPr id="4099" name="Line 4"/>
          <p:cNvSpPr/>
          <p:nvPr/>
        </p:nvSpPr>
        <p:spPr>
          <a:xfrm>
            <a:off x="2362200" y="2112963"/>
            <a:ext cx="4800600" cy="0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4100" name="Text Box 5"/>
          <p:cNvSpPr txBox="1"/>
          <p:nvPr/>
        </p:nvSpPr>
        <p:spPr>
          <a:xfrm>
            <a:off x="3429000" y="1624013"/>
            <a:ext cx="27098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>
                <a:solidFill>
                  <a:srgbClr val="CC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 b="1">
                <a:solidFill>
                  <a:srgbClr val="CC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CC0000"/>
                </a:solidFill>
                <a:latin typeface="+mn-lt"/>
                <a:ea typeface="华文隶书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CC0000"/>
                </a:solidFill>
                <a:latin typeface="+mn-lt"/>
                <a:ea typeface="华文楷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CC0000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0033CC"/>
                </a:solidFill>
              </a:rPr>
              <a:t>中国茶文化追溯</a:t>
            </a:r>
          </a:p>
        </p:txBody>
      </p:sp>
      <p:sp>
        <p:nvSpPr>
          <p:cNvPr id="4101" name="Line 6"/>
          <p:cNvSpPr/>
          <p:nvPr/>
        </p:nvSpPr>
        <p:spPr>
          <a:xfrm>
            <a:off x="2362200" y="2951163"/>
            <a:ext cx="4800600" cy="0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4102" name="Line 7"/>
          <p:cNvSpPr/>
          <p:nvPr/>
        </p:nvSpPr>
        <p:spPr>
          <a:xfrm>
            <a:off x="2363788" y="3787775"/>
            <a:ext cx="4799012" cy="1588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4103" name="Text Box 9"/>
          <p:cNvSpPr txBox="1"/>
          <p:nvPr/>
        </p:nvSpPr>
        <p:spPr>
          <a:xfrm>
            <a:off x="3429000" y="2486025"/>
            <a:ext cx="34305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>
                <a:solidFill>
                  <a:srgbClr val="CC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 b="1">
                <a:solidFill>
                  <a:srgbClr val="CC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CC0000"/>
                </a:solidFill>
                <a:latin typeface="+mn-lt"/>
                <a:ea typeface="华文隶书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CC0000"/>
                </a:solidFill>
                <a:latin typeface="+mn-lt"/>
                <a:ea typeface="华文楷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CC0000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0033CC"/>
                </a:solidFill>
              </a:rPr>
              <a:t>《</a:t>
            </a:r>
            <a:r>
              <a:rPr lang="zh-CN" altLang="en-US" sz="2800" dirty="0">
                <a:solidFill>
                  <a:srgbClr val="0033CC"/>
                </a:solidFill>
              </a:rPr>
              <a:t>红楼梦</a:t>
            </a:r>
            <a:r>
              <a:rPr lang="en-US" altLang="zh-CN" sz="2800" dirty="0">
                <a:solidFill>
                  <a:srgbClr val="0033CC"/>
                </a:solidFill>
              </a:rPr>
              <a:t>》</a:t>
            </a:r>
            <a:r>
              <a:rPr lang="zh-CN" altLang="en-US" sz="2800" dirty="0">
                <a:solidFill>
                  <a:srgbClr val="0033CC"/>
                </a:solidFill>
              </a:rPr>
              <a:t>的茶文化</a:t>
            </a:r>
          </a:p>
        </p:txBody>
      </p:sp>
      <p:sp>
        <p:nvSpPr>
          <p:cNvPr id="4104" name="Text Box 10"/>
          <p:cNvSpPr txBox="1"/>
          <p:nvPr/>
        </p:nvSpPr>
        <p:spPr>
          <a:xfrm>
            <a:off x="3276600" y="3325813"/>
            <a:ext cx="41751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>
                <a:solidFill>
                  <a:srgbClr val="CC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 b="1">
                <a:solidFill>
                  <a:srgbClr val="CC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CC0000"/>
                </a:solidFill>
                <a:latin typeface="+mn-lt"/>
                <a:ea typeface="华文隶书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CC0000"/>
                </a:solidFill>
                <a:latin typeface="+mn-lt"/>
                <a:ea typeface="华文楷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CC0000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0033CC"/>
                </a:solidFill>
              </a:rPr>
              <a:t>《</a:t>
            </a:r>
            <a:r>
              <a:rPr lang="zh-CN" altLang="en-US" sz="2800" dirty="0">
                <a:solidFill>
                  <a:srgbClr val="0033CC"/>
                </a:solidFill>
              </a:rPr>
              <a:t>红楼梦</a:t>
            </a:r>
            <a:r>
              <a:rPr lang="en-US" altLang="zh-CN" sz="2800" dirty="0">
                <a:solidFill>
                  <a:srgbClr val="0033CC"/>
                </a:solidFill>
              </a:rPr>
              <a:t>》</a:t>
            </a:r>
            <a:r>
              <a:rPr lang="zh-CN" altLang="en-US" sz="2800" dirty="0">
                <a:solidFill>
                  <a:srgbClr val="0033CC"/>
                </a:solidFill>
              </a:rPr>
              <a:t>的茶事与人事</a:t>
            </a:r>
          </a:p>
        </p:txBody>
      </p:sp>
      <p:pic>
        <p:nvPicPr>
          <p:cNvPr id="4105" name="Picture 13" descr="200851822531930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2060575"/>
            <a:ext cx="1225550" cy="1225550"/>
          </a:xfrm>
          <a:ln/>
        </p:spPr>
      </p:pic>
      <p:pic>
        <p:nvPicPr>
          <p:cNvPr id="4106" name="Picture 14" descr="20085182253193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2921000"/>
            <a:ext cx="1225550" cy="1225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9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0851822532254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5373688"/>
            <a:ext cx="1871663" cy="1584325"/>
          </a:xfrm>
          <a:ln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27088" y="476250"/>
            <a:ext cx="8066088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中国茶文化追溯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茶文化的萌芽阶段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：汉魏六朝时期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茶文化的正式形成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：唐代，陆羽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茶经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茶文化的发达时期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：宋、元、明三朝。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苏东坡名句“从来佳茗似佳人”，代表了宋及以后的文人墨客，将品茶作为精神享受的明显倾向。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宋代茶俗与茶器。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宋代茶文化的东传。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宋代对外战争与茶叶输出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茶的对外贸易繁荣时期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：清代茶的输入与输出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BBC《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与维多利亚品香茗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：中国茶叶输出与英国全民茶文化的形成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725" y="188913"/>
            <a:ext cx="1878013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50825" y="984250"/>
            <a:ext cx="8697913" cy="56943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红楼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茶品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六安茶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：绿茶系列，明代就已出名，清代为贡品。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明万历年时刘若愚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明宫史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论茶：“茶则六安松萝。”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清代陈康祺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燕下乡脞录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：“旧例：礼部主客司，岁额六安州霍山县，进芽茶七百斤，计四百袋，袋重一斤十二两，由安徽布政司解部，其奉檄榷茶者，则六安州学正也。”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六安茶为贡品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老君眉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，红茶系列：近人徐珂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清稗类钞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茶肆品茶’条云：“茶肆所售之茶，有红茶、绿茶两大别。红者曰乌龙、曰寿眉、曰红梅；绿者曰雨前、曰明前、曰本山。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女儿茶、普洱茶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：清人张泓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滇南新语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：“普洱茶珍品，则有毛尖、芽茶、女儿之号。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女儿茶亦芽茶之类，取于谷雨后，以一斤至十斤为团，皆夷女采治，货银以积为奁资，故名。”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枫露茶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：大概为红茶、普洱系列，“三四次出色”。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25" y="219075"/>
            <a:ext cx="1435100" cy="1106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323850" y="908050"/>
            <a:ext cx="8315325" cy="56943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红楼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茶食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茶果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红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第七回宝玉初会秦钟，“一时摆上茶果”。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红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第八回宝玉、黛玉探望宝钗病，薛姨妈满心喜欢，“摆了几样细茶果来留他们吃茶”。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茶面子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红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第七五回尤氏到稻香村看李纹病：“李纨对她说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:‘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昨日他姨娘送来的好茶面子，倒是对碗来你喝罢。’”茶面是熬粗茶叶。兑入炒面，再加芝麻酱混合而成的。吃时冲入热水调和即成。它有茶的清香，炒面的焦香，是一种风味小吃，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茶泡饭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红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第四九回众姐妹芦雪庭赏雪作诗。宝玉等不及饭菜上桌，“只拿茶泡了一碗饭，就着野鸡瓜凿忙忙的咽完了”。茶泡饭是将饭煮好后，再倒入适量泡好的茶水，取其解腻消食之功。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900" y="238125"/>
            <a:ext cx="1435100" cy="1214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矩形 1"/>
          <p:cNvSpPr/>
          <p:nvPr/>
        </p:nvSpPr>
        <p:spPr>
          <a:xfrm>
            <a:off x="107950" y="1452563"/>
            <a:ext cx="8928100" cy="4894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>
                <a:solidFill>
                  <a:srgbClr val="CC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 b="1">
                <a:solidFill>
                  <a:srgbClr val="CC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CC0000"/>
                </a:solidFill>
                <a:latin typeface="+mn-lt"/>
                <a:ea typeface="华文隶书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CC0000"/>
                </a:solidFill>
                <a:latin typeface="+mn-lt"/>
                <a:ea typeface="华文楷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CC0000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2400" b="0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0" dirty="0">
                <a:solidFill>
                  <a:schemeClr val="tx1"/>
                </a:solidFill>
                <a:ea typeface="宋体" panose="02010600030101010101" pitchFamily="2" charset="-122"/>
              </a:rPr>
              <a:t>      </a:t>
            </a:r>
            <a:r>
              <a:rPr lang="en-US" altLang="zh-CN" sz="2400" b="0" dirty="0">
                <a:solidFill>
                  <a:schemeClr val="tx1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2400" b="0" dirty="0">
                <a:solidFill>
                  <a:schemeClr val="tx1"/>
                </a:solidFill>
                <a:ea typeface="宋体" panose="02010600030101010101" pitchFamily="2" charset="-122"/>
              </a:rPr>
              <a:t>平儿站在炕沿边，捧着小小的一个填漆茶盘，盘内一个小盖钟。凤姐也不接茶，也不抬头，只管拨手炉内的灰。</a:t>
            </a:r>
            <a:r>
              <a:rPr lang="en-US" altLang="zh-CN" sz="2400" b="0" dirty="0">
                <a:solidFill>
                  <a:schemeClr val="tx1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2400" b="0" dirty="0">
                <a:solidFill>
                  <a:schemeClr val="tx1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2400" b="0" dirty="0">
                <a:solidFill>
                  <a:schemeClr val="tx1"/>
                </a:solidFill>
                <a:ea typeface="宋体" panose="02010600030101010101" pitchFamily="2" charset="-122"/>
              </a:rPr>
              <a:t>《</a:t>
            </a:r>
            <a:r>
              <a:rPr lang="zh-CN" altLang="en-US" sz="2400" b="0" dirty="0">
                <a:solidFill>
                  <a:schemeClr val="tx1"/>
                </a:solidFill>
                <a:ea typeface="宋体" panose="02010600030101010101" pitchFamily="2" charset="-122"/>
              </a:rPr>
              <a:t>红</a:t>
            </a:r>
            <a:r>
              <a:rPr lang="en-US" altLang="zh-CN" sz="2400" b="0" dirty="0">
                <a:solidFill>
                  <a:schemeClr val="tx1"/>
                </a:solidFill>
                <a:ea typeface="宋体" panose="02010600030101010101" pitchFamily="2" charset="-122"/>
              </a:rPr>
              <a:t>》</a:t>
            </a:r>
            <a:r>
              <a:rPr lang="zh-CN" altLang="en-US" sz="2400" b="0" dirty="0">
                <a:solidFill>
                  <a:schemeClr val="tx1"/>
                </a:solidFill>
                <a:ea typeface="宋体" panose="02010600030101010101" pitchFamily="2" charset="-122"/>
              </a:rPr>
              <a:t>第六回）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0" dirty="0">
                <a:solidFill>
                  <a:schemeClr val="tx1"/>
                </a:solidFill>
                <a:ea typeface="宋体" panose="02010600030101010101" pitchFamily="2" charset="-122"/>
              </a:rPr>
              <a:t>      </a:t>
            </a:r>
            <a:r>
              <a:rPr lang="en-US" altLang="zh-CN" sz="2400" b="0" dirty="0">
                <a:solidFill>
                  <a:schemeClr val="tx1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2400" b="0" dirty="0">
                <a:solidFill>
                  <a:schemeClr val="tx1"/>
                </a:solidFill>
                <a:ea typeface="宋体" panose="02010600030101010101" pitchFamily="2" charset="-122"/>
              </a:rPr>
              <a:t>只见妙玉亲自捧了一个海棠花式雕漆填金云龙献寿的小茶盘，里面放一个成窑五彩小盖钟，捧与贾母。然后众人都是一色官窑脱胎填白盖碗</a:t>
            </a:r>
            <a:r>
              <a:rPr lang="en-US" altLang="zh-CN" sz="2400" b="0" dirty="0">
                <a:solidFill>
                  <a:schemeClr val="tx1"/>
                </a:solidFill>
                <a:ea typeface="宋体" panose="02010600030101010101" pitchFamily="2" charset="-122"/>
              </a:rPr>
              <a:t>”。</a:t>
            </a:r>
            <a:r>
              <a:rPr lang="zh-CN" altLang="en-US" sz="2400" b="0" dirty="0">
                <a:solidFill>
                  <a:schemeClr val="tx1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2400" b="0" dirty="0">
                <a:solidFill>
                  <a:schemeClr val="tx1"/>
                </a:solidFill>
                <a:ea typeface="宋体" panose="02010600030101010101" pitchFamily="2" charset="-122"/>
              </a:rPr>
              <a:t>《</a:t>
            </a:r>
            <a:r>
              <a:rPr lang="zh-CN" altLang="en-US" sz="2400" b="0" dirty="0">
                <a:solidFill>
                  <a:schemeClr val="tx1"/>
                </a:solidFill>
                <a:ea typeface="宋体" panose="02010600030101010101" pitchFamily="2" charset="-122"/>
              </a:rPr>
              <a:t>红</a:t>
            </a:r>
            <a:r>
              <a:rPr lang="en-US" altLang="zh-CN" sz="2400" b="0" dirty="0">
                <a:solidFill>
                  <a:schemeClr val="tx1"/>
                </a:solidFill>
                <a:ea typeface="宋体" panose="02010600030101010101" pitchFamily="2" charset="-122"/>
              </a:rPr>
              <a:t>》</a:t>
            </a:r>
            <a:r>
              <a:rPr lang="zh-CN" altLang="en-US" sz="2400" b="0" dirty="0">
                <a:solidFill>
                  <a:schemeClr val="tx1"/>
                </a:solidFill>
                <a:ea typeface="宋体" panose="02010600030101010101" pitchFamily="2" charset="-122"/>
              </a:rPr>
              <a:t>第四一回）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0" dirty="0">
                <a:solidFill>
                  <a:schemeClr val="tx1"/>
                </a:solidFill>
                <a:ea typeface="宋体" panose="02010600030101010101" pitchFamily="2" charset="-122"/>
              </a:rPr>
              <a:t>     </a:t>
            </a:r>
            <a:r>
              <a:rPr lang="en-US" altLang="zh-CN" sz="2400" b="0" dirty="0">
                <a:solidFill>
                  <a:schemeClr val="tx1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2400" b="0" dirty="0">
                <a:solidFill>
                  <a:schemeClr val="tx1"/>
                </a:solidFill>
                <a:ea typeface="宋体" panose="02010600030101010101" pitchFamily="2" charset="-122"/>
              </a:rPr>
              <a:t>又见妙玉另拿出两只杯来。一个旁边有一耳，杯上镌着“</a:t>
            </a:r>
            <a:r>
              <a:rPr lang="en-US" altLang="zh-CN" sz="2400" b="0" dirty="0">
                <a:solidFill>
                  <a:schemeClr val="tx1"/>
                </a:solidFill>
                <a:ea typeface="宋体" panose="02010600030101010101" pitchFamily="2" charset="-122"/>
              </a:rPr>
              <a:t>ban</a:t>
            </a:r>
            <a:r>
              <a:rPr lang="zh-CN" altLang="en-US" sz="2400" b="0" dirty="0">
                <a:solidFill>
                  <a:schemeClr val="tx1"/>
                </a:solidFill>
                <a:ea typeface="宋体" panose="02010600030101010101" pitchFamily="2" charset="-122"/>
              </a:rPr>
              <a:t>瓟斝”三个隶字，后有一行小真字是“晋王恺珍玩”，又有“宋元丰五年四月眉山苏轼见于秘府”一行小字。妙玉便斟了一斝，递与宝钗。那一只形似钵而小，也有三个垂珠篆字，镌着“点犀</a:t>
            </a:r>
            <a:r>
              <a:rPr lang="en-US" altLang="zh-CN" sz="2400" b="0" dirty="0">
                <a:solidFill>
                  <a:schemeClr val="tx1"/>
                </a:solidFill>
                <a:ea typeface="宋体" panose="02010600030101010101" pitchFamily="2" charset="-122"/>
              </a:rPr>
              <a:t>qiao”</a:t>
            </a:r>
            <a:r>
              <a:rPr lang="zh-CN" altLang="en-US" sz="2400" b="0" dirty="0">
                <a:solidFill>
                  <a:schemeClr val="tx1"/>
                </a:solidFill>
                <a:ea typeface="宋体" panose="02010600030101010101" pitchFamily="2" charset="-122"/>
              </a:rPr>
              <a:t>。妙玉斟了一</a:t>
            </a:r>
            <a:r>
              <a:rPr lang="en-US" altLang="zh-CN" sz="2400" b="0" dirty="0">
                <a:solidFill>
                  <a:schemeClr val="tx1"/>
                </a:solidFill>
                <a:ea typeface="宋体" panose="02010600030101010101" pitchFamily="2" charset="-122"/>
              </a:rPr>
              <a:t>qiao</a:t>
            </a:r>
            <a:r>
              <a:rPr lang="zh-CN" altLang="en-US" sz="2400" b="0" dirty="0">
                <a:solidFill>
                  <a:schemeClr val="tx1"/>
                </a:solidFill>
                <a:ea typeface="宋体" panose="02010600030101010101" pitchFamily="2" charset="-122"/>
              </a:rPr>
              <a:t>与黛玉。仍将前番自己常日吃茶的那只绿玉斗来斟与宝玉。</a:t>
            </a:r>
            <a:r>
              <a:rPr lang="en-US" altLang="zh-CN" sz="2400" b="0" dirty="0">
                <a:solidFill>
                  <a:schemeClr val="tx1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2400" b="0" dirty="0">
                <a:solidFill>
                  <a:schemeClr val="tx1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2400" b="0" dirty="0">
                <a:solidFill>
                  <a:schemeClr val="tx1"/>
                </a:solidFill>
                <a:ea typeface="宋体" panose="02010600030101010101" pitchFamily="2" charset="-122"/>
              </a:rPr>
              <a:t>《</a:t>
            </a:r>
            <a:r>
              <a:rPr lang="zh-CN" altLang="en-US" sz="2400" b="0" dirty="0">
                <a:solidFill>
                  <a:schemeClr val="tx1"/>
                </a:solidFill>
                <a:ea typeface="宋体" panose="02010600030101010101" pitchFamily="2" charset="-122"/>
              </a:rPr>
              <a:t>红</a:t>
            </a:r>
            <a:r>
              <a:rPr lang="en-US" altLang="zh-CN" sz="2400" b="0" dirty="0">
                <a:solidFill>
                  <a:schemeClr val="tx1"/>
                </a:solidFill>
                <a:ea typeface="宋体" panose="02010600030101010101" pitchFamily="2" charset="-122"/>
              </a:rPr>
              <a:t>》</a:t>
            </a:r>
            <a:r>
              <a:rPr lang="zh-CN" altLang="en-US" sz="2400" b="0" dirty="0">
                <a:solidFill>
                  <a:schemeClr val="tx1"/>
                </a:solidFill>
                <a:ea typeface="宋体" panose="02010600030101010101" pitchFamily="2" charset="-122"/>
              </a:rPr>
              <a:t>第四一回）</a:t>
            </a:r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338" y="404813"/>
            <a:ext cx="4035425" cy="1169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" y="0"/>
            <a:ext cx="9158287" cy="472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425" y="4449763"/>
            <a:ext cx="3009900" cy="240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" y="4449763"/>
            <a:ext cx="3097213" cy="2376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863" y="2338388"/>
            <a:ext cx="3132137" cy="4364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725" y="333375"/>
            <a:ext cx="1431925" cy="121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468313" y="939800"/>
            <a:ext cx="7848600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红楼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烹茶之水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贾母接了，又问是什么水。妙玉笑回“是旧年蠲的雨水。”（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红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第四一回）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妙玉冷笑道：“你这么个人，竟是大俗人，连水也尝不出来。这是五年前我在玄墓蟠香寺住着，收的梅花上的雪，共得了那一鬼脸青的花瓮一瓮，总舍不得吃，埋在地下，今年夏天才开了。我只吃过一回，这是第二回了。你怎么尝不出来？隔年蠲的雨水那有这样轻浮，如何吃得。” 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红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第四一回）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825" y="260350"/>
            <a:ext cx="1431925" cy="121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07950" y="1052513"/>
            <a:ext cx="8929688" cy="581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红楼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茶仪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寂然饭毕，各有丫鬟用小茶盘捧上茶来。当日林如海教女以惜福养身，云饭后务待饭粒咽尽，过一时再吃茶，方不伤脾胃。今黛玉见了这里许多事情不合家中之式，不得不随的，少不得一一改过来，因而接了茶。早见人又捧过漱盂来，黛玉也照样漱了口。盥手毕，又捧上茶来，这方是吃的茶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红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第三回）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尤氏用茶盘亲捧茶与贾母，蓉妻捧与众老祖母，然后尤氏又捧与邢夫人等，蓉妻又捧与众姊妹。凤姐李纨等只在地下伺侯。茶毕，邢夫人等便先起身来侍贾母。贾母吃茶，与老妯娌闲话了两三句，便命看轿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。（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红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第五三回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妙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玉笑道：“你虽吃的了，也没这些茶糟踏。岂不闻‘一杯为品，二杯即是解渴的蠢物，三杯便是饮牛饮骡了’。你吃这一海便成什么？”说的宝钗，黛玉，宝玉都笑了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。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红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第四一回）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2260</Words>
  <Application>Microsoft Office PowerPoint</Application>
  <PresentationFormat>全屏显示(4:3)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《红楼》茶事与人事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USER</cp:lastModifiedBy>
  <cp:revision>39</cp:revision>
  <dcterms:created xsi:type="dcterms:W3CDTF">2009-12-19T08:22:54Z</dcterms:created>
  <dcterms:modified xsi:type="dcterms:W3CDTF">2018-04-11T08:42:37Z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