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10" r:id="rId3"/>
    <p:sldId id="312" r:id="rId4"/>
    <p:sldId id="313" r:id="rId5"/>
    <p:sldId id="314" r:id="rId6"/>
    <p:sldId id="315" r:id="rId7"/>
    <p:sldId id="311" r:id="rId8"/>
    <p:sldId id="316" r:id="rId9"/>
    <p:sldId id="317" r:id="rId10"/>
    <p:sldId id="318" r:id="rId11"/>
    <p:sldId id="296" r:id="rId12"/>
    <p:sldId id="326" r:id="rId13"/>
    <p:sldId id="269" r:id="rId14"/>
    <p:sldId id="285" r:id="rId15"/>
    <p:sldId id="325" r:id="rId16"/>
    <p:sldId id="265" r:id="rId17"/>
    <p:sldId id="271" r:id="rId18"/>
    <p:sldId id="306" r:id="rId19"/>
    <p:sldId id="307" r:id="rId20"/>
    <p:sldId id="283" r:id="rId21"/>
    <p:sldId id="284" r:id="rId22"/>
    <p:sldId id="308" r:id="rId23"/>
    <p:sldId id="319" r:id="rId24"/>
    <p:sldId id="327" r:id="rId25"/>
    <p:sldId id="328" r:id="rId26"/>
    <p:sldId id="322" r:id="rId27"/>
    <p:sldId id="309" r:id="rId28"/>
    <p:sldId id="329" r:id="rId29"/>
    <p:sldId id="270" r:id="rId30"/>
    <p:sldId id="320" r:id="rId31"/>
    <p:sldId id="267" r:id="rId32"/>
    <p:sldId id="321" r:id="rId33"/>
    <p:sldId id="323" r:id="rId3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7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255A-DA74-4BC8-87F2-08CCE57E2C2F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6254-B0C6-4EB7-A7D5-5CDEE5FEFB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255A-DA74-4BC8-87F2-08CCE57E2C2F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6254-B0C6-4EB7-A7D5-5CDEE5FEFB8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255A-DA74-4BC8-87F2-08CCE57E2C2F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6254-B0C6-4EB7-A7D5-5CDEE5FEFB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3A1E255A-DA74-4BC8-87F2-08CCE57E2C2F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6254-B0C6-4EB7-A7D5-5CDEE5FEFB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255A-DA74-4BC8-87F2-08CCE57E2C2F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6254-B0C6-4EB7-A7D5-5CDEE5FEFB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255A-DA74-4BC8-87F2-08CCE57E2C2F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6254-B0C6-4EB7-A7D5-5CDEE5FEFB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255A-DA74-4BC8-87F2-08CCE57E2C2F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6254-B0C6-4EB7-A7D5-5CDEE5FEFB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255A-DA74-4BC8-87F2-08CCE57E2C2F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6254-B0C6-4EB7-A7D5-5CDEE5FEFB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255A-DA74-4BC8-87F2-08CCE57E2C2F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6254-B0C6-4EB7-A7D5-5CDEE5FEFB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255A-DA74-4BC8-87F2-08CCE57E2C2F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6254-B0C6-4EB7-A7D5-5CDEE5FEFB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255A-DA74-4BC8-87F2-08CCE57E2C2F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6254-B0C6-4EB7-A7D5-5CDEE5FEFB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A1E255A-DA74-4BC8-87F2-08CCE57E2C2F}" type="datetimeFigureOut">
              <a:rPr lang="zh-CN" altLang="en-US" smtClean="0"/>
              <a:t>2024/2/24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8AE86254-B0C6-4EB7-A7D5-5CDEE5FEFB8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536" y="1460829"/>
            <a:ext cx="8352927" cy="1171575"/>
          </a:xfrm>
        </p:spPr>
        <p:txBody>
          <a:bodyPr>
            <a:noAutofit/>
          </a:bodyPr>
          <a:lstStyle/>
          <a:p>
            <a: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红楼梦</a:t>
            </a:r>
            <a: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里的诗</a:t>
            </a:r>
            <a:endParaRPr lang="en-US" altLang="zh-CN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93BCBB-DF7D-479D-97CB-23A9FA436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625272"/>
          </a:xfrm>
        </p:spPr>
        <p:txBody>
          <a:bodyPr>
            <a:normAutofit fontScale="90000"/>
          </a:bodyPr>
          <a:lstStyle/>
          <a:p>
            <a:br>
              <a:rPr lang="en-US" altLang="zh-CN" dirty="0"/>
            </a:b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诗词与人物形象的塑造（命运</a:t>
            </a:r>
            <a: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性格）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99952E-5CBD-4369-BDAD-F0B58B570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尚书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尧典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：“诗言志，歌永言，声依永，律和声。”</a:t>
            </a:r>
          </a:p>
          <a:p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毛诗序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：“诗者，志之所之也，在心为志，发言为诗。”</a:t>
            </a:r>
          </a:p>
          <a:p>
            <a:endParaRPr lang="zh-CN" altLang="en-US" dirty="0"/>
          </a:p>
        </p:txBody>
      </p:sp>
      <p:sp>
        <p:nvSpPr>
          <p:cNvPr id="4" name="矩形: 剪去单角 3">
            <a:extLst>
              <a:ext uri="{FF2B5EF4-FFF2-40B4-BE49-F238E27FC236}">
                <a16:creationId xmlns:a16="http://schemas.microsoft.com/office/drawing/2014/main" id="{5E21E3B5-C5E3-4AD3-8A62-8C8371003697}"/>
              </a:ext>
            </a:extLst>
          </p:cNvPr>
          <p:cNvSpPr/>
          <p:nvPr/>
        </p:nvSpPr>
        <p:spPr>
          <a:xfrm>
            <a:off x="2411760" y="4869160"/>
            <a:ext cx="3816424" cy="1008112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诗歌写什么？</a:t>
            </a:r>
          </a:p>
        </p:txBody>
      </p:sp>
    </p:spTree>
    <p:extLst>
      <p:ext uri="{BB962C8B-B14F-4D97-AF65-F5344CB8AC3E}">
        <p14:creationId xmlns:p14="http://schemas.microsoft.com/office/powerpoint/2010/main" val="3216492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示例：一种风物两样情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>
          <a:xfrm>
            <a:off x="457002" y="1314877"/>
            <a:ext cx="3682752" cy="597743"/>
          </a:xfrm>
        </p:spPr>
        <p:txBody>
          <a:bodyPr/>
          <a:lstStyle/>
          <a:p>
            <a:pPr algn="ctr"/>
            <a:r>
              <a:rPr lang="zh-CN" altLang="en-US" sz="280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玉带林中挂</a:t>
            </a:r>
          </a:p>
        </p:txBody>
      </p:sp>
      <p:pic>
        <p:nvPicPr>
          <p:cNvPr id="7" name="Picture 5" descr="71966732813661143796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702" y="1988841"/>
            <a:ext cx="3604684" cy="452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文本占位符 9"/>
          <p:cNvSpPr>
            <a:spLocks noGrp="1"/>
          </p:cNvSpPr>
          <p:nvPr>
            <p:ph type="body" sz="quarter" idx="3"/>
          </p:nvPr>
        </p:nvSpPr>
        <p:spPr>
          <a:xfrm>
            <a:off x="4579621" y="1323681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金钗雪里埋</a:t>
            </a:r>
          </a:p>
        </p:txBody>
      </p:sp>
      <p:pic>
        <p:nvPicPr>
          <p:cNvPr id="12" name="Picture 4" descr="230295270136611437967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22" y="1991480"/>
            <a:ext cx="4659076" cy="354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同侧圆角矩形 1"/>
          <p:cNvSpPr/>
          <p:nvPr/>
        </p:nvSpPr>
        <p:spPr>
          <a:xfrm>
            <a:off x="4211955" y="5757545"/>
            <a:ext cx="4464685" cy="767715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50000"/>
            </a:pP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两峰对峙      双水分流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1">
            <a:extLst>
              <a:ext uri="{FF2B5EF4-FFF2-40B4-BE49-F238E27FC236}">
                <a16:creationId xmlns:a16="http://schemas.microsoft.com/office/drawing/2014/main" id="{F24BD25B-0D34-455A-B73E-1866FEFDEA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“兼美”的提出</a:t>
            </a:r>
          </a:p>
        </p:txBody>
      </p:sp>
      <p:sp>
        <p:nvSpPr>
          <p:cNvPr id="13314" name="内容占位符 2">
            <a:extLst>
              <a:ext uri="{FF2B5EF4-FFF2-40B4-BE49-F238E27FC236}">
                <a16:creationId xmlns:a16="http://schemas.microsoft.com/office/drawing/2014/main" id="{03B4DC32-52B5-4736-A53A-175FD69953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脂砚斋最先提出“钗黛合一”：“钗玉名虽二个，人却一身，此幻笔也。今书至三十八回，已过三分之一有余，故写是回，使二人合一。”</a:t>
            </a:r>
            <a:endParaRPr lang="en-US" altLang="zh-CN"/>
          </a:p>
          <a:p>
            <a:pPr eaLnBrk="1" hangingPunct="1"/>
            <a:r>
              <a:rPr lang="zh-CN" altLang="en-US"/>
              <a:t>俞平伯</a:t>
            </a:r>
            <a:r>
              <a:rPr lang="en-US" altLang="zh-CN"/>
              <a:t>《</a:t>
            </a:r>
            <a:r>
              <a:rPr lang="zh-CN" altLang="en-US"/>
              <a:t>红楼梦研究</a:t>
            </a:r>
            <a:r>
              <a:rPr lang="en-US" altLang="zh-CN"/>
              <a:t>》</a:t>
            </a:r>
            <a:r>
              <a:rPr lang="zh-CN" altLang="en-US"/>
              <a:t>论作者的态度时指出：“且书中钗黛每每并提，若两峰对峙双水分流，各尽其妙莫能相下，必如此方极情场之盛，必如此方尽文章之妙。”</a:t>
            </a:r>
          </a:p>
        </p:txBody>
      </p:sp>
    </p:spTree>
    <p:extLst>
      <p:ext uri="{BB962C8B-B14F-4D97-AF65-F5344CB8AC3E}">
        <p14:creationId xmlns:p14="http://schemas.microsoft.com/office/powerpoint/2010/main" val="1639248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从第六十三回大观园的酒令游戏说起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4896544" cy="5517232"/>
          </a:xfrm>
        </p:spPr>
        <p:txBody>
          <a:bodyPr>
            <a:noAutofit/>
          </a:bodyPr>
          <a:lstStyle/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宝钗便笑道：“我先抓，不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知抓出个什么来。”说着，将筒摇了一摇，伸手掣出一根，大家一看，只见签上画着一支牡丹，题着“艳冠群芳”四字，下面又有镌的小字一句唐诗，道是：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任是无情也动人。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又注着：“在席共贺一杯，此为群芳之冠，随意命人，不拘诗词雅谑，道一则以侑酒。”众人看了，都笑说：“巧的很，你也原配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牡丹花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。”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800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20072" y="1268760"/>
            <a:ext cx="3754760" cy="5328592"/>
          </a:xfrm>
        </p:spPr>
        <p:txBody>
          <a:bodyPr>
            <a:normAutofit lnSpcReduction="10000"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黛玉默默的想道：“不知还有什么好的被我掣着方好。”一面伸手取了一根，只见上面画着一枝芙蓉，题着“风露清愁”四字，那面一句旧诗，道是：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莫怨东风当自嗟。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注云：“自饮一杯，牡丹陪饮一杯。”众人笑说：“这个好极。除了他，别人不配作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芙蓉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。”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563245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补充材料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06375" y="1268760"/>
            <a:ext cx="4050665" cy="4683760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牡丹花（唐·罗隐） </a:t>
            </a:r>
          </a:p>
          <a:p>
            <a:pPr marL="0" indent="0"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似共东风别有因，</a:t>
            </a:r>
          </a:p>
          <a:p>
            <a:pPr marL="0" indent="0"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绛罗高卷不胜春。 </a:t>
            </a:r>
          </a:p>
          <a:p>
            <a:pPr marL="0" indent="0"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若教解语应倾国，</a:t>
            </a:r>
          </a:p>
          <a:p>
            <a:pPr marL="0" indent="0">
              <a:buNone/>
            </a:pP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任是无情亦动人。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  <a:p>
            <a:pPr marL="0" indent="0"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芍药与君为近待，</a:t>
            </a:r>
          </a:p>
          <a:p>
            <a:pPr marL="0" indent="0"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芙蓉何处避芳尘。 </a:t>
            </a:r>
          </a:p>
          <a:p>
            <a:pPr marL="0" indent="0"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可怜韩令功成后，</a:t>
            </a:r>
          </a:p>
          <a:p>
            <a:pPr marL="0" indent="0">
              <a:buNone/>
            </a:pP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辜负秾华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过此身。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223895" y="1443355"/>
            <a:ext cx="5554980" cy="37138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《明妃曲·再和王介甫》</a:t>
            </a:r>
          </a:p>
          <a:p>
            <a:pPr marL="0" indent="0" algn="ctr"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宋）欧阳修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汉宫有佳人，天子初未识；一朝随汉使，远嫁单于国。绝色天下无，一失难再得。虽能杀画工，于事竟何益！耳目所及尚如此，万里安能制夷狄！汉计诚已拙，女色难自夸。明妃去时泪，洒向枝上花；狂风日暮起，漂泊落谁家？红颜胜人多薄命，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莫怨东风当自嗟。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: 一个圆顶角，剪去另一个顶角 4">
            <a:extLst>
              <a:ext uri="{FF2B5EF4-FFF2-40B4-BE49-F238E27FC236}">
                <a16:creationId xmlns:a16="http://schemas.microsoft.com/office/drawing/2014/main" id="{7E0F4213-7B5D-4850-854C-E83D0E337209}"/>
              </a:ext>
            </a:extLst>
          </p:cNvPr>
          <p:cNvSpPr/>
          <p:nvPr/>
        </p:nvSpPr>
        <p:spPr>
          <a:xfrm>
            <a:off x="0" y="5157192"/>
            <a:ext cx="9144000" cy="1584176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韩令：指韩弘，唐元和十四年曾为中书令。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唐国史补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：“京城贵游尚牡丹三十余年矣。每春暮，车马若狂，以不耽玩为耻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.……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元和末，韩令始至长安，居第有之，遽命斫去。曰‘吾岂效儿女子邪？’”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58FE55-580C-456D-BD15-03E3C0042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钗黛的代表花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79229E-8F9D-47BC-80C4-C7EBA43CF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0032" y="1489001"/>
            <a:ext cx="4040188" cy="639762"/>
          </a:xfrm>
        </p:spPr>
        <p:txBody>
          <a:bodyPr/>
          <a:lstStyle/>
          <a:p>
            <a:pPr algn="ctr"/>
            <a:r>
              <a:rPr lang="zh-CN" altLang="en-US" b="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木芙蓉</a:t>
            </a:r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469FF92B-EBED-4E2E-A2D8-06E1134A64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99" y="2440094"/>
            <a:ext cx="4614807" cy="3460429"/>
          </a:xfrm>
        </p:spPr>
      </p:pic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B10A5C9-2816-43E5-AE89-F0E8138CE5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1554895"/>
            <a:ext cx="4041775" cy="639762"/>
          </a:xfrm>
        </p:spPr>
        <p:txBody>
          <a:bodyPr/>
          <a:lstStyle/>
          <a:p>
            <a:pPr algn="ctr"/>
            <a:r>
              <a:rPr lang="zh-CN" altLang="en-US" b="0" dirty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牡丹</a:t>
            </a:r>
          </a:p>
        </p:txBody>
      </p:sp>
      <p:pic>
        <p:nvPicPr>
          <p:cNvPr id="10" name="内容占位符 9">
            <a:extLst>
              <a:ext uri="{FF2B5EF4-FFF2-40B4-BE49-F238E27FC236}">
                <a16:creationId xmlns:a16="http://schemas.microsoft.com/office/drawing/2014/main" id="{DFB61A25-5807-479C-A30E-9C2E4390F72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7" y="2440094"/>
            <a:ext cx="4214323" cy="3314118"/>
          </a:xfrm>
        </p:spPr>
      </p:pic>
    </p:spTree>
    <p:extLst>
      <p:ext uri="{BB962C8B-B14F-4D97-AF65-F5344CB8AC3E}">
        <p14:creationId xmlns:p14="http://schemas.microsoft.com/office/powerpoint/2010/main" val="2224846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艳冠群芳    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VS  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风露清愁</a:t>
            </a: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20" y="1199418"/>
            <a:ext cx="3630638" cy="5043011"/>
          </a:xfrm>
        </p:spPr>
      </p:pic>
      <p:sp>
        <p:nvSpPr>
          <p:cNvPr id="7" name="TextBox 6"/>
          <p:cNvSpPr txBox="1"/>
          <p:nvPr/>
        </p:nvSpPr>
        <p:spPr>
          <a:xfrm>
            <a:off x="5428934" y="6234771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戴敦邦绘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7420" y="6244414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刘旦宅绘</a:t>
            </a:r>
          </a:p>
        </p:txBody>
      </p:sp>
      <p:pic>
        <p:nvPicPr>
          <p:cNvPr id="13" name="内容占位符 12">
            <a:extLst>
              <a:ext uri="{FF2B5EF4-FFF2-40B4-BE49-F238E27FC236}">
                <a16:creationId xmlns:a16="http://schemas.microsoft.com/office/drawing/2014/main" id="{3A8CB395-D1CD-4F4D-BD17-E7737693E2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061" y="1339038"/>
            <a:ext cx="3168352" cy="493753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57131" y="43209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从钗黛的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咏白海棠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诗说起</a:t>
            </a:r>
          </a:p>
        </p:txBody>
      </p:sp>
      <p:sp>
        <p:nvSpPr>
          <p:cNvPr id="8" name="内容占位符 7"/>
          <p:cNvSpPr>
            <a:spLocks noGrp="1"/>
          </p:cNvSpPr>
          <p:nvPr>
            <p:ph sz="half" idx="1"/>
          </p:nvPr>
        </p:nvSpPr>
        <p:spPr>
          <a:xfrm>
            <a:off x="4903905" y="1484785"/>
            <a:ext cx="4240095" cy="4941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半卷湘帘半掩门，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碾冰为土玉为盆。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偷来梨蕊三分白，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借得梅花一缕魂。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月窟仙人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缝缟袂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dirty="0" err="1">
                <a:latin typeface="宋体" panose="02010600030101010101" pitchFamily="2" charset="-122"/>
                <a:ea typeface="宋体" panose="02010600030101010101" pitchFamily="2" charset="-122"/>
              </a:rPr>
              <a:t>gǎo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dirty="0" err="1">
                <a:latin typeface="宋体" panose="02010600030101010101" pitchFamily="2" charset="-122"/>
                <a:ea typeface="宋体" panose="02010600030101010101" pitchFamily="2" charset="-122"/>
              </a:rPr>
              <a:t>mèi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秋闺怨女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拭啼痕。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娇羞默默同谁诉，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倦倚西风夜已昏。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half" idx="2"/>
          </p:nvPr>
        </p:nvSpPr>
        <p:spPr>
          <a:xfrm>
            <a:off x="457131" y="1232756"/>
            <a:ext cx="3153356" cy="4392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珍重芳姿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昼掩门，</a:t>
            </a:r>
            <a:endParaRPr lang="en-US" altLang="zh-CN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自携手瓮灌苔盆。</a:t>
            </a:r>
            <a:b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胭脂洗出秋阶影，</a:t>
            </a:r>
            <a:endParaRPr lang="en-US" altLang="zh-CN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冰雪招来露砌魂。</a:t>
            </a:r>
            <a:b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3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淡极始知花更艳，</a:t>
            </a:r>
            <a:endParaRPr lang="en-US" altLang="zh-CN" sz="32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3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愁多焉得玉无痕。</a:t>
            </a:r>
            <a:b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欲偿白帝凭清洁，</a:t>
            </a:r>
            <a:endParaRPr lang="en-US" altLang="zh-CN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3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不语婷婷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日又昏。</a:t>
            </a:r>
          </a:p>
        </p:txBody>
      </p:sp>
      <p:sp>
        <p:nvSpPr>
          <p:cNvPr id="2" name="矩形: 剪去单角 1">
            <a:extLst>
              <a:ext uri="{FF2B5EF4-FFF2-40B4-BE49-F238E27FC236}">
                <a16:creationId xmlns:a16="http://schemas.microsoft.com/office/drawing/2014/main" id="{2B1B61CA-91B6-4890-A3E4-92B8F67AAEAA}"/>
              </a:ext>
            </a:extLst>
          </p:cNvPr>
          <p:cNvSpPr/>
          <p:nvPr/>
        </p:nvSpPr>
        <p:spPr>
          <a:xfrm>
            <a:off x="1" y="5625243"/>
            <a:ext cx="4788024" cy="1116125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en-US" sz="2400" dirty="0"/>
              <a:t>白帝：西方之神，主管秋事。秋有素秋、清秋之名。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99885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脂批如何评薛宝钗咏白海棠诗？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28750"/>
            <a:ext cx="8229600" cy="4697730"/>
          </a:xfrm>
        </p:spPr>
        <p:txBody>
          <a:bodyPr/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珍重芳姿昼掩门，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[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己夹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]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宝钗诗全是身写身份，讽刺时事。只以品行为先，才技为末。纤巧流荡之词、绮靡浓艳之语，一洗皆尽。非不能也，屑而不为也。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自携手瓮灌苔盆。胭脂洗出秋阶影，冰雪招来露砌魂。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[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己夹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]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看他清洁自厉，终不肯作一轻浮语。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淡极始知花更艳，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[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己夹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]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好极！高情巨眼能几人哉！正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一鸟不鸣山更幽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也。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愁多焉得玉无痕。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[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己夹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]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看他讽刺林、宝二人，省手。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欲偿白帝凭清洁，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[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己夹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]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看他收到自己身上来，是何等身份。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不语婷婷日又昏。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脂批如何评林黛玉咏白海棠诗？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07645" y="1337945"/>
            <a:ext cx="8829675" cy="52603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半卷湘帘半掩门，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[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己夹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]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且不说话，且说看花的人，起的突然别致。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碾冰为土玉为盆。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[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己夹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]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极妙！料定他自与别人不同。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偷来梨蕊三分白，借得梅花一缕魂。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月窟仙人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缝缟袂，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秋闺怨女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拭啼痕。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[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己夹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]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虚敲旁比，真逸才也。且不脱落自己。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娇羞默默同谁诉，倦倚西风夜已昏。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[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己夹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]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看他终结道自己，一人是一人口气。逸才仙品固让颦儿，温雅沉着终是宝钗。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395605" y="4749165"/>
            <a:ext cx="8641080" cy="1848485"/>
          </a:xfrm>
          <a:prstGeom prst="roundRect">
            <a:avLst/>
          </a:prstGeom>
          <a:solidFill>
            <a:srgbClr val="918415"/>
          </a:solidFill>
          <a:ln w="25400" cap="flat" cmpd="sng" algn="ctr">
            <a:solidFill>
              <a:srgbClr val="918415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en-US" sz="2800" dirty="0"/>
              <a:t>李纨道：“若论风流别致，自是这首，若论含蓄浑厚，终让蘅稿。”探春道：“这评的有理，潇湘妃子当居第二。</a:t>
            </a:r>
            <a:r>
              <a:rPr lang="zh-CN" altLang="en-US" dirty="0"/>
              <a:t>”</a:t>
            </a:r>
            <a:r>
              <a:rPr lang="zh-CN" altLang="en-US" sz="2800" dirty="0"/>
              <a:t>（</a:t>
            </a:r>
            <a:r>
              <a:rPr lang="en-US" altLang="zh-CN" sz="2800" dirty="0"/>
              <a:t>《</a:t>
            </a:r>
            <a:r>
              <a:rPr lang="zh-CN" altLang="en-US" sz="2800" dirty="0"/>
              <a:t>红楼梦</a:t>
            </a:r>
            <a:r>
              <a:rPr lang="en-US" altLang="zh-CN" sz="2800" dirty="0"/>
              <a:t>》</a:t>
            </a:r>
            <a:r>
              <a:rPr lang="zh-CN" altLang="en-US" sz="2800" dirty="0"/>
              <a:t>第三十七回）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78D12A-A0C3-4103-BC23-8FEEDEF57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b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诗词写作与红楼人物的生活方式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DC5CBA-677C-464E-9D09-0EDCFA89B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99382"/>
            <a:ext cx="8892480" cy="5458618"/>
          </a:xfrm>
        </p:spPr>
        <p:txBody>
          <a:bodyPr>
            <a:noAutofit/>
          </a:bodyPr>
          <a:lstStyle/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红楼梦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第三十七回，宝玉接到探春一封信，展开花笺看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时，上面写道：“妹探谨启二兄文几：前夕新霁，月色如洗，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因惜清景难逢，未忍就卧，漏已三转，犹徘徊桐槛（</a:t>
            </a:r>
            <a:r>
              <a:rPr lang="en-US" altLang="zh-CN" sz="2400" dirty="0" err="1">
                <a:latin typeface="宋体" panose="02010600030101010101" pitchFamily="2" charset="-122"/>
                <a:ea typeface="宋体" panose="02010600030101010101" pitchFamily="2" charset="-122"/>
              </a:rPr>
              <a:t>jiàn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）之下，竟为风露所欺，致获采薪之患。昨亲劳抚嘱已，复遣侍儿问切，兼以鲜荔并真卿墨迹见赐，抑何惠爱之深耶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!</a:t>
            </a:r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//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今因伏几处默，忽思历来古人，处名攻利夺之场，犹置些山滴水之区，远招近揖，投辖攀辕，务结二三同志，盘桓其中</a:t>
            </a:r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//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，或竖词坛，或开吟社：虽因一时之偶兴，每成千古之佳谈。妹虽不才，幸叨陪泉石之间，兼慕薛林雅调。风庭月榭，惜未宴集诗人；帘杏溪桃，或可醉飞吟盏。</a:t>
            </a:r>
            <a:r>
              <a:rPr lang="zh-CN" altLang="en-US" sz="2400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孰谓雄才莲社，独许须眉；不教雅会东山，让余脂粉耶</a:t>
            </a:r>
            <a:r>
              <a:rPr lang="en-US" altLang="zh-CN" sz="2400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若蒙造雪而来，敢请扫花以俟。谨启。”</a:t>
            </a:r>
          </a:p>
        </p:txBody>
      </p:sp>
      <p:sp>
        <p:nvSpPr>
          <p:cNvPr id="4" name="矩形: 一个圆顶角，剪去另一个顶角 3">
            <a:extLst>
              <a:ext uri="{FF2B5EF4-FFF2-40B4-BE49-F238E27FC236}">
                <a16:creationId xmlns:a16="http://schemas.microsoft.com/office/drawing/2014/main" id="{C98DD016-F484-43C6-B434-02158B1A73E4}"/>
              </a:ext>
            </a:extLst>
          </p:cNvPr>
          <p:cNvSpPr/>
          <p:nvPr/>
        </p:nvSpPr>
        <p:spPr>
          <a:xfrm>
            <a:off x="251520" y="5733256"/>
            <a:ext cx="8640960" cy="1008112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集结诗文同好开词坛吟社这等风雅之事也是女性应该享有的</a:t>
            </a:r>
          </a:p>
        </p:txBody>
      </p:sp>
    </p:spTree>
    <p:extLst>
      <p:ext uri="{BB962C8B-B14F-4D97-AF65-F5344CB8AC3E}">
        <p14:creationId xmlns:p14="http://schemas.microsoft.com/office/powerpoint/2010/main" val="1541324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从钗黛的咏柳絮词说起（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9080" y="1337310"/>
            <a:ext cx="4236720" cy="514477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林黛玉《唐多令》</a:t>
            </a:r>
          </a:p>
          <a:p>
            <a:pPr marL="0" indent="0">
              <a:buNone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    粉堕</a:t>
            </a:r>
            <a:r>
              <a:rPr lang="zh-CN" altLang="en-US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百花洲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，香残</a:t>
            </a:r>
            <a:r>
              <a:rPr lang="zh-CN" altLang="en-US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燕子楼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。一团团逐对成球。飘泊亦如人命薄，空缱绻（</a:t>
            </a:r>
            <a:r>
              <a:rPr lang="en-US" altLang="zh-CN" dirty="0" err="1">
                <a:latin typeface="宋体" panose="02010600030101010101" pitchFamily="2" charset="-122"/>
                <a:ea typeface="宋体" panose="02010600030101010101" pitchFamily="2" charset="-122"/>
              </a:rPr>
              <a:t>qiǎn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dirty="0" err="1">
                <a:latin typeface="宋体" panose="02010600030101010101" pitchFamily="2" charset="-122"/>
                <a:ea typeface="宋体" panose="02010600030101010101" pitchFamily="2" charset="-122"/>
              </a:rPr>
              <a:t>quǎn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），说风流。       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草木也知愁，韶华竟白头！叹今生谁舍谁收？嫁与东风春不管，凭尔去，忍淹留。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评论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众人看了，俱点头感叹，说：“太作悲了，好是固然好的。”</a:t>
            </a:r>
          </a:p>
          <a:p>
            <a:pPr marL="0" indent="0">
              <a:buNone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026535A0-8A17-4D79-8408-BD7C2CF32E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37310"/>
            <a:ext cx="3945523" cy="45259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从钗黛的咏柳絮词说起（</a:t>
            </a:r>
            <a: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6705" y="1417955"/>
            <a:ext cx="4038600" cy="4288790"/>
          </a:xfrm>
        </p:spPr>
        <p:txBody>
          <a:bodyPr>
            <a:normAutofit fontScale="97500" lnSpcReduction="10000"/>
          </a:bodyPr>
          <a:lstStyle/>
          <a:p>
            <a:pPr marL="0" indent="0">
              <a:buNone/>
            </a:pPr>
            <a:r>
              <a:rPr lang="zh-CN" altLang="en-US" dirty="0"/>
              <a:t>　　</a:t>
            </a:r>
            <a:r>
              <a:rPr lang="zh-CN" altLang="en-US" sz="2900" dirty="0">
                <a:latin typeface="宋体" panose="02010600030101010101" pitchFamily="2" charset="-122"/>
                <a:ea typeface="宋体" panose="02010600030101010101" pitchFamily="2" charset="-122"/>
              </a:rPr>
              <a:t>白玉堂前春解舞，东风卷得均匀。蜂团蝶阵乱纷纷。几曾随逝水，岂必委芳尘。</a:t>
            </a:r>
          </a:p>
          <a:p>
            <a:pPr marL="0" indent="0">
              <a:buNone/>
            </a:pPr>
            <a:r>
              <a:rPr lang="zh-CN" altLang="en-US" sz="2900" dirty="0">
                <a:latin typeface="宋体" panose="02010600030101010101" pitchFamily="2" charset="-122"/>
                <a:ea typeface="宋体" panose="02010600030101010101" pitchFamily="2" charset="-122"/>
              </a:rPr>
              <a:t>   万缕千丝终不改，任他随聚随分。韶华休笑本无根，好风频借力，送我上青云！</a:t>
            </a:r>
            <a:endParaRPr lang="en-US" altLang="zh-CN" sz="29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900" dirty="0">
                <a:latin typeface="宋体" panose="02010600030101010101" pitchFamily="2" charset="-122"/>
                <a:ea typeface="宋体" panose="02010600030101010101" pitchFamily="2" charset="-122"/>
              </a:rPr>
              <a:t>（薛宝钗</a:t>
            </a:r>
            <a:r>
              <a:rPr lang="en-US" altLang="zh-CN" sz="2900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900" dirty="0">
                <a:latin typeface="宋体" panose="02010600030101010101" pitchFamily="2" charset="-122"/>
                <a:ea typeface="宋体" panose="02010600030101010101" pitchFamily="2" charset="-122"/>
              </a:rPr>
              <a:t>临江仙</a:t>
            </a:r>
            <a:r>
              <a:rPr lang="en-US" altLang="zh-CN" sz="2900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900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345305" y="1417955"/>
            <a:ext cx="4486275" cy="5064125"/>
          </a:xfrm>
        </p:spPr>
        <p:txBody>
          <a:bodyPr>
            <a:normAutofit fontScale="97500" lnSpcReduction="10000"/>
          </a:bodyPr>
          <a:lstStyle/>
          <a:p>
            <a:pPr marL="0" indent="0">
              <a:buNone/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【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评论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】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>
              <a:buNone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☺宝钗自评：“我想，柳絮原是一件轻薄无根无绊的东西，然依我的主意，偏要把他说好了，才不落套。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”</a:t>
            </a:r>
          </a:p>
          <a:p>
            <a:pPr marL="0" indent="0">
              <a:buNone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☺湘云：“好一个‘东风卷得均匀’！这一句就出人之上了。”</a:t>
            </a:r>
          </a:p>
          <a:p>
            <a:pPr marL="0" indent="0">
              <a:buNone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☺众人拍案叫绝，都说：“果然翻得好气力，自然是这首为尊。缠绵悲戚，让潇湘妃子。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”</a:t>
            </a:r>
          </a:p>
          <a:p>
            <a:pPr marL="0" indent="0">
              <a:buNone/>
            </a:pPr>
            <a:endParaRPr lang="zh-CN" altLang="en-US" dirty="0">
              <a:sym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脂批如何看薛宝钗的咏柳絮词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0" y="1351401"/>
            <a:ext cx="4388296" cy="4708525"/>
          </a:xfrm>
        </p:spPr>
        <p:txBody>
          <a:bodyPr/>
          <a:lstStyle/>
          <a:p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薛宝钗《临江仙》下阙：</a:t>
            </a: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万缕千丝终不改，</a:t>
            </a:r>
            <a:r>
              <a:rPr lang="zh-CN" altLang="en-US" sz="3200" u="sng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任他随聚随分。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zh-CN" altLang="en-US" sz="3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脂批：人事无常，原不必戚戚。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）韶华休笑本无根，好风频借力，送我上青云！</a:t>
            </a: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”</a:t>
            </a:r>
          </a:p>
          <a:p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528336B2-D4D7-4EC5-89B6-5C2362B92B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435" y="1546350"/>
            <a:ext cx="4038600" cy="3119818"/>
          </a:xfrm>
        </p:spPr>
      </p:pic>
      <p:sp>
        <p:nvSpPr>
          <p:cNvPr id="6" name="同侧圆角矩形 5"/>
          <p:cNvSpPr/>
          <p:nvPr/>
        </p:nvSpPr>
        <p:spPr>
          <a:xfrm>
            <a:off x="318374" y="5465515"/>
            <a:ext cx="8718122" cy="134215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dirty="0">
              <a:sym typeface="+mn-ea"/>
            </a:endParaRPr>
          </a:p>
          <a:p>
            <a:pPr algn="just"/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历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著（看）</a:t>
            </a:r>
            <a:r>
              <a:rPr lang="en-US" altLang="zh-CN" sz="2800" dirty="0" err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炎凉,知著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（看）</a:t>
            </a:r>
            <a:r>
              <a:rPr lang="en-US" altLang="zh-CN" sz="2800" dirty="0" err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甘苦,虽离别亦能自安,故名曰</a:t>
            </a:r>
            <a:r>
              <a:rPr lang="en-US" altLang="zh-CN" sz="2800" u="sng" dirty="0" err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冷香丸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（第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7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回脂批）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ctr"/>
            <a:endParaRPr lang="en-US" altLang="zh-CN" sz="3600" dirty="0">
              <a:sym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B866D-ADBD-42B1-98E6-4276A854E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女性意识强烈的诗人</a:t>
            </a: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</a:rPr>
              <a:t>VS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理学气息浓厚的学者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9ED2CF4D-C5C3-4158-90C6-5B110A32B7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3394472" cy="4525963"/>
          </a:xfrm>
        </p:spPr>
      </p:pic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B19B9B8D-8C80-4973-BA03-3884A6623E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132" y="1412775"/>
            <a:ext cx="2905668" cy="4525963"/>
          </a:xfr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015ED4-7207-43BF-90B4-B6541FC6A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6093296"/>
            <a:ext cx="3394472" cy="80500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7CD708D-8573-463E-825C-229DBABB23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0633" y="5983113"/>
            <a:ext cx="2926167" cy="87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15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标题 4">
            <a:extLst>
              <a:ext uri="{FF2B5EF4-FFF2-40B4-BE49-F238E27FC236}">
                <a16:creationId xmlns:a16="http://schemas.microsoft.com/office/drawing/2014/main" id="{54266756-6A2A-43D0-9976-81E78598E2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r>
              <a:rPr lang="zh-CN" altLang="en-US" sz="4000" b="1"/>
              <a:t>从女性意识看钗黛诗词气质的差异</a:t>
            </a:r>
          </a:p>
        </p:txBody>
      </p:sp>
      <p:sp>
        <p:nvSpPr>
          <p:cNvPr id="24578" name="内容占位符 5">
            <a:extLst>
              <a:ext uri="{FF2B5EF4-FFF2-40B4-BE49-F238E27FC236}">
                <a16:creationId xmlns:a16="http://schemas.microsoft.com/office/drawing/2014/main" id="{3E319FA8-81E2-474F-811F-9F6A99E40C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1341438"/>
            <a:ext cx="8856662" cy="5183187"/>
          </a:xfrm>
        </p:spPr>
        <p:txBody>
          <a:bodyPr/>
          <a:lstStyle/>
          <a:p>
            <a:r>
              <a:rPr lang="zh-CN" altLang="en-US" sz="2800"/>
              <a:t>莫砺锋</a:t>
            </a:r>
            <a:r>
              <a:rPr lang="en-US" altLang="zh-CN" sz="2800"/>
              <a:t>《</a:t>
            </a:r>
            <a:r>
              <a:rPr lang="zh-CN" altLang="en-US" sz="2800"/>
              <a:t>论红楼梦诗词的女性意识</a:t>
            </a:r>
            <a:r>
              <a:rPr lang="en-US" altLang="zh-CN" sz="2800"/>
              <a:t>》</a:t>
            </a:r>
            <a:r>
              <a:rPr lang="zh-CN" altLang="en-US" sz="2800"/>
              <a:t>：黛玉（诗女郎）</a:t>
            </a:r>
            <a:r>
              <a:rPr lang="en-US" altLang="zh-CN" sz="2800"/>
              <a:t>VS</a:t>
            </a:r>
            <a:r>
              <a:rPr lang="zh-CN" altLang="en-US" sz="2800"/>
              <a:t>宝钗（身份不清楚）</a:t>
            </a:r>
            <a:endParaRPr lang="en-US" altLang="zh-CN" sz="2800"/>
          </a:p>
          <a:p>
            <a:r>
              <a:rPr lang="zh-CN" altLang="en-US" sz="2800"/>
              <a:t>我的观点：宝钗：双性气质</a:t>
            </a:r>
            <a:endParaRPr lang="en-US" altLang="zh-CN" sz="2800"/>
          </a:p>
          <a:p>
            <a:r>
              <a:rPr lang="zh-CN" altLang="en-US" sz="2800"/>
              <a:t>叶嘉莹</a:t>
            </a:r>
            <a:r>
              <a:rPr lang="en-US" altLang="zh-CN" sz="2800"/>
              <a:t>《</a:t>
            </a:r>
            <a:r>
              <a:rPr lang="zh-CN" altLang="en-US" sz="2800"/>
              <a:t>论词之美感特质的形成及反思与世变之关系</a:t>
            </a:r>
            <a:r>
              <a:rPr lang="en-US" altLang="zh-CN" sz="2800"/>
              <a:t>》</a:t>
            </a:r>
            <a:r>
              <a:rPr lang="zh-CN" altLang="en-US" sz="2800"/>
              <a:t>解释“双重的人格”、“双重的性别”时说：“如果用西方女性主义理论来说是‘双性的’</a:t>
            </a:r>
            <a:r>
              <a:rPr lang="en-US" altLang="zh-CN" sz="2800"/>
              <a:t>(androgyny)</a:t>
            </a:r>
            <a:r>
              <a:rPr lang="zh-CN" altLang="en-US" sz="2800"/>
              <a:t>，也就是说，男子用女子的形象、女子的口吻来写女子的情思的时候，由于他本身是男性，所以在他不知不觉之间</a:t>
            </a:r>
            <a:r>
              <a:rPr lang="en-US" altLang="zh-CN" sz="2800"/>
              <a:t>(subconsciously</a:t>
            </a:r>
            <a:r>
              <a:rPr lang="zh-CN" altLang="en-US" sz="2800"/>
              <a:t>，</a:t>
            </a:r>
            <a:r>
              <a:rPr lang="en-US" altLang="zh-CN" sz="2800"/>
              <a:t>unconsciously)</a:t>
            </a:r>
            <a:r>
              <a:rPr lang="zh-CN" altLang="en-US" sz="2800"/>
              <a:t>，可能就把自己男性的某一种情思写进去了。”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内容占位符 2">
            <a:extLst>
              <a:ext uri="{FF2B5EF4-FFF2-40B4-BE49-F238E27FC236}">
                <a16:creationId xmlns:a16="http://schemas.microsoft.com/office/drawing/2014/main" id="{6E63C915-1D86-4058-A094-41F7BD2229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836613"/>
            <a:ext cx="8964612" cy="5761037"/>
          </a:xfrm>
        </p:spPr>
        <p:txBody>
          <a:bodyPr/>
          <a:lstStyle/>
          <a:p>
            <a:r>
              <a:rPr lang="zh-CN" altLang="en-US" sz="2800"/>
              <a:t>弗基尼亚</a:t>
            </a:r>
            <a:r>
              <a:rPr lang="en-US" altLang="zh-CN" sz="2800"/>
              <a:t>·</a:t>
            </a:r>
            <a:r>
              <a:rPr lang="zh-CN" altLang="en-US" sz="2800"/>
              <a:t>伍尔夫：“在我们</a:t>
            </a:r>
            <a:r>
              <a:rPr lang="zh-CN" altLang="en-US" sz="2800">
                <a:solidFill>
                  <a:srgbClr val="FF0000"/>
                </a:solidFill>
              </a:rPr>
              <a:t>每一个人当中都有两种力量</a:t>
            </a:r>
            <a:r>
              <a:rPr lang="zh-CN" altLang="en-US" sz="2800"/>
              <a:t>在统辖着，一种是男性的，一种是女性的；在男人的头脑里，男人胜过女人，在女人头脑里，女人胜过男人。正常而又舒适的存在状态，就是在</a:t>
            </a:r>
            <a:r>
              <a:rPr lang="zh-CN" altLang="en-US" sz="2800">
                <a:solidFill>
                  <a:srgbClr val="FF0000"/>
                </a:solidFill>
              </a:rPr>
              <a:t>这二者共同和谐的生活、从精神上进行合作</a:t>
            </a:r>
            <a:r>
              <a:rPr lang="zh-CN" altLang="en-US" sz="2800"/>
              <a:t>之时。如果一个人是个男人，那么头脑中那个女人的部分也仍然一定具有影响；而一个女人也一定和她头脑中的男人有着交流。柯勒律治说，</a:t>
            </a:r>
            <a:r>
              <a:rPr lang="zh-CN" altLang="en-US" sz="2800">
                <a:solidFill>
                  <a:srgbClr val="FF0000"/>
                </a:solidFill>
              </a:rPr>
              <a:t>伟大的脑子是雌雄同体的</a:t>
            </a:r>
            <a:r>
              <a:rPr lang="zh-CN" altLang="en-US" sz="2800"/>
              <a:t>。</a:t>
            </a:r>
            <a:r>
              <a:rPr lang="en-US" altLang="zh-CN" sz="2800"/>
              <a:t>……</a:t>
            </a:r>
            <a:r>
              <a:rPr lang="zh-CN" altLang="en-US" sz="2800"/>
              <a:t>只有这种融合产生之时，头脑才能变得充分肥沃，并且使用其所有的功能。</a:t>
            </a:r>
            <a:r>
              <a:rPr lang="en-US" altLang="zh-CN" sz="2800"/>
              <a:t>……</a:t>
            </a:r>
            <a:r>
              <a:rPr lang="zh-CN" altLang="en-US" sz="2800"/>
              <a:t>也许他的意思是说，雌雄同体的脑子是能引起共鸣的、可渗透的、它能没有障碍的转达情感，它天生是具有创造性的、光辉绚丽的、未被分开的。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C6D875-AFE0-423B-BA85-25070ABEC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068"/>
            <a:ext cx="8229600" cy="1008112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示例：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葬花词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为什么动人？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C242E1-019C-4BA8-9974-921CB132F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16" y="908720"/>
            <a:ext cx="8712968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花谢花飞飞满天，红消香断有谁怜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游丝软系飘春榭，落絮轻沾扑绣帘。闺中女儿惜春暮，愁绪满怀无着处。手把花锄出绣帘，忍踏落花来复去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柳丝榆荚自芳菲，不管桃飘与李飞。桃李明年能再发，明年闺中知有谁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三月香巢初垒成，梁间燕子太无情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!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明年花发虽可啄，却不道人去梁空巢已倾。一年三百六十日，风刀霜剑严相逼。明媚鲜妍能几时，一朝飘泊难寻觅。</a:t>
            </a:r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//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花开易见落难寻，阶前愁杀葬花人。独把花锄偷洒泪，洒上空枝见血痕。杜鹃无语正黄昏，荷锄归去掩重门。青灯照壁人初睡，冷雨敲窗被未温。怪侬底事倍伤神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半为怜春半恼春：怜春忽至恼忽去，至又无言去不闻。昨宵庭外悲歌发，知是花魂与鸟魂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花魂鸟魂总难留，鸟自无言花自羞。</a:t>
            </a:r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//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愿侬此日生双翼，随花飞到天尽头。天尽头，何处有香丘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未若锦囊收艳骨，一抔净土掩风流。质本洁来还洁去，不教污淖陷渠沟。</a:t>
            </a:r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//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尔今死去侬收葬，未卜侬身何日丧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侬今葬花人笑痴，他年葬侬知是谁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试看春残花渐落，便是红颜老死时。一朝春尽红颜老，花落人亡两不知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!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7698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1">
            <a:extLst>
              <a:ext uri="{FF2B5EF4-FFF2-40B4-BE49-F238E27FC236}">
                <a16:creationId xmlns:a16="http://schemas.microsoft.com/office/drawing/2014/main" id="{CF1423C5-7006-48FD-89C6-7DAE9AC8B9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zh-CN" altLang="en-US" sz="3600" b="1"/>
              <a:t>钗黛的“美中不足”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1B35BE-88B0-4CEF-B946-F2CE3C084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341438"/>
            <a:ext cx="8794750" cy="56165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400" dirty="0"/>
              <a:t>《</a:t>
            </a:r>
            <a:r>
              <a:rPr lang="zh-CN" altLang="en-US" sz="2400" dirty="0"/>
              <a:t>红楼梦</a:t>
            </a:r>
            <a:r>
              <a:rPr lang="en-US" altLang="zh-CN" sz="2400" dirty="0"/>
              <a:t>》</a:t>
            </a:r>
            <a:r>
              <a:rPr lang="zh-CN" altLang="en-US" sz="2400" dirty="0"/>
              <a:t>中关于“美中不足”、“难遂其心”的书写：石头下凡、</a:t>
            </a:r>
            <a:r>
              <a:rPr lang="en-US" altLang="zh-CN" sz="2400" dirty="0"/>
              <a:t>《</a:t>
            </a:r>
            <a:r>
              <a:rPr lang="zh-CN" altLang="en-US" sz="2400" dirty="0"/>
              <a:t>终身误</a:t>
            </a:r>
            <a:r>
              <a:rPr lang="en-US" altLang="zh-CN" sz="2400" dirty="0"/>
              <a:t>》</a:t>
            </a:r>
            <a:r>
              <a:rPr lang="zh-CN" altLang="en-US" sz="2400" dirty="0"/>
              <a:t>、黛玉论贾母等人的“难遂其心。”</a:t>
            </a:r>
            <a:endParaRPr lang="en-US" altLang="zh-CN" sz="2400" dirty="0"/>
          </a:p>
          <a:p>
            <a:pPr eaLnBrk="1" hangingPunct="1">
              <a:defRPr/>
            </a:pPr>
            <a:r>
              <a:rPr lang="zh-CN" altLang="en-US" sz="2400" dirty="0"/>
              <a:t>从文风看钗黛的美中不足：</a:t>
            </a:r>
            <a:endParaRPr lang="en-US" altLang="zh-CN" sz="2400" dirty="0"/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zh-CN" sz="2400" dirty="0"/>
              <a:t>《</a:t>
            </a:r>
            <a:r>
              <a:rPr lang="zh-CN" altLang="en-US" sz="2400" dirty="0"/>
              <a:t>咏白海棠</a:t>
            </a:r>
            <a:r>
              <a:rPr lang="en-US" altLang="zh-CN" sz="2400" dirty="0"/>
              <a:t>》</a:t>
            </a:r>
            <a:r>
              <a:rPr lang="zh-CN" altLang="en-US" sz="2400" dirty="0"/>
              <a:t>诗终评是：“若论风流别致，自是这首（指黛玉之作），若论含蓄浑厚，终让蘅稿”；</a:t>
            </a:r>
            <a:r>
              <a:rPr lang="en-US" altLang="zh-CN" sz="2400" dirty="0"/>
              <a:t>《</a:t>
            </a:r>
            <a:r>
              <a:rPr lang="zh-CN" altLang="en-US" sz="2400" dirty="0"/>
              <a:t>咏柳絮</a:t>
            </a:r>
            <a:r>
              <a:rPr lang="en-US" altLang="zh-CN" sz="2400" dirty="0"/>
              <a:t>》</a:t>
            </a:r>
            <a:r>
              <a:rPr lang="zh-CN" altLang="en-US" sz="2400" dirty="0"/>
              <a:t>词终评是：“果然翻得好气力，自然是这首为尊（指宝钗之作）。缠绵悲戚，让潇湘妃子。”</a:t>
            </a:r>
            <a:endParaRPr lang="en-US" altLang="zh-CN" sz="2400" dirty="0"/>
          </a:p>
          <a:p>
            <a:pPr eaLnBrk="1" hangingPunct="1">
              <a:defRPr/>
            </a:pPr>
            <a:r>
              <a:rPr lang="zh-CN" altLang="en-US" sz="2400" dirty="0"/>
              <a:t>宝钗“五性”不足</a:t>
            </a:r>
            <a:r>
              <a:rPr lang="en-US" altLang="zh-CN" sz="2400" dirty="0"/>
              <a:t>vs</a:t>
            </a:r>
            <a:r>
              <a:rPr lang="zh-CN" altLang="en-US" sz="2400" dirty="0"/>
              <a:t>黛玉“伤于纤巧”</a:t>
            </a:r>
            <a:endParaRPr lang="en-US" altLang="zh-CN" sz="2400" dirty="0"/>
          </a:p>
          <a:p>
            <a:pPr eaLnBrk="1" hangingPunct="1">
              <a:defRPr/>
            </a:pPr>
            <a:r>
              <a:rPr lang="zh-CN" altLang="en-US" sz="2400" dirty="0"/>
              <a:t>钗黛为人上的美中不足：</a:t>
            </a:r>
            <a:endParaRPr lang="en-US" altLang="zh-CN" sz="2400" dirty="0"/>
          </a:p>
          <a:p>
            <a:pPr eaLnBrk="1" hangingPunct="1">
              <a:defRPr/>
            </a:pPr>
            <a:r>
              <a:rPr lang="zh-CN" altLang="en-US" sz="2400" dirty="0"/>
              <a:t>黛玉：“孤高自许，目无下尘”（脂批：“此是黛玉缺处”）</a:t>
            </a:r>
            <a:endParaRPr lang="en-US" altLang="zh-CN" sz="2400" dirty="0"/>
          </a:p>
          <a:p>
            <a:pPr eaLnBrk="1" hangingPunct="1">
              <a:defRPr/>
            </a:pPr>
            <a:r>
              <a:rPr lang="zh-CN" altLang="en-US" sz="2400" dirty="0"/>
              <a:t>宝钗：“见机导劝”（脂批：“宝钗是博识所误”）</a:t>
            </a:r>
            <a:endParaRPr lang="en-US" altLang="zh-CN" sz="2400" dirty="0"/>
          </a:p>
          <a:p>
            <a:pPr eaLnBrk="1" hangingPunct="1">
              <a:defRPr/>
            </a:pPr>
            <a:endParaRPr lang="en-US" altLang="zh-CN" dirty="0"/>
          </a:p>
          <a:p>
            <a:pPr eaLnBrk="1" hangingPunct="1">
              <a:defRPr/>
            </a:pPr>
            <a:endParaRPr lang="zh-CN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标题 1">
            <a:extLst>
              <a:ext uri="{FF2B5EF4-FFF2-40B4-BE49-F238E27FC236}">
                <a16:creationId xmlns:a16="http://schemas.microsoft.com/office/drawing/2014/main" id="{96E1EC8D-8014-462A-874D-B0B9CC94D3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3200" b="1"/>
              <a:t>“美中不足”所激发补偿的心理期待：兼美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19052E-B29A-4E06-8943-9F72F8204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600200"/>
            <a:ext cx="8785225" cy="499745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2800" dirty="0"/>
              <a:t>太虚幻境中的兼美</a:t>
            </a:r>
            <a:endParaRPr lang="en-US" altLang="zh-CN" sz="2800" dirty="0"/>
          </a:p>
          <a:p>
            <a:pPr eaLnBrk="1" hangingPunct="1">
              <a:defRPr/>
            </a:pPr>
            <a:r>
              <a:rPr lang="zh-CN" altLang="en-US" sz="2800" dirty="0"/>
              <a:t>怡红院的蕉棠两植</a:t>
            </a:r>
            <a:endParaRPr lang="en-US" altLang="zh-CN" sz="2800" dirty="0"/>
          </a:p>
          <a:p>
            <a:pPr eaLnBrk="1" hangingPunct="1">
              <a:defRPr/>
            </a:pPr>
            <a:r>
              <a:rPr lang="zh-CN" altLang="en-US" sz="2800" dirty="0"/>
              <a:t>元春对薛林二妹的欣赏：木石情近</a:t>
            </a:r>
            <a:r>
              <a:rPr lang="en-US" altLang="zh-CN" sz="2800" dirty="0"/>
              <a:t>vs</a:t>
            </a:r>
            <a:r>
              <a:rPr lang="zh-CN" altLang="en-US" sz="2800" dirty="0"/>
              <a:t>金玉齐大</a:t>
            </a:r>
            <a:endParaRPr lang="en-US" altLang="zh-CN" sz="2800" dirty="0"/>
          </a:p>
          <a:p>
            <a:pPr eaLnBrk="1" hangingPunct="1">
              <a:defRPr/>
            </a:pPr>
            <a:r>
              <a:rPr lang="zh-CN" altLang="en-US" sz="2800" dirty="0"/>
              <a:t>王蒙释“兼美”：“</a:t>
            </a:r>
            <a:r>
              <a:rPr lang="en-US" altLang="zh-CN" sz="2800" dirty="0"/>
              <a:t>《</a:t>
            </a:r>
            <a:r>
              <a:rPr lang="zh-CN" altLang="en-US" sz="2800" dirty="0"/>
              <a:t>红楼梦</a:t>
            </a:r>
            <a:r>
              <a:rPr lang="en-US" altLang="zh-CN" sz="2800" dirty="0"/>
              <a:t>》</a:t>
            </a:r>
            <a:r>
              <a:rPr lang="zh-CN" altLang="en-US" sz="2800" dirty="0"/>
              <a:t>中的宝钗、黛玉，</a:t>
            </a:r>
            <a:endParaRPr lang="en-US" altLang="zh-CN" sz="2800" dirty="0"/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zh-CN" altLang="en-US" sz="2800" dirty="0"/>
              <a:t>与其说是照实记录，不如说是写意传神的眷恋与寄托，归根结底是抒发了作者的心曲：悲其金而悼其玉，既是悲悼现实生活中或有的金与玉的原型，更是悲悼作者对于人生、对于女性美的理想，而这种理想本身就不是单一的与纯粹的，而是充满内在的矛盾与选择的困惑、遗憾的。”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1">
            <a:extLst>
              <a:ext uri="{FF2B5EF4-FFF2-40B4-BE49-F238E27FC236}">
                <a16:creationId xmlns:a16="http://schemas.microsoft.com/office/drawing/2014/main" id="{7C5F197B-7751-4A72-ADF3-7726BCBFA2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“</a:t>
            </a:r>
            <a:r>
              <a:rPr lang="zh-CN" altLang="en-US"/>
              <a:t>兼美</a:t>
            </a:r>
            <a:r>
              <a:rPr lang="en-US" altLang="zh-CN"/>
              <a:t>”</a:t>
            </a:r>
            <a:r>
              <a:rPr lang="zh-CN" altLang="en-US"/>
              <a:t>的文化基础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452F2B-B264-4060-A4A7-1C588B775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268413"/>
            <a:ext cx="8928100" cy="558958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 panose="05020102010507070707"/>
              <a:buChar char="ß"/>
              <a:defRPr/>
            </a:pPr>
            <a:r>
              <a:rPr lang="zh-CN" altLang="en-US" dirty="0"/>
              <a:t>钗、黛合一的“兼美”理想是儒道两种文化融合相生的审美结果。</a:t>
            </a:r>
            <a:endParaRPr lang="en-US" altLang="zh-CN" dirty="0"/>
          </a:p>
          <a:p>
            <a:pPr eaLnBrk="1" fontAlgn="auto" hangingPunct="1">
              <a:spcAft>
                <a:spcPts val="0"/>
              </a:spcAft>
              <a:buFont typeface="Wingdings 2" panose="05020102010507070707"/>
              <a:buChar char="ß"/>
              <a:defRPr/>
            </a:pPr>
            <a:r>
              <a:rPr lang="zh-CN" altLang="en-US" dirty="0"/>
              <a:t>儒家文化以理性、务实处世，行动上具有坚忍、不自弃的精神，心境上不怨天尤人而反求诸已以自省，体人以仁，泽惠“均匀”。</a:t>
            </a:r>
            <a:endParaRPr lang="en-US" altLang="zh-CN" dirty="0"/>
          </a:p>
          <a:p>
            <a:pPr eaLnBrk="1" fontAlgn="auto" hangingPunct="1">
              <a:spcAft>
                <a:spcPts val="0"/>
              </a:spcAft>
              <a:buFont typeface="Wingdings 2" panose="05020102010507070707"/>
              <a:buChar char="ß"/>
              <a:defRPr/>
            </a:pPr>
            <a:r>
              <a:rPr lang="zh-CN" altLang="en-US" dirty="0"/>
              <a:t>道家文化保护心灵本与个性、淡泊名利、主张万物有情、生命平等的齐物思想也蕴育出另一种人格特征：价值观上不以世俗取向为根本；生命观照主张物我合一，与天地万物同质同性；行为率性纯真，孤标傲世”，形成“世外仙姝”、“阆苑仙葩”之美，</a:t>
            </a:r>
            <a:r>
              <a:rPr lang="zh-CN" altLang="en-US" i="1" dirty="0">
                <a:solidFill>
                  <a:srgbClr val="FF0000"/>
                </a:solidFill>
              </a:rPr>
              <a:t>“使人理解到，在正统风格以外，还有更优越的灵魂</a:t>
            </a:r>
            <a:r>
              <a:rPr lang="zh-CN" altLang="en-US" dirty="0"/>
              <a:t>（王昆仑</a:t>
            </a:r>
            <a:r>
              <a:rPr lang="en-US" altLang="zh-CN" dirty="0"/>
              <a:t>《</a:t>
            </a:r>
            <a:r>
              <a:rPr lang="zh-CN" altLang="en-US" dirty="0"/>
              <a:t>红楼梦人物论</a:t>
            </a:r>
            <a:r>
              <a:rPr lang="en-US" altLang="zh-CN" dirty="0"/>
              <a:t>》</a:t>
            </a:r>
            <a:r>
              <a:rPr lang="zh-CN" altLang="en-US" dirty="0"/>
              <a:t>）。”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C70E6F-1121-4E33-AEA6-47D627699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历史上的诗会雅集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AF7871F4-52FB-4F97-873C-CC094FA7A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1680"/>
            <a:ext cx="8229600" cy="3514639"/>
          </a:xfr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3DC1BF3-FBCD-416E-B6CE-F293A453DA98}"/>
              </a:ext>
            </a:extLst>
          </p:cNvPr>
          <p:cNvSpPr txBox="1"/>
          <p:nvPr/>
        </p:nvSpPr>
        <p:spPr>
          <a:xfrm>
            <a:off x="457200" y="5589240"/>
            <a:ext cx="8003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（明）文征明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兰亭修禊图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》(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台北故宫博物院藏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6920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409E3B-AF8B-4D71-B873-15B24E3B0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鉴赏红楼诗词的方法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51F3BC-9AA6-4214-9758-FD0B8FF4A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（清）评点家张新之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红楼梦读法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说：“书中诗词，悉有隐意，若谜语然。口说这里，眼看那里。其优劣都是各随本人，按头制帽。”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启功先生论到红楼诗词也说：“同一个题目的几首诗，如海棠诗（三十七回）、菊花诗（三十八回）等，宝玉作的，表现宝玉的身份、感情；黛玉、宝钗等人作的，则表现她们每个人的身份、感情。是书中人物自作的诗，而不是曹雪芹作的诗。换言之，每首诗都是人物形象的组成部分。”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启功给你讲红楼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5471447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标题 1">
            <a:extLst>
              <a:ext uri="{FF2B5EF4-FFF2-40B4-BE49-F238E27FC236}">
                <a16:creationId xmlns:a16="http://schemas.microsoft.com/office/drawing/2014/main" id="{44418ACE-7460-4DE2-9CE0-5D0D0CD53F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钗黛结局与作者的感怀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D212BF-AAB7-4839-9483-3DFE1FF7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50403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 panose="05020102010507070707"/>
              <a:buChar char="ß"/>
              <a:defRPr/>
            </a:pPr>
            <a:endParaRPr lang="en-US" altLang="zh-CN" sz="2800" dirty="0"/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/>
              <a:buNone/>
              <a:defRPr/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sz="2800" dirty="0"/>
              <a:t>红楼梦引子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/>
              <a:buNone/>
              <a:defRPr/>
            </a:pPr>
            <a:r>
              <a:rPr lang="zh-CN" altLang="en-US" sz="2800" dirty="0"/>
              <a:t>     开辟鸿蒙，谁为情种？都只为风月情浓。趁着这奈何天，伤怀日，寂寥时，试遣愚衷。因此上，演出这</a:t>
            </a:r>
            <a:r>
              <a:rPr lang="zh-CN" altLang="en-US" sz="2800" dirty="0">
                <a:solidFill>
                  <a:srgbClr val="FF0000"/>
                </a:solidFill>
              </a:rPr>
              <a:t>怀金悼玉</a:t>
            </a:r>
            <a:r>
              <a:rPr lang="zh-CN" altLang="en-US" sz="2800" dirty="0"/>
              <a:t>的</a:t>
            </a:r>
            <a:r>
              <a:rPr lang="en-US" altLang="zh-CN" sz="2800" dirty="0"/>
              <a:t>《</a:t>
            </a:r>
            <a:r>
              <a:rPr lang="zh-CN" altLang="en-US" sz="2800" dirty="0"/>
              <a:t>红楼梦</a:t>
            </a:r>
            <a:r>
              <a:rPr lang="en-US" altLang="zh-CN" sz="2800" dirty="0"/>
              <a:t>》</a:t>
            </a:r>
            <a:r>
              <a:rPr lang="zh-CN" altLang="en-US" sz="2800" dirty="0"/>
              <a:t>。</a:t>
            </a:r>
            <a:endParaRPr lang="en-US" altLang="zh-CN" sz="2800" dirty="0"/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/>
              <a:buNone/>
              <a:defRPr/>
            </a:pPr>
            <a:endParaRPr lang="en-US" altLang="zh-CN" sz="2800" dirty="0"/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/>
              <a:buNone/>
              <a:defRPr/>
            </a:pPr>
            <a:endParaRPr lang="en-US" altLang="zh-CN" dirty="0"/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/>
              <a:buNone/>
              <a:defRPr/>
            </a:pPr>
            <a:endParaRPr lang="en-US" altLang="zh-CN" dirty="0"/>
          </a:p>
          <a:p>
            <a:pPr eaLnBrk="1" fontAlgn="auto" hangingPunct="1">
              <a:spcAft>
                <a:spcPts val="0"/>
              </a:spcAft>
              <a:buFont typeface="Wingdings 2" panose="05020102010507070707"/>
              <a:buChar char="ß"/>
              <a:defRPr/>
            </a:pPr>
            <a:endParaRPr lang="zh-CN" alt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8065B0-3568-4863-8798-1A0DC990C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叶嘉莹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漫谈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&lt;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红楼梦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&gt;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中的诗词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endParaRPr lang="zh-CN" altLang="en-US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847D53-9DC7-4DA0-8791-B56AB468C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大致归纳了三点：一是作为一种暗示的性质，对小说的人物做预先介绍；二是作者为书中人物拟写的、与人物身份性格契合的诗词，这类诗词可以让人物面貌更加鲜明生动；三是在小说中借诗词抒发作者内心感慨。在这三种类型的红楼诗词中，我认为第二种类型尤其值得读者细细玩味。</a:t>
            </a:r>
          </a:p>
        </p:txBody>
      </p:sp>
    </p:spTree>
    <p:extLst>
      <p:ext uri="{BB962C8B-B14F-4D97-AF65-F5344CB8AC3E}">
        <p14:creationId xmlns:p14="http://schemas.microsoft.com/office/powerpoint/2010/main" val="29080335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420BE3-195E-4765-B97C-A0DD6A2C3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小 结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7137CA-9D03-4EA5-8A47-9AB47E1B0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853136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红楼诗词的阅读与鉴赏重点须关注下列两个方面：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第一，注意同题诗词的对比阅读。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红楼梦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中写的几次诗词结社活动有一个特征，就是同题写作。面对同一个物象，不同的眼睛看到的映像是不一样的，而内心的情绪和寄托也是不同的。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对比阅读钗黛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湘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咏白海棠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、钗黛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琴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咏柳絮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</a:p>
          <a:p>
            <a:pPr marL="0" indent="0">
              <a:buNone/>
            </a:pP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第二，解读红楼诗词须结合小说的情节。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木心曾说：“</a:t>
            </a:r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红楼梦</a:t>
            </a:r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中的诗，如水草。取出水，即不好。放在水中，好看。”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所谓“水”即是小说的情节，红楼诗词是作者替小说人物所拟写的，与故事情节融为一体，与前后文本中的信息相呼应，因此，须结合文本解读才更解其中滋味。</a:t>
            </a:r>
          </a:p>
        </p:txBody>
      </p:sp>
    </p:spTree>
    <p:extLst>
      <p:ext uri="{BB962C8B-B14F-4D97-AF65-F5344CB8AC3E}">
        <p14:creationId xmlns:p14="http://schemas.microsoft.com/office/powerpoint/2010/main" val="3001195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569986-527C-4EA0-84A6-FC1557CC0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历史上的诗会雅集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A6A7D5A-B60D-4415-BC67-9FD27088D1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95" y="1417638"/>
            <a:ext cx="8742410" cy="2465045"/>
          </a:xfr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45332E5-A8C6-4908-BD9A-EF12209C9205}"/>
              </a:ext>
            </a:extLst>
          </p:cNvPr>
          <p:cNvSpPr txBox="1"/>
          <p:nvPr/>
        </p:nvSpPr>
        <p:spPr>
          <a:xfrm>
            <a:off x="1043608" y="4509120"/>
            <a:ext cx="7643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（南宋）马远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西园雅集图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</a:p>
          <a:p>
            <a:pPr algn="ctr"/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（美国纳尔逊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艾金斯美术馆藏）</a:t>
            </a:r>
          </a:p>
        </p:txBody>
      </p:sp>
    </p:spTree>
    <p:extLst>
      <p:ext uri="{BB962C8B-B14F-4D97-AF65-F5344CB8AC3E}">
        <p14:creationId xmlns:p14="http://schemas.microsoft.com/office/powerpoint/2010/main" val="3802004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3A4CC6-0552-40F6-A262-8F93B69BD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532"/>
            <a:ext cx="8229600" cy="948196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明清才女与家居式女子诗社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80E2E654-48E0-40EC-B6D7-5BAC1880D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7239000" cy="5429250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BD0682C-9C16-4734-80BC-336F7BC12EA5}"/>
              </a:ext>
            </a:extLst>
          </p:cNvPr>
          <p:cNvSpPr txBox="1"/>
          <p:nvPr/>
        </p:nvSpPr>
        <p:spPr>
          <a:xfrm>
            <a:off x="7486471" y="1196752"/>
            <a:ext cx="1200329" cy="51412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en-US" altLang="zh-CN" dirty="0"/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（清）尤诏、汪恭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随园女弟子图卷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（上海博物馆藏）</a:t>
            </a:r>
          </a:p>
        </p:txBody>
      </p:sp>
    </p:spTree>
    <p:extLst>
      <p:ext uri="{BB962C8B-B14F-4D97-AF65-F5344CB8AC3E}">
        <p14:creationId xmlns:p14="http://schemas.microsoft.com/office/powerpoint/2010/main" val="3768173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B57FA3-5F6B-4E70-96CA-E37233BE0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大观园里的“闺中书生”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EFAAD5A1-8DB3-4B12-814C-FE1CDF9B69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92598"/>
            <a:ext cx="7859215" cy="5624252"/>
          </a:xfrm>
        </p:spPr>
      </p:pic>
    </p:spTree>
    <p:extLst>
      <p:ext uri="{BB962C8B-B14F-4D97-AF65-F5344CB8AC3E}">
        <p14:creationId xmlns:p14="http://schemas.microsoft.com/office/powerpoint/2010/main" val="4122820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ACA350-86FD-4BD6-9454-DB23669DC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诗词与小说的叙事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B28AAE-1FD8-4D0C-BE19-A8C9156BD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17638"/>
            <a:ext cx="8856984" cy="5165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   第五回贾宝玉神游太虚境　警幻仙曲演红楼梦（诗画叙事）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15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位女子，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14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幅图，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14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首诗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又副册：晴雯  袭人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副册：香菱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正册：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林黛玉、薛宝钗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、元春、探春、湘云、妙玉、迎春、惜春、凤姐、巧姐、李纨、秦可卿</a:t>
            </a:r>
          </a:p>
        </p:txBody>
      </p:sp>
    </p:spTree>
    <p:extLst>
      <p:ext uri="{BB962C8B-B14F-4D97-AF65-F5344CB8AC3E}">
        <p14:creationId xmlns:p14="http://schemas.microsoft.com/office/powerpoint/2010/main" val="3783263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D191E8-1172-46A5-A8D6-CD0A0A451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示例一：元春故事的走向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9C52F8-8387-4BD3-9979-E50B7C1B6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17638"/>
            <a:ext cx="8784976" cy="5165724"/>
          </a:xfrm>
        </p:spPr>
        <p:txBody>
          <a:bodyPr/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只见画着一张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弓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，弓上挂着一个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香橼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。也有一首歌词云：</a:t>
            </a:r>
          </a:p>
          <a:p>
            <a:pPr marL="0" indent="0" algn="ctr">
              <a:buNone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二十年来辨是非，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榴花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开处照宫闱。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ctr">
              <a:buNone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三春争及初春景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虎兔相逢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大梦归。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just">
              <a:buNone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榴花：灿烂，石榴多子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元春无后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just">
              <a:buNone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虎兔相逢：兔死虎口，被赐死。死亡时间，寅虎卯兔，辞旧迎新之际。</a:t>
            </a:r>
          </a:p>
        </p:txBody>
      </p:sp>
      <p:sp>
        <p:nvSpPr>
          <p:cNvPr id="4" name="矩形: 剪去单角 3">
            <a:extLst>
              <a:ext uri="{FF2B5EF4-FFF2-40B4-BE49-F238E27FC236}">
                <a16:creationId xmlns:a16="http://schemas.microsoft.com/office/drawing/2014/main" id="{C4976864-62F1-499B-A6BD-4143AEEDA17F}"/>
              </a:ext>
            </a:extLst>
          </p:cNvPr>
          <p:cNvSpPr/>
          <p:nvPr/>
        </p:nvSpPr>
        <p:spPr>
          <a:xfrm>
            <a:off x="950774" y="5301208"/>
            <a:ext cx="7725544" cy="11430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元春短暂的一生及其终局</a:t>
            </a:r>
          </a:p>
        </p:txBody>
      </p:sp>
    </p:spTree>
    <p:extLst>
      <p:ext uri="{BB962C8B-B14F-4D97-AF65-F5344CB8AC3E}">
        <p14:creationId xmlns:p14="http://schemas.microsoft.com/office/powerpoint/2010/main" val="3778002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B60BB-92FC-4261-A679-42B87B565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示例二：宝钗故事的走向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B36F0E-13C9-4C84-A36E-133FA47B2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688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怅望西风抱闷思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，蓼（</a:t>
            </a:r>
            <a:r>
              <a:rPr lang="en-US" altLang="zh-CN" dirty="0" err="1">
                <a:latin typeface="宋体" panose="02010600030101010101" pitchFamily="2" charset="-122"/>
                <a:ea typeface="宋体" panose="02010600030101010101" pitchFamily="2" charset="-122"/>
              </a:rPr>
              <a:t>liǎo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）红苇白断肠时。</a:t>
            </a:r>
          </a:p>
          <a:p>
            <a:pPr marL="0" indent="0" algn="ctr">
              <a:buNone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空篱旧圃秋无迹，</a:t>
            </a:r>
            <a:r>
              <a:rPr lang="zh-CN" altLang="en-US" u="sng" dirty="0">
                <a:latin typeface="宋体" panose="02010600030101010101" pitchFamily="2" charset="-122"/>
                <a:ea typeface="宋体" panose="02010600030101010101" pitchFamily="2" charset="-122"/>
              </a:rPr>
              <a:t>冷月清霜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梦有知。</a:t>
            </a:r>
          </a:p>
          <a:p>
            <a:pPr marL="0" indent="0" algn="ctr">
              <a:buNone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念念心随</a:t>
            </a:r>
            <a:r>
              <a:rPr lang="zh-CN" altLang="en-US" u="sng" dirty="0">
                <a:latin typeface="宋体" panose="02010600030101010101" pitchFamily="2" charset="-122"/>
                <a:ea typeface="宋体" panose="02010600030101010101" pitchFamily="2" charset="-122"/>
              </a:rPr>
              <a:t>归雁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远，</a:t>
            </a:r>
            <a:r>
              <a:rPr lang="zh-CN" altLang="en-US" u="sng" dirty="0">
                <a:latin typeface="宋体" panose="02010600030101010101" pitchFamily="2" charset="-122"/>
                <a:ea typeface="宋体" panose="02010600030101010101" pitchFamily="2" charset="-122"/>
              </a:rPr>
              <a:t>寥寥坐听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晚砧（</a:t>
            </a:r>
            <a:r>
              <a:rPr lang="en-US" altLang="zh-CN" dirty="0" err="1">
                <a:latin typeface="宋体" panose="02010600030101010101" pitchFamily="2" charset="-122"/>
                <a:ea typeface="宋体" panose="02010600030101010101" pitchFamily="2" charset="-122"/>
              </a:rPr>
              <a:t>zhēn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）迟。</a:t>
            </a:r>
          </a:p>
          <a:p>
            <a:pPr marL="0" indent="0" algn="ctr">
              <a:buNone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谁怜我为黄花瘦，慰语重阳会有期。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ctr">
              <a:buNone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（蘅芜君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忆菊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</a:p>
          <a:p>
            <a:endParaRPr lang="zh-CN" altLang="en-US" dirty="0"/>
          </a:p>
        </p:txBody>
      </p:sp>
      <p:sp>
        <p:nvSpPr>
          <p:cNvPr id="4" name="矩形: 一个圆顶角，剪去另一个顶角 3">
            <a:extLst>
              <a:ext uri="{FF2B5EF4-FFF2-40B4-BE49-F238E27FC236}">
                <a16:creationId xmlns:a16="http://schemas.microsoft.com/office/drawing/2014/main" id="{C606F2E7-0E5E-41E1-8FE1-72ADB76D4E0B}"/>
              </a:ext>
            </a:extLst>
          </p:cNvPr>
          <p:cNvSpPr/>
          <p:nvPr/>
        </p:nvSpPr>
        <p:spPr>
          <a:xfrm>
            <a:off x="1259632" y="4869160"/>
            <a:ext cx="6408712" cy="1143000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婚后被遗弃，抱憾终生。</a:t>
            </a:r>
          </a:p>
        </p:txBody>
      </p:sp>
    </p:spTree>
    <p:extLst>
      <p:ext uri="{BB962C8B-B14F-4D97-AF65-F5344CB8AC3E}">
        <p14:creationId xmlns:p14="http://schemas.microsoft.com/office/powerpoint/2010/main" val="40719451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210</TotalTime>
  <Words>3861</Words>
  <Application>Microsoft Office PowerPoint</Application>
  <PresentationFormat>全屏显示(4:3)</PresentationFormat>
  <Paragraphs>151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黑体</vt:lpstr>
      <vt:lpstr>宋体</vt:lpstr>
      <vt:lpstr>微软雅黑</vt:lpstr>
      <vt:lpstr>Arial</vt:lpstr>
      <vt:lpstr>Franklin Gothic Book</vt:lpstr>
      <vt:lpstr>Franklin Gothic Medium</vt:lpstr>
      <vt:lpstr>Wingdings 2</vt:lpstr>
      <vt:lpstr>暗香扑面</vt:lpstr>
      <vt:lpstr>《红楼梦》里的诗</vt:lpstr>
      <vt:lpstr> 诗词写作与红楼人物的生活方式 </vt:lpstr>
      <vt:lpstr>历史上的诗会雅集</vt:lpstr>
      <vt:lpstr>历史上的诗会雅集</vt:lpstr>
      <vt:lpstr>明清才女与家居式女子诗社</vt:lpstr>
      <vt:lpstr>大观园里的“闺中书生”</vt:lpstr>
      <vt:lpstr>诗词与小说的叙事 </vt:lpstr>
      <vt:lpstr>示例一：元春故事的走向</vt:lpstr>
      <vt:lpstr>示例二：宝钗故事的走向</vt:lpstr>
      <vt:lpstr> 诗词与人物形象的塑造（命运+性格） </vt:lpstr>
      <vt:lpstr>示例：一种风物两样情</vt:lpstr>
      <vt:lpstr>“兼美”的提出</vt:lpstr>
      <vt:lpstr>从第六十三回大观园的酒令游戏说起</vt:lpstr>
      <vt:lpstr>补充材料</vt:lpstr>
      <vt:lpstr>钗黛的代表花</vt:lpstr>
      <vt:lpstr>艳冠群芳    VS  风露清愁</vt:lpstr>
      <vt:lpstr>从钗黛的《咏白海棠》诗说起</vt:lpstr>
      <vt:lpstr>脂批如何评薛宝钗咏白海棠诗？</vt:lpstr>
      <vt:lpstr>脂批如何评林黛玉咏白海棠诗？</vt:lpstr>
      <vt:lpstr>从钗黛的咏柳絮词说起（1）</vt:lpstr>
      <vt:lpstr>从钗黛的咏柳絮词说起（2）</vt:lpstr>
      <vt:lpstr>脂批如何看薛宝钗的咏柳絮词</vt:lpstr>
      <vt:lpstr>女性意识强烈的诗人VS理学气息浓厚的学者</vt:lpstr>
      <vt:lpstr>从女性意识看钗黛诗词气质的差异</vt:lpstr>
      <vt:lpstr>PowerPoint 演示文稿</vt:lpstr>
      <vt:lpstr>示例：《葬花词》为什么动人？</vt:lpstr>
      <vt:lpstr>钗黛的“美中不足”</vt:lpstr>
      <vt:lpstr>“美中不足”所激发补偿的心理期待：兼美</vt:lpstr>
      <vt:lpstr>“兼美”的文化基础</vt:lpstr>
      <vt:lpstr> 鉴赏红楼诗词的方法 </vt:lpstr>
      <vt:lpstr>钗黛结局与作者的感怀</vt:lpstr>
      <vt:lpstr>叶嘉莹《漫谈&lt;红楼梦&gt;中的诗词》</vt:lpstr>
      <vt:lpstr>小 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第三讲   双峰对峙，双水分流</dc:title>
  <dc:creator>Lenovo</dc:creator>
  <cp:lastModifiedBy>1</cp:lastModifiedBy>
  <cp:revision>89</cp:revision>
  <dcterms:created xsi:type="dcterms:W3CDTF">2014-08-19T04:30:00Z</dcterms:created>
  <dcterms:modified xsi:type="dcterms:W3CDTF">2024-02-24T05:01:04Z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