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78" r:id="rId3"/>
    <p:sldId id="279" r:id="rId4"/>
    <p:sldId id="267" r:id="rId5"/>
    <p:sldId id="280" r:id="rId6"/>
    <p:sldId id="257" r:id="rId7"/>
    <p:sldId id="258" r:id="rId8"/>
    <p:sldId id="259" r:id="rId9"/>
    <p:sldId id="260" r:id="rId10"/>
    <p:sldId id="261" r:id="rId11"/>
    <p:sldId id="262" r:id="rId12"/>
    <p:sldId id="264" r:id="rId13"/>
    <p:sldId id="265" r:id="rId14"/>
    <p:sldId id="263" r:id="rId15"/>
    <p:sldId id="266" r:id="rId1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zh-CN" altLang="en-US"/>
              <a:t>单击此处编辑母版标题样式</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59667AA9-47B7-4852-A693-4A9F5480B120}" type="datetimeFigureOut">
              <a:rPr lang="zh-CN" altLang="en-US" smtClean="0"/>
              <a:t>2024/4/22</a:t>
            </a:fld>
            <a:endParaRPr lang="zh-CN" alt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zh-CN" alt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FF76B78-C848-4293-B707-DABBCB2E6F62}" type="slidenum">
              <a:rPr lang="zh-CN" altLang="en-US" smtClean="0"/>
              <a:t>‹#›</a:t>
            </a:fld>
            <a:endParaRPr lang="zh-CN" alt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59667AA9-47B7-4852-A693-4A9F5480B120}" type="datetimeFigureOut">
              <a:rPr lang="zh-CN" altLang="en-US" smtClean="0"/>
              <a:t>2024/4/22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FF76B78-C848-4293-B707-DABBCB2E6F62}"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zh-CN" altLang="en-US"/>
              <a:t>单击此处编辑母版标题样式</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59667AA9-47B7-4852-A693-4A9F5480B120}" type="datetimeFigureOut">
              <a:rPr lang="zh-CN" altLang="en-US" smtClean="0"/>
              <a:t>2024/4/22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FF76B78-C848-4293-B707-DABBCB2E6F62}"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59667AA9-47B7-4852-A693-4A9F5480B120}" type="datetimeFigureOut">
              <a:rPr lang="zh-CN" altLang="en-US" smtClean="0"/>
              <a:t>2024/4/22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FF76B78-C848-4293-B707-DABBCB2E6F62}"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zh-CN" altLang="en-US"/>
              <a:t>单击此处编辑母版标题样式</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59667AA9-47B7-4852-A693-4A9F5480B120}" type="datetimeFigureOut">
              <a:rPr lang="zh-CN" altLang="en-US" smtClean="0"/>
              <a:t>2024/4/22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FF76B78-C848-4293-B707-DABBCB2E6F62}"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5" name="Date Placeholder 4"/>
          <p:cNvSpPr>
            <a:spLocks noGrp="1"/>
          </p:cNvSpPr>
          <p:nvPr>
            <p:ph type="dt" sz="half" idx="10"/>
          </p:nvPr>
        </p:nvSpPr>
        <p:spPr/>
        <p:txBody>
          <a:bodyPr/>
          <a:lstStyle/>
          <a:p>
            <a:fld id="{59667AA9-47B7-4852-A693-4A9F5480B120}" type="datetimeFigureOut">
              <a:rPr lang="zh-CN" altLang="en-US" smtClean="0"/>
              <a:t>2024/4/22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FF76B78-C848-4293-B707-DABBCB2E6F62}" type="slidenum">
              <a:rPr lang="zh-CN" altLang="en-US" smtClean="0"/>
              <a:t>‹#›</a:t>
            </a:fld>
            <a:endParaRPr lang="zh-CN" altLang="en-US"/>
          </a:p>
        </p:txBody>
      </p:sp>
      <p:sp>
        <p:nvSpPr>
          <p:cNvPr id="9" name="Content Placeholder 8"/>
          <p:cNvSpPr>
            <a:spLocks noGrp="1"/>
          </p:cNvSpPr>
          <p:nvPr>
            <p:ph sz="quarter" idx="13"/>
          </p:nvPr>
        </p:nvSpPr>
        <p:spPr>
          <a:xfrm>
            <a:off x="1042416" y="2313432"/>
            <a:ext cx="3419856" cy="349300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59667AA9-47B7-4852-A693-4A9F5480B120}" type="datetimeFigureOut">
              <a:rPr lang="zh-CN" altLang="en-US" smtClean="0"/>
              <a:t>2024/4/22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FF76B78-C848-4293-B707-DABBCB2E6F62}"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59667AA9-47B7-4852-A693-4A9F5480B120}" type="datetimeFigureOut">
              <a:rPr lang="zh-CN" altLang="en-US" smtClean="0"/>
              <a:t>2024/4/22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FF76B78-C848-4293-B707-DABBCB2E6F62}"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667AA9-47B7-4852-A693-4A9F5480B120}" type="datetimeFigureOut">
              <a:rPr lang="zh-CN" altLang="en-US" smtClean="0"/>
              <a:t>2024/4/22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DFF76B78-C848-4293-B707-DABBCB2E6F62}"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9667AA9-47B7-4852-A693-4A9F5480B120}" type="datetimeFigureOut">
              <a:rPr lang="zh-CN" altLang="en-US" smtClean="0"/>
              <a:t>2024/4/22</a:t>
            </a:fld>
            <a:endParaRPr lang="zh-CN" altLang="en-US"/>
          </a:p>
        </p:txBody>
      </p:sp>
      <p:sp>
        <p:nvSpPr>
          <p:cNvPr id="7" name="Slide Number Placeholder 6"/>
          <p:cNvSpPr>
            <a:spLocks noGrp="1"/>
          </p:cNvSpPr>
          <p:nvPr>
            <p:ph type="sldNum" sz="quarter" idx="12"/>
          </p:nvPr>
        </p:nvSpPr>
        <p:spPr/>
        <p:txBody>
          <a:bodyPr/>
          <a:lstStyle/>
          <a:p>
            <a:fld id="{DFF76B78-C848-4293-B707-DABBCB2E6F62}" type="slidenum">
              <a:rPr lang="zh-CN" altLang="en-US" smtClean="0"/>
              <a:t>‹#›</a:t>
            </a:fld>
            <a:endParaRPr lang="zh-CN" alt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zh-CN" alt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zh-CN" altLang="en-US"/>
              <a:t>单击此处编辑母版标题样式</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zh-CN" altLang="en-US"/>
              <a:t>单击此处编辑母版标题样式</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59667AA9-47B7-4852-A693-4A9F5480B120}" type="datetimeFigureOut">
              <a:rPr lang="zh-CN" altLang="en-US" smtClean="0"/>
              <a:t>2024/4/22</a:t>
            </a:fld>
            <a:endParaRPr lang="zh-CN" alt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zh-CN" altLang="en-US"/>
          </a:p>
        </p:txBody>
      </p:sp>
      <p:sp>
        <p:nvSpPr>
          <p:cNvPr id="7" name="Slide Number Placeholder 6"/>
          <p:cNvSpPr>
            <a:spLocks noGrp="1"/>
          </p:cNvSpPr>
          <p:nvPr>
            <p:ph type="sldNum" sz="quarter" idx="12"/>
          </p:nvPr>
        </p:nvSpPr>
        <p:spPr/>
        <p:txBody>
          <a:bodyPr/>
          <a:lstStyle/>
          <a:p>
            <a:fld id="{DFF76B78-C848-4293-B707-DABBCB2E6F62}"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59667AA9-47B7-4852-A693-4A9F5480B120}" type="datetimeFigureOut">
              <a:rPr lang="zh-CN" altLang="en-US" smtClean="0"/>
              <a:t>2024/4/22</a:t>
            </a:fld>
            <a:endParaRPr lang="zh-CN" alt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zh-CN" alt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FF76B78-C848-4293-B707-DABBCB2E6F6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anose="05020102010507070707"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anose="05020102010507070707"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anose="05020102010507070707" pitchFamily="18" charset="2"/>
        <a:buChar char=""/>
        <a:defRPr sz="2000" kern="1200">
          <a:solidFill>
            <a:schemeClr val="tx2"/>
          </a:solidFill>
          <a:latin typeface="+mn-lt"/>
          <a:ea typeface="+mn-ea"/>
          <a:cs typeface="+mn-cs"/>
        </a:defRPr>
      </a:lvl3pPr>
      <a:lvl4pPr marL="1124585" indent="-228600" algn="l" defTabSz="914400" rtl="0" eaLnBrk="1" latinLnBrk="0" hangingPunct="1">
        <a:spcBef>
          <a:spcPct val="20000"/>
        </a:spcBef>
        <a:buClr>
          <a:schemeClr val="accent1"/>
        </a:buClr>
        <a:buSzPct val="76000"/>
        <a:buFont typeface="Wingdings 2" panose="05020102010507070707"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anose="05020102010507070707" pitchFamily="18" charset="2"/>
        <a:buChar char=""/>
        <a:defRPr sz="1600" kern="1200" baseline="0">
          <a:solidFill>
            <a:schemeClr val="tx2"/>
          </a:solidFill>
          <a:latin typeface="+mn-lt"/>
          <a:ea typeface="+mn-ea"/>
          <a:cs typeface="+mn-cs"/>
        </a:defRPr>
      </a:lvl5pPr>
      <a:lvl6pPr marL="1517650"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6pPr>
      <a:lvl7pPr marL="1718945"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8pPr>
      <a:lvl9pPr marL="2121535"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572000" y="2276872"/>
            <a:ext cx="3600400" cy="2016224"/>
          </a:xfrm>
        </p:spPr>
        <p:txBody>
          <a:bodyPr>
            <a:normAutofit fontScale="90000"/>
          </a:bodyPr>
          <a:lstStyle/>
          <a:p>
            <a:br>
              <a:rPr lang="en-US" altLang="zh-CN" sz="4000" b="1" dirty="0">
                <a:effectLst>
                  <a:outerShdw blurRad="38100" dist="38100" dir="2700000" algn="tl">
                    <a:srgbClr val="000000">
                      <a:alpha val="43137"/>
                    </a:srgbClr>
                  </a:outerShdw>
                </a:effectLst>
              </a:rPr>
            </a:br>
            <a:r>
              <a:rPr lang="zh-CN" altLang="en-US" b="1" dirty="0">
                <a:effectLst>
                  <a:outerShdw blurRad="38100" dist="38100" dir="2700000" algn="tl">
                    <a:srgbClr val="000000">
                      <a:alpha val="43137"/>
                    </a:srgbClr>
                  </a:outerShdw>
                </a:effectLst>
              </a:rPr>
              <a:t>第五讲  不到园林，怎能知春色如许？</a:t>
            </a:r>
            <a:br>
              <a:rPr lang="en-US" altLang="zh-CN" b="1" dirty="0">
                <a:effectLst>
                  <a:outerShdw blurRad="38100" dist="38100" dir="2700000" algn="tl">
                    <a:srgbClr val="000000">
                      <a:alpha val="43137"/>
                    </a:srgbClr>
                  </a:outerShdw>
                </a:effectLst>
              </a:rPr>
            </a:br>
            <a:endParaRPr lang="zh-CN" altLang="en-US" b="1" dirty="0">
              <a:effectLst>
                <a:outerShdw blurRad="38100" dist="38100" dir="2700000" algn="tl">
                  <a:srgbClr val="000000">
                    <a:alpha val="43137"/>
                  </a:srgbClr>
                </a:outerShdw>
              </a:effectLst>
            </a:endParaRPr>
          </a:p>
        </p:txBody>
      </p:sp>
      <p:sp>
        <p:nvSpPr>
          <p:cNvPr id="3" name="副标题 2"/>
          <p:cNvSpPr>
            <a:spLocks noGrp="1"/>
          </p:cNvSpPr>
          <p:nvPr>
            <p:ph type="subTitle" idx="1"/>
          </p:nvPr>
        </p:nvSpPr>
        <p:spPr/>
        <p:txBody>
          <a:bodyPr>
            <a:normAutofit/>
          </a:bodyPr>
          <a:lstStyle/>
          <a:p>
            <a:r>
              <a:rPr lang="en-US" altLang="zh-CN" sz="2400" b="1" dirty="0">
                <a:effectLst>
                  <a:outerShdw blurRad="38100" dist="38100" dir="2700000" algn="tl">
                    <a:srgbClr val="000000">
                      <a:alpha val="43137"/>
                    </a:srgbClr>
                  </a:outerShdw>
                </a:effectLst>
              </a:rPr>
              <a:t>——《</a:t>
            </a:r>
            <a:r>
              <a:rPr lang="zh-CN" altLang="en-US" sz="2400" b="1" dirty="0">
                <a:effectLst>
                  <a:outerShdw blurRad="38100" dist="38100" dir="2700000" algn="tl">
                    <a:srgbClr val="000000">
                      <a:alpha val="43137"/>
                    </a:srgbClr>
                  </a:outerShdw>
                </a:effectLst>
              </a:rPr>
              <a:t>红楼梦</a:t>
            </a:r>
            <a:r>
              <a:rPr lang="en-US" altLang="zh-CN" sz="2400" b="1" dirty="0">
                <a:effectLst>
                  <a:outerShdw blurRad="38100" dist="38100" dir="2700000" algn="tl">
                    <a:srgbClr val="000000">
                      <a:alpha val="43137"/>
                    </a:srgbClr>
                  </a:outerShdw>
                </a:effectLst>
              </a:rPr>
              <a:t>》</a:t>
            </a:r>
            <a:r>
              <a:rPr lang="zh-CN" altLang="en-US" sz="2400" b="1" dirty="0">
                <a:effectLst>
                  <a:outerShdw blurRad="38100" dist="38100" dir="2700000" algn="tl">
                    <a:srgbClr val="000000">
                      <a:alpha val="43137"/>
                    </a:srgbClr>
                  </a:outerShdw>
                </a:effectLst>
              </a:rPr>
              <a:t>与园林艺术</a:t>
            </a:r>
          </a:p>
          <a:p>
            <a:endParaRPr lang="zh-CN" alt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88640"/>
            <a:ext cx="8229600" cy="706090"/>
          </a:xfrm>
        </p:spPr>
        <p:txBody>
          <a:bodyPr>
            <a:normAutofit/>
          </a:bodyPr>
          <a:lstStyle/>
          <a:p>
            <a:r>
              <a:rPr lang="zh-CN" altLang="en-US" b="1" dirty="0">
                <a:effectLst>
                  <a:outerShdw blurRad="38100" dist="38100" dir="2700000" algn="tl">
                    <a:srgbClr val="000000">
                      <a:alpha val="43137"/>
                    </a:srgbClr>
                  </a:outerShdw>
                </a:effectLst>
              </a:rPr>
              <a:t>大观园的亭台楼阁</a:t>
            </a:r>
          </a:p>
        </p:txBody>
      </p:sp>
      <p:sp>
        <p:nvSpPr>
          <p:cNvPr id="3" name="内容占位符 2"/>
          <p:cNvSpPr>
            <a:spLocks noGrp="1"/>
          </p:cNvSpPr>
          <p:nvPr>
            <p:ph idx="1"/>
          </p:nvPr>
        </p:nvSpPr>
        <p:spPr>
          <a:xfrm>
            <a:off x="457200" y="1052736"/>
            <a:ext cx="8229600" cy="5073427"/>
          </a:xfrm>
        </p:spPr>
        <p:txBody>
          <a:bodyPr>
            <a:noAutofit/>
          </a:bodyPr>
          <a:lstStyle/>
          <a:p>
            <a:r>
              <a:rPr lang="zh-CN" altLang="en-US" b="1" dirty="0"/>
              <a:t>大观园所有的馆舍都围绕着正殿，衬托出中央正殿的威仪。既突出了实用功能，又遵守了古典园林“尊卑有序”的规范与组合。</a:t>
            </a:r>
            <a:r>
              <a:rPr lang="en-US" altLang="zh-CN" b="1" dirty="0"/>
              <a:t>《</a:t>
            </a:r>
            <a:r>
              <a:rPr lang="zh-CN" altLang="en-US" b="1" dirty="0"/>
              <a:t>红楼梦</a:t>
            </a:r>
            <a:r>
              <a:rPr lang="en-US" altLang="zh-CN" b="1" dirty="0"/>
              <a:t>》</a:t>
            </a:r>
            <a:r>
              <a:rPr lang="zh-CN" altLang="en-US" b="1" dirty="0"/>
              <a:t>几乎相当于一个古建博物馆。厅</a:t>
            </a:r>
            <a:r>
              <a:rPr lang="zh-CN" altLang="en-US" b="1" dirty="0">
                <a:solidFill>
                  <a:srgbClr val="FF0000"/>
                </a:solidFill>
              </a:rPr>
              <a:t>（体仁沐德厅）</a:t>
            </a:r>
            <a:r>
              <a:rPr lang="zh-CN" altLang="en-US" b="1" dirty="0"/>
              <a:t>：会客宴请，是园林宅第的公共建筑 。堂</a:t>
            </a:r>
            <a:r>
              <a:rPr lang="zh-CN" altLang="en-US" b="1" dirty="0">
                <a:solidFill>
                  <a:srgbClr val="FF0000"/>
                </a:solidFill>
              </a:rPr>
              <a:t>（嘉荫堂）</a:t>
            </a:r>
            <a:r>
              <a:rPr lang="zh-CN" altLang="en-US" b="1" dirty="0"/>
              <a:t>：建于建筑群中轴线上，是家庭庆典的场所。楼</a:t>
            </a:r>
            <a:r>
              <a:rPr lang="zh-CN" altLang="en-US" b="1" dirty="0">
                <a:solidFill>
                  <a:srgbClr val="FF0000"/>
                </a:solidFill>
              </a:rPr>
              <a:t>（大观楼）</a:t>
            </a:r>
            <a:r>
              <a:rPr lang="zh-CN" altLang="en-US" b="1" dirty="0"/>
              <a:t>：作卧室书房观景，多临水背山。阁（</a:t>
            </a:r>
            <a:r>
              <a:rPr lang="zh-CN" altLang="en-US" b="1" dirty="0">
                <a:solidFill>
                  <a:srgbClr val="FF0000"/>
                </a:solidFill>
              </a:rPr>
              <a:t>缀锦阁</a:t>
            </a:r>
            <a:r>
              <a:rPr lang="zh-CN" altLang="en-US" b="1" dirty="0"/>
              <a:t>）：用来藏书观景或供巨型佛像。 亭（</a:t>
            </a:r>
            <a:r>
              <a:rPr lang="zh-CN" altLang="en-US" b="1" dirty="0">
                <a:solidFill>
                  <a:srgbClr val="FF0000"/>
                </a:solidFill>
              </a:rPr>
              <a:t>滴翠亭</a:t>
            </a:r>
            <a:r>
              <a:rPr lang="zh-CN" altLang="en-US" b="1" dirty="0"/>
              <a:t>）：憩息赏景，形状各异。桥（</a:t>
            </a:r>
            <a:r>
              <a:rPr lang="zh-CN" altLang="en-US" b="1" dirty="0">
                <a:solidFill>
                  <a:srgbClr val="FF0000"/>
                </a:solidFill>
              </a:rPr>
              <a:t>沁芳桥</a:t>
            </a:r>
            <a:r>
              <a:rPr lang="zh-CN" altLang="en-US" b="1" dirty="0"/>
              <a:t>）：点缀环境，借景障景。轩（</a:t>
            </a:r>
            <a:r>
              <a:rPr lang="zh-CN" altLang="en-US" b="1" dirty="0">
                <a:solidFill>
                  <a:srgbClr val="FF0000"/>
                </a:solidFill>
              </a:rPr>
              <a:t>蓼风轩</a:t>
            </a:r>
            <a:r>
              <a:rPr lang="zh-CN" altLang="en-US" b="1" dirty="0"/>
              <a:t>）：有窗的廊子或小屋子，多为书斋名或茶馆的字号。榭：多建于水边，点饰水岸，观赏水景的园林建筑 。斋（</a:t>
            </a:r>
            <a:r>
              <a:rPr lang="zh-CN" altLang="en-US" b="1" dirty="0">
                <a:solidFill>
                  <a:srgbClr val="FF0000"/>
                </a:solidFill>
              </a:rPr>
              <a:t>秋爽斋</a:t>
            </a:r>
            <a:r>
              <a:rPr lang="zh-CN" altLang="en-US" b="1" dirty="0"/>
              <a:t>）：书房卧室之用。苑（</a:t>
            </a:r>
            <a:r>
              <a:rPr lang="zh-CN" altLang="en-US" b="1" dirty="0">
                <a:solidFill>
                  <a:srgbClr val="FF0000"/>
                </a:solidFill>
              </a:rPr>
              <a:t>蘅芜苑</a:t>
            </a:r>
            <a:r>
              <a:rPr lang="zh-CN" altLang="en-US" b="1" dirty="0"/>
              <a:t>）：多种花木，绿化最佳。馆（</a:t>
            </a:r>
            <a:r>
              <a:rPr lang="zh-CN" altLang="en-US" b="1" dirty="0">
                <a:solidFill>
                  <a:srgbClr val="FF0000"/>
                </a:solidFill>
              </a:rPr>
              <a:t>潇湘馆</a:t>
            </a:r>
            <a:r>
              <a:rPr lang="zh-CN" altLang="en-US" b="1" dirty="0"/>
              <a:t>）：书房卧室，招待宾客居住或综合之用。庵（</a:t>
            </a:r>
            <a:r>
              <a:rPr lang="zh-CN" altLang="en-US" b="1" dirty="0">
                <a:solidFill>
                  <a:srgbClr val="FF0000"/>
                </a:solidFill>
              </a:rPr>
              <a:t>栊翠庵</a:t>
            </a:r>
            <a:r>
              <a:rPr lang="zh-CN" altLang="en-US" b="1" dirty="0"/>
              <a:t>）：宗教场所。 </a:t>
            </a:r>
          </a:p>
          <a:p>
            <a:pPr marL="0" indent="0">
              <a:buNone/>
            </a:pPr>
            <a:r>
              <a:rPr lang="zh-CN" altLang="en-US" dirty="0"/>
              <a:t> </a:t>
            </a:r>
          </a:p>
          <a:p>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024744" cy="1143000"/>
          </a:xfrm>
        </p:spPr>
        <p:txBody>
          <a:bodyPr/>
          <a:lstStyle/>
          <a:p>
            <a:r>
              <a:rPr lang="zh-CN" altLang="en-US" b="1" dirty="0">
                <a:effectLst>
                  <a:outerShdw blurRad="38100" dist="38100" dir="2700000" algn="tl">
                    <a:srgbClr val="000000">
                      <a:alpha val="43137"/>
                    </a:srgbClr>
                  </a:outerShdw>
                </a:effectLst>
              </a:rPr>
              <a:t>大观园的莳花栽木</a:t>
            </a:r>
          </a:p>
        </p:txBody>
      </p:sp>
      <p:sp>
        <p:nvSpPr>
          <p:cNvPr id="3" name="内容占位符 2"/>
          <p:cNvSpPr>
            <a:spLocks noGrp="1"/>
          </p:cNvSpPr>
          <p:nvPr>
            <p:ph idx="1"/>
          </p:nvPr>
        </p:nvSpPr>
        <p:spPr>
          <a:xfrm>
            <a:off x="1043492" y="1484784"/>
            <a:ext cx="6777317" cy="4347845"/>
          </a:xfrm>
        </p:spPr>
        <p:txBody>
          <a:bodyPr>
            <a:normAutofit/>
          </a:bodyPr>
          <a:lstStyle/>
          <a:p>
            <a:r>
              <a:rPr lang="zh-CN" altLang="en-US" sz="3200" dirty="0"/>
              <a:t>红香圃、芍药圃、木香棚、翠樾埭、芦雪庭、花溆、荇叶渚、芭蕉坞、蔷薇院、荼蘼架 。蘅芜苑。</a:t>
            </a:r>
          </a:p>
          <a:p>
            <a:endParaRPr lang="zh-CN" altLang="en-US" sz="3200" dirty="0"/>
          </a:p>
          <a:p>
            <a:r>
              <a:rPr lang="zh-CN" altLang="en-US" sz="3200"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332656"/>
            <a:ext cx="8229600" cy="562074"/>
          </a:xfrm>
        </p:spPr>
        <p:txBody>
          <a:bodyPr>
            <a:normAutofit fontScale="90000"/>
          </a:bodyPr>
          <a:lstStyle/>
          <a:p>
            <a:r>
              <a:rPr lang="zh-CN" altLang="en-US" b="1" dirty="0">
                <a:effectLst>
                  <a:outerShdw blurRad="38100" dist="38100" dir="2700000" algn="tl">
                    <a:srgbClr val="000000">
                      <a:alpha val="43137"/>
                    </a:srgbClr>
                  </a:outerShdw>
                </a:effectLst>
              </a:rPr>
              <a:t>大观园造景方法</a:t>
            </a:r>
          </a:p>
        </p:txBody>
      </p:sp>
      <p:sp>
        <p:nvSpPr>
          <p:cNvPr id="3" name="内容占位符 2"/>
          <p:cNvSpPr>
            <a:spLocks noGrp="1"/>
          </p:cNvSpPr>
          <p:nvPr>
            <p:ph idx="1"/>
          </p:nvPr>
        </p:nvSpPr>
        <p:spPr>
          <a:xfrm>
            <a:off x="395536" y="836712"/>
            <a:ext cx="8568952" cy="5760640"/>
          </a:xfrm>
        </p:spPr>
        <p:txBody>
          <a:bodyPr>
            <a:noAutofit/>
          </a:bodyPr>
          <a:lstStyle/>
          <a:p>
            <a:r>
              <a:rPr lang="zh-CN" altLang="en-US" b="1" dirty="0"/>
              <a:t>方法：借景</a:t>
            </a:r>
            <a:r>
              <a:rPr lang="en-US" altLang="zh-CN" b="1" dirty="0"/>
              <a:t>+</a:t>
            </a:r>
            <a:r>
              <a:rPr lang="zh-CN" altLang="en-US" b="1" dirty="0"/>
              <a:t>障景</a:t>
            </a:r>
            <a:r>
              <a:rPr lang="en-US" altLang="zh-CN" b="1" dirty="0"/>
              <a:t>+</a:t>
            </a:r>
            <a:r>
              <a:rPr lang="zh-CN" altLang="en-US" b="1" dirty="0"/>
              <a:t>对景</a:t>
            </a:r>
            <a:endParaRPr lang="en-US" altLang="zh-CN" b="1" dirty="0"/>
          </a:p>
          <a:p>
            <a:r>
              <a:rPr lang="zh-CN" altLang="en-US" b="1" dirty="0"/>
              <a:t>原则：借鉴绘画理论</a:t>
            </a:r>
            <a:r>
              <a:rPr lang="en-US" altLang="zh-CN" b="1" dirty="0"/>
              <a:t>+</a:t>
            </a:r>
            <a:r>
              <a:rPr lang="zh-CN" altLang="en-US" b="1" dirty="0"/>
              <a:t>化俗为雅</a:t>
            </a:r>
            <a:endParaRPr lang="en-US" altLang="zh-CN" b="1" dirty="0"/>
          </a:p>
          <a:p>
            <a:r>
              <a:rPr lang="zh-CN" altLang="en-US" b="1" dirty="0"/>
              <a:t>刘姥姥园林如画的感觉、</a:t>
            </a:r>
            <a:r>
              <a:rPr lang="zh-CN" altLang="en-US" sz="2400" b="1" dirty="0"/>
              <a:t>宝钗的画论</a:t>
            </a:r>
            <a:r>
              <a:rPr lang="en-US" altLang="zh-CN" sz="2400" b="1" dirty="0"/>
              <a:t>——</a:t>
            </a:r>
            <a:r>
              <a:rPr lang="zh-CN" altLang="en-US" sz="2400" b="1" dirty="0"/>
              <a:t>园林</a:t>
            </a:r>
            <a:endParaRPr lang="en-US" altLang="zh-CN" sz="2400" b="1" dirty="0"/>
          </a:p>
          <a:p>
            <a:r>
              <a:rPr lang="en-US" altLang="zh-CN" sz="2400" b="1" dirty="0"/>
              <a:t>《</a:t>
            </a:r>
            <a:r>
              <a:rPr lang="zh-CN" altLang="en-US" sz="2400" b="1" dirty="0"/>
              <a:t>湘云笑道：“这山上赏月虽好，终不及近水赏月更妙。你知道这山坡底下就是池沿，山坳里近水一个所在就是凹晶馆。可知当日盖这园子时就有学问。这山之高处，就叫凸碧；山之低洼近水处，就叫作凹晶。这‘凸’‘凹’二字，历来用的人最少。如今直用作轩馆之名，更觉新鲜，不落窠臼。可知这两处一上一下，一明一暗，一高一矮，一山一水，竟是特因玩月而设此处。有爱那山高月小的，便往这里来；有爱那皓月清波的，便往那里去。只是这两个字俗念作‘洼’‘拱’二音，便说俗了，不大见用。</a:t>
            </a:r>
            <a:r>
              <a:rPr lang="en-US" altLang="zh-CN" sz="2400" b="1" dirty="0"/>
              <a:t>”（《</a:t>
            </a:r>
            <a:r>
              <a:rPr lang="zh-CN" altLang="en-US" sz="2400" b="1" dirty="0"/>
              <a:t>红</a:t>
            </a:r>
            <a:r>
              <a:rPr lang="en-US" altLang="zh-CN" sz="2400" b="1" dirty="0"/>
              <a:t>》</a:t>
            </a:r>
            <a:r>
              <a:rPr lang="zh-CN" altLang="en-US" sz="2400" b="1" dirty="0"/>
              <a:t>第七六回</a:t>
            </a:r>
            <a:r>
              <a:rPr lang="en-US" altLang="zh-CN" sz="2400" b="1" dirty="0"/>
              <a:t>）</a:t>
            </a:r>
          </a:p>
          <a:p>
            <a:endParaRPr lang="zh-CN" altLang="en-US" sz="24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404664"/>
            <a:ext cx="8229600" cy="994122"/>
          </a:xfrm>
        </p:spPr>
        <p:txBody>
          <a:bodyPr>
            <a:normAutofit fontScale="90000"/>
          </a:bodyPr>
          <a:lstStyle/>
          <a:p>
            <a:br>
              <a:rPr lang="en-US" altLang="zh-CN" b="1" dirty="0">
                <a:effectLst>
                  <a:outerShdw blurRad="38100" dist="38100" dir="2700000" algn="tl">
                    <a:srgbClr val="000000">
                      <a:alpha val="43137"/>
                    </a:srgbClr>
                  </a:outerShdw>
                </a:effectLst>
              </a:rPr>
            </a:br>
            <a:r>
              <a:rPr lang="zh-CN" altLang="en-US" sz="3600" b="1" dirty="0">
                <a:effectLst>
                  <a:outerShdw blurRad="38100" dist="38100" dir="2700000" algn="tl">
                    <a:srgbClr val="000000">
                      <a:alpha val="43137"/>
                    </a:srgbClr>
                  </a:outerShdw>
                </a:effectLst>
              </a:rPr>
              <a:t>园林美学：天人合一</a:t>
            </a:r>
            <a:br>
              <a:rPr lang="zh-CN" altLang="en-US" sz="3600" b="1" dirty="0">
                <a:effectLst>
                  <a:outerShdw blurRad="38100" dist="38100" dir="2700000" algn="tl">
                    <a:srgbClr val="000000">
                      <a:alpha val="43137"/>
                    </a:srgbClr>
                  </a:outerShdw>
                </a:effectLst>
              </a:rPr>
            </a:br>
            <a:r>
              <a:rPr lang="zh-CN" altLang="en-US" sz="3600" b="1" dirty="0">
                <a:effectLst>
                  <a:outerShdw blurRad="38100" dist="38100" dir="2700000" algn="tl">
                    <a:srgbClr val="000000">
                      <a:alpha val="43137"/>
                    </a:srgbClr>
                  </a:outerShdw>
                </a:effectLst>
              </a:rPr>
              <a:t>感官享受的综合之美</a:t>
            </a:r>
          </a:p>
        </p:txBody>
      </p:sp>
      <p:sp>
        <p:nvSpPr>
          <p:cNvPr id="3" name="内容占位符 2"/>
          <p:cNvSpPr>
            <a:spLocks noGrp="1"/>
          </p:cNvSpPr>
          <p:nvPr>
            <p:ph idx="1"/>
          </p:nvPr>
        </p:nvSpPr>
        <p:spPr>
          <a:xfrm>
            <a:off x="395605" y="1234440"/>
            <a:ext cx="8496935" cy="4891405"/>
          </a:xfrm>
        </p:spPr>
        <p:txBody>
          <a:bodyPr>
            <a:noAutofit/>
          </a:bodyPr>
          <a:lstStyle/>
          <a:p>
            <a:r>
              <a:rPr lang="zh-CN" altLang="en-US" sz="2800" b="1" dirty="0">
                <a:solidFill>
                  <a:schemeClr val="tx1"/>
                </a:solidFill>
              </a:rPr>
              <a:t>空间的小与意境的大：与谁同坐轩的小与大</a:t>
            </a:r>
          </a:p>
          <a:p>
            <a:r>
              <a:rPr lang="zh-CN" altLang="en-US" sz="2800" b="1" dirty="0">
                <a:solidFill>
                  <a:schemeClr val="tx1"/>
                </a:solidFill>
              </a:rPr>
              <a:t>山与水的配合：比如，沁芳水路的设计。</a:t>
            </a:r>
          </a:p>
          <a:p>
            <a:r>
              <a:rPr lang="zh-CN" altLang="en-US" sz="2800" b="1" dirty="0">
                <a:solidFill>
                  <a:schemeClr val="tx1"/>
                </a:solidFill>
              </a:rPr>
              <a:t>园林中的香景：比如，蘅芜苑的植物带来的嗅觉感受。</a:t>
            </a:r>
          </a:p>
          <a:p>
            <a:r>
              <a:rPr lang="zh-CN" altLang="en-US" sz="2800" b="1" dirty="0">
                <a:solidFill>
                  <a:schemeClr val="tx1"/>
                </a:solidFill>
              </a:rPr>
              <a:t>留白的美感：比如：潇湘馆的竹子。</a:t>
            </a:r>
            <a:r>
              <a:rPr lang="en-US" altLang="zh-CN" sz="2800" b="1" dirty="0">
                <a:solidFill>
                  <a:schemeClr val="tx1"/>
                </a:solidFill>
              </a:rPr>
              <a:t>《</a:t>
            </a:r>
            <a:r>
              <a:rPr lang="zh-CN" altLang="en-US" sz="2800" b="1" dirty="0">
                <a:solidFill>
                  <a:schemeClr val="tx1"/>
                </a:solidFill>
              </a:rPr>
              <a:t>画论</a:t>
            </a:r>
            <a:r>
              <a:rPr lang="en-US" altLang="zh-CN" sz="2800" b="1" dirty="0">
                <a:solidFill>
                  <a:schemeClr val="tx1"/>
                </a:solidFill>
              </a:rPr>
              <a:t>》：</a:t>
            </a:r>
            <a:r>
              <a:rPr lang="zh-CN" altLang="en-US" sz="2800" b="1" dirty="0">
                <a:solidFill>
                  <a:schemeClr val="tx1"/>
                </a:solidFill>
              </a:rPr>
              <a:t>以素壁为纸，以墨竹为画。月影移墙、竹影斑驳。</a:t>
            </a:r>
          </a:p>
          <a:p>
            <a:r>
              <a:rPr lang="zh-CN" altLang="en-US" sz="2800" b="1" dirty="0">
                <a:solidFill>
                  <a:schemeClr val="tx1"/>
                </a:solidFill>
              </a:rPr>
              <a:t>听觉与视觉的结合生发的美：比如：怡红院的芭蕉树叶，苏州园林中的</a:t>
            </a:r>
            <a:r>
              <a:rPr lang="en-US" altLang="zh-CN" sz="2800" b="1" dirty="0">
                <a:solidFill>
                  <a:schemeClr val="tx1"/>
                </a:solidFill>
              </a:rPr>
              <a:t>“</a:t>
            </a:r>
            <a:r>
              <a:rPr lang="zh-CN" altLang="en-US" sz="2800" b="1" dirty="0">
                <a:solidFill>
                  <a:schemeClr val="tx1"/>
                </a:solidFill>
              </a:rPr>
              <a:t>听雨。</a:t>
            </a:r>
            <a:r>
              <a:rPr lang="en-US" altLang="zh-CN" sz="2800" b="1" dirty="0">
                <a:solidFill>
                  <a:schemeClr val="tx1"/>
                </a:solidFill>
              </a:rPr>
              <a:t>”</a:t>
            </a:r>
          </a:p>
          <a:p>
            <a:r>
              <a:rPr lang="zh-CN" altLang="en-US" sz="2800" b="1" dirty="0">
                <a:solidFill>
                  <a:schemeClr val="tx1"/>
                </a:solidFill>
              </a:rPr>
              <a:t>时间加入对空间美感的改变，比如：苔痕上阶绿，草色入帘青。</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332656"/>
            <a:ext cx="4392488" cy="817160"/>
          </a:xfrm>
        </p:spPr>
        <p:txBody>
          <a:bodyPr>
            <a:noAutofit/>
          </a:bodyPr>
          <a:lstStyle/>
          <a:p>
            <a:r>
              <a:rPr lang="zh-CN" altLang="en-US" sz="2800" b="1" dirty="0">
                <a:effectLst>
                  <a:outerShdw blurRad="38100" dist="38100" dir="2700000" algn="tl">
                    <a:srgbClr val="000000">
                      <a:alpha val="43137"/>
                    </a:srgbClr>
                  </a:outerShdw>
                </a:effectLst>
              </a:rPr>
              <a:t>化俗为雅：大观园的题刻</a:t>
            </a:r>
          </a:p>
        </p:txBody>
      </p:sp>
      <p:sp>
        <p:nvSpPr>
          <p:cNvPr id="3" name="内容占位符 2"/>
          <p:cNvSpPr>
            <a:spLocks noGrp="1"/>
          </p:cNvSpPr>
          <p:nvPr>
            <p:ph idx="1"/>
          </p:nvPr>
        </p:nvSpPr>
        <p:spPr>
          <a:xfrm>
            <a:off x="457200" y="1340768"/>
            <a:ext cx="8229600" cy="4785395"/>
          </a:xfrm>
        </p:spPr>
        <p:txBody>
          <a:bodyPr>
            <a:normAutofit fontScale="97500" lnSpcReduction="10000"/>
          </a:bodyPr>
          <a:lstStyle/>
          <a:p>
            <a:r>
              <a:rPr lang="zh-CN" altLang="en-US" sz="3200" b="1" dirty="0"/>
              <a:t>名山胜水、佳园美景与文学创作传统：王之涣</a:t>
            </a:r>
            <a:r>
              <a:rPr lang="en-US" altLang="zh-CN" sz="3200" b="1" dirty="0"/>
              <a:t>《</a:t>
            </a:r>
            <a:r>
              <a:rPr lang="zh-CN" altLang="en-US" sz="3200" b="1" dirty="0"/>
              <a:t>登鹳雀楼</a:t>
            </a:r>
            <a:r>
              <a:rPr lang="en-US" altLang="zh-CN" sz="3200" b="1" dirty="0"/>
              <a:t>》</a:t>
            </a:r>
            <a:r>
              <a:rPr lang="zh-CN" altLang="en-US" sz="3200" b="1" dirty="0"/>
              <a:t>，崔颢</a:t>
            </a:r>
            <a:r>
              <a:rPr lang="en-US" altLang="zh-CN" sz="3200" b="1" dirty="0"/>
              <a:t>《</a:t>
            </a:r>
            <a:r>
              <a:rPr lang="zh-CN" altLang="en-US" sz="3200" b="1" dirty="0"/>
              <a:t>黄鹤楼</a:t>
            </a:r>
            <a:r>
              <a:rPr lang="en-US" altLang="zh-CN" sz="3200" b="1" dirty="0"/>
              <a:t>》</a:t>
            </a:r>
            <a:r>
              <a:rPr lang="zh-CN" altLang="en-US" sz="3200" b="1" dirty="0"/>
              <a:t>范仲淹</a:t>
            </a:r>
            <a:r>
              <a:rPr lang="en-US" altLang="zh-CN" sz="3200" b="1" dirty="0"/>
              <a:t>《</a:t>
            </a:r>
            <a:r>
              <a:rPr lang="zh-CN" altLang="en-US" sz="3200" b="1" dirty="0"/>
              <a:t>岳阳楼记</a:t>
            </a:r>
            <a:r>
              <a:rPr lang="en-US" altLang="zh-CN" sz="3200" b="1" dirty="0"/>
              <a:t>》</a:t>
            </a:r>
            <a:r>
              <a:rPr lang="zh-CN" altLang="en-US" sz="3200" b="1" dirty="0"/>
              <a:t>。</a:t>
            </a:r>
          </a:p>
          <a:p>
            <a:r>
              <a:rPr lang="en-US" altLang="zh-CN" sz="3200" b="1" dirty="0"/>
              <a:t>《</a:t>
            </a:r>
            <a:r>
              <a:rPr lang="zh-CN" altLang="en-US" sz="3200" b="1" dirty="0"/>
              <a:t>红楼梦</a:t>
            </a:r>
            <a:r>
              <a:rPr lang="en-US" altLang="zh-CN" sz="3200" b="1" dirty="0"/>
              <a:t>》</a:t>
            </a:r>
            <a:r>
              <a:rPr lang="zh-CN" altLang="en-US" sz="3200" b="1" dirty="0"/>
              <a:t>第十七回贾政、宝玉在一群清客的陪同下，游历大观园，遍题匾额。贾政说：“偌大景致，若无亭榭文字标题，任是花柳山水也断不得生色。”</a:t>
            </a:r>
          </a:p>
          <a:p>
            <a:r>
              <a:rPr lang="en-US" altLang="zh-CN" sz="3200" b="1" dirty="0" err="1"/>
              <a:t>匾额：有风来仪、杏帘在望、红香绿玉、万象更新、文章造化、蘅芷清芬、文才风流、凝辉钟瑞、世外仙缘</a:t>
            </a:r>
            <a:r>
              <a:rPr lang="en-US" altLang="zh-CN" sz="3200" b="1"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476672"/>
            <a:ext cx="4164965" cy="695960"/>
          </a:xfrm>
        </p:spPr>
        <p:txBody>
          <a:bodyPr>
            <a:normAutofit fontScale="90000"/>
          </a:bodyPr>
          <a:lstStyle/>
          <a:p>
            <a:pPr algn="ctr"/>
            <a:r>
              <a:rPr lang="zh-CN" altLang="en-US" sz="2800" b="1" dirty="0"/>
              <a:t>园林题刻的原则：</a:t>
            </a:r>
            <a:br>
              <a:rPr lang="en-US" altLang="zh-CN" sz="2800" b="1" dirty="0"/>
            </a:br>
            <a:r>
              <a:rPr lang="zh-CN" altLang="en-US" sz="2800" b="1" dirty="0"/>
              <a:t>以宝玉为视角</a:t>
            </a:r>
          </a:p>
        </p:txBody>
      </p:sp>
      <p:sp>
        <p:nvSpPr>
          <p:cNvPr id="3" name="内容占位符 2"/>
          <p:cNvSpPr>
            <a:spLocks noGrp="1"/>
          </p:cNvSpPr>
          <p:nvPr>
            <p:ph idx="1"/>
          </p:nvPr>
        </p:nvSpPr>
        <p:spPr>
          <a:xfrm>
            <a:off x="474345" y="1080135"/>
            <a:ext cx="8170545" cy="5116195"/>
          </a:xfrm>
        </p:spPr>
        <p:txBody>
          <a:bodyPr>
            <a:normAutofit/>
          </a:bodyPr>
          <a:lstStyle/>
          <a:p>
            <a:r>
              <a:rPr lang="zh-CN" altLang="en-US" sz="3200" b="1" dirty="0">
                <a:solidFill>
                  <a:schemeClr val="tx1"/>
                </a:solidFill>
              </a:rPr>
              <a:t>编新不如述古：</a:t>
            </a:r>
            <a:endParaRPr lang="en-US" altLang="zh-CN" sz="3200" b="1" dirty="0">
              <a:solidFill>
                <a:schemeClr val="tx1"/>
              </a:solidFill>
            </a:endParaRPr>
          </a:p>
          <a:p>
            <a:pPr marL="68580" indent="0">
              <a:buNone/>
            </a:pPr>
            <a:r>
              <a:rPr lang="zh-CN" altLang="en-US" sz="3200" b="1" dirty="0">
                <a:solidFill>
                  <a:schemeClr val="tx1"/>
                </a:solidFill>
              </a:rPr>
              <a:t>曲径通幽     杏花村</a:t>
            </a:r>
            <a:r>
              <a:rPr lang="en-US" altLang="zh-CN" sz="3200" b="1" dirty="0">
                <a:solidFill>
                  <a:schemeClr val="tx1"/>
                </a:solidFill>
              </a:rPr>
              <a:t>VS</a:t>
            </a:r>
            <a:r>
              <a:rPr lang="zh-CN" altLang="en-US" sz="3200" b="1" dirty="0">
                <a:solidFill>
                  <a:schemeClr val="tx1"/>
                </a:solidFill>
              </a:rPr>
              <a:t>稻香村</a:t>
            </a:r>
            <a:endParaRPr lang="en-US" altLang="zh-CN" sz="3200" b="1" dirty="0">
              <a:solidFill>
                <a:schemeClr val="tx1"/>
              </a:solidFill>
            </a:endParaRPr>
          </a:p>
          <a:p>
            <a:r>
              <a:rPr lang="zh-CN" altLang="en-US" sz="3200" b="1" dirty="0">
                <a:solidFill>
                  <a:schemeClr val="tx1"/>
                </a:solidFill>
              </a:rPr>
              <a:t>写景须思人事：</a:t>
            </a:r>
            <a:endParaRPr lang="en-US" altLang="zh-CN" sz="3200" b="1" dirty="0">
              <a:solidFill>
                <a:schemeClr val="tx1"/>
              </a:solidFill>
            </a:endParaRPr>
          </a:p>
          <a:p>
            <a:pPr marL="68580" indent="0">
              <a:buNone/>
            </a:pPr>
            <a:r>
              <a:rPr lang="zh-CN" altLang="en-US" sz="3200" b="1" dirty="0">
                <a:solidFill>
                  <a:schemeClr val="tx1"/>
                </a:solidFill>
              </a:rPr>
              <a:t>泻玉</a:t>
            </a:r>
            <a:r>
              <a:rPr lang="en-US" altLang="zh-CN" sz="3200" b="1" dirty="0">
                <a:solidFill>
                  <a:schemeClr val="tx1"/>
                </a:solidFill>
              </a:rPr>
              <a:t>VS</a:t>
            </a:r>
            <a:r>
              <a:rPr lang="zh-CN" altLang="en-US" sz="3200" b="1" dirty="0">
                <a:solidFill>
                  <a:schemeClr val="tx1"/>
                </a:solidFill>
              </a:rPr>
              <a:t>沁芳   秦人旧舍</a:t>
            </a:r>
            <a:r>
              <a:rPr lang="en-US" altLang="zh-CN" sz="3200" b="1" dirty="0">
                <a:solidFill>
                  <a:schemeClr val="tx1"/>
                </a:solidFill>
              </a:rPr>
              <a:t>VS</a:t>
            </a:r>
            <a:r>
              <a:rPr lang="zh-CN" altLang="en-US" sz="3200" b="1" dirty="0">
                <a:solidFill>
                  <a:schemeClr val="tx1"/>
                </a:solidFill>
              </a:rPr>
              <a:t>蓼汀花溆</a:t>
            </a:r>
            <a:endParaRPr lang="en-US" altLang="zh-CN" sz="3200" b="1" dirty="0">
              <a:solidFill>
                <a:schemeClr val="tx1"/>
              </a:solidFill>
            </a:endParaRPr>
          </a:p>
          <a:p>
            <a:r>
              <a:rPr lang="zh-CN" altLang="en-US" sz="3200" b="1" dirty="0">
                <a:solidFill>
                  <a:schemeClr val="tx1"/>
                </a:solidFill>
              </a:rPr>
              <a:t>与景点贴合：</a:t>
            </a:r>
            <a:endParaRPr lang="en-US" altLang="zh-CN" sz="3200" b="1" dirty="0">
              <a:solidFill>
                <a:schemeClr val="tx1"/>
              </a:solidFill>
            </a:endParaRPr>
          </a:p>
          <a:p>
            <a:pPr marL="68580" indent="0">
              <a:buNone/>
            </a:pPr>
            <a:r>
              <a:rPr lang="zh-CN" altLang="en-US" sz="3200" b="1" dirty="0">
                <a:solidFill>
                  <a:schemeClr val="tx1"/>
                </a:solidFill>
              </a:rPr>
              <a:t>蘅芜苑的对联    怡红院的匾额</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3405" y="401320"/>
            <a:ext cx="4051935" cy="759460"/>
          </a:xfrm>
        </p:spPr>
        <p:txBody>
          <a:bodyPr>
            <a:normAutofit fontScale="90000"/>
          </a:bodyPr>
          <a:lstStyle/>
          <a:p>
            <a:r>
              <a:rPr lang="zh-CN" altLang="en-US">
                <a:sym typeface="+mn-ea"/>
              </a:rPr>
              <a:t>大观园命名的含义</a:t>
            </a:r>
            <a:endParaRPr lang="zh-CN" altLang="en-US"/>
          </a:p>
        </p:txBody>
      </p:sp>
      <p:sp>
        <p:nvSpPr>
          <p:cNvPr id="3" name="内容占位符 2"/>
          <p:cNvSpPr>
            <a:spLocks noGrp="1"/>
          </p:cNvSpPr>
          <p:nvPr>
            <p:ph idx="1"/>
          </p:nvPr>
        </p:nvSpPr>
        <p:spPr>
          <a:xfrm>
            <a:off x="417830" y="1160780"/>
            <a:ext cx="8185150" cy="5311140"/>
          </a:xfrm>
        </p:spPr>
        <p:txBody>
          <a:bodyPr>
            <a:normAutofit/>
          </a:bodyPr>
          <a:lstStyle/>
          <a:p>
            <a:r>
              <a:rPr lang="zh-CN" altLang="en-US"/>
              <a:t>《汉语大辞典》释“大观”一词出处及意义有六项：1.谓为人所瞻仰。《易·观》：“大观在上，顺而巽。中正以观天下。”孔颖达疏：“谓大为在下所观，唯在于上。由在上既贵，故在下大观。”2. 谓宏远之观察。（汉）贾谊《鵩鸟赋》：“小智自私兮，贱彼贵我；达人大观兮，物无不可。” 3. 指对全貌的观察。4. 盛大壮观的景象。（宋）范仲淹《岳阳楼记》：“予观夫巴陵胜状，在洞庭一湖。衔远山，吞长江，浩浩汤汤，横无际涯，朝晖夕阴，气象万千，此则岳阳楼之大观也。”5. 形容事物的美好繁多；或谓规模宏大，内容齐备。（清）周中孚《郑堂札记》卷一：“博采群书，洋洋乎大观哉！”6.古歌舞名。（南朝·梁）沈约有《大观舞歌》。除第6项外，其他五项都适用于大观园之“大观”</a:t>
            </a:r>
          </a:p>
          <a:p>
            <a:r>
              <a:rPr lang="zh-CN" altLang="zh-CN"/>
              <a:t>体恤天伦</a:t>
            </a:r>
            <a:r>
              <a:rPr lang="en-US" altLang="zh-CN"/>
              <a:t>+</a:t>
            </a:r>
            <a:r>
              <a:rPr lang="zh-CN" altLang="en-US"/>
              <a:t>包容个性</a:t>
            </a:r>
            <a:r>
              <a:rPr lang="en-US" altLang="zh-CN"/>
              <a:t>+</a:t>
            </a:r>
            <a:r>
              <a:rPr lang="zh-CN" altLang="en-US"/>
              <a:t>景致弘丽</a:t>
            </a:r>
            <a:r>
              <a:rPr lang="en-US" altLang="zh-CN"/>
              <a:t>+</a:t>
            </a:r>
            <a:r>
              <a:rPr lang="zh-CN" altLang="en-US"/>
              <a:t>收藏丰富</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45465" y="216535"/>
            <a:ext cx="4108450" cy="887095"/>
          </a:xfrm>
        </p:spPr>
        <p:txBody>
          <a:bodyPr>
            <a:normAutofit/>
          </a:bodyPr>
          <a:lstStyle/>
          <a:p>
            <a:r>
              <a:rPr lang="zh-CN" altLang="en-US" sz="2800" b="1">
                <a:sym typeface="+mn-ea"/>
              </a:rPr>
              <a:t>大观园的青春乐园性质</a:t>
            </a:r>
          </a:p>
        </p:txBody>
      </p:sp>
      <p:sp>
        <p:nvSpPr>
          <p:cNvPr id="3" name="内容占位符 2"/>
          <p:cNvSpPr>
            <a:spLocks noGrp="1"/>
          </p:cNvSpPr>
          <p:nvPr>
            <p:ph idx="1"/>
          </p:nvPr>
        </p:nvSpPr>
        <p:spPr>
          <a:xfrm>
            <a:off x="431800" y="1102995"/>
            <a:ext cx="8214360" cy="5383530"/>
          </a:xfrm>
        </p:spPr>
        <p:txBody>
          <a:bodyPr/>
          <a:lstStyle/>
          <a:p>
            <a:r>
              <a:rPr lang="zh-CN" altLang="en-US">
                <a:sym typeface="+mn-ea"/>
              </a:rPr>
              <a:t>爱情的乐园：宝、黛；龄官与贾蔷、小红与贾芸。但不同于前代戏曲小说“私订终身后花园”的是，重在书写心灵的契合、理性的选择，有着从“欲”到“情”的洁净与提升，使关于人性的思考从本能上升到精神层面。第十九回“意绵绵静日玉生香”、第二十三回“西厢记妙词通戏语”、第二十六回“潇湘馆春困发幽情”、第二十七回“埋香冢飞燕泣残红”、第三十二回“诉肺腑心迷活宝玉”</a:t>
            </a:r>
          </a:p>
          <a:p>
            <a:r>
              <a:rPr lang="zh-CN" altLang="en-US">
                <a:sym typeface="+mn-ea"/>
              </a:rPr>
              <a:t>自由的乐园：诗社</a:t>
            </a:r>
            <a:r>
              <a:rPr lang="en-US" altLang="zh-CN">
                <a:sym typeface="+mn-ea"/>
              </a:rPr>
              <a:t>+</a:t>
            </a:r>
            <a:r>
              <a:rPr lang="zh-CN" altLang="en-US">
                <a:sym typeface="+mn-ea"/>
              </a:rPr>
              <a:t>烤鹿肉</a:t>
            </a:r>
            <a:r>
              <a:rPr lang="en-US" altLang="zh-CN">
                <a:sym typeface="+mn-ea"/>
              </a:rPr>
              <a:t>+</a:t>
            </a:r>
            <a:r>
              <a:rPr lang="zh-CN" altLang="en-US">
                <a:sym typeface="+mn-ea"/>
              </a:rPr>
              <a:t>放风筝</a:t>
            </a:r>
            <a:r>
              <a:rPr lang="en-US" altLang="zh-CN">
                <a:sym typeface="+mn-ea"/>
              </a:rPr>
              <a:t>+</a:t>
            </a:r>
            <a:r>
              <a:rPr lang="zh-CN" altLang="en-US">
                <a:sym typeface="+mn-ea"/>
              </a:rPr>
              <a:t>斗草游戏</a:t>
            </a:r>
            <a:r>
              <a:rPr lang="en-US" altLang="zh-CN">
                <a:sym typeface="+mn-ea"/>
              </a:rPr>
              <a:t>+</a:t>
            </a:r>
            <a:r>
              <a:rPr lang="zh-CN" altLang="en-US">
                <a:sym typeface="+mn-ea"/>
              </a:rPr>
              <a:t>开夜宴</a:t>
            </a:r>
          </a:p>
          <a:p>
            <a:pPr marL="68580" indent="0">
              <a:buNone/>
            </a:pPr>
            <a:r>
              <a:rPr lang="zh-CN" altLang="en-US">
                <a:sym typeface="+mn-ea"/>
              </a:rPr>
              <a:t>  黛玉葬花、宝钗扑蝶、妙玉的名流生活、</a:t>
            </a:r>
          </a:p>
          <a:p>
            <a:r>
              <a:rPr lang="zh-CN" altLang="en-US">
                <a:sym typeface="+mn-ea"/>
              </a:rPr>
              <a:t>身心修复的乐园：香菱学诗、湘云醉卧、迎春重返紫菱洲</a:t>
            </a:r>
            <a:endParaRPr lang="zh-CN" altLang="en-US"/>
          </a:p>
          <a:p>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115" y="142875"/>
            <a:ext cx="4140835" cy="779780"/>
          </a:xfrm>
        </p:spPr>
        <p:txBody>
          <a:bodyPr>
            <a:normAutofit/>
          </a:bodyPr>
          <a:lstStyle/>
          <a:p>
            <a:pPr algn="ctr"/>
            <a:r>
              <a:rPr lang="zh-CN" altLang="en-US" sz="2800" b="1"/>
              <a:t>大观园的文学书写作用</a:t>
            </a:r>
          </a:p>
        </p:txBody>
      </p:sp>
      <p:sp>
        <p:nvSpPr>
          <p:cNvPr id="3" name="内容占位符 2"/>
          <p:cNvSpPr>
            <a:spLocks noGrp="1"/>
          </p:cNvSpPr>
          <p:nvPr>
            <p:ph idx="1"/>
          </p:nvPr>
        </p:nvSpPr>
        <p:spPr>
          <a:xfrm>
            <a:off x="425450" y="1031875"/>
            <a:ext cx="8303260" cy="5491480"/>
          </a:xfrm>
        </p:spPr>
        <p:txBody>
          <a:bodyPr/>
          <a:lstStyle/>
          <a:p>
            <a:r>
              <a:rPr lang="zh-CN" altLang="en-US" dirty="0"/>
              <a:t>大观园命名的含义</a:t>
            </a:r>
          </a:p>
          <a:p>
            <a:r>
              <a:rPr lang="zh-CN" altLang="en-US" dirty="0">
                <a:sym typeface="+mn-ea"/>
              </a:rPr>
              <a:t>元妃省亲与大观园的建立（省亲</a:t>
            </a:r>
            <a:r>
              <a:rPr lang="en-US" altLang="zh-CN" dirty="0">
                <a:sym typeface="+mn-ea"/>
              </a:rPr>
              <a:t>+</a:t>
            </a:r>
            <a:r>
              <a:rPr lang="zh-CN" altLang="en-US" dirty="0">
                <a:sym typeface="+mn-ea"/>
              </a:rPr>
              <a:t>建园</a:t>
            </a:r>
            <a:r>
              <a:rPr lang="en-US" altLang="zh-CN" dirty="0">
                <a:sym typeface="+mn-ea"/>
              </a:rPr>
              <a:t>+</a:t>
            </a:r>
            <a:r>
              <a:rPr lang="zh-CN" altLang="en-US" dirty="0">
                <a:sym typeface="+mn-ea"/>
              </a:rPr>
              <a:t>命名</a:t>
            </a:r>
            <a:r>
              <a:rPr lang="en-US" altLang="zh-CN" dirty="0">
                <a:sym typeface="+mn-ea"/>
              </a:rPr>
              <a:t>+</a:t>
            </a:r>
            <a:r>
              <a:rPr lang="zh-CN" altLang="en-US" dirty="0">
                <a:sym typeface="+mn-ea"/>
              </a:rPr>
              <a:t>居住）</a:t>
            </a:r>
            <a:endParaRPr lang="zh-CN" altLang="en-US" dirty="0"/>
          </a:p>
          <a:p>
            <a:r>
              <a:rPr lang="zh-CN" altLang="en-US" dirty="0"/>
              <a:t>大观园的青春乐园性质</a:t>
            </a:r>
          </a:p>
          <a:p>
            <a:r>
              <a:rPr lang="zh-CN" altLang="en-US" dirty="0"/>
              <a:t>爱情的乐园</a:t>
            </a:r>
            <a:r>
              <a:rPr lang="en-US" altLang="zh-CN" dirty="0"/>
              <a:t>+</a:t>
            </a:r>
            <a:r>
              <a:rPr lang="zh-CN" altLang="en-US" dirty="0"/>
              <a:t>自由的乐园</a:t>
            </a:r>
            <a:r>
              <a:rPr lang="en-US" altLang="zh-CN" dirty="0"/>
              <a:t>+</a:t>
            </a:r>
            <a:r>
              <a:rPr lang="zh-CN" altLang="en-US" dirty="0"/>
              <a:t>身心修复的乐园</a:t>
            </a:r>
          </a:p>
          <a:p>
            <a:r>
              <a:rPr lang="zh-CN" altLang="en-US" dirty="0"/>
              <a:t>大观园建筑与人物之间的对应关系</a:t>
            </a:r>
          </a:p>
          <a:p>
            <a:pPr marL="68580" indent="0">
              <a:buNone/>
            </a:pPr>
            <a:r>
              <a:rPr lang="zh-CN" altLang="en-US" dirty="0"/>
              <a:t>潇湘馆</a:t>
            </a:r>
            <a:r>
              <a:rPr lang="en-US" altLang="zh-CN" dirty="0"/>
              <a:t>——</a:t>
            </a:r>
            <a:r>
              <a:rPr lang="zh-CN" altLang="en-US" dirty="0"/>
              <a:t>林黛玉</a:t>
            </a:r>
          </a:p>
          <a:p>
            <a:pPr marL="68580" indent="0">
              <a:buNone/>
            </a:pPr>
            <a:r>
              <a:rPr lang="zh-CN" altLang="en-US" dirty="0"/>
              <a:t>蘅芜苑</a:t>
            </a:r>
            <a:r>
              <a:rPr lang="en-US" altLang="zh-CN" dirty="0"/>
              <a:t>——</a:t>
            </a:r>
            <a:r>
              <a:rPr lang="zh-CN" altLang="en-US" dirty="0"/>
              <a:t>薛宝钗</a:t>
            </a:r>
          </a:p>
          <a:p>
            <a:pPr marL="68580" indent="0">
              <a:buNone/>
            </a:pPr>
            <a:r>
              <a:rPr lang="zh-CN" altLang="en-US" dirty="0"/>
              <a:t>贾宝玉</a:t>
            </a:r>
            <a:r>
              <a:rPr lang="en-US" altLang="zh-CN" dirty="0"/>
              <a:t>——</a:t>
            </a:r>
            <a:r>
              <a:rPr lang="zh-CN" altLang="en-US" dirty="0"/>
              <a:t>怡红院</a:t>
            </a:r>
          </a:p>
          <a:p>
            <a:pPr marL="68580" indent="0">
              <a:buNone/>
            </a:pPr>
            <a:r>
              <a:rPr lang="zh-CN" altLang="en-US" dirty="0"/>
              <a:t>稻香村</a:t>
            </a:r>
            <a:r>
              <a:rPr lang="en-US" altLang="zh-CN" dirty="0"/>
              <a:t>——</a:t>
            </a:r>
            <a:r>
              <a:rPr lang="zh-CN" altLang="en-US" dirty="0"/>
              <a:t>李纨</a:t>
            </a:r>
          </a:p>
          <a:p>
            <a:pPr marL="68580" indent="0">
              <a:buNone/>
            </a:pPr>
            <a:r>
              <a:rPr lang="zh-CN" altLang="en-US" dirty="0"/>
              <a:t>栊翠庵</a:t>
            </a:r>
            <a:r>
              <a:rPr lang="en-US" altLang="zh-CN" dirty="0"/>
              <a:t>——</a:t>
            </a:r>
            <a:r>
              <a:rPr lang="zh-CN" altLang="en-US" dirty="0"/>
              <a:t>妙玉</a:t>
            </a:r>
          </a:p>
          <a:p>
            <a:endParaRPr lang="zh-CN" altLang="en-US" dirty="0"/>
          </a:p>
          <a:p>
            <a:endParaRPr lang="zh-CN" altLang="en-US" dirty="0"/>
          </a:p>
        </p:txBody>
      </p:sp>
      <p:sp>
        <p:nvSpPr>
          <p:cNvPr id="4" name="单圆角矩形 3"/>
          <p:cNvSpPr/>
          <p:nvPr/>
        </p:nvSpPr>
        <p:spPr>
          <a:xfrm>
            <a:off x="689610" y="5681345"/>
            <a:ext cx="7838440" cy="647700"/>
          </a:xfrm>
          <a:prstGeom prst="snip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t>拓展推荐：欧丽娟讲大观园（听）、宋淇论大观园（读）</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75260" y="387350"/>
            <a:ext cx="5544185" cy="916305"/>
          </a:xfrm>
        </p:spPr>
        <p:txBody>
          <a:bodyPr>
            <a:normAutofit fontScale="90000"/>
          </a:bodyPr>
          <a:lstStyle/>
          <a:p>
            <a:pPr algn="ctr"/>
            <a:r>
              <a:rPr lang="zh-CN" altLang="en-US" sz="2800" b="1"/>
              <a:t>大观园建筑与人物之间的</a:t>
            </a:r>
            <a:br>
              <a:rPr lang="zh-CN" altLang="en-US" sz="2800" b="1"/>
            </a:br>
            <a:r>
              <a:rPr lang="zh-CN" altLang="en-US" sz="2800" b="1"/>
              <a:t>对应关系</a:t>
            </a:r>
          </a:p>
        </p:txBody>
      </p:sp>
      <p:sp>
        <p:nvSpPr>
          <p:cNvPr id="3" name="内容占位符 2"/>
          <p:cNvSpPr>
            <a:spLocks noGrp="1"/>
          </p:cNvSpPr>
          <p:nvPr>
            <p:ph idx="1"/>
          </p:nvPr>
        </p:nvSpPr>
        <p:spPr>
          <a:xfrm>
            <a:off x="502920" y="1303655"/>
            <a:ext cx="8156575" cy="5196840"/>
          </a:xfrm>
        </p:spPr>
        <p:txBody>
          <a:bodyPr/>
          <a:lstStyle/>
          <a:p>
            <a:pPr marL="68580" indent="0">
              <a:buNone/>
            </a:pPr>
            <a:r>
              <a:rPr lang="zh-CN" altLang="en-US" sz="2800">
                <a:sym typeface="+mn-ea"/>
              </a:rPr>
              <a:t>潇湘馆环境</a:t>
            </a:r>
            <a:r>
              <a:rPr lang="en-US" altLang="zh-CN" sz="2800">
                <a:sym typeface="+mn-ea"/>
              </a:rPr>
              <a:t>——</a:t>
            </a:r>
            <a:r>
              <a:rPr lang="zh-CN" altLang="en-US" sz="2800">
                <a:sym typeface="+mn-ea"/>
              </a:rPr>
              <a:t>林黛玉：</a:t>
            </a:r>
          </a:p>
          <a:p>
            <a:pPr marL="68580" indent="0">
              <a:buNone/>
            </a:pPr>
            <a:r>
              <a:rPr lang="zh-CN" altLang="en-US" sz="2800">
                <a:sym typeface="+mn-ea"/>
              </a:rPr>
              <a:t>清华</a:t>
            </a:r>
            <a:r>
              <a:rPr lang="en-US" altLang="zh-CN" sz="2800">
                <a:sym typeface="+mn-ea"/>
              </a:rPr>
              <a:t>+</a:t>
            </a:r>
            <a:r>
              <a:rPr lang="zh-CN" altLang="en-US" sz="2800">
                <a:sym typeface="+mn-ea"/>
              </a:rPr>
              <a:t>书卷气</a:t>
            </a:r>
            <a:r>
              <a:rPr lang="en-US" altLang="zh-CN" sz="2800">
                <a:sym typeface="+mn-ea"/>
              </a:rPr>
              <a:t>+</a:t>
            </a:r>
            <a:r>
              <a:rPr lang="zh-CN" altLang="en-US" sz="2800">
                <a:sym typeface="+mn-ea"/>
              </a:rPr>
              <a:t>小</a:t>
            </a:r>
            <a:r>
              <a:rPr lang="en-US" altLang="zh-CN" sz="2800">
                <a:sym typeface="+mn-ea"/>
              </a:rPr>
              <a:t>/</a:t>
            </a:r>
            <a:r>
              <a:rPr lang="zh-CN" altLang="en-US" sz="2800">
                <a:sym typeface="+mn-ea"/>
              </a:rPr>
              <a:t>窄</a:t>
            </a:r>
            <a:r>
              <a:rPr lang="en-US" altLang="zh-CN" sz="2800">
                <a:sym typeface="+mn-ea"/>
              </a:rPr>
              <a:t>+</a:t>
            </a:r>
            <a:r>
              <a:rPr lang="zh-CN" altLang="en-US" sz="2800">
                <a:sym typeface="+mn-ea"/>
              </a:rPr>
              <a:t>离别</a:t>
            </a:r>
          </a:p>
          <a:p>
            <a:pPr marL="68580" indent="0">
              <a:buNone/>
            </a:pPr>
            <a:r>
              <a:rPr lang="zh-CN" altLang="en-US" sz="2800">
                <a:sym typeface="+mn-ea"/>
              </a:rPr>
              <a:t>蘅芜苑环境</a:t>
            </a:r>
            <a:r>
              <a:rPr lang="en-US" altLang="zh-CN" sz="2800">
                <a:sym typeface="+mn-ea"/>
              </a:rPr>
              <a:t>——</a:t>
            </a:r>
            <a:r>
              <a:rPr lang="zh-CN" altLang="en-US" sz="2800">
                <a:sym typeface="+mn-ea"/>
              </a:rPr>
              <a:t>薛宝钗：藏</a:t>
            </a:r>
            <a:r>
              <a:rPr lang="en-US" altLang="zh-CN" sz="2800">
                <a:sym typeface="+mn-ea"/>
              </a:rPr>
              <a:t>+</a:t>
            </a:r>
            <a:r>
              <a:rPr lang="zh-CN" altLang="en-US" sz="2800">
                <a:sym typeface="+mn-ea"/>
              </a:rPr>
              <a:t>大</a:t>
            </a:r>
            <a:r>
              <a:rPr lang="en-US" altLang="zh-CN" sz="2800">
                <a:sym typeface="+mn-ea"/>
              </a:rPr>
              <a:t>+</a:t>
            </a:r>
            <a:r>
              <a:rPr lang="zh-CN" altLang="en-US" sz="2800">
                <a:sym typeface="+mn-ea"/>
              </a:rPr>
              <a:t>香草</a:t>
            </a:r>
            <a:r>
              <a:rPr lang="en-US" altLang="zh-CN" sz="2800">
                <a:sym typeface="+mn-ea"/>
              </a:rPr>
              <a:t>+</a:t>
            </a:r>
            <a:r>
              <a:rPr lang="zh-CN" altLang="en-US" sz="2800">
                <a:sym typeface="+mn-ea"/>
              </a:rPr>
              <a:t>学识丰富</a:t>
            </a:r>
          </a:p>
          <a:p>
            <a:pPr marL="68580" indent="0">
              <a:buNone/>
            </a:pPr>
            <a:r>
              <a:rPr lang="zh-CN" altLang="en-US" sz="2800">
                <a:sym typeface="+mn-ea"/>
              </a:rPr>
              <a:t>怡红院环境</a:t>
            </a:r>
            <a:r>
              <a:rPr lang="en-US" altLang="zh-CN" sz="2800">
                <a:sym typeface="+mn-ea"/>
              </a:rPr>
              <a:t>——</a:t>
            </a:r>
            <a:r>
              <a:rPr lang="zh-CN" altLang="en-US" sz="2800">
                <a:sym typeface="+mn-ea"/>
              </a:rPr>
              <a:t>贾宝玉：</a:t>
            </a:r>
          </a:p>
          <a:p>
            <a:pPr marL="68580" indent="0">
              <a:buNone/>
            </a:pPr>
            <a:r>
              <a:rPr lang="zh-CN" altLang="en-US" sz="2800">
                <a:sym typeface="+mn-ea"/>
              </a:rPr>
              <a:t>木石虽</a:t>
            </a:r>
            <a:r>
              <a:rPr lang="zh-CN" altLang="en-US" sz="2800" b="1">
                <a:sym typeface="+mn-ea"/>
              </a:rPr>
              <a:t>近</a:t>
            </a:r>
            <a:r>
              <a:rPr lang="en-US" altLang="zh-CN" sz="2800">
                <a:sym typeface="+mn-ea"/>
              </a:rPr>
              <a:t>+</a:t>
            </a:r>
            <a:r>
              <a:rPr lang="zh-CN" altLang="en-US" sz="2800">
                <a:sym typeface="+mn-ea"/>
              </a:rPr>
              <a:t>金玉齐</a:t>
            </a:r>
            <a:r>
              <a:rPr lang="zh-CN" altLang="en-US" sz="2800" b="1">
                <a:sym typeface="+mn-ea"/>
              </a:rPr>
              <a:t>大</a:t>
            </a:r>
            <a:r>
              <a:rPr lang="en-US" altLang="zh-CN" sz="2800">
                <a:sym typeface="+mn-ea"/>
              </a:rPr>
              <a:t>+</a:t>
            </a:r>
            <a:r>
              <a:rPr lang="zh-CN" altLang="en-US" sz="2800">
                <a:sym typeface="+mn-ea"/>
              </a:rPr>
              <a:t>红香绿玉的兼美</a:t>
            </a:r>
            <a:endParaRPr lang="zh-CN" altLang="en-US" sz="2800" b="1">
              <a:sym typeface="+mn-ea"/>
            </a:endParaRPr>
          </a:p>
          <a:p>
            <a:pPr marL="68580" indent="0">
              <a:buNone/>
            </a:pPr>
            <a:r>
              <a:rPr lang="zh-CN" altLang="en-US" sz="2800">
                <a:sym typeface="+mn-ea"/>
              </a:rPr>
              <a:t>稻香村</a:t>
            </a:r>
            <a:r>
              <a:rPr lang="en-US" altLang="zh-CN" sz="2800">
                <a:sym typeface="+mn-ea"/>
              </a:rPr>
              <a:t>——</a:t>
            </a:r>
            <a:r>
              <a:rPr lang="zh-CN" altLang="en-US" sz="2800">
                <a:sym typeface="+mn-ea"/>
              </a:rPr>
              <a:t>李纨：违背自然之理</a:t>
            </a:r>
            <a:r>
              <a:rPr lang="en-US" altLang="zh-CN" sz="2800">
                <a:sym typeface="+mn-ea"/>
              </a:rPr>
              <a:t>+</a:t>
            </a:r>
            <a:r>
              <a:rPr lang="zh-CN" altLang="en-US" sz="2800">
                <a:sym typeface="+mn-ea"/>
              </a:rPr>
              <a:t>残存的生命活力</a:t>
            </a:r>
          </a:p>
          <a:p>
            <a:pPr marL="68580" indent="0">
              <a:buNone/>
            </a:pPr>
            <a:r>
              <a:rPr lang="zh-CN" altLang="en-US" sz="2800">
                <a:sym typeface="+mn-ea"/>
              </a:rPr>
              <a:t>栊翠庵</a:t>
            </a:r>
            <a:r>
              <a:rPr lang="en-US" altLang="zh-CN" sz="2800">
                <a:sym typeface="+mn-ea"/>
              </a:rPr>
              <a:t>——</a:t>
            </a:r>
            <a:r>
              <a:rPr lang="zh-CN" altLang="en-US" sz="2800">
                <a:sym typeface="+mn-ea"/>
              </a:rPr>
              <a:t>妙玉：僧不僧俗不俗</a:t>
            </a:r>
          </a:p>
          <a:p>
            <a:pPr marL="68580" indent="0">
              <a:buNone/>
            </a:pPr>
            <a:endParaRPr lang="zh-CN" altLang="en-US" sz="2800"/>
          </a:p>
        </p:txBody>
      </p:sp>
      <p:sp>
        <p:nvSpPr>
          <p:cNvPr id="4" name="剪去单角的矩形 3"/>
          <p:cNvSpPr/>
          <p:nvPr/>
        </p:nvSpPr>
        <p:spPr>
          <a:xfrm>
            <a:off x="502920" y="4919345"/>
            <a:ext cx="8449310" cy="158115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zh-CN" altLang="en-US" sz="2400" b="1"/>
              <a:t>宋淇认为潇湘馆、稻香村、蘅芜苑、怡红院、栊翠庵等等“不论是外面的庭院布置、花草，还是室内装置都在配合这几位主角的性格、衬托得他们更加凸出。”《宋淇红学论集》</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4402832" cy="850106"/>
          </a:xfrm>
        </p:spPr>
        <p:txBody>
          <a:bodyPr>
            <a:normAutofit fontScale="90000"/>
          </a:bodyPr>
          <a:lstStyle/>
          <a:p>
            <a:r>
              <a:rPr lang="zh-CN" altLang="en-US" sz="2800" b="1" dirty="0">
                <a:effectLst>
                  <a:outerShdw blurRad="38100" dist="38100" dir="2700000" algn="tl">
                    <a:srgbClr val="000000">
                      <a:alpha val="43137"/>
                    </a:srgbClr>
                  </a:outerShdw>
                </a:effectLst>
              </a:rPr>
              <a:t>园林美学：大观园的文化意义</a:t>
            </a:r>
          </a:p>
        </p:txBody>
      </p:sp>
      <p:sp>
        <p:nvSpPr>
          <p:cNvPr id="3" name="内容占位符 2"/>
          <p:cNvSpPr>
            <a:spLocks noGrp="1"/>
          </p:cNvSpPr>
          <p:nvPr>
            <p:ph idx="1"/>
          </p:nvPr>
        </p:nvSpPr>
        <p:spPr>
          <a:xfrm>
            <a:off x="457200" y="1124744"/>
            <a:ext cx="8229600" cy="5544616"/>
          </a:xfrm>
        </p:spPr>
        <p:txBody>
          <a:bodyPr>
            <a:normAutofit/>
          </a:bodyPr>
          <a:lstStyle/>
          <a:p>
            <a:r>
              <a:rPr lang="zh-CN" altLang="en-US" b="1" dirty="0"/>
              <a:t> </a:t>
            </a:r>
            <a:r>
              <a:rPr lang="en-US" altLang="zh-CN" sz="2800" b="1" dirty="0"/>
              <a:t>1997</a:t>
            </a:r>
            <a:r>
              <a:rPr lang="zh-CN" altLang="en-US" sz="2800" b="1" dirty="0"/>
              <a:t>年，拙政园、留园、网师园和环秀山庄作为苏州古典园林的代表被列为世界文化遗产。</a:t>
            </a:r>
            <a:endParaRPr lang="en-US" altLang="zh-CN" sz="2800" b="1" dirty="0"/>
          </a:p>
          <a:p>
            <a:r>
              <a:rPr lang="zh-CN" altLang="en-US" sz="2800" b="1" dirty="0"/>
              <a:t> </a:t>
            </a:r>
            <a:r>
              <a:rPr lang="en-US" altLang="zh-CN" sz="2800" b="1" dirty="0"/>
              <a:t>2000</a:t>
            </a:r>
            <a:r>
              <a:rPr lang="zh-CN" altLang="en-US" sz="2800" b="1" dirty="0"/>
              <a:t>年，沧浪亭、狮子林、耦园、艺圃和退思园作为苏州古典园林的扩展项目也被列为世界文化遗产。  </a:t>
            </a:r>
            <a:endParaRPr lang="en-US" altLang="zh-CN" sz="2800" b="1" dirty="0"/>
          </a:p>
          <a:p>
            <a:r>
              <a:rPr lang="zh-CN" altLang="en-US" sz="2800" b="1" dirty="0"/>
              <a:t>世界遗产委员会这样评价苏州古典园林：没有哪些园林比历史名城苏州的园林更能体现出中国古典园林设计的理想品质，咫尺之内再造乾坤。苏州园林被公认是实现这一设计思想的典范。这些建造于</a:t>
            </a:r>
            <a:r>
              <a:rPr lang="en-US" altLang="zh-CN" sz="2800" b="1" dirty="0"/>
              <a:t>11</a:t>
            </a:r>
            <a:r>
              <a:rPr lang="zh-CN" altLang="en-US" sz="2800" b="1" dirty="0"/>
              <a:t>～</a:t>
            </a:r>
            <a:r>
              <a:rPr lang="en-US" altLang="zh-CN" sz="2800" b="1" dirty="0"/>
              <a:t>19</a:t>
            </a:r>
            <a:r>
              <a:rPr lang="zh-CN" altLang="en-US" sz="2800" b="1" dirty="0"/>
              <a:t>世纪的园林，以其精雕细琢的设计，折射出中国文化中取法自然而又超越自然的深邃意境。</a:t>
            </a:r>
          </a:p>
          <a:p>
            <a:endParaRPr lang="zh-CN" altLang="en-US" sz="2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74" y="0"/>
            <a:ext cx="9205347" cy="6858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b="1" dirty="0">
                <a:effectLst>
                  <a:outerShdw blurRad="38100" dist="38100" dir="2700000" algn="tl">
                    <a:srgbClr val="000000">
                      <a:alpha val="43137"/>
                    </a:srgbClr>
                  </a:outerShdw>
                </a:effectLst>
              </a:rPr>
              <a:t>大观园的立意构思</a:t>
            </a:r>
          </a:p>
        </p:txBody>
      </p:sp>
      <p:sp>
        <p:nvSpPr>
          <p:cNvPr id="3" name="内容占位符 2"/>
          <p:cNvSpPr>
            <a:spLocks noGrp="1"/>
          </p:cNvSpPr>
          <p:nvPr>
            <p:ph idx="1"/>
          </p:nvPr>
        </p:nvSpPr>
        <p:spPr>
          <a:xfrm>
            <a:off x="457200" y="980728"/>
            <a:ext cx="8229600" cy="5145435"/>
          </a:xfrm>
        </p:spPr>
        <p:txBody>
          <a:bodyPr>
            <a:noAutofit/>
          </a:bodyPr>
          <a:lstStyle/>
          <a:p>
            <a:r>
              <a:rPr lang="zh-CN" altLang="en-US" sz="3200" dirty="0"/>
              <a:t>明末清初造园大师计成在</a:t>
            </a:r>
            <a:r>
              <a:rPr lang="en-US" altLang="zh-CN" sz="3200" dirty="0"/>
              <a:t>《</a:t>
            </a:r>
            <a:r>
              <a:rPr lang="zh-CN" altLang="en-US" sz="3200" dirty="0"/>
              <a:t>园冶</a:t>
            </a:r>
            <a:r>
              <a:rPr lang="en-US" altLang="zh-CN" sz="3200" dirty="0"/>
              <a:t>》</a:t>
            </a:r>
            <a:r>
              <a:rPr lang="zh-CN" altLang="en-US" sz="3200" dirty="0"/>
              <a:t>中反复强调“体宜因制”的造园思想与创作思路。所谓“体宜因制”，也就是造景要因地制宜，向往自然，追求天趣。</a:t>
            </a:r>
            <a:r>
              <a:rPr lang="en-US" altLang="zh-CN" sz="3200" dirty="0"/>
              <a:t>《</a:t>
            </a:r>
            <a:r>
              <a:rPr lang="zh-CN" altLang="en-US" sz="3200"/>
              <a:t>园冶</a:t>
            </a:r>
            <a:r>
              <a:rPr lang="en-US" altLang="zh-CN" sz="3200"/>
              <a:t>》</a:t>
            </a:r>
            <a:r>
              <a:rPr lang="zh-CN" altLang="en-US" sz="3200" dirty="0"/>
              <a:t>中用一句高度概括的话叫做“境由人作，宛自天开”。</a:t>
            </a:r>
            <a:endParaRPr lang="en-US" altLang="zh-CN" sz="3200" dirty="0"/>
          </a:p>
          <a:p>
            <a:r>
              <a:rPr lang="zh-CN" altLang="en-US" sz="3200" dirty="0"/>
              <a:t>“先令匠人拆宁府会芳园城垣楼阁，直接入东府后花园中。宁府东边所有下人一带群房尽已拆去。会芳园本从北拐角墙下引来一段活水，其中竹村山石以及亭榭栏杆等物皆可挪就前来。”（</a:t>
            </a:r>
            <a:r>
              <a:rPr lang="en-US" altLang="zh-CN" sz="3200" dirty="0"/>
              <a:t>《</a:t>
            </a:r>
            <a:r>
              <a:rPr lang="zh-CN" altLang="en-US" sz="3200" dirty="0"/>
              <a:t>红</a:t>
            </a:r>
            <a:r>
              <a:rPr lang="en-US" altLang="zh-CN" sz="3200" dirty="0"/>
              <a:t>》</a:t>
            </a:r>
            <a:r>
              <a:rPr lang="zh-CN" altLang="en-US" sz="3200" dirty="0"/>
              <a:t>第十七回）</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b="1" dirty="0">
                <a:effectLst>
                  <a:outerShdw blurRad="38100" dist="38100" dir="2700000" algn="tl">
                    <a:srgbClr val="000000">
                      <a:alpha val="43137"/>
                    </a:srgbClr>
                  </a:outerShdw>
                </a:effectLst>
              </a:rPr>
              <a:t>大观园的掇山理水 </a:t>
            </a:r>
          </a:p>
        </p:txBody>
      </p:sp>
      <p:sp>
        <p:nvSpPr>
          <p:cNvPr id="3" name="内容占位符 2"/>
          <p:cNvSpPr>
            <a:spLocks noGrp="1"/>
          </p:cNvSpPr>
          <p:nvPr>
            <p:ph idx="1"/>
          </p:nvPr>
        </p:nvSpPr>
        <p:spPr>
          <a:xfrm>
            <a:off x="181610" y="908685"/>
            <a:ext cx="8675370" cy="5217160"/>
          </a:xfrm>
        </p:spPr>
        <p:txBody>
          <a:bodyPr>
            <a:noAutofit/>
          </a:bodyPr>
          <a:lstStyle/>
          <a:p>
            <a:r>
              <a:rPr lang="en-US" altLang="zh-CN" sz="2800" b="1" dirty="0"/>
              <a:t>《</a:t>
            </a:r>
            <a:r>
              <a:rPr lang="zh-CN" altLang="en-US" sz="2800" b="1" dirty="0"/>
              <a:t>红楼梦</a:t>
            </a:r>
            <a:r>
              <a:rPr lang="en-US" altLang="zh-CN" sz="2800" b="1" dirty="0"/>
              <a:t>》</a:t>
            </a:r>
            <a:r>
              <a:rPr lang="zh-CN" altLang="en-US" sz="2800" b="1" dirty="0"/>
              <a:t>第十七回中作者通过宝玉的口道破了天机：“天然者，天之自然而有，非人力之所成也。此处置一田庄，分明见得人力穿凿扭捏而成，远不负郭，背山山无脉，近水水无源高无隐寺之塔，下无通市之桥。峭然孤出，似非大观。争似先处有自然之理，得自然之气，虽种竹引泉，亦不伤于穿凿。古人云：‘天然图画’二字，正是非其地而强为地，非其山而强为山，虽百般精巧而终不相宜”。</a:t>
            </a:r>
          </a:p>
          <a:p>
            <a:r>
              <a:rPr lang="zh-CN" altLang="en-US" sz="2800" b="1" dirty="0"/>
              <a:t>脂批中早就盛赞沁芳闸曰：“写出水源，要紧之极。造园圃者唯知弄莽憨顽石，壅苯之冢，则谓之景。皆不知水为先著，此园大概一描，处处未尝离水，盖又未写水之从来，究竟只一脉，赖人引导之工园不易成，景非泛写。”</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奥斯汀">
  <a:themeElements>
    <a:clrScheme name="奥斯汀">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奥斯汀">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奥斯汀">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55</TotalTime>
  <Words>1977</Words>
  <Application>Microsoft Office PowerPoint</Application>
  <PresentationFormat>全屏显示(4:3)</PresentationFormat>
  <Paragraphs>71</Paragraphs>
  <Slides>15</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15</vt:i4>
      </vt:variant>
    </vt:vector>
  </HeadingPairs>
  <TitlesOfParts>
    <vt:vector size="19" baseType="lpstr">
      <vt:lpstr>幼圆</vt:lpstr>
      <vt:lpstr>Century Gothic</vt:lpstr>
      <vt:lpstr>Wingdings 2</vt:lpstr>
      <vt:lpstr>奥斯汀</vt:lpstr>
      <vt:lpstr> 第五讲  不到园林，怎能知春色如许？ </vt:lpstr>
      <vt:lpstr>大观园命名的含义</vt:lpstr>
      <vt:lpstr>大观园的青春乐园性质</vt:lpstr>
      <vt:lpstr>大观园的文学书写作用</vt:lpstr>
      <vt:lpstr>大观园建筑与人物之间的 对应关系</vt:lpstr>
      <vt:lpstr>园林美学：大观园的文化意义</vt:lpstr>
      <vt:lpstr>PowerPoint 演示文稿</vt:lpstr>
      <vt:lpstr>大观园的立意构思</vt:lpstr>
      <vt:lpstr>大观园的掇山理水 </vt:lpstr>
      <vt:lpstr>大观园的亭台楼阁</vt:lpstr>
      <vt:lpstr>大观园的莳花栽木</vt:lpstr>
      <vt:lpstr>大观园造景方法</vt:lpstr>
      <vt:lpstr> 园林美学：天人合一 感官享受的综合之美</vt:lpstr>
      <vt:lpstr>化俗为雅：大观园的题刻</vt:lpstr>
      <vt:lpstr>园林题刻的原则： 以宝玉为视角</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第十四讲  《红楼梦》与园林艺术</dc:title>
  <dc:creator>Lenovo</dc:creator>
  <cp:lastModifiedBy>ZHJS#7</cp:lastModifiedBy>
  <cp:revision>27</cp:revision>
  <dcterms:created xsi:type="dcterms:W3CDTF">2015-05-16T13:38:00Z</dcterms:created>
  <dcterms:modified xsi:type="dcterms:W3CDTF">2024-04-22T05:06:37Z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2052-10.1.0.6876</vt:lpwstr>
  </property>
</Properties>
</file>