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72" r:id="rId15"/>
    <p:sldId id="270" r:id="rId16"/>
    <p:sldId id="271" r:id="rId17"/>
    <p:sldId id="273" r:id="rId18"/>
    <p:sldId id="274" r:id="rId19"/>
    <p:sldId id="275" r:id="rId20"/>
    <p:sldId id="276"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43890" autoAdjust="0"/>
  </p:normalViewPr>
  <p:slideViewPr>
    <p:cSldViewPr snapToGrid="0">
      <p:cViewPr varScale="1">
        <p:scale>
          <a:sx n="86" d="100"/>
          <a:sy n="86" d="100"/>
        </p:scale>
        <p:origin x="4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645FEB-0BC8-4086-98BF-48EF33607365}"/>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4868DFEB-4740-454A-B797-7B5DA09068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8AA946A-2259-4448-BB24-2699FA881FAA}"/>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C2647009-3A3B-4490-9E5B-80E7FAAAF3F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E123231-389E-4CE0-A6B2-9261E503819C}"/>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556254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6B5CA9-A4B0-4D34-B746-DCDDC6B49ED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FB92B755-561A-4ED7-81A0-C587E508E185}"/>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8D33672-DA61-45A7-B7F7-2B7428007A49}"/>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AA71ED88-F56D-4291-91DA-F2291808374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A9AA20F-A4EB-4973-B47B-B13E97740635}"/>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8598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3EE05B77-3B94-479D-A622-491B592D6C82}"/>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291AF07-D7E0-413D-9C09-EAC926B38092}"/>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1286043-4739-42EF-8A0C-5DF28B941900}"/>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5A5BC0CA-17A5-4F83-A2C1-6CBD744E65F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4FAA0F2-BD5B-47FB-993A-D1F83129E71A}"/>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56141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AAD1A5-B18D-4E43-8924-58E4BCF79E1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4BEF1C-7171-4198-ADE8-622E96A5B0B2}"/>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404CE53-E549-4E0B-A92B-9FDD0F1808B1}"/>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A1AEE8A1-B92D-49AE-8BA6-9D9BB2C0FE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3434DE6-BE5E-4255-9A0A-2D394010C7A4}"/>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125673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755709-F17C-45E1-9E84-818C74D06A9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EB750933-E234-4DE7-B6D5-B0BB1FA7AD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EA1E544-4882-49BF-B47D-72C0CDAAC9FB}"/>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F1513D36-F303-4917-93C3-D9E2DC25C13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547A655-D0DF-4456-BAB7-BA9EEDB51A3D}"/>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925242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4DE290C-C116-4351-8162-54AE4748C8B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CDB5E21-FCA1-4991-913C-C39232E8BEF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3E3BF351-AFB6-4AF9-94E8-D7749C215615}"/>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9F81638E-B858-49AA-886E-67882F59FFE9}"/>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6" name="页脚占位符 5">
            <a:extLst>
              <a:ext uri="{FF2B5EF4-FFF2-40B4-BE49-F238E27FC236}">
                <a16:creationId xmlns:a16="http://schemas.microsoft.com/office/drawing/2014/main" id="{7D6D20E4-7FE1-4DE0-892B-0FB8E1740A8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D270D07-BC86-483E-A1D6-3E63DB731FCF}"/>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27768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DDDE052-F47A-43F7-AE39-7B4E64BBDC9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799B5DD-76E4-48D1-9E87-CC6B42B3CB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8A0F6B27-9FF1-4C23-8A52-2F60983EA0FC}"/>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639D8101-EE72-4EE0-864B-E6FDC553DA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7F752FB8-4B03-4527-966A-AAE34961884B}"/>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B49C7577-23DA-415E-8316-8C634BBEDA40}"/>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8" name="页脚占位符 7">
            <a:extLst>
              <a:ext uri="{FF2B5EF4-FFF2-40B4-BE49-F238E27FC236}">
                <a16:creationId xmlns:a16="http://schemas.microsoft.com/office/drawing/2014/main" id="{94B6FC5B-082A-44E1-8B77-1F1DF44037A1}"/>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6A9D5A4-699B-4975-B5B7-DD1BB5F0ED79}"/>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4018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9F1AC2-13FD-4DD3-9F87-E997EC1B500B}"/>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EAB0654D-2618-4D6D-B890-EC8C39362455}"/>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4" name="页脚占位符 3">
            <a:extLst>
              <a:ext uri="{FF2B5EF4-FFF2-40B4-BE49-F238E27FC236}">
                <a16:creationId xmlns:a16="http://schemas.microsoft.com/office/drawing/2014/main" id="{C144AFB0-FDB6-4E10-89B5-055CB242756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62C1C72-00D7-4F52-AC1C-A24178590315}"/>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101621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F9A558E-9EE6-4886-A940-CFEC6C2D31DB}"/>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3" name="页脚占位符 2">
            <a:extLst>
              <a:ext uri="{FF2B5EF4-FFF2-40B4-BE49-F238E27FC236}">
                <a16:creationId xmlns:a16="http://schemas.microsoft.com/office/drawing/2014/main" id="{A2802F64-65C6-4732-BFF6-D8609AABB6EE}"/>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8644C6A-2366-4644-8B9A-86663A1AF92F}"/>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118781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6B74B4-ADAA-4F0F-AA86-5423A004250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FFE670CE-44F1-4229-9A97-A6217B3F8B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F023D784-15BE-42D1-B9EA-2214CC1506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ED3722C0-B962-4664-BDA9-3C2015A9BE0B}"/>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6" name="页脚占位符 5">
            <a:extLst>
              <a:ext uri="{FF2B5EF4-FFF2-40B4-BE49-F238E27FC236}">
                <a16:creationId xmlns:a16="http://schemas.microsoft.com/office/drawing/2014/main" id="{B1250D7E-2873-4034-8D15-83BBA3EB9D5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C2E0A67-D56A-49A6-8CF8-A2EFAA89ADDC}"/>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539744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D853C1-6BB2-4989-8253-149D594E07F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44D918D4-3EC4-4687-8A67-204A409FAA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DD08B0B2-DA1A-491A-9F7E-D8F5BA6C6A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1738C0B-278D-41F1-A9C8-F5DF19327541}"/>
              </a:ext>
            </a:extLst>
          </p:cNvPr>
          <p:cNvSpPr>
            <a:spLocks noGrp="1"/>
          </p:cNvSpPr>
          <p:nvPr>
            <p:ph type="dt" sz="half" idx="10"/>
          </p:nvPr>
        </p:nvSpPr>
        <p:spPr/>
        <p:txBody>
          <a:bodyPr/>
          <a:lstStyle/>
          <a:p>
            <a:fld id="{68DC33DB-B98B-4A57-84BA-AFA1CC4062C5}" type="datetimeFigureOut">
              <a:rPr lang="zh-CN" altLang="en-US" smtClean="0"/>
              <a:t>2018/5/9</a:t>
            </a:fld>
            <a:endParaRPr lang="zh-CN" altLang="en-US"/>
          </a:p>
        </p:txBody>
      </p:sp>
      <p:sp>
        <p:nvSpPr>
          <p:cNvPr id="6" name="页脚占位符 5">
            <a:extLst>
              <a:ext uri="{FF2B5EF4-FFF2-40B4-BE49-F238E27FC236}">
                <a16:creationId xmlns:a16="http://schemas.microsoft.com/office/drawing/2014/main" id="{58833E44-FFCB-4F67-8A8F-EBB01BE24DB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52B255B-239F-4524-9BA0-7F94CC255F7B}"/>
              </a:ext>
            </a:extLst>
          </p:cNvPr>
          <p:cNvSpPr>
            <a:spLocks noGrp="1"/>
          </p:cNvSpPr>
          <p:nvPr>
            <p:ph type="sldNum" sz="quarter" idx="12"/>
          </p:nvPr>
        </p:nvSpPr>
        <p:spPr/>
        <p:txBody>
          <a:body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114298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8F04BC2-C9F1-4A65-B36A-8749BA9464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5A16AC14-A063-478F-A12A-B6E985158D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92BE7FD-1BB6-4A5D-8130-AE6084F8E4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C33DB-B98B-4A57-84BA-AFA1CC4062C5}" type="datetimeFigureOut">
              <a:rPr lang="zh-CN" altLang="en-US" smtClean="0"/>
              <a:t>2018/5/9</a:t>
            </a:fld>
            <a:endParaRPr lang="zh-CN" altLang="en-US"/>
          </a:p>
        </p:txBody>
      </p:sp>
      <p:sp>
        <p:nvSpPr>
          <p:cNvPr id="5" name="页脚占位符 4">
            <a:extLst>
              <a:ext uri="{FF2B5EF4-FFF2-40B4-BE49-F238E27FC236}">
                <a16:creationId xmlns:a16="http://schemas.microsoft.com/office/drawing/2014/main" id="{FF02C58B-8EC3-41BB-B9C6-14805082B9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19276F2B-1316-4661-8375-F58022EC1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F529CF-4F3C-4D15-A2FC-0113067AF419}" type="slidenum">
              <a:rPr lang="zh-CN" altLang="en-US" smtClean="0"/>
              <a:t>‹#›</a:t>
            </a:fld>
            <a:endParaRPr lang="zh-CN" altLang="en-US"/>
          </a:p>
        </p:txBody>
      </p:sp>
    </p:spTree>
    <p:extLst>
      <p:ext uri="{BB962C8B-B14F-4D97-AF65-F5344CB8AC3E}">
        <p14:creationId xmlns:p14="http://schemas.microsoft.com/office/powerpoint/2010/main" val="2931447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7159B8-5594-484E-9467-8BDB355C39A8}"/>
              </a:ext>
            </a:extLst>
          </p:cNvPr>
          <p:cNvSpPr>
            <a:spLocks noGrp="1"/>
          </p:cNvSpPr>
          <p:nvPr>
            <p:ph type="ctrTitle"/>
          </p:nvPr>
        </p:nvSpPr>
        <p:spPr/>
        <p:txBody>
          <a:bodyPr>
            <a:normAutofit/>
          </a:bodyPr>
          <a:lstStyle/>
          <a:p>
            <a:r>
              <a:rPr lang="zh-CN" altLang="en-US" sz="4800" dirty="0"/>
              <a:t>第三讲：</a:t>
            </a:r>
            <a:r>
              <a:rPr lang="en-US" altLang="zh-CN" sz="4800" dirty="0"/>
              <a:t>《</a:t>
            </a:r>
            <a:r>
              <a:rPr lang="zh-CN" altLang="en-US" sz="4800" dirty="0"/>
              <a:t>红楼梦</a:t>
            </a:r>
            <a:r>
              <a:rPr lang="en-US" altLang="zh-CN" sz="4800" dirty="0"/>
              <a:t>》</a:t>
            </a:r>
            <a:r>
              <a:rPr lang="zh-CN" altLang="en-US" sz="4800" dirty="0"/>
              <a:t>中的“教育”</a:t>
            </a:r>
          </a:p>
        </p:txBody>
      </p:sp>
      <p:sp>
        <p:nvSpPr>
          <p:cNvPr id="3" name="副标题 2">
            <a:extLst>
              <a:ext uri="{FF2B5EF4-FFF2-40B4-BE49-F238E27FC236}">
                <a16:creationId xmlns:a16="http://schemas.microsoft.com/office/drawing/2014/main" id="{B2C8ED35-8638-4559-B379-A296C9521605}"/>
              </a:ext>
            </a:extLst>
          </p:cNvPr>
          <p:cNvSpPr>
            <a:spLocks noGrp="1"/>
          </p:cNvSpPr>
          <p:nvPr>
            <p:ph type="subTitle" idx="1"/>
          </p:nvPr>
        </p:nvSpPr>
        <p:spPr/>
        <p:txBody>
          <a:bodyPr/>
          <a:lstStyle/>
          <a:p>
            <a:endParaRPr lang="en-US" altLang="zh-CN" dirty="0"/>
          </a:p>
          <a:p>
            <a:endParaRPr lang="zh-CN" altLang="en-US" dirty="0"/>
          </a:p>
        </p:txBody>
      </p:sp>
    </p:spTree>
    <p:extLst>
      <p:ext uri="{BB962C8B-B14F-4D97-AF65-F5344CB8AC3E}">
        <p14:creationId xmlns:p14="http://schemas.microsoft.com/office/powerpoint/2010/main" val="3294453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99D3638-285F-494A-BF4C-7F32668E3CA1}"/>
              </a:ext>
            </a:extLst>
          </p:cNvPr>
          <p:cNvSpPr>
            <a:spLocks noGrp="1"/>
          </p:cNvSpPr>
          <p:nvPr>
            <p:ph idx="1"/>
          </p:nvPr>
        </p:nvSpPr>
        <p:spPr>
          <a:xfrm>
            <a:off x="838200" y="1088778"/>
            <a:ext cx="10515600" cy="4351338"/>
          </a:xfrm>
        </p:spPr>
        <p:txBody>
          <a:bodyPr/>
          <a:lstStyle/>
          <a:p>
            <a:r>
              <a:rPr lang="zh-CN" altLang="en-US" dirty="0"/>
              <a:t>维持学堂运作的方案：</a:t>
            </a:r>
            <a:endParaRPr lang="en-US" altLang="zh-CN" dirty="0"/>
          </a:p>
          <a:p>
            <a:pPr lvl="1"/>
            <a:r>
              <a:rPr lang="zh-CN" altLang="en-US" dirty="0"/>
              <a:t>秦可卿临终托梦王熙凤，向她提了个以田养学、耕读并重的长久性方案：“目今祖茔虽四时祭祀，只是无一定的钱粮；第二，家塾虽立，无一定的供给。依我想来，如今盛时固不缺祭祀供给，但将来败落之时，此二项有何出处？莫若依我定见，趁今日富贵，将祖茔附近多置田庄房舍地亩，以备祭祀供给之费皆出自此处，将家塾亦设于此。合同族中长幼，大家定了则例，日后按房掌管这一年的地亩、钱粮、祭祀、供给之事。如此周流，又无争竞，亦不有典卖诸弊。便是有了罪，凡物可入官，这祭祀产业连官也不入的。便败落下来，子孙回家读书务农，也有个退步，祭祀又可永继。”（第十三回）</a:t>
            </a:r>
          </a:p>
        </p:txBody>
      </p:sp>
    </p:spTree>
    <p:extLst>
      <p:ext uri="{BB962C8B-B14F-4D97-AF65-F5344CB8AC3E}">
        <p14:creationId xmlns:p14="http://schemas.microsoft.com/office/powerpoint/2010/main" val="3487894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7AED85F-388D-4B82-87DC-BE4C0C83BB72}"/>
              </a:ext>
            </a:extLst>
          </p:cNvPr>
          <p:cNvSpPr>
            <a:spLocks noGrp="1"/>
          </p:cNvSpPr>
          <p:nvPr>
            <p:ph idx="1"/>
          </p:nvPr>
        </p:nvSpPr>
        <p:spPr>
          <a:xfrm>
            <a:off x="838200" y="381740"/>
            <a:ext cx="10515600" cy="6036815"/>
          </a:xfrm>
        </p:spPr>
        <p:txBody>
          <a:bodyPr/>
          <a:lstStyle/>
          <a:p>
            <a:r>
              <a:rPr lang="zh-CN" altLang="en-US" dirty="0"/>
              <a:t>学堂读书教学的日常情形：“起嫌疑顽童闹学堂”（第九回）</a:t>
            </a:r>
            <a:endParaRPr lang="en-US" altLang="zh-CN" dirty="0"/>
          </a:p>
          <a:p>
            <a:pPr lvl="1"/>
            <a:r>
              <a:rPr lang="zh-CN" altLang="en-US" dirty="0"/>
              <a:t>塾掌贾代儒“年高有德”，“乃当今之老儒”，“专为训课子弟”，实师而不严。</a:t>
            </a:r>
            <a:endParaRPr lang="en-US" altLang="zh-CN" dirty="0"/>
          </a:p>
          <a:p>
            <a:pPr lvl="2"/>
            <a:r>
              <a:rPr lang="zh-CN" altLang="en-US" dirty="0"/>
              <a:t>薛蟠知“学中广有青年子弟，不免偶动了龙阳之兴，因此也假来上学读书，不过是三日打鱼，两日晒网，白送些束脩礼物与贾代儒，却不曾有一些儿进益”，后来甚至都“不大来学中应卯”。学堂风波那日，贾代儒有事早已回家，“只留下一句七言对联，命学生对了，明日再来上书；将学中之事，又命贾瑞暂且管理。”</a:t>
            </a:r>
            <a:endParaRPr lang="en-US" altLang="zh-CN" dirty="0"/>
          </a:p>
          <a:p>
            <a:pPr lvl="1"/>
            <a:r>
              <a:rPr lang="zh-CN" altLang="en-US" dirty="0"/>
              <a:t>贾瑞是贾代儒之孙，协助处理学堂日常事务。</a:t>
            </a:r>
            <a:endParaRPr lang="en-US" altLang="zh-CN" dirty="0"/>
          </a:p>
          <a:p>
            <a:pPr lvl="2"/>
            <a:r>
              <a:rPr lang="en-US" altLang="zh-CN" dirty="0"/>
              <a:t>“</a:t>
            </a:r>
            <a:r>
              <a:rPr lang="zh-CN" altLang="en-US" dirty="0"/>
              <a:t>最是个图便宜没行止的人，每在学中以公报私，勒索子弟们请他；后又附助着薛蟠图些银钱酒肉，一任薛蟠横行霸道，他不但不去管约，反助纣为虐讨好儿。”</a:t>
            </a:r>
            <a:endParaRPr lang="en-US" altLang="zh-CN" dirty="0"/>
          </a:p>
          <a:p>
            <a:pPr lvl="1"/>
            <a:r>
              <a:rPr lang="zh-CN" altLang="en-US" dirty="0"/>
              <a:t>学生主要由“本族人丁与些亲戚的子弟”组成。</a:t>
            </a:r>
            <a:endParaRPr lang="en-US" altLang="zh-CN" dirty="0"/>
          </a:p>
          <a:p>
            <a:pPr lvl="2"/>
            <a:r>
              <a:rPr lang="zh-CN" altLang="en-US" dirty="0"/>
              <a:t>书中提及有贾蔷，宁府正派玄孙，父母早亡，从小跟贾珍过活，他“外相既美，内性又聪明，虽然应名来上学，亦不过虚掩眼目而已。仍是斗鸡走狗，赏花玩柳。”</a:t>
            </a:r>
            <a:endParaRPr lang="en-US" altLang="zh-CN" dirty="0"/>
          </a:p>
          <a:p>
            <a:pPr lvl="2"/>
            <a:r>
              <a:rPr lang="zh-CN" altLang="en-US" dirty="0"/>
              <a:t>贾菌、贾兰为荣府重孙，年纪稍小，在学堂内还算安分守己。</a:t>
            </a:r>
            <a:endParaRPr lang="en-US" altLang="zh-CN" dirty="0"/>
          </a:p>
          <a:p>
            <a:pPr lvl="2"/>
            <a:r>
              <a:rPr lang="zh-CN" altLang="en-US" dirty="0"/>
              <a:t>秦钟是秦可卿的兄弟。薛蟠是王夫人之甥。引发学堂纠纷的金荣是贾家旁支贾璜的妻子金氏的内侄。</a:t>
            </a:r>
            <a:endParaRPr lang="en-US" altLang="zh-CN" dirty="0"/>
          </a:p>
          <a:p>
            <a:pPr lvl="1"/>
            <a:r>
              <a:rPr lang="zh-CN" altLang="en-US" dirty="0"/>
              <a:t>学堂之内总体风气：乌烟瘴气，男风盛行，争风吃醋，打架斗殴，完全背离了宗族设立义学以凝聚人心、鼓励科考的初衷。</a:t>
            </a:r>
            <a:endParaRPr lang="en-US" altLang="zh-CN" dirty="0"/>
          </a:p>
          <a:p>
            <a:pPr lvl="1"/>
            <a:endParaRPr lang="zh-CN" altLang="en-US" dirty="0"/>
          </a:p>
        </p:txBody>
      </p:sp>
    </p:spTree>
    <p:extLst>
      <p:ext uri="{BB962C8B-B14F-4D97-AF65-F5344CB8AC3E}">
        <p14:creationId xmlns:p14="http://schemas.microsoft.com/office/powerpoint/2010/main" val="413465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1527C33-70F2-4AD0-BC1A-36621061C7CF}"/>
              </a:ext>
            </a:extLst>
          </p:cNvPr>
          <p:cNvSpPr>
            <a:spLocks noGrp="1"/>
          </p:cNvSpPr>
          <p:nvPr>
            <p:ph idx="1"/>
          </p:nvPr>
        </p:nvSpPr>
        <p:spPr>
          <a:xfrm>
            <a:off x="838200" y="692459"/>
            <a:ext cx="10515600" cy="5344358"/>
          </a:xfrm>
        </p:spPr>
        <p:txBody>
          <a:bodyPr/>
          <a:lstStyle/>
          <a:p>
            <a:pPr lvl="1"/>
            <a:r>
              <a:rPr lang="zh-CN" altLang="en-US" dirty="0"/>
              <a:t>学堂日常教学的主要内容：</a:t>
            </a:r>
            <a:endParaRPr lang="en-US" altLang="zh-CN" dirty="0"/>
          </a:p>
          <a:p>
            <a:pPr lvl="2"/>
            <a:r>
              <a:rPr lang="zh-CN" altLang="en-US" dirty="0"/>
              <a:t>上学、下学、夜书。</a:t>
            </a:r>
            <a:endParaRPr lang="en-US" altLang="zh-CN" dirty="0"/>
          </a:p>
          <a:p>
            <a:pPr lvl="2"/>
            <a:r>
              <a:rPr lang="zh-CN" altLang="en-US" dirty="0"/>
              <a:t>所学教材以举业为导向，以朱注</a:t>
            </a:r>
            <a:r>
              <a:rPr lang="en-US" altLang="zh-CN" dirty="0"/>
              <a:t>《</a:t>
            </a:r>
            <a:r>
              <a:rPr lang="zh-CN" altLang="en-US" dirty="0"/>
              <a:t>四书</a:t>
            </a:r>
            <a:r>
              <a:rPr lang="en-US" altLang="zh-CN" dirty="0"/>
              <a:t>》</a:t>
            </a:r>
            <a:r>
              <a:rPr lang="zh-CN" altLang="en-US" dirty="0"/>
              <a:t>为主，还要学习试帖诗和八股文的写作，还要练字。家庭</a:t>
            </a:r>
            <a:r>
              <a:rPr lang="en-US" altLang="zh-CN" dirty="0"/>
              <a:t>——</a:t>
            </a:r>
            <a:r>
              <a:rPr lang="zh-CN" altLang="en-US" dirty="0"/>
              <a:t>学堂基本一致，日常课业与下学温习，构成当时大部分青年学习的日常。</a:t>
            </a:r>
            <a:endParaRPr lang="en-US" altLang="zh-CN" dirty="0"/>
          </a:p>
          <a:p>
            <a:pPr lvl="2"/>
            <a:r>
              <a:rPr lang="zh-CN" altLang="en-US" dirty="0"/>
              <a:t>“如今打算打算，肚子内现可背诵的，不过‘学’、‘庸’、二‘论’，是带注背得出的。至上本</a:t>
            </a:r>
            <a:r>
              <a:rPr lang="en-US" altLang="zh-CN" dirty="0"/>
              <a:t>《</a:t>
            </a:r>
            <a:r>
              <a:rPr lang="zh-CN" altLang="en-US" dirty="0"/>
              <a:t>孟子</a:t>
            </a:r>
            <a:r>
              <a:rPr lang="en-US" altLang="zh-CN" dirty="0"/>
              <a:t>》</a:t>
            </a:r>
            <a:r>
              <a:rPr lang="zh-CN" altLang="en-US" dirty="0"/>
              <a:t>，就有一半是夹生的，若凭空提一句，断不能接背的，至‘下孟’，就有一大半忘了。算起</a:t>
            </a:r>
            <a:r>
              <a:rPr lang="en-US" altLang="zh-CN" dirty="0"/>
              <a:t>《</a:t>
            </a:r>
            <a:r>
              <a:rPr lang="zh-CN" altLang="en-US" dirty="0"/>
              <a:t>五经</a:t>
            </a:r>
            <a:r>
              <a:rPr lang="en-US" altLang="zh-CN" dirty="0"/>
              <a:t>》</a:t>
            </a:r>
            <a:r>
              <a:rPr lang="zh-CN" altLang="en-US" dirty="0"/>
              <a:t>来，因近来作诗，常把</a:t>
            </a:r>
            <a:r>
              <a:rPr lang="en-US" altLang="zh-CN" dirty="0"/>
              <a:t>《</a:t>
            </a:r>
            <a:r>
              <a:rPr lang="zh-CN" altLang="en-US" dirty="0"/>
              <a:t>诗经</a:t>
            </a:r>
            <a:r>
              <a:rPr lang="en-US" altLang="zh-CN" dirty="0"/>
              <a:t>》</a:t>
            </a:r>
            <a:r>
              <a:rPr lang="zh-CN" altLang="en-US" dirty="0"/>
              <a:t>读些，虽不甚精阐，还可塞责。别的虽不记得，素日贾政也幸未吩咐过读的，纵不知，也还不妨。至于古文，这是那几年所读过的几篇，连</a:t>
            </a:r>
            <a:r>
              <a:rPr lang="en-US" altLang="zh-CN" dirty="0"/>
              <a:t>《</a:t>
            </a:r>
            <a:r>
              <a:rPr lang="zh-CN" altLang="en-US" dirty="0"/>
              <a:t>左传</a:t>
            </a:r>
            <a:r>
              <a:rPr lang="en-US" altLang="zh-CN" dirty="0"/>
              <a:t>》</a:t>
            </a:r>
            <a:r>
              <a:rPr lang="zh-CN" altLang="en-US" dirty="0"/>
              <a:t>、</a:t>
            </a:r>
            <a:r>
              <a:rPr lang="en-US" altLang="zh-CN" dirty="0"/>
              <a:t>《</a:t>
            </a:r>
            <a:r>
              <a:rPr lang="zh-CN" altLang="en-US" dirty="0"/>
              <a:t>国策</a:t>
            </a:r>
            <a:r>
              <a:rPr lang="en-US" altLang="zh-CN" dirty="0"/>
              <a:t>》</a:t>
            </a:r>
            <a:r>
              <a:rPr lang="zh-CN" altLang="en-US" dirty="0"/>
              <a:t>、</a:t>
            </a:r>
            <a:r>
              <a:rPr lang="en-US" altLang="zh-CN" dirty="0"/>
              <a:t>《</a:t>
            </a:r>
            <a:r>
              <a:rPr lang="zh-CN" altLang="en-US" dirty="0"/>
              <a:t>公羊</a:t>
            </a:r>
            <a:r>
              <a:rPr lang="en-US" altLang="zh-CN" dirty="0"/>
              <a:t>》</a:t>
            </a:r>
            <a:r>
              <a:rPr lang="zh-CN" altLang="en-US" dirty="0"/>
              <a:t>、</a:t>
            </a:r>
            <a:r>
              <a:rPr lang="en-US" altLang="zh-CN" dirty="0"/>
              <a:t>《</a:t>
            </a:r>
            <a:r>
              <a:rPr lang="zh-CN" altLang="en-US" dirty="0"/>
              <a:t>谷梁</a:t>
            </a:r>
            <a:r>
              <a:rPr lang="en-US" altLang="zh-CN" dirty="0"/>
              <a:t>》</a:t>
            </a:r>
            <a:r>
              <a:rPr lang="zh-CN" altLang="en-US" dirty="0"/>
              <a:t>、汉唐等文，不过几十篇，这几年竟未曾温得半篇片语，虽闲时也曾遍阅，不过一时之兴，随看随忘，未下苦工夫，如何记得。这是断难塞责的。更有时文八股一道，因平素深恶此道，原非圣贤之制撰，焉能阐发圣贤之微奥，不过作后人饵名钓禄之阶。虽贾政当日起身时选了百十篇命他读的，不过偶因见其中或一二股内，或承起之中，有作的或精致，或流荡，或游戏，或悲感，稍能动性者，偶一读之，不过供一时之兴趣，究竟何曾成篇潜心玩索。”（第七十三回）</a:t>
            </a:r>
            <a:endParaRPr lang="en-US" altLang="zh-CN" dirty="0"/>
          </a:p>
        </p:txBody>
      </p:sp>
    </p:spTree>
    <p:extLst>
      <p:ext uri="{BB962C8B-B14F-4D97-AF65-F5344CB8AC3E}">
        <p14:creationId xmlns:p14="http://schemas.microsoft.com/office/powerpoint/2010/main" val="1780124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747570E-1515-4F3C-8803-64133971463D}"/>
              </a:ext>
            </a:extLst>
          </p:cNvPr>
          <p:cNvSpPr>
            <a:spLocks noGrp="1"/>
          </p:cNvSpPr>
          <p:nvPr>
            <p:ph idx="1"/>
          </p:nvPr>
        </p:nvSpPr>
        <p:spPr>
          <a:xfrm>
            <a:off x="838200" y="1360503"/>
            <a:ext cx="10515600" cy="3921711"/>
          </a:xfrm>
        </p:spPr>
        <p:txBody>
          <a:bodyPr/>
          <a:lstStyle/>
          <a:p>
            <a:pPr lvl="2"/>
            <a:r>
              <a:rPr lang="zh-CN" altLang="en-US" dirty="0"/>
              <a:t>与</a:t>
            </a:r>
            <a:r>
              <a:rPr lang="en-US" altLang="zh-CN" dirty="0"/>
              <a:t>《</a:t>
            </a:r>
            <a:r>
              <a:rPr lang="zh-CN" altLang="en-US" dirty="0"/>
              <a:t>四书</a:t>
            </a:r>
            <a:r>
              <a:rPr lang="en-US" altLang="zh-CN" dirty="0"/>
              <a:t>》</a:t>
            </a:r>
            <a:r>
              <a:rPr lang="zh-CN" altLang="en-US" dirty="0"/>
              <a:t>相关的内容有三类：一是</a:t>
            </a:r>
            <a:r>
              <a:rPr lang="en-US" altLang="zh-CN" dirty="0"/>
              <a:t>《</a:t>
            </a:r>
            <a:r>
              <a:rPr lang="zh-CN" altLang="en-US" dirty="0"/>
              <a:t>四书</a:t>
            </a:r>
            <a:r>
              <a:rPr lang="en-US" altLang="zh-CN" dirty="0"/>
              <a:t>》</a:t>
            </a:r>
            <a:r>
              <a:rPr lang="zh-CN" altLang="en-US" dirty="0"/>
              <a:t>原典；二是朱注</a:t>
            </a:r>
            <a:r>
              <a:rPr lang="en-US" altLang="zh-CN" dirty="0"/>
              <a:t>《</a:t>
            </a:r>
            <a:r>
              <a:rPr lang="zh-CN" altLang="en-US" dirty="0"/>
              <a:t>四书</a:t>
            </a:r>
            <a:r>
              <a:rPr lang="en-US" altLang="zh-CN" dirty="0"/>
              <a:t>》</a:t>
            </a:r>
            <a:r>
              <a:rPr lang="zh-CN" altLang="en-US" dirty="0"/>
              <a:t>；三是“四书文”、“经义”“制义”文章。</a:t>
            </a:r>
            <a:endParaRPr lang="en-US" altLang="zh-CN" dirty="0"/>
          </a:p>
          <a:p>
            <a:pPr lvl="2"/>
            <a:endParaRPr lang="en-US" altLang="zh-CN" dirty="0"/>
          </a:p>
          <a:p>
            <a:pPr lvl="2"/>
            <a:r>
              <a:rPr lang="zh-CN" altLang="en-US" dirty="0"/>
              <a:t>宝玉对此三类态度不同：“除</a:t>
            </a:r>
            <a:r>
              <a:rPr lang="en-US" altLang="zh-CN" dirty="0"/>
              <a:t>《</a:t>
            </a:r>
            <a:r>
              <a:rPr lang="zh-CN" altLang="en-US" dirty="0"/>
              <a:t>四书</a:t>
            </a:r>
            <a:r>
              <a:rPr lang="en-US" altLang="zh-CN" dirty="0"/>
              <a:t>》</a:t>
            </a:r>
            <a:r>
              <a:rPr lang="zh-CN" altLang="en-US" dirty="0"/>
              <a:t>外，杜撰的太多。”（第三回）“只除‘明明德’外无书”（第十九回）见宝钗辈有时劝导他读书仕进，一时生气，“说‘好好的一个清净洁白女儿，也学的钓名沽誉，入了国贼禄鬼之流。这总是前人无故生事，立言竖辞，原为导后世的须眉浊物。不想我生不幸，亦且琼闺绣阁中亦染此风，真真有负天地钟灵毓秀之德！’因此祸延古人，除</a:t>
            </a:r>
            <a:r>
              <a:rPr lang="en-US" altLang="zh-CN" dirty="0"/>
              <a:t>《</a:t>
            </a:r>
            <a:r>
              <a:rPr lang="zh-CN" altLang="en-US" dirty="0"/>
              <a:t>四书</a:t>
            </a:r>
            <a:r>
              <a:rPr lang="en-US" altLang="zh-CN" dirty="0"/>
              <a:t>》</a:t>
            </a:r>
            <a:r>
              <a:rPr lang="zh-CN" altLang="en-US" dirty="0"/>
              <a:t>外，竟将别的书焚了。”（第三十六回）</a:t>
            </a:r>
            <a:r>
              <a:rPr lang="en-US" altLang="zh-CN" dirty="0"/>
              <a:t>/</a:t>
            </a:r>
            <a:r>
              <a:rPr lang="zh-CN" altLang="en-US" dirty="0"/>
              <a:t>宝玉承认有部分优秀时文，但大多数仍是拘板庸涩、陈辞烂调，因此宝玉视其“原非圣贤之制撰，焉能阐发圣贤之微奥，不过作后人饵名钓禄之阶”。（第七十三回）</a:t>
            </a:r>
          </a:p>
        </p:txBody>
      </p:sp>
    </p:spTree>
    <p:extLst>
      <p:ext uri="{BB962C8B-B14F-4D97-AF65-F5344CB8AC3E}">
        <p14:creationId xmlns:p14="http://schemas.microsoft.com/office/powerpoint/2010/main" val="2545040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F9E184-ACBC-4F93-B63A-5DAE46E03F01}"/>
              </a:ext>
            </a:extLst>
          </p:cNvPr>
          <p:cNvSpPr>
            <a:spLocks noGrp="1"/>
          </p:cNvSpPr>
          <p:nvPr>
            <p:ph type="title"/>
          </p:nvPr>
        </p:nvSpPr>
        <p:spPr/>
        <p:txBody>
          <a:bodyPr/>
          <a:lstStyle/>
          <a:p>
            <a:r>
              <a:rPr lang="zh-CN" altLang="en-US" dirty="0"/>
              <a:t>三、贾宝玉的课外阅读</a:t>
            </a:r>
          </a:p>
        </p:txBody>
      </p:sp>
      <p:sp>
        <p:nvSpPr>
          <p:cNvPr id="3" name="内容占位符 2">
            <a:extLst>
              <a:ext uri="{FF2B5EF4-FFF2-40B4-BE49-F238E27FC236}">
                <a16:creationId xmlns:a16="http://schemas.microsoft.com/office/drawing/2014/main" id="{ACC2201A-81DF-47CE-9C7C-AF4034F76C23}"/>
              </a:ext>
            </a:extLst>
          </p:cNvPr>
          <p:cNvSpPr>
            <a:spLocks noGrp="1"/>
          </p:cNvSpPr>
          <p:nvPr>
            <p:ph idx="1"/>
          </p:nvPr>
        </p:nvSpPr>
        <p:spPr/>
        <p:txBody>
          <a:bodyPr>
            <a:normAutofit lnSpcReduction="10000"/>
          </a:bodyPr>
          <a:lstStyle/>
          <a:p>
            <a:r>
              <a:rPr lang="en-US" altLang="zh-CN" dirty="0"/>
              <a:t> </a:t>
            </a:r>
            <a:r>
              <a:rPr lang="zh-CN" altLang="en-US" dirty="0"/>
              <a:t>明清时期一般大家族不许子弟纷心诗词及务杂技，不得听复肆习俗乐，当弃绝棋秤、双陆、辞曲、虫鸟之类，而要专心学业。</a:t>
            </a:r>
            <a:endParaRPr lang="en-US" altLang="zh-CN" dirty="0"/>
          </a:p>
          <a:p>
            <a:pPr lvl="1"/>
            <a:r>
              <a:rPr lang="zh-CN" altLang="en-US" dirty="0"/>
              <a:t>贾政训斥宝玉：“只是可见宝玉不务正，专在这些浓词艳赋上作工夫。”（第二十三回）</a:t>
            </a:r>
            <a:endParaRPr lang="en-US" altLang="zh-CN" dirty="0"/>
          </a:p>
          <a:p>
            <a:r>
              <a:rPr lang="zh-CN" altLang="en-US" dirty="0"/>
              <a:t>宝玉杂学旁收，大约分成三类：</a:t>
            </a:r>
            <a:endParaRPr lang="en-US" altLang="zh-CN" dirty="0"/>
          </a:p>
          <a:p>
            <a:pPr lvl="1"/>
            <a:r>
              <a:rPr lang="zh-CN" altLang="en-US" dirty="0"/>
              <a:t>第一类：楚辞、汉魏六朝诗、</a:t>
            </a:r>
            <a:r>
              <a:rPr lang="en-US" altLang="zh-CN" dirty="0"/>
              <a:t>《</a:t>
            </a:r>
            <a:r>
              <a:rPr lang="zh-CN" altLang="en-US" dirty="0"/>
              <a:t>文选</a:t>
            </a:r>
            <a:r>
              <a:rPr lang="en-US" altLang="zh-CN" dirty="0"/>
              <a:t>》</a:t>
            </a:r>
            <a:r>
              <a:rPr lang="zh-CN" altLang="en-US" dirty="0"/>
              <a:t>、唐宋诗词一类的词章文学。“或读书，或写字，或弹琴下棋，作画吟诗，以至描鸾刺凤，斗草簪花，低吟悄唱，拆字猜枚，无所不至。”（第二十三回）宝玉的诗词能力体现在：</a:t>
            </a:r>
            <a:r>
              <a:rPr lang="en-US" altLang="zh-CN" dirty="0"/>
              <a:t>1</a:t>
            </a:r>
            <a:r>
              <a:rPr lang="zh-CN" altLang="en-US" dirty="0"/>
              <a:t>、为贴身大丫头改名“花袭人”，用陆游诗句；</a:t>
            </a:r>
            <a:r>
              <a:rPr lang="en-US" altLang="zh-CN" dirty="0"/>
              <a:t>2</a:t>
            </a:r>
            <a:r>
              <a:rPr lang="zh-CN" altLang="en-US" dirty="0"/>
              <a:t>、信手拈来为大观园各处命名；</a:t>
            </a:r>
            <a:r>
              <a:rPr lang="en-US" altLang="zh-CN" dirty="0"/>
              <a:t>3</a:t>
            </a:r>
            <a:r>
              <a:rPr lang="zh-CN" altLang="en-US" dirty="0"/>
              <a:t>、探春召集海棠诗社，宝玉诗才虽非出类拔萃，但已是不同寻常；</a:t>
            </a:r>
            <a:r>
              <a:rPr lang="en-US" altLang="zh-CN" dirty="0"/>
              <a:t>4</a:t>
            </a:r>
            <a:r>
              <a:rPr lang="zh-CN" altLang="en-US" dirty="0"/>
              <a:t>、与贾环、兰共作</a:t>
            </a:r>
            <a:r>
              <a:rPr lang="en-US" altLang="zh-CN" dirty="0"/>
              <a:t>《</a:t>
            </a:r>
            <a:r>
              <a:rPr lang="zh-CN" altLang="en-US" dirty="0"/>
              <a:t>姽婳词</a:t>
            </a:r>
            <a:r>
              <a:rPr lang="en-US" altLang="zh-CN" dirty="0"/>
              <a:t>》</a:t>
            </a:r>
            <a:r>
              <a:rPr lang="zh-CN" altLang="en-US" dirty="0"/>
              <a:t>，环、兰“若论举业一道，似高过宝玉，若论杂学，则远不能及”，且“他二人才思滞钝，不及宝玉空灵娟逸”，宝玉选择作了古体，诗得到众人肯定；</a:t>
            </a:r>
            <a:r>
              <a:rPr lang="en-US" altLang="zh-CN" dirty="0"/>
              <a:t>5</a:t>
            </a:r>
            <a:r>
              <a:rPr lang="zh-CN" altLang="en-US" dirty="0"/>
              <a:t>、为晴雯作祭文</a:t>
            </a:r>
            <a:r>
              <a:rPr lang="en-US" altLang="zh-CN" dirty="0"/>
              <a:t>《</a:t>
            </a:r>
            <a:r>
              <a:rPr lang="zh-CN" altLang="en-US" dirty="0"/>
              <a:t>芙蓉女儿诔</a:t>
            </a:r>
            <a:r>
              <a:rPr lang="en-US" altLang="zh-CN" dirty="0"/>
              <a:t>》</a:t>
            </a:r>
            <a:r>
              <a:rPr lang="zh-CN" altLang="en-US" dirty="0"/>
              <a:t>。</a:t>
            </a:r>
          </a:p>
          <a:p>
            <a:endParaRPr lang="zh-CN" altLang="en-US" dirty="0"/>
          </a:p>
        </p:txBody>
      </p:sp>
    </p:spTree>
    <p:extLst>
      <p:ext uri="{BB962C8B-B14F-4D97-AF65-F5344CB8AC3E}">
        <p14:creationId xmlns:p14="http://schemas.microsoft.com/office/powerpoint/2010/main" val="2349107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6CDBB1DD-8920-4A19-AFD8-2B0D07879523}"/>
              </a:ext>
            </a:extLst>
          </p:cNvPr>
          <p:cNvSpPr>
            <a:spLocks noGrp="1"/>
          </p:cNvSpPr>
          <p:nvPr>
            <p:ph idx="1"/>
          </p:nvPr>
        </p:nvSpPr>
        <p:spPr>
          <a:xfrm>
            <a:off x="838200" y="932155"/>
            <a:ext cx="10515600" cy="5244808"/>
          </a:xfrm>
        </p:spPr>
        <p:txBody>
          <a:bodyPr>
            <a:normAutofit/>
          </a:bodyPr>
          <a:lstStyle/>
          <a:p>
            <a:pPr lvl="1"/>
            <a:r>
              <a:rPr lang="zh-CN" altLang="en-US" dirty="0"/>
              <a:t>第二类：儒家经书之外的先秦诸子，譬如</a:t>
            </a:r>
            <a:r>
              <a:rPr lang="en-US" altLang="zh-CN" dirty="0"/>
              <a:t>《</a:t>
            </a:r>
            <a:r>
              <a:rPr lang="zh-CN" altLang="en-US" dirty="0"/>
              <a:t>庄子</a:t>
            </a:r>
            <a:r>
              <a:rPr lang="en-US" altLang="zh-CN" dirty="0"/>
              <a:t>》</a:t>
            </a:r>
            <a:r>
              <a:rPr lang="zh-CN" altLang="en-US" dirty="0"/>
              <a:t>。宝玉对</a:t>
            </a:r>
            <a:r>
              <a:rPr lang="en-US" altLang="zh-CN" dirty="0"/>
              <a:t>《</a:t>
            </a:r>
            <a:r>
              <a:rPr lang="zh-CN" altLang="en-US" dirty="0"/>
              <a:t>庄子</a:t>
            </a:r>
            <a:r>
              <a:rPr lang="en-US" altLang="zh-CN" dirty="0"/>
              <a:t>》</a:t>
            </a:r>
            <a:r>
              <a:rPr lang="zh-CN" altLang="en-US" dirty="0"/>
              <a:t>兴趣深厚，常在手边把玩。第二十一回，宝玉“自己闷闷的”，“看了一回</a:t>
            </a:r>
            <a:r>
              <a:rPr lang="en-US" altLang="zh-CN" dirty="0"/>
              <a:t>《</a:t>
            </a:r>
            <a:r>
              <a:rPr lang="zh-CN" altLang="en-US" dirty="0"/>
              <a:t>南华经</a:t>
            </a:r>
            <a:r>
              <a:rPr lang="en-US" altLang="zh-CN" dirty="0"/>
              <a:t>》”</a:t>
            </a:r>
            <a:r>
              <a:rPr lang="zh-CN" altLang="en-US" dirty="0"/>
              <a:t>，看的是</a:t>
            </a:r>
            <a:r>
              <a:rPr lang="en-US" altLang="zh-CN" dirty="0"/>
              <a:t>《</a:t>
            </a:r>
            <a:r>
              <a:rPr lang="zh-CN" altLang="en-US" dirty="0"/>
              <a:t>外篇</a:t>
            </a:r>
            <a:r>
              <a:rPr lang="en-US" altLang="zh-CN" dirty="0"/>
              <a:t>·</a:t>
            </a:r>
            <a:r>
              <a:rPr lang="zh-CN" altLang="en-US" dirty="0"/>
              <a:t>胠箧</a:t>
            </a:r>
            <a:r>
              <a:rPr lang="en-US" altLang="zh-CN" dirty="0"/>
              <a:t>》“</a:t>
            </a:r>
            <a:r>
              <a:rPr lang="zh-CN" altLang="en-US" dirty="0"/>
              <a:t>绝圣弃知”一段，且“意趣洋洋”地续了一段。第二十二回，宝玉由一支</a:t>
            </a:r>
            <a:r>
              <a:rPr lang="en-US" altLang="zh-CN" dirty="0"/>
              <a:t>《</a:t>
            </a:r>
            <a:r>
              <a:rPr lang="zh-CN" altLang="en-US" dirty="0"/>
              <a:t>寄生草</a:t>
            </a:r>
            <a:r>
              <a:rPr lang="en-US" altLang="zh-CN" dirty="0"/>
              <a:t>》</a:t>
            </a:r>
            <a:r>
              <a:rPr lang="zh-CN" altLang="en-US" dirty="0"/>
              <a:t>曲文引发感慨，再因在林黛玉和史湘云之间斡旋而两处不讨好，联系日前所读</a:t>
            </a:r>
            <a:r>
              <a:rPr lang="en-US" altLang="zh-CN" dirty="0"/>
              <a:t>《</a:t>
            </a:r>
            <a:r>
              <a:rPr lang="zh-CN" altLang="en-US" dirty="0"/>
              <a:t>庄子</a:t>
            </a:r>
            <a:r>
              <a:rPr lang="en-US" altLang="zh-CN" dirty="0"/>
              <a:t>》</a:t>
            </a:r>
            <a:r>
              <a:rPr lang="zh-CN" altLang="en-US" dirty="0"/>
              <a:t>中有“巧者劳而智者忧，无能者无所求，饱食而遨游，泛若不系之舟”、“山木自寇”、“源泉自盗”等语，顿时有人生无趣之感，当袭人劝解他时，他回复“我是‘赤条条来去无牵挂’”，并泪如雨下，放声大哭，写下一偈“你证我证”，并自填一曲</a:t>
            </a:r>
            <a:r>
              <a:rPr lang="en-US" altLang="zh-CN" dirty="0"/>
              <a:t>《</a:t>
            </a:r>
            <a:r>
              <a:rPr lang="zh-CN" altLang="en-US" dirty="0"/>
              <a:t>寄生草</a:t>
            </a:r>
            <a:r>
              <a:rPr lang="en-US" altLang="zh-CN" dirty="0"/>
              <a:t>》</a:t>
            </a:r>
            <a:r>
              <a:rPr lang="zh-CN" altLang="en-US" dirty="0"/>
              <a:t>来解释，其中“无我原非你”等句，意取</a:t>
            </a:r>
            <a:r>
              <a:rPr lang="en-US" altLang="zh-CN" dirty="0"/>
              <a:t>《</a:t>
            </a:r>
            <a:r>
              <a:rPr lang="zh-CN" altLang="en-US" dirty="0"/>
              <a:t>庄子</a:t>
            </a:r>
            <a:r>
              <a:rPr lang="en-US" altLang="zh-CN" dirty="0"/>
              <a:t>》</a:t>
            </a:r>
            <a:r>
              <a:rPr lang="zh-CN" altLang="en-US" dirty="0"/>
              <a:t>逍遥齐物之论。宝玉表面不得不接受父辈要求的“孔孟经济之道”，实际却更钟情于庄子所建构的自由逍遥之境。</a:t>
            </a:r>
            <a:endParaRPr lang="en-US" altLang="zh-CN" dirty="0"/>
          </a:p>
        </p:txBody>
      </p:sp>
    </p:spTree>
    <p:extLst>
      <p:ext uri="{BB962C8B-B14F-4D97-AF65-F5344CB8AC3E}">
        <p14:creationId xmlns:p14="http://schemas.microsoft.com/office/powerpoint/2010/main" val="482542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401E9944-F206-4240-82C1-AE06B9C49262}"/>
              </a:ext>
            </a:extLst>
          </p:cNvPr>
          <p:cNvSpPr>
            <a:spLocks noGrp="1"/>
          </p:cNvSpPr>
          <p:nvPr>
            <p:ph idx="1"/>
          </p:nvPr>
        </p:nvSpPr>
        <p:spPr/>
        <p:txBody>
          <a:bodyPr>
            <a:normAutofit/>
          </a:bodyPr>
          <a:lstStyle/>
          <a:p>
            <a:pPr lvl="1"/>
            <a:r>
              <a:rPr lang="zh-CN" altLang="en-US" dirty="0"/>
              <a:t>第三类：戏曲小说等通俗文学。第二十三回：茗烟看宝玉心内不自在，便去书坊“把那古今小说并那飞燕、合德、武则天、杨贵妃的外传与那传奇角本买了许多来，引宝玉看”，“又嘱咐他不可拿进园去，‘若叫人知道了，我就吃不了兜着走呢’。宝玉那里舍的不拿进去，踟蹰再三，单把那文理细密的拣了几套进去，放在床顶上，无人时自己密看。那粗俗过露的，都藏在外面书房里。”之后，在沁芳闸桥边桃花树下独自读</a:t>
            </a:r>
            <a:r>
              <a:rPr lang="en-US" altLang="zh-CN" dirty="0"/>
              <a:t>《</a:t>
            </a:r>
            <a:r>
              <a:rPr lang="zh-CN" altLang="en-US" dirty="0"/>
              <a:t>西厢记</a:t>
            </a:r>
            <a:r>
              <a:rPr lang="en-US" altLang="zh-CN" dirty="0"/>
              <a:t>》</a:t>
            </a:r>
            <a:r>
              <a:rPr lang="zh-CN" altLang="en-US" dirty="0"/>
              <a:t>，碰上黛玉，“慌的藏之不迭”，还假借</a:t>
            </a:r>
            <a:r>
              <a:rPr lang="en-US" altLang="zh-CN" dirty="0"/>
              <a:t>《</a:t>
            </a:r>
            <a:r>
              <a:rPr lang="zh-CN" altLang="en-US" dirty="0"/>
              <a:t>中庸</a:t>
            </a:r>
            <a:r>
              <a:rPr lang="en-US" altLang="zh-CN" dirty="0"/>
              <a:t>》</a:t>
            </a:r>
            <a:r>
              <a:rPr lang="zh-CN" altLang="en-US" dirty="0"/>
              <a:t>、</a:t>
            </a:r>
            <a:r>
              <a:rPr lang="en-US" altLang="zh-CN" dirty="0"/>
              <a:t>《</a:t>
            </a:r>
            <a:r>
              <a:rPr lang="zh-CN" altLang="en-US" dirty="0"/>
              <a:t>大学</a:t>
            </a:r>
            <a:r>
              <a:rPr lang="en-US" altLang="zh-CN" dirty="0"/>
              <a:t>》</a:t>
            </a:r>
            <a:r>
              <a:rPr lang="zh-CN" altLang="en-US" dirty="0"/>
              <a:t>来掩盖，被黛玉识穿后，“宝玉道：‘好妹妹，要论你，我是不怕的。你看了，好歹别告诉别人去。真真这是好书！你要看了，连饭也不想吃呢。’”第二十六回，黛玉无意用崔莺莺台词慨叹了一句“每日家情思睡昏昏”，被宝玉听了去，“自觉忘情，不觉红了脸”，又听到宝玉与紫鹃开玩笑时引用了张生的词“好丫头，‘若共你多情小姐同鸳帐，怎舍得叠被铺床？’”</a:t>
            </a:r>
          </a:p>
          <a:p>
            <a:endParaRPr lang="zh-CN" altLang="en-US" dirty="0"/>
          </a:p>
        </p:txBody>
      </p:sp>
    </p:spTree>
    <p:extLst>
      <p:ext uri="{BB962C8B-B14F-4D97-AF65-F5344CB8AC3E}">
        <p14:creationId xmlns:p14="http://schemas.microsoft.com/office/powerpoint/2010/main" val="299374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4C7AE57-83DA-4CDF-92AC-4A2A02E29A08}"/>
              </a:ext>
            </a:extLst>
          </p:cNvPr>
          <p:cNvSpPr>
            <a:spLocks noGrp="1"/>
          </p:cNvSpPr>
          <p:nvPr>
            <p:ph type="title"/>
          </p:nvPr>
        </p:nvSpPr>
        <p:spPr/>
        <p:txBody>
          <a:bodyPr/>
          <a:lstStyle/>
          <a:p>
            <a:r>
              <a:rPr lang="zh-CN" altLang="en-US" dirty="0"/>
              <a:t>四、</a:t>
            </a:r>
            <a:r>
              <a:rPr lang="en-US" altLang="zh-CN" dirty="0"/>
              <a:t>《</a:t>
            </a:r>
            <a:r>
              <a:rPr lang="zh-CN" altLang="en-US" dirty="0"/>
              <a:t>红楼梦</a:t>
            </a:r>
            <a:r>
              <a:rPr lang="en-US" altLang="zh-CN" dirty="0"/>
              <a:t>》</a:t>
            </a:r>
            <a:r>
              <a:rPr lang="zh-CN" altLang="en-US" dirty="0"/>
              <a:t>里的女性教育</a:t>
            </a:r>
          </a:p>
        </p:txBody>
      </p:sp>
      <p:sp>
        <p:nvSpPr>
          <p:cNvPr id="3" name="内容占位符 2">
            <a:extLst>
              <a:ext uri="{FF2B5EF4-FFF2-40B4-BE49-F238E27FC236}">
                <a16:creationId xmlns:a16="http://schemas.microsoft.com/office/drawing/2014/main" id="{2E6F58C5-A9A8-413B-90F8-F2C67AC745DA}"/>
              </a:ext>
            </a:extLst>
          </p:cNvPr>
          <p:cNvSpPr>
            <a:spLocks noGrp="1"/>
          </p:cNvSpPr>
          <p:nvPr>
            <p:ph idx="1"/>
          </p:nvPr>
        </p:nvSpPr>
        <p:spPr/>
        <p:txBody>
          <a:bodyPr/>
          <a:lstStyle/>
          <a:p>
            <a:r>
              <a:rPr lang="zh-CN" altLang="en-US" dirty="0"/>
              <a:t>基本的启蒙教育：念书认字学针线</a:t>
            </a:r>
            <a:endParaRPr lang="en-US" altLang="zh-CN" dirty="0"/>
          </a:p>
          <a:p>
            <a:pPr lvl="1"/>
            <a:r>
              <a:rPr lang="zh-CN" altLang="en-US" dirty="0"/>
              <a:t>识字：读书识字可识大体，但不必太通晓文义。陆世仪</a:t>
            </a:r>
            <a:r>
              <a:rPr lang="en-US" altLang="zh-CN" dirty="0"/>
              <a:t>《</a:t>
            </a:r>
            <a:r>
              <a:rPr lang="zh-CN" altLang="en-US" dirty="0"/>
              <a:t>思辨录</a:t>
            </a:r>
            <a:r>
              <a:rPr lang="en-US" altLang="zh-CN" dirty="0"/>
              <a:t>·</a:t>
            </a:r>
            <a:r>
              <a:rPr lang="zh-CN" altLang="en-US" dirty="0"/>
              <a:t>小学类</a:t>
            </a:r>
            <a:r>
              <a:rPr lang="en-US" altLang="zh-CN" dirty="0"/>
              <a:t>》</a:t>
            </a:r>
            <a:r>
              <a:rPr lang="zh-CN" altLang="en-US" dirty="0"/>
              <a:t>：“教女子只可使之识字，不可使之知书义。盖识字则可理家政，治货财，代夫之劳。若书义则无所用之。”第三回：黛玉进贾府，所遇之人皆问她“几岁了？”“可也上过学？”“念何书？”“可曾读书？”贾母道：“读的什么书，不过是认得两个字，不是睁眼的瞎子罢了。”</a:t>
            </a:r>
            <a:endParaRPr lang="en-US" altLang="zh-CN" dirty="0"/>
          </a:p>
          <a:p>
            <a:pPr lvl="1"/>
            <a:r>
              <a:rPr lang="zh-CN" altLang="en-US" dirty="0"/>
              <a:t>女工：王夫人关照黛玉时提到：“三姊妹倒都极好，以后一处念书认字学针线，或是偶一顽笑，都有尽让的。”</a:t>
            </a:r>
            <a:endParaRPr lang="en-US" altLang="zh-CN" dirty="0"/>
          </a:p>
          <a:p>
            <a:pPr lvl="1"/>
            <a:r>
              <a:rPr lang="zh-CN" altLang="en-US" dirty="0"/>
              <a:t>女德：四德、“女四书”</a:t>
            </a:r>
          </a:p>
        </p:txBody>
      </p:sp>
    </p:spTree>
    <p:extLst>
      <p:ext uri="{BB962C8B-B14F-4D97-AF65-F5344CB8AC3E}">
        <p14:creationId xmlns:p14="http://schemas.microsoft.com/office/powerpoint/2010/main" val="3085949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948645D-A38C-4192-BED3-F276E1E153D2}"/>
              </a:ext>
            </a:extLst>
          </p:cNvPr>
          <p:cNvSpPr>
            <a:spLocks noGrp="1"/>
          </p:cNvSpPr>
          <p:nvPr>
            <p:ph idx="1"/>
          </p:nvPr>
        </p:nvSpPr>
        <p:spPr/>
        <p:txBody>
          <a:bodyPr/>
          <a:lstStyle/>
          <a:p>
            <a:r>
              <a:rPr lang="zh-CN" altLang="en-US" dirty="0"/>
              <a:t>两类例外：</a:t>
            </a:r>
            <a:endParaRPr lang="en-US" altLang="zh-CN" dirty="0"/>
          </a:p>
          <a:p>
            <a:pPr lvl="1"/>
            <a:r>
              <a:rPr lang="zh-CN" altLang="en-US" dirty="0"/>
              <a:t>读书程度较高的</a:t>
            </a:r>
            <a:endParaRPr lang="en-US" altLang="zh-CN" dirty="0"/>
          </a:p>
          <a:p>
            <a:pPr lvl="2"/>
            <a:r>
              <a:rPr lang="zh-CN" altLang="en-US" dirty="0"/>
              <a:t>黛玉：父亲林如海是探花，家庭教师是两榜出身的贾雨村，入贾府时念到了</a:t>
            </a:r>
            <a:r>
              <a:rPr lang="en-US" altLang="zh-CN" dirty="0"/>
              <a:t>《</a:t>
            </a:r>
            <a:r>
              <a:rPr lang="zh-CN" altLang="en-US" dirty="0"/>
              <a:t>四书</a:t>
            </a:r>
            <a:r>
              <a:rPr lang="en-US" altLang="zh-CN" dirty="0"/>
              <a:t>》</a:t>
            </a:r>
            <a:r>
              <a:rPr lang="zh-CN" altLang="en-US" dirty="0"/>
              <a:t>。</a:t>
            </a:r>
            <a:endParaRPr lang="en-US" altLang="zh-CN" dirty="0"/>
          </a:p>
          <a:p>
            <a:pPr lvl="2"/>
            <a:r>
              <a:rPr lang="zh-CN" altLang="en-US" dirty="0"/>
              <a:t>宝钗：当日有他父亲在日，酷爱此女，令其读书识字，较之乃兄竟高过十倍。（第四回）</a:t>
            </a:r>
            <a:endParaRPr lang="en-US" altLang="zh-CN" dirty="0"/>
          </a:p>
          <a:p>
            <a:pPr lvl="2"/>
            <a:r>
              <a:rPr lang="en-US" altLang="zh-CN" dirty="0"/>
              <a:t>《</a:t>
            </a:r>
            <a:r>
              <a:rPr lang="zh-CN" altLang="en-US" dirty="0"/>
              <a:t>儒林外史</a:t>
            </a:r>
            <a:r>
              <a:rPr lang="en-US" altLang="zh-CN" dirty="0"/>
              <a:t>》</a:t>
            </a:r>
            <a:r>
              <a:rPr lang="zh-CN" altLang="en-US" dirty="0"/>
              <a:t>第十一回所写鲁小姐：“鲁编修因无公子，就把女儿当作儿子，五六岁上请先生开蒙，就读的是</a:t>
            </a:r>
            <a:r>
              <a:rPr lang="en-US" altLang="zh-CN" dirty="0"/>
              <a:t>《</a:t>
            </a:r>
            <a:r>
              <a:rPr lang="zh-CN" altLang="en-US" dirty="0"/>
              <a:t>四书</a:t>
            </a:r>
            <a:r>
              <a:rPr lang="en-US" altLang="zh-CN" dirty="0"/>
              <a:t>》</a:t>
            </a:r>
            <a:r>
              <a:rPr lang="zh-CN" altLang="en-US" dirty="0"/>
              <a:t>、</a:t>
            </a:r>
            <a:r>
              <a:rPr lang="en-US" altLang="zh-CN" dirty="0"/>
              <a:t>《</a:t>
            </a:r>
            <a:r>
              <a:rPr lang="zh-CN" altLang="en-US" dirty="0"/>
              <a:t>五经</a:t>
            </a:r>
            <a:r>
              <a:rPr lang="en-US" altLang="zh-CN" dirty="0"/>
              <a:t>》</a:t>
            </a:r>
            <a:r>
              <a:rPr lang="zh-CN" altLang="en-US" dirty="0"/>
              <a:t>；十一二岁就讲书，读文章，先把一部王守溪（鏊）的稿子读的滚瓜烂熟。</a:t>
            </a:r>
            <a:r>
              <a:rPr lang="en-US" altLang="zh-CN" dirty="0"/>
              <a:t>……</a:t>
            </a:r>
            <a:r>
              <a:rPr lang="zh-CN" altLang="en-US" dirty="0"/>
              <a:t>这小姐资性又高，记心又好，到此时，王、唐、瞿、薛，以及诸大家之文，历科程墨，各省宗师考卷，肚里记得三千余篇；自己作出来的文章，又理真法老，花团锦簇。”</a:t>
            </a:r>
            <a:endParaRPr lang="en-US" altLang="zh-CN" dirty="0"/>
          </a:p>
        </p:txBody>
      </p:sp>
    </p:spTree>
    <p:extLst>
      <p:ext uri="{BB962C8B-B14F-4D97-AF65-F5344CB8AC3E}">
        <p14:creationId xmlns:p14="http://schemas.microsoft.com/office/powerpoint/2010/main" val="4112766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F746C85-397C-4ACD-8D4A-7A34E9E0E4C0}"/>
              </a:ext>
            </a:extLst>
          </p:cNvPr>
          <p:cNvSpPr>
            <a:spLocks noGrp="1"/>
          </p:cNvSpPr>
          <p:nvPr>
            <p:ph idx="1"/>
          </p:nvPr>
        </p:nvSpPr>
        <p:spPr/>
        <p:txBody>
          <a:bodyPr/>
          <a:lstStyle/>
          <a:p>
            <a:pPr lvl="1"/>
            <a:r>
              <a:rPr lang="zh-CN" altLang="en-US" dirty="0"/>
              <a:t>读书程度较低的：</a:t>
            </a:r>
            <a:endParaRPr lang="en-US" altLang="zh-CN" dirty="0"/>
          </a:p>
          <a:p>
            <a:pPr lvl="2"/>
            <a:r>
              <a:rPr lang="zh-CN" altLang="en-US" dirty="0"/>
              <a:t>王熙凤：“自幼假充男儿教养的”，却不识字，对吟诗作对属文一概不会。</a:t>
            </a:r>
            <a:endParaRPr lang="en-US" altLang="zh-CN" dirty="0"/>
          </a:p>
          <a:p>
            <a:pPr lvl="2"/>
            <a:r>
              <a:rPr lang="zh-CN" altLang="en-US" dirty="0"/>
              <a:t>李纨：其父秉持“女子无才便有德”的理念，“故生了李氏时，便不十分令其读书，只不过将些</a:t>
            </a:r>
            <a:r>
              <a:rPr lang="en-US" altLang="zh-CN" dirty="0"/>
              <a:t>《</a:t>
            </a:r>
            <a:r>
              <a:rPr lang="zh-CN" altLang="en-US" dirty="0"/>
              <a:t>女四书</a:t>
            </a:r>
            <a:r>
              <a:rPr lang="en-US" altLang="zh-CN" dirty="0"/>
              <a:t>》《</a:t>
            </a:r>
            <a:r>
              <a:rPr lang="zh-CN" altLang="en-US" dirty="0"/>
              <a:t>列女传</a:t>
            </a:r>
            <a:r>
              <a:rPr lang="en-US" altLang="zh-CN" dirty="0"/>
              <a:t>》《</a:t>
            </a:r>
            <a:r>
              <a:rPr lang="zh-CN" altLang="en-US" dirty="0"/>
              <a:t>贤媛集</a:t>
            </a:r>
            <a:r>
              <a:rPr lang="en-US" altLang="zh-CN" dirty="0"/>
              <a:t>》</a:t>
            </a:r>
            <a:r>
              <a:rPr lang="zh-CN" altLang="en-US" dirty="0"/>
              <a:t>等三四种书，使他认得几个字，记得前朝这几个贤女便罢了，却只以纺绩井臼为要。”（第四回）</a:t>
            </a:r>
            <a:endParaRPr lang="en-US" altLang="zh-CN" dirty="0"/>
          </a:p>
          <a:p>
            <a:pPr lvl="1"/>
            <a:r>
              <a:rPr lang="zh-CN" altLang="en-US" dirty="0"/>
              <a:t>读书程度较高者的自我调整与定位：</a:t>
            </a:r>
            <a:endParaRPr lang="en-US" altLang="zh-CN" dirty="0"/>
          </a:p>
          <a:p>
            <a:pPr lvl="2"/>
            <a:r>
              <a:rPr lang="zh-CN" altLang="en-US" dirty="0"/>
              <a:t>“你我只该做些针黹纺织的事才是，偏又认得了字，既认得了字，不过拣那正经的看也罢了，最怕见了些杂书，移了性情，就不可救了。”（第四十二回）</a:t>
            </a:r>
            <a:endParaRPr lang="en-US" altLang="zh-CN" dirty="0"/>
          </a:p>
          <a:p>
            <a:pPr lvl="2"/>
            <a:r>
              <a:rPr lang="zh-CN" altLang="en-US" dirty="0"/>
              <a:t>“自古道‘女子无才便是德’，总以贞静为主，女工还是第二件。其余诗词，不过是闺中游戏，原可以会可以不会。咱们这样人家的姑娘，倒不要这些才华的名誉。”（第六十四回）</a:t>
            </a:r>
          </a:p>
        </p:txBody>
      </p:sp>
    </p:spTree>
    <p:extLst>
      <p:ext uri="{BB962C8B-B14F-4D97-AF65-F5344CB8AC3E}">
        <p14:creationId xmlns:p14="http://schemas.microsoft.com/office/powerpoint/2010/main" val="596117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3EC7C2E-F455-4358-93C4-012667B7E3CD}"/>
              </a:ext>
            </a:extLst>
          </p:cNvPr>
          <p:cNvSpPr>
            <a:spLocks noGrp="1"/>
          </p:cNvSpPr>
          <p:nvPr>
            <p:ph idx="1"/>
          </p:nvPr>
        </p:nvSpPr>
        <p:spPr/>
        <p:txBody>
          <a:bodyPr/>
          <a:lstStyle/>
          <a:p>
            <a:r>
              <a:rPr lang="en-US" altLang="zh-CN" dirty="0"/>
              <a:t>《</a:t>
            </a:r>
            <a:r>
              <a:rPr lang="zh-CN" altLang="en-US" dirty="0"/>
              <a:t>红楼梦</a:t>
            </a:r>
            <a:r>
              <a:rPr lang="en-US" altLang="zh-CN" dirty="0"/>
              <a:t>》</a:t>
            </a:r>
            <a:r>
              <a:rPr lang="zh-CN" altLang="en-US" dirty="0"/>
              <a:t>描写了丰富的学生成长经历，私塾教育、家庭教育和社会交往中的成长教育。</a:t>
            </a:r>
            <a:endParaRPr lang="en-US" altLang="zh-CN" dirty="0"/>
          </a:p>
          <a:p>
            <a:endParaRPr lang="en-US" altLang="zh-CN" dirty="0"/>
          </a:p>
          <a:p>
            <a:r>
              <a:rPr lang="en-US" altLang="zh-CN" dirty="0"/>
              <a:t>《</a:t>
            </a:r>
            <a:r>
              <a:rPr lang="zh-CN" altLang="en-US" dirty="0"/>
              <a:t>红楼梦</a:t>
            </a:r>
            <a:r>
              <a:rPr lang="en-US" altLang="zh-CN" dirty="0"/>
              <a:t>》</a:t>
            </a:r>
            <a:r>
              <a:rPr lang="zh-CN" altLang="en-US" dirty="0"/>
              <a:t>中的教育资料，不仅从文学的角度可以展示给我们书中人物的成长环境与个性发展过程，也从历史文化的角度，向读者生动具体地展示了清代前期贵族教育的一幅图景。</a:t>
            </a:r>
          </a:p>
        </p:txBody>
      </p:sp>
    </p:spTree>
    <p:extLst>
      <p:ext uri="{BB962C8B-B14F-4D97-AF65-F5344CB8AC3E}">
        <p14:creationId xmlns:p14="http://schemas.microsoft.com/office/powerpoint/2010/main" val="4048117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5966F68-EF5E-4D1B-92CD-C20DD5690C16}"/>
              </a:ext>
            </a:extLst>
          </p:cNvPr>
          <p:cNvSpPr>
            <a:spLocks noGrp="1"/>
          </p:cNvSpPr>
          <p:nvPr>
            <p:ph idx="1"/>
          </p:nvPr>
        </p:nvSpPr>
        <p:spPr/>
        <p:txBody>
          <a:bodyPr/>
          <a:lstStyle/>
          <a:p>
            <a:r>
              <a:rPr lang="zh-CN" altLang="en-US" dirty="0"/>
              <a:t>大观园给这些女性提供了自我成长教育的空间</a:t>
            </a:r>
            <a:endParaRPr lang="en-US" altLang="zh-CN" dirty="0"/>
          </a:p>
          <a:p>
            <a:pPr lvl="1"/>
            <a:r>
              <a:rPr lang="zh-CN" altLang="en-US" dirty="0"/>
              <a:t>她们通过结社、猜谜、酒令等群体活动实现了自我的诗性和艺术教育。（第三十七回“秋爽斋偶结海棠社”至第七十六回“凹晶馆联诗悲寂寞”）</a:t>
            </a:r>
            <a:endParaRPr lang="en-US" altLang="zh-CN" dirty="0"/>
          </a:p>
          <a:p>
            <a:pPr lvl="1"/>
            <a:r>
              <a:rPr lang="zh-CN" altLang="en-US" dirty="0"/>
              <a:t>诗社活动：第一次咏海棠，宝钗的“珍重芳姿昼掩门”被评为“含蓄浑厚”、黛玉的“偷来梨蕊三分白，借得梅花一缕魂”被评为“风流别致”。第二次咏菊，凑成十二题不限韵。第三次芦雪庵赏雪作五言排律联句。第四次黛玉偶作</a:t>
            </a:r>
            <a:r>
              <a:rPr lang="en-US" altLang="zh-CN" dirty="0"/>
              <a:t>《</a:t>
            </a:r>
            <a:r>
              <a:rPr lang="zh-CN" altLang="en-US" dirty="0"/>
              <a:t>桃花行</a:t>
            </a:r>
            <a:r>
              <a:rPr lang="en-US" altLang="zh-CN" dirty="0"/>
              <a:t>》</a:t>
            </a:r>
            <a:r>
              <a:rPr lang="zh-CN" altLang="en-US" dirty="0"/>
              <a:t>七古，重建桃花社。第五次咏柳絮，宝钗的</a:t>
            </a:r>
            <a:r>
              <a:rPr lang="en-US" altLang="zh-CN" dirty="0"/>
              <a:t>《</a:t>
            </a:r>
            <a:r>
              <a:rPr lang="zh-CN" altLang="en-US" dirty="0"/>
              <a:t>临江仙</a:t>
            </a:r>
            <a:r>
              <a:rPr lang="en-US" altLang="zh-CN" dirty="0"/>
              <a:t>》“</a:t>
            </a:r>
            <a:r>
              <a:rPr lang="zh-CN" altLang="en-US" dirty="0"/>
              <a:t>好风凭借力，送我上青云”，被评为“翻得好气力”拔得头筹。</a:t>
            </a:r>
            <a:endParaRPr lang="en-US" altLang="zh-CN" dirty="0"/>
          </a:p>
          <a:p>
            <a:pPr lvl="1"/>
            <a:r>
              <a:rPr lang="zh-CN" altLang="en-US"/>
              <a:t>这些对诗社活动的细致描写从各个角度和侧面向我们展示了红楼女性的才华与诗情。</a:t>
            </a:r>
          </a:p>
        </p:txBody>
      </p:sp>
    </p:spTree>
    <p:extLst>
      <p:ext uri="{BB962C8B-B14F-4D97-AF65-F5344CB8AC3E}">
        <p14:creationId xmlns:p14="http://schemas.microsoft.com/office/powerpoint/2010/main" val="2218297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A279CE-51AE-453B-9B3F-98D23C0F0ADC}"/>
              </a:ext>
            </a:extLst>
          </p:cNvPr>
          <p:cNvSpPr>
            <a:spLocks noGrp="1"/>
          </p:cNvSpPr>
          <p:nvPr>
            <p:ph type="title"/>
          </p:nvPr>
        </p:nvSpPr>
        <p:spPr/>
        <p:txBody>
          <a:bodyPr/>
          <a:lstStyle/>
          <a:p>
            <a:r>
              <a:rPr lang="zh-CN" altLang="en-US" dirty="0"/>
              <a:t>一、贾氏家族的家庭教育</a:t>
            </a:r>
          </a:p>
        </p:txBody>
      </p:sp>
      <p:sp>
        <p:nvSpPr>
          <p:cNvPr id="3" name="内容占位符 2">
            <a:extLst>
              <a:ext uri="{FF2B5EF4-FFF2-40B4-BE49-F238E27FC236}">
                <a16:creationId xmlns:a16="http://schemas.microsoft.com/office/drawing/2014/main" id="{1804A883-5372-4925-8DC6-1288054A6E75}"/>
              </a:ext>
            </a:extLst>
          </p:cNvPr>
          <p:cNvSpPr>
            <a:spLocks noGrp="1"/>
          </p:cNvSpPr>
          <p:nvPr>
            <p:ph idx="1"/>
          </p:nvPr>
        </p:nvSpPr>
        <p:spPr/>
        <p:txBody>
          <a:bodyPr/>
          <a:lstStyle/>
          <a:p>
            <a:r>
              <a:rPr lang="zh-CN" altLang="en-US" dirty="0"/>
              <a:t>贾府的教育现状：富而不教、既缺乏真正的仕宦，也罕有读书种子。</a:t>
            </a:r>
            <a:endParaRPr lang="en-US" altLang="zh-CN" dirty="0"/>
          </a:p>
          <a:p>
            <a:pPr lvl="1"/>
            <a:r>
              <a:rPr lang="zh-CN" altLang="en-US" dirty="0"/>
              <a:t>冷子兴：“谁知这样钟鸣鼎食之家，翰墨诗书之族，如今的儿孙，竟一代不如一代了！”贾雨村：“这样诗礼之家，岂有不善教育之理！别家不知，只说这宁荣两宅，是最教子有方的。”（第二回）</a:t>
            </a:r>
            <a:endParaRPr lang="en-US" altLang="zh-CN" dirty="0"/>
          </a:p>
          <a:p>
            <a:endParaRPr lang="en-US" altLang="zh-CN" dirty="0"/>
          </a:p>
          <a:p>
            <a:pPr lvl="1"/>
            <a:r>
              <a:rPr lang="zh-CN" altLang="en-US" dirty="0"/>
              <a:t>谁知自从在此住了不上一月的光景，贾宅族中凡有的子侄，俱已认熟了一半，凡是那些纨袴气习者莫不喜与他来往，今日会酒，明日观花，甚至聚赌嫖娼，渐渐无所不至，引诱的薛蟠比当日更坏了十倍。（第四回）</a:t>
            </a:r>
          </a:p>
        </p:txBody>
      </p:sp>
    </p:spTree>
    <p:extLst>
      <p:ext uri="{BB962C8B-B14F-4D97-AF65-F5344CB8AC3E}">
        <p14:creationId xmlns:p14="http://schemas.microsoft.com/office/powerpoint/2010/main" val="2317221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17CB62A-14D9-40D2-83BD-9B998B72D1F5}"/>
              </a:ext>
            </a:extLst>
          </p:cNvPr>
          <p:cNvSpPr>
            <a:spLocks noGrp="1"/>
          </p:cNvSpPr>
          <p:nvPr>
            <p:ph idx="1"/>
          </p:nvPr>
        </p:nvSpPr>
        <p:spPr>
          <a:xfrm>
            <a:off x="838200" y="709127"/>
            <a:ext cx="10515600" cy="5467836"/>
          </a:xfrm>
        </p:spPr>
        <p:txBody>
          <a:bodyPr>
            <a:normAutofit lnSpcReduction="10000"/>
          </a:bodyPr>
          <a:lstStyle/>
          <a:p>
            <a:r>
              <a:rPr lang="zh-CN" altLang="en-US" dirty="0"/>
              <a:t>宁荣两府的具体情形</a:t>
            </a:r>
            <a:endParaRPr lang="en-US" altLang="zh-CN" dirty="0"/>
          </a:p>
          <a:p>
            <a:pPr lvl="1"/>
            <a:r>
              <a:rPr lang="zh-CN" altLang="en-US" dirty="0"/>
              <a:t>宁府：贾敬</a:t>
            </a:r>
            <a:r>
              <a:rPr lang="en-US" altLang="zh-CN" dirty="0"/>
              <a:t>——“</a:t>
            </a:r>
            <a:r>
              <a:rPr lang="zh-CN" altLang="en-US" dirty="0"/>
              <a:t>一味好道，只爱烧丹炼汞。”</a:t>
            </a:r>
            <a:r>
              <a:rPr lang="en-US" altLang="zh-CN" dirty="0"/>
              <a:t>/</a:t>
            </a:r>
            <a:r>
              <a:rPr lang="zh-CN" altLang="en-US" dirty="0"/>
              <a:t>贾珍</a:t>
            </a:r>
            <a:r>
              <a:rPr lang="en-US" altLang="zh-CN" dirty="0"/>
              <a:t>——“</a:t>
            </a:r>
            <a:r>
              <a:rPr lang="zh-CN" altLang="en-US" dirty="0"/>
              <a:t>那里肯读书，只一味高乐不了，把宁国府竟翻了过来，也没有敢来管他的。”</a:t>
            </a:r>
            <a:r>
              <a:rPr lang="en-US" altLang="zh-CN" dirty="0"/>
              <a:t>/</a:t>
            </a:r>
            <a:r>
              <a:rPr lang="zh-CN" altLang="en-US" dirty="0"/>
              <a:t>贾蓉</a:t>
            </a:r>
            <a:r>
              <a:rPr lang="en-US" altLang="zh-CN" dirty="0"/>
              <a:t>——</a:t>
            </a:r>
            <a:r>
              <a:rPr lang="zh-CN" altLang="en-US" dirty="0"/>
              <a:t>贾珍对贾蓉“管儿子倒也象当日老祖宗的规矩，只是管的到三不着两的”。花一千两百两为贾蓉捐了五品龙禁尉的官职。</a:t>
            </a:r>
            <a:endParaRPr lang="en-US" altLang="zh-CN" dirty="0"/>
          </a:p>
          <a:p>
            <a:pPr lvl="1"/>
            <a:r>
              <a:rPr lang="zh-CN" altLang="en-US" dirty="0"/>
              <a:t>荣府：贾琏</a:t>
            </a:r>
            <a:r>
              <a:rPr lang="en-US" altLang="zh-CN" dirty="0"/>
              <a:t>——</a:t>
            </a:r>
            <a:r>
              <a:rPr lang="zh-CN" altLang="en-US" dirty="0"/>
              <a:t>也是不肯读书，捐了个同知。</a:t>
            </a:r>
            <a:r>
              <a:rPr lang="en-US" altLang="zh-CN" dirty="0"/>
              <a:t>/</a:t>
            </a:r>
            <a:r>
              <a:rPr lang="zh-CN" altLang="en-US" dirty="0"/>
              <a:t>贾政</a:t>
            </a:r>
            <a:r>
              <a:rPr lang="en-US" altLang="zh-CN" dirty="0"/>
              <a:t>——“</a:t>
            </a:r>
            <a:r>
              <a:rPr lang="zh-CN" altLang="en-US" dirty="0"/>
              <a:t>自幼好喜读书，祖父最疼，原要以科甲出身的。”由皇帝恩赐了主事之衔，后升作员外郎。</a:t>
            </a:r>
            <a:r>
              <a:rPr lang="en-US" altLang="zh-CN" dirty="0"/>
              <a:t>/</a:t>
            </a:r>
            <a:r>
              <a:rPr lang="zh-CN" altLang="en-US" dirty="0"/>
              <a:t>贾珠</a:t>
            </a:r>
            <a:r>
              <a:rPr lang="en-US" altLang="zh-CN" dirty="0"/>
              <a:t>——</a:t>
            </a:r>
            <a:r>
              <a:rPr lang="zh-CN" altLang="en-US" dirty="0"/>
              <a:t>十四岁进学，可惜一病死了。</a:t>
            </a:r>
            <a:r>
              <a:rPr lang="en-US" altLang="zh-CN" dirty="0"/>
              <a:t>/</a:t>
            </a:r>
            <a:r>
              <a:rPr lang="zh-CN" altLang="en-US" dirty="0"/>
              <a:t>贾宝玉</a:t>
            </a:r>
            <a:endParaRPr lang="en-US" altLang="zh-CN" dirty="0"/>
          </a:p>
          <a:p>
            <a:pPr lvl="1"/>
            <a:endParaRPr lang="en-US" altLang="zh-CN" dirty="0"/>
          </a:p>
          <a:p>
            <a:pPr lvl="1"/>
            <a:r>
              <a:rPr lang="zh-CN" altLang="en-US" dirty="0"/>
              <a:t>普遍的捐官行为：贾珍为贾蓉捐了五品官；贾政为宝玉和贾兰捐了监生资格；赖妈妈的儿子赖尚荣捐了县官；</a:t>
            </a:r>
            <a:endParaRPr lang="en-US" altLang="zh-CN" dirty="0"/>
          </a:p>
          <a:p>
            <a:pPr lvl="1"/>
            <a:r>
              <a:rPr lang="zh-CN" altLang="en-US" dirty="0"/>
              <a:t>潜移默化的影响：荣府夜晏，宝玉、贾环击鼓传花作诗，贾环那首“词句终带着不乐读书之意”，贾赦连声赞好：“这诗据我看甚是有骨气。想来咱们这样人家，原不比那起寒酸，定要雪窗萤火，一日蟾宫折桂，方得扬眉吐气。咱们的子弟都原该读些书，不过比别人略明白些，可以做得官时就跑不了一个官的。何必多费了功夫，反弄出书呆子来。所以我爱他这诗，竟不失咱们侯门的气概！”（第七十五回）</a:t>
            </a:r>
            <a:endParaRPr lang="en-US" altLang="zh-CN" dirty="0"/>
          </a:p>
          <a:p>
            <a:pPr marL="457200" lvl="1" indent="0">
              <a:buNone/>
            </a:pPr>
            <a:endParaRPr lang="en-US" altLang="zh-CN" dirty="0"/>
          </a:p>
          <a:p>
            <a:pPr marL="457200" lvl="1" indent="0">
              <a:buNone/>
            </a:pPr>
            <a:endParaRPr lang="en-US" altLang="zh-CN" dirty="0"/>
          </a:p>
          <a:p>
            <a:pPr lvl="1"/>
            <a:endParaRPr lang="en-US" altLang="zh-CN" dirty="0"/>
          </a:p>
          <a:p>
            <a:pPr lvl="1"/>
            <a:endParaRPr lang="en-US" altLang="zh-CN" dirty="0"/>
          </a:p>
          <a:p>
            <a:pPr lvl="1"/>
            <a:endParaRPr lang="zh-CN" altLang="en-US" dirty="0"/>
          </a:p>
        </p:txBody>
      </p:sp>
    </p:spTree>
    <p:extLst>
      <p:ext uri="{BB962C8B-B14F-4D97-AF65-F5344CB8AC3E}">
        <p14:creationId xmlns:p14="http://schemas.microsoft.com/office/powerpoint/2010/main" val="190271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48256A99-AE5A-4F9F-B685-5ADEA847B5C4}"/>
              </a:ext>
            </a:extLst>
          </p:cNvPr>
          <p:cNvSpPr>
            <a:spLocks noGrp="1"/>
          </p:cNvSpPr>
          <p:nvPr>
            <p:ph idx="1"/>
          </p:nvPr>
        </p:nvSpPr>
        <p:spPr>
          <a:xfrm>
            <a:off x="838200" y="709127"/>
            <a:ext cx="10515600" cy="4973216"/>
          </a:xfrm>
        </p:spPr>
        <p:txBody>
          <a:bodyPr>
            <a:normAutofit/>
          </a:bodyPr>
          <a:lstStyle/>
          <a:p>
            <a:r>
              <a:rPr lang="zh-CN" altLang="en-US" dirty="0"/>
              <a:t>总的说来：</a:t>
            </a:r>
            <a:endParaRPr lang="en-US" altLang="zh-CN" dirty="0"/>
          </a:p>
          <a:p>
            <a:pPr lvl="1"/>
            <a:r>
              <a:rPr lang="zh-CN" altLang="en-US" dirty="0"/>
              <a:t>贾家教育理念主要以科举入仕为导向。</a:t>
            </a:r>
            <a:endParaRPr lang="en-US" altLang="zh-CN" dirty="0"/>
          </a:p>
          <a:p>
            <a:pPr lvl="2"/>
            <a:r>
              <a:rPr lang="zh-CN" altLang="en-US" dirty="0"/>
              <a:t>宁荣二公之灵嘱警幻训诫宝玉：吾家自国朝定鼎以来，功名奕世，富贵传流，虽历百年，奈运终数尽，不可挽回者。故遗之子孙虽多，竟无可继业。其中惟嫡孙宝玉一人，禀性乖张，生情诡谲，虽聪明灵慧略可玉成，无奈吾家运数合终，恐无人规引入道。幸仙姑偶来，万望先以情欲声色等事，警其痴顽，或能使彼跳出迷人圈子，然后入于</a:t>
            </a:r>
            <a:r>
              <a:rPr lang="zh-CN" altLang="en-US" b="1" dirty="0">
                <a:solidFill>
                  <a:srgbClr val="FF0000"/>
                </a:solidFill>
              </a:rPr>
              <a:t>正路</a:t>
            </a:r>
            <a:r>
              <a:rPr lang="zh-CN" altLang="en-US" dirty="0"/>
              <a:t>，亦吾弟兄之幸矣。（第五回）</a:t>
            </a:r>
          </a:p>
          <a:p>
            <a:pPr lvl="1"/>
            <a:r>
              <a:rPr lang="zh-CN" altLang="en-US" dirty="0"/>
              <a:t>教育方式以辱骂、责打为主。</a:t>
            </a:r>
            <a:endParaRPr lang="en-US" altLang="zh-CN" dirty="0"/>
          </a:p>
          <a:p>
            <a:pPr lvl="2"/>
            <a:r>
              <a:rPr lang="zh-CN" altLang="en-US" dirty="0"/>
              <a:t>宝玉见了父亲就像老鼠见了猫，常常“唬得宝玉忙垂了头”或“在旁不敢则声”。（第十七回）</a:t>
            </a:r>
            <a:endParaRPr lang="en-US" altLang="zh-CN" dirty="0"/>
          </a:p>
          <a:p>
            <a:pPr lvl="2"/>
            <a:r>
              <a:rPr lang="zh-CN" altLang="en-US" dirty="0"/>
              <a:t>贾环见了父亲也“唬得骨软筋酥”。（第三十三回）</a:t>
            </a:r>
            <a:endParaRPr lang="en-US" altLang="zh-CN" dirty="0"/>
          </a:p>
        </p:txBody>
      </p:sp>
    </p:spTree>
    <p:extLst>
      <p:ext uri="{BB962C8B-B14F-4D97-AF65-F5344CB8AC3E}">
        <p14:creationId xmlns:p14="http://schemas.microsoft.com/office/powerpoint/2010/main" val="2316561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76BC74C-00E9-45C0-85E4-A67E19F350EF}"/>
              </a:ext>
            </a:extLst>
          </p:cNvPr>
          <p:cNvSpPr>
            <a:spLocks noGrp="1"/>
          </p:cNvSpPr>
          <p:nvPr>
            <p:ph idx="1"/>
          </p:nvPr>
        </p:nvSpPr>
        <p:spPr>
          <a:xfrm>
            <a:off x="838200" y="877078"/>
            <a:ext cx="10515600" cy="5299885"/>
          </a:xfrm>
        </p:spPr>
        <p:txBody>
          <a:bodyPr/>
          <a:lstStyle/>
          <a:p>
            <a:r>
              <a:rPr lang="zh-CN" altLang="en-US" dirty="0"/>
              <a:t>以宝玉为例：</a:t>
            </a:r>
            <a:endParaRPr lang="en-US" altLang="zh-CN" dirty="0"/>
          </a:p>
          <a:p>
            <a:pPr lvl="1"/>
            <a:r>
              <a:rPr lang="zh-CN" altLang="en-US" dirty="0"/>
              <a:t>贾政对宝玉的课业监管是“一曝十寒”；</a:t>
            </a:r>
            <a:endParaRPr lang="en-US" altLang="zh-CN" dirty="0"/>
          </a:p>
          <a:p>
            <a:pPr lvl="1"/>
            <a:r>
              <a:rPr lang="zh-CN" altLang="en-US" dirty="0"/>
              <a:t>平时的管教是讥嘲辱骂为主，殊少肯定；</a:t>
            </a:r>
            <a:endParaRPr lang="en-US" altLang="zh-CN" dirty="0"/>
          </a:p>
          <a:p>
            <a:pPr lvl="2"/>
            <a:r>
              <a:rPr lang="zh-CN" altLang="en-US" dirty="0"/>
              <a:t>“畜生、畜生，可谓管窥蠡测矣。”（第十七至十八回）</a:t>
            </a:r>
            <a:endParaRPr lang="en-US" altLang="zh-CN" dirty="0"/>
          </a:p>
          <a:p>
            <a:pPr lvl="2"/>
            <a:r>
              <a:rPr lang="zh-CN" altLang="en-US" dirty="0"/>
              <a:t>贾政对宝玉所作之</a:t>
            </a:r>
            <a:r>
              <a:rPr lang="en-US" altLang="zh-CN" dirty="0"/>
              <a:t>《</a:t>
            </a:r>
            <a:r>
              <a:rPr lang="zh-CN" altLang="en-US" dirty="0"/>
              <a:t>姽婳词</a:t>
            </a:r>
            <a:r>
              <a:rPr lang="en-US" altLang="zh-CN" dirty="0"/>
              <a:t>》</a:t>
            </a:r>
            <a:r>
              <a:rPr lang="zh-CN" altLang="en-US" dirty="0"/>
              <a:t>颇为欣赏，却也只是笑道：“虽然说了几句，到底不大恳切。”（第七十八回）</a:t>
            </a:r>
            <a:endParaRPr lang="en-US" altLang="zh-CN" dirty="0"/>
          </a:p>
          <a:p>
            <a:pPr lvl="2"/>
            <a:r>
              <a:rPr lang="zh-CN" altLang="en-US" dirty="0"/>
              <a:t>贾政出题考宝玉，看了宝玉所写，“点头不语”，“贾母见这般，知无甚大不好，便问：‘怎么样？’贾政因欲贾母喜悦，便说：‘难为他。只是不肯念书，到底词句不雅。’贾母道：‘这就罢了。他能多大，定要他做才子不成！这就该奖励他，以后越发上心了。’”贾政这才给了两把扇子作为奖励。（第七十五回）</a:t>
            </a:r>
          </a:p>
          <a:p>
            <a:pPr lvl="1"/>
            <a:r>
              <a:rPr lang="zh-CN" altLang="en-US" dirty="0"/>
              <a:t>父慈较少流露；</a:t>
            </a:r>
            <a:endParaRPr lang="en-US" altLang="zh-CN" dirty="0"/>
          </a:p>
          <a:p>
            <a:pPr lvl="2"/>
            <a:r>
              <a:rPr lang="zh-CN" altLang="en-US" dirty="0"/>
              <a:t>一举目，见宝玉站在眼前，神彩飘逸，秀色夺人；看看贾环，人物委琐，举止荒疏；忽又想起贾珠来，再看看王夫人只有这一个亲生的儿子，素爱如珍，自己的胡须将已苍白：因这几件上，把素日嫌恶处分宝玉之心不觉减了八九。（第二十三回）</a:t>
            </a:r>
            <a:endParaRPr lang="en-US" altLang="zh-CN" dirty="0"/>
          </a:p>
          <a:p>
            <a:pPr lvl="2"/>
            <a:r>
              <a:rPr lang="zh-CN" altLang="en-US" dirty="0"/>
              <a:t>贾政听闻宝玉犯下了“在外流荡优伶，表赠私物，在家荒疏学业，淫辱母婢”的罪行，杖责宝玉，“喘吁吁真挺挺”、“满面泪痕”。（第三十三回）</a:t>
            </a:r>
            <a:endParaRPr lang="en-US" altLang="zh-CN" dirty="0"/>
          </a:p>
          <a:p>
            <a:pPr lvl="1"/>
            <a:endParaRPr lang="zh-CN" altLang="en-US" dirty="0"/>
          </a:p>
        </p:txBody>
      </p:sp>
    </p:spTree>
    <p:extLst>
      <p:ext uri="{BB962C8B-B14F-4D97-AF65-F5344CB8AC3E}">
        <p14:creationId xmlns:p14="http://schemas.microsoft.com/office/powerpoint/2010/main" val="1376653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818D106-3EAE-449C-BEB4-82F45BE8460A}"/>
              </a:ext>
            </a:extLst>
          </p:cNvPr>
          <p:cNvSpPr>
            <a:spLocks noGrp="1"/>
          </p:cNvSpPr>
          <p:nvPr>
            <p:ph idx="1"/>
          </p:nvPr>
        </p:nvSpPr>
        <p:spPr>
          <a:xfrm>
            <a:off x="838200" y="755779"/>
            <a:ext cx="10515600" cy="5038531"/>
          </a:xfrm>
        </p:spPr>
        <p:txBody>
          <a:bodyPr>
            <a:normAutofit/>
          </a:bodyPr>
          <a:lstStyle/>
          <a:p>
            <a:pPr lvl="1"/>
            <a:r>
              <a:rPr lang="zh-CN" altLang="en-US" dirty="0"/>
              <a:t>宝玉对此种教育方式的回应：</a:t>
            </a:r>
            <a:endParaRPr lang="en-US" altLang="zh-CN" dirty="0"/>
          </a:p>
          <a:p>
            <a:pPr lvl="2"/>
            <a:r>
              <a:rPr lang="zh-CN" altLang="en-US" dirty="0"/>
              <a:t>这个去处有趣，我就在这里过一生，纵然失了家也愿意，强如天天被父母师傅打呢。（第五回）</a:t>
            </a:r>
            <a:endParaRPr lang="en-US" altLang="zh-CN" dirty="0"/>
          </a:p>
          <a:p>
            <a:pPr lvl="1"/>
            <a:r>
              <a:rPr lang="zh-CN" altLang="en-US" dirty="0"/>
              <a:t>来自祖母、母亲的疼爱部分弥补了在父亲处没有得到的温情；</a:t>
            </a:r>
            <a:endParaRPr lang="en-US" altLang="zh-CN" dirty="0"/>
          </a:p>
          <a:p>
            <a:pPr lvl="2"/>
            <a:r>
              <a:rPr lang="zh-CN" altLang="en-US" dirty="0"/>
              <a:t>不过规规矩矩说了几句，便命人除去抹额，脱了袍服，拉了靴子，便一头滚在王夫人怀里。王夫人便用手满身满脸摩挲抚弄他，宝玉也搬着王夫人的脖子，说长道短的。（第二十五回）</a:t>
            </a:r>
            <a:endParaRPr lang="en-US" altLang="zh-CN" dirty="0"/>
          </a:p>
          <a:p>
            <a:pPr lvl="2"/>
            <a:r>
              <a:rPr lang="zh-CN" altLang="en-US" dirty="0"/>
              <a:t>可知你我这样人家的孩子们，凭他们有什么刁钻古怪的毛病儿，见了外人，必是要还出正经礼数来的。若他不还正经礼数，也断不容他刁钻去了。就是大人溺爱的，是他一则生的得人意，二则见人礼数竟比大人行出来的不错，使人见了可爱可怜，背地里所以才纵他一点子。若一味他只管没里没外，不与大人争光，凭他生的怎样，也是该打死的。（第五十六回）</a:t>
            </a:r>
            <a:endParaRPr lang="en-US" altLang="zh-CN" dirty="0"/>
          </a:p>
        </p:txBody>
      </p:sp>
    </p:spTree>
    <p:extLst>
      <p:ext uri="{BB962C8B-B14F-4D97-AF65-F5344CB8AC3E}">
        <p14:creationId xmlns:p14="http://schemas.microsoft.com/office/powerpoint/2010/main" val="2781947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F4E6E1-7CF0-4E0C-AB17-8C31F0FDF732}"/>
              </a:ext>
            </a:extLst>
          </p:cNvPr>
          <p:cNvSpPr>
            <a:spLocks noGrp="1"/>
          </p:cNvSpPr>
          <p:nvPr>
            <p:ph type="title"/>
          </p:nvPr>
        </p:nvSpPr>
        <p:spPr/>
        <p:txBody>
          <a:bodyPr/>
          <a:lstStyle/>
          <a:p>
            <a:r>
              <a:rPr lang="zh-CN" altLang="en-US" dirty="0"/>
              <a:t>二、</a:t>
            </a:r>
            <a:r>
              <a:rPr lang="en-US" altLang="zh-CN" dirty="0"/>
              <a:t>《</a:t>
            </a:r>
            <a:r>
              <a:rPr lang="zh-CN" altLang="en-US" dirty="0"/>
              <a:t>红楼梦</a:t>
            </a:r>
            <a:r>
              <a:rPr lang="en-US" altLang="zh-CN" dirty="0"/>
              <a:t>》</a:t>
            </a:r>
            <a:r>
              <a:rPr lang="zh-CN" altLang="en-US"/>
              <a:t>里的学堂教育</a:t>
            </a:r>
            <a:endParaRPr lang="zh-CN" altLang="en-US" dirty="0"/>
          </a:p>
        </p:txBody>
      </p:sp>
      <p:sp>
        <p:nvSpPr>
          <p:cNvPr id="3" name="内容占位符 2">
            <a:extLst>
              <a:ext uri="{FF2B5EF4-FFF2-40B4-BE49-F238E27FC236}">
                <a16:creationId xmlns:a16="http://schemas.microsoft.com/office/drawing/2014/main" id="{F1200350-9E51-4A8D-A248-18AFF66B57FD}"/>
              </a:ext>
            </a:extLst>
          </p:cNvPr>
          <p:cNvSpPr>
            <a:spLocks noGrp="1"/>
          </p:cNvSpPr>
          <p:nvPr>
            <p:ph idx="1"/>
          </p:nvPr>
        </p:nvSpPr>
        <p:spPr/>
        <p:txBody>
          <a:bodyPr/>
          <a:lstStyle/>
          <a:p>
            <a:r>
              <a:rPr lang="zh-CN" altLang="en-US" dirty="0"/>
              <a:t>学堂教育构成贾府子弟具有延续性且较为稳定的日常教育生活，在家族居所之外另外选址，规模较大，面对整个宗族子弟及亲友子弟。</a:t>
            </a:r>
            <a:endParaRPr lang="en-US" altLang="zh-CN" dirty="0"/>
          </a:p>
          <a:p>
            <a:pPr lvl="1"/>
            <a:r>
              <a:rPr lang="en-US" altLang="zh-CN" dirty="0"/>
              <a:t>《</a:t>
            </a:r>
            <a:r>
              <a:rPr lang="zh-CN" altLang="en-US" dirty="0"/>
              <a:t>礼记</a:t>
            </a:r>
            <a:r>
              <a:rPr lang="en-US" altLang="zh-CN" dirty="0"/>
              <a:t>·</a:t>
            </a:r>
            <a:r>
              <a:rPr lang="zh-CN" altLang="en-US" dirty="0"/>
              <a:t>学记</a:t>
            </a:r>
            <a:r>
              <a:rPr lang="en-US" altLang="zh-CN" dirty="0"/>
              <a:t>》</a:t>
            </a:r>
            <a:r>
              <a:rPr lang="zh-CN" altLang="en-US" dirty="0"/>
              <a:t>：古之教者，家有塾，党有庠，术有序，国有学。</a:t>
            </a:r>
            <a:endParaRPr lang="en-US" altLang="zh-CN" dirty="0"/>
          </a:p>
          <a:p>
            <a:pPr lvl="1"/>
            <a:r>
              <a:rPr lang="zh-CN" altLang="en-US" dirty="0"/>
              <a:t>“我们却有个家塾，合族中有不能延师的，便可入塾读书，子弟们中亦有亲戚在内可以附读。”（第七回）</a:t>
            </a:r>
            <a:endParaRPr lang="en-US" altLang="zh-CN" dirty="0"/>
          </a:p>
        </p:txBody>
      </p:sp>
    </p:spTree>
    <p:extLst>
      <p:ext uri="{BB962C8B-B14F-4D97-AF65-F5344CB8AC3E}">
        <p14:creationId xmlns:p14="http://schemas.microsoft.com/office/powerpoint/2010/main" val="171812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61CAFB29-17C5-4197-A819-DC4D1B7B692C}"/>
              </a:ext>
            </a:extLst>
          </p:cNvPr>
          <p:cNvSpPr>
            <a:spLocks noGrp="1"/>
          </p:cNvSpPr>
          <p:nvPr>
            <p:ph idx="1"/>
          </p:nvPr>
        </p:nvSpPr>
        <p:spPr>
          <a:xfrm>
            <a:off x="838200" y="932155"/>
            <a:ext cx="10515600" cy="5244808"/>
          </a:xfrm>
        </p:spPr>
        <p:txBody>
          <a:bodyPr/>
          <a:lstStyle/>
          <a:p>
            <a:r>
              <a:rPr lang="zh-CN" altLang="en-US" dirty="0"/>
              <a:t>贾家义学的基本情况：</a:t>
            </a:r>
            <a:endParaRPr lang="en-US" altLang="zh-CN" dirty="0"/>
          </a:p>
          <a:p>
            <a:pPr lvl="1"/>
            <a:r>
              <a:rPr lang="zh-CN" altLang="en-US" dirty="0"/>
              <a:t>选址</a:t>
            </a:r>
            <a:r>
              <a:rPr lang="en-US" altLang="zh-CN" dirty="0"/>
              <a:t>——</a:t>
            </a:r>
            <a:r>
              <a:rPr lang="zh-CN" altLang="en-US" dirty="0"/>
              <a:t>离宁荣二府不甚远，大约一里之遥。</a:t>
            </a:r>
            <a:endParaRPr lang="en-US" altLang="zh-CN" dirty="0"/>
          </a:p>
          <a:p>
            <a:pPr lvl="1"/>
            <a:r>
              <a:rPr lang="zh-CN" altLang="en-US" dirty="0"/>
              <a:t>创立人</a:t>
            </a:r>
            <a:r>
              <a:rPr lang="en-US" altLang="zh-CN" dirty="0"/>
              <a:t>——</a:t>
            </a:r>
            <a:r>
              <a:rPr lang="zh-CN" altLang="en-US" dirty="0"/>
              <a:t>“原系始祖所立”，创始人可追溯自贾演、贾源二公。</a:t>
            </a:r>
            <a:endParaRPr lang="en-US" altLang="zh-CN" dirty="0"/>
          </a:p>
          <a:p>
            <a:pPr lvl="1"/>
            <a:r>
              <a:rPr lang="zh-CN" altLang="en-US" dirty="0"/>
              <a:t>目的</a:t>
            </a:r>
            <a:r>
              <a:rPr lang="en-US" altLang="zh-CN" dirty="0"/>
              <a:t>——“</a:t>
            </a:r>
            <a:r>
              <a:rPr lang="zh-CN" altLang="en-US" dirty="0"/>
              <a:t>恐族中子弟有贫穷不能请师者，即入此中肄业。”</a:t>
            </a:r>
            <a:endParaRPr lang="en-US" altLang="zh-CN" dirty="0"/>
          </a:p>
          <a:p>
            <a:pPr lvl="1"/>
            <a:r>
              <a:rPr lang="zh-CN" altLang="en-US" dirty="0"/>
              <a:t>基本经费来源</a:t>
            </a:r>
            <a:r>
              <a:rPr lang="en-US" altLang="zh-CN" dirty="0"/>
              <a:t>——“</a:t>
            </a:r>
            <a:r>
              <a:rPr lang="zh-CN" altLang="en-US" dirty="0"/>
              <a:t>凡族中有官爵之人，皆供给银两，按俸之多寡帮助，为学中之费。”（第九回）</a:t>
            </a:r>
            <a:endParaRPr lang="en-US" altLang="zh-CN" dirty="0"/>
          </a:p>
          <a:p>
            <a:pPr lvl="1"/>
            <a:r>
              <a:rPr lang="zh-CN" altLang="en-US" dirty="0"/>
              <a:t>提供伙食</a:t>
            </a:r>
            <a:r>
              <a:rPr lang="en-US" altLang="zh-CN" dirty="0"/>
              <a:t>——“</a:t>
            </a:r>
            <a:r>
              <a:rPr lang="zh-CN" altLang="en-US" dirty="0"/>
              <a:t>况且人家学里，茶也是现成的，饭也是现成的。你这二年在那里念书，家里也省好大的嚼用呢。”（第十回）</a:t>
            </a:r>
          </a:p>
        </p:txBody>
      </p:sp>
    </p:spTree>
    <p:extLst>
      <p:ext uri="{BB962C8B-B14F-4D97-AF65-F5344CB8AC3E}">
        <p14:creationId xmlns:p14="http://schemas.microsoft.com/office/powerpoint/2010/main" val="291657253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18489</TotalTime>
  <Words>4154</Words>
  <Application>Microsoft Office PowerPoint</Application>
  <PresentationFormat>宽屏</PresentationFormat>
  <Paragraphs>94</Paragraphs>
  <Slides>20</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20</vt:i4>
      </vt:variant>
    </vt:vector>
  </HeadingPairs>
  <TitlesOfParts>
    <vt:vector size="24" baseType="lpstr">
      <vt:lpstr>等线</vt:lpstr>
      <vt:lpstr>等线 Light</vt:lpstr>
      <vt:lpstr>Arial</vt:lpstr>
      <vt:lpstr>Office 主题​​</vt:lpstr>
      <vt:lpstr>第三讲：《红楼梦》中的“教育”</vt:lpstr>
      <vt:lpstr>PowerPoint 演示文稿</vt:lpstr>
      <vt:lpstr>一、贾氏家族的家庭教育</vt:lpstr>
      <vt:lpstr>PowerPoint 演示文稿</vt:lpstr>
      <vt:lpstr>PowerPoint 演示文稿</vt:lpstr>
      <vt:lpstr>PowerPoint 演示文稿</vt:lpstr>
      <vt:lpstr>PowerPoint 演示文稿</vt:lpstr>
      <vt:lpstr>二、《红楼梦》里的学堂教育</vt:lpstr>
      <vt:lpstr>PowerPoint 演示文稿</vt:lpstr>
      <vt:lpstr>PowerPoint 演示文稿</vt:lpstr>
      <vt:lpstr>PowerPoint 演示文稿</vt:lpstr>
      <vt:lpstr>PowerPoint 演示文稿</vt:lpstr>
      <vt:lpstr>PowerPoint 演示文稿</vt:lpstr>
      <vt:lpstr>三、贾宝玉的课外阅读</vt:lpstr>
      <vt:lpstr>PowerPoint 演示文稿</vt:lpstr>
      <vt:lpstr>PowerPoint 演示文稿</vt:lpstr>
      <vt:lpstr>四、《红楼梦》里的女性教育</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第三讲：《红楼梦》中的“教育”</dc:title>
  <dc:creator>Min Gong</dc:creator>
  <cp:lastModifiedBy>Min Gong</cp:lastModifiedBy>
  <cp:revision>51</cp:revision>
  <dcterms:created xsi:type="dcterms:W3CDTF">2018-05-03T08:16:32Z</dcterms:created>
  <dcterms:modified xsi:type="dcterms:W3CDTF">2018-05-16T14:14:45Z</dcterms:modified>
</cp:coreProperties>
</file>