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65" r:id="rId5"/>
    <p:sldId id="264" r:id="rId6"/>
    <p:sldId id="266" r:id="rId7"/>
    <p:sldId id="267" r:id="rId8"/>
    <p:sldId id="276" r:id="rId9"/>
    <p:sldId id="268" r:id="rId10"/>
    <p:sldId id="269" r:id="rId11"/>
    <p:sldId id="270" r:id="rId12"/>
    <p:sldId id="271" r:id="rId13"/>
    <p:sldId id="272" r:id="rId14"/>
    <p:sldId id="273" r:id="rId15"/>
    <p:sldId id="277" r:id="rId16"/>
    <p:sldId id="274" r:id="rId17"/>
    <p:sldId id="275" r:id="rId18"/>
    <p:sldId id="279" r:id="rId19"/>
    <p:sldId id="278" r:id="rId20"/>
    <p:sldId id="280" r:id="rId21"/>
    <p:sldId id="281" r:id="rId22"/>
    <p:sldId id="282" r:id="rId23"/>
    <p:sldId id="283" r:id="rId24"/>
    <p:sldId id="284" r:id="rId25"/>
    <p:sldId id="286" r:id="rId26"/>
    <p:sldId id="285" r:id="rId27"/>
    <p:sldId id="259" r:id="rId28"/>
    <p:sldId id="287" r:id="rId29"/>
    <p:sldId id="288" r:id="rId30"/>
    <p:sldId id="289" r:id="rId31"/>
    <p:sldId id="290" r:id="rId32"/>
    <p:sldId id="291" r:id="rId33"/>
    <p:sldId id="293" r:id="rId34"/>
    <p:sldId id="292" r:id="rId35"/>
    <p:sldId id="294" r:id="rId36"/>
    <p:sldId id="260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40" r:id="rId48"/>
    <p:sldId id="306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258" r:id="rId74"/>
    <p:sldId id="330" r:id="rId75"/>
    <p:sldId id="331" r:id="rId76"/>
    <p:sldId id="333" r:id="rId77"/>
    <p:sldId id="332" r:id="rId78"/>
    <p:sldId id="339" r:id="rId79"/>
    <p:sldId id="334" r:id="rId80"/>
    <p:sldId id="335" r:id="rId81"/>
    <p:sldId id="336" r:id="rId82"/>
    <p:sldId id="337" r:id="rId83"/>
    <p:sldId id="338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214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800" y="1700014"/>
            <a:ext cx="9779000" cy="4599186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2800" b="1"/>
            </a:lvl1pPr>
            <a:lvl2pPr>
              <a:lnSpc>
                <a:spcPts val="3800"/>
              </a:lnSpc>
              <a:defRPr sz="2800" b="1"/>
            </a:lvl2pPr>
            <a:lvl3pPr>
              <a:lnSpc>
                <a:spcPts val="3800"/>
              </a:lnSpc>
              <a:defRPr sz="2800" b="1"/>
            </a:lvl3pPr>
            <a:lvl4pPr>
              <a:lnSpc>
                <a:spcPts val="3800"/>
              </a:lnSpc>
              <a:defRPr sz="2800" b="1"/>
            </a:lvl4pPr>
            <a:lvl5pPr>
              <a:lnSpc>
                <a:spcPts val="3800"/>
              </a:lnSpc>
              <a:defRPr sz="2800" b="1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903231"/>
          </a:xfrm>
        </p:spPr>
        <p:txBody>
          <a:bodyPr/>
          <a:lstStyle/>
          <a:p>
            <a:r>
              <a:rPr lang="zh-CN" altLang="en-US" dirty="0"/>
              <a:t>第八</a:t>
            </a:r>
            <a:r>
              <a:rPr lang="zh-CN" altLang="en-US" dirty="0" smtClean="0"/>
              <a:t>讲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79905" y="3247942"/>
            <a:ext cx="6831673" cy="1086237"/>
          </a:xfrm>
        </p:spPr>
        <p:txBody>
          <a:bodyPr/>
          <a:lstStyle/>
          <a:p>
            <a:r>
              <a:rPr lang="en-US" altLang="zh-CN" sz="5400" b="1" dirty="0">
                <a:solidFill>
                  <a:srgbClr val="FF0000"/>
                </a:solidFill>
              </a:rPr>
              <a:t>《</a:t>
            </a:r>
            <a:r>
              <a:rPr lang="zh-CN" altLang="en-US" sz="5400" b="1" dirty="0">
                <a:solidFill>
                  <a:srgbClr val="FF0000"/>
                </a:solidFill>
              </a:rPr>
              <a:t>红楼梦</a:t>
            </a:r>
            <a:r>
              <a:rPr lang="en-US" altLang="zh-CN" sz="5400" b="1" dirty="0">
                <a:solidFill>
                  <a:srgbClr val="FF0000"/>
                </a:solidFill>
              </a:rPr>
              <a:t>》</a:t>
            </a:r>
            <a:r>
              <a:rPr lang="zh-CN" altLang="en-US" sz="5400" b="1" dirty="0">
                <a:solidFill>
                  <a:srgbClr val="FF0000"/>
                </a:solidFill>
              </a:rPr>
              <a:t>里说书画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1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五十三回写宝琴眼睛看到的是“星辉辅弼”匾额、“勋业有光昭日月，功名无间及儿孙”对联；“慎终追远”的匾额和“已后儿孙承福德，至今黎庶念荣宁”对联，而且这些都是御笔。“慎终追远”还是先皇御笔。与第三回黛玉所见相比，这里的匾额和对联是在暗示贾府已由盛转衰，罪在不肖子孙。</a:t>
            </a:r>
          </a:p>
        </p:txBody>
      </p:sp>
    </p:spTree>
    <p:extLst>
      <p:ext uri="{BB962C8B-B14F-4D97-AF65-F5344CB8AC3E}">
        <p14:creationId xmlns:p14="http://schemas.microsoft.com/office/powerpoint/2010/main" val="41200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1700014"/>
            <a:ext cx="9779000" cy="4599186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中国书法有楷、草、隶、篆、行等各种字体，不同字体既有时代性，又有不同的表达效果。从植入到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文本中的书法作品，我们也可领略到曹雪芹在书画艺术方面的“知识谱系”。首先，他对唐代颜真卿的书法情有独钟。第三十七回写探春喜欢书法，宝玉以当时颇见推崇的颜鲁公（颜真卿）的墨迹赠送，探春致函感谢宝玉“兼以鲜荔并真卿墨迹见赐”，并表示“爱之深哉”。第四十回写探春屋内西墙上挂的“烟霞闲骨骼，泉石野生涯”对联是颜鲁公的墨迹，想必就是宝玉所赠的那幅。其实，唐代并无对联这一形式，显然是小说家的虚构，意在表达二人雅致的情操和共同爱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-1157486"/>
            <a:ext cx="3409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燃藜图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相对而言，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中的名人画作给人印象更深，这些画作往往配着对联。第五回写第一次盛大的家宴之后，正值腊尽春回，宁府梅花盛开，宝玉倦怠，欲睡中觉，便由侄儿媳妇秦可卿安置他到房间休息。先是在上房间内：“</a:t>
            </a:r>
            <a:r>
              <a:rPr lang="zh-CN" altLang="en-US" dirty="0">
                <a:solidFill>
                  <a:srgbClr val="0070C0"/>
                </a:solidFill>
              </a:rPr>
              <a:t>宝玉抬头看见一幅画贴在上面，画的人物固好，其故事乃是</a:t>
            </a:r>
            <a:r>
              <a:rPr lang="en-US" altLang="zh-CN" dirty="0">
                <a:solidFill>
                  <a:srgbClr val="0070C0"/>
                </a:solidFill>
              </a:rPr>
              <a:t>《</a:t>
            </a:r>
            <a:r>
              <a:rPr lang="zh-CN" altLang="en-US" dirty="0">
                <a:solidFill>
                  <a:srgbClr val="0070C0"/>
                </a:solidFill>
              </a:rPr>
              <a:t>燃藜图</a:t>
            </a:r>
            <a:r>
              <a:rPr lang="en-US" altLang="zh-CN" dirty="0">
                <a:solidFill>
                  <a:srgbClr val="0070C0"/>
                </a:solidFill>
              </a:rPr>
              <a:t>》</a:t>
            </a:r>
            <a:r>
              <a:rPr lang="zh-CN" altLang="en-US" dirty="0">
                <a:solidFill>
                  <a:srgbClr val="0070C0"/>
                </a:solidFill>
              </a:rPr>
              <a:t>，也不看系何人所画，心中便有些不快。又有一幅对联，写的是：世事洞明皆学问，人情练达即文章。</a:t>
            </a:r>
            <a:r>
              <a:rPr lang="zh-CN" alt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2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1700014"/>
            <a:ext cx="6559282" cy="4599186"/>
          </a:xfrm>
        </p:spPr>
        <p:txBody>
          <a:bodyPr>
            <a:normAutofit/>
          </a:bodyPr>
          <a:lstStyle/>
          <a:p>
            <a:r>
              <a:rPr lang="zh-CN" altLang="en-US" dirty="0"/>
              <a:t>据王嘉</a:t>
            </a:r>
            <a:r>
              <a:rPr lang="en-US" altLang="zh-CN" dirty="0"/>
              <a:t>《</a:t>
            </a:r>
            <a:r>
              <a:rPr lang="zh-CN" altLang="en-US" dirty="0"/>
              <a:t>拾遗记</a:t>
            </a:r>
            <a:r>
              <a:rPr lang="en-US" altLang="zh-CN" dirty="0"/>
              <a:t>》</a:t>
            </a:r>
            <a:r>
              <a:rPr lang="zh-CN" altLang="en-US" dirty="0"/>
              <a:t>卷六等文献记载可知，“燃藜图”是关于汉代刘向在黑夜里独自读书的故事，旨在劝告人们要惜时夜读或勤学励志的；而与之配套的那幅对联讲的又是世俗功利的为人处世方针，平时“愚顽怕读文章”贾宝玉自然会有些不快。而后，他被带到秦可卿卧室内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882" y="685800"/>
            <a:ext cx="3866166" cy="58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1700014"/>
            <a:ext cx="7950200" cy="4599186"/>
          </a:xfrm>
        </p:spPr>
        <p:txBody>
          <a:bodyPr>
            <a:normAutofit/>
          </a:bodyPr>
          <a:lstStyle/>
          <a:p>
            <a:r>
              <a:rPr lang="zh-CN" altLang="en-US" dirty="0"/>
              <a:t>刚至房门，一股细细的甜香让宝玉觉得眼饧骨软，连说：“这里好！这里好！”小说接下去写道：“</a:t>
            </a:r>
            <a:r>
              <a:rPr lang="zh-CN" altLang="en-US" dirty="0">
                <a:solidFill>
                  <a:srgbClr val="0070C0"/>
                </a:solidFill>
              </a:rPr>
              <a:t>入房向壁上看时，有唐伯虎画的</a:t>
            </a:r>
            <a:r>
              <a:rPr lang="en-US" altLang="zh-CN" dirty="0">
                <a:solidFill>
                  <a:srgbClr val="0070C0"/>
                </a:solidFill>
              </a:rPr>
              <a:t>《</a:t>
            </a:r>
            <a:r>
              <a:rPr lang="zh-CN" altLang="en-US" dirty="0">
                <a:solidFill>
                  <a:srgbClr val="0070C0"/>
                </a:solidFill>
              </a:rPr>
              <a:t>海棠春睡图</a:t>
            </a:r>
            <a:r>
              <a:rPr lang="en-US" altLang="zh-CN" dirty="0">
                <a:solidFill>
                  <a:srgbClr val="0070C0"/>
                </a:solidFill>
              </a:rPr>
              <a:t>》</a:t>
            </a:r>
            <a:r>
              <a:rPr lang="zh-CN" altLang="en-US" dirty="0">
                <a:solidFill>
                  <a:srgbClr val="0070C0"/>
                </a:solidFill>
              </a:rPr>
              <a:t>，两边有宋学士秦太虚写的一副对联，其联云：嫩寒锁梦因春冷，芳气笼人是酒香。”据考，世上并无“海棠春睡图”此物，但“海棠春睡”却是一个取自</a:t>
            </a:r>
            <a:r>
              <a:rPr lang="en-US" altLang="zh-CN" dirty="0">
                <a:solidFill>
                  <a:srgbClr val="0070C0"/>
                </a:solidFill>
              </a:rPr>
              <a:t>《</a:t>
            </a:r>
            <a:r>
              <a:rPr lang="zh-CN" altLang="en-US" dirty="0">
                <a:solidFill>
                  <a:srgbClr val="0070C0"/>
                </a:solidFill>
              </a:rPr>
              <a:t>明皇杂录</a:t>
            </a:r>
            <a:r>
              <a:rPr lang="en-US" altLang="zh-CN" dirty="0">
                <a:solidFill>
                  <a:srgbClr val="0070C0"/>
                </a:solidFill>
              </a:rPr>
              <a:t>》</a:t>
            </a:r>
            <a:r>
              <a:rPr lang="zh-CN" altLang="en-US" dirty="0">
                <a:solidFill>
                  <a:srgbClr val="0070C0"/>
                </a:solidFill>
              </a:rPr>
              <a:t>等史籍的香艳典故</a:t>
            </a:r>
            <a:r>
              <a:rPr lang="zh-CN" altLang="en-US" dirty="0" smtClean="0">
                <a:solidFill>
                  <a:srgbClr val="0070C0"/>
                </a:solidFill>
              </a:rPr>
              <a:t>。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098" y="1442434"/>
            <a:ext cx="3042902" cy="44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2700" y="724439"/>
            <a:ext cx="9779000" cy="4599186"/>
          </a:xfrm>
        </p:spPr>
        <p:txBody>
          <a:bodyPr/>
          <a:lstStyle/>
          <a:p>
            <a:r>
              <a:rPr lang="zh-CN" altLang="en-US" dirty="0"/>
              <a:t>据说当年贵妃醉卧海棠边，其韵非凡。后来很多文人便以海棠喻美人。当然，这幅对联也并非传世之物，只缘作者秦少游（字太虚）是一个向来被视为“情”的化身的风流才子，况且他又与可卿同姓秦，“秦”乃“情”谐音，再加小说中的“太虚幻境”也直接用了他的名字，便使得这段描写意味深长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3" y="3786389"/>
            <a:ext cx="4273198" cy="28288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46" y="3941248"/>
            <a:ext cx="4082603" cy="25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总之，这里将绘画与对联附会到两位风流才子身上，借以点染卧室主人秦可卿的风流多情、香艳好淫，也契合宝玉喜欢香花美人的心境。值得注意的是，作者并没有就此一笔带过了事，后面第十一回写宝玉再见了此画。当时的情景是：宝玉跟凤姐去探望病中的秦氏，“</a:t>
            </a:r>
            <a:r>
              <a:rPr lang="zh-CN" altLang="en-US" dirty="0">
                <a:solidFill>
                  <a:srgbClr val="0070C0"/>
                </a:solidFill>
              </a:rPr>
              <a:t>宝玉正把眼瞅着那‘海棠春睡图’</a:t>
            </a:r>
            <a:r>
              <a:rPr lang="en-US" altLang="zh-CN" dirty="0">
                <a:solidFill>
                  <a:srgbClr val="0070C0"/>
                </a:solidFill>
              </a:rPr>
              <a:t>……</a:t>
            </a:r>
            <a:r>
              <a:rPr lang="zh-CN" altLang="en-US" dirty="0">
                <a:solidFill>
                  <a:srgbClr val="0070C0"/>
                </a:solidFill>
              </a:rPr>
              <a:t>不觉想起在这里睡晌觉时梦到‘太虚幻境’的事来</a:t>
            </a:r>
            <a:r>
              <a:rPr lang="zh-CN" altLang="en-US" dirty="0"/>
              <a:t>”。再听秦氏说到自己“未必熬得过年去”，便“如万箭攒心，那眼泪不知不觉就流下来了”。由画里美人之香艳想到画外美人之即将香消玉陨，物是人非，宝玉不免万分伤感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97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无名的春宫画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918" y="1506831"/>
            <a:ext cx="9779000" cy="4599186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再看，小说第十九回也写到一幅图，大致经过是这样的：“元春省亲后，贾珍请客看戏放花灯，宝玉不堪繁华热闹，一人四处转悠，想起宁国府小书房内曾挂着一轴美人，极画的得神，便往书房里来。刚到窗前，闻得房内有呻吟之韵。宝玉倒唬了一跳：敢是美人活了不成？乃乍着胆子，舔破窗纸，向内一看，那轴美人却不曾活，却是茗烟按着个一女孩子，也干那警幻所训之事。宝玉禁不住大叫：‘了不得！’一脚踹进门去，将那两个唬开了，抖衣而颤。”这幅图到底有何名堂，作者没明确交代，也许就是明代唐寅（唐伯虎）的仕女图之类。</a:t>
            </a:r>
          </a:p>
        </p:txBody>
      </p:sp>
    </p:spTree>
    <p:extLst>
      <p:ext uri="{BB962C8B-B14F-4D97-AF65-F5344CB8AC3E}">
        <p14:creationId xmlns:p14="http://schemas.microsoft.com/office/powerpoint/2010/main" val="15056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8445" y="2985026"/>
            <a:ext cx="4762500" cy="2905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45" y="2020719"/>
            <a:ext cx="4762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估计曹雪芹曾有缘见到过这类的春宫画，于是便在第二十六回中讲了这么个故事：呆霸王薛蟠过生日，在酒桌上同宝玉等人提起了他看到的一幅十分令人喜爱的“春宫图”说：“昨儿我看人家一张春宫，画的着实好。上面还有许多的字，也没细看，只看落的款，是‘庚黄’画的。真真的好的了不得！’等他写出来，众人都看时，原来是‘唐寅’两个字。”春宫图，又名秘戏图、春宫画，是指以男女交接为主题的绘画，唐伯虎擅长这类画作。目不识丁的薛蟠竟然把唐寅读成“庚黄”。作者写这些，既突出了薛蟠人格和品格的低俗，烘托出宝玉较高的风雅格调和文化程度。</a:t>
            </a:r>
          </a:p>
        </p:txBody>
      </p:sp>
    </p:spTree>
    <p:extLst>
      <p:ext uri="{BB962C8B-B14F-4D97-AF65-F5344CB8AC3E}">
        <p14:creationId xmlns:p14="http://schemas.microsoft.com/office/powerpoint/2010/main" val="11693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911975" cy="687070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6" y="0"/>
            <a:ext cx="2232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7396162" y="4733925"/>
            <a:ext cx="1011238" cy="1295400"/>
            <a:chOff x="-3" y="0"/>
            <a:chExt cx="637" cy="816"/>
          </a:xfrm>
        </p:grpSpPr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285" y="0"/>
              <a:ext cx="349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</a:rPr>
                <a:t>曹雪芹</a:t>
              </a:r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-3" y="0"/>
              <a:ext cx="349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</a:rPr>
                <a:t>高   鶚</a:t>
              </a:r>
            </a:p>
          </p:txBody>
        </p:sp>
      </p:grpSp>
      <p:pic>
        <p:nvPicPr>
          <p:cNvPr id="5128" name="Picture 8" descr="A08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7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烟雨图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且再看第四十回，在描绘探春的住所秋爽斋</a:t>
            </a:r>
            <a:r>
              <a:rPr lang="en-US" altLang="zh-CN" dirty="0"/>
              <a:t>_</a:t>
            </a:r>
            <a:r>
              <a:rPr lang="zh-CN" altLang="en-US" dirty="0"/>
              <a:t>时，除了“桐剪秋风”匾额，又涉及到一幅绘画和一幅对联：“探春素喜阔朗，这三间屋子并不曾隔断，当地放着一张花梨大理石大案，案上堆着各种名人法帖，并数十方宝砚，各色笔筒，笔海内插的笔如树林一般。那一边设着斗大的一个汝窑花囊，插着满满的一囊水晶球的白菊。西墙上当中挂着一大幅米襄阳</a:t>
            </a:r>
            <a:r>
              <a:rPr lang="en-US" altLang="zh-CN" dirty="0"/>
              <a:t>《</a:t>
            </a:r>
            <a:r>
              <a:rPr lang="zh-CN" altLang="en-US" dirty="0"/>
              <a:t>烟雨图</a:t>
            </a:r>
            <a:r>
              <a:rPr lang="en-US" altLang="zh-CN" dirty="0"/>
              <a:t>》</a:t>
            </a:r>
            <a:r>
              <a:rPr lang="zh-CN" altLang="en-US" dirty="0"/>
              <a:t>。左右挂着一副对联，乃是颜鲁公墨迹。其联云：“烟霞闲骨格，泉石野生涯。”</a:t>
            </a:r>
          </a:p>
        </p:txBody>
      </p:sp>
    </p:spTree>
    <p:extLst>
      <p:ext uri="{BB962C8B-B14F-4D97-AF65-F5344CB8AC3E}">
        <p14:creationId xmlns:p14="http://schemas.microsoft.com/office/powerpoint/2010/main" val="27207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2200" y="3302640"/>
            <a:ext cx="5210175" cy="285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1" y="1279845"/>
            <a:ext cx="5476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这里所提到的米襄阳就是宋代书法家米芾，他是湖北襄阳人，故称。据史载，米芾传世之作有书帖</a:t>
            </a:r>
            <a:r>
              <a:rPr lang="zh-CN" altLang="en-US" dirty="0" smtClean="0"/>
              <a:t>而无画</a:t>
            </a:r>
            <a:r>
              <a:rPr lang="zh-CN" altLang="en-US" dirty="0"/>
              <a:t>作，可见所谓“米襄阳</a:t>
            </a:r>
            <a:r>
              <a:rPr lang="en-US" altLang="zh-CN" dirty="0"/>
              <a:t>《</a:t>
            </a:r>
            <a:r>
              <a:rPr lang="zh-CN" altLang="en-US" dirty="0"/>
              <a:t>烟雨图</a:t>
            </a:r>
            <a:r>
              <a:rPr lang="en-US" altLang="zh-CN" dirty="0"/>
              <a:t>》”</a:t>
            </a:r>
            <a:r>
              <a:rPr lang="zh-CN" altLang="en-US" dirty="0"/>
              <a:t>云云，也并非世间固有的实物，小说只是借叙述他的笔墨气韵来渲染探春书房</a:t>
            </a:r>
            <a:r>
              <a:rPr lang="zh-CN" altLang="en-US" dirty="0" smtClean="0"/>
              <a:t>的清雅与清高之</a:t>
            </a:r>
            <a:r>
              <a:rPr lang="zh-CN" altLang="en-US" dirty="0"/>
              <a:t>气罢了。所写的阔朗的书房里摆着字帖、笔、砚等各种书法工具；以及其他回目所写的探春的两个丫鬟，一个叫侍书，一个叫翠墨，都与书法相关联。作者写探春的书法爱好，别具匠心。</a:t>
            </a:r>
          </a:p>
        </p:txBody>
      </p:sp>
    </p:spTree>
    <p:extLst>
      <p:ext uri="{BB962C8B-B14F-4D97-AF65-F5344CB8AC3E}">
        <p14:creationId xmlns:p14="http://schemas.microsoft.com/office/powerpoint/2010/main" val="21365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双艳图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再看，第五十回有这么一段叙述：“</a:t>
            </a:r>
            <a:r>
              <a:rPr lang="zh-CN" altLang="en-US" dirty="0">
                <a:solidFill>
                  <a:srgbClr val="0070C0"/>
                </a:solidFill>
              </a:rPr>
              <a:t>贾母喜的忙笑道：‘你们瞧，这山坡上配上他的这个人品，又是这件衣裳，后头又是这梅花，像个什么？’众人都笑道：‘就像老太太屋里挂的仇十洲画的</a:t>
            </a:r>
            <a:r>
              <a:rPr lang="en-US" altLang="zh-CN" dirty="0">
                <a:solidFill>
                  <a:srgbClr val="0070C0"/>
                </a:solidFill>
              </a:rPr>
              <a:t>《</a:t>
            </a:r>
            <a:r>
              <a:rPr lang="zh-CN" altLang="en-US" dirty="0">
                <a:solidFill>
                  <a:srgbClr val="0070C0"/>
                </a:solidFill>
              </a:rPr>
              <a:t>双艳图</a:t>
            </a:r>
            <a:r>
              <a:rPr lang="en-US" altLang="zh-CN" dirty="0">
                <a:solidFill>
                  <a:srgbClr val="0070C0"/>
                </a:solidFill>
              </a:rPr>
              <a:t>》</a:t>
            </a:r>
            <a:r>
              <a:rPr lang="zh-CN" altLang="en-US" dirty="0"/>
              <a:t>。’”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的笔法真是别致，这里先写宝琴在银妆世界中披着凫裘的姿态，艳丽超群，得到贾母赞赏，众人将其说成“就像老太太屋里挂的仇十洲画的‘双艳图’”。所谓“仇十洲”就是明代著名画家仇英，他擅人物画，尤工仕女图。当然，仇英传世之作也并无此画，这也不过是借此画来夸赞薛宝琴之美。</a:t>
            </a:r>
          </a:p>
        </p:txBody>
      </p:sp>
    </p:spTree>
    <p:extLst>
      <p:ext uri="{BB962C8B-B14F-4D97-AF65-F5344CB8AC3E}">
        <p14:creationId xmlns:p14="http://schemas.microsoft.com/office/powerpoint/2010/main" val="6423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765" y="2727325"/>
            <a:ext cx="4762500" cy="3571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19" y="0"/>
            <a:ext cx="47625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的笔法真是别致，这里先写宝琴在银妆世界中披着凫裘的姿态，艳丽超群，得到贾母赞赏，众人将其说成“就像老太太屋里挂的仇十洲画的‘双艳图’”。所谓“仇十洲”就是明代著名画家仇英，他擅人物画，尤工仕女图。当然，仇英传世之作也并无此画，这也不过是借此画来夸赞薛宝琴之美。</a:t>
            </a:r>
          </a:p>
        </p:txBody>
      </p:sp>
    </p:spTree>
    <p:extLst>
      <p:ext uri="{BB962C8B-B14F-4D97-AF65-F5344CB8AC3E}">
        <p14:creationId xmlns:p14="http://schemas.microsoft.com/office/powerpoint/2010/main" val="40783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书画艺术品为世人耳濡目染，成为人们日常生活和重大活动的重要内容。无论如何，曹雪芹采取各种写法，将大量书法和绘画作品植入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文本，虽然多为捕风捉影的假托，但颇具叙事写人功能：不仅合乎情理地映现了文本外部的社会生活，而且有效地发挥了衬染人物性情和神韵的作用。</a:t>
            </a:r>
          </a:p>
        </p:txBody>
      </p:sp>
    </p:spTree>
    <p:extLst>
      <p:ext uri="{BB962C8B-B14F-4D97-AF65-F5344CB8AC3E}">
        <p14:creationId xmlns:p14="http://schemas.microsoft.com/office/powerpoint/2010/main" val="4671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</a:t>
            </a:r>
            <a:r>
              <a:rPr lang="en-US" altLang="zh-CN" dirty="0" smtClean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所叙述的书画活动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《红楼梦》不仅善于通过叙述假托的名人书画来写人，而且善于通过叙述故事人物创作书画、谈书论画、欣赏书画等活动，以显示人物的精神情操、文化素养，同时还间接展示了作者的书画观念和渊博学识。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69" y="3753699"/>
            <a:ext cx="4610637" cy="28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通过叙述人物写字的姿势，可以传达人物神情、性情等风貌。第二十五回写贾环抄</a:t>
            </a:r>
            <a:r>
              <a:rPr lang="en-US" altLang="zh-CN" dirty="0"/>
              <a:t>《</a:t>
            </a:r>
            <a:r>
              <a:rPr lang="zh-CN" altLang="en-US" dirty="0"/>
              <a:t>金刚咒</a:t>
            </a:r>
            <a:r>
              <a:rPr lang="en-US" altLang="zh-CN" dirty="0"/>
              <a:t>》</a:t>
            </a:r>
            <a:r>
              <a:rPr lang="zh-CN" altLang="en-US" dirty="0"/>
              <a:t>不仅“拿腔作势”，令人作呕，而且“一时又叫彩霞倒杯茶来，一时又叫玉钏儿来夹蜡花，一时又说金钏儿挡了灯影”，折腾了那么多人。小说通过这些描写传达出贾环招人厌烦的品性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05" y="4517734"/>
            <a:ext cx="3119639" cy="207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896" y="4214369"/>
            <a:ext cx="2917154" cy="247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第三十七回在“衡芜苑夜拟菊花诗”一节中描写各人的书写状态，虽然用墨不多，但可以看出作者旨在借以显示他们才思的差异。在写了探春、宝钗和宝玉的写字状态时，大致用了“一时，探春便先有了，自提笔写出，又改抹了一会”“宝玉见宝钗已誊写出来</a:t>
            </a:r>
            <a:r>
              <a:rPr lang="en-US" altLang="zh-CN" dirty="0"/>
              <a:t>……</a:t>
            </a:r>
            <a:r>
              <a:rPr lang="zh-CN" altLang="en-US" dirty="0"/>
              <a:t>也走到案前写了”等句子，都是平铺直叙，不见精神。而说到黛玉时却用了下列笔墨：“大家看了，宝玉说探春的好，李纨才要推宝钗这诗有身分，因又催黛玉。黛玉道：‘你们都有了？’</a:t>
            </a:r>
            <a:r>
              <a:rPr lang="zh-CN" altLang="en-US" dirty="0">
                <a:solidFill>
                  <a:srgbClr val="0070C0"/>
                </a:solidFill>
              </a:rPr>
              <a:t>说着提笔一挥而就，掷与众人</a:t>
            </a:r>
            <a:r>
              <a:rPr lang="zh-CN" altLang="en-US" dirty="0"/>
              <a:t>。”在这里，我们分明看到了黛玉的自信、潇洒和才思之敏捷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49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雅物、娱品，文化符号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9101" y="1493949"/>
            <a:ext cx="10693400" cy="5087155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在中国，相对于琴棋等娱品而言，书画艺术品通常被视为雅物，几乎人见人爱，不仅备受文人墨客、豪门贵族等有闲阶层珍爱，而且也深得那些附庸风雅的有钱阶层青睐。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的作者曹雪芹是一位书画艺术爱好者、精通者，无论是从现存相关史料，还是从文本本身来看，都可见出他不仅善画、熟稔画史，而且精通画论、精于鉴赏，不愧为书画艺术的行家里手。除了薛宝钗论画、黛玉赏画等长篇大段的故事，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中还有不少关于书画艺术的琐屑片段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zh-CN" dirty="0"/>
              <a:t>从作者给元春、迎春、探春、惜春四位小姐的贴身丫头取名为抱琴、司棋、侍书、入画也可以看出，中华书画文化对这部小说影响之深重、渗透之深入</a:t>
            </a:r>
            <a:r>
              <a:rPr lang="zh-CN" altLang="zh-CN" dirty="0" smtClean="0"/>
              <a:t>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079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128" y="2878965"/>
            <a:ext cx="4762500" cy="3190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21" y="1700014"/>
            <a:ext cx="4487981" cy="27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由于“书画同源，书画一体”，而“画为心声”，因而古人在表情达意时常常采取题字相赠或题字留念的方式。第二十六回写薛蟠问宝玉送他什么生日礼物，宝玉回答：“我可有什么可送的。若论银钱吃的穿的东西，究竟还不是我的。唯有我写一张字，画一幅画，才算是我的。”宝玉用送字的方式表达心意，对薛蟠也还真够意思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13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1197735"/>
            <a:ext cx="9779000" cy="510146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第三十四回中，宝玉送黛玉两条半新不旧的手帕，黛玉从中领略到了宝玉的一番苦心，“一时五内沸然炙起”“由不得余意绵缠，令掌灯，也想不起嫌疑避讳等事，便向案上研墨蘸笔，便向那两块旧帕子上走笔写道</a:t>
            </a:r>
            <a:r>
              <a:rPr lang="en-US" altLang="zh-CN" dirty="0"/>
              <a:t>……”</a:t>
            </a:r>
            <a:r>
              <a:rPr lang="zh-CN" altLang="en-US" dirty="0"/>
              <a:t>一连写了三首小诗，书后犹意犹未尽。手帕常是古代的传情之物，“黛玉书帕”是宝黛爱情生活中颇为雅致而浪漫的一幕。黛玉非常珍重这方题字的手帕，第九十七回写黛玉听说宝玉、宝钗成亲之事，只求速死，便要丫鬟找出那块“有字的”手帕，拿到手里便狠命地撕，撕不动时，便点火把作为爱情信物的手帕连同自己的诗稿一起烧了。在六十二回中，宝玉过生日时，姊妹中也有给宝玉送字画的，可谓投其所好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4" y="837307"/>
            <a:ext cx="4762500" cy="316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102" y="2727325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宝玉补练字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练得一手好字是一个人文化素养达到一定水平的标志。贾政教导宝玉特别重视练字。第七十回通过叙述贾政任满即将回京，要检查宝玉写字情况，众人帮助宝玉补书法作业的情景，有效地发挥了写人作用。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632200"/>
            <a:ext cx="3810000" cy="266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3835311"/>
            <a:ext cx="4762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先是袭人不仅用心收藏了宝玉以前写的字，并清点了大概的张数，而且不失时机地规劝宝玉尽早补写，以完成贾政布置的写字任务，且提出来一大套的具体要求，诸如“书是第一件，字是第二件”等等。由此可以看出她的稳重、尽责和富有心计。宝玉已经意识到自己写的字太少了，实在不能搪塞过去，也不得不每天补写二三百字。然而，后来当听说贾政更改了回来的日期，遂又把字搁在一边。由此可以看出他能拖则拖的应付态度和贪玩性格，呼应了小说此前对他的评判：“愚顽怕读文章”。</a:t>
            </a:r>
          </a:p>
        </p:txBody>
      </p:sp>
    </p:spTree>
    <p:extLst>
      <p:ext uri="{BB962C8B-B14F-4D97-AF65-F5344CB8AC3E}">
        <p14:creationId xmlns:p14="http://schemas.microsoft.com/office/powerpoint/2010/main" val="9072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内容占位符 2"/>
          <p:cNvSpPr txBox="1">
            <a:spLocks noChangeArrowheads="1"/>
          </p:cNvSpPr>
          <p:nvPr/>
        </p:nvSpPr>
        <p:spPr bwMode="auto">
          <a:xfrm>
            <a:off x="1828800" y="1295400"/>
            <a:ext cx="8229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3200" b="1" dirty="0"/>
          </a:p>
        </p:txBody>
      </p:sp>
      <p:pic>
        <p:nvPicPr>
          <p:cNvPr id="35842" name="Picture 3" descr="C:\Users\刘旭儒\Desktop\新红楼\宝黛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r="314"/>
          <a:stretch>
            <a:fillRect/>
          </a:stretch>
        </p:blipFill>
        <p:spPr bwMode="auto">
          <a:xfrm>
            <a:off x="2133600" y="2971800"/>
            <a:ext cx="4114800" cy="30495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2" descr="C:\Users\刘旭儒\Desktop\红楼梦\红楼梦\photo_372409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4" y="2133600"/>
            <a:ext cx="3278187" cy="40401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听到宝玉功课落下，贾母、王夫人首先担心宝玉赶作业赶出病来，表明她们对宝玉的溺爱。探春、宝钗见此情况，想出来一套应对方案：“每人每日临一篇给他，搪塞过这一步就完了”。这样，既可省去贾母、王夫人的担心，又能够使“老爷到家不生气”，宝玉也“急不出病来”，说明她们虑事周全，处事得力。</a:t>
            </a:r>
          </a:p>
        </p:txBody>
      </p:sp>
    </p:spTree>
    <p:extLst>
      <p:ext uri="{BB962C8B-B14F-4D97-AF65-F5344CB8AC3E}">
        <p14:creationId xmlns:p14="http://schemas.microsoft.com/office/powerpoint/2010/main" val="42859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953037"/>
            <a:ext cx="9779000" cy="5346163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当然，在这件事上，黛玉的表现照样是最令人感动的：听说贾政要回来，没等别人提醒，黛玉就恐怕宝玉“临期吃了亏”，除了有意识地不去打搅他，以免他分心外之外，还暗暗地把自己重建桃花社等重要事情放到一边，在别人毫无察觉的情况下为宝玉准备了一卷“</a:t>
            </a:r>
            <a:r>
              <a:rPr lang="zh-CN" altLang="en-US" dirty="0">
                <a:solidFill>
                  <a:srgbClr val="FF0000"/>
                </a:solidFill>
              </a:rPr>
              <a:t>一色老油纸上临的钟王蝇头小楷</a:t>
            </a:r>
            <a:r>
              <a:rPr lang="zh-CN" altLang="en-US" dirty="0"/>
              <a:t>”（“钟”为钟繇、“王”为王羲之，他们都擅长小楷），而且与宝玉的字迹十分相似。应该说，宝玉的字写得还是不错的，而黛玉提供的字与宝玉的字十分相似，是非常不容易的，可知她背后一定为此不知付出了多少艰辛和努力，表明她对宝玉关爱之深。作者又通过如此小小一件事，写了多个人物。</a:t>
            </a:r>
          </a:p>
        </p:txBody>
      </p:sp>
    </p:spTree>
    <p:extLst>
      <p:ext uri="{BB962C8B-B14F-4D97-AF65-F5344CB8AC3E}">
        <p14:creationId xmlns:p14="http://schemas.microsoft.com/office/powerpoint/2010/main" val="2982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惜春画大观园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所叙述的最重大的一项绘画活动是“惜春画大观园”，以及“宝钗论画”。故事虽发生于第四十二回，但我们应从第十七说起。贾府为隆重迎接做了皇贵妃的贾元春省亲建造了一座行宫别墅，贾政率众清客前来视察，一入门就看见一道翠嶂，评道：“非此一山，一进来园中所有之景悉入目中，更有何趣？”众人道：“极是。非胸中大有丘壑，焉能想到这里。”古代园林建设和绘画特别强调“胸中有丘壑”，这座省亲别墅之“美如画”，是“胸中有丘壑”创意的结果。</a:t>
            </a:r>
          </a:p>
        </p:txBody>
      </p:sp>
    </p:spTree>
    <p:extLst>
      <p:ext uri="{BB962C8B-B14F-4D97-AF65-F5344CB8AC3E}">
        <p14:creationId xmlns:p14="http://schemas.microsoft.com/office/powerpoint/2010/main" val="39047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三个问题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2112134"/>
            <a:ext cx="9779000" cy="4187065"/>
          </a:xfrm>
        </p:spPr>
        <p:txBody>
          <a:bodyPr/>
          <a:lstStyle/>
          <a:p>
            <a:r>
              <a:rPr lang="zh-CN" altLang="en-US" dirty="0"/>
              <a:t>一</a:t>
            </a:r>
            <a:r>
              <a:rPr lang="zh-CN" altLang="en-US" dirty="0" smtClean="0"/>
              <a:t>、</a:t>
            </a:r>
            <a:r>
              <a:rPr lang="en-US" altLang="zh-CN" dirty="0" smtClean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文本的书画</a:t>
            </a:r>
            <a:r>
              <a:rPr lang="zh-CN" altLang="en-US" dirty="0" smtClean="0"/>
              <a:t>植入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二、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所</a:t>
            </a:r>
            <a:r>
              <a:rPr lang="zh-CN" altLang="en-US" dirty="0" smtClean="0"/>
              <a:t>叙述的书画活动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三、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蕴涵的画家笔意</a:t>
            </a:r>
          </a:p>
        </p:txBody>
      </p:sp>
    </p:spTree>
    <p:extLst>
      <p:ext uri="{BB962C8B-B14F-4D97-AF65-F5344CB8AC3E}">
        <p14:creationId xmlns:p14="http://schemas.microsoft.com/office/powerpoint/2010/main" val="393790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胸中有丘壑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1649" y="2714228"/>
            <a:ext cx="5422070" cy="36260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700014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第十八回写贾元春临幸后情不自禁地作诗赞美道：“衔山抱水建来精，多少工夫筑始成。天上人间诸景备，芳园应赐大观名。”于是此园被命名为“大观园”。“天上人间诸景备”这句赞语更是足以表明“其美如画”。因此，第四十回就写刘姥姥提议将其画下来。这位少见多怪的乡下人二进荣国府时，被邀请到大观园做客。贾母在得意之余问她：“这园子好不好？”刘姥姥嘴里一边念佛，一边回答道：“谁知我今儿进这园一瞧，竟比那画儿还强十倍。怎么得有人也照着这个园子画一张，我带了家去，给他们见见，死了也得好处。”</a:t>
            </a:r>
          </a:p>
        </p:txBody>
      </p:sp>
    </p:spTree>
    <p:extLst>
      <p:ext uri="{BB962C8B-B14F-4D97-AF65-F5344CB8AC3E}">
        <p14:creationId xmlns:p14="http://schemas.microsoft.com/office/powerpoint/2010/main" val="17063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惜春画大观园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752" y="1192907"/>
            <a:ext cx="6047436" cy="587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虽然刘姥姥这番提议并非全是为了讨好贾母，但毕竟是一时兴至夸口之言，未必当真。可这番话却说到了贾母的心坎上。她老人家自然可以呼风唤雨，随即吩咐贾府四小姐惜春去画一幅大观园全景，送给刘姥姥。第四十二回写贾母吩咐惜春画大观园妥了，但仅仅凭着会画“几笔写意”的画技，惜春显然难以完成任务。作者也并非纯粹聚焦于叙述画大观园本身的成败，而是为了写人。</a:t>
            </a:r>
          </a:p>
        </p:txBody>
      </p:sp>
    </p:spTree>
    <p:extLst>
      <p:ext uri="{BB962C8B-B14F-4D97-AF65-F5344CB8AC3E}">
        <p14:creationId xmlns:p14="http://schemas.microsoft.com/office/powerpoint/2010/main" val="34290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/>
              <a:t>小说先是写道：“黛玉忙拉他笑道：‘我且问你，还是单画这园子呢，还是连我们众人都画在上头呢？’惜春道：‘原说只画这园子的，昨儿老太太又说，单画了园子成个房样子了，叫连人都画上，就像行乐似的才好。我又不会这工细楼台，又不会画人物，又不好驳回，正为这个为难呢。’黛玉道：‘人物还容易，你草虫上不能。’李纨道：‘你又说不通的话了，这个上头那里又用的着草虫？或者翎毛倒要点缀一两样。’黛玉笑道：‘别的草虫不画罢了，昨儿母蝗虫不画上，岂不缺了典！’众人听了，又都笑起来。黛玉一面笑的两手捧着胸口，一面说道：‘你快画罢，我连题跋都有了，起个名字，就叫作</a:t>
            </a:r>
            <a:r>
              <a:rPr lang="en-US" altLang="zh-CN" dirty="0"/>
              <a:t>《</a:t>
            </a:r>
            <a:r>
              <a:rPr lang="zh-CN" altLang="en-US" dirty="0"/>
              <a:t>携蝗大嚼图</a:t>
            </a:r>
            <a:r>
              <a:rPr lang="en-US" altLang="zh-CN" dirty="0"/>
              <a:t>》</a:t>
            </a:r>
            <a:r>
              <a:rPr lang="zh-CN" altLang="en-US" dirty="0"/>
              <a:t>。’</a:t>
            </a:r>
          </a:p>
        </p:txBody>
      </p:sp>
    </p:spTree>
    <p:extLst>
      <p:ext uri="{BB962C8B-B14F-4D97-AF65-F5344CB8AC3E}">
        <p14:creationId xmlns:p14="http://schemas.microsoft.com/office/powerpoint/2010/main" val="40276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众人听了，越发哄然大笑，前仰后合。只听‘咕咚’一声响，不知什么倒了，急忙看时，原来是湘云伏在椅子背儿上，那椅子原不曾放稳，被他全身伏着背子大笑，他又不提防，两下里错了劲，向东一歪，连人带椅都歪倒了，幸有板壁挡住，不曾落地。众人一见，越发笑个不住。宝玉忙赶上去扶了起来，方渐渐止了笑。”这段以写黛玉发言为主，提出了“人在画中”的绘画方案，待讲到把刘姥姥母蝗虫画到画中时，惹得众人笑，特别是湘云都笑得歪倒了。显然，作者在探讨画理的时候，没有忘记自己的目的是在写人。</a:t>
            </a:r>
          </a:p>
        </p:txBody>
      </p:sp>
    </p:spTree>
    <p:extLst>
      <p:ext uri="{BB962C8B-B14F-4D97-AF65-F5344CB8AC3E}">
        <p14:creationId xmlns:p14="http://schemas.microsoft.com/office/powerpoint/2010/main" val="17887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宝钗论画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随后，是宝钗的一场高论。在惜春自谦“我又不会这工细楼台，又不会画人物”之际，宝钗平素藏愚守拙，而今却滔滔不绝地提出了自己的一番建言：“宝钗道：‘</a:t>
            </a:r>
            <a:r>
              <a:rPr lang="zh-CN" altLang="en-US" dirty="0">
                <a:solidFill>
                  <a:srgbClr val="FF0000"/>
                </a:solidFill>
              </a:rPr>
              <a:t>我有一句公道话，你们听听。藕丫头虽会画，不过是几笔写意。如今画这园子，非离了肚子里头有几幅丘壑的才能成画。这园子却是像画儿一般，山石树木，楼阁房屋，远近疏密，也不多，也不少，恰恰的是这样。你就照样儿往纸上一画，是必不能讨好的。这要看纸的地步远近，该多该少，分主分宾，该添的要添，该减的要减，该藏的要藏，该露的要露。这一起了稿子，再端详斟酌，方成一幅</a:t>
            </a:r>
            <a:r>
              <a:rPr lang="zh-CN" altLang="en-US" dirty="0" smtClean="0">
                <a:solidFill>
                  <a:srgbClr val="FF0000"/>
                </a:solidFill>
              </a:rPr>
              <a:t>图样。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中国绘画的种类：写意、工笔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成竹在胸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356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91" y="813007"/>
            <a:ext cx="8082298" cy="55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</a:rPr>
              <a:t>第二件，这些楼台房舍，是必要用界划的。一点不留神，栏杆也歪了，柱子也塌了，门窗也倒竖过来，阶矶也离了缝，甚至于桌子挤到墙里去，花盆放在帘子上来，岂不倒成了一张笑话儿了。第三，要插人物，也要有疏密，有高低。衣折裙带，手指足步，最是要紧，一笔不细，不是肿了</a:t>
            </a:r>
            <a:r>
              <a:rPr lang="zh-CN" altLang="en-US" dirty="0" smtClean="0">
                <a:solidFill>
                  <a:srgbClr val="0070C0"/>
                </a:solidFill>
              </a:rPr>
              <a:t>手，就是</a:t>
            </a:r>
            <a:r>
              <a:rPr lang="zh-CN" altLang="en-US" dirty="0">
                <a:solidFill>
                  <a:srgbClr val="0070C0"/>
                </a:solidFill>
              </a:rPr>
              <a:t>跏了腿，染脸撕发倒是小事。依我看来竟难的很。’</a:t>
            </a:r>
            <a:r>
              <a:rPr lang="zh-CN" altLang="en-US" dirty="0"/>
              <a:t>”这就是那段颇具影响力的“宝钗论画”</a:t>
            </a:r>
            <a:r>
              <a:rPr lang="zh-CN" altLang="en-US" dirty="0" smtClean="0"/>
              <a:t>故事。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</a:t>
            </a:r>
            <a:r>
              <a:rPr lang="zh-CN" altLang="en-US" dirty="0"/>
              <a:t>、</a:t>
            </a:r>
            <a:r>
              <a:rPr lang="en-US" altLang="zh-CN" dirty="0" smtClean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文本的书画植入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，曹雪芹通过人物的所见所闻信笔述及了许多形形色色的书画艺术品。书法方面，有匾额、对联、手札、单条等形式；有篆书、楷书、行书等书体；有椽笔榜书（以大字题署的宫殿匾额），也有蝇头小楷；还有篆刻，似乎应有尽有。绘画方面，有多幅历代名人的名画。</a:t>
            </a:r>
          </a:p>
        </p:txBody>
      </p:sp>
    </p:spTree>
    <p:extLst>
      <p:ext uri="{BB962C8B-B14F-4D97-AF65-F5344CB8AC3E}">
        <p14:creationId xmlns:p14="http://schemas.microsoft.com/office/powerpoint/2010/main" val="32666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宝钗论画的观点，许多红学研究者都曾行为有加地予以阐发。有的说它包含三个方面的画理：一是作画重在构思，胸中有丘壑，有生活基础，且艺术形象高于生活；二是画楼台房舍时要用“界划”；三是构图要有疏密，人物要有高低。有的说薛宝钗论画集中体现了“</a:t>
            </a:r>
            <a:r>
              <a:rPr lang="zh-CN" altLang="en-US" dirty="0">
                <a:solidFill>
                  <a:srgbClr val="FF0000"/>
                </a:solidFill>
              </a:rPr>
              <a:t>经营位置</a:t>
            </a:r>
            <a:r>
              <a:rPr lang="zh-CN" altLang="en-US" dirty="0"/>
              <a:t>”也就是构图的主要原则。还有学者指出，宝钗提出了远近、疏密、主宾、添减、藏露、高低等古代绘画章法。</a:t>
            </a:r>
          </a:p>
        </p:txBody>
      </p:sp>
    </p:spTree>
    <p:extLst>
      <p:ext uri="{BB962C8B-B14F-4D97-AF65-F5344CB8AC3E}">
        <p14:creationId xmlns:p14="http://schemas.microsoft.com/office/powerpoint/2010/main" val="9128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的确，宝钗从选景角度、到用笔疏密，到传神达意，全面分析了绘画自身的艺术规律：既要看看纸的地步远近，该多该少，分主分宾，又要做到该添的要添，该减的要减，该藏的要藏，该露的要露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在她看来，画大观园这一工作难度</a:t>
            </a:r>
            <a:r>
              <a:rPr lang="zh-CN" altLang="en-US" dirty="0"/>
              <a:t>系数极高，不好付诸行动。换一个角度看，意态由来画不成，画人如此，绘景亦然。盛美的大观园本身不就是一幅不可复制的图画吗？此情此理，作者心知肚明。于是便借宝钗之口把这一画理</a:t>
            </a:r>
            <a:r>
              <a:rPr lang="zh-CN" altLang="en-US" dirty="0" smtClean="0"/>
              <a:t>和盘托出，</a:t>
            </a:r>
            <a:r>
              <a:rPr lang="zh-CN" altLang="en-US" dirty="0"/>
              <a:t>即好的画作必须基于作者“胸中有丘壑”。</a:t>
            </a:r>
          </a:p>
        </p:txBody>
      </p:sp>
    </p:spTree>
    <p:extLst>
      <p:ext uri="{BB962C8B-B14F-4D97-AF65-F5344CB8AC3E}">
        <p14:creationId xmlns:p14="http://schemas.microsoft.com/office/powerpoint/2010/main" val="19949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胸中有</a:t>
            </a:r>
            <a:r>
              <a:rPr lang="zh-CN" altLang="en-US" dirty="0" smtClean="0"/>
              <a:t>丘壑，指绘画</a:t>
            </a:r>
            <a:r>
              <a:rPr lang="zh-CN" altLang="en-US" dirty="0"/>
              <a:t>、作文时</a:t>
            </a:r>
            <a:r>
              <a:rPr lang="en-US" altLang="zh-CN" dirty="0"/>
              <a:t>,</a:t>
            </a:r>
            <a:r>
              <a:rPr lang="zh-CN" altLang="en-US" dirty="0"/>
              <a:t>心中已把握到了深远的意境。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324" y="2500349"/>
            <a:ext cx="7927751" cy="36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4552" y="1700013"/>
            <a:ext cx="9968248" cy="4893969"/>
          </a:xfrm>
        </p:spPr>
        <p:txBody>
          <a:bodyPr>
            <a:normAutofit/>
          </a:bodyPr>
          <a:lstStyle/>
          <a:p>
            <a:r>
              <a:rPr lang="zh-CN" altLang="en-US" dirty="0"/>
              <a:t>再接下去，小说还写探春因此而向凤姐提出要求：“四妹妹为画园子，用的东西这般那般不全。”凤姐果断地答应：“若少什么，照你们的单子，我叫人替你们买去就是了。”探春的能力和凤姐的精细由此一一展出。后来，小说只写惜春休了假去画画，比较笼统的说惜春在画这个大观园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76" y="4146997"/>
            <a:ext cx="4762500" cy="25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惜春能否画好大观园？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五十回有几句话提到这件事：“大家进入房中，贾母并不归坐，只问画在那里。惜春因笑问：‘天气寒冷了，胶性皆凝涩不润，画了恐不好看，故此收起来。’贾母笑道：‘我年下就要的。你别拖懒儿，快拿出来给我快画。’”至于惜春具体怎么画的，画到了那里，一直没有一个明确的交代。估计惜春还没有来得及画好，贾府就出事了，当然出事前惜春就已带发出家修行，画画这件事也随着她的修行而或许就不了了之了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43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关于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所叙书画活动大致属于作者顺笔所至，而在具体叙述中又别具匠心，尤其是起到了烘衬环境气氛和写人性情的作用。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55" y="3236220"/>
            <a:ext cx="7632073" cy="320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三、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蕴涵的画家笔意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根据现存为数不多的稀见资料，我们可知曹雪芹不仅善属文，而且工绘画。他的友人敦敏</a:t>
            </a:r>
            <a:r>
              <a:rPr lang="en-US" altLang="zh-CN" dirty="0"/>
              <a:t>《</a:t>
            </a:r>
            <a:r>
              <a:rPr lang="zh-CN" altLang="en-US" dirty="0"/>
              <a:t>题芹圃画石</a:t>
            </a:r>
            <a:r>
              <a:rPr lang="en-US" altLang="zh-CN" dirty="0"/>
              <a:t>》</a:t>
            </a:r>
            <a:r>
              <a:rPr lang="zh-CN" altLang="en-US" dirty="0"/>
              <a:t>云：“傲骨如君世已奇，嶙峋更见此支离。醉余奋扫如椽笔，写出胸中块磊时。”张宜泉</a:t>
            </a:r>
            <a:r>
              <a:rPr lang="en-US" altLang="zh-CN" dirty="0"/>
              <a:t>《</a:t>
            </a:r>
            <a:r>
              <a:rPr lang="zh-CN" altLang="en-US" dirty="0"/>
              <a:t>题芹溪居士</a:t>
            </a:r>
            <a:r>
              <a:rPr lang="en-US" altLang="zh-CN" dirty="0"/>
              <a:t>》</a:t>
            </a:r>
            <a:r>
              <a:rPr lang="zh-CN" altLang="en-US" dirty="0"/>
              <a:t>曰：“门外山川供绘画，堂前花鸟人吟讴。” 在</a:t>
            </a:r>
            <a:r>
              <a:rPr lang="en-US" altLang="zh-CN" dirty="0"/>
              <a:t>《</a:t>
            </a:r>
            <a:r>
              <a:rPr lang="zh-CN" altLang="en-US" dirty="0"/>
              <a:t>伤芹溪居士</a:t>
            </a:r>
            <a:r>
              <a:rPr lang="en-US" altLang="zh-CN" dirty="0"/>
              <a:t>》</a:t>
            </a:r>
            <a:r>
              <a:rPr lang="zh-CN" altLang="en-US" dirty="0"/>
              <a:t>诗序中介绍说：“其人素性放达，好饮，又善诗画，年未五旬而卒”。另一好友敦敏在</a:t>
            </a:r>
            <a:r>
              <a:rPr lang="en-US" altLang="zh-CN" dirty="0"/>
              <a:t>《</a:t>
            </a:r>
            <a:r>
              <a:rPr lang="zh-CN" altLang="en-US" dirty="0"/>
              <a:t>赠芹圃</a:t>
            </a:r>
            <a:r>
              <a:rPr lang="en-US" altLang="zh-CN" dirty="0"/>
              <a:t>》</a:t>
            </a:r>
            <a:r>
              <a:rPr lang="zh-CN" altLang="en-US" dirty="0"/>
              <a:t>诗中说：“寻诗人去留僧舍，卖画钱来付酒家。”这都传达出曹雪芹善于绘画，且尤能借画石头寄托其孤傲之气节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62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据传曹雪芹本人也曾作过</a:t>
            </a:r>
            <a:r>
              <a:rPr lang="en-US" altLang="zh-CN" dirty="0"/>
              <a:t>《</a:t>
            </a:r>
            <a:r>
              <a:rPr lang="zh-CN" altLang="en-US" dirty="0"/>
              <a:t>题自画石</a:t>
            </a:r>
            <a:r>
              <a:rPr lang="en-US" altLang="zh-CN" dirty="0"/>
              <a:t>》</a:t>
            </a:r>
            <a:r>
              <a:rPr lang="zh-CN" altLang="en-US" dirty="0"/>
              <a:t>诗一首：“爱此一拳石，玲珑出自然。溯源应太古，堕世又何年？有志归完璞，无才去补天。不求邀众赏，潇洒做顽仙。”这首诗仿佛就是一首诗歌版的</a:t>
            </a:r>
            <a:r>
              <a:rPr lang="en-US" altLang="zh-CN" dirty="0"/>
              <a:t>《</a:t>
            </a:r>
            <a:r>
              <a:rPr lang="zh-CN" altLang="en-US" dirty="0"/>
              <a:t>石头记</a:t>
            </a:r>
            <a:r>
              <a:rPr lang="en-US" altLang="zh-CN" dirty="0"/>
              <a:t>》</a:t>
            </a:r>
            <a:r>
              <a:rPr lang="zh-CN" altLang="en-US" dirty="0"/>
              <a:t>。善于绘画的曹雪芹又善于运用画理写小说，赋予小说文本以浓重的诗情画意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3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1600" y="1640625"/>
            <a:ext cx="9946425" cy="5217375"/>
          </a:xfrm>
        </p:spPr>
        <p:txBody>
          <a:bodyPr>
            <a:normAutofit/>
          </a:bodyPr>
          <a:lstStyle/>
          <a:p>
            <a:r>
              <a:rPr lang="zh-CN" altLang="en-US" dirty="0"/>
              <a:t>曹雪芹写人绘景不事雕琢，善于使风行水上，自然成纹。园林书画可以成为用以传情达意的一种重要方式。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第十七回叙述了一场“大观园试才题对额”活动，贾政等人察看大观园，步入茆堂，见里面“纸窗木榻”，一洗富贵气象，贾政赞此处有“清幽气象”。宝玉却道众人见宝玉牛心，都怪他呆痴不改。今见问‘天然’二字，众人忙道：“别的都明白，为何连‘天然’不知？‘天然’者，天之自然而有，非人力之所成也。</a:t>
            </a:r>
            <a:r>
              <a:rPr lang="zh-CN" altLang="en-US" dirty="0" smtClean="0"/>
              <a:t>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6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宝玉道：“却又来！此处置一田庄，分明见得人力穿凿扭捏而成。远无邻村，近不负郭，背山山无脉，临水水无源，高无隐寺之塔，下无通市之桥，峭然孤出，似非大观。争似先处有自然之理，得自然之气，虽种竹引泉，亦不伤于穿凿。古人云‘天然图画’四字，正畏非其地而强为地，非其山而强为山，虽百般精而终不相宜</a:t>
            </a:r>
            <a:r>
              <a:rPr lang="en-US" altLang="zh-CN" dirty="0"/>
              <a:t>……”</a:t>
            </a:r>
            <a:r>
              <a:rPr lang="zh-CN" altLang="en-US" dirty="0"/>
              <a:t>由此可见，贾宝玉厌恶“人力造作”，推崇自然之趣，喜欢“天然图画”。这也体现了作者曹雪芹不事雕琢而喜好自然之美的美学观念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98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根据前人研究，《红楼梦》所叙及的书画家大多历史上实有其人，颇具托古以自重的意味；而所叙书画品则大多出于杜撰、假托，几乎均非传世之物。这说明，作者遵循的创作原则是因人因事而设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一句话，写书画是为了写人。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42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1714" y="1574442"/>
            <a:ext cx="10100972" cy="5613400"/>
          </a:xfrm>
        </p:spPr>
        <p:txBody>
          <a:bodyPr>
            <a:normAutofit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富含“画家笔意”，其最早评点阐发者就是与作者近距离的脂砚斋。脂评中的画论术语可一分为二分：其一是，重在评赏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在叙事、写人以及造境等方面所达到的逼真、生动传神的审美效果，如“画”“如画”“画出”“活画”“画工”“活像活现”“传神”“行文如绘”“比比如画”“总是画境”“神理如画”“有神理，真真画出”“直画出一美人图”“神化之笔”等</a:t>
            </a:r>
            <a:r>
              <a:rPr lang="zh-CN" altLang="en-US" dirty="0" smtClean="0"/>
              <a:t>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13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其二是，指出作者所借用的画家笔法，如“背面傅粉法”“千皴万染法”“烟云模糊法”“烘云托月法”“云罩峰尖法”“横云断岭法”“横云断山法”“横云裁岭法”“云烟渺茫法”“三五散聚法”“画家三染法”“欲画天尊先画众神法”“画家阴阳笔法”“画云龙法”“颊上三毫”“点苔法”“烘托法”“三染法”“断法”“截法”“皴染”“哄染”“白描”“点睛”等。近年，人们注意“援画论稗”，从绘画角度评论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者，大多都是对上述断语的阐释说明，或沿此思路探寻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中“如画”的描写片段，揭示“稗中有画”现象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61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386366"/>
            <a:ext cx="9779000" cy="5912834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从脂砚斋的评语，我们可以欣赏到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多处文字具有绘画效果。如第七回写宝钗“同丫鬟莺儿正描花样子呢”处，甲戌本侧批曰：“一幅绣窗仕女图，亏想得周到。”第二十三回在“却是林黛玉来了，肩上担着花锄，锄上挂着花囊，手内拿着花帚”处，庚辰本侧批曰：“一幅采芝图，非葬花图也。”第二十五回“惟见花光柳影，鸟语溪声”处，庚辰本侧批为：“</a:t>
            </a:r>
            <a:r>
              <a:rPr lang="zh-CN" altLang="en-US" dirty="0">
                <a:solidFill>
                  <a:srgbClr val="0070C0"/>
                </a:solidFill>
              </a:rPr>
              <a:t>全用画家笔意写法</a:t>
            </a:r>
            <a:r>
              <a:rPr lang="zh-CN" altLang="en-US" dirty="0"/>
              <a:t>。”第二十七回在“无事闷坐，不是愁眉，便是长叹”处，庚辰本侧批曰：“画美人之秘诀。”接下来在“那林黛玉倚着床栏杆，两手抱着膝，眼睛含着泪”处，侧批曰：“前批得画美人秘诀，今竟画出金闺夜坐图来了。”第三十八回正文“迎春又独在花阴下拿着花针穿茉莉花”处，庚辰本有夹批曰：“看他各人各式，亦如画家有孤耸独出，则有攒三聚五，疏疏密密，直是一幅百美图。”</a:t>
            </a:r>
          </a:p>
        </p:txBody>
      </p:sp>
    </p:spTree>
    <p:extLst>
      <p:ext uri="{BB962C8B-B14F-4D97-AF65-F5344CB8AC3E}">
        <p14:creationId xmlns:p14="http://schemas.microsoft.com/office/powerpoint/2010/main" val="37031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这类描绘俯拾即是，最突出的诸如黛玉葬花、宝钗扑蝶、晴雯撕扇、龄官画蔷，都是构图精美情韵悠长的单人仕女图。而宝玉为平儿理妆、为香菱借裙、为麝月篦头和湘云给宝玉梳头、妙玉给他献茶、玉钏为之尝羹等都不妨视为宝玉为中心</a:t>
            </a:r>
            <a:r>
              <a:rPr lang="zh-CN" altLang="en-US" dirty="0" smtClean="0"/>
              <a:t>的男女双</a:t>
            </a:r>
            <a:r>
              <a:rPr lang="zh-CN" altLang="en-US" dirty="0"/>
              <a:t>人图。</a:t>
            </a:r>
          </a:p>
        </p:txBody>
      </p:sp>
    </p:spTree>
    <p:extLst>
      <p:ext uri="{BB962C8B-B14F-4D97-AF65-F5344CB8AC3E}">
        <p14:creationId xmlns:p14="http://schemas.microsoft.com/office/powerpoint/2010/main" val="24204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347730"/>
            <a:ext cx="9779000" cy="5951470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同时，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又经常像是一轴轴渐次展开的画卷。第四十回写刘姥姥被凤姐儿等人戏谑出洋相一节写道：“</a:t>
            </a:r>
            <a:r>
              <a:rPr lang="zh-CN" altLang="en-US" dirty="0">
                <a:solidFill>
                  <a:srgbClr val="0070C0"/>
                </a:solidFill>
              </a:rPr>
              <a:t>贾母这边说声‘请’，刘姥姥便站起身来，高声说道：‘老刘，老刘，食量大似牛，吃一个老母猪不抬头。’自己却鼓着腮不语。众人先是发怔，后来一听，上上下下都哈哈的大笑起来。史湘云撑不住，一口饭都喷了出来，林黛玉笑岔了气，伏着桌子嗳哟，宝玉早滚到贾母怀里，贾母笑的搂着宝玉叫‘心肝’，王夫人笑的用手指着凤姐儿，只说不出话来，薛姨妈也撑不住，口里茶喷了探春一裙子，探春手里的饭碗都合在迎春身上，惜春离了坐位，拉着他奶母叫揉一揉肠子。地下的无一个不弯腰屈背，也有躲出去蹲着笑去的，也有忍着笑上来替他姊妹换衣裳的，独有凤姐鸳鸯二人撑着，还只管让刘姥姥。</a:t>
            </a:r>
            <a:r>
              <a:rPr lang="zh-CN" altLang="en-US" dirty="0"/>
              <a:t>”一次平凡的小小宴会，通过曹雪芹的大手笔，被描绘得如此淋漓尽致，可谓是一幅精彩的百笑图。</a:t>
            </a:r>
          </a:p>
        </p:txBody>
      </p:sp>
    </p:spTree>
    <p:extLst>
      <p:ext uri="{BB962C8B-B14F-4D97-AF65-F5344CB8AC3E}">
        <p14:creationId xmlns:p14="http://schemas.microsoft.com/office/powerpoint/2010/main" val="39965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30" y="3021717"/>
            <a:ext cx="5591175" cy="2857500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0" y="685800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第六十二回写“憨</a:t>
            </a:r>
            <a:r>
              <a:rPr lang="zh-CN" altLang="en-US" dirty="0" smtClean="0"/>
              <a:t>湘云醉</a:t>
            </a:r>
            <a:r>
              <a:rPr lang="zh-CN" altLang="en-US" dirty="0"/>
              <a:t>眠芍药茵”之后，“宝钗等吃过点心，大家也有坐的，也有立的，也有在外观花的，也有倚栏看鱼的，各自取便，说笑不一。探春便和宝琴下棋，宝钗岫烟观局。黛玉和宝玉在一簇花下卿卿咕咕，不知说些什么”，大观园里的每个女孩子都是美丽的，散发着青春的气息，她们在一起构成了一种“集艳图”的效果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562" y="5022760"/>
            <a:ext cx="4000500" cy="16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799" y="685801"/>
            <a:ext cx="10397187" cy="5779394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还多次使用这种“画花绘雪”的手法。清代哈斯宝</a:t>
            </a:r>
            <a:r>
              <a:rPr lang="en-US" altLang="zh-CN" dirty="0"/>
              <a:t>《〈</a:t>
            </a:r>
            <a:r>
              <a:rPr lang="zh-CN" altLang="en-US" dirty="0"/>
              <a:t>新译红楼梦</a:t>
            </a:r>
            <a:r>
              <a:rPr lang="en-US" altLang="zh-CN" dirty="0"/>
              <a:t>〉</a:t>
            </a:r>
            <a:r>
              <a:rPr lang="zh-CN" altLang="en-US" dirty="0"/>
              <a:t>回批</a:t>
            </a:r>
            <a:r>
              <a:rPr lang="en-US" altLang="zh-CN" dirty="0"/>
              <a:t>》</a:t>
            </a:r>
            <a:r>
              <a:rPr lang="zh-CN" altLang="en-US" dirty="0"/>
              <a:t>第三十七回有批语曰：“作画之人虽能绘花，却画不出花香，故在花旁画蝴蝶飞舞，以示花香。这不是画蝴蝶，乃是画花。虽能画雪，但画不出雪寒，所以要画个雪中烤火的人，以示其寒。这不是画火，仍就是画雪。本书多用此法暗中烘托故事，读者应细想。”第二十七回“滴翠亭杨妃戏彩蝶</a:t>
            </a:r>
            <a:r>
              <a:rPr lang="zh-CN" altLang="en-US" dirty="0" smtClean="0"/>
              <a:t>”可谓“绘花”手段下的名段：宝</a:t>
            </a:r>
            <a:r>
              <a:rPr lang="zh-CN" altLang="en-US" dirty="0"/>
              <a:t>钗“</a:t>
            </a:r>
            <a:r>
              <a:rPr lang="zh-CN" altLang="en-US" dirty="0">
                <a:solidFill>
                  <a:srgbClr val="0070C0"/>
                </a:solidFill>
              </a:rPr>
              <a:t>刚要寻别的姊妹去，忽见面前一双玉色蝴蝶，大如团扇，一上一下，迎风翩跹，十分有趣。宝钗意欲扑了来玩耍，遂向袖中取出扇子来，向草地下来扑。只见那一双蝴蝶忽起忽落，来来往往，将欲过河去了。</a:t>
            </a:r>
            <a:r>
              <a:rPr lang="zh-CN" altLang="en-US" dirty="0"/>
              <a:t>”此处表面写蝴蝶蹁跹飞舞，实为显示宝钗“行为豁达，随分从时”之外淳朴率真的一面。</a:t>
            </a:r>
          </a:p>
        </p:txBody>
      </p:sp>
    </p:spTree>
    <p:extLst>
      <p:ext uri="{BB962C8B-B14F-4D97-AF65-F5344CB8AC3E}">
        <p14:creationId xmlns:p14="http://schemas.microsoft.com/office/powerpoint/2010/main" val="33445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宝钗扑蝶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094" y="1508791"/>
            <a:ext cx="5172209" cy="52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还注意变香艳为浪漫、烂漫。第六十二回“憨</a:t>
            </a:r>
            <a:r>
              <a:rPr lang="zh-CN" altLang="en-US" dirty="0" smtClean="0"/>
              <a:t>湘云醉</a:t>
            </a:r>
            <a:r>
              <a:rPr lang="zh-CN" altLang="en-US" dirty="0"/>
              <a:t>眠芍药”可视作“海棠春睡图”画境的再现，充分显示了作者的“画花”手段：“</a:t>
            </a:r>
            <a:r>
              <a:rPr lang="zh-CN" altLang="en-US" dirty="0">
                <a:solidFill>
                  <a:srgbClr val="0070C0"/>
                </a:solidFill>
              </a:rPr>
              <a:t>正说着，只见一个小丫头笑嘻嘻的走来：‘姑娘们快瞧云姑娘去，吃醉了图凉快，在山子后头一块青板石凳上睡着了。’众人听说，都笑道：‘快别吵嚷。’说着，都走来看时，果见湘云卧于山石僻处一个石凳子上，业经香梦沉酣，四面芍药花飞了一身，满头脸衣襟上皆是红香散乱，手中的扇子在地下，也半被落花埋了，一群蜂蝶闹穰穰的围着他，又用鲛帕包了一包芍药花瓣枕着</a:t>
            </a:r>
            <a:r>
              <a:rPr lang="zh-CN" altLang="en-US" dirty="0" smtClean="0">
                <a:solidFill>
                  <a:srgbClr val="0070C0"/>
                </a:solidFill>
              </a:rPr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78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中，随处可见到匾额、对联。第三回写黛玉进贾府，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1931834"/>
            <a:ext cx="9779000" cy="4599186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往东，“穿过一个东西的穿堂，向南大厅之后，仪门内大院落，上面五间大正房，两边厢房鹿顶耳房钻山，四通八达，轩昂壮丽”。堂屋中迎面“一个赤金九龙青地大匾，匾上写着斗大的三个大字，是‘荣禧堂’，后有一行小字：‘某年月日，书赐荣国公贾源’，又有‘万几宸翰之宝’。”屋内摆设有名贵的家具，珍贵的字画、古玩。“又有一副对联，乃乌木联牌，镶着錾银的字迹，道是：座</a:t>
            </a:r>
            <a:r>
              <a:rPr lang="zh-CN" altLang="en-US" dirty="0" smtClean="0">
                <a:solidFill>
                  <a:srgbClr val="0070C0"/>
                </a:solidFill>
              </a:rPr>
              <a:t>上珠玑昭</a:t>
            </a:r>
            <a:r>
              <a:rPr lang="zh-CN" altLang="en-US" dirty="0">
                <a:solidFill>
                  <a:srgbClr val="0070C0"/>
                </a:solidFill>
              </a:rPr>
              <a:t>日月，堂前黼黻焕烟霞。”下面一行小字，道是：“同乡世教弟勋袭东安郡王穆莳拜手书</a:t>
            </a:r>
            <a:r>
              <a:rPr lang="zh-CN" altLang="en-US" dirty="0" smtClean="0">
                <a:solidFill>
                  <a:srgbClr val="0070C0"/>
                </a:solidFill>
              </a:rPr>
              <a:t>。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6251" y="1192907"/>
            <a:ext cx="7274864" cy="4599186"/>
          </a:xfrm>
        </p:spPr>
        <p:txBody>
          <a:bodyPr>
            <a:normAutofit fontScale="925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众人看了，又是爱，又是笑，忙上来推唤挽扶。湘云口内犹作睡语说酒令，唧唧嘟嘟说：泉香而酒冽，玉碗盛来琥珀光，直饮到梅梢月上，醉扶归，却为宜会亲友。众人笑推他，说道：‘快醒醒儿吃饭去，这潮凳上还睡出病来呢。’湘云慢启秋波，见了众人，低头看了一看自己，方知是醉了。原是来纳凉避静的，不觉的因多罚了两杯酒，娇嫋不胜，便睡着了，心中反觉自愧。”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146" y="2001837"/>
            <a:ext cx="3807854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美人要和鲜花一起共眠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盎然的图画，香梦成酣，落英满身，红香散乱，蜂蝶嘤嗡，好一幅浓墨重彩的美人春睡图</a:t>
            </a:r>
            <a:r>
              <a:rPr lang="zh-CN" altLang="en-US" dirty="0" smtClean="0"/>
              <a:t>！</a:t>
            </a:r>
            <a:endParaRPr lang="en-US" altLang="zh-CN" dirty="0" smtClean="0"/>
          </a:p>
          <a:p>
            <a:r>
              <a:rPr lang="zh-CN" altLang="en-US" dirty="0"/>
              <a:t>以湘云之豁达，哪位姐妹房中不能睡，却为何偏去睡石凳？又何必费那么多少功夫收集芍药花瓣包一个枕头？这些都不必去计较，作者之所以这样写，就是为了通过精心绘出这么一幅情境交融的画面，烘托人之美、人之俏、人之豁达风度。</a:t>
            </a:r>
          </a:p>
        </p:txBody>
      </p:sp>
    </p:spTree>
    <p:extLst>
      <p:ext uri="{BB962C8B-B14F-4D97-AF65-F5344CB8AC3E}">
        <p14:creationId xmlns:p14="http://schemas.microsoft.com/office/powerpoint/2010/main" val="27959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3800" y="579549"/>
            <a:ext cx="9869152" cy="5719651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善于绘雪，主要见于第四十九回“</a:t>
            </a:r>
            <a:r>
              <a:rPr lang="zh-CN" altLang="en-US" dirty="0">
                <a:solidFill>
                  <a:srgbClr val="FF0000"/>
                </a:solidFill>
              </a:rPr>
              <a:t>琉璃世界白雪红梅</a:t>
            </a:r>
            <a:r>
              <a:rPr lang="zh-CN" altLang="en-US" dirty="0"/>
              <a:t>”一段，这一段完全是按画境来对人景辉映进行处理的：“</a:t>
            </a:r>
            <a:r>
              <a:rPr lang="zh-CN" altLang="en-US" dirty="0">
                <a:solidFill>
                  <a:srgbClr val="0070C0"/>
                </a:solidFill>
              </a:rPr>
              <a:t>一面忙起来揭起窗屉，从玻璃窗内往外一看，原来不是日光，竟是一夜大雪，下将有一尺多厚，天上仍是搓绵扯絮一般。宝玉此时欢喜非常，忙唤人起来，盥漱已毕，只穿一件茄色哆罗呢狐皮袄子，罩一件海龙皮小小鹰膀褂，束了腰，披了玉针蓑，戴上金藤笠，登上沙棠屐，忙忙的往芦雪庵来。出了院门，四顾一望，并无二色，远远的是青松翠竹，自己却如装在玻璃盒内一般。于是走至山坡之下，顺着山脚刚转过去，已闻得一股寒香拂鼻。回头一看，恰是妙玉门前栊翠庵中有十数株红梅如胭脂一般，映着雪色，分外显得精神，好不有趣！宝玉便立住，细细的赏玩一回方走。</a:t>
            </a:r>
            <a:r>
              <a:rPr lang="zh-CN" alt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07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40" y="1078788"/>
            <a:ext cx="6639119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大观园内，一夜大雪，人物置身其中，栊翠庵的红梅如胭脂一般，映着雪色分外娇艳。妙玉身在佛门，孤标傲世，身心一片洁白，可谓琉璃世界也。但她是在世难容的境地中生存着的，她美丽如兰，如红梅，她的心更如雪地红梅，她虽然身处佛门，但她是一个青春少女，有自己爱的渴望和追求，这种渴望和追求恰似雪地红梅，在寒冷寂寞中开放着。</a:t>
            </a:r>
          </a:p>
        </p:txBody>
      </p:sp>
    </p:spTree>
    <p:extLst>
      <p:ext uri="{BB962C8B-B14F-4D97-AF65-F5344CB8AC3E}">
        <p14:creationId xmlns:p14="http://schemas.microsoft.com/office/powerpoint/2010/main" val="8633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9075" y="1428750"/>
            <a:ext cx="8787327" cy="4599186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宝琴出现，像一丝清甜的调料融入贾府，从她出场到八十回结束，作者共用了二十几个“笑”来修饰宝琴的“清甜”：含羞带怯的笑，轻快的笑，调皮地笑，点头含笑。而她最具诗情画意的一幕是第五十回所写的“宝琴立雪”：“</a:t>
            </a:r>
            <a:r>
              <a:rPr lang="zh-CN" altLang="en-US" dirty="0">
                <a:solidFill>
                  <a:srgbClr val="FF0000"/>
                </a:solidFill>
              </a:rPr>
              <a:t>贾母笑着，搀了凤姐的手，仍旧上轿，带着众人，说笑出了夹道。一看四面粉妆银砌，忽见宝琴披着凫靥裘站在山坡上遥等，身后一个丫环抱着一瓶红梅。</a:t>
            </a:r>
            <a:r>
              <a:rPr lang="zh-CN" altLang="en-US" dirty="0"/>
              <a:t>” 这是“宝琴立雪”场景仅有的文字，后人称这个场景为“宝琴立（踏）雪</a:t>
            </a:r>
            <a:r>
              <a:rPr lang="zh-CN" altLang="en-US" dirty="0" smtClean="0"/>
              <a:t>”“</a:t>
            </a:r>
            <a:r>
              <a:rPr lang="zh-CN" altLang="en-US" dirty="0"/>
              <a:t>宝琴折梅”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671" y="1428750"/>
            <a:ext cx="3036329" cy="39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踏雪寻梅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666676"/>
            <a:ext cx="4762500" cy="4705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03" y="1700014"/>
            <a:ext cx="3481678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1600" y="1249251"/>
            <a:ext cx="9779000" cy="5422005"/>
          </a:xfrm>
        </p:spPr>
        <p:txBody>
          <a:bodyPr>
            <a:normAutofit/>
          </a:bodyPr>
          <a:lstStyle/>
          <a:p>
            <a:r>
              <a:rPr lang="zh-CN" altLang="en-US" dirty="0"/>
              <a:t>曹雪芹在构思这一场景时，</a:t>
            </a:r>
            <a:r>
              <a:rPr lang="zh-CN" altLang="en-US" dirty="0" smtClean="0"/>
              <a:t>受到唐宋以来文人诗画</a:t>
            </a:r>
            <a:r>
              <a:rPr lang="zh-CN" altLang="en-US" dirty="0"/>
              <a:t>“踏雪寻梅图”的影响，</a:t>
            </a:r>
            <a:r>
              <a:rPr lang="zh-CN" altLang="en-US" dirty="0" smtClean="0"/>
              <a:t>是诗画经典转化为小说文本的成功范例。</a:t>
            </a:r>
            <a:r>
              <a:rPr lang="zh-CN" altLang="en-US" dirty="0"/>
              <a:t>贾母看到这个场景，认为“宝琴”比仇十洲画里的人儿还好，隔日又叮嘱惜春：“不管冷暖，你只画去，赶到年下，十分不能便罢了。第一要紧把昨日琴儿和丫头梅花，照模照样，一笔别错，快快添上。”将场景比与仇英笔下的作品，又借贾母之口重述这个场景的画味，书中曹雪芹非常明确地用众人的语言注释“宝琴立雪”就是一幅充满意境的画卷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8041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另外，值得思考的是，“红”“白”搭配的渲染恐怕不仅仅是晶莹澄澈之美好，是否尚还隐含着</a:t>
            </a:r>
            <a:r>
              <a:rPr lang="zh-CN" altLang="en-US" dirty="0" smtClean="0"/>
              <a:t>“红楼”一梦过去之后“</a:t>
            </a:r>
            <a:r>
              <a:rPr lang="zh-CN" altLang="en-US" dirty="0"/>
              <a:t>落了片白茫茫茫大地真干净”等象征？</a:t>
            </a:r>
          </a:p>
          <a:p>
            <a:r>
              <a:rPr lang="zh-CN" altLang="en-US" dirty="0" smtClean="0"/>
              <a:t>“红与白”的象征，西方司汤达的</a:t>
            </a:r>
            <a:r>
              <a:rPr lang="zh-CN" altLang="en-US" dirty="0" smtClean="0">
                <a:solidFill>
                  <a:srgbClr val="FF0000"/>
                </a:solidFill>
              </a:rPr>
              <a:t>同名</a:t>
            </a:r>
            <a:r>
              <a:rPr lang="zh-CN" altLang="en-US" dirty="0" smtClean="0"/>
              <a:t>小说，中国现代有</a:t>
            </a:r>
            <a:r>
              <a:rPr lang="zh-CN" altLang="en-US" dirty="0"/>
              <a:t>张爱</a:t>
            </a:r>
            <a:r>
              <a:rPr lang="zh-CN" altLang="en-US" dirty="0" smtClean="0"/>
              <a:t>玲的</a:t>
            </a:r>
            <a:r>
              <a:rPr lang="en-US" altLang="zh-CN" dirty="0" smtClean="0"/>
              <a:t>《</a:t>
            </a:r>
            <a:r>
              <a:rPr lang="zh-CN" altLang="en-US" dirty="0"/>
              <a:t>红玫瑰与白玫瑰</a:t>
            </a:r>
            <a:r>
              <a:rPr lang="en-US" altLang="zh-CN" dirty="0" smtClean="0"/>
              <a:t>》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53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另外，</a:t>
            </a:r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中的许多场景还巧妙借用“</a:t>
            </a:r>
            <a:r>
              <a:rPr lang="zh-CN" altLang="en-US" dirty="0">
                <a:solidFill>
                  <a:srgbClr val="FF0000"/>
                </a:solidFill>
              </a:rPr>
              <a:t>逐物措置</a:t>
            </a:r>
            <a:r>
              <a:rPr lang="zh-CN" altLang="en-US" dirty="0"/>
              <a:t>”画理。所谓“逐物措置”，说的是画家对画里的每一物每一处都要精心构思，然后落笔成形，不可含糊敷衍。作者在叙写某些场面时，往往不分主次，对每一个人物行动举止均作了合理的空间安排，给人拥而不挤、散而不乱的画面感。如第三十八回写宝玉与众女孩子们吃螃蟹间隙动中取静的场景：</a:t>
            </a:r>
          </a:p>
        </p:txBody>
      </p:sp>
    </p:spTree>
    <p:extLst>
      <p:ext uri="{BB962C8B-B14F-4D97-AF65-F5344CB8AC3E}">
        <p14:creationId xmlns:p14="http://schemas.microsoft.com/office/powerpoint/2010/main" val="20397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03031"/>
            <a:ext cx="9639642" cy="6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“</a:t>
            </a:r>
            <a:r>
              <a:rPr lang="zh-CN" altLang="en-US" dirty="0">
                <a:solidFill>
                  <a:srgbClr val="FF0000"/>
                </a:solidFill>
              </a:rPr>
              <a:t>林黛玉因不大吃酒，又不吃螃蟹，自令人掇了一个绣墩倚栏杆坐着，拿着钓竿钓鱼。宝钗手里拿着一枝桂花玩了一回，俯在窗槛</a:t>
            </a:r>
            <a:r>
              <a:rPr lang="zh-CN" altLang="en-US" dirty="0" smtClean="0">
                <a:solidFill>
                  <a:srgbClr val="FF0000"/>
                </a:solidFill>
              </a:rPr>
              <a:t>上</a:t>
            </a:r>
            <a:r>
              <a:rPr lang="zh-CN" altLang="en-US" b="0" dirty="0">
                <a:solidFill>
                  <a:srgbClr val="FF0000"/>
                </a:solidFill>
              </a:rPr>
              <a:t>掐</a:t>
            </a:r>
            <a:r>
              <a:rPr lang="zh-CN" altLang="en-US" dirty="0" smtClean="0">
                <a:solidFill>
                  <a:srgbClr val="FF0000"/>
                </a:solidFill>
              </a:rPr>
              <a:t>了</a:t>
            </a:r>
            <a:r>
              <a:rPr lang="zh-CN" altLang="en-US" dirty="0">
                <a:solidFill>
                  <a:srgbClr val="FF0000"/>
                </a:solidFill>
              </a:rPr>
              <a:t>桂蕊掷向水面，引的游鱼浮上来唼</a:t>
            </a:r>
            <a:r>
              <a:rPr lang="zh-CN" altLang="en-US" dirty="0" smtClean="0">
                <a:solidFill>
                  <a:srgbClr val="FF0000"/>
                </a:solidFill>
              </a:rPr>
              <a:t>喋</a:t>
            </a:r>
            <a:r>
              <a:rPr lang="en-US" altLang="zh-CN" dirty="0" err="1">
                <a:solidFill>
                  <a:srgbClr val="FF0000"/>
                </a:solidFill>
              </a:rPr>
              <a:t>shà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zhá</a:t>
            </a:r>
            <a:r>
              <a:rPr lang="zh-CN" altLang="en-US" dirty="0" smtClean="0">
                <a:solidFill>
                  <a:srgbClr val="FF0000"/>
                </a:solidFill>
              </a:rPr>
              <a:t>。</a:t>
            </a:r>
            <a:r>
              <a:rPr lang="zh-CN" altLang="en-US" dirty="0">
                <a:solidFill>
                  <a:srgbClr val="FF0000"/>
                </a:solidFill>
              </a:rPr>
              <a:t>湘云出一回神，又让一回袭人等，又招呼山坡下的众人只管放量吃。探春和李纨惜春立在垂柳阴中看鸥鹭。迎春又独在花阴下拿着花针穿茉莉花。宝玉又看了一回黛玉钓鱼，一回又俯在宝钗旁边说笑两句，一回又看袭人等吃螃蟹，自己也陪他饮两口酒。袭人又剥一壳肉给他吃。黛玉放下钓竿，走至座间，拿起那乌银梅花自斟壶来，拣了一个小小的海棠冻石蕉叶杯。丫鬟看见，知他要饮酒，忙着走上来斟。</a:t>
            </a:r>
            <a:r>
              <a:rPr lang="zh-CN" alt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91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一帮青年人的热闹与休闲生活多么快乐！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黛玉倚栏钓鱼，宝钗玩花掷蕊，湘云独自出神，迎春花下穿茉莉，探春、惜春、李纨柳下看鸥</a:t>
            </a:r>
            <a:r>
              <a:rPr lang="zh-CN" altLang="en-US" dirty="0" smtClean="0"/>
              <a:t>鹭，</a:t>
            </a:r>
            <a:r>
              <a:rPr lang="zh-CN" altLang="en-US" dirty="0"/>
              <a:t>可谓“绝妙一幅‘仕女图’”！前人有评曰：“描写众人情态参差错落，使阅者应接不暇，若仇十洲之</a:t>
            </a:r>
            <a:r>
              <a:rPr lang="en-US" altLang="zh-CN" dirty="0"/>
              <a:t>《</a:t>
            </a:r>
            <a:r>
              <a:rPr lang="zh-CN" altLang="en-US" dirty="0"/>
              <a:t>百美图</a:t>
            </a:r>
            <a:r>
              <a:rPr lang="en-US" altLang="zh-CN" dirty="0"/>
              <a:t>》</a:t>
            </a:r>
            <a:r>
              <a:rPr lang="zh-CN" altLang="en-US" dirty="0"/>
              <a:t>，转嫌肖形而不克肖神。”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05" y="3798668"/>
            <a:ext cx="3425780" cy="27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42" y="2082245"/>
            <a:ext cx="3529083" cy="45989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291" y="685800"/>
            <a:ext cx="7910709" cy="64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红楼梦</a:t>
            </a:r>
            <a:r>
              <a:rPr lang="en-US" altLang="zh-CN" dirty="0"/>
              <a:t>》</a:t>
            </a:r>
            <a:r>
              <a:rPr lang="zh-CN" altLang="en-US" dirty="0"/>
              <a:t>是一部充满诗情画意的小说，其中</a:t>
            </a:r>
            <a:r>
              <a:rPr lang="zh-CN" altLang="en-US" dirty="0" smtClean="0"/>
              <a:t>不少富有画面感的段落都把人物写得活灵活现；</a:t>
            </a:r>
            <a:r>
              <a:rPr lang="zh-CN" altLang="en-US" dirty="0"/>
              <a:t>更有不少</a:t>
            </a:r>
            <a:r>
              <a:rPr lang="zh-CN" altLang="en-US" dirty="0" smtClean="0"/>
              <a:t>段落通过“绘花绘雪”“逐物措置”等手法，使人与景相互</a:t>
            </a:r>
            <a:r>
              <a:rPr lang="zh-CN" altLang="en-US" dirty="0"/>
              <a:t>辉映</a:t>
            </a:r>
            <a:r>
              <a:rPr lang="zh-CN" altLang="en-US" dirty="0" smtClean="0"/>
              <a:t>，创造出“美如画”的意境，并有效地烘托了人物的性情。</a:t>
            </a:r>
            <a:r>
              <a:rPr lang="zh-CN" altLang="zh-CN" dirty="0"/>
              <a:t>曹雪芹不愧是一个深悟传统艺术之道的大家，他将运用书画艺术写人技法发挥得淋漓尽致，使得《红楼梦》在借助书画艺术原理凸显写人效果方面达到了前无古人的高度。</a:t>
            </a:r>
          </a:p>
          <a:p>
            <a:r>
              <a:rPr lang="en-US" altLang="zh-CN" dirty="0"/>
              <a:t> </a:t>
            </a:r>
            <a:endParaRPr lang="zh-CN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45" y="5112913"/>
            <a:ext cx="4455959" cy="15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这样一幕幕图景，初来乍到的黛玉仿佛看得非常仔细，映入他眼帘的主要是这样几件东西：皇帝题写的“荣禧堂”三个大字，东安郡王所撰的对联，以及隐含官宦之家早朝面圣的“待漏随朝墨龙大画”。小小年龄的黛玉姑娘是否能看出其中的暗示和玄机？“荣禧堂”匾额炫耀的是贾府的荣华富贵是仗着皇帝的恩宠，地位非常显赫；而那幅对联则似乎暗含着贾府末世即将到来的危机，有人论证其书写者“穆莳拜”乃谐音“末世败”，意味着贾府气数正在败落。</a:t>
            </a:r>
          </a:p>
        </p:txBody>
      </p:sp>
    </p:spTree>
    <p:extLst>
      <p:ext uri="{BB962C8B-B14F-4D97-AF65-F5344CB8AC3E}">
        <p14:creationId xmlns:p14="http://schemas.microsoft.com/office/powerpoint/2010/main" val="21559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901</TotalTime>
  <Words>8600</Words>
  <Application>Microsoft Office PowerPoint</Application>
  <PresentationFormat>宽屏</PresentationFormat>
  <Paragraphs>101</Paragraphs>
  <Slides>83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0" baseType="lpstr">
      <vt:lpstr>华文楷体</vt:lpstr>
      <vt:lpstr>隶书</vt:lpstr>
      <vt:lpstr>宋体</vt:lpstr>
      <vt:lpstr>Arial</vt:lpstr>
      <vt:lpstr>Franklin Gothic Book</vt:lpstr>
      <vt:lpstr>Times New Roman</vt:lpstr>
      <vt:lpstr>Crop</vt:lpstr>
      <vt:lpstr>第八讲</vt:lpstr>
      <vt:lpstr>PowerPoint 演示文稿</vt:lpstr>
      <vt:lpstr>雅物、娱品，文化符号</vt:lpstr>
      <vt:lpstr>三个问题</vt:lpstr>
      <vt:lpstr>一、《红楼梦》文本的书画植入</vt:lpstr>
      <vt:lpstr>PowerPoint 演示文稿</vt:lpstr>
      <vt:lpstr>在《红楼梦》中，随处可见到匾额、对联。第三回写黛玉进贾府，</vt:lpstr>
      <vt:lpstr>PowerPoint 演示文稿</vt:lpstr>
      <vt:lpstr>PowerPoint 演示文稿</vt:lpstr>
      <vt:lpstr>PowerPoint 演示文稿</vt:lpstr>
      <vt:lpstr>PowerPoint 演示文稿</vt:lpstr>
      <vt:lpstr>燃藜图</vt:lpstr>
      <vt:lpstr>PowerPoint 演示文稿</vt:lpstr>
      <vt:lpstr>PowerPoint 演示文稿</vt:lpstr>
      <vt:lpstr>PowerPoint 演示文稿</vt:lpstr>
      <vt:lpstr>PowerPoint 演示文稿</vt:lpstr>
      <vt:lpstr>无名的春宫画</vt:lpstr>
      <vt:lpstr>PowerPoint 演示文稿</vt:lpstr>
      <vt:lpstr>PowerPoint 演示文稿</vt:lpstr>
      <vt:lpstr>《烟雨图》</vt:lpstr>
      <vt:lpstr>PowerPoint 演示文稿</vt:lpstr>
      <vt:lpstr>PowerPoint 演示文稿</vt:lpstr>
      <vt:lpstr>《双艳图》</vt:lpstr>
      <vt:lpstr>PowerPoint 演示文稿</vt:lpstr>
      <vt:lpstr>PowerPoint 演示文稿</vt:lpstr>
      <vt:lpstr>PowerPoint 演示文稿</vt:lpstr>
      <vt:lpstr>二、《红楼梦》所叙述的书画活动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宝玉补练字</vt:lpstr>
      <vt:lpstr>PowerPoint 演示文稿</vt:lpstr>
      <vt:lpstr>PowerPoint 演示文稿</vt:lpstr>
      <vt:lpstr>PowerPoint 演示文稿</vt:lpstr>
      <vt:lpstr>PowerPoint 演示文稿</vt:lpstr>
      <vt:lpstr>惜春画大观园</vt:lpstr>
      <vt:lpstr>胸中有丘壑</vt:lpstr>
      <vt:lpstr>PowerPoint 演示文稿</vt:lpstr>
      <vt:lpstr>惜春画大观园</vt:lpstr>
      <vt:lpstr>PowerPoint 演示文稿</vt:lpstr>
      <vt:lpstr>PowerPoint 演示文稿</vt:lpstr>
      <vt:lpstr>PowerPoint 演示文稿</vt:lpstr>
      <vt:lpstr>宝钗论画</vt:lpstr>
      <vt:lpstr>中国绘画的种类：写意、工笔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惜春能否画好大观园？</vt:lpstr>
      <vt:lpstr>PowerPoint 演示文稿</vt:lpstr>
      <vt:lpstr>三、《红楼梦》蕴涵的画家笔意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宝钗扑蝶</vt:lpstr>
      <vt:lpstr>PowerPoint 演示文稿</vt:lpstr>
      <vt:lpstr>PowerPoint 演示文稿</vt:lpstr>
      <vt:lpstr>美人要和鲜花一起共眠</vt:lpstr>
      <vt:lpstr>PowerPoint 演示文稿</vt:lpstr>
      <vt:lpstr>PowerPoint 演示文稿</vt:lpstr>
      <vt:lpstr>PowerPoint 演示文稿</vt:lpstr>
      <vt:lpstr>PowerPoint 演示文稿</vt:lpstr>
      <vt:lpstr>踏雪寻梅</vt:lpstr>
      <vt:lpstr>PowerPoint 演示文稿</vt:lpstr>
      <vt:lpstr>PowerPoint 演示文稿</vt:lpstr>
      <vt:lpstr>PowerPoint 演示文稿</vt:lpstr>
      <vt:lpstr>PowerPoint 演示文稿</vt:lpstr>
      <vt:lpstr>一帮青年人的热闹与休闲生活多么快乐！</vt:lpstr>
      <vt:lpstr>PowerPoint 演示文稿</vt:lpstr>
      <vt:lpstr>小结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第八讲  《红楼梦》里说书画</dc:title>
  <dc:creator>李桂奎</dc:creator>
  <cp:lastModifiedBy>ICES</cp:lastModifiedBy>
  <cp:revision>38</cp:revision>
  <dcterms:created xsi:type="dcterms:W3CDTF">2017-10-18T05:03:58Z</dcterms:created>
  <dcterms:modified xsi:type="dcterms:W3CDTF">2024-09-04T07:41:52Z</dcterms:modified>
</cp:coreProperties>
</file>