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2"/>
    <p:sldId id="310" r:id="rId3"/>
    <p:sldId id="267" r:id="rId4"/>
    <p:sldId id="257" r:id="rId5"/>
    <p:sldId id="276" r:id="rId6"/>
    <p:sldId id="277" r:id="rId7"/>
    <p:sldId id="261" r:id="rId8"/>
    <p:sldId id="278" r:id="rId9"/>
    <p:sldId id="266" r:id="rId10"/>
    <p:sldId id="265" r:id="rId11"/>
    <p:sldId id="268" r:id="rId12"/>
    <p:sldId id="262" r:id="rId13"/>
    <p:sldId id="291" r:id="rId14"/>
    <p:sldId id="336" r:id="rId15"/>
    <p:sldId id="297" r:id="rId16"/>
    <p:sldId id="298" r:id="rId17"/>
    <p:sldId id="299" r:id="rId18"/>
    <p:sldId id="300" r:id="rId19"/>
    <p:sldId id="301" r:id="rId20"/>
    <p:sldId id="302" r:id="rId21"/>
    <p:sldId id="339" r:id="rId22"/>
    <p:sldId id="290" r:id="rId23"/>
    <p:sldId id="292" r:id="rId24"/>
    <p:sldId id="293" r:id="rId25"/>
    <p:sldId id="294" r:id="rId26"/>
    <p:sldId id="295" r:id="rId27"/>
    <p:sldId id="303" r:id="rId28"/>
    <p:sldId id="337" r:id="rId29"/>
    <p:sldId id="313" r:id="rId30"/>
    <p:sldId id="338" r:id="rId31"/>
    <p:sldId id="312" r:id="rId32"/>
  </p:sldIdLst>
  <p:sldSz cx="12192000" cy="6858000"/>
  <p:notesSz cx="6858000" cy="9144000"/>
  <p:custDataLst>
    <p:tags r:id="rId33"/>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95" userDrawn="1">
          <p15:clr>
            <a:srgbClr val="A4A3A4"/>
          </p15:clr>
        </p15:guide>
        <p15:guide id="2" pos="3841"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a:srgbClr val="DCDCDC"/>
    <a:srgbClr val="F0F0F0"/>
    <a:srgbClr val="E6E6E6"/>
    <a:srgbClr val="C8C8C8"/>
    <a:srgbClr val="FAFAFA"/>
    <a:srgbClr val="BEBEB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778" autoAdjust="0"/>
    <p:restoredTop sz="94660"/>
  </p:normalViewPr>
  <p:slideViewPr>
    <p:cSldViewPr snapToGrid="0" showGuides="1">
      <p:cViewPr varScale="1">
        <p:scale>
          <a:sx n="94" d="100"/>
          <a:sy n="94" d="100"/>
        </p:scale>
        <p:origin x="44" y="356"/>
      </p:cViewPr>
      <p:guideLst>
        <p:guide orient="horz" pos="2195"/>
        <p:guide pos="3841"/>
      </p:guideLst>
    </p:cSldViewPr>
  </p:slideViewPr>
  <p:notesTextViewPr>
    <p:cViewPr>
      <p:scale>
        <a:sx n="3" d="2"/>
        <a:sy n="3" d="2"/>
      </p:scale>
      <p:origin x="0" y="0"/>
    </p:cViewPr>
  </p:notesTextViewPr>
  <p:notesViewPr>
    <p:cSldViewPr snapToGrid="0">
      <p:cViewPr varScale="1">
        <p:scale>
          <a:sx n="92" d="100"/>
          <a:sy n="92" d="100"/>
        </p:scale>
        <p:origin x="2550"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3" Type="http://schemas.openxmlformats.org/officeDocument/2006/relationships/tags" Target="../tags/tag10.xml"/><Relationship Id="rId2" Type="http://schemas.openxmlformats.org/officeDocument/2006/relationships/tags" Target="../tags/tag9.xml"/><Relationship Id="rId1" Type="http://schemas.openxmlformats.org/officeDocument/2006/relationships/tags" Target="../tags/tag8.xml"/><Relationship Id="rId6" Type="http://schemas.openxmlformats.org/officeDocument/2006/relationships/slideMaster" Target="../slideMasters/slideMaster1.xml"/><Relationship Id="rId5" Type="http://schemas.openxmlformats.org/officeDocument/2006/relationships/tags" Target="../tags/tag12.xml"/><Relationship Id="rId4" Type="http://schemas.openxmlformats.org/officeDocument/2006/relationships/tags" Target="../tags/tag11.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57.xml"/><Relationship Id="rId2" Type="http://schemas.openxmlformats.org/officeDocument/2006/relationships/tags" Target="../tags/tag56.xml"/><Relationship Id="rId1" Type="http://schemas.openxmlformats.org/officeDocument/2006/relationships/tags" Target="../tags/tag55.xml"/><Relationship Id="rId5" Type="http://schemas.openxmlformats.org/officeDocument/2006/relationships/slideMaster" Target="../slideMasters/slideMaster1.xml"/><Relationship Id="rId4" Type="http://schemas.openxmlformats.org/officeDocument/2006/relationships/tags" Target="../tags/tag58.xml"/></Relationships>
</file>

<file path=ppt/slideLayouts/_rels/slideLayout11.xml.rels><?xml version="1.0" encoding="UTF-8" standalone="yes"?>
<Relationships xmlns="http://schemas.openxmlformats.org/package/2006/relationships"><Relationship Id="rId3" Type="http://schemas.openxmlformats.org/officeDocument/2006/relationships/tags" Target="../tags/tag61.xml"/><Relationship Id="rId2" Type="http://schemas.openxmlformats.org/officeDocument/2006/relationships/tags" Target="../tags/tag60.xml"/><Relationship Id="rId1" Type="http://schemas.openxmlformats.org/officeDocument/2006/relationships/tags" Target="../tags/tag59.xml"/><Relationship Id="rId6" Type="http://schemas.openxmlformats.org/officeDocument/2006/relationships/slideMaster" Target="../slideMasters/slideMaster1.xml"/><Relationship Id="rId5" Type="http://schemas.openxmlformats.org/officeDocument/2006/relationships/tags" Target="../tags/tag63.xml"/><Relationship Id="rId4" Type="http://schemas.openxmlformats.org/officeDocument/2006/relationships/tags" Target="../tags/tag6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15.xml"/><Relationship Id="rId2" Type="http://schemas.openxmlformats.org/officeDocument/2006/relationships/tags" Target="../tags/tag14.xml"/><Relationship Id="rId1" Type="http://schemas.openxmlformats.org/officeDocument/2006/relationships/tags" Target="../tags/tag13.xml"/><Relationship Id="rId6" Type="http://schemas.openxmlformats.org/officeDocument/2006/relationships/slideMaster" Target="../slideMasters/slideMaster1.xml"/><Relationship Id="rId5" Type="http://schemas.openxmlformats.org/officeDocument/2006/relationships/tags" Target="../tags/tag17.xml"/><Relationship Id="rId4" Type="http://schemas.openxmlformats.org/officeDocument/2006/relationships/tags" Target="../tags/tag16.xml"/></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0.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slideMaster" Target="../slideMasters/slideMaster1.xml"/><Relationship Id="rId5" Type="http://schemas.openxmlformats.org/officeDocument/2006/relationships/tags" Target="../tags/tag22.xml"/><Relationship Id="rId4" Type="http://schemas.openxmlformats.org/officeDocument/2006/relationships/tags" Target="../tags/tag21.xml"/></Relationships>
</file>

<file path=ppt/slideLayouts/_rels/slideLayout4.xml.rels><?xml version="1.0" encoding="UTF-8" standalone="yes"?>
<Relationships xmlns="http://schemas.openxmlformats.org/package/2006/relationships"><Relationship Id="rId3" Type="http://schemas.openxmlformats.org/officeDocument/2006/relationships/tags" Target="../tags/tag25.xml"/><Relationship Id="rId7" Type="http://schemas.openxmlformats.org/officeDocument/2006/relationships/slideMaster" Target="../slideMasters/slideMaster1.xml"/><Relationship Id="rId2" Type="http://schemas.openxmlformats.org/officeDocument/2006/relationships/tags" Target="../tags/tag24.xml"/><Relationship Id="rId1" Type="http://schemas.openxmlformats.org/officeDocument/2006/relationships/tags" Target="../tags/tag23.xml"/><Relationship Id="rId6" Type="http://schemas.openxmlformats.org/officeDocument/2006/relationships/tags" Target="../tags/tag28.xml"/><Relationship Id="rId5" Type="http://schemas.openxmlformats.org/officeDocument/2006/relationships/tags" Target="../tags/tag27.xml"/><Relationship Id="rId4" Type="http://schemas.openxmlformats.org/officeDocument/2006/relationships/tags" Target="../tags/tag26.xml"/></Relationships>
</file>

<file path=ppt/slideLayouts/_rels/slideLayout5.xml.rels><?xml version="1.0" encoding="UTF-8" standalone="yes"?>
<Relationships xmlns="http://schemas.openxmlformats.org/package/2006/relationships"><Relationship Id="rId8" Type="http://schemas.openxmlformats.org/officeDocument/2006/relationships/tags" Target="../tags/tag36.xml"/><Relationship Id="rId3" Type="http://schemas.openxmlformats.org/officeDocument/2006/relationships/tags" Target="../tags/tag31.xml"/><Relationship Id="rId7" Type="http://schemas.openxmlformats.org/officeDocument/2006/relationships/tags" Target="../tags/tag35.xml"/><Relationship Id="rId2" Type="http://schemas.openxmlformats.org/officeDocument/2006/relationships/tags" Target="../tags/tag30.xml"/><Relationship Id="rId1" Type="http://schemas.openxmlformats.org/officeDocument/2006/relationships/tags" Target="../tags/tag29.xml"/><Relationship Id="rId6" Type="http://schemas.openxmlformats.org/officeDocument/2006/relationships/tags" Target="../tags/tag34.xml"/><Relationship Id="rId5" Type="http://schemas.openxmlformats.org/officeDocument/2006/relationships/tags" Target="../tags/tag33.xml"/><Relationship Id="rId4" Type="http://schemas.openxmlformats.org/officeDocument/2006/relationships/tags" Target="../tags/tag32.xml"/><Relationship Id="rId9"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39.xml"/><Relationship Id="rId2" Type="http://schemas.openxmlformats.org/officeDocument/2006/relationships/tags" Target="../tags/tag38.xml"/><Relationship Id="rId1" Type="http://schemas.openxmlformats.org/officeDocument/2006/relationships/tags" Target="../tags/tag37.xml"/><Relationship Id="rId5" Type="http://schemas.openxmlformats.org/officeDocument/2006/relationships/slideMaster" Target="../slideMasters/slideMaster1.xml"/><Relationship Id="rId4" Type="http://schemas.openxmlformats.org/officeDocument/2006/relationships/tags" Target="../tags/tag40.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43.xml"/><Relationship Id="rId2" Type="http://schemas.openxmlformats.org/officeDocument/2006/relationships/tags" Target="../tags/tag42.xml"/><Relationship Id="rId1" Type="http://schemas.openxmlformats.org/officeDocument/2006/relationships/tags" Target="../tags/tag41.xml"/><Relationship Id="rId4"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46.xml"/><Relationship Id="rId7" Type="http://schemas.openxmlformats.org/officeDocument/2006/relationships/slideMaster" Target="../slideMasters/slideMaster1.xml"/><Relationship Id="rId2" Type="http://schemas.openxmlformats.org/officeDocument/2006/relationships/tags" Target="../tags/tag45.xml"/><Relationship Id="rId1" Type="http://schemas.openxmlformats.org/officeDocument/2006/relationships/tags" Target="../tags/tag44.xml"/><Relationship Id="rId6" Type="http://schemas.openxmlformats.org/officeDocument/2006/relationships/tags" Target="../tags/tag49.xml"/><Relationship Id="rId5" Type="http://schemas.openxmlformats.org/officeDocument/2006/relationships/tags" Target="../tags/tag48.xml"/><Relationship Id="rId4" Type="http://schemas.openxmlformats.org/officeDocument/2006/relationships/tags" Target="../tags/tag47.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52.xml"/><Relationship Id="rId2" Type="http://schemas.openxmlformats.org/officeDocument/2006/relationships/tags" Target="../tags/tag51.xml"/><Relationship Id="rId1" Type="http://schemas.openxmlformats.org/officeDocument/2006/relationships/tags" Target="../tags/tag50.xml"/><Relationship Id="rId6" Type="http://schemas.openxmlformats.org/officeDocument/2006/relationships/slideMaster" Target="../slideMasters/slideMaster1.xml"/><Relationship Id="rId5" Type="http://schemas.openxmlformats.org/officeDocument/2006/relationships/tags" Target="../tags/tag54.xml"/><Relationship Id="rId4" Type="http://schemas.openxmlformats.org/officeDocument/2006/relationships/tags" Target="../tags/tag53.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custDataLst>
              <p:tags r:id="rId1"/>
            </p:custDataLst>
          </p:nvPr>
        </p:nvSpPr>
        <p:spPr>
          <a:xfrm>
            <a:off x="1198800" y="914400"/>
            <a:ext cx="9799200" cy="2570400"/>
          </a:xfrm>
        </p:spPr>
        <p:txBody>
          <a:bodyPr lIns="90000" tIns="46800" rIns="90000" bIns="46800" anchor="b" anchorCtr="0">
            <a:normAutofit/>
          </a:bodyPr>
          <a:lstStyle>
            <a:lvl1pPr algn="ctr">
              <a:defRPr sz="6000"/>
            </a:lvl1pPr>
          </a:lstStyle>
          <a:p>
            <a:r>
              <a:rPr lang="zh-CN" altLang="en-US" dirty="0"/>
              <a:t>单击此处编辑母版标题样式</a:t>
            </a:r>
          </a:p>
        </p:txBody>
      </p:sp>
      <p:sp>
        <p:nvSpPr>
          <p:cNvPr id="3" name="副标题 2"/>
          <p:cNvSpPr>
            <a:spLocks noGrp="1"/>
          </p:cNvSpPr>
          <p:nvPr>
            <p:ph type="subTitle" idx="1"/>
            <p:custDataLst>
              <p:tags r:id="rId2"/>
            </p:custDataLst>
          </p:nvPr>
        </p:nvSpPr>
        <p:spPr>
          <a:xfrm>
            <a:off x="1198800" y="3560400"/>
            <a:ext cx="9799200" cy="1472400"/>
          </a:xfrm>
        </p:spPr>
        <p:txBody>
          <a:bodyPr lIns="90000" tIns="46800" rIns="90000" bIns="46800">
            <a:normAutofit/>
          </a:bodyPr>
          <a:lstStyle>
            <a:lvl1pPr marL="0" indent="0" algn="ctr">
              <a:lnSpc>
                <a:spcPct val="110000"/>
              </a:lnSpc>
              <a:buNone/>
              <a:defRPr sz="2400" spc="2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dirty="0"/>
              <a:t>单击此处编辑母版副标题样式</a:t>
            </a:r>
          </a:p>
        </p:txBody>
      </p:sp>
      <p:sp>
        <p:nvSpPr>
          <p:cNvPr id="16" name="日期占位符 15"/>
          <p:cNvSpPr>
            <a:spLocks noGrp="1"/>
          </p:cNvSpPr>
          <p:nvPr>
            <p:ph type="dt" sz="half" idx="10"/>
            <p:custDataLst>
              <p:tags r:id="rId3"/>
            </p:custDataLst>
          </p:nvPr>
        </p:nvSpPr>
        <p:spPr/>
        <p:txBody>
          <a:bodyPr/>
          <a:lstStyle/>
          <a:p>
            <a:fld id="{760FBDFE-C587-4B4C-A407-44438C67B59E}" type="datetimeFigureOut">
              <a:rPr lang="zh-CN" altLang="en-US" smtClean="0"/>
              <a:t>2024/8/29</a:t>
            </a:fld>
            <a:endParaRPr lang="zh-CN" altLang="en-US"/>
          </a:p>
        </p:txBody>
      </p:sp>
      <p:sp>
        <p:nvSpPr>
          <p:cNvPr id="17" name="页脚占位符 16"/>
          <p:cNvSpPr>
            <a:spLocks noGrp="1"/>
          </p:cNvSpPr>
          <p:nvPr>
            <p:ph type="ftr" sz="quarter" idx="11"/>
            <p:custDataLst>
              <p:tags r:id="rId4"/>
            </p:custDataLst>
          </p:nvPr>
        </p:nvSpPr>
        <p:spPr/>
        <p:txBody>
          <a:bodyPr/>
          <a:lstStyle/>
          <a:p>
            <a:endParaRPr lang="zh-CN" altLang="en-US" dirty="0"/>
          </a:p>
        </p:txBody>
      </p:sp>
      <p:sp>
        <p:nvSpPr>
          <p:cNvPr id="18" name="灯片编号占位符 17"/>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内容">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2024/8/29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7" name="内容占位符 6"/>
          <p:cNvSpPr>
            <a:spLocks noGrp="1"/>
          </p:cNvSpPr>
          <p:nvPr>
            <p:ph sz="quarter" idx="13"/>
            <p:custDataLst>
              <p:tags r:id="rId4"/>
            </p:custDataLst>
          </p:nvPr>
        </p:nvSpPr>
        <p:spPr>
          <a:xfrm>
            <a:off x="608400" y="774000"/>
            <a:ext cx="10972800" cy="5482800"/>
          </a:xfrm>
        </p:spPr>
        <p:txBody>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末尾幻灯片">
    <p:spTree>
      <p:nvGrpSpPr>
        <p:cNvPr id="1" name=""/>
        <p:cNvGrpSpPr/>
        <p:nvPr/>
      </p:nvGrpSpPr>
      <p:grpSpPr>
        <a:xfrm>
          <a:off x="0" y="0"/>
          <a:ext cx="0" cy="0"/>
          <a:chOff x="0" y="0"/>
          <a:chExt cx="0" cy="0"/>
        </a:xfrm>
      </p:grpSpPr>
      <p:sp>
        <p:nvSpPr>
          <p:cNvPr id="3" name="日期占位符 2"/>
          <p:cNvSpPr>
            <a:spLocks noGrp="1"/>
          </p:cNvSpPr>
          <p:nvPr>
            <p:ph type="dt" sz="half" idx="10"/>
            <p:custDataLst>
              <p:tags r:id="rId1"/>
            </p:custDataLst>
          </p:nvPr>
        </p:nvSpPr>
        <p:spPr/>
        <p:txBody>
          <a:bodyPr/>
          <a:lstStyle/>
          <a:p>
            <a:fld id="{760FBDFE-C587-4B4C-A407-44438C67B59E}" type="datetimeFigureOut">
              <a:rPr lang="zh-CN" altLang="en-US" smtClean="0"/>
              <a:t>2024/8/29</a:t>
            </a:fld>
            <a:endParaRPr lang="zh-CN" altLang="en-US"/>
          </a:p>
        </p:txBody>
      </p:sp>
      <p:sp>
        <p:nvSpPr>
          <p:cNvPr id="4" name="页脚占位符 3"/>
          <p:cNvSpPr>
            <a:spLocks noGrp="1"/>
          </p:cNvSpPr>
          <p:nvPr>
            <p:ph type="ftr" sz="quarter" idx="11"/>
            <p:custDataLst>
              <p:tags r:id="rId2"/>
            </p:custDataLst>
          </p:nvPr>
        </p:nvSpPr>
        <p:spPr/>
        <p:txBody>
          <a:bodyPr/>
          <a:lstStyle/>
          <a:p>
            <a:endParaRPr lang="zh-CN" altLang="en-US"/>
          </a:p>
        </p:txBody>
      </p:sp>
      <p:sp>
        <p:nvSpPr>
          <p:cNvPr id="5" name="灯片编号占位符 4"/>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
        <p:nvSpPr>
          <p:cNvPr id="2" name="标题 1"/>
          <p:cNvSpPr>
            <a:spLocks noGrp="1"/>
          </p:cNvSpPr>
          <p:nvPr>
            <p:ph type="title" hasCustomPrompt="1"/>
            <p:custDataLst>
              <p:tags r:id="rId4"/>
            </p:custDataLst>
          </p:nvPr>
        </p:nvSpPr>
        <p:spPr>
          <a:xfrm>
            <a:off x="1198800" y="2484000"/>
            <a:ext cx="9799200" cy="1018800"/>
          </a:xfrm>
        </p:spPr>
        <p:txBody>
          <a:bodyPr vert="horz" lIns="90000" tIns="46800" rIns="90000" bIns="46800" rtlCol="0" anchor="t" anchorCtr="0">
            <a:normAutofit/>
          </a:bodyPr>
          <a:lstStyle>
            <a:lvl1pPr algn="ctr">
              <a:defRPr sz="6000"/>
            </a:lvl1pPr>
          </a:lstStyle>
          <a:p>
            <a:pPr lvl="0"/>
            <a:r>
              <a:rPr lang="zh-CN" altLang="en-US"/>
              <a:t>单击此处编辑标题</a:t>
            </a:r>
          </a:p>
        </p:txBody>
      </p:sp>
      <p:sp>
        <p:nvSpPr>
          <p:cNvPr id="7" name="文本占位符 6"/>
          <p:cNvSpPr>
            <a:spLocks noGrp="1"/>
          </p:cNvSpPr>
          <p:nvPr>
            <p:ph type="body" sz="quarter" idx="13"/>
            <p:custDataLst>
              <p:tags r:id="rId5"/>
            </p:custDataLst>
          </p:nvPr>
        </p:nvSpPr>
        <p:spPr>
          <a:xfrm>
            <a:off x="1198800" y="3560400"/>
            <a:ext cx="9799200" cy="471600"/>
          </a:xfrm>
        </p:spPr>
        <p:txBody>
          <a:bodyPr lIns="90000" tIns="46800" rIns="90000" bIns="46800">
            <a:normAutofit/>
          </a:bodyPr>
          <a:lstStyle>
            <a:lvl1pPr algn="ctr">
              <a:lnSpc>
                <a:spcPct val="110000"/>
              </a:lnSpc>
              <a:buNone/>
              <a:defRPr sz="2400" spc="200"/>
            </a:lvl1pPr>
          </a:lstStyle>
          <a:p>
            <a:pPr lvl="0"/>
            <a:r>
              <a:rPr lang="zh-CN" altLang="en-US" dirty="0"/>
              <a:t>单击此处编辑母版文本样式</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内容占位符 2"/>
          <p:cNvSpPr>
            <a:spLocks noGrp="1"/>
          </p:cNvSpPr>
          <p:nvPr>
            <p:ph idx="1"/>
            <p:custDataLst>
              <p:tags r:id="rId2"/>
            </p:custDataLst>
          </p:nvPr>
        </p:nvSpPr>
        <p:spPr>
          <a:xfrm>
            <a:off x="608400" y="1490400"/>
            <a:ext cx="10969200" cy="4759200"/>
          </a:xfrm>
        </p:spPr>
        <p:txBody>
          <a:bodyPr vert="horz" lIns="90000" tIns="46800" rIns="90000" bIns="4680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2024/8/29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hasCustomPrompt="1"/>
            <p:custDataLst>
              <p:tags r:id="rId1"/>
            </p:custDataLst>
          </p:nvPr>
        </p:nvSpPr>
        <p:spPr>
          <a:xfrm>
            <a:off x="1990800" y="3848400"/>
            <a:ext cx="7768800" cy="766800"/>
          </a:xfrm>
        </p:spPr>
        <p:txBody>
          <a:bodyPr lIns="90000" tIns="46800" rIns="90000" bIns="46800" anchor="b" anchorCtr="0">
            <a:normAutofit/>
          </a:bodyPr>
          <a:lstStyle>
            <a:lvl1pPr>
              <a:defRPr sz="4400"/>
            </a:lvl1pPr>
          </a:lstStyle>
          <a:p>
            <a:r>
              <a:rPr lang="zh-CN" altLang="en-US" dirty="0"/>
              <a:t>单击此处编辑标题</a:t>
            </a:r>
          </a:p>
        </p:txBody>
      </p:sp>
      <p:sp>
        <p:nvSpPr>
          <p:cNvPr id="3" name="文本占位符 2"/>
          <p:cNvSpPr>
            <a:spLocks noGrp="1"/>
          </p:cNvSpPr>
          <p:nvPr>
            <p:ph type="body" idx="1" hasCustomPrompt="1"/>
            <p:custDataLst>
              <p:tags r:id="rId2"/>
            </p:custDataLst>
          </p:nvPr>
        </p:nvSpPr>
        <p:spPr>
          <a:xfrm>
            <a:off x="1990800" y="4615200"/>
            <a:ext cx="7768800" cy="867600"/>
          </a:xfrm>
        </p:spPr>
        <p:txBody>
          <a:bodyPr lIns="90000" tIns="46800" rIns="90000" bIns="46800">
            <a:normAutofit/>
          </a:bodyPr>
          <a:lstStyle>
            <a:lvl1pPr marL="0" indent="0">
              <a:buNone/>
              <a:defRPr sz="1800">
                <a:solidFill>
                  <a:schemeClr val="tx1">
                    <a:lumMod val="65000"/>
                    <a:lumOff val="3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dirty="0"/>
              <a:t>单击此处编辑文本</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2024/8/29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内容占位符 2"/>
          <p:cNvSpPr>
            <a:spLocks noGrp="1"/>
          </p:cNvSpPr>
          <p:nvPr>
            <p:ph sz="half" idx="1"/>
            <p:custDataLst>
              <p:tags r:id="rId2"/>
            </p:custDataLst>
          </p:nvPr>
        </p:nvSpPr>
        <p:spPr>
          <a:xfrm>
            <a:off x="608400" y="1501200"/>
            <a:ext cx="5176800" cy="4748400"/>
          </a:xfrm>
        </p:spPr>
        <p:txBody>
          <a:bodyPr vert="horz" lIns="90000" tIns="46800" rIns="90000" bIns="4680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custDataLst>
              <p:tags r:id="rId3"/>
            </p:custDataLst>
          </p:nvPr>
        </p:nvSpPr>
        <p:spPr>
          <a:xfrm>
            <a:off x="6411600" y="1501200"/>
            <a:ext cx="5176800" cy="4748400"/>
          </a:xfrm>
        </p:spPr>
        <p:txBody>
          <a:bodyPr lIns="90000" tIns="46800" rIns="90000" bIns="4680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5" name="日期占位符 4"/>
          <p:cNvSpPr>
            <a:spLocks noGrp="1"/>
          </p:cNvSpPr>
          <p:nvPr>
            <p:ph type="dt" sz="half" idx="10"/>
            <p:custDataLst>
              <p:tags r:id="rId4"/>
            </p:custDataLst>
          </p:nvPr>
        </p:nvSpPr>
        <p:spPr/>
        <p:txBody>
          <a:bodyPr/>
          <a:lstStyle/>
          <a:p>
            <a:fld id="{760FBDFE-C587-4B4C-A407-44438C67B59E}" type="datetimeFigureOut">
              <a:rPr lang="zh-CN" altLang="en-US" smtClean="0"/>
              <a:t>2024/8/29</a:t>
            </a:fld>
            <a:endParaRPr lang="zh-CN" altLang="en-US"/>
          </a:p>
        </p:txBody>
      </p:sp>
      <p:sp>
        <p:nvSpPr>
          <p:cNvPr id="6" name="页脚占位符 5"/>
          <p:cNvSpPr>
            <a:spLocks noGrp="1"/>
          </p:cNvSpPr>
          <p:nvPr>
            <p:ph type="ftr" sz="quarter" idx="11"/>
            <p:custDataLst>
              <p:tags r:id="rId5"/>
            </p:custDataLst>
          </p:nvPr>
        </p:nvSpPr>
        <p:spPr/>
        <p:txBody>
          <a:bodyPr/>
          <a:lstStyle/>
          <a:p>
            <a:endParaRPr lang="zh-CN" altLang="en-US"/>
          </a:p>
        </p:txBody>
      </p:sp>
      <p:sp>
        <p:nvSpPr>
          <p:cNvPr id="7" name="灯片编号占位符 6"/>
          <p:cNvSpPr>
            <a:spLocks noGrp="1"/>
          </p:cNvSpPr>
          <p:nvPr>
            <p:ph type="sldNum" sz="quarter" idx="12"/>
            <p:custDataLst>
              <p:tags r:id="rId6"/>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文本占位符 2"/>
          <p:cNvSpPr>
            <a:spLocks noGrp="1"/>
          </p:cNvSpPr>
          <p:nvPr>
            <p:ph type="body" idx="1" hasCustomPrompt="1"/>
            <p:custDataLst>
              <p:tags r:id="rId2"/>
            </p:custDataLst>
          </p:nvPr>
        </p:nvSpPr>
        <p:spPr>
          <a:xfrm>
            <a:off x="608400" y="1429200"/>
            <a:ext cx="5342400" cy="381600"/>
          </a:xfrm>
        </p:spPr>
        <p:txBody>
          <a:bodyPr lIns="101600" tIns="38100" rIns="76200" bIns="3810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dirty="0"/>
              <a:t>单击此处编辑文本</a:t>
            </a:r>
          </a:p>
        </p:txBody>
      </p:sp>
      <p:sp>
        <p:nvSpPr>
          <p:cNvPr id="4" name="内容占位符 3"/>
          <p:cNvSpPr>
            <a:spLocks noGrp="1"/>
          </p:cNvSpPr>
          <p:nvPr>
            <p:ph sz="half" idx="2"/>
            <p:custDataLst>
              <p:tags r:id="rId3"/>
            </p:custDataLst>
          </p:nvPr>
        </p:nvSpPr>
        <p:spPr>
          <a:xfrm>
            <a:off x="608400" y="1854000"/>
            <a:ext cx="5342400" cy="4395600"/>
          </a:xfrm>
        </p:spPr>
        <p:txBody>
          <a:bodyPr vert="horz" lIns="101600" tIns="0" rIns="82550" bIns="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hasCustomPrompt="1"/>
            <p:custDataLst>
              <p:tags r:id="rId4"/>
            </p:custDataLst>
          </p:nvPr>
        </p:nvSpPr>
        <p:spPr>
          <a:xfrm>
            <a:off x="6235750" y="1421729"/>
            <a:ext cx="5342400" cy="381600"/>
          </a:xfrm>
        </p:spPr>
        <p:txBody>
          <a:bodyPr vert="horz" lIns="101600" tIns="38100" rIns="76200" bIns="38100" rtlCol="0" anchor="t" anchorCtr="0">
            <a:normAutofit/>
          </a:bodyPr>
          <a:lstStyle>
            <a:lvl1pPr marL="0" indent="0">
              <a:lnSpc>
                <a:spcPct val="100000"/>
              </a:lnSpc>
              <a:buNone/>
              <a:defRPr sz="2000" b="1" spc="20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单击此处编辑文本</a:t>
            </a:r>
          </a:p>
        </p:txBody>
      </p:sp>
      <p:sp>
        <p:nvSpPr>
          <p:cNvPr id="6" name="内容占位符 5"/>
          <p:cNvSpPr>
            <a:spLocks noGrp="1"/>
          </p:cNvSpPr>
          <p:nvPr>
            <p:ph sz="quarter" idx="4"/>
            <p:custDataLst>
              <p:tags r:id="rId5"/>
            </p:custDataLst>
          </p:nvPr>
        </p:nvSpPr>
        <p:spPr>
          <a:xfrm>
            <a:off x="6235750" y="1854000"/>
            <a:ext cx="5342400" cy="4395600"/>
          </a:xfrm>
        </p:spPr>
        <p:txBody>
          <a:bodyPr vert="horz" lIns="101600" tIns="0" rIns="82550" bIns="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custDataLst>
              <p:tags r:id="rId6"/>
            </p:custDataLst>
          </p:nvPr>
        </p:nvSpPr>
        <p:spPr/>
        <p:txBody>
          <a:bodyPr/>
          <a:lstStyle/>
          <a:p>
            <a:fld id="{760FBDFE-C587-4B4C-A407-44438C67B59E}" type="datetimeFigureOut">
              <a:rPr lang="zh-CN" altLang="en-US" smtClean="0"/>
              <a:t>2024/8/29</a:t>
            </a:fld>
            <a:endParaRPr lang="zh-CN" altLang="en-US"/>
          </a:p>
        </p:txBody>
      </p:sp>
      <p:sp>
        <p:nvSpPr>
          <p:cNvPr id="8" name="页脚占位符 7"/>
          <p:cNvSpPr>
            <a:spLocks noGrp="1"/>
          </p:cNvSpPr>
          <p:nvPr>
            <p:ph type="ftr" sz="quarter" idx="11"/>
            <p:custDataLst>
              <p:tags r:id="rId7"/>
            </p:custDataLst>
          </p:nvPr>
        </p:nvSpPr>
        <p:spPr/>
        <p:txBody>
          <a:bodyPr/>
          <a:lstStyle/>
          <a:p>
            <a:endParaRPr lang="zh-CN" altLang="en-US"/>
          </a:p>
        </p:txBody>
      </p:sp>
      <p:sp>
        <p:nvSpPr>
          <p:cNvPr id="9" name="灯片编号占位符 8"/>
          <p:cNvSpPr>
            <a:spLocks noGrp="1"/>
          </p:cNvSpPr>
          <p:nvPr>
            <p:ph type="sldNum" sz="quarter" idx="12"/>
            <p:custDataLst>
              <p:tags r:id="rId8"/>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custDataLst>
              <p:tags r:id="rId1"/>
            </p:custDataLst>
          </p:nvPr>
        </p:nvSpPr>
        <p:spPr>
          <a:xfrm>
            <a:off x="608400" y="608400"/>
            <a:ext cx="10969200" cy="705600"/>
          </a:xfrm>
        </p:spPr>
        <p:txBody>
          <a:bodyPr vert="horz" lIns="90000" tIns="46800" rIns="90000" bIns="46800" rtlCol="0" anchor="ctr" anchorCtr="0">
            <a:normAutofit/>
          </a:bodyPr>
          <a:lstStyle/>
          <a:p>
            <a:pPr lvl="0"/>
            <a:r>
              <a:rPr lang="zh-CN" altLang="en-US"/>
              <a:t>单击此处编辑母版标题样式</a:t>
            </a:r>
          </a:p>
        </p:txBody>
      </p:sp>
      <p:sp>
        <p:nvSpPr>
          <p:cNvPr id="3" name="日期占位符 2"/>
          <p:cNvSpPr>
            <a:spLocks noGrp="1"/>
          </p:cNvSpPr>
          <p:nvPr>
            <p:ph type="dt" sz="half" idx="10"/>
            <p:custDataLst>
              <p:tags r:id="rId2"/>
            </p:custDataLst>
          </p:nvPr>
        </p:nvSpPr>
        <p:spPr/>
        <p:txBody>
          <a:bodyPr/>
          <a:lstStyle/>
          <a:p>
            <a:fld id="{760FBDFE-C587-4B4C-A407-44438C67B59E}" type="datetimeFigureOut">
              <a:rPr lang="zh-CN" altLang="en-US" smtClean="0"/>
              <a:t>2024/8/29</a:t>
            </a:fld>
            <a:endParaRPr lang="zh-CN" altLang="en-US"/>
          </a:p>
        </p:txBody>
      </p:sp>
      <p:sp>
        <p:nvSpPr>
          <p:cNvPr id="4" name="页脚占位符 3"/>
          <p:cNvSpPr>
            <a:spLocks noGrp="1"/>
          </p:cNvSpPr>
          <p:nvPr>
            <p:ph type="ftr" sz="quarter" idx="11"/>
            <p:custDataLst>
              <p:tags r:id="rId3"/>
            </p:custDataLst>
          </p:nvPr>
        </p:nvSpPr>
        <p:spPr/>
        <p:txBody>
          <a:bodyPr/>
          <a:lstStyle/>
          <a:p>
            <a:endParaRPr lang="zh-CN" altLang="en-US"/>
          </a:p>
        </p:txBody>
      </p:sp>
      <p:sp>
        <p:nvSpPr>
          <p:cNvPr id="5" name="灯片编号占位符 4"/>
          <p:cNvSpPr>
            <a:spLocks noGrp="1"/>
          </p:cNvSpPr>
          <p:nvPr>
            <p:ph type="sldNum" sz="quarter" idx="12"/>
            <p:custDataLst>
              <p:tags r:id="rId4"/>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custDataLst>
              <p:tags r:id="rId1"/>
            </p:custDataLst>
          </p:nvPr>
        </p:nvSpPr>
        <p:spPr/>
        <p:txBody>
          <a:bodyPr/>
          <a:lstStyle/>
          <a:p>
            <a:fld id="{760FBDFE-C587-4B4C-A407-44438C67B59E}" type="datetimeFigureOut">
              <a:rPr lang="zh-CN" altLang="en-US" smtClean="0"/>
              <a:t>2024/8/29</a:t>
            </a:fld>
            <a:endParaRPr lang="zh-CN" altLang="en-US"/>
          </a:p>
        </p:txBody>
      </p:sp>
      <p:sp>
        <p:nvSpPr>
          <p:cNvPr id="3" name="页脚占位符 2"/>
          <p:cNvSpPr>
            <a:spLocks noGrp="1"/>
          </p:cNvSpPr>
          <p:nvPr>
            <p:ph type="ftr" sz="quarter" idx="11"/>
            <p:custDataLst>
              <p:tags r:id="rId2"/>
            </p:custDataLst>
          </p:nvPr>
        </p:nvSpPr>
        <p:spPr/>
        <p:txBody>
          <a:bodyPr/>
          <a:lstStyle/>
          <a:p>
            <a:endParaRPr lang="zh-CN" altLang="en-US"/>
          </a:p>
        </p:txBody>
      </p:sp>
      <p:sp>
        <p:nvSpPr>
          <p:cNvPr id="4" name="灯片编号占位符 3"/>
          <p:cNvSpPr>
            <a:spLocks noGrp="1"/>
          </p:cNvSpPr>
          <p:nvPr>
            <p:ph type="sldNum" sz="quarter" idx="12"/>
            <p:custDataLst>
              <p:tags r:id="rId3"/>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3" name="图片占位符 2"/>
          <p:cNvSpPr>
            <a:spLocks noGrp="1"/>
          </p:cNvSpPr>
          <p:nvPr>
            <p:ph type="pic" idx="1"/>
            <p:custDataLst>
              <p:tags r:id="rId1"/>
            </p:custDataLst>
          </p:nvPr>
        </p:nvSpPr>
        <p:spPr>
          <a:xfrm>
            <a:off x="608400" y="1555200"/>
            <a:ext cx="5233077" cy="4608000"/>
          </a:xfrm>
        </p:spPr>
        <p:txBody>
          <a:bodyPr vert="horz" lIns="90000" tIns="46800" rIns="90000" bIns="46800" rtlCol="0">
            <a:normAutofit/>
          </a:bodyPr>
          <a:lstStyle>
            <a:lvl1pPr>
              <a:buNone/>
              <a:defRPr sz="1600"/>
            </a:lvl1pPr>
          </a:lstStyle>
          <a:p>
            <a:pPr lvl="0"/>
            <a:endParaRPr lang="zh-CN" altLang="en-US"/>
          </a:p>
        </p:txBody>
      </p:sp>
      <p:sp>
        <p:nvSpPr>
          <p:cNvPr id="4" name="文本占位符 3"/>
          <p:cNvSpPr>
            <a:spLocks noGrp="1"/>
          </p:cNvSpPr>
          <p:nvPr>
            <p:ph type="body" sz="half" idx="2"/>
            <p:custDataLst>
              <p:tags r:id="rId2"/>
            </p:custDataLst>
          </p:nvPr>
        </p:nvSpPr>
        <p:spPr>
          <a:xfrm>
            <a:off x="6350400" y="1555200"/>
            <a:ext cx="5227200" cy="4608000"/>
          </a:xfrm>
        </p:spPr>
        <p:txBody>
          <a:bodyPr vert="horz" lIns="90000" tIns="46800" rIns="90000" bIns="46800" rtlCol="0">
            <a:normAutofit/>
          </a:bodyPr>
          <a:lstStyle>
            <a:lvl1pPr>
              <a:buNone/>
              <a:defRPr sz="1600"/>
            </a:lvl1pPr>
          </a:lstStyle>
          <a:p>
            <a:pPr lvl="0"/>
            <a:r>
              <a:rPr lang="zh-CN" altLang="en-US"/>
              <a:t>单击此处编辑母版文本样式</a:t>
            </a:r>
          </a:p>
        </p:txBody>
      </p:sp>
      <p:sp>
        <p:nvSpPr>
          <p:cNvPr id="5" name="日期占位符 4"/>
          <p:cNvSpPr>
            <a:spLocks noGrp="1"/>
          </p:cNvSpPr>
          <p:nvPr>
            <p:ph type="dt" sz="half" idx="10"/>
            <p:custDataLst>
              <p:tags r:id="rId3"/>
            </p:custDataLst>
          </p:nvPr>
        </p:nvSpPr>
        <p:spPr/>
        <p:txBody>
          <a:bodyPr/>
          <a:lstStyle/>
          <a:p>
            <a:fld id="{9EFD9D74-47D9-4702-A33C-335B63B48DBF}" type="datetimeFigureOut">
              <a:rPr lang="zh-CN" altLang="en-US" smtClean="0"/>
              <a:t>2024/8/29</a:t>
            </a:fld>
            <a:endParaRPr lang="zh-CN" altLang="en-US" dirty="0"/>
          </a:p>
        </p:txBody>
      </p:sp>
      <p:sp>
        <p:nvSpPr>
          <p:cNvPr id="6" name="页脚占位符 5"/>
          <p:cNvSpPr>
            <a:spLocks noGrp="1"/>
          </p:cNvSpPr>
          <p:nvPr>
            <p:ph type="ftr" sz="quarter" idx="11"/>
            <p:custDataLst>
              <p:tags r:id="rId4"/>
            </p:custDataLst>
          </p:nvPr>
        </p:nvSpPr>
        <p:spPr/>
        <p:txBody>
          <a:bodyPr/>
          <a:lstStyle/>
          <a:p>
            <a:endParaRPr lang="zh-CN" altLang="en-US" dirty="0"/>
          </a:p>
        </p:txBody>
      </p:sp>
      <p:sp>
        <p:nvSpPr>
          <p:cNvPr id="7" name="灯片编号占位符 6"/>
          <p:cNvSpPr>
            <a:spLocks noGrp="1"/>
          </p:cNvSpPr>
          <p:nvPr>
            <p:ph type="sldNum" sz="quarter" idx="12"/>
            <p:custDataLst>
              <p:tags r:id="rId5"/>
            </p:custDataLst>
          </p:nvPr>
        </p:nvSpPr>
        <p:spPr/>
        <p:txBody>
          <a:bodyPr/>
          <a:lstStyle/>
          <a:p>
            <a:fld id="{FABC47A4-756D-490B-A52F-7D9E2C9FC05F}" type="slidenum">
              <a:rPr lang="zh-CN" altLang="en-US" smtClean="0"/>
              <a:t>‹#›</a:t>
            </a:fld>
            <a:endParaRPr lang="zh-CN" altLang="en-US"/>
          </a:p>
        </p:txBody>
      </p:sp>
      <p:sp>
        <p:nvSpPr>
          <p:cNvPr id="9" name="标题 8"/>
          <p:cNvSpPr>
            <a:spLocks noGrp="1"/>
          </p:cNvSpPr>
          <p:nvPr>
            <p:ph type="title"/>
            <p:custDataLst>
              <p:tags r:id="rId6"/>
            </p:custDataLst>
          </p:nvPr>
        </p:nvSpPr>
        <p:spPr/>
        <p:txBody>
          <a:bodyPr/>
          <a:lstStyle/>
          <a:p>
            <a:r>
              <a:rPr lang="zh-CN" altLang="en-US"/>
              <a:t>单击此处编辑母版标题样式</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hasCustomPrompt="1"/>
            <p:custDataLst>
              <p:tags r:id="rId1"/>
            </p:custDataLst>
          </p:nvPr>
        </p:nvSpPr>
        <p:spPr>
          <a:xfrm>
            <a:off x="10234800" y="914400"/>
            <a:ext cx="1044000" cy="5029200"/>
          </a:xfrm>
        </p:spPr>
        <p:txBody>
          <a:bodyPr vert="eaVert" lIns="90000" tIns="46800" rIns="90000" bIns="46800" rtlCol="0" anchor="ctr" anchorCtr="0">
            <a:normAutofit/>
          </a:bodyPr>
          <a:lstStyle>
            <a:lvl1pPr>
              <a:buNone/>
              <a:defRPr sz="2800"/>
            </a:lvl1pPr>
          </a:lstStyle>
          <a:p>
            <a:pPr lvl="0"/>
            <a:r>
              <a:rPr lang="zh-CN" altLang="en-US"/>
              <a:t>单击此处编辑标题</a:t>
            </a:r>
          </a:p>
        </p:txBody>
      </p:sp>
      <p:sp>
        <p:nvSpPr>
          <p:cNvPr id="3" name="竖排文字占位符 2"/>
          <p:cNvSpPr>
            <a:spLocks noGrp="1"/>
          </p:cNvSpPr>
          <p:nvPr>
            <p:ph type="body" orient="vert" idx="1"/>
            <p:custDataLst>
              <p:tags r:id="rId2"/>
            </p:custDataLst>
          </p:nvPr>
        </p:nvSpPr>
        <p:spPr>
          <a:xfrm>
            <a:off x="914400" y="914400"/>
            <a:ext cx="9169200" cy="5029200"/>
          </a:xfrm>
        </p:spPr>
        <p:txBody>
          <a:bodyPr vert="eaVert" lIns="46800" tIns="46800" rIns="46800" bIns="46800"/>
          <a:lstStyle>
            <a:lvl1pPr marL="228600" indent="-228600">
              <a:spcAft>
                <a:spcPts val="1000"/>
              </a:spcAft>
              <a:defRPr spc="300"/>
            </a:lvl1pPr>
            <a:lvl2pPr marL="685800" indent="-228600">
              <a:defRPr spc="300"/>
            </a:lvl2pPr>
            <a:lvl3pPr marL="1143000" indent="-228600">
              <a:defRPr spc="300"/>
            </a:lvl3pPr>
            <a:lvl4pPr marL="1600200" indent="-228600">
              <a:defRPr spc="300"/>
            </a:lvl4pPr>
            <a:lvl5pPr marL="2057400" indent="-228600">
              <a:defRPr spc="300"/>
            </a:lvl5p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10"/>
            <p:custDataLst>
              <p:tags r:id="rId3"/>
            </p:custDataLst>
          </p:nvPr>
        </p:nvSpPr>
        <p:spPr/>
        <p:txBody>
          <a:bodyPr/>
          <a:lstStyle/>
          <a:p>
            <a:fld id="{760FBDFE-C587-4B4C-A407-44438C67B59E}" type="datetimeFigureOut">
              <a:rPr lang="zh-CN" altLang="en-US" smtClean="0"/>
              <a:t>2024/8/29</a:t>
            </a:fld>
            <a:endParaRPr lang="zh-CN" altLang="en-US"/>
          </a:p>
        </p:txBody>
      </p:sp>
      <p:sp>
        <p:nvSpPr>
          <p:cNvPr id="5" name="页脚占位符 4"/>
          <p:cNvSpPr>
            <a:spLocks noGrp="1"/>
          </p:cNvSpPr>
          <p:nvPr>
            <p:ph type="ftr" sz="quarter" idx="11"/>
            <p:custDataLst>
              <p:tags r:id="rId4"/>
            </p:custDataLst>
          </p:nvPr>
        </p:nvSpPr>
        <p:spPr/>
        <p:txBody>
          <a:bodyPr/>
          <a:lstStyle/>
          <a:p>
            <a:endParaRPr lang="zh-CN" altLang="en-US"/>
          </a:p>
        </p:txBody>
      </p:sp>
      <p:sp>
        <p:nvSpPr>
          <p:cNvPr id="6" name="灯片编号占位符 5"/>
          <p:cNvSpPr>
            <a:spLocks noGrp="1"/>
          </p:cNvSpPr>
          <p:nvPr>
            <p:ph type="sldNum" sz="quarter" idx="12"/>
            <p:custDataLst>
              <p:tags r:id="rId5"/>
            </p:custDataLst>
          </p:nvPr>
        </p:nvSpPr>
        <p:spPr/>
        <p:txBody>
          <a:bodyPr/>
          <a:lstStyle/>
          <a:p>
            <a:fld id="{49AE70B2-8BF9-45C0-BB95-33D1B9D3A854}"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ags" Target="../tags/tag2.xml"/><Relationship Id="rId18" Type="http://schemas.openxmlformats.org/officeDocument/2006/relationships/tags" Target="../tags/tag7.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17"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tags" Target="../tags/tag5.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ags" Target="../tags/tag4.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ags" Target="../tags/tag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custDataLst>
              <p:tags r:id="rId14"/>
            </p:custDataLst>
          </p:nvPr>
        </p:nvSpPr>
        <p:spPr>
          <a:xfrm>
            <a:off x="608400" y="608400"/>
            <a:ext cx="10969200" cy="705600"/>
          </a:xfrm>
          <a:prstGeom prst="rect">
            <a:avLst/>
          </a:prstGeom>
        </p:spPr>
        <p:txBody>
          <a:bodyPr vert="horz" lIns="90170" tIns="46990" rIns="90170" bIns="46990" rtlCol="0" anchor="ctr" anchorCtr="0">
            <a:normAutofit/>
          </a:bodyPr>
          <a:lstStyle/>
          <a:p>
            <a:r>
              <a:rPr lang="zh-CN" altLang="en-US" dirty="0"/>
              <a:t>单击此处编辑母版标题样式</a:t>
            </a:r>
          </a:p>
        </p:txBody>
      </p:sp>
      <p:sp>
        <p:nvSpPr>
          <p:cNvPr id="3" name="文本占位符 2"/>
          <p:cNvSpPr>
            <a:spLocks noGrp="1"/>
          </p:cNvSpPr>
          <p:nvPr>
            <p:ph type="body" idx="1"/>
            <p:custDataLst>
              <p:tags r:id="rId15"/>
            </p:custDataLst>
          </p:nvPr>
        </p:nvSpPr>
        <p:spPr>
          <a:xfrm>
            <a:off x="608400" y="1490400"/>
            <a:ext cx="10969200" cy="4759200"/>
          </a:xfrm>
          <a:prstGeom prst="rect">
            <a:avLst/>
          </a:prstGeom>
        </p:spPr>
        <p:txBody>
          <a:bodyPr vert="horz" lIns="90000" tIns="46800" rIns="90000" bIns="46800" rtlCol="0">
            <a:normAutofit/>
          </a:bodyPr>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p>
        </p:txBody>
      </p:sp>
      <p:sp>
        <p:nvSpPr>
          <p:cNvPr id="4" name="日期占位符 3"/>
          <p:cNvSpPr>
            <a:spLocks noGrp="1"/>
          </p:cNvSpPr>
          <p:nvPr>
            <p:ph type="dt" sz="half" idx="2"/>
            <p:custDataLst>
              <p:tags r:id="rId16"/>
            </p:custDataLst>
          </p:nvPr>
        </p:nvSpPr>
        <p:spPr>
          <a:xfrm>
            <a:off x="612000" y="6314400"/>
            <a:ext cx="2700000" cy="316800"/>
          </a:xfrm>
          <a:prstGeom prst="rect">
            <a:avLst/>
          </a:prstGeom>
        </p:spPr>
        <p:txBody>
          <a:bodyPr vert="horz" lIns="91440" tIns="45720" rIns="91440" bIns="45720" rtlCol="0" anchor="ctr">
            <a:normAutofit/>
          </a:bodyPr>
          <a:lstStyle>
            <a:lvl1pPr algn="l">
              <a:defRPr sz="1000" baseline="0">
                <a:solidFill>
                  <a:schemeClr val="tx1">
                    <a:tint val="75000"/>
                  </a:schemeClr>
                </a:solidFill>
              </a:defRPr>
            </a:lvl1pPr>
          </a:lstStyle>
          <a:p>
            <a:fld id="{760FBDFE-C587-4B4C-A407-44438C67B59E}" type="datetimeFigureOut">
              <a:rPr lang="zh-CN" altLang="en-US" smtClean="0"/>
              <a:t>2024/8/29</a:t>
            </a:fld>
            <a:endParaRPr lang="zh-CN" altLang="en-US"/>
          </a:p>
        </p:txBody>
      </p:sp>
      <p:sp>
        <p:nvSpPr>
          <p:cNvPr id="5" name="页脚占位符 4"/>
          <p:cNvSpPr>
            <a:spLocks noGrp="1"/>
          </p:cNvSpPr>
          <p:nvPr>
            <p:ph type="ftr" sz="quarter" idx="3"/>
            <p:custDataLst>
              <p:tags r:id="rId17"/>
            </p:custDataLst>
          </p:nvPr>
        </p:nvSpPr>
        <p:spPr>
          <a:xfrm>
            <a:off x="4116000" y="6314400"/>
            <a:ext cx="3960000" cy="316800"/>
          </a:xfrm>
          <a:prstGeom prst="rect">
            <a:avLst/>
          </a:prstGeom>
        </p:spPr>
        <p:txBody>
          <a:bodyPr vert="horz" lIns="91440" tIns="45720" rIns="91440" bIns="45720" rtlCol="0" anchor="ctr">
            <a:normAutofit/>
          </a:bodyPr>
          <a:lstStyle>
            <a:lvl1pPr algn="ctr">
              <a:defRPr sz="1000" baseline="0">
                <a:solidFill>
                  <a:schemeClr val="tx1">
                    <a:tint val="75000"/>
                  </a:schemeClr>
                </a:solidFill>
              </a:defRPr>
            </a:lvl1pPr>
          </a:lstStyle>
          <a:p>
            <a:endParaRPr lang="zh-CN" altLang="en-US" dirty="0"/>
          </a:p>
        </p:txBody>
      </p:sp>
      <p:sp>
        <p:nvSpPr>
          <p:cNvPr id="6" name="灯片编号占位符 5"/>
          <p:cNvSpPr>
            <a:spLocks noGrp="1"/>
          </p:cNvSpPr>
          <p:nvPr>
            <p:ph type="sldNum" sz="quarter" idx="4"/>
            <p:custDataLst>
              <p:tags r:id="rId18"/>
            </p:custDataLst>
          </p:nvPr>
        </p:nvSpPr>
        <p:spPr>
          <a:xfrm>
            <a:off x="8877600" y="6314400"/>
            <a:ext cx="2700000" cy="316800"/>
          </a:xfrm>
          <a:prstGeom prst="rect">
            <a:avLst/>
          </a:prstGeom>
        </p:spPr>
        <p:txBody>
          <a:bodyPr vert="horz" lIns="91440" tIns="45720" rIns="91440" bIns="45720" rtlCol="0" anchor="ctr">
            <a:normAutofit/>
          </a:bodyPr>
          <a:lstStyle>
            <a:lvl1pPr algn="r">
              <a:defRPr sz="1000" baseline="0">
                <a:solidFill>
                  <a:schemeClr val="tx1">
                    <a:tint val="75000"/>
                  </a:schemeClr>
                </a:solidFill>
              </a:defRPr>
            </a:lvl1pPr>
          </a:lstStyle>
          <a:p>
            <a:fld id="{49AE70B2-8BF9-45C0-BB95-33D1B9D3A854}" type="slidenum">
              <a:rPr lang="zh-CN" altLang="en-US" smtClean="0"/>
              <a:t>‹#›</a:t>
            </a:fld>
            <a:endParaRPr lang="zh-CN" altLang="en-US" dirty="0"/>
          </a:p>
        </p:txBody>
      </p:sp>
    </p:spTree>
    <p:custDataLst>
      <p:tags r:id="rId13"/>
    </p:custData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fontAlgn="auto" latinLnBrk="0" hangingPunct="1">
        <a:lnSpc>
          <a:spcPct val="100000"/>
        </a:lnSpc>
        <a:spcBef>
          <a:spcPct val="0"/>
        </a:spcBef>
        <a:buNone/>
        <a:defRPr sz="3600" b="0" u="none" strike="noStrike" kern="1200" cap="none" spc="300" normalizeH="0" baseline="0">
          <a:solidFill>
            <a:schemeClr val="tx1">
              <a:lumMod val="85000"/>
              <a:lumOff val="15000"/>
            </a:schemeClr>
          </a:solidFill>
          <a:uFillTx/>
          <a:latin typeface="+mj-lt"/>
          <a:ea typeface="+mj-ea"/>
          <a:cs typeface="+mj-cs"/>
        </a:defRPr>
      </a:lvl1pPr>
    </p:titleStyle>
    <p:bodyStyle>
      <a:lvl1pPr marL="228600" indent="-228600" algn="l" defTabSz="914400" rtl="0" eaLnBrk="1" fontAlgn="auto" latinLnBrk="0" hangingPunct="1">
        <a:lnSpc>
          <a:spcPct val="130000"/>
        </a:lnSpc>
        <a:spcBef>
          <a:spcPts val="0"/>
        </a:spcBef>
        <a:spcAft>
          <a:spcPts val="1000"/>
        </a:spcAft>
        <a:buFont typeface="Arial" panose="020B0604020202020204" pitchFamily="34" charset="0"/>
        <a:buChar char="●"/>
        <a:defRPr sz="1800" u="none" strike="noStrike" kern="1200" cap="none" spc="150" normalizeH="0" baseline="0">
          <a:solidFill>
            <a:schemeClr val="tx1">
              <a:lumMod val="65000"/>
              <a:lumOff val="35000"/>
            </a:schemeClr>
          </a:solidFill>
          <a:uFillTx/>
          <a:latin typeface="+mn-lt"/>
          <a:ea typeface="+mn-ea"/>
          <a:cs typeface="+mn-cs"/>
        </a:defRPr>
      </a:lvl1pPr>
      <a:lvl2pPr marL="685800" indent="-228600" algn="l" defTabSz="914400" rtl="0" eaLnBrk="1" fontAlgn="auto" latinLnBrk="0" hangingPunct="1">
        <a:lnSpc>
          <a:spcPct val="120000"/>
        </a:lnSpc>
        <a:spcBef>
          <a:spcPts val="0"/>
        </a:spcBef>
        <a:spcAft>
          <a:spcPts val="600"/>
        </a:spcAft>
        <a:buFont typeface="Arial" panose="020B0604020202020204" pitchFamily="34" charset="0"/>
        <a:buChar char="●"/>
        <a:tabLst>
          <a:tab pos="1609725" algn="l"/>
          <a:tab pos="1609725" algn="l"/>
          <a:tab pos="1609725" algn="l"/>
          <a:tab pos="1609725" algn="l"/>
        </a:tabLst>
        <a:defRPr sz="1600" u="none" strike="noStrike" kern="1200" cap="none" spc="150" normalizeH="0" baseline="0">
          <a:solidFill>
            <a:schemeClr val="tx1">
              <a:lumMod val="65000"/>
              <a:lumOff val="35000"/>
            </a:schemeClr>
          </a:solidFill>
          <a:uFillTx/>
          <a:latin typeface="+mn-lt"/>
          <a:ea typeface="+mn-ea"/>
          <a:cs typeface="+mn-cs"/>
        </a:defRPr>
      </a:lvl2pPr>
      <a:lvl3pPr marL="1143000" indent="-228600" algn="l" defTabSz="914400" rtl="0" eaLnBrk="1" fontAlgn="auto" latinLnBrk="0" hangingPunct="1">
        <a:lnSpc>
          <a:spcPct val="120000"/>
        </a:lnSpc>
        <a:spcBef>
          <a:spcPts val="0"/>
        </a:spcBef>
        <a:spcAft>
          <a:spcPts val="600"/>
        </a:spcAft>
        <a:buFont typeface="Arial" panose="020B0604020202020204" pitchFamily="34" charset="0"/>
        <a:buChar char="●"/>
        <a:defRPr sz="1600" u="none" strike="noStrike" kern="1200" cap="none" spc="150" normalizeH="0" baseline="0">
          <a:solidFill>
            <a:schemeClr val="tx1">
              <a:lumMod val="65000"/>
              <a:lumOff val="35000"/>
            </a:schemeClr>
          </a:solidFill>
          <a:uFillTx/>
          <a:latin typeface="+mn-lt"/>
          <a:ea typeface="+mn-ea"/>
          <a:cs typeface="+mn-cs"/>
        </a:defRPr>
      </a:lvl3pPr>
      <a:lvl4pPr marL="1600200" indent="-228600" algn="l" defTabSz="914400" rtl="0" eaLnBrk="1" fontAlgn="auto" latinLnBrk="0" hangingPunct="1">
        <a:lnSpc>
          <a:spcPct val="120000"/>
        </a:lnSpc>
        <a:spcBef>
          <a:spcPts val="0"/>
        </a:spcBef>
        <a:spcAft>
          <a:spcPts val="300"/>
        </a:spcAft>
        <a:buFont typeface="Wingdings" panose="05000000000000000000" charset="0"/>
        <a:buChar char=""/>
        <a:defRPr sz="1400" u="none" strike="noStrike" kern="1200" cap="none" spc="150" normalizeH="0" baseline="0">
          <a:solidFill>
            <a:schemeClr val="tx1">
              <a:lumMod val="65000"/>
              <a:lumOff val="35000"/>
            </a:schemeClr>
          </a:solidFill>
          <a:uFillTx/>
          <a:latin typeface="+mn-lt"/>
          <a:ea typeface="+mn-ea"/>
          <a:cs typeface="+mn-cs"/>
        </a:defRPr>
      </a:lvl4pPr>
      <a:lvl5pPr marL="2057400" indent="-228600" algn="l" defTabSz="914400" rtl="0" eaLnBrk="1" fontAlgn="auto" latinLnBrk="0" hangingPunct="1">
        <a:lnSpc>
          <a:spcPct val="120000"/>
        </a:lnSpc>
        <a:spcBef>
          <a:spcPts val="0"/>
        </a:spcBef>
        <a:spcAft>
          <a:spcPts val="300"/>
        </a:spcAft>
        <a:buFont typeface="Arial" panose="020B0604020202020204" pitchFamily="34" charset="0"/>
        <a:buChar char="•"/>
        <a:defRPr sz="1400" u="none" strike="noStrike" kern="1200" cap="none" spc="150" normalizeH="0" baseline="0">
          <a:solidFill>
            <a:schemeClr val="tx1">
              <a:lumMod val="65000"/>
              <a:lumOff val="35000"/>
            </a:schemeClr>
          </a:solidFill>
          <a:uFillTx/>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5.xml"/><Relationship Id="rId1" Type="http://schemas.openxmlformats.org/officeDocument/2006/relationships/tags" Target="../tags/tag64.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3.xml"/><Relationship Id="rId1" Type="http://schemas.openxmlformats.org/officeDocument/2006/relationships/tags" Target="../tags/tag82.xml"/></Relationships>
</file>

<file path=ppt/slides/_rels/slide1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5.xml"/><Relationship Id="rId1" Type="http://schemas.openxmlformats.org/officeDocument/2006/relationships/tags" Target="../tags/tag84.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7.xml"/><Relationship Id="rId1" Type="http://schemas.openxmlformats.org/officeDocument/2006/relationships/tags" Target="../tags/tag86.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9.xml"/><Relationship Id="rId1" Type="http://schemas.openxmlformats.org/officeDocument/2006/relationships/tags" Target="../tags/tag88.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1.xml"/><Relationship Id="rId1" Type="http://schemas.openxmlformats.org/officeDocument/2006/relationships/tags" Target="../tags/tag90.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3.xml"/><Relationship Id="rId1" Type="http://schemas.openxmlformats.org/officeDocument/2006/relationships/tags" Target="../tags/tag92.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7.xml"/><Relationship Id="rId1" Type="http://schemas.openxmlformats.org/officeDocument/2006/relationships/tags" Target="../tags/tag96.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9.xml"/><Relationship Id="rId1" Type="http://schemas.openxmlformats.org/officeDocument/2006/relationships/tags" Target="../tags/tag98.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1.xml"/><Relationship Id="rId1" Type="http://schemas.openxmlformats.org/officeDocument/2006/relationships/tags" Target="../tags/tag100.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7.xml"/><Relationship Id="rId1" Type="http://schemas.openxmlformats.org/officeDocument/2006/relationships/tags" Target="../tags/tag66.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3.xml"/><Relationship Id="rId1" Type="http://schemas.openxmlformats.org/officeDocument/2006/relationships/tags" Target="../tags/tag102.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5.xml"/><Relationship Id="rId1" Type="http://schemas.openxmlformats.org/officeDocument/2006/relationships/tags" Target="../tags/tag104.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7.xml"/><Relationship Id="rId1" Type="http://schemas.openxmlformats.org/officeDocument/2006/relationships/tags" Target="../tags/tag106.xml"/></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09.xml"/><Relationship Id="rId1" Type="http://schemas.openxmlformats.org/officeDocument/2006/relationships/tags" Target="../tags/tag108.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11.xml"/><Relationship Id="rId1" Type="http://schemas.openxmlformats.org/officeDocument/2006/relationships/tags" Target="../tags/tag110.xml"/></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13.xml"/><Relationship Id="rId1" Type="http://schemas.openxmlformats.org/officeDocument/2006/relationships/tags" Target="../tags/tag112.xml"/></Relationships>
</file>

<file path=ppt/slides/_rels/slide2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15.xml"/><Relationship Id="rId1" Type="http://schemas.openxmlformats.org/officeDocument/2006/relationships/tags" Target="../tags/tag114.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17.xml"/><Relationship Id="rId1" Type="http://schemas.openxmlformats.org/officeDocument/2006/relationships/tags" Target="../tags/tag116.xml"/></Relationships>
</file>

<file path=ppt/slides/_rels/slide2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19.xml"/><Relationship Id="rId1" Type="http://schemas.openxmlformats.org/officeDocument/2006/relationships/tags" Target="../tags/tag118.xml"/></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21.xml"/><Relationship Id="rId1" Type="http://schemas.openxmlformats.org/officeDocument/2006/relationships/tags" Target="../tags/tag120.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69.xml"/><Relationship Id="rId1" Type="http://schemas.openxmlformats.org/officeDocument/2006/relationships/tags" Target="../tags/tag68.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23.xml"/><Relationship Id="rId1" Type="http://schemas.openxmlformats.org/officeDocument/2006/relationships/tags" Target="../tags/tag122.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25.xml"/><Relationship Id="rId1" Type="http://schemas.openxmlformats.org/officeDocument/2006/relationships/tags" Target="../tags/tag124.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1.xml"/><Relationship Id="rId1" Type="http://schemas.openxmlformats.org/officeDocument/2006/relationships/tags" Target="../tags/tag70.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3.xml"/><Relationship Id="rId1" Type="http://schemas.openxmlformats.org/officeDocument/2006/relationships/tags" Target="../tags/tag7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5.xml"/><Relationship Id="rId1" Type="http://schemas.openxmlformats.org/officeDocument/2006/relationships/tags" Target="../tags/tag74.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7.xml"/><Relationship Id="rId1" Type="http://schemas.openxmlformats.org/officeDocument/2006/relationships/tags" Target="../tags/tag76.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79.xml"/><Relationship Id="rId1" Type="http://schemas.openxmlformats.org/officeDocument/2006/relationships/tags" Target="../tags/tag7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81.xml"/><Relationship Id="rId1" Type="http://schemas.openxmlformats.org/officeDocument/2006/relationships/tags" Target="../tags/tag8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p:txBody>
          <a:bodyPr>
            <a:normAutofit/>
          </a:bodyPr>
          <a:lstStyle/>
          <a:p>
            <a:pPr>
              <a:lnSpc>
                <a:spcPct val="150000"/>
              </a:lnSpc>
            </a:pPr>
            <a:r>
              <a:rPr lang="zh-CN" altLang="en-US" sz="3555" b="1" dirty="0">
                <a:solidFill>
                  <a:srgbClr val="FF0000"/>
                </a:solidFill>
                <a:latin typeface="仿宋" panose="02010609060101010101" charset="-122"/>
                <a:ea typeface="仿宋" panose="02010609060101010101" charset="-122"/>
                <a:cs typeface="仿宋" panose="02010609060101010101" charset="-122"/>
              </a:rPr>
              <a:t>第三章 </a:t>
            </a:r>
            <a:r>
              <a:rPr lang="en-US" altLang="zh-CN" sz="3555" b="1" dirty="0">
                <a:solidFill>
                  <a:srgbClr val="FF0000"/>
                </a:solidFill>
                <a:latin typeface="仿宋" panose="02010609060101010101" charset="-122"/>
                <a:ea typeface="仿宋" panose="02010609060101010101" charset="-122"/>
                <a:cs typeface="仿宋" panose="02010609060101010101" charset="-122"/>
              </a:rPr>
              <a:t>“</a:t>
            </a:r>
            <a:r>
              <a:rPr lang="zh-CN" altLang="zh-CN" sz="3555" b="1" dirty="0">
                <a:solidFill>
                  <a:srgbClr val="FF0000"/>
                </a:solidFill>
                <a:latin typeface="仿宋" panose="02010609060101010101" charset="-122"/>
                <a:ea typeface="仿宋" panose="02010609060101010101" charset="-122"/>
                <a:cs typeface="仿宋" panose="02010609060101010101" charset="-122"/>
              </a:rPr>
              <a:t>两个结合</a:t>
            </a:r>
            <a:r>
              <a:rPr lang="en-US" altLang="zh-CN" sz="3555" b="1" dirty="0">
                <a:solidFill>
                  <a:srgbClr val="FF0000"/>
                </a:solidFill>
                <a:latin typeface="仿宋" panose="02010609060101010101" charset="-122"/>
                <a:ea typeface="仿宋" panose="02010609060101010101" charset="-122"/>
                <a:cs typeface="仿宋" panose="02010609060101010101" charset="-122"/>
              </a:rPr>
              <a:t>”</a:t>
            </a:r>
            <a:r>
              <a:rPr lang="zh-CN" altLang="zh-CN" sz="3555" b="1" dirty="0">
                <a:solidFill>
                  <a:srgbClr val="FF0000"/>
                </a:solidFill>
                <a:latin typeface="仿宋" panose="02010609060101010101" charset="-122"/>
                <a:ea typeface="仿宋" panose="02010609060101010101" charset="-122"/>
                <a:cs typeface="仿宋" panose="02010609060101010101" charset="-122"/>
              </a:rPr>
              <a:t>拓展中国特色</a:t>
            </a:r>
            <a:br>
              <a:rPr lang="zh-CN" altLang="zh-CN" sz="3555" b="1" dirty="0">
                <a:solidFill>
                  <a:srgbClr val="FF0000"/>
                </a:solidFill>
                <a:latin typeface="仿宋" panose="02010609060101010101" charset="-122"/>
                <a:ea typeface="仿宋" panose="02010609060101010101" charset="-122"/>
                <a:cs typeface="仿宋" panose="02010609060101010101" charset="-122"/>
              </a:rPr>
            </a:br>
            <a:r>
              <a:rPr lang="zh-CN" altLang="zh-CN" sz="3555" b="1" dirty="0">
                <a:solidFill>
                  <a:srgbClr val="FF0000"/>
                </a:solidFill>
                <a:latin typeface="仿宋" panose="02010609060101010101" charset="-122"/>
                <a:ea typeface="仿宋" panose="02010609060101010101" charset="-122"/>
                <a:cs typeface="仿宋" panose="02010609060101010101" charset="-122"/>
              </a:rPr>
              <a:t>社会主义文化发展道路</a:t>
            </a:r>
          </a:p>
        </p:txBody>
      </p:sp>
    </p:spTree>
    <p:custDataLst>
      <p:tags r:id="rId1"/>
    </p:custData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968375" y="191135"/>
            <a:ext cx="10454640" cy="5854700"/>
          </a:xfrm>
        </p:spPr>
        <p:txBody>
          <a:bodyPr>
            <a:normAutofit fontScale="90000"/>
          </a:bodyPr>
          <a:lstStyle/>
          <a:p>
            <a:pPr algn="l">
              <a:lnSpc>
                <a:spcPct val="150000"/>
              </a:lnSpc>
            </a:pPr>
            <a:r>
              <a:rPr lang="en-US" altLang="zh-CN" sz="3555" b="1">
                <a:solidFill>
                  <a:srgbClr val="FF0000"/>
                </a:solidFill>
                <a:latin typeface="仿宋" panose="02010609060101010101" charset="-122"/>
                <a:ea typeface="仿宋" panose="02010609060101010101" charset="-122"/>
                <a:cs typeface="仿宋" panose="02010609060101010101" charset="-122"/>
              </a:rPr>
              <a:t>3</a:t>
            </a:r>
            <a:r>
              <a:rPr lang="zh-CN" altLang="en-US" sz="3555" b="1">
                <a:solidFill>
                  <a:srgbClr val="FF0000"/>
                </a:solidFill>
                <a:latin typeface="仿宋" panose="02010609060101010101" charset="-122"/>
                <a:ea typeface="仿宋" panose="02010609060101010101" charset="-122"/>
                <a:cs typeface="仿宋" panose="02010609060101010101" charset="-122"/>
              </a:rPr>
              <a:t>、邓小平</a:t>
            </a:r>
            <a:r>
              <a:rPr lang="en-US" altLang="zh-CN" sz="3555" b="1">
                <a:solidFill>
                  <a:srgbClr val="FF0000"/>
                </a:solidFill>
                <a:latin typeface="仿宋" panose="02010609060101010101" charset="-122"/>
                <a:ea typeface="仿宋" panose="02010609060101010101" charset="-122"/>
                <a:cs typeface="仿宋" panose="02010609060101010101" charset="-122"/>
                <a:sym typeface="+mn-ea"/>
              </a:rPr>
              <a:t>“</a:t>
            </a:r>
            <a:r>
              <a:rPr lang="zh-CN" altLang="en-US" sz="3555" b="1">
                <a:solidFill>
                  <a:srgbClr val="FF0000"/>
                </a:solidFill>
                <a:latin typeface="仿宋" panose="02010609060101010101" charset="-122"/>
                <a:ea typeface="仿宋" panose="02010609060101010101" charset="-122"/>
                <a:cs typeface="仿宋" panose="02010609060101010101" charset="-122"/>
                <a:sym typeface="+mn-ea"/>
              </a:rPr>
              <a:t>解放思想、实事求是</a:t>
            </a:r>
            <a:r>
              <a:rPr lang="en-US" altLang="zh-CN" sz="3555" b="1">
                <a:solidFill>
                  <a:srgbClr val="FF0000"/>
                </a:solidFill>
                <a:latin typeface="仿宋" panose="02010609060101010101" charset="-122"/>
                <a:ea typeface="仿宋" panose="02010609060101010101" charset="-122"/>
                <a:cs typeface="仿宋" panose="02010609060101010101" charset="-122"/>
                <a:sym typeface="+mn-ea"/>
              </a:rPr>
              <a:t>”</a:t>
            </a:r>
            <a:br>
              <a:rPr lang="zh-CN" altLang="en-US" sz="3555" b="1">
                <a:solidFill>
                  <a:srgbClr val="FF0000"/>
                </a:solidFill>
                <a:latin typeface="仿宋" panose="02010609060101010101" charset="-122"/>
                <a:ea typeface="仿宋" panose="02010609060101010101" charset="-122"/>
                <a:cs typeface="仿宋" panose="02010609060101010101" charset="-122"/>
              </a:rPr>
            </a:br>
            <a:r>
              <a:rPr lang="en-US" altLang="zh-CN" sz="3555" b="1">
                <a:solidFill>
                  <a:srgbClr val="FF0000"/>
                </a:solidFill>
                <a:latin typeface="仿宋" panose="02010609060101010101" charset="-122"/>
                <a:ea typeface="仿宋" panose="02010609060101010101" charset="-122"/>
                <a:cs typeface="仿宋" panose="02010609060101010101" charset="-122"/>
              </a:rPr>
              <a:t>   </a:t>
            </a:r>
            <a:r>
              <a:rPr lang="zh-CN" altLang="en-US" sz="3110">
                <a:solidFill>
                  <a:srgbClr val="FF0000"/>
                </a:solidFill>
                <a:latin typeface="仿宋" panose="02010609060101010101" charset="-122"/>
                <a:ea typeface="仿宋" panose="02010609060101010101" charset="-122"/>
                <a:cs typeface="仿宋" panose="02010609060101010101" charset="-122"/>
              </a:rPr>
              <a:t>（1）1982年，邓小平在党的十二大开幕词中继续强调，“把马克思主义的普遍真理同我国的具体实际结合起来，走自己的道路”。（</a:t>
            </a:r>
            <a:r>
              <a:rPr lang="en-US" altLang="zh-CN" sz="3110">
                <a:solidFill>
                  <a:srgbClr val="FF0000"/>
                </a:solidFill>
                <a:latin typeface="仿宋" panose="02010609060101010101" charset="-122"/>
                <a:ea typeface="仿宋" panose="02010609060101010101" charset="-122"/>
                <a:cs typeface="仿宋" panose="02010609060101010101" charset="-122"/>
              </a:rPr>
              <a:t>2</a:t>
            </a:r>
            <a:r>
              <a:rPr lang="zh-CN" altLang="en-US" sz="3110">
                <a:solidFill>
                  <a:srgbClr val="FF0000"/>
                </a:solidFill>
                <a:latin typeface="仿宋" panose="02010609060101010101" charset="-122"/>
                <a:ea typeface="仿宋" panose="02010609060101010101" charset="-122"/>
                <a:cs typeface="仿宋" panose="02010609060101010101" charset="-122"/>
              </a:rPr>
              <a:t>）解放思想、实事求是。“双百”方针“对我们国家有深远的影响，对我们党有极大的好处，对发展马克思列宁主义有很大的好处”，否则“思想要僵死起来，马克思主义要衰退”。同时，“必须大胆地吸收和借鉴人类社会创造的一切文明成果”。</a:t>
            </a:r>
          </a:p>
        </p:txBody>
      </p:sp>
    </p:spTree>
    <p:custDataLst>
      <p:tags r:id="rId1"/>
    </p:custData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243330" y="565150"/>
            <a:ext cx="9799320" cy="5354955"/>
          </a:xfrm>
        </p:spPr>
        <p:txBody>
          <a:bodyPr>
            <a:normAutofit fontScale="90000"/>
          </a:bodyPr>
          <a:lstStyle/>
          <a:p>
            <a:pPr algn="l">
              <a:lnSpc>
                <a:spcPct val="150000"/>
              </a:lnSpc>
            </a:pPr>
            <a:r>
              <a:rPr lang="en-US" altLang="zh-CN" sz="3555" b="1">
                <a:solidFill>
                  <a:srgbClr val="FF0000"/>
                </a:solidFill>
                <a:latin typeface="仿宋" panose="02010609060101010101" charset="-122"/>
                <a:ea typeface="仿宋" panose="02010609060101010101" charset="-122"/>
                <a:cs typeface="仿宋" panose="02010609060101010101" charset="-122"/>
                <a:sym typeface="+mn-ea"/>
              </a:rPr>
              <a:t>3</a:t>
            </a:r>
            <a:r>
              <a:rPr lang="zh-CN" altLang="en-US" sz="3555" b="1">
                <a:solidFill>
                  <a:srgbClr val="FF0000"/>
                </a:solidFill>
                <a:latin typeface="仿宋" panose="02010609060101010101" charset="-122"/>
                <a:ea typeface="仿宋" panose="02010609060101010101" charset="-122"/>
                <a:cs typeface="仿宋" panose="02010609060101010101" charset="-122"/>
                <a:sym typeface="+mn-ea"/>
              </a:rPr>
              <a:t>、邓小平</a:t>
            </a:r>
            <a:r>
              <a:rPr lang="en-US" altLang="zh-CN" sz="3555" b="1">
                <a:solidFill>
                  <a:srgbClr val="FF0000"/>
                </a:solidFill>
                <a:latin typeface="仿宋" panose="02010609060101010101" charset="-122"/>
                <a:ea typeface="仿宋" panose="02010609060101010101" charset="-122"/>
                <a:cs typeface="仿宋" panose="02010609060101010101" charset="-122"/>
                <a:sym typeface="+mn-ea"/>
              </a:rPr>
              <a:t>“</a:t>
            </a:r>
            <a:r>
              <a:rPr lang="zh-CN" altLang="en-US" sz="3555" b="1">
                <a:solidFill>
                  <a:srgbClr val="FF0000"/>
                </a:solidFill>
                <a:latin typeface="仿宋" panose="02010609060101010101" charset="-122"/>
                <a:ea typeface="仿宋" panose="02010609060101010101" charset="-122"/>
                <a:cs typeface="仿宋" panose="02010609060101010101" charset="-122"/>
                <a:sym typeface="+mn-ea"/>
              </a:rPr>
              <a:t>解放思想、实事求是</a:t>
            </a:r>
            <a:r>
              <a:rPr lang="en-US" altLang="zh-CN" sz="3555" b="1">
                <a:solidFill>
                  <a:srgbClr val="FF0000"/>
                </a:solidFill>
                <a:latin typeface="仿宋" panose="02010609060101010101" charset="-122"/>
                <a:ea typeface="仿宋" panose="02010609060101010101" charset="-122"/>
                <a:cs typeface="仿宋" panose="02010609060101010101" charset="-122"/>
                <a:sym typeface="+mn-ea"/>
              </a:rPr>
              <a:t>”</a:t>
            </a:r>
            <a:br>
              <a:rPr lang="zh-CN" altLang="en-US" sz="3555" b="1">
                <a:solidFill>
                  <a:srgbClr val="FF0000"/>
                </a:solidFill>
                <a:latin typeface="仿宋" panose="02010609060101010101" charset="-122"/>
                <a:ea typeface="仿宋" panose="02010609060101010101" charset="-122"/>
                <a:cs typeface="仿宋" panose="02010609060101010101" charset="-122"/>
              </a:rPr>
            </a:br>
            <a:r>
              <a:rPr lang="zh-CN" altLang="en-US" sz="3110">
                <a:solidFill>
                  <a:srgbClr val="FF0000"/>
                </a:solidFill>
                <a:latin typeface="仿宋" panose="02010609060101010101" charset="-122"/>
                <a:ea typeface="仿宋" panose="02010609060101010101" charset="-122"/>
                <a:cs typeface="仿宋" panose="02010609060101010101" charset="-122"/>
              </a:rPr>
              <a:t>（</a:t>
            </a:r>
            <a:r>
              <a:rPr lang="en-US" altLang="zh-CN" sz="3110">
                <a:solidFill>
                  <a:srgbClr val="FF0000"/>
                </a:solidFill>
                <a:latin typeface="仿宋" panose="02010609060101010101" charset="-122"/>
                <a:ea typeface="仿宋" panose="02010609060101010101" charset="-122"/>
                <a:cs typeface="仿宋" panose="02010609060101010101" charset="-122"/>
              </a:rPr>
              <a:t>3</a:t>
            </a:r>
            <a:r>
              <a:rPr lang="zh-CN" altLang="en-US" sz="3110">
                <a:solidFill>
                  <a:srgbClr val="FF0000"/>
                </a:solidFill>
                <a:latin typeface="仿宋" panose="02010609060101010101" charset="-122"/>
                <a:ea typeface="仿宋" panose="02010609060101010101" charset="-122"/>
                <a:cs typeface="仿宋" panose="02010609060101010101" charset="-122"/>
              </a:rPr>
              <a:t>）在文化建设的原则中，他强调“老祖宗”不能丢，但必须根据时代的变化，说“老祖宗”没有说出的“新话”《邓小平文选》第3卷，第369页）老祖宗就是马克思列宁主义、毛泽东思想的基本原理，就是对共产主义、社会主义的基本信念。一个时期以来，我们对共产主义的宣传是削弱了。</a:t>
            </a:r>
            <a:br>
              <a:rPr lang="zh-CN" altLang="en-US" sz="3110">
                <a:solidFill>
                  <a:srgbClr val="FF0000"/>
                </a:solidFill>
                <a:latin typeface="仿宋" panose="02010609060101010101" charset="-122"/>
                <a:ea typeface="仿宋" panose="02010609060101010101" charset="-122"/>
                <a:cs typeface="仿宋" panose="02010609060101010101" charset="-122"/>
              </a:rPr>
            </a:br>
            <a:r>
              <a:rPr lang="zh-CN" altLang="en-US" sz="3110">
                <a:solidFill>
                  <a:srgbClr val="FF0000"/>
                </a:solidFill>
                <a:latin typeface="仿宋" panose="02010609060101010101" charset="-122"/>
                <a:ea typeface="仿宋" panose="02010609060101010101" charset="-122"/>
                <a:cs typeface="仿宋" panose="02010609060101010101" charset="-122"/>
              </a:rPr>
              <a:t> </a:t>
            </a:r>
            <a:r>
              <a:rPr lang="en-US" altLang="zh-CN" sz="3110">
                <a:solidFill>
                  <a:srgbClr val="FF0000"/>
                </a:solidFill>
                <a:latin typeface="仿宋" panose="02010609060101010101" charset="-122"/>
                <a:ea typeface="仿宋" panose="02010609060101010101" charset="-122"/>
                <a:cs typeface="仿宋" panose="02010609060101010101" charset="-122"/>
              </a:rPr>
              <a:t>   </a:t>
            </a:r>
            <a:r>
              <a:rPr lang="zh-CN" altLang="en-US" sz="3110">
                <a:solidFill>
                  <a:srgbClr val="FF0000"/>
                </a:solidFill>
                <a:latin typeface="仿宋" panose="02010609060101010101" charset="-122"/>
                <a:ea typeface="仿宋" panose="02010609060101010101" charset="-122"/>
                <a:cs typeface="仿宋" panose="02010609060101010101" charset="-122"/>
              </a:rPr>
              <a:t>江泽民：</a:t>
            </a:r>
            <a:r>
              <a:rPr lang="zh-CN" altLang="en-US" sz="3110" b="1">
                <a:solidFill>
                  <a:srgbClr val="FF0000"/>
                </a:solidFill>
                <a:latin typeface="仿宋" panose="02010609060101010101" charset="-122"/>
                <a:ea typeface="仿宋" panose="02010609060101010101" charset="-122"/>
                <a:cs typeface="仿宋" panose="02010609060101010101" charset="-122"/>
              </a:rPr>
              <a:t>与时俱进</a:t>
            </a:r>
            <a:r>
              <a:rPr lang="zh-CN" altLang="en-US" sz="3110">
                <a:solidFill>
                  <a:srgbClr val="FF0000"/>
                </a:solidFill>
                <a:latin typeface="仿宋" panose="02010609060101010101" charset="-122"/>
                <a:ea typeface="仿宋" panose="02010609060101010101" charset="-122"/>
                <a:cs typeface="仿宋" panose="02010609060101010101" charset="-122"/>
              </a:rPr>
              <a:t>；胡锦涛：</a:t>
            </a:r>
            <a:r>
              <a:rPr lang="zh-CN" altLang="en-US" sz="3110" b="1">
                <a:solidFill>
                  <a:srgbClr val="FF0000"/>
                </a:solidFill>
                <a:latin typeface="仿宋" panose="02010609060101010101" charset="-122"/>
                <a:ea typeface="仿宋" panose="02010609060101010101" charset="-122"/>
                <a:cs typeface="仿宋" panose="02010609060101010101" charset="-122"/>
              </a:rPr>
              <a:t>求真务实</a:t>
            </a:r>
          </a:p>
        </p:txBody>
      </p:sp>
    </p:spTree>
    <p:custDataLst>
      <p:tags r:id="rId1"/>
    </p:custData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196340" y="73025"/>
            <a:ext cx="9799320" cy="5921375"/>
          </a:xfrm>
        </p:spPr>
        <p:txBody>
          <a:bodyPr>
            <a:normAutofit fontScale="90000"/>
          </a:bodyPr>
          <a:lstStyle/>
          <a:p>
            <a:pPr algn="l">
              <a:lnSpc>
                <a:spcPct val="150000"/>
              </a:lnSpc>
            </a:pPr>
            <a:r>
              <a:rPr lang="en-US" altLang="zh-CN" sz="3555" b="1">
                <a:solidFill>
                  <a:srgbClr val="FF0000"/>
                </a:solidFill>
                <a:latin typeface="仿宋" panose="02010609060101010101" charset="-122"/>
                <a:ea typeface="仿宋" panose="02010609060101010101" charset="-122"/>
                <a:cs typeface="仿宋" panose="02010609060101010101" charset="-122"/>
              </a:rPr>
              <a:t>4</a:t>
            </a:r>
            <a:r>
              <a:rPr lang="zh-CN" altLang="en-US" sz="3555" b="1">
                <a:solidFill>
                  <a:srgbClr val="FF0000"/>
                </a:solidFill>
                <a:latin typeface="仿宋" panose="02010609060101010101" charset="-122"/>
                <a:ea typeface="仿宋" panose="02010609060101010101" charset="-122"/>
                <a:cs typeface="仿宋" panose="02010609060101010101" charset="-122"/>
              </a:rPr>
              <a:t>、习近平总书记的</a:t>
            </a:r>
            <a:r>
              <a:rPr lang="en-US" altLang="zh-CN" sz="3555" b="1">
                <a:solidFill>
                  <a:srgbClr val="FF0000"/>
                </a:solidFill>
                <a:latin typeface="仿宋" panose="02010609060101010101" charset="-122"/>
                <a:ea typeface="仿宋" panose="02010609060101010101" charset="-122"/>
                <a:cs typeface="仿宋" panose="02010609060101010101" charset="-122"/>
              </a:rPr>
              <a:t>“</a:t>
            </a:r>
            <a:r>
              <a:rPr lang="zh-CN" altLang="en-US" sz="3555" b="1">
                <a:solidFill>
                  <a:srgbClr val="FF0000"/>
                </a:solidFill>
                <a:latin typeface="仿宋" panose="02010609060101010101" charset="-122"/>
                <a:ea typeface="仿宋" panose="02010609060101010101" charset="-122"/>
                <a:cs typeface="仿宋" panose="02010609060101010101" charset="-122"/>
              </a:rPr>
              <a:t>两个结合</a:t>
            </a:r>
            <a:r>
              <a:rPr lang="en-US" altLang="zh-CN" sz="3555" b="1">
                <a:solidFill>
                  <a:srgbClr val="FF0000"/>
                </a:solidFill>
                <a:latin typeface="仿宋" panose="02010609060101010101" charset="-122"/>
                <a:ea typeface="仿宋" panose="02010609060101010101" charset="-122"/>
                <a:cs typeface="仿宋" panose="02010609060101010101" charset="-122"/>
              </a:rPr>
              <a:t>”</a:t>
            </a:r>
            <a:r>
              <a:rPr lang="zh-CN" altLang="en-US" sz="3555" b="1">
                <a:solidFill>
                  <a:srgbClr val="FF0000"/>
                </a:solidFill>
                <a:latin typeface="仿宋" panose="02010609060101010101" charset="-122"/>
                <a:ea typeface="仿宋" panose="02010609060101010101" charset="-122"/>
                <a:cs typeface="仿宋" panose="02010609060101010101" charset="-122"/>
              </a:rPr>
              <a:t>思想</a:t>
            </a:r>
            <a:br>
              <a:rPr lang="zh-CN" altLang="en-US" sz="3555" b="1">
                <a:solidFill>
                  <a:srgbClr val="FF0000"/>
                </a:solidFill>
                <a:latin typeface="仿宋" panose="02010609060101010101" charset="-122"/>
                <a:ea typeface="仿宋" panose="02010609060101010101" charset="-122"/>
                <a:cs typeface="仿宋" panose="02010609060101010101" charset="-122"/>
              </a:rPr>
            </a:br>
            <a:r>
              <a:rPr lang="en-US" altLang="zh-CN" sz="3555" b="1">
                <a:solidFill>
                  <a:srgbClr val="FF0000"/>
                </a:solidFill>
                <a:latin typeface="仿宋" panose="02010609060101010101" charset="-122"/>
                <a:ea typeface="仿宋" panose="02010609060101010101" charset="-122"/>
                <a:cs typeface="仿宋" panose="02010609060101010101" charset="-122"/>
              </a:rPr>
              <a:t>   </a:t>
            </a:r>
            <a:r>
              <a:rPr lang="zh-CN" altLang="en-US" sz="3555" b="1">
                <a:solidFill>
                  <a:srgbClr val="FF0000"/>
                </a:solidFill>
                <a:latin typeface="仿宋" panose="02010609060101010101" charset="-122"/>
                <a:ea typeface="仿宋" panose="02010609060101010101" charset="-122"/>
                <a:cs typeface="仿宋" panose="02010609060101010101" charset="-122"/>
              </a:rPr>
              <a:t>（</a:t>
            </a:r>
            <a:r>
              <a:rPr lang="en-US" altLang="zh-CN" sz="3555" b="1">
                <a:solidFill>
                  <a:srgbClr val="FF0000"/>
                </a:solidFill>
                <a:latin typeface="仿宋" panose="02010609060101010101" charset="-122"/>
                <a:ea typeface="仿宋" panose="02010609060101010101" charset="-122"/>
                <a:cs typeface="仿宋" panose="02010609060101010101" charset="-122"/>
              </a:rPr>
              <a:t>1</a:t>
            </a:r>
            <a:r>
              <a:rPr lang="zh-CN" altLang="en-US" sz="3555" b="1">
                <a:solidFill>
                  <a:srgbClr val="FF0000"/>
                </a:solidFill>
                <a:latin typeface="仿宋" panose="02010609060101010101" charset="-122"/>
                <a:ea typeface="仿宋" panose="02010609060101010101" charset="-122"/>
                <a:cs typeface="仿宋" panose="02010609060101010101" charset="-122"/>
              </a:rPr>
              <a:t>）</a:t>
            </a:r>
            <a:r>
              <a:rPr lang="en-US" altLang="zh-CN" sz="3555" b="1">
                <a:solidFill>
                  <a:srgbClr val="FF0000"/>
                </a:solidFill>
                <a:latin typeface="仿宋" panose="02010609060101010101" charset="-122"/>
                <a:ea typeface="仿宋" panose="02010609060101010101" charset="-122"/>
                <a:cs typeface="仿宋" panose="02010609060101010101" charset="-122"/>
              </a:rPr>
              <a:t> </a:t>
            </a:r>
            <a:r>
              <a:rPr lang="zh-CN" altLang="en-US" sz="3555">
                <a:solidFill>
                  <a:srgbClr val="FF0000"/>
                </a:solidFill>
                <a:latin typeface="仿宋" panose="02010609060101010101" charset="-122"/>
                <a:ea typeface="仿宋" panose="02010609060101010101" charset="-122"/>
                <a:cs typeface="仿宋" panose="02010609060101010101" charset="-122"/>
              </a:rPr>
              <a:t>2021年7月1日，习近平总书记在庆祝中国共产党成立100周年大会上的重要讲话，发展了毛泽东思想、邓小平理论，把</a:t>
            </a:r>
            <a:r>
              <a:rPr lang="en-US" altLang="zh-CN" sz="3555">
                <a:solidFill>
                  <a:srgbClr val="FF0000"/>
                </a:solidFill>
                <a:latin typeface="仿宋" panose="02010609060101010101" charset="-122"/>
                <a:ea typeface="仿宋" panose="02010609060101010101" charset="-122"/>
                <a:cs typeface="仿宋" panose="02010609060101010101" charset="-122"/>
              </a:rPr>
              <a:t>“</a:t>
            </a:r>
            <a:r>
              <a:rPr lang="zh-CN" altLang="en-US" sz="3555">
                <a:solidFill>
                  <a:srgbClr val="FF0000"/>
                </a:solidFill>
                <a:latin typeface="仿宋" panose="02010609060101010101" charset="-122"/>
                <a:ea typeface="仿宋" panose="02010609060101010101" charset="-122"/>
                <a:cs typeface="仿宋" panose="02010609060101010101" charset="-122"/>
              </a:rPr>
              <a:t>马克思主义中国化</a:t>
            </a:r>
            <a:r>
              <a:rPr lang="en-US" altLang="zh-CN" sz="3555">
                <a:solidFill>
                  <a:srgbClr val="FF0000"/>
                </a:solidFill>
                <a:latin typeface="仿宋" panose="02010609060101010101" charset="-122"/>
                <a:ea typeface="仿宋" panose="02010609060101010101" charset="-122"/>
                <a:cs typeface="仿宋" panose="02010609060101010101" charset="-122"/>
              </a:rPr>
              <a:t>”</a:t>
            </a:r>
            <a:r>
              <a:rPr lang="zh-CN" altLang="en-US" sz="3555">
                <a:solidFill>
                  <a:srgbClr val="FF0000"/>
                </a:solidFill>
                <a:latin typeface="仿宋" panose="02010609060101010101" charset="-122"/>
                <a:ea typeface="仿宋" panose="02010609060101010101" charset="-122"/>
                <a:cs typeface="仿宋" panose="02010609060101010101" charset="-122"/>
              </a:rPr>
              <a:t>正式明确为“两个相结合”：“坚持把马克思主义基本原理同中国具体实际相结合、同中华优秀传统文化相结合。”这是一个重大的时代课题。</a:t>
            </a:r>
          </a:p>
        </p:txBody>
      </p:sp>
    </p:spTree>
    <p:custDataLst>
      <p:tags r:id="rId1"/>
    </p:custData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594360" y="334010"/>
            <a:ext cx="11003915" cy="5921375"/>
          </a:xfrm>
        </p:spPr>
        <p:txBody>
          <a:bodyPr>
            <a:normAutofit fontScale="90000"/>
          </a:bodyPr>
          <a:lstStyle/>
          <a:p>
            <a:pPr algn="l">
              <a:lnSpc>
                <a:spcPct val="150000"/>
              </a:lnSpc>
            </a:pPr>
            <a:r>
              <a:rPr lang="en-US" altLang="zh-CN" sz="3555" b="1">
                <a:solidFill>
                  <a:srgbClr val="FF0000"/>
                </a:solidFill>
                <a:latin typeface="仿宋" panose="02010609060101010101" charset="-122"/>
                <a:ea typeface="仿宋" panose="02010609060101010101" charset="-122"/>
                <a:cs typeface="仿宋" panose="02010609060101010101" charset="-122"/>
              </a:rPr>
              <a:t>4</a:t>
            </a:r>
            <a:r>
              <a:rPr lang="zh-CN" altLang="en-US" sz="3555" b="1">
                <a:solidFill>
                  <a:srgbClr val="FF0000"/>
                </a:solidFill>
                <a:latin typeface="仿宋" panose="02010609060101010101" charset="-122"/>
                <a:ea typeface="仿宋" panose="02010609060101010101" charset="-122"/>
                <a:cs typeface="仿宋" panose="02010609060101010101" charset="-122"/>
              </a:rPr>
              <a:t>、习近平总书记的</a:t>
            </a:r>
            <a:r>
              <a:rPr lang="en-US" altLang="zh-CN" sz="3555" b="1">
                <a:solidFill>
                  <a:srgbClr val="FF0000"/>
                </a:solidFill>
                <a:latin typeface="仿宋" panose="02010609060101010101" charset="-122"/>
                <a:ea typeface="仿宋" panose="02010609060101010101" charset="-122"/>
                <a:cs typeface="仿宋" panose="02010609060101010101" charset="-122"/>
              </a:rPr>
              <a:t>“</a:t>
            </a:r>
            <a:r>
              <a:rPr lang="zh-CN" altLang="en-US" sz="3555" b="1">
                <a:solidFill>
                  <a:srgbClr val="FF0000"/>
                </a:solidFill>
                <a:latin typeface="仿宋" panose="02010609060101010101" charset="-122"/>
                <a:ea typeface="仿宋" panose="02010609060101010101" charset="-122"/>
                <a:cs typeface="仿宋" panose="02010609060101010101" charset="-122"/>
              </a:rPr>
              <a:t>两个结合</a:t>
            </a:r>
            <a:r>
              <a:rPr lang="en-US" altLang="zh-CN" sz="3555" b="1">
                <a:solidFill>
                  <a:srgbClr val="FF0000"/>
                </a:solidFill>
                <a:latin typeface="仿宋" panose="02010609060101010101" charset="-122"/>
                <a:ea typeface="仿宋" panose="02010609060101010101" charset="-122"/>
                <a:cs typeface="仿宋" panose="02010609060101010101" charset="-122"/>
              </a:rPr>
              <a:t>”</a:t>
            </a:r>
            <a:r>
              <a:rPr lang="zh-CN" altLang="en-US" sz="3555" b="1">
                <a:solidFill>
                  <a:srgbClr val="FF0000"/>
                </a:solidFill>
                <a:latin typeface="仿宋" panose="02010609060101010101" charset="-122"/>
                <a:ea typeface="仿宋" panose="02010609060101010101" charset="-122"/>
                <a:cs typeface="仿宋" panose="02010609060101010101" charset="-122"/>
              </a:rPr>
              <a:t>思想</a:t>
            </a:r>
            <a:br>
              <a:rPr lang="zh-CN" altLang="en-US" sz="3555" b="1">
                <a:solidFill>
                  <a:srgbClr val="FF0000"/>
                </a:solidFill>
                <a:latin typeface="仿宋" panose="02010609060101010101" charset="-122"/>
                <a:ea typeface="仿宋" panose="02010609060101010101" charset="-122"/>
                <a:cs typeface="仿宋" panose="02010609060101010101" charset="-122"/>
              </a:rPr>
            </a:br>
            <a:r>
              <a:rPr lang="en-US" altLang="zh-CN" sz="3555" b="1">
                <a:solidFill>
                  <a:srgbClr val="FF0000"/>
                </a:solidFill>
                <a:latin typeface="仿宋" panose="02010609060101010101" charset="-122"/>
                <a:ea typeface="仿宋" panose="02010609060101010101" charset="-122"/>
                <a:cs typeface="仿宋" panose="02010609060101010101" charset="-122"/>
              </a:rPr>
              <a:t>   </a:t>
            </a:r>
            <a:r>
              <a:rPr sz="3555">
                <a:solidFill>
                  <a:srgbClr val="FF0000"/>
                </a:solidFill>
                <a:latin typeface="仿宋" panose="02010609060101010101" charset="-122"/>
                <a:ea typeface="仿宋" panose="02010609060101010101" charset="-122"/>
                <a:cs typeface="仿宋" panose="02010609060101010101" charset="-122"/>
              </a:rPr>
              <a:t>（2） 2023年6月，习近平指出，“我们一直强调把马克思主义基本原理同中国具体实际相结合，现在我们又明确提出</a:t>
            </a:r>
            <a:r>
              <a:rPr lang="en-US" sz="3555">
                <a:solidFill>
                  <a:srgbClr val="FF0000"/>
                </a:solidFill>
                <a:latin typeface="仿宋" panose="02010609060101010101" charset="-122"/>
                <a:ea typeface="仿宋" panose="02010609060101010101" charset="-122"/>
                <a:cs typeface="仿宋" panose="02010609060101010101" charset="-122"/>
              </a:rPr>
              <a:t>‘</a:t>
            </a:r>
            <a:r>
              <a:rPr sz="3555">
                <a:solidFill>
                  <a:srgbClr val="FF0000"/>
                </a:solidFill>
                <a:latin typeface="仿宋" panose="02010609060101010101" charset="-122"/>
                <a:ea typeface="仿宋" panose="02010609060101010101" charset="-122"/>
                <a:cs typeface="仿宋" panose="02010609060101010101" charset="-122"/>
              </a:rPr>
              <a:t>第二个结合</a:t>
            </a:r>
            <a:r>
              <a:rPr lang="en-US" sz="3555">
                <a:solidFill>
                  <a:srgbClr val="FF0000"/>
                </a:solidFill>
                <a:latin typeface="仿宋" panose="02010609060101010101" charset="-122"/>
                <a:ea typeface="仿宋" panose="02010609060101010101" charset="-122"/>
                <a:cs typeface="仿宋" panose="02010609060101010101" charset="-122"/>
              </a:rPr>
              <a:t>’</a:t>
            </a:r>
            <a:r>
              <a:rPr sz="3555">
                <a:solidFill>
                  <a:srgbClr val="FF0000"/>
                </a:solidFill>
                <a:latin typeface="仿宋" panose="02010609060101010101" charset="-122"/>
                <a:ea typeface="仿宋" panose="02010609060101010101" charset="-122"/>
                <a:cs typeface="仿宋" panose="02010609060101010101" charset="-122"/>
              </a:rPr>
              <a:t>。我说过，如果没有中华五千年文明，哪里有什么中国特色？如果不是中国特色，哪有我们今天这么成功的中国特色社会主义道路？只有立足波澜壮阔的中华五千多年文明史，才能真正理解中国道路的历史必然、文化内涵与独特优势。</a:t>
            </a:r>
            <a:endParaRPr lang="zh-CN" altLang="en-US" sz="3555">
              <a:solidFill>
                <a:srgbClr val="FF0000"/>
              </a:solidFill>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2077720" y="706755"/>
            <a:ext cx="7721600" cy="5921375"/>
          </a:xfrm>
        </p:spPr>
        <p:txBody>
          <a:bodyPr>
            <a:normAutofit/>
          </a:bodyPr>
          <a:lstStyle/>
          <a:p>
            <a:pPr algn="l">
              <a:lnSpc>
                <a:spcPct val="150000"/>
              </a:lnSpc>
            </a:pPr>
            <a:r>
              <a:rPr lang="zh-CN" altLang="en-US" sz="3555" b="1" dirty="0">
                <a:solidFill>
                  <a:srgbClr val="FF0000"/>
                </a:solidFill>
                <a:latin typeface="仿宋" panose="02010609060101010101" charset="-122"/>
                <a:ea typeface="仿宋" panose="02010609060101010101" charset="-122"/>
                <a:cs typeface="仿宋" panose="02010609060101010101" charset="-122"/>
              </a:rPr>
              <a:t>二、</a:t>
            </a:r>
            <a:r>
              <a:rPr sz="3555" b="1" dirty="0" err="1">
                <a:solidFill>
                  <a:srgbClr val="FF0000"/>
                </a:solidFill>
                <a:latin typeface="仿宋" panose="02010609060101010101" charset="-122"/>
                <a:ea typeface="仿宋" panose="02010609060101010101" charset="-122"/>
                <a:cs typeface="仿宋" panose="02010609060101010101" charset="-122"/>
              </a:rPr>
              <a:t>深刻把握中华文明的突出特性</a:t>
            </a:r>
            <a:br>
              <a:rPr sz="3555" b="1" dirty="0">
                <a:solidFill>
                  <a:srgbClr val="FF0000"/>
                </a:solidFill>
                <a:latin typeface="仿宋" panose="02010609060101010101" charset="-122"/>
                <a:ea typeface="仿宋" panose="02010609060101010101" charset="-122"/>
                <a:cs typeface="仿宋" panose="02010609060101010101" charset="-122"/>
              </a:rPr>
            </a:br>
            <a:r>
              <a:rPr lang="zh-CN" altLang="zh-CN" sz="3555" dirty="0">
                <a:solidFill>
                  <a:srgbClr val="FF0000"/>
                </a:solidFill>
                <a:latin typeface="仿宋" panose="02010609060101010101" charset="-122"/>
                <a:ea typeface="仿宋" panose="02010609060101010101" charset="-122"/>
                <a:cs typeface="仿宋" panose="02010609060101010101" charset="-122"/>
                <a:sym typeface="+mn-ea"/>
              </a:rPr>
              <a:t>1、中华文明具有突出的连续性</a:t>
            </a:r>
            <a:br>
              <a:rPr lang="zh-CN" altLang="zh-CN" sz="3555" dirty="0">
                <a:solidFill>
                  <a:srgbClr val="FF0000"/>
                </a:solidFill>
                <a:latin typeface="仿宋" panose="02010609060101010101" charset="-122"/>
                <a:ea typeface="仿宋" panose="02010609060101010101" charset="-122"/>
                <a:cs typeface="仿宋" panose="02010609060101010101" charset="-122"/>
                <a:sym typeface="+mn-ea"/>
              </a:rPr>
            </a:br>
            <a:r>
              <a:rPr lang="zh-CN" altLang="zh-CN" sz="3555" dirty="0">
                <a:solidFill>
                  <a:srgbClr val="FF0000"/>
                </a:solidFill>
                <a:latin typeface="仿宋" panose="02010609060101010101" charset="-122"/>
                <a:ea typeface="仿宋" panose="02010609060101010101" charset="-122"/>
                <a:cs typeface="仿宋" panose="02010609060101010101" charset="-122"/>
                <a:sym typeface="+mn-ea"/>
              </a:rPr>
              <a:t>2、中华文明具有突出的创新性</a:t>
            </a:r>
            <a:br>
              <a:rPr lang="zh-CN" altLang="zh-CN" sz="3555" dirty="0">
                <a:solidFill>
                  <a:srgbClr val="FF0000"/>
                </a:solidFill>
                <a:latin typeface="仿宋" panose="02010609060101010101" charset="-122"/>
                <a:ea typeface="仿宋" panose="02010609060101010101" charset="-122"/>
                <a:cs typeface="仿宋" panose="02010609060101010101" charset="-122"/>
                <a:sym typeface="+mn-ea"/>
              </a:rPr>
            </a:br>
            <a:r>
              <a:rPr lang="zh-CN" altLang="zh-CN" sz="3555" dirty="0">
                <a:solidFill>
                  <a:srgbClr val="FF0000"/>
                </a:solidFill>
                <a:latin typeface="仿宋" panose="02010609060101010101" charset="-122"/>
                <a:ea typeface="仿宋" panose="02010609060101010101" charset="-122"/>
                <a:cs typeface="仿宋" panose="02010609060101010101" charset="-122"/>
                <a:sym typeface="+mn-ea"/>
              </a:rPr>
              <a:t>3、中华文明具有突出的统一性</a:t>
            </a:r>
            <a:br>
              <a:rPr lang="zh-CN" altLang="zh-CN" sz="3555" dirty="0">
                <a:solidFill>
                  <a:srgbClr val="FF0000"/>
                </a:solidFill>
                <a:latin typeface="仿宋" panose="02010609060101010101" charset="-122"/>
                <a:ea typeface="仿宋" panose="02010609060101010101" charset="-122"/>
                <a:cs typeface="仿宋" panose="02010609060101010101" charset="-122"/>
                <a:sym typeface="+mn-ea"/>
              </a:rPr>
            </a:br>
            <a:r>
              <a:rPr lang="zh-CN" altLang="zh-CN" sz="3555" dirty="0">
                <a:solidFill>
                  <a:srgbClr val="FF0000"/>
                </a:solidFill>
                <a:latin typeface="仿宋" panose="02010609060101010101" charset="-122"/>
                <a:ea typeface="仿宋" panose="02010609060101010101" charset="-122"/>
                <a:cs typeface="仿宋" panose="02010609060101010101" charset="-122"/>
                <a:sym typeface="+mn-ea"/>
              </a:rPr>
              <a:t>4、中华文明具有突出的包容性</a:t>
            </a:r>
            <a:br>
              <a:rPr lang="zh-CN" altLang="zh-CN" sz="3555" dirty="0">
                <a:solidFill>
                  <a:srgbClr val="FF0000"/>
                </a:solidFill>
                <a:latin typeface="仿宋" panose="02010609060101010101" charset="-122"/>
                <a:ea typeface="仿宋" panose="02010609060101010101" charset="-122"/>
                <a:cs typeface="仿宋" panose="02010609060101010101" charset="-122"/>
                <a:sym typeface="+mn-ea"/>
              </a:rPr>
            </a:br>
            <a:r>
              <a:rPr lang="zh-CN" altLang="zh-CN" sz="3555" dirty="0">
                <a:solidFill>
                  <a:srgbClr val="FF0000"/>
                </a:solidFill>
                <a:latin typeface="仿宋" panose="02010609060101010101" charset="-122"/>
                <a:ea typeface="仿宋" panose="02010609060101010101" charset="-122"/>
                <a:cs typeface="仿宋" panose="02010609060101010101" charset="-122"/>
                <a:sym typeface="+mn-ea"/>
              </a:rPr>
              <a:t>5、中华文明具有突出的和平性</a:t>
            </a:r>
            <a:br>
              <a:rPr lang="zh-CN" altLang="zh-CN" sz="3555" dirty="0">
                <a:solidFill>
                  <a:srgbClr val="FF0000"/>
                </a:solidFill>
                <a:latin typeface="仿宋" panose="02010609060101010101" charset="-122"/>
                <a:ea typeface="仿宋" panose="02010609060101010101" charset="-122"/>
                <a:cs typeface="仿宋" panose="02010609060101010101" charset="-122"/>
              </a:rPr>
            </a:br>
            <a:r>
              <a:rPr lang="en-US" altLang="zh-CN" sz="3555" b="1" dirty="0">
                <a:solidFill>
                  <a:srgbClr val="FF0000"/>
                </a:solidFill>
                <a:latin typeface="仿宋" panose="02010609060101010101" charset="-122"/>
                <a:ea typeface="仿宋" panose="02010609060101010101" charset="-122"/>
                <a:cs typeface="仿宋" panose="02010609060101010101" charset="-122"/>
              </a:rPr>
              <a:t>   </a:t>
            </a:r>
            <a:endParaRPr lang="zh-CN" altLang="zh-CN" sz="2665" b="1" dirty="0">
              <a:solidFill>
                <a:srgbClr val="FF0000"/>
              </a:solidFill>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647700" y="557530"/>
            <a:ext cx="11332845" cy="5921375"/>
          </a:xfrm>
        </p:spPr>
        <p:txBody>
          <a:bodyPr>
            <a:normAutofit/>
          </a:bodyPr>
          <a:lstStyle/>
          <a:p>
            <a:pPr algn="l">
              <a:lnSpc>
                <a:spcPct val="150000"/>
              </a:lnSpc>
            </a:pPr>
            <a:r>
              <a:rPr lang="zh-CN" altLang="en-US" sz="3555" b="1">
                <a:solidFill>
                  <a:srgbClr val="FF0000"/>
                </a:solidFill>
                <a:latin typeface="仿宋" panose="02010609060101010101" charset="-122"/>
                <a:ea typeface="仿宋" panose="02010609060101010101" charset="-122"/>
                <a:cs typeface="仿宋" panose="02010609060101010101" charset="-122"/>
              </a:rPr>
              <a:t>二、</a:t>
            </a:r>
            <a:r>
              <a:rPr sz="3555" b="1">
                <a:solidFill>
                  <a:srgbClr val="FF0000"/>
                </a:solidFill>
                <a:latin typeface="仿宋" panose="02010609060101010101" charset="-122"/>
                <a:ea typeface="仿宋" panose="02010609060101010101" charset="-122"/>
                <a:cs typeface="仿宋" panose="02010609060101010101" charset="-122"/>
              </a:rPr>
              <a:t>深刻把握中华文明的突出特性</a:t>
            </a:r>
            <a:br>
              <a:rPr lang="zh-CN" altLang="zh-CN" sz="3555" b="1">
                <a:solidFill>
                  <a:srgbClr val="FF0000"/>
                </a:solidFill>
                <a:latin typeface="仿宋" panose="02010609060101010101" charset="-122"/>
                <a:ea typeface="仿宋" panose="02010609060101010101" charset="-122"/>
                <a:cs typeface="仿宋" panose="02010609060101010101" charset="-122"/>
              </a:rPr>
            </a:br>
            <a:r>
              <a:rPr lang="en-US" altLang="zh-CN" sz="3555" b="1">
                <a:solidFill>
                  <a:srgbClr val="FF0000"/>
                </a:solidFill>
                <a:latin typeface="仿宋" panose="02010609060101010101" charset="-122"/>
                <a:ea typeface="仿宋" panose="02010609060101010101" charset="-122"/>
                <a:cs typeface="仿宋" panose="02010609060101010101" charset="-122"/>
              </a:rPr>
              <a:t>   </a:t>
            </a:r>
            <a:r>
              <a:rPr lang="zh-CN" altLang="zh-CN" sz="2665">
                <a:solidFill>
                  <a:srgbClr val="FF0000"/>
                </a:solidFill>
                <a:latin typeface="仿宋" panose="02010609060101010101" charset="-122"/>
                <a:ea typeface="仿宋" panose="02010609060101010101" charset="-122"/>
                <a:cs typeface="仿宋" panose="02010609060101010101" charset="-122"/>
              </a:rPr>
              <a:t>中华优秀传统文化有很多重要元素，比如，天下为公、天下大同的社会理想，民为邦本、为政以德的治理思想，九州共贯、多元一体的大一统传统，修齐治平、兴亡有责的家国情怀，厚德载物、明德弘道的精神追求，富民厚生、义利兼顾的经济伦理，天人合一、万物并育的生态理念，实事求是、知行合一的哲学思想，执两用中、守中致和的思维方法，讲信修睦、亲仁善邻的交往之道等，共同塑造出中华文明的突出特性。</a:t>
            </a:r>
            <a:endParaRPr lang="zh-CN" altLang="zh-CN" sz="2665" b="1">
              <a:solidFill>
                <a:srgbClr val="FF0000"/>
              </a:solidFill>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647700" y="557530"/>
            <a:ext cx="11332845" cy="5921375"/>
          </a:xfrm>
        </p:spPr>
        <p:txBody>
          <a:bodyPr>
            <a:normAutofit fontScale="90000"/>
          </a:bodyPr>
          <a:lstStyle/>
          <a:p>
            <a:pPr algn="l">
              <a:lnSpc>
                <a:spcPct val="150000"/>
              </a:lnSpc>
            </a:pPr>
            <a:r>
              <a:rPr lang="zh-CN" altLang="en-US" sz="3555" b="1">
                <a:solidFill>
                  <a:srgbClr val="FF0000"/>
                </a:solidFill>
                <a:latin typeface="仿宋" panose="02010609060101010101" charset="-122"/>
                <a:ea typeface="仿宋" panose="02010609060101010101" charset="-122"/>
                <a:cs typeface="仿宋" panose="02010609060101010101" charset="-122"/>
              </a:rPr>
              <a:t>二、</a:t>
            </a:r>
            <a:r>
              <a:rPr sz="3555" b="1">
                <a:solidFill>
                  <a:srgbClr val="FF0000"/>
                </a:solidFill>
                <a:latin typeface="仿宋" panose="02010609060101010101" charset="-122"/>
                <a:ea typeface="仿宋" panose="02010609060101010101" charset="-122"/>
                <a:cs typeface="仿宋" panose="02010609060101010101" charset="-122"/>
              </a:rPr>
              <a:t>深刻把握中华文明的突出特性</a:t>
            </a:r>
            <a:br>
              <a:rPr lang="zh-CN" altLang="zh-CN" sz="3555" b="1">
                <a:solidFill>
                  <a:srgbClr val="FF0000"/>
                </a:solidFill>
                <a:latin typeface="仿宋" panose="02010609060101010101" charset="-122"/>
                <a:ea typeface="仿宋" panose="02010609060101010101" charset="-122"/>
                <a:cs typeface="仿宋" panose="02010609060101010101" charset="-122"/>
              </a:rPr>
            </a:br>
            <a:r>
              <a:rPr lang="en-US" altLang="zh-CN" sz="3555" b="1">
                <a:solidFill>
                  <a:srgbClr val="FF0000"/>
                </a:solidFill>
                <a:latin typeface="仿宋" panose="02010609060101010101" charset="-122"/>
                <a:ea typeface="仿宋" panose="02010609060101010101" charset="-122"/>
                <a:cs typeface="仿宋" panose="02010609060101010101" charset="-122"/>
              </a:rPr>
              <a:t>   </a:t>
            </a:r>
            <a:r>
              <a:rPr lang="zh-CN" altLang="zh-CN" sz="2665">
                <a:solidFill>
                  <a:srgbClr val="FF0000"/>
                </a:solidFill>
                <a:latin typeface="仿宋" panose="02010609060101010101" charset="-122"/>
                <a:ea typeface="仿宋" panose="02010609060101010101" charset="-122"/>
                <a:cs typeface="仿宋" panose="02010609060101010101" charset="-122"/>
              </a:rPr>
              <a:t>1、</a:t>
            </a:r>
            <a:r>
              <a:rPr lang="zh-CN" altLang="zh-CN" sz="2665" b="1">
                <a:solidFill>
                  <a:srgbClr val="FF0000"/>
                </a:solidFill>
                <a:latin typeface="仿宋" panose="02010609060101010101" charset="-122"/>
                <a:ea typeface="仿宋" panose="02010609060101010101" charset="-122"/>
                <a:cs typeface="仿宋" panose="02010609060101010101" charset="-122"/>
              </a:rPr>
              <a:t>中华文明具有突出的连续性。</a:t>
            </a:r>
            <a:r>
              <a:rPr lang="zh-CN" altLang="zh-CN" sz="2665">
                <a:solidFill>
                  <a:srgbClr val="FF0000"/>
                </a:solidFill>
                <a:latin typeface="仿宋" panose="02010609060101010101" charset="-122"/>
                <a:ea typeface="仿宋" panose="02010609060101010101" charset="-122"/>
                <a:cs typeface="仿宋" panose="02010609060101010101" charset="-122"/>
              </a:rPr>
              <a:t>中华文明是世界上唯一绵延不断且以国家形态发展至今的伟大文明。这充分证明了中华文明具有自我发展、回应挑战、开创新局的文化主体性与旺盛生命力。深厚的家国情怀与深沉的历史意识，为中华民族打下了维护大一统的人心根基，成为中华民族历经千难万险而不断复兴的精神支撑。中华文明的连续性，从根本上决定了中华民族必然走自己的路。如果不从源远流长的历史连续性来认识中国，就不可能理解古代中国，也不可能理解现代中国，更不可能理解未来中国。</a:t>
            </a:r>
          </a:p>
        </p:txBody>
      </p:sp>
    </p:spTree>
    <p:custDataLst>
      <p:tags r:id="rId1"/>
    </p:custData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647700" y="557530"/>
            <a:ext cx="11332845" cy="5921375"/>
          </a:xfrm>
        </p:spPr>
        <p:txBody>
          <a:bodyPr>
            <a:normAutofit fontScale="90000"/>
          </a:bodyPr>
          <a:lstStyle/>
          <a:p>
            <a:pPr algn="l">
              <a:lnSpc>
                <a:spcPct val="150000"/>
              </a:lnSpc>
            </a:pPr>
            <a:r>
              <a:rPr lang="zh-CN" altLang="en-US" sz="3555" b="1">
                <a:solidFill>
                  <a:srgbClr val="FF0000"/>
                </a:solidFill>
                <a:latin typeface="仿宋" panose="02010609060101010101" charset="-122"/>
                <a:ea typeface="仿宋" panose="02010609060101010101" charset="-122"/>
                <a:cs typeface="仿宋" panose="02010609060101010101" charset="-122"/>
              </a:rPr>
              <a:t>二、</a:t>
            </a:r>
            <a:r>
              <a:rPr sz="3555" b="1">
                <a:solidFill>
                  <a:srgbClr val="FF0000"/>
                </a:solidFill>
                <a:latin typeface="仿宋" panose="02010609060101010101" charset="-122"/>
                <a:ea typeface="仿宋" panose="02010609060101010101" charset="-122"/>
                <a:cs typeface="仿宋" panose="02010609060101010101" charset="-122"/>
              </a:rPr>
              <a:t>深刻把握中华文明的突出特性</a:t>
            </a:r>
            <a:br>
              <a:rPr lang="zh-CN" altLang="zh-CN" sz="3555" b="1">
                <a:solidFill>
                  <a:srgbClr val="FF0000"/>
                </a:solidFill>
                <a:latin typeface="仿宋" panose="02010609060101010101" charset="-122"/>
                <a:ea typeface="仿宋" panose="02010609060101010101" charset="-122"/>
                <a:cs typeface="仿宋" panose="02010609060101010101" charset="-122"/>
              </a:rPr>
            </a:br>
            <a:r>
              <a:rPr lang="en-US" altLang="zh-CN" sz="3555" b="1">
                <a:solidFill>
                  <a:srgbClr val="FF0000"/>
                </a:solidFill>
                <a:latin typeface="仿宋" panose="02010609060101010101" charset="-122"/>
                <a:ea typeface="仿宋" panose="02010609060101010101" charset="-122"/>
                <a:cs typeface="仿宋" panose="02010609060101010101" charset="-122"/>
              </a:rPr>
              <a:t>   </a:t>
            </a:r>
            <a:r>
              <a:rPr lang="zh-CN" altLang="zh-CN" sz="2665">
                <a:solidFill>
                  <a:srgbClr val="FF0000"/>
                </a:solidFill>
                <a:latin typeface="仿宋" panose="02010609060101010101" charset="-122"/>
                <a:ea typeface="仿宋" panose="02010609060101010101" charset="-122"/>
                <a:cs typeface="仿宋" panose="02010609060101010101" charset="-122"/>
              </a:rPr>
              <a:t>2、</a:t>
            </a:r>
            <a:r>
              <a:rPr lang="zh-CN" altLang="zh-CN" sz="2665" b="1">
                <a:solidFill>
                  <a:srgbClr val="FF0000"/>
                </a:solidFill>
                <a:latin typeface="仿宋" panose="02010609060101010101" charset="-122"/>
                <a:ea typeface="仿宋" panose="02010609060101010101" charset="-122"/>
                <a:cs typeface="仿宋" panose="02010609060101010101" charset="-122"/>
              </a:rPr>
              <a:t>中华文明具有突出的创新性。</a:t>
            </a:r>
            <a:r>
              <a:rPr lang="zh-CN" altLang="zh-CN" sz="2665">
                <a:solidFill>
                  <a:srgbClr val="FF0000"/>
                </a:solidFill>
                <a:latin typeface="仿宋" panose="02010609060101010101" charset="-122"/>
                <a:ea typeface="仿宋" panose="02010609060101010101" charset="-122"/>
                <a:cs typeface="仿宋" panose="02010609060101010101" charset="-122"/>
              </a:rPr>
              <a:t>中华文明是革故鼎新、辉光日新的文明，静水深流与波澜壮阔交织。连续不是停滞、更不是僵化，而是以创新为支撑的历史进步过程。中华民族始终以“苟日新，日日新，又日新”的精神不断创造自己的物质文明、精神文明和政治文明，在很长的历史时期内作为最繁荣最强大的文明体屹立于世。中华文明的创新性，从根本上决定了中华民族守正不守旧、尊古不复古的进取精神，决定了中华民族不惧新挑战、勇于接受新事物的无畏品格。</a:t>
            </a:r>
          </a:p>
        </p:txBody>
      </p:sp>
    </p:spTree>
    <p:custDataLst>
      <p:tags r:id="rId1"/>
    </p:custData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647700" y="557530"/>
            <a:ext cx="11332845" cy="5921375"/>
          </a:xfrm>
        </p:spPr>
        <p:txBody>
          <a:bodyPr>
            <a:normAutofit fontScale="90000"/>
          </a:bodyPr>
          <a:lstStyle/>
          <a:p>
            <a:pPr algn="l">
              <a:lnSpc>
                <a:spcPct val="150000"/>
              </a:lnSpc>
            </a:pPr>
            <a:r>
              <a:rPr lang="zh-CN" altLang="en-US" sz="3555" b="1">
                <a:solidFill>
                  <a:srgbClr val="FF0000"/>
                </a:solidFill>
                <a:latin typeface="仿宋" panose="02010609060101010101" charset="-122"/>
                <a:ea typeface="仿宋" panose="02010609060101010101" charset="-122"/>
                <a:cs typeface="仿宋" panose="02010609060101010101" charset="-122"/>
              </a:rPr>
              <a:t>二、</a:t>
            </a:r>
            <a:r>
              <a:rPr sz="3555" b="1">
                <a:solidFill>
                  <a:srgbClr val="FF0000"/>
                </a:solidFill>
                <a:latin typeface="仿宋" panose="02010609060101010101" charset="-122"/>
                <a:ea typeface="仿宋" panose="02010609060101010101" charset="-122"/>
                <a:cs typeface="仿宋" panose="02010609060101010101" charset="-122"/>
              </a:rPr>
              <a:t>深刻把握中华文明的突出特性</a:t>
            </a:r>
            <a:br>
              <a:rPr lang="zh-CN" altLang="zh-CN" sz="3555" b="1">
                <a:solidFill>
                  <a:srgbClr val="FF0000"/>
                </a:solidFill>
                <a:latin typeface="仿宋" panose="02010609060101010101" charset="-122"/>
                <a:ea typeface="仿宋" panose="02010609060101010101" charset="-122"/>
                <a:cs typeface="仿宋" panose="02010609060101010101" charset="-122"/>
              </a:rPr>
            </a:br>
            <a:r>
              <a:rPr lang="en-US" altLang="zh-CN" sz="3555" b="1">
                <a:solidFill>
                  <a:srgbClr val="FF0000"/>
                </a:solidFill>
                <a:latin typeface="仿宋" panose="02010609060101010101" charset="-122"/>
                <a:ea typeface="仿宋" panose="02010609060101010101" charset="-122"/>
                <a:cs typeface="仿宋" panose="02010609060101010101" charset="-122"/>
              </a:rPr>
              <a:t>  </a:t>
            </a:r>
            <a:r>
              <a:rPr lang="zh-CN" altLang="zh-CN" sz="2665" b="1">
                <a:solidFill>
                  <a:srgbClr val="FF0000"/>
                </a:solidFill>
                <a:latin typeface="仿宋" panose="02010609060101010101" charset="-122"/>
                <a:ea typeface="仿宋" panose="02010609060101010101" charset="-122"/>
                <a:cs typeface="仿宋" panose="02010609060101010101" charset="-122"/>
              </a:rPr>
              <a:t> 3、中华文明具有突出的统一性。</a:t>
            </a:r>
            <a:r>
              <a:rPr lang="zh-CN" altLang="zh-CN" sz="2665">
                <a:solidFill>
                  <a:srgbClr val="FF0000"/>
                </a:solidFill>
                <a:latin typeface="仿宋" panose="02010609060101010101" charset="-122"/>
                <a:ea typeface="仿宋" panose="02010609060101010101" charset="-122"/>
                <a:cs typeface="仿宋" panose="02010609060101010101" charset="-122"/>
              </a:rPr>
              <a:t>中华文明长期的大一统传统，形成了多元一体、团结集中的统一性。“向内凝聚”的统一性追求，是文明连续的前提，也是文明连续的结果。团结统一是福，分裂动荡是祸，是中国人用血的代价换来的宝贵经验教训。中华文明的统一性，从根本上决定了中华民族各民族文化融为一体、即使遭遇重大挫折也牢固凝聚，决定了国土不可分、国家不可乱、民族不可散、文明不可断的共同信念，决定了国家统一永远是中国核心利益的核心，决定了一个坚强统一的国家是各族人民的命运所系。</a:t>
            </a:r>
          </a:p>
        </p:txBody>
      </p:sp>
    </p:spTree>
    <p:custDataLst>
      <p:tags r:id="rId1"/>
    </p:custData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647700" y="557530"/>
            <a:ext cx="11332845" cy="5921375"/>
          </a:xfrm>
        </p:spPr>
        <p:txBody>
          <a:bodyPr>
            <a:normAutofit fontScale="90000"/>
          </a:bodyPr>
          <a:lstStyle/>
          <a:p>
            <a:pPr algn="l">
              <a:lnSpc>
                <a:spcPct val="150000"/>
              </a:lnSpc>
            </a:pPr>
            <a:r>
              <a:rPr lang="zh-CN" altLang="en-US" sz="3555" b="1">
                <a:solidFill>
                  <a:srgbClr val="FF0000"/>
                </a:solidFill>
                <a:latin typeface="仿宋" panose="02010609060101010101" charset="-122"/>
                <a:ea typeface="仿宋" panose="02010609060101010101" charset="-122"/>
                <a:cs typeface="仿宋" panose="02010609060101010101" charset="-122"/>
              </a:rPr>
              <a:t>二、</a:t>
            </a:r>
            <a:r>
              <a:rPr sz="3555" b="1">
                <a:solidFill>
                  <a:srgbClr val="FF0000"/>
                </a:solidFill>
                <a:latin typeface="仿宋" panose="02010609060101010101" charset="-122"/>
                <a:ea typeface="仿宋" panose="02010609060101010101" charset="-122"/>
                <a:cs typeface="仿宋" panose="02010609060101010101" charset="-122"/>
              </a:rPr>
              <a:t>深刻把握中华文明的突出特性</a:t>
            </a:r>
            <a:br>
              <a:rPr lang="zh-CN" altLang="zh-CN" sz="3555" b="1">
                <a:solidFill>
                  <a:srgbClr val="FF0000"/>
                </a:solidFill>
                <a:latin typeface="仿宋" panose="02010609060101010101" charset="-122"/>
                <a:ea typeface="仿宋" panose="02010609060101010101" charset="-122"/>
                <a:cs typeface="仿宋" panose="02010609060101010101" charset="-122"/>
              </a:rPr>
            </a:br>
            <a:r>
              <a:rPr lang="en-US" altLang="zh-CN" sz="3555" b="1">
                <a:solidFill>
                  <a:srgbClr val="FF0000"/>
                </a:solidFill>
                <a:latin typeface="仿宋" panose="02010609060101010101" charset="-122"/>
                <a:ea typeface="仿宋" panose="02010609060101010101" charset="-122"/>
                <a:cs typeface="仿宋" panose="02010609060101010101" charset="-122"/>
              </a:rPr>
              <a:t>   </a:t>
            </a:r>
            <a:r>
              <a:rPr lang="zh-CN" altLang="zh-CN" sz="2665" b="1">
                <a:solidFill>
                  <a:srgbClr val="FF0000"/>
                </a:solidFill>
                <a:latin typeface="仿宋" panose="02010609060101010101" charset="-122"/>
                <a:ea typeface="仿宋" panose="02010609060101010101" charset="-122"/>
                <a:cs typeface="仿宋" panose="02010609060101010101" charset="-122"/>
              </a:rPr>
              <a:t>4、中华文明具有突出的包容性。</a:t>
            </a:r>
            <a:r>
              <a:rPr lang="zh-CN" altLang="zh-CN" sz="2665">
                <a:solidFill>
                  <a:srgbClr val="FF0000"/>
                </a:solidFill>
                <a:latin typeface="仿宋" panose="02010609060101010101" charset="-122"/>
                <a:ea typeface="仿宋" panose="02010609060101010101" charset="-122"/>
                <a:cs typeface="仿宋" panose="02010609060101010101" charset="-122"/>
              </a:rPr>
              <a:t>中华文明从来不用单一文化代替多元文化，而是由多元文化汇聚成共同文化，化解冲突，凝聚共识。中华文化认同超越地域乡土、血缘世系、宗教信仰等，把内部差异极大的广土巨族整合成多元一体的中华民族。越包容，就越是得到认同和维护，就越会绵延不断。中华文明的包容性，从根本上决定了中华民族交往交流交融的历史取向，决定了中国各宗教信仰多元并存的和谐格局，决定了中华文化对世界文明兼收并蓄的开放胸怀。</a:t>
            </a:r>
          </a:p>
        </p:txBody>
      </p:sp>
    </p:spTree>
    <p:custDataLst>
      <p:tags r:id="rId1"/>
    </p:custData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028065" y="207010"/>
            <a:ext cx="10365105" cy="5243830"/>
          </a:xfrm>
        </p:spPr>
        <p:txBody>
          <a:bodyPr>
            <a:normAutofit fontScale="90000"/>
          </a:bodyPr>
          <a:lstStyle/>
          <a:p>
            <a:pPr algn="l">
              <a:lnSpc>
                <a:spcPct val="150000"/>
              </a:lnSpc>
            </a:pPr>
            <a:r>
              <a:rPr lang="zh-CN" altLang="en-US" sz="3555" b="1" dirty="0">
                <a:solidFill>
                  <a:srgbClr val="FF0000"/>
                </a:solidFill>
                <a:latin typeface="仿宋" panose="02010609060101010101" charset="-122"/>
                <a:ea typeface="仿宋" panose="02010609060101010101" charset="-122"/>
                <a:cs typeface="仿宋" panose="02010609060101010101" charset="-122"/>
              </a:rPr>
              <a:t>     第三章</a:t>
            </a:r>
            <a:r>
              <a:rPr lang="en-US" altLang="zh-CN" sz="3555" b="1" dirty="0">
                <a:solidFill>
                  <a:srgbClr val="FF0000"/>
                </a:solidFill>
                <a:latin typeface="仿宋" panose="02010609060101010101" charset="-122"/>
                <a:ea typeface="仿宋" panose="02010609060101010101" charset="-122"/>
                <a:cs typeface="仿宋" panose="02010609060101010101" charset="-122"/>
              </a:rPr>
              <a:t>“</a:t>
            </a:r>
            <a:r>
              <a:rPr lang="zh-CN" altLang="zh-CN" sz="3555" b="1" dirty="0">
                <a:solidFill>
                  <a:srgbClr val="FF0000"/>
                </a:solidFill>
                <a:latin typeface="仿宋" panose="02010609060101010101" charset="-122"/>
                <a:ea typeface="仿宋" panose="02010609060101010101" charset="-122"/>
                <a:cs typeface="仿宋" panose="02010609060101010101" charset="-122"/>
              </a:rPr>
              <a:t>两个结合</a:t>
            </a:r>
            <a:r>
              <a:rPr lang="en-US" altLang="zh-CN" sz="3555" b="1" dirty="0">
                <a:solidFill>
                  <a:srgbClr val="FF0000"/>
                </a:solidFill>
                <a:latin typeface="仿宋" panose="02010609060101010101" charset="-122"/>
                <a:ea typeface="仿宋" panose="02010609060101010101" charset="-122"/>
                <a:cs typeface="仿宋" panose="02010609060101010101" charset="-122"/>
              </a:rPr>
              <a:t>”</a:t>
            </a:r>
            <a:r>
              <a:rPr lang="zh-CN" altLang="zh-CN" sz="3555" b="1" dirty="0">
                <a:solidFill>
                  <a:srgbClr val="FF0000"/>
                </a:solidFill>
                <a:latin typeface="仿宋" panose="02010609060101010101" charset="-122"/>
                <a:ea typeface="仿宋" panose="02010609060101010101" charset="-122"/>
                <a:cs typeface="仿宋" panose="02010609060101010101" charset="-122"/>
              </a:rPr>
              <a:t>拓展中国特色</a:t>
            </a:r>
            <a:br>
              <a:rPr lang="en-US" altLang="zh-CN" sz="3555" b="1" dirty="0">
                <a:solidFill>
                  <a:srgbClr val="FF0000"/>
                </a:solidFill>
                <a:latin typeface="仿宋" panose="02010609060101010101" charset="-122"/>
                <a:ea typeface="仿宋" panose="02010609060101010101" charset="-122"/>
                <a:cs typeface="仿宋" panose="02010609060101010101" charset="-122"/>
              </a:rPr>
            </a:br>
            <a:r>
              <a:rPr lang="en-US" altLang="zh-CN" sz="3555" b="1" dirty="0">
                <a:solidFill>
                  <a:srgbClr val="FF0000"/>
                </a:solidFill>
                <a:latin typeface="仿宋" panose="02010609060101010101" charset="-122"/>
                <a:ea typeface="仿宋" panose="02010609060101010101" charset="-122"/>
                <a:cs typeface="仿宋" panose="02010609060101010101" charset="-122"/>
              </a:rPr>
              <a:t>           </a:t>
            </a:r>
            <a:r>
              <a:rPr lang="zh-CN" altLang="zh-CN" sz="3555" b="1" dirty="0">
                <a:solidFill>
                  <a:srgbClr val="FF0000"/>
                </a:solidFill>
                <a:latin typeface="仿宋" panose="02010609060101010101" charset="-122"/>
                <a:ea typeface="仿宋" panose="02010609060101010101" charset="-122"/>
                <a:cs typeface="仿宋" panose="02010609060101010101" charset="-122"/>
              </a:rPr>
              <a:t>社会主义文化发展道路</a:t>
            </a:r>
            <a:br>
              <a:rPr lang="zh-CN" altLang="zh-CN" sz="3555" b="1" dirty="0">
                <a:solidFill>
                  <a:srgbClr val="FF0000"/>
                </a:solidFill>
                <a:latin typeface="仿宋" panose="02010609060101010101" charset="-122"/>
                <a:ea typeface="仿宋" panose="02010609060101010101" charset="-122"/>
                <a:cs typeface="仿宋" panose="02010609060101010101" charset="-122"/>
              </a:rPr>
            </a:br>
            <a:r>
              <a:rPr lang="en-US" altLang="zh-CN" sz="3555" b="1" dirty="0">
                <a:solidFill>
                  <a:srgbClr val="FF0000"/>
                </a:solidFill>
                <a:latin typeface="仿宋" panose="02010609060101010101" charset="-122"/>
                <a:ea typeface="仿宋" panose="02010609060101010101" charset="-122"/>
                <a:cs typeface="仿宋" panose="02010609060101010101" charset="-122"/>
              </a:rPr>
              <a:t>    </a:t>
            </a:r>
            <a:r>
              <a:rPr lang="zh-CN" altLang="en-US" sz="3555" b="1" dirty="0">
                <a:solidFill>
                  <a:srgbClr val="FF0000"/>
                </a:solidFill>
                <a:latin typeface="仿宋" panose="02010609060101010101" charset="-122"/>
                <a:ea typeface="仿宋" panose="02010609060101010101" charset="-122"/>
                <a:cs typeface="仿宋" panose="02010609060101010101" charset="-122"/>
                <a:sym typeface="+mn-ea"/>
              </a:rPr>
              <a:t>一、</a:t>
            </a:r>
            <a:r>
              <a:rPr lang="en-US" altLang="zh-CN" sz="3555" b="1" dirty="0">
                <a:solidFill>
                  <a:srgbClr val="FF0000"/>
                </a:solidFill>
                <a:latin typeface="仿宋" panose="02010609060101010101" charset="-122"/>
                <a:ea typeface="仿宋" panose="02010609060101010101" charset="-122"/>
                <a:cs typeface="仿宋" panose="02010609060101010101" charset="-122"/>
                <a:sym typeface="+mn-ea"/>
              </a:rPr>
              <a:t>“</a:t>
            </a:r>
            <a:r>
              <a:rPr lang="zh-CN" altLang="zh-CN" sz="3555" b="1" dirty="0">
                <a:solidFill>
                  <a:srgbClr val="FF0000"/>
                </a:solidFill>
                <a:latin typeface="仿宋" panose="02010609060101010101" charset="-122"/>
                <a:ea typeface="仿宋" panose="02010609060101010101" charset="-122"/>
                <a:cs typeface="仿宋" panose="02010609060101010101" charset="-122"/>
                <a:sym typeface="+mn-ea"/>
              </a:rPr>
              <a:t>两个结合</a:t>
            </a:r>
            <a:r>
              <a:rPr lang="en-US" altLang="zh-CN" sz="3555" b="1" dirty="0">
                <a:solidFill>
                  <a:srgbClr val="FF0000"/>
                </a:solidFill>
                <a:latin typeface="仿宋" panose="02010609060101010101" charset="-122"/>
                <a:ea typeface="仿宋" panose="02010609060101010101" charset="-122"/>
                <a:cs typeface="仿宋" panose="02010609060101010101" charset="-122"/>
                <a:sym typeface="+mn-ea"/>
              </a:rPr>
              <a:t>”</a:t>
            </a:r>
            <a:r>
              <a:rPr lang="zh-CN" altLang="en-US" sz="3555" b="1" dirty="0">
                <a:solidFill>
                  <a:srgbClr val="FF0000"/>
                </a:solidFill>
                <a:latin typeface="仿宋" panose="02010609060101010101" charset="-122"/>
                <a:ea typeface="仿宋" panose="02010609060101010101" charset="-122"/>
                <a:cs typeface="仿宋" panose="02010609060101010101" charset="-122"/>
                <a:sym typeface="+mn-ea"/>
              </a:rPr>
              <a:t>思想提出的历史过程</a:t>
            </a:r>
            <a:br>
              <a:rPr lang="zh-CN" altLang="en-US" sz="3555" b="1" dirty="0">
                <a:solidFill>
                  <a:srgbClr val="FF0000"/>
                </a:solidFill>
                <a:latin typeface="仿宋" panose="02010609060101010101" charset="-122"/>
                <a:ea typeface="仿宋" panose="02010609060101010101" charset="-122"/>
                <a:cs typeface="仿宋" panose="02010609060101010101" charset="-122"/>
                <a:sym typeface="+mn-ea"/>
              </a:rPr>
            </a:br>
            <a:r>
              <a:rPr lang="en-US" altLang="zh-CN" sz="3555" b="1" dirty="0">
                <a:solidFill>
                  <a:srgbClr val="FF0000"/>
                </a:solidFill>
                <a:latin typeface="仿宋" panose="02010609060101010101" charset="-122"/>
                <a:ea typeface="仿宋" panose="02010609060101010101" charset="-122"/>
                <a:cs typeface="仿宋" panose="02010609060101010101" charset="-122"/>
                <a:sym typeface="+mn-ea"/>
              </a:rPr>
              <a:t>    </a:t>
            </a:r>
            <a:r>
              <a:rPr lang="zh-CN" altLang="en-US" sz="3555" b="1" dirty="0">
                <a:solidFill>
                  <a:srgbClr val="FF0000"/>
                </a:solidFill>
                <a:latin typeface="仿宋" panose="02010609060101010101" charset="-122"/>
                <a:ea typeface="仿宋" panose="02010609060101010101" charset="-122"/>
                <a:cs typeface="仿宋" panose="02010609060101010101" charset="-122"/>
                <a:sym typeface="+mn-ea"/>
              </a:rPr>
              <a:t>二、</a:t>
            </a:r>
            <a:r>
              <a:rPr sz="3555" b="1" dirty="0" err="1">
                <a:solidFill>
                  <a:srgbClr val="FF0000"/>
                </a:solidFill>
                <a:latin typeface="仿宋" panose="02010609060101010101" charset="-122"/>
                <a:ea typeface="仿宋" panose="02010609060101010101" charset="-122"/>
                <a:cs typeface="仿宋" panose="02010609060101010101" charset="-122"/>
                <a:sym typeface="+mn-ea"/>
              </a:rPr>
              <a:t>深刻把握中华文明的突出特性</a:t>
            </a:r>
            <a:br>
              <a:rPr sz="3555" b="1" dirty="0">
                <a:solidFill>
                  <a:srgbClr val="FF0000"/>
                </a:solidFill>
                <a:latin typeface="仿宋" panose="02010609060101010101" charset="-122"/>
                <a:ea typeface="仿宋" panose="02010609060101010101" charset="-122"/>
                <a:cs typeface="仿宋" panose="02010609060101010101" charset="-122"/>
                <a:sym typeface="+mn-ea"/>
              </a:rPr>
            </a:br>
            <a:r>
              <a:rPr lang="en-US" sz="3555" b="1" dirty="0">
                <a:solidFill>
                  <a:srgbClr val="FF0000"/>
                </a:solidFill>
                <a:latin typeface="仿宋" panose="02010609060101010101" charset="-122"/>
                <a:ea typeface="仿宋" panose="02010609060101010101" charset="-122"/>
                <a:cs typeface="仿宋" panose="02010609060101010101" charset="-122"/>
                <a:sym typeface="+mn-ea"/>
              </a:rPr>
              <a:t>    </a:t>
            </a:r>
            <a:r>
              <a:rPr lang="zh-CN" altLang="en-US" sz="3555" b="1" dirty="0">
                <a:solidFill>
                  <a:srgbClr val="FF0000"/>
                </a:solidFill>
                <a:latin typeface="仿宋" panose="02010609060101010101" charset="-122"/>
                <a:ea typeface="仿宋" panose="02010609060101010101" charset="-122"/>
                <a:cs typeface="仿宋" panose="02010609060101010101" charset="-122"/>
                <a:sym typeface="+mn-ea"/>
              </a:rPr>
              <a:t>三、</a:t>
            </a:r>
            <a:r>
              <a:rPr sz="3555" b="1" dirty="0">
                <a:solidFill>
                  <a:srgbClr val="FF0000"/>
                </a:solidFill>
                <a:latin typeface="仿宋" panose="02010609060101010101" charset="-122"/>
                <a:ea typeface="仿宋" panose="02010609060101010101" charset="-122"/>
                <a:cs typeface="仿宋" panose="02010609060101010101" charset="-122"/>
                <a:sym typeface="+mn-ea"/>
              </a:rPr>
              <a:t>“</a:t>
            </a:r>
            <a:r>
              <a:rPr sz="3555" b="1" dirty="0" err="1">
                <a:solidFill>
                  <a:srgbClr val="FF0000"/>
                </a:solidFill>
                <a:latin typeface="仿宋" panose="02010609060101010101" charset="-122"/>
                <a:ea typeface="仿宋" panose="02010609060101010101" charset="-122"/>
                <a:cs typeface="仿宋" panose="02010609060101010101" charset="-122"/>
                <a:sym typeface="+mn-ea"/>
              </a:rPr>
              <a:t>两个结合”是我们取得成功的最大法宝</a:t>
            </a:r>
            <a:br>
              <a:rPr sz="3555" b="1" dirty="0">
                <a:solidFill>
                  <a:srgbClr val="FF0000"/>
                </a:solidFill>
                <a:latin typeface="仿宋" panose="02010609060101010101" charset="-122"/>
                <a:ea typeface="仿宋" panose="02010609060101010101" charset="-122"/>
                <a:cs typeface="仿宋" panose="02010609060101010101" charset="-122"/>
                <a:sym typeface="+mn-ea"/>
              </a:rPr>
            </a:br>
            <a:r>
              <a:rPr lang="en-US" sz="3555" b="1" dirty="0">
                <a:solidFill>
                  <a:srgbClr val="FF0000"/>
                </a:solidFill>
                <a:latin typeface="仿宋" panose="02010609060101010101" charset="-122"/>
                <a:ea typeface="仿宋" panose="02010609060101010101" charset="-122"/>
                <a:cs typeface="仿宋" panose="02010609060101010101" charset="-122"/>
                <a:sym typeface="+mn-ea"/>
              </a:rPr>
              <a:t>    </a:t>
            </a:r>
            <a:r>
              <a:rPr lang="zh-CN" sz="3555" b="1" dirty="0">
                <a:solidFill>
                  <a:srgbClr val="FF0000"/>
                </a:solidFill>
                <a:latin typeface="仿宋" panose="02010609060101010101" charset="-122"/>
                <a:ea typeface="仿宋" panose="02010609060101010101" charset="-122"/>
                <a:cs typeface="仿宋" panose="02010609060101010101" charset="-122"/>
                <a:sym typeface="+mn-ea"/>
              </a:rPr>
              <a:t>四</a:t>
            </a:r>
            <a:r>
              <a:rPr lang="zh-CN" altLang="en-US" sz="3555" b="1" dirty="0">
                <a:solidFill>
                  <a:srgbClr val="FF0000"/>
                </a:solidFill>
                <a:latin typeface="仿宋" panose="02010609060101010101" charset="-122"/>
                <a:ea typeface="仿宋" panose="02010609060101010101" charset="-122"/>
                <a:cs typeface="仿宋" panose="02010609060101010101" charset="-122"/>
                <a:sym typeface="+mn-ea"/>
              </a:rPr>
              <a:t>、</a:t>
            </a:r>
            <a:r>
              <a:rPr sz="3555" b="1" dirty="0">
                <a:solidFill>
                  <a:srgbClr val="FF0000"/>
                </a:solidFill>
                <a:latin typeface="仿宋" panose="02010609060101010101" charset="-122"/>
                <a:ea typeface="仿宋" panose="02010609060101010101" charset="-122"/>
                <a:cs typeface="仿宋" panose="02010609060101010101" charset="-122"/>
                <a:sym typeface="+mn-ea"/>
              </a:rPr>
              <a:t>“</a:t>
            </a:r>
            <a:r>
              <a:rPr sz="3555" b="1" dirty="0" err="1">
                <a:solidFill>
                  <a:srgbClr val="FF0000"/>
                </a:solidFill>
                <a:latin typeface="仿宋" panose="02010609060101010101" charset="-122"/>
                <a:ea typeface="仿宋" panose="02010609060101010101" charset="-122"/>
                <a:cs typeface="仿宋" panose="02010609060101010101" charset="-122"/>
                <a:sym typeface="+mn-ea"/>
              </a:rPr>
              <a:t>两个结合</a:t>
            </a:r>
            <a:r>
              <a:rPr sz="3555" b="1" dirty="0">
                <a:solidFill>
                  <a:srgbClr val="FF0000"/>
                </a:solidFill>
                <a:latin typeface="仿宋" panose="02010609060101010101" charset="-122"/>
                <a:ea typeface="仿宋" panose="02010609060101010101" charset="-122"/>
                <a:cs typeface="仿宋" panose="02010609060101010101" charset="-122"/>
                <a:sym typeface="+mn-ea"/>
              </a:rPr>
              <a:t>”</a:t>
            </a:r>
            <a:r>
              <a:rPr lang="zh-CN" sz="3555" b="1" dirty="0">
                <a:solidFill>
                  <a:srgbClr val="FF0000"/>
                </a:solidFill>
                <a:latin typeface="仿宋" panose="02010609060101010101" charset="-122"/>
                <a:ea typeface="仿宋" panose="02010609060101010101" charset="-122"/>
                <a:cs typeface="仿宋" panose="02010609060101010101" charset="-122"/>
                <a:sym typeface="+mn-ea"/>
              </a:rPr>
              <a:t>的实践意义</a:t>
            </a:r>
            <a:br>
              <a:rPr lang="zh-CN" altLang="zh-CN" sz="3555" b="1" dirty="0">
                <a:solidFill>
                  <a:srgbClr val="FF0000"/>
                </a:solidFill>
                <a:latin typeface="仿宋" panose="02010609060101010101" charset="-122"/>
                <a:ea typeface="仿宋" panose="02010609060101010101" charset="-122"/>
                <a:cs typeface="仿宋" panose="02010609060101010101" charset="-122"/>
              </a:rPr>
            </a:br>
            <a:endParaRPr lang="zh-CN" altLang="zh-CN" sz="3555" b="1" dirty="0">
              <a:solidFill>
                <a:srgbClr val="FF0000"/>
              </a:solidFill>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581025" y="200025"/>
            <a:ext cx="11332845" cy="5921375"/>
          </a:xfrm>
        </p:spPr>
        <p:txBody>
          <a:bodyPr>
            <a:normAutofit fontScale="90000"/>
          </a:bodyPr>
          <a:lstStyle/>
          <a:p>
            <a:pPr algn="l">
              <a:lnSpc>
                <a:spcPct val="150000"/>
              </a:lnSpc>
            </a:pPr>
            <a:r>
              <a:rPr lang="zh-CN" altLang="en-US" sz="3555" b="1">
                <a:solidFill>
                  <a:srgbClr val="FF0000"/>
                </a:solidFill>
                <a:latin typeface="仿宋" panose="02010609060101010101" charset="-122"/>
                <a:ea typeface="仿宋" panose="02010609060101010101" charset="-122"/>
                <a:cs typeface="仿宋" panose="02010609060101010101" charset="-122"/>
              </a:rPr>
              <a:t>二、</a:t>
            </a:r>
            <a:r>
              <a:rPr sz="3555" b="1">
                <a:solidFill>
                  <a:srgbClr val="FF0000"/>
                </a:solidFill>
                <a:latin typeface="仿宋" panose="02010609060101010101" charset="-122"/>
                <a:ea typeface="仿宋" panose="02010609060101010101" charset="-122"/>
                <a:cs typeface="仿宋" panose="02010609060101010101" charset="-122"/>
              </a:rPr>
              <a:t>深刻把握中华文明的突出特性</a:t>
            </a:r>
            <a:br>
              <a:rPr lang="zh-CN" altLang="zh-CN" sz="3555" b="1">
                <a:solidFill>
                  <a:srgbClr val="FF0000"/>
                </a:solidFill>
                <a:latin typeface="仿宋" panose="02010609060101010101" charset="-122"/>
                <a:ea typeface="仿宋" panose="02010609060101010101" charset="-122"/>
                <a:cs typeface="仿宋" panose="02010609060101010101" charset="-122"/>
              </a:rPr>
            </a:br>
            <a:r>
              <a:rPr lang="en-US" altLang="zh-CN" sz="3555" b="1">
                <a:solidFill>
                  <a:srgbClr val="FF0000"/>
                </a:solidFill>
                <a:latin typeface="仿宋" panose="02010609060101010101" charset="-122"/>
                <a:ea typeface="仿宋" panose="02010609060101010101" charset="-122"/>
                <a:cs typeface="仿宋" panose="02010609060101010101" charset="-122"/>
              </a:rPr>
              <a:t>   </a:t>
            </a:r>
            <a:r>
              <a:rPr lang="zh-CN" altLang="zh-CN" sz="2665" b="1">
                <a:solidFill>
                  <a:srgbClr val="FF0000"/>
                </a:solidFill>
                <a:latin typeface="仿宋" panose="02010609060101010101" charset="-122"/>
                <a:ea typeface="仿宋" panose="02010609060101010101" charset="-122"/>
                <a:cs typeface="仿宋" panose="02010609060101010101" charset="-122"/>
              </a:rPr>
              <a:t>5、中华文明具有突出的和平性。</a:t>
            </a:r>
            <a:r>
              <a:rPr lang="zh-CN" altLang="zh-CN" sz="2665">
                <a:solidFill>
                  <a:srgbClr val="FF0000"/>
                </a:solidFill>
                <a:latin typeface="仿宋" panose="02010609060101010101" charset="-122"/>
                <a:ea typeface="仿宋" panose="02010609060101010101" charset="-122"/>
                <a:cs typeface="仿宋" panose="02010609060101010101" charset="-122"/>
              </a:rPr>
              <a:t>和平、和睦、和谐是中华文明五千多年来一直传承的理念，主张以道德秩序构造一个群己合一的世界，在人己关系中以他人为重。倡导交通成和，反对隔绝闭塞；倡导共生并进，反对强人从己；倡导保合太和，反对丛林法则。中华文明的和平性，从根本上决定了中国始终是世界和平的建设者、全球发展的贡献者、国际秩序的维护者，决定了中国不断追求文明交流互鉴而不搞文化霸权，决定了中国不会把自己的价值观念与政治体制强加于人，决定了中国坚持合作、不搞对抗，决不搞“党同伐异”的小圈子。</a:t>
            </a:r>
          </a:p>
        </p:txBody>
      </p:sp>
    </p:spTree>
    <p:custDataLst>
      <p:tags r:id="rId1"/>
    </p:custData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774065" y="1160780"/>
            <a:ext cx="11332845" cy="2570480"/>
          </a:xfrm>
        </p:spPr>
        <p:txBody>
          <a:bodyPr>
            <a:normAutofit/>
          </a:bodyPr>
          <a:lstStyle/>
          <a:p>
            <a:pPr algn="l">
              <a:lnSpc>
                <a:spcPct val="150000"/>
              </a:lnSpc>
            </a:pPr>
            <a:r>
              <a:rPr lang="en-US" altLang="zh-CN" sz="3555" b="1">
                <a:solidFill>
                  <a:srgbClr val="FF0000"/>
                </a:solidFill>
                <a:latin typeface="仿宋" panose="02010609060101010101" charset="-122"/>
                <a:ea typeface="仿宋" panose="02010609060101010101" charset="-122"/>
                <a:cs typeface="仿宋" panose="02010609060101010101" charset="-122"/>
              </a:rPr>
              <a:t>      </a:t>
            </a:r>
            <a:br>
              <a:rPr lang="en-US" altLang="zh-CN" sz="3555" b="1">
                <a:solidFill>
                  <a:srgbClr val="FF0000"/>
                </a:solidFill>
                <a:latin typeface="仿宋" panose="02010609060101010101" charset="-122"/>
                <a:ea typeface="仿宋" panose="02010609060101010101" charset="-122"/>
                <a:cs typeface="仿宋" panose="02010609060101010101" charset="-122"/>
              </a:rPr>
            </a:br>
            <a:r>
              <a:rPr lang="zh-CN" altLang="en-US" sz="3555" b="1">
                <a:solidFill>
                  <a:srgbClr val="FF0000"/>
                </a:solidFill>
                <a:latin typeface="仿宋" panose="02010609060101010101" charset="-122"/>
                <a:ea typeface="仿宋" panose="02010609060101010101" charset="-122"/>
                <a:cs typeface="仿宋" panose="02010609060101010101" charset="-122"/>
              </a:rPr>
              <a:t>三、</a:t>
            </a:r>
            <a:r>
              <a:rPr sz="3555" b="1">
                <a:solidFill>
                  <a:srgbClr val="FF0000"/>
                </a:solidFill>
                <a:latin typeface="仿宋" panose="02010609060101010101" charset="-122"/>
                <a:ea typeface="仿宋" panose="02010609060101010101" charset="-122"/>
                <a:cs typeface="仿宋" panose="02010609060101010101" charset="-122"/>
              </a:rPr>
              <a:t>“两个结合”是我们取得成功的最大法宝</a:t>
            </a:r>
            <a:br>
              <a:rPr lang="zh-CN" altLang="zh-CN" sz="3555" b="1">
                <a:solidFill>
                  <a:srgbClr val="FF0000"/>
                </a:solidFill>
                <a:latin typeface="仿宋" panose="02010609060101010101" charset="-122"/>
                <a:ea typeface="仿宋" panose="02010609060101010101" charset="-122"/>
                <a:cs typeface="仿宋" panose="02010609060101010101" charset="-122"/>
              </a:rPr>
            </a:br>
            <a:r>
              <a:rPr lang="en-US" altLang="zh-CN" sz="3555" b="1">
                <a:solidFill>
                  <a:srgbClr val="FF0000"/>
                </a:solidFill>
                <a:latin typeface="仿宋" panose="02010609060101010101" charset="-122"/>
                <a:ea typeface="仿宋" panose="02010609060101010101" charset="-122"/>
                <a:cs typeface="仿宋" panose="02010609060101010101" charset="-122"/>
              </a:rPr>
              <a:t>   </a:t>
            </a:r>
            <a:endParaRPr lang="zh-CN" altLang="zh-CN" sz="2665" b="1">
              <a:solidFill>
                <a:srgbClr val="FF0000"/>
              </a:solidFill>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647700" y="557530"/>
            <a:ext cx="11332845" cy="5921375"/>
          </a:xfrm>
        </p:spPr>
        <p:txBody>
          <a:bodyPr>
            <a:normAutofit fontScale="90000"/>
          </a:bodyPr>
          <a:lstStyle/>
          <a:p>
            <a:pPr algn="l">
              <a:lnSpc>
                <a:spcPct val="150000"/>
              </a:lnSpc>
            </a:pPr>
            <a:r>
              <a:rPr lang="en-US" altLang="zh-CN" sz="3555" b="1" dirty="0">
                <a:solidFill>
                  <a:srgbClr val="FF0000"/>
                </a:solidFill>
                <a:latin typeface="仿宋" panose="02010609060101010101" charset="-122"/>
                <a:ea typeface="仿宋" panose="02010609060101010101" charset="-122"/>
                <a:cs typeface="仿宋" panose="02010609060101010101" charset="-122"/>
              </a:rPr>
              <a:t>      </a:t>
            </a:r>
            <a:br>
              <a:rPr lang="en-US" altLang="zh-CN" sz="3555" b="1" dirty="0">
                <a:solidFill>
                  <a:srgbClr val="FF0000"/>
                </a:solidFill>
                <a:latin typeface="仿宋" panose="02010609060101010101" charset="-122"/>
                <a:ea typeface="仿宋" panose="02010609060101010101" charset="-122"/>
                <a:cs typeface="仿宋" panose="02010609060101010101" charset="-122"/>
              </a:rPr>
            </a:br>
            <a:r>
              <a:rPr lang="zh-CN" altLang="en-US" sz="3555" b="1" dirty="0">
                <a:solidFill>
                  <a:srgbClr val="FF0000"/>
                </a:solidFill>
                <a:latin typeface="仿宋" panose="02010609060101010101" charset="-122"/>
                <a:ea typeface="仿宋" panose="02010609060101010101" charset="-122"/>
                <a:cs typeface="仿宋" panose="02010609060101010101" charset="-122"/>
              </a:rPr>
              <a:t>三、</a:t>
            </a:r>
            <a:r>
              <a:rPr sz="3555" b="1" dirty="0">
                <a:solidFill>
                  <a:srgbClr val="FF0000"/>
                </a:solidFill>
                <a:latin typeface="仿宋" panose="02010609060101010101" charset="-122"/>
                <a:ea typeface="仿宋" panose="02010609060101010101" charset="-122"/>
                <a:cs typeface="仿宋" panose="02010609060101010101" charset="-122"/>
              </a:rPr>
              <a:t>“</a:t>
            </a:r>
            <a:r>
              <a:rPr sz="3555" b="1" dirty="0" err="1">
                <a:solidFill>
                  <a:srgbClr val="FF0000"/>
                </a:solidFill>
                <a:latin typeface="仿宋" panose="02010609060101010101" charset="-122"/>
                <a:ea typeface="仿宋" panose="02010609060101010101" charset="-122"/>
                <a:cs typeface="仿宋" panose="02010609060101010101" charset="-122"/>
              </a:rPr>
              <a:t>两个结合”是我们取得成功的最大法宝</a:t>
            </a:r>
            <a:br>
              <a:rPr lang="zh-CN" altLang="zh-CN" sz="3555" b="1" dirty="0">
                <a:solidFill>
                  <a:srgbClr val="FF0000"/>
                </a:solidFill>
                <a:latin typeface="仿宋" panose="02010609060101010101" charset="-122"/>
                <a:ea typeface="仿宋" panose="02010609060101010101" charset="-122"/>
                <a:cs typeface="仿宋" panose="02010609060101010101" charset="-122"/>
              </a:rPr>
            </a:br>
            <a:r>
              <a:rPr lang="en-US" altLang="zh-CN" sz="3555" b="1" dirty="0">
                <a:solidFill>
                  <a:srgbClr val="FF0000"/>
                </a:solidFill>
                <a:latin typeface="仿宋" panose="02010609060101010101" charset="-122"/>
                <a:ea typeface="仿宋" panose="02010609060101010101" charset="-122"/>
                <a:cs typeface="仿宋" panose="02010609060101010101" charset="-122"/>
              </a:rPr>
              <a:t>   </a:t>
            </a:r>
            <a:r>
              <a:rPr lang="zh-CN" altLang="zh-CN" sz="2665" dirty="0">
                <a:solidFill>
                  <a:srgbClr val="FF0000"/>
                </a:solidFill>
                <a:latin typeface="仿宋" panose="02010609060101010101" charset="-122"/>
                <a:ea typeface="仿宋" panose="02010609060101010101" charset="-122"/>
                <a:cs typeface="仿宋" panose="02010609060101010101" charset="-122"/>
              </a:rPr>
              <a:t>第一，“结合”的前提是彼此契合。“结合”不是硬凑在一起的。马克思主义和中华优秀传统文化来源不同，但彼此存在高度的契合性。比如，天下为公、讲信修睦的社会追求与共产主义、社会主义的理想信念相通，民为邦本、为政以德的治理思想与人民至上的政治观念相融，革故鼎新、自强不息的担当与共产党人的革命精神相合。马克思主义从社会关系的角度把握人的本质，中华文化也把人安放在家国天下之中，都反对把人看作孤立的个体。相互契合才能有机结合。正是在这个意义上，我们才说</a:t>
            </a:r>
            <a:r>
              <a:rPr lang="zh-CN" altLang="zh-CN" sz="2665" b="1" dirty="0">
                <a:solidFill>
                  <a:srgbClr val="FF0000"/>
                </a:solidFill>
                <a:latin typeface="仿宋" panose="02010609060101010101" charset="-122"/>
                <a:ea typeface="仿宋" panose="02010609060101010101" charset="-122"/>
                <a:cs typeface="仿宋" panose="02010609060101010101" charset="-122"/>
              </a:rPr>
              <a:t>中国共产党既是马克思主义的坚定信仰者和践行者，又是中华优秀传统文化的忠实继承者和弘扬者。</a:t>
            </a:r>
          </a:p>
        </p:txBody>
      </p:sp>
    </p:spTree>
    <p:custDataLst>
      <p:tags r:id="rId1"/>
    </p:custData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647700" y="557530"/>
            <a:ext cx="11332845" cy="5921375"/>
          </a:xfrm>
        </p:spPr>
        <p:txBody>
          <a:bodyPr>
            <a:normAutofit fontScale="90000"/>
          </a:bodyPr>
          <a:lstStyle/>
          <a:p>
            <a:pPr algn="l">
              <a:lnSpc>
                <a:spcPct val="150000"/>
              </a:lnSpc>
            </a:pPr>
            <a:r>
              <a:rPr lang="en-US" altLang="zh-CN" sz="3555" b="1" dirty="0">
                <a:solidFill>
                  <a:srgbClr val="FF0000"/>
                </a:solidFill>
                <a:latin typeface="仿宋" panose="02010609060101010101" charset="-122"/>
                <a:ea typeface="仿宋" panose="02010609060101010101" charset="-122"/>
                <a:cs typeface="仿宋" panose="02010609060101010101" charset="-122"/>
              </a:rPr>
              <a:t>      </a:t>
            </a:r>
            <a:br>
              <a:rPr lang="en-US" altLang="zh-CN" sz="3555" b="1" dirty="0">
                <a:solidFill>
                  <a:srgbClr val="FF0000"/>
                </a:solidFill>
                <a:latin typeface="仿宋" panose="02010609060101010101" charset="-122"/>
                <a:ea typeface="仿宋" panose="02010609060101010101" charset="-122"/>
                <a:cs typeface="仿宋" panose="02010609060101010101" charset="-122"/>
              </a:rPr>
            </a:br>
            <a:r>
              <a:rPr lang="zh-CN" altLang="en-US" sz="3555" b="1" dirty="0">
                <a:solidFill>
                  <a:srgbClr val="FF0000"/>
                </a:solidFill>
                <a:latin typeface="仿宋" panose="02010609060101010101" charset="-122"/>
                <a:ea typeface="仿宋" panose="02010609060101010101" charset="-122"/>
                <a:cs typeface="仿宋" panose="02010609060101010101" charset="-122"/>
                <a:sym typeface="+mn-ea"/>
              </a:rPr>
              <a:t>三</a:t>
            </a:r>
            <a:r>
              <a:rPr lang="zh-CN" altLang="en-US" sz="3555" b="1" dirty="0">
                <a:solidFill>
                  <a:srgbClr val="FF0000"/>
                </a:solidFill>
                <a:latin typeface="仿宋" panose="02010609060101010101" charset="-122"/>
                <a:ea typeface="仿宋" panose="02010609060101010101" charset="-122"/>
                <a:cs typeface="仿宋" panose="02010609060101010101" charset="-122"/>
              </a:rPr>
              <a:t>、</a:t>
            </a:r>
            <a:r>
              <a:rPr sz="3555" b="1" dirty="0">
                <a:solidFill>
                  <a:srgbClr val="FF0000"/>
                </a:solidFill>
                <a:latin typeface="仿宋" panose="02010609060101010101" charset="-122"/>
                <a:ea typeface="仿宋" panose="02010609060101010101" charset="-122"/>
                <a:cs typeface="仿宋" panose="02010609060101010101" charset="-122"/>
              </a:rPr>
              <a:t>“</a:t>
            </a:r>
            <a:r>
              <a:rPr sz="3555" b="1" dirty="0" err="1">
                <a:solidFill>
                  <a:srgbClr val="FF0000"/>
                </a:solidFill>
                <a:latin typeface="仿宋" panose="02010609060101010101" charset="-122"/>
                <a:ea typeface="仿宋" panose="02010609060101010101" charset="-122"/>
                <a:cs typeface="仿宋" panose="02010609060101010101" charset="-122"/>
              </a:rPr>
              <a:t>两个结合”是我们取得成功的最大法宝</a:t>
            </a:r>
            <a:br>
              <a:rPr lang="zh-CN" altLang="zh-CN" sz="3555" b="1" dirty="0">
                <a:solidFill>
                  <a:srgbClr val="FF0000"/>
                </a:solidFill>
                <a:latin typeface="仿宋" panose="02010609060101010101" charset="-122"/>
                <a:ea typeface="仿宋" panose="02010609060101010101" charset="-122"/>
                <a:cs typeface="仿宋" panose="02010609060101010101" charset="-122"/>
              </a:rPr>
            </a:br>
            <a:r>
              <a:rPr lang="en-US" altLang="zh-CN" sz="3555" b="1" dirty="0">
                <a:solidFill>
                  <a:srgbClr val="FF0000"/>
                </a:solidFill>
                <a:latin typeface="仿宋" panose="02010609060101010101" charset="-122"/>
                <a:ea typeface="仿宋" panose="02010609060101010101" charset="-122"/>
                <a:cs typeface="仿宋" panose="02010609060101010101" charset="-122"/>
              </a:rPr>
              <a:t>   </a:t>
            </a:r>
            <a:r>
              <a:rPr lang="zh-CN" altLang="zh-CN" sz="2220" dirty="0">
                <a:solidFill>
                  <a:srgbClr val="FF0000"/>
                </a:solidFill>
                <a:latin typeface="仿宋" panose="02010609060101010101" charset="-122"/>
                <a:ea typeface="仿宋" panose="02010609060101010101" charset="-122"/>
                <a:cs typeface="仿宋" panose="02010609060101010101" charset="-122"/>
              </a:rPr>
              <a:t>第二，“结合”的结果是互相成就。“结合”不是“拼盘”，不是简单的“物理反应”，而是深刻的“化学反应”，造就了一个有机统一的新的文化生命体。一方面，马克思主义把先进的思想理论带到中国，以真理之光激活了中华文明的基因，引领中国走进现代世界，推动了中华文明的生命更新和现代转型。从民本到民主，从九州共贯到中华民族共同体，从万物并育到人与自然和谐共生，从富民厚生到共同富裕，中华文明别开生面，实现了从传统到现代的跨越，发展出中华文明的现代形态。另一方面，中华优秀传统文化充实了马克思主义的文化生命，推动马克思主义不断实现中国化时代化的新飞跃，显示出日益鲜明的中国风格与中国气派，中国化马克思主义成为中华文化和中国精神的时代精华。“第二个结合”让马克思主义成为中国的，中华优秀传统文化成为现代的，让经由“结合”而形成的新文化成为中国式现代化的文化形态。</a:t>
            </a:r>
            <a:endParaRPr lang="zh-CN" altLang="zh-CN" sz="2220" b="1" dirty="0">
              <a:solidFill>
                <a:srgbClr val="FF0000"/>
              </a:solidFill>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580390" y="252095"/>
            <a:ext cx="11332845" cy="5921375"/>
          </a:xfrm>
        </p:spPr>
        <p:txBody>
          <a:bodyPr>
            <a:normAutofit fontScale="90000"/>
          </a:bodyPr>
          <a:lstStyle/>
          <a:p>
            <a:pPr algn="l">
              <a:lnSpc>
                <a:spcPct val="150000"/>
              </a:lnSpc>
            </a:pPr>
            <a:r>
              <a:rPr lang="zh-CN" altLang="en-US" sz="3555" b="1" dirty="0">
                <a:solidFill>
                  <a:srgbClr val="FF0000"/>
                </a:solidFill>
                <a:latin typeface="仿宋" panose="02010609060101010101" charset="-122"/>
                <a:ea typeface="仿宋" panose="02010609060101010101" charset="-122"/>
                <a:cs typeface="仿宋" panose="02010609060101010101" charset="-122"/>
                <a:sym typeface="+mn-ea"/>
              </a:rPr>
              <a:t>三</a:t>
            </a:r>
            <a:r>
              <a:rPr lang="zh-CN" altLang="en-US" sz="3555" b="1" dirty="0">
                <a:solidFill>
                  <a:srgbClr val="FF0000"/>
                </a:solidFill>
                <a:latin typeface="仿宋" panose="02010609060101010101" charset="-122"/>
                <a:ea typeface="仿宋" panose="02010609060101010101" charset="-122"/>
                <a:cs typeface="仿宋" panose="02010609060101010101" charset="-122"/>
              </a:rPr>
              <a:t>、</a:t>
            </a:r>
            <a:r>
              <a:rPr sz="3555" b="1" dirty="0">
                <a:solidFill>
                  <a:srgbClr val="FF0000"/>
                </a:solidFill>
                <a:latin typeface="仿宋" panose="02010609060101010101" charset="-122"/>
                <a:ea typeface="仿宋" panose="02010609060101010101" charset="-122"/>
                <a:cs typeface="仿宋" panose="02010609060101010101" charset="-122"/>
              </a:rPr>
              <a:t>“</a:t>
            </a:r>
            <a:r>
              <a:rPr sz="3555" b="1" dirty="0" err="1">
                <a:solidFill>
                  <a:srgbClr val="FF0000"/>
                </a:solidFill>
                <a:latin typeface="仿宋" panose="02010609060101010101" charset="-122"/>
                <a:ea typeface="仿宋" panose="02010609060101010101" charset="-122"/>
                <a:cs typeface="仿宋" panose="02010609060101010101" charset="-122"/>
              </a:rPr>
              <a:t>两个结合”是我们取得成功的最大法宝</a:t>
            </a:r>
            <a:br>
              <a:rPr lang="zh-CN" altLang="zh-CN" sz="3555" b="1" dirty="0">
                <a:solidFill>
                  <a:srgbClr val="FF0000"/>
                </a:solidFill>
                <a:latin typeface="仿宋" panose="02010609060101010101" charset="-122"/>
                <a:ea typeface="仿宋" panose="02010609060101010101" charset="-122"/>
                <a:cs typeface="仿宋" panose="02010609060101010101" charset="-122"/>
              </a:rPr>
            </a:br>
            <a:r>
              <a:rPr lang="en-US" altLang="zh-CN" sz="3555" b="1" dirty="0">
                <a:solidFill>
                  <a:srgbClr val="FF0000"/>
                </a:solidFill>
                <a:latin typeface="仿宋" panose="02010609060101010101" charset="-122"/>
                <a:ea typeface="仿宋" panose="02010609060101010101" charset="-122"/>
                <a:cs typeface="仿宋" panose="02010609060101010101" charset="-122"/>
              </a:rPr>
              <a:t>   </a:t>
            </a:r>
            <a:r>
              <a:rPr lang="zh-CN" altLang="zh-CN" sz="2220" dirty="0">
                <a:solidFill>
                  <a:srgbClr val="FF0000"/>
                </a:solidFill>
                <a:latin typeface="仿宋" panose="02010609060101010101" charset="-122"/>
                <a:ea typeface="仿宋" panose="02010609060101010101" charset="-122"/>
                <a:cs typeface="仿宋" panose="02010609060101010101" charset="-122"/>
              </a:rPr>
              <a:t>第三，“结合”筑牢了道路根基。我们的社会主义为什么不一样？为什么能够生机勃勃、充满活力？关键就在于中国特色。中国特色的关键就在于“两个结合”。中国特色社会主义道路首先是社会主义，这是从马克思主义那里来的；同时，中国文化中朴素的社会主义元素也提供了中国接受马克思主义的文化基础。建设中国特色社会主义，我们的道路越走越宽广、越走越坚定。在中国特色社会主义新时代，党和国家的事业之所以取得了历史性成就、发生了历史性变革，一个重要原因就是我们坚持了“两个结合”。中国特色社会主义道路是在马克思主义指导下走出来的，也是从五千多年中华文明史中走出来的；“第二个结合”让中国特色社会主义道路有了更加宏阔深远的历史纵深，拓展了中国特色社会主义道路的文化根基。</a:t>
            </a:r>
            <a:endParaRPr lang="zh-CN" altLang="zh-CN" sz="2220" b="1" dirty="0">
              <a:solidFill>
                <a:srgbClr val="FF0000"/>
              </a:solidFill>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647700" y="557530"/>
            <a:ext cx="11332845" cy="5921375"/>
          </a:xfrm>
        </p:spPr>
        <p:txBody>
          <a:bodyPr>
            <a:normAutofit fontScale="90000"/>
          </a:bodyPr>
          <a:lstStyle/>
          <a:p>
            <a:pPr algn="l">
              <a:lnSpc>
                <a:spcPct val="150000"/>
              </a:lnSpc>
            </a:pPr>
            <a:r>
              <a:rPr lang="en-US" altLang="zh-CN" sz="3555" b="1">
                <a:solidFill>
                  <a:srgbClr val="FF0000"/>
                </a:solidFill>
                <a:latin typeface="仿宋" panose="02010609060101010101" charset="-122"/>
                <a:ea typeface="仿宋" panose="02010609060101010101" charset="-122"/>
                <a:cs typeface="仿宋" panose="02010609060101010101" charset="-122"/>
              </a:rPr>
              <a:t>      </a:t>
            </a:r>
            <a:br>
              <a:rPr lang="en-US" altLang="zh-CN" sz="3555" b="1">
                <a:solidFill>
                  <a:srgbClr val="FF0000"/>
                </a:solidFill>
                <a:latin typeface="仿宋" panose="02010609060101010101" charset="-122"/>
                <a:ea typeface="仿宋" panose="02010609060101010101" charset="-122"/>
                <a:cs typeface="仿宋" panose="02010609060101010101" charset="-122"/>
              </a:rPr>
            </a:br>
            <a:r>
              <a:rPr lang="zh-CN" altLang="en-US" sz="3555" b="1">
                <a:solidFill>
                  <a:srgbClr val="FF0000"/>
                </a:solidFill>
                <a:latin typeface="仿宋" panose="02010609060101010101" charset="-122"/>
                <a:ea typeface="仿宋" panose="02010609060101010101" charset="-122"/>
                <a:cs typeface="仿宋" panose="02010609060101010101" charset="-122"/>
                <a:sym typeface="+mn-ea"/>
              </a:rPr>
              <a:t>三</a:t>
            </a:r>
            <a:r>
              <a:rPr lang="zh-CN" altLang="en-US" sz="3555" b="1">
                <a:solidFill>
                  <a:srgbClr val="FF0000"/>
                </a:solidFill>
                <a:latin typeface="仿宋" panose="02010609060101010101" charset="-122"/>
                <a:ea typeface="仿宋" panose="02010609060101010101" charset="-122"/>
                <a:cs typeface="仿宋" panose="02010609060101010101" charset="-122"/>
              </a:rPr>
              <a:t>、</a:t>
            </a:r>
            <a:r>
              <a:rPr sz="3555" b="1">
                <a:solidFill>
                  <a:srgbClr val="FF0000"/>
                </a:solidFill>
                <a:latin typeface="仿宋" panose="02010609060101010101" charset="-122"/>
                <a:ea typeface="仿宋" panose="02010609060101010101" charset="-122"/>
                <a:cs typeface="仿宋" panose="02010609060101010101" charset="-122"/>
              </a:rPr>
              <a:t>“两个结合”是我们取得成功的最大法宝</a:t>
            </a:r>
            <a:br>
              <a:rPr lang="zh-CN" altLang="zh-CN" sz="3555" b="1">
                <a:solidFill>
                  <a:srgbClr val="FF0000"/>
                </a:solidFill>
                <a:latin typeface="仿宋" panose="02010609060101010101" charset="-122"/>
                <a:ea typeface="仿宋" panose="02010609060101010101" charset="-122"/>
                <a:cs typeface="仿宋" panose="02010609060101010101" charset="-122"/>
              </a:rPr>
            </a:br>
            <a:r>
              <a:rPr lang="en-US" altLang="zh-CN" sz="3555" b="1">
                <a:solidFill>
                  <a:srgbClr val="FF0000"/>
                </a:solidFill>
                <a:latin typeface="仿宋" panose="02010609060101010101" charset="-122"/>
                <a:ea typeface="仿宋" panose="02010609060101010101" charset="-122"/>
                <a:cs typeface="仿宋" panose="02010609060101010101" charset="-122"/>
              </a:rPr>
              <a:t>   </a:t>
            </a:r>
            <a:r>
              <a:rPr lang="zh-CN" altLang="zh-CN" sz="2000">
                <a:solidFill>
                  <a:srgbClr val="FF0000"/>
                </a:solidFill>
                <a:latin typeface="仿宋" panose="02010609060101010101" charset="-122"/>
                <a:ea typeface="仿宋" panose="02010609060101010101" charset="-122"/>
                <a:cs typeface="仿宋" panose="02010609060101010101" charset="-122"/>
              </a:rPr>
              <a:t>中国式现代化是强国建设、民族复兴的康庄大道。中国式现代化赋予中华文明以现代力量，中华文明赋予中国式现代化以深厚底蕴。中国式现代化是赓续古老文明的现代化，而不是消灭古老文明的现代化；是从中华大地长出来的现代化，不是照搬照抄其他国家的现代化；是文明更新的结果，不是文明断裂的产物。中国式现代化是中华民族的旧邦新命，必将推动中华文明重焕荣光。的“化学反应”，造就了一个有机统一的新的文化生命体。一方面，马克思主义把先进的思想理论带到中国，以真理之光激活了中华文明的基因，引领中国走进现代世界，推动了中华文明的生命更新和现代转型。从民本到民主，从九州共贯到中华民族共同体，从万物并育到人与自然和谐共生，从富民厚生到共同富裕，中华文明别开生面，实现了从传统到现代的跨越，发展出中华文明的现代形态。另一方面，中华优秀传统文化充实了马克思主义的文化生命，推动马克思主义不断实现中国化时代化的新飞跃，显示出日益鲜明的中国风格与中国气派，中国化马克思主义成为中华文化和中国精神的时代精华。“第二个结合”让马克思主义成为中国的，中华优秀传统文化成为现代的，让经由“结合”而形成的新文化成为中国式现代化的文化形态。</a:t>
            </a:r>
            <a:endParaRPr lang="zh-CN" altLang="zh-CN" sz="2000" b="1">
              <a:solidFill>
                <a:srgbClr val="FF0000"/>
              </a:solidFill>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365760" y="535305"/>
            <a:ext cx="11674475" cy="5921375"/>
          </a:xfrm>
        </p:spPr>
        <p:txBody>
          <a:bodyPr>
            <a:normAutofit fontScale="90000"/>
          </a:bodyPr>
          <a:lstStyle/>
          <a:p>
            <a:pPr algn="l">
              <a:lnSpc>
                <a:spcPct val="150000"/>
              </a:lnSpc>
            </a:pPr>
            <a:r>
              <a:rPr lang="en-US" altLang="zh-CN" sz="3555" b="1" dirty="0">
                <a:solidFill>
                  <a:srgbClr val="FF0000"/>
                </a:solidFill>
                <a:latin typeface="仿宋" panose="02010609060101010101" charset="-122"/>
                <a:ea typeface="仿宋" panose="02010609060101010101" charset="-122"/>
                <a:cs typeface="仿宋" panose="02010609060101010101" charset="-122"/>
              </a:rPr>
              <a:t>      </a:t>
            </a:r>
            <a:br>
              <a:rPr lang="en-US" altLang="zh-CN" sz="3555" b="1" dirty="0">
                <a:solidFill>
                  <a:srgbClr val="FF0000"/>
                </a:solidFill>
                <a:latin typeface="仿宋" panose="02010609060101010101" charset="-122"/>
                <a:ea typeface="仿宋" panose="02010609060101010101" charset="-122"/>
                <a:cs typeface="仿宋" panose="02010609060101010101" charset="-122"/>
              </a:rPr>
            </a:br>
            <a:r>
              <a:rPr lang="zh-CN" altLang="en-US" sz="3555" b="1" dirty="0">
                <a:solidFill>
                  <a:srgbClr val="FF0000"/>
                </a:solidFill>
                <a:latin typeface="仿宋" panose="02010609060101010101" charset="-122"/>
                <a:ea typeface="仿宋" panose="02010609060101010101" charset="-122"/>
                <a:cs typeface="仿宋" panose="02010609060101010101" charset="-122"/>
                <a:sym typeface="+mn-ea"/>
              </a:rPr>
              <a:t>三</a:t>
            </a:r>
            <a:r>
              <a:rPr lang="zh-CN" altLang="en-US" sz="3555" b="1" dirty="0">
                <a:solidFill>
                  <a:srgbClr val="FF0000"/>
                </a:solidFill>
                <a:latin typeface="仿宋" panose="02010609060101010101" charset="-122"/>
                <a:ea typeface="仿宋" panose="02010609060101010101" charset="-122"/>
                <a:cs typeface="仿宋" panose="02010609060101010101" charset="-122"/>
              </a:rPr>
              <a:t>、</a:t>
            </a:r>
            <a:r>
              <a:rPr sz="3555" b="1" dirty="0">
                <a:solidFill>
                  <a:srgbClr val="FF0000"/>
                </a:solidFill>
                <a:latin typeface="仿宋" panose="02010609060101010101" charset="-122"/>
                <a:ea typeface="仿宋" panose="02010609060101010101" charset="-122"/>
                <a:cs typeface="仿宋" panose="02010609060101010101" charset="-122"/>
              </a:rPr>
              <a:t>“</a:t>
            </a:r>
            <a:r>
              <a:rPr sz="3555" b="1" dirty="0" err="1">
                <a:solidFill>
                  <a:srgbClr val="FF0000"/>
                </a:solidFill>
                <a:latin typeface="仿宋" panose="02010609060101010101" charset="-122"/>
                <a:ea typeface="仿宋" panose="02010609060101010101" charset="-122"/>
                <a:cs typeface="仿宋" panose="02010609060101010101" charset="-122"/>
              </a:rPr>
              <a:t>两个结合”是我们取得成功的最大法宝</a:t>
            </a:r>
            <a:br>
              <a:rPr lang="zh-CN" altLang="zh-CN" sz="3555" b="1" dirty="0">
                <a:solidFill>
                  <a:srgbClr val="FF0000"/>
                </a:solidFill>
                <a:latin typeface="仿宋" panose="02010609060101010101" charset="-122"/>
                <a:ea typeface="仿宋" panose="02010609060101010101" charset="-122"/>
                <a:cs typeface="仿宋" panose="02010609060101010101" charset="-122"/>
              </a:rPr>
            </a:br>
            <a:r>
              <a:rPr lang="en-US" altLang="zh-CN" sz="3555" b="1" dirty="0">
                <a:solidFill>
                  <a:srgbClr val="FF0000"/>
                </a:solidFill>
                <a:latin typeface="仿宋" panose="02010609060101010101" charset="-122"/>
                <a:ea typeface="仿宋" panose="02010609060101010101" charset="-122"/>
                <a:cs typeface="仿宋" panose="02010609060101010101" charset="-122"/>
              </a:rPr>
              <a:t>   </a:t>
            </a:r>
            <a:r>
              <a:rPr lang="zh-CN" altLang="zh-CN" sz="2665" dirty="0">
                <a:solidFill>
                  <a:srgbClr val="FF0000"/>
                </a:solidFill>
                <a:latin typeface="仿宋" panose="02010609060101010101" charset="-122"/>
                <a:ea typeface="仿宋" panose="02010609060101010101" charset="-122"/>
                <a:cs typeface="仿宋" panose="02010609060101010101" charset="-122"/>
              </a:rPr>
              <a:t>第四，“结合”打开了创新空间。“结合”本身就是创新，同时又开启了广阔的理论和实践创新空间。“第二个结合”让我们掌握了思想和文化主动，并有力地作用于道路、理论和制度。从这个角度看，我们党开创的人民代表大会制度、政治协商制度，与中华文明的民本思想，天下共治理念，“共和”、“商量”的施政传统，“兼容并包、求同存异”的政治智慧都有深刻关联。我们没有搞联邦制、邦联制，确立了单一制国家形式，实行民族区域自治制度，就是顺应向内凝聚、多元一体的中华民族发展大趋势，承继九州共贯、六合同风、四海一家的中国文化大一统传统。更重要的是，“第二个结合”是又一次的思想解放，让我们能够在更广阔的文化空间中，充分运用中华优秀传统文化的宝贵资源，探索面向未来的理论和制度创新。</a:t>
            </a:r>
          </a:p>
        </p:txBody>
      </p:sp>
    </p:spTree>
    <p:custDataLst>
      <p:tags r:id="rId1"/>
    </p:custData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365760" y="535305"/>
            <a:ext cx="11674475" cy="5921375"/>
          </a:xfrm>
        </p:spPr>
        <p:txBody>
          <a:bodyPr>
            <a:normAutofit fontScale="90000"/>
          </a:bodyPr>
          <a:lstStyle/>
          <a:p>
            <a:pPr algn="l">
              <a:lnSpc>
                <a:spcPct val="150000"/>
              </a:lnSpc>
            </a:pPr>
            <a:r>
              <a:rPr lang="en-US" altLang="zh-CN" sz="3555" b="1" dirty="0">
                <a:solidFill>
                  <a:srgbClr val="FF0000"/>
                </a:solidFill>
                <a:latin typeface="仿宋" panose="02010609060101010101" charset="-122"/>
                <a:ea typeface="仿宋" panose="02010609060101010101" charset="-122"/>
                <a:cs typeface="仿宋" panose="02010609060101010101" charset="-122"/>
              </a:rPr>
              <a:t>      </a:t>
            </a:r>
            <a:br>
              <a:rPr lang="en-US" altLang="zh-CN" sz="3555" b="1" dirty="0">
                <a:solidFill>
                  <a:srgbClr val="FF0000"/>
                </a:solidFill>
                <a:latin typeface="仿宋" panose="02010609060101010101" charset="-122"/>
                <a:ea typeface="仿宋" panose="02010609060101010101" charset="-122"/>
                <a:cs typeface="仿宋" panose="02010609060101010101" charset="-122"/>
              </a:rPr>
            </a:br>
            <a:r>
              <a:rPr lang="zh-CN" altLang="en-US" sz="3555" b="1" dirty="0">
                <a:solidFill>
                  <a:srgbClr val="FF0000"/>
                </a:solidFill>
                <a:latin typeface="仿宋" panose="02010609060101010101" charset="-122"/>
                <a:ea typeface="仿宋" panose="02010609060101010101" charset="-122"/>
                <a:cs typeface="仿宋" panose="02010609060101010101" charset="-122"/>
                <a:sym typeface="+mn-ea"/>
              </a:rPr>
              <a:t>三</a:t>
            </a:r>
            <a:r>
              <a:rPr lang="zh-CN" altLang="en-US" sz="3555" b="1" dirty="0">
                <a:solidFill>
                  <a:srgbClr val="FF0000"/>
                </a:solidFill>
                <a:latin typeface="仿宋" panose="02010609060101010101" charset="-122"/>
                <a:ea typeface="仿宋" panose="02010609060101010101" charset="-122"/>
                <a:cs typeface="仿宋" panose="02010609060101010101" charset="-122"/>
              </a:rPr>
              <a:t>、</a:t>
            </a:r>
            <a:r>
              <a:rPr sz="3555" b="1" dirty="0">
                <a:solidFill>
                  <a:srgbClr val="FF0000"/>
                </a:solidFill>
                <a:latin typeface="仿宋" panose="02010609060101010101" charset="-122"/>
                <a:ea typeface="仿宋" panose="02010609060101010101" charset="-122"/>
                <a:cs typeface="仿宋" panose="02010609060101010101" charset="-122"/>
              </a:rPr>
              <a:t>“</a:t>
            </a:r>
            <a:r>
              <a:rPr sz="3555" b="1" dirty="0" err="1">
                <a:solidFill>
                  <a:srgbClr val="FF0000"/>
                </a:solidFill>
                <a:latin typeface="仿宋" panose="02010609060101010101" charset="-122"/>
                <a:ea typeface="仿宋" panose="02010609060101010101" charset="-122"/>
                <a:cs typeface="仿宋" panose="02010609060101010101" charset="-122"/>
              </a:rPr>
              <a:t>两个结合”是我们取得成功的最大法宝</a:t>
            </a:r>
            <a:br>
              <a:rPr lang="zh-CN" altLang="zh-CN" sz="3555" b="1" dirty="0">
                <a:solidFill>
                  <a:srgbClr val="FF0000"/>
                </a:solidFill>
                <a:latin typeface="仿宋" panose="02010609060101010101" charset="-122"/>
                <a:ea typeface="仿宋" panose="02010609060101010101" charset="-122"/>
                <a:cs typeface="仿宋" panose="02010609060101010101" charset="-122"/>
              </a:rPr>
            </a:br>
            <a:r>
              <a:rPr lang="en-US" altLang="zh-CN" sz="3555" b="1" dirty="0">
                <a:solidFill>
                  <a:srgbClr val="FF0000"/>
                </a:solidFill>
                <a:latin typeface="仿宋" panose="02010609060101010101" charset="-122"/>
                <a:ea typeface="仿宋" panose="02010609060101010101" charset="-122"/>
                <a:cs typeface="仿宋" panose="02010609060101010101" charset="-122"/>
              </a:rPr>
              <a:t>   </a:t>
            </a:r>
            <a:r>
              <a:rPr lang="zh-CN" altLang="zh-CN" sz="2220" dirty="0">
                <a:solidFill>
                  <a:srgbClr val="FF0000"/>
                </a:solidFill>
                <a:latin typeface="仿宋" panose="02010609060101010101" charset="-122"/>
                <a:ea typeface="仿宋" panose="02010609060101010101" charset="-122"/>
                <a:cs typeface="仿宋" panose="02010609060101010101" charset="-122"/>
              </a:rPr>
              <a:t>第五，“结合”巩固了文化主体性。任何文化要立得住、行得远，要有引领力、凝聚力、塑造力、辐射力，就必须有自己的主体性。中国共产党历来重视文化，新时代我们在道路自信、理论自信、制度自信的基础上增加了文化自信。文化自信就来自我们的文化主体性。这一主体性是中国共产党带领中国人民在中国大地上建立起来的；是在创造性转化、创新性发展中华优秀传统文化，继承革命文化，发展社会主义先进文化的基础上，借鉴吸收人类一切优秀文明成果的基础上建立起来的；是通过把马克思主义基本原理同中国具体实际、同中华优秀传统文化相结合建立起来的。创立新时代中国特色社会主义思想就是这一文化主体性的最有力体现。有了文化主体性，就有了文化意义上坚定的自我，文化自信就有了根本依托，中国共产党就有了引领时代的强大文化力量，中华民族和中国人民就有了国家认同的坚实文化基础，中华文明就有了和世界其他文明交流互鉴的鲜明文化特性。</a:t>
            </a:r>
            <a:endParaRPr lang="zh-CN" altLang="zh-CN" sz="2665" dirty="0">
              <a:solidFill>
                <a:srgbClr val="FF0000"/>
              </a:solidFill>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2332355" y="855980"/>
            <a:ext cx="7846060" cy="2257425"/>
          </a:xfrm>
        </p:spPr>
        <p:txBody>
          <a:bodyPr>
            <a:normAutofit/>
          </a:bodyPr>
          <a:lstStyle/>
          <a:p>
            <a:pPr algn="l">
              <a:lnSpc>
                <a:spcPct val="150000"/>
              </a:lnSpc>
            </a:pPr>
            <a:r>
              <a:rPr lang="en-US" altLang="zh-CN" sz="3555" b="1">
                <a:solidFill>
                  <a:srgbClr val="FF0000"/>
                </a:solidFill>
                <a:latin typeface="仿宋" panose="02010609060101010101" charset="-122"/>
                <a:ea typeface="仿宋" panose="02010609060101010101" charset="-122"/>
                <a:cs typeface="仿宋" panose="02010609060101010101" charset="-122"/>
              </a:rPr>
              <a:t>     </a:t>
            </a:r>
            <a:br>
              <a:rPr lang="en-US" altLang="zh-CN" sz="3555" b="1">
                <a:solidFill>
                  <a:srgbClr val="FF0000"/>
                </a:solidFill>
                <a:latin typeface="仿宋" panose="02010609060101010101" charset="-122"/>
                <a:ea typeface="仿宋" panose="02010609060101010101" charset="-122"/>
                <a:cs typeface="仿宋" panose="02010609060101010101" charset="-122"/>
              </a:rPr>
            </a:br>
            <a:r>
              <a:rPr lang="zh-CN" altLang="en-US" sz="3555" b="1">
                <a:solidFill>
                  <a:srgbClr val="FF0000"/>
                </a:solidFill>
                <a:latin typeface="仿宋" panose="02010609060101010101" charset="-122"/>
                <a:ea typeface="仿宋" panose="02010609060101010101" charset="-122"/>
                <a:cs typeface="仿宋" panose="02010609060101010101" charset="-122"/>
                <a:sym typeface="+mn-ea"/>
              </a:rPr>
              <a:t>四</a:t>
            </a:r>
            <a:r>
              <a:rPr lang="zh-CN" altLang="en-US" sz="3555" b="1">
                <a:solidFill>
                  <a:srgbClr val="FF0000"/>
                </a:solidFill>
                <a:latin typeface="仿宋" panose="02010609060101010101" charset="-122"/>
                <a:ea typeface="仿宋" panose="02010609060101010101" charset="-122"/>
                <a:cs typeface="仿宋" panose="02010609060101010101" charset="-122"/>
              </a:rPr>
              <a:t>、</a:t>
            </a:r>
            <a:r>
              <a:rPr sz="3555" b="1">
                <a:solidFill>
                  <a:srgbClr val="FF0000"/>
                </a:solidFill>
                <a:latin typeface="仿宋" panose="02010609060101010101" charset="-122"/>
                <a:ea typeface="仿宋" panose="02010609060101010101" charset="-122"/>
                <a:cs typeface="仿宋" panose="02010609060101010101" charset="-122"/>
              </a:rPr>
              <a:t>“两个结合”</a:t>
            </a:r>
            <a:r>
              <a:rPr lang="zh-CN" sz="3555" b="1">
                <a:solidFill>
                  <a:srgbClr val="FF0000"/>
                </a:solidFill>
                <a:latin typeface="仿宋" panose="02010609060101010101" charset="-122"/>
                <a:ea typeface="仿宋" panose="02010609060101010101" charset="-122"/>
                <a:cs typeface="仿宋" panose="02010609060101010101" charset="-122"/>
              </a:rPr>
              <a:t>的实践意义</a:t>
            </a:r>
            <a:r>
              <a:rPr lang="en-US" altLang="zh-CN" sz="3555" b="1">
                <a:solidFill>
                  <a:srgbClr val="FF0000"/>
                </a:solidFill>
                <a:latin typeface="仿宋" panose="02010609060101010101" charset="-122"/>
                <a:ea typeface="仿宋" panose="02010609060101010101" charset="-122"/>
                <a:cs typeface="仿宋" panose="02010609060101010101" charset="-122"/>
              </a:rPr>
              <a:t>   </a:t>
            </a:r>
            <a:endParaRPr lang="zh-CN" altLang="en-US" sz="2220">
              <a:solidFill>
                <a:srgbClr val="FF0000"/>
              </a:solidFill>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365760" y="297180"/>
            <a:ext cx="11674475" cy="5921375"/>
          </a:xfrm>
        </p:spPr>
        <p:txBody>
          <a:bodyPr>
            <a:normAutofit fontScale="90000"/>
          </a:bodyPr>
          <a:lstStyle/>
          <a:p>
            <a:pPr algn="l">
              <a:lnSpc>
                <a:spcPct val="150000"/>
              </a:lnSpc>
            </a:pPr>
            <a:r>
              <a:rPr lang="en-US" altLang="zh-CN" sz="3555" b="1" dirty="0">
                <a:solidFill>
                  <a:srgbClr val="FF0000"/>
                </a:solidFill>
                <a:latin typeface="仿宋" panose="02010609060101010101" charset="-122"/>
                <a:ea typeface="仿宋" panose="02010609060101010101" charset="-122"/>
                <a:cs typeface="仿宋" panose="02010609060101010101" charset="-122"/>
              </a:rPr>
              <a:t>      </a:t>
            </a:r>
            <a:br>
              <a:rPr lang="en-US" altLang="zh-CN" sz="3555" b="1" dirty="0">
                <a:solidFill>
                  <a:srgbClr val="FF0000"/>
                </a:solidFill>
                <a:latin typeface="仿宋" panose="02010609060101010101" charset="-122"/>
                <a:ea typeface="仿宋" panose="02010609060101010101" charset="-122"/>
                <a:cs typeface="仿宋" panose="02010609060101010101" charset="-122"/>
              </a:rPr>
            </a:br>
            <a:r>
              <a:rPr lang="zh-CN" altLang="en-US" sz="3555" b="1" dirty="0">
                <a:solidFill>
                  <a:srgbClr val="FF0000"/>
                </a:solidFill>
                <a:latin typeface="仿宋" panose="02010609060101010101" charset="-122"/>
                <a:ea typeface="仿宋" panose="02010609060101010101" charset="-122"/>
                <a:cs typeface="仿宋" panose="02010609060101010101" charset="-122"/>
                <a:sym typeface="+mn-ea"/>
              </a:rPr>
              <a:t>四</a:t>
            </a:r>
            <a:r>
              <a:rPr lang="zh-CN" altLang="en-US" sz="3555" b="1" dirty="0">
                <a:solidFill>
                  <a:srgbClr val="FF0000"/>
                </a:solidFill>
                <a:latin typeface="仿宋" panose="02010609060101010101" charset="-122"/>
                <a:ea typeface="仿宋" panose="02010609060101010101" charset="-122"/>
                <a:cs typeface="仿宋" panose="02010609060101010101" charset="-122"/>
              </a:rPr>
              <a:t>、</a:t>
            </a:r>
            <a:r>
              <a:rPr sz="3555" b="1" dirty="0">
                <a:solidFill>
                  <a:srgbClr val="FF0000"/>
                </a:solidFill>
                <a:latin typeface="仿宋" panose="02010609060101010101" charset="-122"/>
                <a:ea typeface="仿宋" panose="02010609060101010101" charset="-122"/>
                <a:cs typeface="仿宋" panose="02010609060101010101" charset="-122"/>
              </a:rPr>
              <a:t>“</a:t>
            </a:r>
            <a:r>
              <a:rPr sz="3555" b="1" dirty="0" err="1">
                <a:solidFill>
                  <a:srgbClr val="FF0000"/>
                </a:solidFill>
                <a:latin typeface="仿宋" panose="02010609060101010101" charset="-122"/>
                <a:ea typeface="仿宋" panose="02010609060101010101" charset="-122"/>
                <a:cs typeface="仿宋" panose="02010609060101010101" charset="-122"/>
              </a:rPr>
              <a:t>两个结合</a:t>
            </a:r>
            <a:r>
              <a:rPr sz="3555" b="1" dirty="0">
                <a:solidFill>
                  <a:srgbClr val="FF0000"/>
                </a:solidFill>
                <a:latin typeface="仿宋" panose="02010609060101010101" charset="-122"/>
                <a:ea typeface="仿宋" panose="02010609060101010101" charset="-122"/>
                <a:cs typeface="仿宋" panose="02010609060101010101" charset="-122"/>
              </a:rPr>
              <a:t>”</a:t>
            </a:r>
            <a:r>
              <a:rPr lang="zh-CN" sz="3555" b="1" dirty="0">
                <a:solidFill>
                  <a:srgbClr val="FF0000"/>
                </a:solidFill>
                <a:latin typeface="仿宋" panose="02010609060101010101" charset="-122"/>
                <a:ea typeface="仿宋" panose="02010609060101010101" charset="-122"/>
                <a:cs typeface="仿宋" panose="02010609060101010101" charset="-122"/>
              </a:rPr>
              <a:t>的实践意义</a:t>
            </a:r>
            <a:br>
              <a:rPr lang="zh-CN" altLang="zh-CN" sz="3555" b="1" dirty="0">
                <a:solidFill>
                  <a:srgbClr val="FF0000"/>
                </a:solidFill>
                <a:latin typeface="仿宋" panose="02010609060101010101" charset="-122"/>
                <a:ea typeface="仿宋" panose="02010609060101010101" charset="-122"/>
                <a:cs typeface="仿宋" panose="02010609060101010101" charset="-122"/>
              </a:rPr>
            </a:br>
            <a:r>
              <a:rPr lang="en-US" altLang="zh-CN" sz="3555" b="1" dirty="0">
                <a:solidFill>
                  <a:srgbClr val="FF0000"/>
                </a:solidFill>
                <a:latin typeface="仿宋" panose="02010609060101010101" charset="-122"/>
                <a:ea typeface="仿宋" panose="02010609060101010101" charset="-122"/>
                <a:cs typeface="仿宋" panose="02010609060101010101" charset="-122"/>
              </a:rPr>
              <a:t>   </a:t>
            </a:r>
            <a:r>
              <a:rPr lang="zh-CN" altLang="zh-CN" sz="3600" dirty="0">
                <a:solidFill>
                  <a:srgbClr val="FF0000"/>
                </a:solidFill>
                <a:latin typeface="仿宋" panose="02010609060101010101" charset="-122"/>
                <a:ea typeface="仿宋" panose="02010609060101010101" charset="-122"/>
                <a:cs typeface="仿宋" panose="02010609060101010101" charset="-122"/>
              </a:rPr>
              <a:t>1、不断深化对中国特色社会主义的认识思考，提出了许多重大论断、重要思想，开辟了中国特色社会主义新境界，</a:t>
            </a:r>
            <a:r>
              <a:rPr lang="zh-CN" altLang="zh-CN" sz="3600" b="1" dirty="0">
                <a:solidFill>
                  <a:srgbClr val="FF0000"/>
                </a:solidFill>
                <a:latin typeface="仿宋" panose="02010609060101010101" charset="-122"/>
                <a:ea typeface="仿宋" panose="02010609060101010101" charset="-122"/>
                <a:cs typeface="仿宋" panose="02010609060101010101" charset="-122"/>
              </a:rPr>
              <a:t>进一步拓展了中国特色社会主义道路的文化根基</a:t>
            </a:r>
            <a:r>
              <a:rPr lang="zh-CN" altLang="zh-CN" sz="3600" dirty="0">
                <a:solidFill>
                  <a:srgbClr val="FF0000"/>
                </a:solidFill>
                <a:latin typeface="仿宋" panose="02010609060101010101" charset="-122"/>
                <a:ea typeface="仿宋" panose="02010609060101010101" charset="-122"/>
                <a:cs typeface="仿宋" panose="02010609060101010101" charset="-122"/>
              </a:rPr>
              <a:t>。</a:t>
            </a:r>
            <a:br>
              <a:rPr lang="zh-CN" altLang="zh-CN" sz="3600" dirty="0">
                <a:solidFill>
                  <a:srgbClr val="FF0000"/>
                </a:solidFill>
                <a:latin typeface="仿宋" panose="02010609060101010101" charset="-122"/>
                <a:ea typeface="仿宋" panose="02010609060101010101" charset="-122"/>
                <a:cs typeface="仿宋" panose="02010609060101010101" charset="-122"/>
              </a:rPr>
            </a:br>
            <a:r>
              <a:rPr lang="en-US" altLang="zh-CN" sz="3600" dirty="0">
                <a:solidFill>
                  <a:srgbClr val="FF0000"/>
                </a:solidFill>
                <a:latin typeface="仿宋" panose="02010609060101010101" charset="-122"/>
                <a:ea typeface="仿宋" panose="02010609060101010101" charset="-122"/>
                <a:cs typeface="仿宋" panose="02010609060101010101" charset="-122"/>
              </a:rPr>
              <a:t>    2</a:t>
            </a:r>
            <a:r>
              <a:rPr lang="zh-CN" altLang="en-US" sz="3600" dirty="0">
                <a:solidFill>
                  <a:srgbClr val="FF0000"/>
                </a:solidFill>
                <a:latin typeface="仿宋" panose="02010609060101010101" charset="-122"/>
                <a:ea typeface="仿宋" panose="02010609060101010101" charset="-122"/>
                <a:cs typeface="仿宋" panose="02010609060101010101" charset="-122"/>
              </a:rPr>
              <a:t>、礼序乾坤，乐和天地。中华优秀传统文化的丰富资源，成为推进国家治理体系和治理能力现代化的</a:t>
            </a:r>
            <a:r>
              <a:rPr lang="zh-CN" altLang="en-US" sz="3600" b="1" dirty="0">
                <a:solidFill>
                  <a:srgbClr val="FF0000"/>
                </a:solidFill>
                <a:latin typeface="仿宋" panose="02010609060101010101" charset="-122"/>
                <a:ea typeface="仿宋" panose="02010609060101010101" charset="-122"/>
                <a:cs typeface="仿宋" panose="02010609060101010101" charset="-122"/>
              </a:rPr>
              <a:t>重要思想源泉</a:t>
            </a:r>
            <a:r>
              <a:rPr lang="zh-CN" altLang="en-US" sz="3600" dirty="0">
                <a:solidFill>
                  <a:srgbClr val="FF0000"/>
                </a:solidFill>
                <a:latin typeface="仿宋" panose="02010609060101010101" charset="-122"/>
                <a:ea typeface="仿宋" panose="02010609060101010101" charset="-122"/>
                <a:cs typeface="仿宋" panose="02010609060101010101" charset="-122"/>
              </a:rPr>
              <a:t>。</a:t>
            </a:r>
            <a:br>
              <a:rPr lang="zh-CN" altLang="en-US" sz="3600" dirty="0">
                <a:solidFill>
                  <a:srgbClr val="FF0000"/>
                </a:solidFill>
                <a:latin typeface="仿宋" panose="02010609060101010101" charset="-122"/>
                <a:ea typeface="仿宋" panose="02010609060101010101" charset="-122"/>
                <a:cs typeface="仿宋" panose="02010609060101010101" charset="-122"/>
              </a:rPr>
            </a:br>
            <a:r>
              <a:rPr lang="en-US" altLang="zh-CN" sz="2220" dirty="0">
                <a:solidFill>
                  <a:srgbClr val="FF0000"/>
                </a:solidFill>
                <a:latin typeface="仿宋" panose="02010609060101010101" charset="-122"/>
                <a:ea typeface="仿宋" panose="02010609060101010101" charset="-122"/>
                <a:cs typeface="仿宋" panose="02010609060101010101" charset="-122"/>
              </a:rPr>
              <a:t>    </a:t>
            </a:r>
            <a:endParaRPr lang="zh-CN" altLang="en-US" sz="2220" dirty="0">
              <a:solidFill>
                <a:srgbClr val="FF0000"/>
              </a:solidFill>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476885" y="533400"/>
            <a:ext cx="11398885" cy="5765165"/>
          </a:xfrm>
        </p:spPr>
        <p:txBody>
          <a:bodyPr>
            <a:normAutofit fontScale="90000"/>
          </a:bodyPr>
          <a:lstStyle/>
          <a:p>
            <a:pPr algn="l">
              <a:lnSpc>
                <a:spcPct val="150000"/>
              </a:lnSpc>
            </a:pPr>
            <a:r>
              <a:rPr lang="en-US" altLang="zh-CN" sz="3555" b="1" dirty="0">
                <a:solidFill>
                  <a:srgbClr val="FF0000"/>
                </a:solidFill>
                <a:latin typeface="仿宋" panose="02010609060101010101" charset="-122"/>
                <a:ea typeface="仿宋" panose="02010609060101010101" charset="-122"/>
                <a:cs typeface="仿宋" panose="02010609060101010101" charset="-122"/>
              </a:rPr>
              <a:t>1</a:t>
            </a:r>
            <a:r>
              <a:rPr lang="zh-CN" altLang="en-US" sz="3555" b="1" dirty="0">
                <a:solidFill>
                  <a:srgbClr val="FF0000"/>
                </a:solidFill>
                <a:latin typeface="仿宋" panose="02010609060101010101" charset="-122"/>
                <a:ea typeface="仿宋" panose="02010609060101010101" charset="-122"/>
                <a:cs typeface="仿宋" panose="02010609060101010101" charset="-122"/>
              </a:rPr>
              <a:t>、马克思主义是行动的指南而不是教条</a:t>
            </a:r>
            <a:br>
              <a:rPr lang="zh-CN" altLang="en-US" sz="3555" b="1" dirty="0">
                <a:solidFill>
                  <a:srgbClr val="FF0000"/>
                </a:solidFill>
                <a:latin typeface="仿宋" panose="02010609060101010101" charset="-122"/>
                <a:ea typeface="仿宋" panose="02010609060101010101" charset="-122"/>
                <a:cs typeface="仿宋" panose="02010609060101010101" charset="-122"/>
              </a:rPr>
            </a:br>
            <a:r>
              <a:rPr lang="zh-CN" altLang="en-US" sz="3555" dirty="0">
                <a:solidFill>
                  <a:srgbClr val="FF0000"/>
                </a:solidFill>
                <a:latin typeface="仿宋" panose="02010609060101010101" charset="-122"/>
                <a:ea typeface="仿宋" panose="02010609060101010101" charset="-122"/>
                <a:cs typeface="仿宋" panose="02010609060101010101" charset="-122"/>
              </a:rPr>
              <a:t>（</a:t>
            </a:r>
            <a:r>
              <a:rPr lang="en-US" altLang="zh-CN" sz="3555" dirty="0">
                <a:solidFill>
                  <a:srgbClr val="FF0000"/>
                </a:solidFill>
                <a:latin typeface="仿宋" panose="02010609060101010101" charset="-122"/>
                <a:ea typeface="仿宋" panose="02010609060101010101" charset="-122"/>
                <a:cs typeface="仿宋" panose="02010609060101010101" charset="-122"/>
              </a:rPr>
              <a:t>1</a:t>
            </a:r>
            <a:r>
              <a:rPr lang="zh-CN" altLang="en-US" sz="3555" dirty="0">
                <a:solidFill>
                  <a:srgbClr val="FF0000"/>
                </a:solidFill>
                <a:latin typeface="仿宋" panose="02010609060101010101" charset="-122"/>
                <a:ea typeface="仿宋" panose="02010609060101010101" charset="-122"/>
                <a:cs typeface="仿宋" panose="02010609060101010101" charset="-122"/>
              </a:rPr>
              <a:t>）不能把马克思主义教条化。恩格斯指出：“我们的理论是发展着的理论，而不是必须背得烂熟并机械地加以重复的教条”、“马克思的整个世界观不是教义，而是方法。它提供的不是现成的教条，而是进一步研究的出发点和供这种研究使用的方法。”、“如果不把唯物主义方法当做研究历史的指南，而把它当做现成的公式，按照它来剪裁各种历史事实，那它就会转变为自己的对立物”</a:t>
            </a:r>
          </a:p>
        </p:txBody>
      </p:sp>
    </p:spTree>
    <p:custDataLst>
      <p:tags r:id="rId1"/>
    </p:custData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462280" y="713740"/>
            <a:ext cx="11674475" cy="5921375"/>
          </a:xfrm>
        </p:spPr>
        <p:txBody>
          <a:bodyPr>
            <a:normAutofit fontScale="90000"/>
          </a:bodyPr>
          <a:lstStyle/>
          <a:p>
            <a:pPr algn="l">
              <a:lnSpc>
                <a:spcPct val="150000"/>
              </a:lnSpc>
            </a:pPr>
            <a:r>
              <a:rPr lang="en-US" altLang="zh-CN" sz="3555" b="1" dirty="0">
                <a:solidFill>
                  <a:srgbClr val="FF0000"/>
                </a:solidFill>
                <a:latin typeface="仿宋" panose="02010609060101010101" charset="-122"/>
                <a:ea typeface="仿宋" panose="02010609060101010101" charset="-122"/>
                <a:cs typeface="仿宋" panose="02010609060101010101" charset="-122"/>
              </a:rPr>
              <a:t>      </a:t>
            </a:r>
            <a:br>
              <a:rPr lang="en-US" altLang="zh-CN" sz="3555" b="1" dirty="0">
                <a:solidFill>
                  <a:srgbClr val="FF0000"/>
                </a:solidFill>
                <a:latin typeface="仿宋" panose="02010609060101010101" charset="-122"/>
                <a:ea typeface="仿宋" panose="02010609060101010101" charset="-122"/>
                <a:cs typeface="仿宋" panose="02010609060101010101" charset="-122"/>
              </a:rPr>
            </a:br>
            <a:r>
              <a:rPr lang="zh-CN" altLang="en-US" sz="3555" b="1" dirty="0">
                <a:solidFill>
                  <a:srgbClr val="FF0000"/>
                </a:solidFill>
                <a:latin typeface="仿宋" panose="02010609060101010101" charset="-122"/>
                <a:ea typeface="仿宋" panose="02010609060101010101" charset="-122"/>
                <a:cs typeface="仿宋" panose="02010609060101010101" charset="-122"/>
                <a:sym typeface="+mn-ea"/>
              </a:rPr>
              <a:t>四</a:t>
            </a:r>
            <a:r>
              <a:rPr lang="zh-CN" altLang="en-US" sz="3555" b="1" dirty="0">
                <a:solidFill>
                  <a:srgbClr val="FF0000"/>
                </a:solidFill>
                <a:latin typeface="仿宋" panose="02010609060101010101" charset="-122"/>
                <a:ea typeface="仿宋" panose="02010609060101010101" charset="-122"/>
                <a:cs typeface="仿宋" panose="02010609060101010101" charset="-122"/>
              </a:rPr>
              <a:t>、</a:t>
            </a:r>
            <a:r>
              <a:rPr sz="3555" b="1" dirty="0">
                <a:solidFill>
                  <a:srgbClr val="FF0000"/>
                </a:solidFill>
                <a:latin typeface="仿宋" panose="02010609060101010101" charset="-122"/>
                <a:ea typeface="仿宋" panose="02010609060101010101" charset="-122"/>
                <a:cs typeface="仿宋" panose="02010609060101010101" charset="-122"/>
              </a:rPr>
              <a:t>“</a:t>
            </a:r>
            <a:r>
              <a:rPr sz="3555" b="1" dirty="0" err="1">
                <a:solidFill>
                  <a:srgbClr val="FF0000"/>
                </a:solidFill>
                <a:latin typeface="仿宋" panose="02010609060101010101" charset="-122"/>
                <a:ea typeface="仿宋" panose="02010609060101010101" charset="-122"/>
                <a:cs typeface="仿宋" panose="02010609060101010101" charset="-122"/>
              </a:rPr>
              <a:t>两个结合</a:t>
            </a:r>
            <a:r>
              <a:rPr sz="3555" b="1" dirty="0">
                <a:solidFill>
                  <a:srgbClr val="FF0000"/>
                </a:solidFill>
                <a:latin typeface="仿宋" panose="02010609060101010101" charset="-122"/>
                <a:ea typeface="仿宋" panose="02010609060101010101" charset="-122"/>
                <a:cs typeface="仿宋" panose="02010609060101010101" charset="-122"/>
              </a:rPr>
              <a:t>”</a:t>
            </a:r>
            <a:r>
              <a:rPr lang="zh-CN" sz="3555" b="1" dirty="0">
                <a:solidFill>
                  <a:srgbClr val="FF0000"/>
                </a:solidFill>
                <a:latin typeface="仿宋" panose="02010609060101010101" charset="-122"/>
                <a:ea typeface="仿宋" panose="02010609060101010101" charset="-122"/>
                <a:cs typeface="仿宋" panose="02010609060101010101" charset="-122"/>
              </a:rPr>
              <a:t>的实践意义</a:t>
            </a:r>
            <a:br>
              <a:rPr lang="zh-CN" altLang="zh-CN" sz="3555" b="1" dirty="0">
                <a:solidFill>
                  <a:srgbClr val="FF0000"/>
                </a:solidFill>
                <a:latin typeface="仿宋" panose="02010609060101010101" charset="-122"/>
                <a:ea typeface="仿宋" panose="02010609060101010101" charset="-122"/>
                <a:cs typeface="仿宋" panose="02010609060101010101" charset="-122"/>
              </a:rPr>
            </a:br>
            <a:r>
              <a:rPr lang="en-US" altLang="zh-CN" sz="3555" b="1" dirty="0">
                <a:solidFill>
                  <a:srgbClr val="FF0000"/>
                </a:solidFill>
                <a:latin typeface="仿宋" panose="02010609060101010101" charset="-122"/>
                <a:ea typeface="仿宋" panose="02010609060101010101" charset="-122"/>
                <a:cs typeface="仿宋" panose="02010609060101010101" charset="-122"/>
              </a:rPr>
              <a:t>   </a:t>
            </a:r>
            <a:r>
              <a:rPr lang="en-US" altLang="zh-CN" sz="3110" dirty="0">
                <a:solidFill>
                  <a:srgbClr val="FF0000"/>
                </a:solidFill>
                <a:latin typeface="仿宋" panose="02010609060101010101" charset="-122"/>
                <a:ea typeface="仿宋" panose="02010609060101010101" charset="-122"/>
                <a:cs typeface="仿宋" panose="02010609060101010101" charset="-122"/>
              </a:rPr>
              <a:t>3</a:t>
            </a:r>
            <a:r>
              <a:rPr lang="zh-CN" altLang="en-US" sz="3110" dirty="0">
                <a:solidFill>
                  <a:srgbClr val="FF0000"/>
                </a:solidFill>
                <a:latin typeface="仿宋" panose="02010609060101010101" charset="-122"/>
                <a:ea typeface="仿宋" panose="02010609060101010101" charset="-122"/>
                <a:cs typeface="仿宋" panose="02010609060101010101" charset="-122"/>
              </a:rPr>
              <a:t>、推动金融高质量发展、建设金融强国，要坚持法治和德治相结合，</a:t>
            </a:r>
            <a:r>
              <a:rPr lang="zh-CN" altLang="en-US" sz="3110" b="1" dirty="0">
                <a:solidFill>
                  <a:srgbClr val="FF0000"/>
                </a:solidFill>
                <a:latin typeface="仿宋" panose="02010609060101010101" charset="-122"/>
                <a:ea typeface="仿宋" panose="02010609060101010101" charset="-122"/>
                <a:cs typeface="仿宋" panose="02010609060101010101" charset="-122"/>
              </a:rPr>
              <a:t>积极培育中国特色金融文化。</a:t>
            </a:r>
            <a:r>
              <a:rPr lang="zh-CN" altLang="en-US" sz="3110" dirty="0">
                <a:solidFill>
                  <a:srgbClr val="FF0000"/>
                </a:solidFill>
                <a:latin typeface="仿宋" panose="02010609060101010101" charset="-122"/>
                <a:ea typeface="仿宋" panose="02010609060101010101" charset="-122"/>
                <a:cs typeface="仿宋" panose="02010609060101010101" charset="-122"/>
              </a:rPr>
              <a:t>把马克思主义金融理论同当代中国具体实际相结合、同中华优秀传统文化相结合，为金融系统注入传承传统、积极向上的文化基因，也赋予了中华优秀传统文化新的时代内涵，指明了提升金融软实力、建设金融强国的前进方向。</a:t>
            </a:r>
            <a:br>
              <a:rPr lang="zh-CN" altLang="en-US" sz="3110" dirty="0">
                <a:solidFill>
                  <a:srgbClr val="FF0000"/>
                </a:solidFill>
                <a:latin typeface="仿宋" panose="02010609060101010101" charset="-122"/>
                <a:ea typeface="仿宋" panose="02010609060101010101" charset="-122"/>
                <a:cs typeface="仿宋" panose="02010609060101010101" charset="-122"/>
              </a:rPr>
            </a:br>
            <a:r>
              <a:rPr lang="en-US" altLang="zh-CN" sz="3110" dirty="0">
                <a:solidFill>
                  <a:srgbClr val="FF0000"/>
                </a:solidFill>
                <a:latin typeface="仿宋" panose="02010609060101010101" charset="-122"/>
                <a:ea typeface="仿宋" panose="02010609060101010101" charset="-122"/>
                <a:cs typeface="仿宋" panose="02010609060101010101" charset="-122"/>
              </a:rPr>
              <a:t>    4</a:t>
            </a:r>
            <a:r>
              <a:rPr lang="zh-CN" altLang="en-US" sz="3110" dirty="0">
                <a:solidFill>
                  <a:srgbClr val="FF0000"/>
                </a:solidFill>
                <a:latin typeface="仿宋" panose="02010609060101010101" charset="-122"/>
                <a:ea typeface="仿宋" panose="02010609060101010101" charset="-122"/>
                <a:cs typeface="仿宋" panose="02010609060101010101" charset="-122"/>
              </a:rPr>
              <a:t>、习近平总书记对“两个结合”特别是“第二个结合”的论述不断深入，表明我们党对中国道路、理论、制度的认识达到了新高度，表明我们党的历史自信、文化自信达到了新高度，表明我们党在传承中华优秀传统文化中推进文化创新的自觉性达到了新高度。</a:t>
            </a:r>
          </a:p>
        </p:txBody>
      </p:sp>
    </p:spTree>
    <p:custDataLst>
      <p:tags r:id="rId1"/>
    </p:custData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2898775" y="1091565"/>
            <a:ext cx="6075680" cy="3100070"/>
          </a:xfrm>
        </p:spPr>
        <p:txBody>
          <a:bodyPr>
            <a:normAutofit/>
          </a:bodyPr>
          <a:lstStyle/>
          <a:p>
            <a:pPr algn="l">
              <a:lnSpc>
                <a:spcPct val="150000"/>
              </a:lnSpc>
            </a:pPr>
            <a:r>
              <a:rPr lang="en-US" altLang="zh-CN" sz="2665" b="1">
                <a:solidFill>
                  <a:srgbClr val="FF0000"/>
                </a:solidFill>
                <a:latin typeface="仿宋" panose="02010609060101010101" charset="-122"/>
                <a:ea typeface="仿宋" panose="02010609060101010101" charset="-122"/>
              </a:rPr>
              <a:t>  </a:t>
            </a:r>
            <a:r>
              <a:rPr lang="en-US" altLang="zh-CN" sz="9600" b="1">
                <a:solidFill>
                  <a:srgbClr val="FF0000"/>
                </a:solidFill>
                <a:latin typeface="仿宋" panose="02010609060101010101" charset="-122"/>
                <a:ea typeface="仿宋" panose="02010609060101010101" charset="-122"/>
              </a:rPr>
              <a:t> </a:t>
            </a:r>
            <a:r>
              <a:rPr lang="zh-CN" altLang="en-US" sz="9600" b="1">
                <a:solidFill>
                  <a:srgbClr val="FF0000"/>
                </a:solidFill>
                <a:latin typeface="仿宋" panose="02010609060101010101" charset="-122"/>
                <a:ea typeface="仿宋" panose="02010609060101010101" charset="-122"/>
              </a:rPr>
              <a:t>谢</a:t>
            </a:r>
            <a:r>
              <a:rPr lang="en-US" altLang="zh-CN" sz="9600" b="1">
                <a:solidFill>
                  <a:srgbClr val="FF0000"/>
                </a:solidFill>
                <a:latin typeface="仿宋" panose="02010609060101010101" charset="-122"/>
                <a:ea typeface="仿宋" panose="02010609060101010101" charset="-122"/>
              </a:rPr>
              <a:t>  </a:t>
            </a:r>
            <a:r>
              <a:rPr lang="zh-CN" altLang="en-US" sz="9600" b="1">
                <a:solidFill>
                  <a:srgbClr val="FF0000"/>
                </a:solidFill>
                <a:latin typeface="仿宋" panose="02010609060101010101" charset="-122"/>
                <a:ea typeface="仿宋" panose="02010609060101010101" charset="-122"/>
              </a:rPr>
              <a:t>谢！</a:t>
            </a:r>
          </a:p>
        </p:txBody>
      </p:sp>
    </p:spTree>
    <p:custDataLst>
      <p:tags r:id="rId1"/>
    </p:custData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2212340" y="2188210"/>
            <a:ext cx="8816975" cy="2570480"/>
          </a:xfrm>
        </p:spPr>
        <p:txBody>
          <a:bodyPr>
            <a:normAutofit fontScale="90000"/>
          </a:bodyPr>
          <a:lstStyle/>
          <a:p>
            <a:pPr algn="l">
              <a:lnSpc>
                <a:spcPct val="150000"/>
              </a:lnSpc>
            </a:pPr>
            <a:r>
              <a:rPr lang="zh-CN" altLang="en-US" sz="3555" b="1" dirty="0">
                <a:solidFill>
                  <a:srgbClr val="FF0000"/>
                </a:solidFill>
                <a:latin typeface="仿宋" panose="02010609060101010101" charset="-122"/>
                <a:ea typeface="仿宋" panose="02010609060101010101" charset="-122"/>
                <a:cs typeface="仿宋" panose="02010609060101010101" charset="-122"/>
              </a:rPr>
              <a:t>一、</a:t>
            </a:r>
            <a:r>
              <a:rPr lang="en-US" altLang="zh-CN" sz="3555" b="1" dirty="0">
                <a:solidFill>
                  <a:srgbClr val="FF0000"/>
                </a:solidFill>
                <a:latin typeface="仿宋" panose="02010609060101010101" charset="-122"/>
                <a:ea typeface="仿宋" panose="02010609060101010101" charset="-122"/>
                <a:cs typeface="仿宋" panose="02010609060101010101" charset="-122"/>
              </a:rPr>
              <a:t>“</a:t>
            </a:r>
            <a:r>
              <a:rPr lang="zh-CN" altLang="zh-CN" sz="3555" b="1" dirty="0">
                <a:solidFill>
                  <a:srgbClr val="FF0000"/>
                </a:solidFill>
                <a:latin typeface="仿宋" panose="02010609060101010101" charset="-122"/>
                <a:ea typeface="仿宋" panose="02010609060101010101" charset="-122"/>
                <a:cs typeface="仿宋" panose="02010609060101010101" charset="-122"/>
              </a:rPr>
              <a:t>两个结合</a:t>
            </a:r>
            <a:r>
              <a:rPr lang="en-US" altLang="zh-CN" sz="3555" b="1" dirty="0">
                <a:solidFill>
                  <a:srgbClr val="FF0000"/>
                </a:solidFill>
                <a:latin typeface="仿宋" panose="02010609060101010101" charset="-122"/>
                <a:ea typeface="仿宋" panose="02010609060101010101" charset="-122"/>
                <a:cs typeface="仿宋" panose="02010609060101010101" charset="-122"/>
              </a:rPr>
              <a:t>”</a:t>
            </a:r>
            <a:r>
              <a:rPr lang="zh-CN" altLang="en-US" sz="3555" b="1" dirty="0">
                <a:solidFill>
                  <a:srgbClr val="FF0000"/>
                </a:solidFill>
                <a:latin typeface="仿宋" panose="02010609060101010101" charset="-122"/>
                <a:ea typeface="仿宋" panose="02010609060101010101" charset="-122"/>
                <a:cs typeface="仿宋" panose="02010609060101010101" charset="-122"/>
              </a:rPr>
              <a:t>思想提出的历史过程</a:t>
            </a:r>
            <a:br>
              <a:rPr lang="zh-CN" altLang="en-US" sz="3555" b="1" dirty="0">
                <a:solidFill>
                  <a:srgbClr val="FF0000"/>
                </a:solidFill>
                <a:latin typeface="仿宋" panose="02010609060101010101" charset="-122"/>
                <a:ea typeface="仿宋" panose="02010609060101010101" charset="-122"/>
                <a:cs typeface="仿宋" panose="02010609060101010101" charset="-122"/>
              </a:rPr>
            </a:br>
            <a:r>
              <a:rPr lang="en-US" altLang="zh-CN" sz="3555" dirty="0">
                <a:solidFill>
                  <a:srgbClr val="FF0000"/>
                </a:solidFill>
                <a:latin typeface="仿宋" panose="02010609060101010101" charset="-122"/>
                <a:ea typeface="仿宋" panose="02010609060101010101" charset="-122"/>
                <a:cs typeface="仿宋" panose="02010609060101010101" charset="-122"/>
                <a:sym typeface="+mn-ea"/>
              </a:rPr>
              <a:t>1</a:t>
            </a:r>
            <a:r>
              <a:rPr lang="zh-CN" altLang="en-US" sz="3555" dirty="0">
                <a:solidFill>
                  <a:srgbClr val="FF0000"/>
                </a:solidFill>
                <a:latin typeface="仿宋" panose="02010609060101010101" charset="-122"/>
                <a:ea typeface="仿宋" panose="02010609060101010101" charset="-122"/>
                <a:cs typeface="仿宋" panose="02010609060101010101" charset="-122"/>
                <a:sym typeface="+mn-ea"/>
              </a:rPr>
              <a:t>、马克思主义是行动的指南而不是教条</a:t>
            </a:r>
            <a:br>
              <a:rPr lang="zh-CN" altLang="en-US" sz="3555" dirty="0">
                <a:solidFill>
                  <a:srgbClr val="FF0000"/>
                </a:solidFill>
                <a:latin typeface="仿宋" panose="02010609060101010101" charset="-122"/>
                <a:ea typeface="仿宋" panose="02010609060101010101" charset="-122"/>
                <a:cs typeface="仿宋" panose="02010609060101010101" charset="-122"/>
                <a:sym typeface="+mn-ea"/>
              </a:rPr>
            </a:br>
            <a:r>
              <a:rPr lang="en-US" altLang="zh-CN" sz="3555" dirty="0">
                <a:solidFill>
                  <a:srgbClr val="FF0000"/>
                </a:solidFill>
                <a:latin typeface="仿宋" panose="02010609060101010101" charset="-122"/>
                <a:ea typeface="仿宋" panose="02010609060101010101" charset="-122"/>
                <a:cs typeface="仿宋" panose="02010609060101010101" charset="-122"/>
                <a:sym typeface="+mn-ea"/>
              </a:rPr>
              <a:t>2</a:t>
            </a:r>
            <a:r>
              <a:rPr lang="zh-CN" altLang="en-US" sz="3555" dirty="0">
                <a:solidFill>
                  <a:srgbClr val="FF0000"/>
                </a:solidFill>
                <a:latin typeface="仿宋" panose="02010609060101010101" charset="-122"/>
                <a:ea typeface="仿宋" panose="02010609060101010101" charset="-122"/>
                <a:cs typeface="仿宋" panose="02010609060101010101" charset="-122"/>
                <a:sym typeface="+mn-ea"/>
              </a:rPr>
              <a:t>、毛泽东</a:t>
            </a:r>
            <a:r>
              <a:rPr lang="en-US" altLang="zh-CN" sz="3555" dirty="0">
                <a:solidFill>
                  <a:srgbClr val="FF0000"/>
                </a:solidFill>
                <a:latin typeface="仿宋" panose="02010609060101010101" charset="-122"/>
                <a:ea typeface="仿宋" panose="02010609060101010101" charset="-122"/>
                <a:cs typeface="仿宋" panose="02010609060101010101" charset="-122"/>
                <a:sym typeface="+mn-ea"/>
              </a:rPr>
              <a:t>“</a:t>
            </a:r>
            <a:r>
              <a:rPr lang="zh-CN" altLang="zh-CN" sz="3555" dirty="0">
                <a:solidFill>
                  <a:srgbClr val="FF0000"/>
                </a:solidFill>
                <a:latin typeface="仿宋" panose="02010609060101010101" charset="-122"/>
                <a:ea typeface="仿宋" panose="02010609060101010101" charset="-122"/>
                <a:cs typeface="仿宋" panose="02010609060101010101" charset="-122"/>
                <a:sym typeface="+mn-ea"/>
              </a:rPr>
              <a:t>马克思主义中国化</a:t>
            </a:r>
            <a:r>
              <a:rPr lang="en-US" altLang="zh-CN" sz="3555" dirty="0">
                <a:solidFill>
                  <a:srgbClr val="FF0000"/>
                </a:solidFill>
                <a:latin typeface="仿宋" panose="02010609060101010101" charset="-122"/>
                <a:ea typeface="仿宋" panose="02010609060101010101" charset="-122"/>
                <a:cs typeface="仿宋" panose="02010609060101010101" charset="-122"/>
                <a:sym typeface="+mn-ea"/>
              </a:rPr>
              <a:t>”</a:t>
            </a:r>
            <a:r>
              <a:rPr lang="zh-CN" altLang="en-US" sz="3555" dirty="0">
                <a:solidFill>
                  <a:srgbClr val="FF0000"/>
                </a:solidFill>
                <a:latin typeface="仿宋" panose="02010609060101010101" charset="-122"/>
                <a:ea typeface="仿宋" panose="02010609060101010101" charset="-122"/>
                <a:cs typeface="仿宋" panose="02010609060101010101" charset="-122"/>
                <a:sym typeface="+mn-ea"/>
              </a:rPr>
              <a:t>思想</a:t>
            </a:r>
            <a:br>
              <a:rPr lang="zh-CN" altLang="en-US" sz="3555" dirty="0">
                <a:solidFill>
                  <a:srgbClr val="FF0000"/>
                </a:solidFill>
                <a:latin typeface="仿宋" panose="02010609060101010101" charset="-122"/>
                <a:ea typeface="仿宋" panose="02010609060101010101" charset="-122"/>
                <a:cs typeface="仿宋" panose="02010609060101010101" charset="-122"/>
                <a:sym typeface="+mn-ea"/>
              </a:rPr>
            </a:br>
            <a:r>
              <a:rPr lang="en-US" altLang="zh-CN" sz="3555" dirty="0">
                <a:solidFill>
                  <a:srgbClr val="FF0000"/>
                </a:solidFill>
                <a:latin typeface="仿宋" panose="02010609060101010101" charset="-122"/>
                <a:ea typeface="仿宋" panose="02010609060101010101" charset="-122"/>
                <a:cs typeface="仿宋" panose="02010609060101010101" charset="-122"/>
                <a:sym typeface="+mn-ea"/>
              </a:rPr>
              <a:t>3</a:t>
            </a:r>
            <a:r>
              <a:rPr lang="zh-CN" altLang="en-US" sz="3555" dirty="0">
                <a:solidFill>
                  <a:srgbClr val="FF0000"/>
                </a:solidFill>
                <a:latin typeface="仿宋" panose="02010609060101010101" charset="-122"/>
                <a:ea typeface="仿宋" panose="02010609060101010101" charset="-122"/>
                <a:cs typeface="仿宋" panose="02010609060101010101" charset="-122"/>
                <a:sym typeface="+mn-ea"/>
              </a:rPr>
              <a:t>、邓小平</a:t>
            </a:r>
            <a:r>
              <a:rPr lang="en-US" altLang="zh-CN" sz="3555" dirty="0">
                <a:solidFill>
                  <a:srgbClr val="FF0000"/>
                </a:solidFill>
                <a:latin typeface="仿宋" panose="02010609060101010101" charset="-122"/>
                <a:ea typeface="仿宋" panose="02010609060101010101" charset="-122"/>
                <a:cs typeface="仿宋" panose="02010609060101010101" charset="-122"/>
                <a:sym typeface="+mn-ea"/>
              </a:rPr>
              <a:t>“</a:t>
            </a:r>
            <a:r>
              <a:rPr lang="zh-CN" altLang="en-US" sz="3555" dirty="0">
                <a:solidFill>
                  <a:srgbClr val="FF0000"/>
                </a:solidFill>
                <a:latin typeface="仿宋" panose="02010609060101010101" charset="-122"/>
                <a:ea typeface="仿宋" panose="02010609060101010101" charset="-122"/>
                <a:cs typeface="仿宋" panose="02010609060101010101" charset="-122"/>
                <a:sym typeface="+mn-ea"/>
              </a:rPr>
              <a:t>解放思想、实事求是</a:t>
            </a:r>
            <a:r>
              <a:rPr lang="en-US" altLang="zh-CN" sz="3555" dirty="0">
                <a:solidFill>
                  <a:srgbClr val="FF0000"/>
                </a:solidFill>
                <a:latin typeface="仿宋" panose="02010609060101010101" charset="-122"/>
                <a:ea typeface="仿宋" panose="02010609060101010101" charset="-122"/>
                <a:cs typeface="仿宋" panose="02010609060101010101" charset="-122"/>
                <a:sym typeface="+mn-ea"/>
              </a:rPr>
              <a:t>”</a:t>
            </a:r>
            <a:br>
              <a:rPr lang="en-US" altLang="zh-CN" sz="3555" dirty="0">
                <a:solidFill>
                  <a:srgbClr val="FF0000"/>
                </a:solidFill>
                <a:latin typeface="仿宋" panose="02010609060101010101" charset="-122"/>
                <a:ea typeface="仿宋" panose="02010609060101010101" charset="-122"/>
                <a:cs typeface="仿宋" panose="02010609060101010101" charset="-122"/>
                <a:sym typeface="+mn-ea"/>
              </a:rPr>
            </a:br>
            <a:r>
              <a:rPr lang="en-US" altLang="zh-CN" sz="3555" dirty="0">
                <a:solidFill>
                  <a:srgbClr val="FF0000"/>
                </a:solidFill>
                <a:latin typeface="仿宋" panose="02010609060101010101" charset="-122"/>
                <a:ea typeface="仿宋" panose="02010609060101010101" charset="-122"/>
                <a:cs typeface="仿宋" panose="02010609060101010101" charset="-122"/>
                <a:sym typeface="+mn-ea"/>
              </a:rPr>
              <a:t>4</a:t>
            </a:r>
            <a:r>
              <a:rPr lang="zh-CN" altLang="en-US" sz="3555" dirty="0">
                <a:solidFill>
                  <a:srgbClr val="FF0000"/>
                </a:solidFill>
                <a:latin typeface="仿宋" panose="02010609060101010101" charset="-122"/>
                <a:ea typeface="仿宋" panose="02010609060101010101" charset="-122"/>
                <a:cs typeface="仿宋" panose="02010609060101010101" charset="-122"/>
                <a:sym typeface="+mn-ea"/>
              </a:rPr>
              <a:t>、习近平总书记的</a:t>
            </a:r>
            <a:r>
              <a:rPr lang="en-US" altLang="zh-CN" sz="3555" dirty="0">
                <a:solidFill>
                  <a:srgbClr val="FF0000"/>
                </a:solidFill>
                <a:latin typeface="仿宋" panose="02010609060101010101" charset="-122"/>
                <a:ea typeface="仿宋" panose="02010609060101010101" charset="-122"/>
                <a:cs typeface="仿宋" panose="02010609060101010101" charset="-122"/>
                <a:sym typeface="+mn-ea"/>
              </a:rPr>
              <a:t>“</a:t>
            </a:r>
            <a:r>
              <a:rPr lang="zh-CN" altLang="en-US" sz="3555" dirty="0">
                <a:solidFill>
                  <a:srgbClr val="FF0000"/>
                </a:solidFill>
                <a:latin typeface="仿宋" panose="02010609060101010101" charset="-122"/>
                <a:ea typeface="仿宋" panose="02010609060101010101" charset="-122"/>
                <a:cs typeface="仿宋" panose="02010609060101010101" charset="-122"/>
                <a:sym typeface="+mn-ea"/>
              </a:rPr>
              <a:t>两个结合</a:t>
            </a:r>
            <a:r>
              <a:rPr lang="en-US" altLang="zh-CN" sz="3555" dirty="0">
                <a:solidFill>
                  <a:srgbClr val="FF0000"/>
                </a:solidFill>
                <a:latin typeface="仿宋" panose="02010609060101010101" charset="-122"/>
                <a:ea typeface="仿宋" panose="02010609060101010101" charset="-122"/>
                <a:cs typeface="仿宋" panose="02010609060101010101" charset="-122"/>
                <a:sym typeface="+mn-ea"/>
              </a:rPr>
              <a:t>”</a:t>
            </a:r>
            <a:r>
              <a:rPr lang="zh-CN" altLang="en-US" sz="3555" dirty="0">
                <a:solidFill>
                  <a:srgbClr val="FF0000"/>
                </a:solidFill>
                <a:latin typeface="仿宋" panose="02010609060101010101" charset="-122"/>
                <a:ea typeface="仿宋" panose="02010609060101010101" charset="-122"/>
                <a:cs typeface="仿宋" panose="02010609060101010101" charset="-122"/>
                <a:sym typeface="+mn-ea"/>
              </a:rPr>
              <a:t>思想</a:t>
            </a:r>
            <a:endParaRPr lang="zh-CN" altLang="en-US" sz="3555" dirty="0">
              <a:solidFill>
                <a:srgbClr val="FF0000"/>
              </a:solidFill>
              <a:latin typeface="仿宋" panose="02010609060101010101" charset="-122"/>
              <a:ea typeface="仿宋" panose="02010609060101010101" charset="-122"/>
              <a:cs typeface="仿宋" panose="02010609060101010101" charset="-122"/>
            </a:endParaRPr>
          </a:p>
        </p:txBody>
      </p:sp>
    </p:spTree>
    <p:custDataLst>
      <p:tags r:id="rId1"/>
    </p:custData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417195" y="1664970"/>
            <a:ext cx="11875770" cy="4231640"/>
          </a:xfrm>
        </p:spPr>
        <p:txBody>
          <a:bodyPr>
            <a:normAutofit fontScale="90000"/>
          </a:bodyPr>
          <a:lstStyle/>
          <a:p>
            <a:pPr algn="l">
              <a:lnSpc>
                <a:spcPct val="150000"/>
              </a:lnSpc>
            </a:pPr>
            <a:r>
              <a:rPr lang="en-US" altLang="zh-CN" sz="3555" b="1">
                <a:solidFill>
                  <a:srgbClr val="FF0000"/>
                </a:solidFill>
                <a:latin typeface="仿宋" panose="02010609060101010101" charset="-122"/>
                <a:ea typeface="仿宋" panose="02010609060101010101" charset="-122"/>
                <a:cs typeface="仿宋" panose="02010609060101010101" charset="-122"/>
              </a:rPr>
              <a:t>1</a:t>
            </a:r>
            <a:r>
              <a:rPr lang="zh-CN" altLang="en-US" sz="3555" b="1">
                <a:solidFill>
                  <a:srgbClr val="FF0000"/>
                </a:solidFill>
                <a:latin typeface="仿宋" panose="02010609060101010101" charset="-122"/>
                <a:ea typeface="仿宋" panose="02010609060101010101" charset="-122"/>
                <a:cs typeface="仿宋" panose="02010609060101010101" charset="-122"/>
              </a:rPr>
              <a:t>、马克思主义是行动的指南而不是教条</a:t>
            </a:r>
            <a:br>
              <a:rPr lang="zh-CN" altLang="en-US" sz="3555" b="1">
                <a:solidFill>
                  <a:srgbClr val="FF0000"/>
                </a:solidFill>
                <a:latin typeface="仿宋" panose="02010609060101010101" charset="-122"/>
                <a:ea typeface="仿宋" panose="02010609060101010101" charset="-122"/>
                <a:cs typeface="仿宋" panose="02010609060101010101" charset="-122"/>
              </a:rPr>
            </a:br>
            <a:r>
              <a:rPr lang="zh-CN" altLang="en-US" sz="3555">
                <a:solidFill>
                  <a:srgbClr val="FF0000"/>
                </a:solidFill>
                <a:latin typeface="仿宋" panose="02010609060101010101" charset="-122"/>
                <a:ea typeface="仿宋" panose="02010609060101010101" charset="-122"/>
                <a:cs typeface="仿宋" panose="02010609060101010101" charset="-122"/>
              </a:rPr>
              <a:t>（</a:t>
            </a:r>
            <a:r>
              <a:rPr lang="en-US" altLang="zh-CN" sz="3555">
                <a:solidFill>
                  <a:srgbClr val="FF0000"/>
                </a:solidFill>
                <a:latin typeface="仿宋" panose="02010609060101010101" charset="-122"/>
                <a:ea typeface="仿宋" panose="02010609060101010101" charset="-122"/>
                <a:cs typeface="仿宋" panose="02010609060101010101" charset="-122"/>
              </a:rPr>
              <a:t>2</a:t>
            </a:r>
            <a:r>
              <a:rPr lang="zh-CN" altLang="en-US" sz="3555">
                <a:solidFill>
                  <a:srgbClr val="FF0000"/>
                </a:solidFill>
                <a:latin typeface="仿宋" panose="02010609060101010101" charset="-122"/>
                <a:ea typeface="仿宋" panose="02010609060101010101" charset="-122"/>
                <a:cs typeface="仿宋" panose="02010609060101010101" charset="-122"/>
              </a:rPr>
              <a:t>）在人类历史发展道路的理解上，针对把马克思关于西欧资本主义的历史起源变成了一般历史哲学，认为任何民族不管所处的历史环境如何都注定要走这条道路的观点，马克思指出，“他这样做，会给我过多的荣誉，同时也会给我过多的侮辱。”马克思：我播下的是龙种，生出的是跳蚤。我只知道我不是一个马克思主义者。</a:t>
            </a:r>
          </a:p>
        </p:txBody>
      </p:sp>
    </p:spTree>
    <p:custDataLst>
      <p:tags r:id="rId1"/>
    </p:custData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819150" y="792480"/>
            <a:ext cx="10751820" cy="5273675"/>
          </a:xfrm>
        </p:spPr>
        <p:txBody>
          <a:bodyPr>
            <a:normAutofit fontScale="90000"/>
          </a:bodyPr>
          <a:lstStyle/>
          <a:p>
            <a:pPr algn="l">
              <a:lnSpc>
                <a:spcPct val="150000"/>
              </a:lnSpc>
            </a:pPr>
            <a:r>
              <a:rPr lang="en-US" altLang="zh-CN" sz="3555" b="1">
                <a:solidFill>
                  <a:srgbClr val="FF0000"/>
                </a:solidFill>
                <a:latin typeface="仿宋" panose="02010609060101010101" charset="-122"/>
                <a:ea typeface="仿宋" panose="02010609060101010101" charset="-122"/>
                <a:cs typeface="仿宋" panose="02010609060101010101" charset="-122"/>
              </a:rPr>
              <a:t>1</a:t>
            </a:r>
            <a:r>
              <a:rPr lang="zh-CN" altLang="en-US" sz="3555" b="1">
                <a:solidFill>
                  <a:srgbClr val="FF0000"/>
                </a:solidFill>
                <a:latin typeface="仿宋" panose="02010609060101010101" charset="-122"/>
                <a:ea typeface="仿宋" panose="02010609060101010101" charset="-122"/>
                <a:cs typeface="仿宋" panose="02010609060101010101" charset="-122"/>
              </a:rPr>
              <a:t>、马克思主义是行动的指南而不是教条</a:t>
            </a:r>
            <a:br>
              <a:rPr lang="zh-CN" altLang="en-US" sz="3555" b="1">
                <a:solidFill>
                  <a:srgbClr val="FF0000"/>
                </a:solidFill>
                <a:latin typeface="仿宋" panose="02010609060101010101" charset="-122"/>
                <a:ea typeface="仿宋" panose="02010609060101010101" charset="-122"/>
                <a:cs typeface="仿宋" panose="02010609060101010101" charset="-122"/>
              </a:rPr>
            </a:br>
            <a:r>
              <a:rPr lang="en-US" altLang="zh-CN" sz="3555" b="1">
                <a:solidFill>
                  <a:srgbClr val="FF0000"/>
                </a:solidFill>
                <a:latin typeface="仿宋" panose="02010609060101010101" charset="-122"/>
                <a:ea typeface="仿宋" panose="02010609060101010101" charset="-122"/>
                <a:cs typeface="仿宋" panose="02010609060101010101" charset="-122"/>
              </a:rPr>
              <a:t>   </a:t>
            </a:r>
            <a:r>
              <a:rPr lang="zh-CN" altLang="en-US" sz="3555">
                <a:solidFill>
                  <a:srgbClr val="FF0000"/>
                </a:solidFill>
                <a:latin typeface="仿宋" panose="02010609060101010101" charset="-122"/>
                <a:ea typeface="仿宋" panose="02010609060101010101" charset="-122"/>
                <a:cs typeface="仿宋" panose="02010609060101010101" charset="-122"/>
              </a:rPr>
              <a:t>（</a:t>
            </a:r>
            <a:r>
              <a:rPr lang="en-US" altLang="zh-CN" sz="3110">
                <a:solidFill>
                  <a:srgbClr val="FF0000"/>
                </a:solidFill>
                <a:latin typeface="仿宋" panose="02010609060101010101" charset="-122"/>
                <a:ea typeface="仿宋" panose="02010609060101010101" charset="-122"/>
                <a:cs typeface="仿宋" panose="02010609060101010101" charset="-122"/>
              </a:rPr>
              <a:t>3</a:t>
            </a:r>
            <a:r>
              <a:rPr lang="zh-CN" altLang="en-US" sz="3110">
                <a:solidFill>
                  <a:srgbClr val="FF0000"/>
                </a:solidFill>
                <a:latin typeface="仿宋" panose="02010609060101010101" charset="-122"/>
                <a:ea typeface="仿宋" panose="02010609060101010101" charset="-122"/>
                <a:cs typeface="仿宋" panose="02010609060101010101" charset="-122"/>
              </a:rPr>
              <a:t>）作为行动的指南，马克思主义不是将自身视为高高在上、现实必须与之相适应的神圣教义与绝对真理，而是要求随时随地都要以当时的历史条件为转移来运用基本原理，通过方法论来指导对现实的改造，并在这种运用与改造中推进自身的发展。换言之，对于马克思主义者而言，研究问题与制定政策的出发点只能是现实的生活实践与客观的具体实际，而不是抽象的理论原理。（管理学中的案例教学，案例只是个案，不能把它普遍化）</a:t>
            </a:r>
          </a:p>
        </p:txBody>
      </p:sp>
    </p:spTree>
    <p:custDataLst>
      <p:tags r:id="rId1"/>
    </p:custData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565785" y="791845"/>
            <a:ext cx="10550525" cy="5661660"/>
          </a:xfrm>
        </p:spPr>
        <p:txBody>
          <a:bodyPr>
            <a:normAutofit fontScale="90000"/>
          </a:bodyPr>
          <a:lstStyle/>
          <a:p>
            <a:pPr algn="l">
              <a:lnSpc>
                <a:spcPct val="150000"/>
              </a:lnSpc>
            </a:pPr>
            <a:br>
              <a:rPr lang="zh-CN" altLang="en-US" sz="3555" b="1">
                <a:solidFill>
                  <a:srgbClr val="FF0000"/>
                </a:solidFill>
                <a:latin typeface="仿宋" panose="02010609060101010101" charset="-122"/>
                <a:ea typeface="仿宋" panose="02010609060101010101" charset="-122"/>
                <a:cs typeface="仿宋" panose="02010609060101010101" charset="-122"/>
              </a:rPr>
            </a:br>
            <a:r>
              <a:rPr lang="en-US" altLang="zh-CN" sz="3110" b="1">
                <a:solidFill>
                  <a:srgbClr val="FF0000"/>
                </a:solidFill>
                <a:latin typeface="仿宋" panose="02010609060101010101" charset="-122"/>
                <a:ea typeface="仿宋" panose="02010609060101010101" charset="-122"/>
                <a:cs typeface="仿宋" panose="02010609060101010101" charset="-122"/>
              </a:rPr>
              <a:t>2</a:t>
            </a:r>
            <a:r>
              <a:rPr lang="zh-CN" altLang="en-US" sz="3110" b="1">
                <a:solidFill>
                  <a:srgbClr val="FF0000"/>
                </a:solidFill>
                <a:latin typeface="仿宋" panose="02010609060101010101" charset="-122"/>
                <a:ea typeface="仿宋" panose="02010609060101010101" charset="-122"/>
                <a:cs typeface="仿宋" panose="02010609060101010101" charset="-122"/>
              </a:rPr>
              <a:t>、毛泽东</a:t>
            </a:r>
            <a:r>
              <a:rPr lang="en-US" altLang="zh-CN" sz="3110" b="1">
                <a:solidFill>
                  <a:srgbClr val="FF0000"/>
                </a:solidFill>
                <a:latin typeface="仿宋" panose="02010609060101010101" charset="-122"/>
                <a:ea typeface="仿宋" panose="02010609060101010101" charset="-122"/>
                <a:cs typeface="仿宋" panose="02010609060101010101" charset="-122"/>
                <a:sym typeface="+mn-ea"/>
              </a:rPr>
              <a:t>“</a:t>
            </a:r>
            <a:r>
              <a:rPr lang="zh-CN" altLang="zh-CN" sz="3110" b="1">
                <a:solidFill>
                  <a:srgbClr val="FF0000"/>
                </a:solidFill>
                <a:latin typeface="仿宋" panose="02010609060101010101" charset="-122"/>
                <a:ea typeface="仿宋" panose="02010609060101010101" charset="-122"/>
                <a:cs typeface="仿宋" panose="02010609060101010101" charset="-122"/>
                <a:sym typeface="+mn-ea"/>
              </a:rPr>
              <a:t>马克思主义中国化</a:t>
            </a:r>
            <a:r>
              <a:rPr lang="en-US" altLang="zh-CN" sz="3110" b="1">
                <a:solidFill>
                  <a:srgbClr val="FF0000"/>
                </a:solidFill>
                <a:latin typeface="仿宋" panose="02010609060101010101" charset="-122"/>
                <a:ea typeface="仿宋" panose="02010609060101010101" charset="-122"/>
                <a:cs typeface="仿宋" panose="02010609060101010101" charset="-122"/>
                <a:sym typeface="+mn-ea"/>
              </a:rPr>
              <a:t>”</a:t>
            </a:r>
            <a:r>
              <a:rPr lang="zh-CN" altLang="en-US" sz="3110" b="1">
                <a:solidFill>
                  <a:srgbClr val="FF0000"/>
                </a:solidFill>
                <a:latin typeface="仿宋" panose="02010609060101010101" charset="-122"/>
                <a:ea typeface="仿宋" panose="02010609060101010101" charset="-122"/>
                <a:cs typeface="仿宋" panose="02010609060101010101" charset="-122"/>
                <a:sym typeface="+mn-ea"/>
              </a:rPr>
              <a:t>思想</a:t>
            </a:r>
            <a:br>
              <a:rPr lang="zh-CN" altLang="en-US" sz="3110" b="1">
                <a:solidFill>
                  <a:srgbClr val="FF0000"/>
                </a:solidFill>
                <a:latin typeface="仿宋" panose="02010609060101010101" charset="-122"/>
                <a:ea typeface="仿宋" panose="02010609060101010101" charset="-122"/>
                <a:cs typeface="仿宋" panose="02010609060101010101" charset="-122"/>
              </a:rPr>
            </a:br>
            <a:r>
              <a:rPr lang="zh-CN" altLang="en-US" sz="3110">
                <a:solidFill>
                  <a:srgbClr val="FF0000"/>
                </a:solidFill>
                <a:latin typeface="仿宋" panose="02010609060101010101" charset="-122"/>
                <a:ea typeface="仿宋" panose="02010609060101010101" charset="-122"/>
                <a:cs typeface="仿宋" panose="02010609060101010101" charset="-122"/>
              </a:rPr>
              <a:t>（</a:t>
            </a:r>
            <a:r>
              <a:rPr lang="en-US" altLang="zh-CN" sz="3110">
                <a:solidFill>
                  <a:srgbClr val="FF0000"/>
                </a:solidFill>
                <a:latin typeface="仿宋" panose="02010609060101010101" charset="-122"/>
                <a:ea typeface="仿宋" panose="02010609060101010101" charset="-122"/>
                <a:cs typeface="仿宋" panose="02010609060101010101" charset="-122"/>
              </a:rPr>
              <a:t>1</a:t>
            </a:r>
            <a:r>
              <a:rPr lang="zh-CN" altLang="en-US" sz="3110">
                <a:solidFill>
                  <a:srgbClr val="FF0000"/>
                </a:solidFill>
                <a:latin typeface="仿宋" panose="02010609060101010101" charset="-122"/>
                <a:ea typeface="仿宋" panose="02010609060101010101" charset="-122"/>
                <a:cs typeface="仿宋" panose="02010609060101010101" charset="-122"/>
              </a:rPr>
              <a:t>）《反对本本主义》，又名《调查工作》（</a:t>
            </a:r>
            <a:r>
              <a:rPr lang="en-US" altLang="zh-CN" sz="3110">
                <a:solidFill>
                  <a:srgbClr val="FF0000"/>
                </a:solidFill>
                <a:latin typeface="仿宋" panose="02010609060101010101" charset="-122"/>
                <a:ea typeface="仿宋" panose="02010609060101010101" charset="-122"/>
                <a:cs typeface="仿宋" panose="02010609060101010101" charset="-122"/>
              </a:rPr>
              <a:t>1930</a:t>
            </a:r>
            <a:r>
              <a:rPr lang="zh-CN" altLang="en-US" sz="3110">
                <a:solidFill>
                  <a:srgbClr val="FF0000"/>
                </a:solidFill>
                <a:latin typeface="仿宋" panose="02010609060101010101" charset="-122"/>
                <a:ea typeface="仿宋" panose="02010609060101010101" charset="-122"/>
                <a:cs typeface="仿宋" panose="02010609060101010101" charset="-122"/>
              </a:rPr>
              <a:t>年</a:t>
            </a:r>
            <a:r>
              <a:rPr lang="en-US" altLang="zh-CN" sz="3110">
                <a:solidFill>
                  <a:srgbClr val="FF0000"/>
                </a:solidFill>
                <a:latin typeface="仿宋" panose="02010609060101010101" charset="-122"/>
                <a:ea typeface="仿宋" panose="02010609060101010101" charset="-122"/>
                <a:cs typeface="仿宋" panose="02010609060101010101" charset="-122"/>
              </a:rPr>
              <a:t>5</a:t>
            </a:r>
            <a:r>
              <a:rPr lang="zh-CN" altLang="en-US" sz="3110">
                <a:solidFill>
                  <a:srgbClr val="FF0000"/>
                </a:solidFill>
                <a:latin typeface="仿宋" panose="02010609060101010101" charset="-122"/>
                <a:ea typeface="仿宋" panose="02010609060101010101" charset="-122"/>
                <a:cs typeface="仿宋" panose="02010609060101010101" charset="-122"/>
              </a:rPr>
              <a:t>月）。毛泽东指出，</a:t>
            </a:r>
            <a:r>
              <a:rPr lang="en-US" altLang="zh-CN" sz="3110">
                <a:solidFill>
                  <a:srgbClr val="FF0000"/>
                </a:solidFill>
                <a:latin typeface="仿宋" panose="02010609060101010101" charset="-122"/>
                <a:ea typeface="仿宋" panose="02010609060101010101" charset="-122"/>
                <a:cs typeface="仿宋" panose="02010609060101010101" charset="-122"/>
              </a:rPr>
              <a:t>“马克思主义的‘本本’是要学习的，但是必须同我国的实际情况相结合。我们需要‘本本’，但是一定要纠正脱离实际情况的本本主义”</a:t>
            </a:r>
            <a:r>
              <a:rPr lang="zh-CN" altLang="en-US" sz="3110">
                <a:solidFill>
                  <a:srgbClr val="FF0000"/>
                </a:solidFill>
                <a:latin typeface="仿宋" panose="02010609060101010101" charset="-122"/>
                <a:ea typeface="仿宋" panose="02010609060101010101" charset="-122"/>
                <a:cs typeface="仿宋" panose="02010609060101010101" charset="-122"/>
              </a:rPr>
              <a:t>，克服当时红军中的教条主义，即本本主义（而后反对经验主义，把本本主义和经验主义都叫做主观主义），强调</a:t>
            </a:r>
            <a:r>
              <a:rPr lang="en-US" altLang="zh-CN" sz="3110">
                <a:solidFill>
                  <a:srgbClr val="FF0000"/>
                </a:solidFill>
                <a:latin typeface="仿宋" panose="02010609060101010101" charset="-122"/>
                <a:ea typeface="仿宋" panose="02010609060101010101" charset="-122"/>
                <a:cs typeface="仿宋" panose="02010609060101010101" charset="-122"/>
              </a:rPr>
              <a:t>“</a:t>
            </a:r>
            <a:r>
              <a:rPr lang="zh-CN" altLang="en-US" sz="3110">
                <a:solidFill>
                  <a:srgbClr val="FF0000"/>
                </a:solidFill>
                <a:latin typeface="仿宋" panose="02010609060101010101" charset="-122"/>
                <a:ea typeface="仿宋" panose="02010609060101010101" charset="-122"/>
                <a:cs typeface="仿宋" panose="02010609060101010101" charset="-122"/>
              </a:rPr>
              <a:t>没有调查权，就没有发言权</a:t>
            </a:r>
            <a:r>
              <a:rPr lang="en-US" altLang="zh-CN" sz="3110">
                <a:solidFill>
                  <a:srgbClr val="FF0000"/>
                </a:solidFill>
                <a:latin typeface="仿宋" panose="02010609060101010101" charset="-122"/>
                <a:ea typeface="仿宋" panose="02010609060101010101" charset="-122"/>
                <a:cs typeface="仿宋" panose="02010609060101010101" charset="-122"/>
              </a:rPr>
              <a:t>”</a:t>
            </a:r>
            <a:r>
              <a:rPr lang="zh-CN" altLang="en-US" sz="3110">
                <a:solidFill>
                  <a:srgbClr val="FF0000"/>
                </a:solidFill>
                <a:latin typeface="仿宋" panose="02010609060101010101" charset="-122"/>
                <a:ea typeface="仿宋" panose="02010609060101010101" charset="-122"/>
                <a:cs typeface="仿宋" panose="02010609060101010101" charset="-122"/>
              </a:rPr>
              <a:t>、</a:t>
            </a:r>
            <a:r>
              <a:rPr lang="en-US" altLang="zh-CN" sz="3110">
                <a:solidFill>
                  <a:srgbClr val="FF0000"/>
                </a:solidFill>
                <a:latin typeface="仿宋" panose="02010609060101010101" charset="-122"/>
                <a:ea typeface="仿宋" panose="02010609060101010101" charset="-122"/>
                <a:cs typeface="仿宋" panose="02010609060101010101" charset="-122"/>
              </a:rPr>
              <a:t>“</a:t>
            </a:r>
            <a:r>
              <a:rPr lang="zh-CN" altLang="en-US" sz="3110">
                <a:solidFill>
                  <a:srgbClr val="FF0000"/>
                </a:solidFill>
                <a:latin typeface="仿宋" panose="02010609060101010101" charset="-122"/>
                <a:ea typeface="仿宋" panose="02010609060101010101" charset="-122"/>
                <a:cs typeface="仿宋" panose="02010609060101010101" charset="-122"/>
              </a:rPr>
              <a:t>不做正确的调查同样没有发言权</a:t>
            </a:r>
            <a:r>
              <a:rPr lang="en-US" altLang="zh-CN" sz="3110">
                <a:solidFill>
                  <a:srgbClr val="FF0000"/>
                </a:solidFill>
                <a:latin typeface="仿宋" panose="02010609060101010101" charset="-122"/>
                <a:ea typeface="仿宋" panose="02010609060101010101" charset="-122"/>
                <a:cs typeface="仿宋" panose="02010609060101010101" charset="-122"/>
              </a:rPr>
              <a:t>”</a:t>
            </a:r>
            <a:r>
              <a:rPr lang="zh-CN" altLang="en-US" sz="3110">
                <a:solidFill>
                  <a:srgbClr val="FF0000"/>
                </a:solidFill>
                <a:latin typeface="仿宋" panose="02010609060101010101" charset="-122"/>
                <a:ea typeface="仿宋" panose="02010609060101010101" charset="-122"/>
                <a:cs typeface="仿宋" panose="02010609060101010101" charset="-122"/>
              </a:rPr>
              <a:t>。本本主义，其结果不是机会主义就是盲动主义。</a:t>
            </a:r>
            <a:r>
              <a:rPr lang="en-US" altLang="zh-CN" sz="3110">
                <a:solidFill>
                  <a:srgbClr val="FF0000"/>
                </a:solidFill>
                <a:latin typeface="仿宋" panose="02010609060101010101" charset="-122"/>
                <a:ea typeface="仿宋" panose="02010609060101010101" charset="-122"/>
                <a:cs typeface="仿宋" panose="02010609060101010101" charset="-122"/>
              </a:rPr>
              <a:t>“</a:t>
            </a:r>
            <a:r>
              <a:rPr lang="zh-CN" altLang="en-US" sz="3110">
                <a:solidFill>
                  <a:srgbClr val="FF0000"/>
                </a:solidFill>
                <a:latin typeface="仿宋" panose="02010609060101010101" charset="-122"/>
                <a:ea typeface="仿宋" panose="02010609060101010101" charset="-122"/>
                <a:cs typeface="仿宋" panose="02010609060101010101" charset="-122"/>
              </a:rPr>
              <a:t>中国革命斗争的胜利要靠中国同志了解中国情况</a:t>
            </a:r>
            <a:r>
              <a:rPr lang="en-US" altLang="zh-CN" sz="3110">
                <a:solidFill>
                  <a:srgbClr val="FF0000"/>
                </a:solidFill>
                <a:latin typeface="仿宋" panose="02010609060101010101" charset="-122"/>
                <a:ea typeface="仿宋" panose="02010609060101010101" charset="-122"/>
                <a:cs typeface="仿宋" panose="02010609060101010101" charset="-122"/>
              </a:rPr>
              <a:t>”</a:t>
            </a:r>
            <a:r>
              <a:rPr lang="zh-CN" altLang="en-US" sz="3110">
                <a:solidFill>
                  <a:srgbClr val="FF0000"/>
                </a:solidFill>
                <a:latin typeface="仿宋" panose="02010609060101010101" charset="-122"/>
                <a:ea typeface="仿宋" panose="02010609060101010101" charset="-122"/>
                <a:cs typeface="仿宋" panose="02010609060101010101" charset="-122"/>
              </a:rPr>
              <a:t>。</a:t>
            </a:r>
          </a:p>
        </p:txBody>
      </p:sp>
    </p:spTree>
    <p:custDataLst>
      <p:tags r:id="rId1"/>
    </p:custData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417195" y="1664970"/>
            <a:ext cx="11875770" cy="4231640"/>
          </a:xfrm>
        </p:spPr>
        <p:txBody>
          <a:bodyPr>
            <a:normAutofit fontScale="90000"/>
          </a:bodyPr>
          <a:lstStyle/>
          <a:p>
            <a:pPr algn="l">
              <a:lnSpc>
                <a:spcPct val="150000"/>
              </a:lnSpc>
            </a:pPr>
            <a:br>
              <a:rPr lang="zh-CN" altLang="en-US" sz="3555" b="1">
                <a:solidFill>
                  <a:srgbClr val="FF0000"/>
                </a:solidFill>
                <a:latin typeface="仿宋" panose="02010609060101010101" charset="-122"/>
                <a:ea typeface="仿宋" panose="02010609060101010101" charset="-122"/>
                <a:cs typeface="仿宋" panose="02010609060101010101" charset="-122"/>
              </a:rPr>
            </a:br>
            <a:r>
              <a:rPr lang="en-US" altLang="zh-CN" sz="3555" b="1">
                <a:solidFill>
                  <a:srgbClr val="FF0000"/>
                </a:solidFill>
                <a:latin typeface="仿宋" panose="02010609060101010101" charset="-122"/>
                <a:ea typeface="仿宋" panose="02010609060101010101" charset="-122"/>
                <a:cs typeface="仿宋" panose="02010609060101010101" charset="-122"/>
              </a:rPr>
              <a:t>2</a:t>
            </a:r>
            <a:r>
              <a:rPr lang="zh-CN" altLang="en-US" sz="3555" b="1">
                <a:solidFill>
                  <a:srgbClr val="FF0000"/>
                </a:solidFill>
                <a:latin typeface="仿宋" panose="02010609060101010101" charset="-122"/>
                <a:ea typeface="仿宋" panose="02010609060101010101" charset="-122"/>
                <a:cs typeface="仿宋" panose="02010609060101010101" charset="-122"/>
                <a:sym typeface="+mn-ea"/>
              </a:rPr>
              <a:t>、毛泽东</a:t>
            </a:r>
            <a:r>
              <a:rPr lang="en-US" altLang="zh-CN" sz="3555" b="1">
                <a:solidFill>
                  <a:srgbClr val="FF0000"/>
                </a:solidFill>
                <a:latin typeface="仿宋" panose="02010609060101010101" charset="-122"/>
                <a:ea typeface="仿宋" panose="02010609060101010101" charset="-122"/>
                <a:cs typeface="仿宋" panose="02010609060101010101" charset="-122"/>
                <a:sym typeface="+mn-ea"/>
              </a:rPr>
              <a:t>“</a:t>
            </a:r>
            <a:r>
              <a:rPr lang="zh-CN" altLang="zh-CN" sz="3555" b="1">
                <a:solidFill>
                  <a:srgbClr val="FF0000"/>
                </a:solidFill>
                <a:latin typeface="仿宋" panose="02010609060101010101" charset="-122"/>
                <a:ea typeface="仿宋" panose="02010609060101010101" charset="-122"/>
                <a:cs typeface="仿宋" panose="02010609060101010101" charset="-122"/>
                <a:sym typeface="+mn-ea"/>
              </a:rPr>
              <a:t>马克思主义中国化</a:t>
            </a:r>
            <a:r>
              <a:rPr lang="en-US" altLang="zh-CN" sz="3555" b="1">
                <a:solidFill>
                  <a:srgbClr val="FF0000"/>
                </a:solidFill>
                <a:latin typeface="仿宋" panose="02010609060101010101" charset="-122"/>
                <a:ea typeface="仿宋" panose="02010609060101010101" charset="-122"/>
                <a:cs typeface="仿宋" panose="02010609060101010101" charset="-122"/>
                <a:sym typeface="+mn-ea"/>
              </a:rPr>
              <a:t>”</a:t>
            </a:r>
            <a:r>
              <a:rPr lang="zh-CN" altLang="en-US" sz="3555" b="1">
                <a:solidFill>
                  <a:srgbClr val="FF0000"/>
                </a:solidFill>
                <a:latin typeface="仿宋" panose="02010609060101010101" charset="-122"/>
                <a:ea typeface="仿宋" panose="02010609060101010101" charset="-122"/>
                <a:cs typeface="仿宋" panose="02010609060101010101" charset="-122"/>
                <a:sym typeface="+mn-ea"/>
              </a:rPr>
              <a:t>思想</a:t>
            </a:r>
            <a:r>
              <a:rPr lang="en-US" altLang="zh-CN" sz="3555" b="1">
                <a:solidFill>
                  <a:srgbClr val="FF0000"/>
                </a:solidFill>
                <a:latin typeface="仿宋" panose="02010609060101010101" charset="-122"/>
                <a:ea typeface="仿宋" panose="02010609060101010101" charset="-122"/>
                <a:cs typeface="仿宋" panose="02010609060101010101" charset="-122"/>
              </a:rPr>
              <a:t>   </a:t>
            </a:r>
            <a:br>
              <a:rPr lang="en-US" altLang="zh-CN" sz="3555" b="1">
                <a:solidFill>
                  <a:srgbClr val="FF0000"/>
                </a:solidFill>
                <a:latin typeface="仿宋" panose="02010609060101010101" charset="-122"/>
                <a:ea typeface="仿宋" panose="02010609060101010101" charset="-122"/>
                <a:cs typeface="仿宋" panose="02010609060101010101" charset="-122"/>
              </a:rPr>
            </a:br>
            <a:r>
              <a:rPr lang="zh-CN" altLang="en-US" sz="3555">
                <a:solidFill>
                  <a:srgbClr val="FF0000"/>
                </a:solidFill>
                <a:latin typeface="仿宋" panose="02010609060101010101" charset="-122"/>
                <a:ea typeface="仿宋" panose="02010609060101010101" charset="-122"/>
                <a:cs typeface="仿宋" panose="02010609060101010101" charset="-122"/>
              </a:rPr>
              <a:t>（</a:t>
            </a:r>
            <a:r>
              <a:rPr lang="en-US" altLang="zh-CN" sz="3555">
                <a:solidFill>
                  <a:srgbClr val="FF0000"/>
                </a:solidFill>
                <a:latin typeface="仿宋" panose="02010609060101010101" charset="-122"/>
                <a:ea typeface="仿宋" panose="02010609060101010101" charset="-122"/>
                <a:cs typeface="仿宋" panose="02010609060101010101" charset="-122"/>
              </a:rPr>
              <a:t>2)</a:t>
            </a:r>
            <a:r>
              <a:rPr lang="zh-CN" altLang="en-US" sz="3555">
                <a:solidFill>
                  <a:srgbClr val="FF0000"/>
                </a:solidFill>
                <a:latin typeface="仿宋" panose="02010609060101010101" charset="-122"/>
                <a:ea typeface="仿宋" panose="02010609060101010101" charset="-122"/>
                <a:cs typeface="仿宋" panose="02010609060101010101" charset="-122"/>
              </a:rPr>
              <a:t>1938年</a:t>
            </a:r>
            <a:r>
              <a:rPr lang="en-US" altLang="zh-CN" sz="3555">
                <a:solidFill>
                  <a:srgbClr val="FF0000"/>
                </a:solidFill>
                <a:latin typeface="仿宋" panose="02010609060101010101" charset="-122"/>
                <a:ea typeface="仿宋" panose="02010609060101010101" charset="-122"/>
                <a:cs typeface="仿宋" panose="02010609060101010101" charset="-122"/>
              </a:rPr>
              <a:t>9</a:t>
            </a:r>
            <a:r>
              <a:rPr lang="zh-CN" altLang="en-US" sz="3555">
                <a:solidFill>
                  <a:srgbClr val="FF0000"/>
                </a:solidFill>
                <a:latin typeface="仿宋" panose="02010609060101010101" charset="-122"/>
                <a:ea typeface="仿宋" panose="02010609060101010101" charset="-122"/>
                <a:cs typeface="仿宋" panose="02010609060101010101" charset="-122"/>
              </a:rPr>
              <a:t>月</a:t>
            </a:r>
            <a:r>
              <a:rPr lang="en-US" altLang="zh-CN" sz="3555">
                <a:solidFill>
                  <a:srgbClr val="FF0000"/>
                </a:solidFill>
                <a:latin typeface="仿宋" panose="02010609060101010101" charset="-122"/>
                <a:ea typeface="仿宋" panose="02010609060101010101" charset="-122"/>
                <a:cs typeface="仿宋" panose="02010609060101010101" charset="-122"/>
              </a:rPr>
              <a:t>—11</a:t>
            </a:r>
            <a:r>
              <a:rPr lang="zh-CN" altLang="en-US" sz="3555">
                <a:solidFill>
                  <a:srgbClr val="FF0000"/>
                </a:solidFill>
                <a:latin typeface="仿宋" panose="02010609060101010101" charset="-122"/>
                <a:ea typeface="仿宋" panose="02010609060101010101" charset="-122"/>
                <a:cs typeface="仿宋" panose="02010609060101010101" charset="-122"/>
              </a:rPr>
              <a:t>月（党的六届六中全会），毛泽东</a:t>
            </a:r>
            <a:r>
              <a:rPr lang="zh-CN" altLang="en-US" sz="3550">
                <a:solidFill>
                  <a:srgbClr val="FF0000"/>
                </a:solidFill>
                <a:latin typeface="仿宋" panose="02010609060101010101" charset="-122"/>
                <a:ea typeface="仿宋" panose="02010609060101010101" charset="-122"/>
                <a:cs typeface="仿宋" panose="02010609060101010101" charset="-122"/>
                <a:sym typeface="+mn-ea"/>
              </a:rPr>
              <a:t>提出</a:t>
            </a:r>
            <a:r>
              <a:rPr lang="en-US" altLang="zh-CN" sz="3550">
                <a:solidFill>
                  <a:srgbClr val="FF0000"/>
                </a:solidFill>
                <a:latin typeface="仿宋" panose="02010609060101010101" charset="-122"/>
                <a:ea typeface="仿宋" panose="02010609060101010101" charset="-122"/>
                <a:cs typeface="仿宋" panose="02010609060101010101" charset="-122"/>
                <a:sym typeface="+mn-ea"/>
              </a:rPr>
              <a:t>“</a:t>
            </a:r>
            <a:r>
              <a:rPr lang="zh-CN" altLang="en-US" sz="3550">
                <a:solidFill>
                  <a:srgbClr val="FF0000"/>
                </a:solidFill>
                <a:latin typeface="仿宋" panose="02010609060101010101" charset="-122"/>
                <a:ea typeface="仿宋" panose="02010609060101010101" charset="-122"/>
                <a:cs typeface="仿宋" panose="02010609060101010101" charset="-122"/>
                <a:sym typeface="+mn-ea"/>
              </a:rPr>
              <a:t>马克思主义中国化</a:t>
            </a:r>
            <a:r>
              <a:rPr lang="en-US" altLang="zh-CN" sz="3550">
                <a:solidFill>
                  <a:srgbClr val="FF0000"/>
                </a:solidFill>
                <a:latin typeface="仿宋" panose="02010609060101010101" charset="-122"/>
                <a:ea typeface="仿宋" panose="02010609060101010101" charset="-122"/>
                <a:cs typeface="仿宋" panose="02010609060101010101" charset="-122"/>
                <a:sym typeface="+mn-ea"/>
              </a:rPr>
              <a:t>”</a:t>
            </a:r>
            <a:r>
              <a:rPr lang="zh-CN" altLang="en-US" sz="3550">
                <a:solidFill>
                  <a:srgbClr val="FF0000"/>
                </a:solidFill>
                <a:latin typeface="仿宋" panose="02010609060101010101" charset="-122"/>
                <a:ea typeface="仿宋" panose="02010609060101010101" charset="-122"/>
                <a:cs typeface="仿宋" panose="02010609060101010101" charset="-122"/>
                <a:sym typeface="+mn-ea"/>
              </a:rPr>
              <a:t>概念。</a:t>
            </a:r>
            <a:r>
              <a:rPr lang="zh-CN" altLang="en-US" sz="3555">
                <a:solidFill>
                  <a:srgbClr val="FF0000"/>
                </a:solidFill>
                <a:latin typeface="仿宋" panose="02010609060101010101" charset="-122"/>
                <a:ea typeface="仿宋" panose="02010609060101010101" charset="-122"/>
                <a:cs typeface="仿宋" panose="02010609060101010101" charset="-122"/>
              </a:rPr>
              <a:t>即，“马克思主义必须和我国的具体特点相结合”，这次全会号召全党同志必须努力学习马克思列宁主义理论，善于把马克思列宁主义普遍真理和国际经验应用于中国的具体环境，反对教条主义，废止洋八股，提倡新鲜活泼的、为中国老百姓所喜闻乐见的中国作风和中国气派。</a:t>
            </a:r>
          </a:p>
        </p:txBody>
      </p:sp>
    </p:spTree>
    <p:custDataLst>
      <p:tags r:id="rId1"/>
    </p:custData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custDataLst>
              <p:tags r:id="rId2"/>
            </p:custDataLst>
          </p:nvPr>
        </p:nvSpPr>
        <p:spPr>
          <a:xfrm>
            <a:off x="1012190" y="191135"/>
            <a:ext cx="10916920" cy="6511290"/>
          </a:xfrm>
        </p:spPr>
        <p:txBody>
          <a:bodyPr>
            <a:normAutofit fontScale="90000"/>
          </a:bodyPr>
          <a:lstStyle/>
          <a:p>
            <a:pPr algn="l">
              <a:lnSpc>
                <a:spcPct val="150000"/>
              </a:lnSpc>
            </a:pPr>
            <a:r>
              <a:rPr lang="en-US" altLang="zh-CN" sz="3555" b="1">
                <a:solidFill>
                  <a:srgbClr val="FF0000"/>
                </a:solidFill>
                <a:latin typeface="仿宋" panose="02010609060101010101" charset="-122"/>
                <a:ea typeface="仿宋" panose="02010609060101010101" charset="-122"/>
                <a:cs typeface="仿宋" panose="02010609060101010101" charset="-122"/>
                <a:sym typeface="+mn-ea"/>
              </a:rPr>
              <a:t>2</a:t>
            </a:r>
            <a:r>
              <a:rPr lang="zh-CN" altLang="en-US" sz="3555" b="1">
                <a:solidFill>
                  <a:srgbClr val="FF0000"/>
                </a:solidFill>
                <a:latin typeface="仿宋" panose="02010609060101010101" charset="-122"/>
                <a:ea typeface="仿宋" panose="02010609060101010101" charset="-122"/>
                <a:cs typeface="仿宋" panose="02010609060101010101" charset="-122"/>
                <a:sym typeface="+mn-ea"/>
              </a:rPr>
              <a:t>、毛泽东</a:t>
            </a:r>
            <a:r>
              <a:rPr lang="en-US" altLang="zh-CN" sz="3555" b="1">
                <a:solidFill>
                  <a:srgbClr val="FF0000"/>
                </a:solidFill>
                <a:latin typeface="仿宋" panose="02010609060101010101" charset="-122"/>
                <a:ea typeface="仿宋" panose="02010609060101010101" charset="-122"/>
                <a:cs typeface="仿宋" panose="02010609060101010101" charset="-122"/>
                <a:sym typeface="+mn-ea"/>
              </a:rPr>
              <a:t>“</a:t>
            </a:r>
            <a:r>
              <a:rPr lang="zh-CN" altLang="zh-CN" sz="3555" b="1">
                <a:solidFill>
                  <a:srgbClr val="FF0000"/>
                </a:solidFill>
                <a:latin typeface="仿宋" panose="02010609060101010101" charset="-122"/>
                <a:ea typeface="仿宋" panose="02010609060101010101" charset="-122"/>
                <a:cs typeface="仿宋" panose="02010609060101010101" charset="-122"/>
                <a:sym typeface="+mn-ea"/>
              </a:rPr>
              <a:t>马克思主义中国化</a:t>
            </a:r>
            <a:r>
              <a:rPr lang="en-US" altLang="zh-CN" sz="3555" b="1">
                <a:solidFill>
                  <a:srgbClr val="FF0000"/>
                </a:solidFill>
                <a:latin typeface="仿宋" panose="02010609060101010101" charset="-122"/>
                <a:ea typeface="仿宋" panose="02010609060101010101" charset="-122"/>
                <a:cs typeface="仿宋" panose="02010609060101010101" charset="-122"/>
                <a:sym typeface="+mn-ea"/>
              </a:rPr>
              <a:t>”</a:t>
            </a:r>
            <a:r>
              <a:rPr lang="zh-CN" altLang="en-US" sz="3555" b="1">
                <a:solidFill>
                  <a:srgbClr val="FF0000"/>
                </a:solidFill>
                <a:latin typeface="仿宋" panose="02010609060101010101" charset="-122"/>
                <a:ea typeface="仿宋" panose="02010609060101010101" charset="-122"/>
                <a:cs typeface="仿宋" panose="02010609060101010101" charset="-122"/>
                <a:sym typeface="+mn-ea"/>
              </a:rPr>
              <a:t>思想</a:t>
            </a:r>
            <a:br>
              <a:rPr lang="zh-CN" altLang="en-US" sz="3555" b="1">
                <a:solidFill>
                  <a:srgbClr val="FF0000"/>
                </a:solidFill>
                <a:latin typeface="仿宋" panose="02010609060101010101" charset="-122"/>
                <a:ea typeface="仿宋" panose="02010609060101010101" charset="-122"/>
                <a:cs typeface="仿宋" panose="02010609060101010101" charset="-122"/>
              </a:rPr>
            </a:br>
            <a:r>
              <a:rPr lang="en-US" altLang="zh-CN" sz="3555" b="1">
                <a:solidFill>
                  <a:srgbClr val="FF0000"/>
                </a:solidFill>
                <a:latin typeface="仿宋" panose="02010609060101010101" charset="-122"/>
                <a:ea typeface="仿宋" panose="02010609060101010101" charset="-122"/>
                <a:cs typeface="仿宋" panose="02010609060101010101" charset="-122"/>
              </a:rPr>
              <a:t>   </a:t>
            </a:r>
            <a:r>
              <a:rPr sz="3110">
                <a:solidFill>
                  <a:srgbClr val="FF0000"/>
                </a:solidFill>
                <a:latin typeface="仿宋" panose="02010609060101010101" charset="-122"/>
                <a:ea typeface="仿宋" panose="02010609060101010101" charset="-122"/>
                <a:cs typeface="仿宋" panose="02010609060101010101" charset="-122"/>
              </a:rPr>
              <a:t>（3）历史遗产问题。1938年10月,毛泽东在中共六届六中全会上说：“</a:t>
            </a:r>
            <a:r>
              <a:rPr sz="3110" b="1">
                <a:solidFill>
                  <a:srgbClr val="FF0000"/>
                </a:solidFill>
                <a:latin typeface="仿宋" panose="02010609060101010101" charset="-122"/>
                <a:ea typeface="仿宋" panose="02010609060101010101" charset="-122"/>
                <a:cs typeface="仿宋" panose="02010609060101010101" charset="-122"/>
              </a:rPr>
              <a:t>学习我们的历史遗产，用马克思主义的方法给以批判的总结，是我们学习的另一任务</a:t>
            </a:r>
            <a:r>
              <a:rPr sz="3110">
                <a:solidFill>
                  <a:srgbClr val="FF0000"/>
                </a:solidFill>
                <a:latin typeface="仿宋" panose="02010609060101010101" charset="-122"/>
                <a:ea typeface="仿宋" panose="02010609060101010101" charset="-122"/>
                <a:cs typeface="仿宋" panose="02010609060101010101" charset="-122"/>
              </a:rPr>
              <a:t>。我们这个民族有数千年的历史，有它的特点，有它的许多珍贵品。对于这些，我们还是小学生。今天的中国是历史的中国的一个发展；</a:t>
            </a:r>
            <a:r>
              <a:rPr sz="3110" b="1">
                <a:solidFill>
                  <a:srgbClr val="FF0000"/>
                </a:solidFill>
                <a:latin typeface="仿宋" panose="02010609060101010101" charset="-122"/>
                <a:ea typeface="仿宋" panose="02010609060101010101" charset="-122"/>
                <a:cs typeface="仿宋" panose="02010609060101010101" charset="-122"/>
              </a:rPr>
              <a:t>我们是马克思主义的历史主义者，我们不应当割断历史。从孔夫子到孙中山，我们应当给以总结，承继这一份珍贵遗产。</a:t>
            </a:r>
            <a:r>
              <a:rPr sz="3110">
                <a:solidFill>
                  <a:srgbClr val="FF0000"/>
                </a:solidFill>
                <a:latin typeface="仿宋" panose="02010609060101010101" charset="-122"/>
                <a:ea typeface="仿宋" panose="02010609060101010101" charset="-122"/>
                <a:cs typeface="仿宋" panose="02010609060101010101" charset="-122"/>
              </a:rPr>
              <a:t>这对于指导当前的伟大的运动，是有重要的帮助的。”</a:t>
            </a:r>
            <a:r>
              <a:rPr lang="zh-CN" sz="3110">
                <a:solidFill>
                  <a:srgbClr val="FF0000"/>
                </a:solidFill>
                <a:latin typeface="仿宋" panose="02010609060101010101" charset="-122"/>
                <a:ea typeface="仿宋" panose="02010609060101010101" charset="-122"/>
                <a:cs typeface="仿宋" panose="02010609060101010101" charset="-122"/>
              </a:rPr>
              <a:t>这里，毛泽东初步提出了用马克思主义来看待我们历史遗产。</a:t>
            </a:r>
          </a:p>
        </p:txBody>
      </p:sp>
    </p:spTree>
    <p:custDataLst>
      <p:tags r:id="rId1"/>
    </p:custData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COMMONDATA" val="eyJoZGlkIjoiOTlhZjZmNDI3NDEyOTJiMDU2ZmEzNDA0YTgwMmE4ZmIifQ=="/>
</p:tagLst>
</file>

<file path=ppt/tags/tag1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00.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1.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02.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3.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04.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5.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06.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7.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08.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09.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10.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11.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12.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13.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14.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15.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16.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17.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18.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19.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120.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21.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22.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23.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24.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125.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1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2**"/>
  <p:tag name="KSO_WM_UNIT_LAYERLEVEL" val="1"/>
  <p:tag name="KSO_WM_TAG_VERSION" val="1.0"/>
  <p:tag name="KSO_WM_BEAUTIFY_FLAG" val="#wm#"/>
</p:tagLst>
</file>

<file path=ppt/tags/tag1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1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xml><?xml version="1.0" encoding="utf-8"?>
<p:tagLst xmlns:a="http://schemas.openxmlformats.org/drawingml/2006/main" xmlns:r="http://schemas.openxmlformats.org/officeDocument/2006/relationships" xmlns:p="http://schemas.openxmlformats.org/presentationml/2006/main">
  <p:tag name="KSO_WM_TEMPLATE_THUMBS_INDEX" val="1、4、7、12、13、14、15、16、17、18、20、24、25、28、33、36、40、43、44"/>
  <p:tag name="KSO_WM_TEMPLATE_SUBCATEGORY" val="19"/>
  <p:tag name="KSO_WM_TAG_VERSION" val="1.0"/>
  <p:tag name="KSO_WM_BEAUTIFY_FLAG" val="#wm#"/>
  <p:tag name="KSO_WM_TEMPLATE_CATEGORY" val="custom"/>
  <p:tag name="KSO_WM_TEMPLATE_INDEX" val="20205081"/>
  <p:tag name="KSO_WM_TEMPLATE_MASTER_TYPE" val="0"/>
  <p:tag name="KSO_WM_TEMPLATE_COLOR_TYPE" val="1"/>
  <p:tag name="KSO_WM_UNIT_SHOW_EDIT_AREA_INDICATION" val="1"/>
</p:tagLst>
</file>

<file path=ppt/tags/tag2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3**"/>
  <p:tag name="KSO_WM_UNIT_LAYERLEVEL" val="1"/>
  <p:tag name="KSO_WM_TAG_VERSION" val="1.0"/>
  <p:tag name="KSO_WM_BEAUTIFY_FLAG" val="#wm#"/>
</p:tagLst>
</file>

<file path=ppt/tags/tag2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4**"/>
  <p:tag name="KSO_WM_UNIT_LAYERLEVEL" val="1"/>
  <p:tag name="KSO_WM_TAG_VERSION" val="1.0"/>
  <p:tag name="KSO_WM_BEAUTIFY_FLAG" val="#wm#"/>
</p:tagLst>
</file>

<file path=ppt/tags/tag2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3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5**"/>
  <p:tag name="KSO_WM_UNIT_LAYERLEVEL" val="1"/>
  <p:tag name="KSO_WM_TAG_VERSION" val="1.0"/>
  <p:tag name="KSO_WM_BEAUTIFY_FLAG" val="#wm#"/>
</p:tagLst>
</file>

<file path=ppt/tags/tag3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3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 name="KSO_WM_TEMPLATE_CATEGORY" val="custom"/>
  <p:tag name="KSO_WM_TEMPLATE_INDEX" val="20205081"/>
</p:tagLst>
</file>

<file path=ppt/tags/tag4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6**"/>
  <p:tag name="KSO_WM_UNIT_LAYERLEVEL" val="1"/>
  <p:tag name="KSO_WM_TAG_VERSION" val="1.0"/>
  <p:tag name="KSO_WM_BEAUTIFY_FLAG" val="#wm#"/>
</p:tagLst>
</file>

<file path=ppt/tags/tag4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7**"/>
  <p:tag name="KSO_WM_UNIT_LAYERLEVEL" val="1"/>
  <p:tag name="KSO_WM_TAG_VERSION" val="1.0"/>
  <p:tag name="KSO_WM_BEAUTIFY_FLAG" val="#wm#"/>
</p:tagLst>
</file>

<file path=ppt/tags/tag4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4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8**"/>
  <p:tag name="KSO_WM_UNIT_LAYERLEVEL" val="1"/>
  <p:tag name="KSO_WM_TAG_VERSION" val="1.0"/>
  <p:tag name="KSO_WM_BEAUTIFY_FLAG" val="#wm#"/>
</p:tagLst>
</file>

<file path=ppt/tags/tag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5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4.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9**"/>
  <p:tag name="KSO_WM_UNIT_LAYERLEVEL" val="1"/>
  <p:tag name="KSO_WM_TAG_VERSION" val="1.0"/>
  <p:tag name="KSO_WM_BEAUTIFY_FLAG" val="#wm#"/>
</p:tagLst>
</file>

<file path=ppt/tags/tag55.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0**"/>
  <p:tag name="KSO_WM_UNIT_LAYERLEVEL" val="1"/>
  <p:tag name="KSO_WM_TAG_VERSION" val="1.0"/>
  <p:tag name="KSO_WM_BEAUTIFY_FLAG" val="#wm#"/>
</p:tagLst>
</file>

<file path=ppt/tags/tag5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60.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1.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2.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3.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1**"/>
  <p:tag name="KSO_WM_UNIT_LAYERLEVEL" val="1"/>
  <p:tag name="KSO_WM_TAG_VERSION" val="1.0"/>
  <p:tag name="KSO_WM_BEAUTIFY_FLAG" val="#wm#"/>
</p:tagLst>
</file>

<file path=ppt/tags/tag64.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5.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6.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7.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68.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69.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7.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0**"/>
  <p:tag name="KSO_WM_UNIT_LAYERLEVEL" val="1"/>
  <p:tag name="KSO_WM_TAG_VERSION" val="1.0"/>
  <p:tag name="KSO_WM_BEAUTIFY_FLAG" val="#wm#"/>
</p:tagLst>
</file>

<file path=ppt/tags/tag70.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1.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72.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3.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74.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5.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76.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7.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78.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79.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8.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80.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1.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82.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3.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84.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5.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86.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7.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88.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89.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9.xml><?xml version="1.0" encoding="utf-8"?>
<p:tagLst xmlns:a="http://schemas.openxmlformats.org/drawingml/2006/main" xmlns:r="http://schemas.openxmlformats.org/officeDocument/2006/relationships" xmlns:p="http://schemas.openxmlformats.org/presentationml/2006/main">
  <p:tag name="KSO_WM_UNIT_HIGHLIGHT" val="0"/>
  <p:tag name="KSO_WM_UNIT_COMPATIBLE" val="0"/>
  <p:tag name="KSO_WM_UNIT_DIAGRAM_ISNUMVISUAL" val="0"/>
  <p:tag name="KSO_WM_UNIT_DIAGRAM_ISREFERUNIT" val="0"/>
  <p:tag name="KSO_WM_UNIT_ID" val="_1**"/>
  <p:tag name="KSO_WM_UNIT_LAYERLEVEL" val="1"/>
  <p:tag name="KSO_WM_TAG_VERSION" val="1.0"/>
  <p:tag name="KSO_WM_BEAUTIFY_FLAG" val="#wm#"/>
</p:tagLst>
</file>

<file path=ppt/tags/tag90.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1.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92.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3.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94.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5.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96.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7.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ags/tag98.xml><?xml version="1.0" encoding="utf-8"?>
<p:tagLst xmlns:a="http://schemas.openxmlformats.org/drawingml/2006/main" xmlns:r="http://schemas.openxmlformats.org/officeDocument/2006/relationships" xmlns:p="http://schemas.openxmlformats.org/presentationml/2006/main">
  <p:tag name="KSO_WM_SLIDE_ID" val="custom20205081_1"/>
  <p:tag name="KSO_WM_TEMPLATE_SUBCATEGORY" val="19"/>
  <p:tag name="KSO_WM_TEMPLATE_MASTER_TYPE" val="0"/>
  <p:tag name="KSO_WM_TEMPLATE_COLOR_TYPE" val="1"/>
  <p:tag name="KSO_WM_SLIDE_TYPE" val="title"/>
  <p:tag name="KSO_WM_SLIDE_SUBTYPE" val="defaultBlank"/>
  <p:tag name="KSO_WM_SLIDE_ITEM_CNT" val="0"/>
  <p:tag name="KSO_WM_SLIDE_INDEX" val="1"/>
  <p:tag name="KSO_WM_TAG_VERSION" val="1.0"/>
  <p:tag name="KSO_WM_BEAUTIFY_FLAG" val="#wm#"/>
  <p:tag name="KSO_WM_TEMPLATE_CATEGORY" val="custom"/>
  <p:tag name="KSO_WM_TEMPLATE_INDEX" val="20205081"/>
  <p:tag name="KSO_WM_SLIDE_LAYOUT" val="a_b"/>
  <p:tag name="KSO_WM_SLIDE_LAYOUT_CNT" val="1_1"/>
  <p:tag name="KSO_WM_UNIT_SHOW_EDIT_AREA_INDICATION" val="1"/>
  <p:tag name="KSO_WM_TEMPLATE_THUMBS_INDEX" val="1、4、7、12、13、14、15、16、17、18、20、24、25、28、33、36、40、43、44"/>
</p:tagLst>
</file>

<file path=ppt/tags/tag99.xml><?xml version="1.0" encoding="utf-8"?>
<p:tagLst xmlns:a="http://schemas.openxmlformats.org/drawingml/2006/main" xmlns:r="http://schemas.openxmlformats.org/officeDocument/2006/relationships" xmlns:p="http://schemas.openxmlformats.org/presentationml/2006/main">
  <p:tag name="KSO_WM_UNIT_ISCONTENTSTITLE" val="0"/>
  <p:tag name="KSO_WM_UNIT_ISNUMDGMTITLE" val="0"/>
  <p:tag name="KSO_WM_UNIT_NOCLEAR" val="0"/>
  <p:tag name="KSO_WM_UNIT_SHOW_EDIT_AREA_INDICATION" val="1"/>
  <p:tag name="KSO_WM_UNIT_VALUE" val="28"/>
  <p:tag name="KSO_WM_UNIT_HIGHLIGHT" val="0"/>
  <p:tag name="KSO_WM_UNIT_COMPATIBLE" val="0"/>
  <p:tag name="KSO_WM_UNIT_DIAGRAM_ISNUMVISUAL" val="0"/>
  <p:tag name="KSO_WM_UNIT_DIAGRAM_ISREFERUNIT" val="0"/>
  <p:tag name="KSO_WM_UNIT_TYPE" val="a"/>
  <p:tag name="KSO_WM_UNIT_INDEX" val="1"/>
  <p:tag name="KSO_WM_UNIT_ID" val="custom20205081_1*a*1"/>
  <p:tag name="KSO_WM_TEMPLATE_CATEGORY" val="custom"/>
  <p:tag name="KSO_WM_TEMPLATE_INDEX" val="20205081"/>
  <p:tag name="KSO_WM_UNIT_LAYERLEVEL" val="1"/>
  <p:tag name="KSO_WM_TAG_VERSION" val="1.0"/>
  <p:tag name="KSO_WM_BEAUTIFY_FLAG" val="#wm#"/>
</p:tagLst>
</file>

<file path=ppt/theme/theme1.xml><?xml version="1.0" encoding="utf-8"?>
<a:theme xmlns:a="http://schemas.openxmlformats.org/drawingml/2006/main" name="WPS">
  <a:themeElements>
    <a:clrScheme name="WPS">
      <a:dk1>
        <a:sysClr val="windowText" lastClr="000000"/>
      </a:dk1>
      <a:lt1>
        <a:sysClr val="window" lastClr="FFFFFF"/>
      </a:lt1>
      <a:dk2>
        <a:srgbClr val="44546A"/>
      </a:dk2>
      <a:lt2>
        <a:srgbClr val="E7E6E6"/>
      </a:lt2>
      <a:accent1>
        <a:srgbClr val="4874CB"/>
      </a:accent1>
      <a:accent2>
        <a:srgbClr val="EE822F"/>
      </a:accent2>
      <a:accent3>
        <a:srgbClr val="F2BA02"/>
      </a:accent3>
      <a:accent4>
        <a:srgbClr val="75BD42"/>
      </a:accent4>
      <a:accent5>
        <a:srgbClr val="30C0B4"/>
      </a:accent5>
      <a:accent6>
        <a:srgbClr val="E54C5E"/>
      </a:accent6>
      <a:hlink>
        <a:srgbClr val="0026E5"/>
      </a:hlink>
      <a:folHlink>
        <a:srgbClr val="7E1FAD"/>
      </a:folHlink>
    </a:clrScheme>
    <a:fontScheme name="WPS">
      <a:majorFont>
        <a:latin typeface="Arial"/>
        <a:ea typeface="微软雅黑"/>
        <a:cs typeface=""/>
      </a:majorFont>
      <a:minorFont>
        <a:latin typeface="Arial"/>
        <a:ea typeface="微软雅黑"/>
        <a:cs typeface=""/>
      </a:minorFont>
    </a:fontScheme>
    <a:fmtScheme name="WPS">
      <a:fillStyleLst>
        <a:solidFill>
          <a:schemeClr val="phClr"/>
        </a:solidFill>
        <a:gradFill>
          <a:gsLst>
            <a:gs pos="0">
              <a:schemeClr val="phClr">
                <a:lumOff val="17500"/>
              </a:schemeClr>
            </a:gs>
            <a:gs pos="100000">
              <a:schemeClr val="phClr"/>
            </a:gs>
          </a:gsLst>
          <a:lin ang="2700000" scaled="0"/>
        </a:gradFill>
        <a:gradFill>
          <a:gsLst>
            <a:gs pos="0">
              <a:schemeClr val="phClr">
                <a:hueOff val="-2520000"/>
              </a:schemeClr>
            </a:gs>
            <a:gs pos="100000">
              <a:schemeClr val="phClr"/>
            </a:gs>
          </a:gsLst>
          <a:lin ang="2700000" scaled="0"/>
        </a:gradFill>
      </a:fillStyleLst>
      <a:lnStyleLst>
        <a:ln w="12700" cap="flat" cmpd="sng" algn="ctr">
          <a:solidFill>
            <a:schemeClr val="phClr"/>
          </a:solidFill>
          <a:prstDash val="solid"/>
          <a:miter lim="800000"/>
        </a:ln>
        <a:ln w="12700" cap="flat" cmpd="sng" algn="ctr">
          <a:solidFill>
            <a:schemeClr val="phClr"/>
          </a:solidFill>
          <a:prstDash val="solid"/>
          <a:miter lim="800000"/>
        </a:ln>
        <a:ln w="12700" cap="flat" cmpd="sng" algn="ctr">
          <a:gradFill>
            <a:gsLst>
              <a:gs pos="0">
                <a:schemeClr val="phClr">
                  <a:hueOff val="-4200000"/>
                </a:schemeClr>
              </a:gs>
              <a:gs pos="100000">
                <a:schemeClr val="phClr"/>
              </a:gs>
            </a:gsLst>
            <a:lin ang="2700000" scaled="1"/>
          </a:gradFill>
          <a:prstDash val="solid"/>
          <a:miter lim="800000"/>
        </a:ln>
      </a:lnStyleLst>
      <a:effectStyleLst>
        <a:effectStyle>
          <a:effectLst>
            <a:outerShdw blurRad="101600" dist="50800" dir="5400000" algn="ctr" rotWithShape="0">
              <a:schemeClr val="phClr">
                <a:alpha val="60000"/>
              </a:schemeClr>
            </a:outerShdw>
          </a:effectLst>
        </a:effectStyle>
        <a:effectStyle>
          <a:effectLst>
            <a:reflection stA="50000" endA="300" endPos="40000" dist="25400" dir="5400000" sy="-100000" algn="bl" rotWithShape="0"/>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153</TotalTime>
  <Words>3541</Words>
  <Application>Microsoft Office PowerPoint</Application>
  <PresentationFormat>宽屏</PresentationFormat>
  <Paragraphs>31</Paragraphs>
  <Slides>31</Slides>
  <Notes>0</Notes>
  <HiddenSlides>0</HiddenSlides>
  <MMClips>0</MMClips>
  <ScaleCrop>false</ScaleCrop>
  <HeadingPairs>
    <vt:vector size="6" baseType="variant">
      <vt:variant>
        <vt:lpstr>已用的字体</vt:lpstr>
      </vt:variant>
      <vt:variant>
        <vt:i4>3</vt:i4>
      </vt:variant>
      <vt:variant>
        <vt:lpstr>主题</vt:lpstr>
      </vt:variant>
      <vt:variant>
        <vt:i4>1</vt:i4>
      </vt:variant>
      <vt:variant>
        <vt:lpstr>幻灯片标题</vt:lpstr>
      </vt:variant>
      <vt:variant>
        <vt:i4>31</vt:i4>
      </vt:variant>
    </vt:vector>
  </HeadingPairs>
  <TitlesOfParts>
    <vt:vector size="35" baseType="lpstr">
      <vt:lpstr>仿宋</vt:lpstr>
      <vt:lpstr>Arial</vt:lpstr>
      <vt:lpstr>Wingdings</vt:lpstr>
      <vt:lpstr>WPS</vt:lpstr>
      <vt:lpstr>第三章 “两个结合”拓展中国特色 社会主义文化发展道路</vt:lpstr>
      <vt:lpstr>     第三章“两个结合”拓展中国特色            社会主义文化发展道路     一、“两个结合”思想提出的历史过程     二、深刻把握中华文明的突出特性     三、“两个结合”是我们取得成功的最大法宝     四、“两个结合”的实践意义 </vt:lpstr>
      <vt:lpstr>1、马克思主义是行动的指南而不是教条 （1）不能把马克思主义教条化。恩格斯指出：“我们的理论是发展着的理论，而不是必须背得烂熟并机械地加以重复的教条”、“马克思的整个世界观不是教义，而是方法。它提供的不是现成的教条，而是进一步研究的出发点和供这种研究使用的方法。”、“如果不把唯物主义方法当做研究历史的指南，而把它当做现成的公式，按照它来剪裁各种历史事实，那它就会转变为自己的对立物”</vt:lpstr>
      <vt:lpstr>一、“两个结合”思想提出的历史过程 1、马克思主义是行动的指南而不是教条 2、毛泽东“马克思主义中国化”思想 3、邓小平“解放思想、实事求是” 4、习近平总书记的“两个结合”思想</vt:lpstr>
      <vt:lpstr>1、马克思主义是行动的指南而不是教条 （2）在人类历史发展道路的理解上，针对把马克思关于西欧资本主义的历史起源变成了一般历史哲学，认为任何民族不管所处的历史环境如何都注定要走这条道路的观点，马克思指出，“他这样做，会给我过多的荣誉，同时也会给我过多的侮辱。”马克思：我播下的是龙种，生出的是跳蚤。我只知道我不是一个马克思主义者。</vt:lpstr>
      <vt:lpstr>1、马克思主义是行动的指南而不是教条    （3）作为行动的指南，马克思主义不是将自身视为高高在上、现实必须与之相适应的神圣教义与绝对真理，而是要求随时随地都要以当时的历史条件为转移来运用基本原理，通过方法论来指导对现实的改造，并在这种运用与改造中推进自身的发展。换言之，对于马克思主义者而言，研究问题与制定政策的出发点只能是现实的生活实践与客观的具体实际，而不是抽象的理论原理。（管理学中的案例教学，案例只是个案，不能把它普遍化）</vt:lpstr>
      <vt:lpstr> 2、毛泽东“马克思主义中国化”思想 （1）《反对本本主义》，又名《调查工作》（1930年5月）。毛泽东指出，“马克思主义的‘本本’是要学习的，但是必须同我国的实际情况相结合。我们需要‘本本’，但是一定要纠正脱离实际情况的本本主义”，克服当时红军中的教条主义，即本本主义（而后反对经验主义，把本本主义和经验主义都叫做主观主义），强调“没有调查权，就没有发言权”、“不做正确的调查同样没有发言权”。本本主义，其结果不是机会主义就是盲动主义。“中国革命斗争的胜利要靠中国同志了解中国情况”。</vt:lpstr>
      <vt:lpstr> 2、毛泽东“马克思主义中国化”思想    （2)1938年9月—11月（党的六届六中全会），毛泽东提出“马克思主义中国化”概念。即，“马克思主义必须和我国的具体特点相结合”，这次全会号召全党同志必须努力学习马克思列宁主义理论，善于把马克思列宁主义普遍真理和国际经验应用于中国的具体环境，反对教条主义，废止洋八股，提倡新鲜活泼的、为中国老百姓所喜闻乐见的中国作风和中国气派。</vt:lpstr>
      <vt:lpstr>2、毛泽东“马克思主义中国化”思想    （3）历史遗产问题。1938年10月,毛泽东在中共六届六中全会上说：“学习我们的历史遗产，用马克思主义的方法给以批判的总结，是我们学习的另一任务。我们这个民族有数千年的历史，有它的特点，有它的许多珍贵品。对于这些，我们还是小学生。今天的中国是历史的中国的一个发展；我们是马克思主义的历史主义者，我们不应当割断历史。从孔夫子到孙中山，我们应当给以总结，承继这一份珍贵遗产。这对于指导当前的伟大的运动，是有重要的帮助的。”这里，毛泽东初步提出了用马克思主义来看待我们历史遗产。</vt:lpstr>
      <vt:lpstr>3、邓小平“解放思想、实事求是”    （1）1982年，邓小平在党的十二大开幕词中继续强调，“把马克思主义的普遍真理同我国的具体实际结合起来，走自己的道路”。（2）解放思想、实事求是。“双百”方针“对我们国家有深远的影响，对我们党有极大的好处，对发展马克思列宁主义有很大的好处”，否则“思想要僵死起来，马克思主义要衰退”。同时，“必须大胆地吸收和借鉴人类社会创造的一切文明成果”。</vt:lpstr>
      <vt:lpstr>3、邓小平“解放思想、实事求是” （3）在文化建设的原则中，他强调“老祖宗”不能丢，但必须根据时代的变化，说“老祖宗”没有说出的“新话”《邓小平文选》第3卷，第369页）老祖宗就是马克思列宁主义、毛泽东思想的基本原理，就是对共产主义、社会主义的基本信念。一个时期以来，我们对共产主义的宣传是削弱了。     江泽民：与时俱进；胡锦涛：求真务实</vt:lpstr>
      <vt:lpstr>4、习近平总书记的“两个结合”思想    （1） 2021年7月1日，习近平总书记在庆祝中国共产党成立100周年大会上的重要讲话，发展了毛泽东思想、邓小平理论，把“马克思主义中国化”正式明确为“两个相结合”：“坚持把马克思主义基本原理同中国具体实际相结合、同中华优秀传统文化相结合。”这是一个重大的时代课题。</vt:lpstr>
      <vt:lpstr>4、习近平总书记的“两个结合”思想    （2） 2023年6月，习近平指出，“我们一直强调把马克思主义基本原理同中国具体实际相结合，现在我们又明确提出‘第二个结合’。我说过，如果没有中华五千年文明，哪里有什么中国特色？如果不是中国特色，哪有我们今天这么成功的中国特色社会主义道路？只有立足波澜壮阔的中华五千多年文明史，才能真正理解中国道路的历史必然、文化内涵与独特优势。</vt:lpstr>
      <vt:lpstr>二、深刻把握中华文明的突出特性 1、中华文明具有突出的连续性 2、中华文明具有突出的创新性 3、中华文明具有突出的统一性 4、中华文明具有突出的包容性 5、中华文明具有突出的和平性    </vt:lpstr>
      <vt:lpstr>二、深刻把握中华文明的突出特性    中华优秀传统文化有很多重要元素，比如，天下为公、天下大同的社会理想，民为邦本、为政以德的治理思想，九州共贯、多元一体的大一统传统，修齐治平、兴亡有责的家国情怀，厚德载物、明德弘道的精神追求，富民厚生、义利兼顾的经济伦理，天人合一、万物并育的生态理念，实事求是、知行合一的哲学思想，执两用中、守中致和的思维方法，讲信修睦、亲仁善邻的交往之道等，共同塑造出中华文明的突出特性。</vt:lpstr>
      <vt:lpstr>二、深刻把握中华文明的突出特性    1、中华文明具有突出的连续性。中华文明是世界上唯一绵延不断且以国家形态发展至今的伟大文明。这充分证明了中华文明具有自我发展、回应挑战、开创新局的文化主体性与旺盛生命力。深厚的家国情怀与深沉的历史意识，为中华民族打下了维护大一统的人心根基，成为中华民族历经千难万险而不断复兴的精神支撑。中华文明的连续性，从根本上决定了中华民族必然走自己的路。如果不从源远流长的历史连续性来认识中国，就不可能理解古代中国，也不可能理解现代中国，更不可能理解未来中国。</vt:lpstr>
      <vt:lpstr>二、深刻把握中华文明的突出特性    2、中华文明具有突出的创新性。中华文明是革故鼎新、辉光日新的文明，静水深流与波澜壮阔交织。连续不是停滞、更不是僵化，而是以创新为支撑的历史进步过程。中华民族始终以“苟日新，日日新，又日新”的精神不断创造自己的物质文明、精神文明和政治文明，在很长的历史时期内作为最繁荣最强大的文明体屹立于世。中华文明的创新性，从根本上决定了中华民族守正不守旧、尊古不复古的进取精神，决定了中华民族不惧新挑战、勇于接受新事物的无畏品格。</vt:lpstr>
      <vt:lpstr>二、深刻把握中华文明的突出特性    3、中华文明具有突出的统一性。中华文明长期的大一统传统，形成了多元一体、团结集中的统一性。“向内凝聚”的统一性追求，是文明连续的前提，也是文明连续的结果。团结统一是福，分裂动荡是祸，是中国人用血的代价换来的宝贵经验教训。中华文明的统一性，从根本上决定了中华民族各民族文化融为一体、即使遭遇重大挫折也牢固凝聚，决定了国土不可分、国家不可乱、民族不可散、文明不可断的共同信念，决定了国家统一永远是中国核心利益的核心，决定了一个坚强统一的国家是各族人民的命运所系。</vt:lpstr>
      <vt:lpstr>二、深刻把握中华文明的突出特性    4、中华文明具有突出的包容性。中华文明从来不用单一文化代替多元文化，而是由多元文化汇聚成共同文化，化解冲突，凝聚共识。中华文化认同超越地域乡土、血缘世系、宗教信仰等，把内部差异极大的广土巨族整合成多元一体的中华民族。越包容，就越是得到认同和维护，就越会绵延不断。中华文明的包容性，从根本上决定了中华民族交往交流交融的历史取向，决定了中国各宗教信仰多元并存的和谐格局，决定了中华文化对世界文明兼收并蓄的开放胸怀。</vt:lpstr>
      <vt:lpstr>二、深刻把握中华文明的突出特性    5、中华文明具有突出的和平性。和平、和睦、和谐是中华文明五千多年来一直传承的理念，主张以道德秩序构造一个群己合一的世界，在人己关系中以他人为重。倡导交通成和，反对隔绝闭塞；倡导共生并进，反对强人从己；倡导保合太和，反对丛林法则。中华文明的和平性，从根本上决定了中国始终是世界和平的建设者、全球发展的贡献者、国际秩序的维护者，决定了中国不断追求文明交流互鉴而不搞文化霸权，决定了中国不会把自己的价值观念与政治体制强加于人，决定了中国坚持合作、不搞对抗，决不搞“党同伐异”的小圈子。</vt:lpstr>
      <vt:lpstr>       三、“两个结合”是我们取得成功的最大法宝    </vt:lpstr>
      <vt:lpstr>       三、“两个结合”是我们取得成功的最大法宝    第一，“结合”的前提是彼此契合。“结合”不是硬凑在一起的。马克思主义和中华优秀传统文化来源不同，但彼此存在高度的契合性。比如，天下为公、讲信修睦的社会追求与共产主义、社会主义的理想信念相通，民为邦本、为政以德的治理思想与人民至上的政治观念相融，革故鼎新、自强不息的担当与共产党人的革命精神相合。马克思主义从社会关系的角度把握人的本质，中华文化也把人安放在家国天下之中，都反对把人看作孤立的个体。相互契合才能有机结合。正是在这个意义上，我们才说中国共产党既是马克思主义的坚定信仰者和践行者，又是中华优秀传统文化的忠实继承者和弘扬者。</vt:lpstr>
      <vt:lpstr>       三、“两个结合”是我们取得成功的最大法宝    第二，“结合”的结果是互相成就。“结合”不是“拼盘”，不是简单的“物理反应”，而是深刻的“化学反应”，造就了一个有机统一的新的文化生命体。一方面，马克思主义把先进的思想理论带到中国，以真理之光激活了中华文明的基因，引领中国走进现代世界，推动了中华文明的生命更新和现代转型。从民本到民主，从九州共贯到中华民族共同体，从万物并育到人与自然和谐共生，从富民厚生到共同富裕，中华文明别开生面，实现了从传统到现代的跨越，发展出中华文明的现代形态。另一方面，中华优秀传统文化充实了马克思主义的文化生命，推动马克思主义不断实现中国化时代化的新飞跃，显示出日益鲜明的中国风格与中国气派，中国化马克思主义成为中华文化和中国精神的时代精华。“第二个结合”让马克思主义成为中国的，中华优秀传统文化成为现代的，让经由“结合”而形成的新文化成为中国式现代化的文化形态。</vt:lpstr>
      <vt:lpstr>三、“两个结合”是我们取得成功的最大法宝    第三，“结合”筑牢了道路根基。我们的社会主义为什么不一样？为什么能够生机勃勃、充满活力？关键就在于中国特色。中国特色的关键就在于“两个结合”。中国特色社会主义道路首先是社会主义，这是从马克思主义那里来的；同时，中国文化中朴素的社会主义元素也提供了中国接受马克思主义的文化基础。建设中国特色社会主义，我们的道路越走越宽广、越走越坚定。在中国特色社会主义新时代，党和国家的事业之所以取得了历史性成就、发生了历史性变革，一个重要原因就是我们坚持了“两个结合”。中国特色社会主义道路是在马克思主义指导下走出来的，也是从五千多年中华文明史中走出来的；“第二个结合”让中国特色社会主义道路有了更加宏阔深远的历史纵深，拓展了中国特色社会主义道路的文化根基。</vt:lpstr>
      <vt:lpstr>       三、“两个结合”是我们取得成功的最大法宝    中国式现代化是强国建设、民族复兴的康庄大道。中国式现代化赋予中华文明以现代力量，中华文明赋予中国式现代化以深厚底蕴。中国式现代化是赓续古老文明的现代化，而不是消灭古老文明的现代化；是从中华大地长出来的现代化，不是照搬照抄其他国家的现代化；是文明更新的结果，不是文明断裂的产物。中国式现代化是中华民族的旧邦新命，必将推动中华文明重焕荣光。的“化学反应”，造就了一个有机统一的新的文化生命体。一方面，马克思主义把先进的思想理论带到中国，以真理之光激活了中华文明的基因，引领中国走进现代世界，推动了中华文明的生命更新和现代转型。从民本到民主，从九州共贯到中华民族共同体，从万物并育到人与自然和谐共生，从富民厚生到共同富裕，中华文明别开生面，实现了从传统到现代的跨越，发展出中华文明的现代形态。另一方面，中华优秀传统文化充实了马克思主义的文化生命，推动马克思主义不断实现中国化时代化的新飞跃，显示出日益鲜明的中国风格与中国气派，中国化马克思主义成为中华文化和中国精神的时代精华。“第二个结合”让马克思主义成为中国的，中华优秀传统文化成为现代的，让经由“结合”而形成的新文化成为中国式现代化的文化形态。</vt:lpstr>
      <vt:lpstr>       三、“两个结合”是我们取得成功的最大法宝    第四，“结合”打开了创新空间。“结合”本身就是创新，同时又开启了广阔的理论和实践创新空间。“第二个结合”让我们掌握了思想和文化主动，并有力地作用于道路、理论和制度。从这个角度看，我们党开创的人民代表大会制度、政治协商制度，与中华文明的民本思想，天下共治理念，“共和”、“商量”的施政传统，“兼容并包、求同存异”的政治智慧都有深刻关联。我们没有搞联邦制、邦联制，确立了单一制国家形式，实行民族区域自治制度，就是顺应向内凝聚、多元一体的中华民族发展大趋势，承继九州共贯、六合同风、四海一家的中国文化大一统传统。更重要的是，“第二个结合”是又一次的思想解放，让我们能够在更广阔的文化空间中，充分运用中华优秀传统文化的宝贵资源，探索面向未来的理论和制度创新。</vt:lpstr>
      <vt:lpstr>       三、“两个结合”是我们取得成功的最大法宝    第五，“结合”巩固了文化主体性。任何文化要立得住、行得远，要有引领力、凝聚力、塑造力、辐射力，就必须有自己的主体性。中国共产党历来重视文化，新时代我们在道路自信、理论自信、制度自信的基础上增加了文化自信。文化自信就来自我们的文化主体性。这一主体性是中国共产党带领中国人民在中国大地上建立起来的；是在创造性转化、创新性发展中华优秀传统文化，继承革命文化，发展社会主义先进文化的基础上，借鉴吸收人类一切优秀文明成果的基础上建立起来的；是通过把马克思主义基本原理同中国具体实际、同中华优秀传统文化相结合建立起来的。创立新时代中国特色社会主义思想就是这一文化主体性的最有力体现。有了文化主体性，就有了文化意义上坚定的自我，文化自信就有了根本依托，中国共产党就有了引领时代的强大文化力量，中华民族和中国人民就有了国家认同的坚实文化基础，中华文明就有了和世界其他文明交流互鉴的鲜明文化特性。</vt:lpstr>
      <vt:lpstr>      四、“两个结合”的实践意义   </vt:lpstr>
      <vt:lpstr>       四、“两个结合”的实践意义    1、不断深化对中国特色社会主义的认识思考，提出了许多重大论断、重要思想，开辟了中国特色社会主义新境界，进一步拓展了中国特色社会主义道路的文化根基。     2、礼序乾坤，乐和天地。中华优秀传统文化的丰富资源，成为推进国家治理体系和治理能力现代化的重要思想源泉。     </vt:lpstr>
      <vt:lpstr>       四、“两个结合”的实践意义    3、推动金融高质量发展、建设金融强国，要坚持法治和德治相结合，积极培育中国特色金融文化。把马克思主义金融理论同当代中国具体实际相结合、同中华优秀传统文化相结合，为金融系统注入传承传统、积极向上的文化基因，也赋予了中华优秀传统文化新的时代内涵，指明了提升金融软实力、建设金融强国的前进方向。     4、习近平总书记对“两个结合”特别是“第二个结合”的论述不断深入，表明我们党对中国道路、理论、制度的认识达到了新高度，表明我们党的历史自信、文化自信达到了新高度，表明我们党在传承中华优秀传统文化中推进文化创新的自觉性达到了新高度。</vt:lpstr>
      <vt:lpstr>   谢  谢！</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空白演示</dc:title>
  <dc:creator/>
  <cp:lastModifiedBy>baozhou fan</cp:lastModifiedBy>
  <cp:revision>209</cp:revision>
  <dcterms:created xsi:type="dcterms:W3CDTF">2019-06-19T02:08:00Z</dcterms:created>
  <dcterms:modified xsi:type="dcterms:W3CDTF">2024-08-29T04:15:54Z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2052-12.1.0.17147</vt:lpwstr>
  </property>
  <property fmtid="{D5CDD505-2E9C-101B-9397-08002B2CF9AE}" pid="3" name="ICV">
    <vt:lpwstr>2714BC2042754196817988410A36725A</vt:lpwstr>
  </property>
</Properties>
</file>