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61" r:id="rId5"/>
    <p:sldId id="262" r:id="rId6"/>
    <p:sldId id="263" r:id="rId7"/>
    <p:sldId id="290" r:id="rId8"/>
    <p:sldId id="264" r:id="rId9"/>
    <p:sldId id="272" r:id="rId10"/>
    <p:sldId id="267" r:id="rId11"/>
    <p:sldId id="312" r:id="rId12"/>
    <p:sldId id="258" r:id="rId13"/>
    <p:sldId id="266" r:id="rId14"/>
    <p:sldId id="269" r:id="rId15"/>
    <p:sldId id="270" r:id="rId16"/>
    <p:sldId id="273" r:id="rId17"/>
    <p:sldId id="274" r:id="rId18"/>
    <p:sldId id="275" r:id="rId19"/>
    <p:sldId id="276" r:id="rId20"/>
    <p:sldId id="280" r:id="rId21"/>
    <p:sldId id="281" r:id="rId22"/>
    <p:sldId id="259" r:id="rId23"/>
    <p:sldId id="268" r:id="rId24"/>
    <p:sldId id="271" r:id="rId25"/>
    <p:sldId id="313" r:id="rId26"/>
    <p:sldId id="282" r:id="rId27"/>
    <p:sldId id="283" r:id="rId28"/>
    <p:sldId id="310" r:id="rId29"/>
    <p:sldId id="260" r:id="rId30"/>
  </p:sldIdLst>
  <p:sldSz cx="12192000" cy="6858000"/>
  <p:notesSz cx="6858000" cy="9144000"/>
  <p:custDataLst>
    <p:tags r:id="rId3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4" Type="http://schemas.openxmlformats.org/officeDocument/2006/relationships/tags" Target="tags/tag119.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8.xml"/><Relationship Id="rId1" Type="http://schemas.openxmlformats.org/officeDocument/2006/relationships/tags" Target="../tags/tag11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159760" y="1339215"/>
            <a:ext cx="6774815" cy="3002280"/>
          </a:xfrm>
        </p:spPr>
        <p:txBody>
          <a:bodyPr>
            <a:normAutofit fontScale="90000"/>
          </a:bodyPr>
          <a:p>
            <a:pPr algn="l">
              <a:lnSpc>
                <a:spcPct val="150000"/>
              </a:lnSpc>
            </a:pPr>
            <a:r>
              <a:rPr lang="zh-CN" altLang="zh-CN" sz="2800" b="1">
                <a:solidFill>
                  <a:srgbClr val="FF0000"/>
                </a:solidFill>
                <a:latin typeface="仿宋" panose="02010609060101010101" charset="-122"/>
                <a:ea typeface="仿宋" panose="02010609060101010101" charset="-122"/>
                <a:cs typeface="仿宋" panose="02010609060101010101" charset="-122"/>
              </a:rPr>
              <a:t>导论</a:t>
            </a:r>
            <a:r>
              <a:rPr lang="en-US" altLang="zh-CN" sz="2800" b="1">
                <a:solidFill>
                  <a:srgbClr val="FF0000"/>
                </a:solidFill>
                <a:latin typeface="仿宋" panose="02010609060101010101" charset="-122"/>
                <a:ea typeface="仿宋" panose="02010609060101010101" charset="-122"/>
                <a:cs typeface="仿宋" panose="02010609060101010101" charset="-122"/>
              </a:rPr>
              <a:t>  </a:t>
            </a:r>
            <a:br>
              <a:rPr lang="en-US" altLang="zh-CN" sz="2800" b="1">
                <a:solidFill>
                  <a:srgbClr val="FF0000"/>
                </a:solidFill>
                <a:latin typeface="仿宋" panose="02010609060101010101" charset="-122"/>
                <a:ea typeface="仿宋" panose="02010609060101010101" charset="-122"/>
                <a:cs typeface="仿宋" panose="02010609060101010101" charset="-122"/>
              </a:rPr>
            </a:br>
            <a:r>
              <a:rPr lang="zh-CN" altLang="zh-CN" sz="2800" b="1">
                <a:solidFill>
                  <a:srgbClr val="FF0000"/>
                </a:solidFill>
                <a:latin typeface="仿宋" panose="02010609060101010101" charset="-122"/>
                <a:ea typeface="仿宋" panose="02010609060101010101" charset="-122"/>
                <a:cs typeface="仿宋" panose="02010609060101010101" charset="-122"/>
              </a:rPr>
              <a:t>一、习近平文化思想的时代背景</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zh-CN" altLang="zh-CN" sz="2800" b="1">
                <a:solidFill>
                  <a:srgbClr val="FF0000"/>
                </a:solidFill>
                <a:latin typeface="仿宋" panose="02010609060101010101" charset="-122"/>
                <a:ea typeface="仿宋" panose="02010609060101010101" charset="-122"/>
                <a:cs typeface="仿宋" panose="02010609060101010101" charset="-122"/>
              </a:rPr>
              <a:t>二、习近平文化思想的理论贡献</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zh-CN" altLang="zh-CN" sz="2800" b="1">
                <a:solidFill>
                  <a:srgbClr val="FF0000"/>
                </a:solidFill>
                <a:latin typeface="仿宋" panose="02010609060101010101" charset="-122"/>
                <a:ea typeface="仿宋" panose="02010609060101010101" charset="-122"/>
                <a:cs typeface="仿宋" panose="02010609060101010101" charset="-122"/>
              </a:rPr>
              <a:t>三、习近平文化思想的现实意义</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zh-CN" altLang="zh-CN" sz="2800" b="1">
                <a:solidFill>
                  <a:srgbClr val="FF0000"/>
                </a:solidFill>
                <a:latin typeface="仿宋" panose="02010609060101010101" charset="-122"/>
                <a:ea typeface="仿宋" panose="02010609060101010101" charset="-122"/>
                <a:cs typeface="仿宋" panose="02010609060101010101" charset="-122"/>
              </a:rPr>
              <a:t>四、学习本课程的意义</a:t>
            </a:r>
            <a:r>
              <a:rPr lang="zh-CN" altLang="zh-CN" sz="2800" b="1">
                <a:solidFill>
                  <a:srgbClr val="FF0000"/>
                </a:solidFill>
                <a:latin typeface="仿宋" panose="02010609060101010101" charset="-122"/>
                <a:ea typeface="仿宋" panose="02010609060101010101" charset="-122"/>
                <a:cs typeface="仿宋" panose="02010609060101010101" charset="-122"/>
              </a:rPr>
              <a:t>和方法</a:t>
            </a: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81735" y="615950"/>
            <a:ext cx="9970135" cy="3493770"/>
          </a:xfrm>
        </p:spPr>
        <p:txBody>
          <a:bodyPr>
            <a:normAutofit/>
          </a:bodyPr>
          <a:p>
            <a:pPr algn="l">
              <a:lnSpc>
                <a:spcPct val="150000"/>
              </a:lnSpc>
            </a:pPr>
            <a:r>
              <a:rPr lang="en-US" altLang="zh-CN" sz="2800">
                <a:solidFill>
                  <a:srgbClr val="FF0000"/>
                </a:solidFill>
              </a:rPr>
              <a:t>             </a:t>
            </a:r>
            <a:r>
              <a:rPr lang="zh-CN" altLang="zh-CN" sz="2800" b="1">
                <a:solidFill>
                  <a:srgbClr val="FF0000"/>
                </a:solidFill>
                <a:latin typeface="仿宋" panose="02010609060101010101" charset="-122"/>
                <a:ea typeface="仿宋" panose="02010609060101010101" charset="-122"/>
                <a:cs typeface="仿宋" panose="02010609060101010101" charset="-122"/>
              </a:rPr>
              <a:t>二、习近平文化思想的理论贡献</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en-US" sz="2800" b="1">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丰富和发展了马克思主义文化理论</a:t>
            </a:r>
            <a:br>
              <a:rPr lang="zh-CN" altLang="zh-CN" sz="2800" b="1">
                <a:solidFill>
                  <a:srgbClr val="FF0000"/>
                </a:solidFill>
                <a:latin typeface="仿宋" panose="02010609060101010101" charset="-122"/>
                <a:ea typeface="仿宋" panose="02010609060101010101" charset="-122"/>
                <a:cs typeface="仿宋" panose="02010609060101010101" charset="-122"/>
                <a:sym typeface="+mn-ea"/>
              </a:rPr>
            </a:br>
            <a:r>
              <a:rPr lang="en-US" altLang="zh-CN" sz="2800" b="1">
                <a:solidFill>
                  <a:srgbClr val="FF0000"/>
                </a:solidFill>
                <a:sym typeface="+mn-ea"/>
              </a:rPr>
              <a:t>2</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构成了习近平新时代中国特色社会主义思想的文化篇</a:t>
            </a:r>
            <a:br>
              <a:rPr lang="zh-CN" altLang="zh-CN" sz="2800" b="1">
                <a:solidFill>
                  <a:srgbClr val="FF0000"/>
                </a:solidFill>
                <a:latin typeface="仿宋" panose="02010609060101010101" charset="-122"/>
                <a:ea typeface="仿宋" panose="02010609060101010101" charset="-122"/>
                <a:cs typeface="仿宋" panose="02010609060101010101" charset="-122"/>
                <a:sym typeface="+mn-ea"/>
              </a:rPr>
            </a:br>
            <a:r>
              <a:rPr lang="en-US" altLang="zh-CN" sz="2800" b="1">
                <a:solidFill>
                  <a:srgbClr val="FF0000"/>
                </a:solidFill>
                <a:sym typeface="+mn-ea"/>
              </a:rPr>
              <a:t>3</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、对</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社会主义</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文化建设规律的认识达到新高度</a:t>
            </a: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394460" y="377825"/>
            <a:ext cx="9828530" cy="5377815"/>
          </a:xfrm>
        </p:spPr>
        <p:txBody>
          <a:bodyPr>
            <a:normAutofit fontScale="90000"/>
          </a:bodyPr>
          <a:p>
            <a:pPr algn="l">
              <a:lnSpc>
                <a:spcPct val="150000"/>
              </a:lnSpc>
            </a:pPr>
            <a:r>
              <a:rPr lang="en-US" altLang="zh-CN" sz="2800">
                <a:solidFill>
                  <a:srgbClr val="FF0000"/>
                </a:solidFill>
              </a:rPr>
              <a:t>  </a:t>
            </a:r>
            <a:br>
              <a:rPr lang="en-US" altLang="zh-CN" sz="2800">
                <a:solidFill>
                  <a:srgbClr val="FF0000"/>
                </a:solidFill>
              </a:rPr>
            </a:br>
            <a:r>
              <a:rPr lang="en-US" altLang="zh-CN" sz="2800">
                <a:solidFill>
                  <a:srgbClr val="FF0000"/>
                </a:solidFill>
              </a:rPr>
              <a:t>                   </a:t>
            </a:r>
            <a:r>
              <a:rPr lang="zh-CN" altLang="zh-CN" sz="2800" b="1">
                <a:solidFill>
                  <a:srgbClr val="FF0000"/>
                </a:solidFill>
                <a:latin typeface="仿宋" panose="02010609060101010101" charset="-122"/>
                <a:ea typeface="仿宋" panose="02010609060101010101" charset="-122"/>
                <a:cs typeface="仿宋" panose="02010609060101010101" charset="-122"/>
              </a:rPr>
              <a:t>二、习近平文化思想的理论贡献</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rPr>
              <a:t>作为新时代党领导文化建设实践经验的理论总结，习近平文化思想科学运用马克思主义立场观点方法，系统研究并回答了宣传思想文化工作一系列重大理论和实践问题，构成了习近平新时代中国特色社会主义思想的文化篇，标志着我们党对中国特色社会主义文化建设规律的认识达到了新高度，开辟了马克思主义文化理论发展新境界，为丰富和发展马克思主义文化理论作出了中国的原创性贡献。</a:t>
            </a: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783590" y="530860"/>
            <a:ext cx="10855960" cy="5557520"/>
          </a:xfrm>
        </p:spPr>
        <p:txBody>
          <a:bodyPr>
            <a:normAutofit/>
          </a:bodyPr>
          <a:p>
            <a:pPr algn="l">
              <a:lnSpc>
                <a:spcPct val="150000"/>
              </a:lnSpc>
            </a:pPr>
            <a:r>
              <a:rPr lang="en-US" altLang="zh-CN" sz="2800">
                <a:solidFill>
                  <a:srgbClr val="FF0000"/>
                </a:solidFill>
              </a:rPr>
              <a:t> </a:t>
            </a: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、丰富和发展了马克思主义文化理论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rPr>
              <a:t>（1）坚持经济基础和上层建筑辩证关系原理，充分发挥思想文化不可替代的重要作用，强调没有高度文化自信、没有文化繁荣兴盛就没有中华民族伟大复兴；坚定中国特色社会主义道路自信、理论自信、制度自信，说到底是要坚定文化自信；文化自信就来自我们的文化主体性，是事关民族精神独立性的大问题，</a:t>
            </a:r>
            <a:r>
              <a:rPr lang="zh-CN" altLang="zh-CN" sz="2800" b="1">
                <a:solidFill>
                  <a:srgbClr val="FF0000"/>
                </a:solidFill>
                <a:latin typeface="仿宋" panose="02010609060101010101" charset="-122"/>
                <a:ea typeface="仿宋" panose="02010609060101010101" charset="-122"/>
                <a:cs typeface="仿宋" panose="02010609060101010101" charset="-122"/>
              </a:rPr>
              <a:t>是马克思关于社会意识具有相对独立性，并且对社会存在产生反作用</a:t>
            </a:r>
            <a:r>
              <a:rPr lang="zh-CN" altLang="zh-CN" sz="2800" b="1">
                <a:solidFill>
                  <a:srgbClr val="FF0000"/>
                </a:solidFill>
                <a:latin typeface="仿宋" panose="02010609060101010101" charset="-122"/>
                <a:ea typeface="仿宋" panose="02010609060101010101" charset="-122"/>
                <a:cs typeface="仿宋" panose="02010609060101010101" charset="-122"/>
              </a:rPr>
              <a:t>的原理的</a:t>
            </a:r>
            <a:r>
              <a:rPr lang="zh-CN" altLang="zh-CN" sz="2800" b="1">
                <a:solidFill>
                  <a:srgbClr val="FF0000"/>
                </a:solidFill>
                <a:latin typeface="仿宋" panose="02010609060101010101" charset="-122"/>
                <a:ea typeface="仿宋" panose="02010609060101010101" charset="-122"/>
                <a:cs typeface="仿宋" panose="02010609060101010101" charset="-122"/>
              </a:rPr>
              <a:t>生动运用。</a:t>
            </a: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783590" y="657225"/>
            <a:ext cx="10855960" cy="4842510"/>
          </a:xfrm>
        </p:spPr>
        <p:txBody>
          <a:bodyPr>
            <a:normAutofit/>
          </a:bodyPr>
          <a:p>
            <a:pPr algn="l">
              <a:lnSpc>
                <a:spcPct val="150000"/>
              </a:lnSpc>
            </a:pPr>
            <a:r>
              <a:rPr lang="en-US" altLang="zh-CN" sz="2800">
                <a:solidFill>
                  <a:srgbClr val="FF0000"/>
                </a:solidFill>
              </a:rPr>
              <a:t> </a:t>
            </a: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、丰富和发展了马克思主义文化理论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2</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坚持鲜明的人民立场和群众观点，提出要把满足人民精神文化需求作为出发点和落脚点，尊重人民主体地位，解决好“为了谁、依靠谁、我是谁”这个根本问题，为广大人民群众提供更丰富、更有营养的精神食粮，增强人民群众文化获得感、幸福感，是马克思人民群众是历史创造者的原理的当代发展</a:t>
            </a:r>
            <a:r>
              <a:rPr lang="zh-CN" altLang="zh-CN" sz="2800">
                <a:solidFill>
                  <a:srgbClr val="FF0000"/>
                </a:solidFill>
                <a:latin typeface="仿宋" panose="02010609060101010101" charset="-122"/>
                <a:ea typeface="仿宋" panose="02010609060101010101" charset="-122"/>
                <a:cs typeface="仿宋" panose="02010609060101010101" charset="-122"/>
              </a:rPr>
              <a:t>和生动</a:t>
            </a:r>
            <a:r>
              <a:rPr lang="zh-CN" altLang="zh-CN" sz="2800">
                <a:solidFill>
                  <a:srgbClr val="FF0000"/>
                </a:solidFill>
                <a:latin typeface="仿宋" panose="02010609060101010101" charset="-122"/>
                <a:ea typeface="仿宋" panose="02010609060101010101" charset="-122"/>
                <a:cs typeface="仿宋" panose="02010609060101010101" charset="-122"/>
              </a:rPr>
              <a:t>运用。</a:t>
            </a: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81405" y="278130"/>
            <a:ext cx="10454640" cy="581025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、丰富和发展了马克思主义文化理论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3</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坚持文化和文明的世界性，提出弘扬</a:t>
            </a:r>
            <a:r>
              <a:rPr lang="zh-CN" altLang="zh-CN" sz="2800" b="1">
                <a:solidFill>
                  <a:srgbClr val="FF0000"/>
                </a:solidFill>
                <a:latin typeface="仿宋" panose="02010609060101010101" charset="-122"/>
                <a:ea typeface="仿宋" panose="02010609060101010101" charset="-122"/>
                <a:cs typeface="仿宋" panose="02010609060101010101" charset="-122"/>
              </a:rPr>
              <a:t>全人类共同价值</a:t>
            </a:r>
            <a:r>
              <a:rPr lang="zh-CN" altLang="zh-CN" sz="2800">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rPr>
              <a:t>尊重世界文明多样性</a:t>
            </a:r>
            <a:r>
              <a:rPr lang="zh-CN" altLang="zh-CN" sz="2800">
                <a:solidFill>
                  <a:srgbClr val="FF0000"/>
                </a:solidFill>
                <a:latin typeface="仿宋" panose="02010609060101010101" charset="-122"/>
                <a:ea typeface="仿宋" panose="02010609060101010101" charset="-122"/>
                <a:cs typeface="仿宋" panose="02010609060101010101" charset="-122"/>
              </a:rPr>
              <a:t>，强调</a:t>
            </a:r>
            <a:r>
              <a:rPr lang="zh-CN" altLang="zh-CN" sz="2800" b="1">
                <a:solidFill>
                  <a:srgbClr val="FF0000"/>
                </a:solidFill>
                <a:latin typeface="仿宋" panose="02010609060101010101" charset="-122"/>
                <a:ea typeface="仿宋" panose="02010609060101010101" charset="-122"/>
                <a:cs typeface="仿宋" panose="02010609060101010101" charset="-122"/>
              </a:rPr>
              <a:t>文明交流互鉴</a:t>
            </a:r>
            <a:r>
              <a:rPr lang="zh-CN" altLang="zh-CN" sz="2800">
                <a:solidFill>
                  <a:srgbClr val="FF0000"/>
                </a:solidFill>
                <a:latin typeface="仿宋" panose="02010609060101010101" charset="-122"/>
                <a:ea typeface="仿宋" panose="02010609060101010101" charset="-122"/>
                <a:cs typeface="仿宋" panose="02010609060101010101" charset="-122"/>
              </a:rPr>
              <a:t>是推动人类文明进步和世界和平发展的重要动力，创造</a:t>
            </a:r>
            <a:r>
              <a:rPr lang="zh-CN" altLang="zh-CN" sz="2800" b="1">
                <a:solidFill>
                  <a:srgbClr val="FF0000"/>
                </a:solidFill>
                <a:latin typeface="仿宋" panose="02010609060101010101" charset="-122"/>
                <a:ea typeface="仿宋" panose="02010609060101010101" charset="-122"/>
                <a:cs typeface="仿宋" panose="02010609060101010101" charset="-122"/>
              </a:rPr>
              <a:t>人类文明新形态</a:t>
            </a:r>
            <a:r>
              <a:rPr lang="zh-CN" altLang="zh-CN" sz="2800">
                <a:solidFill>
                  <a:srgbClr val="FF0000"/>
                </a:solidFill>
                <a:latin typeface="仿宋" panose="02010609060101010101" charset="-122"/>
                <a:ea typeface="仿宋" panose="02010609060101010101" charset="-122"/>
                <a:cs typeface="仿宋" panose="02010609060101010101" charset="-122"/>
              </a:rPr>
              <a:t>，打造</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中华民族现代文明，</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构建</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人类命运共同体</a:t>
            </a:r>
            <a:r>
              <a:rPr lang="zh-CN" altLang="zh-CN" sz="2800">
                <a:solidFill>
                  <a:srgbClr val="FF0000"/>
                </a:solidFill>
                <a:latin typeface="仿宋" panose="02010609060101010101" charset="-122"/>
                <a:ea typeface="仿宋" panose="02010609060101010101" charset="-122"/>
                <a:cs typeface="仿宋" panose="02010609060101010101" charset="-122"/>
              </a:rPr>
              <a:t>等等。这些重大思想、重大创新、重大发展，深刻揭示了社会主义文化建设带有普遍性的内在规律，开辟了马克思主义文化理论的新境界，在马克思主义理论发展史上具有开创性、标志性的重大意义，是对马克思世界历史理论的创新和生动运用。</a:t>
            </a: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81405" y="1053465"/>
            <a:ext cx="9642475" cy="332232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、丰富和发展了马克思主义文化理论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4</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坚持人的全面发展和社会全面进步，提出中国特色社会主义是物质文明和精神文明全面发展的社会主义，中国式现代化是物质文明和精神文明相协调的现代化，物质富足、精神富有是社会主义现代化的根本要求。</a:t>
            </a: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81405" y="1053465"/>
            <a:ext cx="9642475" cy="332232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rPr>
              <a:t>2</a:t>
            </a:r>
            <a:r>
              <a:rPr lang="zh-CN" altLang="zh-CN" sz="2800" b="1">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构成了习近平新时代中国特色社会主义思想的文化篇</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sz="2800">
                <a:solidFill>
                  <a:srgbClr val="FF0000"/>
                </a:solidFill>
                <a:latin typeface="仿宋" panose="02010609060101010101" charset="-122"/>
                <a:ea typeface="仿宋" panose="02010609060101010101" charset="-122"/>
                <a:cs typeface="仿宋" panose="02010609060101010101" charset="-122"/>
              </a:rPr>
              <a:t>习近平总书记明确指出：“新时代中国特色社会主义思想是一个完整体系，由若干组成部分共同构成，如</a:t>
            </a:r>
            <a:r>
              <a:rPr sz="2800" b="1">
                <a:solidFill>
                  <a:srgbClr val="FF0000"/>
                </a:solidFill>
                <a:latin typeface="仿宋" panose="02010609060101010101" charset="-122"/>
                <a:ea typeface="仿宋" panose="02010609060101010101" charset="-122"/>
                <a:cs typeface="仿宋" panose="02010609060101010101" charset="-122"/>
              </a:rPr>
              <a:t>经济思想、法治思想、生态文明思想、强军思想、外交思想，</a:t>
            </a:r>
            <a:r>
              <a:rPr sz="2800">
                <a:solidFill>
                  <a:srgbClr val="FF0000"/>
                </a:solidFill>
                <a:latin typeface="仿宋" panose="02010609060101010101" charset="-122"/>
                <a:ea typeface="仿宋" panose="02010609060101010101" charset="-122"/>
                <a:cs typeface="仿宋" panose="02010609060101010101" charset="-122"/>
              </a:rPr>
              <a:t>要进一步丰富和发展。随着实践进程的深化，党的理论创新成果会越来越丰富。”</a:t>
            </a: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96645" y="681990"/>
            <a:ext cx="9642475" cy="493776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rPr>
              <a:t>2</a:t>
            </a:r>
            <a:r>
              <a:rPr lang="zh-CN" altLang="zh-CN" sz="2800" b="1">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构成了习近平新时代中国特色社会主义思想的文化篇</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1</a:t>
            </a:r>
            <a:r>
              <a:rPr lang="zh-CN" altLang="en-US" sz="2800">
                <a:solidFill>
                  <a:srgbClr val="FF0000"/>
                </a:solidFill>
                <a:latin typeface="仿宋" panose="02010609060101010101" charset="-122"/>
                <a:ea typeface="仿宋" panose="02010609060101010101" charset="-122"/>
                <a:cs typeface="仿宋" panose="02010609060101010101" charset="-122"/>
              </a:rPr>
              <a:t>）习近平新时代中国特色社会主义思想的</a:t>
            </a:r>
            <a:r>
              <a:rPr sz="2800">
                <a:solidFill>
                  <a:srgbClr val="FF0000"/>
                </a:solidFill>
                <a:latin typeface="仿宋" panose="02010609060101010101" charset="-122"/>
                <a:ea typeface="仿宋" panose="02010609060101010101" charset="-122"/>
                <a:cs typeface="仿宋" panose="02010609060101010101" charset="-122"/>
              </a:rPr>
              <a:t>科学内涵</a:t>
            </a:r>
            <a:r>
              <a:rPr lang="zh-CN" sz="2800">
                <a:solidFill>
                  <a:srgbClr val="FF0000"/>
                </a:solidFill>
                <a:latin typeface="仿宋" panose="02010609060101010101" charset="-122"/>
                <a:ea typeface="仿宋" panose="02010609060101010101" charset="-122"/>
                <a:cs typeface="仿宋" panose="02010609060101010101" charset="-122"/>
              </a:rPr>
              <a:t>。</a:t>
            </a:r>
            <a:r>
              <a:rPr sz="2800">
                <a:solidFill>
                  <a:srgbClr val="FF0000"/>
                </a:solidFill>
                <a:latin typeface="仿宋" panose="02010609060101010101" charset="-122"/>
                <a:ea typeface="仿宋" panose="02010609060101010101" charset="-122"/>
                <a:cs typeface="仿宋" panose="02010609060101010101" charset="-122"/>
              </a:rPr>
              <a:t>“十个明确”</a:t>
            </a:r>
            <a:r>
              <a:rPr lang="zh-CN" sz="2800">
                <a:solidFill>
                  <a:srgbClr val="FF0000"/>
                </a:solidFill>
                <a:latin typeface="仿宋" panose="02010609060101010101" charset="-122"/>
                <a:ea typeface="仿宋" panose="02010609060101010101" charset="-122"/>
                <a:cs typeface="仿宋" panose="02010609060101010101" charset="-122"/>
              </a:rPr>
              <a:t>、</a:t>
            </a:r>
            <a:r>
              <a:rPr sz="2800">
                <a:solidFill>
                  <a:srgbClr val="FF0000"/>
                </a:solidFill>
                <a:latin typeface="仿宋" panose="02010609060101010101" charset="-122"/>
                <a:ea typeface="仿宋" panose="02010609060101010101" charset="-122"/>
                <a:cs typeface="仿宋" panose="02010609060101010101" charset="-122"/>
              </a:rPr>
              <a:t>“十四个坚持”</a:t>
            </a:r>
            <a:r>
              <a:rPr lang="zh-CN" sz="2800">
                <a:solidFill>
                  <a:srgbClr val="FF0000"/>
                </a:solidFill>
                <a:latin typeface="仿宋" panose="02010609060101010101" charset="-122"/>
                <a:ea typeface="仿宋" panose="02010609060101010101" charset="-122"/>
                <a:cs typeface="仿宋" panose="02010609060101010101" charset="-122"/>
              </a:rPr>
              <a:t>、</a:t>
            </a:r>
            <a:r>
              <a:rPr sz="2800">
                <a:solidFill>
                  <a:srgbClr val="FF0000"/>
                </a:solidFill>
                <a:latin typeface="仿宋" panose="02010609060101010101" charset="-122"/>
                <a:ea typeface="仿宋" panose="02010609060101010101" charset="-122"/>
                <a:cs typeface="仿宋" panose="02010609060101010101" charset="-122"/>
              </a:rPr>
              <a:t>“十三个方面成就”构成其主要内容，“六个必须坚持”</a:t>
            </a:r>
            <a:r>
              <a:rPr lang="zh-CN" sz="2800">
                <a:solidFill>
                  <a:srgbClr val="FF0000"/>
                </a:solidFill>
                <a:latin typeface="仿宋" panose="02010609060101010101" charset="-122"/>
                <a:ea typeface="仿宋" panose="02010609060101010101" charset="-122"/>
                <a:cs typeface="仿宋" panose="02010609060101010101" charset="-122"/>
              </a:rPr>
              <a:t>（</a:t>
            </a:r>
            <a:r>
              <a:rPr lang="zh-CN" sz="2800" b="1">
                <a:solidFill>
                  <a:srgbClr val="FF0000"/>
                </a:solidFill>
                <a:latin typeface="仿宋" panose="02010609060101010101" charset="-122"/>
                <a:ea typeface="仿宋" panose="02010609060101010101" charset="-122"/>
                <a:cs typeface="仿宋" panose="02010609060101010101" charset="-122"/>
              </a:rPr>
              <a:t>必须坚持人民至上、自信自立、守正创新、问题导向、系统观念、胸怀天下</a:t>
            </a:r>
            <a:r>
              <a:rPr lang="zh-CN" sz="2800">
                <a:solidFill>
                  <a:srgbClr val="FF0000"/>
                </a:solidFill>
                <a:latin typeface="仿宋" panose="02010609060101010101" charset="-122"/>
                <a:ea typeface="仿宋" panose="02010609060101010101" charset="-122"/>
                <a:cs typeface="仿宋" panose="02010609060101010101" charset="-122"/>
              </a:rPr>
              <a:t>）</a:t>
            </a:r>
            <a:r>
              <a:rPr sz="2800">
                <a:solidFill>
                  <a:srgbClr val="FF0000"/>
                </a:solidFill>
                <a:latin typeface="仿宋" panose="02010609060101010101" charset="-122"/>
                <a:ea typeface="仿宋" panose="02010609060101010101" charset="-122"/>
                <a:cs typeface="仿宋" panose="02010609060101010101" charset="-122"/>
              </a:rPr>
              <a:t>形成其世界观方法论，各领域的思想都是其有机组成部分，构成其无比丰富且不断发展的内容，共同推动整个理论体系的不断丰富完善。</a:t>
            </a:r>
            <a:endParaRPr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96645" y="681990"/>
            <a:ext cx="9642475" cy="493776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rPr>
              <a:t>2</a:t>
            </a:r>
            <a:r>
              <a:rPr lang="zh-CN" altLang="zh-CN" sz="2800" b="1">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构成了习近平新时代中国特色社会主义思想的文化篇</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2</a:t>
            </a:r>
            <a:r>
              <a:rPr lang="zh-CN" altLang="en-US" sz="2800">
                <a:solidFill>
                  <a:srgbClr val="FF0000"/>
                </a:solidFill>
                <a:latin typeface="仿宋" panose="02010609060101010101" charset="-122"/>
                <a:ea typeface="仿宋" panose="02010609060101010101" charset="-122"/>
                <a:cs typeface="仿宋" panose="02010609060101010101" charset="-122"/>
              </a:rPr>
              <a:t>）习近平文化思想涵盖</a:t>
            </a:r>
            <a:r>
              <a:rPr lang="zh-CN" altLang="en-US" sz="2800" b="1">
                <a:solidFill>
                  <a:srgbClr val="FF0000"/>
                </a:solidFill>
                <a:latin typeface="仿宋" panose="02010609060101010101" charset="-122"/>
                <a:ea typeface="仿宋" panose="02010609060101010101" charset="-122"/>
                <a:cs typeface="仿宋" panose="02010609060101010101" charset="-122"/>
              </a:rPr>
              <a:t>文化领导权、</a:t>
            </a:r>
            <a:r>
              <a:rPr sz="2800" b="1">
                <a:solidFill>
                  <a:srgbClr val="FF0000"/>
                </a:solidFill>
                <a:latin typeface="仿宋" panose="02010609060101010101" charset="-122"/>
                <a:ea typeface="仿宋" panose="02010609060101010101" charset="-122"/>
                <a:cs typeface="仿宋" panose="02010609060101010101" charset="-122"/>
                <a:sym typeface="+mn-ea"/>
              </a:rPr>
              <a:t>精神文明建设</a:t>
            </a:r>
            <a:r>
              <a:rPr lang="zh-CN" sz="2800" b="1">
                <a:solidFill>
                  <a:srgbClr val="FF0000"/>
                </a:solidFill>
                <a:latin typeface="仿宋" panose="02010609060101010101" charset="-122"/>
                <a:ea typeface="仿宋" panose="02010609060101010101" charset="-122"/>
                <a:cs typeface="仿宋" panose="02010609060101010101" charset="-122"/>
                <a:sym typeface="+mn-ea"/>
              </a:rPr>
              <a:t>、文化发展道路、新的文化使命、文化主体性、培育和践行社会主义核心价值观、</a:t>
            </a:r>
            <a:r>
              <a:rPr sz="2800" b="1">
                <a:solidFill>
                  <a:srgbClr val="FF0000"/>
                </a:solidFill>
                <a:latin typeface="仿宋" panose="02010609060101010101" charset="-122"/>
                <a:ea typeface="仿宋" panose="02010609060101010101" charset="-122"/>
                <a:cs typeface="仿宋" panose="02010609060101010101" charset="-122"/>
              </a:rPr>
              <a:t>舆论</a:t>
            </a:r>
            <a:r>
              <a:rPr lang="zh-CN" sz="2800" b="1">
                <a:solidFill>
                  <a:srgbClr val="FF0000"/>
                </a:solidFill>
                <a:latin typeface="仿宋" panose="02010609060101010101" charset="-122"/>
                <a:ea typeface="仿宋" panose="02010609060101010101" charset="-122"/>
                <a:cs typeface="仿宋" panose="02010609060101010101" charset="-122"/>
              </a:rPr>
              <a:t>主导权</a:t>
            </a:r>
            <a:r>
              <a:rPr sz="2800" b="1">
                <a:solidFill>
                  <a:srgbClr val="FF0000"/>
                </a:solidFill>
                <a:latin typeface="仿宋" panose="02010609060101010101" charset="-122"/>
                <a:ea typeface="仿宋" panose="02010609060101010101" charset="-122"/>
                <a:cs typeface="仿宋" panose="02010609060101010101" charset="-122"/>
              </a:rPr>
              <a:t>、</a:t>
            </a:r>
            <a:r>
              <a:rPr lang="zh-CN" sz="2800" b="1">
                <a:solidFill>
                  <a:srgbClr val="FF0000"/>
                </a:solidFill>
                <a:latin typeface="仿宋" panose="02010609060101010101" charset="-122"/>
                <a:ea typeface="仿宋" panose="02010609060101010101" charset="-122"/>
                <a:cs typeface="仿宋" panose="02010609060101010101" charset="-122"/>
              </a:rPr>
              <a:t>人民文化权益、文化传承发展、国家文化软实力、</a:t>
            </a:r>
            <a:r>
              <a:rPr sz="2800" b="1">
                <a:solidFill>
                  <a:srgbClr val="FF0000"/>
                </a:solidFill>
                <a:latin typeface="仿宋" panose="02010609060101010101" charset="-122"/>
                <a:ea typeface="仿宋" panose="02010609060101010101" charset="-122"/>
                <a:cs typeface="仿宋" panose="02010609060101010101" charset="-122"/>
              </a:rPr>
              <a:t>文明交流互鉴</a:t>
            </a:r>
            <a:r>
              <a:rPr lang="zh-CN" sz="2800">
                <a:solidFill>
                  <a:srgbClr val="FF0000"/>
                </a:solidFill>
                <a:latin typeface="仿宋" panose="02010609060101010101" charset="-122"/>
                <a:ea typeface="仿宋" panose="02010609060101010101" charset="-122"/>
                <a:cs typeface="仿宋" panose="02010609060101010101" charset="-122"/>
              </a:rPr>
              <a:t>等方面的重要内容。习近平</a:t>
            </a:r>
            <a:r>
              <a:rPr lang="zh-CN" sz="2800">
                <a:solidFill>
                  <a:srgbClr val="FF0000"/>
                </a:solidFill>
                <a:latin typeface="仿宋" panose="02010609060101010101" charset="-122"/>
                <a:ea typeface="仿宋" panose="02010609060101010101" charset="-122"/>
                <a:cs typeface="仿宋" panose="02010609060101010101" charset="-122"/>
              </a:rPr>
              <a:t>文化思想既蕴含“六个必须坚持”等立场观点方法，也包括重大理论观点上的创新突破，又有文化工作布局上的部署要求，构成了明体达用、体用贯通，理论与实践相结合、认识论与方法论相统一的思想体系。</a:t>
            </a:r>
            <a:endParaRPr 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96645" y="681990"/>
            <a:ext cx="9642475" cy="4937760"/>
          </a:xfrm>
        </p:spPr>
        <p:txBody>
          <a:bodyPr>
            <a:normAutofit/>
          </a:bodyPr>
          <a:p>
            <a:pPr algn="l">
              <a:lnSpc>
                <a:spcPct val="150000"/>
              </a:lnSpc>
            </a:pPr>
            <a:r>
              <a:rPr lang="en-US" altLang="zh-CN" sz="2800">
                <a:solidFill>
                  <a:srgbClr val="FF0000"/>
                </a:solidFill>
              </a:rPr>
              <a:t> </a:t>
            </a:r>
            <a:r>
              <a:rPr lang="en-US" altLang="zh-CN" sz="2800" b="1">
                <a:solidFill>
                  <a:srgbClr val="FF0000"/>
                </a:solidFill>
              </a:rPr>
              <a:t>3</a:t>
            </a:r>
            <a:r>
              <a:rPr lang="zh-CN" altLang="zh-CN" sz="2800" b="1">
                <a:solidFill>
                  <a:srgbClr val="FF0000"/>
                </a:solidFill>
                <a:latin typeface="仿宋" panose="02010609060101010101" charset="-122"/>
                <a:ea typeface="仿宋" panose="02010609060101010101" charset="-122"/>
                <a:cs typeface="仿宋" panose="02010609060101010101" charset="-122"/>
              </a:rPr>
              <a:t>、对</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社会主义</a:t>
            </a:r>
            <a:r>
              <a:rPr lang="zh-CN" altLang="zh-CN" sz="2800" b="1">
                <a:solidFill>
                  <a:srgbClr val="FF0000"/>
                </a:solidFill>
                <a:latin typeface="仿宋" panose="02010609060101010101" charset="-122"/>
                <a:ea typeface="仿宋" panose="02010609060101010101" charset="-122"/>
                <a:cs typeface="仿宋" panose="02010609060101010101" charset="-122"/>
              </a:rPr>
              <a:t>文化建设规律的认识达到新高度</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zh-CN" altLang="zh-CN"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1</a:t>
            </a:r>
            <a:r>
              <a:rPr lang="zh-CN" altLang="en-US" sz="2800">
                <a:solidFill>
                  <a:srgbClr val="FF0000"/>
                </a:solidFill>
                <a:latin typeface="仿宋" panose="02010609060101010101" charset="-122"/>
                <a:ea typeface="仿宋" panose="02010609060101010101" charset="-122"/>
                <a:cs typeface="仿宋" panose="02010609060101010101" charset="-122"/>
              </a:rPr>
              <a:t>）文化关乎国本、国运，必须坚持党对文化的领导权；（</a:t>
            </a:r>
            <a:r>
              <a:rPr lang="en-US" altLang="zh-CN" sz="2800">
                <a:solidFill>
                  <a:srgbClr val="FF0000"/>
                </a:solidFill>
                <a:latin typeface="仿宋" panose="02010609060101010101" charset="-122"/>
                <a:ea typeface="仿宋" panose="02010609060101010101" charset="-122"/>
                <a:cs typeface="仿宋" panose="02010609060101010101" charset="-122"/>
              </a:rPr>
              <a:t>2</a:t>
            </a:r>
            <a:r>
              <a:rPr lang="zh-CN" altLang="en-US" sz="2800">
                <a:solidFill>
                  <a:srgbClr val="FF0000"/>
                </a:solidFill>
                <a:latin typeface="仿宋" panose="02010609060101010101" charset="-122"/>
                <a:ea typeface="仿宋" panose="02010609060101010101" charset="-122"/>
                <a:cs typeface="仿宋" panose="02010609060101010101" charset="-122"/>
              </a:rPr>
              <a:t>）物质富足、精神富有是社会主义现代化的根本要求；（</a:t>
            </a:r>
            <a:r>
              <a:rPr lang="en-US" altLang="zh-CN" sz="2800">
                <a:solidFill>
                  <a:srgbClr val="FF0000"/>
                </a:solidFill>
                <a:latin typeface="仿宋" panose="02010609060101010101" charset="-122"/>
                <a:ea typeface="仿宋" panose="02010609060101010101" charset="-122"/>
                <a:cs typeface="仿宋" panose="02010609060101010101" charset="-122"/>
              </a:rPr>
              <a:t>3</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a:t>
            </a:r>
            <a:r>
              <a:rPr lang="zh-CN" altLang="en-US" sz="2800">
                <a:solidFill>
                  <a:srgbClr val="FF0000"/>
                </a:solidFill>
                <a:latin typeface="仿宋" panose="02010609060101010101" charset="-122"/>
                <a:ea typeface="仿宋" panose="02010609060101010101" charset="-122"/>
                <a:cs typeface="仿宋" panose="02010609060101010101" charset="-122"/>
              </a:rPr>
              <a:t>两个结合</a:t>
            </a:r>
            <a:r>
              <a:rPr lang="en-US" altLang="zh-CN" sz="2800">
                <a:solidFill>
                  <a:srgbClr val="FF0000"/>
                </a:solidFill>
                <a:latin typeface="仿宋" panose="02010609060101010101" charset="-122"/>
                <a:ea typeface="仿宋" panose="02010609060101010101" charset="-122"/>
                <a:cs typeface="仿宋" panose="02010609060101010101" charset="-122"/>
              </a:rPr>
              <a:t>”</a:t>
            </a:r>
            <a:r>
              <a:rPr lang="zh-CN" altLang="en-US" sz="2800">
                <a:solidFill>
                  <a:srgbClr val="FF0000"/>
                </a:solidFill>
                <a:latin typeface="仿宋" panose="02010609060101010101" charset="-122"/>
                <a:ea typeface="仿宋" panose="02010609060101010101" charset="-122"/>
                <a:cs typeface="仿宋" panose="02010609060101010101" charset="-122"/>
              </a:rPr>
              <a:t>明确了社会主义文化发展道路；（</a:t>
            </a:r>
            <a:r>
              <a:rPr lang="en-US" altLang="zh-CN" sz="2800">
                <a:solidFill>
                  <a:srgbClr val="FF0000"/>
                </a:solidFill>
                <a:latin typeface="仿宋" panose="02010609060101010101" charset="-122"/>
                <a:ea typeface="仿宋" panose="02010609060101010101" charset="-122"/>
                <a:cs typeface="仿宋" panose="02010609060101010101" charset="-122"/>
              </a:rPr>
              <a:t>4</a:t>
            </a:r>
            <a:r>
              <a:rPr lang="zh-CN" altLang="en-US" sz="2800">
                <a:solidFill>
                  <a:srgbClr val="FF0000"/>
                </a:solidFill>
                <a:latin typeface="仿宋" panose="02010609060101010101" charset="-122"/>
                <a:ea typeface="仿宋" panose="02010609060101010101" charset="-122"/>
                <a:cs typeface="仿宋" panose="02010609060101010101" charset="-122"/>
              </a:rPr>
              <a:t>）阐明了新时代新的文化使命：推动文化繁荣、建设文化强国、建设中华民族现代文明；（</a:t>
            </a:r>
            <a:r>
              <a:rPr lang="en-US" altLang="zh-CN" sz="2800">
                <a:solidFill>
                  <a:srgbClr val="FF0000"/>
                </a:solidFill>
                <a:latin typeface="仿宋" panose="02010609060101010101" charset="-122"/>
                <a:ea typeface="仿宋" panose="02010609060101010101" charset="-122"/>
                <a:cs typeface="仿宋" panose="02010609060101010101" charset="-122"/>
              </a:rPr>
              <a:t>5</a:t>
            </a:r>
            <a:r>
              <a:rPr lang="zh-CN" altLang="en-US" sz="2800">
                <a:solidFill>
                  <a:srgbClr val="FF0000"/>
                </a:solidFill>
                <a:latin typeface="仿宋" panose="02010609060101010101" charset="-122"/>
                <a:ea typeface="仿宋" panose="02010609060101010101" charset="-122"/>
                <a:cs typeface="仿宋" panose="02010609060101010101" charset="-122"/>
              </a:rPr>
              <a:t>）文化自信就来自于我们的文化主体性；</a:t>
            </a:r>
            <a:endParaRPr lang="zh-CN" altLang="en-US"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293745" y="1464945"/>
            <a:ext cx="6774815" cy="2019935"/>
          </a:xfrm>
        </p:spPr>
        <p:txBody>
          <a:bodyPr>
            <a:normAutofit fontScale="90000"/>
          </a:bodyPr>
          <a:p>
            <a:pPr algn="l">
              <a:lnSpc>
                <a:spcPct val="150000"/>
              </a:lnSpc>
            </a:pPr>
            <a:br>
              <a:rPr lang="en-US" altLang="zh-CN" sz="2800">
                <a:solidFill>
                  <a:srgbClr val="FF0000"/>
                </a:solidFill>
              </a:rPr>
            </a:br>
            <a:r>
              <a:rPr lang="zh-CN" altLang="zh-CN" sz="2800" b="1">
                <a:solidFill>
                  <a:srgbClr val="FF0000"/>
                </a:solidFill>
                <a:latin typeface="仿宋" panose="02010609060101010101" charset="-122"/>
                <a:ea typeface="仿宋" panose="02010609060101010101" charset="-122"/>
                <a:cs typeface="仿宋" panose="02010609060101010101" charset="-122"/>
              </a:rPr>
              <a:t>一、习近平文化思想的时代背景</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1</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、习近平文化思想的概念提出</a:t>
            </a:r>
            <a:br>
              <a:rPr lang="zh-CN" altLang="zh-CN" sz="2800" b="1">
                <a:solidFill>
                  <a:srgbClr val="FF0000"/>
                </a:solidFill>
                <a:latin typeface="仿宋" panose="02010609060101010101" charset="-122"/>
                <a:ea typeface="仿宋" panose="02010609060101010101" charset="-122"/>
                <a:cs typeface="仿宋" panose="02010609060101010101" charset="-122"/>
                <a:sym typeface="+mn-ea"/>
              </a:rPr>
            </a:b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2</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、宣传思想文化工作面临新形势新任务</a:t>
            </a:r>
            <a:br>
              <a:rPr lang="zh-CN" altLang="zh-CN" sz="2800">
                <a:solidFill>
                  <a:srgbClr val="FF0000"/>
                </a:solidFill>
                <a:latin typeface="仿宋" panose="02010609060101010101" charset="-122"/>
                <a:ea typeface="仿宋" panose="02010609060101010101" charset="-122"/>
                <a:cs typeface="仿宋" panose="02010609060101010101" charset="-122"/>
              </a:rPr>
            </a:b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96645" y="681990"/>
            <a:ext cx="9642475" cy="4937760"/>
          </a:xfrm>
        </p:spPr>
        <p:txBody>
          <a:bodyPr>
            <a:normAutofit fontScale="90000"/>
          </a:bodyPr>
          <a:p>
            <a:pPr algn="l">
              <a:lnSpc>
                <a:spcPct val="150000"/>
              </a:lnSpc>
            </a:pPr>
            <a:r>
              <a:rPr lang="en-US" altLang="zh-CN" sz="2800">
                <a:solidFill>
                  <a:srgbClr val="FF0000"/>
                </a:solidFill>
              </a:rPr>
              <a:t> </a:t>
            </a:r>
            <a:r>
              <a:rPr lang="en-US" altLang="zh-CN" sz="2800" b="1">
                <a:solidFill>
                  <a:srgbClr val="FF0000"/>
                </a:solidFill>
              </a:rPr>
              <a:t>3</a:t>
            </a:r>
            <a:r>
              <a:rPr lang="zh-CN" altLang="zh-CN" sz="2800" b="1">
                <a:solidFill>
                  <a:srgbClr val="FF0000"/>
                </a:solidFill>
                <a:latin typeface="仿宋" panose="02010609060101010101" charset="-122"/>
                <a:ea typeface="仿宋" panose="02010609060101010101" charset="-122"/>
                <a:cs typeface="仿宋" panose="02010609060101010101" charset="-122"/>
              </a:rPr>
              <a:t>、对</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社会主义</a:t>
            </a:r>
            <a:r>
              <a:rPr lang="zh-CN" altLang="zh-CN" sz="2800" b="1">
                <a:solidFill>
                  <a:srgbClr val="FF0000"/>
                </a:solidFill>
                <a:latin typeface="仿宋" panose="02010609060101010101" charset="-122"/>
                <a:ea typeface="仿宋" panose="02010609060101010101" charset="-122"/>
                <a:cs typeface="仿宋" panose="02010609060101010101" charset="-122"/>
              </a:rPr>
              <a:t>文化建设规律的认识达到新高度</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6</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社会主义核心价值观是全体人民的共同价值追求；（</a:t>
            </a:r>
            <a:r>
              <a:rPr lang="en-US" altLang="zh-CN" sz="2800">
                <a:solidFill>
                  <a:srgbClr val="FF0000"/>
                </a:solidFill>
                <a:latin typeface="仿宋" panose="02010609060101010101" charset="-122"/>
                <a:ea typeface="仿宋" panose="02010609060101010101" charset="-122"/>
                <a:cs typeface="仿宋" panose="02010609060101010101" charset="-122"/>
              </a:rPr>
              <a:t>7</a:t>
            </a:r>
            <a:r>
              <a:rPr lang="zh-CN" altLang="en-US" sz="2800">
                <a:solidFill>
                  <a:srgbClr val="FF0000"/>
                </a:solidFill>
                <a:latin typeface="仿宋" panose="02010609060101010101" charset="-122"/>
                <a:ea typeface="仿宋" panose="02010609060101010101" charset="-122"/>
                <a:cs typeface="仿宋" panose="02010609060101010101" charset="-122"/>
              </a:rPr>
              <a:t>）数字化、网络化、智能化时代的舆论主导权的把握；（</a:t>
            </a:r>
            <a:r>
              <a:rPr lang="en-US" altLang="zh-CN" sz="2800">
                <a:solidFill>
                  <a:srgbClr val="FF0000"/>
                </a:solidFill>
                <a:latin typeface="仿宋" panose="02010609060101010101" charset="-122"/>
                <a:ea typeface="仿宋" panose="02010609060101010101" charset="-122"/>
                <a:cs typeface="仿宋" panose="02010609060101010101" charset="-122"/>
              </a:rPr>
              <a:t>8</a:t>
            </a:r>
            <a:r>
              <a:rPr lang="zh-CN" altLang="en-US" sz="2800">
                <a:solidFill>
                  <a:srgbClr val="FF0000"/>
                </a:solidFill>
                <a:latin typeface="仿宋" panose="02010609060101010101" charset="-122"/>
                <a:ea typeface="仿宋" panose="02010609060101010101" charset="-122"/>
                <a:cs typeface="仿宋" panose="02010609060101010101" charset="-122"/>
              </a:rPr>
              <a:t>）坚持文化发展为了人民、文化发展依靠人民、文化发展成果由人民共享；（</a:t>
            </a:r>
            <a:r>
              <a:rPr lang="en-US" altLang="zh-CN" sz="2800">
                <a:solidFill>
                  <a:srgbClr val="FF0000"/>
                </a:solidFill>
                <a:latin typeface="仿宋" panose="02010609060101010101" charset="-122"/>
                <a:ea typeface="仿宋" panose="02010609060101010101" charset="-122"/>
                <a:cs typeface="仿宋" panose="02010609060101010101" charset="-122"/>
              </a:rPr>
              <a:t>9</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不断激活</a:t>
            </a:r>
            <a:r>
              <a:rPr lang="zh-CN" altLang="en-US" sz="2800">
                <a:solidFill>
                  <a:srgbClr val="FF0000"/>
                </a:solidFill>
                <a:latin typeface="仿宋" panose="02010609060101010101" charset="-122"/>
                <a:ea typeface="仿宋" panose="02010609060101010101" charset="-122"/>
                <a:cs typeface="仿宋" panose="02010609060101010101" charset="-122"/>
              </a:rPr>
              <a:t>文化遗产蕴含的创新创造基因；（</a:t>
            </a:r>
            <a:r>
              <a:rPr lang="en-US" altLang="zh-CN" sz="2800">
                <a:solidFill>
                  <a:srgbClr val="FF0000"/>
                </a:solidFill>
                <a:latin typeface="仿宋" panose="02010609060101010101" charset="-122"/>
                <a:ea typeface="仿宋" panose="02010609060101010101" charset="-122"/>
                <a:cs typeface="仿宋" panose="02010609060101010101" charset="-122"/>
              </a:rPr>
              <a:t>10</a:t>
            </a:r>
            <a:r>
              <a:rPr lang="zh-CN" altLang="en-US" sz="2800">
                <a:solidFill>
                  <a:srgbClr val="FF0000"/>
                </a:solidFill>
                <a:latin typeface="仿宋" panose="02010609060101010101" charset="-122"/>
                <a:ea typeface="仿宋" panose="02010609060101010101" charset="-122"/>
                <a:cs typeface="仿宋" panose="02010609060101010101" charset="-122"/>
              </a:rPr>
              <a:t>）构建中国话语和中国叙事体系，提升国家文化软实力；（</a:t>
            </a:r>
            <a:r>
              <a:rPr lang="en-US" altLang="zh-CN" sz="2800">
                <a:solidFill>
                  <a:srgbClr val="FF0000"/>
                </a:solidFill>
                <a:latin typeface="仿宋" panose="02010609060101010101" charset="-122"/>
                <a:ea typeface="仿宋" panose="02010609060101010101" charset="-122"/>
                <a:cs typeface="仿宋" panose="02010609060101010101" charset="-122"/>
              </a:rPr>
              <a:t>11</a:t>
            </a:r>
            <a:r>
              <a:rPr lang="zh-CN" altLang="en-US" sz="2800">
                <a:solidFill>
                  <a:srgbClr val="FF0000"/>
                </a:solidFill>
                <a:latin typeface="仿宋" panose="02010609060101010101" charset="-122"/>
                <a:ea typeface="仿宋" panose="02010609060101010101" charset="-122"/>
                <a:cs typeface="仿宋" panose="02010609060101010101" charset="-122"/>
              </a:rPr>
              <a:t>）促进文明交流互鉴，丰富世界文明</a:t>
            </a:r>
            <a:r>
              <a:rPr lang="zh-CN" altLang="en-US" sz="2800">
                <a:solidFill>
                  <a:srgbClr val="FF0000"/>
                </a:solidFill>
                <a:latin typeface="仿宋" panose="02010609060101010101" charset="-122"/>
                <a:ea typeface="仿宋" panose="02010609060101010101" charset="-122"/>
                <a:cs typeface="仿宋" panose="02010609060101010101" charset="-122"/>
              </a:rPr>
              <a:t>百花园。</a:t>
            </a:r>
            <a:endParaRPr lang="zh-CN" altLang="en-US"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670050" y="892175"/>
            <a:ext cx="9693910" cy="4552315"/>
          </a:xfrm>
        </p:spPr>
        <p:txBody>
          <a:bodyPr>
            <a:normAutofit fontScale="90000"/>
          </a:bodyPr>
          <a:p>
            <a:pPr algn="l">
              <a:lnSpc>
                <a:spcPct val="150000"/>
              </a:lnSpc>
            </a:pPr>
            <a:br>
              <a:rPr lang="en-US" altLang="zh-CN" sz="2800">
                <a:solidFill>
                  <a:srgbClr val="FF0000"/>
                </a:solidFill>
              </a:rPr>
            </a:br>
            <a:br>
              <a:rPr lang="zh-CN" altLang="zh-CN" sz="2800">
                <a:solidFill>
                  <a:srgbClr val="FF0000"/>
                </a:solidFill>
              </a:rPr>
            </a:br>
            <a:r>
              <a:rPr lang="en-US" altLang="zh-CN" sz="2800">
                <a:solidFill>
                  <a:srgbClr val="FF0000"/>
                </a:solidFill>
              </a:rPr>
              <a:t>          </a:t>
            </a:r>
            <a:r>
              <a:rPr lang="zh-CN" altLang="zh-CN" sz="2800" b="1">
                <a:solidFill>
                  <a:srgbClr val="FF0000"/>
                </a:solidFill>
                <a:latin typeface="仿宋" panose="02010609060101010101" charset="-122"/>
                <a:ea typeface="仿宋" panose="02010609060101010101" charset="-122"/>
                <a:cs typeface="仿宋" panose="02010609060101010101" charset="-122"/>
              </a:rPr>
              <a:t>三、习近平文化思想的现实意义</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1</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明体达用、体用贯通，明确了新时代文化建设的路线图和任务书</a:t>
            </a:r>
            <a:br>
              <a:rPr lang="zh-CN" altLang="zh-CN" sz="2800" b="1">
                <a:solidFill>
                  <a:srgbClr val="FF0000"/>
                </a:solidFill>
                <a:latin typeface="仿宋" panose="02010609060101010101" charset="-122"/>
                <a:ea typeface="仿宋" panose="02010609060101010101" charset="-122"/>
                <a:cs typeface="仿宋" panose="02010609060101010101" charset="-122"/>
                <a:sym typeface="+mn-ea"/>
              </a:rPr>
            </a:b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2</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、展现出文化建设之于中华民族伟大复兴的战略意义</a:t>
            </a:r>
            <a:br>
              <a:rPr lang="zh-CN" altLang="en-US" sz="2800" b="1">
                <a:solidFill>
                  <a:srgbClr val="FF0000"/>
                </a:solidFill>
                <a:latin typeface="仿宋" panose="02010609060101010101" charset="-122"/>
                <a:ea typeface="仿宋" panose="02010609060101010101" charset="-122"/>
                <a:cs typeface="仿宋" panose="02010609060101010101" charset="-122"/>
                <a:sym typeface="+mn-ea"/>
              </a:rPr>
            </a:b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3</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准确把握</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世界范围内思想文化相互激荡、我国社会思想观念深刻变化</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的趋势</a:t>
            </a:r>
            <a:br>
              <a:rPr lang="zh-CN" altLang="zh-CN" sz="2800" b="1">
                <a:solidFill>
                  <a:srgbClr val="FF0000"/>
                </a:solidFill>
                <a:latin typeface="仿宋" panose="02010609060101010101" charset="-122"/>
                <a:ea typeface="仿宋" panose="02010609060101010101" charset="-122"/>
                <a:cs typeface="仿宋" panose="02010609060101010101" charset="-122"/>
              </a:rPr>
            </a:b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565910" y="1166495"/>
            <a:ext cx="9693910" cy="4314190"/>
          </a:xfrm>
        </p:spPr>
        <p:txBody>
          <a:bodyPr>
            <a:normAutofit fontScale="90000"/>
          </a:bodyPr>
          <a:p>
            <a:pPr algn="l">
              <a:lnSpc>
                <a:spcPct val="150000"/>
              </a:lnSpc>
            </a:pPr>
            <a:br>
              <a:rPr lang="en-US" altLang="zh-CN" sz="2800">
                <a:solidFill>
                  <a:srgbClr val="FF0000"/>
                </a:solidFill>
              </a:rPr>
            </a:br>
            <a:br>
              <a:rPr lang="zh-CN" altLang="zh-CN" sz="2800">
                <a:solidFill>
                  <a:srgbClr val="FF0000"/>
                </a:solidFill>
              </a:rPr>
            </a:b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en-US" sz="2800" b="1">
                <a:solidFill>
                  <a:srgbClr val="FF0000"/>
                </a:solidFill>
                <a:latin typeface="仿宋" panose="02010609060101010101" charset="-122"/>
                <a:ea typeface="仿宋" panose="02010609060101010101" charset="-122"/>
                <a:cs typeface="仿宋" panose="02010609060101010101" charset="-122"/>
              </a:rPr>
              <a:t>、</a:t>
            </a:r>
            <a:r>
              <a:rPr lang="zh-CN" altLang="zh-CN" sz="2800" b="1">
                <a:solidFill>
                  <a:srgbClr val="FF0000"/>
                </a:solidFill>
                <a:latin typeface="仿宋" panose="02010609060101010101" charset="-122"/>
                <a:ea typeface="仿宋" panose="02010609060101010101" charset="-122"/>
                <a:cs typeface="仿宋" panose="02010609060101010101" charset="-122"/>
              </a:rPr>
              <a:t>明体达用、体用贯通，明确了新时代文化建设的路线图和任务书。</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zh-CN" sz="2800" b="1">
                <a:solidFill>
                  <a:srgbClr val="FF0000"/>
                </a:solidFill>
                <a:latin typeface="仿宋" panose="02010609060101010101" charset="-122"/>
                <a:ea typeface="仿宋" panose="02010609060101010101" charset="-122"/>
                <a:cs typeface="仿宋" panose="02010609060101010101" charset="-122"/>
              </a:rPr>
              <a:t>习近平文化思想标志着我们党对中国特色社会主义文化建设规律的认识达到了新高度，表明我们党的历史自信、文化自信达到了新高度，并在我国社会主义文化建设中展现出了强大伟力，为做好新时代新征程宣传思想文化工作、担负起新的文化使命提供了强大思想武器和科学行动指南。</a:t>
            </a:r>
            <a:br>
              <a:rPr lang="zh-CN" altLang="zh-CN" sz="2800" b="1">
                <a:solidFill>
                  <a:srgbClr val="FF0000"/>
                </a:solidFill>
                <a:latin typeface="仿宋" panose="02010609060101010101" charset="-122"/>
                <a:ea typeface="仿宋" panose="02010609060101010101" charset="-122"/>
                <a:cs typeface="仿宋" panose="02010609060101010101" charset="-122"/>
              </a:rPr>
            </a:b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565910" y="1166495"/>
            <a:ext cx="9693910" cy="4314190"/>
          </a:xfrm>
        </p:spPr>
        <p:txBody>
          <a:bodyPr>
            <a:normAutofit fontScale="90000"/>
          </a:bodyPr>
          <a:p>
            <a:pPr algn="l">
              <a:lnSpc>
                <a:spcPct val="150000"/>
              </a:lnSpc>
            </a:pPr>
            <a:br>
              <a:rPr lang="en-US" altLang="zh-CN" sz="2800">
                <a:solidFill>
                  <a:srgbClr val="FF0000"/>
                </a:solidFill>
              </a:rPr>
            </a:br>
            <a:br>
              <a:rPr lang="zh-CN" altLang="zh-CN" sz="2800">
                <a:solidFill>
                  <a:srgbClr val="FF0000"/>
                </a:solidFill>
              </a:rPr>
            </a:b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2</a:t>
            </a:r>
            <a:r>
              <a:rPr lang="zh-CN" altLang="en-US" sz="2800" b="1">
                <a:solidFill>
                  <a:srgbClr val="FF0000"/>
                </a:solidFill>
                <a:latin typeface="仿宋" panose="02010609060101010101" charset="-122"/>
                <a:ea typeface="仿宋" panose="02010609060101010101" charset="-122"/>
                <a:cs typeface="仿宋" panose="02010609060101010101" charset="-122"/>
              </a:rPr>
              <a:t>、习近平文化思想的提出，展现出文化建设之于中华民族伟大复兴的战略意义，回应了“中国以什么样的气象和姿态走近世界舞台中央”的重要课题和“世界怎么了、我们怎么办”的时代之问，为徘徊于历史十字路口的人类文明提供了中国智慧与方向启示。</a:t>
            </a:r>
            <a:br>
              <a:rPr lang="zh-CN" altLang="zh-CN" sz="2800" b="1">
                <a:solidFill>
                  <a:srgbClr val="FF0000"/>
                </a:solidFill>
                <a:latin typeface="仿宋" panose="02010609060101010101" charset="-122"/>
                <a:ea typeface="仿宋" panose="02010609060101010101" charset="-122"/>
                <a:cs typeface="仿宋" panose="02010609060101010101" charset="-122"/>
              </a:rPr>
            </a:b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469390" y="1189990"/>
            <a:ext cx="9693910" cy="4611370"/>
          </a:xfrm>
        </p:spPr>
        <p:txBody>
          <a:bodyPr>
            <a:normAutofit fontScale="90000"/>
          </a:bodyPr>
          <a:p>
            <a:pPr algn="l">
              <a:lnSpc>
                <a:spcPct val="150000"/>
              </a:lnSpc>
            </a:pPr>
            <a:br>
              <a:rPr lang="en-US" altLang="zh-CN" sz="2800">
                <a:solidFill>
                  <a:srgbClr val="FF0000"/>
                </a:solidFill>
              </a:rPr>
            </a:br>
            <a:br>
              <a:rPr lang="zh-CN" altLang="zh-CN" sz="2800">
                <a:solidFill>
                  <a:srgbClr val="FF0000"/>
                </a:solidFill>
              </a:rPr>
            </a:b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en-US" altLang="zh-CN" sz="2800" b="1">
                <a:solidFill>
                  <a:srgbClr val="FF0000"/>
                </a:solidFill>
                <a:latin typeface="仿宋" panose="02010609060101010101" charset="-122"/>
                <a:ea typeface="仿宋" panose="02010609060101010101" charset="-122"/>
                <a:cs typeface="仿宋" panose="02010609060101010101" charset="-122"/>
                <a:sym typeface="+mn-ea"/>
              </a:rPr>
              <a:t>3</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准确把握</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世界范围内思想文化相互激荡、我国社会思想观念深刻变化</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的趋势。（</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1</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）世界文化的多样化；（</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2</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）文明优越论、文明威胁论、文明冲突论；普世价值；历史虚无主义等；（</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3</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）思想观念深刻变化：坚持党的领导更为深入人心、坚定</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四个自信</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、财富意识更加自觉、美好生活愿望更为强烈、法律和权利意识增强、家庭婚姻爱情观念多样化、</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 </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对中华优秀传统文化更为自信、环保意识增强、安全意识</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增强、世界视野更为宽阔等等。</a:t>
            </a:r>
            <a:endParaRPr lang="zh-CN" altLang="zh-CN"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293745" y="1464945"/>
            <a:ext cx="6774815" cy="2019935"/>
          </a:xfrm>
        </p:spPr>
        <p:txBody>
          <a:bodyPr>
            <a:normAutofit/>
          </a:bodyPr>
          <a:p>
            <a:pPr algn="l">
              <a:lnSpc>
                <a:spcPct val="150000"/>
              </a:lnSpc>
            </a:pPr>
            <a:r>
              <a:rPr lang="zh-CN" altLang="zh-CN" sz="2800" b="1">
                <a:solidFill>
                  <a:srgbClr val="FF0000"/>
                </a:solidFill>
                <a:latin typeface="仿宋" panose="02010609060101010101" charset="-122"/>
                <a:ea typeface="仿宋" panose="02010609060101010101" charset="-122"/>
              </a:rPr>
              <a:t>四、学习本课程的</a:t>
            </a:r>
            <a:r>
              <a:rPr lang="zh-CN" altLang="zh-CN" sz="2800" b="1">
                <a:solidFill>
                  <a:srgbClr val="FF0000"/>
                </a:solidFill>
                <a:latin typeface="仿宋" panose="02010609060101010101" charset="-122"/>
                <a:ea typeface="仿宋" panose="02010609060101010101" charset="-122"/>
              </a:rPr>
              <a:t>意义、方法</a:t>
            </a:r>
            <a:endParaRPr lang="zh-CN" altLang="zh-CN" sz="2800" b="1">
              <a:solidFill>
                <a:srgbClr val="FF0000"/>
              </a:solidFill>
              <a:latin typeface="仿宋" panose="02010609060101010101" charset="-122"/>
              <a:ea typeface="仿宋" panose="02010609060101010101" charset="-122"/>
            </a:endParaRPr>
          </a:p>
        </p:txBody>
      </p:sp>
    </p:spTree>
    <p:custDataLst>
      <p:tags r:id="rId2"/>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818640" y="2419350"/>
            <a:ext cx="9492615" cy="2019935"/>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rPr>
              <a:t>1</a:t>
            </a:r>
            <a:r>
              <a:rPr lang="zh-CN" altLang="en-US" sz="2800" b="1">
                <a:solidFill>
                  <a:srgbClr val="FF0000"/>
                </a:solidFill>
                <a:latin typeface="仿宋" panose="02010609060101010101" charset="-122"/>
                <a:ea typeface="仿宋" panose="02010609060101010101" charset="-122"/>
              </a:rPr>
              <a:t>、学习本课程的意义</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1</a:t>
            </a:r>
            <a:r>
              <a:rPr lang="zh-CN" altLang="en-US" sz="2800" b="1">
                <a:solidFill>
                  <a:srgbClr val="FF0000"/>
                </a:solidFill>
                <a:latin typeface="仿宋" panose="02010609060101010101" charset="-122"/>
                <a:ea typeface="仿宋" panose="02010609060101010101" charset="-122"/>
              </a:rPr>
              <a:t>）有助于大学生把握和理解习近平文化思想的基本概念、基本原理、基本体系。</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2</a:t>
            </a:r>
            <a:r>
              <a:rPr lang="zh-CN" altLang="en-US" sz="2800" b="1">
                <a:solidFill>
                  <a:srgbClr val="FF0000"/>
                </a:solidFill>
                <a:latin typeface="仿宋" panose="02010609060101010101" charset="-122"/>
                <a:ea typeface="仿宋" panose="02010609060101010101" charset="-122"/>
              </a:rPr>
              <a:t>）有助于帮助大学生学会运用习近平文化思想分析国际国内文化现象和文化问题。</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3</a:t>
            </a:r>
            <a:r>
              <a:rPr lang="zh-CN" altLang="en-US" sz="2800" b="1">
                <a:solidFill>
                  <a:srgbClr val="FF0000"/>
                </a:solidFill>
                <a:latin typeface="仿宋" panose="02010609060101010101" charset="-122"/>
                <a:ea typeface="仿宋" panose="02010609060101010101" charset="-122"/>
              </a:rPr>
              <a:t>）有助于提高大学生的人文</a:t>
            </a:r>
            <a:r>
              <a:rPr lang="zh-CN" altLang="en-US" sz="2800" b="1">
                <a:solidFill>
                  <a:srgbClr val="FF0000"/>
                </a:solidFill>
                <a:latin typeface="仿宋" panose="02010609060101010101" charset="-122"/>
                <a:ea typeface="仿宋" panose="02010609060101010101" charset="-122"/>
              </a:rPr>
              <a:t>素养。</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4</a:t>
            </a:r>
            <a:r>
              <a:rPr lang="zh-CN" altLang="en-US" sz="2800" b="1">
                <a:solidFill>
                  <a:srgbClr val="FF0000"/>
                </a:solidFill>
                <a:latin typeface="仿宋" panose="02010609060101010101" charset="-122"/>
                <a:ea typeface="仿宋" panose="02010609060101010101" charset="-122"/>
              </a:rPr>
              <a:t>）有助于帮助大学生树立正确的世界观人生观</a:t>
            </a:r>
            <a:r>
              <a:rPr lang="zh-CN" altLang="en-US" sz="2800" b="1">
                <a:solidFill>
                  <a:srgbClr val="FF0000"/>
                </a:solidFill>
                <a:latin typeface="仿宋" panose="02010609060101010101" charset="-122"/>
                <a:ea typeface="仿宋" panose="02010609060101010101" charset="-122"/>
              </a:rPr>
              <a:t>价值观。</a:t>
            </a:r>
            <a:endParaRPr lang="zh-CN" altLang="en-US" sz="2800" b="1">
              <a:solidFill>
                <a:srgbClr val="FF0000"/>
              </a:solidFill>
              <a:latin typeface="仿宋" panose="02010609060101010101" charset="-122"/>
              <a:ea typeface="仿宋" panose="02010609060101010101" charset="-122"/>
            </a:endParaRPr>
          </a:p>
        </p:txBody>
      </p:sp>
    </p:spTree>
    <p:custDataLst>
      <p:tags r:id="rId2"/>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084830" y="1710690"/>
            <a:ext cx="7548245" cy="2019935"/>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rPr>
              <a:t>2</a:t>
            </a:r>
            <a:r>
              <a:rPr lang="zh-CN" altLang="en-US" sz="2800" b="1">
                <a:solidFill>
                  <a:srgbClr val="FF0000"/>
                </a:solidFill>
                <a:latin typeface="仿宋" panose="02010609060101010101" charset="-122"/>
                <a:ea typeface="仿宋" panose="02010609060101010101" charset="-122"/>
              </a:rPr>
              <a:t>、学习本课程的</a:t>
            </a:r>
            <a:r>
              <a:rPr lang="zh-CN" altLang="en-US" sz="2800" b="1">
                <a:solidFill>
                  <a:srgbClr val="FF0000"/>
                </a:solidFill>
                <a:latin typeface="仿宋" panose="02010609060101010101" charset="-122"/>
                <a:ea typeface="仿宋" panose="02010609060101010101" charset="-122"/>
              </a:rPr>
              <a:t>方法</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1</a:t>
            </a:r>
            <a:r>
              <a:rPr lang="zh-CN" altLang="en-US" sz="2800" b="1">
                <a:solidFill>
                  <a:srgbClr val="FF0000"/>
                </a:solidFill>
                <a:latin typeface="仿宋" panose="02010609060101010101" charset="-122"/>
                <a:ea typeface="仿宋" panose="02010609060101010101" charset="-122"/>
              </a:rPr>
              <a:t>）与研读马克思主义经典著作结合起来。</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2</a:t>
            </a:r>
            <a:r>
              <a:rPr lang="zh-CN" altLang="en-US" sz="2800" b="1">
                <a:solidFill>
                  <a:srgbClr val="FF0000"/>
                </a:solidFill>
                <a:latin typeface="仿宋" panose="02010609060101010101" charset="-122"/>
                <a:ea typeface="仿宋" panose="02010609060101010101" charset="-122"/>
              </a:rPr>
              <a:t>）同研究重大理论与实践问题结合起来。</a:t>
            </a:r>
            <a:br>
              <a:rPr lang="zh-CN" altLang="en-US" sz="2800" b="1">
                <a:solidFill>
                  <a:srgbClr val="FF0000"/>
                </a:solidFill>
                <a:latin typeface="仿宋" panose="02010609060101010101" charset="-122"/>
                <a:ea typeface="仿宋" panose="02010609060101010101" charset="-122"/>
              </a:rPr>
            </a:br>
            <a:r>
              <a:rPr lang="zh-CN" altLang="en-US" sz="2800" b="1">
                <a:solidFill>
                  <a:srgbClr val="FF0000"/>
                </a:solidFill>
                <a:latin typeface="仿宋" panose="02010609060101010101" charset="-122"/>
                <a:ea typeface="仿宋" panose="02010609060101010101" charset="-122"/>
              </a:rPr>
              <a:t>（</a:t>
            </a:r>
            <a:r>
              <a:rPr lang="en-US" altLang="zh-CN" sz="2800" b="1">
                <a:solidFill>
                  <a:srgbClr val="FF0000"/>
                </a:solidFill>
                <a:latin typeface="仿宋" panose="02010609060101010101" charset="-122"/>
                <a:ea typeface="仿宋" panose="02010609060101010101" charset="-122"/>
              </a:rPr>
              <a:t>3</a:t>
            </a:r>
            <a:r>
              <a:rPr lang="zh-CN" altLang="en-US" sz="2800" b="1">
                <a:solidFill>
                  <a:srgbClr val="FF0000"/>
                </a:solidFill>
                <a:latin typeface="仿宋" panose="02010609060101010101" charset="-122"/>
                <a:ea typeface="仿宋" panose="02010609060101010101" charset="-122"/>
              </a:rPr>
              <a:t>）同提高人文素养和思维能力结合</a:t>
            </a:r>
            <a:r>
              <a:rPr lang="zh-CN" altLang="en-US" sz="2800" b="1">
                <a:solidFill>
                  <a:srgbClr val="FF0000"/>
                </a:solidFill>
                <a:latin typeface="仿宋" panose="02010609060101010101" charset="-122"/>
                <a:ea typeface="仿宋" panose="02010609060101010101" charset="-122"/>
              </a:rPr>
              <a:t>起来。</a:t>
            </a:r>
            <a:endParaRPr lang="zh-CN" altLang="en-US" sz="2800" b="1">
              <a:solidFill>
                <a:srgbClr val="FF0000"/>
              </a:solidFill>
              <a:latin typeface="仿宋" panose="02010609060101010101" charset="-122"/>
              <a:ea typeface="仿宋" panose="02010609060101010101" charset="-122"/>
            </a:endParaRPr>
          </a:p>
        </p:txBody>
      </p:sp>
    </p:spTree>
    <p:custDataLst>
      <p:tags r:id="rId2"/>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3375025" y="1889125"/>
            <a:ext cx="6603365" cy="2019935"/>
          </a:xfrm>
        </p:spPr>
        <p:txBody>
          <a:bodyPr>
            <a:noAutofit/>
          </a:bodyPr>
          <a:p>
            <a:pPr algn="l">
              <a:lnSpc>
                <a:spcPct val="150000"/>
              </a:lnSpc>
            </a:pPr>
            <a:r>
              <a:rPr lang="zh-CN" altLang="en-US" sz="9600" b="1">
                <a:solidFill>
                  <a:srgbClr val="FF0000"/>
                </a:solidFill>
                <a:latin typeface="仿宋" panose="02010609060101010101" charset="-122"/>
                <a:ea typeface="仿宋" panose="02010609060101010101" charset="-122"/>
              </a:rPr>
              <a:t>谢</a:t>
            </a:r>
            <a:r>
              <a:rPr lang="en-US" altLang="zh-CN" sz="9600" b="1">
                <a:solidFill>
                  <a:srgbClr val="FF0000"/>
                </a:solidFill>
                <a:latin typeface="仿宋" panose="02010609060101010101" charset="-122"/>
                <a:ea typeface="仿宋" panose="02010609060101010101" charset="-122"/>
              </a:rPr>
              <a:t>   </a:t>
            </a:r>
            <a:r>
              <a:rPr lang="zh-CN" altLang="en-US" sz="9600" b="1">
                <a:solidFill>
                  <a:srgbClr val="FF0000"/>
                </a:solidFill>
                <a:latin typeface="仿宋" panose="02010609060101010101" charset="-122"/>
                <a:ea typeface="仿宋" panose="02010609060101010101" charset="-122"/>
              </a:rPr>
              <a:t>谢！</a:t>
            </a:r>
            <a:endParaRPr lang="zh-CN" altLang="en-US" sz="9600" b="1">
              <a:solidFill>
                <a:srgbClr val="FF0000"/>
              </a:solidFill>
              <a:latin typeface="仿宋" panose="02010609060101010101" charset="-122"/>
              <a:ea typeface="仿宋" panose="02010609060101010101" charset="-122"/>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768985" y="311785"/>
            <a:ext cx="10928985" cy="6041390"/>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、习近平文化思想的概念提出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2023年10月7日至8日，</a:t>
            </a:r>
            <a:r>
              <a:rPr lang="zh-CN" altLang="zh-CN" sz="2800">
                <a:solidFill>
                  <a:srgbClr val="FF0000"/>
                </a:solidFill>
                <a:latin typeface="仿宋" panose="02010609060101010101" charset="-122"/>
                <a:ea typeface="仿宋" panose="02010609060101010101" charset="-122"/>
                <a:cs typeface="仿宋" panose="02010609060101010101" charset="-122"/>
              </a:rPr>
              <a:t>全国宣传思想文化工作会议在北京召开。习近平总书记对会议做出了重要指示。会议传达学习了习近平总书记的重要指示。该次会议最重要的成果就是首次提出了</a:t>
            </a:r>
            <a:r>
              <a:rPr lang="en-US" altLang="zh-CN"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习近平文化思想</a:t>
            </a:r>
            <a:r>
              <a:rPr lang="en-US" altLang="zh-CN"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。会议认为，</a:t>
            </a:r>
            <a:r>
              <a:rPr lang="en-US" altLang="zh-CN" sz="2800">
                <a:solidFill>
                  <a:srgbClr val="FF0000"/>
                </a:solidFill>
                <a:latin typeface="仿宋" panose="02010609060101010101" charset="-122"/>
                <a:ea typeface="仿宋" panose="02010609060101010101" charset="-122"/>
                <a:cs typeface="仿宋" panose="02010609060101010101" charset="-122"/>
              </a:rPr>
              <a:t>“习近平总书记在新时代文化建设方面的新思想新观点新论断，内涵十分丰富、论述极为深刻，是新时代党领导文化建设实践经验的理论总结，丰富和发展了马克思主义文化理论，构成了习近平新时代中国特色社会主义思想的文化篇，</a:t>
            </a:r>
            <a:r>
              <a:rPr lang="en-US" altLang="zh-CN" sz="2800" b="1">
                <a:solidFill>
                  <a:srgbClr val="FF0000"/>
                </a:solidFill>
                <a:latin typeface="仿宋" panose="02010609060101010101" charset="-122"/>
                <a:ea typeface="仿宋" panose="02010609060101010101" charset="-122"/>
                <a:cs typeface="仿宋" panose="02010609060101010101" charset="-122"/>
              </a:rPr>
              <a:t>形成了习近平文化思想。</a:t>
            </a:r>
            <a:r>
              <a:rPr lang="en-US" altLang="zh-CN" sz="2800">
                <a:solidFill>
                  <a:srgbClr val="FF0000"/>
                </a:solidFill>
                <a:latin typeface="仿宋" panose="02010609060101010101" charset="-122"/>
                <a:ea typeface="仿宋" panose="02010609060101010101" charset="-122"/>
                <a:cs typeface="仿宋" panose="02010609060101010101" charset="-122"/>
              </a:rPr>
              <a:t>”</a:t>
            </a:r>
            <a:r>
              <a:rPr lang="zh-CN" altLang="zh-CN" sz="2800">
                <a:solidFill>
                  <a:srgbClr val="FF0000"/>
                </a:solidFill>
                <a:latin typeface="仿宋" panose="02010609060101010101" charset="-122"/>
                <a:ea typeface="仿宋" panose="02010609060101010101" charset="-122"/>
                <a:cs typeface="仿宋" panose="02010609060101010101" charset="-122"/>
              </a:rPr>
              <a:t> </a:t>
            </a:r>
            <a:r>
              <a:rPr lang="en-US" altLang="zh-CN" sz="2800">
                <a:solidFill>
                  <a:srgbClr val="FF0000"/>
                </a:solidFill>
              </a:rPr>
              <a:t>    </a:t>
            </a:r>
            <a:br>
              <a:rPr lang="zh-CN" altLang="zh-CN" sz="2800">
                <a:solidFill>
                  <a:srgbClr val="FF0000"/>
                </a:solidFill>
              </a:rPr>
            </a:br>
            <a:endParaRPr lang="zh-CN" altLang="zh-CN" sz="2800">
              <a:solidFill>
                <a:srgbClr val="FF0000"/>
              </a:solidFill>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677670" y="757555"/>
            <a:ext cx="8941435" cy="5207635"/>
          </a:xfrm>
        </p:spPr>
        <p:txBody>
          <a:bodyPr>
            <a:normAutofit fontScale="90000"/>
          </a:bodyPr>
          <a:p>
            <a:pPr algn="l">
              <a:lnSpc>
                <a:spcPct val="150000"/>
              </a:lnSpc>
            </a:pPr>
            <a:br>
              <a:rPr lang="en-US" altLang="zh-CN" sz="2800">
                <a:solidFill>
                  <a:srgbClr val="FF0000"/>
                </a:solidFill>
              </a:rPr>
            </a:b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、习近平文化思想的概念提出</a:t>
            </a:r>
            <a:br>
              <a:rPr lang="zh-CN" altLang="zh-CN" sz="2800">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习近平总书记重要指示指出，</a:t>
            </a:r>
            <a:r>
              <a:rPr lang="en-US" altLang="zh-CN" sz="2800">
                <a:solidFill>
                  <a:srgbClr val="FF0000"/>
                </a:solidFill>
                <a:latin typeface="仿宋" panose="02010609060101010101" charset="-122"/>
                <a:ea typeface="仿宋" panose="02010609060101010101" charset="-122"/>
                <a:cs typeface="仿宋" panose="02010609060101010101" charset="-122"/>
              </a:rPr>
              <a:t>“</a:t>
            </a:r>
            <a:r>
              <a:rPr sz="2800">
                <a:solidFill>
                  <a:srgbClr val="FF0000"/>
                </a:solidFill>
                <a:latin typeface="仿宋" panose="02010609060101010101" charset="-122"/>
                <a:ea typeface="仿宋" panose="02010609060101010101" charset="-122"/>
                <a:cs typeface="仿宋" panose="02010609060101010101" charset="-122"/>
              </a:rPr>
              <a:t>宣传思想文化工作事关党的前途命运，事关国家长治久安，事关民族凝聚力和向心力，是一项极端重要的工作</a:t>
            </a:r>
            <a:r>
              <a:rPr lang="en-US" sz="2800">
                <a:solidFill>
                  <a:srgbClr val="FF0000"/>
                </a:solidFill>
                <a:latin typeface="仿宋" panose="02010609060101010101" charset="-122"/>
                <a:ea typeface="仿宋" panose="02010609060101010101" charset="-122"/>
                <a:cs typeface="仿宋" panose="02010609060101010101" charset="-122"/>
              </a:rPr>
              <a:t>”</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“坚定文化自信</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秉持开放包容</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坚持守正创新</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为全面建设社会主义现代化国家</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全面推进中华民族伟大复兴提供坚强思想保证</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强大精神力量</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sz="2800">
                <a:solidFill>
                  <a:srgbClr val="FF0000"/>
                </a:solidFill>
                <a:latin typeface="仿宋" panose="02010609060101010101" charset="-122"/>
                <a:ea typeface="仿宋" panose="02010609060101010101" charset="-122"/>
                <a:cs typeface="仿宋" panose="02010609060101010101" charset="-122"/>
              </a:rPr>
              <a:t>有利文化条件</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a:t>
            </a:r>
            <a:br>
              <a:rPr lang="en-US" sz="2800">
                <a:solidFill>
                  <a:srgbClr val="FF0000"/>
                </a:solidFill>
                <a:latin typeface="仿宋" panose="02010609060101010101" charset="-122"/>
                <a:ea typeface="仿宋" panose="02010609060101010101" charset="-122"/>
                <a:cs typeface="仿宋" panose="02010609060101010101" charset="-122"/>
              </a:rPr>
            </a:br>
            <a:r>
              <a:rPr lang="en-US" sz="2800">
                <a:solidFill>
                  <a:srgbClr val="FF0000"/>
                </a:solidFill>
              </a:rPr>
              <a:t>      </a:t>
            </a:r>
            <a:br>
              <a:rPr lang="zh-CN" altLang="zh-CN" sz="2800">
                <a:solidFill>
                  <a:srgbClr val="FF0000"/>
                </a:solidFill>
              </a:rPr>
            </a:br>
            <a:endParaRPr lang="zh-CN" altLang="zh-CN" sz="2800">
              <a:solidFill>
                <a:srgbClr val="FF0000"/>
              </a:solidFill>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2005965" y="854710"/>
            <a:ext cx="8458200" cy="4194810"/>
          </a:xfrm>
        </p:spPr>
        <p:txBody>
          <a:bodyPr>
            <a:normAutofit/>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、习近平文化思想的概念提出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文化概念主要集中表现为精神、思想、意识、</a:t>
            </a:r>
            <a:r>
              <a:rPr lang="zh-CN" altLang="en-US" sz="2800">
                <a:solidFill>
                  <a:srgbClr val="FF0000"/>
                </a:solidFill>
                <a:latin typeface="仿宋" panose="02010609060101010101" charset="-122"/>
                <a:ea typeface="仿宋" panose="02010609060101010101" charset="-122"/>
                <a:cs typeface="仿宋" panose="02010609060101010101" charset="-122"/>
              </a:rPr>
              <a:t>价值观念等方面</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的内涵，即，狭义文化概念，而不是包括物质文明、制度文明、精神文明在内的广义文化概念。</a:t>
            </a:r>
            <a:br>
              <a:rPr lang="zh-CN" altLang="zh-CN" sz="2800">
                <a:solidFill>
                  <a:srgbClr val="FF0000"/>
                </a:solidFill>
                <a:latin typeface="仿宋" panose="02010609060101010101" charset="-122"/>
                <a:ea typeface="仿宋" panose="02010609060101010101" charset="-122"/>
                <a:cs typeface="仿宋" panose="02010609060101010101" charset="-122"/>
              </a:rPr>
            </a:b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454150" y="296545"/>
            <a:ext cx="9136380" cy="5639435"/>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1</a:t>
            </a:r>
            <a:r>
              <a:rPr lang="zh-CN" altLang="zh-CN" sz="2800" b="1">
                <a:solidFill>
                  <a:srgbClr val="FF0000"/>
                </a:solidFill>
                <a:latin typeface="仿宋" panose="02010609060101010101" charset="-122"/>
                <a:ea typeface="仿宋" panose="02010609060101010101" charset="-122"/>
                <a:cs typeface="仿宋" panose="02010609060101010101" charset="-122"/>
              </a:rPr>
              <a:t>、习近平文化思想的概念提出</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习近平总书记指出，“1987年，在中国陕西的法门寺，地宫中出土了20件美轮美奂的琉璃器，这是唐代传入中国的东罗马和伊斯兰的琉璃器。我在欣赏这些域外文物时，一直在思考一个问题，就是对待不同文明，</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不能只满足于欣赏它们产生的精美物件</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，更应该去领略其中包含的</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人文精神</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；不能只满足于领略它们对以往人们生活的艺术表现，更应该让其中蕴藏的</a:t>
            </a:r>
            <a:r>
              <a:rPr lang="zh-CN" altLang="zh-CN" sz="2800" b="1">
                <a:solidFill>
                  <a:srgbClr val="FF0000"/>
                </a:solidFill>
                <a:latin typeface="仿宋" panose="02010609060101010101" charset="-122"/>
                <a:ea typeface="仿宋" panose="02010609060101010101" charset="-122"/>
                <a:cs typeface="仿宋" panose="02010609060101010101" charset="-122"/>
                <a:sym typeface="+mn-ea"/>
              </a:rPr>
              <a:t>精神鲜活起来</a:t>
            </a:r>
            <a:r>
              <a:rPr lang="zh-CN" altLang="zh-CN" sz="2800">
                <a:solidFill>
                  <a:srgbClr val="FF0000"/>
                </a:solidFill>
                <a:latin typeface="仿宋" panose="02010609060101010101" charset="-122"/>
                <a:ea typeface="仿宋" panose="02010609060101010101" charset="-122"/>
                <a:cs typeface="仿宋" panose="02010609060101010101" charset="-122"/>
                <a:sym typeface="+mn-ea"/>
              </a:rPr>
              <a:t>。”</a:t>
            </a:r>
            <a:br>
              <a:rPr lang="zh-CN" altLang="zh-CN" sz="2800" b="1">
                <a:solidFill>
                  <a:srgbClr val="FF0000"/>
                </a:solidFill>
                <a:latin typeface="仿宋" panose="02010609060101010101" charset="-122"/>
                <a:ea typeface="仿宋" panose="02010609060101010101" charset="-122"/>
                <a:cs typeface="仿宋" panose="02010609060101010101" charset="-122"/>
              </a:rPr>
            </a:br>
            <a:r>
              <a:rPr lang="en-US" altLang="zh-CN" sz="2800" b="1">
                <a:solidFill>
                  <a:srgbClr val="FF0000"/>
                </a:solidFill>
                <a:latin typeface="仿宋" panose="02010609060101010101" charset="-122"/>
                <a:ea typeface="仿宋" panose="02010609060101010101" charset="-122"/>
                <a:cs typeface="仿宋" panose="02010609060101010101" charset="-122"/>
              </a:rPr>
              <a:t>    </a:t>
            </a:r>
            <a:r>
              <a:rPr lang="zh-CN" altLang="en-US" sz="2800" b="1">
                <a:solidFill>
                  <a:srgbClr val="FF0000"/>
                </a:solidFill>
                <a:latin typeface="仿宋" panose="02010609060101010101" charset="-122"/>
                <a:ea typeface="仿宋" panose="02010609060101010101" charset="-122"/>
                <a:cs typeface="仿宋" panose="02010609060101010101" charset="-122"/>
              </a:rPr>
              <a:t>物质文明的真正价值在于其</a:t>
            </a:r>
            <a:r>
              <a:rPr lang="zh-CN" altLang="en-US" sz="2800" b="1">
                <a:solidFill>
                  <a:srgbClr val="FF0000"/>
                </a:solidFill>
                <a:latin typeface="仿宋" panose="02010609060101010101" charset="-122"/>
                <a:ea typeface="仿宋" panose="02010609060101010101" charset="-122"/>
                <a:cs typeface="仿宋" panose="02010609060101010101" charset="-122"/>
              </a:rPr>
              <a:t>所蕴含的精神、价值观、思想、意义</a:t>
            </a:r>
            <a:r>
              <a:rPr lang="zh-CN" altLang="en-US" sz="2800" b="1">
                <a:solidFill>
                  <a:srgbClr val="FF0000"/>
                </a:solidFill>
                <a:latin typeface="仿宋" panose="02010609060101010101" charset="-122"/>
                <a:ea typeface="仿宋" panose="02010609060101010101" charset="-122"/>
                <a:cs typeface="仿宋" panose="02010609060101010101" charset="-122"/>
              </a:rPr>
              <a:t>等等。</a:t>
            </a:r>
            <a:endParaRPr lang="zh-CN" altLang="en-US" sz="28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272415" y="723265"/>
            <a:ext cx="11367770" cy="5765800"/>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2</a:t>
            </a:r>
            <a:r>
              <a:rPr lang="zh-CN" altLang="zh-CN" sz="2800" b="1">
                <a:solidFill>
                  <a:srgbClr val="FF0000"/>
                </a:solidFill>
                <a:latin typeface="仿宋" panose="02010609060101010101" charset="-122"/>
                <a:ea typeface="仿宋" panose="02010609060101010101" charset="-122"/>
                <a:cs typeface="仿宋" panose="02010609060101010101" charset="-122"/>
              </a:rPr>
              <a:t>、宣传思想文化工作面临新形势新任务</a:t>
            </a:r>
            <a:br>
              <a:rPr lang="zh-CN" altLang="zh-CN" sz="2800">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rPr>
              <a:t>（</a:t>
            </a:r>
            <a:r>
              <a:rPr lang="en-US" altLang="zh-CN" sz="2800">
                <a:solidFill>
                  <a:srgbClr val="FF0000"/>
                </a:solidFill>
                <a:latin typeface="仿宋" panose="02010609060101010101" charset="-122"/>
                <a:ea typeface="仿宋" panose="02010609060101010101" charset="-122"/>
                <a:cs typeface="仿宋" panose="02010609060101010101" charset="-122"/>
              </a:rPr>
              <a:t>1</a:t>
            </a:r>
            <a:r>
              <a:rPr lang="zh-CN" altLang="en-US" sz="2800">
                <a:solidFill>
                  <a:srgbClr val="FF0000"/>
                </a:solidFill>
                <a:latin typeface="仿宋" panose="02010609060101010101" charset="-122"/>
                <a:ea typeface="仿宋" panose="02010609060101010101" charset="-122"/>
                <a:cs typeface="仿宋" panose="02010609060101010101" charset="-122"/>
              </a:rPr>
              <a:t>）世界百年未有之大变局加速演进，中华民族伟大复兴进入关键时期，战略机遇和风险挑战并存</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当前，世界之变、时代之变、历史之变正以前所未有的方式展开，人类社会走到了关键当口，世界历史发展演进亟需拨开迷雾，中国愈加需要在世界舞台中树立起鲜明的文化旗帜。同时，随着文化在国际政治格局中的影响和地位不断提升，文化—文明日益成为全球战略格局中的一条重要轴线。在波诡云谲的国际局势和世界舞台上</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多元文化价值的激烈交锋</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中，文化从边缘和幕后走到了历史的前台。中国特色社会主义进入新时代，习近平总书记准确把握</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世界范围内思想文化相互激荡、我国社会思想观念深刻变化</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的趋势，提出了一系列新思想新观点新论断，展现出强烈的现实关怀和理论创新品格。</a:t>
            </a:r>
            <a:endParaRPr lang="zh-CN" altLang="en-US" sz="2800">
              <a:solidFill>
                <a:srgbClr val="FF0000"/>
              </a:solidFill>
              <a:latin typeface="仿宋" panose="02010609060101010101" charset="-122"/>
              <a:ea typeface="仿宋" panose="02010609060101010101" charset="-122"/>
              <a:cs typeface="仿宋" panose="02010609060101010101" charset="-122"/>
              <a:sym typeface="+mn-ea"/>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588770" y="74930"/>
            <a:ext cx="9627235" cy="5765800"/>
          </a:xfrm>
        </p:spPr>
        <p:txBody>
          <a:bodyPr>
            <a:normAutofit fontScale="90000"/>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2</a:t>
            </a:r>
            <a:r>
              <a:rPr lang="zh-CN" altLang="zh-CN" sz="2800" b="1">
                <a:solidFill>
                  <a:srgbClr val="FF0000"/>
                </a:solidFill>
                <a:latin typeface="仿宋" panose="02010609060101010101" charset="-122"/>
                <a:ea typeface="仿宋" panose="02010609060101010101" charset="-122"/>
                <a:cs typeface="仿宋" panose="02010609060101010101" charset="-122"/>
              </a:rPr>
              <a:t>、宣传思想文化工作面临新形势新任务</a:t>
            </a:r>
            <a:br>
              <a:rPr lang="zh-CN" altLang="zh-CN" sz="2800">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2</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推动文化繁荣、建设文化强国、建设中华民族现代文明</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这一</a:t>
            </a:r>
            <a:r>
              <a:rPr lang="zh-CN" altLang="en-US" sz="2800" b="1">
                <a:solidFill>
                  <a:srgbClr val="FF0000"/>
                </a:solidFill>
                <a:latin typeface="仿宋" panose="02010609060101010101" charset="-122"/>
                <a:ea typeface="仿宋" panose="02010609060101010101" charset="-122"/>
                <a:cs typeface="仿宋" panose="02010609060101010101" charset="-122"/>
                <a:sym typeface="+mn-ea"/>
              </a:rPr>
              <a:t>新的文化使命</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。担负起新的文化使命，是时代赋予我们的责任。因为文化是民族生存和发展的重要力量。在新征程中，新的文化使命是中国式现代化建设和中华民族伟大复兴所不可或缺的精神力量，也是全面建成社会主义</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现代化和中华民族伟大复兴的重要组成部分。</a:t>
            </a:r>
            <a:br>
              <a:rPr lang="zh-CN" altLang="zh-CN" sz="2800">
                <a:solidFill>
                  <a:srgbClr val="FF0000"/>
                </a:solidFill>
                <a:latin typeface="仿宋" panose="02010609060101010101" charset="-122"/>
                <a:ea typeface="仿宋" panose="02010609060101010101" charset="-122"/>
                <a:cs typeface="仿宋" panose="02010609060101010101" charset="-122"/>
              </a:rPr>
            </a:b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000760" y="140335"/>
            <a:ext cx="9627235" cy="5765800"/>
          </a:xfrm>
        </p:spPr>
        <p:txBody>
          <a:bodyPr>
            <a:normAutofit/>
          </a:bodyPr>
          <a:p>
            <a:pPr algn="l">
              <a:lnSpc>
                <a:spcPct val="150000"/>
              </a:lnSpc>
            </a:pPr>
            <a:r>
              <a:rPr lang="en-US" altLang="zh-CN" sz="2800" b="1">
                <a:solidFill>
                  <a:srgbClr val="FF0000"/>
                </a:solidFill>
                <a:latin typeface="仿宋" panose="02010609060101010101" charset="-122"/>
                <a:ea typeface="仿宋" panose="02010609060101010101" charset="-122"/>
                <a:cs typeface="仿宋" panose="02010609060101010101" charset="-122"/>
              </a:rPr>
              <a:t>2</a:t>
            </a:r>
            <a:r>
              <a:rPr lang="zh-CN" altLang="zh-CN" sz="2800" b="1">
                <a:solidFill>
                  <a:srgbClr val="FF0000"/>
                </a:solidFill>
                <a:latin typeface="仿宋" panose="02010609060101010101" charset="-122"/>
                <a:ea typeface="仿宋" panose="02010609060101010101" charset="-122"/>
                <a:cs typeface="仿宋" panose="02010609060101010101" charset="-122"/>
              </a:rPr>
              <a:t>、宣传思想文化工作面临新形势新任务</a:t>
            </a:r>
            <a:br>
              <a:rPr lang="zh-CN" altLang="zh-CN" sz="2800">
                <a:solidFill>
                  <a:srgbClr val="FF0000"/>
                </a:solidFill>
                <a:latin typeface="仿宋" panose="02010609060101010101" charset="-122"/>
                <a:ea typeface="仿宋" panose="02010609060101010101" charset="-122"/>
                <a:cs typeface="仿宋" panose="02010609060101010101" charset="-122"/>
              </a:rPr>
            </a:br>
            <a:r>
              <a:rPr lang="en-US" altLang="zh-CN" sz="2800">
                <a:solidFill>
                  <a:srgbClr val="FF0000"/>
                </a:solidFill>
                <a:latin typeface="仿宋" panose="02010609060101010101" charset="-122"/>
                <a:ea typeface="仿宋" panose="02010609060101010101" charset="-122"/>
                <a:cs typeface="仿宋" panose="02010609060101010101" charset="-122"/>
              </a:rPr>
              <a:t>   </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3</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）面临着用党的创新理论武装全党、教育人民这个首要政治任务。（</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4</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）中国式现代化是物质文明和精神文明相协调的现代化。现代化包括人的精神的</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现代化。（</a:t>
            </a:r>
            <a:r>
              <a:rPr lang="en-US" altLang="zh-CN" sz="2800">
                <a:solidFill>
                  <a:srgbClr val="FF0000"/>
                </a:solidFill>
                <a:latin typeface="仿宋" panose="02010609060101010101" charset="-122"/>
                <a:ea typeface="仿宋" panose="02010609060101010101" charset="-122"/>
                <a:cs typeface="仿宋" panose="02010609060101010101" charset="-122"/>
                <a:sym typeface="+mn-ea"/>
              </a:rPr>
              <a:t>5</a:t>
            </a:r>
            <a:r>
              <a:rPr lang="zh-CN" altLang="en-US" sz="2800">
                <a:solidFill>
                  <a:srgbClr val="FF0000"/>
                </a:solidFill>
                <a:latin typeface="仿宋" panose="02010609060101010101" charset="-122"/>
                <a:ea typeface="仿宋" panose="02010609060101010101" charset="-122"/>
                <a:cs typeface="仿宋" panose="02010609060101010101" charset="-122"/>
                <a:sym typeface="+mn-ea"/>
              </a:rPr>
              <a:t>）社会主要矛盾表现为人民美好生活需要与不充分不发展的之间的矛盾。美好生活需要内蕴着精神需要的不断提升。</a:t>
            </a:r>
            <a:br>
              <a:rPr lang="zh-CN" altLang="zh-CN" sz="2800">
                <a:solidFill>
                  <a:srgbClr val="FF0000"/>
                </a:solidFill>
                <a:latin typeface="仿宋" panose="02010609060101010101" charset="-122"/>
                <a:ea typeface="仿宋" panose="02010609060101010101" charset="-122"/>
                <a:cs typeface="仿宋" panose="02010609060101010101" charset="-122"/>
              </a:rPr>
            </a:br>
            <a:endParaRPr lang="zh-CN" altLang="zh-CN" sz="2800">
              <a:solidFill>
                <a:srgbClr val="FF0000"/>
              </a:solidFill>
              <a:latin typeface="仿宋" panose="02010609060101010101" charset="-122"/>
              <a:ea typeface="仿宋" panose="02010609060101010101" charset="-122"/>
              <a:cs typeface="仿宋" panose="02010609060101010101" charset="-122"/>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1.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1.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9.xml><?xml version="1.0" encoding="utf-8"?>
<p:tagLst xmlns:p="http://schemas.openxmlformats.org/presentationml/2006/main">
  <p:tag name="commondata" val="eyJoZGlkIjoiOTlhZjZmNDI3NDEyOTJiMDU2ZmEzNDA0YTgwMmE4ZmIifQ=="/>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1.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1.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2.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6.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7.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8.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9.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4228</Words>
  <Application>WPS 演示</Application>
  <PresentationFormat>宽屏</PresentationFormat>
  <Paragraphs>56</Paragraphs>
  <Slides>28</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28</vt:i4>
      </vt:variant>
    </vt:vector>
  </HeadingPairs>
  <TitlesOfParts>
    <vt:vector size="37" baseType="lpstr">
      <vt:lpstr>Arial</vt:lpstr>
      <vt:lpstr>宋体</vt:lpstr>
      <vt:lpstr>Wingdings</vt:lpstr>
      <vt:lpstr>Wingdings</vt:lpstr>
      <vt:lpstr>仿宋</vt:lpstr>
      <vt:lpstr>微软雅黑</vt:lpstr>
      <vt:lpstr>Arial Unicode MS</vt:lpstr>
      <vt:lpstr>Calibri</vt:lpstr>
      <vt:lpstr>WPS</vt:lpstr>
      <vt:lpstr>导论   一、习近平文化思想的时代背景 二、习近平文化思想的理论贡献 三、习近平文化思想的现实意义 四、学习本课程的意义和方法</vt:lpstr>
      <vt:lpstr> 一、习近平文化思想的时代背景 </vt:lpstr>
      <vt:lpstr>1、习近平文化思想的概念提出       2023年10月7日至8日，全国宣传思想文化工作会议在北京召开。习近平总书记对会议做出了重要指示。会议传达学习了习近平总书记的重要指示。该次会议最重要的成果就是首次提出了“习近平文化思想”。会议认为，“习近平总书记在新时代文化建设方面的新思想新观点新论断，内涵十分丰富、论述极为深刻，是新时代党领导文化建设实践经验的理论总结，丰富和发展了马克思主义文化理论，构成了习近平新时代中国特色社会主义思想的文化篇，形成了习近平文化思想。”      </vt:lpstr>
      <vt:lpstr> 1、习近平文化思想的概念提出     习近平总书记重要指示指出，“宣传思想文化工作事关党的前途命运，事关国家长治久安，事关民族凝聚力和向心力，是一项极端重要的工作”、“坚定文化自信，秉持开放包容，坚持守正创新，为全面建设社会主义现代化国家，全面推进中华民族伟大复兴提供坚强思想保证、强大精神力量、有利文化条件。”        </vt:lpstr>
      <vt:lpstr>1、习近平文化思想的概念提出     文化概念主要集中表现为精神、思想、意识、价值观念等方面的内涵，即，狭义文化概念，而不是包括物质文明、制度文明、精神文明在内的广义文化概念。 </vt:lpstr>
      <vt:lpstr>1、习近平文化思想的概念提出     习近平总书记指出，“1987年，在中国陕西的法门寺，地宫中出土了20件美轮美奂的琉璃器，这是唐代传入中国的东罗马和伊斯兰的琉璃器。我在欣赏这些域外文物时，一直在思考一个问题，就是对待不同文明，不能只满足于欣赏它们产生的精美物件，更应该去领略其中包含的人文精神；不能只满足于领略它们对以往人们生活的艺术表现，更应该让其中蕴藏的精神鲜活起来。”     物质文明的真正价值在于其所蕴含的精神、价值观、思想、意义等等。</vt:lpstr>
      <vt:lpstr>2、宣传思想文化工作面临新形势新任务    （1）世界百年未有之大变局加速演进，中华民族伟大复兴进入关键时期，战略机遇和风险挑战并存。当前，世界之变、时代之变、历史之变正以前所未有的方式展开，人类社会走到了关键当口，世界历史发展演进亟需拨开迷雾，中国愈加需要在世界舞台中树立起鲜明的文化旗帜。同时，随着文化在国际政治格局中的影响和地位不断提升，文化—文明日益成为全球战略格局中的一条重要轴线。在波诡云谲的国际局势和世界舞台上多元文化价值的激烈交锋中，文化从边缘和幕后走到了历史的前台。中国特色社会主义进入新时代，习近平总书记准确把握世界范围内思想文化相互激荡、我国社会思想观念深刻变化的趋势，提出了一系列新思想新观点新论断，展现出强烈的现实关怀和理论创新品格。</vt:lpstr>
      <vt:lpstr>2、宣传思想文化工作面临新形势新任务    （2）推动文化繁荣、建设文化强国、建设中华民族现代文明这一新的文化使命。担负起新的文化使命，是时代赋予我们的责任。因为文化是民族生存和发展的重要力量。在新征程中，新的文化使命是中国式现代化建设和中华民族伟大复兴所不可或缺的精神力量，也是全面建成社会主义现代化和中华民族伟大复兴的重要组成部分。 </vt:lpstr>
      <vt:lpstr>2、宣传思想文化工作面临新形势新任务    （3）面临着用党的创新理论武装全党、教育人民这个首要政治任务。（4）中国式现代化是物质文明和精神文明相协调的现代化。现代化包括人的精神的现代化。（5）社会主要矛盾表现为人民美好生活需要与不充分不发展的之间的矛盾。美好生活需要内蕴着精神需要的不断提升。 </vt:lpstr>
      <vt:lpstr>                      二、习近平文化思想的理论贡献     作为新时代党领导文化建设实践经验的理论总结，习近平文化思想科学运用马克思主义立场观点方法，系统研究并回答了宣传思想文化工作一系列重大理论和实践问题，构成了习近平新时代中国特色社会主义思想的文化篇，标志着我们党对中国特色社会主义文化建设规律的认识达到了新高度，开辟了马克思主义文化理论发展新境界，为丰富和发展马克思主义文化理论作出了中国的原创性贡献。</vt:lpstr>
      <vt:lpstr>                      二、习近平文化思想的理论贡献     作为新时代党领导文化建设实践经验的理论总结，习近平文化思想科学运用马克思主义立场观点方法，系统研究并回答了宣传思想文化工作一系列重大理论和实践问题，构成了习近平新时代中国特色社会主义思想的文化篇，标志着我们党对中国特色社会主义文化建设规律的认识达到了新高度，开辟了马克思主义文化理论发展新境界，为丰富和发展马克思主义文化理论作出了中国的原创性贡献。</vt:lpstr>
      <vt:lpstr> 1、丰富和发展了马克思主义文化理论    （1）坚持经济基础和上层建筑辩证关系原理，充分发挥思想文化不可替代的重要作用，强调没有高度文化自信、没有文化繁荣兴盛就没有中华民族伟大复兴；坚定中国特色社会主义道路自信、理论自信、制度自信，说到底是要坚定文化自信；文化自信就来自我们的文化主体性，是事关民族精神独立性的大问题，是马克思关于社会意识具有相对独立性，并且对社会存在产生反作用的原理的生动运用。</vt:lpstr>
      <vt:lpstr> 1、丰富和发展了马克思主义文化理论    （2）坚持鲜明的人民立场和群众观点，提出要把满足人民精神文化需求作为出发点和落脚点，尊重人民主体地位，解决好“为了谁、依靠谁、我是谁”这个根本问题，为广大人民群众提供更丰富、更有营养的精神食粮，增强人民群众文化获得感、幸福感，是马克思人民群众是历史创造者的原理的当代发展和生动运用。</vt:lpstr>
      <vt:lpstr> 1、丰富和发展了马克思主义文化理论    （3）坚持文化和文明的世界性，提出弘扬全人类共同价值，尊重世界文明多样性，强调文明交流互鉴是推动人类文明进步和世界和平发展的重要动力，创造人类文明新形态，打造中华民族现代文明，构建人类命运共同体等等。这些重大思想、重大创新、重大发展，深刻揭示了社会主义文化建设带有普遍性的内在规律，开辟了马克思主义文化理论的新境界，在马克思主义理论发展史上具有开创性、标志性的重大意义，是对马克思世界历史理论的创新和生动运用。</vt:lpstr>
      <vt:lpstr> 1、丰富和发展了马克思主义文化理论    （4）坚持人的全面发展和社会全面进步，提出中国特色社会主义是物质文明和精神文明全面发展的社会主义，中国式现代化是物质文明和精神文明相协调的现代化，物质富足、精神富有是社会主义现代化的根本要求。</vt:lpstr>
      <vt:lpstr> 2、构成了习近平新时代中国特色社会主义思想的文化篇    习近平总书记明确指出：“新时代中国特色社会主义思想是一个完整体系，由若干组成部分共同构成，如经济思想、法治思想、生态文明思想、强军思想、外交思想，要进一步丰富和发展。随着实践进程的深化，党的理论创新成果会越来越丰富。”</vt:lpstr>
      <vt:lpstr> 2、构成了习近平新时代中国特色社会主义思想的文化篇    （1）习近平新时代中国特色社会主义思想的科学内涵。“十个明确”、“十四个坚持”、“十三个方面成就”构成其主要内容，“六个必须坚持”（必须坚持人民至上、自信自立、守正创新、问题导向、系统观念、胸怀天下）形成其世界观方法论，各领域的思想都是其有机组成部分，构成其无比丰富且不断发展的内容，共同推动整个理论体系的不断丰富完善。</vt:lpstr>
      <vt:lpstr> 2、构成了习近平新时代中国特色社会主义思想的文化篇    （2）习近平文化思想涵盖文化领导权、精神文明建设、文化发展道路、新的文化使命、文化主体性、培育和践行社会主义核心价值观、舆论主导权、人民文化权益、文化传承发展、国家文化软实力、文明交流互鉴等方面的重要内容。习近平文化思想既蕴含“六个必须坚持”等立场观点方法，也包括重大理论观点上的创新突破，又有文化工作布局上的部署要求，构成了明体达用、体用贯通，理论与实践相结合、认识论与方法论相统一的思想体系。</vt:lpstr>
      <vt:lpstr> 3、对社会主义文化建设规律的认识达到新高度 （1）文化关乎国本、国运，必须坚持党对文化的领导权；（2）物质富足、精神富有是社会主义现代化的根本要求；（3）“两个结合”明确了社会主义文化发展道路；（4）阐明了新时代新的文化使命：推动文化繁荣、建设文化强国、建设中华民族现代文明；（5）文化自信就来自于我们的文化主体性；</vt:lpstr>
      <vt:lpstr> 3、对社会主义文化建设规律的认识达到新高度 （6） 社会主义核心价值观是全体人民的共同价值追求；（7）数字化、网络化、智能化时代的舆论主导权的把握；（8）坚持文化发展为了人民、文化发展依靠人民、文化发展成果由人民共享；（9）不断激活文化遗产蕴含的创新创造基因；（10）构建中国话语和中国叙事体系，提升国家文化软实力；（11）促进文明交流互鉴，丰富世界文明百花园。</vt:lpstr>
      <vt:lpstr>            三、习近平文化思想的现实意义  </vt:lpstr>
      <vt:lpstr>  1、明体达用、体用贯通，明确了新时代文化建设的路线图和任务书。    习近平文化思想标志着我们党对中国特色社会主义文化建设规律的认识达到了新高度，表明我们党的历史自信、文化自信达到了新高度，并在我国社会主义文化建设中展现出了强大伟力，为做好新时代新征程宣传思想文化工作、担负起新的文化使命提供了强大思想武器和科学行动指南。 </vt:lpstr>
      <vt:lpstr>   2、习近平文化思想的提出，展现出文化建设之于中华民族伟大复兴的战略意义，回应了“中国以什么样的气象和姿态走近世界舞台中央”的重要课题和“世界怎么了、我们怎么办”的时代之问，为徘徊于历史十字路口的人类文明提供了中国智慧与方向启示。 </vt:lpstr>
      <vt:lpstr>       2、习近平文化思想的提出，展现出文化建设之于中华民族伟大复兴的战略意义，回应了“中国以什么样的气象和姿态走近世界舞台中央”的重要课题和“世界怎么了、我们怎么办”的时代之问，为徘徊于历史十字路口的人类文明提供了中国智慧与方向启示。 </vt:lpstr>
      <vt:lpstr>四、学习本课程的意义、方法</vt:lpstr>
      <vt:lpstr>1、学习本课程的意义 （1）有助于大学生把握和理解习近平文化思想的基本概念、基本原理、基本体系。 （2）有助于帮助大学生学会运用习近平文化思想分析国际国内文化现象和文化问题。 （3）有助于提高大学生的人文素养。 （4）有助于帮助大学生树立正确的世界观人生观价值观。</vt:lpstr>
      <vt:lpstr>2、学习本课程的方法 （1）与研读马克思主义经典著作结合起来。 （2）同研究重大理论与实践问题结合起来。 （3）同提高人文素养和思维能力结合起来。</vt:lpstr>
      <vt:lpstr>谢   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小河流沙</cp:lastModifiedBy>
  <cp:revision>210</cp:revision>
  <dcterms:created xsi:type="dcterms:W3CDTF">2019-06-19T02:08:00Z</dcterms:created>
  <dcterms:modified xsi:type="dcterms:W3CDTF">2024-07-31T22:01:04Z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2714BC2042754196817988410A36725A</vt:lpwstr>
  </property>
</Properties>
</file>