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92" r:id="rId3"/>
    <p:sldId id="257" r:id="rId4"/>
    <p:sldId id="258" r:id="rId5"/>
    <p:sldId id="262" r:id="rId6"/>
    <p:sldId id="263" r:id="rId7"/>
    <p:sldId id="265" r:id="rId8"/>
    <p:sldId id="272" r:id="rId9"/>
    <p:sldId id="281" r:id="rId10"/>
    <p:sldId id="282" r:id="rId11"/>
    <p:sldId id="271" r:id="rId12"/>
    <p:sldId id="283" r:id="rId13"/>
    <p:sldId id="293" r:id="rId14"/>
    <p:sldId id="295" r:id="rId15"/>
    <p:sldId id="294" r:id="rId16"/>
    <p:sldId id="260" r:id="rId17"/>
    <p:sldId id="268" r:id="rId18"/>
    <p:sldId id="266" r:id="rId19"/>
    <p:sldId id="269" r:id="rId20"/>
    <p:sldId id="267" r:id="rId21"/>
    <p:sldId id="270" r:id="rId22"/>
    <p:sldId id="296" r:id="rId23"/>
    <p:sldId id="261" r:id="rId24"/>
  </p:sldIdLst>
  <p:sldSz cx="12192000" cy="6858000"/>
  <p:notesSz cx="6858000" cy="9144000"/>
  <p:custDataLst>
    <p:tags r:id="rId2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4" d="100"/>
          <a:sy n="94" d="100"/>
        </p:scale>
        <p:origin x="64" y="408"/>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slideMaster" Target="../slideMasters/slideMaster1.xml"/><Relationship Id="rId5" Type="http://schemas.openxmlformats.org/officeDocument/2006/relationships/tags" Target="../tags/tag12.xml"/><Relationship Id="rId4" Type="http://schemas.openxmlformats.org/officeDocument/2006/relationships/tags" Target="../tags/tag11.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5" Type="http://schemas.openxmlformats.org/officeDocument/2006/relationships/slideMaster" Target="../slideMasters/slideMaster1.xml"/><Relationship Id="rId4" Type="http://schemas.openxmlformats.org/officeDocument/2006/relationships/tags" Target="../tags/tag5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slideMaster" Target="../slideMasters/slideMaster1.xml"/><Relationship Id="rId5" Type="http://schemas.openxmlformats.org/officeDocument/2006/relationships/tags" Target="../tags/tag63.xml"/><Relationship Id="rId4" Type="http://schemas.openxmlformats.org/officeDocument/2006/relationships/tags" Target="../tags/tag6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slideMaster" Target="../slideMasters/slideMaster1.xml"/><Relationship Id="rId5" Type="http://schemas.openxmlformats.org/officeDocument/2006/relationships/tags" Target="../tags/tag17.xml"/><Relationship Id="rId4" Type="http://schemas.openxmlformats.org/officeDocument/2006/relationships/tags" Target="../tags/tag16.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slideMaster" Target="../slideMasters/slideMaster1.xml"/><Relationship Id="rId5" Type="http://schemas.openxmlformats.org/officeDocument/2006/relationships/tags" Target="../tags/tag22.xml"/><Relationship Id="rId4" Type="http://schemas.openxmlformats.org/officeDocument/2006/relationships/tags" Target="../tags/tag2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5.xml"/><Relationship Id="rId7"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tags" Target="../tags/tag28.xml"/><Relationship Id="rId5" Type="http://schemas.openxmlformats.org/officeDocument/2006/relationships/tags" Target="../tags/tag27.xml"/><Relationship Id="rId4" Type="http://schemas.openxmlformats.org/officeDocument/2006/relationships/tags" Target="../tags/tag26.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6.xml"/><Relationship Id="rId3" Type="http://schemas.openxmlformats.org/officeDocument/2006/relationships/tags" Target="../tags/tag31.xml"/><Relationship Id="rId7" Type="http://schemas.openxmlformats.org/officeDocument/2006/relationships/tags" Target="../tags/tag35.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tags" Target="../tags/tag34.xml"/><Relationship Id="rId5" Type="http://schemas.openxmlformats.org/officeDocument/2006/relationships/tags" Target="../tags/tag33.xml"/><Relationship Id="rId4" Type="http://schemas.openxmlformats.org/officeDocument/2006/relationships/tags" Target="../tags/tag32.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slideMaster" Target="../slideMasters/slideMaster1.xml"/><Relationship Id="rId4" Type="http://schemas.openxmlformats.org/officeDocument/2006/relationships/tags" Target="../tags/tag40.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6.xml"/><Relationship Id="rId7" Type="http://schemas.openxmlformats.org/officeDocument/2006/relationships/slideMaster" Target="../slideMasters/slideMaster1.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tags" Target="../tags/tag49.xml"/><Relationship Id="rId5" Type="http://schemas.openxmlformats.org/officeDocument/2006/relationships/tags" Target="../tags/tag48.xml"/><Relationship Id="rId4" Type="http://schemas.openxmlformats.org/officeDocument/2006/relationships/tags" Target="../tags/tag47.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slideMaster" Target="../slideMasters/slideMaster1.xml"/><Relationship Id="rId5" Type="http://schemas.openxmlformats.org/officeDocument/2006/relationships/tags" Target="../tags/tag54.xml"/><Relationship Id="rId4" Type="http://schemas.openxmlformats.org/officeDocument/2006/relationships/tags" Target="../tags/tag5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2024/8/29</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2024/8/29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2024/8/29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a:t>单击此处编辑标题</a:t>
            </a:r>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2024/8/29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2024/8/29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2024/8/29</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单击此处编辑文本</a:t>
            </a:r>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2024/8/29</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2024/8/29</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2024/8/29</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2024/8/29</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a:t>单击此处编辑标题</a:t>
            </a:r>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2024/8/29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18" Type="http://schemas.openxmlformats.org/officeDocument/2006/relationships/tags" Target="../tags/tag7.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tags" Target="../tags/tag5.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4.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2024/8/29</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5.xml"/><Relationship Id="rId1" Type="http://schemas.openxmlformats.org/officeDocument/2006/relationships/tags" Target="../tags/tag64.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3.xml"/><Relationship Id="rId1" Type="http://schemas.openxmlformats.org/officeDocument/2006/relationships/tags" Target="../tags/tag82.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5.xml"/><Relationship Id="rId1" Type="http://schemas.openxmlformats.org/officeDocument/2006/relationships/tags" Target="../tags/tag84.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7.xml"/><Relationship Id="rId1" Type="http://schemas.openxmlformats.org/officeDocument/2006/relationships/tags" Target="../tags/tag86.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9.xml"/><Relationship Id="rId1" Type="http://schemas.openxmlformats.org/officeDocument/2006/relationships/tags" Target="../tags/tag88.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1.xml"/><Relationship Id="rId1" Type="http://schemas.openxmlformats.org/officeDocument/2006/relationships/tags" Target="../tags/tag90.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7.xml"/><Relationship Id="rId1" Type="http://schemas.openxmlformats.org/officeDocument/2006/relationships/tags" Target="../tags/tag96.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9.xml"/><Relationship Id="rId1" Type="http://schemas.openxmlformats.org/officeDocument/2006/relationships/tags" Target="../tags/tag98.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01.xml"/><Relationship Id="rId1" Type="http://schemas.openxmlformats.org/officeDocument/2006/relationships/tags" Target="../tags/tag100.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7.xml"/><Relationship Id="rId1" Type="http://schemas.openxmlformats.org/officeDocument/2006/relationships/tags" Target="../tags/tag66.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03.xml"/><Relationship Id="rId1" Type="http://schemas.openxmlformats.org/officeDocument/2006/relationships/tags" Target="../tags/tag102.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05.xml"/><Relationship Id="rId1" Type="http://schemas.openxmlformats.org/officeDocument/2006/relationships/tags" Target="../tags/tag104.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07.xml"/><Relationship Id="rId1" Type="http://schemas.openxmlformats.org/officeDocument/2006/relationships/tags" Target="../tags/tag106.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09.xml"/><Relationship Id="rId1" Type="http://schemas.openxmlformats.org/officeDocument/2006/relationships/tags" Target="../tags/tag108.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9.xml"/><Relationship Id="rId1" Type="http://schemas.openxmlformats.org/officeDocument/2006/relationships/tags" Target="../tags/tag68.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1.xml"/><Relationship Id="rId1" Type="http://schemas.openxmlformats.org/officeDocument/2006/relationships/tags" Target="../tags/tag70.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3.xml"/><Relationship Id="rId1" Type="http://schemas.openxmlformats.org/officeDocument/2006/relationships/tags" Target="../tags/tag7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5.xml"/><Relationship Id="rId1" Type="http://schemas.openxmlformats.org/officeDocument/2006/relationships/tags" Target="../tags/tag74.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7.xml"/><Relationship Id="rId1" Type="http://schemas.openxmlformats.org/officeDocument/2006/relationships/tags" Target="../tags/tag76.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9.xml"/><Relationship Id="rId1" Type="http://schemas.openxmlformats.org/officeDocument/2006/relationships/tags" Target="../tags/tag7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1.xml"/><Relationship Id="rId1" Type="http://schemas.openxmlformats.org/officeDocument/2006/relationships/tags" Target="../tags/tag8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normAutofit/>
          </a:bodyPr>
          <a:lstStyle/>
          <a:p>
            <a:r>
              <a:rPr lang="zh-CN" altLang="en-US" sz="5400" b="1" dirty="0">
                <a:solidFill>
                  <a:srgbClr val="FF0000"/>
                </a:solidFill>
                <a:latin typeface="仿宋" panose="02010609060101010101" charset="-122"/>
                <a:ea typeface="仿宋" panose="02010609060101010101" charset="-122"/>
              </a:rPr>
              <a:t>第四章 </a:t>
            </a:r>
            <a:r>
              <a:rPr lang="zh-CN" altLang="zh-CN" sz="5400" b="1" dirty="0">
                <a:solidFill>
                  <a:srgbClr val="FF0000"/>
                </a:solidFill>
                <a:latin typeface="仿宋" panose="02010609060101010101" charset="-122"/>
                <a:ea typeface="仿宋" panose="02010609060101010101" charset="-122"/>
              </a:rPr>
              <a:t>担负起新的文化使命</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977265" y="125730"/>
            <a:ext cx="10872470" cy="6391275"/>
          </a:xfrm>
        </p:spPr>
        <p:txBody>
          <a:bodyPr>
            <a:normAutofit/>
          </a:bodyPr>
          <a:lstStyle/>
          <a:p>
            <a:pPr algn="l">
              <a:lnSpc>
                <a:spcPct val="150000"/>
              </a:lnSpc>
            </a:pPr>
            <a:r>
              <a:rPr lang="en-US" altLang="zh-CN" sz="3600" b="1">
                <a:solidFill>
                  <a:srgbClr val="FF0000"/>
                </a:solidFill>
                <a:latin typeface="仿宋" panose="02010609060101010101" charset="-122"/>
                <a:ea typeface="仿宋" panose="02010609060101010101" charset="-122"/>
              </a:rPr>
              <a:t>3</a:t>
            </a:r>
            <a:r>
              <a:rPr lang="zh-CN" altLang="en-US" sz="3600" b="1">
                <a:solidFill>
                  <a:srgbClr val="FF0000"/>
                </a:solidFill>
                <a:latin typeface="仿宋" panose="02010609060101010101" charset="-122"/>
                <a:ea typeface="仿宋" panose="02010609060101010101" charset="-122"/>
              </a:rPr>
              <a:t>、丰富人民精神世界，中国式现代化才会成色更足、底色更暖。</a:t>
            </a:r>
            <a:br>
              <a:rPr lang="zh-CN" altLang="en-US" sz="3600" b="1">
                <a:solidFill>
                  <a:srgbClr val="FF0000"/>
                </a:solidFill>
                <a:latin typeface="仿宋" panose="02010609060101010101" charset="-122"/>
                <a:ea typeface="仿宋" panose="02010609060101010101" charset="-122"/>
              </a:rPr>
            </a:br>
            <a:r>
              <a:rPr lang="en-US" altLang="zh-CN" sz="3600" b="1">
                <a:solidFill>
                  <a:srgbClr val="FF0000"/>
                </a:solidFill>
                <a:latin typeface="仿宋" panose="02010609060101010101" charset="-122"/>
                <a:ea typeface="仿宋" panose="02010609060101010101" charset="-122"/>
              </a:rPr>
              <a:t>   </a:t>
            </a:r>
            <a:r>
              <a:rPr lang="zh-CN" altLang="en-US" sz="3600">
                <a:solidFill>
                  <a:srgbClr val="FF0000"/>
                </a:solidFill>
                <a:latin typeface="仿宋" panose="02010609060101010101" charset="-122"/>
                <a:ea typeface="仿宋" panose="02010609060101010101" charset="-122"/>
              </a:rPr>
              <a:t>（</a:t>
            </a:r>
            <a:r>
              <a:rPr lang="en-US" altLang="zh-CN" sz="3600">
                <a:solidFill>
                  <a:srgbClr val="FF0000"/>
                </a:solidFill>
                <a:latin typeface="仿宋" panose="02010609060101010101" charset="-122"/>
                <a:ea typeface="仿宋" panose="02010609060101010101" charset="-122"/>
              </a:rPr>
              <a:t>1</a:t>
            </a:r>
            <a:r>
              <a:rPr lang="zh-CN" altLang="en-US" sz="3600">
                <a:solidFill>
                  <a:srgbClr val="FF0000"/>
                </a:solidFill>
                <a:latin typeface="仿宋" panose="02010609060101010101" charset="-122"/>
                <a:ea typeface="仿宋" panose="02010609060101010101" charset="-122"/>
              </a:rPr>
              <a:t>）为人民群众提供丰富的</a:t>
            </a:r>
            <a:r>
              <a:rPr lang="zh-CN" altLang="en-US" sz="3600" b="1">
                <a:solidFill>
                  <a:srgbClr val="FF0000"/>
                </a:solidFill>
                <a:latin typeface="仿宋" panose="02010609060101010101" charset="-122"/>
                <a:ea typeface="仿宋" panose="02010609060101010101" charset="-122"/>
              </a:rPr>
              <a:t>精神食粮</a:t>
            </a:r>
            <a:r>
              <a:rPr lang="zh-CN" altLang="en-US" sz="3600">
                <a:solidFill>
                  <a:srgbClr val="FF0000"/>
                </a:solidFill>
                <a:latin typeface="仿宋" panose="02010609060101010101" charset="-122"/>
                <a:ea typeface="仿宋" panose="02010609060101010101" charset="-122"/>
              </a:rPr>
              <a:t>。如，生产更多更好的文化产品；（</a:t>
            </a:r>
            <a:r>
              <a:rPr lang="en-US" altLang="zh-CN" sz="3600">
                <a:solidFill>
                  <a:srgbClr val="FF0000"/>
                </a:solidFill>
                <a:latin typeface="仿宋" panose="02010609060101010101" charset="-122"/>
                <a:ea typeface="仿宋" panose="02010609060101010101" charset="-122"/>
              </a:rPr>
              <a:t>2</a:t>
            </a:r>
            <a:r>
              <a:rPr lang="zh-CN" altLang="en-US" sz="3600">
                <a:solidFill>
                  <a:srgbClr val="FF0000"/>
                </a:solidFill>
                <a:latin typeface="仿宋" panose="02010609060101010101" charset="-122"/>
                <a:ea typeface="仿宋" panose="02010609060101010101" charset="-122"/>
              </a:rPr>
              <a:t>）让人民享有更加充实、更为丰富、更高质量的</a:t>
            </a:r>
            <a:r>
              <a:rPr lang="zh-CN" altLang="en-US" sz="3600" b="1">
                <a:solidFill>
                  <a:srgbClr val="FF0000"/>
                </a:solidFill>
                <a:latin typeface="仿宋" panose="02010609060101010101" charset="-122"/>
                <a:ea typeface="仿宋" panose="02010609060101010101" charset="-122"/>
              </a:rPr>
              <a:t>精神文化生活</a:t>
            </a:r>
            <a:r>
              <a:rPr lang="zh-CN" altLang="en-US" sz="3600">
                <a:solidFill>
                  <a:srgbClr val="FF0000"/>
                </a:solidFill>
                <a:latin typeface="仿宋" panose="02010609060101010101" charset="-122"/>
                <a:ea typeface="仿宋" panose="02010609060101010101" charset="-122"/>
              </a:rPr>
              <a:t>；（</a:t>
            </a:r>
            <a:r>
              <a:rPr lang="en-US" altLang="zh-CN" sz="3600">
                <a:solidFill>
                  <a:srgbClr val="FF0000"/>
                </a:solidFill>
                <a:latin typeface="仿宋" panose="02010609060101010101" charset="-122"/>
                <a:ea typeface="仿宋" panose="02010609060101010101" charset="-122"/>
              </a:rPr>
              <a:t>3</a:t>
            </a:r>
            <a:r>
              <a:rPr lang="zh-CN" altLang="en-US" sz="3600">
                <a:solidFill>
                  <a:srgbClr val="FF0000"/>
                </a:solidFill>
                <a:latin typeface="仿宋" panose="02010609060101010101" charset="-122"/>
                <a:ea typeface="仿宋" panose="02010609060101010101" charset="-122"/>
              </a:rPr>
              <a:t>）满足人民的</a:t>
            </a:r>
            <a:r>
              <a:rPr lang="zh-CN" altLang="en-US" sz="3600" b="1">
                <a:solidFill>
                  <a:srgbClr val="FF0000"/>
                </a:solidFill>
                <a:latin typeface="仿宋" panose="02010609060101010101" charset="-122"/>
                <a:ea typeface="仿宋" panose="02010609060101010101" charset="-122"/>
              </a:rPr>
              <a:t>精神需求</a:t>
            </a:r>
            <a:r>
              <a:rPr lang="zh-CN" altLang="en-US" sz="3600">
                <a:solidFill>
                  <a:srgbClr val="FF0000"/>
                </a:solidFill>
                <a:latin typeface="仿宋" panose="02010609060101010101" charset="-122"/>
                <a:ea typeface="仿宋" panose="02010609060101010101" charset="-122"/>
              </a:rPr>
              <a:t>、开阔人民的</a:t>
            </a:r>
            <a:r>
              <a:rPr lang="zh-CN" altLang="en-US" sz="3600" b="1">
                <a:solidFill>
                  <a:srgbClr val="FF0000"/>
                </a:solidFill>
                <a:latin typeface="仿宋" panose="02010609060101010101" charset="-122"/>
                <a:ea typeface="仿宋" panose="02010609060101010101" charset="-122"/>
              </a:rPr>
              <a:t>精神空间</a:t>
            </a:r>
            <a:r>
              <a:rPr lang="zh-CN" altLang="en-US" sz="3600">
                <a:solidFill>
                  <a:srgbClr val="FF0000"/>
                </a:solidFill>
                <a:latin typeface="仿宋" panose="02010609060101010101" charset="-122"/>
                <a:ea typeface="仿宋" panose="02010609060101010101" charset="-122"/>
              </a:rPr>
              <a:t>、增进人民的</a:t>
            </a:r>
            <a:r>
              <a:rPr lang="zh-CN" altLang="en-US" sz="3600" b="1">
                <a:solidFill>
                  <a:srgbClr val="FF0000"/>
                </a:solidFill>
                <a:latin typeface="仿宋" panose="02010609060101010101" charset="-122"/>
                <a:ea typeface="仿宋" panose="02010609060101010101" charset="-122"/>
              </a:rPr>
              <a:t>精神力量</a:t>
            </a:r>
            <a:r>
              <a:rPr lang="zh-CN" altLang="en-US" sz="3600">
                <a:solidFill>
                  <a:srgbClr val="FF0000"/>
                </a:solidFill>
                <a:latin typeface="仿宋" panose="02010609060101010101" charset="-122"/>
                <a:ea typeface="仿宋" panose="02010609060101010101" charset="-122"/>
              </a:rPr>
              <a:t>。</a:t>
            </a: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677035" y="1205230"/>
            <a:ext cx="9003030" cy="3688080"/>
          </a:xfrm>
        </p:spPr>
        <p:txBody>
          <a:bodyPr>
            <a:normAutofit fontScale="90000"/>
          </a:bodyPr>
          <a:lstStyle/>
          <a:p>
            <a:pPr algn="l">
              <a:lnSpc>
                <a:spcPct val="150000"/>
              </a:lnSpc>
            </a:pPr>
            <a:r>
              <a:rPr lang="en-US" altLang="zh-CN" sz="3600" b="1" dirty="0">
                <a:solidFill>
                  <a:srgbClr val="FF0000"/>
                </a:solidFill>
                <a:latin typeface="仿宋" panose="02010609060101010101" charset="-122"/>
                <a:ea typeface="仿宋" panose="02010609060101010101" charset="-122"/>
              </a:rPr>
              <a:t>  </a:t>
            </a:r>
            <a:r>
              <a:rPr lang="zh-CN" altLang="zh-CN" sz="3600" b="1" dirty="0">
                <a:solidFill>
                  <a:srgbClr val="FF0000"/>
                </a:solidFill>
                <a:latin typeface="仿宋" panose="02010609060101010101" charset="-122"/>
                <a:ea typeface="仿宋" panose="02010609060101010101" charset="-122"/>
              </a:rPr>
              <a:t>三、新的文化使命指明中华文化前进方向</a:t>
            </a:r>
            <a:br>
              <a:rPr lang="zh-CN" altLang="zh-CN" sz="3600" b="1" dirty="0">
                <a:solidFill>
                  <a:srgbClr val="FF0000"/>
                </a:solidFill>
                <a:latin typeface="仿宋" panose="02010609060101010101" charset="-122"/>
                <a:ea typeface="仿宋" panose="02010609060101010101" charset="-122"/>
              </a:rPr>
            </a:br>
            <a:br>
              <a:rPr lang="zh-CN" altLang="zh-CN" sz="3600" b="1" dirty="0">
                <a:solidFill>
                  <a:srgbClr val="FF0000"/>
                </a:solidFill>
                <a:latin typeface="仿宋" panose="02010609060101010101" charset="-122"/>
                <a:ea typeface="仿宋" panose="02010609060101010101" charset="-122"/>
              </a:rPr>
            </a:br>
            <a:r>
              <a:rPr lang="en-US" altLang="zh-CN" sz="3600" b="1" dirty="0">
                <a:solidFill>
                  <a:srgbClr val="FF0000"/>
                </a:solidFill>
                <a:latin typeface="仿宋" panose="02010609060101010101" charset="-122"/>
                <a:ea typeface="仿宋" panose="02010609060101010101" charset="-122"/>
              </a:rPr>
              <a:t>   “</a:t>
            </a:r>
            <a:r>
              <a:rPr lang="zh-CN" altLang="en-US" sz="3600" b="1" dirty="0">
                <a:solidFill>
                  <a:srgbClr val="FF0000"/>
                </a:solidFill>
                <a:latin typeface="仿宋" panose="02010609060101010101" charset="-122"/>
                <a:ea typeface="仿宋" panose="02010609060101010101" charset="-122"/>
              </a:rPr>
              <a:t>十四个强调</a:t>
            </a:r>
            <a:r>
              <a:rPr lang="en-US" altLang="zh-CN" sz="3600" b="1" dirty="0">
                <a:solidFill>
                  <a:srgbClr val="FF0000"/>
                </a:solidFill>
                <a:latin typeface="仿宋" panose="02010609060101010101" charset="-122"/>
                <a:ea typeface="仿宋" panose="02010609060101010101" charset="-122"/>
              </a:rPr>
              <a:t>”</a:t>
            </a:r>
            <a:r>
              <a:rPr lang="zh-CN" altLang="en-US" sz="3600" b="1" dirty="0">
                <a:solidFill>
                  <a:srgbClr val="FF0000"/>
                </a:solidFill>
                <a:latin typeface="仿宋" panose="02010609060101010101" charset="-122"/>
                <a:ea typeface="仿宋" panose="02010609060101010101" charset="-122"/>
              </a:rPr>
              <a:t>明确了建设中华现代文明的重大任务，为创造属于我们这个时代的新文化指明方向。</a:t>
            </a:r>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485775" y="349250"/>
            <a:ext cx="11066145" cy="5855335"/>
          </a:xfrm>
        </p:spPr>
        <p:txBody>
          <a:bodyPr>
            <a:normAutofit fontScale="90000"/>
          </a:bodyPr>
          <a:lstStyle/>
          <a:p>
            <a:pPr algn="l">
              <a:lnSpc>
                <a:spcPct val="150000"/>
              </a:lnSpc>
            </a:pPr>
            <a:r>
              <a:rPr lang="en-US" altLang="zh-CN" sz="3600" b="1">
                <a:solidFill>
                  <a:srgbClr val="FF0000"/>
                </a:solidFill>
                <a:latin typeface="仿宋" panose="02010609060101010101" charset="-122"/>
                <a:ea typeface="仿宋" panose="02010609060101010101" charset="-122"/>
              </a:rPr>
              <a:t>   </a:t>
            </a:r>
            <a:br>
              <a:rPr sz="3600">
                <a:solidFill>
                  <a:srgbClr val="FF0000"/>
                </a:solidFill>
                <a:latin typeface="仿宋" panose="02010609060101010101" charset="-122"/>
                <a:ea typeface="仿宋" panose="02010609060101010101" charset="-122"/>
              </a:rPr>
            </a:br>
            <a:br>
              <a:rPr sz="3600">
                <a:solidFill>
                  <a:srgbClr val="FF0000"/>
                </a:solidFill>
                <a:latin typeface="仿宋" panose="02010609060101010101" charset="-122"/>
                <a:ea typeface="仿宋" panose="02010609060101010101" charset="-122"/>
              </a:rPr>
            </a:br>
            <a:r>
              <a:rPr sz="3600">
                <a:solidFill>
                  <a:srgbClr val="FF0000"/>
                </a:solidFill>
                <a:latin typeface="仿宋" panose="02010609060101010101" charset="-122"/>
                <a:ea typeface="仿宋" panose="02010609060101010101" charset="-122"/>
                <a:sym typeface="+mn-ea"/>
              </a:rPr>
              <a:t>“十四个强调”</a:t>
            </a:r>
            <a:r>
              <a:rPr lang="zh-CN" sz="3600">
                <a:solidFill>
                  <a:srgbClr val="FF0000"/>
                </a:solidFill>
                <a:latin typeface="仿宋" panose="02010609060101010101" charset="-122"/>
                <a:ea typeface="仿宋" panose="02010609060101010101" charset="-122"/>
                <a:sym typeface="+mn-ea"/>
              </a:rPr>
              <a:t>：</a:t>
            </a:r>
            <a:r>
              <a:rPr lang="zh-CN" sz="3110">
                <a:solidFill>
                  <a:srgbClr val="FF0000"/>
                </a:solidFill>
                <a:latin typeface="仿宋" panose="02010609060101010101" charset="-122"/>
                <a:ea typeface="仿宋" panose="02010609060101010101" charset="-122"/>
              </a:rPr>
              <a:t>（</a:t>
            </a:r>
            <a:r>
              <a:rPr lang="en-US" altLang="zh-CN" sz="3110">
                <a:solidFill>
                  <a:srgbClr val="FF0000"/>
                </a:solidFill>
                <a:latin typeface="仿宋" panose="02010609060101010101" charset="-122"/>
                <a:ea typeface="仿宋" panose="02010609060101010101" charset="-122"/>
              </a:rPr>
              <a:t>1</a:t>
            </a:r>
            <a:r>
              <a:rPr lang="zh-CN" altLang="en-US" sz="3110">
                <a:solidFill>
                  <a:srgbClr val="FF0000"/>
                </a:solidFill>
                <a:latin typeface="仿宋" panose="02010609060101010101" charset="-122"/>
                <a:ea typeface="仿宋" panose="02010609060101010101" charset="-122"/>
              </a:rPr>
              <a:t>）</a:t>
            </a:r>
            <a:r>
              <a:rPr sz="3110">
                <a:solidFill>
                  <a:srgbClr val="FF0000"/>
                </a:solidFill>
                <a:latin typeface="仿宋" panose="02010609060101010101" charset="-122"/>
                <a:ea typeface="仿宋" panose="02010609060101010101" charset="-122"/>
              </a:rPr>
              <a:t>强调坚持和加强党对宣传思想文化工作的全面领导，担负起新的文化使命，建设社会主义文化强国，铸就社会主义文化新辉煌；</a:t>
            </a:r>
            <a:r>
              <a:rPr lang="zh-CN" sz="3110">
                <a:solidFill>
                  <a:srgbClr val="FF0000"/>
                </a:solidFill>
                <a:latin typeface="仿宋" panose="02010609060101010101" charset="-122"/>
                <a:ea typeface="仿宋" panose="02010609060101010101" charset="-122"/>
              </a:rPr>
              <a:t>（</a:t>
            </a:r>
            <a:r>
              <a:rPr lang="en-US" altLang="zh-CN" sz="3110">
                <a:solidFill>
                  <a:srgbClr val="FF0000"/>
                </a:solidFill>
                <a:latin typeface="仿宋" panose="02010609060101010101" charset="-122"/>
                <a:ea typeface="仿宋" panose="02010609060101010101" charset="-122"/>
              </a:rPr>
              <a:t>2</a:t>
            </a:r>
            <a:r>
              <a:rPr lang="zh-CN" altLang="en-US" sz="3110">
                <a:solidFill>
                  <a:srgbClr val="FF0000"/>
                </a:solidFill>
                <a:latin typeface="仿宋" panose="02010609060101010101" charset="-122"/>
                <a:ea typeface="仿宋" panose="02010609060101010101" charset="-122"/>
              </a:rPr>
              <a:t>）</a:t>
            </a:r>
            <a:r>
              <a:rPr sz="3110">
                <a:solidFill>
                  <a:srgbClr val="FF0000"/>
                </a:solidFill>
                <a:latin typeface="仿宋" panose="02010609060101010101" charset="-122"/>
                <a:ea typeface="仿宋" panose="02010609060101010101" charset="-122"/>
              </a:rPr>
              <a:t>强调坚持马克思主义在意识形态领域指导地位的根本制度，推进马克思主义中国化时代化，建设具有强大凝聚力和引领力的社会主义意识形态；</a:t>
            </a:r>
            <a:r>
              <a:rPr lang="zh-CN" sz="3110">
                <a:solidFill>
                  <a:srgbClr val="FF0000"/>
                </a:solidFill>
                <a:latin typeface="仿宋" panose="02010609060101010101" charset="-122"/>
                <a:ea typeface="仿宋" panose="02010609060101010101" charset="-122"/>
              </a:rPr>
              <a:t>（</a:t>
            </a:r>
            <a:r>
              <a:rPr lang="en-US" altLang="zh-CN" sz="3110">
                <a:solidFill>
                  <a:srgbClr val="FF0000"/>
                </a:solidFill>
                <a:latin typeface="仿宋" panose="02010609060101010101" charset="-122"/>
                <a:ea typeface="仿宋" panose="02010609060101010101" charset="-122"/>
              </a:rPr>
              <a:t>3</a:t>
            </a:r>
            <a:r>
              <a:rPr lang="zh-CN" altLang="en-US" sz="3110">
                <a:solidFill>
                  <a:srgbClr val="FF0000"/>
                </a:solidFill>
                <a:latin typeface="仿宋" panose="02010609060101010101" charset="-122"/>
                <a:ea typeface="仿宋" panose="02010609060101010101" charset="-122"/>
              </a:rPr>
              <a:t>）</a:t>
            </a:r>
            <a:r>
              <a:rPr sz="3110">
                <a:solidFill>
                  <a:srgbClr val="FF0000"/>
                </a:solidFill>
                <a:latin typeface="仿宋" panose="02010609060101010101" charset="-122"/>
                <a:ea typeface="仿宋" panose="02010609060101010101" charset="-122"/>
              </a:rPr>
              <a:t>强调坚持文化自信，推动社会主义文化繁荣兴盛，建设中华民族现代文明；</a:t>
            </a:r>
            <a:r>
              <a:rPr lang="zh-CN" sz="3110">
                <a:solidFill>
                  <a:srgbClr val="FF0000"/>
                </a:solidFill>
                <a:latin typeface="仿宋" panose="02010609060101010101" charset="-122"/>
                <a:ea typeface="仿宋" panose="02010609060101010101" charset="-122"/>
              </a:rPr>
              <a:t>（</a:t>
            </a:r>
            <a:r>
              <a:rPr lang="en-US" altLang="zh-CN" sz="3110">
                <a:solidFill>
                  <a:srgbClr val="FF0000"/>
                </a:solidFill>
                <a:latin typeface="仿宋" panose="02010609060101010101" charset="-122"/>
                <a:ea typeface="仿宋" panose="02010609060101010101" charset="-122"/>
              </a:rPr>
              <a:t>4</a:t>
            </a:r>
            <a:r>
              <a:rPr lang="zh-CN" altLang="en-US" sz="3110">
                <a:solidFill>
                  <a:srgbClr val="FF0000"/>
                </a:solidFill>
                <a:latin typeface="仿宋" panose="02010609060101010101" charset="-122"/>
                <a:ea typeface="仿宋" panose="02010609060101010101" charset="-122"/>
              </a:rPr>
              <a:t>）</a:t>
            </a:r>
            <a:r>
              <a:rPr sz="3110">
                <a:solidFill>
                  <a:srgbClr val="FF0000"/>
                </a:solidFill>
                <a:latin typeface="仿宋" panose="02010609060101010101" charset="-122"/>
                <a:ea typeface="仿宋" panose="02010609060101010101" charset="-122"/>
              </a:rPr>
              <a:t>强调以社会主义核心价值观引领文化建设，广泛开展中国特色社会主义和中国梦宣传教育，使全体人民在理想信念、价值理念、道德观念上紧紧团结在一起；</a:t>
            </a: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962025" y="862965"/>
            <a:ext cx="9949180" cy="4886960"/>
          </a:xfrm>
        </p:spPr>
        <p:txBody>
          <a:bodyPr>
            <a:normAutofit fontScale="90000"/>
          </a:bodyPr>
          <a:lstStyle/>
          <a:p>
            <a:pPr algn="l">
              <a:lnSpc>
                <a:spcPct val="150000"/>
              </a:lnSpc>
            </a:pPr>
            <a:r>
              <a:rPr sz="3600">
                <a:solidFill>
                  <a:srgbClr val="FF0000"/>
                </a:solidFill>
                <a:latin typeface="仿宋" panose="02010609060101010101" charset="-122"/>
                <a:ea typeface="仿宋" panose="02010609060101010101" charset="-122"/>
                <a:sym typeface="+mn-ea"/>
              </a:rPr>
              <a:t>“十四个强调”</a:t>
            </a:r>
            <a:r>
              <a:rPr lang="zh-CN" sz="3600">
                <a:solidFill>
                  <a:srgbClr val="FF0000"/>
                </a:solidFill>
                <a:latin typeface="仿宋" panose="02010609060101010101" charset="-122"/>
                <a:ea typeface="仿宋" panose="02010609060101010101" charset="-122"/>
                <a:sym typeface="+mn-ea"/>
              </a:rPr>
              <a:t>：</a:t>
            </a:r>
            <a:r>
              <a:rPr sz="3110">
                <a:solidFill>
                  <a:srgbClr val="FF0000"/>
                </a:solidFill>
                <a:latin typeface="仿宋" panose="02010609060101010101" charset="-122"/>
                <a:ea typeface="仿宋" panose="02010609060101010101" charset="-122"/>
                <a:sym typeface="+mn-ea"/>
              </a:rPr>
              <a:t>（5）</a:t>
            </a:r>
            <a:r>
              <a:rPr sz="3110">
                <a:solidFill>
                  <a:srgbClr val="FF0000"/>
                </a:solidFill>
                <a:latin typeface="仿宋" panose="02010609060101010101" charset="-122"/>
                <a:ea typeface="仿宋" panose="02010609060101010101" charset="-122"/>
              </a:rPr>
              <a:t>强调加快构建中国特色哲学社会科学，以我国实际为研究起点，阐释中国道路、解读中国实践、构建中国理论；</a:t>
            </a:r>
            <a:r>
              <a:rPr lang="zh-CN" sz="3110">
                <a:solidFill>
                  <a:srgbClr val="FF0000"/>
                </a:solidFill>
                <a:latin typeface="仿宋" panose="02010609060101010101" charset="-122"/>
                <a:ea typeface="仿宋" panose="02010609060101010101" charset="-122"/>
                <a:sym typeface="+mn-ea"/>
              </a:rPr>
              <a:t>（</a:t>
            </a:r>
            <a:r>
              <a:rPr lang="en-US" altLang="zh-CN" sz="3110">
                <a:solidFill>
                  <a:srgbClr val="FF0000"/>
                </a:solidFill>
                <a:latin typeface="仿宋" panose="02010609060101010101" charset="-122"/>
                <a:ea typeface="仿宋" panose="02010609060101010101" charset="-122"/>
                <a:sym typeface="+mn-ea"/>
              </a:rPr>
              <a:t>6</a:t>
            </a:r>
            <a:r>
              <a:rPr lang="zh-CN" altLang="en-US" sz="3110">
                <a:solidFill>
                  <a:srgbClr val="FF0000"/>
                </a:solidFill>
                <a:latin typeface="仿宋" panose="02010609060101010101" charset="-122"/>
                <a:ea typeface="仿宋" panose="02010609060101010101" charset="-122"/>
                <a:sym typeface="+mn-ea"/>
              </a:rPr>
              <a:t>）</a:t>
            </a:r>
            <a:r>
              <a:rPr sz="3110">
                <a:solidFill>
                  <a:srgbClr val="FF0000"/>
                </a:solidFill>
                <a:latin typeface="仿宋" panose="02010609060101010101" charset="-122"/>
                <a:ea typeface="仿宋" panose="02010609060101010101" charset="-122"/>
              </a:rPr>
              <a:t>强调推动中华优秀传统文化创造性转化、创新性发展，让中华文化展现出永久魅力和时代风采；</a:t>
            </a:r>
            <a:r>
              <a:rPr lang="zh-CN" sz="3110">
                <a:solidFill>
                  <a:srgbClr val="FF0000"/>
                </a:solidFill>
                <a:latin typeface="仿宋" panose="02010609060101010101" charset="-122"/>
                <a:ea typeface="仿宋" panose="02010609060101010101" charset="-122"/>
                <a:sym typeface="+mn-ea"/>
              </a:rPr>
              <a:t>（</a:t>
            </a:r>
            <a:r>
              <a:rPr lang="en-US" altLang="zh-CN" sz="3110">
                <a:solidFill>
                  <a:srgbClr val="FF0000"/>
                </a:solidFill>
                <a:latin typeface="仿宋" panose="02010609060101010101" charset="-122"/>
                <a:ea typeface="仿宋" panose="02010609060101010101" charset="-122"/>
                <a:sym typeface="+mn-ea"/>
              </a:rPr>
              <a:t>7</a:t>
            </a:r>
            <a:r>
              <a:rPr lang="zh-CN" altLang="en-US" sz="3110">
                <a:solidFill>
                  <a:srgbClr val="FF0000"/>
                </a:solidFill>
                <a:latin typeface="仿宋" panose="02010609060101010101" charset="-122"/>
                <a:ea typeface="仿宋" panose="02010609060101010101" charset="-122"/>
                <a:sym typeface="+mn-ea"/>
              </a:rPr>
              <a:t>）</a:t>
            </a:r>
            <a:r>
              <a:rPr sz="3110">
                <a:solidFill>
                  <a:srgbClr val="FF0000"/>
                </a:solidFill>
                <a:latin typeface="仿宋" panose="02010609060101010101" charset="-122"/>
                <a:ea typeface="仿宋" panose="02010609060101010101" charset="-122"/>
              </a:rPr>
              <a:t>强调提高新闻舆论传播力引导力影响力公信力，弘扬主旋律、传播正能量，巩固壮大奋进新时代的主流思想舆论；</a:t>
            </a:r>
          </a:p>
        </p:txBody>
      </p:sp>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843915" y="237490"/>
            <a:ext cx="10619740" cy="5855335"/>
          </a:xfrm>
        </p:spPr>
        <p:txBody>
          <a:bodyPr>
            <a:normAutofit/>
          </a:bodyPr>
          <a:lstStyle/>
          <a:p>
            <a:pPr algn="l">
              <a:lnSpc>
                <a:spcPct val="150000"/>
              </a:lnSpc>
            </a:pPr>
            <a:r>
              <a:rPr sz="3600">
                <a:solidFill>
                  <a:srgbClr val="FF0000"/>
                </a:solidFill>
                <a:latin typeface="仿宋" panose="02010609060101010101" charset="-122"/>
                <a:ea typeface="仿宋" panose="02010609060101010101" charset="-122"/>
                <a:sym typeface="+mn-ea"/>
              </a:rPr>
              <a:t>“十四个强调”</a:t>
            </a:r>
            <a:r>
              <a:rPr lang="zh-CN" sz="3600">
                <a:solidFill>
                  <a:srgbClr val="FF0000"/>
                </a:solidFill>
                <a:latin typeface="仿宋" panose="02010609060101010101" charset="-122"/>
                <a:ea typeface="仿宋" panose="02010609060101010101" charset="-122"/>
                <a:sym typeface="+mn-ea"/>
              </a:rPr>
              <a:t>：</a:t>
            </a:r>
            <a:r>
              <a:rPr lang="zh-CN" sz="3110">
                <a:solidFill>
                  <a:srgbClr val="FF0000"/>
                </a:solidFill>
                <a:latin typeface="仿宋" panose="02010609060101010101" charset="-122"/>
                <a:ea typeface="仿宋" panose="02010609060101010101" charset="-122"/>
                <a:sym typeface="+mn-ea"/>
              </a:rPr>
              <a:t>（</a:t>
            </a:r>
            <a:r>
              <a:rPr lang="en-US" altLang="zh-CN" sz="3110">
                <a:solidFill>
                  <a:srgbClr val="FF0000"/>
                </a:solidFill>
                <a:latin typeface="仿宋" panose="02010609060101010101" charset="-122"/>
                <a:ea typeface="仿宋" panose="02010609060101010101" charset="-122"/>
                <a:sym typeface="+mn-ea"/>
              </a:rPr>
              <a:t>8</a:t>
            </a:r>
            <a:r>
              <a:rPr lang="zh-CN" altLang="en-US" sz="3110">
                <a:solidFill>
                  <a:srgbClr val="FF0000"/>
                </a:solidFill>
                <a:latin typeface="仿宋" panose="02010609060101010101" charset="-122"/>
                <a:ea typeface="仿宋" panose="02010609060101010101" charset="-122"/>
                <a:sym typeface="+mn-ea"/>
              </a:rPr>
              <a:t>）</a:t>
            </a:r>
            <a:r>
              <a:rPr sz="3110">
                <a:solidFill>
                  <a:srgbClr val="FF0000"/>
                </a:solidFill>
                <a:latin typeface="仿宋" panose="02010609060101010101" charset="-122"/>
                <a:ea typeface="仿宋" panose="02010609060101010101" charset="-122"/>
              </a:rPr>
              <a:t>强调坚持以人民为中心的创作导向，把社会效益放在首位，推出更多增强人民精神力量的优秀作品；</a:t>
            </a:r>
            <a:r>
              <a:rPr lang="zh-CN" sz="3110">
                <a:solidFill>
                  <a:srgbClr val="FF0000"/>
                </a:solidFill>
                <a:latin typeface="仿宋" panose="02010609060101010101" charset="-122"/>
                <a:ea typeface="仿宋" panose="02010609060101010101" charset="-122"/>
                <a:sym typeface="+mn-ea"/>
              </a:rPr>
              <a:t>（</a:t>
            </a:r>
            <a:r>
              <a:rPr lang="en-US" altLang="zh-CN" sz="3110">
                <a:solidFill>
                  <a:srgbClr val="FF0000"/>
                </a:solidFill>
                <a:latin typeface="仿宋" panose="02010609060101010101" charset="-122"/>
                <a:ea typeface="仿宋" panose="02010609060101010101" charset="-122"/>
                <a:sym typeface="+mn-ea"/>
              </a:rPr>
              <a:t>9</a:t>
            </a:r>
            <a:r>
              <a:rPr lang="zh-CN" altLang="en-US" sz="3110">
                <a:solidFill>
                  <a:srgbClr val="FF0000"/>
                </a:solidFill>
                <a:latin typeface="仿宋" panose="02010609060101010101" charset="-122"/>
                <a:ea typeface="仿宋" panose="02010609060101010101" charset="-122"/>
                <a:sym typeface="+mn-ea"/>
              </a:rPr>
              <a:t>）</a:t>
            </a:r>
            <a:r>
              <a:rPr sz="3110">
                <a:solidFill>
                  <a:srgbClr val="FF0000"/>
                </a:solidFill>
                <a:latin typeface="仿宋" panose="02010609060101010101" charset="-122"/>
                <a:ea typeface="仿宋" panose="02010609060101010101" charset="-122"/>
              </a:rPr>
              <a:t>强调要像爱惜自己的生命一样保护历史文化遗产，加强文物保护利用和文化遗产保护传承，守护好中华文脉；</a:t>
            </a:r>
            <a:r>
              <a:rPr lang="zh-CN" sz="3110">
                <a:solidFill>
                  <a:srgbClr val="FF0000"/>
                </a:solidFill>
                <a:latin typeface="仿宋" panose="02010609060101010101" charset="-122"/>
                <a:ea typeface="仿宋" panose="02010609060101010101" charset="-122"/>
                <a:sym typeface="+mn-ea"/>
              </a:rPr>
              <a:t>（</a:t>
            </a:r>
            <a:r>
              <a:rPr lang="en-US" altLang="zh-CN" sz="3110">
                <a:solidFill>
                  <a:srgbClr val="FF0000"/>
                </a:solidFill>
                <a:latin typeface="仿宋" panose="02010609060101010101" charset="-122"/>
                <a:ea typeface="仿宋" panose="02010609060101010101" charset="-122"/>
                <a:sym typeface="+mn-ea"/>
              </a:rPr>
              <a:t>10</a:t>
            </a:r>
            <a:r>
              <a:rPr lang="zh-CN" altLang="en-US" sz="3110">
                <a:solidFill>
                  <a:srgbClr val="FF0000"/>
                </a:solidFill>
                <a:latin typeface="仿宋" panose="02010609060101010101" charset="-122"/>
                <a:ea typeface="仿宋" panose="02010609060101010101" charset="-122"/>
                <a:sym typeface="+mn-ea"/>
              </a:rPr>
              <a:t>）</a:t>
            </a:r>
            <a:r>
              <a:rPr sz="3110">
                <a:solidFill>
                  <a:srgbClr val="FF0000"/>
                </a:solidFill>
                <a:latin typeface="仿宋" panose="02010609060101010101" charset="-122"/>
                <a:ea typeface="仿宋" panose="02010609060101010101" charset="-122"/>
              </a:rPr>
              <a:t>强调中国式现代化是物质文明和精神文明相协调的现代化，能促进全体人民精神生活共同富裕，促进人的全面发展；</a:t>
            </a:r>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485775" y="349250"/>
            <a:ext cx="11066145" cy="5855335"/>
          </a:xfrm>
        </p:spPr>
        <p:txBody>
          <a:bodyPr>
            <a:normAutofit fontScale="90000"/>
          </a:bodyPr>
          <a:lstStyle/>
          <a:p>
            <a:pPr algn="l">
              <a:lnSpc>
                <a:spcPct val="150000"/>
              </a:lnSpc>
            </a:pPr>
            <a:r>
              <a:rPr lang="en-US" altLang="zh-CN" sz="3600" b="1">
                <a:solidFill>
                  <a:srgbClr val="FF0000"/>
                </a:solidFill>
                <a:latin typeface="仿宋" panose="02010609060101010101" charset="-122"/>
                <a:ea typeface="仿宋" panose="02010609060101010101" charset="-122"/>
              </a:rPr>
              <a:t>   </a:t>
            </a:r>
            <a:br>
              <a:rPr sz="3600">
                <a:solidFill>
                  <a:srgbClr val="FF0000"/>
                </a:solidFill>
                <a:latin typeface="仿宋" panose="02010609060101010101" charset="-122"/>
                <a:ea typeface="仿宋" panose="02010609060101010101" charset="-122"/>
              </a:rPr>
            </a:br>
            <a:br>
              <a:rPr sz="3600">
                <a:solidFill>
                  <a:srgbClr val="FF0000"/>
                </a:solidFill>
                <a:latin typeface="仿宋" panose="02010609060101010101" charset="-122"/>
                <a:ea typeface="仿宋" panose="02010609060101010101" charset="-122"/>
              </a:rPr>
            </a:br>
            <a:r>
              <a:rPr sz="3600">
                <a:solidFill>
                  <a:srgbClr val="FF0000"/>
                </a:solidFill>
                <a:latin typeface="仿宋" panose="02010609060101010101" charset="-122"/>
                <a:ea typeface="仿宋" panose="02010609060101010101" charset="-122"/>
                <a:sym typeface="+mn-ea"/>
              </a:rPr>
              <a:t>“十四个强调”</a:t>
            </a:r>
            <a:r>
              <a:rPr lang="zh-CN" sz="3600">
                <a:solidFill>
                  <a:srgbClr val="FF0000"/>
                </a:solidFill>
                <a:latin typeface="仿宋" panose="02010609060101010101" charset="-122"/>
                <a:ea typeface="仿宋" panose="02010609060101010101" charset="-122"/>
                <a:sym typeface="+mn-ea"/>
              </a:rPr>
              <a:t>：</a:t>
            </a:r>
            <a:r>
              <a:rPr sz="3110">
                <a:solidFill>
                  <a:srgbClr val="FF0000"/>
                </a:solidFill>
                <a:latin typeface="仿宋" panose="02010609060101010101" charset="-122"/>
                <a:ea typeface="仿宋" panose="02010609060101010101" charset="-122"/>
                <a:sym typeface="+mn-ea"/>
              </a:rPr>
              <a:t>（11）</a:t>
            </a:r>
            <a:r>
              <a:rPr sz="3110">
                <a:solidFill>
                  <a:srgbClr val="FF0000"/>
                </a:solidFill>
                <a:latin typeface="仿宋" panose="02010609060101010101" charset="-122"/>
                <a:ea typeface="仿宋" panose="02010609060101010101" charset="-122"/>
              </a:rPr>
              <a:t>强调铸牢中华民族共同体意识，建设中华民族共有精神家园；</a:t>
            </a:r>
            <a:r>
              <a:rPr lang="zh-CN" sz="3110">
                <a:solidFill>
                  <a:srgbClr val="FF0000"/>
                </a:solidFill>
                <a:latin typeface="仿宋" panose="02010609060101010101" charset="-122"/>
                <a:ea typeface="仿宋" panose="02010609060101010101" charset="-122"/>
              </a:rPr>
              <a:t>（</a:t>
            </a:r>
            <a:r>
              <a:rPr lang="en-US" altLang="zh-CN" sz="3110">
                <a:solidFill>
                  <a:srgbClr val="FF0000"/>
                </a:solidFill>
                <a:latin typeface="仿宋" panose="02010609060101010101" charset="-122"/>
                <a:ea typeface="仿宋" panose="02010609060101010101" charset="-122"/>
              </a:rPr>
              <a:t>12</a:t>
            </a:r>
            <a:r>
              <a:rPr lang="zh-CN" altLang="en-US" sz="3110">
                <a:solidFill>
                  <a:srgbClr val="FF0000"/>
                </a:solidFill>
                <a:latin typeface="仿宋" panose="02010609060101010101" charset="-122"/>
                <a:ea typeface="仿宋" panose="02010609060101010101" charset="-122"/>
              </a:rPr>
              <a:t>）</a:t>
            </a:r>
            <a:r>
              <a:rPr sz="3110">
                <a:solidFill>
                  <a:srgbClr val="FF0000"/>
                </a:solidFill>
                <a:latin typeface="仿宋" panose="02010609060101010101" charset="-122"/>
                <a:ea typeface="仿宋" panose="02010609060101010101" charset="-122"/>
              </a:rPr>
              <a:t>强调过不了互联网这一关就过不了长期执政这一关，要把互联网这个变量变成事业发展的增量，培育积极健康向上向善的网络文化，建设网络文明；</a:t>
            </a:r>
            <a:r>
              <a:rPr lang="zh-CN" sz="3110">
                <a:solidFill>
                  <a:srgbClr val="FF0000"/>
                </a:solidFill>
                <a:latin typeface="仿宋" panose="02010609060101010101" charset="-122"/>
                <a:ea typeface="仿宋" panose="02010609060101010101" charset="-122"/>
              </a:rPr>
              <a:t>（</a:t>
            </a:r>
            <a:r>
              <a:rPr lang="en-US" altLang="zh-CN" sz="3110">
                <a:solidFill>
                  <a:srgbClr val="FF0000"/>
                </a:solidFill>
                <a:latin typeface="仿宋" panose="02010609060101010101" charset="-122"/>
                <a:ea typeface="仿宋" panose="02010609060101010101" charset="-122"/>
              </a:rPr>
              <a:t>13</a:t>
            </a:r>
            <a:r>
              <a:rPr lang="zh-CN" altLang="en-US" sz="3110">
                <a:solidFill>
                  <a:srgbClr val="FF0000"/>
                </a:solidFill>
                <a:latin typeface="仿宋" panose="02010609060101010101" charset="-122"/>
                <a:ea typeface="仿宋" panose="02010609060101010101" charset="-122"/>
              </a:rPr>
              <a:t>）</a:t>
            </a:r>
            <a:r>
              <a:rPr sz="3110">
                <a:solidFill>
                  <a:srgbClr val="FF0000"/>
                </a:solidFill>
                <a:latin typeface="仿宋" panose="02010609060101010101" charset="-122"/>
                <a:ea typeface="仿宋" panose="02010609060101010101" charset="-122"/>
              </a:rPr>
              <a:t>强调提升国家文化软实力和中华文化影响力，加强国际传播能力建设，讲好中国故事，推动中华文化更好走向世界；</a:t>
            </a:r>
            <a:r>
              <a:rPr lang="zh-CN" sz="3110">
                <a:solidFill>
                  <a:srgbClr val="FF0000"/>
                </a:solidFill>
                <a:latin typeface="仿宋" panose="02010609060101010101" charset="-122"/>
                <a:ea typeface="仿宋" panose="02010609060101010101" charset="-122"/>
              </a:rPr>
              <a:t>（</a:t>
            </a:r>
            <a:r>
              <a:rPr lang="en-US" altLang="zh-CN" sz="3110">
                <a:solidFill>
                  <a:srgbClr val="FF0000"/>
                </a:solidFill>
                <a:latin typeface="仿宋" panose="02010609060101010101" charset="-122"/>
                <a:ea typeface="仿宋" panose="02010609060101010101" charset="-122"/>
              </a:rPr>
              <a:t>14</a:t>
            </a:r>
            <a:r>
              <a:rPr lang="zh-CN" altLang="en-US" sz="3110">
                <a:solidFill>
                  <a:srgbClr val="FF0000"/>
                </a:solidFill>
                <a:latin typeface="仿宋" panose="02010609060101010101" charset="-122"/>
                <a:ea typeface="仿宋" panose="02010609060101010101" charset="-122"/>
              </a:rPr>
              <a:t>）</a:t>
            </a:r>
            <a:r>
              <a:rPr sz="3110">
                <a:solidFill>
                  <a:srgbClr val="FF0000"/>
                </a:solidFill>
                <a:latin typeface="仿宋" panose="02010609060101010101" charset="-122"/>
                <a:ea typeface="仿宋" panose="02010609060101010101" charset="-122"/>
              </a:rPr>
              <a:t>强调弘扬全人类共同价值，落实全球文明倡议，推动文明交流互鉴，丰富世界文明百花园，等等。</a:t>
            </a:r>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984885" y="1085215"/>
            <a:ext cx="10872470" cy="3189605"/>
          </a:xfrm>
        </p:spPr>
        <p:txBody>
          <a:bodyPr>
            <a:normAutofit fontScale="90000"/>
          </a:bodyPr>
          <a:lstStyle/>
          <a:p>
            <a:pPr algn="ctr">
              <a:lnSpc>
                <a:spcPct val="150000"/>
              </a:lnSpc>
            </a:pPr>
            <a:r>
              <a:rPr lang="zh-CN" altLang="zh-CN" sz="3600" b="1" dirty="0">
                <a:solidFill>
                  <a:srgbClr val="FF0000"/>
                </a:solidFill>
                <a:latin typeface="仿宋" panose="02010609060101010101" charset="-122"/>
                <a:ea typeface="仿宋" panose="02010609060101010101" charset="-122"/>
              </a:rPr>
              <a:t>四、新的文化使命需要新的历史担当</a:t>
            </a:r>
            <a:br>
              <a:rPr lang="zh-CN" altLang="zh-CN" sz="3600" b="1" dirty="0">
                <a:solidFill>
                  <a:srgbClr val="FF0000"/>
                </a:solidFill>
                <a:latin typeface="仿宋" panose="02010609060101010101" charset="-122"/>
                <a:ea typeface="仿宋" panose="02010609060101010101" charset="-122"/>
              </a:rPr>
            </a:br>
            <a:r>
              <a:rPr lang="en-US" altLang="zh-CN" sz="3600" b="1" dirty="0">
                <a:solidFill>
                  <a:srgbClr val="FF0000"/>
                </a:solidFill>
                <a:latin typeface="仿宋" panose="02010609060101010101" charset="-122"/>
                <a:ea typeface="仿宋" panose="02010609060101010101" charset="-122"/>
                <a:sym typeface="+mn-ea"/>
              </a:rPr>
              <a:t>1</a:t>
            </a:r>
            <a:r>
              <a:rPr lang="zh-CN" altLang="en-US" sz="3600" b="1" dirty="0">
                <a:solidFill>
                  <a:srgbClr val="FF0000"/>
                </a:solidFill>
                <a:latin typeface="仿宋" panose="02010609060101010101" charset="-122"/>
                <a:ea typeface="仿宋" panose="02010609060101010101" charset="-122"/>
                <a:sym typeface="+mn-ea"/>
              </a:rPr>
              <a:t>、</a:t>
            </a:r>
            <a:r>
              <a:rPr lang="zh-CN" altLang="zh-CN" sz="3600" b="1" dirty="0">
                <a:solidFill>
                  <a:srgbClr val="FF0000"/>
                </a:solidFill>
                <a:latin typeface="仿宋" panose="02010609060101010101" charset="-122"/>
                <a:ea typeface="仿宋" panose="02010609060101010101" charset="-122"/>
                <a:sym typeface="+mn-ea"/>
              </a:rPr>
              <a:t>必须坚守自信自立的精神品格</a:t>
            </a:r>
            <a:br>
              <a:rPr lang="zh-CN" altLang="zh-CN" sz="3600" b="1" dirty="0">
                <a:solidFill>
                  <a:srgbClr val="FF0000"/>
                </a:solidFill>
                <a:latin typeface="仿宋" panose="02010609060101010101" charset="-122"/>
                <a:ea typeface="仿宋" panose="02010609060101010101" charset="-122"/>
                <a:sym typeface="+mn-ea"/>
              </a:rPr>
            </a:br>
            <a:r>
              <a:rPr lang="en-US" altLang="zh-CN" sz="3600" b="1" dirty="0">
                <a:solidFill>
                  <a:srgbClr val="FF0000"/>
                </a:solidFill>
                <a:latin typeface="仿宋" panose="02010609060101010101" charset="-122"/>
                <a:ea typeface="仿宋" panose="02010609060101010101" charset="-122"/>
                <a:sym typeface="+mn-ea"/>
              </a:rPr>
              <a:t>2</a:t>
            </a:r>
            <a:r>
              <a:rPr lang="zh-CN" altLang="en-US" sz="3600" b="1" dirty="0">
                <a:solidFill>
                  <a:srgbClr val="FF0000"/>
                </a:solidFill>
                <a:latin typeface="仿宋" panose="02010609060101010101" charset="-122"/>
                <a:ea typeface="仿宋" panose="02010609060101010101" charset="-122"/>
                <a:sym typeface="+mn-ea"/>
              </a:rPr>
              <a:t>、</a:t>
            </a:r>
            <a:r>
              <a:rPr lang="zh-CN" altLang="zh-CN" sz="3600" b="1" dirty="0">
                <a:solidFill>
                  <a:srgbClr val="FF0000"/>
                </a:solidFill>
                <a:latin typeface="仿宋" panose="02010609060101010101" charset="-122"/>
                <a:ea typeface="仿宋" panose="02010609060101010101" charset="-122"/>
                <a:sym typeface="+mn-ea"/>
              </a:rPr>
              <a:t>必须秉持开放包容的博大胸襟</a:t>
            </a:r>
            <a:br>
              <a:rPr lang="zh-CN" altLang="zh-CN" sz="3600" b="1" dirty="0">
                <a:solidFill>
                  <a:srgbClr val="FF0000"/>
                </a:solidFill>
                <a:latin typeface="仿宋" panose="02010609060101010101" charset="-122"/>
                <a:ea typeface="仿宋" panose="02010609060101010101" charset="-122"/>
                <a:sym typeface="+mn-ea"/>
              </a:rPr>
            </a:br>
            <a:r>
              <a:rPr lang="en-US" altLang="zh-CN" sz="3600" b="1" dirty="0">
                <a:solidFill>
                  <a:srgbClr val="FF0000"/>
                </a:solidFill>
                <a:latin typeface="仿宋" panose="02010609060101010101" charset="-122"/>
                <a:ea typeface="仿宋" panose="02010609060101010101" charset="-122"/>
                <a:sym typeface="+mn-ea"/>
              </a:rPr>
              <a:t>3</a:t>
            </a:r>
            <a:r>
              <a:rPr lang="zh-CN" altLang="en-US" sz="3600" b="1" dirty="0">
                <a:solidFill>
                  <a:srgbClr val="FF0000"/>
                </a:solidFill>
                <a:latin typeface="仿宋" panose="02010609060101010101" charset="-122"/>
                <a:ea typeface="仿宋" panose="02010609060101010101" charset="-122"/>
                <a:sym typeface="+mn-ea"/>
              </a:rPr>
              <a:t>、</a:t>
            </a:r>
            <a:r>
              <a:rPr lang="zh-CN" altLang="zh-CN" sz="3600" b="1" dirty="0">
                <a:solidFill>
                  <a:srgbClr val="FF0000"/>
                </a:solidFill>
                <a:latin typeface="仿宋" panose="02010609060101010101" charset="-122"/>
                <a:ea typeface="仿宋" panose="02010609060101010101" charset="-122"/>
                <a:sym typeface="+mn-ea"/>
              </a:rPr>
              <a:t>必须坚持守正创新的正气锐气</a:t>
            </a:r>
            <a:endParaRPr lang="zh-CN" altLang="zh-CN" sz="3600" b="1" dirty="0">
              <a:solidFill>
                <a:srgbClr val="FF0000"/>
              </a:solidFill>
              <a:latin typeface="仿宋" panose="02010609060101010101" charset="-122"/>
              <a:ea typeface="仿宋" panose="02010609060101010101" charset="-122"/>
            </a:endParaRPr>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388620" y="-502285"/>
            <a:ext cx="11691620" cy="6615430"/>
          </a:xfrm>
        </p:spPr>
        <p:txBody>
          <a:bodyPr>
            <a:normAutofit/>
          </a:bodyPr>
          <a:lstStyle/>
          <a:p>
            <a:pPr algn="l">
              <a:lnSpc>
                <a:spcPct val="150000"/>
              </a:lnSpc>
            </a:pPr>
            <a:r>
              <a:rPr lang="en-US" altLang="zh-CN" sz="2665" b="1">
                <a:solidFill>
                  <a:srgbClr val="FF0000"/>
                </a:solidFill>
                <a:latin typeface="仿宋" panose="02010609060101010101" charset="-122"/>
                <a:ea typeface="仿宋" panose="02010609060101010101" charset="-122"/>
              </a:rPr>
              <a:t>1</a:t>
            </a:r>
            <a:r>
              <a:rPr lang="zh-CN" altLang="en-US" sz="2665" b="1">
                <a:solidFill>
                  <a:srgbClr val="FF0000"/>
                </a:solidFill>
                <a:latin typeface="仿宋" panose="02010609060101010101" charset="-122"/>
                <a:ea typeface="仿宋" panose="02010609060101010101" charset="-122"/>
              </a:rPr>
              <a:t>、</a:t>
            </a:r>
            <a:r>
              <a:rPr lang="zh-CN" altLang="zh-CN" sz="2665" b="1">
                <a:solidFill>
                  <a:srgbClr val="FF0000"/>
                </a:solidFill>
                <a:latin typeface="仿宋" panose="02010609060101010101" charset="-122"/>
                <a:ea typeface="仿宋" panose="02010609060101010101" charset="-122"/>
              </a:rPr>
              <a:t>必须坚守自信自立的精神品格</a:t>
            </a:r>
            <a:br>
              <a:rPr lang="zh-CN" altLang="zh-CN" sz="2665" b="1">
                <a:solidFill>
                  <a:srgbClr val="FF0000"/>
                </a:solidFill>
                <a:latin typeface="仿宋" panose="02010609060101010101" charset="-122"/>
                <a:ea typeface="仿宋" panose="02010609060101010101" charset="-122"/>
              </a:rPr>
            </a:br>
            <a:r>
              <a:rPr lang="en-US" altLang="zh-CN" sz="2665" b="1">
                <a:solidFill>
                  <a:srgbClr val="FF0000"/>
                </a:solidFill>
                <a:latin typeface="仿宋" panose="02010609060101010101" charset="-122"/>
                <a:ea typeface="仿宋" panose="02010609060101010101" charset="-122"/>
              </a:rPr>
              <a:t>   </a:t>
            </a:r>
            <a:r>
              <a:rPr lang="zh-CN" altLang="en-US" sz="2665">
                <a:solidFill>
                  <a:srgbClr val="FF0000"/>
                </a:solidFill>
                <a:latin typeface="仿宋" panose="02010609060101010101" charset="-122"/>
                <a:ea typeface="仿宋" panose="02010609060101010101" charset="-122"/>
              </a:rPr>
              <a:t>习近平指出，</a:t>
            </a:r>
            <a:r>
              <a:rPr lang="en-US" altLang="zh-CN" sz="2660">
                <a:solidFill>
                  <a:srgbClr val="FF0000"/>
                </a:solidFill>
                <a:latin typeface="仿宋" panose="02010609060101010101" charset="-122"/>
                <a:ea typeface="仿宋" panose="02010609060101010101" charset="-122"/>
                <a:sym typeface="+mn-ea"/>
              </a:rPr>
              <a:t>“</a:t>
            </a:r>
            <a:r>
              <a:rPr lang="zh-CN" altLang="zh-CN" sz="2665">
                <a:solidFill>
                  <a:srgbClr val="FF0000"/>
                </a:solidFill>
                <a:latin typeface="仿宋" panose="02010609060101010101" charset="-122"/>
                <a:ea typeface="仿宋" panose="02010609060101010101" charset="-122"/>
              </a:rPr>
              <a:t>坚定文化自信。自信才能自强。有文化自信的民族，才能立得住、站得稳、行得远。中华文明历经数千年而绵延不绝、迭遭忧患而经久不衰，这是人类文明的奇迹，也是我们自信的底气。坚定文化自信，就是坚持走自己的路。坚定文化自信的首要任务，就是立足中华民族伟大历史实践和当代实践，用中国道理总结好中国经验，把中国经验提升为中国理论，既不盲从各种教条，也不照搬外国理论，实现精神上的独立自主。要把文化自信融入全民族的精神气质与文化品格中，养成昂扬向上的风貌和理性平和的心态。</a:t>
            </a:r>
            <a:r>
              <a:rPr lang="en-US" altLang="zh-CN" sz="2665">
                <a:solidFill>
                  <a:srgbClr val="FF0000"/>
                </a:solidFill>
                <a:latin typeface="仿宋" panose="02010609060101010101" charset="-122"/>
                <a:ea typeface="仿宋" panose="02010609060101010101" charset="-122"/>
              </a:rPr>
              <a:t>”</a:t>
            </a:r>
            <a:endParaRPr lang="zh-CN" altLang="zh-CN" sz="2665">
              <a:solidFill>
                <a:srgbClr val="FF0000"/>
              </a:solidFill>
              <a:latin typeface="仿宋" panose="02010609060101010101" charset="-122"/>
              <a:ea typeface="仿宋" panose="02010609060101010101" charset="-122"/>
            </a:endParaRPr>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388620" y="242570"/>
            <a:ext cx="11691620" cy="6615430"/>
          </a:xfrm>
        </p:spPr>
        <p:txBody>
          <a:bodyPr>
            <a:normAutofit fontScale="90000"/>
          </a:bodyPr>
          <a:lstStyle/>
          <a:p>
            <a:pPr algn="l">
              <a:lnSpc>
                <a:spcPct val="150000"/>
              </a:lnSpc>
            </a:pPr>
            <a:r>
              <a:rPr lang="en-US" altLang="zh-CN" sz="2665" b="1">
                <a:solidFill>
                  <a:srgbClr val="FF0000"/>
                </a:solidFill>
                <a:latin typeface="仿宋" panose="02010609060101010101" charset="-122"/>
                <a:ea typeface="仿宋" panose="02010609060101010101" charset="-122"/>
              </a:rPr>
              <a:t>1</a:t>
            </a:r>
            <a:r>
              <a:rPr lang="zh-CN" altLang="en-US" sz="2665" b="1">
                <a:solidFill>
                  <a:srgbClr val="FF0000"/>
                </a:solidFill>
                <a:latin typeface="仿宋" panose="02010609060101010101" charset="-122"/>
                <a:ea typeface="仿宋" panose="02010609060101010101" charset="-122"/>
              </a:rPr>
              <a:t>、</a:t>
            </a:r>
            <a:r>
              <a:rPr lang="zh-CN" altLang="zh-CN" sz="2665" b="1">
                <a:solidFill>
                  <a:srgbClr val="FF0000"/>
                </a:solidFill>
                <a:latin typeface="仿宋" panose="02010609060101010101" charset="-122"/>
                <a:ea typeface="仿宋" panose="02010609060101010101" charset="-122"/>
              </a:rPr>
              <a:t>必须坚守自信自立的精神品格</a:t>
            </a:r>
            <a:br>
              <a:rPr lang="zh-CN" altLang="zh-CN" sz="2665" b="1">
                <a:solidFill>
                  <a:srgbClr val="FF0000"/>
                </a:solidFill>
                <a:latin typeface="仿宋" panose="02010609060101010101" charset="-122"/>
                <a:ea typeface="仿宋" panose="02010609060101010101" charset="-122"/>
              </a:rPr>
            </a:br>
            <a:r>
              <a:rPr lang="en-US" altLang="zh-CN" sz="2665" b="1">
                <a:solidFill>
                  <a:srgbClr val="FF0000"/>
                </a:solidFill>
                <a:latin typeface="仿宋" panose="02010609060101010101" charset="-122"/>
                <a:ea typeface="仿宋" panose="02010609060101010101" charset="-122"/>
              </a:rPr>
              <a:t>   </a:t>
            </a:r>
            <a:r>
              <a:rPr lang="zh-CN" altLang="zh-CN" sz="2665">
                <a:solidFill>
                  <a:srgbClr val="FF0000"/>
                </a:solidFill>
                <a:latin typeface="仿宋" panose="02010609060101010101" charset="-122"/>
                <a:ea typeface="仿宋" panose="02010609060101010101" charset="-122"/>
              </a:rPr>
              <a:t>文化自信是更基础、更广泛、更深厚的自信，是一个国家、一个民族发展中最基本、最深沉、最持久的力量。一个抛弃了或者背叛了自己历史文化的民族，不仅不可能发展起来，而且很可能上演一幕幕历史悲剧。有文化自信的民族，才能立得住、站得稳、行得远。中华文明历经数千年而绵延不绝、迭遭忧患而经久不衰，在长期演进过程中形成了中国人看待世界、看待社会、看待人生的独特价值体系、文化内涵和精神品质。这是我们区别于其他国家和民族的根本特征，铸就了中华民族博采众长的文化自信。当前，各种思想文化相互激荡，不同文明交流交融交锋更加频繁。坚定文化自信，必须坚持走自己的路，既不盲从各种教条，也不照搬外国理论，实现精神上的独立自主，同时把文化自信融入全民族的精神气质与文化品格中，养成昂扬向上的风貌和理性平和的心态。</a:t>
            </a:r>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433705" y="-322580"/>
            <a:ext cx="11691620" cy="6615430"/>
          </a:xfrm>
        </p:spPr>
        <p:txBody>
          <a:bodyPr>
            <a:normAutofit fontScale="90000"/>
          </a:bodyPr>
          <a:lstStyle/>
          <a:p>
            <a:pPr algn="l">
              <a:lnSpc>
                <a:spcPct val="150000"/>
              </a:lnSpc>
            </a:pPr>
            <a:r>
              <a:rPr lang="en-US" altLang="zh-CN" sz="2665" b="1">
                <a:solidFill>
                  <a:srgbClr val="FF0000"/>
                </a:solidFill>
                <a:latin typeface="仿宋" panose="02010609060101010101" charset="-122"/>
                <a:ea typeface="仿宋" panose="02010609060101010101" charset="-122"/>
              </a:rPr>
              <a:t>2</a:t>
            </a:r>
            <a:r>
              <a:rPr lang="zh-CN" altLang="en-US" sz="2665" b="1">
                <a:solidFill>
                  <a:srgbClr val="FF0000"/>
                </a:solidFill>
                <a:latin typeface="仿宋" panose="02010609060101010101" charset="-122"/>
                <a:ea typeface="仿宋" panose="02010609060101010101" charset="-122"/>
              </a:rPr>
              <a:t>、</a:t>
            </a:r>
            <a:r>
              <a:rPr lang="zh-CN" altLang="zh-CN" sz="2665" b="1">
                <a:solidFill>
                  <a:srgbClr val="FF0000"/>
                </a:solidFill>
                <a:latin typeface="仿宋" panose="02010609060101010101" charset="-122"/>
                <a:ea typeface="仿宋" panose="02010609060101010101" charset="-122"/>
              </a:rPr>
              <a:t>必须秉持开放包容的博大胸襟</a:t>
            </a:r>
            <a:br>
              <a:rPr lang="zh-CN" altLang="zh-CN" sz="2665" b="1">
                <a:solidFill>
                  <a:srgbClr val="FF0000"/>
                </a:solidFill>
                <a:latin typeface="仿宋" panose="02010609060101010101" charset="-122"/>
                <a:ea typeface="仿宋" panose="02010609060101010101" charset="-122"/>
              </a:rPr>
            </a:br>
            <a:r>
              <a:rPr lang="en-US" altLang="zh-CN" sz="2665" b="1">
                <a:solidFill>
                  <a:srgbClr val="FF0000"/>
                </a:solidFill>
                <a:latin typeface="仿宋" panose="02010609060101010101" charset="-122"/>
                <a:ea typeface="仿宋" panose="02010609060101010101" charset="-122"/>
              </a:rPr>
              <a:t>   </a:t>
            </a:r>
            <a:r>
              <a:rPr lang="zh-CN" altLang="zh-CN" sz="2665">
                <a:solidFill>
                  <a:srgbClr val="FF0000"/>
                </a:solidFill>
                <a:latin typeface="仿宋" panose="02010609060101010101" charset="-122"/>
                <a:ea typeface="仿宋" panose="02010609060101010101" charset="-122"/>
              </a:rPr>
              <a:t>习近平总书记指出：“秉持开放包容。开放包容始终是文明发展的活力来源，也是文化自信的显著标志。中华文明的博大气象，就得益于中华文化自古以来开放的姿态、包容的胸怀。秉持开放包容，就是要更加积极主动地学习借鉴人类创造的一切优秀文明成果。无论是对内提升先进文化的凝聚力感召力，还是对外增强中华文明的传播力影响力，都离不开融通中外、贯通古今。经过长期努力，我们比以往任何一个时代都更有条件破解“古今中西之争”，也比以往任何一个时代都更迫切需要一批熔铸古今、汇通中西的文化成果。我们必须坚持马克思主义中国化时代化，传承发展中华优秀传统文化，促进外来文化本土化，不断培育和创造新时代中国特色社会主义文化。</a:t>
            </a:r>
            <a:r>
              <a:rPr lang="en-US" altLang="zh-CN" sz="2665">
                <a:solidFill>
                  <a:srgbClr val="FF0000"/>
                </a:solidFill>
                <a:latin typeface="仿宋" panose="02010609060101010101" charset="-122"/>
                <a:ea typeface="仿宋" panose="02010609060101010101" charset="-122"/>
              </a:rPr>
              <a:t>”</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786890" y="1942465"/>
            <a:ext cx="8519160" cy="2570480"/>
          </a:xfrm>
        </p:spPr>
        <p:txBody>
          <a:bodyPr>
            <a:normAutofit fontScale="90000"/>
          </a:bodyPr>
          <a:lstStyle/>
          <a:p>
            <a:pPr algn="l">
              <a:lnSpc>
                <a:spcPct val="150000"/>
              </a:lnSpc>
            </a:pPr>
            <a:r>
              <a:rPr lang="en-US" altLang="zh-CN" sz="3600" b="1" dirty="0">
                <a:solidFill>
                  <a:srgbClr val="FF0000"/>
                </a:solidFill>
                <a:latin typeface="仿宋" panose="02010609060101010101" charset="-122"/>
                <a:ea typeface="仿宋" panose="02010609060101010101" charset="-122"/>
              </a:rPr>
              <a:t>       </a:t>
            </a:r>
            <a:r>
              <a:rPr lang="zh-CN" altLang="en-US" sz="3600" b="1" dirty="0">
                <a:solidFill>
                  <a:srgbClr val="FF0000"/>
                </a:solidFill>
                <a:latin typeface="仿宋" panose="02010609060101010101" charset="-122"/>
                <a:ea typeface="仿宋" panose="02010609060101010101" charset="-122"/>
              </a:rPr>
              <a:t>第四章 </a:t>
            </a:r>
            <a:r>
              <a:rPr lang="zh-CN" altLang="zh-CN" sz="3600" b="1" dirty="0">
                <a:solidFill>
                  <a:srgbClr val="FF0000"/>
                </a:solidFill>
                <a:latin typeface="仿宋" panose="02010609060101010101" charset="-122"/>
                <a:ea typeface="仿宋" panose="02010609060101010101" charset="-122"/>
              </a:rPr>
              <a:t>担负起新的文化使命</a:t>
            </a:r>
            <a:br>
              <a:rPr lang="zh-CN" altLang="zh-CN" sz="3600" b="1" dirty="0">
                <a:solidFill>
                  <a:srgbClr val="FF0000"/>
                </a:solidFill>
                <a:latin typeface="仿宋" panose="02010609060101010101" charset="-122"/>
                <a:ea typeface="仿宋" panose="02010609060101010101" charset="-122"/>
              </a:rPr>
            </a:br>
            <a:r>
              <a:rPr lang="zh-CN" altLang="zh-CN" sz="3600" b="1" dirty="0">
                <a:solidFill>
                  <a:srgbClr val="FF0000"/>
                </a:solidFill>
                <a:latin typeface="仿宋" panose="02010609060101010101" charset="-122"/>
                <a:ea typeface="仿宋" panose="02010609060101010101" charset="-122"/>
                <a:sym typeface="+mn-ea"/>
              </a:rPr>
              <a:t>一、新的文化使命的提出与目标</a:t>
            </a:r>
            <a:br>
              <a:rPr lang="zh-CN" altLang="zh-CN" sz="3600" b="1" dirty="0">
                <a:solidFill>
                  <a:srgbClr val="FF0000"/>
                </a:solidFill>
                <a:latin typeface="仿宋" panose="02010609060101010101" charset="-122"/>
                <a:ea typeface="仿宋" panose="02010609060101010101" charset="-122"/>
                <a:sym typeface="+mn-ea"/>
              </a:rPr>
            </a:br>
            <a:r>
              <a:rPr lang="zh-CN" altLang="zh-CN" sz="3600" b="1" dirty="0">
                <a:solidFill>
                  <a:srgbClr val="FF0000"/>
                </a:solidFill>
                <a:latin typeface="仿宋" panose="02010609060101010101" charset="-122"/>
                <a:ea typeface="仿宋" panose="02010609060101010101" charset="-122"/>
                <a:sym typeface="+mn-ea"/>
              </a:rPr>
              <a:t>二、新的文化使命是时代的深切呼唤</a:t>
            </a:r>
            <a:br>
              <a:rPr lang="zh-CN" altLang="zh-CN" sz="3600" b="1" dirty="0">
                <a:solidFill>
                  <a:srgbClr val="FF0000"/>
                </a:solidFill>
                <a:latin typeface="仿宋" panose="02010609060101010101" charset="-122"/>
                <a:ea typeface="仿宋" panose="02010609060101010101" charset="-122"/>
                <a:sym typeface="+mn-ea"/>
              </a:rPr>
            </a:br>
            <a:r>
              <a:rPr lang="zh-CN" altLang="zh-CN" sz="3600" b="1" dirty="0">
                <a:solidFill>
                  <a:srgbClr val="FF0000"/>
                </a:solidFill>
                <a:latin typeface="仿宋" panose="02010609060101010101" charset="-122"/>
                <a:ea typeface="仿宋" panose="02010609060101010101" charset="-122"/>
                <a:sym typeface="+mn-ea"/>
              </a:rPr>
              <a:t>三、新的文化使命指明中华文化前进方向</a:t>
            </a:r>
            <a:br>
              <a:rPr lang="zh-CN" altLang="zh-CN" sz="3600" b="1" dirty="0">
                <a:solidFill>
                  <a:srgbClr val="FF0000"/>
                </a:solidFill>
                <a:latin typeface="仿宋" panose="02010609060101010101" charset="-122"/>
                <a:ea typeface="仿宋" panose="02010609060101010101" charset="-122"/>
                <a:sym typeface="+mn-ea"/>
              </a:rPr>
            </a:br>
            <a:r>
              <a:rPr lang="zh-CN" altLang="zh-CN" sz="3600" b="1" dirty="0">
                <a:solidFill>
                  <a:srgbClr val="FF0000"/>
                </a:solidFill>
                <a:latin typeface="仿宋" panose="02010609060101010101" charset="-122"/>
                <a:ea typeface="仿宋" panose="02010609060101010101" charset="-122"/>
                <a:sym typeface="+mn-ea"/>
              </a:rPr>
              <a:t>四、新的文化使命需要新的历史担当</a:t>
            </a:r>
            <a:endParaRPr lang="zh-CN" altLang="zh-CN" sz="3600" b="1" dirty="0">
              <a:solidFill>
                <a:srgbClr val="FF0000"/>
              </a:solidFill>
              <a:latin typeface="仿宋" panose="02010609060101010101" charset="-122"/>
              <a:ea typeface="仿宋" panose="02010609060101010101" charset="-122"/>
            </a:endParaRPr>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433705" y="-322580"/>
            <a:ext cx="11691620" cy="6615430"/>
          </a:xfrm>
        </p:spPr>
        <p:txBody>
          <a:bodyPr>
            <a:normAutofit fontScale="90000"/>
          </a:bodyPr>
          <a:lstStyle/>
          <a:p>
            <a:pPr algn="l">
              <a:lnSpc>
                <a:spcPct val="150000"/>
              </a:lnSpc>
            </a:pPr>
            <a:r>
              <a:rPr lang="en-US" altLang="zh-CN" sz="2665" b="1">
                <a:solidFill>
                  <a:srgbClr val="FF0000"/>
                </a:solidFill>
                <a:latin typeface="仿宋" panose="02010609060101010101" charset="-122"/>
                <a:ea typeface="仿宋" panose="02010609060101010101" charset="-122"/>
              </a:rPr>
              <a:t>2</a:t>
            </a:r>
            <a:r>
              <a:rPr lang="zh-CN" altLang="en-US" sz="2665" b="1">
                <a:solidFill>
                  <a:srgbClr val="FF0000"/>
                </a:solidFill>
                <a:latin typeface="仿宋" panose="02010609060101010101" charset="-122"/>
                <a:ea typeface="仿宋" panose="02010609060101010101" charset="-122"/>
              </a:rPr>
              <a:t>、</a:t>
            </a:r>
            <a:r>
              <a:rPr lang="zh-CN" altLang="zh-CN" sz="2665" b="1">
                <a:solidFill>
                  <a:srgbClr val="FF0000"/>
                </a:solidFill>
                <a:latin typeface="仿宋" panose="02010609060101010101" charset="-122"/>
                <a:ea typeface="仿宋" panose="02010609060101010101" charset="-122"/>
              </a:rPr>
              <a:t>必须秉持开放包容的博大胸襟</a:t>
            </a:r>
            <a:br>
              <a:rPr lang="zh-CN" altLang="zh-CN" sz="2665" b="1">
                <a:solidFill>
                  <a:srgbClr val="FF0000"/>
                </a:solidFill>
                <a:latin typeface="仿宋" panose="02010609060101010101" charset="-122"/>
                <a:ea typeface="仿宋" panose="02010609060101010101" charset="-122"/>
              </a:rPr>
            </a:br>
            <a:r>
              <a:rPr lang="en-US" altLang="zh-CN" sz="2665" b="1">
                <a:solidFill>
                  <a:srgbClr val="FF0000"/>
                </a:solidFill>
                <a:latin typeface="仿宋" panose="02010609060101010101" charset="-122"/>
                <a:ea typeface="仿宋" panose="02010609060101010101" charset="-122"/>
              </a:rPr>
              <a:t>   </a:t>
            </a:r>
            <a:r>
              <a:rPr lang="zh-CN" altLang="zh-CN" sz="2665">
                <a:solidFill>
                  <a:srgbClr val="FF0000"/>
                </a:solidFill>
                <a:latin typeface="仿宋" panose="02010609060101010101" charset="-122"/>
                <a:ea typeface="仿宋" panose="02010609060101010101" charset="-122"/>
              </a:rPr>
              <a:t>习近平总书记指出：“中华文明自古就以开放包容闻名于世，在同其他文明的交流互鉴中不断焕发新的生命力。”中华文明在长期演进过程中，创造了博大精深的优秀传统文化，也铸就了博采众长的文化自信。中华文化既是历史的、也是当代的，既是民族的、也是世界的。今天，我们要铸就中华文化新辉煌，就要以更加博大的胸怀，更加广泛地开展同各国的文化交流，更加积极主动地学习借鉴世界一切优秀文明成果。新征程上，要秉持开放包容，坚持马克思主义中国化时代化，传承发展中华优秀传统文化，坚持不忘本来、吸收外来、面向未来，在继承中转化，在学习中超越，促进外来文化本土化，不断培育和创造新时代中国特色社会主义文化。</a:t>
            </a:r>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433705" y="-322580"/>
            <a:ext cx="11691620" cy="6615430"/>
          </a:xfrm>
        </p:spPr>
        <p:txBody>
          <a:bodyPr>
            <a:normAutofit/>
          </a:bodyPr>
          <a:lstStyle/>
          <a:p>
            <a:pPr algn="l">
              <a:lnSpc>
                <a:spcPct val="150000"/>
              </a:lnSpc>
            </a:pPr>
            <a:r>
              <a:rPr lang="en-US" altLang="zh-CN" sz="2665" b="1">
                <a:solidFill>
                  <a:srgbClr val="FF0000"/>
                </a:solidFill>
                <a:latin typeface="仿宋" panose="02010609060101010101" charset="-122"/>
                <a:ea typeface="仿宋" panose="02010609060101010101" charset="-122"/>
              </a:rPr>
              <a:t>3</a:t>
            </a:r>
            <a:r>
              <a:rPr lang="zh-CN" altLang="en-US" sz="2665" b="1">
                <a:solidFill>
                  <a:srgbClr val="FF0000"/>
                </a:solidFill>
                <a:latin typeface="仿宋" panose="02010609060101010101" charset="-122"/>
                <a:ea typeface="仿宋" panose="02010609060101010101" charset="-122"/>
              </a:rPr>
              <a:t>、</a:t>
            </a:r>
            <a:r>
              <a:rPr lang="zh-CN" altLang="zh-CN" sz="2665" b="1">
                <a:solidFill>
                  <a:srgbClr val="FF0000"/>
                </a:solidFill>
                <a:latin typeface="仿宋" panose="02010609060101010101" charset="-122"/>
                <a:ea typeface="仿宋" panose="02010609060101010101" charset="-122"/>
              </a:rPr>
              <a:t>必须坚持守正创新的正气锐气</a:t>
            </a:r>
            <a:br>
              <a:rPr lang="zh-CN" altLang="zh-CN" sz="2665" b="1">
                <a:solidFill>
                  <a:srgbClr val="FF0000"/>
                </a:solidFill>
                <a:latin typeface="仿宋" panose="02010609060101010101" charset="-122"/>
                <a:ea typeface="仿宋" panose="02010609060101010101" charset="-122"/>
              </a:rPr>
            </a:br>
            <a:r>
              <a:rPr lang="en-US" altLang="zh-CN" sz="2665" b="1">
                <a:solidFill>
                  <a:srgbClr val="FF0000"/>
                </a:solidFill>
                <a:latin typeface="仿宋" panose="02010609060101010101" charset="-122"/>
                <a:ea typeface="仿宋" panose="02010609060101010101" charset="-122"/>
              </a:rPr>
              <a:t>   </a:t>
            </a:r>
            <a:r>
              <a:rPr lang="zh-CN" altLang="en-US" sz="2665">
                <a:solidFill>
                  <a:srgbClr val="FF0000"/>
                </a:solidFill>
                <a:latin typeface="仿宋" panose="02010609060101010101" charset="-122"/>
                <a:ea typeface="仿宋" panose="02010609060101010101" charset="-122"/>
              </a:rPr>
              <a:t>习近平总书记指出，</a:t>
            </a:r>
            <a:r>
              <a:rPr lang="en-US" altLang="zh-CN" sz="2665">
                <a:solidFill>
                  <a:srgbClr val="FF0000"/>
                </a:solidFill>
                <a:latin typeface="仿宋" panose="02010609060101010101" charset="-122"/>
                <a:ea typeface="仿宋" panose="02010609060101010101" charset="-122"/>
              </a:rPr>
              <a:t>“</a:t>
            </a:r>
            <a:r>
              <a:rPr lang="zh-CN" altLang="zh-CN" sz="2665">
                <a:solidFill>
                  <a:srgbClr val="FF0000"/>
                </a:solidFill>
                <a:latin typeface="仿宋" panose="02010609060101010101" charset="-122"/>
                <a:ea typeface="仿宋" panose="02010609060101010101" charset="-122"/>
              </a:rPr>
              <a:t>坚持守正创新。对文化建设来说，守正才能不迷失自我、不迷失方向，创新才能把握时代、引领时代。守正，守的是马克思主义在意识形态领域指导地位的根本制度，守的是“两个结合”的根本要求，守的是中国共产党的文化领导权和中华民族的文化主体性。创新，创的是新思路、新话语、新机制、新形式，要在马克思主义指导下真正做到古为今用、洋为中用、辩证取舍、推陈出新，实现传统与现代的有机衔接。新时代的文化工作者必须以守正创新的正气和锐气，赓续历史文脉、谱写当代华章。</a:t>
            </a:r>
            <a:r>
              <a:rPr lang="en-US" altLang="zh-CN" sz="2665">
                <a:solidFill>
                  <a:srgbClr val="FF0000"/>
                </a:solidFill>
                <a:latin typeface="仿宋" panose="02010609060101010101" charset="-122"/>
                <a:ea typeface="仿宋" panose="02010609060101010101" charset="-122"/>
              </a:rPr>
              <a:t>”</a:t>
            </a:r>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627380" y="242570"/>
            <a:ext cx="11899265" cy="6615430"/>
          </a:xfrm>
        </p:spPr>
        <p:txBody>
          <a:bodyPr>
            <a:normAutofit fontScale="90000"/>
          </a:bodyPr>
          <a:lstStyle/>
          <a:p>
            <a:pPr algn="l">
              <a:lnSpc>
                <a:spcPct val="150000"/>
              </a:lnSpc>
            </a:pPr>
            <a:r>
              <a:rPr lang="en-US" altLang="zh-CN" sz="2665" b="1">
                <a:solidFill>
                  <a:srgbClr val="FF0000"/>
                </a:solidFill>
                <a:latin typeface="仿宋" panose="02010609060101010101" charset="-122"/>
                <a:ea typeface="仿宋" panose="02010609060101010101" charset="-122"/>
              </a:rPr>
              <a:t>3</a:t>
            </a:r>
            <a:r>
              <a:rPr lang="zh-CN" altLang="en-US" sz="2665" b="1">
                <a:solidFill>
                  <a:srgbClr val="FF0000"/>
                </a:solidFill>
                <a:latin typeface="仿宋" panose="02010609060101010101" charset="-122"/>
                <a:ea typeface="仿宋" panose="02010609060101010101" charset="-122"/>
              </a:rPr>
              <a:t>、</a:t>
            </a:r>
            <a:r>
              <a:rPr lang="zh-CN" altLang="zh-CN" sz="2665" b="1">
                <a:solidFill>
                  <a:srgbClr val="FF0000"/>
                </a:solidFill>
                <a:latin typeface="仿宋" panose="02010609060101010101" charset="-122"/>
                <a:ea typeface="仿宋" panose="02010609060101010101" charset="-122"/>
              </a:rPr>
              <a:t>必须坚持守正创新的正气锐气</a:t>
            </a:r>
            <a:br>
              <a:rPr lang="zh-CN" altLang="zh-CN" sz="2665" b="1">
                <a:solidFill>
                  <a:srgbClr val="FF0000"/>
                </a:solidFill>
                <a:latin typeface="仿宋" panose="02010609060101010101" charset="-122"/>
                <a:ea typeface="仿宋" panose="02010609060101010101" charset="-122"/>
              </a:rPr>
            </a:br>
            <a:r>
              <a:rPr lang="en-US" altLang="zh-CN" sz="2665" b="1">
                <a:solidFill>
                  <a:srgbClr val="FF0000"/>
                </a:solidFill>
                <a:latin typeface="仿宋" panose="02010609060101010101" charset="-122"/>
                <a:ea typeface="仿宋" panose="02010609060101010101" charset="-122"/>
              </a:rPr>
              <a:t>   </a:t>
            </a:r>
            <a:r>
              <a:rPr lang="zh-CN" altLang="zh-CN" sz="2665">
                <a:solidFill>
                  <a:srgbClr val="FF0000"/>
                </a:solidFill>
                <a:latin typeface="仿宋" panose="02010609060101010101" charset="-122"/>
                <a:ea typeface="仿宋" panose="02010609060101010101" charset="-122"/>
              </a:rPr>
              <a:t>坚持守正创新，实现传统与现代的有机衔接，不断为丰富和发展人类文明新形态注入活力。守正才能不迷失自我、不迷失方向，创新才能把握时代、引领时代。在五千多年中华文明深厚基础上建设中华民族现代文明，要把握好守正创新的辩证法。一是坚持守正的正气。坚持马克思主义在意识形态领域指导地位的根本制度，坚持“两个结合”的根本要求，坚持中国共产党的文化领导权和中华民族的文化主体性。既不盲从各种教条，也不照搬外国理论和模式，决不犯失去魂脉和根脉的颠覆性错误，始终立足自身历史和现实推进文化建设。二是激扬创新的锐气。在马克思主义指导下真正做到古为今用、洋为中用、辩证取舍、推陈出新，实现传统与现代的有机衔接。在更广阔的文化空间中，充分运用中华优秀传统文化的宝贵资源，探索面向未来的理论和制度创新，以新思路、新话语、新机制、新形式为丰富和发展人类文明新形态不断注入活力，为人类文明进步贡献更多力量。</a:t>
            </a:r>
          </a:p>
        </p:txBody>
      </p:sp>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2898775" y="1091565"/>
            <a:ext cx="6075680" cy="3100070"/>
          </a:xfrm>
        </p:spPr>
        <p:txBody>
          <a:bodyPr>
            <a:normAutofit/>
          </a:bodyPr>
          <a:lstStyle/>
          <a:p>
            <a:pPr algn="l">
              <a:lnSpc>
                <a:spcPct val="150000"/>
              </a:lnSpc>
            </a:pPr>
            <a:r>
              <a:rPr lang="en-US" altLang="zh-CN" sz="2665" b="1">
                <a:solidFill>
                  <a:srgbClr val="FF0000"/>
                </a:solidFill>
                <a:latin typeface="仿宋" panose="02010609060101010101" charset="-122"/>
                <a:ea typeface="仿宋" panose="02010609060101010101" charset="-122"/>
              </a:rPr>
              <a:t>  </a:t>
            </a:r>
            <a:r>
              <a:rPr lang="en-US" altLang="zh-CN" sz="9600" b="1">
                <a:solidFill>
                  <a:srgbClr val="FF0000"/>
                </a:solidFill>
                <a:latin typeface="仿宋" panose="02010609060101010101" charset="-122"/>
                <a:ea typeface="仿宋" panose="02010609060101010101" charset="-122"/>
              </a:rPr>
              <a:t> </a:t>
            </a:r>
            <a:r>
              <a:rPr lang="zh-CN" altLang="en-US" sz="9600" b="1">
                <a:solidFill>
                  <a:srgbClr val="FF0000"/>
                </a:solidFill>
                <a:latin typeface="仿宋" panose="02010609060101010101" charset="-122"/>
                <a:ea typeface="仿宋" panose="02010609060101010101" charset="-122"/>
              </a:rPr>
              <a:t>谢</a:t>
            </a:r>
            <a:r>
              <a:rPr lang="en-US" altLang="zh-CN" sz="9600" b="1">
                <a:solidFill>
                  <a:srgbClr val="FF0000"/>
                </a:solidFill>
                <a:latin typeface="仿宋" panose="02010609060101010101" charset="-122"/>
                <a:ea typeface="仿宋" panose="02010609060101010101" charset="-122"/>
              </a:rPr>
              <a:t>  </a:t>
            </a:r>
            <a:r>
              <a:rPr lang="zh-CN" altLang="en-US" sz="9600" b="1">
                <a:solidFill>
                  <a:srgbClr val="FF0000"/>
                </a:solidFill>
                <a:latin typeface="仿宋" panose="02010609060101010101" charset="-122"/>
                <a:ea typeface="仿宋" panose="02010609060101010101" charset="-122"/>
              </a:rPr>
              <a:t>谢！</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2896870" y="2679912"/>
            <a:ext cx="7074535" cy="1312545"/>
          </a:xfrm>
        </p:spPr>
        <p:txBody>
          <a:bodyPr>
            <a:normAutofit fontScale="90000"/>
          </a:bodyPr>
          <a:lstStyle/>
          <a:p>
            <a:pPr algn="l">
              <a:lnSpc>
                <a:spcPct val="150000"/>
              </a:lnSpc>
            </a:pPr>
            <a:r>
              <a:rPr lang="zh-CN" altLang="zh-CN" sz="3600" b="1" dirty="0">
                <a:solidFill>
                  <a:srgbClr val="FF0000"/>
                </a:solidFill>
                <a:latin typeface="仿宋" panose="02010609060101010101" charset="-122"/>
                <a:ea typeface="仿宋" panose="02010609060101010101" charset="-122"/>
              </a:rPr>
              <a:t>一、新的文化使命的提出与目标</a:t>
            </a:r>
            <a:br>
              <a:rPr lang="zh-CN" altLang="zh-CN" sz="3600" b="1" dirty="0">
                <a:solidFill>
                  <a:srgbClr val="FF0000"/>
                </a:solidFill>
                <a:latin typeface="仿宋" panose="02010609060101010101" charset="-122"/>
                <a:ea typeface="仿宋" panose="02010609060101010101" charset="-122"/>
              </a:rPr>
            </a:br>
            <a:r>
              <a:rPr lang="en-US" altLang="zh-CN" sz="3600" b="1" dirty="0">
                <a:solidFill>
                  <a:srgbClr val="FF0000"/>
                </a:solidFill>
                <a:latin typeface="仿宋" panose="02010609060101010101" charset="-122"/>
                <a:ea typeface="仿宋" panose="02010609060101010101" charset="-122"/>
                <a:sym typeface="+mn-ea"/>
              </a:rPr>
              <a:t>1</a:t>
            </a:r>
            <a:r>
              <a:rPr lang="zh-CN" altLang="en-US" sz="3600" b="1" dirty="0">
                <a:solidFill>
                  <a:srgbClr val="FF0000"/>
                </a:solidFill>
                <a:latin typeface="仿宋" panose="02010609060101010101" charset="-122"/>
                <a:ea typeface="仿宋" panose="02010609060101010101" charset="-122"/>
                <a:sym typeface="+mn-ea"/>
              </a:rPr>
              <a:t>、</a:t>
            </a:r>
            <a:r>
              <a:rPr lang="en-US" altLang="zh-CN" sz="3600" b="1" dirty="0">
                <a:solidFill>
                  <a:srgbClr val="FF0000"/>
                </a:solidFill>
                <a:latin typeface="仿宋" panose="02010609060101010101" charset="-122"/>
                <a:ea typeface="仿宋" panose="02010609060101010101" charset="-122"/>
                <a:sym typeface="+mn-ea"/>
              </a:rPr>
              <a:t>“</a:t>
            </a:r>
            <a:r>
              <a:rPr lang="zh-CN" altLang="en-US" sz="3600" b="1" dirty="0">
                <a:solidFill>
                  <a:srgbClr val="FF0000"/>
                </a:solidFill>
                <a:latin typeface="仿宋" panose="02010609060101010101" charset="-122"/>
                <a:ea typeface="仿宋" panose="02010609060101010101" charset="-122"/>
                <a:sym typeface="+mn-ea"/>
              </a:rPr>
              <a:t>新的文化使命</a:t>
            </a:r>
            <a:r>
              <a:rPr lang="en-US" altLang="zh-CN" sz="3600" b="1" dirty="0">
                <a:solidFill>
                  <a:srgbClr val="FF0000"/>
                </a:solidFill>
                <a:latin typeface="仿宋" panose="02010609060101010101" charset="-122"/>
                <a:ea typeface="仿宋" panose="02010609060101010101" charset="-122"/>
                <a:sym typeface="+mn-ea"/>
              </a:rPr>
              <a:t>”</a:t>
            </a:r>
            <a:r>
              <a:rPr lang="zh-CN" altLang="en-US" sz="3600" b="1" dirty="0">
                <a:solidFill>
                  <a:srgbClr val="FF0000"/>
                </a:solidFill>
                <a:latin typeface="仿宋" panose="02010609060101010101" charset="-122"/>
                <a:ea typeface="仿宋" panose="02010609060101010101" charset="-122"/>
                <a:sym typeface="+mn-ea"/>
              </a:rPr>
              <a:t>概念提出</a:t>
            </a:r>
            <a:br>
              <a:rPr lang="zh-CN" altLang="en-US" sz="3600" b="1" dirty="0">
                <a:solidFill>
                  <a:srgbClr val="FF0000"/>
                </a:solidFill>
                <a:latin typeface="仿宋" panose="02010609060101010101" charset="-122"/>
                <a:ea typeface="仿宋" panose="02010609060101010101" charset="-122"/>
                <a:sym typeface="+mn-ea"/>
              </a:rPr>
            </a:br>
            <a:r>
              <a:rPr lang="en-US" altLang="zh-CN" sz="3600" b="1" dirty="0">
                <a:solidFill>
                  <a:srgbClr val="FF0000"/>
                </a:solidFill>
                <a:latin typeface="仿宋" panose="02010609060101010101" charset="-122"/>
                <a:ea typeface="仿宋" panose="02010609060101010101" charset="-122"/>
                <a:sym typeface="+mn-ea"/>
              </a:rPr>
              <a:t>2</a:t>
            </a:r>
            <a:r>
              <a:rPr lang="zh-CN" altLang="en-US" sz="3600" b="1" dirty="0">
                <a:solidFill>
                  <a:srgbClr val="FF0000"/>
                </a:solidFill>
                <a:latin typeface="仿宋" panose="02010609060101010101" charset="-122"/>
                <a:ea typeface="仿宋" panose="02010609060101010101" charset="-122"/>
                <a:sym typeface="+mn-ea"/>
              </a:rPr>
              <a:t>、</a:t>
            </a:r>
            <a:r>
              <a:rPr lang="en-US" altLang="zh-CN" sz="3600" b="1" dirty="0">
                <a:solidFill>
                  <a:srgbClr val="FF0000"/>
                </a:solidFill>
                <a:latin typeface="仿宋" panose="02010609060101010101" charset="-122"/>
                <a:ea typeface="仿宋" panose="02010609060101010101" charset="-122"/>
                <a:sym typeface="+mn-ea"/>
              </a:rPr>
              <a:t>“</a:t>
            </a:r>
            <a:r>
              <a:rPr lang="zh-CN" altLang="en-US" sz="3600" b="1" dirty="0">
                <a:solidFill>
                  <a:srgbClr val="FF0000"/>
                </a:solidFill>
                <a:latin typeface="仿宋" panose="02010609060101010101" charset="-122"/>
                <a:ea typeface="仿宋" panose="02010609060101010101" charset="-122"/>
                <a:sym typeface="+mn-ea"/>
              </a:rPr>
              <a:t>新的文化使命</a:t>
            </a:r>
            <a:r>
              <a:rPr lang="en-US" altLang="zh-CN" sz="3600" b="1" dirty="0">
                <a:solidFill>
                  <a:srgbClr val="FF0000"/>
                </a:solidFill>
                <a:latin typeface="仿宋" panose="02010609060101010101" charset="-122"/>
                <a:ea typeface="仿宋" panose="02010609060101010101" charset="-122"/>
                <a:sym typeface="+mn-ea"/>
              </a:rPr>
              <a:t>”</a:t>
            </a:r>
            <a:r>
              <a:rPr lang="zh-CN" altLang="en-US" sz="3600" b="1" dirty="0">
                <a:solidFill>
                  <a:srgbClr val="FF0000"/>
                </a:solidFill>
                <a:latin typeface="仿宋" panose="02010609060101010101" charset="-122"/>
                <a:ea typeface="仿宋" panose="02010609060101010101" charset="-122"/>
                <a:sym typeface="+mn-ea"/>
              </a:rPr>
              <a:t>的目标</a:t>
            </a:r>
            <a:endParaRPr lang="zh-CN" altLang="zh-CN" sz="3600" b="1" dirty="0">
              <a:solidFill>
                <a:srgbClr val="FF0000"/>
              </a:solidFill>
              <a:latin typeface="仿宋" panose="02010609060101010101" charset="-122"/>
              <a:ea typeface="仿宋" panose="02010609060101010101" charset="-122"/>
            </a:endParaRP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741045" y="546735"/>
            <a:ext cx="10872470" cy="5856605"/>
          </a:xfrm>
        </p:spPr>
        <p:txBody>
          <a:bodyPr>
            <a:normAutofit fontScale="90000"/>
          </a:bodyPr>
          <a:lstStyle/>
          <a:p>
            <a:pPr algn="l">
              <a:lnSpc>
                <a:spcPct val="150000"/>
              </a:lnSpc>
            </a:pPr>
            <a:r>
              <a:rPr lang="en-US" altLang="zh-CN" sz="3600" b="1">
                <a:solidFill>
                  <a:srgbClr val="FF0000"/>
                </a:solidFill>
                <a:latin typeface="仿宋" panose="02010609060101010101" charset="-122"/>
                <a:ea typeface="仿宋" panose="02010609060101010101" charset="-122"/>
              </a:rPr>
              <a:t>1</a:t>
            </a:r>
            <a:r>
              <a:rPr lang="zh-CN" altLang="en-US" sz="3600" b="1">
                <a:solidFill>
                  <a:srgbClr val="FF0000"/>
                </a:solidFill>
                <a:latin typeface="仿宋" panose="02010609060101010101" charset="-122"/>
                <a:ea typeface="仿宋" panose="02010609060101010101" charset="-122"/>
              </a:rPr>
              <a:t>、</a:t>
            </a:r>
            <a:r>
              <a:rPr lang="en-US" altLang="zh-CN" sz="3600" b="1">
                <a:solidFill>
                  <a:srgbClr val="FF0000"/>
                </a:solidFill>
                <a:latin typeface="仿宋" panose="02010609060101010101" charset="-122"/>
                <a:ea typeface="仿宋" panose="02010609060101010101" charset="-122"/>
              </a:rPr>
              <a:t>“</a:t>
            </a:r>
            <a:r>
              <a:rPr lang="zh-CN" altLang="en-US" sz="3600" b="1">
                <a:solidFill>
                  <a:srgbClr val="FF0000"/>
                </a:solidFill>
                <a:latin typeface="仿宋" panose="02010609060101010101" charset="-122"/>
                <a:ea typeface="仿宋" panose="02010609060101010101" charset="-122"/>
              </a:rPr>
              <a:t>新的文化使命</a:t>
            </a:r>
            <a:r>
              <a:rPr lang="en-US" altLang="zh-CN" sz="3600" b="1">
                <a:solidFill>
                  <a:srgbClr val="FF0000"/>
                </a:solidFill>
                <a:latin typeface="仿宋" panose="02010609060101010101" charset="-122"/>
                <a:ea typeface="仿宋" panose="02010609060101010101" charset="-122"/>
              </a:rPr>
              <a:t>”</a:t>
            </a:r>
            <a:r>
              <a:rPr lang="zh-CN" altLang="en-US" sz="3600" b="1">
                <a:solidFill>
                  <a:srgbClr val="FF0000"/>
                </a:solidFill>
                <a:latin typeface="仿宋" panose="02010609060101010101" charset="-122"/>
                <a:ea typeface="仿宋" panose="02010609060101010101" charset="-122"/>
              </a:rPr>
              <a:t>概念提出</a:t>
            </a:r>
            <a:br>
              <a:rPr lang="zh-CN" altLang="en-US" sz="3600" b="1">
                <a:solidFill>
                  <a:srgbClr val="FF0000"/>
                </a:solidFill>
                <a:latin typeface="仿宋" panose="02010609060101010101" charset="-122"/>
                <a:ea typeface="仿宋" panose="02010609060101010101" charset="-122"/>
              </a:rPr>
            </a:br>
            <a:r>
              <a:rPr lang="en-US" altLang="zh-CN" sz="3600" b="1">
                <a:solidFill>
                  <a:srgbClr val="FF0000"/>
                </a:solidFill>
                <a:latin typeface="仿宋" panose="02010609060101010101" charset="-122"/>
                <a:ea typeface="仿宋" panose="02010609060101010101" charset="-122"/>
              </a:rPr>
              <a:t>  </a:t>
            </a:r>
            <a:r>
              <a:rPr lang="zh-CN" altLang="en-US" sz="3600">
                <a:solidFill>
                  <a:srgbClr val="FF0000"/>
                </a:solidFill>
                <a:latin typeface="仿宋" panose="02010609060101010101" charset="-122"/>
                <a:ea typeface="仿宋" panose="02010609060101010101" charset="-122"/>
              </a:rPr>
              <a:t>（</a:t>
            </a:r>
            <a:r>
              <a:rPr lang="en-US" altLang="zh-CN" sz="3600">
                <a:solidFill>
                  <a:srgbClr val="FF0000"/>
                </a:solidFill>
                <a:latin typeface="仿宋" panose="02010609060101010101" charset="-122"/>
                <a:ea typeface="仿宋" panose="02010609060101010101" charset="-122"/>
              </a:rPr>
              <a:t>1</a:t>
            </a:r>
            <a:r>
              <a:rPr lang="zh-CN" altLang="en-US" sz="3600">
                <a:solidFill>
                  <a:srgbClr val="FF0000"/>
                </a:solidFill>
                <a:latin typeface="仿宋" panose="02010609060101010101" charset="-122"/>
                <a:ea typeface="仿宋" panose="02010609060101010101" charset="-122"/>
              </a:rPr>
              <a:t>）党的十九大报告首次提出</a:t>
            </a:r>
            <a:r>
              <a:rPr lang="en-US" altLang="zh-CN" sz="3600">
                <a:solidFill>
                  <a:srgbClr val="FF0000"/>
                </a:solidFill>
                <a:latin typeface="仿宋" panose="02010609060101010101" charset="-122"/>
                <a:ea typeface="仿宋" panose="02010609060101010101" charset="-122"/>
              </a:rPr>
              <a:t>“</a:t>
            </a:r>
            <a:r>
              <a:rPr lang="zh-CN" altLang="en-US" sz="3600">
                <a:solidFill>
                  <a:srgbClr val="FF0000"/>
                </a:solidFill>
                <a:latin typeface="仿宋" panose="02010609060101010101" charset="-122"/>
                <a:ea typeface="仿宋" panose="02010609060101010101" charset="-122"/>
              </a:rPr>
              <a:t>新的文化使命</a:t>
            </a:r>
            <a:r>
              <a:rPr lang="en-US" altLang="zh-CN" sz="3600">
                <a:solidFill>
                  <a:srgbClr val="FF0000"/>
                </a:solidFill>
                <a:latin typeface="仿宋" panose="02010609060101010101" charset="-122"/>
                <a:ea typeface="仿宋" panose="02010609060101010101" charset="-122"/>
              </a:rPr>
              <a:t>”</a:t>
            </a:r>
            <a:r>
              <a:rPr lang="zh-CN" altLang="en-US" sz="3600">
                <a:solidFill>
                  <a:srgbClr val="FF0000"/>
                </a:solidFill>
                <a:latin typeface="仿宋" panose="02010609060101010101" charset="-122"/>
                <a:ea typeface="仿宋" panose="02010609060101010101" charset="-122"/>
              </a:rPr>
              <a:t>概念：“当代中国共产党人和中国人民应该而且一定能够担负起</a:t>
            </a:r>
            <a:r>
              <a:rPr lang="zh-CN" altLang="en-US" sz="3600" b="1">
                <a:solidFill>
                  <a:srgbClr val="FF0000"/>
                </a:solidFill>
                <a:latin typeface="仿宋" panose="02010609060101010101" charset="-122"/>
                <a:ea typeface="仿宋" panose="02010609060101010101" charset="-122"/>
              </a:rPr>
              <a:t>新的文化使命</a:t>
            </a:r>
            <a:r>
              <a:rPr lang="zh-CN" altLang="en-US" sz="3600">
                <a:solidFill>
                  <a:srgbClr val="FF0000"/>
                </a:solidFill>
                <a:latin typeface="仿宋" panose="02010609060101010101" charset="-122"/>
                <a:ea typeface="仿宋" panose="02010609060101010101" charset="-122"/>
              </a:rPr>
              <a:t>，在实践创造中进行文化创造，在历史进步中实现文化进步!”</a:t>
            </a:r>
            <a:br>
              <a:rPr lang="zh-CN" altLang="en-US" sz="3600">
                <a:solidFill>
                  <a:srgbClr val="FF0000"/>
                </a:solidFill>
                <a:latin typeface="仿宋" panose="02010609060101010101" charset="-122"/>
                <a:ea typeface="仿宋" panose="02010609060101010101" charset="-122"/>
              </a:rPr>
            </a:br>
            <a:r>
              <a:rPr lang="en-US" altLang="zh-CN" sz="3600">
                <a:solidFill>
                  <a:srgbClr val="FF0000"/>
                </a:solidFill>
                <a:latin typeface="仿宋" panose="02010609060101010101" charset="-122"/>
                <a:ea typeface="仿宋" panose="02010609060101010101" charset="-122"/>
              </a:rPr>
              <a:t>  </a:t>
            </a:r>
            <a:r>
              <a:rPr lang="zh-CN" altLang="en-US" sz="3600">
                <a:solidFill>
                  <a:srgbClr val="FF0000"/>
                </a:solidFill>
                <a:latin typeface="仿宋" panose="02010609060101010101" charset="-122"/>
                <a:ea typeface="仿宋" panose="02010609060101010101" charset="-122"/>
              </a:rPr>
              <a:t>（</a:t>
            </a:r>
            <a:r>
              <a:rPr lang="en-US" altLang="zh-CN" sz="3600">
                <a:solidFill>
                  <a:srgbClr val="FF0000"/>
                </a:solidFill>
                <a:latin typeface="仿宋" panose="02010609060101010101" charset="-122"/>
                <a:ea typeface="仿宋" panose="02010609060101010101" charset="-122"/>
              </a:rPr>
              <a:t>2</a:t>
            </a:r>
            <a:r>
              <a:rPr lang="zh-CN" altLang="en-US" sz="3600">
                <a:solidFill>
                  <a:srgbClr val="FF0000"/>
                </a:solidFill>
                <a:latin typeface="仿宋" panose="02010609060101010101" charset="-122"/>
                <a:ea typeface="仿宋" panose="02010609060101010101" charset="-122"/>
              </a:rPr>
              <a:t>）在新的起点上继续</a:t>
            </a:r>
            <a:r>
              <a:rPr lang="zh-CN" altLang="en-US" sz="3600" b="1">
                <a:solidFill>
                  <a:srgbClr val="FF0000"/>
                </a:solidFill>
                <a:latin typeface="仿宋" panose="02010609060101010101" charset="-122"/>
                <a:ea typeface="仿宋" panose="02010609060101010101" charset="-122"/>
              </a:rPr>
              <a:t>推动文化繁荣、建设文化强国、建设中华民族现代文明</a:t>
            </a:r>
            <a:r>
              <a:rPr lang="zh-CN" altLang="en-US" sz="3600">
                <a:solidFill>
                  <a:srgbClr val="FF0000"/>
                </a:solidFill>
                <a:latin typeface="仿宋" panose="02010609060101010101" charset="-122"/>
                <a:ea typeface="仿宋" panose="02010609060101010101" charset="-122"/>
              </a:rPr>
              <a:t>，是我们在新时代新的文化使命。</a:t>
            </a: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659765" y="234315"/>
            <a:ext cx="10872470" cy="5856605"/>
          </a:xfrm>
        </p:spPr>
        <p:txBody>
          <a:bodyPr>
            <a:normAutofit fontScale="90000"/>
          </a:bodyPr>
          <a:lstStyle/>
          <a:p>
            <a:pPr algn="l">
              <a:lnSpc>
                <a:spcPct val="150000"/>
              </a:lnSpc>
            </a:pPr>
            <a:r>
              <a:rPr lang="en-US" altLang="zh-CN" sz="3600" b="1">
                <a:solidFill>
                  <a:srgbClr val="FF0000"/>
                </a:solidFill>
                <a:latin typeface="仿宋" panose="02010609060101010101" charset="-122"/>
                <a:ea typeface="仿宋" panose="02010609060101010101" charset="-122"/>
              </a:rPr>
              <a:t>2</a:t>
            </a:r>
            <a:r>
              <a:rPr lang="zh-CN" altLang="en-US" sz="3600" b="1">
                <a:solidFill>
                  <a:srgbClr val="FF0000"/>
                </a:solidFill>
                <a:latin typeface="仿宋" panose="02010609060101010101" charset="-122"/>
                <a:ea typeface="仿宋" panose="02010609060101010101" charset="-122"/>
              </a:rPr>
              <a:t>、</a:t>
            </a:r>
            <a:r>
              <a:rPr lang="en-US" altLang="zh-CN" sz="3600" b="1">
                <a:solidFill>
                  <a:srgbClr val="FF0000"/>
                </a:solidFill>
                <a:latin typeface="仿宋" panose="02010609060101010101" charset="-122"/>
                <a:ea typeface="仿宋" panose="02010609060101010101" charset="-122"/>
              </a:rPr>
              <a:t>“</a:t>
            </a:r>
            <a:r>
              <a:rPr lang="zh-CN" altLang="en-US" sz="3600" b="1">
                <a:solidFill>
                  <a:srgbClr val="FF0000"/>
                </a:solidFill>
                <a:latin typeface="仿宋" panose="02010609060101010101" charset="-122"/>
                <a:ea typeface="仿宋" panose="02010609060101010101" charset="-122"/>
              </a:rPr>
              <a:t>新的文化使命</a:t>
            </a:r>
            <a:r>
              <a:rPr lang="en-US" altLang="zh-CN" sz="3600" b="1">
                <a:solidFill>
                  <a:srgbClr val="FF0000"/>
                </a:solidFill>
                <a:latin typeface="仿宋" panose="02010609060101010101" charset="-122"/>
                <a:ea typeface="仿宋" panose="02010609060101010101" charset="-122"/>
              </a:rPr>
              <a:t>”</a:t>
            </a:r>
            <a:r>
              <a:rPr lang="zh-CN" altLang="en-US" sz="3600" b="1">
                <a:solidFill>
                  <a:srgbClr val="FF0000"/>
                </a:solidFill>
                <a:latin typeface="仿宋" panose="02010609060101010101" charset="-122"/>
                <a:ea typeface="仿宋" panose="02010609060101010101" charset="-122"/>
              </a:rPr>
              <a:t>的目标。</a:t>
            </a:r>
            <a:br>
              <a:rPr lang="zh-CN" altLang="en-US" sz="3600" b="1">
                <a:solidFill>
                  <a:srgbClr val="FF0000"/>
                </a:solidFill>
                <a:latin typeface="仿宋" panose="02010609060101010101" charset="-122"/>
                <a:ea typeface="仿宋" panose="02010609060101010101" charset="-122"/>
              </a:rPr>
            </a:br>
            <a:r>
              <a:rPr lang="en-US" altLang="zh-CN" sz="3600" b="1">
                <a:solidFill>
                  <a:srgbClr val="FF0000"/>
                </a:solidFill>
                <a:latin typeface="仿宋" panose="02010609060101010101" charset="-122"/>
                <a:ea typeface="仿宋" panose="02010609060101010101" charset="-122"/>
              </a:rPr>
              <a:t>   </a:t>
            </a:r>
            <a:r>
              <a:rPr sz="3110">
                <a:solidFill>
                  <a:srgbClr val="FF0000"/>
                </a:solidFill>
                <a:latin typeface="仿宋" panose="02010609060101010101" charset="-122"/>
                <a:ea typeface="仿宋" panose="02010609060101010101" charset="-122"/>
              </a:rPr>
              <a:t>新时代新的文化使命明确了新时代文化建设的重要任务。推动文化繁荣、建设文化强国、建设中华民族现代文明三者环环相扣、浑然一体，明确了完成好新时代新的文化使命的主要目标。</a:t>
            </a:r>
            <a:r>
              <a:rPr lang="zh-CN" sz="3110" b="1">
                <a:solidFill>
                  <a:srgbClr val="FF0000"/>
                </a:solidFill>
                <a:latin typeface="仿宋" panose="02010609060101010101" charset="-122"/>
                <a:ea typeface="仿宋" panose="02010609060101010101" charset="-122"/>
              </a:rPr>
              <a:t>（</a:t>
            </a:r>
            <a:r>
              <a:rPr lang="en-US" altLang="zh-CN" sz="3110" b="1">
                <a:solidFill>
                  <a:srgbClr val="FF0000"/>
                </a:solidFill>
                <a:latin typeface="仿宋" panose="02010609060101010101" charset="-122"/>
                <a:ea typeface="仿宋" panose="02010609060101010101" charset="-122"/>
              </a:rPr>
              <a:t>1</a:t>
            </a:r>
            <a:r>
              <a:rPr lang="zh-CN" altLang="en-US" sz="3110" b="1">
                <a:solidFill>
                  <a:srgbClr val="FF0000"/>
                </a:solidFill>
                <a:latin typeface="仿宋" panose="02010609060101010101" charset="-122"/>
                <a:ea typeface="仿宋" panose="02010609060101010101" charset="-122"/>
              </a:rPr>
              <a:t>）</a:t>
            </a:r>
            <a:r>
              <a:rPr sz="3110" b="1">
                <a:solidFill>
                  <a:srgbClr val="FF0000"/>
                </a:solidFill>
                <a:latin typeface="仿宋" panose="02010609060101010101" charset="-122"/>
                <a:ea typeface="仿宋" panose="02010609060101010101" charset="-122"/>
              </a:rPr>
              <a:t>推动文化繁荣，</a:t>
            </a:r>
            <a:r>
              <a:rPr sz="3110">
                <a:solidFill>
                  <a:srgbClr val="FF0000"/>
                </a:solidFill>
                <a:latin typeface="仿宋" panose="02010609060101010101" charset="-122"/>
                <a:ea typeface="仿宋" panose="02010609060101010101" charset="-122"/>
              </a:rPr>
              <a:t>就是要坚持为人民服务、为社会主义服务方向，坚持百花齐放、百家争鸣方针，创造性转化、创新性发展中华优秀传统文化，继承革命文化，发展社会主义先进文化，满足人民日益增长的精神文化需求。</a:t>
            </a:r>
            <a:endParaRPr lang="zh-CN" altLang="en-US" sz="3110">
              <a:solidFill>
                <a:srgbClr val="FF0000"/>
              </a:solidFill>
              <a:latin typeface="仿宋" panose="02010609060101010101" charset="-122"/>
              <a:ea typeface="仿宋" panose="02010609060101010101" charset="-122"/>
            </a:endParaRP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741045" y="546735"/>
            <a:ext cx="10872470" cy="5856605"/>
          </a:xfrm>
        </p:spPr>
        <p:txBody>
          <a:bodyPr>
            <a:normAutofit fontScale="90000"/>
          </a:bodyPr>
          <a:lstStyle/>
          <a:p>
            <a:pPr algn="l">
              <a:lnSpc>
                <a:spcPct val="150000"/>
              </a:lnSpc>
            </a:pPr>
            <a:r>
              <a:rPr lang="en-US" altLang="zh-CN" sz="3600" b="1">
                <a:solidFill>
                  <a:srgbClr val="FF0000"/>
                </a:solidFill>
                <a:latin typeface="仿宋" panose="02010609060101010101" charset="-122"/>
                <a:ea typeface="仿宋" panose="02010609060101010101" charset="-122"/>
              </a:rPr>
              <a:t>2</a:t>
            </a:r>
            <a:r>
              <a:rPr lang="zh-CN" altLang="en-US" sz="3600" b="1">
                <a:solidFill>
                  <a:srgbClr val="FF0000"/>
                </a:solidFill>
                <a:latin typeface="仿宋" panose="02010609060101010101" charset="-122"/>
                <a:ea typeface="仿宋" panose="02010609060101010101" charset="-122"/>
              </a:rPr>
              <a:t>、</a:t>
            </a:r>
            <a:r>
              <a:rPr lang="en-US" altLang="zh-CN" sz="3600" b="1">
                <a:solidFill>
                  <a:srgbClr val="FF0000"/>
                </a:solidFill>
                <a:latin typeface="仿宋" panose="02010609060101010101" charset="-122"/>
                <a:ea typeface="仿宋" panose="02010609060101010101" charset="-122"/>
              </a:rPr>
              <a:t>“</a:t>
            </a:r>
            <a:r>
              <a:rPr lang="zh-CN" altLang="en-US" sz="3600" b="1">
                <a:solidFill>
                  <a:srgbClr val="FF0000"/>
                </a:solidFill>
                <a:latin typeface="仿宋" panose="02010609060101010101" charset="-122"/>
                <a:ea typeface="仿宋" panose="02010609060101010101" charset="-122"/>
              </a:rPr>
              <a:t>新的文化使命</a:t>
            </a:r>
            <a:r>
              <a:rPr lang="en-US" altLang="zh-CN" sz="3600" b="1">
                <a:solidFill>
                  <a:srgbClr val="FF0000"/>
                </a:solidFill>
                <a:latin typeface="仿宋" panose="02010609060101010101" charset="-122"/>
                <a:ea typeface="仿宋" panose="02010609060101010101" charset="-122"/>
              </a:rPr>
              <a:t>”</a:t>
            </a:r>
            <a:r>
              <a:rPr lang="zh-CN" altLang="en-US" sz="3600" b="1">
                <a:solidFill>
                  <a:srgbClr val="FF0000"/>
                </a:solidFill>
                <a:latin typeface="仿宋" panose="02010609060101010101" charset="-122"/>
                <a:ea typeface="仿宋" panose="02010609060101010101" charset="-122"/>
              </a:rPr>
              <a:t>的目标。</a:t>
            </a:r>
            <a:br>
              <a:rPr lang="zh-CN" altLang="en-US" sz="3600" b="1">
                <a:solidFill>
                  <a:srgbClr val="FF0000"/>
                </a:solidFill>
                <a:latin typeface="仿宋" panose="02010609060101010101" charset="-122"/>
                <a:ea typeface="仿宋" panose="02010609060101010101" charset="-122"/>
              </a:rPr>
            </a:br>
            <a:r>
              <a:rPr lang="en-US" altLang="zh-CN" sz="3600" b="1">
                <a:solidFill>
                  <a:srgbClr val="FF0000"/>
                </a:solidFill>
                <a:latin typeface="仿宋" panose="02010609060101010101" charset="-122"/>
                <a:ea typeface="仿宋" panose="02010609060101010101" charset="-122"/>
              </a:rPr>
              <a:t>    </a:t>
            </a:r>
            <a:r>
              <a:rPr lang="zh-CN" altLang="en-US" sz="3600" b="1">
                <a:solidFill>
                  <a:srgbClr val="FF0000"/>
                </a:solidFill>
                <a:latin typeface="仿宋" panose="02010609060101010101" charset="-122"/>
                <a:ea typeface="仿宋" panose="02010609060101010101" charset="-122"/>
              </a:rPr>
              <a:t>（</a:t>
            </a:r>
            <a:r>
              <a:rPr lang="en-US" altLang="zh-CN" sz="3600" b="1">
                <a:solidFill>
                  <a:srgbClr val="FF0000"/>
                </a:solidFill>
                <a:latin typeface="仿宋" panose="02010609060101010101" charset="-122"/>
                <a:ea typeface="仿宋" panose="02010609060101010101" charset="-122"/>
              </a:rPr>
              <a:t>2</a:t>
            </a:r>
            <a:r>
              <a:rPr lang="zh-CN" altLang="en-US" sz="3600" b="1">
                <a:solidFill>
                  <a:srgbClr val="FF0000"/>
                </a:solidFill>
                <a:latin typeface="仿宋" panose="02010609060101010101" charset="-122"/>
                <a:ea typeface="仿宋" panose="02010609060101010101" charset="-122"/>
              </a:rPr>
              <a:t>）</a:t>
            </a:r>
            <a:r>
              <a:rPr sz="3110" b="1">
                <a:solidFill>
                  <a:srgbClr val="FF0000"/>
                </a:solidFill>
                <a:latin typeface="仿宋" panose="02010609060101010101" charset="-122"/>
                <a:ea typeface="仿宋" panose="02010609060101010101" charset="-122"/>
              </a:rPr>
              <a:t>建设文化强国，</a:t>
            </a:r>
            <a:r>
              <a:rPr sz="3110">
                <a:solidFill>
                  <a:srgbClr val="FF0000"/>
                </a:solidFill>
                <a:latin typeface="仿宋" panose="02010609060101010101" charset="-122"/>
                <a:ea typeface="仿宋" panose="02010609060101010101" charset="-122"/>
              </a:rPr>
              <a:t>就是要坚持以马克思主义为指导，坚持中国特色社会主义文化发展道路，坚持举旗帜、聚民心、育新人、兴文化、展形象的使命任务，不断发展面向现代化、面向世界、面向未来的，民族的科学的大众的社会主义文化，不断提升国家文化软实力和中华文化影响力。</a:t>
            </a:r>
            <a:r>
              <a:rPr lang="zh-CN" sz="3110">
                <a:solidFill>
                  <a:srgbClr val="FF0000"/>
                </a:solidFill>
                <a:latin typeface="仿宋" panose="02010609060101010101" charset="-122"/>
                <a:ea typeface="仿宋" panose="02010609060101010101" charset="-122"/>
              </a:rPr>
              <a:t>（</a:t>
            </a:r>
            <a:r>
              <a:rPr lang="en-US" altLang="zh-CN" sz="3110">
                <a:solidFill>
                  <a:srgbClr val="FF0000"/>
                </a:solidFill>
                <a:latin typeface="仿宋" panose="02010609060101010101" charset="-122"/>
                <a:ea typeface="仿宋" panose="02010609060101010101" charset="-122"/>
              </a:rPr>
              <a:t>3</a:t>
            </a:r>
            <a:r>
              <a:rPr lang="zh-CN" altLang="en-US" sz="3110">
                <a:solidFill>
                  <a:srgbClr val="FF0000"/>
                </a:solidFill>
                <a:latin typeface="仿宋" panose="02010609060101010101" charset="-122"/>
                <a:ea typeface="仿宋" panose="02010609060101010101" charset="-122"/>
              </a:rPr>
              <a:t>）</a:t>
            </a:r>
            <a:r>
              <a:rPr sz="3110" b="1">
                <a:solidFill>
                  <a:srgbClr val="FF0000"/>
                </a:solidFill>
                <a:latin typeface="仿宋" panose="02010609060101010101" charset="-122"/>
                <a:ea typeface="仿宋" panose="02010609060101010101" charset="-122"/>
              </a:rPr>
              <a:t>建设中华民族现代文明，</a:t>
            </a:r>
            <a:r>
              <a:rPr sz="3110">
                <a:solidFill>
                  <a:srgbClr val="FF0000"/>
                </a:solidFill>
                <a:latin typeface="仿宋" panose="02010609060101010101" charset="-122"/>
                <a:ea typeface="仿宋" panose="02010609060101010101" charset="-122"/>
              </a:rPr>
              <a:t>就是要坚持“两个结合”，推动中华文明的生命更新和现代转型，发展中华文明现代形态，创造人类文明新形态。</a:t>
            </a:r>
            <a:endParaRPr lang="zh-CN" altLang="en-US" sz="3110">
              <a:solidFill>
                <a:srgbClr val="FF0000"/>
              </a:solidFill>
              <a:latin typeface="仿宋" panose="02010609060101010101" charset="-122"/>
              <a:ea typeface="仿宋" panose="02010609060101010101" charset="-122"/>
            </a:endParaRP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767205" y="921385"/>
            <a:ext cx="8780145" cy="4358640"/>
          </a:xfrm>
        </p:spPr>
        <p:txBody>
          <a:bodyPr>
            <a:normAutofit fontScale="90000"/>
          </a:bodyPr>
          <a:lstStyle/>
          <a:p>
            <a:pPr algn="l">
              <a:lnSpc>
                <a:spcPct val="150000"/>
              </a:lnSpc>
            </a:pPr>
            <a:r>
              <a:rPr lang="zh-CN" altLang="zh-CN" sz="3600" b="1" dirty="0">
                <a:solidFill>
                  <a:srgbClr val="FF0000"/>
                </a:solidFill>
                <a:latin typeface="仿宋" panose="02010609060101010101" charset="-122"/>
                <a:ea typeface="仿宋" panose="02010609060101010101" charset="-122"/>
              </a:rPr>
              <a:t>二、新的文化使命是时代的深切呼唤</a:t>
            </a:r>
            <a:br>
              <a:rPr lang="zh-CN" altLang="zh-CN" sz="3600" b="1" dirty="0">
                <a:solidFill>
                  <a:srgbClr val="FF0000"/>
                </a:solidFill>
                <a:latin typeface="仿宋" panose="02010609060101010101" charset="-122"/>
                <a:ea typeface="仿宋" panose="02010609060101010101" charset="-122"/>
              </a:rPr>
            </a:br>
            <a:r>
              <a:rPr lang="en-US" altLang="zh-CN" sz="3600" b="1" dirty="0">
                <a:solidFill>
                  <a:srgbClr val="FF0000"/>
                </a:solidFill>
                <a:latin typeface="仿宋" panose="02010609060101010101" charset="-122"/>
                <a:ea typeface="仿宋" panose="02010609060101010101" charset="-122"/>
                <a:sym typeface="+mn-ea"/>
              </a:rPr>
              <a:t>1</a:t>
            </a:r>
            <a:r>
              <a:rPr lang="zh-CN" altLang="en-US" sz="3600" b="1" dirty="0">
                <a:solidFill>
                  <a:srgbClr val="FF0000"/>
                </a:solidFill>
                <a:latin typeface="仿宋" panose="02010609060101010101" charset="-122"/>
                <a:ea typeface="仿宋" panose="02010609060101010101" charset="-122"/>
                <a:sym typeface="+mn-ea"/>
              </a:rPr>
              <a:t>、文化是民族生存和发展的重要力量</a:t>
            </a:r>
            <a:br>
              <a:rPr lang="zh-CN" altLang="en-US" sz="3600" b="1" dirty="0">
                <a:solidFill>
                  <a:srgbClr val="FF0000"/>
                </a:solidFill>
                <a:latin typeface="仿宋" panose="02010609060101010101" charset="-122"/>
                <a:ea typeface="仿宋" panose="02010609060101010101" charset="-122"/>
                <a:sym typeface="+mn-ea"/>
              </a:rPr>
            </a:br>
            <a:r>
              <a:rPr lang="en-US" altLang="zh-CN" sz="3600" b="1" dirty="0">
                <a:solidFill>
                  <a:srgbClr val="FF0000"/>
                </a:solidFill>
                <a:latin typeface="仿宋" panose="02010609060101010101" charset="-122"/>
                <a:ea typeface="仿宋" panose="02010609060101010101" charset="-122"/>
                <a:sym typeface="+mn-ea"/>
              </a:rPr>
              <a:t>2</a:t>
            </a:r>
            <a:r>
              <a:rPr lang="zh-CN" altLang="en-US" sz="3600" b="1" dirty="0">
                <a:solidFill>
                  <a:srgbClr val="FF0000"/>
                </a:solidFill>
                <a:latin typeface="仿宋" panose="02010609060101010101" charset="-122"/>
                <a:ea typeface="仿宋" panose="02010609060101010101" charset="-122"/>
                <a:sym typeface="+mn-ea"/>
              </a:rPr>
              <a:t>、谱写新时代新征程的文化华章</a:t>
            </a:r>
            <a:br>
              <a:rPr lang="zh-CN" altLang="en-US" sz="3600" b="1" dirty="0">
                <a:solidFill>
                  <a:srgbClr val="FF0000"/>
                </a:solidFill>
                <a:latin typeface="仿宋" panose="02010609060101010101" charset="-122"/>
                <a:ea typeface="仿宋" panose="02010609060101010101" charset="-122"/>
                <a:sym typeface="+mn-ea"/>
              </a:rPr>
            </a:br>
            <a:r>
              <a:rPr lang="en-US" altLang="zh-CN" sz="3600" b="1" dirty="0">
                <a:solidFill>
                  <a:srgbClr val="FF0000"/>
                </a:solidFill>
                <a:latin typeface="仿宋" panose="02010609060101010101" charset="-122"/>
                <a:ea typeface="仿宋" panose="02010609060101010101" charset="-122"/>
                <a:sym typeface="+mn-ea"/>
              </a:rPr>
              <a:t>3</a:t>
            </a:r>
            <a:r>
              <a:rPr lang="zh-CN" altLang="en-US" sz="3600" b="1" dirty="0">
                <a:solidFill>
                  <a:srgbClr val="FF0000"/>
                </a:solidFill>
                <a:latin typeface="仿宋" panose="02010609060101010101" charset="-122"/>
                <a:ea typeface="仿宋" panose="02010609060101010101" charset="-122"/>
                <a:sym typeface="+mn-ea"/>
              </a:rPr>
              <a:t>、丰富人民精神世界，中国式现代化才会成色更足、底色更暖。</a:t>
            </a:r>
            <a:br>
              <a:rPr lang="zh-CN" altLang="zh-CN" sz="3600" b="1" dirty="0">
                <a:solidFill>
                  <a:srgbClr val="FF0000"/>
                </a:solidFill>
                <a:latin typeface="仿宋" panose="02010609060101010101" charset="-122"/>
                <a:ea typeface="仿宋" panose="02010609060101010101" charset="-122"/>
              </a:rPr>
            </a:br>
            <a:endParaRPr lang="zh-CN" altLang="en-US" sz="3600" dirty="0">
              <a:solidFill>
                <a:srgbClr val="FF0000"/>
              </a:solidFill>
              <a:latin typeface="仿宋" panose="02010609060101010101" charset="-122"/>
              <a:ea typeface="仿宋" panose="02010609060101010101" charset="-122"/>
            </a:endParaRP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977265" y="125730"/>
            <a:ext cx="10872470" cy="6391275"/>
          </a:xfrm>
        </p:spPr>
        <p:txBody>
          <a:bodyPr>
            <a:normAutofit fontScale="90000"/>
          </a:bodyPr>
          <a:lstStyle/>
          <a:p>
            <a:pPr algn="l">
              <a:lnSpc>
                <a:spcPct val="150000"/>
              </a:lnSpc>
            </a:pPr>
            <a:r>
              <a:rPr lang="en-US" altLang="zh-CN" sz="3600" b="1">
                <a:solidFill>
                  <a:srgbClr val="FF0000"/>
                </a:solidFill>
                <a:latin typeface="仿宋" panose="02010609060101010101" charset="-122"/>
                <a:ea typeface="仿宋" panose="02010609060101010101" charset="-122"/>
              </a:rPr>
              <a:t>1</a:t>
            </a:r>
            <a:r>
              <a:rPr lang="zh-CN" altLang="en-US" sz="3600" b="1">
                <a:solidFill>
                  <a:srgbClr val="FF0000"/>
                </a:solidFill>
                <a:latin typeface="仿宋" panose="02010609060101010101" charset="-122"/>
                <a:ea typeface="仿宋" panose="02010609060101010101" charset="-122"/>
              </a:rPr>
              <a:t>、文化是民族生存和发展的重要力量</a:t>
            </a:r>
            <a:br>
              <a:rPr lang="zh-CN" altLang="en-US" sz="3600" b="1">
                <a:solidFill>
                  <a:srgbClr val="FF0000"/>
                </a:solidFill>
                <a:latin typeface="仿宋" panose="02010609060101010101" charset="-122"/>
                <a:ea typeface="仿宋" panose="02010609060101010101" charset="-122"/>
              </a:rPr>
            </a:br>
            <a:r>
              <a:rPr lang="en-US" altLang="zh-CN" sz="3600" b="1">
                <a:solidFill>
                  <a:srgbClr val="FF0000"/>
                </a:solidFill>
                <a:latin typeface="仿宋" panose="02010609060101010101" charset="-122"/>
                <a:ea typeface="仿宋" panose="02010609060101010101" charset="-122"/>
              </a:rPr>
              <a:t>    </a:t>
            </a:r>
            <a:r>
              <a:rPr lang="en-US" altLang="zh-CN" sz="3600">
                <a:solidFill>
                  <a:srgbClr val="FF0000"/>
                </a:solidFill>
                <a:latin typeface="仿宋" panose="02010609060101010101" charset="-122"/>
                <a:ea typeface="仿宋" panose="02010609060101010101" charset="-122"/>
              </a:rPr>
              <a:t>(1)</a:t>
            </a:r>
            <a:r>
              <a:rPr lang="zh-CN" altLang="en-US" sz="3600">
                <a:solidFill>
                  <a:srgbClr val="FF0000"/>
                </a:solidFill>
                <a:latin typeface="仿宋" panose="02010609060101010101" charset="-122"/>
                <a:ea typeface="仿宋" panose="02010609060101010101" charset="-122"/>
              </a:rPr>
              <a:t>文化是一个国家、民族的灵魂，国家富强民族振兴，无不伴随着文化的历史性进步；（</a:t>
            </a:r>
            <a:r>
              <a:rPr lang="en-US" altLang="zh-CN" sz="3600">
                <a:solidFill>
                  <a:srgbClr val="FF0000"/>
                </a:solidFill>
                <a:latin typeface="仿宋" panose="02010609060101010101" charset="-122"/>
                <a:ea typeface="仿宋" panose="02010609060101010101" charset="-122"/>
              </a:rPr>
              <a:t>2</a:t>
            </a:r>
            <a:r>
              <a:rPr lang="zh-CN" altLang="en-US" sz="3600">
                <a:solidFill>
                  <a:srgbClr val="FF0000"/>
                </a:solidFill>
                <a:latin typeface="仿宋" panose="02010609060101010101" charset="-122"/>
                <a:ea typeface="仿宋" panose="02010609060101010101" charset="-122"/>
              </a:rPr>
              <a:t>）</a:t>
            </a:r>
            <a:r>
              <a:rPr lang="en-US" altLang="zh-CN" sz="3600">
                <a:solidFill>
                  <a:srgbClr val="FF0000"/>
                </a:solidFill>
                <a:latin typeface="仿宋" panose="02010609060101010101" charset="-122"/>
                <a:ea typeface="仿宋" panose="02010609060101010101" charset="-122"/>
                <a:sym typeface="+mn-ea"/>
              </a:rPr>
              <a:t>当代中国共产党人赓续中华文明</a:t>
            </a:r>
            <a:r>
              <a:rPr lang="zh-CN" altLang="en-US" sz="3600">
                <a:solidFill>
                  <a:srgbClr val="FF0000"/>
                </a:solidFill>
                <a:latin typeface="仿宋" panose="02010609060101010101" charset="-122"/>
                <a:ea typeface="仿宋" panose="02010609060101010101" charset="-122"/>
                <a:sym typeface="+mn-ea"/>
              </a:rPr>
              <a:t>的</a:t>
            </a:r>
            <a:r>
              <a:rPr lang="en-US" altLang="zh-CN" sz="3600">
                <a:solidFill>
                  <a:srgbClr val="FF0000"/>
                </a:solidFill>
                <a:latin typeface="仿宋" panose="02010609060101010101" charset="-122"/>
                <a:ea typeface="仿宋" panose="02010609060101010101" charset="-122"/>
                <a:sym typeface="+mn-ea"/>
              </a:rPr>
              <a:t>历史责任感</a:t>
            </a:r>
            <a:r>
              <a:rPr lang="en-US" altLang="zh-CN" sz="3600">
                <a:solidFill>
                  <a:srgbClr val="FF0000"/>
                </a:solidFill>
                <a:latin typeface="仿宋" panose="02010609060101010101" charset="-122"/>
                <a:ea typeface="仿宋" panose="02010609060101010101" charset="-122"/>
              </a:rPr>
              <a:t>、坚定的使命感和厚重的人民情怀。</a:t>
            </a:r>
            <a:r>
              <a:rPr lang="zh-CN" altLang="en-US" sz="3600">
                <a:solidFill>
                  <a:srgbClr val="FF0000"/>
                </a:solidFill>
                <a:latin typeface="仿宋" panose="02010609060101010101" charset="-122"/>
                <a:ea typeface="仿宋" panose="02010609060101010101" charset="-122"/>
              </a:rPr>
              <a:t>（</a:t>
            </a:r>
            <a:r>
              <a:rPr lang="en-US" altLang="zh-CN" sz="3600">
                <a:solidFill>
                  <a:srgbClr val="FF0000"/>
                </a:solidFill>
                <a:latin typeface="仿宋" panose="02010609060101010101" charset="-122"/>
                <a:ea typeface="仿宋" panose="02010609060101010101" charset="-122"/>
              </a:rPr>
              <a:t>3</a:t>
            </a:r>
            <a:r>
              <a:rPr lang="zh-CN" altLang="en-US" sz="3600">
                <a:solidFill>
                  <a:srgbClr val="FF0000"/>
                </a:solidFill>
                <a:latin typeface="仿宋" panose="02010609060101010101" charset="-122"/>
                <a:ea typeface="仿宋" panose="02010609060101010101" charset="-122"/>
              </a:rPr>
              <a:t>）五千多年来，一代代中华儿创造了世界上唯一绵延不断且</a:t>
            </a:r>
            <a:r>
              <a:rPr lang="zh-CN" altLang="en-US" sz="3600" b="1">
                <a:solidFill>
                  <a:srgbClr val="FF0000"/>
                </a:solidFill>
                <a:latin typeface="仿宋" panose="02010609060101010101" charset="-122"/>
                <a:ea typeface="仿宋" panose="02010609060101010101" charset="-122"/>
              </a:rPr>
              <a:t>以国家形态发展至今的灿烂文明</a:t>
            </a:r>
            <a:r>
              <a:rPr lang="zh-CN" altLang="en-US" sz="3600">
                <a:solidFill>
                  <a:srgbClr val="FF0000"/>
                </a:solidFill>
                <a:latin typeface="仿宋" panose="02010609060101010101" charset="-122"/>
                <a:ea typeface="仿宋" panose="02010609060101010101" charset="-122"/>
              </a:rPr>
              <a:t>。对人类文明最大的礼敬，就是</a:t>
            </a:r>
            <a:r>
              <a:rPr lang="zh-CN" altLang="en-US" sz="3600" b="1">
                <a:solidFill>
                  <a:srgbClr val="FF0000"/>
                </a:solidFill>
                <a:latin typeface="仿宋" panose="02010609060101010101" charset="-122"/>
                <a:ea typeface="仿宋" panose="02010609060101010101" charset="-122"/>
              </a:rPr>
              <a:t>创造人类文明新形态</a:t>
            </a:r>
            <a:r>
              <a:rPr lang="zh-CN" altLang="en-US" sz="3600">
                <a:solidFill>
                  <a:srgbClr val="FF0000"/>
                </a:solidFill>
                <a:latin typeface="仿宋" panose="02010609060101010101" charset="-122"/>
                <a:ea typeface="仿宋" panose="02010609060101010101" charset="-122"/>
              </a:rPr>
              <a:t>。</a:t>
            </a: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977265" y="125730"/>
            <a:ext cx="10872470" cy="6391275"/>
          </a:xfrm>
        </p:spPr>
        <p:txBody>
          <a:bodyPr>
            <a:normAutofit fontScale="90000"/>
          </a:bodyPr>
          <a:lstStyle/>
          <a:p>
            <a:pPr algn="l">
              <a:lnSpc>
                <a:spcPct val="150000"/>
              </a:lnSpc>
            </a:pPr>
            <a:r>
              <a:rPr lang="en-US" altLang="zh-CN" sz="3600" b="1">
                <a:solidFill>
                  <a:srgbClr val="FF0000"/>
                </a:solidFill>
                <a:latin typeface="仿宋" panose="02010609060101010101" charset="-122"/>
                <a:ea typeface="仿宋" panose="02010609060101010101" charset="-122"/>
              </a:rPr>
              <a:t>2</a:t>
            </a:r>
            <a:r>
              <a:rPr lang="zh-CN" altLang="en-US" sz="3600" b="1">
                <a:solidFill>
                  <a:srgbClr val="FF0000"/>
                </a:solidFill>
                <a:latin typeface="仿宋" panose="02010609060101010101" charset="-122"/>
                <a:ea typeface="仿宋" panose="02010609060101010101" charset="-122"/>
              </a:rPr>
              <a:t>、谱写新时代新征程的文化华章</a:t>
            </a:r>
            <a:br>
              <a:rPr lang="zh-CN" altLang="en-US" sz="3600" b="1">
                <a:solidFill>
                  <a:srgbClr val="FF0000"/>
                </a:solidFill>
                <a:latin typeface="仿宋" panose="02010609060101010101" charset="-122"/>
                <a:ea typeface="仿宋" panose="02010609060101010101" charset="-122"/>
              </a:rPr>
            </a:br>
            <a:r>
              <a:rPr lang="en-US" altLang="zh-CN" sz="3600" b="1">
                <a:solidFill>
                  <a:srgbClr val="FF0000"/>
                </a:solidFill>
                <a:latin typeface="仿宋" panose="02010609060101010101" charset="-122"/>
                <a:ea typeface="仿宋" panose="02010609060101010101" charset="-122"/>
              </a:rPr>
              <a:t>   </a:t>
            </a:r>
            <a:r>
              <a:rPr lang="zh-CN" altLang="en-US" sz="3600">
                <a:solidFill>
                  <a:srgbClr val="FF0000"/>
                </a:solidFill>
                <a:latin typeface="仿宋" panose="02010609060101010101" charset="-122"/>
                <a:ea typeface="仿宋" panose="02010609060101010101" charset="-122"/>
              </a:rPr>
              <a:t> 习近平总书记指出，“唯有担负起新的文化使命，赓续历史文脉，推动中华民族最基本的文化基因与当代文化相适应、与现代社会相协调，才能谱写出新时代新征程的文化华章。</a:t>
            </a:r>
            <a:r>
              <a:rPr lang="en-US" altLang="zh-CN" sz="3600">
                <a:solidFill>
                  <a:srgbClr val="FF0000"/>
                </a:solidFill>
                <a:latin typeface="仿宋" panose="02010609060101010101" charset="-122"/>
                <a:ea typeface="仿宋" panose="02010609060101010101" charset="-122"/>
              </a:rPr>
              <a:t>”</a:t>
            </a:r>
            <a:r>
              <a:rPr lang="zh-CN" altLang="en-US" sz="3600">
                <a:solidFill>
                  <a:srgbClr val="FF0000"/>
                </a:solidFill>
                <a:latin typeface="仿宋" panose="02010609060101010101" charset="-122"/>
                <a:ea typeface="仿宋" panose="02010609060101010101" charset="-122"/>
              </a:rPr>
              <a:t>（</a:t>
            </a:r>
            <a:r>
              <a:rPr lang="en-US" altLang="zh-CN" sz="3600">
                <a:solidFill>
                  <a:srgbClr val="FF0000"/>
                </a:solidFill>
                <a:latin typeface="仿宋" panose="02010609060101010101" charset="-122"/>
                <a:ea typeface="仿宋" panose="02010609060101010101" charset="-122"/>
              </a:rPr>
              <a:t>1</a:t>
            </a:r>
            <a:r>
              <a:rPr lang="zh-CN" altLang="en-US" sz="3600">
                <a:solidFill>
                  <a:srgbClr val="FF0000"/>
                </a:solidFill>
                <a:latin typeface="仿宋" panose="02010609060101010101" charset="-122"/>
                <a:ea typeface="仿宋" panose="02010609060101010101" charset="-122"/>
              </a:rPr>
              <a:t>）</a:t>
            </a:r>
            <a:r>
              <a:rPr lang="en-US" altLang="zh-CN" sz="3600">
                <a:solidFill>
                  <a:srgbClr val="FF0000"/>
                </a:solidFill>
                <a:latin typeface="仿宋" panose="02010609060101010101" charset="-122"/>
                <a:ea typeface="仿宋" panose="02010609060101010101" charset="-122"/>
                <a:sym typeface="+mn-ea"/>
              </a:rPr>
              <a:t>赓续历史</a:t>
            </a:r>
            <a:r>
              <a:rPr lang="zh-CN" altLang="en-US" sz="3600">
                <a:solidFill>
                  <a:srgbClr val="FF0000"/>
                </a:solidFill>
                <a:latin typeface="仿宋" panose="02010609060101010101" charset="-122"/>
                <a:ea typeface="仿宋" panose="02010609060101010101" charset="-122"/>
                <a:sym typeface="+mn-ea"/>
              </a:rPr>
              <a:t>文脉、激活中华优秀传统文化；</a:t>
            </a:r>
            <a:r>
              <a:rPr lang="zh-CN" altLang="en-US" sz="3600">
                <a:solidFill>
                  <a:srgbClr val="FF0000"/>
                </a:solidFill>
                <a:latin typeface="仿宋" panose="02010609060101010101" charset="-122"/>
                <a:ea typeface="仿宋" panose="02010609060101010101" charset="-122"/>
              </a:rPr>
              <a:t>（</a:t>
            </a:r>
            <a:r>
              <a:rPr lang="en-US" altLang="zh-CN" sz="3600">
                <a:solidFill>
                  <a:srgbClr val="FF0000"/>
                </a:solidFill>
                <a:latin typeface="仿宋" panose="02010609060101010101" charset="-122"/>
                <a:ea typeface="仿宋" panose="02010609060101010101" charset="-122"/>
              </a:rPr>
              <a:t>2</a:t>
            </a:r>
            <a:r>
              <a:rPr lang="zh-CN" altLang="en-US" sz="3600">
                <a:solidFill>
                  <a:srgbClr val="FF0000"/>
                </a:solidFill>
                <a:latin typeface="仿宋" panose="02010609060101010101" charset="-122"/>
                <a:ea typeface="仿宋" panose="02010609060101010101" charset="-122"/>
              </a:rPr>
              <a:t>）推动最基本文化基因与当代文化相适应，即，与革命文化、社会主义先进文化在新时代融会贯通；（</a:t>
            </a:r>
            <a:r>
              <a:rPr lang="en-US" altLang="zh-CN" sz="3600">
                <a:solidFill>
                  <a:srgbClr val="FF0000"/>
                </a:solidFill>
                <a:latin typeface="仿宋" panose="02010609060101010101" charset="-122"/>
                <a:ea typeface="仿宋" panose="02010609060101010101" charset="-122"/>
              </a:rPr>
              <a:t>3</a:t>
            </a:r>
            <a:r>
              <a:rPr lang="zh-CN" altLang="en-US" sz="3600">
                <a:solidFill>
                  <a:srgbClr val="FF0000"/>
                </a:solidFill>
                <a:latin typeface="仿宋" panose="02010609060101010101" charset="-122"/>
                <a:ea typeface="仿宋" panose="02010609060101010101" charset="-122"/>
              </a:rPr>
              <a:t>）与现代社会相协调。即，与现代生活方式、价值观、思维方式、交往方式、工作方式等相协调。</a:t>
            </a: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OTlhZjZmNDI3NDEyOTJiMDU2ZmEzNDA0YTgwMmE4ZmIifQ=="/>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01.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03.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05.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07.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09.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4.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6.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7.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9.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1.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3.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5.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7.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9.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1.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3.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5.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7.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9.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1.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3.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5.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7.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9.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TotalTime>
  <Words>2032</Words>
  <Application>Microsoft Office PowerPoint</Application>
  <PresentationFormat>宽屏</PresentationFormat>
  <Paragraphs>23</Paragraphs>
  <Slides>23</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23</vt:i4>
      </vt:variant>
    </vt:vector>
  </HeadingPairs>
  <TitlesOfParts>
    <vt:vector size="27" baseType="lpstr">
      <vt:lpstr>仿宋</vt:lpstr>
      <vt:lpstr>Arial</vt:lpstr>
      <vt:lpstr>Wingdings</vt:lpstr>
      <vt:lpstr>WPS</vt:lpstr>
      <vt:lpstr>第四章 担负起新的文化使命</vt:lpstr>
      <vt:lpstr>       第四章 担负起新的文化使命 一、新的文化使命的提出与目标 二、新的文化使命是时代的深切呼唤 三、新的文化使命指明中华文化前进方向 四、新的文化使命需要新的历史担当</vt:lpstr>
      <vt:lpstr>一、新的文化使命的提出与目标 1、“新的文化使命”概念提出 2、“新的文化使命”的目标</vt:lpstr>
      <vt:lpstr>1、“新的文化使命”概念提出   （1）党的十九大报告首次提出“新的文化使命”概念：“当代中国共产党人和中国人民应该而且一定能够担负起新的文化使命，在实践创造中进行文化创造，在历史进步中实现文化进步!”   （2）在新的起点上继续推动文化繁荣、建设文化强国、建设中华民族现代文明，是我们在新时代新的文化使命。</vt:lpstr>
      <vt:lpstr>2、“新的文化使命”的目标。    新时代新的文化使命明确了新时代文化建设的重要任务。推动文化繁荣、建设文化强国、建设中华民族现代文明三者环环相扣、浑然一体，明确了完成好新时代新的文化使命的主要目标。（1）推动文化繁荣，就是要坚持为人民服务、为社会主义服务方向，坚持百花齐放、百家争鸣方针，创造性转化、创新性发展中华优秀传统文化，继承革命文化，发展社会主义先进文化，满足人民日益增长的精神文化需求。</vt:lpstr>
      <vt:lpstr>2、“新的文化使命”的目标。     （2）建设文化强国，就是要坚持以马克思主义为指导，坚持中国特色社会主义文化发展道路，坚持举旗帜、聚民心、育新人、兴文化、展形象的使命任务，不断发展面向现代化、面向世界、面向未来的，民族的科学的大众的社会主义文化，不断提升国家文化软实力和中华文化影响力。（3）建设中华民族现代文明，就是要坚持“两个结合”，推动中华文明的生命更新和现代转型，发展中华文明现代形态，创造人类文明新形态。</vt:lpstr>
      <vt:lpstr>二、新的文化使命是时代的深切呼唤 1、文化是民族生存和发展的重要力量 2、谱写新时代新征程的文化华章 3、丰富人民精神世界，中国式现代化才会成色更足、底色更暖。 </vt:lpstr>
      <vt:lpstr>1、文化是民族生存和发展的重要力量     (1)文化是一个国家、民族的灵魂，国家富强民族振兴，无不伴随着文化的历史性进步；（2）当代中国共产党人赓续中华文明的历史责任感、坚定的使命感和厚重的人民情怀。（3）五千多年来，一代代中华儿创造了世界上唯一绵延不断且以国家形态发展至今的灿烂文明。对人类文明最大的礼敬，就是创造人类文明新形态。</vt:lpstr>
      <vt:lpstr>2、谱写新时代新征程的文化华章     习近平总书记指出，“唯有担负起新的文化使命，赓续历史文脉，推动中华民族最基本的文化基因与当代文化相适应、与现代社会相协调，才能谱写出新时代新征程的文化华章。”（1）赓续历史文脉、激活中华优秀传统文化；（2）推动最基本文化基因与当代文化相适应，即，与革命文化、社会主义先进文化在新时代融会贯通；（3）与现代社会相协调。即，与现代生活方式、价值观、思维方式、交往方式、工作方式等相协调。</vt:lpstr>
      <vt:lpstr>3、丰富人民精神世界，中国式现代化才会成色更足、底色更暖。    （1）为人民群众提供丰富的精神食粮。如，生产更多更好的文化产品；（2）让人民享有更加充实、更为丰富、更高质量的精神文化生活；（3）满足人民的精神需求、开阔人民的精神空间、增进人民的精神力量。</vt:lpstr>
      <vt:lpstr>  三、新的文化使命指明中华文化前进方向     “十四个强调”明确了建设中华现代文明的重大任务，为创造属于我们这个时代的新文化指明方向。</vt:lpstr>
      <vt:lpstr>     “十四个强调”：（1）强调坚持和加强党对宣传思想文化工作的全面领导，担负起新的文化使命，建设社会主义文化强国，铸就社会主义文化新辉煌；（2）强调坚持马克思主义在意识形态领域指导地位的根本制度，推进马克思主义中国化时代化，建设具有强大凝聚力和引领力的社会主义意识形态；（3）强调坚持文化自信，推动社会主义文化繁荣兴盛，建设中华民族现代文明；（4）强调以社会主义核心价值观引领文化建设，广泛开展中国特色社会主义和中国梦宣传教育，使全体人民在理想信念、价值理念、道德观念上紧紧团结在一起；</vt:lpstr>
      <vt:lpstr>“十四个强调”：（5）强调加快构建中国特色哲学社会科学，以我国实际为研究起点，阐释中国道路、解读中国实践、构建中国理论；（6）强调推动中华优秀传统文化创造性转化、创新性发展，让中华文化展现出永久魅力和时代风采；（7）强调提高新闻舆论传播力引导力影响力公信力，弘扬主旋律、传播正能量，巩固壮大奋进新时代的主流思想舆论；</vt:lpstr>
      <vt:lpstr>“十四个强调”：（8）强调坚持以人民为中心的创作导向，把社会效益放在首位，推出更多增强人民精神力量的优秀作品；（9）强调要像爱惜自己的生命一样保护历史文化遗产，加强文物保护利用和文化遗产保护传承，守护好中华文脉；（10）强调中国式现代化是物质文明和精神文明相协调的现代化，能促进全体人民精神生活共同富裕，促进人的全面发展；</vt:lpstr>
      <vt:lpstr>     “十四个强调”：（11）强调铸牢中华民族共同体意识，建设中华民族共有精神家园；（12）强调过不了互联网这一关就过不了长期执政这一关，要把互联网这个变量变成事业发展的增量，培育积极健康向上向善的网络文化，建设网络文明；（13）强调提升国家文化软实力和中华文化影响力，加强国际传播能力建设，讲好中国故事，推动中华文化更好走向世界；（14）强调弘扬全人类共同价值，落实全球文明倡议，推动文明交流互鉴，丰富世界文明百花园，等等。</vt:lpstr>
      <vt:lpstr>四、新的文化使命需要新的历史担当 1、必须坚守自信自立的精神品格 2、必须秉持开放包容的博大胸襟 3、必须坚持守正创新的正气锐气</vt:lpstr>
      <vt:lpstr>1、必须坚守自信自立的精神品格    习近平指出，“坚定文化自信。自信才能自强。有文化自信的民族，才能立得住、站得稳、行得远。中华文明历经数千年而绵延不绝、迭遭忧患而经久不衰，这是人类文明的奇迹，也是我们自信的底气。坚定文化自信，就是坚持走自己的路。坚定文化自信的首要任务，就是立足中华民族伟大历史实践和当代实践，用中国道理总结好中国经验，把中国经验提升为中国理论，既不盲从各种教条，也不照搬外国理论，实现精神上的独立自主。要把文化自信融入全民族的精神气质与文化品格中，养成昂扬向上的风貌和理性平和的心态。”</vt:lpstr>
      <vt:lpstr>1、必须坚守自信自立的精神品格    文化自信是更基础、更广泛、更深厚的自信，是一个国家、一个民族发展中最基本、最深沉、最持久的力量。一个抛弃了或者背叛了自己历史文化的民族，不仅不可能发展起来，而且很可能上演一幕幕历史悲剧。有文化自信的民族，才能立得住、站得稳、行得远。中华文明历经数千年而绵延不绝、迭遭忧患而经久不衰，在长期演进过程中形成了中国人看待世界、看待社会、看待人生的独特价值体系、文化内涵和精神品质。这是我们区别于其他国家和民族的根本特征，铸就了中华民族博采众长的文化自信。当前，各种思想文化相互激荡，不同文明交流交融交锋更加频繁。坚定文化自信，必须坚持走自己的路，既不盲从各种教条，也不照搬外国理论，实现精神上的独立自主，同时把文化自信融入全民族的精神气质与文化品格中，养成昂扬向上的风貌和理性平和的心态。</vt:lpstr>
      <vt:lpstr>2、必须秉持开放包容的博大胸襟    习近平总书记指出：“秉持开放包容。开放包容始终是文明发展的活力来源，也是文化自信的显著标志。中华文明的博大气象，就得益于中华文化自古以来开放的姿态、包容的胸怀。秉持开放包容，就是要更加积极主动地学习借鉴人类创造的一切优秀文明成果。无论是对内提升先进文化的凝聚力感召力，还是对外增强中华文明的传播力影响力，都离不开融通中外、贯通古今。经过长期努力，我们比以往任何一个时代都更有条件破解“古今中西之争”，也比以往任何一个时代都更迫切需要一批熔铸古今、汇通中西的文化成果。我们必须坚持马克思主义中国化时代化，传承发展中华优秀传统文化，促进外来文化本土化，不断培育和创造新时代中国特色社会主义文化。”</vt:lpstr>
      <vt:lpstr>2、必须秉持开放包容的博大胸襟    习近平总书记指出：“中华文明自古就以开放包容闻名于世，在同其他文明的交流互鉴中不断焕发新的生命力。”中华文明在长期演进过程中，创造了博大精深的优秀传统文化，也铸就了博采众长的文化自信。中华文化既是历史的、也是当代的，既是民族的、也是世界的。今天，我们要铸就中华文化新辉煌，就要以更加博大的胸怀，更加广泛地开展同各国的文化交流，更加积极主动地学习借鉴世界一切优秀文明成果。新征程上，要秉持开放包容，坚持马克思主义中国化时代化，传承发展中华优秀传统文化，坚持不忘本来、吸收外来、面向未来，在继承中转化，在学习中超越，促进外来文化本土化，不断培育和创造新时代中国特色社会主义文化。</vt:lpstr>
      <vt:lpstr>3、必须坚持守正创新的正气锐气    习近平总书记指出，“坚持守正创新。对文化建设来说，守正才能不迷失自我、不迷失方向，创新才能把握时代、引领时代。守正，守的是马克思主义在意识形态领域指导地位的根本制度，守的是“两个结合”的根本要求，守的是中国共产党的文化领导权和中华民族的文化主体性。创新，创的是新思路、新话语、新机制、新形式，要在马克思主义指导下真正做到古为今用、洋为中用、辩证取舍、推陈出新，实现传统与现代的有机衔接。新时代的文化工作者必须以守正创新的正气和锐气，赓续历史文脉、谱写当代华章。”</vt:lpstr>
      <vt:lpstr>3、必须坚持守正创新的正气锐气    坚持守正创新，实现传统与现代的有机衔接，不断为丰富和发展人类文明新形态注入活力。守正才能不迷失自我、不迷失方向，创新才能把握时代、引领时代。在五千多年中华文明深厚基础上建设中华民族现代文明，要把握好守正创新的辩证法。一是坚持守正的正气。坚持马克思主义在意识形态领域指导地位的根本制度，坚持“两个结合”的根本要求，坚持中国共产党的文化领导权和中华民族的文化主体性。既不盲从各种教条，也不照搬外国理论和模式，决不犯失去魂脉和根脉的颠覆性错误，始终立足自身历史和现实推进文化建设。二是激扬创新的锐气。在马克思主义指导下真正做到古为今用、洋为中用、辩证取舍、推陈出新，实现传统与现代的有机衔接。在更广阔的文化空间中，充分运用中华优秀传统文化的宝贵资源，探索面向未来的理论和制度创新，以新思路、新话语、新机制、新形式为丰富和发展人类文明新形态不断注入活力，为人类文明进步贡献更多力量。</vt:lpstr>
      <vt:lpstr>   谢  谢！</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baozhou fan</cp:lastModifiedBy>
  <cp:revision>189</cp:revision>
  <dcterms:created xsi:type="dcterms:W3CDTF">2019-06-19T02:08:00Z</dcterms:created>
  <dcterms:modified xsi:type="dcterms:W3CDTF">2024-08-29T04:15:49Z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2052-12.1.0.17147</vt:lpwstr>
  </property>
  <property fmtid="{D5CDD505-2E9C-101B-9397-08002B2CF9AE}" pid="3" name="ICV">
    <vt:lpwstr>2714BC2042754196817988410A36725A</vt:lpwstr>
  </property>
</Properties>
</file>