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37"/>
  </p:handoutMasterIdLst>
  <p:sldIdLst>
    <p:sldId id="609" r:id="rId3"/>
    <p:sldId id="806" r:id="rId5"/>
    <p:sldId id="838" r:id="rId6"/>
    <p:sldId id="776" r:id="rId7"/>
    <p:sldId id="818" r:id="rId8"/>
    <p:sldId id="793" r:id="rId9"/>
    <p:sldId id="820" r:id="rId10"/>
    <p:sldId id="829" r:id="rId11"/>
    <p:sldId id="821" r:id="rId12"/>
    <p:sldId id="824" r:id="rId13"/>
    <p:sldId id="846" r:id="rId14"/>
    <p:sldId id="833" r:id="rId15"/>
    <p:sldId id="834" r:id="rId16"/>
    <p:sldId id="830" r:id="rId17"/>
    <p:sldId id="832" r:id="rId18"/>
    <p:sldId id="825" r:id="rId19"/>
    <p:sldId id="837" r:id="rId20"/>
    <p:sldId id="826" r:id="rId21"/>
    <p:sldId id="847" r:id="rId22"/>
    <p:sldId id="827" r:id="rId23"/>
    <p:sldId id="828" r:id="rId24"/>
    <p:sldId id="835" r:id="rId25"/>
    <p:sldId id="836" r:id="rId26"/>
    <p:sldId id="842" r:id="rId27"/>
    <p:sldId id="843" r:id="rId28"/>
    <p:sldId id="841" r:id="rId29"/>
    <p:sldId id="839" r:id="rId30"/>
    <p:sldId id="840" r:id="rId31"/>
    <p:sldId id="845" r:id="rId32"/>
    <p:sldId id="822" r:id="rId33"/>
    <p:sldId id="848" r:id="rId34"/>
    <p:sldId id="844" r:id="rId35"/>
    <p:sldId id="786" r:id="rId36"/>
  </p:sldIdLst>
  <p:sldSz cx="9144000" cy="6858000" type="screen4x3"/>
  <p:notesSz cx="9939020" cy="6807200"/>
  <p:custDataLst>
    <p:tags r:id="rId42"/>
  </p:custDataLst>
  <p:defaultTex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标题节" id="{E068C0A8-A0F6-43DA-8088-F236355926A4}">
          <p14:sldIdLst>
            <p14:sldId id="609"/>
            <p14:sldId id="806"/>
            <p14:sldId id="838"/>
            <p14:sldId id="776"/>
            <p14:sldId id="818"/>
            <p14:sldId id="793"/>
            <p14:sldId id="820"/>
            <p14:sldId id="829"/>
            <p14:sldId id="821"/>
            <p14:sldId id="824"/>
            <p14:sldId id="846"/>
            <p14:sldId id="833"/>
            <p14:sldId id="834"/>
            <p14:sldId id="830"/>
            <p14:sldId id="832"/>
            <p14:sldId id="825"/>
            <p14:sldId id="837"/>
            <p14:sldId id="826"/>
            <p14:sldId id="847"/>
            <p14:sldId id="827"/>
            <p14:sldId id="828"/>
            <p14:sldId id="835"/>
            <p14:sldId id="836"/>
            <p14:sldId id="842"/>
            <p14:sldId id="843"/>
            <p14:sldId id="841"/>
            <p14:sldId id="839"/>
            <p14:sldId id="840"/>
            <p14:sldId id="845"/>
            <p14:sldId id="822"/>
            <p14:sldId id="848"/>
            <p14:sldId id="844"/>
            <p14:sldId id="786"/>
          </p14:sldIdLst>
        </p14:section>
        <p14:section name="致谢节" id="{7C9F1EA9-F938-46CD-9B18-D3E04E6809C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y" initials="cy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A50021"/>
    <a:srgbClr val="CC3300"/>
    <a:srgbClr val="000099"/>
    <a:srgbClr val="0F42D3"/>
    <a:srgbClr val="0033CC"/>
    <a:srgbClr val="003399"/>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7" autoAdjust="0"/>
    <p:restoredTop sz="95494" autoAdjust="0"/>
  </p:normalViewPr>
  <p:slideViewPr>
    <p:cSldViewPr snapToGrid="0" snapToObjects="1">
      <p:cViewPr varScale="1">
        <p:scale>
          <a:sx n="105" d="100"/>
          <a:sy n="105" d="100"/>
        </p:scale>
        <p:origin x="852" y="6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gs" Target="tags/tag1.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7046" cy="34036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5629992" y="0"/>
            <a:ext cx="4307046" cy="340360"/>
          </a:xfrm>
          <a:prstGeom prst="rect">
            <a:avLst/>
          </a:prstGeom>
        </p:spPr>
        <p:txBody>
          <a:bodyPr vert="horz" lIns="91440" tIns="45720" rIns="91440" bIns="45720" rtlCol="0"/>
          <a:lstStyle>
            <a:lvl1pPr algn="r">
              <a:defRPr sz="1200"/>
            </a:lvl1pPr>
          </a:lstStyle>
          <a:p>
            <a:fld id="{84B18F8A-74B5-9148-A891-627592061A38}" type="datetimeFigureOut">
              <a:rPr kumimoji="1" lang="zh-CN" altLang="en-US" smtClean="0"/>
            </a:fld>
            <a:endParaRPr kumimoji="1" lang="zh-CN" altLang="en-US"/>
          </a:p>
        </p:txBody>
      </p:sp>
      <p:sp>
        <p:nvSpPr>
          <p:cNvPr id="4" name="页脚占位符 3"/>
          <p:cNvSpPr>
            <a:spLocks noGrp="1"/>
          </p:cNvSpPr>
          <p:nvPr>
            <p:ph type="ftr" sz="quarter" idx="2"/>
          </p:nvPr>
        </p:nvSpPr>
        <p:spPr>
          <a:xfrm>
            <a:off x="0" y="6465659"/>
            <a:ext cx="4307046" cy="340360"/>
          </a:xfrm>
          <a:prstGeom prst="rect">
            <a:avLst/>
          </a:prstGeom>
        </p:spPr>
        <p:txBody>
          <a:bodyPr vert="horz" lIns="91440" tIns="45720" rIns="91440" bIns="45720" rtlCol="0" anchor="b"/>
          <a:lstStyle>
            <a:lvl1pPr algn="l">
              <a:defRPr sz="1200"/>
            </a:lvl1pPr>
          </a:lstStyle>
          <a:p>
            <a:r>
              <a:rPr kumimoji="1" lang="zh-CN" altLang="en-US"/>
              <a:t>陕西</a:t>
            </a:r>
            <a:endParaRPr kumimoji="1" lang="zh-CN" altLang="en-US"/>
          </a:p>
        </p:txBody>
      </p:sp>
      <p:sp>
        <p:nvSpPr>
          <p:cNvPr id="5" name="幻灯片编号占位符 4"/>
          <p:cNvSpPr>
            <a:spLocks noGrp="1"/>
          </p:cNvSpPr>
          <p:nvPr>
            <p:ph type="sldNum" sz="quarter" idx="3"/>
          </p:nvPr>
        </p:nvSpPr>
        <p:spPr>
          <a:xfrm>
            <a:off x="5629992" y="6465659"/>
            <a:ext cx="4307046" cy="340360"/>
          </a:xfrm>
          <a:prstGeom prst="rect">
            <a:avLst/>
          </a:prstGeom>
        </p:spPr>
        <p:txBody>
          <a:bodyPr vert="horz" lIns="91440" tIns="45720" rIns="91440" bIns="45720" rtlCol="0" anchor="b"/>
          <a:lstStyle>
            <a:lvl1pPr algn="r">
              <a:defRPr sz="1200"/>
            </a:lvl1pPr>
          </a:lstStyle>
          <a:p>
            <a:fld id="{008768D9-5829-CA4C-800C-5932EF9830F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7046" cy="34036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5629992" y="0"/>
            <a:ext cx="4307046" cy="340360"/>
          </a:xfrm>
          <a:prstGeom prst="rect">
            <a:avLst/>
          </a:prstGeom>
        </p:spPr>
        <p:txBody>
          <a:bodyPr vert="horz" lIns="91440" tIns="45720" rIns="91440" bIns="45720" rtlCol="0"/>
          <a:lstStyle>
            <a:lvl1pPr algn="r">
              <a:defRPr sz="1200"/>
            </a:lvl1pPr>
          </a:lstStyle>
          <a:p>
            <a:fld id="{E6D6ACD6-F780-4A47-B5D9-D292A4BD6F81}"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3267075" y="511175"/>
            <a:ext cx="3405188" cy="25527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3934" y="3233420"/>
            <a:ext cx="7951470" cy="306324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6465659"/>
            <a:ext cx="4307046" cy="340360"/>
          </a:xfrm>
          <a:prstGeom prst="rect">
            <a:avLst/>
          </a:prstGeom>
        </p:spPr>
        <p:txBody>
          <a:bodyPr vert="horz" lIns="91440" tIns="45720" rIns="91440" bIns="45720" rtlCol="0" anchor="b"/>
          <a:lstStyle>
            <a:lvl1pPr algn="l">
              <a:defRPr sz="1200"/>
            </a:lvl1pPr>
          </a:lstStyle>
          <a:p>
            <a:r>
              <a:rPr kumimoji="1" lang="zh-CN" altLang="en-US"/>
              <a:t>陕西</a:t>
            </a:r>
            <a:endParaRPr kumimoji="1" lang="zh-CN" altLang="en-US"/>
          </a:p>
        </p:txBody>
      </p:sp>
      <p:sp>
        <p:nvSpPr>
          <p:cNvPr id="7" name="幻灯片编号占位符 6"/>
          <p:cNvSpPr>
            <a:spLocks noGrp="1"/>
          </p:cNvSpPr>
          <p:nvPr>
            <p:ph type="sldNum" sz="quarter" idx="5"/>
          </p:nvPr>
        </p:nvSpPr>
        <p:spPr>
          <a:xfrm>
            <a:off x="5629992" y="6465659"/>
            <a:ext cx="4307046" cy="340360"/>
          </a:xfrm>
          <a:prstGeom prst="rect">
            <a:avLst/>
          </a:prstGeom>
        </p:spPr>
        <p:txBody>
          <a:bodyPr vert="horz" lIns="91440" tIns="45720" rIns="91440" bIns="45720" rtlCol="0" anchor="b"/>
          <a:lstStyle>
            <a:lvl1pPr algn="r">
              <a:defRPr sz="1200"/>
            </a:lvl1pPr>
          </a:lstStyle>
          <a:p>
            <a:fld id="{D712715C-60D8-4442-95C1-470452B8606C}"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f sldNum="0" hdr="0" ftr="0" dt="0"/>
  <p:notesStyle>
    <a:lvl1pPr marL="0" algn="l" defTabSz="342900" rtl="0" eaLnBrk="1" latinLnBrk="0" hangingPunct="1">
      <a:defRPr sz="900" kern="1200">
        <a:solidFill>
          <a:schemeClr val="tx1"/>
        </a:solidFill>
        <a:latin typeface="+mn-lt"/>
        <a:ea typeface="+mn-ea"/>
        <a:cs typeface="+mn-cs"/>
      </a:defRPr>
    </a:lvl1pPr>
    <a:lvl2pPr marL="342900" algn="l" defTabSz="342900" rtl="0" eaLnBrk="1" latinLnBrk="0" hangingPunct="1">
      <a:defRPr sz="900" kern="1200">
        <a:solidFill>
          <a:schemeClr val="tx1"/>
        </a:solidFill>
        <a:latin typeface="+mn-lt"/>
        <a:ea typeface="+mn-ea"/>
        <a:cs typeface="+mn-cs"/>
      </a:defRPr>
    </a:lvl2pPr>
    <a:lvl3pPr marL="685800" algn="l" defTabSz="342900" rtl="0" eaLnBrk="1" latinLnBrk="0" hangingPunct="1">
      <a:defRPr sz="900" kern="1200">
        <a:solidFill>
          <a:schemeClr val="tx1"/>
        </a:solidFill>
        <a:latin typeface="+mn-lt"/>
        <a:ea typeface="+mn-ea"/>
        <a:cs typeface="+mn-cs"/>
      </a:defRPr>
    </a:lvl3pPr>
    <a:lvl4pPr marL="1028700" algn="l" defTabSz="342900" rtl="0" eaLnBrk="1" latinLnBrk="0" hangingPunct="1">
      <a:defRPr sz="900" kern="1200">
        <a:solidFill>
          <a:schemeClr val="tx1"/>
        </a:solidFill>
        <a:latin typeface="+mn-lt"/>
        <a:ea typeface="+mn-ea"/>
        <a:cs typeface="+mn-cs"/>
      </a:defRPr>
    </a:lvl4pPr>
    <a:lvl5pPr marL="1371600" algn="l" defTabSz="342900" rtl="0" eaLnBrk="1" latinLnBrk="0" hangingPunct="1">
      <a:defRPr sz="900" kern="1200">
        <a:solidFill>
          <a:schemeClr val="tx1"/>
        </a:solidFill>
        <a:latin typeface="+mn-lt"/>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1_空白">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日期占位符 3"/>
          <p:cNvSpPr>
            <a:spLocks noGrp="1"/>
          </p:cNvSpPr>
          <p:nvPr>
            <p:ph type="dt" sz="half" idx="10"/>
          </p:nvPr>
        </p:nvSpPr>
        <p:spPr>
          <a:xfrm>
            <a:off x="628650" y="6356350"/>
            <a:ext cx="2057400"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3809C6B-0F8A-4BE6-A20D-BEEE48013394}"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3028950" y="6356350"/>
            <a:ext cx="3086100" cy="365125"/>
          </a:xfrm>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6457950" y="6356350"/>
            <a:ext cx="20574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020765C6-4986-49DF-B6DF-90EFA584623D}"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dt="0"/>
  <p:txStyles>
    <p:title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2">
            <a:lumMod val="75000"/>
          </a:schemeClr>
        </a:buClr>
        <a:buSzPct val="70000"/>
        <a:buFont typeface="Wingdings 2" panose="05020102010507070707" pitchFamily="18" charset="2"/>
        <a:buChar char=""/>
        <a:defRPr sz="2000" kern="1200" baseline="0">
          <a:solidFill>
            <a:srgbClr val="071F65"/>
          </a:solidFill>
          <a:latin typeface="Arial" panose="020B0604020202020204" pitchFamily="34" charset="0"/>
          <a:ea typeface="微软雅黑" panose="020B0503020204020204" pitchFamily="34" charset="-122"/>
          <a:cs typeface="+mn-cs"/>
        </a:defRPr>
      </a:lvl1pPr>
      <a:lvl2pPr marL="357505" indent="-357505" algn="just" defTabSz="914400" rtl="0" eaLnBrk="1" latinLnBrk="0" hangingPunct="1">
        <a:lnSpc>
          <a:spcPct val="130000"/>
        </a:lnSpc>
        <a:spcBef>
          <a:spcPts val="0"/>
        </a:spcBef>
        <a:spcAft>
          <a:spcPts val="450"/>
        </a:spcAft>
        <a:buClr>
          <a:schemeClr val="accent2">
            <a:lumMod val="60000"/>
            <a:lumOff val="40000"/>
          </a:schemeClr>
        </a:buClr>
        <a:buFont typeface="幼圆" panose="02010509060101010101" pitchFamily="49" charset="-122"/>
        <a:buChar char=" "/>
        <a:defRPr sz="1600" kern="1200" baseline="0">
          <a:solidFill>
            <a:srgbClr val="071F65"/>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en-US"/>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52521" y="1555652"/>
            <a:ext cx="8038958" cy="1439594"/>
          </a:xfrm>
          <a:prstGeom prst="roundRect">
            <a:avLst/>
          </a:prstGeom>
          <a:solidFill>
            <a:srgbClr val="A5002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3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p:cNvSpPr txBox="1"/>
          <p:nvPr/>
        </p:nvSpPr>
        <p:spPr>
          <a:xfrm>
            <a:off x="0" y="3525520"/>
            <a:ext cx="9144000" cy="1421765"/>
          </a:xfrm>
          <a:prstGeom prst="rect">
            <a:avLst/>
          </a:prstGeom>
          <a:noFill/>
        </p:spPr>
        <p:txBody>
          <a:bodyPr wrap="square" rtlCol="0">
            <a:noAutofit/>
          </a:bodyPr>
          <a:lstStyle/>
          <a:p>
            <a:pPr algn="ctr">
              <a:lnSpc>
                <a:spcPct val="130000"/>
              </a:lnSpc>
            </a:pP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algn="ctr">
              <a:lnSpc>
                <a:spcPct val="130000"/>
              </a:lnSpc>
            </a:pP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许</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庆</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algn="ctr">
              <a:lnSpc>
                <a:spcPct val="130000"/>
              </a:lnSpc>
            </a:pP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刘</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进</a:t>
            </a:r>
            <a:endParaRPr lang="zh-CN" altLang="en-US" sz="2400" dirty="0">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4773"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endPar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advTm="1204">
        <p:fade/>
      </p:transition>
    </mc:Choice>
    <mc:Fallback>
      <p:transition spd="med" advTm="1204">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土地城市化：基本逻辑</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3315" y="851371"/>
            <a:ext cx="9145082" cy="5155257"/>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mj-lt"/>
              <a:buAutoNum type="arabicPeriod"/>
              <a:defRPr/>
            </a:pP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土地城市化</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是一个复杂的系统变化过程，受多重因素的影响和制约。其中</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经济增长是城乡土地利用变化的根本驱动力</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即经济发展能够迅速提高城市土地价格，引起城市区域建设用地面积的大量增加，并促使对农业用地的侵占；经济增长还带动了以房地产为支柱的第三产业发展对土地的需求，以及农村剩余劳动力转移对城市用地空间的压力等。</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城乡经济的发展是城乡交错带土地利用及其空间结构演变的最根本动力。</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经济的发展往往有周期性</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，受这种周期性规律的影响，城市空间的扩展与城乡交错带土地利用的演变也会呈现出加速</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减速</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稳定三种变化状态。实际上</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不同的经济发展状态会对应不同的土地利用方式，而不同的土地利用方式又与土地城市化水平相对应。</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土地城市化：理论基础</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26069" y="790008"/>
            <a:ext cx="9086759" cy="5277983"/>
          </a:xfrm>
          <a:prstGeom prst="rect">
            <a:avLst/>
          </a:prstGeom>
          <a:noFill/>
        </p:spPr>
        <p:txBody>
          <a:bodyPr wrap="square">
            <a:spAutoFit/>
          </a:bodyPr>
          <a:lstStyle/>
          <a:p>
            <a:pPr marL="457200" indent="-457200" algn="just">
              <a:lnSpc>
                <a:spcPct val="150000"/>
              </a:lnSpc>
              <a:spcBef>
                <a:spcPts val="600"/>
              </a:spcBef>
              <a:spcAft>
                <a:spcPts val="600"/>
              </a:spcAft>
              <a:buClr>
                <a:srgbClr val="A50021"/>
              </a:buClr>
              <a:buFont typeface="+mj-lt"/>
              <a:buAutoNum type="arabicPeriod"/>
              <a:defRPr/>
            </a:pP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城市扩展理论：</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认为城市的发展是通过周边土地的逐步扩展实现的，强调基础设施建设对土地利用的推动作用。</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lgn="just">
              <a:lnSpc>
                <a:spcPct val="150000"/>
              </a:lnSpc>
              <a:spcBef>
                <a:spcPts val="600"/>
              </a:spcBef>
              <a:spcAft>
                <a:spcPts val="600"/>
              </a:spcAft>
              <a:buClr>
                <a:srgbClr val="A50021"/>
              </a:buClr>
              <a:buFont typeface="+mj-lt"/>
              <a:buAutoNum type="arabicPeriod"/>
              <a:defRPr/>
            </a:pP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中心地理论：</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提出城市中心区与周边地区之间的经济和服务分布关系，解释城市化过程中土地使用的集中与分散。</a:t>
            </a:r>
            <a:endParaRPr lang="zh-CN" altLang="en-US" sz="2000" dirty="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lgn="just">
              <a:lnSpc>
                <a:spcPct val="150000"/>
              </a:lnSpc>
              <a:spcBef>
                <a:spcPts val="600"/>
              </a:spcBef>
              <a:spcAft>
                <a:spcPts val="600"/>
              </a:spcAft>
              <a:buClr>
                <a:srgbClr val="A50021"/>
              </a:buClr>
              <a:buFont typeface="+mj-lt"/>
              <a:buAutoNum type="arabicPeriod"/>
              <a:defRPr/>
            </a:pP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城市经济学理论：</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关注城市化对土地市场和经济活动的影响，强调土地价值、使用效率和市场机制在城市发展的作用。</a:t>
            </a:r>
            <a:endParaRPr lang="zh-CN" altLang="en-US" sz="2000" dirty="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lgn="just">
              <a:lnSpc>
                <a:spcPct val="150000"/>
              </a:lnSpc>
              <a:spcBef>
                <a:spcPts val="600"/>
              </a:spcBef>
              <a:spcAft>
                <a:spcPts val="600"/>
              </a:spcAft>
              <a:buClr>
                <a:srgbClr val="A50021"/>
              </a:buClr>
              <a:buFont typeface="+mj-lt"/>
              <a:buAutoNum type="arabicPeriod"/>
              <a:defRPr/>
            </a:pP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新城镇主义：</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倡导在城市规划中融合可持续性和社区发展的理念，强调土地利用的多样性和功能性。</a:t>
            </a:r>
            <a:endParaRPr lang="zh-CN" altLang="en-US" sz="2000" dirty="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lgn="just">
              <a:lnSpc>
                <a:spcPct val="150000"/>
              </a:lnSpc>
              <a:spcBef>
                <a:spcPts val="600"/>
              </a:spcBef>
              <a:spcAft>
                <a:spcPts val="600"/>
              </a:spcAft>
              <a:buClr>
                <a:srgbClr val="A50021"/>
              </a:buClr>
              <a:buFont typeface="+mj-lt"/>
              <a:buAutoNum type="arabicPeriod"/>
              <a:defRPr/>
            </a:pP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空间分异理论：</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探讨土地城市化过程中，城市内部不同区域的经济、社会和环境差异，强调空间结构对城市发展的影响。</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土地城市化：分析方向</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0" y="712091"/>
            <a:ext cx="9145082" cy="5555367"/>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Wingdings" panose="05000000000000000000" pitchFamily="2" charset="2"/>
              <a:buChar char="u"/>
              <a:defRPr/>
            </a:pP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土地城市化（陶然的</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人地之间</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2400" b="1"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1. </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土地的多重价值</a:t>
            </a:r>
            <a:endParaRPr lang="en-US" altLang="zh-CN" sz="2000" b="1"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土地不仅是经济资源，也是文化和社会价值的载体。城市化过程中，土地的商业化可能导致对传统文化和社区关系的侵蚀。</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2. </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城市与乡村的互动</a:t>
            </a:r>
            <a:endParaRPr lang="zh-CN" altLang="en-US" sz="2000" b="1"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城市扩张会对乡村造成各方面的影响，在这个过程中城乡关系也会发生改变。城市化应关注乡村的可持续发展，避免一味追求城市利益。</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3. </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人权与土地权</a:t>
            </a:r>
            <a:endParaRPr lang="zh-CN" altLang="en-US" sz="2000" b="1"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必须注重农民的土地权益，在城市化进程中，农民的权益往往被忽视。</a:t>
            </a: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endParaRPr lang="zh-CN" altLang="en-US" dirty="0"/>
          </a:p>
        </p:txBody>
      </p:sp>
      <p:pic>
        <p:nvPicPr>
          <p:cNvPr id="5" name="图片 4"/>
          <p:cNvPicPr>
            <a:picLocks noChangeAspect="1"/>
          </p:cNvPicPr>
          <p:nvPr/>
        </p:nvPicPr>
        <p:blipFill>
          <a:blip r:embed="rId1"/>
          <a:stretch>
            <a:fillRect/>
          </a:stretch>
        </p:blipFill>
        <p:spPr>
          <a:xfrm>
            <a:off x="7815724" y="4416071"/>
            <a:ext cx="1326043" cy="19438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土地城市化：分析方向</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0" y="712091"/>
            <a:ext cx="9145082" cy="6170920"/>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Wingdings" panose="05000000000000000000" pitchFamily="2" charset="2"/>
              <a:buChar char="u"/>
              <a:defRPr/>
            </a:pP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土地城市化（陶然的</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人地之间</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2400" b="1"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4. </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生态与环境</a:t>
            </a:r>
            <a:endParaRPr lang="en-US" altLang="zh-CN" sz="2000" b="1"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土地城市化会对生态环境造成影响，在城市化进程中应重视生态保护，推动绿色城市发展。</a:t>
            </a:r>
            <a:endParaRPr lang="zh-CN" altLang="en-US" sz="2000"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5. </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政策与管理</a:t>
            </a:r>
            <a:endParaRPr lang="en-US" altLang="zh-CN" sz="2000" b="1"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政策制定者应采取更为灵活和人性化的管理方式，以促进人地和谐。</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6. </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社会结构变化</a:t>
            </a:r>
            <a:endParaRPr lang="en-US" altLang="zh-CN" sz="2000" b="1"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城市化会对社会结构产生影响，如人口流动、就业机会变化等，因此需要具备一定的社会适应能力。</a:t>
            </a:r>
            <a:endParaRPr lang="zh-CN" altLang="en-US" sz="20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土地城市化：案例分析</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3316" y="584836"/>
            <a:ext cx="9138452" cy="5863144"/>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Cambria Math" panose="02040503050406030204" pitchFamily="18" charset="0"/>
              <a:buChar char="▶"/>
              <a:defRPr/>
            </a:pP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上海：</a:t>
            </a:r>
            <a:endPar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marR="0" lvl="0" algn="just" defTabSz="342900" rtl="0" eaLnBrk="1" fontAlgn="auto" latinLnBrk="0" hangingPunct="1">
              <a:lnSpc>
                <a:spcPct val="150000"/>
              </a:lnSpc>
              <a:spcBef>
                <a:spcPts val="600"/>
              </a:spcBef>
              <a:spcAft>
                <a:spcPts val="600"/>
              </a:spcAft>
              <a:buClr>
                <a:srgbClr val="A50021"/>
              </a:buClr>
              <a:buSzTx/>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上海作为中国最大的城市之一，自</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20</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世纪</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90</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年代以来经历了快速的城市化和经济发展，成为国际金融中心。</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土地政策：</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上海采用土地使用权出让制度，政府通过竞标将土地使用权出让给开发商，促进了土地的高效利用。自浦东新区开发以来，上海加快了城市扩展和基础设施建设，吸引了大量投资。</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经济发展：</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上海从传统制造业向服务业、高科技产业转型，金融、航运、物流等行业快速发展。大量外来务工人员涌入，使得常住人口迅速增加，推动了城市扩张。</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社会影响：</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随着人口增长，房价上涨，政府推出保障性住房政策来应对住房压力。交通需求激增导致拥堵问题突出，政府加强公共交通建设以缓解交通压力。</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未来挑战：</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外来人口的社会保障和融入问题依然需要关注，以促进社会和谐。</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土地城市化：案例分析</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3315" y="619620"/>
            <a:ext cx="9141767" cy="5944063"/>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Cambria Math" panose="02040503050406030204" pitchFamily="18" charset="0"/>
              <a:buChar char="▶"/>
              <a:defRPr/>
            </a:pP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浙江义乌：</a:t>
            </a:r>
            <a:endPar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背景：</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义乌是中国重要的小商品市场和国际商贸中心，其农村土地城市化进程与经济发展密切相关。</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土地政策：</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义乌推动农村土地流转，鼓励农民将土地租赁给企业或合作社，促进农业现代化和规模化经营。政府制定政策支持农村集体经济发展，推动农村向城镇化转型，鼓励农民进城务工。</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经济发展：</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义乌以小商品市场起家，形成了强大的市场经济体系，吸引了大量农村劳动力转向商贸服务业。从传统农业向现代服务业和制造业转型，促进了农村经济的多元化发展。</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社会影响：</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大量农村居民向城市迁移，推动了当地的城市化进程，但也带来了留守儿童和老人的社会问题。</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未来挑战：</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如何有效管理流转土地，维护农民权益，避免土地撂荒问题。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城乡融合政策</a:t>
            </a:r>
            <a:endPar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2" name="圆角矩形 1"/>
          <p:cNvSpPr/>
          <p:nvPr/>
        </p:nvSpPr>
        <p:spPr>
          <a:xfrm>
            <a:off x="552521" y="2621442"/>
            <a:ext cx="8038958" cy="1439594"/>
          </a:xfrm>
          <a:prstGeom prst="roundRect">
            <a:avLst/>
          </a:prstGeom>
          <a:solidFill>
            <a:srgbClr val="A5002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城乡融合：人口城市化</a:t>
            </a:r>
            <a:endParaRPr lang="zh-CN" altLang="en-US" sz="3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人口城市化：发展历程</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0" y="651611"/>
            <a:ext cx="9145082" cy="6454139"/>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u"/>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初期阶段（</a:t>
            </a:r>
            <a:r>
              <a:rPr lang="en-US" altLang="zh-CN" sz="1800" b="1" dirty="0">
                <a:latin typeface="Times New Roman" panose="02020603050405020304" pitchFamily="18" charset="0"/>
                <a:ea typeface="华文楷体" panose="02010600040101010101" pitchFamily="2" charset="-122"/>
                <a:cs typeface="Times New Roman" panose="02020603050405020304" pitchFamily="18" charset="0"/>
              </a:rPr>
              <a:t>1949-1978</a:t>
            </a: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1800" b="1"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计划经济：人口城市化受限，农村户口制度严格，城市化率较低。</a:t>
            </a:r>
            <a:endParaRPr lang="zh-CN" altLang="en-US"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Wingdings" panose="05000000000000000000" pitchFamily="2" charset="2"/>
              <a:buChar char="u"/>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改革开放阶段（</a:t>
            </a:r>
            <a:r>
              <a:rPr lang="en-US" altLang="zh-CN" sz="1800" b="1" dirty="0">
                <a:latin typeface="Times New Roman" panose="02020603050405020304" pitchFamily="18" charset="0"/>
                <a:ea typeface="华文楷体" panose="02010600040101010101" pitchFamily="2" charset="-122"/>
                <a:cs typeface="Times New Roman" panose="02020603050405020304" pitchFamily="18" charset="0"/>
              </a:rPr>
              <a:t>1978-2000</a:t>
            </a: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1800" b="1"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政策放宽：农村劳动力向城市流动开始增加，城市化率逐步上升。经济特区：设立经济特区，吸引外资，促进城市发展。</a:t>
            </a:r>
            <a:endParaRPr lang="zh-CN" altLang="en-US"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Wingdings" panose="05000000000000000000" pitchFamily="2" charset="2"/>
              <a:buChar char="u"/>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快速城市化阶段（</a:t>
            </a:r>
            <a:r>
              <a:rPr lang="en-US" altLang="zh-CN" sz="1800" b="1" dirty="0">
                <a:latin typeface="Times New Roman" panose="02020603050405020304" pitchFamily="18" charset="0"/>
                <a:ea typeface="华文楷体" panose="02010600040101010101" pitchFamily="2" charset="-122"/>
                <a:cs typeface="Times New Roman" panose="02020603050405020304" pitchFamily="18" charset="0"/>
              </a:rPr>
              <a:t>2000-2010</a:t>
            </a: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1800" b="1"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城市化加速：大量农村人口涌入城市，城市化率迅速提升。基础设施建设：政府加大基础设施投资，改善城市生活条件。</a:t>
            </a:r>
            <a:endParaRPr lang="zh-CN" altLang="en-US"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Wingdings" panose="05000000000000000000" pitchFamily="2" charset="2"/>
              <a:buChar char="u"/>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调整与反思阶段（</a:t>
            </a:r>
            <a:r>
              <a:rPr lang="en-US" altLang="zh-CN" sz="1800" b="1" dirty="0">
                <a:latin typeface="Times New Roman" panose="02020603050405020304" pitchFamily="18" charset="0"/>
                <a:ea typeface="华文楷体" panose="02010600040101010101" pitchFamily="2" charset="-122"/>
                <a:cs typeface="Times New Roman" panose="02020603050405020304" pitchFamily="18" charset="0"/>
              </a:rPr>
              <a:t>2010</a:t>
            </a: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至今）</a:t>
            </a:r>
            <a:endParaRPr lang="zh-CN" altLang="en-US" sz="1800" b="1"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政策转型：从速度向质量转变，关注可持续发展与城乡协调。新型城镇化：强调提高城市管理水平和公共服务质量，促进人地关系的和谐。</a:t>
            </a:r>
            <a:endParaRPr lang="zh-CN" altLang="en-US"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人口城市化：理论基础</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94339" y="977374"/>
            <a:ext cx="8950220" cy="4821000"/>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mj-lt"/>
              <a:buAutoNum type="arabicPeriod"/>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迁移理论：</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研究人口迁移的原因和模式，包括经济机会、教育、生活条件等因素如何驱动人们从农村迁移到城市。</a:t>
            </a:r>
            <a:endParaRPr lang="zh-CN" altLang="en-US"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城市化阶段理论：</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认为城市化过程是一个阶段性的发展，通常分为预城市化、城市化和后城市化等阶段，每个阶段都有不同的特征和动力。</a:t>
            </a:r>
            <a:endParaRPr lang="zh-CN" altLang="en-US"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社会网络理论：</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强调社会关系在迁移过程中的重要性，认为个体通过社会网络获取信息和支持，从而影响其迁移决策。</a:t>
            </a:r>
            <a:endParaRPr lang="zh-CN" altLang="en-US"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新经济地理理论：</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探讨城市化与经济活动之间的关系，认为集聚效应和规模经济在推动人口向城市集中的过程中起到关键作用。</a:t>
            </a:r>
            <a:endParaRPr lang="zh-CN" altLang="en-US"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社会适应理论：</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研究城市化过程中，农村人口在城市的适应和融入问题，包括就业、社会保障和文化认同等方面。</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人口城市化：基本逻辑</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94339" y="807816"/>
            <a:ext cx="8950220" cy="5792420"/>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Wingdings" panose="05000000000000000000" pitchFamily="2" charset="2"/>
              <a:buChar char="u"/>
              <a:defRPr/>
            </a:pP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人口城市化</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是指非城镇人口不断向城市转化和集中，城镇人口占总人口的比重逐渐提高的动态过程。人口城市化有利于集中化生产。</a:t>
            </a: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Wingdings" panose="05000000000000000000" pitchFamily="2" charset="2"/>
              <a:buChar char="u"/>
              <a:defRPr/>
            </a:pP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造成人口城市化一个重要的原因</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随着社会的发展，信息化的发达，越来越多的人为了生计，没有办法才到城里去去打拼挣钱；还有就是有人到大城市寻找自己的目标，在寻找目标的过程中自己就会喜欢上城市里比较高档的生活，然后，在回到农村后炫耀，人都是又攀比的心理，所以就会有越来越多的农村人去城市。</a:t>
            </a: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32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模块二</a:t>
            </a:r>
            <a:endParaRPr lang="zh-CN" altLang="en-US" sz="32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2" name="圆角矩形 1"/>
          <p:cNvSpPr/>
          <p:nvPr/>
        </p:nvSpPr>
        <p:spPr>
          <a:xfrm>
            <a:off x="552521" y="2621442"/>
            <a:ext cx="8038958" cy="1439594"/>
          </a:xfrm>
          <a:prstGeom prst="roundRect">
            <a:avLst/>
          </a:prstGeom>
          <a:solidFill>
            <a:srgbClr val="A5002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3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algn="ct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城乡融合发展</a:t>
            </a:r>
            <a:endPar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algn="ctr"/>
            <a:endParaRPr lang="zh-CN" altLang="en-US" sz="3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人口城市化：农民工现象</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115058" y="899892"/>
            <a:ext cx="3960381" cy="5884753"/>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Wingdings" panose="05000000000000000000" pitchFamily="2" charset="2"/>
              <a:buChar char="l"/>
              <a:defRPr/>
            </a:pP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农民工</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不仅是城市化要吸纳的主要群体，也是城市化建设的重要力量。今天中国城市的快速发展，凝结着农民工辛勤劳动的汗水。</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Wingdings" panose="05000000000000000000" pitchFamily="2" charset="2"/>
              <a:buChar char="l"/>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城市中苦、累、脏、险的岗位一般都是农民工在干，他们为改善城市居民的生活和工作环境而奉献。城市环卫、家政、餐饮服务的从业人员主体是农民工。</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4358310" y="1014949"/>
            <a:ext cx="4533543" cy="49958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人口城市化：农民工现象</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0" y="651611"/>
            <a:ext cx="9145082" cy="5585760"/>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Wingdings" panose="05000000000000000000" pitchFamily="2" charset="2"/>
              <a:buChar char="l"/>
              <a:defRPr/>
            </a:pP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2023</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年全国</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农民工总量</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达到</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29753</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万人，比上年增加</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191</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万人，增长</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0.6%</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。其中，外出农民工数量增加，而本地农民工数量减少‌。</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Wingdings" panose="05000000000000000000" pitchFamily="2" charset="2"/>
              <a:buChar char="l"/>
              <a:defRPr/>
            </a:pP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农民工结构</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发生变化，女性农民工占比有所上升，大专及以上学历的农民工占比继续提高。同时，农民工平均年龄继续提高，显示出农民工群体正在老龄化‌。</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Wingdings" panose="05000000000000000000" pitchFamily="2" charset="2"/>
              <a:buChar char="l"/>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随着城市化进程的加快和农村基础设施的改善，一些</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农民工选择返乡发展</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或自主创业。同时，职业培训和职业教育在城市中越来越受欢迎，许多农民工通过提高技能来获得更好的职业发展机会‌</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Wingdings" panose="05000000000000000000" pitchFamily="2" charset="2"/>
              <a:buChar char="l"/>
              <a:defRPr/>
            </a:pP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农民工浪潮</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冲破了劳动力市场的城乡界限、地区界限和部门界限，使市场导向、自主择业的机制成为现实，促进了中国劳动力市场的发育和劳动用工制度的变革，推动市场配置劳动力资源机制的形成。</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人口城市化：农民工现象（就业冲击）</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45894" y="840791"/>
            <a:ext cx="9047110" cy="5176417"/>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Wingdings" panose="05000000000000000000" pitchFamily="2" charset="2"/>
              <a:buChar char="l"/>
              <a:defRPr/>
            </a:pP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农民工进城会对城市原居民就业带来冲击。农民工进城，一方面降低企业成本，导致生产规模扩大和规模效应，增加城市的就业机会，从而水涨船高地增加城市居民就业机会。另一方面，尤其是短期，在同一个劳动力市场上，一部分人就业的增加，会压挤另一部分人的就业空间。</a:t>
            </a: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Wingdings" panose="05000000000000000000" pitchFamily="2" charset="2"/>
              <a:buChar char="l"/>
              <a:defRPr/>
            </a:pP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农民工在城市务工经商，对城市居民就业形成替代效应。由于各种户籍制度等因素对农民工歧视的存在，这种冲击的力度还是有限的。但在农民工市民化的大趋势下，歧视的程度必将逐渐减小，相应地，这种冲击力度可能会加大。</a:t>
            </a: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人口城市化：农民工现象（就业冲击）</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0" y="651611"/>
            <a:ext cx="9145082" cy="6038641"/>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Wingdings" panose="05000000000000000000" pitchFamily="2" charset="2"/>
              <a:buChar char="l"/>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对于农民工带来的就业冲击，一些城市政府采取各种政策措施限制农民工就业：</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lgn="just">
              <a:lnSpc>
                <a:spcPct val="150000"/>
              </a:lnSpc>
              <a:spcBef>
                <a:spcPts val="600"/>
              </a:spcBef>
              <a:spcAft>
                <a:spcPts val="600"/>
              </a:spcAft>
              <a:buClr>
                <a:srgbClr val="A50021"/>
              </a:buClr>
              <a:buFont typeface="+mj-lt"/>
              <a:buAutoNum type="arabicPeriod"/>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“配额”：通过务工证等证件的发放限制农民工就业。</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lgn="just">
              <a:lnSpc>
                <a:spcPct val="150000"/>
              </a:lnSpc>
              <a:spcBef>
                <a:spcPts val="600"/>
              </a:spcBef>
              <a:spcAft>
                <a:spcPts val="600"/>
              </a:spcAft>
              <a:buClr>
                <a:srgbClr val="A50021"/>
              </a:buClr>
              <a:buFont typeface="+mj-lt"/>
              <a:buAutoNum type="arabicPeriod"/>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“征税”：向雇佣农民工的单位或农民工本人收取各种类似税收的费用。</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lgn="just">
              <a:lnSpc>
                <a:spcPct val="150000"/>
              </a:lnSpc>
              <a:spcBef>
                <a:spcPts val="600"/>
              </a:spcBef>
              <a:spcAft>
                <a:spcPts val="600"/>
              </a:spcAft>
              <a:buClr>
                <a:srgbClr val="A50021"/>
              </a:buClr>
              <a:buFont typeface="+mj-lt"/>
              <a:buAutoNum type="arabicPeriod"/>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“附加条件”：对农民工的资格认证附加某些条件（比如要求具有初中以上的文化程度）</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lgn="just">
              <a:lnSpc>
                <a:spcPct val="150000"/>
              </a:lnSpc>
              <a:spcBef>
                <a:spcPts val="600"/>
              </a:spcBef>
              <a:spcAft>
                <a:spcPts val="600"/>
              </a:spcAft>
              <a:buClr>
                <a:srgbClr val="A50021"/>
              </a:buClr>
              <a:buFont typeface="+mj-lt"/>
              <a:buAutoNum type="arabicPeriod"/>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“关闭市场”：某些行业对农民工实行禁入，关闭某些行业的农民工就业市场 。</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Wingdings" panose="05000000000000000000" pitchFamily="2" charset="2"/>
              <a:buChar char="l"/>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城市是一个开放的系统，统筹城乡两种资源，对农民工和城市原有劳动力资源进行有效整合，是城市面临的一大挑战。</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Wingdings" panose="05000000000000000000" pitchFamily="2" charset="2"/>
              <a:buChar char="l"/>
              <a:defRPr/>
            </a:pP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人口城市化：农民工现象（两代农民工）</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3315" y="778780"/>
            <a:ext cx="9141767" cy="5441170"/>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Wingdings" panose="05000000000000000000" pitchFamily="2" charset="2"/>
              <a:buChar char="u"/>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两代农民工</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进城给城市带来了充足的人力资源，但是，由于他们各自的特点不同，其具体作用也会有差异。</a:t>
            </a: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Wingdings" panose="05000000000000000000" pitchFamily="2" charset="2"/>
              <a:buChar char="p"/>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教育水平</a:t>
            </a:r>
            <a:endParaRPr lang="en-US" altLang="zh-CN"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第一代农民工：通常教育程度较低，许多人仅完成初中或高中教育，技能培训不足。</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第二代农民工：普遍受教育程度提高，许多人接受了职业培训或高等教育，具备更高的技能水平。</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Arial" panose="020B0604020202020204" pitchFamily="34" charset="0"/>
              <a:buChar char="•"/>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第二代农民工的高教育水平和技能提升，增强了他们在城市的竞争力，有助于推动城市经济的转型和升级</a:t>
            </a:r>
            <a:endParaRPr lang="en-US" altLang="zh-CN"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Wingdings" panose="05000000000000000000" pitchFamily="2" charset="2"/>
              <a:buChar char="p"/>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就业结构</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第一代农民工：主要集中在建筑、制造等低技能劳动密集型行业。</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第二代农民工：逐渐向服务业、高技术产业等领域转移，更多参与白领和专业性工作。</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Arial" panose="020B0604020202020204" pitchFamily="34" charset="0"/>
              <a:buChar char="•"/>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这种结构转变有助于提高城市劳动市场的多样性，促进产业升级和城乡经济的融合。</a:t>
            </a:r>
            <a:endParaRPr lang="en-US" altLang="zh-CN" sz="1600" dirty="0">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人口城市化：农民工现象（两代农民工）</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3315" y="778780"/>
            <a:ext cx="9141767" cy="5071838"/>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Wingdings" panose="05000000000000000000" pitchFamily="2" charset="2"/>
              <a:buChar char="u"/>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两代农民工</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进城给城市带来了充足的人力资源，但是，由于他们各自的特点不同，其具体作用也会有差异。</a:t>
            </a: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Wingdings" panose="05000000000000000000" pitchFamily="2" charset="2"/>
              <a:buChar char="p"/>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生活方式</a:t>
            </a:r>
            <a:endParaRPr lang="en-US" altLang="zh-CN"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第一代农民工：多以集体宿舍或简易住房为主，生活条件相对艰苦，社会融入度低。</a:t>
            </a:r>
            <a:endParaRPr lang="en-US" altLang="zh-CN"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第二代农民工：更倾向于追求更好的生活条件和社会参与，部分选择在城市定居。</a:t>
            </a:r>
            <a:endParaRPr lang="en-US" altLang="zh-CN"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Arial" panose="020B0604020202020204" pitchFamily="34" charset="0"/>
              <a:buChar char="•"/>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生活方式的变化促进了城乡文化的交流和融合，有助于缩小城乡差距。</a:t>
            </a:r>
            <a:endParaRPr lang="en-US" altLang="zh-CN"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Wingdings" panose="05000000000000000000" pitchFamily="2" charset="2"/>
              <a:buChar char="p"/>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社会认同感</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第一代农民工：对城市的认同感相对较低，往往保持与家乡的联系，归属感较弱。</a:t>
            </a:r>
            <a:endParaRPr lang="en-US" altLang="zh-CN"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第二代农民工：更容易认同城市生活，追求城市归属感和参与感，愿意融入城市社会。</a:t>
            </a:r>
            <a:endParaRPr lang="en-US" altLang="zh-CN"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Arial" panose="020B0604020202020204" pitchFamily="34" charset="0"/>
              <a:buChar char="•"/>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社会认同感的提升促进了城乡文化的融合，增强了社会稳定性。</a:t>
            </a:r>
            <a:endParaRPr lang="en-US" altLang="zh-CN" sz="16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 name="矩形 1"/>
          <p:cNvSpPr/>
          <p:nvPr/>
        </p:nvSpPr>
        <p:spPr>
          <a:xfrm>
            <a:off x="115057" y="5928461"/>
            <a:ext cx="8907830" cy="569229"/>
          </a:xfrm>
          <a:prstGeom prst="rect">
            <a:avLst/>
          </a:prstGeom>
          <a:solidFill>
            <a:schemeClr val="accent1">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a:solidFill>
                  <a:schemeClr val="bg1"/>
                </a:solidFill>
                <a:latin typeface="楷体" panose="02010609060101010101" pitchFamily="49" charset="-122"/>
                <a:ea typeface="楷体" panose="02010609060101010101" pitchFamily="49" charset="-122"/>
              </a:rPr>
              <a:t>两代农民工的差异不仅反映了社会经济的变迁，也在很大程度上影响了城乡融合的发展进程。第二代农民工的崛起为城乡融合注入了新的活力和动力，推动了更深层次的社会经济转型。</a:t>
            </a:r>
            <a:endParaRPr lang="zh-CN" altLang="en-US"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人口城市化：农民工现象（城乡融合）</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0" y="651611"/>
            <a:ext cx="9141767" cy="6388287"/>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Wingdings" panose="05000000000000000000" pitchFamily="2" charset="2"/>
              <a:buChar char="l"/>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农民工现象                      城乡融合：</a:t>
            </a:r>
            <a:endParaRPr lang="zh-CN" altLang="en-US" sz="20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劳动力流动：</a:t>
            </a: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农民工是推动城市经济发展的重要劳动力来源。他们的迁移促进了城乡之间的人口流动，加速了城市化进程。</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经济贡献：</a:t>
            </a: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农民工在城市的就业为家庭带来了稳定的收入，提高了农村的经济水平，同时也为城市的建设和服务业发展提供了支持。</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文化交流：</a:t>
            </a: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农民工在城市生活和工作，带来了乡村文化，与城市文化相互交融，促进了文化的多样性和包容性</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基础设施建设：</a:t>
            </a: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农民工在城市的聚集带动了基础设施的改善和公共服务的提升，有助于提升城乡一体化水平。</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政策推动：</a:t>
            </a: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为了解决农民工的权益保障问题，政府逐步出台了一系列政策，推动城乡融合发展，改善他们的居住和生活条件。</a:t>
            </a:r>
            <a:endParaRPr lang="en-US" altLang="zh-CN"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反向流动：</a:t>
            </a: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随着经济的发展，部分农民工选择回乡创业，带动农村经济发展，促进城乡的良性互动。</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Wingdings" panose="05000000000000000000" pitchFamily="2" charset="2"/>
              <a:buChar char="l"/>
              <a:defRPr/>
            </a:pPr>
            <a:endParaRPr lang="en-US" altLang="zh-CN" sz="16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 name="箭头: 右 1"/>
          <p:cNvSpPr/>
          <p:nvPr/>
        </p:nvSpPr>
        <p:spPr>
          <a:xfrm>
            <a:off x="1983099" y="841040"/>
            <a:ext cx="923603" cy="235181"/>
          </a:xfrm>
          <a:prstGeom prst="rightArrow">
            <a:avLst/>
          </a:prstGeom>
          <a:solidFill>
            <a:schemeClr val="accent4">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人口城市化：案例分析</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3315" y="619620"/>
            <a:ext cx="9141767" cy="5790496"/>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Cambria Math" panose="02040503050406030204" pitchFamily="18" charset="0"/>
              <a:buChar char="▶"/>
              <a:defRPr/>
            </a:pP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深圳：</a:t>
            </a:r>
            <a:endPar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背景：</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深圳是中国改革开放的前沿城市，作为经济特区，它在短时间内吸引了大量农村人口涌入。这里的城市化进程可以说是中国现代化进程的缩影。</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defRPr/>
            </a:pPr>
            <a:r>
              <a:rPr kumimoji="0" lang="zh-CN" altLang="en-US" sz="1800" b="1"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人口流动：</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政府推出了多项吸引人才的政策，如落户政策、创业支持等。大部分农民工选择暂时进城务工。随着城市化进程加快，部分农村居民通过“农转非”政策，逐渐在城市扎根。</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社会适应：</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随着收入的增加，农民工的生活条件逐步改善，许多人开始选择在城市购房、定居。然而由于文化背景的不同，新市民在适应城市生活时可能会遇到一定的文化冲突和歧视现象。</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政策支持：</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深圳市政府推出保障性住房和人才公寓政策，帮助新市民解决居住问题。政府和企业联合开展技能培训，提升农村人口的就业竞争力，促进其更好地融入城市经济。</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人口城市化：案例分析</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3315" y="619620"/>
            <a:ext cx="9141767" cy="5790496"/>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Cambria Math" panose="02040503050406030204" pitchFamily="18" charset="0"/>
              <a:buChar char="▶"/>
              <a:defRPr/>
            </a:pP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杭州：</a:t>
            </a:r>
            <a:endPar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背景：</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杭州作为浙江省的省会，是中国东部地区的重要经济中心。近年来，杭州积极推进农村人口的城市化，以促进经济发展和社会进步。</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defRPr/>
            </a:pPr>
            <a:r>
              <a:rPr kumimoji="0" lang="zh-CN" altLang="en-US" sz="1800" b="1"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人口流动：</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杭州市的快速经济增长，尤其是互联网和高新技术产业的兴起，吸引了大量农村劳动力。在一些地区，政府通过整村搬迁的方式，帮助农村居民迁移到城市，改善生活条件。</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社会适应：</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随着城市化进程的推进，许多新市民的生活条件明显改善，购房、教育和医疗等方面也得到提升。尽管杭州在公共服务方面有所改善，但新市民在教育、医疗等领域的公平性和可及性仍需进一步提升。</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政策支持：</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杭州市政府推出了多项住房保障政策，包括廉租房和人才公寓，以解决新市民的住房问题。通过职业培训和技能提升项目，政府帮助农村人口增强就业能力，适应城市经济的需求。</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城乡融合政策</a:t>
            </a:r>
            <a:endPar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2" name="圆角矩形 1"/>
          <p:cNvSpPr/>
          <p:nvPr/>
        </p:nvSpPr>
        <p:spPr>
          <a:xfrm>
            <a:off x="552521" y="2621442"/>
            <a:ext cx="8038958" cy="1439594"/>
          </a:xfrm>
          <a:prstGeom prst="roundRect">
            <a:avLst/>
          </a:prstGeom>
          <a:solidFill>
            <a:srgbClr val="A5002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城乡融合：土地与人口</a:t>
            </a:r>
            <a:endParaRPr lang="zh-CN" altLang="en-US" sz="3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buClr>
                <a:srgbClr val="A50021"/>
              </a:buClr>
            </a:pPr>
            <a:r>
              <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城乡融合发展</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130196" y="795001"/>
            <a:ext cx="8801857" cy="5407699"/>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u"/>
              <a:defRPr/>
            </a:pP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我国在统筹城乡发展、缩小城乡差距、推进新型城镇化方面取得了显著进展。常住人口城镇化率从</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2012</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年的</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53.10%</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提高至</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2023</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年的</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66.16%</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，近十年累计</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1.65</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亿农业转移人口在城镇落户。城乡居民人均可支配收入之比由</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2.88∶1</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降到</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2.39∶1</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，城乡居民收入差距不断缩小，亿万农民的创造力不断迸发。</a:t>
            </a:r>
            <a:endParaRPr lang="zh-CN" altLang="en-US" sz="1800" dirty="0">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城市方面：</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城市群和都市圈辐射带动作用显著增强。长三角城市群一体化持续加速、珠三角城市群互联互通、成渝地区双城经济圈建设稳步推进</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一个个城市群、都市圈拔地而起，为新型城镇化建设和区域经济发展源源不断注入动力。</a:t>
            </a:r>
            <a:endParaRPr lang="zh-CN" altLang="en-US" sz="1800" dirty="0">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农村方面：</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乡村全面振兴有力有效推进。各地从实际出发，把提升乡村产业发展、乡村建设、乡村治理水平作为重点任务，宜居宜业和美乡村建设取得新成效。农业更强、农村更美、农民更富。</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2023</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年，我国农村居民人均可支配收入达到</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万余元，较</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2013</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年增长</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130%</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城乡融合发展：土地与人口</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0" y="657668"/>
            <a:ext cx="9145082" cy="5698163"/>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Cambria Math" panose="02040503050406030204" pitchFamily="18" charset="0"/>
              <a:buChar char="▶"/>
              <a:defRPr/>
            </a:pPr>
            <a:r>
              <a:rPr lang="zh-CN" altLang="en-US" sz="20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土地城市化与人口城市化：</a:t>
            </a:r>
            <a:endParaRPr lang="en-US" altLang="zh-CN" sz="20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土地城市化与人口城市化是统一的，共同推动了城乡融合发展。</a:t>
            </a:r>
            <a:endParaRPr lang="en-US" altLang="zh-CN" sz="1800" b="1"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首先．土地城市化与人口城市化之间有着前因后果的逻辑关系。城市经济发展速度快。吸引更多的农村人口涌向城市，但是城市的土地资源有限．随着人口的增多，城市需要扩张．扩张需要占用农村用地，致使大量农地非农化，生活在这片土地上的农民也随之市民化，土地城市化推动了人口城市化的进程。</a:t>
            </a: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其次．土地城市化与人口城市化的政策相互关联法律法规的制定应当确保农用地非农化和农村人口城市化同步发展。确保农民失去赖以生存的土地后能够平等地分享城市化带来的土地增值收益和城市居民待遇。这样城市化才能可持续地、高效地发展。</a:t>
            </a: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最后．土地城市化与人口城市化的质量相互促进。土地城市化与人口城市化是城市化的两个主要指标．是城市化水平的具体体现，二者单一水平的提高，都不能较好地反映城市化的发展水平。</a:t>
            </a: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城乡融合发展：土地与人口</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57052" y="544558"/>
            <a:ext cx="9202134" cy="6561861"/>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Cambria Math" panose="02040503050406030204" pitchFamily="18" charset="0"/>
              <a:buChar char="▶"/>
              <a:defRPr/>
            </a:pPr>
            <a:r>
              <a:rPr lang="zh-CN" altLang="en-US" sz="20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土地城市化与人口城市化的特点：</a:t>
            </a:r>
            <a:endParaRPr lang="en-US" altLang="zh-CN" sz="20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中国土地城市化和人口城市化的现状呈现出不同的特点和发展趋势‌</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土地城市化‌在一定程度上促进了城市经济增长，但随着经济发展水平的提高，其对经济增长的贡献逐渐递减。相反，‌人口城市化‌通过规模经济促进经济增长，其贡献随着经济发展水平的提高而递增。这表明，随着经济的发展，</a:t>
            </a: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单纯依赖土地城市化来推动经济增长的模式逐渐显得不足</a:t>
            </a: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在中国的城镇化进程中，土地城市化和人口城市化的发展不平衡。土地城市化不仅执行着一般的生产要素功能，还充当了地方政府政绩的助力，显示出较强的促进城市经济增长的能力。然而，随着经济发展水平的提高，地方政府对土地城市化的依赖程度下降，而人口城市化则通过提高劳动生产率和消费能力，对经济增长的贡献递增。</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人口城市化是指非城镇人口不断向城市转化和集中，城镇人口占总人口的比重逐渐提高的过程。这一过程不仅涉及人口的物理迁移，还包括生产方式、生活方式以及价值观念的转变。人口城市化有利于集中化生产，提高劳动生产率，同时也有助于消费市场的扩大，从而促进经济增长。</a:t>
            </a:r>
            <a:endParaRPr lang="en-US" altLang="zh-CN" sz="1600"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因此，中国在推进城镇化的过程中，应更加注重人口城市化的质量提升，通过促进农业转移人口市民化、提高基本公共服务水平等措施，实现更加均衡和可持续的城市化进程</a:t>
            </a: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城乡融合发展：土地与人口</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57052" y="657668"/>
            <a:ext cx="8904326" cy="5777031"/>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Cambria Math" panose="02040503050406030204" pitchFamily="18" charset="0"/>
              <a:buChar char="▶"/>
              <a:defRPr/>
            </a:pPr>
            <a:r>
              <a:rPr lang="zh-CN" altLang="en-US" sz="20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土地城市化与人口城市化的关系：</a:t>
            </a:r>
            <a:endParaRPr lang="en-US" altLang="zh-CN" sz="20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土地供应与人口流动：</a:t>
            </a: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土地城市化通常意味着城市建设用地的增加，这为人口流入提供了空间和基础设施。随着城市化进程的加快，更多的农村居民向城市迁移，寻求更好的生活和就业机会。</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经济发展驱动：</a:t>
            </a: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土地城市化带动了经济的快速发展，城市的基础设施和服务设施的改善吸引了更多的人口迁入。经济的繁荣又进一步促进了土地的开发和利用，形成了良性循环。</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城市规划与管理：</a:t>
            </a: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城市化过程中，合理的土地规划能够更好地服务于人口的集中与分布。科学的城市规划能够有效解决城市人口过密、资源紧张等问题，提高城市的生活质量。</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社会服务与生活质量：</a:t>
            </a: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随着土地城市化的推进，城市的公共服务设施也在不断完善。这使得新迁入的人口能够享受到更好的教育、医疗和其他社会服务，进一步推动了人口城市化。</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城乡差距的缩小：</a:t>
            </a:r>
            <a:r>
              <a:rPr lang="zh-CN" altLang="en-US" sz="1600" dirty="0">
                <a:latin typeface="Times New Roman" panose="02020603050405020304" pitchFamily="18" charset="0"/>
                <a:ea typeface="华文楷体" panose="02010600040101010101" pitchFamily="2" charset="-122"/>
                <a:cs typeface="Times New Roman" panose="02020603050405020304" pitchFamily="18" charset="0"/>
              </a:rPr>
              <a:t>土地城市化促进了农村地区的基础设施建设，减少了城乡差距，使得农村人口更容易向城市转移，促进了整体人口城市化进程。</a:t>
            </a:r>
            <a:endParaRPr lang="zh-CN" altLang="en-US" sz="16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buClr>
                <a:srgbClr val="A50021"/>
              </a:buClr>
            </a:pPr>
            <a:r>
              <a:rPr lang="zh-CN" altLang="en-US" sz="20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城乡融合发展</a:t>
            </a:r>
            <a:endParaRPr lang="zh-CN" altLang="en-US" sz="20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65000"/>
                </a:lnSpc>
                <a:spcBef>
                  <a:spcPts val="0"/>
                </a:spcBef>
                <a:spcAft>
                  <a:spcPts val="0"/>
                </a:spcAft>
                <a:buClrTx/>
                <a:buSzTx/>
                <a:buFont typeface="Wingdings" panose="05000000000000000000" charset="0"/>
                <a:buNone/>
                <a:defRPr/>
              </a:pPr>
              <a:r>
                <a:rPr kumimoji="0" lang="zh-CN" altLang="en-US"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上海财经大学</a:t>
              </a:r>
              <a:endParaRPr kumimoji="0" lang="zh-CN" altLang="en-US"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圆角矩形 1"/>
          <p:cNvSpPr/>
          <p:nvPr/>
        </p:nvSpPr>
        <p:spPr>
          <a:xfrm>
            <a:off x="1155940" y="2681147"/>
            <a:ext cx="7090913" cy="1028209"/>
          </a:xfrm>
          <a:prstGeom prst="round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谢谢！</a:t>
            </a:r>
            <a:endParaRPr lang="zh-CN" altLang="en-US" sz="44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buClr>
                <a:srgbClr val="A50021"/>
              </a:buClr>
            </a:pPr>
            <a:r>
              <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城乡融合：重要阶段</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130196" y="795001"/>
            <a:ext cx="8883608" cy="4974567"/>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Cambria Math" panose="02040503050406030204" pitchFamily="18" charset="0"/>
              <a:buChar char="▶"/>
              <a:defRPr/>
            </a:pP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改革开放初期（</a:t>
            </a:r>
            <a:r>
              <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1978-1990</a:t>
            </a: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年代）：</a:t>
            </a:r>
            <a:endPar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改革开放初期，农村经济体制改革逐步展开，家庭联产承包责任制的实施激发了农村生产力。政府开始关注城乡差距，推动农村经济的发展。</a:t>
            </a:r>
            <a:endParaRPr lang="zh-CN" altLang="en-US" b="1" dirty="0"/>
          </a:p>
          <a:p>
            <a:pPr marL="342900" indent="-342900" algn="just">
              <a:lnSpc>
                <a:spcPct val="150000"/>
              </a:lnSpc>
              <a:spcBef>
                <a:spcPts val="600"/>
              </a:spcBef>
              <a:spcAft>
                <a:spcPts val="600"/>
              </a:spcAft>
              <a:buClr>
                <a:srgbClr val="A50021"/>
              </a:buClr>
              <a:buFont typeface="Cambria Math" panose="02040503050406030204" pitchFamily="18" charset="0"/>
              <a:buChar char="▶"/>
              <a:defRPr/>
            </a:pP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城乡统筹发展政策的提出（</a:t>
            </a:r>
            <a:r>
              <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1990</a:t>
            </a: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年代末）：</a:t>
            </a:r>
            <a:endPar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1999</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年，党的十五届四中全会提出“统筹城乡发展”战略，强调缩小城乡差距，促进农村现代化。</a:t>
            </a: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Cambria Math" panose="02040503050406030204" pitchFamily="18" charset="0"/>
              <a:buChar char="▶"/>
              <a:defRPr/>
            </a:pP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新世纪的深化改革（</a:t>
            </a:r>
            <a:r>
              <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2000</a:t>
            </a: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年代）：</a:t>
            </a:r>
            <a:endPar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2006</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年，</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中共中央关于推进农村改革发展的若干意见</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明确提出要推进城乡一体化，提出土地流转、基础设施建设等具体措施。</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buClr>
                <a:srgbClr val="A50021"/>
              </a:buClr>
            </a:pPr>
            <a:r>
              <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城乡融合：重要阶段</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0" y="795001"/>
            <a:ext cx="9059221" cy="5307965"/>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Cambria Math" panose="02040503050406030204" pitchFamily="18" charset="0"/>
              <a:buChar char="▶"/>
              <a:defRPr/>
            </a:pP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城乡融合发展战略（</a:t>
            </a:r>
            <a:r>
              <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2010</a:t>
            </a: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年代）：</a:t>
            </a:r>
            <a:endPar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2014</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年，国家出台了</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关于加快推进城乡融合发展的意见</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，提出推动农业转型升级、农村集体经济发展等目标，强调资源共享与协调发展。</a:t>
            </a: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Cambria Math" panose="02040503050406030204" pitchFamily="18" charset="0"/>
              <a:buChar char="▶"/>
              <a:defRPr/>
            </a:pP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实施乡村振兴战略（</a:t>
            </a:r>
            <a:r>
              <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2017</a:t>
            </a: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年至今）：</a:t>
            </a:r>
            <a:endPar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2017</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年，乡村振兴战略成为国家发展战略，强调产业兴旺、生态宜居、乡风文明、治理有效和生活富裕的目标，进一步推动城乡融合。</a:t>
            </a: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Cambria Math" panose="02040503050406030204" pitchFamily="18" charset="0"/>
              <a:buChar char="▶"/>
              <a:defRPr/>
            </a:pP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最新政策动向（</a:t>
            </a:r>
            <a:r>
              <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2020</a:t>
            </a: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年代）：</a:t>
            </a:r>
            <a:endPar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近年来，国家加大对乡村建设的投入，推进数字乡村建设、农业现代化，力求在更高水平上实现城乡融合发展。</a:t>
            </a:r>
            <a:endParaRPr lang="zh-CN" altLang="en-US" sz="1800" dirty="0">
              <a:latin typeface="Times New Roman" panose="02020603050405020304" pitchFamily="18" charset="0"/>
              <a:ea typeface="华文楷体" panose="0201060004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城乡融合政策</a:t>
            </a:r>
            <a:endPar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2" name="圆角矩形 1"/>
          <p:cNvSpPr/>
          <p:nvPr/>
        </p:nvSpPr>
        <p:spPr>
          <a:xfrm>
            <a:off x="552521" y="2621442"/>
            <a:ext cx="8038958" cy="1439594"/>
          </a:xfrm>
          <a:prstGeom prst="roundRect">
            <a:avLst/>
          </a:prstGeom>
          <a:solidFill>
            <a:srgbClr val="A5002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城乡融合：土地城市化</a:t>
            </a:r>
            <a:endParaRPr lang="zh-CN" altLang="en-US" sz="3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城乡融合：土地城市化</a:t>
            </a:r>
            <a:endPar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42389" y="692056"/>
            <a:ext cx="9059221" cy="6586418"/>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Cambria Math" panose="02040503050406030204" pitchFamily="18" charset="0"/>
              <a:buChar char="▶"/>
              <a:defRPr/>
            </a:pP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城乡融合：土地城市化</a:t>
            </a:r>
            <a:endPar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7</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月</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21</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日发布的</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中共中央关于进一步全面深化改革、推进中国式现代化的决定</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（下称</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决定</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提出，城乡融合发展是中国式现代化的必然要求。必须统筹新型工业化、新型城镇化和乡村全面振兴，全面提高城乡规划、建设、治理融合水平，促进城乡要素平等交换、双向流动，缩小城乡差别，促进城乡共同繁荣发展。</a:t>
            </a:r>
            <a:endParaRPr lang="zh-CN" altLang="en-US" sz="20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在完善城乡融合发展体制机制方面，</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决定</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提出健全推进新型城镇化体制机制、巩固和完善农村基本经营制度、完善强农惠农富农支持制度、</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深化土地制度改革</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四条详细举措。</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城乡融合发展的一条重要路径是农民进城，而如何保护进城</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农民的土地权益</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（包括</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土地承包权、宅基地使用权</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等）是关键。</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algn="just">
              <a:lnSpc>
                <a:spcPct val="150000"/>
              </a:lnSpc>
              <a:spcBef>
                <a:spcPts val="600"/>
              </a:spcBef>
              <a:spcAft>
                <a:spcPts val="600"/>
              </a:spcAft>
              <a:buClr>
                <a:srgbClr val="A50021"/>
              </a:buClr>
              <a:defRPr/>
            </a:pP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城乡融合：土地城市化</a:t>
            </a:r>
            <a:endPar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39838" y="619620"/>
            <a:ext cx="9059221" cy="5836662"/>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Cambria Math" panose="02040503050406030204" pitchFamily="18" charset="0"/>
              <a:buChar char="▶"/>
              <a:defRPr/>
            </a:pPr>
            <a:r>
              <a:rPr lang="zh-CN" altLang="en-US"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农民主要的土地权益：</a:t>
            </a:r>
            <a:endParaRPr lang="en-US" altLang="zh-CN" sz="18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使用权：</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农民对承包土地拥有长期的使用权，能够自主决定耕作、种植、养殖的方式。</a:t>
            </a: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收益权：</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农民享有土地的全部经济收益，包括农作物、果树、养殖等的销售收入。</a:t>
            </a:r>
            <a:endParaRPr lang="zh-CN" altLang="en-US"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流转权：</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农民有权将土地的承包经营权转让或出租给他人，促进土地的合理流动和利用，但需要遵循规定的程序和条件。</a:t>
            </a: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补偿权：</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在征用农民土地时，农民有权获得公平、合理的补偿，包括土地本身的价值以及因失去土地而导致的损失补偿。</a:t>
            </a: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继承权：</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农民的土地承包权可以依法继承，确保家庭成员在土地权益上的延续。</a:t>
            </a:r>
            <a:endParaRPr lang="zh-CN" altLang="en-US" sz="18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参与权：</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农民有权参与土地管理和决策，表达对土地使用和规划的意见，促进透明和民主的治理。</a:t>
            </a:r>
            <a:endParaRPr lang="zh-CN" altLang="en-US" sz="20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1800" b="1" dirty="0">
                <a:latin typeface="Times New Roman" panose="02020603050405020304" pitchFamily="18" charset="0"/>
                <a:ea typeface="华文楷体" panose="02010600040101010101" pitchFamily="2" charset="-122"/>
                <a:cs typeface="Times New Roman" panose="02020603050405020304" pitchFamily="18" charset="0"/>
              </a:rPr>
              <a:t>法律救济权：</a:t>
            </a:r>
            <a:r>
              <a:rPr lang="zh-CN" altLang="en-US" sz="1800" dirty="0">
                <a:latin typeface="Times New Roman" panose="02020603050405020304" pitchFamily="18" charset="0"/>
                <a:ea typeface="华文楷体" panose="02010600040101010101" pitchFamily="2" charset="-122"/>
                <a:cs typeface="Times New Roman" panose="02020603050405020304" pitchFamily="18" charset="0"/>
              </a:rPr>
              <a:t>若权益受到侵害，农民有权通过法律途径进行维权，寻求公正解决。</a:t>
            </a: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8" y="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buClr>
                <a:srgbClr val="A50021"/>
              </a:buClr>
            </a:pPr>
            <a:r>
              <a:rPr lang="zh-CN" altLang="en-US" sz="28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土地城市化：基本逻辑</a:t>
            </a:r>
            <a:endParaRPr lang="zh-CN" altLang="en-US" sz="28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endParaRPr lang="zh-CN" altLang="en-US" sz="12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2024.9.19</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文本框 2"/>
          <p:cNvSpPr txBox="1"/>
          <p:nvPr/>
        </p:nvSpPr>
        <p:spPr>
          <a:xfrm>
            <a:off x="0" y="651611"/>
            <a:ext cx="9145082" cy="2046329"/>
          </a:xfrm>
          <a:prstGeom prst="rect">
            <a:avLst/>
          </a:prstGeom>
          <a:noFill/>
        </p:spPr>
        <p:txBody>
          <a:bodyPr wrap="square">
            <a:spAutoFit/>
          </a:bodyPr>
          <a:lstStyle/>
          <a:p>
            <a:pPr marL="342900" indent="-342900" algn="just">
              <a:lnSpc>
                <a:spcPct val="150000"/>
              </a:lnSpc>
              <a:spcBef>
                <a:spcPts val="600"/>
              </a:spcBef>
              <a:spcAft>
                <a:spcPts val="600"/>
              </a:spcAft>
              <a:buClr>
                <a:srgbClr val="A50021"/>
              </a:buClr>
              <a:buFont typeface="+mj-lt"/>
              <a:buAutoNum type="arabicPeriod"/>
              <a:defRPr/>
            </a:pP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土地城市化</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是由于城市化的推进</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土地利用属性由农业用地转变为城市建设用地以及土地产权属性由农村集体土地转为国有土地的过程。</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gn="just">
              <a:lnSpc>
                <a:spcPct val="150000"/>
              </a:lnSpc>
              <a:spcBef>
                <a:spcPts val="600"/>
              </a:spcBef>
              <a:spcAft>
                <a:spcPts val="600"/>
              </a:spcAft>
              <a:buClr>
                <a:srgbClr val="A50021"/>
              </a:buClr>
              <a:buFont typeface="+mj-lt"/>
              <a:buAutoNum type="arabicPeriod"/>
              <a:defRPr/>
            </a:pP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土地城市化</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是城市化过程的一个重要表征，在这一过程中，土地的自然属性和社会经济属性均会发生变化。</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992548" y="2843388"/>
            <a:ext cx="7158904" cy="3655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tags/tag1.xml><?xml version="1.0" encoding="utf-8"?>
<p:tagLst xmlns:p="http://schemas.openxmlformats.org/presentationml/2006/main">
  <p:tag name="ISPRING_PRESENTATION_TITLE" val="PowerPoint 演示文稿"/>
  <p:tag name="KSO_WPP_MARK_KEY" val="538f4f13-c292-4672-8467-bf6d37e1060f"/>
  <p:tag name="COMMONDATA" val="eyJoZGlkIjoiYjgzOGIxNjM4NGVlNzNkYmM1MGQzODJiM2Y3YTA3ZWIifQ=="/>
</p:tagLst>
</file>

<file path=ppt/theme/theme1.xml><?xml version="1.0" encoding="utf-8"?>
<a:theme xmlns:a="http://schemas.openxmlformats.org/drawingml/2006/main" name="A000120140530A99PPBG">
  <a:themeElements>
    <a:clrScheme name="自定义 95">
      <a:dk1>
        <a:sysClr val="windowText" lastClr="000000"/>
      </a:dk1>
      <a:lt1>
        <a:sysClr val="window" lastClr="FFFFFF"/>
      </a:lt1>
      <a:dk2>
        <a:srgbClr val="3F3F3F"/>
      </a:dk2>
      <a:lt2>
        <a:srgbClr val="E3DED1"/>
      </a:lt2>
      <a:accent1>
        <a:srgbClr val="071F65"/>
      </a:accent1>
      <a:accent2>
        <a:srgbClr val="7F7F7F"/>
      </a:accent2>
      <a:accent3>
        <a:srgbClr val="414456"/>
      </a:accent3>
      <a:accent4>
        <a:srgbClr val="444455"/>
      </a:accent4>
      <a:accent5>
        <a:srgbClr val="444455"/>
      </a:accent5>
      <a:accent6>
        <a:srgbClr val="7F7F7F"/>
      </a:accent6>
      <a:hlink>
        <a:srgbClr val="002060"/>
      </a:hlink>
      <a:folHlink>
        <a:srgbClr val="B26B02"/>
      </a:folHlink>
    </a:clrScheme>
    <a:fontScheme name="自定义 1">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60000"/>
            <a:lumOff val="40000"/>
          </a:schemeClr>
        </a:solidFill>
        <a:ln>
          <a:noFill/>
        </a:ln>
        <a:effectLst>
          <a:outerShdw blurRad="50800" dist="38100" dir="8100000" algn="tr" rotWithShape="0">
            <a:prstClr val="black">
              <a:alpha val="40000"/>
            </a:prstClr>
          </a:outerShdw>
        </a:effectLst>
      </a:spPr>
      <a:bodyPr rtlCol="0" anchor="ctr"/>
      <a:lstStyle>
        <a:defPPr algn="ctr">
          <a:defRPr sz="4000" b="1" dirty="0" smtClean="0">
            <a:solidFill>
              <a:schemeClr val="bg1"/>
            </a:solidFill>
            <a:latin typeface="楷体" panose="02010609060101010101" pitchFamily="49" charset="-122"/>
            <a:ea typeface="楷体" panose="02010609060101010101" pitchFamily="49"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A000120140627A33KPBG</Template>
  <TotalTime>0</TotalTime>
  <Words>8725</Words>
  <Application>WPS 演示</Application>
  <PresentationFormat>全屏显示(4:3)</PresentationFormat>
  <Paragraphs>466</Paragraphs>
  <Slides>33</Slides>
  <Notes>33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33</vt:i4>
      </vt:variant>
    </vt:vector>
  </HeadingPairs>
  <TitlesOfParts>
    <vt:vector size="48" baseType="lpstr">
      <vt:lpstr>Arial</vt:lpstr>
      <vt:lpstr>宋体</vt:lpstr>
      <vt:lpstr>Wingdings</vt:lpstr>
      <vt:lpstr>楷体</vt:lpstr>
      <vt:lpstr>微软雅黑</vt:lpstr>
      <vt:lpstr>Arial Black</vt:lpstr>
      <vt:lpstr>Wingdings 2</vt:lpstr>
      <vt:lpstr>幼圆</vt:lpstr>
      <vt:lpstr>Calibri</vt:lpstr>
      <vt:lpstr>Times New Roman</vt:lpstr>
      <vt:lpstr>华文楷体</vt:lpstr>
      <vt:lpstr>Wingdings</vt:lpstr>
      <vt:lpstr>Cambria Math</vt:lpstr>
      <vt:lpstr>Arial Unicode MS</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号百公司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LJ-SUFE</cp:lastModifiedBy>
  <cp:revision>881</cp:revision>
  <cp:lastPrinted>2022-03-15T02:33:00Z</cp:lastPrinted>
  <dcterms:created xsi:type="dcterms:W3CDTF">2014-06-03T07:56:00Z</dcterms:created>
  <dcterms:modified xsi:type="dcterms:W3CDTF">2024-09-18T09:02:14Z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2052-12.1.0.18240</vt:lpwstr>
  </property>
  <property fmtid="{D5CDD505-2E9C-101B-9397-08002B2CF9AE}" pid="3" name="ICV">
    <vt:lpwstr>B59DF17261EB42F9AD82236B8794573A</vt:lpwstr>
  </property>
</Properties>
</file>