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handoutMasterIdLst>
    <p:handoutMasterId r:id="rId41"/>
  </p:handoutMasterIdLst>
  <p:sldIdLst>
    <p:sldId id="609" r:id="rId2"/>
    <p:sldId id="806" r:id="rId3"/>
    <p:sldId id="850" r:id="rId4"/>
    <p:sldId id="894" r:id="rId5"/>
    <p:sldId id="892" r:id="rId6"/>
    <p:sldId id="908" r:id="rId7"/>
    <p:sldId id="895" r:id="rId8"/>
    <p:sldId id="896" r:id="rId9"/>
    <p:sldId id="897" r:id="rId10"/>
    <p:sldId id="901" r:id="rId11"/>
    <p:sldId id="902" r:id="rId12"/>
    <p:sldId id="899" r:id="rId13"/>
    <p:sldId id="900" r:id="rId14"/>
    <p:sldId id="903" r:id="rId15"/>
    <p:sldId id="904" r:id="rId16"/>
    <p:sldId id="905" r:id="rId17"/>
    <p:sldId id="906" r:id="rId18"/>
    <p:sldId id="907" r:id="rId19"/>
    <p:sldId id="909" r:id="rId20"/>
    <p:sldId id="910" r:id="rId21"/>
    <p:sldId id="911" r:id="rId22"/>
    <p:sldId id="913" r:id="rId23"/>
    <p:sldId id="914" r:id="rId24"/>
    <p:sldId id="915" r:id="rId25"/>
    <p:sldId id="916" r:id="rId26"/>
    <p:sldId id="917" r:id="rId27"/>
    <p:sldId id="918" r:id="rId28"/>
    <p:sldId id="919" r:id="rId29"/>
    <p:sldId id="920" r:id="rId30"/>
    <p:sldId id="921" r:id="rId31"/>
    <p:sldId id="922" r:id="rId32"/>
    <p:sldId id="928" r:id="rId33"/>
    <p:sldId id="923" r:id="rId34"/>
    <p:sldId id="924" r:id="rId35"/>
    <p:sldId id="925" r:id="rId36"/>
    <p:sldId id="927" r:id="rId37"/>
    <p:sldId id="929" r:id="rId38"/>
    <p:sldId id="786" r:id="rId39"/>
  </p:sldIdLst>
  <p:sldSz cx="9144000" cy="6858000" type="screen4x3"/>
  <p:notesSz cx="9939338" cy="6807200"/>
  <p:custDataLst>
    <p:tags r:id="rId42"/>
  </p:custDataLst>
  <p:defaultTextStyle>
    <a:defPPr>
      <a:defRPr lang="zh-CN"/>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标题节" id="{E068C0A8-A0F6-43DA-8088-F236355926A4}">
          <p14:sldIdLst>
            <p14:sldId id="609"/>
            <p14:sldId id="806"/>
            <p14:sldId id="850"/>
            <p14:sldId id="894"/>
            <p14:sldId id="892"/>
            <p14:sldId id="908"/>
            <p14:sldId id="895"/>
            <p14:sldId id="896"/>
            <p14:sldId id="897"/>
            <p14:sldId id="901"/>
            <p14:sldId id="902"/>
            <p14:sldId id="899"/>
            <p14:sldId id="900"/>
            <p14:sldId id="903"/>
            <p14:sldId id="904"/>
            <p14:sldId id="905"/>
            <p14:sldId id="906"/>
            <p14:sldId id="907"/>
            <p14:sldId id="909"/>
            <p14:sldId id="910"/>
            <p14:sldId id="911"/>
            <p14:sldId id="913"/>
            <p14:sldId id="914"/>
            <p14:sldId id="915"/>
            <p14:sldId id="916"/>
            <p14:sldId id="917"/>
            <p14:sldId id="918"/>
            <p14:sldId id="919"/>
            <p14:sldId id="920"/>
            <p14:sldId id="921"/>
            <p14:sldId id="922"/>
            <p14:sldId id="928"/>
            <p14:sldId id="923"/>
            <p14:sldId id="924"/>
            <p14:sldId id="925"/>
            <p14:sldId id="927"/>
            <p14:sldId id="929"/>
            <p14:sldId id="7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y" initials="cy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A50021"/>
    <a:srgbClr val="CC3300"/>
    <a:srgbClr val="000099"/>
    <a:srgbClr val="0F42D3"/>
    <a:srgbClr val="0033CC"/>
    <a:srgbClr val="003399"/>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7" autoAdjust="0"/>
    <p:restoredTop sz="95494" autoAdjust="0"/>
  </p:normalViewPr>
  <p:slideViewPr>
    <p:cSldViewPr snapToGrid="0" snapToObjects="1">
      <p:cViewPr varScale="1">
        <p:scale>
          <a:sx n="152" d="100"/>
          <a:sy n="152" d="100"/>
        </p:scale>
        <p:origin x="1716" y="13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5629992" y="0"/>
            <a:ext cx="4307046" cy="340360"/>
          </a:xfrm>
          <a:prstGeom prst="rect">
            <a:avLst/>
          </a:prstGeom>
        </p:spPr>
        <p:txBody>
          <a:bodyPr vert="horz" lIns="91440" tIns="45720" rIns="91440" bIns="45720" rtlCol="0"/>
          <a:lstStyle>
            <a:lvl1pPr algn="r">
              <a:defRPr sz="1200"/>
            </a:lvl1pPr>
          </a:lstStyle>
          <a:p>
            <a:fld id="{84B18F8A-74B5-9148-A891-627592061A38}" type="datetimeFigureOut">
              <a:rPr kumimoji="1" lang="zh-CN" altLang="en-US" smtClean="0"/>
              <a:t>2024/10/8</a:t>
            </a:fld>
            <a:endParaRPr kumimoji="1" lang="zh-CN" altLang="en-US"/>
          </a:p>
        </p:txBody>
      </p:sp>
      <p:sp>
        <p:nvSpPr>
          <p:cNvPr id="4" name="页脚占位符 3"/>
          <p:cNvSpPr>
            <a:spLocks noGrp="1"/>
          </p:cNvSpPr>
          <p:nvPr>
            <p:ph type="ftr" sz="quarter" idx="2"/>
          </p:nvPr>
        </p:nvSpPr>
        <p:spPr>
          <a:xfrm>
            <a:off x="0" y="6465659"/>
            <a:ext cx="4307046" cy="340360"/>
          </a:xfrm>
          <a:prstGeom prst="rect">
            <a:avLst/>
          </a:prstGeom>
        </p:spPr>
        <p:txBody>
          <a:bodyPr vert="horz" lIns="91440" tIns="45720" rIns="91440" bIns="45720" rtlCol="0" anchor="b"/>
          <a:lstStyle>
            <a:lvl1pPr algn="l">
              <a:defRPr sz="1200"/>
            </a:lvl1pPr>
          </a:lstStyle>
          <a:p>
            <a:r>
              <a:rPr kumimoji="1" lang="zh-CN" altLang="en-US"/>
              <a:t>陕西</a:t>
            </a:r>
          </a:p>
        </p:txBody>
      </p:sp>
      <p:sp>
        <p:nvSpPr>
          <p:cNvPr id="5" name="幻灯片编号占位符 4"/>
          <p:cNvSpPr>
            <a:spLocks noGrp="1"/>
          </p:cNvSpPr>
          <p:nvPr>
            <p:ph type="sldNum" sz="quarter" idx="3"/>
          </p:nvPr>
        </p:nvSpPr>
        <p:spPr>
          <a:xfrm>
            <a:off x="5629992" y="6465659"/>
            <a:ext cx="4307046" cy="340360"/>
          </a:xfrm>
          <a:prstGeom prst="rect">
            <a:avLst/>
          </a:prstGeom>
        </p:spPr>
        <p:txBody>
          <a:bodyPr vert="horz" lIns="91440" tIns="45720" rIns="91440" bIns="45720" rtlCol="0" anchor="b"/>
          <a:lstStyle>
            <a:lvl1pPr algn="r">
              <a:defRPr sz="1200"/>
            </a:lvl1pPr>
          </a:lstStyle>
          <a:p>
            <a:fld id="{008768D9-5829-CA4C-800C-5932EF9830F6}"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5629992" y="0"/>
            <a:ext cx="4307046" cy="340360"/>
          </a:xfrm>
          <a:prstGeom prst="rect">
            <a:avLst/>
          </a:prstGeom>
        </p:spPr>
        <p:txBody>
          <a:bodyPr vert="horz" lIns="91440" tIns="45720" rIns="91440" bIns="45720" rtlCol="0"/>
          <a:lstStyle>
            <a:lvl1pPr algn="r">
              <a:defRPr sz="1200"/>
            </a:lvl1pPr>
          </a:lstStyle>
          <a:p>
            <a:fld id="{E6D6ACD6-F780-4A47-B5D9-D292A4BD6F81}" type="datetimeFigureOut">
              <a:rPr kumimoji="1" lang="zh-CN" altLang="en-US" smtClean="0"/>
              <a:t>2024/10/8</a:t>
            </a:fld>
            <a:endParaRPr kumimoji="1" lang="zh-CN" altLang="en-US"/>
          </a:p>
        </p:txBody>
      </p:sp>
      <p:sp>
        <p:nvSpPr>
          <p:cNvPr id="4" name="幻灯片图像占位符 3"/>
          <p:cNvSpPr>
            <a:spLocks noGrp="1" noRot="1" noChangeAspect="1"/>
          </p:cNvSpPr>
          <p:nvPr>
            <p:ph type="sldImg" idx="2"/>
          </p:nvPr>
        </p:nvSpPr>
        <p:spPr>
          <a:xfrm>
            <a:off x="3267075" y="511175"/>
            <a:ext cx="3405188" cy="25527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3934" y="3233420"/>
            <a:ext cx="7951470" cy="306324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6465659"/>
            <a:ext cx="4307046" cy="340360"/>
          </a:xfrm>
          <a:prstGeom prst="rect">
            <a:avLst/>
          </a:prstGeom>
        </p:spPr>
        <p:txBody>
          <a:bodyPr vert="horz" lIns="91440" tIns="45720" rIns="91440" bIns="45720" rtlCol="0" anchor="b"/>
          <a:lstStyle>
            <a:lvl1pPr algn="l">
              <a:defRPr sz="1200"/>
            </a:lvl1pPr>
          </a:lstStyle>
          <a:p>
            <a:r>
              <a:rPr kumimoji="1" lang="zh-CN" altLang="en-US"/>
              <a:t>陕西</a:t>
            </a:r>
          </a:p>
        </p:txBody>
      </p:sp>
      <p:sp>
        <p:nvSpPr>
          <p:cNvPr id="7" name="幻灯片编号占位符 6"/>
          <p:cNvSpPr>
            <a:spLocks noGrp="1"/>
          </p:cNvSpPr>
          <p:nvPr>
            <p:ph type="sldNum" sz="quarter" idx="5"/>
          </p:nvPr>
        </p:nvSpPr>
        <p:spPr>
          <a:xfrm>
            <a:off x="5629992" y="6465659"/>
            <a:ext cx="4307046" cy="340360"/>
          </a:xfrm>
          <a:prstGeom prst="rect">
            <a:avLst/>
          </a:prstGeom>
        </p:spPr>
        <p:txBody>
          <a:bodyPr vert="horz" lIns="91440" tIns="45720" rIns="91440" bIns="45720" rtlCol="0" anchor="b"/>
          <a:lstStyle>
            <a:lvl1pPr algn="r">
              <a:defRPr sz="1200"/>
            </a:lvl1pPr>
          </a:lstStyle>
          <a:p>
            <a:fld id="{D712715C-60D8-4442-95C1-470452B8606C}"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hf sldNum="0" hdr="0" ftr="0" dt="0"/>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932F3-D153-FAC6-6D77-5DC8A47C30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8F2D79-82BF-CFEE-5E9F-4DBD2C31B4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FBC0F6C-8303-1DB0-DEDD-097BD227C60E}"/>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5445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7278A-A342-1F10-0868-221A376784E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4AE83FA-460C-C3B4-9D6A-F25D434A3C0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DE7BAEB-8C6F-447A-4F97-1FE401AFADF2}"/>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27416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261FC-3D07-540D-7898-58EFDE8EA59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A2C1C0E-BFE3-8265-FA6C-2766EF59E33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D7CF58B-78BF-D9DB-0626-FB00D52AB422}"/>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38414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93CCE-9D82-15B5-FE17-5EB61CF83F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7E268F4-E9BB-61F8-3F55-496BF9D4543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5CD9060-3031-32BE-55DD-465463512664}"/>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48443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76BBC-FFA7-B9D0-317A-42BA41598BC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5F65EF8-9482-9965-BEAC-99E030BF325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3F7E7B0-2751-0679-CF62-224251DEB0DE}"/>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16435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21433-7A8A-BFB7-14A7-6C6E49B0568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B027796-1EBF-704B-993C-186DBB1D16C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EE2AD07-A11B-9C62-63E7-642B62BA18B4}"/>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895890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2BCDE-90A4-CC5E-2728-F5D2DCF1822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515EEA2-BCA3-5EFE-55CA-8A6D1759BBE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96B01C6-4041-8CA5-DA49-F53089FADEA6}"/>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27402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B5ED-B1B8-2C86-9F39-C412E099158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79421E-380C-96B8-3563-BB342A07D91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0403C1D-5AC6-D3BE-5F94-B53498C41249}"/>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4895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E815C-746C-516E-CCEE-5895421260D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8A047B9-7E4A-4A4D-27AA-B2A3D432877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FCF0D39-C7F7-F9BC-E1B5-EFAD816A466A}"/>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81766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12D18-A92A-C4DC-FF04-47148183E59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351AB53-FE13-AC0C-073C-A649029BF05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2CBCED5-525A-9610-476C-D9F568475347}"/>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5273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9FFF5-A3E7-F12B-32D5-46C97384C65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E09D75-FBD1-14F7-FCB5-98DC5A11191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48E0754-7C5D-EE34-C0CA-51465C727ADE}"/>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66497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E920C-7904-0E4E-2606-34A5CD48802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142EB1F-E605-88DD-3A13-C21E737807A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329699-D41F-D49B-37BE-B41BD2588045}"/>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78612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BA760-D19C-D101-E562-3CCE25A1CC0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5AFBCAC-01B2-61D9-39CE-40CA6122428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AE2EE26-F09A-10D9-B003-2CE11765593B}"/>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26588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BE3CA-8553-2360-1920-66A4321B1CA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8ACCC1C-3000-A30E-DA9A-A80EE44CDAF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9B5ADC8-62F5-6A67-BB88-BDF01B7D35A1}"/>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33614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6BFB1-F291-1EB5-0051-236F573A114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B9D71E8-9E6E-1F0B-81D5-354938D5097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EEE0934-56D0-AEF5-7C35-1D2798142BCB}"/>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903968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7ED5E-E1A2-3172-F879-B484E409F2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A26C41F-E95C-160D-3EC7-9230A52B636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B9DDC2C-CDDC-59A8-A5F2-75609D3E7B59}"/>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166873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11E67-6E23-FC39-8DFB-2E2CCE0F058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A82C8F6-BA36-5F21-F7EE-CC5EB0EE85C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93CEDCB-65C8-EAB6-CAB6-7A9B96CF842F}"/>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32956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2284B-A103-01D8-55DA-59699BEFD2F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F21494D-4BEF-EAA5-F117-122B75E3F91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E3166EC-02A1-D8CF-B361-70778068829C}"/>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15686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D6FCB-B27D-A513-8E70-B84B477DD8B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318F927-25E4-CA94-2CE7-F3B2E2A6CCE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A49AF91-3067-2C50-B27E-2E552073E331}"/>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32265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28B8D-6501-67E2-1FF6-4597DC105AE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F9E21E5-12BC-A9C5-7619-E9D07787010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E8B2094-6A39-1171-420A-B04DCDE84CA7}"/>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0989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77839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1676-F24D-C5D0-F34B-A5DC1362268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4CA8E10-18B7-4E62-91F8-CDB88AD98EA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D4BA9A2-F45B-5625-B6A4-912FC6A9A26B}"/>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79842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57221-CB79-D806-60A1-25B515A0C44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8157043-6799-69DF-592F-7538ED98D38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61F50D6-60EE-2709-C041-BD836ADB35C9}"/>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67026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CCDDE-AAE7-A446-F923-DE0D45F451B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7E3A77C-4C3A-8FCE-CC17-1ABC654BEB1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70DBE61-73DA-F588-827F-2982627E1934}"/>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234244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D9831-5E79-2BBF-9898-F4FC7ED1A39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C95257-D2B5-CE79-54FC-F0D23865B92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6CD14B8-21B9-A163-1132-17DFBC615A11}"/>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709055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707ED-F913-D069-B65B-6A93B18E450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93043D8-131C-D70E-C758-4F74EB3BCEB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214095B-CA10-BCC0-4005-6F7C6D21E6A8}"/>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44401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B797D-8502-CD0F-D744-70D21111E3B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800B4C-5EED-56EB-86DE-C455E1C1243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75D4C87-5086-A9AF-C502-EA1A8D4E51D5}"/>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743875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92353-ADD2-A088-1FF0-D9219E9182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0E65AFD-CD5F-CE84-5CD7-2CD543BA34B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176B737-D441-7655-FB3B-16135DFE6FC8}"/>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75310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48229-AD41-6FFD-7990-A4A947D05AD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F9DA53B-5A5D-0185-637B-3DBE8BCFB7E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0774223-77D6-40A7-E240-7C2A7E4BF88D}"/>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33459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B342-8EF5-5A70-EADE-121C745F06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ADAD58F-7296-AF8F-539A-36644B6AFA3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EA25523-B519-5194-75BC-75FB6DD57519}"/>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2612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08189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EAFB8-B1CC-C24D-0C02-01410ED9C42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132E849-2752-5C8D-95F5-B172D916D51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57BACAB-94C4-BA53-3DE8-FF32D2E444D1}"/>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774061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29306-1306-73CC-1ECD-2967B22F601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9AEB794-EC49-9A35-944F-9A55A37400D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9D074EF-C789-2F20-2DA2-6E3BC1E02F2B}"/>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9406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7C4A-AA57-D89D-CB60-9C8CF4DF972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1E2ECC5-AD18-D8CC-26D2-54CDFBD153F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48A4A64-E68C-5FEF-174B-F86A2998E462}"/>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7621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747AD-E1F7-214C-BF7E-639068E30B3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4DCD0F0-BB66-0B8D-A69A-EBC0DF3EEC5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04EE987-8F3B-6201-05A3-76F51289CD36}"/>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74797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1_空白">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accent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endParaRPr lang="en-US" noProof="1"/>
          </a:p>
        </p:txBody>
      </p:sp>
      <p:sp>
        <p:nvSpPr>
          <p:cNvPr id="4" name="日期占位符 3"/>
          <p:cNvSpPr>
            <a:spLocks noGrp="1"/>
          </p:cNvSpPr>
          <p:nvPr>
            <p:ph type="dt" sz="half" idx="10"/>
          </p:nvPr>
        </p:nvSpPr>
        <p:spPr>
          <a:xfrm>
            <a:off x="628650" y="6356350"/>
            <a:ext cx="20574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53809C6B-0F8A-4BE6-A20D-BEEE48013394}"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2024/10/8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3028950" y="6356350"/>
            <a:ext cx="30861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a:xfrm>
            <a:off x="6457950" y="6356350"/>
            <a:ext cx="20574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020765C6-4986-49DF-B6DF-90EFA584623D}" type="slidenum">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b="1" i="0" kern="1200" baseline="0">
          <a:solidFill>
            <a:srgbClr val="071F65"/>
          </a:solidFill>
          <a:effectLst/>
          <a:latin typeface="Arial Black" panose="020B0A04020102020204" pitchFamily="34" charset="0"/>
          <a:ea typeface="微软雅黑" panose="020B0503020204020204" pitchFamily="34" charset="-122"/>
          <a:cs typeface="+mj-cs"/>
        </a:defRPr>
      </a:lvl1pPr>
    </p:titleStyle>
    <p:bodyStyle>
      <a:lvl1pPr marL="357505" indent="-357505" algn="just" defTabSz="914400" rtl="0" eaLnBrk="1" latinLnBrk="0" hangingPunct="1">
        <a:lnSpc>
          <a:spcPct val="110000"/>
        </a:lnSpc>
        <a:spcBef>
          <a:spcPts val="1800"/>
        </a:spcBef>
        <a:spcAft>
          <a:spcPts val="0"/>
        </a:spcAft>
        <a:buClr>
          <a:schemeClr val="accent2">
            <a:lumMod val="75000"/>
          </a:schemeClr>
        </a:buClr>
        <a:buSzPct val="70000"/>
        <a:buFont typeface="Wingdings 2" panose="05020102010507070707" pitchFamily="18" charset="2"/>
        <a:buChar char=""/>
        <a:defRPr sz="2000" kern="1200" baseline="0">
          <a:solidFill>
            <a:srgbClr val="071F65"/>
          </a:solidFill>
          <a:latin typeface="Arial" panose="020B0604020202020204" pitchFamily="34" charset="0"/>
          <a:ea typeface="微软雅黑" panose="020B0503020204020204" pitchFamily="34" charset="-122"/>
          <a:cs typeface="+mn-cs"/>
        </a:defRPr>
      </a:lvl1pPr>
      <a:lvl2pPr marL="357505" indent="-357505" algn="just" defTabSz="914400" rtl="0" eaLnBrk="1" latinLnBrk="0" hangingPunct="1">
        <a:lnSpc>
          <a:spcPct val="130000"/>
        </a:lnSpc>
        <a:spcBef>
          <a:spcPts val="0"/>
        </a:spcBef>
        <a:spcAft>
          <a:spcPts val="450"/>
        </a:spcAft>
        <a:buClr>
          <a:schemeClr val="accent2">
            <a:lumMod val="60000"/>
            <a:lumOff val="40000"/>
          </a:schemeClr>
        </a:buClr>
        <a:buFont typeface="幼圆" panose="02010509060101010101" pitchFamily="49" charset="-122"/>
        <a:buChar char=" "/>
        <a:defRPr sz="1600" kern="1200" baseline="0">
          <a:solidFill>
            <a:srgbClr val="071F65"/>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52521" y="155565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3" name="文本框 2"/>
          <p:cNvSpPr txBox="1"/>
          <p:nvPr/>
        </p:nvSpPr>
        <p:spPr>
          <a:xfrm>
            <a:off x="0" y="3525520"/>
            <a:ext cx="9144000" cy="1421765"/>
          </a:xfrm>
          <a:prstGeom prst="rect">
            <a:avLst/>
          </a:prstGeom>
          <a:noFill/>
        </p:spPr>
        <p:txBody>
          <a:bodyPr wrap="square" rtlCol="0">
            <a:noAutofit/>
          </a:bodyPr>
          <a:lstStyle/>
          <a:p>
            <a:pPr algn="ctr">
              <a:lnSpc>
                <a:spcPct val="130000"/>
              </a:lnSpc>
            </a:pPr>
            <a:endParaRPr lang="en-US" altLang="zh-CN" sz="2000" dirty="0">
              <a:latin typeface="Times New Roman" panose="02020603050405020304" pitchFamily="18" charset="0"/>
              <a:ea typeface="华文楷体" panose="02010600040101010101" pitchFamily="2" charset="-122"/>
              <a:cs typeface="Times New Roman" panose="02020603050405020304" pitchFamily="18" charset="0"/>
            </a:endParaRPr>
          </a:p>
          <a:p>
            <a:pPr algn="ctr">
              <a:lnSpc>
                <a:spcPct val="130000"/>
              </a:lnSpc>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许</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庆</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p>
          <a:p>
            <a:pPr algn="ctr">
              <a:lnSpc>
                <a:spcPct val="130000"/>
              </a:lnSpc>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刘</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进</a:t>
            </a:r>
          </a:p>
        </p:txBody>
      </p:sp>
      <p:grpSp>
        <p:nvGrpSpPr>
          <p:cNvPr id="9" name="组合 8"/>
          <p:cNvGrpSpPr/>
          <p:nvPr/>
        </p:nvGrpSpPr>
        <p:grpSpPr>
          <a:xfrm>
            <a:off x="-4773"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endPar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2024.10.10</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advTm="1204">
        <p:fade/>
      </p:transition>
    </mc:Choice>
    <mc:Fallback xmlns="">
      <p:transition spd="med" advTm="120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BD20E-1FB2-8BC9-F44C-000CD18454E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616D850-98D5-A432-07A6-86E0F7A14986}"/>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收入水平：微观</a:t>
            </a:r>
            <a:r>
              <a:rPr lang="zh-CN" altLang="en-US" sz="2800" dirty="0">
                <a:solidFill>
                  <a:prstClr val="white"/>
                </a:solidFill>
                <a:latin typeface="Times New Roman" panose="02020603050405020304" pitchFamily="18" charset="0"/>
                <a:ea typeface="华文楷体" panose="02010600040101010101" pitchFamily="2" charset="-122"/>
                <a:cs typeface="Times New Roman" panose="02020603050405020304" pitchFamily="18" charset="0"/>
              </a:rPr>
              <a:t>案例</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a:extLst>
              <a:ext uri="{FF2B5EF4-FFF2-40B4-BE49-F238E27FC236}">
                <a16:creationId xmlns:a16="http://schemas.microsoft.com/office/drawing/2014/main" id="{829DCB94-F0BC-BA4E-7B43-F32821253D9B}"/>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1D8F4F7A-1C60-A010-2F0F-BCF5EA95745F}"/>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F2808757-33CA-BD9F-D982-91DA05F390A0}"/>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ECE9AB05-8206-C5E6-98E2-226FA93FB05C}"/>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7FDC0F77-BD28-3D1F-8D36-CFE57B1F2802}"/>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海南省白沙黎族自治县</a:t>
            </a:r>
          </a:p>
        </p:txBody>
      </p:sp>
      <p:sp>
        <p:nvSpPr>
          <p:cNvPr id="5" name="文本框 4">
            <a:extLst>
              <a:ext uri="{FF2B5EF4-FFF2-40B4-BE49-F238E27FC236}">
                <a16:creationId xmlns:a16="http://schemas.microsoft.com/office/drawing/2014/main" id="{EADD072C-444F-D133-D4AD-AFCDD35C24EC}"/>
              </a:ext>
            </a:extLst>
          </p:cNvPr>
          <p:cNvSpPr txBox="1"/>
          <p:nvPr/>
        </p:nvSpPr>
        <p:spPr>
          <a:xfrm>
            <a:off x="7088" y="1149134"/>
            <a:ext cx="9057275" cy="4887172"/>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工资性收入</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政策推动：</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白沙县实施了</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白沙黎族自治县</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2022</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年促进农民增收十二条措施</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，其中第八条鼓励使用本地劳动力，有效推动了农村居民的就业和工资性收入的增长。</a:t>
            </a: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数据表现：</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2024</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年一季度，农村居民人均工资性收入达到</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2171</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元，同比增长</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9.3%</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。这主要得益于全县使用本地劳动力人次的增加和工资总额的增长。</a:t>
            </a: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经营净收入</a:t>
            </a: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产业支撑：</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白沙县农村居民的经营净收入主要依赖于橡胶和槟榔等农产品的经营。随着市场收购价格的提升和气候回暖，这两项农产品的经营净收入均呈现不同程度的增长。</a:t>
            </a: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数据表现：</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2024</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年一季度，农村居民人均经营净收入达到</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2001</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元，同比增长</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3.5%</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。其中，橡胶和槟榔的经营净收入均有所增长，如干胶平均收购价同比增长</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5.4%</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，槟榔平均收购价同比增长</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22.2%</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p>
        </p:txBody>
      </p:sp>
    </p:spTree>
    <p:extLst>
      <p:ext uri="{BB962C8B-B14F-4D97-AF65-F5344CB8AC3E}">
        <p14:creationId xmlns:p14="http://schemas.microsoft.com/office/powerpoint/2010/main" val="1888108572"/>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82752-6364-2777-A569-84D5E044A42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8F2C427-4F70-5F27-D48A-283B28D5F72E}"/>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收入水平：微观</a:t>
            </a:r>
            <a:r>
              <a:rPr lang="zh-CN" altLang="en-US" sz="2800" dirty="0">
                <a:solidFill>
                  <a:prstClr val="white"/>
                </a:solidFill>
                <a:latin typeface="Times New Roman" panose="02020603050405020304" pitchFamily="18" charset="0"/>
                <a:ea typeface="华文楷体" panose="02010600040101010101" pitchFamily="2" charset="-122"/>
                <a:cs typeface="Times New Roman" panose="02020603050405020304" pitchFamily="18" charset="0"/>
              </a:rPr>
              <a:t>案例</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a:extLst>
              <a:ext uri="{FF2B5EF4-FFF2-40B4-BE49-F238E27FC236}">
                <a16:creationId xmlns:a16="http://schemas.microsoft.com/office/drawing/2014/main" id="{8211B4E3-B22F-3D45-FDC9-2F076A9CFFD1}"/>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FA27013F-884C-EC9D-5016-0CA0448D48F9}"/>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57ECBDAA-7B5A-3124-2B96-F3CFC03F4CCB}"/>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47BB458C-ED39-07AC-E892-8A5293EC7524}"/>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13833453-0CD8-F8D5-ECA9-A9BEB8634A5B}"/>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海南省白沙黎族自治县</a:t>
            </a:r>
          </a:p>
        </p:txBody>
      </p:sp>
      <p:sp>
        <p:nvSpPr>
          <p:cNvPr id="5" name="文本框 4">
            <a:extLst>
              <a:ext uri="{FF2B5EF4-FFF2-40B4-BE49-F238E27FC236}">
                <a16:creationId xmlns:a16="http://schemas.microsoft.com/office/drawing/2014/main" id="{2C424EE6-7355-16DC-7582-ED82A89687A2}"/>
              </a:ext>
            </a:extLst>
          </p:cNvPr>
          <p:cNvSpPr txBox="1"/>
          <p:nvPr/>
        </p:nvSpPr>
        <p:spPr>
          <a:xfrm>
            <a:off x="7088" y="1149134"/>
            <a:ext cx="8922501" cy="4664739"/>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财产净收入       </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土地流转与生态产业发展：</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县委县政府及各乡镇政府积极推进各村撂荒土地流转发展生态产业，助力农民增收。</a:t>
            </a: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数据表现：</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农村居民人均财产净收入达到</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60</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元，同比增长</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15.4%</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转移净收入</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社会保障与补贴发放：</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政府加大了对农村居民的社会保障和补贴发放力度，包括城乡居民基本养老保险、门诊医疗保险报销、务工补贴、交通补贴、培训补贴等多项福利。</a:t>
            </a: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数据表现：</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农村居民人均转移净收入达到</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1040</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元，同比增长</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11.8%</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。其中，城乡居民基本养老保险发放标准、务工补贴发放标准等均有所提高。</a:t>
            </a:r>
          </a:p>
          <a:p>
            <a:pPr marL="285750" indent="-285750" algn="just">
              <a:lnSpc>
                <a:spcPct val="150000"/>
              </a:lnSpc>
              <a:spcBef>
                <a:spcPts val="600"/>
              </a:spcBef>
              <a:spcAft>
                <a:spcPts val="600"/>
              </a:spcAft>
              <a:buClr>
                <a:srgbClr val="A50021"/>
              </a:buClr>
              <a:buFont typeface="Wingdings" panose="05000000000000000000" pitchFamily="2" charset="2"/>
              <a:buChar char="p"/>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 name="矩形 1">
            <a:extLst>
              <a:ext uri="{FF2B5EF4-FFF2-40B4-BE49-F238E27FC236}">
                <a16:creationId xmlns:a16="http://schemas.microsoft.com/office/drawing/2014/main" id="{66ABD835-5AF4-5C8A-B0DB-E4F2A2513D65}"/>
              </a:ext>
            </a:extLst>
          </p:cNvPr>
          <p:cNvSpPr/>
          <p:nvPr/>
        </p:nvSpPr>
        <p:spPr>
          <a:xfrm>
            <a:off x="435128" y="5543156"/>
            <a:ext cx="8053026" cy="800231"/>
          </a:xfrm>
          <a:prstGeom prst="rect">
            <a:avLst/>
          </a:prstGeom>
          <a:solidFill>
            <a:schemeClr val="accent6">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2024</a:t>
            </a:r>
            <a:r>
              <a:rPr lang="zh-CN" altLang="en-US" sz="16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年一季度，白沙县农村居民人均可支配收入达到</a:t>
            </a:r>
            <a:r>
              <a:rPr lang="en-US" altLang="zh-CN" sz="16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5272</a:t>
            </a:r>
            <a:r>
              <a:rPr lang="zh-CN" altLang="en-US" sz="16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元，同比增长</a:t>
            </a:r>
            <a:r>
              <a:rPr lang="en-US" altLang="zh-CN" sz="16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7.5%</a:t>
            </a:r>
            <a:r>
              <a:rPr lang="zh-CN" altLang="en-US" sz="16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。这一增速虽然略低于全省平均水平，但农村居民的收入水平仍在稳步提升。</a:t>
            </a:r>
          </a:p>
        </p:txBody>
      </p:sp>
    </p:spTree>
    <p:extLst>
      <p:ext uri="{BB962C8B-B14F-4D97-AF65-F5344CB8AC3E}">
        <p14:creationId xmlns:p14="http://schemas.microsoft.com/office/powerpoint/2010/main" val="413512457"/>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BF253-3315-A3C8-16FE-A61EEE5D967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57CC2EC-0A62-93DA-3440-2972903687FE}"/>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农民生活水平</a:t>
            </a:r>
          </a:p>
        </p:txBody>
      </p:sp>
      <p:grpSp>
        <p:nvGrpSpPr>
          <p:cNvPr id="9" name="组合 8">
            <a:extLst>
              <a:ext uri="{FF2B5EF4-FFF2-40B4-BE49-F238E27FC236}">
                <a16:creationId xmlns:a16="http://schemas.microsoft.com/office/drawing/2014/main" id="{46EFFD9E-BADD-55BD-4057-43989947ACF3}"/>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EE602C99-41B3-6120-120B-3F791B73B89E}"/>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059627CE-955E-D8DC-ADEB-61E7C671AC3F}"/>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3C4D771E-32E8-0A2C-20E0-E73222F50A3B}"/>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a:extLst>
              <a:ext uri="{FF2B5EF4-FFF2-40B4-BE49-F238E27FC236}">
                <a16:creationId xmlns:a16="http://schemas.microsoft.com/office/drawing/2014/main" id="{0B882AF2-6F2B-7882-34E8-D7A5ACAC4789}"/>
              </a:ext>
            </a:extLst>
          </p:cNvPr>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a:t>
            </a:r>
          </a:p>
        </p:txBody>
      </p:sp>
    </p:spTree>
    <p:extLst>
      <p:ext uri="{BB962C8B-B14F-4D97-AF65-F5344CB8AC3E}">
        <p14:creationId xmlns:p14="http://schemas.microsoft.com/office/powerpoint/2010/main" val="3948159503"/>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83D6A-B0DD-DC0B-A609-B7F7DAED134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694A548-08F6-C841-CBD3-7041E57D0176}"/>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消费水平：发展历程</a:t>
            </a:r>
          </a:p>
        </p:txBody>
      </p:sp>
      <p:grpSp>
        <p:nvGrpSpPr>
          <p:cNvPr id="9" name="组合 8">
            <a:extLst>
              <a:ext uri="{FF2B5EF4-FFF2-40B4-BE49-F238E27FC236}">
                <a16:creationId xmlns:a16="http://schemas.microsoft.com/office/drawing/2014/main" id="{A0BFC5D5-023A-311D-7223-B7F9CF299414}"/>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5812A79E-6E68-19A0-E913-1E90C1C3D7F6}"/>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781DE663-A68A-A4C6-C120-53949382CE19}"/>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B09B0BB0-DB0D-297E-D9AB-7309F8B87A22}"/>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7E6FCF5E-0C0C-B902-0FCE-13B13934E899}"/>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中国农村居民消费水平</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77B4ED72-81A0-084D-D9EA-0C7CF2653FC0}"/>
              </a:ext>
            </a:extLst>
          </p:cNvPr>
          <p:cNvSpPr txBox="1"/>
          <p:nvPr/>
        </p:nvSpPr>
        <p:spPr>
          <a:xfrm>
            <a:off x="1055035" y="4554400"/>
            <a:ext cx="7033930" cy="382925"/>
          </a:xfrm>
          <a:prstGeom prst="rect">
            <a:avLst/>
          </a:prstGeom>
          <a:noFill/>
        </p:spPr>
        <p:txBody>
          <a:bodyPr wrap="square">
            <a:spAutoFit/>
          </a:bodyPr>
          <a:lstStyle/>
          <a:p>
            <a:pPr marL="0" marR="0" lvl="0" indent="0" algn="ctr" defTabSz="342900" rtl="0" eaLnBrk="1" fontAlgn="auto" latinLnBrk="0" hangingPunct="1">
              <a:lnSpc>
                <a:spcPct val="150000"/>
              </a:lnSpc>
              <a:spcBef>
                <a:spcPts val="600"/>
              </a:spcBef>
              <a:spcAft>
                <a:spcPts val="600"/>
              </a:spcAft>
              <a:buClr>
                <a:srgbClr val="A50021"/>
              </a:buClr>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中国城乡居民下消费水平（</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2000—2022</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2AFEFC8B-24A4-90D9-731D-2BC2AE2D3EBC}"/>
              </a:ext>
            </a:extLst>
          </p:cNvPr>
          <p:cNvSpPr txBox="1"/>
          <p:nvPr/>
        </p:nvSpPr>
        <p:spPr>
          <a:xfrm>
            <a:off x="829133" y="4952931"/>
            <a:ext cx="5353677" cy="1470852"/>
          </a:xfrm>
          <a:prstGeom prst="rect">
            <a:avLst/>
          </a:prstGeom>
          <a:noFill/>
        </p:spPr>
        <p:txBody>
          <a:bodyPr wrap="square">
            <a:spAutoFit/>
          </a:bodyPr>
          <a:lstStyle/>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改革开放前（</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1949-1978</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改革开放后至</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1978-2000</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世纪初至今（</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2001</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年至今）</a:t>
            </a:r>
          </a:p>
        </p:txBody>
      </p:sp>
      <p:pic>
        <p:nvPicPr>
          <p:cNvPr id="5" name="图片 4">
            <a:extLst>
              <a:ext uri="{FF2B5EF4-FFF2-40B4-BE49-F238E27FC236}">
                <a16:creationId xmlns:a16="http://schemas.microsoft.com/office/drawing/2014/main" id="{536B3745-2F93-6514-A2CB-B9F38381203C}"/>
              </a:ext>
            </a:extLst>
          </p:cNvPr>
          <p:cNvPicPr>
            <a:picLocks noChangeAspect="1"/>
          </p:cNvPicPr>
          <p:nvPr/>
        </p:nvPicPr>
        <p:blipFill>
          <a:blip r:embed="rId3"/>
          <a:stretch>
            <a:fillRect/>
          </a:stretch>
        </p:blipFill>
        <p:spPr>
          <a:xfrm>
            <a:off x="829133" y="1120751"/>
            <a:ext cx="7485734" cy="3508938"/>
          </a:xfrm>
          <a:prstGeom prst="rect">
            <a:avLst/>
          </a:prstGeom>
        </p:spPr>
      </p:pic>
    </p:spTree>
    <p:extLst>
      <p:ext uri="{BB962C8B-B14F-4D97-AF65-F5344CB8AC3E}">
        <p14:creationId xmlns:p14="http://schemas.microsoft.com/office/powerpoint/2010/main" val="1550778092"/>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54C51-D965-3E78-E5D4-4C64315CF01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0FDA0D30-5464-7095-CF3E-A51E765B6517}"/>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消费水平：发展历程</a:t>
            </a:r>
          </a:p>
        </p:txBody>
      </p:sp>
      <p:grpSp>
        <p:nvGrpSpPr>
          <p:cNvPr id="9" name="组合 8">
            <a:extLst>
              <a:ext uri="{FF2B5EF4-FFF2-40B4-BE49-F238E27FC236}">
                <a16:creationId xmlns:a16="http://schemas.microsoft.com/office/drawing/2014/main" id="{471FF919-8445-1883-8A23-FE6726FA7574}"/>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C10C4A89-C209-072F-E1D2-E5D264A89DBB}"/>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AE43A675-ACC0-B706-A1CB-A25243868513}"/>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9959B9CC-BABB-2158-C870-9A9AC4E2BBC4}"/>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436900A5-236C-BE28-A5F1-37053515C0C9}"/>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改革开放前（</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1949-1978</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38294943-0CB4-829E-50F0-848CCADBD4CB}"/>
              </a:ext>
            </a:extLst>
          </p:cNvPr>
          <p:cNvSpPr txBox="1"/>
          <p:nvPr/>
        </p:nvSpPr>
        <p:spPr>
          <a:xfrm>
            <a:off x="168704" y="1211249"/>
            <a:ext cx="8792415" cy="4974888"/>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消费水平低且增长缓慢</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在这一时期，由于国家经济发展水平较低，农民的消费水平普遍较低。根据历史数据，农村居民生活消费支出增长缓慢，且主要集中在基本的生活必需品上，如食物、衣物和简单的居住条件。</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消费结构单一，恩格尔系数（食品支出占消费总支出的比重）较高，表明农民的生活支出主要用于满足基本的食物需求。</a:t>
            </a: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计划经济体制下的消费模式</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这一时期，中国实行计划经济体制，农民的消费受到国家计划和分配制度的严格控制。消费品的生产和分配都按计划进行，农民的消费选择相对有限。</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消费支出增长缓慢，缺乏发展和享受型的消费支出，农民的生活水平整体较低。</a:t>
            </a:r>
          </a:p>
        </p:txBody>
      </p:sp>
    </p:spTree>
    <p:extLst>
      <p:ext uri="{BB962C8B-B14F-4D97-AF65-F5344CB8AC3E}">
        <p14:creationId xmlns:p14="http://schemas.microsoft.com/office/powerpoint/2010/main" val="2177134559"/>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30730-09DE-7072-54BF-21C9F2CEBC93}"/>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09536C18-BE92-F406-7C00-6437B29AB0E8}"/>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lang="zh-CN" altLang="en-US" sz="2800" dirty="0">
                <a:solidFill>
                  <a:prstClr val="white"/>
                </a:solidFill>
                <a:latin typeface="Times New Roman" panose="02020603050405020304" pitchFamily="18" charset="0"/>
                <a:ea typeface="华文楷体" panose="02010600040101010101" pitchFamily="2" charset="-122"/>
                <a:cs typeface="Times New Roman" panose="02020603050405020304" pitchFamily="18" charset="0"/>
              </a:rPr>
              <a:t>消费</a:t>
            </a: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水平：发展历程</a:t>
            </a:r>
          </a:p>
        </p:txBody>
      </p:sp>
      <p:grpSp>
        <p:nvGrpSpPr>
          <p:cNvPr id="9" name="组合 8">
            <a:extLst>
              <a:ext uri="{FF2B5EF4-FFF2-40B4-BE49-F238E27FC236}">
                <a16:creationId xmlns:a16="http://schemas.microsoft.com/office/drawing/2014/main" id="{7080C9E2-1DD1-E7CD-43D4-858BC0D31BBC}"/>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D2786F5F-A01B-6836-67E3-5EAC358476C4}"/>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FDA6C48D-531C-3545-B880-24FC640514AE}"/>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B16EFA83-4A81-43C8-24D8-C78ABD9DD3F5}"/>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25B2E5DE-4FF0-CCC2-1F3F-89B029862D54}"/>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改革开放后至</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1978-2000</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721E6339-2AA2-91A4-E32B-B30917862DBD}"/>
              </a:ext>
            </a:extLst>
          </p:cNvPr>
          <p:cNvSpPr txBox="1"/>
          <p:nvPr/>
        </p:nvSpPr>
        <p:spPr>
          <a:xfrm>
            <a:off x="0" y="1388506"/>
            <a:ext cx="8949289" cy="4610173"/>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消费水平显著提升</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改革开放后，随着农村家庭联产承包责任制的实施和市场经济的发展，农民的生产积极性得到极大提高，农业生产力显著提升，农民收入水平大幅增加。</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农民的消费支出不断增加，消费结构也开始发生变化。根据统计数据，农村居民人均消费支出从</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1978</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年的</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151</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元增长到</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2000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年的较高水平，扣除物价因素后实际增长显著。</a:t>
            </a: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消费结构逐步优化</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食品消费在总消费中的比重逐渐下降，恩格尔系数显著降低，反映出农民生活水平的提高。农村居民不再仅仅满足于温饱，开始追求更高品质的生活。</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衣着、居住、交通通信、医疗保健和教育文化娱乐等方面的消费支出逐渐增加，消费结构日益多样化。农民开始注重生活品质的提升，对教育、文化、娱乐等精神层面的需求不断增加。</a:t>
            </a:r>
          </a:p>
        </p:txBody>
      </p:sp>
    </p:spTree>
    <p:extLst>
      <p:ext uri="{BB962C8B-B14F-4D97-AF65-F5344CB8AC3E}">
        <p14:creationId xmlns:p14="http://schemas.microsoft.com/office/powerpoint/2010/main" val="2950262139"/>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6F424-9790-9B1C-0033-98A0784C5A0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54002466-07DF-BE62-842D-3965889DE073}"/>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消费水平：发展历程</a:t>
            </a:r>
          </a:p>
        </p:txBody>
      </p:sp>
      <p:grpSp>
        <p:nvGrpSpPr>
          <p:cNvPr id="9" name="组合 8">
            <a:extLst>
              <a:ext uri="{FF2B5EF4-FFF2-40B4-BE49-F238E27FC236}">
                <a16:creationId xmlns:a16="http://schemas.microsoft.com/office/drawing/2014/main" id="{AA1BB793-F7A6-B1D1-48D0-ABA1CB1F6840}"/>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BEC3FAA5-B1FD-0088-8B81-C8030C2A47F9}"/>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5D376E63-BB15-CA84-4762-26C7A57CE746}"/>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D02F95D9-E062-4373-F073-C536B6D4ACF1}"/>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1BF71FEC-4145-764D-DE86-1595F444C19A}"/>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世纪初至今（</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2001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年至今）</a:t>
            </a:r>
          </a:p>
        </p:txBody>
      </p:sp>
      <p:sp>
        <p:nvSpPr>
          <p:cNvPr id="5" name="文本框 4">
            <a:extLst>
              <a:ext uri="{FF2B5EF4-FFF2-40B4-BE49-F238E27FC236}">
                <a16:creationId xmlns:a16="http://schemas.microsoft.com/office/drawing/2014/main" id="{BC01BCF3-056D-F02A-D899-9AFBA96312BD}"/>
              </a:ext>
            </a:extLst>
          </p:cNvPr>
          <p:cNvSpPr txBox="1"/>
          <p:nvPr/>
        </p:nvSpPr>
        <p:spPr>
          <a:xfrm>
            <a:off x="15258" y="1191199"/>
            <a:ext cx="9129824" cy="5126403"/>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消费水平持续快速增长</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进入</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世纪后，随着国家经济的快速发展和农民收入的持续增加，农民的消费水平继续保持快速增长态势。</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根据最新统计数据，农村居民人均消费支出在近年来持续上升，增长速度超过了以往任何时期。这表明农民的生活水平正在不断提高，消费能力显著增强。</a:t>
            </a: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消费结构进一步多元化</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食品消费在总消费中的比重进一步下降，而居住、交通通信、医疗保健和教育文化娱乐等方面的消费支出持续增长。</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服务性消费支出占比逐渐提高，农民对旅游、休闲、娱乐等享受型消费的需求不断增加。这表明农民的消费结构正在进一步优化升级，向更高层次的需求转变。</a:t>
            </a:r>
          </a:p>
          <a:p>
            <a:pPr marR="0" lvl="0" algn="just" defTabSz="342900" rtl="0" eaLnBrk="1" fontAlgn="auto" latinLnBrk="0" hangingPunct="1">
              <a:lnSpc>
                <a:spcPct val="150000"/>
              </a:lnSpc>
              <a:spcBef>
                <a:spcPts val="600"/>
              </a:spcBef>
              <a:spcAft>
                <a:spcPts val="600"/>
              </a:spcAft>
              <a:buClr>
                <a:srgbClr val="A50021"/>
              </a:buClr>
              <a:buSzTx/>
              <a:tabLst/>
              <a:defRPr/>
            </a:pP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970100599"/>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5B71F-B11C-A1E1-E31A-197EBF3BF29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FF888AF-C9C1-6BCC-1634-BB1D82B6B69C}"/>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消费水平：发展历程</a:t>
            </a:r>
          </a:p>
        </p:txBody>
      </p:sp>
      <p:grpSp>
        <p:nvGrpSpPr>
          <p:cNvPr id="9" name="组合 8">
            <a:extLst>
              <a:ext uri="{FF2B5EF4-FFF2-40B4-BE49-F238E27FC236}">
                <a16:creationId xmlns:a16="http://schemas.microsoft.com/office/drawing/2014/main" id="{A737C883-F10C-3772-4876-9135606D7C6A}"/>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979F465F-E0C5-6CB0-A00D-38B9BEFA254E}"/>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3A646021-2D51-D090-882E-D4581469EC01}"/>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CCDC874C-0F17-BE7A-A5A6-0B849071960D}"/>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C6712147-D7DD-5DF1-818F-524767A5A285}"/>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世纪初至今（</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2001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年至今）</a:t>
            </a:r>
          </a:p>
        </p:txBody>
      </p:sp>
      <p:sp>
        <p:nvSpPr>
          <p:cNvPr id="6" name="文本框 5">
            <a:extLst>
              <a:ext uri="{FF2B5EF4-FFF2-40B4-BE49-F238E27FC236}">
                <a16:creationId xmlns:a16="http://schemas.microsoft.com/office/drawing/2014/main" id="{54A2BAB3-EFA6-DBE4-2909-EE8C4D967EFD}"/>
              </a:ext>
            </a:extLst>
          </p:cNvPr>
          <p:cNvSpPr txBox="1"/>
          <p:nvPr/>
        </p:nvSpPr>
        <p:spPr>
          <a:xfrm>
            <a:off x="-7723" y="1264378"/>
            <a:ext cx="9144635" cy="2301849"/>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消费品质和服务质量提升</a:t>
            </a:r>
          </a:p>
          <a:p>
            <a:pPr marL="457200" marR="0" lvl="0" indent="-4572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随着市场供给的丰富和农民收入的提高，农民对消费品的品质和服务质量的要求也越来越高。</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绿色、健康、智能等新型消费理念</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逐渐深入人心，农民的消费行为更加注重环保、健康和便捷。</a:t>
            </a:r>
          </a:p>
          <a:p>
            <a:pPr marL="457200" marR="0" lvl="0" indent="-4572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农村电商、农村物流</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等新兴业态的兴起也为农民提供了更加便捷和多样化的消费选择。农民可以通过电商平台购买到全国乃至全球的优质商品和服务，进一步提升了消费体验和生活品质。</a:t>
            </a:r>
          </a:p>
        </p:txBody>
      </p:sp>
      <p:pic>
        <p:nvPicPr>
          <p:cNvPr id="8" name="图片 7">
            <a:extLst>
              <a:ext uri="{FF2B5EF4-FFF2-40B4-BE49-F238E27FC236}">
                <a16:creationId xmlns:a16="http://schemas.microsoft.com/office/drawing/2014/main" id="{0DCA17EE-26E2-8A4D-E119-2E596945E309}"/>
              </a:ext>
            </a:extLst>
          </p:cNvPr>
          <p:cNvPicPr>
            <a:picLocks noChangeAspect="1"/>
          </p:cNvPicPr>
          <p:nvPr/>
        </p:nvPicPr>
        <p:blipFill>
          <a:blip r:embed="rId3"/>
          <a:stretch>
            <a:fillRect/>
          </a:stretch>
        </p:blipFill>
        <p:spPr>
          <a:xfrm>
            <a:off x="2339134" y="3545871"/>
            <a:ext cx="4538280" cy="3029301"/>
          </a:xfrm>
          <a:prstGeom prst="rect">
            <a:avLst/>
          </a:prstGeom>
        </p:spPr>
      </p:pic>
    </p:spTree>
    <p:extLst>
      <p:ext uri="{BB962C8B-B14F-4D97-AF65-F5344CB8AC3E}">
        <p14:creationId xmlns:p14="http://schemas.microsoft.com/office/powerpoint/2010/main" val="3740581246"/>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A1F79-48FC-B8C1-C27A-C2CC0975002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B7D288A-DB19-7A80-1BB7-E58906FFD181}"/>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消费水平：具体案例</a:t>
            </a:r>
          </a:p>
        </p:txBody>
      </p:sp>
      <p:grpSp>
        <p:nvGrpSpPr>
          <p:cNvPr id="9" name="组合 8">
            <a:extLst>
              <a:ext uri="{FF2B5EF4-FFF2-40B4-BE49-F238E27FC236}">
                <a16:creationId xmlns:a16="http://schemas.microsoft.com/office/drawing/2014/main" id="{1FE0A066-F4F1-F407-0FB2-07E7A249B719}"/>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96531FA9-C263-098B-AC90-3A4C6362A047}"/>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24E4C34F-5100-B47B-D64D-0AFD5B26F0FA}"/>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C855A6F4-A9DC-6AFB-96AB-C33212207B3E}"/>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50A51BA4-DC68-CDFF-19B2-00E55D899132}"/>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数字化支付促进了农村居民消费升级吗？</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（王奕霏等，</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2023</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07B41AEB-CB21-51F9-4EC7-F6FDC08A3C72}"/>
              </a:ext>
            </a:extLst>
          </p:cNvPr>
          <p:cNvSpPr txBox="1"/>
          <p:nvPr/>
        </p:nvSpPr>
        <p:spPr>
          <a:xfrm>
            <a:off x="-2867" y="1211249"/>
            <a:ext cx="9057274" cy="25788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国家统计局数据显示，</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2021</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年中国城镇消费品零售额为</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38.2</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万亿元，而农村消费品零售额仅</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5.9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万亿元。从消费升级的视角来看，我国农村居民消费升级速度慢、质量差，还存在很大的发展空间。</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随着互联网在农村地区的普及和大数据、云计算等新兴技术在金融领域的广泛应用，数字化支付正在农村以席卷之势加速调整农村居民的支付习惯和消费习惯。</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数字化支付一方面通过</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心理账户</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缓解支付的“痛苦”提升消费者的主观消费意愿，另一方面，通过</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数字金融缓解信贷约束</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改善消费的客观流动性约束，为消费升级创造条件。</a:t>
            </a:r>
          </a:p>
        </p:txBody>
      </p:sp>
      <p:pic>
        <p:nvPicPr>
          <p:cNvPr id="6" name="图片 5">
            <a:extLst>
              <a:ext uri="{FF2B5EF4-FFF2-40B4-BE49-F238E27FC236}">
                <a16:creationId xmlns:a16="http://schemas.microsoft.com/office/drawing/2014/main" id="{04614404-3C74-A056-C864-58C2D0392E68}"/>
              </a:ext>
            </a:extLst>
          </p:cNvPr>
          <p:cNvPicPr>
            <a:picLocks noChangeAspect="1"/>
          </p:cNvPicPr>
          <p:nvPr/>
        </p:nvPicPr>
        <p:blipFill>
          <a:blip r:embed="rId3"/>
          <a:stretch>
            <a:fillRect/>
          </a:stretch>
        </p:blipFill>
        <p:spPr>
          <a:xfrm>
            <a:off x="564036" y="3961718"/>
            <a:ext cx="7923468" cy="2460020"/>
          </a:xfrm>
          <a:prstGeom prst="rect">
            <a:avLst/>
          </a:prstGeom>
        </p:spPr>
      </p:pic>
    </p:spTree>
    <p:extLst>
      <p:ext uri="{BB962C8B-B14F-4D97-AF65-F5344CB8AC3E}">
        <p14:creationId xmlns:p14="http://schemas.microsoft.com/office/powerpoint/2010/main" val="2995672082"/>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4735-6C05-7734-B96F-080BD79EC61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101DEFC-76A3-DD9E-15EB-0F1C571BAEE4}"/>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消费水平：具体案例</a:t>
            </a:r>
          </a:p>
        </p:txBody>
      </p:sp>
      <p:grpSp>
        <p:nvGrpSpPr>
          <p:cNvPr id="9" name="组合 8">
            <a:extLst>
              <a:ext uri="{FF2B5EF4-FFF2-40B4-BE49-F238E27FC236}">
                <a16:creationId xmlns:a16="http://schemas.microsoft.com/office/drawing/2014/main" id="{C22AB430-7E81-B04A-5DDD-09ECAEA77A5D}"/>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0CA230FF-9783-552B-5AAB-F640DDDBC3F9}"/>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6F5AC89D-95D8-3C1F-22BE-051A6E3E0461}"/>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55AB45BF-9D92-147C-AEBB-7B64AD2249E2}"/>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E1663CD8-43B8-5746-E7E3-3FBFEE039F6F}"/>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基础设施→农村消费</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70C8B85B-C831-976F-852C-3580492C6A4C}"/>
              </a:ext>
            </a:extLst>
          </p:cNvPr>
          <p:cNvSpPr txBox="1"/>
          <p:nvPr/>
        </p:nvSpPr>
        <p:spPr>
          <a:xfrm>
            <a:off x="244770" y="1179916"/>
            <a:ext cx="8892142" cy="2948179"/>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基础设施的不断完善和互联网技术的广泛应用使乡村消费环境得到显著改善，乡村消费市场实现内通外联，城乡经济循环加速打通。</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2023</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年，我国农村公路总里程超过</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470</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万公里，全国累计建成</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1267</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个县级公共寄递配送中心、</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28.9</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万个村级寄递物流综合服务站和</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万个村邮站，邮快合作建制村覆盖率超</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70%</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；全国农村宽带用户总数达</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1.92</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亿户，农村地区互联网普及率为</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66.5%</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道路硬化、电网升级、宽带网络普及</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，极大地缩短了城乡之间的距离，让农村居民能够与城市居民一样，享受到现代生活带来的消费便利。</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5E946F87-2A54-311A-575E-AAEE3679EB9A}"/>
              </a:ext>
            </a:extLst>
          </p:cNvPr>
          <p:cNvPicPr>
            <a:picLocks noChangeAspect="1"/>
          </p:cNvPicPr>
          <p:nvPr/>
        </p:nvPicPr>
        <p:blipFill>
          <a:blip r:embed="rId3"/>
          <a:stretch>
            <a:fillRect/>
          </a:stretch>
        </p:blipFill>
        <p:spPr>
          <a:xfrm>
            <a:off x="4862377" y="3682130"/>
            <a:ext cx="3849712" cy="2887284"/>
          </a:xfrm>
          <a:prstGeom prst="rect">
            <a:avLst/>
          </a:prstGeom>
        </p:spPr>
      </p:pic>
    </p:spTree>
    <p:extLst>
      <p:ext uri="{BB962C8B-B14F-4D97-AF65-F5344CB8AC3E}">
        <p14:creationId xmlns:p14="http://schemas.microsoft.com/office/powerpoint/2010/main" val="2131156921"/>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模块四</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2024.10.10</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农民生活水平</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ED03D-C286-F758-0CCC-A787CC32004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77EFB17-3D0D-FCDC-9346-E0F31F410FA2}"/>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消费水平：具体案例</a:t>
            </a:r>
          </a:p>
        </p:txBody>
      </p:sp>
      <p:grpSp>
        <p:nvGrpSpPr>
          <p:cNvPr id="9" name="组合 8">
            <a:extLst>
              <a:ext uri="{FF2B5EF4-FFF2-40B4-BE49-F238E27FC236}">
                <a16:creationId xmlns:a16="http://schemas.microsoft.com/office/drawing/2014/main" id="{48FC4498-FD15-B754-FCC2-C69EBF7960F0}"/>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0DF1639A-F62C-5462-F710-755235600090}"/>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A3664773-FFD9-4B66-CCDC-48BC100A9FBE}"/>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4316EC10-C144-9BBA-735D-790E51B6F5A7}"/>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8BAD8493-F656-4C66-A252-C130F61B9154}"/>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消费结构升级：生存型消费→发展型消费</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45E827F8-A514-3328-7E78-BA01F8D723F1}"/>
              </a:ext>
            </a:extLst>
          </p:cNvPr>
          <p:cNvSpPr txBox="1"/>
          <p:nvPr/>
        </p:nvSpPr>
        <p:spPr>
          <a:xfrm>
            <a:off x="200626" y="1400912"/>
            <a:ext cx="8936286" cy="2794291"/>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随着收入水平提高和消费环境改善，</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农村居民的消费结构持续优化升级</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消费模式从满足基本生存需求向追求更高品质生活转变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。农村居民消费需求梯次升级趋势明显，消费增长快、潜力大、追赶城市居民的特点越来越突出。</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2023</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年，农村居民恩格尔系数为</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32.35%</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，比</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2022</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年下降</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0.63</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个百分点。</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恩格尔系数下降</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符合居民食品支出比重伴随收入增长而下降的一般趋势，</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表明居民生活水平提高和生活品质改善</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。相较于“衣食住用”类生存型消费，农村居民在交通通信、教育文化娱乐方面的发展型消费支出增长更快。</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837A3748-F731-4E13-5149-54F22AC78070}"/>
              </a:ext>
            </a:extLst>
          </p:cNvPr>
          <p:cNvPicPr>
            <a:picLocks noChangeAspect="1"/>
          </p:cNvPicPr>
          <p:nvPr/>
        </p:nvPicPr>
        <p:blipFill>
          <a:blip r:embed="rId3"/>
          <a:stretch>
            <a:fillRect/>
          </a:stretch>
        </p:blipFill>
        <p:spPr>
          <a:xfrm>
            <a:off x="2378265" y="3775123"/>
            <a:ext cx="4902071" cy="2794291"/>
          </a:xfrm>
          <a:prstGeom prst="rect">
            <a:avLst/>
          </a:prstGeom>
        </p:spPr>
      </p:pic>
    </p:spTree>
    <p:extLst>
      <p:ext uri="{BB962C8B-B14F-4D97-AF65-F5344CB8AC3E}">
        <p14:creationId xmlns:p14="http://schemas.microsoft.com/office/powerpoint/2010/main" val="4231375621"/>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51923-4481-61E8-CCE8-043F125A991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DD89346-ECCE-0CA7-94F8-186F7B89B352}"/>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农民生活水平</a:t>
            </a:r>
          </a:p>
        </p:txBody>
      </p:sp>
      <p:grpSp>
        <p:nvGrpSpPr>
          <p:cNvPr id="9" name="组合 8">
            <a:extLst>
              <a:ext uri="{FF2B5EF4-FFF2-40B4-BE49-F238E27FC236}">
                <a16:creationId xmlns:a16="http://schemas.microsoft.com/office/drawing/2014/main" id="{A126A193-F098-BB16-B503-B165FA7AE566}"/>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C0584B48-281D-AEB3-2B70-D70D5637DE2D}"/>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EB8DB9F0-D666-E197-AD12-891F8C6A9732}"/>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EBE5B5E4-0D8F-2DD0-E791-84B41D3FD714}"/>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a:extLst>
              <a:ext uri="{FF2B5EF4-FFF2-40B4-BE49-F238E27FC236}">
                <a16:creationId xmlns:a16="http://schemas.microsoft.com/office/drawing/2014/main" id="{696DEC32-7686-564C-BB5F-489450E43083}"/>
              </a:ext>
            </a:extLst>
          </p:cNvPr>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生活环境</a:t>
            </a:r>
          </a:p>
        </p:txBody>
      </p:sp>
    </p:spTree>
    <p:extLst>
      <p:ext uri="{BB962C8B-B14F-4D97-AF65-F5344CB8AC3E}">
        <p14:creationId xmlns:p14="http://schemas.microsoft.com/office/powerpoint/2010/main" val="308519977"/>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E3EE3-074D-DD14-A59C-5DC61CA4CCB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0C141524-8132-7A38-CFDE-59CEEF8D3480}"/>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生活环境：发展历程</a:t>
            </a:r>
          </a:p>
        </p:txBody>
      </p:sp>
      <p:grpSp>
        <p:nvGrpSpPr>
          <p:cNvPr id="9" name="组合 8">
            <a:extLst>
              <a:ext uri="{FF2B5EF4-FFF2-40B4-BE49-F238E27FC236}">
                <a16:creationId xmlns:a16="http://schemas.microsoft.com/office/drawing/2014/main" id="{FE521B5B-6AF9-0587-F216-08FA5477C2B0}"/>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8AACE04B-0B97-BFF9-092F-15CF0ECB2ABC}"/>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03F507B8-9D82-B483-F333-A0D12FC338F9}"/>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2A7EA295-B333-B917-67C0-38C8F468073D}"/>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CBE1B20B-CFD9-9B74-D1B6-B902349C2B4E}"/>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改革开放前（</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1949-1978</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E4FFDD85-69ED-04FC-A60B-72B5844514C3}"/>
              </a:ext>
            </a:extLst>
          </p:cNvPr>
          <p:cNvSpPr txBox="1"/>
          <p:nvPr/>
        </p:nvSpPr>
        <p:spPr>
          <a:xfrm>
            <a:off x="168704" y="1211249"/>
            <a:ext cx="8792415" cy="486716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贫困落后的生活环境</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农民大多居住在简陋的土坯房或茅草屋中，居住条件差，缺乏基本的生活设施。</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农村道路狭窄泥泞，交通不便，限制了农民与外界的交流和物资的流通。</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医疗卫生条件落后，农村缺医少药，农民看病难、看病贵的问题突出。</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教育资源匮乏，农村儿童受教育机会有限，文化素质普遍较低。</a:t>
            </a: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计划经济体制下的生活模式</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这一时期，中国实行计划经济体制，农民的生产和生活都受到国家的严格计划和控制。农产品的生产和销售都由国家统一调配。</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农村基础设施建设和公共服务发展滞后，农民的生活环境改善缓慢。</a:t>
            </a:r>
          </a:p>
        </p:txBody>
      </p:sp>
    </p:spTree>
    <p:extLst>
      <p:ext uri="{BB962C8B-B14F-4D97-AF65-F5344CB8AC3E}">
        <p14:creationId xmlns:p14="http://schemas.microsoft.com/office/powerpoint/2010/main" val="4054799192"/>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A6F71-4444-93FB-EE64-4B74A15419E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201A5F8-60FB-D6AD-A893-F798FBB130E2}"/>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生活环境：发展历程</a:t>
            </a:r>
          </a:p>
        </p:txBody>
      </p:sp>
      <p:grpSp>
        <p:nvGrpSpPr>
          <p:cNvPr id="9" name="组合 8">
            <a:extLst>
              <a:ext uri="{FF2B5EF4-FFF2-40B4-BE49-F238E27FC236}">
                <a16:creationId xmlns:a16="http://schemas.microsoft.com/office/drawing/2014/main" id="{F491AE06-4FDC-5C5B-9EED-BCD982DDED2F}"/>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1720E53A-145C-1995-6405-82A38CDA47DD}"/>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0132A113-F15F-13BE-D02D-EA4F8F3A253E}"/>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9C20800A-6DC9-1181-01FF-3421DA111DFF}"/>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CDDE8819-9FBA-7A38-D568-A3DD0F40A67D}"/>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改革开放后至</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1978-2000</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08FF4C50-0D2A-DC4F-10B3-77EE6969F852}"/>
              </a:ext>
            </a:extLst>
          </p:cNvPr>
          <p:cNvSpPr txBox="1"/>
          <p:nvPr/>
        </p:nvSpPr>
        <p:spPr>
          <a:xfrm>
            <a:off x="43362" y="1211249"/>
            <a:ext cx="9057275" cy="2255682"/>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生活环境的初步改善</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随着</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家庭联产承包责任制的推行和农村经济的逐步发展</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，农村开始建设砖瓦房、平房等新型住房，居住条件有所好转。同时，农村道路建设得到加强，交通状况有所改善。</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医疗卫生和教育事业逐步发展，农村卫生室和村小学数量增加，农民看病难、上学难的问题得到一定缓解。</a:t>
            </a:r>
          </a:p>
        </p:txBody>
      </p:sp>
      <p:pic>
        <p:nvPicPr>
          <p:cNvPr id="6" name="图片 5">
            <a:extLst>
              <a:ext uri="{FF2B5EF4-FFF2-40B4-BE49-F238E27FC236}">
                <a16:creationId xmlns:a16="http://schemas.microsoft.com/office/drawing/2014/main" id="{CC1B96BC-E308-351B-3DB3-3173B8ACFF3C}"/>
              </a:ext>
            </a:extLst>
          </p:cNvPr>
          <p:cNvPicPr>
            <a:picLocks noChangeAspect="1"/>
          </p:cNvPicPr>
          <p:nvPr/>
        </p:nvPicPr>
        <p:blipFill>
          <a:blip r:embed="rId3"/>
          <a:stretch>
            <a:fillRect/>
          </a:stretch>
        </p:blipFill>
        <p:spPr>
          <a:xfrm>
            <a:off x="2007234" y="3116126"/>
            <a:ext cx="5202080" cy="3459046"/>
          </a:xfrm>
          <a:prstGeom prst="rect">
            <a:avLst/>
          </a:prstGeom>
        </p:spPr>
      </p:pic>
    </p:spTree>
    <p:extLst>
      <p:ext uri="{BB962C8B-B14F-4D97-AF65-F5344CB8AC3E}">
        <p14:creationId xmlns:p14="http://schemas.microsoft.com/office/powerpoint/2010/main" val="4163624082"/>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9CA3-5C29-2F95-F212-0AF2EC1DDF3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1D55D8E-AC20-73BC-9802-AB9EBD87BDC0}"/>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生活环境：发展历程</a:t>
            </a:r>
          </a:p>
        </p:txBody>
      </p:sp>
      <p:grpSp>
        <p:nvGrpSpPr>
          <p:cNvPr id="9" name="组合 8">
            <a:extLst>
              <a:ext uri="{FF2B5EF4-FFF2-40B4-BE49-F238E27FC236}">
                <a16:creationId xmlns:a16="http://schemas.microsoft.com/office/drawing/2014/main" id="{F7607EFC-E255-9CAE-7796-6E1713FF72CB}"/>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945C08A7-DCAE-D9C1-7C1F-E2A515C2CA76}"/>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8DE944E7-8BA9-36B6-A999-C43B653F7FB5}"/>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64A04AFB-3B4F-3095-B100-9F5C833E9F7E}"/>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FBC309AF-38EB-BF33-2BB7-8624CF78A738}"/>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世纪初至今（</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2001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年至今）</a:t>
            </a:r>
          </a:p>
        </p:txBody>
      </p:sp>
      <p:sp>
        <p:nvSpPr>
          <p:cNvPr id="5" name="文本框 4">
            <a:extLst>
              <a:ext uri="{FF2B5EF4-FFF2-40B4-BE49-F238E27FC236}">
                <a16:creationId xmlns:a16="http://schemas.microsoft.com/office/drawing/2014/main" id="{3275C16D-3C51-A3E1-17D8-6537332DAE72}"/>
              </a:ext>
            </a:extLst>
          </p:cNvPr>
          <p:cNvSpPr txBox="1"/>
          <p:nvPr/>
        </p:nvSpPr>
        <p:spPr>
          <a:xfrm>
            <a:off x="15258" y="1191199"/>
            <a:ext cx="9129824" cy="4764061"/>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生活环境的显著提升</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进入</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世纪后，中国政府加大了对农村基础设施建设和公共服务的投入力度，农民的生活环境得到了显著提升。</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农村道路、供水、供电、通讯等基础设施不断完善，农民出行、用水、用电、通讯等更加便捷。</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农村住房条件进一步改善，许多农民住上了宽敞明亮的楼房或别墅。同时，农村人居环境整治行动深入开展，垃圾处理、污水处理等环保设施逐步完善。</a:t>
            </a: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公共服务水平的大幅提高</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医疗卫生和教育事业快速发展，农村卫生室、乡镇卫生院和村小学等公共服务设施不断完善，农民看病难、上学难的问题得到根本解决。</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农村养老、社保等社会保障体系逐步建立健全，农民的生活保障水平不断提高。</a:t>
            </a:r>
          </a:p>
        </p:txBody>
      </p:sp>
    </p:spTree>
    <p:extLst>
      <p:ext uri="{BB962C8B-B14F-4D97-AF65-F5344CB8AC3E}">
        <p14:creationId xmlns:p14="http://schemas.microsoft.com/office/powerpoint/2010/main" val="2334887805"/>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9A48-148F-8040-B28E-2A73747C681D}"/>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02BBA6B-8759-970F-FD87-D8166B91A14F}"/>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消费水平：发展历程</a:t>
            </a:r>
          </a:p>
        </p:txBody>
      </p:sp>
      <p:grpSp>
        <p:nvGrpSpPr>
          <p:cNvPr id="9" name="组合 8">
            <a:extLst>
              <a:ext uri="{FF2B5EF4-FFF2-40B4-BE49-F238E27FC236}">
                <a16:creationId xmlns:a16="http://schemas.microsoft.com/office/drawing/2014/main" id="{706EAB83-7BE9-FB54-B597-10FC5D9F9B80}"/>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3D31B70A-71BB-170E-0A76-D8B270946753}"/>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48B95EA7-22CE-5CA0-F5D4-403FBC76F4B6}"/>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DBBE11F6-B0D0-919B-BB4C-5CFDAE70A216}"/>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4BDA40EE-0B8F-1458-F479-C366D9D8CF38}"/>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世纪初至今（</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2001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年至今）</a:t>
            </a:r>
          </a:p>
        </p:txBody>
      </p:sp>
      <p:sp>
        <p:nvSpPr>
          <p:cNvPr id="5" name="文本框 4">
            <a:extLst>
              <a:ext uri="{FF2B5EF4-FFF2-40B4-BE49-F238E27FC236}">
                <a16:creationId xmlns:a16="http://schemas.microsoft.com/office/drawing/2014/main" id="{93E03006-FCA8-C080-129D-9E7C6405ABBA}"/>
              </a:ext>
            </a:extLst>
          </p:cNvPr>
          <p:cNvSpPr txBox="1"/>
          <p:nvPr/>
        </p:nvSpPr>
        <p:spPr>
          <a:xfrm>
            <a:off x="15258" y="1191199"/>
            <a:ext cx="9129824" cy="2556469"/>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生态环境的改善</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农业面源污染治理、农村生活污水治理、土壤污染修复等工作取得积极成效。</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农村绿化美化工作不断加强，农村生态环境更加优美宜居。</a:t>
            </a: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D4AB99F5-7DCB-5CFF-892E-A4924F11F8DA}"/>
              </a:ext>
            </a:extLst>
          </p:cNvPr>
          <p:cNvPicPr>
            <a:picLocks noChangeAspect="1"/>
          </p:cNvPicPr>
          <p:nvPr/>
        </p:nvPicPr>
        <p:blipFill>
          <a:blip r:embed="rId3"/>
          <a:stretch>
            <a:fillRect/>
          </a:stretch>
        </p:blipFill>
        <p:spPr>
          <a:xfrm>
            <a:off x="1685374" y="2669170"/>
            <a:ext cx="5845799" cy="3900244"/>
          </a:xfrm>
          <a:prstGeom prst="rect">
            <a:avLst/>
          </a:prstGeom>
        </p:spPr>
      </p:pic>
    </p:spTree>
    <p:extLst>
      <p:ext uri="{BB962C8B-B14F-4D97-AF65-F5344CB8AC3E}">
        <p14:creationId xmlns:p14="http://schemas.microsoft.com/office/powerpoint/2010/main" val="2771563833"/>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76C30-B732-0B15-F3CA-9BCA2AFEDC5D}"/>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8CF4011A-2CBB-7E41-319C-112D3CA391E2}"/>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生活环境：具体案例</a:t>
            </a:r>
          </a:p>
        </p:txBody>
      </p:sp>
      <p:grpSp>
        <p:nvGrpSpPr>
          <p:cNvPr id="9" name="组合 8">
            <a:extLst>
              <a:ext uri="{FF2B5EF4-FFF2-40B4-BE49-F238E27FC236}">
                <a16:creationId xmlns:a16="http://schemas.microsoft.com/office/drawing/2014/main" id="{3AF97A68-1F9C-7A06-6F60-1A3FEB653F2A}"/>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CC4EBB4E-046E-829C-3685-13675D91548B}"/>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E89A16B6-3766-F91D-8C20-FBE03EBE8DCA}"/>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7D96EEC9-DD12-4C24-86F0-DC0797D59869}"/>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8A73ECAC-A32B-70A9-2C67-344112FCF83C}"/>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农村人居环境现状分析及提升路径研究（于法稳等，</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40146714-332D-60B2-EDFC-C930B564958C}"/>
              </a:ext>
            </a:extLst>
          </p:cNvPr>
          <p:cNvSpPr txBox="1"/>
          <p:nvPr/>
        </p:nvSpPr>
        <p:spPr>
          <a:xfrm>
            <a:off x="-2867" y="1211249"/>
            <a:ext cx="9057274" cy="793743"/>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基于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省（区）样本农户的调查数据，研究分析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2022</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年农村生活污水、生活垃圾、厕所革命等领域的现状，以及农村居民对生活垃圾、村庄道路以及村庄生活环境状况的满意度。 </a:t>
            </a:r>
          </a:p>
        </p:txBody>
      </p:sp>
      <p:pic>
        <p:nvPicPr>
          <p:cNvPr id="7" name="图片 6">
            <a:extLst>
              <a:ext uri="{FF2B5EF4-FFF2-40B4-BE49-F238E27FC236}">
                <a16:creationId xmlns:a16="http://schemas.microsoft.com/office/drawing/2014/main" id="{FE7A8CCC-FEAD-2819-6225-4EFA07FD40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43379" y="2039275"/>
            <a:ext cx="6729789" cy="2245049"/>
          </a:xfrm>
          <a:prstGeom prst="rect">
            <a:avLst/>
          </a:prstGeom>
        </p:spPr>
      </p:pic>
      <p:pic>
        <p:nvPicPr>
          <p:cNvPr id="13" name="图片 12">
            <a:extLst>
              <a:ext uri="{FF2B5EF4-FFF2-40B4-BE49-F238E27FC236}">
                <a16:creationId xmlns:a16="http://schemas.microsoft.com/office/drawing/2014/main" id="{F0858B87-3166-00FC-3127-885265836FD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15473" y="4373039"/>
            <a:ext cx="3585600" cy="2101903"/>
          </a:xfrm>
          <a:prstGeom prst="rect">
            <a:avLst/>
          </a:prstGeom>
        </p:spPr>
      </p:pic>
    </p:spTree>
    <p:extLst>
      <p:ext uri="{BB962C8B-B14F-4D97-AF65-F5344CB8AC3E}">
        <p14:creationId xmlns:p14="http://schemas.microsoft.com/office/powerpoint/2010/main" val="1029509811"/>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F7A13-E861-BE5C-75C2-55B9F4E058AC}"/>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EE6E318-0D89-6E83-150E-CF108E449A76}"/>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生活环境：具体案例</a:t>
            </a:r>
          </a:p>
        </p:txBody>
      </p:sp>
      <p:grpSp>
        <p:nvGrpSpPr>
          <p:cNvPr id="9" name="组合 8">
            <a:extLst>
              <a:ext uri="{FF2B5EF4-FFF2-40B4-BE49-F238E27FC236}">
                <a16:creationId xmlns:a16="http://schemas.microsoft.com/office/drawing/2014/main" id="{3DF94D79-E125-CEE3-70A4-5E50E6191769}"/>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F267BB2A-8458-D01F-CFA4-9A90A1F2E4C1}"/>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C1073C9B-4E7B-19D6-407C-0A0766905549}"/>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DE13AE07-18D4-EA57-C6FD-53A269DFAE15}"/>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26155657-10F3-7820-01FF-24B13AAE199C}"/>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农村人居环境现状分析及提升路径研究（于法稳等，</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564893EE-3949-BBB2-98E3-560BE98F4C4F}"/>
              </a:ext>
            </a:extLst>
          </p:cNvPr>
          <p:cNvSpPr txBox="1"/>
          <p:nvPr/>
        </p:nvSpPr>
        <p:spPr>
          <a:xfrm>
            <a:off x="-2867" y="1211249"/>
            <a:ext cx="9057274" cy="793743"/>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基于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省（区）样本农户的调查数据，研究分析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2022</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年农村生活污水、生活垃圾、厕所革命等领域的现状，以及农村居民对生活垃圾、村庄道路以及村庄生活环境状况的满意度。 </a:t>
            </a:r>
          </a:p>
        </p:txBody>
      </p:sp>
      <p:pic>
        <p:nvPicPr>
          <p:cNvPr id="6" name="图片 5">
            <a:extLst>
              <a:ext uri="{FF2B5EF4-FFF2-40B4-BE49-F238E27FC236}">
                <a16:creationId xmlns:a16="http://schemas.microsoft.com/office/drawing/2014/main" id="{0207FC19-E533-D630-9B84-843E1B24C4E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88545" y="2004992"/>
            <a:ext cx="6366910" cy="2487632"/>
          </a:xfrm>
          <a:prstGeom prst="rect">
            <a:avLst/>
          </a:prstGeom>
        </p:spPr>
      </p:pic>
      <p:pic>
        <p:nvPicPr>
          <p:cNvPr id="14" name="图片 13">
            <a:extLst>
              <a:ext uri="{FF2B5EF4-FFF2-40B4-BE49-F238E27FC236}">
                <a16:creationId xmlns:a16="http://schemas.microsoft.com/office/drawing/2014/main" id="{24C30D5A-BD93-5A0F-E40E-C50FCC9BE8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75208" y="4591683"/>
            <a:ext cx="5708184" cy="1872915"/>
          </a:xfrm>
          <a:prstGeom prst="rect">
            <a:avLst/>
          </a:prstGeom>
        </p:spPr>
      </p:pic>
    </p:spTree>
    <p:extLst>
      <p:ext uri="{BB962C8B-B14F-4D97-AF65-F5344CB8AC3E}">
        <p14:creationId xmlns:p14="http://schemas.microsoft.com/office/powerpoint/2010/main" val="4211557050"/>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F888-1C3C-4866-48A0-12E2C51B5912}"/>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4008471-C7AB-5B6B-AA88-79D7F34D2790}"/>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生活环境：具体案例</a:t>
            </a:r>
          </a:p>
        </p:txBody>
      </p:sp>
      <p:grpSp>
        <p:nvGrpSpPr>
          <p:cNvPr id="9" name="组合 8">
            <a:extLst>
              <a:ext uri="{FF2B5EF4-FFF2-40B4-BE49-F238E27FC236}">
                <a16:creationId xmlns:a16="http://schemas.microsoft.com/office/drawing/2014/main" id="{3D640761-2C68-B821-021E-6FF65637B651}"/>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5315AEA3-6F02-49B7-5847-016CDF48F9DA}"/>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A410D3E6-B02D-48D2-4D6C-C5B1D8B669B4}"/>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C256E456-C9B0-1F22-37D0-EFF372A1BB93}"/>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2A232547-43FB-8C0D-6C1B-1182A3223FA5}"/>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农村人居环境现状分析及提升路径研究（于法稳等，</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340DD542-817B-ED82-85BB-C063F425719A}"/>
              </a:ext>
            </a:extLst>
          </p:cNvPr>
          <p:cNvSpPr txBox="1"/>
          <p:nvPr/>
        </p:nvSpPr>
        <p:spPr>
          <a:xfrm>
            <a:off x="-2867" y="1211249"/>
            <a:ext cx="9057274" cy="793743"/>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基于</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省（区）样本农户的调查数据，研究分析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2022</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年农村生活污水、生活垃圾、厕所革命等领域的现状，以及农村居民对生活垃圾、村庄道路以及村庄生活环境状况的满意度。 </a:t>
            </a:r>
          </a:p>
        </p:txBody>
      </p:sp>
      <p:pic>
        <p:nvPicPr>
          <p:cNvPr id="7" name="图片 6">
            <a:extLst>
              <a:ext uri="{FF2B5EF4-FFF2-40B4-BE49-F238E27FC236}">
                <a16:creationId xmlns:a16="http://schemas.microsoft.com/office/drawing/2014/main" id="{B98EEFA5-F0A2-9F82-0CD2-2BB48586F6C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05385" y="2014058"/>
            <a:ext cx="6753947" cy="2270780"/>
          </a:xfrm>
          <a:prstGeom prst="rect">
            <a:avLst/>
          </a:prstGeom>
        </p:spPr>
      </p:pic>
      <p:pic>
        <p:nvPicPr>
          <p:cNvPr id="13" name="图片 12">
            <a:extLst>
              <a:ext uri="{FF2B5EF4-FFF2-40B4-BE49-F238E27FC236}">
                <a16:creationId xmlns:a16="http://schemas.microsoft.com/office/drawing/2014/main" id="{4B4C4E14-8DE0-0820-0289-2E4AF260B9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28490" y="4413255"/>
            <a:ext cx="6107735" cy="2116483"/>
          </a:xfrm>
          <a:prstGeom prst="rect">
            <a:avLst/>
          </a:prstGeom>
        </p:spPr>
      </p:pic>
    </p:spTree>
    <p:extLst>
      <p:ext uri="{BB962C8B-B14F-4D97-AF65-F5344CB8AC3E}">
        <p14:creationId xmlns:p14="http://schemas.microsoft.com/office/powerpoint/2010/main" val="257998512"/>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AF4B9-7638-3941-6E2C-F1D9D5C27528}"/>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E34E219-631F-0CF6-3A92-83D688B96E8E}"/>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农民生活水平</a:t>
            </a:r>
          </a:p>
        </p:txBody>
      </p:sp>
      <p:grpSp>
        <p:nvGrpSpPr>
          <p:cNvPr id="9" name="组合 8">
            <a:extLst>
              <a:ext uri="{FF2B5EF4-FFF2-40B4-BE49-F238E27FC236}">
                <a16:creationId xmlns:a16="http://schemas.microsoft.com/office/drawing/2014/main" id="{E37F6153-FFC4-8FDB-F459-6C9CF42556EA}"/>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67EB5358-D3D7-840C-BEFF-0306715FB0AA}"/>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FE853223-7986-0564-B9ED-C3A28594B4B4}"/>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E2BF8092-8575-D08C-1E1B-584AC017C8D3}"/>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a:extLst>
              <a:ext uri="{FF2B5EF4-FFF2-40B4-BE49-F238E27FC236}">
                <a16:creationId xmlns:a16="http://schemas.microsoft.com/office/drawing/2014/main" id="{7FE52360-4118-3144-EDD6-BFBF40FFA86D}"/>
              </a:ext>
            </a:extLst>
          </p:cNvPr>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文化生活</a:t>
            </a:r>
          </a:p>
        </p:txBody>
      </p:sp>
    </p:spTree>
    <p:extLst>
      <p:ext uri="{BB962C8B-B14F-4D97-AF65-F5344CB8AC3E}">
        <p14:creationId xmlns:p14="http://schemas.microsoft.com/office/powerpoint/2010/main" val="2138171882"/>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农民生活水平</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2024.10.10</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06C7473B-6F1E-BC2C-DEB4-CA3E2D5BD301}"/>
              </a:ext>
            </a:extLst>
          </p:cNvPr>
          <p:cNvSpPr txBox="1"/>
          <p:nvPr/>
        </p:nvSpPr>
        <p:spPr>
          <a:xfrm>
            <a:off x="832991" y="1891912"/>
            <a:ext cx="7346160" cy="3074175"/>
          </a:xfrm>
          <a:prstGeom prst="rect">
            <a:avLst/>
          </a:prstGeom>
          <a:noFill/>
        </p:spPr>
        <p:txBody>
          <a:bodyPr wrap="square">
            <a:spAutoFit/>
          </a:bodyPr>
          <a:lstStyle/>
          <a:p>
            <a:pPr marL="285750" marR="0" lvl="0" indent="-285750" algn="ctr"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收入水平</a:t>
            </a:r>
            <a:endPar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ctr"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消费水平</a:t>
            </a:r>
            <a:endPar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ctr"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生活环境</a:t>
            </a:r>
            <a:endPar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ctr"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文化生活</a:t>
            </a:r>
            <a:endPar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655002530"/>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FA6F4-5A27-50A0-6349-D789E3D03B42}"/>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4CF4F951-4170-9C50-A2AB-3F11A90BC964}"/>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文化生活：发展历程</a:t>
            </a:r>
          </a:p>
        </p:txBody>
      </p:sp>
      <p:grpSp>
        <p:nvGrpSpPr>
          <p:cNvPr id="9" name="组合 8">
            <a:extLst>
              <a:ext uri="{FF2B5EF4-FFF2-40B4-BE49-F238E27FC236}">
                <a16:creationId xmlns:a16="http://schemas.microsoft.com/office/drawing/2014/main" id="{2E4D7B8A-DDAD-1DC9-B588-B79B64F0C7B8}"/>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62005E0E-79C5-706C-CDEA-06BE63DE0D2E}"/>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13EA9585-433F-3F39-EC5A-6E4B5C78AE17}"/>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D547C7F1-5A0E-3592-06A9-ADC719451B52}"/>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9C3FFE26-A9B2-5D0A-9756-12B8C88A9ACD}"/>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改革开放前（</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1949-1978</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BBC8FC67-10CF-10D3-E37B-718DBC891E1A}"/>
              </a:ext>
            </a:extLst>
          </p:cNvPr>
          <p:cNvSpPr txBox="1"/>
          <p:nvPr/>
        </p:nvSpPr>
        <p:spPr>
          <a:xfrm>
            <a:off x="131259" y="1400436"/>
            <a:ext cx="8881482" cy="4713278"/>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文化复兴与初步建设</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政治宣传教育：</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新中国成立初期，为了加强马克思主义理论在农民中的传播，党和政府通过广泛的文化教育运动，向农民灌输社会主义思想，</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培育社会主义的农村政治文化</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旧文艺组织的改造</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：政府坚持“百花齐放，推陈出新”的方针，对旧文艺组织进行改造，鼓励创作反映新时代精神的作品。</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传统民间戏曲团体</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得到扶持和发展，成为农村文化生活的重要组成部分。</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文化设施建设：</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党和政府通过出版发行面向农村的</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报刊图书</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、普及农村</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有线广播网</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、放映电影、创办农村俱乐部和农民图书室等形式，加强农村文化设施建设，丰富农民的文化生活。</a:t>
            </a:r>
          </a:p>
        </p:txBody>
      </p:sp>
    </p:spTree>
    <p:extLst>
      <p:ext uri="{BB962C8B-B14F-4D97-AF65-F5344CB8AC3E}">
        <p14:creationId xmlns:p14="http://schemas.microsoft.com/office/powerpoint/2010/main" val="934527246"/>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4F814-49B7-2496-8FD7-81535804B9F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B8C5792-532D-A189-BFC0-E308A79CC7F2}"/>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文化生活：发展历程</a:t>
            </a:r>
          </a:p>
        </p:txBody>
      </p:sp>
      <p:grpSp>
        <p:nvGrpSpPr>
          <p:cNvPr id="9" name="组合 8">
            <a:extLst>
              <a:ext uri="{FF2B5EF4-FFF2-40B4-BE49-F238E27FC236}">
                <a16:creationId xmlns:a16="http://schemas.microsoft.com/office/drawing/2014/main" id="{9665DF9D-22C4-DCF8-E929-69E5AD87A169}"/>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1CC4E6A7-2325-CD61-C246-EFED5A6027F7}"/>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7DED170D-CF39-ADF4-2851-F1FD72D2E602}"/>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F5DBB91E-3828-D834-4B51-3F422B36B5A1}"/>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2070A0DD-DDD2-5760-C86E-4C23D83F7734}"/>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改革开放后至</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1978-2000</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795C9D40-812C-1F6D-AF30-733F89B8A8B2}"/>
              </a:ext>
            </a:extLst>
          </p:cNvPr>
          <p:cNvSpPr txBox="1"/>
          <p:nvPr/>
        </p:nvSpPr>
        <p:spPr>
          <a:xfrm>
            <a:off x="43362" y="1211249"/>
            <a:ext cx="8942983" cy="2255682"/>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文化生活的多元化</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电影与电视的普及：</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随着改革开放的深入和经济的发展，电影和电视逐渐成为农民文化生活的重要组成部分。电影院和电视机在农村逐渐普及，为农民提供了更多的娱乐和信息来源。</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文化活动的丰富</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：除了电影和电视外，农村还开展了丰富多彩的文化活动，如戏曲表演、舞蹈比赛、体育竞赛等，这些活动不仅丰富了农民的文化生活，也促进了农村文化的传承和发展。</a:t>
            </a:r>
          </a:p>
        </p:txBody>
      </p:sp>
      <p:pic>
        <p:nvPicPr>
          <p:cNvPr id="7" name="图片 6">
            <a:extLst>
              <a:ext uri="{FF2B5EF4-FFF2-40B4-BE49-F238E27FC236}">
                <a16:creationId xmlns:a16="http://schemas.microsoft.com/office/drawing/2014/main" id="{7C2FC4BF-E804-2A10-3885-EC6F34316B69}"/>
              </a:ext>
            </a:extLst>
          </p:cNvPr>
          <p:cNvPicPr>
            <a:picLocks noChangeAspect="1"/>
          </p:cNvPicPr>
          <p:nvPr/>
        </p:nvPicPr>
        <p:blipFill>
          <a:blip r:embed="rId3"/>
          <a:stretch>
            <a:fillRect/>
          </a:stretch>
        </p:blipFill>
        <p:spPr>
          <a:xfrm>
            <a:off x="2482582" y="3461474"/>
            <a:ext cx="4251383" cy="3102182"/>
          </a:xfrm>
          <a:prstGeom prst="rect">
            <a:avLst/>
          </a:prstGeom>
        </p:spPr>
      </p:pic>
    </p:spTree>
    <p:extLst>
      <p:ext uri="{BB962C8B-B14F-4D97-AF65-F5344CB8AC3E}">
        <p14:creationId xmlns:p14="http://schemas.microsoft.com/office/powerpoint/2010/main" val="2452678869"/>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9031A-BFD4-37C2-AC31-8226F957401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11B6E72-F961-D164-8331-B32A9B1EB6A1}"/>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文化生活：发展历程</a:t>
            </a:r>
          </a:p>
        </p:txBody>
      </p:sp>
      <p:grpSp>
        <p:nvGrpSpPr>
          <p:cNvPr id="9" name="组合 8">
            <a:extLst>
              <a:ext uri="{FF2B5EF4-FFF2-40B4-BE49-F238E27FC236}">
                <a16:creationId xmlns:a16="http://schemas.microsoft.com/office/drawing/2014/main" id="{6E078CC3-5E4C-E1B8-B30A-E5D7FCABC016}"/>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BEF0907D-B6CB-785C-47C2-28F92F674642}"/>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90C0F3AB-A71D-1C96-ED10-D802752CA101}"/>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1434A0EE-9CAD-F154-BD8D-DAA88ACA4577}"/>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14410CF9-168F-B91A-DB19-4A2FD7C0F8E5}"/>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改革开放后至</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1978-2000</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72B6CFE1-6C6C-3667-8569-7275BB02B67B}"/>
              </a:ext>
            </a:extLst>
          </p:cNvPr>
          <p:cNvSpPr txBox="1"/>
          <p:nvPr/>
        </p:nvSpPr>
        <p:spPr>
          <a:xfrm>
            <a:off x="43362" y="1211249"/>
            <a:ext cx="8942983" cy="2255682"/>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文化市场的形成</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文化产业的兴起：</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随着市场经济的发展，农村文化产业逐渐兴起。一些具有地方特色的文化产品开始走向市场，为农民带来了经济收益。</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文化消费的增加：</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农民的经济收入不断提高，文化消费也随之增加。他们开始购买更多的文化产品，如书籍、音像制品等，以满足自己的精神文化需求。</a:t>
            </a:r>
          </a:p>
        </p:txBody>
      </p:sp>
      <p:pic>
        <p:nvPicPr>
          <p:cNvPr id="6" name="图片 5">
            <a:extLst>
              <a:ext uri="{FF2B5EF4-FFF2-40B4-BE49-F238E27FC236}">
                <a16:creationId xmlns:a16="http://schemas.microsoft.com/office/drawing/2014/main" id="{A642D38F-CAFA-6FE2-88CA-D700EF7EF994}"/>
              </a:ext>
            </a:extLst>
          </p:cNvPr>
          <p:cNvPicPr>
            <a:picLocks noChangeAspect="1"/>
          </p:cNvPicPr>
          <p:nvPr/>
        </p:nvPicPr>
        <p:blipFill>
          <a:blip r:embed="rId3"/>
          <a:stretch>
            <a:fillRect/>
          </a:stretch>
        </p:blipFill>
        <p:spPr>
          <a:xfrm>
            <a:off x="2168102" y="3429000"/>
            <a:ext cx="4701985" cy="3134656"/>
          </a:xfrm>
          <a:prstGeom prst="rect">
            <a:avLst/>
          </a:prstGeom>
        </p:spPr>
      </p:pic>
    </p:spTree>
    <p:extLst>
      <p:ext uri="{BB962C8B-B14F-4D97-AF65-F5344CB8AC3E}">
        <p14:creationId xmlns:p14="http://schemas.microsoft.com/office/powerpoint/2010/main" val="2025251430"/>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AA90E-5F3F-33D2-464E-A0D3BD540496}"/>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1443D21-9666-BC8E-94FC-7B52D44851A5}"/>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文化生活：发展历程</a:t>
            </a:r>
          </a:p>
        </p:txBody>
      </p:sp>
      <p:grpSp>
        <p:nvGrpSpPr>
          <p:cNvPr id="9" name="组合 8">
            <a:extLst>
              <a:ext uri="{FF2B5EF4-FFF2-40B4-BE49-F238E27FC236}">
                <a16:creationId xmlns:a16="http://schemas.microsoft.com/office/drawing/2014/main" id="{23CB7173-1B66-D128-CA05-1B316E7826EF}"/>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390671E3-4AD0-9F40-F064-832E789F3D96}"/>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5FAF2957-E40D-0D72-4362-867888BF5973}"/>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98A6BB8B-684F-58D2-A981-752FEB2C6442}"/>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1B2EB95D-EA1B-C33E-A510-DE336F9CAD30}"/>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世纪初至今（</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2001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年至今）</a:t>
            </a:r>
          </a:p>
        </p:txBody>
      </p:sp>
      <p:sp>
        <p:nvSpPr>
          <p:cNvPr id="5" name="文本框 4">
            <a:extLst>
              <a:ext uri="{FF2B5EF4-FFF2-40B4-BE49-F238E27FC236}">
                <a16:creationId xmlns:a16="http://schemas.microsoft.com/office/drawing/2014/main" id="{E3D0724C-3520-96CE-E57D-23D8E58BC505}"/>
              </a:ext>
            </a:extLst>
          </p:cNvPr>
          <p:cNvSpPr txBox="1"/>
          <p:nvPr/>
        </p:nvSpPr>
        <p:spPr>
          <a:xfrm>
            <a:off x="47447" y="1299656"/>
            <a:ext cx="9121654" cy="2255682"/>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文化生活的繁荣</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文化设施的完善：</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图书馆、文化站、农家书屋等文化设施在农村广泛建立，为农民提供了更加便捷的文化服务。</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数字技术的应用：</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随着互联网和数字技术的普及，数字电影放映、网络直播等新兴文化形式在农村得到推广和应用。</a:t>
            </a:r>
          </a:p>
        </p:txBody>
      </p:sp>
      <p:pic>
        <p:nvPicPr>
          <p:cNvPr id="14" name="图片 13">
            <a:extLst>
              <a:ext uri="{FF2B5EF4-FFF2-40B4-BE49-F238E27FC236}">
                <a16:creationId xmlns:a16="http://schemas.microsoft.com/office/drawing/2014/main" id="{8EEAABB2-65EE-DB29-F5ED-923927FE1C5E}"/>
              </a:ext>
            </a:extLst>
          </p:cNvPr>
          <p:cNvPicPr>
            <a:picLocks noChangeAspect="1"/>
          </p:cNvPicPr>
          <p:nvPr/>
        </p:nvPicPr>
        <p:blipFill>
          <a:blip r:embed="rId3"/>
          <a:stretch>
            <a:fillRect/>
          </a:stretch>
        </p:blipFill>
        <p:spPr>
          <a:xfrm>
            <a:off x="2317499" y="3226104"/>
            <a:ext cx="5023602" cy="3349068"/>
          </a:xfrm>
          <a:prstGeom prst="rect">
            <a:avLst/>
          </a:prstGeom>
        </p:spPr>
      </p:pic>
    </p:spTree>
    <p:extLst>
      <p:ext uri="{BB962C8B-B14F-4D97-AF65-F5344CB8AC3E}">
        <p14:creationId xmlns:p14="http://schemas.microsoft.com/office/powerpoint/2010/main" val="3270865989"/>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1EA60-5788-3045-DF60-E167785107D3}"/>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131B728-19E4-8BEF-BF23-22F55CEDE8A3}"/>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文化生活：发展历程</a:t>
            </a:r>
          </a:p>
        </p:txBody>
      </p:sp>
      <p:grpSp>
        <p:nvGrpSpPr>
          <p:cNvPr id="9" name="组合 8">
            <a:extLst>
              <a:ext uri="{FF2B5EF4-FFF2-40B4-BE49-F238E27FC236}">
                <a16:creationId xmlns:a16="http://schemas.microsoft.com/office/drawing/2014/main" id="{8729D57A-A2DF-AA22-2A1F-955B5D0CC0BB}"/>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E4808AC0-FFC5-6D42-FFCB-5C437ECD850E}"/>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AA0F88DA-673B-3689-E8C6-D7F5E8976927}"/>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B279241F-F75D-8C2C-DB56-88C8388D5021}"/>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69467A35-3811-7664-A5D0-139227F8DB09}"/>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世纪初至今（</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2001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年至今）</a:t>
            </a:r>
          </a:p>
        </p:txBody>
      </p:sp>
      <p:sp>
        <p:nvSpPr>
          <p:cNvPr id="5" name="文本框 4">
            <a:extLst>
              <a:ext uri="{FF2B5EF4-FFF2-40B4-BE49-F238E27FC236}">
                <a16:creationId xmlns:a16="http://schemas.microsoft.com/office/drawing/2014/main" id="{8646700A-3828-EEF3-2599-7DC25D3669D5}"/>
              </a:ext>
            </a:extLst>
          </p:cNvPr>
          <p:cNvSpPr txBox="1"/>
          <p:nvPr/>
        </p:nvSpPr>
        <p:spPr>
          <a:xfrm>
            <a:off x="47447" y="1299656"/>
            <a:ext cx="9121654" cy="2625014"/>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文化活动的创新</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文化活动的多样化：</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具有地方特色的文化活动如庙会、花会等得到传承和发展；同时，一些新的文化活动形式如乡村音乐节、农民运动会等也逐渐兴起。</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文化产业的快速发展：</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具有地方特色的文化产业项目如乡村旅游、农家乐等成为农民增收的新途径；同时，一些文化产业园区和基地在农村地区建立起来，为农村文化产业的发展提供了有力支持。</a:t>
            </a:r>
          </a:p>
        </p:txBody>
      </p:sp>
      <p:pic>
        <p:nvPicPr>
          <p:cNvPr id="2" name="图片 1">
            <a:extLst>
              <a:ext uri="{FF2B5EF4-FFF2-40B4-BE49-F238E27FC236}">
                <a16:creationId xmlns:a16="http://schemas.microsoft.com/office/drawing/2014/main" id="{F1EB37E0-8727-49C7-AC47-11B7C508D052}"/>
              </a:ext>
            </a:extLst>
          </p:cNvPr>
          <p:cNvPicPr>
            <a:picLocks noChangeAspect="1"/>
          </p:cNvPicPr>
          <p:nvPr/>
        </p:nvPicPr>
        <p:blipFill>
          <a:blip r:embed="rId3"/>
          <a:stretch>
            <a:fillRect/>
          </a:stretch>
        </p:blipFill>
        <p:spPr>
          <a:xfrm>
            <a:off x="2531777" y="3506634"/>
            <a:ext cx="4080445" cy="3068538"/>
          </a:xfrm>
          <a:prstGeom prst="rect">
            <a:avLst/>
          </a:prstGeom>
        </p:spPr>
      </p:pic>
    </p:spTree>
    <p:extLst>
      <p:ext uri="{BB962C8B-B14F-4D97-AF65-F5344CB8AC3E}">
        <p14:creationId xmlns:p14="http://schemas.microsoft.com/office/powerpoint/2010/main" val="1819235215"/>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CE2AE-0AFC-A1AF-A7C5-5D6D0F3E8472}"/>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8114F26-B274-4652-29DA-1F996597ABD7}"/>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文化生活：具体案例</a:t>
            </a:r>
          </a:p>
        </p:txBody>
      </p:sp>
      <p:grpSp>
        <p:nvGrpSpPr>
          <p:cNvPr id="9" name="组合 8">
            <a:extLst>
              <a:ext uri="{FF2B5EF4-FFF2-40B4-BE49-F238E27FC236}">
                <a16:creationId xmlns:a16="http://schemas.microsoft.com/office/drawing/2014/main" id="{7DE1099C-9861-AC7D-733A-CD347E8BEE58}"/>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D653FA06-3DE0-B0C8-C756-B24A19AB627A}"/>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547DC584-3810-3200-E02D-CCA6C5F18446}"/>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C9CEA16C-4FA3-BC52-2C53-1058F5B5C277}"/>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87D2BEC9-5D75-03B9-89D9-2136F640956A}"/>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“农家书屋”和文化广场</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C455FE1E-9B08-D0A3-D482-4D42D7B314CB}"/>
              </a:ext>
            </a:extLst>
          </p:cNvPr>
          <p:cNvSpPr txBox="1"/>
          <p:nvPr/>
        </p:nvSpPr>
        <p:spPr>
          <a:xfrm>
            <a:off x="-2867" y="1211249"/>
            <a:ext cx="9057274" cy="220252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农家书屋不仅为农民提供了丰富的图书资源，还成为了农村文化传播和知识普及的重要阵地。农民可以在这里借阅书籍、学习新知识、了解外界信息，从而丰富自己的精神文化生活。</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此外，随着数字技术的发展，一些农家书屋还配备了电子阅读设备，让农民能够更方便地获取数字文化资源。</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R="0" lvl="0" algn="just" defTabSz="342900" rtl="0" eaLnBrk="1" fontAlgn="auto" latinLnBrk="0" hangingPunct="1">
              <a:lnSpc>
                <a:spcPct val="150000"/>
              </a:lnSpc>
              <a:spcBef>
                <a:spcPts val="600"/>
              </a:spcBef>
              <a:spcAft>
                <a:spcPts val="600"/>
              </a:spcAft>
              <a:buClr>
                <a:srgbClr val="A50021"/>
              </a:buClr>
              <a:buSzTx/>
              <a:tabLst/>
              <a:defRPr/>
            </a:pP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90E3CF1F-FDF5-3568-CEAC-CF1D20CE2AA1}"/>
              </a:ext>
            </a:extLst>
          </p:cNvPr>
          <p:cNvPicPr>
            <a:picLocks noChangeAspect="1"/>
          </p:cNvPicPr>
          <p:nvPr/>
        </p:nvPicPr>
        <p:blipFill>
          <a:blip r:embed="rId3"/>
          <a:stretch>
            <a:fillRect/>
          </a:stretch>
        </p:blipFill>
        <p:spPr>
          <a:xfrm>
            <a:off x="1859288" y="2575449"/>
            <a:ext cx="5332964" cy="3999723"/>
          </a:xfrm>
          <a:prstGeom prst="rect">
            <a:avLst/>
          </a:prstGeom>
        </p:spPr>
      </p:pic>
    </p:spTree>
    <p:extLst>
      <p:ext uri="{BB962C8B-B14F-4D97-AF65-F5344CB8AC3E}">
        <p14:creationId xmlns:p14="http://schemas.microsoft.com/office/powerpoint/2010/main" val="1913337057"/>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A4AE9-0401-7590-EEC8-848E036633C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405EF3C-CF78-9CDA-638A-C8BD9838604A}"/>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文化生活：具体案例</a:t>
            </a:r>
          </a:p>
        </p:txBody>
      </p:sp>
      <p:grpSp>
        <p:nvGrpSpPr>
          <p:cNvPr id="9" name="组合 8">
            <a:extLst>
              <a:ext uri="{FF2B5EF4-FFF2-40B4-BE49-F238E27FC236}">
                <a16:creationId xmlns:a16="http://schemas.microsoft.com/office/drawing/2014/main" id="{3C00C167-7123-949F-2EF1-AC039C97005F}"/>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20EBBF9A-EFBF-5B45-8F39-B569B4259189}"/>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C0494184-63AA-0C10-16CB-619405887F68}"/>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31AED45F-2CF1-40A4-C37D-4A9844600BB5}"/>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0260EDA4-61CB-6AF4-1774-3587826B8D71}"/>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农民艺术节</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C4BF5C54-B02E-874B-267E-3EEE53E2CD0B}"/>
              </a:ext>
            </a:extLst>
          </p:cNvPr>
          <p:cNvSpPr txBox="1"/>
          <p:nvPr/>
        </p:nvSpPr>
        <p:spPr>
          <a:xfrm>
            <a:off x="-2868" y="1189795"/>
            <a:ext cx="8787413" cy="205562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许多农村地区现在会定期举办各种文化活动，如农民文化节、乡村运动会、戏曲表演等。这些活动不仅丰富了农民的文化生活，还促进了农村文化的传承和发展。</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例如，在一些地区，传统的戏曲表演和民间艺术得到了很好的保护和传承，成为农民文化生活的重要组成部分。同时，这些活动也吸引了城市居民前来参与和观赏，促进了城乡文化的交流与融合。</a:t>
            </a:r>
          </a:p>
        </p:txBody>
      </p:sp>
      <p:pic>
        <p:nvPicPr>
          <p:cNvPr id="8" name="图片 7">
            <a:extLst>
              <a:ext uri="{FF2B5EF4-FFF2-40B4-BE49-F238E27FC236}">
                <a16:creationId xmlns:a16="http://schemas.microsoft.com/office/drawing/2014/main" id="{35A6838F-D1B5-CACF-1B7F-4096E7878184}"/>
              </a:ext>
            </a:extLst>
          </p:cNvPr>
          <p:cNvPicPr>
            <a:picLocks noChangeAspect="1"/>
          </p:cNvPicPr>
          <p:nvPr/>
        </p:nvPicPr>
        <p:blipFill>
          <a:blip r:embed="rId3"/>
          <a:stretch>
            <a:fillRect/>
          </a:stretch>
        </p:blipFill>
        <p:spPr>
          <a:xfrm>
            <a:off x="1707510" y="2892242"/>
            <a:ext cx="5801527" cy="3671414"/>
          </a:xfrm>
          <a:prstGeom prst="rect">
            <a:avLst/>
          </a:prstGeom>
        </p:spPr>
      </p:pic>
    </p:spTree>
    <p:extLst>
      <p:ext uri="{BB962C8B-B14F-4D97-AF65-F5344CB8AC3E}">
        <p14:creationId xmlns:p14="http://schemas.microsoft.com/office/powerpoint/2010/main" val="2511875151"/>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433BF-4FB8-79BA-27DF-8404345BB2C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52C74326-3FC1-45A3-F60F-A5C054CECD00}"/>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农民生活水平</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a:extLst>
              <a:ext uri="{FF2B5EF4-FFF2-40B4-BE49-F238E27FC236}">
                <a16:creationId xmlns:a16="http://schemas.microsoft.com/office/drawing/2014/main" id="{DD9BFF07-E58B-97BE-5AE6-F649CC44C71E}"/>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6DA2CAC7-5B58-CAA7-4D8C-2F8627BDBB3E}"/>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21B3BA49-5B4B-8ABE-2100-A30F0A7A0C21}"/>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58DFD040-BACA-4AAD-C796-766D235214B0}"/>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a:extLst>
              <a:ext uri="{FF2B5EF4-FFF2-40B4-BE49-F238E27FC236}">
                <a16:creationId xmlns:a16="http://schemas.microsoft.com/office/drawing/2014/main" id="{2D380BB0-3DFF-BC6A-0F8C-6F9D300DB19D}"/>
              </a:ext>
            </a:extLst>
          </p:cNvPr>
          <p:cNvSpPr txBox="1"/>
          <p:nvPr/>
        </p:nvSpPr>
        <p:spPr>
          <a:xfrm>
            <a:off x="-2868" y="935884"/>
            <a:ext cx="9144000" cy="4897944"/>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讨论与思考</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经济增长与收入变化</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：分析近几十年来中国农村经济增长的主要驱动力是什么？这些驱动力如何影响农民的收入水平？农民人均可支配收入的增加对其日常消费结构和消费习惯有何影响？是否存在消费升级的趋势？</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产业结构与就业</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：农村产业结构的调整（如从传统农业向现代农业、乡村旅游等转型）对农民就业机会和收入水平有何影响？随着农村电商的兴起，农民如何通过电商平台增加收入并改善生活？这一趋势面临哪些挑战和机遇？</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社会文化与心理：</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生活水平的改善是否也带来了农民思想观念的变化？比如对婚姻、家庭、教育等方面的看法有何不同？农村社会的文化娱乐活动如何随着生活水平的提高而变得更加丰富多彩？这些活动对农民的精神文化生活有何影响？</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288179407"/>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农民生活水平</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圆角矩形 1"/>
          <p:cNvSpPr/>
          <p:nvPr/>
        </p:nvSpPr>
        <p:spPr>
          <a:xfrm>
            <a:off x="1155940" y="2681147"/>
            <a:ext cx="7090913" cy="1028209"/>
          </a:xfrm>
          <a:prstGeom prst="round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谢谢！</a:t>
            </a:r>
          </a:p>
        </p:txBody>
      </p:sp>
    </p:spTree>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FF08-9F99-A8B5-23D9-61CF3FAAC0B4}"/>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F6302E4-D556-E299-BEE5-48BD7355F30B}"/>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农民生活水平</a:t>
            </a:r>
          </a:p>
        </p:txBody>
      </p:sp>
      <p:grpSp>
        <p:nvGrpSpPr>
          <p:cNvPr id="9" name="组合 8">
            <a:extLst>
              <a:ext uri="{FF2B5EF4-FFF2-40B4-BE49-F238E27FC236}">
                <a16:creationId xmlns:a16="http://schemas.microsoft.com/office/drawing/2014/main" id="{2A154DF9-5D35-E157-699C-C6F28B067735}"/>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FB3C5780-62C5-EECE-5E14-09E17A88F8D2}"/>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982F372E-9239-BEAC-9BCD-5D8FA46EC264}"/>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B579A5A5-55B4-5F8A-BF6A-90459DA50696}"/>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a:extLst>
              <a:ext uri="{FF2B5EF4-FFF2-40B4-BE49-F238E27FC236}">
                <a16:creationId xmlns:a16="http://schemas.microsoft.com/office/drawing/2014/main" id="{A5448798-6C51-98A8-3A5E-74FBFFADCAE4}"/>
              </a:ext>
            </a:extLst>
          </p:cNvPr>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收入水平</a:t>
            </a:r>
          </a:p>
        </p:txBody>
      </p:sp>
    </p:spTree>
    <p:extLst>
      <p:ext uri="{BB962C8B-B14F-4D97-AF65-F5344CB8AC3E}">
        <p14:creationId xmlns:p14="http://schemas.microsoft.com/office/powerpoint/2010/main" val="3205097521"/>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收入水平：发展历程</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中国农村居民收入水平</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9ECB87B3-7BA1-81EE-212A-8D49FA316D4D}"/>
              </a:ext>
            </a:extLst>
          </p:cNvPr>
          <p:cNvPicPr>
            <a:picLocks noChangeAspect="1"/>
          </p:cNvPicPr>
          <p:nvPr/>
        </p:nvPicPr>
        <p:blipFill>
          <a:blip r:embed="rId3"/>
          <a:stretch>
            <a:fillRect/>
          </a:stretch>
        </p:blipFill>
        <p:spPr>
          <a:xfrm>
            <a:off x="389369" y="1283780"/>
            <a:ext cx="5592585" cy="2846177"/>
          </a:xfrm>
          <a:prstGeom prst="rect">
            <a:avLst/>
          </a:prstGeom>
        </p:spPr>
      </p:pic>
      <p:sp>
        <p:nvSpPr>
          <p:cNvPr id="7" name="文本框 6">
            <a:extLst>
              <a:ext uri="{FF2B5EF4-FFF2-40B4-BE49-F238E27FC236}">
                <a16:creationId xmlns:a16="http://schemas.microsoft.com/office/drawing/2014/main" id="{7EBCDBF0-90B6-4B79-CC6C-9E5FFFD8FEC2}"/>
              </a:ext>
            </a:extLst>
          </p:cNvPr>
          <p:cNvSpPr txBox="1"/>
          <p:nvPr/>
        </p:nvSpPr>
        <p:spPr>
          <a:xfrm>
            <a:off x="-273503" y="4141774"/>
            <a:ext cx="7033930" cy="382925"/>
          </a:xfrm>
          <a:prstGeom prst="rect">
            <a:avLst/>
          </a:prstGeom>
          <a:noFill/>
        </p:spPr>
        <p:txBody>
          <a:bodyPr wrap="square">
            <a:spAutoFit/>
          </a:bodyPr>
          <a:lstStyle/>
          <a:p>
            <a:pPr marL="0" marR="0" lvl="0" indent="0" algn="ctr" defTabSz="342900" rtl="0" eaLnBrk="1" fontAlgn="auto" latinLnBrk="0" hangingPunct="1">
              <a:lnSpc>
                <a:spcPct val="150000"/>
              </a:lnSpc>
              <a:spcBef>
                <a:spcPts val="600"/>
              </a:spcBef>
              <a:spcAft>
                <a:spcPts val="600"/>
              </a:spcAft>
              <a:buClr>
                <a:srgbClr val="A50021"/>
              </a:buClr>
              <a:buSzTx/>
              <a:buFontTx/>
              <a:buNone/>
              <a:tabLst/>
              <a:defRPr/>
            </a:pP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近代中国农村居民可支配收入（</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1949—2020</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）（数据来源：国家统计局）</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CBEB8C60-9F83-158B-A338-52E71CDDC2D0}"/>
              </a:ext>
            </a:extLst>
          </p:cNvPr>
          <p:cNvSpPr txBox="1"/>
          <p:nvPr/>
        </p:nvSpPr>
        <p:spPr>
          <a:xfrm>
            <a:off x="628277" y="5001609"/>
            <a:ext cx="5353677" cy="1470852"/>
          </a:xfrm>
          <a:prstGeom prst="rect">
            <a:avLst/>
          </a:prstGeom>
          <a:noFill/>
        </p:spPr>
        <p:txBody>
          <a:bodyPr wrap="square">
            <a:spAutoFit/>
          </a:bodyPr>
          <a:lstStyle/>
          <a:p>
            <a:pPr marL="342900" indent="-342900">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改革开放前（</a:t>
            </a: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1949-1978</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改革开放后至</a:t>
            </a: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21</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世纪初（</a:t>
            </a: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1978-2000</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mj-lt"/>
              <a:buAutoNum type="arabicPeriod"/>
              <a:defRPr/>
            </a:pP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21</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世纪初至今（</a:t>
            </a: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2001</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年至今）</a:t>
            </a:r>
          </a:p>
        </p:txBody>
      </p:sp>
      <p:pic>
        <p:nvPicPr>
          <p:cNvPr id="15" name="图片 14">
            <a:extLst>
              <a:ext uri="{FF2B5EF4-FFF2-40B4-BE49-F238E27FC236}">
                <a16:creationId xmlns:a16="http://schemas.microsoft.com/office/drawing/2014/main" id="{A5FFB5CA-2919-FDEA-1841-1625E18FCB45}"/>
              </a:ext>
            </a:extLst>
          </p:cNvPr>
          <p:cNvPicPr>
            <a:picLocks noChangeAspect="1"/>
          </p:cNvPicPr>
          <p:nvPr/>
        </p:nvPicPr>
        <p:blipFill>
          <a:blip r:embed="rId4"/>
          <a:stretch>
            <a:fillRect/>
          </a:stretch>
        </p:blipFill>
        <p:spPr>
          <a:xfrm>
            <a:off x="6524526" y="1283779"/>
            <a:ext cx="2381453" cy="5188681"/>
          </a:xfrm>
          <a:prstGeom prst="rect">
            <a:avLst/>
          </a:prstGeom>
        </p:spPr>
      </p:pic>
    </p:spTree>
    <p:extLst>
      <p:ext uri="{BB962C8B-B14F-4D97-AF65-F5344CB8AC3E}">
        <p14:creationId xmlns:p14="http://schemas.microsoft.com/office/powerpoint/2010/main" val="4026290141"/>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7ECE-B4DC-712D-6878-015EB20F60BC}"/>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CC8EB1F8-A3AC-00AC-A336-50B040581AEB}"/>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收入水平：组成部分</a:t>
            </a:r>
          </a:p>
        </p:txBody>
      </p:sp>
      <p:grpSp>
        <p:nvGrpSpPr>
          <p:cNvPr id="9" name="组合 8">
            <a:extLst>
              <a:ext uri="{FF2B5EF4-FFF2-40B4-BE49-F238E27FC236}">
                <a16:creationId xmlns:a16="http://schemas.microsoft.com/office/drawing/2014/main" id="{BBA99FC6-11A8-E928-37AF-3A835E289227}"/>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E11DAA78-809C-0BDC-DC3C-3A580AC000F2}"/>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D8A7B765-DBBD-C916-7AF1-95AE93931B37}"/>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02E70B99-2953-3F01-6777-61EC1BDE88B3}"/>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0DD2B95D-C04D-298B-4D83-6D062942C29B}"/>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中国农村居民收入水平</a:t>
            </a:r>
          </a:p>
        </p:txBody>
      </p:sp>
      <p:pic>
        <p:nvPicPr>
          <p:cNvPr id="14" name="图片 13">
            <a:extLst>
              <a:ext uri="{FF2B5EF4-FFF2-40B4-BE49-F238E27FC236}">
                <a16:creationId xmlns:a16="http://schemas.microsoft.com/office/drawing/2014/main" id="{CF268BE7-22C9-096D-7C8F-6768E36CD980}"/>
              </a:ext>
            </a:extLst>
          </p:cNvPr>
          <p:cNvPicPr>
            <a:picLocks noChangeAspect="1"/>
          </p:cNvPicPr>
          <p:nvPr/>
        </p:nvPicPr>
        <p:blipFill>
          <a:blip r:embed="rId3"/>
          <a:stretch>
            <a:fillRect/>
          </a:stretch>
        </p:blipFill>
        <p:spPr>
          <a:xfrm>
            <a:off x="1396806" y="1965809"/>
            <a:ext cx="6350388" cy="4292942"/>
          </a:xfrm>
          <a:prstGeom prst="rect">
            <a:avLst/>
          </a:prstGeom>
        </p:spPr>
      </p:pic>
      <p:sp>
        <p:nvSpPr>
          <p:cNvPr id="17" name="文本框 16">
            <a:extLst>
              <a:ext uri="{FF2B5EF4-FFF2-40B4-BE49-F238E27FC236}">
                <a16:creationId xmlns:a16="http://schemas.microsoft.com/office/drawing/2014/main" id="{DC92E734-522C-BB0B-01E3-4ACC39117A26}"/>
              </a:ext>
            </a:extLst>
          </p:cNvPr>
          <p:cNvSpPr txBox="1"/>
          <p:nvPr/>
        </p:nvSpPr>
        <p:spPr>
          <a:xfrm>
            <a:off x="277472" y="1280808"/>
            <a:ext cx="7163851" cy="707886"/>
          </a:xfrm>
          <a:prstGeom prst="rect">
            <a:avLst/>
          </a:prstGeom>
          <a:noFill/>
        </p:spPr>
        <p:txBody>
          <a:bodyPr wrap="square">
            <a:spAutoFit/>
          </a:bodyPr>
          <a:lstStyle/>
          <a:p>
            <a:pPr marL="342900" indent="-342900">
              <a:buClr>
                <a:srgbClr val="C00000"/>
              </a:buClr>
              <a:buFont typeface="Wingdings" panose="05000000000000000000" pitchFamily="2" charset="2"/>
              <a:buChar char="p"/>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农村居民收入主要由以下四部分构成：‌</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工资性收入‌、家庭经营收入‌、财产性收入‌、转移性收入</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p>
        </p:txBody>
      </p:sp>
      <p:sp>
        <p:nvSpPr>
          <p:cNvPr id="19" name="文本框 18">
            <a:extLst>
              <a:ext uri="{FF2B5EF4-FFF2-40B4-BE49-F238E27FC236}">
                <a16:creationId xmlns:a16="http://schemas.microsoft.com/office/drawing/2014/main" id="{73A1F0D8-F411-77E9-C3FD-261407DCB7C2}"/>
              </a:ext>
            </a:extLst>
          </p:cNvPr>
          <p:cNvSpPr txBox="1"/>
          <p:nvPr/>
        </p:nvSpPr>
        <p:spPr>
          <a:xfrm>
            <a:off x="1265984" y="6180731"/>
            <a:ext cx="6684580" cy="382925"/>
          </a:xfrm>
          <a:prstGeom prst="rect">
            <a:avLst/>
          </a:prstGeom>
          <a:noFill/>
        </p:spPr>
        <p:txBody>
          <a:bodyPr wrap="square">
            <a:spAutoFit/>
          </a:bodyPr>
          <a:lstStyle/>
          <a:p>
            <a:pPr algn="ctr">
              <a:lnSpc>
                <a:spcPct val="150000"/>
              </a:lnSpc>
              <a:spcBef>
                <a:spcPts val="600"/>
              </a:spcBef>
              <a:spcAft>
                <a:spcPts val="600"/>
              </a:spcAft>
              <a:buClr>
                <a:srgbClr val="A50021"/>
              </a:buClr>
              <a:defRPr/>
            </a:pPr>
            <a:r>
              <a:rPr lang="zh-CN" altLang="en-US"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中国居民</a:t>
            </a:r>
            <a:r>
              <a:rPr lang="zh-CN" altLang="en-US"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工资收入</a:t>
            </a:r>
            <a:r>
              <a:rPr lang="zh-CN" altLang="en-US"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占可支配收入的比重，单位（</a:t>
            </a:r>
            <a:r>
              <a:rPr lang="en-US" altLang="zh-CN"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）（数据来源：国家统计局）</a:t>
            </a:r>
          </a:p>
        </p:txBody>
      </p:sp>
    </p:spTree>
    <p:extLst>
      <p:ext uri="{BB962C8B-B14F-4D97-AF65-F5344CB8AC3E}">
        <p14:creationId xmlns:p14="http://schemas.microsoft.com/office/powerpoint/2010/main" val="2811706815"/>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C34FC-732B-C0D5-C9AB-9F140A70986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C5BF171A-4FDF-D85E-B96D-B237F4993A8E}"/>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收入水平：发展历程</a:t>
            </a:r>
          </a:p>
        </p:txBody>
      </p:sp>
      <p:grpSp>
        <p:nvGrpSpPr>
          <p:cNvPr id="9" name="组合 8">
            <a:extLst>
              <a:ext uri="{FF2B5EF4-FFF2-40B4-BE49-F238E27FC236}">
                <a16:creationId xmlns:a16="http://schemas.microsoft.com/office/drawing/2014/main" id="{26A938C0-F942-331B-E4B4-67F6CBBD43EC}"/>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9DA0B4E1-54B8-D5CE-4F31-4EB47B6BE2DA}"/>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079091AE-9471-AC39-7BE1-2CD0DED28F3A}"/>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32034666-238B-22EA-C85F-7F4BA49406CB}"/>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2EB001F7-921D-84D9-184A-EA192A350C08}"/>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改革开放前（</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1949-1978</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344D1FA1-5DFD-078B-268B-3DB0518F3B94}"/>
              </a:ext>
            </a:extLst>
          </p:cNvPr>
          <p:cNvSpPr txBox="1"/>
          <p:nvPr/>
        </p:nvSpPr>
        <p:spPr>
          <a:xfrm>
            <a:off x="263298" y="1507393"/>
            <a:ext cx="8689952" cy="4097725"/>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特点：</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这一时期，农民收入增长相对缓慢，总体呈现超低速曲折增长态势。农民收入主要依赖于农业收入，且受到计划经济体制和“剪刀差”政策的影响，收入水平较低且波动较大。</a:t>
            </a: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数据：</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从</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1956</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年到</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1977</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年，农民家庭人均纯收入平均每年只增加</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元，年均增长率为</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2.4%</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，远低于同期国民生产总值的平均增长速度。</a:t>
            </a: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原因：</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建国初期，我国经济基础薄弱，农业生产技术落后，且农民被限制在农业领域，非农业增收机会有限。同时，计划经济体制下的统购统销制度和平均主义分配方式抑制了农民的生产积极性，导致农业生产长期停滞不前，农民收入增长缓慢。</a:t>
            </a:r>
          </a:p>
        </p:txBody>
      </p:sp>
    </p:spTree>
    <p:extLst>
      <p:ext uri="{BB962C8B-B14F-4D97-AF65-F5344CB8AC3E}">
        <p14:creationId xmlns:p14="http://schemas.microsoft.com/office/powerpoint/2010/main" val="2086375958"/>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7F488-9AB5-3C7F-2368-2375132E7EE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126A3B6-EF84-0482-CDA2-ECA8AF7BAC4B}"/>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收入水平：发展历程</a:t>
            </a:r>
          </a:p>
        </p:txBody>
      </p:sp>
      <p:grpSp>
        <p:nvGrpSpPr>
          <p:cNvPr id="9" name="组合 8">
            <a:extLst>
              <a:ext uri="{FF2B5EF4-FFF2-40B4-BE49-F238E27FC236}">
                <a16:creationId xmlns:a16="http://schemas.microsoft.com/office/drawing/2014/main" id="{4904B4A4-DC89-529D-ADA0-30AF084D1C53}"/>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15B7470A-E7CE-8816-313A-7F146ECFD770}"/>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714E9AE1-6745-6DAA-C8F2-248DB909EA58}"/>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A8E8F362-1EC3-096E-EFCB-89386A803606}"/>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A152C80B-18A5-3E92-657D-16F5F0F2605E}"/>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改革开放后至</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21</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世纪初（</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1978-2000</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7C9195C0-D39A-E4EB-8AB1-62082ED4B518}"/>
              </a:ext>
            </a:extLst>
          </p:cNvPr>
          <p:cNvSpPr txBox="1"/>
          <p:nvPr/>
        </p:nvSpPr>
        <p:spPr>
          <a:xfrm>
            <a:off x="7088" y="1149134"/>
            <a:ext cx="9129824" cy="5348837"/>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特点：</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改革开放后，农民收入增长显著加速，经历高速增长、波动中缓慢增长、回升等多个阶段。</a:t>
            </a: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数据：</a:t>
            </a: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1978</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1984</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年，农民收入高速增长阶段，年人均纯收入由</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133.57</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元增加到</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355.33</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元，增长</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2.66</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倍，年均递增</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17.71%</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1985</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1990</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年，农民收入在波动中缓慢增长阶段，扣除物价影响年均递增</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2.97%</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1991</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1996</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年，农民收入回升阶段，增速达</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5.9%</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以上，并维持了上升态势。</a:t>
            </a: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1997</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年，农民收入增长缓慢阶段，增速有所下降但仍保持正增长。</a:t>
            </a: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原因：</a:t>
            </a:r>
          </a:p>
          <a:p>
            <a:pPr algn="just">
              <a:lnSpc>
                <a:spcPct val="150000"/>
              </a:lnSpc>
              <a:spcBef>
                <a:spcPts val="600"/>
              </a:spcBef>
              <a:spcAft>
                <a:spcPts val="600"/>
              </a:spcAft>
              <a:buClr>
                <a:srgbClr val="A50021"/>
              </a:buClr>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改革开放政策极大地解放了农村生产力，</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家庭联产承包责任制</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的实施调动了农民的生产积极性。农</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产品市场</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的逐步放开和价格的调整使农民从农业生产中获得的收入明显增加。</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乡镇企业的兴起和农村劳动力外出就业</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的增加也为农民收入增长提供了新的动力。</a:t>
            </a:r>
          </a:p>
        </p:txBody>
      </p:sp>
    </p:spTree>
    <p:extLst>
      <p:ext uri="{BB962C8B-B14F-4D97-AF65-F5344CB8AC3E}">
        <p14:creationId xmlns:p14="http://schemas.microsoft.com/office/powerpoint/2010/main" val="2297177853"/>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F3899-2A09-07BB-1C5B-A1623ABC6406}"/>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5AE8507-F7BF-9A05-22C3-F472F40B7987}"/>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收入水平：发展历程</a:t>
            </a:r>
          </a:p>
        </p:txBody>
      </p:sp>
      <p:grpSp>
        <p:nvGrpSpPr>
          <p:cNvPr id="9" name="组合 8">
            <a:extLst>
              <a:ext uri="{FF2B5EF4-FFF2-40B4-BE49-F238E27FC236}">
                <a16:creationId xmlns:a16="http://schemas.microsoft.com/office/drawing/2014/main" id="{75B5884D-82E3-DB4E-7625-FC1B9A4337FF}"/>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146AEE8D-C522-3526-EA56-63D589ED3C40}"/>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6F2C6005-A005-A67D-743D-9FFBA4823D2B}"/>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E75DAC7F-D211-6E21-F06F-5FBA8EDBE56D}"/>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2024.10.10</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7F8DF703-8B7E-C2A3-43CC-667EBE9BC261}"/>
              </a:ext>
            </a:extLst>
          </p:cNvPr>
          <p:cNvSpPr txBox="1"/>
          <p:nvPr/>
        </p:nvSpPr>
        <p:spPr>
          <a:xfrm>
            <a:off x="79637" y="599249"/>
            <a:ext cx="9057275"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21</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世纪初至今（</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2001</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年至今）</a:t>
            </a:r>
          </a:p>
        </p:txBody>
      </p:sp>
      <p:sp>
        <p:nvSpPr>
          <p:cNvPr id="5" name="文本框 4">
            <a:extLst>
              <a:ext uri="{FF2B5EF4-FFF2-40B4-BE49-F238E27FC236}">
                <a16:creationId xmlns:a16="http://schemas.microsoft.com/office/drawing/2014/main" id="{F7BEB73B-1000-F22F-5696-385F34D1A047}"/>
              </a:ext>
            </a:extLst>
          </p:cNvPr>
          <p:cNvSpPr txBox="1"/>
          <p:nvPr/>
        </p:nvSpPr>
        <p:spPr>
          <a:xfrm>
            <a:off x="7088" y="1149134"/>
            <a:ext cx="9129824" cy="5410392"/>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特点：</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进入</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21</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世纪后，农民收入继续保持稳定增长态势，且增速逐渐加快，城乡居民收入差距逐步缩小。</a:t>
            </a: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数据：</a:t>
            </a: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2001</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2003</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年，农民收入实现恢复性增长阶段，扭转了增幅连续下滑的局面。</a:t>
            </a: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2004</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2007</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年，农民收入稳定增长阶段，农村居民人均纯收入增量实现连续</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4</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年超过</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300</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元；扣除价格因素，增幅实现连续</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4</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年超过</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6%</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2023</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年，农村居民人均可支配收入达到</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21691</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元，实际增长</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7.6%</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，增速较上年大幅提高</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3.4</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个百分点；农村居民人均可支配收入实际增速比城镇居民高出</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2.8</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个百分点。</a:t>
            </a: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原因：</a:t>
            </a:r>
          </a:p>
          <a:p>
            <a:pPr algn="just">
              <a:lnSpc>
                <a:spcPct val="150000"/>
              </a:lnSpc>
              <a:spcBef>
                <a:spcPts val="600"/>
              </a:spcBef>
              <a:spcAft>
                <a:spcPts val="600"/>
              </a:spcAft>
              <a:buClr>
                <a:srgbClr val="A50021"/>
              </a:buClr>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国家持续加大对“三农”的投入和支持力度，出台了一系列促进农民增收的政策措施。农业现代化和产业化进程加快，农业生产效益提高。农村劳动力转移就业规模不断扩大，外出务工收入成为农民收入增长的重要源泉。农村基础设施建设和社会事业不断发展，为农民增收创造了良好环境。</a:t>
            </a:r>
          </a:p>
        </p:txBody>
      </p:sp>
    </p:spTree>
    <p:extLst>
      <p:ext uri="{BB962C8B-B14F-4D97-AF65-F5344CB8AC3E}">
        <p14:creationId xmlns:p14="http://schemas.microsoft.com/office/powerpoint/2010/main" val="2272391441"/>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KSO_WPP_MARK_KEY" val="538f4f13-c292-4672-8467-bf6d37e1060f"/>
  <p:tag name="COMMONDATA" val="eyJoZGlkIjoiYjgzOGIxNjM4NGVlNzNkYmM1MGQzODJiM2Y3YTA3ZWIifQ=="/>
</p:tagLst>
</file>

<file path=ppt/theme/theme1.xml><?xml version="1.0" encoding="utf-8"?>
<a:theme xmlns:a="http://schemas.openxmlformats.org/drawingml/2006/main" name="A000120140530A99PPBG">
  <a:themeElements>
    <a:clrScheme name="自定义 95">
      <a:dk1>
        <a:sysClr val="windowText" lastClr="000000"/>
      </a:dk1>
      <a:lt1>
        <a:sysClr val="window" lastClr="FFFFFF"/>
      </a:lt1>
      <a:dk2>
        <a:srgbClr val="3F3F3F"/>
      </a:dk2>
      <a:lt2>
        <a:srgbClr val="E3DED1"/>
      </a:lt2>
      <a:accent1>
        <a:srgbClr val="071F65"/>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自定义 1">
      <a:majorFont>
        <a:latin typeface="Arial Black"/>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60000"/>
            <a:lumOff val="40000"/>
          </a:schemeClr>
        </a:solidFill>
        <a:ln>
          <a:noFill/>
        </a:ln>
        <a:effectLst>
          <a:outerShdw blurRad="50800" dist="38100" dir="8100000" algn="tr" rotWithShape="0">
            <a:prstClr val="black">
              <a:alpha val="40000"/>
            </a:prstClr>
          </a:outerShdw>
        </a:effectLst>
      </a:spPr>
      <a:bodyPr rtlCol="0" anchor="ctr"/>
      <a:lstStyle>
        <a:defPPr algn="ctr">
          <a:defRPr sz="4000" b="1" dirty="0" smtClean="0">
            <a:solidFill>
              <a:schemeClr val="bg1"/>
            </a:solidFill>
            <a:latin typeface="楷体" panose="02010609060101010101" pitchFamily="49" charset="-122"/>
            <a:ea typeface="楷体" panose="02010609060101010101" pitchFamily="49"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A000120140627A33KPBG</Template>
  <TotalTime>1171</TotalTime>
  <Words>4101</Words>
  <Application>Microsoft Office PowerPoint</Application>
  <PresentationFormat>全屏显示(4:3)</PresentationFormat>
  <Paragraphs>314</Paragraphs>
  <Slides>38</Slides>
  <Notes>38</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38</vt:i4>
      </vt:variant>
    </vt:vector>
  </HeadingPairs>
  <TitlesOfParts>
    <vt:vector size="46" baseType="lpstr">
      <vt:lpstr>幼圆</vt:lpstr>
      <vt:lpstr>Arial</vt:lpstr>
      <vt:lpstr>Arial Black</vt:lpstr>
      <vt:lpstr>Calibri</vt:lpstr>
      <vt:lpstr>Times New Roman</vt:lpstr>
      <vt:lpstr>Wingdings</vt:lpstr>
      <vt:lpstr>Wingdings 2</vt:lpstr>
      <vt:lpstr>A000120140530A99PPBG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号百公司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sw L</cp:lastModifiedBy>
  <cp:revision>891</cp:revision>
  <cp:lastPrinted>2022-03-15T02:33:00Z</cp:lastPrinted>
  <dcterms:created xsi:type="dcterms:W3CDTF">2014-06-03T07:56:00Z</dcterms:created>
  <dcterms:modified xsi:type="dcterms:W3CDTF">2024-10-08T17:23:35Z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2052-12.1.0.17827</vt:lpwstr>
  </property>
  <property fmtid="{D5CDD505-2E9C-101B-9397-08002B2CF9AE}" pid="3" name="ICV">
    <vt:lpwstr>B59DF17261EB42F9AD82236B8794573A</vt:lpwstr>
  </property>
</Properties>
</file>