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637" r:id="rId3"/>
    <p:sldId id="638" r:id="rId4"/>
    <p:sldId id="330" r:id="rId5"/>
    <p:sldId id="636" r:id="rId6"/>
    <p:sldId id="640" r:id="rId7"/>
    <p:sldId id="639" r:id="rId8"/>
    <p:sldId id="625" r:id="rId9"/>
    <p:sldId id="641" r:id="rId10"/>
    <p:sldId id="642" r:id="rId11"/>
    <p:sldId id="644" r:id="rId12"/>
    <p:sldId id="643" r:id="rId13"/>
    <p:sldId id="645" r:id="rId14"/>
    <p:sldId id="646" r:id="rId15"/>
    <p:sldId id="648" r:id="rId16"/>
    <p:sldId id="649" r:id="rId17"/>
    <p:sldId id="650" r:id="rId18"/>
    <p:sldId id="651" r:id="rId19"/>
    <p:sldId id="65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4307" autoAdjust="0"/>
  </p:normalViewPr>
  <p:slideViewPr>
    <p:cSldViewPr snapToGrid="0">
      <p:cViewPr varScale="1">
        <p:scale>
          <a:sx n="58" d="100"/>
          <a:sy n="58" d="100"/>
        </p:scale>
        <p:origin x="15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444A-3AEC-4924-AE2A-0601CEA9D1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9E23-3105-4BD8-81D1-89E47F9FC4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 userDrawn="1"/>
        </p:nvSpPr>
        <p:spPr>
          <a:xfrm>
            <a:off x="6173796" y="1"/>
            <a:ext cx="6018204" cy="5717834"/>
          </a:xfrm>
          <a:custGeom>
            <a:avLst/>
            <a:gdLst>
              <a:gd name="connsiteX0" fmla="*/ 0 w 6018204"/>
              <a:gd name="connsiteY0" fmla="*/ 2522718 h 5717834"/>
              <a:gd name="connsiteX1" fmla="*/ 4327120 w 6018204"/>
              <a:gd name="connsiteY1" fmla="*/ 5025611 h 5717834"/>
              <a:gd name="connsiteX2" fmla="*/ 4327120 w 6018204"/>
              <a:gd name="connsiteY2" fmla="*/ 5478984 h 5717834"/>
              <a:gd name="connsiteX3" fmla="*/ 0 w 6018204"/>
              <a:gd name="connsiteY3" fmla="*/ 2976091 h 5717834"/>
              <a:gd name="connsiteX4" fmla="*/ 0 w 6018204"/>
              <a:gd name="connsiteY4" fmla="*/ 0 h 5717834"/>
              <a:gd name="connsiteX5" fmla="*/ 6018204 w 6018204"/>
              <a:gd name="connsiteY5" fmla="*/ 0 h 5717834"/>
              <a:gd name="connsiteX6" fmla="*/ 6018204 w 6018204"/>
              <a:gd name="connsiteY6" fmla="*/ 5180295 h 5717834"/>
              <a:gd name="connsiteX7" fmla="*/ 1694141 w 6018204"/>
              <a:gd name="connsiteY7" fmla="*/ 2679171 h 5717834"/>
              <a:gd name="connsiteX8" fmla="*/ 1694141 w 6018204"/>
              <a:gd name="connsiteY8" fmla="*/ 2859566 h 5717834"/>
              <a:gd name="connsiteX9" fmla="*/ 6018204 w 6018204"/>
              <a:gd name="connsiteY9" fmla="*/ 5360690 h 5717834"/>
              <a:gd name="connsiteX10" fmla="*/ 6018204 w 6018204"/>
              <a:gd name="connsiteY10" fmla="*/ 5717834 h 5717834"/>
              <a:gd name="connsiteX11" fmla="*/ 0 w 6018204"/>
              <a:gd name="connsiteY11" fmla="*/ 2236785 h 57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18204" h="5717834">
                <a:moveTo>
                  <a:pt x="0" y="2522718"/>
                </a:moveTo>
                <a:lnTo>
                  <a:pt x="4327120" y="5025611"/>
                </a:lnTo>
                <a:lnTo>
                  <a:pt x="4327120" y="5478984"/>
                </a:lnTo>
                <a:lnTo>
                  <a:pt x="0" y="2976091"/>
                </a:lnTo>
                <a:close/>
                <a:moveTo>
                  <a:pt x="0" y="0"/>
                </a:moveTo>
                <a:lnTo>
                  <a:pt x="6018204" y="0"/>
                </a:lnTo>
                <a:lnTo>
                  <a:pt x="6018204" y="5180295"/>
                </a:lnTo>
                <a:lnTo>
                  <a:pt x="1694141" y="2679171"/>
                </a:lnTo>
                <a:lnTo>
                  <a:pt x="1694141" y="2859566"/>
                </a:lnTo>
                <a:lnTo>
                  <a:pt x="6018204" y="5360690"/>
                </a:lnTo>
                <a:lnTo>
                  <a:pt x="6018204" y="5717834"/>
                </a:lnTo>
                <a:lnTo>
                  <a:pt x="0" y="2236785"/>
                </a:lnTo>
                <a:close/>
              </a:path>
            </a:pathLst>
          </a:custGeom>
          <a:blipFill rotWithShape="1">
            <a:blip r:embed="rId2"/>
            <a:stretch>
              <a:fillRect l="-15000" r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 rot="5400000">
            <a:off x="6342630" y="4532346"/>
            <a:ext cx="1389542" cy="910585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solidFill>
            <a:srgbClr val="E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 userDrawn="1"/>
        </p:nvSpPr>
        <p:spPr>
          <a:xfrm rot="5400000">
            <a:off x="6714695" y="4300713"/>
            <a:ext cx="1389542" cy="910585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平行四边形 1"/>
          <p:cNvSpPr/>
          <p:nvPr userDrawn="1"/>
        </p:nvSpPr>
        <p:spPr>
          <a:xfrm rot="5400000">
            <a:off x="4943968" y="579496"/>
            <a:ext cx="1335490" cy="1124747"/>
          </a:xfrm>
          <a:prstGeom prst="parallelogram">
            <a:avLst>
              <a:gd name="adj" fmla="val 57842"/>
            </a:avLst>
          </a:prstGeom>
          <a:solidFill>
            <a:srgbClr val="36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 rot="5400000">
            <a:off x="6804062" y="4227511"/>
            <a:ext cx="1389542" cy="910585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solidFill>
            <a:srgbClr val="36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 userDrawn="1"/>
        </p:nvSpPr>
        <p:spPr>
          <a:xfrm rot="5400000">
            <a:off x="10432238" y="5500656"/>
            <a:ext cx="627445" cy="528433"/>
          </a:xfrm>
          <a:prstGeom prst="parallelogram">
            <a:avLst>
              <a:gd name="adj" fmla="val 57842"/>
            </a:avLst>
          </a:prstGeom>
          <a:solidFill>
            <a:srgbClr val="E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平行四边形 19"/>
          <p:cNvSpPr/>
          <p:nvPr userDrawn="1"/>
        </p:nvSpPr>
        <p:spPr>
          <a:xfrm rot="5400000">
            <a:off x="7803009" y="478749"/>
            <a:ext cx="974185" cy="820458"/>
          </a:xfrm>
          <a:prstGeom prst="parallelogram">
            <a:avLst>
              <a:gd name="adj" fmla="val 57842"/>
            </a:avLst>
          </a:pr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 userDrawn="1"/>
        </p:nvSpPr>
        <p:spPr>
          <a:xfrm rot="5400000">
            <a:off x="8055612" y="1517235"/>
            <a:ext cx="468977" cy="394972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 userDrawn="1"/>
        </p:nvSpPr>
        <p:spPr>
          <a:xfrm rot="5400000">
            <a:off x="8934120" y="671110"/>
            <a:ext cx="468977" cy="394972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平行四边形 22"/>
          <p:cNvSpPr/>
          <p:nvPr userDrawn="1"/>
        </p:nvSpPr>
        <p:spPr>
          <a:xfrm rot="5400000">
            <a:off x="9843559" y="1414653"/>
            <a:ext cx="1519923" cy="1280077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 userDrawn="1"/>
        </p:nvSpPr>
        <p:spPr>
          <a:xfrm rot="5400000">
            <a:off x="8986949" y="2021292"/>
            <a:ext cx="1013878" cy="940456"/>
          </a:xfrm>
          <a:custGeom>
            <a:avLst/>
            <a:gdLst>
              <a:gd name="connsiteX0" fmla="*/ 0 w 849362"/>
              <a:gd name="connsiteY0" fmla="*/ 787854 h 787854"/>
              <a:gd name="connsiteX1" fmla="*/ 455711 w 849362"/>
              <a:gd name="connsiteY1" fmla="*/ 0 h 787854"/>
              <a:gd name="connsiteX2" fmla="*/ 849362 w 849362"/>
              <a:gd name="connsiteY2" fmla="*/ 0 h 787854"/>
              <a:gd name="connsiteX3" fmla="*/ 393651 w 849362"/>
              <a:gd name="connsiteY3" fmla="*/ 787854 h 78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362" h="787854">
                <a:moveTo>
                  <a:pt x="0" y="787854"/>
                </a:moveTo>
                <a:lnTo>
                  <a:pt x="455711" y="0"/>
                </a:lnTo>
                <a:lnTo>
                  <a:pt x="849362" y="0"/>
                </a:lnTo>
                <a:lnTo>
                  <a:pt x="393651" y="787854"/>
                </a:lnTo>
                <a:close/>
              </a:path>
            </a:pathLst>
          </a:cu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 userDrawn="1"/>
        </p:nvSpPr>
        <p:spPr>
          <a:xfrm rot="5400000">
            <a:off x="96827" y="457388"/>
            <a:ext cx="723651" cy="474218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hasCustomPrompt="1"/>
          </p:nvPr>
        </p:nvSpPr>
        <p:spPr>
          <a:xfrm>
            <a:off x="627380" y="2652395"/>
            <a:ext cx="8395970" cy="13074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zh-CN" altLang="en-US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627380" y="4413379"/>
            <a:ext cx="4399249" cy="949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6" name="图片 5" descr="cob logo-whit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930" y="259715"/>
            <a:ext cx="3048000" cy="105918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8912860" y="6247130"/>
            <a:ext cx="2940685" cy="377825"/>
            <a:chOff x="5757" y="6670"/>
            <a:chExt cx="3761" cy="483"/>
          </a:xfrm>
        </p:grpSpPr>
        <p:pic>
          <p:nvPicPr>
            <p:cNvPr id="14" name="图片 13" descr="white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47" y="6790"/>
              <a:ext cx="1071" cy="293"/>
            </a:xfrm>
            <a:prstGeom prst="rect">
              <a:avLst/>
            </a:prstGeom>
          </p:spPr>
        </p:pic>
        <p:pic>
          <p:nvPicPr>
            <p:cNvPr id="15" name="图片 14" descr="AACSB whtie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7" y="6670"/>
              <a:ext cx="1088" cy="483"/>
            </a:xfrm>
            <a:prstGeom prst="rect">
              <a:avLst/>
            </a:prstGeom>
          </p:spPr>
        </p:pic>
        <p:pic>
          <p:nvPicPr>
            <p:cNvPr id="8" name="图片 7" descr="反白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55" y="6758"/>
              <a:ext cx="1092" cy="28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12" grpId="0" bldLvl="0" animBg="1"/>
      <p:bldP spid="13" grpId="0" bldLvl="0" animBg="1"/>
      <p:bldP spid="2" grpId="0" bldLvl="0" animBg="1"/>
      <p:bldP spid="11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39" grpId="0" bldLvl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 userDrawn="1"/>
        </p:nvSpPr>
        <p:spPr>
          <a:xfrm>
            <a:off x="0" y="-1270"/>
            <a:ext cx="12192000" cy="6857365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 t="-10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sp>
        <p:nvSpPr>
          <p:cNvPr id="26" name="任意多边形: 形状 25"/>
          <p:cNvSpPr/>
          <p:nvPr userDrawn="1"/>
        </p:nvSpPr>
        <p:spPr>
          <a:xfrm>
            <a:off x="-12572" y="-266"/>
            <a:ext cx="5174788" cy="6855889"/>
          </a:xfrm>
          <a:custGeom>
            <a:avLst/>
            <a:gdLst>
              <a:gd name="connsiteX0" fmla="*/ 5174788 w 5174788"/>
              <a:gd name="connsiteY0" fmla="*/ 0 h 6855889"/>
              <a:gd name="connsiteX1" fmla="*/ 5174788 w 5174788"/>
              <a:gd name="connsiteY1" fmla="*/ 3448284 h 6855889"/>
              <a:gd name="connsiteX2" fmla="*/ 2666168 w 5174788"/>
              <a:gd name="connsiteY2" fmla="*/ 4899320 h 6855889"/>
              <a:gd name="connsiteX3" fmla="*/ 2666168 w 5174788"/>
              <a:gd name="connsiteY3" fmla="*/ 5639948 h 6855889"/>
              <a:gd name="connsiteX4" fmla="*/ 563992 w 5174788"/>
              <a:gd name="connsiteY4" fmla="*/ 6855889 h 6855889"/>
              <a:gd name="connsiteX5" fmla="*/ 0 w 5174788"/>
              <a:gd name="connsiteY5" fmla="*/ 6855889 h 6855889"/>
              <a:gd name="connsiteX6" fmla="*/ 0 w 5174788"/>
              <a:gd name="connsiteY6" fmla="*/ 2993201 h 685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4788" h="6855889">
                <a:moveTo>
                  <a:pt x="5174788" y="0"/>
                </a:moveTo>
                <a:lnTo>
                  <a:pt x="5174788" y="3448284"/>
                </a:lnTo>
                <a:lnTo>
                  <a:pt x="2666168" y="4899320"/>
                </a:lnTo>
                <a:lnTo>
                  <a:pt x="2666168" y="5639948"/>
                </a:lnTo>
                <a:lnTo>
                  <a:pt x="563992" y="6855889"/>
                </a:lnTo>
                <a:lnTo>
                  <a:pt x="0" y="6855889"/>
                </a:lnTo>
                <a:lnTo>
                  <a:pt x="0" y="2993201"/>
                </a:lnTo>
                <a:close/>
              </a:path>
            </a:pathLst>
          </a:custGeom>
          <a:blipFill rotWithShape="1">
            <a:blip r:embed="rId3"/>
            <a:stretch>
              <a:fillRect l="-20000" b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 userDrawn="1"/>
        </p:nvSpPr>
        <p:spPr>
          <a:xfrm rot="16200000" flipH="1">
            <a:off x="1622776" y="676504"/>
            <a:ext cx="1904906" cy="1604308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 rot="16200000" flipH="1">
            <a:off x="1241276" y="1810596"/>
            <a:ext cx="2667906" cy="4098925"/>
          </a:xfrm>
          <a:custGeom>
            <a:avLst/>
            <a:gdLst>
              <a:gd name="connsiteX0" fmla="*/ 0 w 3251280"/>
              <a:gd name="connsiteY0" fmla="*/ 4995210 h 4995210"/>
              <a:gd name="connsiteX1" fmla="*/ 361951 w 3251280"/>
              <a:gd name="connsiteY1" fmla="*/ 4995210 h 4995210"/>
              <a:gd name="connsiteX2" fmla="*/ 3251280 w 3251280"/>
              <a:gd name="connsiteY2" fmla="*/ 0 h 4995210"/>
              <a:gd name="connsiteX3" fmla="*/ 2889330 w 3251280"/>
              <a:gd name="connsiteY3" fmla="*/ 0 h 499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80" h="4995210">
                <a:moveTo>
                  <a:pt x="0" y="4995210"/>
                </a:moveTo>
                <a:lnTo>
                  <a:pt x="361951" y="4995210"/>
                </a:lnTo>
                <a:lnTo>
                  <a:pt x="3251280" y="0"/>
                </a:lnTo>
                <a:lnTo>
                  <a:pt x="2889330" y="0"/>
                </a:lnTo>
                <a:close/>
              </a:path>
            </a:pathLst>
          </a:cu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 userDrawn="1"/>
        </p:nvSpPr>
        <p:spPr>
          <a:xfrm rot="16200000" flipH="1">
            <a:off x="4495097" y="4645235"/>
            <a:ext cx="1159366" cy="1286890"/>
          </a:xfrm>
          <a:custGeom>
            <a:avLst/>
            <a:gdLst>
              <a:gd name="connsiteX0" fmla="*/ 0 w 1822566"/>
              <a:gd name="connsiteY0" fmla="*/ 2023039 h 2023039"/>
              <a:gd name="connsiteX1" fmla="*/ 652400 w 1822566"/>
              <a:gd name="connsiteY1" fmla="*/ 2023039 h 2023039"/>
              <a:gd name="connsiteX2" fmla="*/ 1822566 w 1822566"/>
              <a:gd name="connsiteY2" fmla="*/ 0 h 2023039"/>
              <a:gd name="connsiteX3" fmla="*/ 590638 w 1822566"/>
              <a:gd name="connsiteY3" fmla="*/ 0 h 2023039"/>
              <a:gd name="connsiteX4" fmla="*/ 590637 w 1822566"/>
              <a:gd name="connsiteY4" fmla="*/ 2 h 2023039"/>
              <a:gd name="connsiteX5" fmla="*/ 1170165 w 1822566"/>
              <a:gd name="connsiteY5" fmla="*/ 2 h 202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566" h="2023039">
                <a:moveTo>
                  <a:pt x="0" y="2023039"/>
                </a:moveTo>
                <a:lnTo>
                  <a:pt x="652400" y="2023039"/>
                </a:lnTo>
                <a:lnTo>
                  <a:pt x="1822566" y="0"/>
                </a:lnTo>
                <a:lnTo>
                  <a:pt x="590638" y="0"/>
                </a:lnTo>
                <a:lnTo>
                  <a:pt x="590637" y="2"/>
                </a:lnTo>
                <a:lnTo>
                  <a:pt x="1170165" y="2"/>
                </a:lnTo>
                <a:close/>
              </a:path>
            </a:pathLst>
          </a:cu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rot="16200000" flipH="1">
            <a:off x="5687294" y="639748"/>
            <a:ext cx="910771" cy="767050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 userDrawn="1"/>
        </p:nvSpPr>
        <p:spPr>
          <a:xfrm rot="5400000" flipH="1">
            <a:off x="4441075" y="2713155"/>
            <a:ext cx="2821940" cy="753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13800" b="1">
                <a:solidFill>
                  <a:srgbClr val="363E47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 altLang="zh-CN" sz="4300" b="0" dirty="0">
                <a:solidFill>
                  <a:srgbClr val="E5A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CONTENT</a:t>
            </a:r>
            <a:endParaRPr lang="en-US" altLang="zh-CN" sz="4300" b="0" dirty="0">
              <a:solidFill>
                <a:srgbClr val="E5A6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文本占位符 58"/>
          <p:cNvSpPr>
            <a:spLocks noGrp="1"/>
          </p:cNvSpPr>
          <p:nvPr>
            <p:ph type="body" idx="1" hasCustomPrompt="1"/>
          </p:nvPr>
        </p:nvSpPr>
        <p:spPr>
          <a:xfrm>
            <a:off x="6979285" y="1543050"/>
            <a:ext cx="3951605" cy="454025"/>
          </a:xfrm>
        </p:spPr>
        <p:txBody>
          <a:bodyPr anchor="b"/>
          <a:lstStyle>
            <a:lvl1pPr marL="0" indent="0">
              <a:buNone/>
              <a:defRPr kumimoji="0" lang="zh-CN" altLang="en-US" sz="2200" b="1" i="0" u="none" strike="noStrike" kern="1200" cap="none" spc="0" normalizeH="0" baseline="0" noProof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01. 编辑母版文本样式</a:t>
            </a:r>
            <a:endParaRPr lang="zh-CN" altLang="en-US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3" hasCustomPrompt="1"/>
          </p:nvPr>
        </p:nvSpPr>
        <p:spPr>
          <a:xfrm>
            <a:off x="6979285" y="1997075"/>
            <a:ext cx="3951605" cy="386080"/>
          </a:xfrm>
        </p:spPr>
        <p:txBody>
          <a:bodyPr anchor="b"/>
          <a:lstStyle>
            <a:lvl1pPr marL="53975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</p:nvPr>
        </p:nvSpPr>
        <p:spPr>
          <a:xfrm>
            <a:off x="6989445" y="2614295"/>
            <a:ext cx="3951605" cy="454025"/>
          </a:xfrm>
        </p:spPr>
        <p:txBody>
          <a:bodyPr anchor="b"/>
          <a:lstStyle>
            <a:lvl1pPr marL="0" indent="0">
              <a:buNone/>
              <a:defRPr kumimoji="0" lang="zh-CN" altLang="en-US" sz="2200" b="1" i="0" u="none" strike="noStrike" kern="1200" cap="none" spc="0" normalizeH="0" baseline="0" noProof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02. 编辑母版文本样式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989445" y="3068320"/>
            <a:ext cx="3951605" cy="386080"/>
          </a:xfrm>
        </p:spPr>
        <p:txBody>
          <a:bodyPr anchor="b"/>
          <a:lstStyle>
            <a:lvl1pPr marL="53975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l">
              <a:buClrTx/>
              <a:buSzTx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</p:nvPr>
        </p:nvSpPr>
        <p:spPr>
          <a:xfrm>
            <a:off x="6988810" y="3685540"/>
            <a:ext cx="3951605" cy="454025"/>
          </a:xfrm>
        </p:spPr>
        <p:txBody>
          <a:bodyPr anchor="b"/>
          <a:lstStyle>
            <a:lvl1pPr marL="0" indent="0">
              <a:buNone/>
              <a:defRPr kumimoji="0" lang="zh-CN" altLang="en-US" sz="2200" b="1" i="0" u="none" strike="noStrike" kern="1200" cap="none" spc="0" normalizeH="0" baseline="0" noProof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03. 编辑母版文本样式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6988810" y="4139565"/>
            <a:ext cx="3951605" cy="386080"/>
          </a:xfrm>
        </p:spPr>
        <p:txBody>
          <a:bodyPr anchor="b"/>
          <a:lstStyle>
            <a:lvl1pPr marL="53975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l">
              <a:buClrTx/>
              <a:buSzTx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7" hasCustomPrompt="1"/>
          </p:nvPr>
        </p:nvSpPr>
        <p:spPr>
          <a:xfrm>
            <a:off x="6989445" y="4747895"/>
            <a:ext cx="3951605" cy="454025"/>
          </a:xfrm>
        </p:spPr>
        <p:txBody>
          <a:bodyPr anchor="b"/>
          <a:lstStyle>
            <a:lvl1pPr marL="0" indent="0">
              <a:buNone/>
              <a:defRPr kumimoji="0" lang="zh-CN" altLang="en-US" sz="2200" b="1" i="0" u="none" strike="noStrike" kern="1200" cap="none" spc="0" normalizeH="0" baseline="0" noProof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04. 编辑母版文本样式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8" hasCustomPrompt="1"/>
          </p:nvPr>
        </p:nvSpPr>
        <p:spPr>
          <a:xfrm>
            <a:off x="6989445" y="5201920"/>
            <a:ext cx="3951605" cy="386080"/>
          </a:xfrm>
        </p:spPr>
        <p:txBody>
          <a:bodyPr anchor="b"/>
          <a:lstStyle>
            <a:lvl1pPr marL="53975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l">
              <a:buClrTx/>
              <a:buSzTx/>
            </a:pPr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" grpId="0" bldLvl="0" animBg="1"/>
      <p:bldP spid="10" grpId="0" bldLvl="0" animBg="1"/>
      <p:bldP spid="18" grpId="0" bldLvl="0" animBg="1"/>
      <p:bldP spid="12" grpId="0" bldLvl="0" animBg="1"/>
      <p:bldP spid="40" grpId="0"/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 userDrawn="1"/>
        </p:nvSpPr>
        <p:spPr>
          <a:xfrm>
            <a:off x="0" y="0"/>
            <a:ext cx="12192000" cy="6857365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 t="-10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 userDrawn="1"/>
        </p:nvSpPr>
        <p:spPr>
          <a:xfrm rot="5400000" flipH="1" flipV="1">
            <a:off x="-36993" y="-60096"/>
            <a:ext cx="467342" cy="393595"/>
          </a:xfrm>
          <a:prstGeom prst="parallelogram">
            <a:avLst>
              <a:gd name="adj" fmla="val 57842"/>
            </a:avLst>
          </a:pr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: 形状 3"/>
          <p:cNvSpPr/>
          <p:nvPr userDrawn="1"/>
        </p:nvSpPr>
        <p:spPr>
          <a:xfrm rot="5400000" flipH="1" flipV="1">
            <a:off x="287260" y="476178"/>
            <a:ext cx="541489" cy="328952"/>
          </a:xfrm>
          <a:custGeom>
            <a:avLst/>
            <a:gdLst>
              <a:gd name="connsiteX0" fmla="*/ 541489 w 541489"/>
              <a:gd name="connsiteY0" fmla="*/ 0 h 328952"/>
              <a:gd name="connsiteX1" fmla="*/ 351216 w 541489"/>
              <a:gd name="connsiteY1" fmla="*/ 328952 h 328952"/>
              <a:gd name="connsiteX2" fmla="*/ 0 w 541489"/>
              <a:gd name="connsiteY2" fmla="*/ 328952 h 328952"/>
              <a:gd name="connsiteX3" fmla="*/ 190273 w 541489"/>
              <a:gd name="connsiteY3" fmla="*/ 0 h 3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489" h="328952">
                <a:moveTo>
                  <a:pt x="541489" y="0"/>
                </a:moveTo>
                <a:lnTo>
                  <a:pt x="351216" y="328952"/>
                </a:lnTo>
                <a:lnTo>
                  <a:pt x="0" y="328952"/>
                </a:lnTo>
                <a:lnTo>
                  <a:pt x="190273" y="0"/>
                </a:lnTo>
                <a:close/>
              </a:path>
            </a:pathLst>
          </a:custGeom>
          <a:gradFill flip="none" rotWithShape="0">
            <a:gsLst>
              <a:gs pos="0">
                <a:srgbClr val="F785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平行四边形 4"/>
          <p:cNvSpPr/>
          <p:nvPr userDrawn="1"/>
        </p:nvSpPr>
        <p:spPr>
          <a:xfrm rot="5400000" flipH="1" flipV="1">
            <a:off x="700762" y="268304"/>
            <a:ext cx="275742" cy="232230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F785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idx="1"/>
          </p:nvPr>
        </p:nvSpPr>
        <p:spPr>
          <a:xfrm>
            <a:off x="1210945" y="1231265"/>
            <a:ext cx="9295765" cy="477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4" name="文本占位符 53"/>
          <p:cNvSpPr>
            <a:spLocks noGrp="1"/>
          </p:cNvSpPr>
          <p:nvPr>
            <p:ph type="body" sz="quarter" idx="13"/>
          </p:nvPr>
        </p:nvSpPr>
        <p:spPr>
          <a:xfrm>
            <a:off x="1153795" y="360680"/>
            <a:ext cx="5140960" cy="338455"/>
          </a:xfrm>
          <a:prstGeom prst="rect">
            <a:avLst/>
          </a:prstGeom>
        </p:spPr>
        <p:txBody>
          <a:bodyPr/>
          <a:lstStyle>
            <a:lvl1pPr marL="635" indent="0">
              <a:buNone/>
              <a:defRPr kumimoji="0" lang="zh-CN" altLang="en-US" sz="2800" b="1" i="0" u="none" strike="noStrike" kern="1200" cap="none" spc="0" normalizeH="0" baseline="0" noProof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2_仅标题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 userDrawn="1"/>
        </p:nvSpPr>
        <p:spPr>
          <a:xfrm flipH="1">
            <a:off x="-33964" y="1"/>
            <a:ext cx="6018204" cy="5717834"/>
          </a:xfrm>
          <a:custGeom>
            <a:avLst/>
            <a:gdLst>
              <a:gd name="connsiteX0" fmla="*/ 0 w 6018204"/>
              <a:gd name="connsiteY0" fmla="*/ 2522718 h 5717834"/>
              <a:gd name="connsiteX1" fmla="*/ 4327120 w 6018204"/>
              <a:gd name="connsiteY1" fmla="*/ 5025611 h 5717834"/>
              <a:gd name="connsiteX2" fmla="*/ 4327120 w 6018204"/>
              <a:gd name="connsiteY2" fmla="*/ 5478984 h 5717834"/>
              <a:gd name="connsiteX3" fmla="*/ 0 w 6018204"/>
              <a:gd name="connsiteY3" fmla="*/ 2976091 h 5717834"/>
              <a:gd name="connsiteX4" fmla="*/ 0 w 6018204"/>
              <a:gd name="connsiteY4" fmla="*/ 0 h 5717834"/>
              <a:gd name="connsiteX5" fmla="*/ 6018204 w 6018204"/>
              <a:gd name="connsiteY5" fmla="*/ 0 h 5717834"/>
              <a:gd name="connsiteX6" fmla="*/ 6018204 w 6018204"/>
              <a:gd name="connsiteY6" fmla="*/ 5180295 h 5717834"/>
              <a:gd name="connsiteX7" fmla="*/ 1694141 w 6018204"/>
              <a:gd name="connsiteY7" fmla="*/ 2679171 h 5717834"/>
              <a:gd name="connsiteX8" fmla="*/ 1694141 w 6018204"/>
              <a:gd name="connsiteY8" fmla="*/ 2859566 h 5717834"/>
              <a:gd name="connsiteX9" fmla="*/ 6018204 w 6018204"/>
              <a:gd name="connsiteY9" fmla="*/ 5360690 h 5717834"/>
              <a:gd name="connsiteX10" fmla="*/ 6018204 w 6018204"/>
              <a:gd name="connsiteY10" fmla="*/ 5717834 h 5717834"/>
              <a:gd name="connsiteX11" fmla="*/ 0 w 6018204"/>
              <a:gd name="connsiteY11" fmla="*/ 2236785 h 57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18204" h="5717834">
                <a:moveTo>
                  <a:pt x="0" y="2522718"/>
                </a:moveTo>
                <a:lnTo>
                  <a:pt x="4327120" y="5025611"/>
                </a:lnTo>
                <a:lnTo>
                  <a:pt x="4327120" y="5478984"/>
                </a:lnTo>
                <a:lnTo>
                  <a:pt x="0" y="2976091"/>
                </a:lnTo>
                <a:close/>
                <a:moveTo>
                  <a:pt x="0" y="0"/>
                </a:moveTo>
                <a:lnTo>
                  <a:pt x="6018204" y="0"/>
                </a:lnTo>
                <a:lnTo>
                  <a:pt x="6018204" y="5180295"/>
                </a:lnTo>
                <a:lnTo>
                  <a:pt x="1694141" y="2679171"/>
                </a:lnTo>
                <a:lnTo>
                  <a:pt x="1694141" y="2859566"/>
                </a:lnTo>
                <a:lnTo>
                  <a:pt x="6018204" y="5360690"/>
                </a:lnTo>
                <a:lnTo>
                  <a:pt x="6018204" y="5717834"/>
                </a:lnTo>
                <a:lnTo>
                  <a:pt x="0" y="2236785"/>
                </a:lnTo>
                <a:close/>
              </a:path>
            </a:pathLst>
          </a:custGeom>
          <a:blipFill rotWithShape="1">
            <a:blip r:embed="rId2"/>
            <a:stretch>
              <a:fillRect l="-15000" r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平行四边形 19"/>
          <p:cNvSpPr/>
          <p:nvPr userDrawn="1"/>
        </p:nvSpPr>
        <p:spPr>
          <a:xfrm rot="16200000" flipH="1">
            <a:off x="1595249" y="478749"/>
            <a:ext cx="974185" cy="820458"/>
          </a:xfrm>
          <a:prstGeom prst="parallelogram">
            <a:avLst>
              <a:gd name="adj" fmla="val 57842"/>
            </a:avLst>
          </a:pr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 userDrawn="1"/>
        </p:nvSpPr>
        <p:spPr>
          <a:xfrm rot="16200000" flipH="1">
            <a:off x="1847852" y="1517235"/>
            <a:ext cx="468977" cy="394972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 userDrawn="1"/>
        </p:nvSpPr>
        <p:spPr>
          <a:xfrm rot="16200000" flipH="1">
            <a:off x="2726360" y="671110"/>
            <a:ext cx="468977" cy="394972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平行四边形 22"/>
          <p:cNvSpPr/>
          <p:nvPr userDrawn="1"/>
        </p:nvSpPr>
        <p:spPr>
          <a:xfrm rot="16200000" flipH="1">
            <a:off x="3635799" y="1414653"/>
            <a:ext cx="1519923" cy="1280077"/>
          </a:xfrm>
          <a:prstGeom prst="parallelogram">
            <a:avLst>
              <a:gd name="adj" fmla="val 57842"/>
            </a:avLst>
          </a:pr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 userDrawn="1"/>
        </p:nvSpPr>
        <p:spPr>
          <a:xfrm rot="16200000" flipH="1">
            <a:off x="2779189" y="2021292"/>
            <a:ext cx="1013878" cy="940456"/>
          </a:xfrm>
          <a:custGeom>
            <a:avLst/>
            <a:gdLst>
              <a:gd name="connsiteX0" fmla="*/ 0 w 849362"/>
              <a:gd name="connsiteY0" fmla="*/ 787854 h 787854"/>
              <a:gd name="connsiteX1" fmla="*/ 455711 w 849362"/>
              <a:gd name="connsiteY1" fmla="*/ 0 h 787854"/>
              <a:gd name="connsiteX2" fmla="*/ 849362 w 849362"/>
              <a:gd name="connsiteY2" fmla="*/ 0 h 787854"/>
              <a:gd name="connsiteX3" fmla="*/ 393651 w 849362"/>
              <a:gd name="connsiteY3" fmla="*/ 787854 h 78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362" h="787854">
                <a:moveTo>
                  <a:pt x="0" y="787854"/>
                </a:moveTo>
                <a:lnTo>
                  <a:pt x="455711" y="0"/>
                </a:lnTo>
                <a:lnTo>
                  <a:pt x="849362" y="0"/>
                </a:lnTo>
                <a:lnTo>
                  <a:pt x="393651" y="787854"/>
                </a:lnTo>
                <a:close/>
              </a:path>
            </a:pathLst>
          </a:cu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 rot="16200000" flipH="1">
            <a:off x="4646545" y="4532346"/>
            <a:ext cx="1389542" cy="910585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solidFill>
            <a:srgbClr val="E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 userDrawn="1"/>
        </p:nvSpPr>
        <p:spPr>
          <a:xfrm rot="16200000" flipH="1">
            <a:off x="4347415" y="4300713"/>
            <a:ext cx="1389542" cy="910585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solidFill>
            <a:srgbClr val="25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平行四边形 1"/>
          <p:cNvSpPr/>
          <p:nvPr userDrawn="1"/>
        </p:nvSpPr>
        <p:spPr>
          <a:xfrm rot="16200000" flipH="1">
            <a:off x="4943968" y="579496"/>
            <a:ext cx="1335490" cy="1124747"/>
          </a:xfrm>
          <a:prstGeom prst="parallelogram">
            <a:avLst>
              <a:gd name="adj" fmla="val 57842"/>
            </a:avLst>
          </a:prstGeom>
          <a:solidFill>
            <a:srgbClr val="36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 rot="16200000" flipH="1">
            <a:off x="4227232" y="4227511"/>
            <a:ext cx="1389542" cy="910585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solidFill>
            <a:srgbClr val="36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 userDrawn="1"/>
        </p:nvSpPr>
        <p:spPr>
          <a:xfrm rot="16200000" flipH="1">
            <a:off x="1091388" y="5500656"/>
            <a:ext cx="627445" cy="528433"/>
          </a:xfrm>
          <a:prstGeom prst="parallelogram">
            <a:avLst>
              <a:gd name="adj" fmla="val 57842"/>
            </a:avLst>
          </a:prstGeom>
          <a:solidFill>
            <a:srgbClr val="E5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 userDrawn="1"/>
        </p:nvSpPr>
        <p:spPr>
          <a:xfrm rot="16200000" flipH="1">
            <a:off x="11374427" y="457388"/>
            <a:ext cx="723651" cy="474218"/>
          </a:xfrm>
          <a:custGeom>
            <a:avLst/>
            <a:gdLst>
              <a:gd name="connsiteX0" fmla="*/ 0 w 1334324"/>
              <a:gd name="connsiteY0" fmla="*/ 874400 h 874400"/>
              <a:gd name="connsiteX1" fmla="*/ 505771 w 1334324"/>
              <a:gd name="connsiteY1" fmla="*/ 0 h 874400"/>
              <a:gd name="connsiteX2" fmla="*/ 1334324 w 1334324"/>
              <a:gd name="connsiteY2" fmla="*/ 0 h 874400"/>
              <a:gd name="connsiteX3" fmla="*/ 828553 w 1334324"/>
              <a:gd name="connsiteY3" fmla="*/ 874400 h 8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24" h="874400">
                <a:moveTo>
                  <a:pt x="0" y="874400"/>
                </a:moveTo>
                <a:lnTo>
                  <a:pt x="505771" y="0"/>
                </a:lnTo>
                <a:lnTo>
                  <a:pt x="1334324" y="0"/>
                </a:lnTo>
                <a:lnTo>
                  <a:pt x="828553" y="874400"/>
                </a:lnTo>
                <a:close/>
              </a:path>
            </a:pathLst>
          </a:custGeom>
          <a:gradFill flip="none" rotWithShape="0">
            <a:gsLst>
              <a:gs pos="0">
                <a:srgbClr val="E5A600"/>
              </a:gs>
              <a:gs pos="100000">
                <a:srgbClr val="F7850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912860" y="6247130"/>
            <a:ext cx="2940685" cy="377825"/>
            <a:chOff x="5757" y="6670"/>
            <a:chExt cx="3761" cy="483"/>
          </a:xfrm>
        </p:grpSpPr>
        <p:pic>
          <p:nvPicPr>
            <p:cNvPr id="14" name="图片 13" descr="white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447" y="6790"/>
              <a:ext cx="1071" cy="293"/>
            </a:xfrm>
            <a:prstGeom prst="rect">
              <a:avLst/>
            </a:prstGeom>
          </p:spPr>
        </p:pic>
        <p:pic>
          <p:nvPicPr>
            <p:cNvPr id="15" name="图片 14" descr="AACSB whtie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57" y="6670"/>
              <a:ext cx="1088" cy="483"/>
            </a:xfrm>
            <a:prstGeom prst="rect">
              <a:avLst/>
            </a:prstGeom>
          </p:spPr>
        </p:pic>
        <p:pic>
          <p:nvPicPr>
            <p:cNvPr id="8" name="图片 7" descr="反白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55" y="6758"/>
              <a:ext cx="1092" cy="282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 userDrawn="1"/>
        </p:nvSpPr>
        <p:spPr>
          <a:xfrm>
            <a:off x="6447790" y="2742565"/>
            <a:ext cx="5249545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00"/>
              </a:lnSpc>
            </a:pPr>
            <a:r>
              <a:rPr sz="3500">
                <a:solidFill>
                  <a:schemeClr val="bg1"/>
                </a:solidFill>
                <a:effectLst>
                  <a:outerShdw blurRad="25400" dist="25400" dir="8100000" algn="ctr" rotWithShape="0">
                    <a:schemeClr val="tx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叶根友毛笔行书2.0版" panose="02010601030101010101" charset="-122"/>
                <a:sym typeface="+mn-ea"/>
              </a:rPr>
              <a:t>建设具有鲜明财经特色的</a:t>
            </a:r>
            <a:br>
              <a:rPr sz="3500">
                <a:solidFill>
                  <a:schemeClr val="bg1"/>
                </a:solidFill>
                <a:effectLst>
                  <a:outerShdw blurRad="25400" dist="25400" dir="8100000" algn="ctr" rotWithShape="0">
                    <a:schemeClr val="tx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叶根友毛笔行书2.0版" panose="02010601030101010101" charset="-122"/>
                <a:sym typeface="+mn-ea"/>
              </a:rPr>
            </a:br>
            <a:r>
              <a:rPr sz="3500">
                <a:solidFill>
                  <a:schemeClr val="bg1"/>
                </a:solidFill>
                <a:effectLst>
                  <a:outerShdw blurRad="25400" dist="25400" dir="8100000" algn="ctr" rotWithShape="0">
                    <a:schemeClr val="tx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叶根友毛笔行书2.0版" panose="02010601030101010101" charset="-122"/>
                <a:sym typeface="+mn-ea"/>
              </a:rPr>
              <a:t>世界一流商学院</a:t>
            </a:r>
            <a:endParaRPr sz="3500">
              <a:solidFill>
                <a:schemeClr val="bg1"/>
              </a:solidFill>
              <a:effectLst>
                <a:outerShdw blurRad="25400" dist="25400" dir="8100000" algn="ctr" rotWithShape="0">
                  <a:schemeClr val="tx1">
                    <a:alpha val="1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叶根友毛笔行书2.0版" panose="02010601030101010101" charset="-122"/>
              <a:sym typeface="+mn-ea"/>
            </a:endParaRPr>
          </a:p>
        </p:txBody>
      </p:sp>
      <p:pic>
        <p:nvPicPr>
          <p:cNvPr id="4" name="图片 3" descr="cob logo-whit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05545" y="303530"/>
            <a:ext cx="3048000" cy="1059180"/>
          </a:xfrm>
          <a:prstGeom prst="rect">
            <a:avLst/>
          </a:prstGeom>
        </p:spPr>
      </p:pic>
      <p:pic>
        <p:nvPicPr>
          <p:cNvPr id="3" name="图片 2" descr="上海财经大学商学院rev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5605" y="5742305"/>
            <a:ext cx="789305" cy="7893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12" grpId="0" bldLvl="0" animBg="1"/>
      <p:bldP spid="13" grpId="0" bldLvl="0" animBg="1"/>
      <p:bldP spid="2" grpId="0" bldLvl="0" animBg="1"/>
      <p:bldP spid="11" grpId="0" bldLvl="0" animBg="1"/>
      <p:bldP spid="19" grpId="0" bldLvl="0" animBg="1"/>
      <p:bldP spid="39" grpId="0" bldLvl="0" animBg="1"/>
      <p:bldP spid="1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hopfield and geoffrey hinton awarded 2024 nobel prize in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8" y="1151923"/>
            <a:ext cx="4543610" cy="45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513" y="1151924"/>
            <a:ext cx="6845549" cy="45541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Prompt </a:t>
            </a:r>
            <a:r>
              <a:rPr lang="zh-CN" altLang="en-US" dirty="0"/>
              <a:t>提示词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Prompt Engineering </a:t>
            </a:r>
            <a:r>
              <a:rPr lang="zh-CN" altLang="en-US" dirty="0"/>
              <a:t>提示词工程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153795" y="360680"/>
            <a:ext cx="8255248" cy="492760"/>
          </a:xfrm>
        </p:spPr>
        <p:txBody>
          <a:bodyPr/>
          <a:lstStyle/>
          <a:p>
            <a:r>
              <a:rPr lang="en-US" altLang="zh-CN" dirty="0"/>
              <a:t>What is Prompt and Prompt Engineering</a:t>
            </a:r>
            <a:endParaRPr lang="en-US" altLang="zh-CN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21" y="369206"/>
            <a:ext cx="8007265" cy="61195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5045" y="132522"/>
            <a:ext cx="9492531" cy="6149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330" y="1675273"/>
            <a:ext cx="7826418" cy="306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椭圆 7"/>
          <p:cNvSpPr/>
          <p:nvPr/>
        </p:nvSpPr>
        <p:spPr>
          <a:xfrm>
            <a:off x="6202018" y="4871302"/>
            <a:ext cx="940904" cy="45057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72140" y="564082"/>
            <a:ext cx="8057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/>
              <a:t>明天江浙沪的最大昼夜温差是多少？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1722786" y="2996001"/>
            <a:ext cx="8772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江浙沪明天的最大昼夜温差是多少？按以下步骤：</a:t>
            </a:r>
            <a:br>
              <a:rPr lang="en-US" altLang="zh-CN" sz="3200" dirty="0"/>
            </a:br>
            <a:r>
              <a:rPr lang="zh-CN" altLang="en-US" sz="3200" dirty="0"/>
              <a:t> </a:t>
            </a:r>
            <a:r>
              <a:rPr lang="en-US" altLang="zh-CN" sz="3200" dirty="0"/>
              <a:t>1. </a:t>
            </a:r>
            <a:r>
              <a:rPr lang="zh-CN" altLang="en-US" sz="3200" dirty="0"/>
              <a:t>列出该地区所有地级市列表 </a:t>
            </a:r>
            <a:br>
              <a:rPr lang="en-US" altLang="zh-CN" sz="3200" dirty="0"/>
            </a:br>
            <a:r>
              <a:rPr lang="en-US" altLang="zh-CN" sz="3200" dirty="0"/>
              <a:t>2. </a:t>
            </a:r>
            <a:r>
              <a:rPr lang="zh-CN" altLang="en-US" sz="3200" dirty="0"/>
              <a:t>查询以上每个地级市指定时间的最高气温和最低气温，并求出气温差 </a:t>
            </a:r>
            <a:br>
              <a:rPr lang="en-US" altLang="zh-CN" sz="3200" dirty="0"/>
            </a:br>
            <a:r>
              <a:rPr lang="en-US" altLang="zh-CN" sz="3200" dirty="0"/>
              <a:t>3. </a:t>
            </a:r>
            <a:r>
              <a:rPr lang="zh-CN" altLang="en-US" sz="3200" dirty="0"/>
              <a:t>找出最大温差的地级市</a:t>
            </a:r>
            <a:endParaRPr lang="zh-CN" altLang="en-US" sz="3200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2482" r="28078"/>
          <a:stretch>
            <a:fillRect/>
          </a:stretch>
        </p:blipFill>
        <p:spPr>
          <a:xfrm>
            <a:off x="443809" y="2464904"/>
            <a:ext cx="5108851" cy="38779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3026" y="477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7735"/>
          <a:stretch>
            <a:fillRect/>
          </a:stretch>
        </p:blipFill>
        <p:spPr>
          <a:xfrm>
            <a:off x="1090337" y="132522"/>
            <a:ext cx="10011326" cy="19878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623931"/>
            <a:ext cx="529343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/>
              <a:t>提示</a:t>
            </a:r>
            <a:r>
              <a:rPr lang="en-US" altLang="zh-CN" sz="3200" dirty="0"/>
              <a:t>Prompt</a:t>
            </a:r>
            <a:r>
              <a:rPr lang="zh-CN" altLang="en-US" sz="3200" dirty="0"/>
              <a:t>的组成：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Instruction: </a:t>
            </a:r>
            <a:r>
              <a:rPr lang="zh-CN" altLang="en-US" sz="3200" dirty="0"/>
              <a:t>指令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Task context</a:t>
            </a:r>
            <a:r>
              <a:rPr lang="zh-CN" altLang="en-US" sz="3200" dirty="0"/>
              <a:t>：任务情景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Input data</a:t>
            </a:r>
            <a:r>
              <a:rPr lang="zh-CN" altLang="en-US" sz="3200" dirty="0"/>
              <a:t>：输入数据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Output indicator</a:t>
            </a:r>
            <a:r>
              <a:rPr lang="zh-CN" altLang="en-US" sz="3200" dirty="0"/>
              <a:t>：输出指标</a:t>
            </a:r>
            <a:endParaRPr lang="zh-CN" alt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“对作家的作品风格进行描述。我是一名文学专业本科生，需要做一些</a:t>
            </a:r>
            <a:r>
              <a:rPr lang="en-US" altLang="zh-CN" dirty="0"/>
              <a:t>ppt</a:t>
            </a:r>
            <a:r>
              <a:rPr lang="zh-CN" altLang="en-US" dirty="0"/>
              <a:t>来展示</a:t>
            </a:r>
            <a:r>
              <a:rPr lang="en-US" altLang="zh-CN" dirty="0"/>
              <a:t>20</a:t>
            </a:r>
            <a:r>
              <a:rPr lang="zh-CN" altLang="en-US" dirty="0"/>
              <a:t>世纪中国著名作家的写作风格、特点和影响。我每给你一个作家的名字，你要用</a:t>
            </a:r>
            <a:r>
              <a:rPr lang="en-US" altLang="zh-CN" dirty="0"/>
              <a:t>4-5</a:t>
            </a:r>
            <a:r>
              <a:rPr lang="zh-CN" altLang="en-US" dirty="0"/>
              <a:t>个要点来描述，每个要点不超过</a:t>
            </a:r>
            <a:r>
              <a:rPr lang="en-US" altLang="zh-CN" dirty="0"/>
              <a:t>50</a:t>
            </a:r>
            <a:r>
              <a:rPr lang="zh-CN" altLang="en-US" dirty="0"/>
              <a:t>个字。”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一个更好的</a:t>
            </a:r>
            <a:r>
              <a:rPr lang="en-US" altLang="zh-CN" dirty="0"/>
              <a:t>Prompt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449281" y="3429000"/>
            <a:ext cx="529343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/>
              <a:t>提示</a:t>
            </a:r>
            <a:r>
              <a:rPr lang="en-US" altLang="zh-CN" sz="3200" dirty="0"/>
              <a:t>Prompt</a:t>
            </a:r>
            <a:r>
              <a:rPr lang="zh-CN" altLang="en-US" sz="3200" dirty="0"/>
              <a:t>的组成：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Instruction: </a:t>
            </a:r>
            <a:r>
              <a:rPr lang="zh-CN" altLang="en-US" sz="3200" dirty="0"/>
              <a:t>指令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Task context</a:t>
            </a:r>
            <a:r>
              <a:rPr lang="zh-CN" altLang="en-US" sz="3200" dirty="0"/>
              <a:t>：任务情景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Input data</a:t>
            </a:r>
            <a:r>
              <a:rPr lang="zh-CN" altLang="en-US" sz="3200" dirty="0"/>
              <a:t>：输入数据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Output indicator</a:t>
            </a:r>
            <a:r>
              <a:rPr lang="zh-CN" altLang="en-US" sz="3200" dirty="0"/>
              <a:t>：输出指标</a:t>
            </a:r>
            <a:endParaRPr lang="zh-CN" alt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287" y="1166841"/>
            <a:ext cx="11562521" cy="45243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from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openai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import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OpenAI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client = OpenAI(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api_key=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“</a:t>
            </a:r>
            <a:r>
              <a:rPr lang="zh-CN" altLang="en-US" dirty="0">
                <a:solidFill>
                  <a:srgbClr val="6A8759"/>
                </a:solidFill>
                <a:latin typeface="Arial Unicode MS"/>
                <a:ea typeface="JetBrains Mono"/>
              </a:rPr>
              <a:t>！见微信群！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 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base_url=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"https://api.moonshot.cn/v1"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completion = client.chat.completions.create(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model=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"moonshot-v1-8k"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messages=[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{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"role"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: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"user"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"content"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: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"1+1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等于多少？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}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temperature=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0.1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print(completion.choices[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].message.content)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020416" y="85107"/>
            <a:ext cx="5140960" cy="338455"/>
          </a:xfrm>
        </p:spPr>
        <p:txBody>
          <a:bodyPr/>
          <a:lstStyle/>
          <a:p>
            <a:r>
              <a:rPr lang="zh-CN" altLang="en-US" dirty="0"/>
              <a:t>更为复杂的批量化任务</a:t>
            </a:r>
            <a:endParaRPr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4642" y="884743"/>
            <a:ext cx="9939132" cy="547842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from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openai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import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OpenAI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client = OpenAI(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api_key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 “</a:t>
            </a:r>
            <a:r>
              <a:rPr lang="zh-CN" altLang="en-US" sz="1400" dirty="0">
                <a:solidFill>
                  <a:srgbClr val="6A8759"/>
                </a:solidFill>
                <a:latin typeface="Arial Unicode MS"/>
                <a:ea typeface="JetBrains Mono"/>
              </a:rPr>
              <a:t>！见微信群！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latin typeface="Arial Unicode MS"/>
              <a:ea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base_url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"https://api.moonshot.cn/v1"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def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  <a:ea typeface="JetBrains Mono"/>
              </a:rPr>
              <a:t>task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(prompt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model=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"moonshot-v1-8k"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):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messages = [{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"role"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: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"user"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"content"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: prompt}]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response = client.chat.completions.create(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model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 model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messages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 messages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response.choices[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].message.content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prompt =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对作家的作品风格进行描述。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\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我是一名文学专业本科生，需要做一些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ppt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来展示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20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世纪中国著名作家的写作风格、特点和影响。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\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我每给你一个作家的名字，你要用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4-5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个要点来描述，每个要点不超过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50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个字，并列出他的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5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篇代表作。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author = [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鲁迅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胡适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金庸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古龙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莫言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冰心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]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in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range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6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):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print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作家名：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 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author[i])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prompt_input = prompt+author[i]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print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(task(prompt_input))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你是一家基金公司的实习生，你每天的任务是要在股市闭市后对</a:t>
            </a:r>
            <a:r>
              <a:rPr lang="en-US" altLang="zh-CN" dirty="0"/>
              <a:t>200(5)</a:t>
            </a:r>
            <a:r>
              <a:rPr lang="zh-CN" altLang="en-US" dirty="0"/>
              <a:t>家旗下投资的上市公司今日的股市表现进行简单的报告，每家公司的报告不少于</a:t>
            </a:r>
            <a:r>
              <a:rPr lang="en-US" altLang="zh-CN" dirty="0"/>
              <a:t>200</a:t>
            </a:r>
            <a:r>
              <a:rPr lang="zh-CN" altLang="en-US" dirty="0"/>
              <a:t>个字。以下是这些公司的股票代码及公司名。</a:t>
            </a:r>
            <a:endParaRPr lang="en-US" altLang="zh-CN" dirty="0"/>
          </a:p>
          <a:p>
            <a:r>
              <a:rPr lang="en-US" altLang="zh-CN" dirty="0"/>
              <a:t>601318</a:t>
            </a:r>
            <a:r>
              <a:rPr lang="zh-CN" altLang="en-US" dirty="0"/>
              <a:t>中国平安</a:t>
            </a:r>
            <a:endParaRPr lang="en-US" altLang="zh-CN" dirty="0"/>
          </a:p>
          <a:p>
            <a:r>
              <a:rPr lang="en-US" altLang="zh-CN" dirty="0"/>
              <a:t>600519</a:t>
            </a:r>
            <a:r>
              <a:rPr lang="zh-CN" altLang="en-US" dirty="0"/>
              <a:t>贵州茅台</a:t>
            </a:r>
            <a:endParaRPr lang="en-US" altLang="zh-CN" dirty="0"/>
          </a:p>
          <a:p>
            <a:r>
              <a:rPr lang="en-US" altLang="zh-CN" dirty="0"/>
              <a:t>300750</a:t>
            </a:r>
            <a:r>
              <a:rPr lang="zh-CN" altLang="en-US" dirty="0"/>
              <a:t>宁德时代</a:t>
            </a:r>
            <a:endParaRPr lang="en-US" altLang="zh-CN" dirty="0"/>
          </a:p>
          <a:p>
            <a:r>
              <a:rPr lang="en-US" altLang="zh-CN" dirty="0"/>
              <a:t>002594</a:t>
            </a:r>
            <a:r>
              <a:rPr lang="zh-CN" altLang="en-US" dirty="0"/>
              <a:t>比亚迪</a:t>
            </a:r>
            <a:endParaRPr lang="en-US" altLang="zh-CN" dirty="0"/>
          </a:p>
          <a:p>
            <a:r>
              <a:rPr lang="en-US" altLang="zh-CN" dirty="0"/>
              <a:t>000725</a:t>
            </a:r>
            <a:r>
              <a:rPr lang="zh-CN" altLang="en-US" dirty="0"/>
              <a:t>京东方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……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2501" y="1487328"/>
            <a:ext cx="6835732" cy="2636748"/>
          </a:xfrm>
          <a:prstGeom prst="rect">
            <a:avLst/>
          </a:prstGeom>
        </p:spPr>
      </p:pic>
      <p:pic>
        <p:nvPicPr>
          <p:cNvPr id="6" name="Picture 4" descr="nobel prize in chemistry 2024: David Baker, Demis Hassabis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9" y="1156470"/>
            <a:ext cx="4387481" cy="32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06" y="2908033"/>
            <a:ext cx="5557110" cy="1307465"/>
          </a:xfrm>
        </p:spPr>
        <p:txBody>
          <a:bodyPr/>
          <a:lstStyle/>
          <a:p>
            <a:r>
              <a:rPr lang="en-US" altLang="zh-CN" dirty="0"/>
              <a:t>Prompt Engineering</a:t>
            </a:r>
            <a:br>
              <a:rPr lang="en-US" altLang="zh-CN" dirty="0"/>
            </a:br>
            <a:r>
              <a:rPr lang="zh-CN" altLang="en-US" dirty="0"/>
              <a:t>提示词工程</a:t>
            </a:r>
            <a:endParaRPr lang="en-SG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人工智能</a:t>
            </a:r>
            <a:r>
              <a:rPr lang="en-US" altLang="zh-CN" dirty="0"/>
              <a:t>or</a:t>
            </a:r>
            <a:r>
              <a:rPr lang="zh-CN" altLang="en-US" dirty="0"/>
              <a:t>人工智障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643781" y="1786295"/>
            <a:ext cx="7301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我比我的学生平均大</a:t>
            </a:r>
            <a:r>
              <a:rPr lang="en-US" altLang="zh-CN" sz="3200" dirty="0"/>
              <a:t>15</a:t>
            </a:r>
            <a:r>
              <a:rPr lang="zh-CN" altLang="en-US" sz="3200" dirty="0"/>
              <a:t>岁。我</a:t>
            </a:r>
            <a:r>
              <a:rPr lang="en-US" altLang="zh-CN" sz="3200" dirty="0"/>
              <a:t>16</a:t>
            </a:r>
            <a:r>
              <a:rPr lang="zh-CN" altLang="en-US" sz="3200" dirty="0"/>
              <a:t>岁的时候，我比我的学生平均大几岁？</a:t>
            </a:r>
            <a:endParaRPr lang="zh-CN" altLang="en-US" sz="3200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人工智能</a:t>
            </a:r>
            <a:r>
              <a:rPr lang="en-US" altLang="zh-CN" dirty="0"/>
              <a:t>or</a:t>
            </a:r>
            <a:r>
              <a:rPr lang="zh-CN" altLang="en-US" dirty="0"/>
              <a:t>人工智障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7026" y="1054762"/>
            <a:ext cx="8957947" cy="54425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111" y="701503"/>
            <a:ext cx="9099601" cy="6139932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664766" y="1192695"/>
            <a:ext cx="3856382" cy="38431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904" y="637668"/>
            <a:ext cx="10915287" cy="5946071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10084905" y="3922642"/>
            <a:ext cx="1188191" cy="3843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887" y="509022"/>
            <a:ext cx="10060399" cy="55869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872" y="152195"/>
            <a:ext cx="8167467" cy="5269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32" y="5533407"/>
            <a:ext cx="7277220" cy="9444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u5byqsov">
      <a:majorFont>
        <a:latin typeface="字魂36号-正文宋楷"/>
        <a:ea typeface="字魂36号-正文宋楷"/>
        <a:cs typeface=""/>
      </a:majorFont>
      <a:minorFont>
        <a:latin typeface="字魂36号-正文宋楷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WPS 演示</Application>
  <PresentationFormat>宽屏</PresentationFormat>
  <Paragraphs>53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Geometr415 Blk BT</vt:lpstr>
      <vt:lpstr>Yu Gothic UI Semibold</vt:lpstr>
      <vt:lpstr>叶根友毛笔行书2.0版</vt:lpstr>
      <vt:lpstr>Arial Unicode MS</vt:lpstr>
      <vt:lpstr>JetBrains Mono</vt:lpstr>
      <vt:lpstr>MS Gothic</vt:lpstr>
      <vt:lpstr>字魂36号-正文宋楷</vt:lpstr>
      <vt:lpstr>Arial Unicode MS</vt:lpstr>
      <vt:lpstr>等线</vt:lpstr>
      <vt:lpstr>Segoe Print</vt:lpstr>
      <vt:lpstr>包图主题2</vt:lpstr>
      <vt:lpstr>PowerPoint 演示文稿</vt:lpstr>
      <vt:lpstr>PowerPoint 演示文稿</vt:lpstr>
      <vt:lpstr>Prompt Engineering 提示词工程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前情回顾</dc:title>
  <dc:creator>ZHENG Lei</dc:creator>
  <cp:lastModifiedBy>梁珍妮</cp:lastModifiedBy>
  <cp:revision>809</cp:revision>
  <dcterms:created xsi:type="dcterms:W3CDTF">2021-04-21T14:35:00Z</dcterms:created>
  <dcterms:modified xsi:type="dcterms:W3CDTF">2025-10-28T00:43:20Z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0FD5CDFB29F84DEB8EEC3CFCB235C793_13</vt:lpwstr>
  </property>
  <property fmtid="{D5CDD505-2E9C-101B-9397-08002B2CF9AE}" pid="3" name="KSOProductBuildVer">
    <vt:lpwstr>2052-12.1.0.23125</vt:lpwstr>
  </property>
</Properties>
</file>