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9" r:id="rId2"/>
    <p:sldId id="319" r:id="rId3"/>
    <p:sldId id="310" r:id="rId4"/>
    <p:sldId id="311" r:id="rId5"/>
    <p:sldId id="312" r:id="rId6"/>
    <p:sldId id="320" r:id="rId7"/>
    <p:sldId id="315" r:id="rId8"/>
    <p:sldId id="321" r:id="rId9"/>
    <p:sldId id="322" r:id="rId10"/>
    <p:sldId id="313" r:id="rId11"/>
    <p:sldId id="314" r:id="rId12"/>
    <p:sldId id="316" r:id="rId13"/>
    <p:sldId id="317" r:id="rId14"/>
    <p:sldId id="318" r:id="rId15"/>
    <p:sldId id="323" r:id="rId16"/>
    <p:sldId id="324" r:id="rId17"/>
    <p:sldId id="325" r:id="rId18"/>
    <p:sldId id="326" r:id="rId19"/>
    <p:sldId id="327" r:id="rId20"/>
    <p:sldId id="328" r:id="rId21"/>
    <p:sldId id="329" r:id="rId22"/>
    <p:sldId id="330" r:id="rId23"/>
    <p:sldId id="332" r:id="rId24"/>
    <p:sldId id="333" r:id="rId25"/>
    <p:sldId id="334" r:id="rId26"/>
    <p:sldId id="335" r:id="rId27"/>
    <p:sldId id="336" r:id="rId28"/>
    <p:sldId id="337" r:id="rId29"/>
    <p:sldId id="331" r:id="rId30"/>
    <p:sldId id="294"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363A"/>
    <a:srgbClr val="CC3300"/>
    <a:srgbClr val="990000"/>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4" y="273"/>
      </p:cViewPr>
      <p:guideLst/>
    </p:cSldViewPr>
  </p:slideViewPr>
  <p:notesTextViewPr>
    <p:cViewPr>
      <p:scale>
        <a:sx n="1" d="1"/>
        <a:sy n="1" d="1"/>
      </p:scale>
      <p:origin x="0" y="0"/>
    </p:cViewPr>
  </p:notesTextViewPr>
  <p:notesViewPr>
    <p:cSldViewPr snapToGrid="0">
      <p:cViewPr varScale="1">
        <p:scale>
          <a:sx n="98" d="100"/>
          <a:sy n="98" d="100"/>
        </p:scale>
        <p:origin x="301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77565-4B8A-4B74-A96E-E18DA8C39488}" type="datetimeFigureOut">
              <a:rPr lang="zh-CN" altLang="en-US" smtClean="0"/>
              <a:t>2025/9/27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8F5307-FEE5-4E24-ADD0-A2FC704A2E88}" type="slidenum">
              <a:rPr lang="zh-CN" altLang="en-US" smtClean="0"/>
              <a:t>‹#›</a:t>
            </a:fld>
            <a:endParaRPr lang="zh-CN" altLang="en-US"/>
          </a:p>
        </p:txBody>
      </p:sp>
    </p:spTree>
    <p:extLst>
      <p:ext uri="{BB962C8B-B14F-4D97-AF65-F5344CB8AC3E}">
        <p14:creationId xmlns:p14="http://schemas.microsoft.com/office/powerpoint/2010/main" val="90345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9DCCF-E9F9-4F40-B9E3-539DD6AF1E4A}" type="datetimeFigureOut">
              <a:rPr lang="zh-CN" altLang="en-US" smtClean="0"/>
              <a:t>2025/9/27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6A7DB-EB16-468C-96CF-04900AC9F74F}" type="slidenum">
              <a:rPr lang="zh-CN" altLang="en-US" smtClean="0"/>
              <a:t>‹#›</a:t>
            </a:fld>
            <a:endParaRPr lang="zh-CN" altLang="en-US"/>
          </a:p>
        </p:txBody>
      </p:sp>
    </p:spTree>
    <p:extLst>
      <p:ext uri="{BB962C8B-B14F-4D97-AF65-F5344CB8AC3E}">
        <p14:creationId xmlns:p14="http://schemas.microsoft.com/office/powerpoint/2010/main" val="157337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6778765-80AB-4232-8B24-10519C1517F1}" type="datetimeFigureOut">
              <a:rPr lang="zh-CN" altLang="en-US" smtClean="0"/>
              <a:t>2025/9/27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CBEEDB-AC50-479F-9C8D-98D693D49331}" type="slidenum">
              <a:rPr lang="zh-CN" altLang="en-US" smtClean="0"/>
              <a:t>‹#›</a:t>
            </a:fld>
            <a:endParaRPr lang="zh-CN" altLang="en-US"/>
          </a:p>
        </p:txBody>
      </p:sp>
      <p:sp>
        <p:nvSpPr>
          <p:cNvPr id="7" name="矩形 6"/>
          <p:cNvSpPr/>
          <p:nvPr userDrawn="1"/>
        </p:nvSpPr>
        <p:spPr>
          <a:xfrm>
            <a:off x="-3" y="2096587"/>
            <a:ext cx="12215444" cy="3027970"/>
          </a:xfrm>
          <a:prstGeom prst="rect">
            <a:avLst/>
          </a:prstGeom>
          <a:solidFill>
            <a:srgbClr val="A6363A"/>
          </a:solidFill>
          <a:ln w="12700" cap="flat" cmpd="sng" algn="ctr">
            <a:solidFill>
              <a:srgbClr val="A6363A"/>
            </a:solid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9" name="直接连接符 8"/>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0" name="直接连接符 9"/>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1" name="文本框 10"/>
          <p:cNvSpPr txBox="1"/>
          <p:nvPr userDrawn="1"/>
        </p:nvSpPr>
        <p:spPr>
          <a:xfrm>
            <a:off x="5108713" y="532602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pic>
        <p:nvPicPr>
          <p:cNvPr id="16" name="图片 15"/>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30901" b="31268"/>
          <a:stretch>
            <a:fillRect/>
          </a:stretch>
        </p:blipFill>
        <p:spPr>
          <a:xfrm>
            <a:off x="8917725" y="159243"/>
            <a:ext cx="3669642" cy="871141"/>
          </a:xfrm>
          <a:prstGeom prst="rect">
            <a:avLst/>
          </a:prstGeom>
        </p:spPr>
      </p:pic>
    </p:spTree>
    <p:extLst>
      <p:ext uri="{BB962C8B-B14F-4D97-AF65-F5344CB8AC3E}">
        <p14:creationId xmlns:p14="http://schemas.microsoft.com/office/powerpoint/2010/main" val="215488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2" name="标题 1"/>
          <p:cNvSpPr>
            <a:spLocks noGrp="1"/>
          </p:cNvSpPr>
          <p:nvPr>
            <p:ph type="title"/>
          </p:nvPr>
        </p:nvSpPr>
        <p:spPr>
          <a:xfrm>
            <a:off x="566057" y="-1"/>
            <a:ext cx="11033759" cy="980001"/>
          </a:xfrm>
        </p:spPr>
        <p:txBody>
          <a:bodyPr>
            <a:normAutofit/>
          </a:bodyPr>
          <a:lstStyle>
            <a:lvl1pPr>
              <a:lnSpc>
                <a:spcPct val="100000"/>
              </a:lnSpc>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553816" y="1210194"/>
            <a:ext cx="11045999" cy="5000082"/>
          </a:xfrm>
        </p:spPr>
        <p:txBody>
          <a:bodyPr>
            <a:noAutofit/>
          </a:bodyPr>
          <a:lstStyle>
            <a:lvl1pPr>
              <a:lnSpc>
                <a:spcPct val="120000"/>
              </a:lnSpc>
              <a:spcBef>
                <a:spcPts val="0"/>
              </a:spcBef>
              <a:defRPr>
                <a:latin typeface="微软雅黑" panose="020B0503020204020204" pitchFamily="34" charset="-122"/>
                <a:ea typeface="微软雅黑" panose="020B0503020204020204" pitchFamily="34" charset="-122"/>
              </a:defRPr>
            </a:lvl1pPr>
            <a:lvl2pPr>
              <a:lnSpc>
                <a:spcPct val="120000"/>
              </a:lnSpc>
              <a:spcBef>
                <a:spcPts val="0"/>
              </a:spcBef>
              <a:defRPr>
                <a:latin typeface="宋体" panose="02010600030101010101" pitchFamily="2" charset="-122"/>
                <a:ea typeface="宋体" panose="02010600030101010101" pitchFamily="2" charset="-122"/>
              </a:defRPr>
            </a:lvl2pPr>
            <a:lvl3pPr>
              <a:lnSpc>
                <a:spcPct val="120000"/>
              </a:lnSpc>
              <a:spcBef>
                <a:spcPts val="0"/>
              </a:spcBef>
              <a:defRPr>
                <a:latin typeface="宋体" panose="02010600030101010101" pitchFamily="2" charset="-122"/>
                <a:ea typeface="宋体" panose="02010600030101010101" pitchFamily="2" charset="-122"/>
              </a:defRPr>
            </a:lvl3pPr>
            <a:lvl4pPr>
              <a:lnSpc>
                <a:spcPct val="120000"/>
              </a:lnSpc>
              <a:spcBef>
                <a:spcPts val="0"/>
              </a:spcBef>
              <a:defRPr>
                <a:latin typeface="宋体" panose="02010600030101010101" pitchFamily="2" charset="-122"/>
                <a:ea typeface="宋体" panose="02010600030101010101" pitchFamily="2" charset="-122"/>
              </a:defRPr>
            </a:lvl4pPr>
            <a:lvl5pPr>
              <a:lnSpc>
                <a:spcPct val="120000"/>
              </a:lnSpc>
              <a:spcBef>
                <a:spcPts val="0"/>
              </a:spcBef>
              <a:defRPr>
                <a:latin typeface="宋体" panose="02010600030101010101" pitchFamily="2" charset="-122"/>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3077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98940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33473" b="33473"/>
          <a:stretch>
            <a:fillRect/>
          </a:stretch>
        </p:blipFill>
        <p:spPr bwMode="auto">
          <a:xfrm>
            <a:off x="0" y="1523661"/>
            <a:ext cx="12215443" cy="302342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4704" y="1523663"/>
            <a:ext cx="12215444" cy="3027970"/>
          </a:xfrm>
          <a:prstGeom prst="rect">
            <a:avLst/>
          </a:prstGeom>
          <a:solidFill>
            <a:srgbClr val="961318">
              <a:alpha val="85000"/>
            </a:srgbClr>
          </a:solidFill>
          <a:ln w="12700" cap="flat" cmpd="sng" algn="ctr">
            <a:no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11" name="直接连接符 10"/>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2" name="直接连接符 11"/>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3" name="Rectangle 9"/>
          <p:cNvSpPr/>
          <p:nvPr userDrawn="1"/>
        </p:nvSpPr>
        <p:spPr>
          <a:xfrm>
            <a:off x="-17582" y="2438208"/>
            <a:ext cx="12215443" cy="1198880"/>
          </a:xfrm>
          <a:prstGeom prst="rect">
            <a:avLst/>
          </a:prstGeom>
        </p:spPr>
        <p:txBody>
          <a:bodyPr wrap="square">
            <a:spAutoFit/>
          </a:bodyPr>
          <a:lstStyle/>
          <a:p>
            <a:pPr algn="ctr"/>
            <a:r>
              <a:rPr lang="zh-CN" altLang="en-US" sz="7200" b="1" dirty="0">
                <a:solidFill>
                  <a:prstClr val="white"/>
                </a:solidFill>
                <a:latin typeface="微软雅黑" panose="020B0503020204020204" charset="-122"/>
                <a:ea typeface="微软雅黑" panose="020B0503020204020204" charset="-122"/>
                <a:cs typeface="阿里巴巴普惠体 B" panose="00020600040101010101" pitchFamily="18" charset="-122"/>
              </a:rPr>
              <a:t>  谢谢！</a:t>
            </a:r>
          </a:p>
        </p:txBody>
      </p:sp>
      <p:sp>
        <p:nvSpPr>
          <p:cNvPr id="15" name="文本框 14"/>
          <p:cNvSpPr txBox="1"/>
          <p:nvPr userDrawn="1">
            <p:custDataLst>
              <p:tags r:id="rId1"/>
            </p:custDataLst>
          </p:nvPr>
        </p:nvSpPr>
        <p:spPr>
          <a:xfrm>
            <a:off x="5059183" y="534507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spTree>
    <p:extLst>
      <p:ext uri="{BB962C8B-B14F-4D97-AF65-F5344CB8AC3E}">
        <p14:creationId xmlns:p14="http://schemas.microsoft.com/office/powerpoint/2010/main" val="3144516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FCAA5-AFE0-419C-A976-F5F96F934A53}" type="datetimeFigureOut">
              <a:rPr lang="zh-CN" altLang="en-US" smtClean="0"/>
              <a:t>2025/9/27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650822893"/>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2"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s://software.shufe.edu.cn/Home/Index#9&amp;10"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ufe.libguides.com/az.php"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894332" y="1039661"/>
            <a:ext cx="8403336" cy="646331"/>
          </a:xfrm>
          <a:prstGeom prst="rect">
            <a:avLst/>
          </a:prstGeom>
        </p:spPr>
        <p:txBody>
          <a:bodyPr wrap="square">
            <a:spAutoFit/>
          </a:bodyPr>
          <a:lstStyle/>
          <a:p>
            <a:pPr algn="ctr"/>
            <a:r>
              <a:rPr lang="en-US" altLang="zh-CN" sz="3600" dirty="0">
                <a:latin typeface="Times New Roman" panose="02020603050405020304" pitchFamily="18" charset="0"/>
                <a:ea typeface="隶书" panose="02010509060101010101" pitchFamily="49" charset="-122"/>
                <a:cs typeface="Times New Roman" panose="02020603050405020304" pitchFamily="18" charset="0"/>
              </a:rPr>
              <a:t>《</a:t>
            </a:r>
            <a:r>
              <a:rPr lang="en-US" altLang="zh-CN" sz="3600" dirty="0" err="1">
                <a:latin typeface="Times New Roman" panose="02020603050405020304" pitchFamily="18" charset="0"/>
                <a:ea typeface="隶书" panose="02010509060101010101" pitchFamily="49" charset="-122"/>
                <a:cs typeface="Times New Roman" panose="02020603050405020304" pitchFamily="18" charset="0"/>
              </a:rPr>
              <a:t>SAS&amp;Stata</a:t>
            </a:r>
            <a:r>
              <a:rPr lang="zh-CN" altLang="en-US" sz="3600" dirty="0">
                <a:latin typeface="隶书" panose="02010509060101010101" pitchFamily="49" charset="-122"/>
                <a:ea typeface="隶书" panose="02010509060101010101" pitchFamily="49" charset="-122"/>
              </a:rPr>
              <a:t>在会计与金融研究中的运用</a:t>
            </a:r>
            <a:r>
              <a:rPr lang="en-US" altLang="zh-CN" sz="3600" dirty="0">
                <a:latin typeface="隶书" panose="02010509060101010101" pitchFamily="49" charset="-122"/>
                <a:ea typeface="隶书" panose="02010509060101010101" pitchFamily="49" charset="-122"/>
              </a:rPr>
              <a:t>》</a:t>
            </a:r>
            <a:endParaRPr lang="en-US" altLang="zh-CN" sz="3600" baseline="30000" dirty="0">
              <a:latin typeface="隶书" panose="02010509060101010101" pitchFamily="49" charset="-122"/>
              <a:ea typeface="隶书" panose="02010509060101010101" pitchFamily="49" charset="-122"/>
              <a:cs typeface="Times New Roman" panose="02020603050405020304" pitchFamily="18" charset="0"/>
            </a:endParaRPr>
          </a:p>
        </p:txBody>
      </p:sp>
      <p:sp>
        <p:nvSpPr>
          <p:cNvPr id="3" name="矩形 2"/>
          <p:cNvSpPr/>
          <p:nvPr/>
        </p:nvSpPr>
        <p:spPr>
          <a:xfrm>
            <a:off x="1585791" y="3522630"/>
            <a:ext cx="9020418" cy="707886"/>
          </a:xfrm>
          <a:prstGeom prst="rect">
            <a:avLst/>
          </a:prstGeom>
        </p:spPr>
        <p:txBody>
          <a:bodyPr wrap="none">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L1.1 </a:t>
            </a:r>
            <a:r>
              <a:rPr lang="zh-CN" altLang="en-US" sz="4000" dirty="0">
                <a:solidFill>
                  <a:schemeClr val="bg1"/>
                </a:solidFill>
                <a:latin typeface="微软雅黑" panose="020B0503020204020204" pitchFamily="34" charset="-122"/>
                <a:ea typeface="微软雅黑" panose="020B0503020204020204" pitchFamily="34" charset="-122"/>
              </a:rPr>
              <a:t>课程简介、计量软件及数据库介绍</a:t>
            </a:r>
          </a:p>
        </p:txBody>
      </p:sp>
      <p:sp>
        <p:nvSpPr>
          <p:cNvPr id="5" name="矩形 4">
            <a:extLst>
              <a:ext uri="{FF2B5EF4-FFF2-40B4-BE49-F238E27FC236}">
                <a16:creationId xmlns:a16="http://schemas.microsoft.com/office/drawing/2014/main" id="{91CCE96C-B34F-41DF-AF37-51C71A85DE7C}"/>
              </a:ext>
            </a:extLst>
          </p:cNvPr>
          <p:cNvSpPr/>
          <p:nvPr/>
        </p:nvSpPr>
        <p:spPr>
          <a:xfrm>
            <a:off x="2129387" y="2295886"/>
            <a:ext cx="7647030" cy="523220"/>
          </a:xfrm>
          <a:prstGeom prst="rect">
            <a:avLst/>
          </a:prstGeom>
        </p:spPr>
        <p:txBody>
          <a:bodyPr wrap="non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专题一 计量软件介绍与中国上市公司数据处理</a:t>
            </a:r>
          </a:p>
        </p:txBody>
      </p:sp>
    </p:spTree>
    <p:extLst>
      <p:ext uri="{BB962C8B-B14F-4D97-AF65-F5344CB8AC3E}">
        <p14:creationId xmlns:p14="http://schemas.microsoft.com/office/powerpoint/2010/main" val="26832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2F1F-16FA-4AC4-9E50-2C19ACB1A032}"/>
              </a:ext>
            </a:extLst>
          </p:cNvPr>
          <p:cNvSpPr txBox="1">
            <a:spLocks/>
          </p:cNvSpPr>
          <p:nvPr/>
        </p:nvSpPr>
        <p:spPr>
          <a:xfrm>
            <a:off x="593559" y="-16188"/>
            <a:ext cx="10948734"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latin typeface="Times New Roman" panose="02020603050405020304" pitchFamily="18" charset="0"/>
                <a:cs typeface="Times New Roman" panose="02020603050405020304" pitchFamily="18" charset="0"/>
              </a:rPr>
              <a:t>课程考核</a:t>
            </a:r>
          </a:p>
        </p:txBody>
      </p:sp>
      <p:sp>
        <p:nvSpPr>
          <p:cNvPr id="3" name="TextBox 9">
            <a:extLst>
              <a:ext uri="{FF2B5EF4-FFF2-40B4-BE49-F238E27FC236}">
                <a16:creationId xmlns:a16="http://schemas.microsoft.com/office/drawing/2014/main" id="{010A5B65-0C62-4905-A01F-DDF54EAB232F}"/>
              </a:ext>
            </a:extLst>
          </p:cNvPr>
          <p:cNvSpPr txBox="1"/>
          <p:nvPr/>
        </p:nvSpPr>
        <p:spPr>
          <a:xfrm>
            <a:off x="642355" y="1191913"/>
            <a:ext cx="10711445" cy="5078313"/>
          </a:xfrm>
          <a:prstGeom prst="rect">
            <a:avLst/>
          </a:prstGeom>
          <a:noFill/>
        </p:spPr>
        <p:txBody>
          <a:bodyPr wrap="square" rtlCol="0">
            <a:spAutoFit/>
          </a:bodyPr>
          <a:lstStyle/>
          <a:p>
            <a:pPr marL="0" lvl="1">
              <a:lnSpc>
                <a:spcPct val="150000"/>
              </a:lnSpc>
              <a:buFont typeface="Arial" panose="020B0604020202020204" pitchFamily="34" charset="0"/>
              <a:buChar char="•"/>
            </a:pPr>
            <a:r>
              <a:rPr lang="zh-CN" altLang="en-US" sz="2400" b="1" dirty="0">
                <a:latin typeface="Times New Roman" panose="02020603050405020304" pitchFamily="18" charset="0"/>
                <a:cs typeface="Times New Roman" panose="02020603050405020304" pitchFamily="18" charset="0"/>
              </a:rPr>
              <a:t>  平时成绩  </a:t>
            </a:r>
            <a:r>
              <a:rPr lang="en-US" altLang="zh-CN" sz="2400" b="1" dirty="0">
                <a:latin typeface="Times New Roman" panose="02020603050405020304" pitchFamily="18" charset="0"/>
                <a:cs typeface="Times New Roman" panose="02020603050405020304" pitchFamily="18" charset="0"/>
              </a:rPr>
              <a:t>30%</a:t>
            </a:r>
          </a:p>
          <a:p>
            <a:pPr lvl="1">
              <a:lnSpc>
                <a:spcPct val="150000"/>
              </a:lnSpc>
            </a:pPr>
            <a:r>
              <a:rPr lang="zh-CN" altLang="en-US" sz="2400" dirty="0">
                <a:latin typeface="Times New Roman" panose="02020603050405020304" pitchFamily="18" charset="0"/>
                <a:cs typeface="Times New Roman" panose="02020603050405020304" pitchFamily="18" charset="0"/>
              </a:rPr>
              <a:t>课堂出席；</a:t>
            </a:r>
            <a:endParaRPr lang="en-US" altLang="zh-CN" sz="2400" dirty="0">
              <a:latin typeface="Times New Roman" panose="02020603050405020304" pitchFamily="18" charset="0"/>
              <a:cs typeface="Times New Roman" panose="02020603050405020304" pitchFamily="18" charset="0"/>
            </a:endParaRPr>
          </a:p>
          <a:p>
            <a:pPr lvl="1">
              <a:lnSpc>
                <a:spcPct val="150000"/>
              </a:lnSpc>
            </a:pPr>
            <a:r>
              <a:rPr lang="zh-CN" altLang="en-US" sz="2400" dirty="0">
                <a:latin typeface="Times New Roman" panose="02020603050405020304" pitchFamily="18" charset="0"/>
                <a:cs typeface="Times New Roman" panose="02020603050405020304" pitchFamily="18" charset="0"/>
              </a:rPr>
              <a:t>课堂讨论与参与；</a:t>
            </a:r>
            <a:endParaRPr lang="en-US" altLang="zh-CN" sz="2400" dirty="0">
              <a:latin typeface="Times New Roman" panose="02020603050405020304" pitchFamily="18" charset="0"/>
              <a:cs typeface="Times New Roman" panose="02020603050405020304" pitchFamily="18" charset="0"/>
            </a:endParaRPr>
          </a:p>
          <a:p>
            <a:pPr lvl="1">
              <a:lnSpc>
                <a:spcPct val="150000"/>
              </a:lnSpc>
            </a:pPr>
            <a:r>
              <a:rPr lang="zh-CN" altLang="en-US" sz="2400" dirty="0">
                <a:latin typeface="Times New Roman" panose="02020603050405020304" pitchFamily="18" charset="0"/>
                <a:cs typeface="Times New Roman" panose="02020603050405020304" pitchFamily="18" charset="0"/>
              </a:rPr>
              <a:t>课堂作业（</a:t>
            </a:r>
            <a:r>
              <a:rPr lang="en-US" altLang="zh-CN" sz="2400" dirty="0">
                <a:latin typeface="Times New Roman" panose="02020603050405020304" pitchFamily="18" charset="0"/>
                <a:cs typeface="Times New Roman" panose="02020603050405020304" pitchFamily="18" charset="0"/>
              </a:rPr>
              <a:t>3-4</a:t>
            </a:r>
            <a:r>
              <a:rPr lang="zh-CN" altLang="en-US" sz="2400" dirty="0">
                <a:latin typeface="Times New Roman" panose="02020603050405020304" pitchFamily="18" charset="0"/>
                <a:cs typeface="Times New Roman" panose="02020603050405020304" pitchFamily="18" charset="0"/>
              </a:rPr>
              <a:t>次）；</a:t>
            </a:r>
            <a:endParaRPr lang="en-US" altLang="zh-CN" sz="2400" dirty="0">
              <a:latin typeface="Times New Roman" panose="02020603050405020304" pitchFamily="18" charset="0"/>
              <a:cs typeface="Times New Roman" panose="02020603050405020304" pitchFamily="18" charset="0"/>
            </a:endParaRPr>
          </a:p>
          <a:p>
            <a:pPr lvl="1">
              <a:lnSpc>
                <a:spcPct val="150000"/>
              </a:lnSpc>
            </a:pPr>
            <a:endParaRPr lang="en-US" altLang="zh-CN" sz="2400" dirty="0">
              <a:latin typeface="Times New Roman" panose="02020603050405020304" pitchFamily="18" charset="0"/>
              <a:cs typeface="Times New Roman" panose="02020603050405020304" pitchFamily="18" charset="0"/>
            </a:endParaRPr>
          </a:p>
          <a:p>
            <a:pPr marL="0" lvl="1">
              <a:lnSpc>
                <a:spcPct val="150000"/>
              </a:lnSpc>
              <a:buFont typeface="Arial" panose="020B0604020202020204" pitchFamily="34" charset="0"/>
              <a:buChar char="•"/>
            </a:pPr>
            <a:r>
              <a:rPr lang="zh-CN" altLang="en-US" sz="2400" b="1" dirty="0">
                <a:latin typeface="Times New Roman" panose="02020603050405020304" pitchFamily="18" charset="0"/>
                <a:cs typeface="Times New Roman" panose="02020603050405020304" pitchFamily="18" charset="0"/>
              </a:rPr>
              <a:t>  课程考核 </a:t>
            </a:r>
            <a:r>
              <a:rPr lang="en-US" altLang="zh-CN" sz="2400" b="1" dirty="0">
                <a:latin typeface="Times New Roman" panose="02020603050405020304" pitchFamily="18" charset="0"/>
                <a:cs typeface="Times New Roman" panose="02020603050405020304" pitchFamily="18" charset="0"/>
              </a:rPr>
              <a:t>70%</a:t>
            </a:r>
          </a:p>
          <a:p>
            <a:pPr lvl="1">
              <a:lnSpc>
                <a:spcPct val="150000"/>
              </a:lnSpc>
            </a:pPr>
            <a:r>
              <a:rPr lang="zh-CN" altLang="en-US" sz="2400" dirty="0">
                <a:latin typeface="Times New Roman" panose="02020603050405020304" pitchFamily="18" charset="0"/>
                <a:cs typeface="Times New Roman" panose="02020603050405020304" pitchFamily="18" charset="0"/>
              </a:rPr>
              <a:t>考核形式：</a:t>
            </a:r>
            <a:endParaRPr lang="en-US" altLang="zh-CN" sz="2400" dirty="0">
              <a:latin typeface="Times New Roman" panose="02020603050405020304" pitchFamily="18" charset="0"/>
              <a:cs typeface="Times New Roman" panose="02020603050405020304" pitchFamily="18" charset="0"/>
            </a:endParaRPr>
          </a:p>
          <a:p>
            <a:pPr lvl="1">
              <a:lnSpc>
                <a:spcPct val="150000"/>
              </a:lnSpc>
            </a:pP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基于自选研究问题进行研究设计、数据处理与初步实证检验。</a:t>
            </a:r>
            <a:endParaRPr lang="en-US" altLang="zh-CN" sz="2400" dirty="0">
              <a:latin typeface="Times New Roman" panose="02020603050405020304" pitchFamily="18" charset="0"/>
              <a:cs typeface="Times New Roman" panose="02020603050405020304" pitchFamily="18" charset="0"/>
            </a:endParaRPr>
          </a:p>
          <a:p>
            <a:pPr lvl="1">
              <a:lnSpc>
                <a:spcPct val="150000"/>
              </a:lnSpc>
            </a:pP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课程论文考核要求以学期末教师发布的“论文题目及评分标准”为准。</a:t>
            </a:r>
          </a:p>
        </p:txBody>
      </p:sp>
    </p:spTree>
    <p:extLst>
      <p:ext uri="{BB962C8B-B14F-4D97-AF65-F5344CB8AC3E}">
        <p14:creationId xmlns:p14="http://schemas.microsoft.com/office/powerpoint/2010/main" val="233896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A55A-C636-4A00-BC4D-39FFDA870AC0}"/>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3. </a:t>
            </a:r>
            <a:r>
              <a:rPr lang="zh-CN" altLang="en-US" sz="3200" b="1" dirty="0">
                <a:latin typeface="Times New Roman" panose="02020603050405020304" pitchFamily="18" charset="0"/>
                <a:cs typeface="Times New Roman" panose="02020603050405020304" pitchFamily="18" charset="0"/>
              </a:rPr>
              <a:t>计量软件介绍</a:t>
            </a:r>
            <a:endParaRPr lang="en-US" altLang="zh-CN" sz="32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7F1FFF20-D0D0-4963-A980-4BA8DCB269BF}"/>
              </a:ext>
            </a:extLst>
          </p:cNvPr>
          <p:cNvPicPr>
            <a:picLocks noChangeAspect="1"/>
          </p:cNvPicPr>
          <p:nvPr/>
        </p:nvPicPr>
        <p:blipFill>
          <a:blip r:embed="rId2"/>
          <a:stretch>
            <a:fillRect/>
          </a:stretch>
        </p:blipFill>
        <p:spPr>
          <a:xfrm>
            <a:off x="759640" y="1836988"/>
            <a:ext cx="4286250" cy="2857500"/>
          </a:xfrm>
          <a:prstGeom prst="rect">
            <a:avLst/>
          </a:prstGeom>
        </p:spPr>
      </p:pic>
      <p:pic>
        <p:nvPicPr>
          <p:cNvPr id="4" name="图片 3">
            <a:extLst>
              <a:ext uri="{FF2B5EF4-FFF2-40B4-BE49-F238E27FC236}">
                <a16:creationId xmlns:a16="http://schemas.microsoft.com/office/drawing/2014/main" id="{79A9B008-4DDA-4D4A-B197-DE5B57623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700" y="2005665"/>
            <a:ext cx="4032000" cy="2520146"/>
          </a:xfrm>
          <a:prstGeom prst="rect">
            <a:avLst/>
          </a:prstGeom>
        </p:spPr>
      </p:pic>
    </p:spTree>
    <p:extLst>
      <p:ext uri="{BB962C8B-B14F-4D97-AF65-F5344CB8AC3E}">
        <p14:creationId xmlns:p14="http://schemas.microsoft.com/office/powerpoint/2010/main" val="300742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DF73-9118-47F8-AA25-52AD9E976D02}"/>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(1) SAS</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软件</a:t>
            </a:r>
            <a:endParaRPr lang="en-US" altLang="zh-CN"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D8314E22-1E90-4F24-99F0-ED3E71677AB7}"/>
              </a:ext>
            </a:extLst>
          </p:cNvPr>
          <p:cNvSpPr txBox="1"/>
          <p:nvPr/>
        </p:nvSpPr>
        <p:spPr>
          <a:xfrm>
            <a:off x="774404" y="1365985"/>
            <a:ext cx="10388177" cy="4465325"/>
          </a:xfrm>
          <a:prstGeom prst="rect">
            <a:avLst/>
          </a:prstGeom>
          <a:noFill/>
        </p:spPr>
        <p:txBody>
          <a:bodyPr wrap="square" rtlCol="0">
            <a:spAutoFit/>
          </a:bodyPr>
          <a:lstStyle/>
          <a:p>
            <a:pPr>
              <a:lnSpc>
                <a:spcPct val="150000"/>
              </a:lnSpc>
            </a:pPr>
            <a:r>
              <a:rPr lang="en-US" altLang="zh-CN" sz="2400" dirty="0">
                <a:ea typeface="文鼎中隶简" panose="02010609010101010101" pitchFamily="49" charset="-122"/>
              </a:rPr>
              <a:t>         </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Statistical Analysis System</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），全球数百万人都在使用</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软件</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在超过</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134</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个国家里有</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6</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万多个软件安装点。</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（发音为“</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）既是一家公司，也是一款软件。</a:t>
            </a: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a:p>
            <a:pPr>
              <a:lnSpc>
                <a:spcPct val="150000"/>
              </a:lnSpc>
            </a:pP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         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产品：</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软件的起源可追溯到</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20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世纪</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70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年代，它起步于统计分析软件包。到</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20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世纪</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80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年代中期，</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已经扩展到图形、在线数据录入以及</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C</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语言编译器等领域。</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20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世纪</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90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年代，</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家族的产品已经发展到包括数据可视化、数据仓库管理以及万维网接口创建等工具。在</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21</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世纪，</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SAS</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相继设计研发了数据清洗、药物探索与开发、反洗钱等产品，并在不断扩充新的功能。</a:t>
            </a: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p:txBody>
      </p:sp>
    </p:spTree>
    <p:extLst>
      <p:ext uri="{BB962C8B-B14F-4D97-AF65-F5344CB8AC3E}">
        <p14:creationId xmlns:p14="http://schemas.microsoft.com/office/powerpoint/2010/main" val="313122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540A-8CC2-46D2-8859-6B94B83E78F0}"/>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SAS</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软件</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386F1BFC-F1F5-491B-9FE3-B651D96CA063}"/>
              </a:ext>
            </a:extLst>
          </p:cNvPr>
          <p:cNvPicPr>
            <a:picLocks noChangeAspect="1"/>
          </p:cNvPicPr>
          <p:nvPr/>
        </p:nvPicPr>
        <p:blipFill>
          <a:blip r:embed="rId2"/>
          <a:stretch>
            <a:fillRect/>
          </a:stretch>
        </p:blipFill>
        <p:spPr>
          <a:xfrm>
            <a:off x="401051" y="2007482"/>
            <a:ext cx="4286250" cy="2857500"/>
          </a:xfrm>
          <a:prstGeom prst="rect">
            <a:avLst/>
          </a:prstGeom>
        </p:spPr>
      </p:pic>
      <p:pic>
        <p:nvPicPr>
          <p:cNvPr id="4" name="图片 3">
            <a:extLst>
              <a:ext uri="{FF2B5EF4-FFF2-40B4-BE49-F238E27FC236}">
                <a16:creationId xmlns:a16="http://schemas.microsoft.com/office/drawing/2014/main" id="{B65B659B-DBE4-4D6C-84CA-27033CB02CD0}"/>
              </a:ext>
            </a:extLst>
          </p:cNvPr>
          <p:cNvPicPr>
            <a:picLocks noChangeAspect="1"/>
          </p:cNvPicPr>
          <p:nvPr/>
        </p:nvPicPr>
        <p:blipFill>
          <a:blip r:embed="rId3"/>
          <a:stretch>
            <a:fillRect/>
          </a:stretch>
        </p:blipFill>
        <p:spPr>
          <a:xfrm>
            <a:off x="4921057" y="1655622"/>
            <a:ext cx="7034029" cy="3810099"/>
          </a:xfrm>
          <a:prstGeom prst="rect">
            <a:avLst/>
          </a:prstGeom>
        </p:spPr>
      </p:pic>
    </p:spTree>
    <p:extLst>
      <p:ext uri="{BB962C8B-B14F-4D97-AF65-F5344CB8AC3E}">
        <p14:creationId xmlns:p14="http://schemas.microsoft.com/office/powerpoint/2010/main" val="347024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00FD-E81C-4EA7-A9B0-FDCC3EB7E48A}"/>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SAS</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程序</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9048B64D-4AFA-4207-9926-E8FBA4A2C706}"/>
              </a:ext>
            </a:extLst>
          </p:cNvPr>
          <p:cNvPicPr>
            <a:picLocks noChangeAspect="1"/>
          </p:cNvPicPr>
          <p:nvPr/>
        </p:nvPicPr>
        <p:blipFill>
          <a:blip r:embed="rId2"/>
          <a:stretch>
            <a:fillRect/>
          </a:stretch>
        </p:blipFill>
        <p:spPr>
          <a:xfrm>
            <a:off x="2731372" y="1076596"/>
            <a:ext cx="6729254" cy="5250947"/>
          </a:xfrm>
          <a:prstGeom prst="rect">
            <a:avLst/>
          </a:prstGeom>
        </p:spPr>
      </p:pic>
    </p:spTree>
    <p:extLst>
      <p:ext uri="{BB962C8B-B14F-4D97-AF65-F5344CB8AC3E}">
        <p14:creationId xmlns:p14="http://schemas.microsoft.com/office/powerpoint/2010/main" val="262878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1B03-90EB-43CB-AA0B-436F5C36179D}"/>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(2) Stata</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软件</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695A046A-5B88-45E0-819B-269386E1657E}"/>
              </a:ext>
            </a:extLst>
          </p:cNvPr>
          <p:cNvSpPr txBox="1"/>
          <p:nvPr/>
        </p:nvSpPr>
        <p:spPr>
          <a:xfrm>
            <a:off x="774404" y="1365985"/>
            <a:ext cx="10388177" cy="3357329"/>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         Stata</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这是目前欧美最流行的计量软件</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因为操作简便、功能强大而颇受欢迎。提供使用者数据分析、数据管理以及绘制专业图表的完整及整合性统计软件。</a:t>
            </a: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a:p>
            <a:pPr>
              <a:lnSpc>
                <a:spcPct val="150000"/>
              </a:lnSpc>
            </a:pP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a:p>
            <a:pPr>
              <a:lnSpc>
                <a:spcPct val="150000"/>
              </a:lnSpc>
            </a:pP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         Stata</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中包含了多种计量模型，会让我们在进行一部分数据处理时更加便捷。同时能够以电子表格形式输出数据，如</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Excel</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格式。</a:t>
            </a: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p:txBody>
      </p:sp>
    </p:spTree>
    <p:extLst>
      <p:ext uri="{BB962C8B-B14F-4D97-AF65-F5344CB8AC3E}">
        <p14:creationId xmlns:p14="http://schemas.microsoft.com/office/powerpoint/2010/main" val="345984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AA7D-C8B1-47BB-B0B9-AAD8DA92D85D}"/>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Stata</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软件下载</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0AC372D7-FD33-4167-9940-CFD1C11AD9F5}"/>
              </a:ext>
            </a:extLst>
          </p:cNvPr>
          <p:cNvSpPr txBox="1"/>
          <p:nvPr/>
        </p:nvSpPr>
        <p:spPr>
          <a:xfrm>
            <a:off x="811341" y="1207589"/>
            <a:ext cx="10388177"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400" dirty="0">
                <a:solidFill>
                  <a:srgbClr val="0000FF"/>
                </a:solidFill>
                <a:ea typeface="文鼎中隶简" panose="02010609010101010101" pitchFamily="49" charset="-122"/>
              </a:rPr>
              <a:t>上海财经大学 教学实验软件平台</a:t>
            </a:r>
            <a:endParaRPr lang="en-US" altLang="zh-CN" sz="2400" dirty="0">
              <a:solidFill>
                <a:srgbClr val="0000FF"/>
              </a:solidFill>
              <a:ea typeface="文鼎中隶简" panose="02010609010101010101" pitchFamily="49" charset="-122"/>
            </a:endParaRPr>
          </a:p>
          <a:p>
            <a:pPr>
              <a:lnSpc>
                <a:spcPct val="150000"/>
              </a:lnSpc>
            </a:pPr>
            <a:r>
              <a:rPr lang="en-US" altLang="zh-CN" sz="2400" dirty="0">
                <a:ea typeface="文鼎中隶简" panose="02010609010101010101" pitchFamily="49" charset="-122"/>
                <a:hlinkClick r:id="rId2"/>
              </a:rPr>
              <a:t>https://software.shufe.edu.cn/Home/Index#9&amp;10</a:t>
            </a:r>
            <a:endParaRPr lang="en-US" altLang="zh-CN" sz="2400" dirty="0">
              <a:ea typeface="文鼎中隶简" panose="02010609010101010101" pitchFamily="49" charset="-122"/>
            </a:endParaRPr>
          </a:p>
          <a:p>
            <a:pPr>
              <a:lnSpc>
                <a:spcPct val="150000"/>
              </a:lnSpc>
            </a:pPr>
            <a:r>
              <a:rPr lang="zh-CN" altLang="en-US" sz="2400" dirty="0">
                <a:ea typeface="文鼎中隶简" panose="02010609010101010101" pitchFamily="49" charset="-122"/>
              </a:rPr>
              <a:t>或 上财官网</a:t>
            </a:r>
            <a:r>
              <a:rPr lang="en-US" altLang="zh-CN" sz="2400" dirty="0">
                <a:ea typeface="文鼎中隶简" panose="02010609010101010101" pitchFamily="49" charset="-122"/>
              </a:rPr>
              <a:t>-</a:t>
            </a:r>
            <a:r>
              <a:rPr lang="zh-CN" altLang="en-US" sz="2400" dirty="0">
                <a:ea typeface="文鼎中隶简" panose="02010609010101010101" pitchFamily="49" charset="-122"/>
              </a:rPr>
              <a:t>部门设置</a:t>
            </a:r>
            <a:r>
              <a:rPr lang="en-US" altLang="zh-CN" sz="2400" dirty="0">
                <a:ea typeface="文鼎中隶简" panose="02010609010101010101" pitchFamily="49" charset="-122"/>
              </a:rPr>
              <a:t>-</a:t>
            </a:r>
            <a:r>
              <a:rPr lang="zh-CN" altLang="en-US" sz="2400" dirty="0">
                <a:ea typeface="文鼎中隶简" panose="02010609010101010101" pitchFamily="49" charset="-122"/>
              </a:rPr>
              <a:t>教育技术中心</a:t>
            </a:r>
            <a:r>
              <a:rPr lang="en-US" altLang="zh-CN" sz="2400" dirty="0">
                <a:ea typeface="文鼎中隶简" panose="02010609010101010101" pitchFamily="49" charset="-122"/>
              </a:rPr>
              <a:t>-</a:t>
            </a:r>
            <a:r>
              <a:rPr lang="zh-CN" altLang="en-US" sz="2400" dirty="0">
                <a:ea typeface="文鼎中隶简" panose="02010609010101010101" pitchFamily="49" charset="-122"/>
              </a:rPr>
              <a:t>教学实验软件平台</a:t>
            </a:r>
          </a:p>
        </p:txBody>
      </p:sp>
      <p:pic>
        <p:nvPicPr>
          <p:cNvPr id="4" name="图片 3" descr="屏幕剪辑">
            <a:extLst>
              <a:ext uri="{FF2B5EF4-FFF2-40B4-BE49-F238E27FC236}">
                <a16:creationId xmlns:a16="http://schemas.microsoft.com/office/drawing/2014/main" id="{C0295168-B614-4A9D-9F69-961FA244E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149" y="3189649"/>
            <a:ext cx="6783700" cy="3021409"/>
          </a:xfrm>
          <a:prstGeom prst="rect">
            <a:avLst/>
          </a:prstGeom>
          <a:ln>
            <a:solidFill>
              <a:schemeClr val="accent1"/>
            </a:solidFill>
          </a:ln>
        </p:spPr>
      </p:pic>
    </p:spTree>
    <p:extLst>
      <p:ext uri="{BB962C8B-B14F-4D97-AF65-F5344CB8AC3E}">
        <p14:creationId xmlns:p14="http://schemas.microsoft.com/office/powerpoint/2010/main" val="166467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564F-F1A8-4095-8800-21F42D6E45E7}"/>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Stata</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软件</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BF322696-3E44-421A-91D4-E500BCAFEFF2}"/>
              </a:ext>
            </a:extLst>
          </p:cNvPr>
          <p:cNvPicPr>
            <a:picLocks noChangeAspect="1"/>
          </p:cNvPicPr>
          <p:nvPr/>
        </p:nvPicPr>
        <p:blipFill>
          <a:blip r:embed="rId2"/>
          <a:stretch>
            <a:fillRect/>
          </a:stretch>
        </p:blipFill>
        <p:spPr>
          <a:xfrm>
            <a:off x="2373951" y="1397382"/>
            <a:ext cx="7444096" cy="4063236"/>
          </a:xfrm>
          <a:prstGeom prst="rect">
            <a:avLst/>
          </a:prstGeom>
          <a:ln>
            <a:solidFill>
              <a:schemeClr val="accent1"/>
            </a:solidFill>
          </a:ln>
        </p:spPr>
      </p:pic>
      <p:pic>
        <p:nvPicPr>
          <p:cNvPr id="4" name="图片 3">
            <a:extLst>
              <a:ext uri="{FF2B5EF4-FFF2-40B4-BE49-F238E27FC236}">
                <a16:creationId xmlns:a16="http://schemas.microsoft.com/office/drawing/2014/main" id="{CF500DB2-EF56-497F-BA58-C9EA2304BD71}"/>
              </a:ext>
            </a:extLst>
          </p:cNvPr>
          <p:cNvPicPr>
            <a:picLocks noChangeAspect="1"/>
          </p:cNvPicPr>
          <p:nvPr/>
        </p:nvPicPr>
        <p:blipFill>
          <a:blip r:embed="rId3"/>
          <a:stretch>
            <a:fillRect/>
          </a:stretch>
        </p:blipFill>
        <p:spPr>
          <a:xfrm>
            <a:off x="6493778" y="2276960"/>
            <a:ext cx="5200917" cy="4201064"/>
          </a:xfrm>
          <a:prstGeom prst="rect">
            <a:avLst/>
          </a:prstGeom>
        </p:spPr>
      </p:pic>
    </p:spTree>
    <p:extLst>
      <p:ext uri="{BB962C8B-B14F-4D97-AF65-F5344CB8AC3E}">
        <p14:creationId xmlns:p14="http://schemas.microsoft.com/office/powerpoint/2010/main" val="154810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A5CB-9B3F-42E6-A057-882D1D08E44F}"/>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Stata</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程序</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9356B2CA-7770-42C5-9E3D-EAB05148644E}"/>
              </a:ext>
            </a:extLst>
          </p:cNvPr>
          <p:cNvPicPr>
            <a:picLocks noChangeAspect="1"/>
          </p:cNvPicPr>
          <p:nvPr/>
        </p:nvPicPr>
        <p:blipFill>
          <a:blip r:embed="rId2"/>
          <a:stretch>
            <a:fillRect/>
          </a:stretch>
        </p:blipFill>
        <p:spPr>
          <a:xfrm>
            <a:off x="3146758" y="1317011"/>
            <a:ext cx="5717344" cy="4618210"/>
          </a:xfrm>
          <a:prstGeom prst="rect">
            <a:avLst/>
          </a:prstGeom>
        </p:spPr>
      </p:pic>
    </p:spTree>
    <p:extLst>
      <p:ext uri="{BB962C8B-B14F-4D97-AF65-F5344CB8AC3E}">
        <p14:creationId xmlns:p14="http://schemas.microsoft.com/office/powerpoint/2010/main" val="315209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2388-64F7-4C8C-A230-630F8CAC6D35}"/>
              </a:ext>
            </a:extLst>
          </p:cNvPr>
          <p:cNvSpPr txBox="1">
            <a:spLocks/>
          </p:cNvSpPr>
          <p:nvPr/>
        </p:nvSpPr>
        <p:spPr>
          <a:xfrm>
            <a:off x="593559" y="-16188"/>
            <a:ext cx="10948734"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SAS</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Stata</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软件在研究中的运用</a:t>
            </a:r>
          </a:p>
        </p:txBody>
      </p:sp>
      <p:sp>
        <p:nvSpPr>
          <p:cNvPr id="3" name="TextBox 9">
            <a:extLst>
              <a:ext uri="{FF2B5EF4-FFF2-40B4-BE49-F238E27FC236}">
                <a16:creationId xmlns:a16="http://schemas.microsoft.com/office/drawing/2014/main" id="{F7BD9837-1FDF-418E-A69C-7EB6F6445721}"/>
              </a:ext>
            </a:extLst>
          </p:cNvPr>
          <p:cNvSpPr txBox="1"/>
          <p:nvPr/>
        </p:nvSpPr>
        <p:spPr>
          <a:xfrm>
            <a:off x="759851" y="1467517"/>
            <a:ext cx="10491158" cy="3340338"/>
          </a:xfrm>
          <a:prstGeom prst="rect">
            <a:avLst/>
          </a:prstGeom>
          <a:noFill/>
        </p:spPr>
        <p:txBody>
          <a:bodyPr wrap="square" rtlCol="0">
            <a:spAutoFit/>
          </a:bodyPr>
          <a:lstStyle/>
          <a:p>
            <a:pPr lvl="0" algn="just">
              <a:lnSpc>
                <a:spcPct val="107000"/>
              </a:lnSpc>
              <a:spcAft>
                <a:spcPts val="800"/>
              </a:spcAft>
            </a:pPr>
            <a:r>
              <a:rPr lang="en-US" altLang="zh-CN" sz="2800" kern="100" dirty="0">
                <a:solidFill>
                  <a:srgbClr val="262626"/>
                </a:solidFill>
                <a:effectLst/>
                <a:latin typeface="微软雅黑" panose="020B0503020204020204" pitchFamily="34" charset="-122"/>
                <a:ea typeface="微软雅黑" panose="020B0503020204020204" pitchFamily="34" charset="-122"/>
              </a:rPr>
              <a:t>1. </a:t>
            </a:r>
            <a:r>
              <a:rPr lang="zh-CN" altLang="en-US" sz="2800" kern="100" dirty="0">
                <a:solidFill>
                  <a:srgbClr val="262626"/>
                </a:solidFill>
                <a:effectLst/>
                <a:latin typeface="微软雅黑" panose="020B0503020204020204" pitchFamily="34" charset="-122"/>
                <a:ea typeface="微软雅黑" panose="020B0503020204020204" pitchFamily="34" charset="-122"/>
              </a:rPr>
              <a:t>提出科学研究问题；</a:t>
            </a:r>
            <a:endParaRPr lang="en-US" altLang="zh-CN" sz="2800" kern="100" dirty="0">
              <a:solidFill>
                <a:srgbClr val="262626"/>
              </a:solidFill>
              <a:effectLst/>
              <a:latin typeface="微软雅黑" panose="020B0503020204020204" pitchFamily="34" charset="-122"/>
              <a:ea typeface="微软雅黑" panose="020B0503020204020204" pitchFamily="34" charset="-122"/>
            </a:endParaRPr>
          </a:p>
          <a:p>
            <a:pPr lvl="0" algn="just">
              <a:lnSpc>
                <a:spcPct val="107000"/>
              </a:lnSpc>
              <a:spcAft>
                <a:spcPts val="800"/>
              </a:spcAft>
            </a:pPr>
            <a:r>
              <a:rPr lang="en-US" altLang="zh-CN" sz="2800" kern="100" dirty="0">
                <a:solidFill>
                  <a:srgbClr val="262626"/>
                </a:solidFill>
                <a:latin typeface="微软雅黑" panose="020B0503020204020204" pitchFamily="34" charset="-122"/>
                <a:ea typeface="微软雅黑" panose="020B0503020204020204" pitchFamily="34" charset="-122"/>
              </a:rPr>
              <a:t>2. </a:t>
            </a:r>
            <a:r>
              <a:rPr lang="zh-CN" altLang="en-US" sz="2800" kern="100" dirty="0">
                <a:solidFill>
                  <a:srgbClr val="262626"/>
                </a:solidFill>
                <a:latin typeface="微软雅黑" panose="020B0503020204020204" pitchFamily="34" charset="-122"/>
                <a:ea typeface="微软雅黑" panose="020B0503020204020204" pitchFamily="34" charset="-122"/>
              </a:rPr>
              <a:t>转化为可检验的假说，进行研究设计。</a:t>
            </a:r>
            <a:endParaRPr lang="en-US" altLang="zh-CN" sz="2800" kern="100" dirty="0">
              <a:solidFill>
                <a:srgbClr val="262626"/>
              </a:solidFill>
              <a:latin typeface="微软雅黑" panose="020B0503020204020204" pitchFamily="34" charset="-122"/>
              <a:ea typeface="微软雅黑" panose="020B0503020204020204" pitchFamily="34" charset="-122"/>
            </a:endParaRPr>
          </a:p>
          <a:p>
            <a:pPr lvl="0" algn="just">
              <a:lnSpc>
                <a:spcPct val="107000"/>
              </a:lnSpc>
              <a:spcAft>
                <a:spcPts val="800"/>
              </a:spcAft>
            </a:pPr>
            <a:r>
              <a:rPr lang="en-US" altLang="zh-CN" sz="2800" kern="100" dirty="0">
                <a:solidFill>
                  <a:srgbClr val="262626"/>
                </a:solidFill>
                <a:effectLst/>
                <a:latin typeface="微软雅黑" panose="020B0503020204020204" pitchFamily="34" charset="-122"/>
                <a:ea typeface="微软雅黑" panose="020B0503020204020204" pitchFamily="34" charset="-122"/>
              </a:rPr>
              <a:t>3. </a:t>
            </a:r>
            <a:r>
              <a:rPr lang="zh-CN" altLang="en-US" sz="2800" kern="100" dirty="0">
                <a:solidFill>
                  <a:srgbClr val="262626"/>
                </a:solidFill>
                <a:effectLst/>
                <a:latin typeface="微软雅黑" panose="020B0503020204020204" pitchFamily="34" charset="-122"/>
                <a:ea typeface="微软雅黑" panose="020B0503020204020204" pitchFamily="34" charset="-122"/>
              </a:rPr>
              <a:t>数据收集整理，数据分析：</a:t>
            </a:r>
            <a:endParaRPr lang="en-US" altLang="zh-CN" sz="2800" kern="100" dirty="0">
              <a:solidFill>
                <a:srgbClr val="262626"/>
              </a:solidFill>
              <a:effectLst/>
              <a:latin typeface="微软雅黑" panose="020B0503020204020204" pitchFamily="34" charset="-122"/>
              <a:ea typeface="微软雅黑" panose="020B0503020204020204" pitchFamily="34" charset="-122"/>
            </a:endParaRPr>
          </a:p>
          <a:p>
            <a:pPr lvl="2" algn="just">
              <a:lnSpc>
                <a:spcPct val="107000"/>
              </a:lnSpc>
              <a:spcAft>
                <a:spcPts val="800"/>
              </a:spcAft>
            </a:pPr>
            <a:r>
              <a:rPr lang="en-US" altLang="zh-CN" sz="2800" kern="100" dirty="0">
                <a:solidFill>
                  <a:srgbClr val="0000FF"/>
                </a:solidFill>
                <a:effectLst/>
                <a:latin typeface="微软雅黑" panose="020B0503020204020204" pitchFamily="34" charset="-122"/>
                <a:ea typeface="微软雅黑" panose="020B0503020204020204" pitchFamily="34" charset="-122"/>
              </a:rPr>
              <a:t>SAS – </a:t>
            </a:r>
            <a:r>
              <a:rPr lang="zh-CN" altLang="en-US" sz="2800" kern="100" dirty="0">
                <a:solidFill>
                  <a:srgbClr val="0000FF"/>
                </a:solidFill>
                <a:latin typeface="微软雅黑" panose="020B0503020204020204" pitchFamily="34" charset="-122"/>
                <a:ea typeface="微软雅黑" panose="020B0503020204020204" pitchFamily="34" charset="-122"/>
              </a:rPr>
              <a:t>擅长大量</a:t>
            </a:r>
            <a:r>
              <a:rPr lang="zh-CN" altLang="en-US" sz="2800" kern="100" dirty="0">
                <a:solidFill>
                  <a:srgbClr val="0000FF"/>
                </a:solidFill>
                <a:effectLst/>
                <a:latin typeface="微软雅黑" panose="020B0503020204020204" pitchFamily="34" charset="-122"/>
                <a:ea typeface="微软雅黑" panose="020B0503020204020204" pitchFamily="34" charset="-122"/>
              </a:rPr>
              <a:t>原始数据合并与整理，样本生成</a:t>
            </a:r>
            <a:endParaRPr lang="en-US" altLang="zh-CN" sz="2800" kern="100" dirty="0">
              <a:solidFill>
                <a:srgbClr val="0000FF"/>
              </a:solidFill>
              <a:effectLst/>
              <a:latin typeface="微软雅黑" panose="020B0503020204020204" pitchFamily="34" charset="-122"/>
              <a:ea typeface="微软雅黑" panose="020B0503020204020204" pitchFamily="34" charset="-122"/>
            </a:endParaRPr>
          </a:p>
          <a:p>
            <a:pPr lvl="2" algn="just">
              <a:lnSpc>
                <a:spcPct val="107000"/>
              </a:lnSpc>
              <a:spcAft>
                <a:spcPts val="800"/>
              </a:spcAft>
            </a:pPr>
            <a:r>
              <a:rPr lang="en-US" altLang="zh-CN" sz="2800" kern="100" dirty="0">
                <a:solidFill>
                  <a:srgbClr val="0000FF"/>
                </a:solidFill>
                <a:latin typeface="微软雅黑" panose="020B0503020204020204" pitchFamily="34" charset="-122"/>
                <a:ea typeface="微软雅黑" panose="020B0503020204020204" pitchFamily="34" charset="-122"/>
              </a:rPr>
              <a:t>Stata – </a:t>
            </a:r>
            <a:r>
              <a:rPr lang="zh-CN" altLang="en-US" sz="2800" kern="100" dirty="0">
                <a:solidFill>
                  <a:srgbClr val="0000FF"/>
                </a:solidFill>
                <a:latin typeface="微软雅黑" panose="020B0503020204020204" pitchFamily="34" charset="-122"/>
                <a:ea typeface="微软雅黑" panose="020B0503020204020204" pitchFamily="34" charset="-122"/>
              </a:rPr>
              <a:t>样本精炼，计量检验，结果生成</a:t>
            </a:r>
            <a:r>
              <a:rPr lang="en-US" altLang="zh-CN" sz="2800" kern="100" dirty="0">
                <a:solidFill>
                  <a:srgbClr val="262626"/>
                </a:solidFill>
                <a:latin typeface="微软雅黑" panose="020B0503020204020204" pitchFamily="34" charset="-122"/>
                <a:ea typeface="微软雅黑" panose="020B0503020204020204" pitchFamily="34" charset="-122"/>
              </a:rPr>
              <a:t>.</a:t>
            </a:r>
          </a:p>
          <a:p>
            <a:pPr lvl="0" algn="just">
              <a:lnSpc>
                <a:spcPct val="107000"/>
              </a:lnSpc>
              <a:spcAft>
                <a:spcPts val="800"/>
              </a:spcAft>
            </a:pPr>
            <a:r>
              <a:rPr lang="en-US" altLang="zh-CN" sz="2800" kern="100" dirty="0">
                <a:solidFill>
                  <a:srgbClr val="262626"/>
                </a:solidFill>
                <a:latin typeface="微软雅黑" panose="020B0503020204020204" pitchFamily="34" charset="-122"/>
                <a:ea typeface="微软雅黑" panose="020B0503020204020204" pitchFamily="34" charset="-122"/>
              </a:rPr>
              <a:t>4. </a:t>
            </a:r>
            <a:r>
              <a:rPr lang="zh-CN" altLang="en-US" sz="2800" kern="100" dirty="0">
                <a:solidFill>
                  <a:srgbClr val="262626"/>
                </a:solidFill>
                <a:latin typeface="微软雅黑" panose="020B0503020204020204" pitchFamily="34" charset="-122"/>
                <a:ea typeface="微软雅黑" panose="020B0503020204020204" pitchFamily="34" charset="-122"/>
              </a:rPr>
              <a:t>结果呈现与解读。</a:t>
            </a:r>
            <a:endParaRPr lang="zh-CN" altLang="zh-CN" sz="2800" kern="10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951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7FBD-F657-4049-80FE-6871683FA614}"/>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1. </a:t>
            </a:r>
            <a:r>
              <a:rPr lang="zh-CN" altLang="en-US" sz="3200" b="1" dirty="0">
                <a:latin typeface="Times New Roman" panose="02020603050405020304" pitchFamily="18" charset="0"/>
                <a:cs typeface="Times New Roman" panose="02020603050405020304" pitchFamily="18" charset="0"/>
              </a:rPr>
              <a:t>课程介绍</a:t>
            </a:r>
            <a:endParaRPr lang="en-US" sz="3200" baseline="30000" dirty="0">
              <a:latin typeface="Times New Roman" panose="02020603050405020304" pitchFamily="18" charset="0"/>
              <a:cs typeface="Times New Roman" panose="02020603050405020304" pitchFamily="18" charset="0"/>
            </a:endParaRPr>
          </a:p>
        </p:txBody>
      </p:sp>
      <p:sp>
        <p:nvSpPr>
          <p:cNvPr id="3" name="TextBox 9">
            <a:extLst>
              <a:ext uri="{FF2B5EF4-FFF2-40B4-BE49-F238E27FC236}">
                <a16:creationId xmlns:a16="http://schemas.microsoft.com/office/drawing/2014/main" id="{960C8DC9-81EA-44CF-BB0F-2EEBB60194F9}"/>
              </a:ext>
            </a:extLst>
          </p:cNvPr>
          <p:cNvSpPr txBox="1"/>
          <p:nvPr/>
        </p:nvSpPr>
        <p:spPr>
          <a:xfrm>
            <a:off x="774404" y="1365985"/>
            <a:ext cx="9731237" cy="4524315"/>
          </a:xfrm>
          <a:prstGeom prst="rect">
            <a:avLst/>
          </a:prstGeom>
          <a:noFill/>
        </p:spPr>
        <p:txBody>
          <a:bodyPr wrap="square" rtlCol="0">
            <a:spAutoFit/>
          </a:bodyPr>
          <a:lstStyle/>
          <a:p>
            <a:pPr>
              <a:lnSpc>
                <a:spcPct val="150000"/>
              </a:lnSpc>
            </a:pPr>
            <a:r>
              <a:rPr lang="zh-CN" altLang="zh-CN" sz="2400" b="1" dirty="0">
                <a:ea typeface="文鼎中隶简" panose="02010609010101010101" pitchFamily="49" charset="-122"/>
              </a:rPr>
              <a:t>课程名称：</a:t>
            </a:r>
            <a:r>
              <a:rPr lang="en-US" altLang="zh-CN" sz="2400" dirty="0" err="1">
                <a:ea typeface="文鼎中隶简" panose="02010609010101010101" pitchFamily="49" charset="-122"/>
              </a:rPr>
              <a:t>SAS&amp;Stata</a:t>
            </a:r>
            <a:r>
              <a:rPr lang="zh-CN" altLang="en-US" sz="2400" dirty="0">
                <a:ea typeface="文鼎中隶简" panose="02010609010101010101" pitchFamily="49" charset="-122"/>
              </a:rPr>
              <a:t>在会计与金融研究中的运用</a:t>
            </a:r>
            <a:r>
              <a:rPr lang="en-US" altLang="zh-CN" sz="2400" dirty="0">
                <a:ea typeface="文鼎中隶简" panose="02010609010101010101" pitchFamily="49" charset="-122"/>
              </a:rPr>
              <a:t>;</a:t>
            </a:r>
            <a:endParaRPr lang="zh-CN" altLang="zh-CN" sz="2400" dirty="0">
              <a:ea typeface="文鼎中隶简" panose="02010609010101010101" pitchFamily="49" charset="-122"/>
            </a:endParaRPr>
          </a:p>
          <a:p>
            <a:pPr>
              <a:lnSpc>
                <a:spcPct val="150000"/>
              </a:lnSpc>
            </a:pPr>
            <a:r>
              <a:rPr lang="zh-CN" altLang="en-US" sz="2400" b="1" dirty="0">
                <a:ea typeface="文鼎中隶简" panose="02010609010101010101" pitchFamily="49" charset="-122"/>
              </a:rPr>
              <a:t>授课时间： </a:t>
            </a:r>
            <a:r>
              <a:rPr lang="en-US" altLang="zh-CN" sz="2400" dirty="0">
                <a:ea typeface="文鼎中隶简" panose="02010609010101010101" pitchFamily="49" charset="-122"/>
              </a:rPr>
              <a:t>2025-2026</a:t>
            </a:r>
            <a:r>
              <a:rPr lang="zh-CN" altLang="en-US" sz="2400" dirty="0">
                <a:ea typeface="文鼎中隶简" panose="02010609010101010101" pitchFamily="49" charset="-122"/>
              </a:rPr>
              <a:t>第一学年，</a:t>
            </a:r>
            <a:r>
              <a:rPr lang="en-US" altLang="zh-CN" sz="2400" dirty="0">
                <a:ea typeface="文鼎中隶简" panose="02010609010101010101" pitchFamily="49" charset="-122"/>
              </a:rPr>
              <a:t>1-16</a:t>
            </a:r>
            <a:r>
              <a:rPr lang="zh-CN" altLang="en-US" sz="2400" dirty="0">
                <a:ea typeface="文鼎中隶简" panose="02010609010101010101" pitchFamily="49" charset="-122"/>
              </a:rPr>
              <a:t>周</a:t>
            </a:r>
            <a:r>
              <a:rPr lang="en-US" altLang="zh-CN" sz="2400" dirty="0">
                <a:ea typeface="文鼎中隶简" panose="02010609010101010101" pitchFamily="49" charset="-122"/>
              </a:rPr>
              <a:t>;   </a:t>
            </a:r>
          </a:p>
          <a:p>
            <a:pPr>
              <a:lnSpc>
                <a:spcPct val="150000"/>
              </a:lnSpc>
            </a:pPr>
            <a:endParaRPr lang="en-US" altLang="zh-CN" sz="2400" dirty="0">
              <a:ea typeface="文鼎中隶简" panose="02010609010101010101" pitchFamily="49" charset="-122"/>
            </a:endParaRPr>
          </a:p>
          <a:p>
            <a:pPr>
              <a:lnSpc>
                <a:spcPct val="150000"/>
              </a:lnSpc>
            </a:pPr>
            <a:endParaRPr lang="en-US" altLang="zh-CN" sz="2400" dirty="0">
              <a:ea typeface="文鼎中隶简" panose="02010609010101010101" pitchFamily="49" charset="-122"/>
            </a:endParaRPr>
          </a:p>
          <a:p>
            <a:pPr>
              <a:lnSpc>
                <a:spcPct val="150000"/>
              </a:lnSpc>
            </a:pPr>
            <a:r>
              <a:rPr lang="zh-CN" altLang="zh-CN" sz="2400" b="1" dirty="0">
                <a:ea typeface="文鼎中隶简" panose="02010609010101010101" pitchFamily="49" charset="-122"/>
              </a:rPr>
              <a:t>授课教师： </a:t>
            </a:r>
            <a:r>
              <a:rPr lang="zh-CN" altLang="en-US" sz="2400" dirty="0">
                <a:ea typeface="文鼎中隶简" panose="02010609010101010101" pitchFamily="49" charset="-122"/>
              </a:rPr>
              <a:t>上海</a:t>
            </a:r>
            <a:r>
              <a:rPr lang="zh-CN" altLang="zh-CN" sz="2400" dirty="0">
                <a:ea typeface="文鼎中隶简" panose="02010609010101010101" pitchFamily="49" charset="-122"/>
              </a:rPr>
              <a:t>财经大学会计学院 </a:t>
            </a:r>
            <a:r>
              <a:rPr lang="en-US" altLang="zh-CN" sz="2400" dirty="0">
                <a:ea typeface="文鼎中隶简" panose="02010609010101010101" pitchFamily="49" charset="-122"/>
              </a:rPr>
              <a:t> </a:t>
            </a:r>
            <a:r>
              <a:rPr lang="zh-CN" altLang="zh-CN" sz="2400" dirty="0">
                <a:ea typeface="文鼎中隶简" panose="02010609010101010101" pitchFamily="49" charset="-122"/>
              </a:rPr>
              <a:t>金宇超</a:t>
            </a:r>
            <a:r>
              <a:rPr lang="en-US" altLang="zh-CN" sz="2400" dirty="0">
                <a:ea typeface="文鼎中隶简" panose="02010609010101010101" pitchFamily="49" charset="-122"/>
              </a:rPr>
              <a:t>;</a:t>
            </a:r>
          </a:p>
          <a:p>
            <a:pPr>
              <a:lnSpc>
                <a:spcPct val="150000"/>
              </a:lnSpc>
            </a:pPr>
            <a:r>
              <a:rPr lang="zh-CN" altLang="en-US" sz="2400" b="1" dirty="0">
                <a:ea typeface="文鼎中隶简" panose="02010609010101010101" pitchFamily="49" charset="-122"/>
              </a:rPr>
              <a:t>联系邮箱：</a:t>
            </a:r>
            <a:r>
              <a:rPr lang="en-US" altLang="zh-CN" sz="2400" b="1" dirty="0">
                <a:ea typeface="文鼎中隶简" panose="02010609010101010101" pitchFamily="49" charset="-122"/>
              </a:rPr>
              <a:t>  </a:t>
            </a:r>
            <a:r>
              <a:rPr lang="en-US" altLang="zh-CN" sz="2400" dirty="0">
                <a:ea typeface="文鼎中隶简" panose="02010609010101010101" pitchFamily="49" charset="-122"/>
              </a:rPr>
              <a:t>jinyuchao@mail.shufe.edu.cn;   </a:t>
            </a:r>
          </a:p>
          <a:p>
            <a:pPr>
              <a:lnSpc>
                <a:spcPct val="150000"/>
              </a:lnSpc>
            </a:pPr>
            <a:r>
              <a:rPr lang="zh-CN" altLang="en-US" sz="2400" b="1" dirty="0">
                <a:ea typeface="文鼎中隶简" panose="02010609010101010101" pitchFamily="49" charset="-122"/>
              </a:rPr>
              <a:t>答疑时间： </a:t>
            </a:r>
            <a:r>
              <a:rPr lang="zh-CN" altLang="en-US" sz="2400" dirty="0">
                <a:ea typeface="文鼎中隶简" panose="02010609010101010101" pitchFamily="49" charset="-122"/>
              </a:rPr>
              <a:t>周四</a:t>
            </a:r>
            <a:r>
              <a:rPr lang="en-US" altLang="zh-CN" sz="2400" dirty="0">
                <a:ea typeface="文鼎中隶简" panose="02010609010101010101" pitchFamily="49" charset="-122"/>
              </a:rPr>
              <a:t>15:00 -17:00; </a:t>
            </a:r>
            <a:r>
              <a:rPr lang="zh-CN" altLang="en-US" sz="2400" dirty="0">
                <a:ea typeface="文鼎中隶简" panose="02010609010101010101" pitchFamily="49" charset="-122"/>
              </a:rPr>
              <a:t>或事先预约</a:t>
            </a:r>
            <a:r>
              <a:rPr lang="en-US" altLang="zh-CN" sz="2400" dirty="0">
                <a:ea typeface="文鼎中隶简" panose="02010609010101010101" pitchFamily="49" charset="-122"/>
              </a:rPr>
              <a:t>;</a:t>
            </a:r>
          </a:p>
          <a:p>
            <a:pPr>
              <a:lnSpc>
                <a:spcPct val="150000"/>
              </a:lnSpc>
            </a:pPr>
            <a:r>
              <a:rPr lang="zh-CN" altLang="en-US" sz="2400" b="1" dirty="0">
                <a:ea typeface="文鼎中隶简" panose="02010609010101010101" pitchFamily="49" charset="-122"/>
              </a:rPr>
              <a:t>办公室：     </a:t>
            </a:r>
            <a:r>
              <a:rPr lang="zh-CN" altLang="en-US" sz="2400" dirty="0">
                <a:ea typeface="文鼎中隶简" panose="02010609010101010101" pitchFamily="49" charset="-122"/>
              </a:rPr>
              <a:t>会计学院</a:t>
            </a:r>
            <a:r>
              <a:rPr lang="en-US" altLang="zh-CN" sz="2400" dirty="0">
                <a:ea typeface="文鼎中隶简" panose="02010609010101010101" pitchFamily="49" charset="-122"/>
              </a:rPr>
              <a:t>315</a:t>
            </a:r>
            <a:r>
              <a:rPr lang="zh-CN" altLang="en-US" sz="2400" dirty="0">
                <a:ea typeface="文鼎中隶简" panose="02010609010101010101" pitchFamily="49" charset="-122"/>
              </a:rPr>
              <a:t>办公室</a:t>
            </a:r>
            <a:r>
              <a:rPr lang="en-US" altLang="zh-CN" sz="2400" dirty="0">
                <a:ea typeface="文鼎中隶简" panose="02010609010101010101" pitchFamily="49" charset="-122"/>
              </a:rPr>
              <a:t>;</a:t>
            </a:r>
          </a:p>
        </p:txBody>
      </p:sp>
    </p:spTree>
    <p:extLst>
      <p:ext uri="{BB962C8B-B14F-4D97-AF65-F5344CB8AC3E}">
        <p14:creationId xmlns:p14="http://schemas.microsoft.com/office/powerpoint/2010/main" val="19361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1440-4E57-4E34-83DB-3538F571B799}"/>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课程练习：数据导入</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DEE0D62F-2918-4338-8767-1217095CCA03}"/>
              </a:ext>
            </a:extLst>
          </p:cNvPr>
          <p:cNvSpPr txBox="1"/>
          <p:nvPr/>
        </p:nvSpPr>
        <p:spPr>
          <a:xfrm>
            <a:off x="774404" y="1365985"/>
            <a:ext cx="10388177" cy="4467057"/>
          </a:xfrm>
          <a:prstGeom prst="rect">
            <a:avLst/>
          </a:prstGeom>
          <a:noFill/>
        </p:spPr>
        <p:txBody>
          <a:bodyPr wrap="square" rtlCol="0">
            <a:spAutoFit/>
          </a:bodyPr>
          <a:lstStyle/>
          <a:p>
            <a:pPr>
              <a:lnSpc>
                <a:spcPct val="150000"/>
              </a:lnSpc>
            </a:pPr>
            <a:r>
              <a:rPr lang="zh-CN" altLang="en-US" sz="2400" dirty="0">
                <a:ea typeface="文鼎中隶简" panose="02010609010101010101" pitchFamily="49" charset="-122"/>
              </a:rPr>
              <a:t>将</a:t>
            </a:r>
            <a:r>
              <a:rPr lang="en-US" altLang="zh-CN" sz="2400" dirty="0">
                <a:ea typeface="文鼎中隶简" panose="02010609010101010101" pitchFamily="49" charset="-122"/>
              </a:rPr>
              <a:t>EXCEL</a:t>
            </a:r>
            <a:r>
              <a:rPr lang="zh-CN" altLang="en-US" sz="2400" dirty="0">
                <a:ea typeface="文鼎中隶简" panose="02010609010101010101" pitchFamily="49" charset="-122"/>
              </a:rPr>
              <a:t>数据导入到</a:t>
            </a:r>
            <a:r>
              <a:rPr lang="en-US" altLang="zh-CN" sz="2400" dirty="0">
                <a:ea typeface="文鼎中隶简" panose="02010609010101010101" pitchFamily="49" charset="-122"/>
              </a:rPr>
              <a:t>SAS</a:t>
            </a:r>
          </a:p>
          <a:p>
            <a:pPr marL="342900" indent="-342900">
              <a:lnSpc>
                <a:spcPct val="150000"/>
              </a:lnSpc>
              <a:buFont typeface="Arial" panose="020B0604020202020204" pitchFamily="34" charset="0"/>
              <a:buChar char="•"/>
            </a:pPr>
            <a:r>
              <a:rPr lang="zh-CN" altLang="en-US" sz="2400" dirty="0">
                <a:ea typeface="文鼎中隶简" panose="02010609010101010101" pitchFamily="49" charset="-122"/>
              </a:rPr>
              <a:t>运用导入按钮导入；</a:t>
            </a:r>
            <a:endParaRPr lang="en-US" altLang="zh-CN" sz="2400" dirty="0">
              <a:ea typeface="文鼎中隶简" panose="02010609010101010101" pitchFamily="49" charset="-122"/>
            </a:endParaRPr>
          </a:p>
          <a:p>
            <a:pPr marL="342900" indent="-342900">
              <a:lnSpc>
                <a:spcPct val="150000"/>
              </a:lnSpc>
              <a:buFont typeface="Arial" panose="020B0604020202020204" pitchFamily="34" charset="0"/>
              <a:buChar char="•"/>
            </a:pPr>
            <a:r>
              <a:rPr lang="zh-CN" altLang="en-US" sz="2400" dirty="0">
                <a:ea typeface="文鼎中隶简" panose="02010609010101010101" pitchFamily="49" charset="-122"/>
              </a:rPr>
              <a:t>运用语句导入；</a:t>
            </a:r>
            <a:endParaRPr lang="en-US" altLang="zh-CN" sz="2400" dirty="0">
              <a:ea typeface="文鼎中隶简" panose="02010609010101010101" pitchFamily="49" charset="-122"/>
            </a:endParaRPr>
          </a:p>
          <a:p>
            <a:pPr marL="342900" indent="-342900">
              <a:lnSpc>
                <a:spcPct val="150000"/>
              </a:lnSpc>
              <a:buFont typeface="Arial" panose="020B0604020202020204" pitchFamily="34" charset="0"/>
              <a:buChar char="•"/>
            </a:pPr>
            <a:endParaRPr lang="en-US" altLang="zh-CN" sz="2400" dirty="0">
              <a:ea typeface="文鼎中隶简" panose="02010609010101010101" pitchFamily="49" charset="-122"/>
            </a:endParaRPr>
          </a:p>
          <a:p>
            <a:pPr>
              <a:lnSpc>
                <a:spcPct val="150000"/>
              </a:lnSpc>
            </a:pPr>
            <a:r>
              <a:rPr lang="zh-CN" altLang="en-US" sz="2400" dirty="0">
                <a:ea typeface="文鼎中隶简" panose="02010609010101010101" pitchFamily="49" charset="-122"/>
              </a:rPr>
              <a:t>将数据导出为</a:t>
            </a:r>
            <a:r>
              <a:rPr lang="en-US" altLang="zh-CN" sz="2400" dirty="0">
                <a:ea typeface="文鼎中隶简" panose="02010609010101010101" pitchFamily="49" charset="-122"/>
              </a:rPr>
              <a:t>Stata</a:t>
            </a:r>
            <a:r>
              <a:rPr lang="zh-CN" altLang="en-US" sz="2400" dirty="0">
                <a:ea typeface="文鼎中隶简" panose="02010609010101010101" pitchFamily="49" charset="-122"/>
              </a:rPr>
              <a:t>格式。</a:t>
            </a:r>
            <a:endParaRPr lang="en-US" altLang="zh-CN" sz="2400" dirty="0">
              <a:ea typeface="文鼎中隶简" panose="02010609010101010101" pitchFamily="49" charset="-122"/>
            </a:endParaRPr>
          </a:p>
          <a:p>
            <a:pPr marL="342900" indent="-342900">
              <a:lnSpc>
                <a:spcPct val="150000"/>
              </a:lnSpc>
              <a:buFont typeface="Arial" panose="020B0604020202020204" pitchFamily="34" charset="0"/>
              <a:buChar char="•"/>
            </a:pPr>
            <a:r>
              <a:rPr lang="zh-CN" altLang="en-US" sz="2400" dirty="0">
                <a:ea typeface="文鼎中隶简" panose="02010609010101010101" pitchFamily="49" charset="-122"/>
              </a:rPr>
              <a:t>运用导出按钮导出；</a:t>
            </a:r>
            <a:endParaRPr lang="en-US" altLang="zh-CN" sz="2400" dirty="0">
              <a:ea typeface="文鼎中隶简" panose="02010609010101010101" pitchFamily="49" charset="-122"/>
            </a:endParaRPr>
          </a:p>
          <a:p>
            <a:pPr marL="342900" indent="-342900">
              <a:lnSpc>
                <a:spcPct val="150000"/>
              </a:lnSpc>
              <a:buFont typeface="Arial" panose="020B0604020202020204" pitchFamily="34" charset="0"/>
              <a:buChar char="•"/>
            </a:pPr>
            <a:r>
              <a:rPr lang="zh-CN" altLang="en-US" sz="2400" dirty="0">
                <a:ea typeface="文鼎中隶简" panose="02010609010101010101" pitchFamily="49" charset="-122"/>
              </a:rPr>
              <a:t>运用语句导出；</a:t>
            </a:r>
            <a:endParaRPr lang="en-US" altLang="zh-CN" sz="2400" dirty="0">
              <a:ea typeface="文鼎中隶简" panose="02010609010101010101" pitchFamily="49" charset="-122"/>
            </a:endParaRPr>
          </a:p>
          <a:p>
            <a:pPr>
              <a:lnSpc>
                <a:spcPct val="150000"/>
              </a:lnSpc>
            </a:pPr>
            <a:endParaRPr lang="en-US" altLang="zh-CN" sz="2400" dirty="0">
              <a:ea typeface="文鼎中隶简" panose="02010609010101010101" pitchFamily="49" charset="-122"/>
            </a:endParaRPr>
          </a:p>
        </p:txBody>
      </p:sp>
      <p:graphicFrame>
        <p:nvGraphicFramePr>
          <p:cNvPr id="4" name="表格 6">
            <a:extLst>
              <a:ext uri="{FF2B5EF4-FFF2-40B4-BE49-F238E27FC236}">
                <a16:creationId xmlns:a16="http://schemas.microsoft.com/office/drawing/2014/main" id="{97BD09D3-2FDC-48E5-96D2-C7C25DDEBEB2}"/>
              </a:ext>
            </a:extLst>
          </p:cNvPr>
          <p:cNvGraphicFramePr>
            <a:graphicFrameLocks noGrp="1"/>
          </p:cNvGraphicFramePr>
          <p:nvPr/>
        </p:nvGraphicFramePr>
        <p:xfrm>
          <a:off x="4675518" y="3488347"/>
          <a:ext cx="7037238" cy="2595880"/>
        </p:xfrm>
        <a:graphic>
          <a:graphicData uri="http://schemas.openxmlformats.org/drawingml/2006/table">
            <a:tbl>
              <a:tblPr firstRow="1" bandRow="1">
                <a:tableStyleId>{5C22544A-7EE6-4342-B048-85BDC9FD1C3A}</a:tableStyleId>
              </a:tblPr>
              <a:tblGrid>
                <a:gridCol w="2345746">
                  <a:extLst>
                    <a:ext uri="{9D8B030D-6E8A-4147-A177-3AD203B41FA5}">
                      <a16:colId xmlns:a16="http://schemas.microsoft.com/office/drawing/2014/main" val="979260745"/>
                    </a:ext>
                  </a:extLst>
                </a:gridCol>
                <a:gridCol w="2345746">
                  <a:extLst>
                    <a:ext uri="{9D8B030D-6E8A-4147-A177-3AD203B41FA5}">
                      <a16:colId xmlns:a16="http://schemas.microsoft.com/office/drawing/2014/main" val="2549348787"/>
                    </a:ext>
                  </a:extLst>
                </a:gridCol>
                <a:gridCol w="2345746">
                  <a:extLst>
                    <a:ext uri="{9D8B030D-6E8A-4147-A177-3AD203B41FA5}">
                      <a16:colId xmlns:a16="http://schemas.microsoft.com/office/drawing/2014/main" val="4120708221"/>
                    </a:ext>
                  </a:extLst>
                </a:gridCol>
              </a:tblGrid>
              <a:tr h="370840">
                <a:tc>
                  <a:txBody>
                    <a:bodyPr/>
                    <a:lstStyle/>
                    <a:p>
                      <a:r>
                        <a:rPr lang="en-US" altLang="zh-CN" dirty="0"/>
                        <a:t>No</a:t>
                      </a:r>
                      <a:endParaRPr lang="zh-CN" altLang="en-US" dirty="0"/>
                    </a:p>
                  </a:txBody>
                  <a:tcPr/>
                </a:tc>
                <a:tc>
                  <a:txBody>
                    <a:bodyPr/>
                    <a:lstStyle/>
                    <a:p>
                      <a:r>
                        <a:rPr lang="en-US" altLang="zh-CN" dirty="0"/>
                        <a:t>Name</a:t>
                      </a:r>
                      <a:endParaRPr lang="zh-CN" altLang="en-US" dirty="0"/>
                    </a:p>
                  </a:txBody>
                  <a:tcPr/>
                </a:tc>
                <a:tc>
                  <a:txBody>
                    <a:bodyPr/>
                    <a:lstStyle/>
                    <a:p>
                      <a:r>
                        <a:rPr lang="en-US" altLang="zh-CN" dirty="0" err="1"/>
                        <a:t>StudentNum</a:t>
                      </a:r>
                      <a:endParaRPr lang="zh-CN" altLang="en-US" dirty="0"/>
                    </a:p>
                  </a:txBody>
                  <a:tcPr/>
                </a:tc>
                <a:extLst>
                  <a:ext uri="{0D108BD9-81ED-4DB2-BD59-A6C34878D82A}">
                    <a16:rowId xmlns:a16="http://schemas.microsoft.com/office/drawing/2014/main" val="2352304674"/>
                  </a:ext>
                </a:extLst>
              </a:tr>
              <a:tr h="370840">
                <a:tc>
                  <a:txBody>
                    <a:bodyPr/>
                    <a:lstStyle/>
                    <a:p>
                      <a:r>
                        <a:rPr lang="en-US" altLang="zh-CN" dirty="0"/>
                        <a:t>1</a:t>
                      </a:r>
                      <a:endParaRPr lang="zh-CN" altLang="en-US" dirty="0"/>
                    </a:p>
                  </a:txBody>
                  <a:tcPr/>
                </a:tc>
                <a:tc>
                  <a:txBody>
                    <a:bodyPr/>
                    <a:lstStyle/>
                    <a:p>
                      <a:r>
                        <a:rPr lang="en-US" altLang="zh-CN" dirty="0"/>
                        <a:t>XX</a:t>
                      </a:r>
                      <a:endParaRPr lang="zh-CN" altLang="en-US" dirty="0"/>
                    </a:p>
                  </a:txBody>
                  <a:tcPr/>
                </a:tc>
                <a:tc>
                  <a:txBody>
                    <a:bodyPr/>
                    <a:lstStyle/>
                    <a:p>
                      <a:r>
                        <a:rPr lang="en-US" altLang="zh-CN" dirty="0"/>
                        <a:t>2019XXXX</a:t>
                      </a:r>
                      <a:endParaRPr lang="zh-CN" altLang="en-US" dirty="0"/>
                    </a:p>
                  </a:txBody>
                  <a:tcPr/>
                </a:tc>
                <a:extLst>
                  <a:ext uri="{0D108BD9-81ED-4DB2-BD59-A6C34878D82A}">
                    <a16:rowId xmlns:a16="http://schemas.microsoft.com/office/drawing/2014/main" val="775599118"/>
                  </a:ext>
                </a:extLst>
              </a:tr>
              <a:tr h="370840">
                <a:tc>
                  <a:txBody>
                    <a:bodyPr/>
                    <a:lstStyle/>
                    <a:p>
                      <a:r>
                        <a:rPr lang="en-US" altLang="zh-CN" dirty="0"/>
                        <a:t>2</a:t>
                      </a:r>
                      <a:endParaRPr lang="zh-CN" altLang="en-US" dirty="0"/>
                    </a:p>
                  </a:txBody>
                  <a:tcPr/>
                </a:tc>
                <a:tc>
                  <a:txBody>
                    <a:bodyPr/>
                    <a:lstStyle/>
                    <a:p>
                      <a:r>
                        <a:rPr lang="en-US" altLang="zh-CN" dirty="0"/>
                        <a:t>XXX</a:t>
                      </a:r>
                      <a:endParaRPr lang="zh-CN" altLang="en-US" dirty="0"/>
                    </a:p>
                  </a:txBody>
                  <a:tcPr/>
                </a:tc>
                <a:tc>
                  <a:txBody>
                    <a:bodyPr/>
                    <a:lstStyle/>
                    <a:p>
                      <a:r>
                        <a:rPr lang="en-US" altLang="zh-CN" dirty="0"/>
                        <a:t>2019XXXX</a:t>
                      </a:r>
                      <a:endParaRPr lang="zh-CN" altLang="en-US" dirty="0"/>
                    </a:p>
                  </a:txBody>
                  <a:tcPr/>
                </a:tc>
                <a:extLst>
                  <a:ext uri="{0D108BD9-81ED-4DB2-BD59-A6C34878D82A}">
                    <a16:rowId xmlns:a16="http://schemas.microsoft.com/office/drawing/2014/main" val="1201821029"/>
                  </a:ext>
                </a:extLst>
              </a:tr>
              <a:tr h="370840">
                <a:tc>
                  <a:txBody>
                    <a:bodyPr/>
                    <a:lstStyle/>
                    <a:p>
                      <a:r>
                        <a:rPr lang="en-US" altLang="zh-CN" dirty="0"/>
                        <a:t>3</a:t>
                      </a:r>
                      <a:endParaRPr lang="zh-CN" altLang="en-US" dirty="0"/>
                    </a:p>
                  </a:txBody>
                  <a:tcPr/>
                </a:tc>
                <a:tc>
                  <a:txBody>
                    <a:bodyPr/>
                    <a:lstStyle/>
                    <a:p>
                      <a:r>
                        <a:rPr lang="en-US" altLang="zh-CN" dirty="0"/>
                        <a:t>XXX</a:t>
                      </a:r>
                      <a:endParaRPr lang="zh-CN" altLang="en-US" dirty="0"/>
                    </a:p>
                  </a:txBody>
                  <a:tcPr/>
                </a:tc>
                <a:tc>
                  <a:txBody>
                    <a:bodyPr/>
                    <a:lstStyle/>
                    <a:p>
                      <a:r>
                        <a:rPr lang="en-US" altLang="zh-CN" dirty="0"/>
                        <a:t>2019XXXX</a:t>
                      </a:r>
                      <a:endParaRPr lang="zh-CN" altLang="en-US" dirty="0"/>
                    </a:p>
                  </a:txBody>
                  <a:tcPr/>
                </a:tc>
                <a:extLst>
                  <a:ext uri="{0D108BD9-81ED-4DB2-BD59-A6C34878D82A}">
                    <a16:rowId xmlns:a16="http://schemas.microsoft.com/office/drawing/2014/main" val="2916269421"/>
                  </a:ext>
                </a:extLst>
              </a:tr>
              <a:tr h="370840">
                <a:tc>
                  <a:txBody>
                    <a:bodyPr/>
                    <a:lstStyle/>
                    <a:p>
                      <a:r>
                        <a:rPr lang="en-US" altLang="zh-CN" dirty="0"/>
                        <a:t>…</a:t>
                      </a:r>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691262311"/>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652322799"/>
                  </a:ext>
                </a:extLst>
              </a:tr>
              <a:tr h="370840">
                <a:tc>
                  <a:txBody>
                    <a:bodyPr/>
                    <a:lstStyle/>
                    <a:p>
                      <a:endParaRPr lang="zh-CN" altLang="en-US" dirty="0"/>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2446231449"/>
                  </a:ext>
                </a:extLst>
              </a:tr>
            </a:tbl>
          </a:graphicData>
        </a:graphic>
      </p:graphicFrame>
      <p:sp>
        <p:nvSpPr>
          <p:cNvPr id="5" name="文本框 4">
            <a:extLst>
              <a:ext uri="{FF2B5EF4-FFF2-40B4-BE49-F238E27FC236}">
                <a16:creationId xmlns:a16="http://schemas.microsoft.com/office/drawing/2014/main" id="{6BD36FFE-A120-473B-8B90-963026115E59}"/>
              </a:ext>
            </a:extLst>
          </p:cNvPr>
          <p:cNvSpPr txBox="1"/>
          <p:nvPr/>
        </p:nvSpPr>
        <p:spPr>
          <a:xfrm>
            <a:off x="4675518" y="2575587"/>
            <a:ext cx="5796951" cy="923330"/>
          </a:xfrm>
          <a:prstGeom prst="rect">
            <a:avLst/>
          </a:prstGeom>
          <a:noFill/>
        </p:spPr>
        <p:txBody>
          <a:bodyPr wrap="square" rtlCol="0">
            <a:spAutoFit/>
          </a:bodyPr>
          <a:lstStyle/>
          <a:p>
            <a:r>
              <a:rPr lang="zh-CN" altLang="en-US" dirty="0"/>
              <a:t>每位同学问相邻两位或以上的同学姓名和学号，在</a:t>
            </a:r>
            <a:r>
              <a:rPr lang="en-US" altLang="zh-CN" dirty="0"/>
              <a:t>Excel</a:t>
            </a:r>
            <a:r>
              <a:rPr lang="zh-CN" altLang="en-US" dirty="0"/>
              <a:t>中生成如下数据：</a:t>
            </a:r>
            <a:endParaRPr lang="en-US" altLang="zh-CN" dirty="0"/>
          </a:p>
          <a:p>
            <a:r>
              <a:rPr lang="zh-CN" altLang="en-US" dirty="0"/>
              <a:t>储存到</a:t>
            </a:r>
            <a:r>
              <a:rPr lang="en-US" altLang="zh-CN" dirty="0"/>
              <a:t>”</a:t>
            </a:r>
            <a:r>
              <a:rPr lang="zh-CN" altLang="en-US" dirty="0"/>
              <a:t>桌面</a:t>
            </a:r>
            <a:r>
              <a:rPr lang="en-US" altLang="zh-CN" dirty="0"/>
              <a:t>\TEST202202\Test01.xlsx”</a:t>
            </a:r>
            <a:endParaRPr lang="zh-CN" altLang="en-US" dirty="0"/>
          </a:p>
        </p:txBody>
      </p:sp>
      <p:sp>
        <p:nvSpPr>
          <p:cNvPr id="6" name="文本框 5">
            <a:extLst>
              <a:ext uri="{FF2B5EF4-FFF2-40B4-BE49-F238E27FC236}">
                <a16:creationId xmlns:a16="http://schemas.microsoft.com/office/drawing/2014/main" id="{DEBC8342-0A78-46EF-AEDD-B1A0A98BA031}"/>
              </a:ext>
            </a:extLst>
          </p:cNvPr>
          <p:cNvSpPr txBox="1"/>
          <p:nvPr/>
        </p:nvSpPr>
        <p:spPr>
          <a:xfrm>
            <a:off x="4675518" y="1817729"/>
            <a:ext cx="2710668" cy="369332"/>
          </a:xfrm>
          <a:prstGeom prst="rect">
            <a:avLst/>
          </a:prstGeom>
          <a:noFill/>
        </p:spPr>
        <p:txBody>
          <a:bodyPr wrap="square" rtlCol="0">
            <a:spAutoFit/>
          </a:bodyPr>
          <a:lstStyle/>
          <a:p>
            <a:r>
              <a:rPr lang="zh-CN" altLang="en-US" b="1" dirty="0"/>
              <a:t>数据、观测、变量</a:t>
            </a:r>
          </a:p>
        </p:txBody>
      </p:sp>
      <p:pic>
        <p:nvPicPr>
          <p:cNvPr id="7" name="图片 6">
            <a:extLst>
              <a:ext uri="{FF2B5EF4-FFF2-40B4-BE49-F238E27FC236}">
                <a16:creationId xmlns:a16="http://schemas.microsoft.com/office/drawing/2014/main" id="{4BDF3050-798D-499B-AFE1-986AE951F111}"/>
              </a:ext>
            </a:extLst>
          </p:cNvPr>
          <p:cNvPicPr>
            <a:picLocks noChangeAspect="1"/>
          </p:cNvPicPr>
          <p:nvPr/>
        </p:nvPicPr>
        <p:blipFill>
          <a:blip r:embed="rId2"/>
          <a:stretch>
            <a:fillRect/>
          </a:stretch>
        </p:blipFill>
        <p:spPr>
          <a:xfrm>
            <a:off x="10803329" y="2194375"/>
            <a:ext cx="1038225" cy="1162050"/>
          </a:xfrm>
          <a:prstGeom prst="rect">
            <a:avLst/>
          </a:prstGeom>
        </p:spPr>
      </p:pic>
    </p:spTree>
    <p:extLst>
      <p:ext uri="{BB962C8B-B14F-4D97-AF65-F5344CB8AC3E}">
        <p14:creationId xmlns:p14="http://schemas.microsoft.com/office/powerpoint/2010/main" val="228710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499E-15F8-4CF8-8AA9-CD62112B30CB}"/>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数据导入</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9604D1FB-C2CF-4EF0-BDA7-CCE300407399}"/>
              </a:ext>
            </a:extLst>
          </p:cNvPr>
          <p:cNvPicPr>
            <a:picLocks noChangeAspect="1"/>
          </p:cNvPicPr>
          <p:nvPr/>
        </p:nvPicPr>
        <p:blipFill>
          <a:blip r:embed="rId2"/>
          <a:stretch>
            <a:fillRect/>
          </a:stretch>
        </p:blipFill>
        <p:spPr>
          <a:xfrm>
            <a:off x="2244415" y="1664854"/>
            <a:ext cx="7522029" cy="4074432"/>
          </a:xfrm>
          <a:prstGeom prst="rect">
            <a:avLst/>
          </a:prstGeom>
        </p:spPr>
      </p:pic>
    </p:spTree>
    <p:extLst>
      <p:ext uri="{BB962C8B-B14F-4D97-AF65-F5344CB8AC3E}">
        <p14:creationId xmlns:p14="http://schemas.microsoft.com/office/powerpoint/2010/main" val="23621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3F64-C782-4462-9975-B3361E05902C}"/>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SAS</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数据导出</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2ADA57C1-4316-4688-ABB0-8D47C4010B48}"/>
              </a:ext>
            </a:extLst>
          </p:cNvPr>
          <p:cNvPicPr>
            <a:picLocks noChangeAspect="1"/>
          </p:cNvPicPr>
          <p:nvPr/>
        </p:nvPicPr>
        <p:blipFill>
          <a:blip r:embed="rId2"/>
          <a:stretch>
            <a:fillRect/>
          </a:stretch>
        </p:blipFill>
        <p:spPr>
          <a:xfrm>
            <a:off x="649707" y="1101529"/>
            <a:ext cx="4848963" cy="3203206"/>
          </a:xfrm>
          <a:prstGeom prst="rect">
            <a:avLst/>
          </a:prstGeom>
        </p:spPr>
      </p:pic>
      <p:pic>
        <p:nvPicPr>
          <p:cNvPr id="4" name="图片 3">
            <a:extLst>
              <a:ext uri="{FF2B5EF4-FFF2-40B4-BE49-F238E27FC236}">
                <a16:creationId xmlns:a16="http://schemas.microsoft.com/office/drawing/2014/main" id="{4740EE0A-BCB1-4BDB-B1D6-BBDEBD02C327}"/>
              </a:ext>
            </a:extLst>
          </p:cNvPr>
          <p:cNvPicPr>
            <a:picLocks noChangeAspect="1"/>
          </p:cNvPicPr>
          <p:nvPr/>
        </p:nvPicPr>
        <p:blipFill>
          <a:blip r:embed="rId3"/>
          <a:stretch>
            <a:fillRect/>
          </a:stretch>
        </p:blipFill>
        <p:spPr>
          <a:xfrm>
            <a:off x="7967662" y="1356248"/>
            <a:ext cx="1285875" cy="962025"/>
          </a:xfrm>
          <a:prstGeom prst="rect">
            <a:avLst/>
          </a:prstGeom>
        </p:spPr>
      </p:pic>
      <p:pic>
        <p:nvPicPr>
          <p:cNvPr id="5" name="图片 4">
            <a:extLst>
              <a:ext uri="{FF2B5EF4-FFF2-40B4-BE49-F238E27FC236}">
                <a16:creationId xmlns:a16="http://schemas.microsoft.com/office/drawing/2014/main" id="{90F182B0-62C3-4F8D-A2E7-927FB9886888}"/>
              </a:ext>
            </a:extLst>
          </p:cNvPr>
          <p:cNvPicPr>
            <a:picLocks noChangeAspect="1"/>
          </p:cNvPicPr>
          <p:nvPr/>
        </p:nvPicPr>
        <p:blipFill>
          <a:blip r:embed="rId4"/>
          <a:stretch>
            <a:fillRect/>
          </a:stretch>
        </p:blipFill>
        <p:spPr>
          <a:xfrm>
            <a:off x="6095999" y="2703132"/>
            <a:ext cx="5861594" cy="3922125"/>
          </a:xfrm>
          <a:prstGeom prst="rect">
            <a:avLst/>
          </a:prstGeom>
        </p:spPr>
      </p:pic>
    </p:spTree>
    <p:extLst>
      <p:ext uri="{BB962C8B-B14F-4D97-AF65-F5344CB8AC3E}">
        <p14:creationId xmlns:p14="http://schemas.microsoft.com/office/powerpoint/2010/main" val="1889854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5B1D-C9A3-49AF-B394-95D8A8118B8C}"/>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4. CSMAR</a:t>
            </a:r>
            <a:r>
              <a:rPr lang="zh-CN" altLang="en-US" sz="3200" b="1" dirty="0">
                <a:latin typeface="Times New Roman" panose="02020603050405020304" pitchFamily="18" charset="0"/>
                <a:cs typeface="Times New Roman" panose="02020603050405020304" pitchFamily="18" charset="0"/>
              </a:rPr>
              <a:t>数据库简介</a:t>
            </a:r>
            <a:endParaRPr lang="en-US" sz="3200" b="1" dirty="0">
              <a:latin typeface="Times New Roman" panose="02020603050405020304" pitchFamily="18" charset="0"/>
              <a:cs typeface="Times New Roman" panose="02020603050405020304" pitchFamily="18" charset="0"/>
            </a:endParaRPr>
          </a:p>
        </p:txBody>
      </p:sp>
      <p:sp>
        <p:nvSpPr>
          <p:cNvPr id="3" name="TextBox 9">
            <a:extLst>
              <a:ext uri="{FF2B5EF4-FFF2-40B4-BE49-F238E27FC236}">
                <a16:creationId xmlns:a16="http://schemas.microsoft.com/office/drawing/2014/main" id="{965447BD-7975-48AC-86EF-76A17A2BF05F}"/>
              </a:ext>
            </a:extLst>
          </p:cNvPr>
          <p:cNvSpPr txBox="1"/>
          <p:nvPr/>
        </p:nvSpPr>
        <p:spPr>
          <a:xfrm>
            <a:off x="605868" y="1685482"/>
            <a:ext cx="10711446" cy="3904852"/>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          CSMAR</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数据库（</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China Stock Market &amp; Accounting Research Database)</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是深圳希施玛数据科技有限公司从学术研究需求出发，借鉴</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CRSP</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COMPUSTAT</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TAQ</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THOMSON</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等权威数据库专业标准，并结合中国实际国情开发的经济金融领域的研究型精准数据库。 经过</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21</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年的不断积累和完善，</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CSMAR </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数据库已涵盖因子研究、人物特征、绿色经济、股票、公司、海外、资讯、基金、债券、行业、经济、商品期货等</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18</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大系列，包含</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160+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个数据库、</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4000</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多张表、</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5</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万多个字段。</a:t>
            </a:r>
          </a:p>
        </p:txBody>
      </p:sp>
    </p:spTree>
    <p:extLst>
      <p:ext uri="{BB962C8B-B14F-4D97-AF65-F5344CB8AC3E}">
        <p14:creationId xmlns:p14="http://schemas.microsoft.com/office/powerpoint/2010/main" val="352942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6062-8665-4605-95E2-4373904D4AB8}"/>
              </a:ext>
            </a:extLst>
          </p:cNvPr>
          <p:cNvSpPr txBox="1">
            <a:spLocks/>
          </p:cNvSpPr>
          <p:nvPr/>
        </p:nvSpPr>
        <p:spPr>
          <a:xfrm>
            <a:off x="593558" y="-16188"/>
            <a:ext cx="9464841"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通过图书馆进入</a:t>
            </a:r>
            <a:r>
              <a:rPr lang="en-US" altLang="zh-CN" sz="3600" dirty="0">
                <a:latin typeface="微软雅黑" panose="020B0503020204020204" pitchFamily="34" charset="-122"/>
                <a:ea typeface="微软雅黑" panose="020B0503020204020204" pitchFamily="34" charset="-122"/>
                <a:cs typeface="Times New Roman" panose="02020603050405020304" pitchFamily="18" charset="0"/>
              </a:rPr>
              <a:t>CSMAR</a:t>
            </a:r>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数据库下载数据</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0EB5069B-69B4-4410-8A1F-27579968A089}"/>
              </a:ext>
            </a:extLst>
          </p:cNvPr>
          <p:cNvSpPr txBox="1"/>
          <p:nvPr/>
        </p:nvSpPr>
        <p:spPr>
          <a:xfrm>
            <a:off x="649707" y="1178155"/>
            <a:ext cx="10388177" cy="1697068"/>
          </a:xfrm>
          <a:prstGeom prst="rect">
            <a:avLst/>
          </a:prstGeom>
          <a:noFill/>
        </p:spPr>
        <p:txBody>
          <a:bodyPr wrap="square" rtlCol="0">
            <a:spAutoFit/>
          </a:bodyPr>
          <a:lstStyle/>
          <a:p>
            <a:pPr>
              <a:lnSpc>
                <a:spcPct val="150000"/>
              </a:lnSpc>
            </a:pPr>
            <a:r>
              <a:rPr lang="en-US" altLang="zh-CN" sz="2400" dirty="0">
                <a:ea typeface="文鼎中隶简" panose="02010609010101010101" pitchFamily="49" charset="-122"/>
                <a:hlinkClick r:id="rId2"/>
              </a:rPr>
              <a:t>https://sufe.libguides.com/az.php</a:t>
            </a:r>
            <a:endParaRPr lang="en-US" altLang="zh-CN" sz="2400" dirty="0">
              <a:ea typeface="文鼎中隶简" panose="02010609010101010101" pitchFamily="49" charset="-122"/>
            </a:endParaRPr>
          </a:p>
          <a:p>
            <a:pPr>
              <a:lnSpc>
                <a:spcPct val="150000"/>
              </a:lnSpc>
            </a:pPr>
            <a:endParaRPr lang="en-US" altLang="zh-CN" sz="2400" dirty="0">
              <a:ea typeface="文鼎中隶简" panose="02010609010101010101" pitchFamily="49" charset="-122"/>
            </a:endParaRPr>
          </a:p>
          <a:p>
            <a:pPr>
              <a:lnSpc>
                <a:spcPct val="150000"/>
              </a:lnSpc>
            </a:pPr>
            <a:endParaRPr lang="en-US" altLang="zh-CN" sz="2400" dirty="0">
              <a:ea typeface="文鼎中隶简" panose="02010609010101010101" pitchFamily="49" charset="-122"/>
            </a:endParaRPr>
          </a:p>
        </p:txBody>
      </p:sp>
      <p:pic>
        <p:nvPicPr>
          <p:cNvPr id="4" name="图片 3">
            <a:extLst>
              <a:ext uri="{FF2B5EF4-FFF2-40B4-BE49-F238E27FC236}">
                <a16:creationId xmlns:a16="http://schemas.microsoft.com/office/drawing/2014/main" id="{FAD03696-02C3-45A5-9295-3687B65F6ECF}"/>
              </a:ext>
            </a:extLst>
          </p:cNvPr>
          <p:cNvPicPr>
            <a:picLocks noChangeAspect="1"/>
          </p:cNvPicPr>
          <p:nvPr/>
        </p:nvPicPr>
        <p:blipFill>
          <a:blip r:embed="rId3"/>
          <a:stretch>
            <a:fillRect/>
          </a:stretch>
        </p:blipFill>
        <p:spPr>
          <a:xfrm>
            <a:off x="492143" y="2331822"/>
            <a:ext cx="3867150" cy="1266825"/>
          </a:xfrm>
          <a:prstGeom prst="rect">
            <a:avLst/>
          </a:prstGeom>
        </p:spPr>
      </p:pic>
      <p:pic>
        <p:nvPicPr>
          <p:cNvPr id="5" name="图片 4">
            <a:extLst>
              <a:ext uri="{FF2B5EF4-FFF2-40B4-BE49-F238E27FC236}">
                <a16:creationId xmlns:a16="http://schemas.microsoft.com/office/drawing/2014/main" id="{FEBE5927-3BC0-401E-AEFB-932F988F6D3B}"/>
              </a:ext>
            </a:extLst>
          </p:cNvPr>
          <p:cNvPicPr>
            <a:picLocks noChangeAspect="1"/>
          </p:cNvPicPr>
          <p:nvPr/>
        </p:nvPicPr>
        <p:blipFill>
          <a:blip r:embed="rId4"/>
          <a:stretch>
            <a:fillRect/>
          </a:stretch>
        </p:blipFill>
        <p:spPr>
          <a:xfrm>
            <a:off x="5233350" y="2026689"/>
            <a:ext cx="6466507" cy="3985480"/>
          </a:xfrm>
          <a:prstGeom prst="rect">
            <a:avLst/>
          </a:prstGeom>
        </p:spPr>
      </p:pic>
    </p:spTree>
    <p:extLst>
      <p:ext uri="{BB962C8B-B14F-4D97-AF65-F5344CB8AC3E}">
        <p14:creationId xmlns:p14="http://schemas.microsoft.com/office/powerpoint/2010/main" val="401346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D23CE14-7C75-490C-8FA7-C9EC90699D2D}"/>
              </a:ext>
            </a:extLst>
          </p:cNvPr>
          <p:cNvPicPr>
            <a:picLocks noChangeAspect="1"/>
          </p:cNvPicPr>
          <p:nvPr/>
        </p:nvPicPr>
        <p:blipFill>
          <a:blip r:embed="rId2"/>
          <a:stretch>
            <a:fillRect/>
          </a:stretch>
        </p:blipFill>
        <p:spPr>
          <a:xfrm>
            <a:off x="2413401" y="1467874"/>
            <a:ext cx="7365195" cy="4539365"/>
          </a:xfrm>
          <a:prstGeom prst="rect">
            <a:avLst/>
          </a:prstGeom>
        </p:spPr>
      </p:pic>
      <p:sp>
        <p:nvSpPr>
          <p:cNvPr id="3" name="Title 1">
            <a:extLst>
              <a:ext uri="{FF2B5EF4-FFF2-40B4-BE49-F238E27FC236}">
                <a16:creationId xmlns:a16="http://schemas.microsoft.com/office/drawing/2014/main" id="{48E9573D-C76B-4396-8489-FE991E47E6D9}"/>
              </a:ext>
            </a:extLst>
          </p:cNvPr>
          <p:cNvSpPr txBox="1">
            <a:spLocks/>
          </p:cNvSpPr>
          <p:nvPr/>
        </p:nvSpPr>
        <p:spPr>
          <a:xfrm>
            <a:off x="589200" y="0"/>
            <a:ext cx="9464841"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下载上市公司财务报告数据</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2517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A9E7-5E87-4814-9EB1-3DACA8CC935D}"/>
              </a:ext>
            </a:extLst>
          </p:cNvPr>
          <p:cNvSpPr txBox="1">
            <a:spLocks/>
          </p:cNvSpPr>
          <p:nvPr/>
        </p:nvSpPr>
        <p:spPr>
          <a:xfrm>
            <a:off x="553454" y="-16188"/>
            <a:ext cx="9464841"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下载资产负债表数据</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FDC300CC-DF38-4122-804E-6C388320E9E9}"/>
              </a:ext>
            </a:extLst>
          </p:cNvPr>
          <p:cNvPicPr>
            <a:picLocks noChangeAspect="1"/>
          </p:cNvPicPr>
          <p:nvPr/>
        </p:nvPicPr>
        <p:blipFill>
          <a:blip r:embed="rId2"/>
          <a:stretch>
            <a:fillRect/>
          </a:stretch>
        </p:blipFill>
        <p:spPr>
          <a:xfrm>
            <a:off x="7357381" y="300342"/>
            <a:ext cx="4767943" cy="3329537"/>
          </a:xfrm>
          <a:prstGeom prst="rect">
            <a:avLst/>
          </a:prstGeom>
          <a:ln>
            <a:solidFill>
              <a:schemeClr val="accent1"/>
            </a:solidFill>
          </a:ln>
        </p:spPr>
      </p:pic>
      <p:pic>
        <p:nvPicPr>
          <p:cNvPr id="4" name="图片 3">
            <a:extLst>
              <a:ext uri="{FF2B5EF4-FFF2-40B4-BE49-F238E27FC236}">
                <a16:creationId xmlns:a16="http://schemas.microsoft.com/office/drawing/2014/main" id="{6B691A50-F10B-465B-80FF-B03A45392059}"/>
              </a:ext>
            </a:extLst>
          </p:cNvPr>
          <p:cNvPicPr>
            <a:picLocks noChangeAspect="1"/>
          </p:cNvPicPr>
          <p:nvPr/>
        </p:nvPicPr>
        <p:blipFill>
          <a:blip r:embed="rId3"/>
          <a:stretch>
            <a:fillRect/>
          </a:stretch>
        </p:blipFill>
        <p:spPr>
          <a:xfrm>
            <a:off x="7357380" y="3849691"/>
            <a:ext cx="4767943" cy="2854366"/>
          </a:xfrm>
          <a:prstGeom prst="rect">
            <a:avLst/>
          </a:prstGeom>
          <a:ln>
            <a:solidFill>
              <a:schemeClr val="accent1"/>
            </a:solidFill>
          </a:ln>
        </p:spPr>
      </p:pic>
      <p:pic>
        <p:nvPicPr>
          <p:cNvPr id="5" name="图片 4">
            <a:extLst>
              <a:ext uri="{FF2B5EF4-FFF2-40B4-BE49-F238E27FC236}">
                <a16:creationId xmlns:a16="http://schemas.microsoft.com/office/drawing/2014/main" id="{C5AF30B5-4ABE-4962-AFF3-225E81D4ECC1}"/>
              </a:ext>
            </a:extLst>
          </p:cNvPr>
          <p:cNvPicPr>
            <a:picLocks noChangeAspect="1"/>
          </p:cNvPicPr>
          <p:nvPr/>
        </p:nvPicPr>
        <p:blipFill>
          <a:blip r:embed="rId4"/>
          <a:stretch>
            <a:fillRect/>
          </a:stretch>
        </p:blipFill>
        <p:spPr>
          <a:xfrm>
            <a:off x="745958" y="2165957"/>
            <a:ext cx="5999529" cy="2783151"/>
          </a:xfrm>
          <a:prstGeom prst="rect">
            <a:avLst/>
          </a:prstGeom>
          <a:ln>
            <a:solidFill>
              <a:schemeClr val="accent1"/>
            </a:solidFill>
          </a:ln>
        </p:spPr>
      </p:pic>
    </p:spTree>
    <p:extLst>
      <p:ext uri="{BB962C8B-B14F-4D97-AF65-F5344CB8AC3E}">
        <p14:creationId xmlns:p14="http://schemas.microsoft.com/office/powerpoint/2010/main" val="413891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CD9B4C7-2FBA-4FCE-85DD-D9B9BE01CCBD}"/>
              </a:ext>
            </a:extLst>
          </p:cNvPr>
          <p:cNvPicPr>
            <a:picLocks noChangeAspect="1"/>
          </p:cNvPicPr>
          <p:nvPr/>
        </p:nvPicPr>
        <p:blipFill>
          <a:blip r:embed="rId2"/>
          <a:stretch>
            <a:fillRect/>
          </a:stretch>
        </p:blipFill>
        <p:spPr>
          <a:xfrm>
            <a:off x="1493301" y="1400917"/>
            <a:ext cx="9024257" cy="4381971"/>
          </a:xfrm>
          <a:prstGeom prst="rect">
            <a:avLst/>
          </a:prstGeom>
          <a:ln>
            <a:solidFill>
              <a:schemeClr val="accent1"/>
            </a:solidFill>
          </a:ln>
        </p:spPr>
      </p:pic>
      <p:sp>
        <p:nvSpPr>
          <p:cNvPr id="3" name="Title 1">
            <a:extLst>
              <a:ext uri="{FF2B5EF4-FFF2-40B4-BE49-F238E27FC236}">
                <a16:creationId xmlns:a16="http://schemas.microsoft.com/office/drawing/2014/main" id="{18865499-9EF3-4FD3-990B-10AD2A3D457B}"/>
              </a:ext>
            </a:extLst>
          </p:cNvPr>
          <p:cNvSpPr txBox="1">
            <a:spLocks/>
          </p:cNvSpPr>
          <p:nvPr/>
        </p:nvSpPr>
        <p:spPr>
          <a:xfrm>
            <a:off x="553454" y="-16188"/>
            <a:ext cx="9464841"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下载资产负债表数据</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4232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C176-FE28-4ABC-8DAD-6448C746EF10}"/>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课程练习</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61EBED58-E3ED-4A19-8FA0-417223A5507A}"/>
              </a:ext>
            </a:extLst>
          </p:cNvPr>
          <p:cNvSpPr txBox="1"/>
          <p:nvPr/>
        </p:nvSpPr>
        <p:spPr>
          <a:xfrm>
            <a:off x="774404" y="1365985"/>
            <a:ext cx="10388177" cy="236988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下载中国上市公司</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1990-2024</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年财务数据（资产负债表和利润表），</a:t>
            </a: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a:p>
            <a:pPr lvl="3" indent="-457200">
              <a:lnSpc>
                <a:spcPct val="150000"/>
              </a:lnSpc>
              <a:spcAft>
                <a:spcPts val="1200"/>
              </a:spcAft>
              <a:buFont typeface="Times New Roman" panose="02020603050405020304" pitchFamily="18" charset="0"/>
              <a:buChar char="−"/>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包括主要变量：总资产</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总负债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所有者权益</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营业总收入</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营业总成本</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净利润。</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将中国上市公司财务数据导入到</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Stata</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软件。</a:t>
            </a: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在</a:t>
            </a:r>
            <a:r>
              <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rPr>
              <a:t>Stata</a:t>
            </a:r>
            <a:r>
              <a:rPr lang="zh-CN" altLang="en-US" sz="2400" dirty="0">
                <a:latin typeface="Times New Roman" panose="02020603050405020304" pitchFamily="18" charset="0"/>
                <a:ea typeface="文鼎中隶简" panose="02010609010101010101" pitchFamily="49" charset="-122"/>
                <a:cs typeface="Times New Roman" panose="02020603050405020304" pitchFamily="18" charset="0"/>
              </a:rPr>
              <a:t>中查看上市公司财务数据。</a:t>
            </a:r>
            <a:endParaRPr lang="en-US" altLang="zh-CN" sz="2400" dirty="0">
              <a:latin typeface="Times New Roman" panose="02020603050405020304" pitchFamily="18" charset="0"/>
              <a:ea typeface="文鼎中隶简" panose="02010609010101010101" pitchFamily="49" charset="-122"/>
              <a:cs typeface="Times New Roman" panose="02020603050405020304" pitchFamily="18" charset="0"/>
            </a:endParaRPr>
          </a:p>
        </p:txBody>
      </p:sp>
    </p:spTree>
    <p:extLst>
      <p:ext uri="{BB962C8B-B14F-4D97-AF65-F5344CB8AC3E}">
        <p14:creationId xmlns:p14="http://schemas.microsoft.com/office/powerpoint/2010/main" val="257405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9483-A77B-4C70-929F-78D460D97237}"/>
              </a:ext>
            </a:extLst>
          </p:cNvPr>
          <p:cNvSpPr txBox="1">
            <a:spLocks/>
          </p:cNvSpPr>
          <p:nvPr/>
        </p:nvSpPr>
        <p:spPr>
          <a:xfrm>
            <a:off x="593558" y="-16188"/>
            <a:ext cx="10767595"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cs typeface="Times New Roman" panose="02020603050405020304" pitchFamily="18" charset="0"/>
              </a:rPr>
              <a:t>课程讨论：</a:t>
            </a:r>
            <a:endParaRPr lang="en-US"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9F569E8D-D733-40D9-82AA-B93591541E1B}"/>
              </a:ext>
            </a:extLst>
          </p:cNvPr>
          <p:cNvSpPr txBox="1"/>
          <p:nvPr/>
        </p:nvSpPr>
        <p:spPr>
          <a:xfrm>
            <a:off x="759851" y="1147220"/>
            <a:ext cx="10491158" cy="1680588"/>
          </a:xfrm>
          <a:prstGeom prst="rect">
            <a:avLst/>
          </a:prstGeom>
          <a:noFill/>
        </p:spPr>
        <p:txBody>
          <a:bodyPr wrap="square" rtlCol="0">
            <a:spAutoFit/>
          </a:bodyPr>
          <a:lstStyle/>
          <a:p>
            <a:pPr lvl="0" algn="just">
              <a:lnSpc>
                <a:spcPct val="107000"/>
              </a:lnSpc>
              <a:spcAft>
                <a:spcPts val="800"/>
              </a:spcAft>
            </a:pPr>
            <a:r>
              <a:rPr lang="zh-CN" altLang="en-US" sz="2800" kern="100" dirty="0">
                <a:solidFill>
                  <a:srgbClr val="262626"/>
                </a:solidFill>
                <a:latin typeface="微软雅黑" panose="020B0503020204020204" pitchFamily="34" charset="-122"/>
                <a:ea typeface="微软雅黑" panose="020B0503020204020204" pitchFamily="34" charset="-122"/>
              </a:rPr>
              <a:t>比较 </a:t>
            </a:r>
            <a:r>
              <a:rPr lang="en-US" altLang="zh-CN" sz="2800" kern="100" dirty="0">
                <a:solidFill>
                  <a:srgbClr val="262626"/>
                </a:solidFill>
                <a:latin typeface="微软雅黑" panose="020B0503020204020204" pitchFamily="34" charset="-122"/>
                <a:ea typeface="微软雅黑" panose="020B0503020204020204" pitchFamily="34" charset="-122"/>
              </a:rPr>
              <a:t>SAS </a:t>
            </a:r>
            <a:r>
              <a:rPr lang="zh-CN" altLang="en-US" sz="2800" kern="100" dirty="0">
                <a:solidFill>
                  <a:srgbClr val="262626"/>
                </a:solidFill>
                <a:latin typeface="微软雅黑" panose="020B0503020204020204" pitchFamily="34" charset="-122"/>
                <a:ea typeface="微软雅黑" panose="020B0503020204020204" pitchFamily="34" charset="-122"/>
              </a:rPr>
              <a:t>与 </a:t>
            </a:r>
            <a:r>
              <a:rPr lang="en-US" altLang="zh-CN" sz="2800" kern="100" dirty="0">
                <a:solidFill>
                  <a:srgbClr val="262626"/>
                </a:solidFill>
                <a:latin typeface="微软雅黑" panose="020B0503020204020204" pitchFamily="34" charset="-122"/>
                <a:ea typeface="微软雅黑" panose="020B0503020204020204" pitchFamily="34" charset="-122"/>
              </a:rPr>
              <a:t>Stata </a:t>
            </a:r>
            <a:r>
              <a:rPr lang="zh-CN" altLang="en-US" sz="2800" kern="100" dirty="0">
                <a:solidFill>
                  <a:srgbClr val="262626"/>
                </a:solidFill>
                <a:latin typeface="微软雅黑" panose="020B0503020204020204" pitchFamily="34" charset="-122"/>
                <a:ea typeface="微软雅黑" panose="020B0503020204020204" pitchFamily="34" charset="-122"/>
              </a:rPr>
              <a:t>在数据处理和分析中的应用差异。</a:t>
            </a:r>
            <a:endParaRPr lang="en-US" altLang="zh-CN" sz="2800" kern="100" dirty="0">
              <a:solidFill>
                <a:srgbClr val="262626"/>
              </a:solidFill>
              <a:latin typeface="微软雅黑" panose="020B0503020204020204" pitchFamily="34" charset="-122"/>
              <a:ea typeface="微软雅黑" panose="020B0503020204020204" pitchFamily="34" charset="-122"/>
            </a:endParaRPr>
          </a:p>
          <a:p>
            <a:pPr lvl="0" algn="just">
              <a:lnSpc>
                <a:spcPct val="107000"/>
              </a:lnSpc>
              <a:spcAft>
                <a:spcPts val="800"/>
              </a:spcAft>
            </a:pPr>
            <a:endParaRPr lang="en-US" altLang="zh-CN" sz="2800" kern="100" dirty="0">
              <a:solidFill>
                <a:srgbClr val="262626"/>
              </a:solidFill>
              <a:effectLst/>
              <a:latin typeface="微软雅黑" panose="020B0503020204020204" pitchFamily="34" charset="-122"/>
              <a:ea typeface="微软雅黑" panose="020B0503020204020204" pitchFamily="34" charset="-122"/>
            </a:endParaRPr>
          </a:p>
          <a:p>
            <a:pPr lvl="0" algn="just">
              <a:lnSpc>
                <a:spcPct val="107000"/>
              </a:lnSpc>
              <a:spcAft>
                <a:spcPts val="800"/>
              </a:spcAft>
            </a:pPr>
            <a:endParaRPr lang="zh-CN" altLang="zh-CN" sz="2800" kern="100" dirty="0">
              <a:effectLst/>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B9575D1C-A262-4339-B568-E9FC1509BCFC}"/>
              </a:ext>
            </a:extLst>
          </p:cNvPr>
          <p:cNvGraphicFramePr>
            <a:graphicFrameLocks noGrp="1"/>
          </p:cNvGraphicFramePr>
          <p:nvPr>
            <p:extLst>
              <p:ext uri="{D42A27DB-BD31-4B8C-83A1-F6EECF244321}">
                <p14:modId xmlns:p14="http://schemas.microsoft.com/office/powerpoint/2010/main" val="955841771"/>
              </p:ext>
            </p:extLst>
          </p:nvPr>
        </p:nvGraphicFramePr>
        <p:xfrm>
          <a:off x="1662634" y="1942055"/>
          <a:ext cx="8203344" cy="4351340"/>
        </p:xfrm>
        <a:graphic>
          <a:graphicData uri="http://schemas.openxmlformats.org/drawingml/2006/table">
            <a:tbl>
              <a:tblPr/>
              <a:tblGrid>
                <a:gridCol w="2050836">
                  <a:extLst>
                    <a:ext uri="{9D8B030D-6E8A-4147-A177-3AD203B41FA5}">
                      <a16:colId xmlns:a16="http://schemas.microsoft.com/office/drawing/2014/main" val="3174263570"/>
                    </a:ext>
                  </a:extLst>
                </a:gridCol>
                <a:gridCol w="2050836">
                  <a:extLst>
                    <a:ext uri="{9D8B030D-6E8A-4147-A177-3AD203B41FA5}">
                      <a16:colId xmlns:a16="http://schemas.microsoft.com/office/drawing/2014/main" val="3671995484"/>
                    </a:ext>
                  </a:extLst>
                </a:gridCol>
                <a:gridCol w="2050836">
                  <a:extLst>
                    <a:ext uri="{9D8B030D-6E8A-4147-A177-3AD203B41FA5}">
                      <a16:colId xmlns:a16="http://schemas.microsoft.com/office/drawing/2014/main" val="991792188"/>
                    </a:ext>
                  </a:extLst>
                </a:gridCol>
                <a:gridCol w="2050836">
                  <a:extLst>
                    <a:ext uri="{9D8B030D-6E8A-4147-A177-3AD203B41FA5}">
                      <a16:colId xmlns:a16="http://schemas.microsoft.com/office/drawing/2014/main" val="2305881084"/>
                    </a:ext>
                  </a:extLst>
                </a:gridCol>
              </a:tblGrid>
              <a:tr h="285334">
                <a:tc>
                  <a:txBody>
                    <a:bodyPr/>
                    <a:lstStyle/>
                    <a:p>
                      <a:pPr algn="ctr"/>
                      <a:r>
                        <a:rPr lang="zh-CN" altLang="en-US" sz="1400" b="1" dirty="0"/>
                        <a:t>功能类别</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SAS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Stata</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b="1" dirty="0"/>
                        <a:t>备注</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881210"/>
                  </a:ext>
                </a:extLst>
              </a:tr>
              <a:tr h="499334">
                <a:tc>
                  <a:txBody>
                    <a:bodyPr/>
                    <a:lstStyle/>
                    <a:p>
                      <a:r>
                        <a:rPr lang="zh-CN" altLang="en-US" sz="1400"/>
                        <a:t>数据处理能力</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优秀，适合超大数据</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良好，中小型数据集更适合</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a:t>SAS </a:t>
                      </a:r>
                      <a:r>
                        <a:rPr lang="zh-CN" altLang="en-US" sz="1400"/>
                        <a:t>处理百万级数据更稳定</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673762"/>
                  </a:ext>
                </a:extLst>
              </a:tr>
              <a:tr h="499334">
                <a:tc>
                  <a:txBody>
                    <a:bodyPr/>
                    <a:lstStyle/>
                    <a:p>
                      <a:r>
                        <a:rPr lang="zh-CN" altLang="en-US" sz="1400"/>
                        <a:t>语法复杂度</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较高，需要熟悉 </a:t>
                      </a:r>
                      <a:r>
                        <a:rPr lang="en-US" sz="1400"/>
                        <a:t>DATA </a:t>
                      </a:r>
                      <a:r>
                        <a:rPr lang="zh-CN" altLang="en-US" sz="1400"/>
                        <a:t>和 </a:t>
                      </a:r>
                      <a:r>
                        <a:rPr lang="en-US" sz="1400"/>
                        <a:t>PROC </a:t>
                      </a:r>
                      <a:r>
                        <a:rPr lang="zh-CN" altLang="en-US" sz="1400"/>
                        <a:t>步骤</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较低，命令简洁直观</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初学者上手 </a:t>
                      </a:r>
                      <a:r>
                        <a:rPr lang="en-US" sz="1400"/>
                        <a:t>Stata </a:t>
                      </a:r>
                      <a:r>
                        <a:rPr lang="zh-CN" altLang="en-US" sz="1400"/>
                        <a:t>更快</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292295"/>
                  </a:ext>
                </a:extLst>
              </a:tr>
              <a:tr h="285334">
                <a:tc>
                  <a:txBody>
                    <a:bodyPr/>
                    <a:lstStyle/>
                    <a:p>
                      <a:r>
                        <a:rPr lang="zh-CN" altLang="en-US" sz="1400"/>
                        <a:t>图形与可视化</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基本，需要额外模块</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较丰富，易生成图表</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Stata </a:t>
                      </a:r>
                      <a:r>
                        <a:rPr lang="zh-CN" altLang="en-US" sz="1400"/>
                        <a:t>作图更直观</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07559"/>
                  </a:ext>
                </a:extLst>
              </a:tr>
              <a:tr h="499334">
                <a:tc>
                  <a:txBody>
                    <a:bodyPr/>
                    <a:lstStyle/>
                    <a:p>
                      <a:r>
                        <a:rPr lang="zh-CN" altLang="en-US" sz="1400"/>
                        <a:t>回归分析</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功能全面，模块丰富</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功能齐全，易操作</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两者都可实现多种回归分析</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644924"/>
                  </a:ext>
                </a:extLst>
              </a:tr>
              <a:tr h="285334">
                <a:tc>
                  <a:txBody>
                    <a:bodyPr/>
                    <a:lstStyle/>
                    <a:p>
                      <a:r>
                        <a:rPr lang="zh-CN" altLang="en-US" sz="1400"/>
                        <a:t>面板数据处理</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支持，语法相对复杂</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支持，命令简单</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Stata xt </a:t>
                      </a:r>
                      <a:r>
                        <a:rPr lang="zh-CN" altLang="en-US" sz="1400"/>
                        <a:t>系列命令常用</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073824"/>
                  </a:ext>
                </a:extLst>
              </a:tr>
              <a:tr h="499334">
                <a:tc>
                  <a:txBody>
                    <a:bodyPr/>
                    <a:lstStyle/>
                    <a:p>
                      <a:r>
                        <a:rPr lang="zh-CN" altLang="en-US" sz="1400"/>
                        <a:t>企业应用</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高度适合</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t>一般</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a:t>SAS </a:t>
                      </a:r>
                      <a:r>
                        <a:rPr lang="zh-CN" altLang="en-US" sz="1400"/>
                        <a:t>在企业数据分析中更常用</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653348"/>
                  </a:ext>
                </a:extLst>
              </a:tr>
              <a:tr h="499334">
                <a:tc>
                  <a:txBody>
                    <a:bodyPr/>
                    <a:lstStyle/>
                    <a:p>
                      <a:r>
                        <a:rPr lang="zh-CN" altLang="en-US" sz="1400"/>
                        <a:t>学术研究</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常用</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高度常用</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Stata </a:t>
                      </a:r>
                      <a:r>
                        <a:rPr lang="zh-CN" altLang="en-US" sz="1400"/>
                        <a:t>在经济与金融研究中更流行</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63200"/>
                  </a:ext>
                </a:extLst>
              </a:tr>
              <a:tr h="499334">
                <a:tc>
                  <a:txBody>
                    <a:bodyPr/>
                    <a:lstStyle/>
                    <a:p>
                      <a:r>
                        <a:rPr lang="zh-CN" altLang="en-US" sz="1400"/>
                        <a:t>社区资源</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官方文档丰富，但社区开源资源少</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社区活跃，插件丰富</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学术研究更方便 </a:t>
                      </a:r>
                      <a:r>
                        <a:rPr lang="en-US" sz="1400"/>
                        <a:t>Stata </a:t>
                      </a:r>
                      <a:r>
                        <a:rPr lang="zh-CN" altLang="en-US" sz="1400"/>
                        <a:t>扩展</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944750"/>
                  </a:ext>
                </a:extLst>
              </a:tr>
              <a:tr h="499334">
                <a:tc>
                  <a:txBody>
                    <a:bodyPr/>
                    <a:lstStyle/>
                    <a:p>
                      <a:r>
                        <a:rPr lang="zh-CN" altLang="en-US" sz="1400"/>
                        <a:t>成本</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商业软件，费用高</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a:t>商业软件，但成本低于 </a:t>
                      </a:r>
                      <a:r>
                        <a:rPr lang="en-US" altLang="zh-CN" sz="1400"/>
                        <a:t>SAS</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t>学校可购买教育版</a:t>
                      </a:r>
                    </a:p>
                  </a:txBody>
                  <a:tcPr marL="71333" marR="71333" marT="35667" marB="35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673405"/>
                  </a:ext>
                </a:extLst>
              </a:tr>
            </a:tbl>
          </a:graphicData>
        </a:graphic>
      </p:graphicFrame>
    </p:spTree>
    <p:extLst>
      <p:ext uri="{BB962C8B-B14F-4D97-AF65-F5344CB8AC3E}">
        <p14:creationId xmlns:p14="http://schemas.microsoft.com/office/powerpoint/2010/main" val="334704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6A10-703A-432E-B8E3-24F89D92D76F}"/>
              </a:ext>
            </a:extLst>
          </p:cNvPr>
          <p:cNvSpPr txBox="1">
            <a:spLocks/>
          </p:cNvSpPr>
          <p:nvPr/>
        </p:nvSpPr>
        <p:spPr>
          <a:xfrm>
            <a:off x="593559" y="-16188"/>
            <a:ext cx="10948734"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latin typeface="Times New Roman" panose="02020603050405020304" pitchFamily="18" charset="0"/>
                <a:cs typeface="Times New Roman" panose="02020603050405020304" pitchFamily="18" charset="0"/>
              </a:rPr>
              <a:t>课程教材</a:t>
            </a:r>
          </a:p>
        </p:txBody>
      </p:sp>
      <p:sp>
        <p:nvSpPr>
          <p:cNvPr id="3" name="TextBox 9">
            <a:extLst>
              <a:ext uri="{FF2B5EF4-FFF2-40B4-BE49-F238E27FC236}">
                <a16:creationId xmlns:a16="http://schemas.microsoft.com/office/drawing/2014/main" id="{6CD1D60D-4742-4E5A-99CF-548B1A602898}"/>
              </a:ext>
            </a:extLst>
          </p:cNvPr>
          <p:cNvSpPr txBox="1"/>
          <p:nvPr/>
        </p:nvSpPr>
        <p:spPr>
          <a:xfrm>
            <a:off x="1265241" y="1390808"/>
            <a:ext cx="9171351" cy="4524315"/>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陈强</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高级计量经济学及</a:t>
            </a:r>
            <a:r>
              <a:rPr lang="en-US" altLang="zh-CN" sz="2400" dirty="0">
                <a:latin typeface="微软雅黑" panose="020B0503020204020204" pitchFamily="34" charset="-122"/>
                <a:ea typeface="微软雅黑" panose="020B0503020204020204" pitchFamily="34" charset="-122"/>
              </a:rPr>
              <a:t>Stata</a:t>
            </a:r>
            <a:r>
              <a:rPr lang="zh-CN" altLang="en-US" sz="2400" dirty="0">
                <a:latin typeface="微软雅黑" panose="020B0503020204020204" pitchFamily="34" charset="-122"/>
                <a:ea typeface="微软雅黑" panose="020B0503020204020204" pitchFamily="34" charset="-122"/>
              </a:rPr>
              <a:t>应用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第二版</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，高等教育出版社</a:t>
            </a:r>
            <a:r>
              <a:rPr lang="en-US" altLang="zh-CN" sz="2400" dirty="0">
                <a:latin typeface="微软雅黑" panose="020B0503020204020204" pitchFamily="34" charset="-122"/>
                <a:ea typeface="微软雅黑" panose="020B0503020204020204" pitchFamily="34" charset="-122"/>
              </a:rPr>
              <a:t>, 2014.</a:t>
            </a:r>
          </a:p>
          <a:p>
            <a:pPr>
              <a:lnSpc>
                <a:spcPct val="150000"/>
              </a:lnSpc>
            </a:pPr>
            <a:r>
              <a:rPr lang="en-US" altLang="zh-CN" sz="2400" dirty="0">
                <a:latin typeface="微软雅黑" panose="020B0503020204020204" pitchFamily="34" charset="-122"/>
                <a:ea typeface="微软雅黑" panose="020B0503020204020204" pitchFamily="34" charset="-122"/>
              </a:rPr>
              <a:t> </a:t>
            </a:r>
          </a:p>
          <a:p>
            <a:pPr>
              <a:lnSpc>
                <a:spcPct val="150000"/>
              </a:lnSpc>
            </a:pPr>
            <a:r>
              <a:rPr lang="zh-CN" altLang="en-US" sz="2400" dirty="0">
                <a:latin typeface="微软雅黑" panose="020B0503020204020204" pitchFamily="34" charset="-122"/>
                <a:ea typeface="微软雅黑" panose="020B0503020204020204" pitchFamily="34" charset="-122"/>
              </a:rPr>
              <a:t>杨维忠，张甜</a:t>
            </a:r>
            <a:r>
              <a:rPr lang="en-US" altLang="zh-CN" sz="2400" dirty="0">
                <a:latin typeface="微软雅黑" panose="020B0503020204020204" pitchFamily="34" charset="-122"/>
                <a:ea typeface="微软雅黑" panose="020B0503020204020204" pitchFamily="34" charset="-122"/>
              </a:rPr>
              <a:t>.《Stata</a:t>
            </a:r>
            <a:r>
              <a:rPr lang="zh-CN" altLang="en-US" sz="2400" dirty="0">
                <a:latin typeface="微软雅黑" panose="020B0503020204020204" pitchFamily="34" charset="-122"/>
                <a:ea typeface="微软雅黑" panose="020B0503020204020204" pitchFamily="34" charset="-122"/>
              </a:rPr>
              <a:t>统计分析从入门到精通</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，清华大学出版社</a:t>
            </a:r>
            <a:r>
              <a:rPr lang="en-US" altLang="zh-CN" sz="2400" dirty="0">
                <a:latin typeface="微软雅黑" panose="020B0503020204020204" pitchFamily="34" charset="-122"/>
                <a:ea typeface="微软雅黑" panose="020B0503020204020204" pitchFamily="34" charset="-122"/>
              </a:rPr>
              <a:t>, 2022.</a:t>
            </a:r>
          </a:p>
          <a:p>
            <a:pPr>
              <a:lnSpc>
                <a:spcPct val="150000"/>
              </a:lnSpc>
            </a:pP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Lora D. </a:t>
            </a:r>
            <a:r>
              <a:rPr lang="en-US" altLang="zh-CN" sz="2400" dirty="0" err="1">
                <a:latin typeface="微软雅黑" panose="020B0503020204020204" pitchFamily="34" charset="-122"/>
                <a:ea typeface="微软雅黑" panose="020B0503020204020204" pitchFamily="34" charset="-122"/>
              </a:rPr>
              <a:t>Delwiche</a:t>
            </a:r>
            <a:r>
              <a:rPr lang="en-US" altLang="zh-CN" sz="2400" dirty="0">
                <a:latin typeface="微软雅黑" panose="020B0503020204020204" pitchFamily="34" charset="-122"/>
                <a:ea typeface="微软雅黑" panose="020B0503020204020204" pitchFamily="34" charset="-122"/>
              </a:rPr>
              <a:t>, Susan J. Slaughter, 《The Little SAS Book </a:t>
            </a:r>
            <a:r>
              <a:rPr lang="zh-CN" altLang="en-US" sz="2400" dirty="0">
                <a:latin typeface="微软雅黑" panose="020B0503020204020204" pitchFamily="34" charset="-122"/>
                <a:ea typeface="微软雅黑" panose="020B0503020204020204" pitchFamily="34" charset="-122"/>
              </a:rPr>
              <a:t>中文版</a:t>
            </a:r>
            <a:r>
              <a:rPr lang="zh-CN"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，清华大学出版社，</a:t>
            </a:r>
            <a:r>
              <a:rPr lang="en-US" altLang="zh-CN" sz="2400" dirty="0">
                <a:latin typeface="微软雅黑" panose="020B0503020204020204" pitchFamily="34" charset="-122"/>
                <a:ea typeface="微软雅黑" panose="020B0503020204020204" pitchFamily="34" charset="-122"/>
              </a:rPr>
              <a:t>2018. </a:t>
            </a:r>
            <a:r>
              <a:rPr lang="zh-CN" altLang="en-US" sz="2400" dirty="0">
                <a:latin typeface="微软雅黑" panose="020B0503020204020204" pitchFamily="34" charset="-122"/>
                <a:ea typeface="微软雅黑" panose="020B0503020204020204" pitchFamily="34" charset="-122"/>
              </a:rPr>
              <a:t>（电子书已上传）</a:t>
            </a:r>
            <a:endParaRPr lang="zh-CN"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556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2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D4AA-6487-4612-858B-24156BBADF03}"/>
              </a:ext>
            </a:extLst>
          </p:cNvPr>
          <p:cNvSpPr txBox="1">
            <a:spLocks/>
          </p:cNvSpPr>
          <p:nvPr/>
        </p:nvSpPr>
        <p:spPr>
          <a:xfrm>
            <a:off x="593559" y="-16188"/>
            <a:ext cx="10948734"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latin typeface="Times New Roman" panose="02020603050405020304" pitchFamily="18" charset="0"/>
                <a:cs typeface="Times New Roman" panose="02020603050405020304" pitchFamily="18" charset="0"/>
              </a:rPr>
              <a:t>参考阅读</a:t>
            </a:r>
          </a:p>
        </p:txBody>
      </p:sp>
      <p:sp>
        <p:nvSpPr>
          <p:cNvPr id="3" name="TextBox 9">
            <a:extLst>
              <a:ext uri="{FF2B5EF4-FFF2-40B4-BE49-F238E27FC236}">
                <a16:creationId xmlns:a16="http://schemas.microsoft.com/office/drawing/2014/main" id="{91337FA0-934C-4F0D-9647-15F1F8424421}"/>
              </a:ext>
            </a:extLst>
          </p:cNvPr>
          <p:cNvSpPr txBox="1"/>
          <p:nvPr/>
        </p:nvSpPr>
        <p:spPr>
          <a:xfrm>
            <a:off x="649707" y="1425496"/>
            <a:ext cx="10704093" cy="2602636"/>
          </a:xfrm>
          <a:prstGeom prst="rect">
            <a:avLst/>
          </a:prstGeom>
          <a:noFill/>
        </p:spPr>
        <p:txBody>
          <a:bodyPr wrap="square" rtlCol="0">
            <a:spAutoFit/>
          </a:bodyPr>
          <a:lstStyle/>
          <a:p>
            <a:pPr marL="342900" lvl="0" indent="-342900" algn="just">
              <a:lnSpc>
                <a:spcPct val="107000"/>
              </a:lnSpc>
              <a:spcAft>
                <a:spcPts val="800"/>
              </a:spcAft>
              <a:buFont typeface="+mj-lt"/>
              <a:buAutoNum type="arabicPeriod"/>
            </a:pPr>
            <a:r>
              <a:rPr lang="en-US" altLang="zh-CN" sz="2800" kern="100" dirty="0">
                <a:solidFill>
                  <a:srgbClr val="262626"/>
                </a:solidFill>
                <a:effectLst/>
                <a:latin typeface="Times New Roman" panose="02020603050405020304" pitchFamily="18" charset="0"/>
                <a:ea typeface="宋体" panose="02010600030101010101" pitchFamily="2" charset="-122"/>
              </a:rPr>
              <a:t>Der G , Everitt B S .</a:t>
            </a:r>
            <a:r>
              <a:rPr lang="zh-CN" altLang="zh-CN" sz="2800" kern="100" dirty="0">
                <a:solidFill>
                  <a:srgbClr val="262626"/>
                </a:solidFill>
                <a:effectLst/>
                <a:latin typeface="Times New Roman" panose="02020603050405020304" pitchFamily="18" charset="0"/>
                <a:ea typeface="宋体" panose="02010600030101010101" pitchFamily="2" charset="-122"/>
              </a:rPr>
              <a:t>《</a:t>
            </a:r>
            <a:r>
              <a:rPr lang="en-US" altLang="zh-CN" sz="2800" i="1" kern="100" dirty="0">
                <a:solidFill>
                  <a:srgbClr val="262626"/>
                </a:solidFill>
                <a:effectLst/>
                <a:latin typeface="Times New Roman" panose="02020603050405020304" pitchFamily="18" charset="0"/>
                <a:ea typeface="宋体" panose="02010600030101010101" pitchFamily="2" charset="-122"/>
              </a:rPr>
              <a:t>A Handbook of Statistical Analyses Using SAS</a:t>
            </a:r>
            <a:r>
              <a:rPr lang="zh-CN" altLang="zh-CN" sz="2800" kern="100" dirty="0">
                <a:solidFill>
                  <a:srgbClr val="262626"/>
                </a:solidFill>
                <a:effectLst/>
                <a:latin typeface="Times New Roman" panose="02020603050405020304" pitchFamily="18" charset="0"/>
                <a:ea typeface="宋体" panose="02010600030101010101" pitchFamily="2" charset="-122"/>
              </a:rPr>
              <a:t>》</a:t>
            </a:r>
            <a:r>
              <a:rPr lang="en-US" altLang="zh-CN" sz="2800" kern="100" dirty="0">
                <a:solidFill>
                  <a:srgbClr val="262626"/>
                </a:solidFill>
                <a:effectLst/>
                <a:latin typeface="Times New Roman" panose="02020603050405020304" pitchFamily="18" charset="0"/>
                <a:ea typeface="宋体" panose="02010600030101010101" pitchFamily="2" charset="-122"/>
              </a:rPr>
              <a:t>. 3th Edition</a:t>
            </a:r>
            <a:r>
              <a:rPr lang="en-US" altLang="zh-CN" sz="2800" i="1" kern="100" dirty="0">
                <a:solidFill>
                  <a:srgbClr val="262626"/>
                </a:solidFill>
                <a:effectLst/>
                <a:latin typeface="Times New Roman" panose="02020603050405020304" pitchFamily="18" charset="0"/>
                <a:ea typeface="宋体" panose="02010600030101010101" pitchFamily="2" charset="-122"/>
              </a:rPr>
              <a:t>.</a:t>
            </a:r>
            <a:r>
              <a:rPr lang="en-US" altLang="zh-CN" sz="2800" kern="100" dirty="0">
                <a:solidFill>
                  <a:srgbClr val="262626"/>
                </a:solidFill>
                <a:effectLst/>
                <a:latin typeface="Times New Roman" panose="02020603050405020304" pitchFamily="18" charset="0"/>
                <a:ea typeface="宋体" panose="02010600030101010101" pitchFamily="2" charset="-122"/>
              </a:rPr>
              <a:t> Chapman and Hall/CRC, 2008.</a:t>
            </a:r>
            <a:endParaRPr lang="zh-CN" altLang="zh-CN" sz="2800" kern="100" dirty="0">
              <a:effectLst/>
              <a:latin typeface="Times New Roman" panose="02020603050405020304" pitchFamily="18" charset="0"/>
              <a:ea typeface="宋体" panose="02010600030101010101" pitchFamily="2" charset="-122"/>
            </a:endParaRPr>
          </a:p>
          <a:p>
            <a:pPr marL="342900" lvl="0" indent="-342900" algn="just">
              <a:lnSpc>
                <a:spcPct val="107000"/>
              </a:lnSpc>
              <a:spcAft>
                <a:spcPts val="800"/>
              </a:spcAft>
              <a:buFont typeface="+mj-lt"/>
              <a:buAutoNum type="arabicPeriod"/>
            </a:pPr>
            <a:r>
              <a:rPr lang="en-US" altLang="zh-CN" sz="2800" kern="100" dirty="0">
                <a:solidFill>
                  <a:srgbClr val="262626"/>
                </a:solidFill>
                <a:effectLst/>
                <a:latin typeface="Times New Roman" panose="02020603050405020304" pitchFamily="18" charset="0"/>
                <a:ea typeface="宋体" panose="02010600030101010101" pitchFamily="2" charset="-122"/>
              </a:rPr>
              <a:t>E Boehmer, JP Broussard, and JP </a:t>
            </a:r>
            <a:r>
              <a:rPr lang="en-US" altLang="zh-CN" sz="2800" kern="100" dirty="0" err="1">
                <a:solidFill>
                  <a:srgbClr val="262626"/>
                </a:solidFill>
                <a:effectLst/>
                <a:latin typeface="Times New Roman" panose="02020603050405020304" pitchFamily="18" charset="0"/>
                <a:ea typeface="宋体" panose="02010600030101010101" pitchFamily="2" charset="-122"/>
              </a:rPr>
              <a:t>Kallunki</a:t>
            </a:r>
            <a:r>
              <a:rPr lang="en-US" altLang="zh-CN" sz="2800" kern="100" dirty="0">
                <a:solidFill>
                  <a:srgbClr val="262626"/>
                </a:solidFill>
                <a:effectLst/>
                <a:latin typeface="Times New Roman" panose="02020603050405020304" pitchFamily="18" charset="0"/>
                <a:ea typeface="宋体" panose="02010600030101010101" pitchFamily="2" charset="-122"/>
              </a:rPr>
              <a:t>. </a:t>
            </a:r>
            <a:r>
              <a:rPr lang="zh-CN" altLang="zh-CN" sz="2800" kern="100" dirty="0">
                <a:solidFill>
                  <a:srgbClr val="262626"/>
                </a:solidFill>
                <a:effectLst/>
                <a:latin typeface="Times New Roman" panose="02020603050405020304" pitchFamily="18" charset="0"/>
                <a:ea typeface="宋体" panose="02010600030101010101" pitchFamily="2" charset="-122"/>
              </a:rPr>
              <a:t>《</a:t>
            </a:r>
            <a:r>
              <a:rPr lang="en-US" altLang="zh-CN" sz="2800" i="1" kern="100" dirty="0">
                <a:solidFill>
                  <a:srgbClr val="262626"/>
                </a:solidFill>
                <a:effectLst/>
                <a:latin typeface="Times New Roman" panose="02020603050405020304" pitchFamily="18" charset="0"/>
                <a:ea typeface="宋体" panose="02010600030101010101" pitchFamily="2" charset="-122"/>
              </a:rPr>
              <a:t>Using SAS in financial research</a:t>
            </a:r>
            <a:r>
              <a:rPr lang="zh-CN" altLang="zh-CN" sz="2800" kern="100" dirty="0">
                <a:solidFill>
                  <a:srgbClr val="262626"/>
                </a:solidFill>
                <a:effectLst/>
                <a:latin typeface="Times New Roman" panose="02020603050405020304" pitchFamily="18" charset="0"/>
                <a:ea typeface="宋体" panose="02010600030101010101" pitchFamily="2" charset="-122"/>
              </a:rPr>
              <a:t>》</a:t>
            </a:r>
            <a:r>
              <a:rPr lang="en-US" altLang="zh-CN" sz="2800" kern="100" dirty="0">
                <a:solidFill>
                  <a:srgbClr val="262626"/>
                </a:solidFill>
                <a:effectLst/>
                <a:latin typeface="Times New Roman" panose="02020603050405020304" pitchFamily="18" charset="0"/>
                <a:ea typeface="宋体" panose="02010600030101010101" pitchFamily="2" charset="-122"/>
              </a:rPr>
              <a:t>. SAS, 2002.</a:t>
            </a:r>
          </a:p>
          <a:p>
            <a:pPr marL="342900" indent="-342900" algn="just">
              <a:lnSpc>
                <a:spcPct val="107000"/>
              </a:lnSpc>
              <a:spcAft>
                <a:spcPts val="800"/>
              </a:spcAft>
              <a:buFont typeface="+mj-lt"/>
              <a:buAutoNum type="arabicPeriod"/>
            </a:pPr>
            <a:r>
              <a:rPr lang="zh-CN" altLang="en-US" sz="2800" kern="100" dirty="0">
                <a:solidFill>
                  <a:srgbClr val="262626"/>
                </a:solidFill>
                <a:effectLst/>
                <a:latin typeface="Times New Roman" panose="02020603050405020304" pitchFamily="18" charset="0"/>
                <a:ea typeface="宋体" panose="02010600030101010101" pitchFamily="2" charset="-122"/>
              </a:rPr>
              <a:t>陈强，</a:t>
            </a:r>
            <a:r>
              <a:rPr lang="en-US" altLang="zh-CN" sz="2800" kern="100" dirty="0">
                <a:solidFill>
                  <a:srgbClr val="262626"/>
                </a:solidFill>
                <a:effectLst/>
                <a:latin typeface="Times New Roman" panose="02020603050405020304" pitchFamily="18" charset="0"/>
                <a:ea typeface="宋体" panose="02010600030101010101" pitchFamily="2" charset="-122"/>
              </a:rPr>
              <a:t>《Stata</a:t>
            </a:r>
            <a:r>
              <a:rPr lang="zh-CN" altLang="en-US" sz="2800" kern="100" dirty="0">
                <a:solidFill>
                  <a:srgbClr val="262626"/>
                </a:solidFill>
                <a:effectLst/>
                <a:latin typeface="Times New Roman" panose="02020603050405020304" pitchFamily="18" charset="0"/>
                <a:ea typeface="宋体" panose="02010600030101010101" pitchFamily="2" charset="-122"/>
              </a:rPr>
              <a:t>十八讲</a:t>
            </a:r>
            <a:r>
              <a:rPr lang="en-US" altLang="zh-CN" sz="2800" kern="100" dirty="0">
                <a:solidFill>
                  <a:srgbClr val="262626"/>
                </a:solidFill>
                <a:effectLst/>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cs typeface="Times New Roman" panose="02020603050405020304" pitchFamily="18" charset="0"/>
              </a:rPr>
              <a:t> （电子版本</a:t>
            </a:r>
            <a:r>
              <a:rPr lang="zh-CN" altLang="en-US" sz="2800" dirty="0">
                <a:latin typeface="Times New Roman" panose="02020603050405020304" pitchFamily="18" charset="0"/>
                <a:cs typeface="Times New Roman" panose="02020603050405020304" pitchFamily="18" charset="0"/>
              </a:rPr>
              <a:t>参考材料已</a:t>
            </a:r>
            <a:r>
              <a:rPr lang="zh-CN" altLang="zh-CN" sz="2800" dirty="0">
                <a:latin typeface="Times New Roman" panose="02020603050405020304" pitchFamily="18" charset="0"/>
                <a:cs typeface="Times New Roman" panose="02020603050405020304" pitchFamily="18" charset="0"/>
              </a:rPr>
              <a:t>上传）</a:t>
            </a:r>
            <a:endParaRPr lang="zh-CN" alt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49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3A38-7C1B-4929-A2B5-A751D9FCD144}"/>
              </a:ext>
            </a:extLst>
          </p:cNvPr>
          <p:cNvSpPr txBox="1">
            <a:spLocks/>
          </p:cNvSpPr>
          <p:nvPr/>
        </p:nvSpPr>
        <p:spPr>
          <a:xfrm>
            <a:off x="593559" y="-16188"/>
            <a:ext cx="10948734"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2. </a:t>
            </a:r>
            <a:r>
              <a:rPr lang="zh-CN" altLang="en-US" sz="3200" b="1" dirty="0">
                <a:latin typeface="Times New Roman" panose="02020603050405020304" pitchFamily="18" charset="0"/>
                <a:cs typeface="Times New Roman" panose="02020603050405020304" pitchFamily="18" charset="0"/>
              </a:rPr>
              <a:t>课程内容与目标</a:t>
            </a:r>
          </a:p>
        </p:txBody>
      </p:sp>
      <p:sp>
        <p:nvSpPr>
          <p:cNvPr id="3" name="TextBox 9">
            <a:extLst>
              <a:ext uri="{FF2B5EF4-FFF2-40B4-BE49-F238E27FC236}">
                <a16:creationId xmlns:a16="http://schemas.microsoft.com/office/drawing/2014/main" id="{E773CA3C-7478-4FA3-864C-FDFC864F6ACD}"/>
              </a:ext>
            </a:extLst>
          </p:cNvPr>
          <p:cNvSpPr txBox="1"/>
          <p:nvPr/>
        </p:nvSpPr>
        <p:spPr>
          <a:xfrm>
            <a:off x="830848" y="1294873"/>
            <a:ext cx="10711445" cy="4214102"/>
          </a:xfrm>
          <a:prstGeom prst="rect">
            <a:avLst/>
          </a:prstGeom>
          <a:noFill/>
        </p:spPr>
        <p:txBody>
          <a:bodyPr wrap="square" rtlCol="0">
            <a:spAutoFit/>
          </a:bodyPr>
          <a:lstStyle/>
          <a:p>
            <a:pPr marL="285750" indent="-285750" algn="just">
              <a:lnSpc>
                <a:spcPct val="125000"/>
              </a:lnSpc>
              <a:buFont typeface="Wingdings" panose="05000000000000000000" pitchFamily="2" charset="2"/>
              <a:buChar char="l"/>
            </a:pPr>
            <a:r>
              <a:rPr lang="zh-CN" altLang="en-US" sz="24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课程内容及考核范围以</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为准</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gn="just">
              <a:lnSpc>
                <a:spcPct val="125000"/>
              </a:lnSpc>
              <a:buFontTx/>
              <a:buChar char="−"/>
            </a:pPr>
            <a:r>
              <a:rPr lang="zh-CN" altLang="en-US" sz="2400" kern="100" dirty="0">
                <a:latin typeface="+mj-ea"/>
                <a:ea typeface="+mj-ea"/>
                <a:cs typeface="Times New Roman" panose="02020603050405020304" pitchFamily="18" charset="0"/>
              </a:rPr>
              <a:t>知识点以教学大纲为指导；</a:t>
            </a:r>
            <a:endParaRPr lang="en-US" altLang="zh-CN" sz="2400" kern="100" dirty="0">
              <a:latin typeface="+mj-ea"/>
              <a:ea typeface="+mj-ea"/>
              <a:cs typeface="Times New Roman" panose="02020603050405020304" pitchFamily="18" charset="0"/>
            </a:endParaRPr>
          </a:p>
          <a:p>
            <a:pPr marL="800100" lvl="1" indent="-342900" algn="just">
              <a:lnSpc>
                <a:spcPct val="125000"/>
              </a:lnSpc>
              <a:buFontTx/>
              <a:buChar char="−"/>
            </a:pPr>
            <a:r>
              <a:rPr lang="en-US" altLang="zh-CN" sz="2400" kern="100" dirty="0">
                <a:latin typeface="+mj-ea"/>
                <a:ea typeface="+mj-ea"/>
                <a:cs typeface="Times New Roman" panose="02020603050405020304" pitchFamily="18" charset="0"/>
              </a:rPr>
              <a:t>PPT</a:t>
            </a:r>
            <a:r>
              <a:rPr lang="zh-CN" altLang="en-US" sz="2400" kern="100" dirty="0">
                <a:latin typeface="+mj-ea"/>
                <a:ea typeface="+mj-ea"/>
                <a:cs typeface="Times New Roman" panose="02020603050405020304" pitchFamily="18" charset="0"/>
              </a:rPr>
              <a:t>会补充教材外内容；</a:t>
            </a:r>
            <a:endParaRPr lang="en-US" altLang="zh-CN" sz="2400" kern="100" dirty="0">
              <a:latin typeface="+mj-ea"/>
              <a:ea typeface="+mj-ea"/>
              <a:cs typeface="Times New Roman" panose="02020603050405020304" pitchFamily="18" charset="0"/>
            </a:endParaRPr>
          </a:p>
          <a:p>
            <a:pPr marL="800100" lvl="1" indent="-342900" algn="just">
              <a:lnSpc>
                <a:spcPct val="125000"/>
              </a:lnSpc>
              <a:buFontTx/>
              <a:buChar char="−"/>
            </a:pPr>
            <a:r>
              <a:rPr lang="zh-CN" altLang="en-US" sz="2400" kern="100" dirty="0">
                <a:latin typeface="+mj-ea"/>
                <a:ea typeface="+mj-ea"/>
                <a:cs typeface="Times New Roman" panose="02020603050405020304" pitchFamily="18" charset="0"/>
              </a:rPr>
              <a:t>根据同学知识储备调整课程内容与难度</a:t>
            </a:r>
            <a:r>
              <a:rPr lang="en-US" altLang="zh-CN" sz="2400" kern="100" dirty="0">
                <a:latin typeface="+mj-ea"/>
                <a:ea typeface="+mj-ea"/>
                <a:cs typeface="Times New Roman" panose="02020603050405020304" pitchFamily="18" charset="0"/>
              </a:rPr>
              <a:t>.</a:t>
            </a:r>
          </a:p>
          <a:p>
            <a:pPr lvl="1" algn="just">
              <a:lnSpc>
                <a:spcPct val="125000"/>
              </a:lnSpc>
            </a:pPr>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 </a:t>
            </a:r>
          </a:p>
          <a:p>
            <a:pPr algn="just">
              <a:lnSpc>
                <a:spcPct val="125000"/>
              </a:lnSpc>
            </a:pP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marL="285750" indent="-285750" algn="just">
              <a:lnSpc>
                <a:spcPct val="125000"/>
              </a:lnSpc>
              <a:buFont typeface="Wingdings" panose="05000000000000000000" pitchFamily="2" charset="2"/>
              <a:buChar char="l"/>
            </a:pP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总体目标：学会对科学问题进行研究设计和检验</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a:t>
            </a:r>
          </a:p>
          <a:p>
            <a:pPr marL="800100" lvl="1" indent="-342900" algn="just">
              <a:lnSpc>
                <a:spcPct val="125000"/>
              </a:lnSpc>
              <a:buFontTx/>
              <a:buChar char="−"/>
            </a:pPr>
            <a:r>
              <a:rPr lang="zh-CN" altLang="en-US" sz="2400" kern="100" dirty="0">
                <a:latin typeface="+mj-ea"/>
                <a:ea typeface="+mj-ea"/>
                <a:cs typeface="Times New Roman" panose="02020603050405020304" pitchFamily="18" charset="0"/>
              </a:rPr>
              <a:t>将科学问题转为可验证的假说，进行研究设计；</a:t>
            </a:r>
            <a:endParaRPr lang="en-US" altLang="zh-CN" sz="2400" kern="100" dirty="0">
              <a:latin typeface="+mj-ea"/>
              <a:ea typeface="+mj-ea"/>
              <a:cs typeface="Times New Roman" panose="02020603050405020304" pitchFamily="18" charset="0"/>
            </a:endParaRPr>
          </a:p>
          <a:p>
            <a:pPr marL="800100" lvl="1" indent="-342900" algn="just">
              <a:lnSpc>
                <a:spcPct val="125000"/>
              </a:lnSpc>
              <a:buFontTx/>
              <a:buChar char="−"/>
            </a:pPr>
            <a:r>
              <a:rPr lang="zh-CN" altLang="en-US" sz="2400" kern="100" dirty="0">
                <a:latin typeface="+mj-ea"/>
                <a:ea typeface="+mj-ea"/>
                <a:cs typeface="Times New Roman" panose="02020603050405020304" pitchFamily="18" charset="0"/>
              </a:rPr>
              <a:t>运用计量软件进行检验和结果呈现</a:t>
            </a:r>
            <a:r>
              <a:rPr lang="en-US" altLang="zh-CN" sz="2400" kern="100" dirty="0">
                <a:latin typeface="+mj-ea"/>
                <a:ea typeface="+mj-ea"/>
                <a:cs typeface="Times New Roman" panose="02020603050405020304" pitchFamily="18" charset="0"/>
              </a:rPr>
              <a:t>.</a:t>
            </a:r>
          </a:p>
        </p:txBody>
      </p:sp>
    </p:spTree>
    <p:extLst>
      <p:ext uri="{BB962C8B-B14F-4D97-AF65-F5344CB8AC3E}">
        <p14:creationId xmlns:p14="http://schemas.microsoft.com/office/powerpoint/2010/main" val="184839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FEC5857-770F-4EBA-BEAD-B1441C402160}"/>
              </a:ext>
            </a:extLst>
          </p:cNvPr>
          <p:cNvSpPr txBox="1"/>
          <p:nvPr/>
        </p:nvSpPr>
        <p:spPr>
          <a:xfrm>
            <a:off x="691764" y="1000487"/>
            <a:ext cx="10471867" cy="5160387"/>
          </a:xfrm>
          <a:prstGeom prst="rect">
            <a:avLst/>
          </a:prstGeom>
          <a:noFill/>
        </p:spPr>
        <p:txBody>
          <a:bodyPr wrap="square">
            <a:spAutoFit/>
          </a:bodyPr>
          <a:lstStyle/>
          <a:p>
            <a:pPr indent="358775" algn="ctr">
              <a:spcAft>
                <a:spcPts val="360"/>
              </a:spcAft>
            </a:pPr>
            <a:r>
              <a:rPr lang="zh-CN" altLang="zh-CN" sz="2800" b="1" kern="100" dirty="0">
                <a:effectLst/>
                <a:latin typeface="Times New Roman" panose="02020603050405020304" pitchFamily="18" charset="0"/>
                <a:ea typeface="宋体" panose="02010600030101010101" pitchFamily="2" charset="-122"/>
              </a:rPr>
              <a:t>专题一：计量分析软件简介</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本专题介绍</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SAS</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与</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Stata</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两种主流计量分析软件在会计与金融研究中的基本功能与使用场景。内容包括软件的界面操作、指令结构、编程逻辑与数据管理方式的差异。通过案例操作，学生将学习如何导入、整理与初步处理中国上市公司财务报表与股票交易数据，并掌握数据清洗、变量构造、格式转换等基本技能。同时引导学生了解中国资本市场的发展路径、制度特征与企业异质性（如行业分布、公司规模等）。</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【本章教学重难点】</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1.1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理解</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SAS</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与</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Stata</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软件的定位与使用场景</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1.2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掌握数据导入、变量生成、排序合并等基础命令</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1.3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学会处理财务与市场数据中的缺失值与格式问题</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1.4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了解中国资本市场发展阶段与数据结构特征</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【课程思政元素】</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通过介绍中国资本市场在不同阶段的发展特征，引导学生认识到金融制度建设与国家经济发展的紧密联系，增强制度自信。同时，在数据整理过程中强调规范操作与研究诚信，培养学生严谨治学的科学态度。</a:t>
            </a:r>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407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95FA61C-64E5-47FC-93BC-02776A274019}"/>
              </a:ext>
            </a:extLst>
          </p:cNvPr>
          <p:cNvSpPr txBox="1"/>
          <p:nvPr/>
        </p:nvSpPr>
        <p:spPr>
          <a:xfrm>
            <a:off x="578456" y="1202845"/>
            <a:ext cx="10823713" cy="4580741"/>
          </a:xfrm>
          <a:prstGeom prst="rect">
            <a:avLst/>
          </a:prstGeom>
          <a:noFill/>
        </p:spPr>
        <p:txBody>
          <a:bodyPr wrap="square">
            <a:spAutoFit/>
          </a:bodyPr>
          <a:lstStyle/>
          <a:p>
            <a:pPr indent="358775" algn="ctr">
              <a:spcAft>
                <a:spcPts val="360"/>
              </a:spcAft>
            </a:pPr>
            <a:r>
              <a:rPr lang="zh-CN" altLang="zh-CN" sz="2800" b="1" kern="100" dirty="0">
                <a:effectLst/>
                <a:latin typeface="Times New Roman" panose="02020603050405020304" pitchFamily="18" charset="0"/>
                <a:ea typeface="宋体" panose="02010600030101010101" pitchFamily="2" charset="-122"/>
              </a:rPr>
              <a:t>专题二：科学研究方法介绍</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专题系统讲授将现实问题转化为可检验假说的基本流程，包括问题识别、理论推导、变量界定与研究设计。学生将回顾统计学基础知识，并重点掌握描述性分析、回归建模、显著性检验等实证方法。通过具体案例，讲解样本筛选、数据变换、变量处理等步骤，训练学生建立因果逻辑与实证识别能力，为后续模块研究打下方法论基础。</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【本章教学重难点】</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2.1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科学问题与可检验假说的构建</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2.2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样本选择原则与数据预处理流程</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2.3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描述性统计与变量可视化</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2.4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回归模型设定与显著性检验方法</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【课程思政元素】</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强调在研究设计中坚持实事求是原则，避免数据</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伪处理</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与模型</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过拟合</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，引导学生坚守学术诚信与责任意识；通过讨论中国特色市场环境下的研究逻辑，增强学生服务国家重大战略需求的意识。</a:t>
            </a:r>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4923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58427B7-AA1B-47C7-8E7A-1322E095A5E9}"/>
              </a:ext>
            </a:extLst>
          </p:cNvPr>
          <p:cNvSpPr txBox="1"/>
          <p:nvPr/>
        </p:nvSpPr>
        <p:spPr>
          <a:xfrm>
            <a:off x="588397" y="1138629"/>
            <a:ext cx="10901238" cy="4580741"/>
          </a:xfrm>
          <a:prstGeom prst="rect">
            <a:avLst/>
          </a:prstGeom>
          <a:noFill/>
        </p:spPr>
        <p:txBody>
          <a:bodyPr wrap="square">
            <a:spAutoFit/>
          </a:bodyPr>
          <a:lstStyle/>
          <a:p>
            <a:pPr indent="358775" algn="ctr">
              <a:spcAft>
                <a:spcPts val="360"/>
              </a:spcAft>
            </a:pPr>
            <a:r>
              <a:rPr lang="zh-CN" altLang="zh-CN" sz="2800" b="1" kern="100" dirty="0">
                <a:effectLst/>
                <a:latin typeface="Times New Roman" panose="02020603050405020304" pitchFamily="18" charset="0"/>
                <a:ea typeface="宋体" panose="02010600030101010101" pitchFamily="2" charset="-122"/>
              </a:rPr>
              <a:t>专题三：资本市场与上市公司研究问题</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专题聚焦于当前会计与金融领域的核心实证研究主题，包括公司绩效与价值关系、市场竞争与利润水平、股票风险与回报、以及投资效率测度等。学生将在实际案例中学习如何设定被解释变量与解释变量、如何构建多元回归模型、如何进行稳健性检验与异质性分析等。通过课上分组讨论与实证操作训练学生独立分析与解读能力。</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【本章教学重难点】</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3.1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财务绩效指标的选择与解释</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3.2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市场竞争与行业控制变量的设计</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3.3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股票风险度量（如</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β</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系数、波动率）</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3.4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投资效率的构建方法（如投资</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价值回归）</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【课程思政元素】</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通过研究企业绩效与资本市场关系，引导学生认识到良好的公司治理与透明的财务信息对提升资源配置效率的重要意义，激发学生对推动高质量发展、服务实体经济的价值认同。</a:t>
            </a:r>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0905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9518A27-6F1E-4D21-A8C8-2270B1ACF39A}"/>
              </a:ext>
            </a:extLst>
          </p:cNvPr>
          <p:cNvSpPr txBox="1"/>
          <p:nvPr/>
        </p:nvSpPr>
        <p:spPr>
          <a:xfrm>
            <a:off x="557916" y="1138629"/>
            <a:ext cx="11076167" cy="4580741"/>
          </a:xfrm>
          <a:prstGeom prst="rect">
            <a:avLst/>
          </a:prstGeom>
          <a:noFill/>
        </p:spPr>
        <p:txBody>
          <a:bodyPr wrap="square">
            <a:spAutoFit/>
          </a:bodyPr>
          <a:lstStyle/>
          <a:p>
            <a:pPr indent="358775" algn="ctr">
              <a:spcAft>
                <a:spcPts val="360"/>
              </a:spcAft>
            </a:pPr>
            <a:r>
              <a:rPr lang="zh-CN" altLang="zh-CN" sz="2800" b="1" kern="100" dirty="0">
                <a:effectLst/>
                <a:latin typeface="Times New Roman" panose="02020603050405020304" pitchFamily="18" charset="0"/>
                <a:ea typeface="宋体" panose="02010600030101010101" pitchFamily="2" charset="-122"/>
              </a:rPr>
              <a:t>专题四：中国市场会计与金融问题研究实例</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本专题通过多个典型研究实例帮助学生深入理解如何将理论与数据结合。内容涵盖国有企业、家族企业、股权集中等特征的治理问题，经济政策（如产业政策）影响，投资者行为分析，以及</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ESG</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信息披露在中国市场的实证研究。通过复现研究路径与结果展示，学生将提升综合建模与学术表达能力，并加深对中国特色资本市场的理解。</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【本章教学重难点】</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4.1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公司治理特征变量构造（如国企虚拟变量、控股股东持股比例）</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4.2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政策评估的识别策略（如事件研究、</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DID</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模型）</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4.3 </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投资者行为度量方法（如散户交易占比、机构持股）</a:t>
            </a:r>
            <a:b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b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4.4 ESG</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信息披露指标体系与实证设计</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【课程思政元素】</a:t>
            </a:r>
            <a:endParaRPr lang="zh-CN" altLang="zh-CN" sz="1800" kern="100" dirty="0">
              <a:effectLst/>
              <a:latin typeface="Times New Roman" panose="02020603050405020304" pitchFamily="18" charset="0"/>
              <a:ea typeface="宋体" panose="02010600030101010101" pitchFamily="2" charset="-122"/>
            </a:endParaRPr>
          </a:p>
          <a:p>
            <a:pPr indent="267970" algn="l">
              <a:spcAft>
                <a:spcPts val="150"/>
              </a:spcAft>
            </a:pP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通过聚焦中国特色企业制度与政策导向，引导学生深入理解国家治理与企业行为之间的关系；通过</a:t>
            </a:r>
            <a:r>
              <a:rPr lang="en-US" altLang="zh-CN" sz="1800" kern="0" dirty="0">
                <a:effectLst/>
                <a:latin typeface="Times New Roman" panose="02020603050405020304" pitchFamily="18" charset="0"/>
                <a:ea typeface="宋体" panose="02010600030101010101" pitchFamily="2" charset="-122"/>
                <a:cs typeface="宋体" panose="02010600030101010101" pitchFamily="2" charset="-122"/>
              </a:rPr>
              <a:t>ESG</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研究激发学生绿色发展与社会责任意识，树立新时代财会人才的责任担当。</a:t>
            </a:r>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39137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2002</Words>
  <Application>Microsoft Office PowerPoint</Application>
  <PresentationFormat>宽屏</PresentationFormat>
  <Paragraphs>174</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等线</vt:lpstr>
      <vt:lpstr>等线 Light</vt:lpstr>
      <vt:lpstr>华文行楷</vt:lpstr>
      <vt:lpstr>隶书</vt:lpstr>
      <vt:lpstr>宋体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Yuchao Jin</cp:lastModifiedBy>
  <cp:revision>61</cp:revision>
  <dcterms:created xsi:type="dcterms:W3CDTF">2023-09-19T16:24:26Z</dcterms:created>
  <dcterms:modified xsi:type="dcterms:W3CDTF">2025-09-27T15:29:17Z</dcterms:modified>
</cp:coreProperties>
</file>