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9" r:id="rId2"/>
    <p:sldId id="322" r:id="rId3"/>
    <p:sldId id="31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20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9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363A"/>
    <a:srgbClr val="CC3300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4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ufe.libguides.com/az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69571" y="3429000"/>
            <a:ext cx="672331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L1.2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基于软件语句学习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入、保存与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数据合并等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CCE96C-B34F-41DF-AF37-51C71A85DE7C}"/>
              </a:ext>
            </a:extLst>
          </p:cNvPr>
          <p:cNvSpPr/>
          <p:nvPr/>
        </p:nvSpPr>
        <p:spPr>
          <a:xfrm>
            <a:off x="2129387" y="2295886"/>
            <a:ext cx="764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专题一 计量软件介绍与中国上市公司数据处理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CCEB5C8D-9099-47DC-AA9E-17CB1287470F}"/>
              </a:ext>
            </a:extLst>
          </p:cNvPr>
          <p:cNvSpPr txBox="1"/>
          <p:nvPr/>
        </p:nvSpPr>
        <p:spPr>
          <a:xfrm>
            <a:off x="811341" y="1480285"/>
            <a:ext cx="10388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严格区分大小写（有一个字母大小写不一样就是两个变量）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一行就是一句话（不用分号结束），一句话就是一个命令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--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如果一行写不下，用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///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today is a  </a:t>
            </a:r>
            <a:r>
              <a:rPr lang="en-US" altLang="zh-CN" sz="2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///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good 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Crtl+D</a:t>
            </a:r>
            <a:r>
              <a:rPr lang="en-US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提交语句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进阶：每行最多一个逗号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和一个分号（用于添加参数，及分组计算）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1A3F13-D0EC-4EFE-8EC5-4C7A489B8C1C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Stata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语句基本特征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1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11F3D1D0-8F07-481D-BAA6-9F4D12951E1D}"/>
              </a:ext>
            </a:extLst>
          </p:cNvPr>
          <p:cNvSpPr txBox="1"/>
          <p:nvPr/>
        </p:nvSpPr>
        <p:spPr>
          <a:xfrm>
            <a:off x="774404" y="1365985"/>
            <a:ext cx="10388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FS_Combas.dta,clear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help sum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0C511-EBB8-4DC3-AC2E-689EC5DB42C2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9579141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读取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数据与统计：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&amp; sum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722B12-DD6B-41B4-B184-A19F7479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471" y="2671822"/>
            <a:ext cx="6762257" cy="21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3012F449-55AF-4BF8-8839-4228769DDA4D}"/>
              </a:ext>
            </a:extLst>
          </p:cNvPr>
          <p:cNvSpPr txBox="1"/>
          <p:nvPr/>
        </p:nvSpPr>
        <p:spPr>
          <a:xfrm>
            <a:off x="774404" y="1365985"/>
            <a:ext cx="10388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help rename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help label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787D08-60B6-4621-8B00-D442E7D99357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[Stata] rename, label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D39242A-16AE-401D-B664-2A379E01A4C2}"/>
              </a:ext>
            </a:extLst>
          </p:cNvPr>
          <p:cNvSpPr/>
          <p:nvPr/>
        </p:nvSpPr>
        <p:spPr>
          <a:xfrm>
            <a:off x="1905000" y="290668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rename A001000000 AT</a:t>
            </a:r>
          </a:p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rename A002000000 LT</a:t>
            </a:r>
          </a:p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rename A003000000 BV</a:t>
            </a:r>
          </a:p>
          <a:p>
            <a:endParaRPr lang="en-US" altLang="zh-CN" sz="2000" dirty="0">
              <a:solidFill>
                <a:srgbClr val="0000FF"/>
              </a:solidFill>
              <a:latin typeface="+mj-lt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label </a:t>
            </a:r>
            <a:r>
              <a:rPr lang="en-US" altLang="zh-CN" sz="2000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 AT </a:t>
            </a:r>
            <a:r>
              <a:rPr lang="en-US" altLang="zh-CN" sz="2000" dirty="0" err="1">
                <a:solidFill>
                  <a:srgbClr val="0000FF"/>
                </a:solidFill>
                <a:latin typeface="+mj-lt"/>
              </a:rPr>
              <a:t>AT</a:t>
            </a:r>
            <a:endParaRPr lang="en-US" altLang="zh-CN" sz="2000" dirty="0">
              <a:solidFill>
                <a:srgbClr val="0000FF"/>
              </a:solidFill>
              <a:latin typeface="+mj-lt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label </a:t>
            </a:r>
            <a:r>
              <a:rPr lang="en-US" altLang="zh-CN" sz="2000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 AT LT</a:t>
            </a:r>
          </a:p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label </a:t>
            </a:r>
            <a:r>
              <a:rPr lang="en-US" altLang="zh-CN" sz="2000" dirty="0" err="1">
                <a:solidFill>
                  <a:srgbClr val="0000FF"/>
                </a:solidFill>
                <a:latin typeface="+mj-lt"/>
              </a:rPr>
              <a:t>var</a:t>
            </a:r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 AT BV</a:t>
            </a:r>
            <a:endParaRPr lang="zh-CN" altLang="en-US" sz="2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66DFFF-FCF2-4204-AA02-FDE0B883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07" y="2443514"/>
            <a:ext cx="4381500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321A8B-6F28-4E50-9B03-A2E88DC66597}"/>
              </a:ext>
            </a:extLst>
          </p:cNvPr>
          <p:cNvSpPr/>
          <p:nvPr/>
        </p:nvSpPr>
        <p:spPr>
          <a:xfrm>
            <a:off x="774404" y="5424579"/>
            <a:ext cx="17573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 AT LT BV</a:t>
            </a:r>
          </a:p>
        </p:txBody>
      </p:sp>
    </p:spTree>
    <p:extLst>
      <p:ext uri="{BB962C8B-B14F-4D97-AF65-F5344CB8AC3E}">
        <p14:creationId xmlns:p14="http://schemas.microsoft.com/office/powerpoint/2010/main" val="418526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7B3A-F18A-4F4F-9A06-600DC9ED0235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字符提取函数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了解即可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48F0F1-B3AB-4B9B-8380-03B769F9C972}"/>
              </a:ext>
            </a:extLst>
          </p:cNvPr>
          <p:cNvSpPr txBox="1"/>
          <p:nvPr/>
        </p:nvSpPr>
        <p:spPr>
          <a:xfrm>
            <a:off x="612161" y="2409326"/>
            <a:ext cx="6711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Courier New" panose="02070309020205020404" pitchFamily="49" charset="0"/>
              </a:rPr>
              <a:t>[SAS]</a:t>
            </a:r>
          </a:p>
          <a:p>
            <a:r>
              <a:rPr lang="en-US" altLang="zh-CN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A.a0102;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A.a0101;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Year = </a:t>
            </a:r>
            <a:r>
              <a:rPr lang="en-US" altLang="zh-CN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substr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(Accper,</a:t>
            </a:r>
            <a:r>
              <a:rPr lang="en-US" altLang="zh-CN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zh-CN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4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Month = </a:t>
            </a:r>
            <a:r>
              <a:rPr lang="en-US" altLang="zh-CN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substr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(Accper,</a:t>
            </a:r>
            <a:r>
              <a:rPr lang="en-US" altLang="zh-CN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6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zh-CN" sz="18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6B3A69-1EEA-41F8-9CA9-8DD0719F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68" y="2621805"/>
            <a:ext cx="6132842" cy="35980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931092-FDBA-494C-B602-0683807ED0AA}"/>
              </a:ext>
            </a:extLst>
          </p:cNvPr>
          <p:cNvSpPr txBox="1"/>
          <p:nvPr/>
        </p:nvSpPr>
        <p:spPr>
          <a:xfrm>
            <a:off x="693652" y="1334231"/>
            <a:ext cx="10244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新变量</a:t>
            </a:r>
            <a:r>
              <a:rPr lang="en-US" altLang="zh-CN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zh-CN" sz="2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substr</a:t>
            </a:r>
            <a:r>
              <a:rPr lang="en-US" altLang="zh-CN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zh-CN" altLang="en-US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被提取变量</a:t>
            </a:r>
            <a:r>
              <a:rPr lang="en-US" altLang="zh-CN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,n1</a:t>
            </a:r>
            <a:r>
              <a:rPr lang="zh-CN" altLang="en-US" sz="2400" b="1" dirty="0">
                <a:solidFill>
                  <a:srgbClr val="008080"/>
                </a:solidFill>
                <a:latin typeface="Courier New" panose="02070309020205020404" pitchFamily="49" charset="0"/>
              </a:rPr>
              <a:t>第几个字符开始</a:t>
            </a:r>
            <a:r>
              <a:rPr lang="en-US" altLang="zh-CN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,n2</a:t>
            </a:r>
            <a:r>
              <a:rPr lang="zh-CN" altLang="en-US" sz="2400" b="1" dirty="0">
                <a:solidFill>
                  <a:srgbClr val="008080"/>
                </a:solidFill>
                <a:latin typeface="Courier New" panose="02070309020205020404" pitchFamily="49" charset="0"/>
              </a:rPr>
              <a:t>提取几个字符</a:t>
            </a:r>
            <a:r>
              <a:rPr lang="en-US" altLang="zh-CN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927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7C81173F-2672-427D-BF2C-FBC869A19D22}"/>
              </a:ext>
            </a:extLst>
          </p:cNvPr>
          <p:cNvSpPr txBox="1"/>
          <p:nvPr/>
        </p:nvSpPr>
        <p:spPr>
          <a:xfrm>
            <a:off x="774404" y="1365985"/>
            <a:ext cx="10388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x = 5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 = 6 + 1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replace y = x*x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Year =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substr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(Accper,1,4)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Month =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substr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(Accper,6,2)</a:t>
            </a: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D6750C-76F2-47B9-BB55-23EF70C894D2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902397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变量生成：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</a:t>
            </a:r>
            <a:endParaRPr lang="en-US" sz="3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3F016B-B219-4A19-A0E8-222B89FF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5" y="1729880"/>
            <a:ext cx="6153150" cy="4210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932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93649362-E76C-4200-976C-E94DA524BA6D}"/>
              </a:ext>
            </a:extLst>
          </p:cNvPr>
          <p:cNvSpPr txBox="1"/>
          <p:nvPr/>
        </p:nvSpPr>
        <p:spPr>
          <a:xfrm>
            <a:off x="774404" y="1365985"/>
            <a:ext cx="5822339" cy="557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keep/drop +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    （只保留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 某些变量）</a:t>
            </a: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 Year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 if / drop if  +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条件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只保留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 满足条件的观测）</a:t>
            </a: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 if AT &gt;= 1000000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drop if AT &lt; 1000000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条件中的等号要用“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==”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keep if 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Typrep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== "A"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keep if  Month  == "12"</a:t>
            </a: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118D9-D80B-4F7E-AC04-41FCED151B68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8289184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删选变量与条件：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 / drop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381C90-8E99-4DA7-AA90-BB6F581A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520" y="1285538"/>
            <a:ext cx="3859280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59035449-C686-4FDF-A99C-7D2CE10156E5}"/>
              </a:ext>
            </a:extLst>
          </p:cNvPr>
          <p:cNvSpPr txBox="1"/>
          <p:nvPr/>
        </p:nvSpPr>
        <p:spPr>
          <a:xfrm>
            <a:off x="774404" y="1374007"/>
            <a:ext cx="1038817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sort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Stkcd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Year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duplicates drop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Stkcd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Year, force</a:t>
            </a:r>
            <a:endParaRPr lang="en-US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423186-E89C-4BB9-83ED-71A9AA7B73D4}"/>
              </a:ext>
            </a:extLst>
          </p:cNvPr>
          <p:cNvSpPr txBox="1">
            <a:spLocks/>
          </p:cNvSpPr>
          <p:nvPr/>
        </p:nvSpPr>
        <p:spPr>
          <a:xfrm>
            <a:off x="593558" y="-8166"/>
            <a:ext cx="758705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数据排序：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sort, duplicates drop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685591-6407-4C62-A09B-F305DF4E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1878097"/>
            <a:ext cx="46101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86194C20-E8CD-4D03-88B6-649ED9B75CAA}"/>
              </a:ext>
            </a:extLst>
          </p:cNvPr>
          <p:cNvSpPr txBox="1"/>
          <p:nvPr/>
        </p:nvSpPr>
        <p:spPr>
          <a:xfrm>
            <a:off x="767423" y="1365985"/>
            <a:ext cx="10388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tabstat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AT, stats(n mean median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 AT2 = AT/1000000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tabstat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AT2,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by(Year)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stats(n mean median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12A69C-1E2D-4241-90CE-9848D19C27A6}"/>
              </a:ext>
            </a:extLst>
          </p:cNvPr>
          <p:cNvSpPr txBox="1">
            <a:spLocks/>
          </p:cNvSpPr>
          <p:nvPr/>
        </p:nvSpPr>
        <p:spPr>
          <a:xfrm>
            <a:off x="586578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简单统计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sum,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tabstat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0D783F-A9D3-4FE4-8681-B19882E9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515" y="573850"/>
            <a:ext cx="3913233" cy="5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68E3-2D73-436D-B899-1BA9E71044F7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886068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数据合并： 纵向合并与横向合并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(merge)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65DB83F8-2AAB-497B-8F18-6DE860B5BD80}"/>
              </a:ext>
            </a:extLst>
          </p:cNvPr>
          <p:cNvGraphicFramePr>
            <a:graphicFrameLocks noGrp="1"/>
          </p:cNvGraphicFramePr>
          <p:nvPr/>
        </p:nvGraphicFramePr>
        <p:xfrm>
          <a:off x="497305" y="1866667"/>
          <a:ext cx="46914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46">
                  <a:extLst>
                    <a:ext uri="{9D8B030D-6E8A-4147-A177-3AD203B41FA5}">
                      <a16:colId xmlns:a16="http://schemas.microsoft.com/office/drawing/2014/main" val="2549348787"/>
                    </a:ext>
                  </a:extLst>
                </a:gridCol>
                <a:gridCol w="2345746">
                  <a:extLst>
                    <a:ext uri="{9D8B030D-6E8A-4147-A177-3AD203B41FA5}">
                      <a16:colId xmlns:a16="http://schemas.microsoft.com/office/drawing/2014/main" val="4120708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StudentNum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69421"/>
                  </a:ext>
                </a:extLst>
              </a:tr>
            </a:tbl>
          </a:graphicData>
        </a:graphic>
      </p:graphicFrame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BA8899B3-2FE0-4BE6-8093-AF50086C9F48}"/>
              </a:ext>
            </a:extLst>
          </p:cNvPr>
          <p:cNvGraphicFramePr>
            <a:graphicFrameLocks noGrp="1"/>
          </p:cNvGraphicFramePr>
          <p:nvPr/>
        </p:nvGraphicFramePr>
        <p:xfrm>
          <a:off x="497305" y="3674324"/>
          <a:ext cx="46914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46">
                  <a:extLst>
                    <a:ext uri="{9D8B030D-6E8A-4147-A177-3AD203B41FA5}">
                      <a16:colId xmlns:a16="http://schemas.microsoft.com/office/drawing/2014/main" val="2549348787"/>
                    </a:ext>
                  </a:extLst>
                </a:gridCol>
                <a:gridCol w="2345746">
                  <a:extLst>
                    <a:ext uri="{9D8B030D-6E8A-4147-A177-3AD203B41FA5}">
                      <a16:colId xmlns:a16="http://schemas.microsoft.com/office/drawing/2014/main" val="4120708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StudentNum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21029"/>
                  </a:ext>
                </a:extLst>
              </a:tr>
            </a:tbl>
          </a:graphicData>
        </a:graphic>
      </p:graphicFrame>
      <p:sp>
        <p:nvSpPr>
          <p:cNvPr id="5" name="箭头: 右 4">
            <a:extLst>
              <a:ext uri="{FF2B5EF4-FFF2-40B4-BE49-F238E27FC236}">
                <a16:creationId xmlns:a16="http://schemas.microsoft.com/office/drawing/2014/main" id="{52038FB4-321E-498F-8F1A-0D58C14BB18E}"/>
              </a:ext>
            </a:extLst>
          </p:cNvPr>
          <p:cNvSpPr/>
          <p:nvPr/>
        </p:nvSpPr>
        <p:spPr>
          <a:xfrm>
            <a:off x="5688755" y="3155774"/>
            <a:ext cx="1495816" cy="767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5A6BB1C-AAF7-4DB7-BE12-80FFE2839337}"/>
              </a:ext>
            </a:extLst>
          </p:cNvPr>
          <p:cNvGraphicFramePr>
            <a:graphicFrameLocks noGrp="1"/>
          </p:cNvGraphicFramePr>
          <p:nvPr/>
        </p:nvGraphicFramePr>
        <p:xfrm>
          <a:off x="7304565" y="2316480"/>
          <a:ext cx="46914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46">
                  <a:extLst>
                    <a:ext uri="{9D8B030D-6E8A-4147-A177-3AD203B41FA5}">
                      <a16:colId xmlns:a16="http://schemas.microsoft.com/office/drawing/2014/main" val="2549348787"/>
                    </a:ext>
                  </a:extLst>
                </a:gridCol>
                <a:gridCol w="2345746">
                  <a:extLst>
                    <a:ext uri="{9D8B030D-6E8A-4147-A177-3AD203B41FA5}">
                      <a16:colId xmlns:a16="http://schemas.microsoft.com/office/drawing/2014/main" val="4120708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StudentNum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6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0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4550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24C053D-BB33-4E18-A782-0B585B1C7CFB}"/>
              </a:ext>
            </a:extLst>
          </p:cNvPr>
          <p:cNvSpPr txBox="1"/>
          <p:nvPr/>
        </p:nvSpPr>
        <p:spPr>
          <a:xfrm>
            <a:off x="742362" y="1304152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等线" panose="02010600030101010101" pitchFamily="2" charset="-122"/>
              <a:buChar char="-"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纵向合并：观测的合并（新增观测），保持变量一致。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810BE1-2281-47E9-87EC-B7C1E88E59C2}"/>
              </a:ext>
            </a:extLst>
          </p:cNvPr>
          <p:cNvSpPr txBox="1"/>
          <p:nvPr/>
        </p:nvSpPr>
        <p:spPr>
          <a:xfrm>
            <a:off x="7184571" y="5179201"/>
            <a:ext cx="4139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A.a0101;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data1 data2;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6668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2616-B677-468A-A43E-E2573F9897A0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886068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数据合并： 纵向合并与横向合并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(merge)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2259B43C-5D84-4F05-B5A9-F7094D51800E}"/>
              </a:ext>
            </a:extLst>
          </p:cNvPr>
          <p:cNvGraphicFramePr>
            <a:graphicFrameLocks noGrp="1"/>
          </p:cNvGraphicFramePr>
          <p:nvPr/>
        </p:nvGraphicFramePr>
        <p:xfrm>
          <a:off x="497305" y="1866667"/>
          <a:ext cx="46914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46">
                  <a:extLst>
                    <a:ext uri="{9D8B030D-6E8A-4147-A177-3AD203B41FA5}">
                      <a16:colId xmlns:a16="http://schemas.microsoft.com/office/drawing/2014/main" val="2549348787"/>
                    </a:ext>
                  </a:extLst>
                </a:gridCol>
                <a:gridCol w="2345746">
                  <a:extLst>
                    <a:ext uri="{9D8B030D-6E8A-4147-A177-3AD203B41FA5}">
                      <a16:colId xmlns:a16="http://schemas.microsoft.com/office/drawing/2014/main" val="4120708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StudentNum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69421"/>
                  </a:ext>
                </a:extLst>
              </a:tr>
            </a:tbl>
          </a:graphicData>
        </a:graphic>
      </p:graphicFrame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D33C19C9-E1BE-4516-8919-F81E261E75B2}"/>
              </a:ext>
            </a:extLst>
          </p:cNvPr>
          <p:cNvGraphicFramePr>
            <a:graphicFrameLocks noGrp="1"/>
          </p:cNvGraphicFramePr>
          <p:nvPr/>
        </p:nvGraphicFramePr>
        <p:xfrm>
          <a:off x="497305" y="3853543"/>
          <a:ext cx="469149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46">
                  <a:extLst>
                    <a:ext uri="{9D8B030D-6E8A-4147-A177-3AD203B41FA5}">
                      <a16:colId xmlns:a16="http://schemas.microsoft.com/office/drawing/2014/main" val="2549348787"/>
                    </a:ext>
                  </a:extLst>
                </a:gridCol>
                <a:gridCol w="2345746">
                  <a:extLst>
                    <a:ext uri="{9D8B030D-6E8A-4147-A177-3AD203B41FA5}">
                      <a16:colId xmlns:a16="http://schemas.microsoft.com/office/drawing/2014/main" val="4120708221"/>
                    </a:ext>
                  </a:extLst>
                </a:gridCol>
              </a:tblGrid>
              <a:tr h="191621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Score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99686"/>
                  </a:ext>
                </a:extLst>
              </a:tr>
            </a:tbl>
          </a:graphicData>
        </a:graphic>
      </p:graphicFrame>
      <p:sp>
        <p:nvSpPr>
          <p:cNvPr id="5" name="箭头: 右 4">
            <a:extLst>
              <a:ext uri="{FF2B5EF4-FFF2-40B4-BE49-F238E27FC236}">
                <a16:creationId xmlns:a16="http://schemas.microsoft.com/office/drawing/2014/main" id="{C1EBC6D8-1C60-47AF-895C-D6933EDF1601}"/>
              </a:ext>
            </a:extLst>
          </p:cNvPr>
          <p:cNvSpPr/>
          <p:nvPr/>
        </p:nvSpPr>
        <p:spPr>
          <a:xfrm>
            <a:off x="5257522" y="3155774"/>
            <a:ext cx="1028978" cy="767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CF328F7A-C6C4-41CF-90D6-DF475EB3C399}"/>
              </a:ext>
            </a:extLst>
          </p:cNvPr>
          <p:cNvGraphicFramePr>
            <a:graphicFrameLocks noGrp="1"/>
          </p:cNvGraphicFramePr>
          <p:nvPr/>
        </p:nvGraphicFramePr>
        <p:xfrm>
          <a:off x="6498771" y="2818459"/>
          <a:ext cx="46914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831">
                  <a:extLst>
                    <a:ext uri="{9D8B030D-6E8A-4147-A177-3AD203B41FA5}">
                      <a16:colId xmlns:a16="http://schemas.microsoft.com/office/drawing/2014/main" val="2549348787"/>
                    </a:ext>
                  </a:extLst>
                </a:gridCol>
                <a:gridCol w="1563831">
                  <a:extLst>
                    <a:ext uri="{9D8B030D-6E8A-4147-A177-3AD203B41FA5}">
                      <a16:colId xmlns:a16="http://schemas.microsoft.com/office/drawing/2014/main" val="4120708221"/>
                    </a:ext>
                  </a:extLst>
                </a:gridCol>
                <a:gridCol w="1563831">
                  <a:extLst>
                    <a:ext uri="{9D8B030D-6E8A-4147-A177-3AD203B41FA5}">
                      <a16:colId xmlns:a16="http://schemas.microsoft.com/office/drawing/2014/main" val="2211434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StudentNum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Score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6942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671CA06-F1E1-425D-95E5-011ABDFDC612}"/>
              </a:ext>
            </a:extLst>
          </p:cNvPr>
          <p:cNvSpPr txBox="1"/>
          <p:nvPr/>
        </p:nvSpPr>
        <p:spPr>
          <a:xfrm>
            <a:off x="742361" y="1304152"/>
            <a:ext cx="8860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等线" panose="02010600030101010101" pitchFamily="2" charset="-122"/>
              <a:buChar char="-"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横向合并：变量的合并（新增变量，观测值不变），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基于唯一标识的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041CB3-B0E6-4625-A7C2-21A5E997F14F}"/>
              </a:ext>
            </a:extLst>
          </p:cNvPr>
          <p:cNvSpPr txBox="1"/>
          <p:nvPr/>
        </p:nvSpPr>
        <p:spPr>
          <a:xfrm>
            <a:off x="6498771" y="4989244"/>
            <a:ext cx="3929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A.a0101;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0" dirty="0">
                <a:solidFill>
                  <a:srgbClr val="0000FF"/>
                </a:solidFill>
                <a:latin typeface="Courier New" panose="02070309020205020404" pitchFamily="49" charset="0"/>
              </a:rPr>
              <a:t>merge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data1 data2;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0" dirty="0">
                <a:solidFill>
                  <a:srgbClr val="0000FF"/>
                </a:solidFill>
                <a:latin typeface="Courier New" panose="02070309020205020404" pitchFamily="49" charset="0"/>
              </a:rPr>
              <a:t>by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Stkcd</a:t>
            </a:r>
            <a:r>
              <a:rPr lang="en-US" altLang="zh-CN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 Year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8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altLang="zh-CN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1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了解一般化的数据结构（数据</a:t>
            </a:r>
            <a:r>
              <a:rPr lang="en-US" altLang="zh-CN" sz="2400" dirty="0"/>
              <a:t>=</a:t>
            </a:r>
            <a:r>
              <a:rPr lang="zh-CN" altLang="en-US" sz="2400" dirty="0"/>
              <a:t>观测</a:t>
            </a:r>
            <a:r>
              <a:rPr lang="en-US" altLang="zh-CN" sz="2400" dirty="0"/>
              <a:t>×</a:t>
            </a:r>
            <a:r>
              <a:rPr lang="zh-CN" altLang="en-US" sz="2400" dirty="0"/>
              <a:t>变量）。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掌握计量软件的基本语句特征。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了解不同计量软件在数据处理、数据合并等方面的特征。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</a:t>
            </a:r>
            <a:r>
              <a:rPr lang="en-US" altLang="zh-CN" sz="2400" dirty="0"/>
              <a:t>Stata</a:t>
            </a:r>
            <a:r>
              <a:rPr lang="zh-CN" altLang="en-US" sz="2400" dirty="0"/>
              <a:t>的数据导入、变量生成与数据合并等基本语句。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5618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DD4F-5CED-4CB0-98FE-0293EA1B5489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8017041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数据合并方式对比（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Merge / Join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75A7998-BB65-45BA-B8E1-E108C9DE5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66931"/>
              </p:ext>
            </p:extLst>
          </p:nvPr>
        </p:nvGraphicFramePr>
        <p:xfrm>
          <a:off x="1180135" y="1424210"/>
          <a:ext cx="9679452" cy="4471494"/>
        </p:xfrm>
        <a:graphic>
          <a:graphicData uri="http://schemas.openxmlformats.org/drawingml/2006/table">
            <a:tbl>
              <a:tblPr/>
              <a:tblGrid>
                <a:gridCol w="2419863">
                  <a:extLst>
                    <a:ext uri="{9D8B030D-6E8A-4147-A177-3AD203B41FA5}">
                      <a16:colId xmlns:a16="http://schemas.microsoft.com/office/drawing/2014/main" val="1561846650"/>
                    </a:ext>
                  </a:extLst>
                </a:gridCol>
                <a:gridCol w="2419863">
                  <a:extLst>
                    <a:ext uri="{9D8B030D-6E8A-4147-A177-3AD203B41FA5}">
                      <a16:colId xmlns:a16="http://schemas.microsoft.com/office/drawing/2014/main" val="2495485316"/>
                    </a:ext>
                  </a:extLst>
                </a:gridCol>
                <a:gridCol w="2419863">
                  <a:extLst>
                    <a:ext uri="{9D8B030D-6E8A-4147-A177-3AD203B41FA5}">
                      <a16:colId xmlns:a16="http://schemas.microsoft.com/office/drawing/2014/main" val="1301723537"/>
                    </a:ext>
                  </a:extLst>
                </a:gridCol>
                <a:gridCol w="2419863">
                  <a:extLst>
                    <a:ext uri="{9D8B030D-6E8A-4147-A177-3AD203B41FA5}">
                      <a16:colId xmlns:a16="http://schemas.microsoft.com/office/drawing/2014/main" val="2076405519"/>
                    </a:ext>
                  </a:extLst>
                </a:gridCol>
              </a:tblGrid>
              <a:tr h="335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操作类型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说明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899747"/>
                  </a:ext>
                </a:extLst>
              </a:tr>
              <a:tr h="844156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基于一个键的合并（单键）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merged; MERGE data1 (IN=a) data2 (IN=b); BY id; RUN;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1:1 id using data2.dta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 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merge，SAS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 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BY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73329"/>
                  </a:ext>
                </a:extLst>
              </a:tr>
              <a:tr h="844156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基于多个键的合并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merged; MERGE data1 (IN=a) data2 (IN=b); BY id year; RUN;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1:1 id year using data2.dta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多键合并语法类似，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需保证 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排序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73548"/>
                  </a:ext>
                </a:extLst>
              </a:tr>
              <a:tr h="844156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多对多合并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不推荐多对多，需先整理数据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支持 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m:m id using data2.dta，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但不推荐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多对多合并容易出错，建议先整理成一对一或一对多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42778"/>
                  </a:ext>
                </a:extLst>
              </a:tr>
              <a:tr h="1603896">
                <a:tc>
                  <a:txBody>
                    <a:bodyPr/>
                    <a:lstStyle/>
                    <a:p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左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右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全连接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可通过 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SQL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实现：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sql; create table merged as select a.*, b.var from data1 a left join data2 b on a.id=b.id; quit;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可通过 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1:1 id using data2.dta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后选择 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标记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SQL 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更灵活，可做各种连接；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merge 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标记筛选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42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19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CB2A-516E-45F8-AF32-883A49F3FCAD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数据合并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append, merge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E34FD7-4682-4E6B-9832-EB26A2D8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62" y="1316902"/>
            <a:ext cx="5473473" cy="45634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921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EB5C-1B68-4073-B242-4A88A67833CA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9464841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通过图书馆进入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CSMAR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数据库下载数据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ACBA8F2-E524-41B7-898B-A62FB00574C0}"/>
              </a:ext>
            </a:extLst>
          </p:cNvPr>
          <p:cNvSpPr txBox="1"/>
          <p:nvPr/>
        </p:nvSpPr>
        <p:spPr>
          <a:xfrm>
            <a:off x="649707" y="1178155"/>
            <a:ext cx="10388177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ea typeface="文鼎中隶简" panose="02010609010101010101" pitchFamily="49" charset="-122"/>
                <a:hlinkClick r:id="rId2"/>
              </a:rPr>
              <a:t>https://sufe.libguides.com/az.php</a:t>
            </a:r>
            <a:endParaRPr lang="en-US" altLang="zh-CN" sz="2400" dirty="0">
              <a:ea typeface="文鼎中隶简" panose="0201060901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ea typeface="文鼎中隶简" panose="0201060901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ea typeface="文鼎中隶简" panose="0201060901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BADAF2-EEE9-4917-B06D-44D4CB0B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43" y="2331822"/>
            <a:ext cx="3867150" cy="12668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C54631-AFEF-477E-A785-4510D4009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50" y="2026689"/>
            <a:ext cx="6466507" cy="39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BF30-1EDA-46E7-B192-10BC8320CCAE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数据下载与导入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9F5D2F-EECA-4A09-AD52-DD68071FC8D2}"/>
              </a:ext>
            </a:extLst>
          </p:cNvPr>
          <p:cNvSpPr txBox="1"/>
          <p:nvPr/>
        </p:nvSpPr>
        <p:spPr>
          <a:xfrm>
            <a:off x="721714" y="1126366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）资产负债表，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1990-2020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Excel2007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22EFDB-492D-489F-9CD8-6EBBE2F5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5" y="1568682"/>
            <a:ext cx="10579331" cy="43897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946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60C644-FFEB-45FC-9FE9-EBD903483225}"/>
              </a:ext>
            </a:extLst>
          </p:cNvPr>
          <p:cNvSpPr txBox="1"/>
          <p:nvPr/>
        </p:nvSpPr>
        <p:spPr>
          <a:xfrm>
            <a:off x="794365" y="1211091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）利润表，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1990-2020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Excel2007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40C860-C6E3-4632-883F-5A7EA3E19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1684275"/>
            <a:ext cx="10413076" cy="4208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999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2ECA-9B5D-4FD8-80BB-273EBE0B2855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数据整理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2A03D3-905A-4F50-BB20-755F901A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83" y="1083257"/>
            <a:ext cx="4550228" cy="53085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D75EB6-EB0C-45B8-BFD4-F0303B79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11" y="1083257"/>
            <a:ext cx="4557032" cy="52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4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F787-12B7-465B-A45D-B710BEE357FE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数据合并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append, merge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B0ED42-907F-4B75-BE42-93D48968FCAC}"/>
              </a:ext>
            </a:extLst>
          </p:cNvPr>
          <p:cNvSpPr/>
          <p:nvPr/>
        </p:nvSpPr>
        <p:spPr>
          <a:xfrm>
            <a:off x="963386" y="1698079"/>
            <a:ext cx="10390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 Accounting01.dta, clear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merge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1:1 Stkcd Year 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Accounting02.dta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2651A4-48A2-4774-B633-D2F3C06F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10" y="2978245"/>
            <a:ext cx="4686303" cy="2733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10CA4C-E26C-43BF-A937-AA4779BF0D4B}"/>
              </a:ext>
            </a:extLst>
          </p:cNvPr>
          <p:cNvSpPr/>
          <p:nvPr/>
        </p:nvSpPr>
        <p:spPr>
          <a:xfrm>
            <a:off x="9022968" y="4483554"/>
            <a:ext cx="203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keep if _merge == 3</a:t>
            </a:r>
            <a:endParaRPr lang="en-US" altLang="zh-CN" dirty="0"/>
          </a:p>
          <a:p>
            <a:r>
              <a:rPr lang="en-US" altLang="zh-CN" dirty="0"/>
              <a:t>drop if _merge ==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569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E975-9064-4CF5-8B01-803352E77AFA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数据合并示例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A49033-E9FA-4A24-A16E-A4A83EC9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387248"/>
            <a:ext cx="8075227" cy="46706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408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1287-C5F7-4946-AC14-20B91D4DB58E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课程讨论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2020609-AB49-4B56-BEC8-3B0C53C00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80582"/>
              </p:ext>
            </p:extLst>
          </p:nvPr>
        </p:nvGraphicFramePr>
        <p:xfrm>
          <a:off x="838199" y="2105002"/>
          <a:ext cx="10515600" cy="35661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7860057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121065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804046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8733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类别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说明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157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语法简洁性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语法相对复杂，需要熟悉 </a:t>
                      </a:r>
                      <a:r>
                        <a:rPr lang="en-US"/>
                        <a:t>DATA/PROC </a:t>
                      </a:r>
                      <a:r>
                        <a:rPr lang="zh-CN" altLang="en-US"/>
                        <a:t>步骤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命令简洁，上手快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初学者更容易理解 </a:t>
                      </a:r>
                      <a:r>
                        <a:rPr lang="en-US"/>
                        <a:t>Stata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9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数据量处理能力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处理大规模数据集性能优异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中小型数据集处理较快，超大数据可能慢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大企业数据更适合 </a:t>
                      </a:r>
                      <a:r>
                        <a:rPr lang="en-US" altLang="zh-CN"/>
                        <a:t>SAS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6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灵活性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高，支持复杂逻辑、</a:t>
                      </a:r>
                      <a:r>
                        <a:rPr lang="en-US" altLang="zh-CN"/>
                        <a:t>SQL</a:t>
                      </a:r>
                      <a:r>
                        <a:rPr lang="zh-CN" altLang="en-US"/>
                        <a:t>、宏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良好，适合典型分析，宏功能较弱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SAS </a:t>
                      </a:r>
                      <a:r>
                        <a:rPr lang="zh-CN" altLang="en-US" dirty="0"/>
                        <a:t>可做更复杂的数据整理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719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可视化与交互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不如 </a:t>
                      </a:r>
                      <a:r>
                        <a:rPr lang="en-US"/>
                        <a:t>Stata </a:t>
                      </a:r>
                      <a:r>
                        <a:rPr lang="zh-CN" altLang="en-US"/>
                        <a:t>直观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命令行和交互界面结合，可查看数据集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Stata </a:t>
                      </a:r>
                      <a:r>
                        <a:rPr lang="zh-CN" altLang="en-US"/>
                        <a:t>便于快速检查和调试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9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学术应用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较少用于学术研究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学术研究中广泛使用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Stata </a:t>
                      </a:r>
                      <a:r>
                        <a:rPr lang="zh-CN" altLang="en-US" dirty="0"/>
                        <a:t>更受经济金融学研究者欢迎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697396"/>
                  </a:ext>
                </a:extLst>
              </a:tr>
            </a:tbl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25DE0359-C376-4F1A-BA09-A203CF372DB8}"/>
              </a:ext>
            </a:extLst>
          </p:cNvPr>
          <p:cNvSpPr txBox="1"/>
          <p:nvPr/>
        </p:nvSpPr>
        <p:spPr>
          <a:xfrm>
            <a:off x="901910" y="1055809"/>
            <a:ext cx="1038817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软件在数据导入、保存以及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数据合并等过程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的特征。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663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C123FC0A-0AE8-4433-B096-E566CAA045FE}"/>
              </a:ext>
            </a:extLst>
          </p:cNvPr>
          <p:cNvCxnSpPr/>
          <p:nvPr/>
        </p:nvCxnSpPr>
        <p:spPr>
          <a:xfrm>
            <a:off x="649707" y="840945"/>
            <a:ext cx="10711446" cy="0"/>
          </a:xfrm>
          <a:prstGeom prst="line">
            <a:avLst/>
          </a:prstGeom>
          <a:ln w="28575">
            <a:gradFill>
              <a:gsLst>
                <a:gs pos="0">
                  <a:schemeClr val="tx1"/>
                </a:gs>
                <a:gs pos="2000">
                  <a:schemeClr val="bg2">
                    <a:lumMod val="25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1B72372-3955-4BEB-8481-BC1C0B9B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54" y="1123285"/>
            <a:ext cx="5572126" cy="5157570"/>
          </a:xfrm>
          <a:prstGeom prst="rect">
            <a:avLst/>
          </a:prstGeom>
        </p:spPr>
      </p:pic>
      <p:sp>
        <p:nvSpPr>
          <p:cNvPr id="4" name="圆角矩形 12">
            <a:extLst>
              <a:ext uri="{FF2B5EF4-FFF2-40B4-BE49-F238E27FC236}">
                <a16:creationId xmlns:a16="http://schemas.microsoft.com/office/drawing/2014/main" id="{15BC04BF-5CE5-4F8A-8D2A-7114F17A7152}"/>
              </a:ext>
            </a:extLst>
          </p:cNvPr>
          <p:cNvSpPr/>
          <p:nvPr/>
        </p:nvSpPr>
        <p:spPr>
          <a:xfrm>
            <a:off x="1331650" y="1376039"/>
            <a:ext cx="6001306" cy="27520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" name="右箭头 13">
            <a:extLst>
              <a:ext uri="{FF2B5EF4-FFF2-40B4-BE49-F238E27FC236}">
                <a16:creationId xmlns:a16="http://schemas.microsoft.com/office/drawing/2014/main" id="{04E40046-C206-4697-B14E-F91E17EDD3BB}"/>
              </a:ext>
            </a:extLst>
          </p:cNvPr>
          <p:cNvSpPr/>
          <p:nvPr/>
        </p:nvSpPr>
        <p:spPr>
          <a:xfrm>
            <a:off x="7785717" y="1376039"/>
            <a:ext cx="53266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04B6A5-8522-4E7E-B8DF-B44EA3868274}"/>
              </a:ext>
            </a:extLst>
          </p:cNvPr>
          <p:cNvSpPr txBox="1"/>
          <p:nvPr/>
        </p:nvSpPr>
        <p:spPr>
          <a:xfrm>
            <a:off x="8540319" y="1349406"/>
            <a:ext cx="2636667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一行：一条数据或观测。</a:t>
            </a:r>
          </a:p>
        </p:txBody>
      </p:sp>
      <p:sp>
        <p:nvSpPr>
          <p:cNvPr id="7" name="圆角矩形 15">
            <a:extLst>
              <a:ext uri="{FF2B5EF4-FFF2-40B4-BE49-F238E27FC236}">
                <a16:creationId xmlns:a16="http://schemas.microsoft.com/office/drawing/2014/main" id="{55459191-18CD-4A1A-90DD-B960C85E8C6B}"/>
              </a:ext>
            </a:extLst>
          </p:cNvPr>
          <p:cNvSpPr/>
          <p:nvPr/>
        </p:nvSpPr>
        <p:spPr>
          <a:xfrm>
            <a:off x="5669225" y="1089981"/>
            <a:ext cx="1312415" cy="52663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16">
            <a:extLst>
              <a:ext uri="{FF2B5EF4-FFF2-40B4-BE49-F238E27FC236}">
                <a16:creationId xmlns:a16="http://schemas.microsoft.com/office/drawing/2014/main" id="{0AF5493B-FAAB-4B80-91C4-679BC4B2E129}"/>
              </a:ext>
            </a:extLst>
          </p:cNvPr>
          <p:cNvSpPr/>
          <p:nvPr/>
        </p:nvSpPr>
        <p:spPr>
          <a:xfrm>
            <a:off x="7785717" y="5936383"/>
            <a:ext cx="53266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687E13-F683-4335-81F6-C7CAB94B0F07}"/>
              </a:ext>
            </a:extLst>
          </p:cNvPr>
          <p:cNvSpPr txBox="1"/>
          <p:nvPr/>
        </p:nvSpPr>
        <p:spPr>
          <a:xfrm>
            <a:off x="8540319" y="5909750"/>
            <a:ext cx="2353323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一列：一个变量。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8ADB92-075B-4241-BFAE-7541827D8F65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882802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观测与变量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C4F9-8140-4262-8E59-F0AC902AACB9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数据导入与保存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AF1BBE-5196-4259-A992-55B107A59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99202"/>
              </p:ext>
            </p:extLst>
          </p:nvPr>
        </p:nvGraphicFramePr>
        <p:xfrm>
          <a:off x="966652" y="1422979"/>
          <a:ext cx="9718764" cy="4380838"/>
        </p:xfrm>
        <a:graphic>
          <a:graphicData uri="http://schemas.openxmlformats.org/drawingml/2006/table">
            <a:tbl>
              <a:tblPr/>
              <a:tblGrid>
                <a:gridCol w="1881051">
                  <a:extLst>
                    <a:ext uri="{9D8B030D-6E8A-4147-A177-3AD203B41FA5}">
                      <a16:colId xmlns:a16="http://schemas.microsoft.com/office/drawing/2014/main" val="2326144452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1362712302"/>
                    </a:ext>
                  </a:extLst>
                </a:gridCol>
                <a:gridCol w="2525485">
                  <a:extLst>
                    <a:ext uri="{9D8B030D-6E8A-4147-A177-3AD203B41FA5}">
                      <a16:colId xmlns:a16="http://schemas.microsoft.com/office/drawing/2014/main" val="3632894955"/>
                    </a:ext>
                  </a:extLst>
                </a:gridCol>
                <a:gridCol w="2429691">
                  <a:extLst>
                    <a:ext uri="{9D8B030D-6E8A-4147-A177-3AD203B41FA5}">
                      <a16:colId xmlns:a16="http://schemas.microsoft.com/office/drawing/2014/main" val="3297060041"/>
                    </a:ext>
                  </a:extLst>
                </a:gridCol>
              </a:tblGrid>
              <a:tr h="245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操作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说明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233569"/>
                  </a:ext>
                </a:extLst>
              </a:tr>
              <a:tr h="980583">
                <a:tc>
                  <a:txBody>
                    <a:bodyPr/>
                    <a:lstStyle/>
                    <a:p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导入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IMPORT DATAFILE="file.xlsx" OUT=work.data DBMS=XLSX REPLACE; RUN;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excel "file.xlsx", sheet("Sheet1") firstrow clear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使用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IMPORT，Stata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使用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excel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725265"/>
                  </a:ext>
                </a:extLst>
              </a:tr>
              <a:tr h="980583">
                <a:tc>
                  <a:txBody>
                    <a:bodyPr/>
                    <a:lstStyle/>
                    <a:p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导入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CSV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IMPORT DATAFILE="file.csv" OUT=work.data DBMS=CSV REPLACE; RUN;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delimited "file.csv", clear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命令更简洁，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需要指定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DBMS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类型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746477"/>
                  </a:ext>
                </a:extLst>
              </a:tr>
              <a:tr h="796724">
                <a:tc>
                  <a:txBody>
                    <a:bodyPr/>
                    <a:lstStyle/>
                    <a:p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导入数据库（如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SQL Server）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LIBNAME mydb ODBC DSN="mydsn"; data work.data; set mydb.table; run;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odbc load, dsn("mydsn") table("table") clear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更常用于企业级数据导入，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也支持 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ODBC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，但配置简单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838287"/>
                  </a:ext>
                </a:extLst>
              </a:tr>
              <a:tr h="1348302">
                <a:tc>
                  <a:txBody>
                    <a:bodyPr/>
                    <a:lstStyle/>
                    <a:p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保存数据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work.newdata; set work.data; run;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或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EXPORT DATA=work.data OUTFILE="file.xlsx" DBMS=XLSX REPLACE; RUN;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save "newdata.dta", replace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或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 excel using "file.xlsx", firstrow(variables) replace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Stata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保存命令简洁，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可通过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或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 EXPORT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实现</a:t>
                      </a:r>
                    </a:p>
                  </a:txBody>
                  <a:tcPr marL="61286" marR="61286" marT="30643" marB="30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8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1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1050-424A-4C61-8E74-CC6C527A81B9}"/>
              </a:ext>
            </a:extLst>
          </p:cNvPr>
          <p:cNvSpPr txBox="1">
            <a:spLocks/>
          </p:cNvSpPr>
          <p:nvPr/>
        </p:nvSpPr>
        <p:spPr>
          <a:xfrm>
            <a:off x="593558" y="-16188"/>
            <a:ext cx="986433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Stata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基本语句：（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）设置默认文件夹 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</a:t>
            </a:r>
            <a:endParaRPr 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C6EEE2-FBB8-45A3-B09E-C946DD8FFFA8}"/>
              </a:ext>
            </a:extLst>
          </p:cNvPr>
          <p:cNvSpPr/>
          <p:nvPr/>
        </p:nvSpPr>
        <p:spPr>
          <a:xfrm>
            <a:off x="853894" y="1300348"/>
            <a:ext cx="3877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zh-CN" dirty="0"/>
              <a:t>命令格式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	</a:t>
            </a:r>
            <a:r>
              <a:rPr lang="en-US" altLang="zh-CN" b="1" dirty="0">
                <a:solidFill>
                  <a:srgbClr val="0000FF"/>
                </a:solidFill>
              </a:rPr>
              <a:t>cd</a:t>
            </a:r>
            <a:r>
              <a:rPr lang="en-US" altLang="zh-CN" dirty="0"/>
              <a:t> #</a:t>
            </a:r>
            <a:r>
              <a:rPr lang="zh-CN" altLang="zh-CN" dirty="0"/>
              <a:t>文件路径</a:t>
            </a:r>
            <a:endParaRPr lang="en-US" altLang="zh-CN" dirty="0"/>
          </a:p>
          <a:p>
            <a:endParaRPr lang="en-US" altLang="zh-CN" sz="2400" dirty="0">
              <a:solidFill>
                <a:srgbClr val="0000FF"/>
              </a:solidFill>
              <a:latin typeface="+mj-lt"/>
            </a:endParaRPr>
          </a:p>
          <a:p>
            <a:endParaRPr lang="en-US" altLang="zh-CN" sz="2400" dirty="0">
              <a:solidFill>
                <a:srgbClr val="0000FF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zh-CN" dirty="0"/>
              <a:t>命令示例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示例：将默认文件夹设置为“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D: \project01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dirty="0"/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cd</a:t>
            </a:r>
            <a:r>
              <a:rPr lang="en-US" altLang="zh-CN" dirty="0"/>
              <a:t> D: \project01</a:t>
            </a:r>
            <a:endParaRPr lang="zh-CN" altLang="zh-CN" dirty="0"/>
          </a:p>
          <a:p>
            <a:endParaRPr lang="en-US" altLang="zh-CN" dirty="0"/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* 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如果文件路径带有空格，路径需要带双引号。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*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命令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pwd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可以显示当前默认文件夹的路径。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6983AD-A0B9-4446-89B2-A1F34C25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2" y="2046942"/>
            <a:ext cx="5734050" cy="42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A835-917B-4278-88D4-340A1FA228F9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项目准备：建立项目文件夹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BBE755-A6F9-4E0B-9478-AA11EB90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72" y="1257437"/>
            <a:ext cx="6092598" cy="49043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4308E6F-00D2-4382-BDA5-7032368F6CFC}"/>
              </a:ext>
            </a:extLst>
          </p:cNvPr>
          <p:cNvSpPr txBox="1"/>
          <p:nvPr/>
        </p:nvSpPr>
        <p:spPr>
          <a:xfrm>
            <a:off x="401051" y="1652322"/>
            <a:ext cx="3668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”</a:t>
            </a:r>
            <a:r>
              <a:rPr lang="zh-CN" altLang="en-US" dirty="0"/>
              <a:t>桌面</a:t>
            </a:r>
            <a:r>
              <a:rPr lang="en-US" altLang="zh-CN" dirty="0"/>
              <a:t>\TEST202202\Original Data”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1042F2-1514-493E-BD98-3277FF783B4B}"/>
              </a:ext>
            </a:extLst>
          </p:cNvPr>
          <p:cNvSpPr txBox="1"/>
          <p:nvPr/>
        </p:nvSpPr>
        <p:spPr>
          <a:xfrm>
            <a:off x="401051" y="2292169"/>
            <a:ext cx="3272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”</a:t>
            </a:r>
            <a:r>
              <a:rPr lang="zh-CN" altLang="en-US" dirty="0"/>
              <a:t>桌面</a:t>
            </a:r>
            <a:r>
              <a:rPr lang="en-US" altLang="zh-CN" dirty="0"/>
              <a:t>\TEST202202\A”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386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3EC7-5170-4528-8904-395C2D34972F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8419812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 EXCEL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数据导入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import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643615-44F5-4366-AA60-B9734AEC807D}"/>
              </a:ext>
            </a:extLst>
          </p:cNvPr>
          <p:cNvSpPr/>
          <p:nvPr/>
        </p:nvSpPr>
        <p:spPr>
          <a:xfrm>
            <a:off x="593559" y="1645558"/>
            <a:ext cx="903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j-lt"/>
              </a:rPr>
              <a:t>import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excel using </a:t>
            </a:r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D:\test2022\Original Data\FS_Combas.xlsx</a:t>
            </a:r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”</a:t>
            </a:r>
            <a:r>
              <a:rPr lang="en-US" altLang="zh-CN" sz="2400" b="1" dirty="0">
                <a:latin typeface="+mj-lt"/>
              </a:rPr>
              <a:t>, clear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C564D2-B401-4D1A-BF84-D2700762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9" y="3521681"/>
            <a:ext cx="9259886" cy="22782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3A9D06-FF43-4B9B-B55F-2F05ADC12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14" y="3174005"/>
            <a:ext cx="4582886" cy="29735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845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43FB-9277-4DE0-A42A-7E42B7FEBB41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[Stata] import, save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60D81-8E12-4406-ACD8-DD4C08172AFB}"/>
              </a:ext>
            </a:extLst>
          </p:cNvPr>
          <p:cNvSpPr/>
          <p:nvPr/>
        </p:nvSpPr>
        <p:spPr>
          <a:xfrm>
            <a:off x="649707" y="1288621"/>
            <a:ext cx="328974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一次读取一份数据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save </a:t>
            </a:r>
            <a:r>
              <a:rPr lang="en-US" altLang="zh-CN" i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new_name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.dta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replace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6B7D07-C915-4F25-8DE0-B7EED81F3307}"/>
              </a:ext>
            </a:extLst>
          </p:cNvPr>
          <p:cNvSpPr/>
          <p:nvPr/>
        </p:nvSpPr>
        <p:spPr>
          <a:xfrm>
            <a:off x="1594755" y="3049859"/>
            <a:ext cx="903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import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 excel using </a:t>
            </a:r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D:\test2022\Original Data\FS_Combas.xlsx</a:t>
            </a:r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”</a:t>
            </a:r>
            <a:r>
              <a:rPr lang="en-US" altLang="zh-CN" sz="2400" b="1" dirty="0">
                <a:latin typeface="+mj-lt"/>
              </a:rPr>
              <a:t>, clear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E01B51-19C1-4855-BCF8-5DC57A1CC9D8}"/>
              </a:ext>
            </a:extLst>
          </p:cNvPr>
          <p:cNvSpPr/>
          <p:nvPr/>
        </p:nvSpPr>
        <p:spPr>
          <a:xfrm>
            <a:off x="1594755" y="3963589"/>
            <a:ext cx="3747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save FS_Combas.dta, replace</a:t>
            </a:r>
          </a:p>
        </p:txBody>
      </p:sp>
    </p:spTree>
    <p:extLst>
      <p:ext uri="{BB962C8B-B14F-4D97-AF65-F5344CB8AC3E}">
        <p14:creationId xmlns:p14="http://schemas.microsoft.com/office/powerpoint/2010/main" val="28106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BC4E1613-2224-4FAB-AB4F-5108D04AB3FD}"/>
              </a:ext>
            </a:extLst>
          </p:cNvPr>
          <p:cNvSpPr txBox="1"/>
          <p:nvPr/>
        </p:nvSpPr>
        <p:spPr>
          <a:xfrm>
            <a:off x="774404" y="1365985"/>
            <a:ext cx="1038817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help import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BED384-13A2-4F91-9A9B-2F9E1490414F}"/>
              </a:ext>
            </a:extLst>
          </p:cNvPr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[Stata] help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语句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42E2F6-0E24-4090-A334-4D382DD66FB5}"/>
              </a:ext>
            </a:extLst>
          </p:cNvPr>
          <p:cNvSpPr/>
          <p:nvPr/>
        </p:nvSpPr>
        <p:spPr>
          <a:xfrm>
            <a:off x="1431470" y="2251739"/>
            <a:ext cx="9731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import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 excel using </a:t>
            </a:r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D:\test2022\Original Data\FS_Combas.xlsx</a:t>
            </a:r>
            <a:r>
              <a:rPr lang="en-US" altLang="zh-CN" sz="2400" dirty="0">
                <a:solidFill>
                  <a:srgbClr val="0000FF"/>
                </a:solidFill>
                <a:latin typeface="+mj-lt"/>
              </a:rPr>
              <a:t>”</a:t>
            </a:r>
            <a:r>
              <a:rPr lang="en-US" altLang="zh-CN" sz="2400" b="1" dirty="0">
                <a:latin typeface="+mj-lt"/>
              </a:rPr>
              <a:t>,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altLang="zh-CN" sz="2400" b="1" dirty="0">
                <a:latin typeface="+mj-lt"/>
              </a:rPr>
              <a:t> clear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B59346-61AA-45AF-80A3-DF6F4516514B}"/>
              </a:ext>
            </a:extLst>
          </p:cNvPr>
          <p:cNvSpPr/>
          <p:nvPr/>
        </p:nvSpPr>
        <p:spPr>
          <a:xfrm>
            <a:off x="1431470" y="3165469"/>
            <a:ext cx="3747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save FS_Combas.dta, replace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14E3E2-EB44-45BB-B80F-A663D507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3984624"/>
            <a:ext cx="99631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8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1515</Words>
  <Application>Microsoft Office PowerPoint</Application>
  <PresentationFormat>宽屏</PresentationFormat>
  <Paragraphs>252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华文行楷</vt:lpstr>
      <vt:lpstr>楷体</vt:lpstr>
      <vt:lpstr>隶书</vt:lpstr>
      <vt:lpstr>宋体</vt:lpstr>
      <vt:lpstr>微软雅黑</vt:lpstr>
      <vt:lpstr>Arial</vt:lpstr>
      <vt:lpstr>Courier New</vt:lpstr>
      <vt:lpstr>Times New Roman</vt:lpstr>
      <vt:lpstr>Wingdings</vt:lpstr>
      <vt:lpstr>Office 主题​​</vt:lpstr>
      <vt:lpstr>PowerPoint 演示文稿</vt:lpstr>
      <vt:lpstr>本课目标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65</cp:revision>
  <dcterms:created xsi:type="dcterms:W3CDTF">2023-09-19T16:24:26Z</dcterms:created>
  <dcterms:modified xsi:type="dcterms:W3CDTF">2025-09-27T18:26:51Z</dcterms:modified>
</cp:coreProperties>
</file>