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9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8" r:id="rId16"/>
    <p:sldId id="335" r:id="rId17"/>
    <p:sldId id="336" r:id="rId18"/>
    <p:sldId id="29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363A"/>
    <a:srgbClr val="CC3300"/>
    <a:srgbClr val="99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7565-4B8A-4B74-A96E-E18DA8C3948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5307-FEE5-4E24-ADD0-A2FC704A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CCF-E9F9-4F40-B9E3-539DD6AF1E4A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A7DB-EB16-468C-96CF-04900AC9F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" y="2096587"/>
            <a:ext cx="12215444" cy="3027970"/>
          </a:xfrm>
          <a:prstGeom prst="rect">
            <a:avLst/>
          </a:prstGeom>
          <a:solidFill>
            <a:srgbClr val="A6363A"/>
          </a:solidFill>
          <a:ln w="12700" cap="flat" cmpd="sng" algn="ctr">
            <a:solidFill>
              <a:srgbClr val="A636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1" name="文本框 10"/>
          <p:cNvSpPr txBox="1"/>
          <p:nvPr userDrawn="1"/>
        </p:nvSpPr>
        <p:spPr>
          <a:xfrm>
            <a:off x="5108713" y="53260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1268"/>
          <a:stretch>
            <a:fillRect/>
          </a:stretch>
        </p:blipFill>
        <p:spPr>
          <a:xfrm>
            <a:off x="8917725" y="159243"/>
            <a:ext cx="3669642" cy="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-1"/>
            <a:ext cx="11033759" cy="9800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6" y="1210194"/>
            <a:ext cx="11045999" cy="500008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4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3" b="33473"/>
          <a:stretch>
            <a:fillRect/>
          </a:stretch>
        </p:blipFill>
        <p:spPr bwMode="auto">
          <a:xfrm>
            <a:off x="0" y="1523661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4704" y="1523663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3" name="Rectangle 9"/>
          <p:cNvSpPr/>
          <p:nvPr userDrawn="1"/>
        </p:nvSpPr>
        <p:spPr>
          <a:xfrm>
            <a:off x="-17582" y="2438208"/>
            <a:ext cx="12215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 谢谢！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1"/>
            </p:custDataLst>
          </p:nvPr>
        </p:nvSpPr>
        <p:spPr>
          <a:xfrm>
            <a:off x="5059183" y="534507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</p:spTree>
    <p:extLst>
      <p:ext uri="{BB962C8B-B14F-4D97-AF65-F5344CB8AC3E}">
        <p14:creationId xmlns:p14="http://schemas.microsoft.com/office/powerpoint/2010/main" val="314451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AA5-AFE0-419C-A976-F5F96F934A53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94332" y="1039661"/>
            <a:ext cx="840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《</a:t>
            </a:r>
            <a:r>
              <a:rPr lang="en-US" altLang="zh-CN" sz="36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SAS&amp;Stata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在会计与金融研究中的运用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en-US" altLang="zh-CN" sz="3600" baseline="300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0481" y="3429000"/>
            <a:ext cx="748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L1.3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变量类型、变量生成与描述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CCE96C-B34F-41DF-AF37-51C71A85DE7C}"/>
              </a:ext>
            </a:extLst>
          </p:cNvPr>
          <p:cNvSpPr/>
          <p:nvPr/>
        </p:nvSpPr>
        <p:spPr>
          <a:xfrm>
            <a:off x="2129387" y="2295886"/>
            <a:ext cx="764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专题一 计量软件介绍与中国上市公司数据处理</a:t>
            </a:r>
          </a:p>
        </p:txBody>
      </p:sp>
    </p:spTree>
    <p:extLst>
      <p:ext uri="{BB962C8B-B14F-4D97-AF65-F5344CB8AC3E}">
        <p14:creationId xmlns:p14="http://schemas.microsoft.com/office/powerpoint/2010/main" val="2683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AA041D0D-7013-427C-AE61-B56C0D656977}"/>
              </a:ext>
            </a:extLst>
          </p:cNvPr>
          <p:cNvSpPr txBox="1"/>
          <p:nvPr/>
        </p:nvSpPr>
        <p:spPr>
          <a:xfrm>
            <a:off x="774404" y="1365985"/>
            <a:ext cx="10388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0000FF"/>
                </a:solidFill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tabstat</a:t>
            </a:r>
            <a:r>
              <a:rPr lang="en-US" altLang="zh-CN" sz="2000" b="1" dirty="0">
                <a:solidFill>
                  <a:srgbClr val="0000FF"/>
                </a:solidFill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 </a:t>
            </a:r>
            <a:r>
              <a:rPr lang="en-US" altLang="zh-CN" sz="2000" b="1" dirty="0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AT, stats(n mean median </a:t>
            </a:r>
            <a:r>
              <a:rPr lang="en-US" altLang="zh-CN" sz="2000" b="1" dirty="0" err="1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sd</a:t>
            </a:r>
            <a:r>
              <a:rPr lang="en-US" altLang="zh-CN" sz="2000" b="1" dirty="0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effectLst/>
              <a:latin typeface="Adobe Devanagari" panose="02040503050201020203" pitchFamily="18" charset="0"/>
              <a:ea typeface="微软雅黑" panose="020B0503020204020204" pitchFamily="34" charset="-122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gen AT2 = AT/1000000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0000FF"/>
                </a:solidFill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tabstat</a:t>
            </a:r>
            <a:r>
              <a:rPr lang="en-US" altLang="zh-CN" sz="2000" b="1" dirty="0">
                <a:solidFill>
                  <a:srgbClr val="0000FF"/>
                </a:solidFill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 </a:t>
            </a:r>
            <a:r>
              <a:rPr lang="en-US" altLang="zh-CN" sz="2000" b="1" dirty="0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AT2, </a:t>
            </a:r>
            <a:r>
              <a:rPr lang="en-US" altLang="zh-CN" sz="2000" b="1" dirty="0">
                <a:solidFill>
                  <a:srgbClr val="0000FF"/>
                </a:solidFill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by(Year) </a:t>
            </a:r>
            <a:r>
              <a:rPr lang="en-US" altLang="zh-CN" sz="2000" b="1" dirty="0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stats(n mean median </a:t>
            </a:r>
            <a:r>
              <a:rPr lang="en-US" altLang="zh-CN" sz="2000" b="1" dirty="0" err="1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sd</a:t>
            </a:r>
            <a:r>
              <a:rPr lang="en-US" altLang="zh-CN" sz="2000" b="1" dirty="0">
                <a:latin typeface="Adobe Devanagari" panose="02040503050201020203" pitchFamily="18" charset="0"/>
                <a:ea typeface="微软雅黑" panose="020B0503020204020204" pitchFamily="34" charset="-122"/>
                <a:cs typeface="Adobe Devanagari" panose="02040503050201020203" pitchFamily="18" charset="0"/>
              </a:rPr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238BA-C1B0-4C1D-BBD1-D64D557F23DB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8175303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简单统计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sum, tab, 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tabstat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D983C4-5739-45E5-A37C-FAEC4363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911" y="971835"/>
            <a:ext cx="3768849" cy="56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9CB838-34C7-435F-A5DB-8C007B4062A4}"/>
              </a:ext>
            </a:extLst>
          </p:cNvPr>
          <p:cNvSpPr/>
          <p:nvPr/>
        </p:nvSpPr>
        <p:spPr>
          <a:xfrm>
            <a:off x="802107" y="1353025"/>
            <a:ext cx="9690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tabstat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SIZE LEV ROE ROA,  stats(n mean  </a:t>
            </a:r>
            <a:r>
              <a:rPr lang="en-US" altLang="zh-CN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sd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p10 p25 median p75 p90) f(%10.2f) c(s)</a:t>
            </a:r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altLang="zh-CN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tabstat</a:t>
            </a:r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ROE,   by(Year) stats(n mean median sd) f(%10.2f)</a:t>
            </a:r>
          </a:p>
          <a:p>
            <a:r>
              <a:rPr lang="zh-CN" altLang="en-US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tabstat</a:t>
            </a:r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SIZE</a:t>
            </a:r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by(Year) stats(n mean median sd) f(%10.2f)</a:t>
            </a:r>
          </a:p>
          <a:p>
            <a:r>
              <a:rPr lang="zh-CN" altLang="en-US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tabstat</a:t>
            </a:r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SIZE</a:t>
            </a:r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2, by(Year) stats(n mean median sd) f(%10.2f)</a:t>
            </a:r>
            <a:endParaRPr lang="en-US" altLang="zh-CN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33500E-A19F-40B4-B667-1E84CA40E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41" y="3619430"/>
            <a:ext cx="9025392" cy="20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0948F11A-7F7A-442D-9146-6E3C1868AC07}"/>
              </a:ext>
            </a:extLst>
          </p:cNvPr>
          <p:cNvSpPr txBox="1"/>
          <p:nvPr/>
        </p:nvSpPr>
        <p:spPr>
          <a:xfrm>
            <a:off x="811341" y="1426240"/>
            <a:ext cx="10388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 =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real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Stkcd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YEAR =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real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(Year)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xtset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ID YEAR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D052DF-7A5D-45BC-BF8C-22296BC2FCB9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 Stata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面板设置：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xtset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BC43C2-6823-4D81-AB26-4E02AB2E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44" y="2925148"/>
            <a:ext cx="6918138" cy="20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6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288A2B40-F761-4CD5-B1D0-840F68BA8115}"/>
              </a:ext>
            </a:extLst>
          </p:cNvPr>
          <p:cNvSpPr txBox="1"/>
          <p:nvPr/>
        </p:nvSpPr>
        <p:spPr>
          <a:xfrm>
            <a:off x="811341" y="1426240"/>
            <a:ext cx="3357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da-DK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 </a:t>
            </a:r>
            <a:r>
              <a:rPr lang="da-DK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lag1_AT = </a:t>
            </a:r>
            <a:r>
              <a:rPr lang="da-DK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l1.</a:t>
            </a:r>
            <a:r>
              <a:rPr lang="da-DK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</a:p>
          <a:p>
            <a:pPr>
              <a:lnSpc>
                <a:spcPct val="150000"/>
              </a:lnSpc>
            </a:pPr>
            <a:r>
              <a:rPr lang="da-DK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 </a:t>
            </a:r>
            <a:r>
              <a:rPr lang="da-DK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lag2_AT = </a:t>
            </a:r>
            <a:r>
              <a:rPr lang="da-DK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l2.</a:t>
            </a:r>
            <a:r>
              <a:rPr lang="da-DK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</a:p>
          <a:p>
            <a:pPr>
              <a:lnSpc>
                <a:spcPct val="150000"/>
              </a:lnSpc>
            </a:pPr>
            <a:r>
              <a:rPr lang="da-DK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 </a:t>
            </a:r>
            <a:r>
              <a:rPr lang="da-DK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f1_AT = </a:t>
            </a:r>
            <a:r>
              <a:rPr lang="da-DK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f1.</a:t>
            </a:r>
            <a:r>
              <a:rPr lang="da-DK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DDAF1D-EAFF-4570-BE4F-7C9ACFED1C39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面板设置与滞后一期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45A54E-93F5-4077-9631-C67883CF80DE}"/>
              </a:ext>
            </a:extLst>
          </p:cNvPr>
          <p:cNvSpPr/>
          <p:nvPr/>
        </p:nvSpPr>
        <p:spPr>
          <a:xfrm>
            <a:off x="811341" y="3866457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滞后一期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去年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前进一起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明年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705A32-214C-43E6-96C7-5D9AD5D1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091" y="137754"/>
            <a:ext cx="3655017" cy="67202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7869D6-D113-431D-BDC9-0DD36655D502}"/>
              </a:ext>
            </a:extLst>
          </p:cNvPr>
          <p:cNvSpPr/>
          <p:nvPr/>
        </p:nvSpPr>
        <p:spPr>
          <a:xfrm>
            <a:off x="811341" y="5100082"/>
            <a:ext cx="350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gen AT_growth = (AT - l1.AT)/(l1.AT)</a:t>
            </a:r>
          </a:p>
        </p:txBody>
      </p:sp>
    </p:spTree>
    <p:extLst>
      <p:ext uri="{BB962C8B-B14F-4D97-AF65-F5344CB8AC3E}">
        <p14:creationId xmlns:p14="http://schemas.microsoft.com/office/powerpoint/2010/main" val="303533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5750617F-CC42-4F4C-9D90-79965CAB8554}"/>
              </a:ext>
            </a:extLst>
          </p:cNvPr>
          <p:cNvSpPr txBox="1"/>
          <p:nvPr/>
        </p:nvSpPr>
        <p:spPr>
          <a:xfrm>
            <a:off x="811341" y="1217434"/>
            <a:ext cx="10388177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Stata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的变量生成通常通过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generate (gen)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命令 或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replace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命令实现，语法简洁，便于交互式操作。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A0A700-C1E9-4C7C-817A-DBCE444A4509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变量生成方式总结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EC1BEB57-2D6B-4010-8F7B-0DEB335A8A13}"/>
              </a:ext>
            </a:extLst>
          </p:cNvPr>
          <p:cNvCxnSpPr/>
          <p:nvPr/>
        </p:nvCxnSpPr>
        <p:spPr>
          <a:xfrm>
            <a:off x="649707" y="840945"/>
            <a:ext cx="10711446" cy="0"/>
          </a:xfrm>
          <a:prstGeom prst="line">
            <a:avLst/>
          </a:prstGeom>
          <a:ln w="28575">
            <a:gradFill>
              <a:gsLst>
                <a:gs pos="0">
                  <a:schemeClr val="tx1"/>
                </a:gs>
                <a:gs pos="2000">
                  <a:schemeClr val="bg2">
                    <a:lumMod val="25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6471FCD6-AE89-4935-86C8-A73FE2C949B4}"/>
              </a:ext>
            </a:extLst>
          </p:cNvPr>
          <p:cNvSpPr/>
          <p:nvPr/>
        </p:nvSpPr>
        <p:spPr>
          <a:xfrm>
            <a:off x="7970520" y="2424493"/>
            <a:ext cx="4023360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简单变量生成 */</a:t>
            </a: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ROA = NetIncome / TotalAssets</a:t>
            </a: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Leverage = TotalDebt / TotalAssets</a:t>
            </a:r>
          </a:p>
          <a:p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条件变量 */</a:t>
            </a: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ROA_Positive = (ROA &gt; 0)</a:t>
            </a:r>
          </a:p>
          <a:p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生成多个变量（结合 foreach 循环） */</a:t>
            </a: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foreach var in ROA Leverage ProfitMargin {</a:t>
            </a: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replace `var' = `var'*100</a:t>
            </a: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A5BA9-361F-4582-930C-3D459DC0C19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1341" y="2631715"/>
            <a:ext cx="11380659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优点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语法简洁，上手快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交互式操作方便，可随时查看生成结果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容易与面板数据处理命令结合，如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</a:rPr>
              <a:t>by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、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</a:rPr>
              <a:t>xtset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缺点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面向大规模数据集时性能有限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对复杂逻辑（如数组和多层循环）支持不如 SAS 灵活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0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BF85D86E-AB65-4192-B138-6B4EC9A810E9}"/>
              </a:ext>
            </a:extLst>
          </p:cNvPr>
          <p:cNvSpPr txBox="1"/>
          <p:nvPr/>
        </p:nvSpPr>
        <p:spPr>
          <a:xfrm>
            <a:off x="811341" y="1217434"/>
            <a:ext cx="10388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SAS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的变量生成通常通过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DATA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 实现。特点是逻辑清晰、灵活，适合大规模数据操作。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173843-5452-4671-9422-9E76873AABDF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对比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SAS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变量生成方式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29AD16-C681-45FE-8680-6D52782F963E}"/>
              </a:ext>
            </a:extLst>
          </p:cNvPr>
          <p:cNvSpPr/>
          <p:nvPr/>
        </p:nvSpPr>
        <p:spPr>
          <a:xfrm>
            <a:off x="7970520" y="2064841"/>
            <a:ext cx="4023360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简单变量生成 *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finance;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rawdata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ROA =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NetIncome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TotalAssets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Leverage =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TotalDebt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TotalAssets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RUN;</a:t>
            </a:r>
          </a:p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条件变量 *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finance;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rawdata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IF ROA &gt; 0 THEN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ROA_Positive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ELSE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ROA_Positive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RUN;</a:t>
            </a:r>
          </a:p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使用数组或循环生成多个变量 *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finance;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rawdata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ARRAY ratios[3] ROA Leverage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ProfitMargin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TO 3;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ratios[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ratios[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* 100;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END;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RUN;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7EECF-73AD-4EE0-97BD-AF817C608DE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41969" y="2359078"/>
            <a:ext cx="677874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Arial" panose="020B0604020202020204" pitchFamily="34" charset="0"/>
              </a:rPr>
              <a:t>优点</a:t>
            </a:r>
            <a:r>
              <a:rPr lang="zh-CN" altLang="zh-CN" sz="2400" dirty="0">
                <a:latin typeface="Arial" panose="020B0604020202020204" pitchFamily="34" charset="0"/>
              </a:rPr>
              <a:t>：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2400" dirty="0">
                <a:latin typeface="Arial" panose="020B0604020202020204" pitchFamily="34" charset="0"/>
              </a:rPr>
              <a:t>灵活，可用 IF、DO 循环、数组等实现复杂变量生成逻辑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2400" dirty="0">
                <a:latin typeface="Arial" panose="020B0604020202020204" pitchFamily="34" charset="0"/>
              </a:rPr>
              <a:t>适合处理大规模数据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2400" dirty="0">
                <a:latin typeface="Arial" panose="020B0604020202020204" pitchFamily="34" charset="0"/>
              </a:rPr>
              <a:t>与数据整理、合并紧密结合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CN" altLang="zh-CN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Arial" panose="020B0604020202020204" pitchFamily="34" charset="0"/>
              </a:rPr>
              <a:t>缺点</a:t>
            </a:r>
            <a:r>
              <a:rPr lang="zh-CN" altLang="zh-CN" sz="2400" dirty="0">
                <a:latin typeface="Arial" panose="020B0604020202020204" pitchFamily="34" charset="0"/>
              </a:rPr>
              <a:t>：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2400" dirty="0">
                <a:latin typeface="Arial" panose="020B0604020202020204" pitchFamily="34" charset="0"/>
              </a:rPr>
              <a:t>语法相对复杂，上手需要时间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2400" dirty="0">
                <a:latin typeface="Arial" panose="020B0604020202020204" pitchFamily="34" charset="0"/>
              </a:rPr>
              <a:t>对初学者而言调试不如 Stata 直观</a:t>
            </a:r>
          </a:p>
        </p:txBody>
      </p:sp>
    </p:spTree>
    <p:extLst>
      <p:ext uri="{BB962C8B-B14F-4D97-AF65-F5344CB8AC3E}">
        <p14:creationId xmlns:p14="http://schemas.microsoft.com/office/powerpoint/2010/main" val="286774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B288-DD20-4B38-B87B-D68BAE587ADE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对比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SAS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变量生成方式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9FF9713-D4D2-4F67-86CA-62A9B36C4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2776"/>
              </p:ext>
            </p:extLst>
          </p:nvPr>
        </p:nvGraphicFramePr>
        <p:xfrm>
          <a:off x="1330847" y="1170122"/>
          <a:ext cx="9530306" cy="5010736"/>
        </p:xfrm>
        <a:graphic>
          <a:graphicData uri="http://schemas.openxmlformats.org/drawingml/2006/table">
            <a:tbl>
              <a:tblPr/>
              <a:tblGrid>
                <a:gridCol w="2103790">
                  <a:extLst>
                    <a:ext uri="{9D8B030D-6E8A-4147-A177-3AD203B41FA5}">
                      <a16:colId xmlns:a16="http://schemas.microsoft.com/office/drawing/2014/main" val="3323406283"/>
                    </a:ext>
                  </a:extLst>
                </a:gridCol>
                <a:gridCol w="2441050">
                  <a:extLst>
                    <a:ext uri="{9D8B030D-6E8A-4147-A177-3AD203B41FA5}">
                      <a16:colId xmlns:a16="http://schemas.microsoft.com/office/drawing/2014/main" val="4281906504"/>
                    </a:ext>
                  </a:extLst>
                </a:gridCol>
                <a:gridCol w="2441051">
                  <a:extLst>
                    <a:ext uri="{9D8B030D-6E8A-4147-A177-3AD203B41FA5}">
                      <a16:colId xmlns:a16="http://schemas.microsoft.com/office/drawing/2014/main" val="4220395342"/>
                    </a:ext>
                  </a:extLst>
                </a:gridCol>
                <a:gridCol w="2544415">
                  <a:extLst>
                    <a:ext uri="{9D8B030D-6E8A-4147-A177-3AD203B41FA5}">
                      <a16:colId xmlns:a16="http://schemas.microsoft.com/office/drawing/2014/main" val="3183686477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/>
                        <a:t>类别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SAS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Stata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/>
                        <a:t>说明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13865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基本语法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DATA + SET + </a:t>
                      </a:r>
                      <a:r>
                        <a:rPr lang="zh-CN" altLang="en-US" sz="1800"/>
                        <a:t>赋值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generate / replace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Stata </a:t>
                      </a:r>
                      <a:r>
                        <a:rPr lang="zh-CN" altLang="en-US" sz="1800"/>
                        <a:t>语法更简洁，</a:t>
                      </a:r>
                      <a:r>
                        <a:rPr lang="en-US" sz="1800"/>
                        <a:t>SAS </a:t>
                      </a:r>
                      <a:r>
                        <a:rPr lang="zh-CN" altLang="en-US" sz="1800"/>
                        <a:t>更灵活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751985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zh-CN" altLang="en-US" sz="1800"/>
                        <a:t>条件生成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IF…THEN…ELSE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gen var = (</a:t>
                      </a:r>
                      <a:r>
                        <a:rPr lang="zh-CN" altLang="en-US" sz="1800"/>
                        <a:t>条件</a:t>
                      </a:r>
                      <a:r>
                        <a:rPr lang="en-US" altLang="zh-CN" sz="1800"/>
                        <a:t>) </a:t>
                      </a:r>
                      <a:r>
                        <a:rPr lang="zh-CN" altLang="en-US" sz="1800"/>
                        <a:t>或 </a:t>
                      </a:r>
                      <a:r>
                        <a:rPr lang="en-US" sz="1800"/>
                        <a:t>replace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/>
                        <a:t>SAS </a:t>
                      </a:r>
                      <a:r>
                        <a:rPr lang="zh-CN" altLang="en-US" sz="1800"/>
                        <a:t>条件逻辑可更复杂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29285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r>
                        <a:rPr lang="zh-CN" altLang="en-US" sz="1800"/>
                        <a:t>循环与批量生成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 / ARRAY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foreach / forvalues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/>
                        <a:t>SAS </a:t>
                      </a:r>
                      <a:r>
                        <a:rPr lang="zh-CN" altLang="en-US" sz="1800"/>
                        <a:t>可处理多维数组，</a:t>
                      </a:r>
                      <a:r>
                        <a:rPr lang="en-US" altLang="zh-CN" sz="1800"/>
                        <a:t>Stata </a:t>
                      </a:r>
                      <a:r>
                        <a:rPr lang="zh-CN" altLang="en-US" sz="1800"/>
                        <a:t>更适合批量处理变量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64601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zh-CN" altLang="en-US" sz="1800"/>
                        <a:t>面板数据操作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需要先排序（</a:t>
                      </a:r>
                      <a:r>
                        <a:rPr lang="en-US" sz="1800"/>
                        <a:t>BY）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可结合 </a:t>
                      </a:r>
                      <a:r>
                        <a:rPr lang="en-US" sz="1800"/>
                        <a:t>by / tsset / xtset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Stata </a:t>
                      </a:r>
                      <a:r>
                        <a:rPr lang="zh-CN" altLang="en-US" sz="1800"/>
                        <a:t>面板变量生成更直观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3629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zh-CN" altLang="en-US" sz="1800"/>
                        <a:t>性能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优秀，适合大规模数据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中等，适合中小型数据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大企业财务数据常用 </a:t>
                      </a:r>
                      <a:r>
                        <a:rPr lang="en-US" altLang="zh-CN" sz="1800"/>
                        <a:t>SAS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32453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zh-CN" altLang="en-US" sz="1800"/>
                        <a:t>可视化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调试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DATA </a:t>
                      </a:r>
                      <a:r>
                        <a:rPr lang="zh-CN" altLang="en-US" sz="1800"/>
                        <a:t>步骤运行后才可查看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交互式可立即查看生成结果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Stata </a:t>
                      </a:r>
                      <a:r>
                        <a:rPr lang="zh-CN" altLang="en-US" sz="1800"/>
                        <a:t>调试方便，</a:t>
                      </a:r>
                      <a:r>
                        <a:rPr lang="en-US" sz="1800"/>
                        <a:t>SAS </a:t>
                      </a:r>
                      <a:r>
                        <a:rPr lang="zh-CN" altLang="en-US" sz="1800"/>
                        <a:t>更稳定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485872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zh-CN" altLang="en-US" sz="1800"/>
                        <a:t>学术应用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企业分析、统计建模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/>
                        <a:t>金融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会计实证研究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学术论文中 </a:t>
                      </a:r>
                      <a:r>
                        <a:rPr lang="en-US" altLang="zh-CN" sz="1800" dirty="0"/>
                        <a:t>Stata </a:t>
                      </a:r>
                      <a:r>
                        <a:rPr lang="zh-CN" altLang="en-US" sz="1800" dirty="0"/>
                        <a:t>使用更广泛</a:t>
                      </a: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3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43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8385D600-1DBB-4353-875D-464921B0F8F6}"/>
              </a:ext>
            </a:extLst>
          </p:cNvPr>
          <p:cNvSpPr txBox="1"/>
          <p:nvPr/>
        </p:nvSpPr>
        <p:spPr>
          <a:xfrm>
            <a:off x="593558" y="979855"/>
            <a:ext cx="10388177" cy="599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上市公司财务变量生成与对比分析。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/>
              <a:t>一、练习目标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熟练掌握 </a:t>
            </a:r>
            <a:r>
              <a:rPr lang="en-US" altLang="zh-CN" sz="2000" dirty="0"/>
              <a:t>SAS </a:t>
            </a:r>
            <a:r>
              <a:rPr lang="zh-CN" altLang="en-US" sz="2000" dirty="0"/>
              <a:t>和 </a:t>
            </a:r>
            <a:r>
              <a:rPr lang="en-US" altLang="zh-CN" sz="2000" dirty="0"/>
              <a:t>Stata </a:t>
            </a:r>
            <a:r>
              <a:rPr lang="zh-CN" altLang="en-US" sz="2000" dirty="0"/>
              <a:t>中变量生成的基本操作。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能够根据原始财务数据计算研究变量（如 </a:t>
            </a:r>
            <a:r>
              <a:rPr lang="en-US" altLang="zh-CN" sz="2000" dirty="0"/>
              <a:t>ROA</a:t>
            </a:r>
            <a:r>
              <a:rPr lang="zh-CN" altLang="en-US" sz="2000" dirty="0"/>
              <a:t>、</a:t>
            </a:r>
            <a:r>
              <a:rPr lang="en-US" altLang="zh-CN" sz="2000" dirty="0"/>
              <a:t>Leverage</a:t>
            </a:r>
            <a:r>
              <a:rPr lang="zh-CN" altLang="en-US" sz="2000" dirty="0"/>
              <a:t>、利润率等）。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学会生成条件变量和批量变量。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对比 </a:t>
            </a:r>
            <a:r>
              <a:rPr lang="en-US" altLang="zh-CN" sz="2000" dirty="0"/>
              <a:t>SAS </a:t>
            </a:r>
            <a:r>
              <a:rPr lang="zh-CN" altLang="en-US" sz="2000" dirty="0"/>
              <a:t>与 </a:t>
            </a:r>
            <a:r>
              <a:rPr lang="en-US" altLang="zh-CN" sz="2000" dirty="0"/>
              <a:t>Stata </a:t>
            </a:r>
            <a:r>
              <a:rPr lang="zh-CN" altLang="en-US" sz="2000" dirty="0"/>
              <a:t>在变量生成语法、操作效率、调试体验上的差异。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/>
              <a:t>二、练习任务</a:t>
            </a:r>
          </a:p>
          <a:p>
            <a:pPr lvl="1"/>
            <a:r>
              <a:rPr lang="zh-CN" altLang="en-US" sz="2000" b="1" dirty="0"/>
              <a:t>任务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：生成基本财务比率</a:t>
            </a:r>
          </a:p>
          <a:p>
            <a:pPr marL="742950" lvl="1" indent="-285750">
              <a:buFont typeface="等线" panose="02010600030101010101" pitchFamily="2" charset="-122"/>
              <a:buChar char="–"/>
            </a:pPr>
            <a:r>
              <a:rPr lang="en-US" altLang="zh-CN" sz="2000" dirty="0"/>
              <a:t>ROA</a:t>
            </a:r>
            <a:r>
              <a:rPr lang="zh-CN" altLang="en-US" sz="2000" dirty="0"/>
              <a:t>（资产回报率） </a:t>
            </a:r>
            <a:r>
              <a:rPr lang="en-US" altLang="zh-CN" sz="2000" dirty="0"/>
              <a:t>= </a:t>
            </a:r>
            <a:r>
              <a:rPr lang="en-US" altLang="zh-CN" sz="2000" dirty="0" err="1"/>
              <a:t>NetIncome</a:t>
            </a:r>
            <a:r>
              <a:rPr lang="en-US" altLang="zh-CN" sz="2000" dirty="0"/>
              <a:t> / </a:t>
            </a:r>
            <a:r>
              <a:rPr lang="en-US" altLang="zh-CN" sz="2000" dirty="0" err="1"/>
              <a:t>TotalAssets</a:t>
            </a:r>
            <a:endParaRPr lang="en-US" altLang="zh-CN" sz="2000" dirty="0"/>
          </a:p>
          <a:p>
            <a:pPr marL="742950" lvl="1" indent="-285750">
              <a:buFont typeface="等线" panose="02010600030101010101" pitchFamily="2" charset="-122"/>
              <a:buChar char="–"/>
            </a:pPr>
            <a:r>
              <a:rPr lang="en-US" altLang="zh-CN" sz="2000" dirty="0"/>
              <a:t>Leverage</a:t>
            </a:r>
            <a:r>
              <a:rPr lang="zh-CN" altLang="en-US" sz="2000" dirty="0"/>
              <a:t>（资产负债率） </a:t>
            </a:r>
            <a:r>
              <a:rPr lang="en-US" altLang="zh-CN" sz="2000" dirty="0"/>
              <a:t>= </a:t>
            </a:r>
            <a:r>
              <a:rPr lang="en-US" altLang="zh-CN" sz="2000" dirty="0" err="1"/>
              <a:t>TotalDebt</a:t>
            </a:r>
            <a:r>
              <a:rPr lang="en-US" altLang="zh-CN" sz="2000" dirty="0"/>
              <a:t> / </a:t>
            </a:r>
            <a:r>
              <a:rPr lang="en-US" altLang="zh-CN" sz="2000" dirty="0" err="1"/>
              <a:t>TotalAssets</a:t>
            </a:r>
            <a:endParaRPr lang="en-US" altLang="zh-CN" sz="2000" dirty="0"/>
          </a:p>
          <a:p>
            <a:pPr marL="742950" lvl="1" indent="-285750">
              <a:buFont typeface="等线" panose="02010600030101010101" pitchFamily="2" charset="-122"/>
              <a:buChar char="–"/>
            </a:pPr>
            <a:r>
              <a:rPr lang="en-US" altLang="zh-CN" sz="2000" dirty="0" err="1"/>
              <a:t>ProfitMargin</a:t>
            </a:r>
            <a:r>
              <a:rPr lang="zh-CN" altLang="en-US" sz="2000" dirty="0"/>
              <a:t>（销售净利率） </a:t>
            </a:r>
            <a:r>
              <a:rPr lang="en-US" altLang="zh-CN" sz="2000" dirty="0"/>
              <a:t>= </a:t>
            </a:r>
            <a:r>
              <a:rPr lang="en-US" altLang="zh-CN" sz="2000" dirty="0" err="1"/>
              <a:t>NetIncome</a:t>
            </a:r>
            <a:r>
              <a:rPr lang="en-US" altLang="zh-CN" sz="2000" dirty="0"/>
              <a:t> / Revenue</a:t>
            </a:r>
          </a:p>
          <a:p>
            <a:pPr marL="742950" lvl="1" indent="-285750">
              <a:buFont typeface="等线" panose="02010600030101010101" pitchFamily="2" charset="-122"/>
              <a:buChar char="–"/>
            </a:pPr>
            <a:endParaRPr lang="en-US" altLang="zh-CN" sz="2000" dirty="0"/>
          </a:p>
          <a:p>
            <a:pPr lvl="1"/>
            <a:r>
              <a:rPr lang="zh-CN" altLang="en-US" sz="2400" b="1" dirty="0"/>
              <a:t>任务 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：生成条件变量</a:t>
            </a:r>
          </a:p>
          <a:p>
            <a:pPr marL="742950" lvl="1" indent="-285750">
              <a:buFont typeface="等线" panose="02010600030101010101" pitchFamily="2" charset="-122"/>
              <a:buChar char="–"/>
            </a:pPr>
            <a:r>
              <a:rPr lang="en-US" altLang="zh-CN" sz="2000" dirty="0" err="1"/>
              <a:t>ROA_Positive</a:t>
            </a:r>
            <a:r>
              <a:rPr lang="zh-CN" altLang="en-US" sz="2000" dirty="0"/>
              <a:t>：当 </a:t>
            </a:r>
            <a:r>
              <a:rPr lang="en-US" altLang="zh-CN" sz="2000" dirty="0"/>
              <a:t>ROA &gt; 0 </a:t>
            </a:r>
            <a:r>
              <a:rPr lang="zh-CN" altLang="en-US" sz="2000" dirty="0"/>
              <a:t>时取 </a:t>
            </a:r>
            <a:r>
              <a:rPr lang="en-US" altLang="zh-CN" sz="2000" dirty="0"/>
              <a:t>1</a:t>
            </a:r>
            <a:r>
              <a:rPr lang="zh-CN" altLang="en-US" sz="2000" dirty="0"/>
              <a:t>，否则取 </a:t>
            </a:r>
            <a:r>
              <a:rPr lang="en-US" altLang="zh-CN" sz="2000" dirty="0"/>
              <a:t>0</a:t>
            </a:r>
          </a:p>
          <a:p>
            <a:pPr marL="742950" lvl="1" indent="-285750">
              <a:buFont typeface="等线" panose="02010600030101010101" pitchFamily="2" charset="-122"/>
              <a:buChar char="–"/>
            </a:pPr>
            <a:r>
              <a:rPr lang="en-US" altLang="zh-CN" sz="2000" dirty="0" err="1"/>
              <a:t>High_Leverage</a:t>
            </a:r>
            <a:r>
              <a:rPr lang="zh-CN" altLang="en-US" sz="2000" dirty="0"/>
              <a:t>：当 </a:t>
            </a:r>
            <a:r>
              <a:rPr lang="en-US" altLang="zh-CN" sz="2000" dirty="0"/>
              <a:t>Leverage &gt; 0.5 </a:t>
            </a:r>
            <a:r>
              <a:rPr lang="zh-CN" altLang="en-US" sz="2000" dirty="0"/>
              <a:t>时取 </a:t>
            </a:r>
            <a:r>
              <a:rPr lang="en-US" altLang="zh-CN" sz="2000" dirty="0"/>
              <a:t>1</a:t>
            </a:r>
            <a:r>
              <a:rPr lang="zh-CN" altLang="en-US" sz="2000" dirty="0"/>
              <a:t>，否则取 </a:t>
            </a:r>
            <a:r>
              <a:rPr lang="en-US" altLang="zh-CN" sz="2000" dirty="0"/>
              <a:t>0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A5F93C-16C9-4234-9A21-1D1FAF5C1E13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10335699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7.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课后练习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4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本课目标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了解字符型变量和数字型变量的一般性分类。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掌握变量生成的三种方法。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掌握中国市场上市公司常见财务变量的生成方法。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5618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8F9D58CF-0F6A-4F94-B8D5-54154965D789}"/>
              </a:ext>
            </a:extLst>
          </p:cNvPr>
          <p:cNvSpPr txBox="1"/>
          <p:nvPr/>
        </p:nvSpPr>
        <p:spPr>
          <a:xfrm>
            <a:off x="774404" y="1365985"/>
            <a:ext cx="103881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STATA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中的变量可以划分为数值型和字符型。（或数值型、字符型、日期型）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（一）数值型变量</a:t>
            </a:r>
            <a:br>
              <a:rPr lang="zh-CN" altLang="en-US" sz="2000" dirty="0"/>
            </a:br>
            <a:r>
              <a:rPr lang="zh-CN" altLang="en-US" sz="2000" dirty="0"/>
              <a:t>数值型变量按其精度又可分为五种类型：</a:t>
            </a:r>
            <a:r>
              <a:rPr lang="en-US" altLang="zh-CN" sz="2000" dirty="0"/>
              <a:t>byte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int</a:t>
            </a:r>
            <a:r>
              <a:rPr lang="zh-CN" altLang="en-US" sz="2000" dirty="0"/>
              <a:t>、</a:t>
            </a:r>
            <a:r>
              <a:rPr lang="en-US" altLang="zh-CN" sz="2000" dirty="0"/>
              <a:t>long</a:t>
            </a:r>
            <a:r>
              <a:rPr lang="zh-CN" altLang="en-US" sz="2000" dirty="0"/>
              <a:t>、</a:t>
            </a:r>
            <a:r>
              <a:rPr lang="en-US" altLang="zh-CN" sz="2000" dirty="0"/>
              <a:t>float</a:t>
            </a:r>
            <a:r>
              <a:rPr lang="zh-CN" altLang="en-US" sz="2000" dirty="0"/>
              <a:t>、</a:t>
            </a:r>
            <a:r>
              <a:rPr lang="en-US" altLang="zh-CN" sz="2000" dirty="0"/>
              <a:t>double</a:t>
            </a:r>
            <a:r>
              <a:rPr lang="zh-CN" altLang="en-US" sz="2000" dirty="0"/>
              <a:t>。类似于</a:t>
            </a:r>
            <a:r>
              <a:rPr lang="en-US" altLang="zh-CN" sz="2000" dirty="0"/>
              <a:t>Access</a:t>
            </a:r>
            <a:r>
              <a:rPr lang="zh-CN" altLang="en-US" sz="2000" dirty="0"/>
              <a:t>中的字节型、整型、长整型、浮点型和双精度型。不同的精度对应着不同的计算运算误差。若多次运算均需四舍五入时，低精度的运算会使计算误差迅速变大，而高的精度却需要占用较多的内存。当运算精度要求很高的时候，需要将变量设置成浮点型或双精度型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*</a:t>
            </a:r>
            <a:r>
              <a:rPr lang="zh-CN" altLang="en-US" sz="2000" dirty="0"/>
              <a:t>日期型变量（特殊的数值变量）</a:t>
            </a:r>
            <a:br>
              <a:rPr lang="zh-CN" altLang="en-US" sz="2000" dirty="0"/>
            </a:br>
            <a:r>
              <a:rPr lang="zh-CN" altLang="en-US" sz="2000" dirty="0"/>
              <a:t>在</a:t>
            </a:r>
            <a:r>
              <a:rPr lang="en-US" altLang="zh-CN" sz="2000" dirty="0"/>
              <a:t>STATA </a:t>
            </a:r>
            <a:r>
              <a:rPr lang="zh-CN" altLang="en-US" sz="2000" dirty="0"/>
              <a:t>中，</a:t>
            </a:r>
            <a:r>
              <a:rPr lang="en-US" altLang="zh-CN" sz="2000" dirty="0"/>
              <a:t>1960 </a:t>
            </a:r>
            <a:r>
              <a:rPr lang="zh-CN" altLang="en-US" sz="2000" dirty="0"/>
              <a:t>年</a:t>
            </a:r>
            <a:r>
              <a:rPr lang="en-US" altLang="zh-CN" sz="2000" dirty="0"/>
              <a:t>1 </a:t>
            </a:r>
            <a:r>
              <a:rPr lang="zh-CN" altLang="en-US" sz="2000" dirty="0"/>
              <a:t>月</a:t>
            </a:r>
            <a:r>
              <a:rPr lang="en-US" altLang="zh-CN" sz="2000" dirty="0"/>
              <a:t>1 </a:t>
            </a:r>
            <a:r>
              <a:rPr lang="zh-CN" altLang="en-US" sz="2000" dirty="0"/>
              <a:t>日被认为是第</a:t>
            </a:r>
            <a:r>
              <a:rPr lang="en-US" altLang="zh-CN" sz="2000" dirty="0"/>
              <a:t>0</a:t>
            </a:r>
            <a:r>
              <a:rPr lang="zh-CN" altLang="en-US" sz="2000" dirty="0"/>
              <a:t>天，因此</a:t>
            </a:r>
            <a:r>
              <a:rPr lang="en-US" altLang="zh-CN" sz="2000" dirty="0"/>
              <a:t>1959 </a:t>
            </a:r>
            <a:r>
              <a:rPr lang="zh-CN" altLang="en-US" sz="2000" dirty="0"/>
              <a:t>年</a:t>
            </a:r>
            <a:r>
              <a:rPr lang="en-US" altLang="zh-CN" sz="2000" dirty="0"/>
              <a:t>12 </a:t>
            </a:r>
            <a:r>
              <a:rPr lang="zh-CN" altLang="en-US" sz="2000" dirty="0"/>
              <a:t>月</a:t>
            </a:r>
            <a:r>
              <a:rPr lang="en-US" altLang="zh-CN" sz="2000" dirty="0"/>
              <a:t>31 </a:t>
            </a:r>
            <a:r>
              <a:rPr lang="zh-CN" altLang="en-US" sz="2000" dirty="0"/>
              <a:t>日为第</a:t>
            </a:r>
            <a:r>
              <a:rPr lang="en-US" altLang="zh-CN" sz="2000" dirty="0"/>
              <a:t>-1 </a:t>
            </a:r>
            <a:r>
              <a:rPr lang="zh-CN" altLang="en-US" sz="2000" dirty="0"/>
              <a:t>天。日期之间可以进行数学运算。</a:t>
            </a:r>
            <a:r>
              <a:rPr lang="en-US" altLang="zh-CN" sz="2000" dirty="0"/>
              <a:t>2023-09-22, 22Sep2023</a:t>
            </a:r>
            <a:br>
              <a:rPr lang="zh-CN" altLang="en-US" sz="2000" dirty="0"/>
            </a:b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E45A48-DFD5-4DFC-A3FC-86AFEA3CD1A8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变量类型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6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53B78E15-4A4D-4E81-8B2A-95EB3F6E7F14}"/>
              </a:ext>
            </a:extLst>
          </p:cNvPr>
          <p:cNvSpPr txBox="1"/>
          <p:nvPr/>
        </p:nvSpPr>
        <p:spPr>
          <a:xfrm>
            <a:off x="774404" y="1365985"/>
            <a:ext cx="103881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（二）字符串变量 （文字）</a:t>
            </a:r>
            <a:br>
              <a:rPr lang="zh-CN" altLang="en-US" sz="2000" dirty="0"/>
            </a:br>
            <a:r>
              <a:rPr lang="zh-CN" altLang="en-US" sz="2000" dirty="0"/>
              <a:t>字符变量通常是一些需要用文字描述的信息，如：姓名、住址等。常由字母或一些特殊的符号组成。字符变量也可以用来表示定性变量，如性别可用男、女表示。字符串变量也可以由数字来组成，但数字在这里仅代表一些符号而不再是数字，如病历号、身份证等信息。字符串变量通常以英文引号</a:t>
            </a:r>
            <a:r>
              <a:rPr lang="en-US" altLang="zh-CN" sz="2000" dirty="0"/>
              <a:t>''</a:t>
            </a:r>
            <a:r>
              <a:rPr lang="zh-CN" altLang="en-US" sz="2000" dirty="0"/>
              <a:t>标注，而且引号不属于字符串的一部分，字符串最多可以达</a:t>
            </a:r>
            <a:r>
              <a:rPr lang="en-US" altLang="zh-CN" sz="2000" dirty="0"/>
              <a:t>244</a:t>
            </a:r>
            <a:r>
              <a:rPr lang="zh-CN" altLang="en-US" sz="2000" dirty="0"/>
              <a:t>个字符。一般用</a:t>
            </a:r>
            <a:r>
              <a:rPr lang="en-US" altLang="zh-CN" sz="2000" dirty="0" err="1"/>
              <a:t>str</a:t>
            </a:r>
            <a:r>
              <a:rPr lang="en-US" altLang="zh-CN" sz="2000" dirty="0"/>
              <a:t>#</a:t>
            </a:r>
            <a:r>
              <a:rPr lang="zh-CN" altLang="en-US" sz="2000" dirty="0"/>
              <a:t>来表示字符的。字符串中的大小写属于不同字符，有无空格及空格的位置不同，都表示不同的字符串。</a:t>
            </a:r>
            <a:br>
              <a:rPr lang="zh-CN" altLang="en-US" sz="2000" dirty="0"/>
            </a:br>
            <a:br>
              <a:rPr lang="zh-CN" altLang="en-US" sz="2000" dirty="0"/>
            </a:b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5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11506BA-D4A2-4797-B5EF-E41CAB7079B5}"/>
              </a:ext>
            </a:extLst>
          </p:cNvPr>
          <p:cNvSpPr txBox="1"/>
          <p:nvPr/>
        </p:nvSpPr>
        <p:spPr>
          <a:xfrm>
            <a:off x="774404" y="1365985"/>
            <a:ext cx="1038817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都用于生成新变量，但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的特点是它更强大的函数功能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变量生成方式：</a:t>
            </a:r>
            <a:endParaRPr lang="en-US" altLang="zh-CN" sz="20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直接赋值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gen y = 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函数赋值（基于新变量与已有变量的关系）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 y = ln(x) + 3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 y = x1 + x2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条件赋值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 y = 0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replace y = 1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if x &lt; 0   (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只有满足条件的，才执行语句。不满足条件则忽视命令）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低于平均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=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绩点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&lt;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当年度班平均绩点 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满足条件的，取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。不满足条件的，取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732DEB-A5B5-41BC-858A-777E60A8DCCD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987515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Stata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变量生成：</a:t>
            </a: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replace, </a:t>
            </a:r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egen</a:t>
            </a:r>
            <a:endParaRPr 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9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5089BC-F2BB-469E-87C2-6C05C33C46E6}"/>
              </a:ext>
            </a:extLst>
          </p:cNvPr>
          <p:cNvSpPr/>
          <p:nvPr/>
        </p:nvSpPr>
        <p:spPr>
          <a:xfrm>
            <a:off x="855432" y="1245598"/>
            <a:ext cx="21066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keep if _merge == 3</a:t>
            </a:r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drop if _merge == 2</a:t>
            </a:r>
          </a:p>
          <a:p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drop _merge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F5A306-9D91-46EE-A82B-CA562B99C515}"/>
              </a:ext>
            </a:extLst>
          </p:cNvPr>
          <p:cNvSpPr/>
          <p:nvPr/>
        </p:nvSpPr>
        <p:spPr>
          <a:xfrm>
            <a:off x="727806" y="3107870"/>
            <a:ext cx="8937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SIZE  = ln(AT)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SIZE2 = ln(SALE)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LEV  = LT/AT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ROA  = NI/AT 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ROE  = NI/BV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LOSS = 0 if NI ~= .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replace LOSS = 1 if NI &lt; 0 &amp; NI ~= .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C9AE38-46E8-4AC9-B158-2A88D785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392" y="2072374"/>
            <a:ext cx="6164761" cy="24539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80881D-AC26-445B-9D32-55507DC27D6E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987515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常见的公司特征变量生成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5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F0E8-215C-4BC6-98CB-BACB9B959BDD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中常用的数学函数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7F0C918-4570-4A92-8544-093177A5D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13358"/>
              </p:ext>
            </p:extLst>
          </p:nvPr>
        </p:nvGraphicFramePr>
        <p:xfrm>
          <a:off x="649707" y="1244509"/>
          <a:ext cx="10711446" cy="463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589">
                  <a:extLst>
                    <a:ext uri="{9D8B030D-6E8A-4147-A177-3AD203B41FA5}">
                      <a16:colId xmlns:a16="http://schemas.microsoft.com/office/drawing/2014/main" val="3423309517"/>
                    </a:ext>
                  </a:extLst>
                </a:gridCol>
                <a:gridCol w="7849857">
                  <a:extLst>
                    <a:ext uri="{9D8B030D-6E8A-4147-A177-3AD203B41FA5}">
                      <a16:colId xmlns:a16="http://schemas.microsoft.com/office/drawing/2014/main" val="3502326399"/>
                    </a:ext>
                  </a:extLst>
                </a:gridCol>
              </a:tblGrid>
              <a:tr h="3615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数学函数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定义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9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abs(x)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的绝对值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79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exp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指数函数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295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floor(x)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小于等于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的最大整数，比如，在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n&lt;X&lt;n+1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时得整数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642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trunx(x）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截取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的整数部分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228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ln(x)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的自然对数（以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e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为底）。计算任何其他以数字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B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为底的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的对数，可输入命令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generate y=ln(x)/ln(B)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14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log（x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类似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ln(x)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自然对数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23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log10（x）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的对数（以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10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为底）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47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logit(x)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的对数发生比：即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ln(x/(1-x))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148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max(x1,x2,...xn)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x1,x2,.....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xn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中的最大值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96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min(x1,x2,......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x1,x2,.......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xn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中的最小值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044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mod(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x,y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与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x/y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的余数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0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1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5A37B0A-F29B-44DC-96C2-FAD813A57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06038"/>
              </p:ext>
            </p:extLst>
          </p:nvPr>
        </p:nvGraphicFramePr>
        <p:xfrm>
          <a:off x="649706" y="932659"/>
          <a:ext cx="10704093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83">
                  <a:extLst>
                    <a:ext uri="{9D8B030D-6E8A-4147-A177-3AD203B41FA5}">
                      <a16:colId xmlns:a16="http://schemas.microsoft.com/office/drawing/2014/main" val="3423309517"/>
                    </a:ext>
                  </a:extLst>
                </a:gridCol>
                <a:gridCol w="8065610">
                  <a:extLst>
                    <a:ext uri="{9D8B030D-6E8A-4147-A177-3AD203B41FA5}">
                      <a16:colId xmlns:a16="http://schemas.microsoft.com/office/drawing/2014/main" val="3502326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数学函数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定义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9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round(x)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的四舍五入整数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43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round(x,y)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按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y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为单位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四舍五入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65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sign(x)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f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符号函数：当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x&lt;0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时为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-1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，当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x=0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时为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0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，当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x&gt;0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时为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82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sin(x)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正弦函数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295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sqrt(x)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平方根函数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642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tan(x)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正切函数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228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acos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反余弦函数，其中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_pi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表示数学上的常数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650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asin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反正弦函数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228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atan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反正切函数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0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atan2(y,x)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y/x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的反正切函数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550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atanh(x)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双曲反正切函数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523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ceil(x)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大于等于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的最小整数，比如，在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n-1&lt;x&lt;n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时得整数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44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cos(x)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余弦函数。要知道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y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度的余弦，输入，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等线" panose="02010600030101010101" pitchFamily="2" charset="-122"/>
                          <a:cs typeface="Adobe Devanagari" panose="02040503050201020203" pitchFamily="18" charset="0"/>
                        </a:rPr>
                        <a:t>generate y =cos(y*_pi/180)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210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5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0D42CBFF-BECA-4DC0-AA2F-C14E8A1BA82F}"/>
              </a:ext>
            </a:extLst>
          </p:cNvPr>
          <p:cNvSpPr txBox="1"/>
          <p:nvPr/>
        </p:nvSpPr>
        <p:spPr>
          <a:xfrm>
            <a:off x="830553" y="1365985"/>
            <a:ext cx="103881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缺漏值的标记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对于数值型变量，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中缺漏值默认标记为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"."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“. 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是数值，且是一个大于任何自然数的数值。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对于字符型变量，缺失值也即无任何内容。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generate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等命令，会自动忽略缺漏值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count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keep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等命令，会将缺漏值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"."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视为无穷大的一个数值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keep if x &gt; 0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keep if x &gt; 0 &amp; x ~= 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C43730-26BB-4484-9554-675DC129DC73}"/>
              </a:ext>
            </a:extLst>
          </p:cNvPr>
          <p:cNvSpPr txBox="1">
            <a:spLocks/>
          </p:cNvSpPr>
          <p:nvPr/>
        </p:nvSpPr>
        <p:spPr>
          <a:xfrm>
            <a:off x="649707" y="-16188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缺失值处理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59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1900</Words>
  <Application>Microsoft Office PowerPoint</Application>
  <PresentationFormat>宽屏</PresentationFormat>
  <Paragraphs>235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Adobe Devanagari</vt:lpstr>
      <vt:lpstr>Arial Unicode MS</vt:lpstr>
      <vt:lpstr>等线</vt:lpstr>
      <vt:lpstr>等线 Light</vt:lpstr>
      <vt:lpstr>华文行楷</vt:lpstr>
      <vt:lpstr>隶书</vt:lpstr>
      <vt:lpstr>宋体</vt:lpstr>
      <vt:lpstr>微软雅黑</vt:lpstr>
      <vt:lpstr>Arial</vt:lpstr>
      <vt:lpstr>Times New Roman</vt:lpstr>
      <vt:lpstr>Office 主题​​</vt:lpstr>
      <vt:lpstr>PowerPoint 演示文稿</vt:lpstr>
      <vt:lpstr>本课目标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Yuchao Jin</cp:lastModifiedBy>
  <cp:revision>69</cp:revision>
  <dcterms:created xsi:type="dcterms:W3CDTF">2023-09-19T16:24:26Z</dcterms:created>
  <dcterms:modified xsi:type="dcterms:W3CDTF">2025-09-27T18:26:08Z</dcterms:modified>
</cp:coreProperties>
</file>