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9" r:id="rId2"/>
    <p:sldId id="296" r:id="rId3"/>
    <p:sldId id="303" r:id="rId4"/>
    <p:sldId id="307" r:id="rId5"/>
    <p:sldId id="304" r:id="rId6"/>
    <p:sldId id="305" r:id="rId7"/>
    <p:sldId id="308" r:id="rId8"/>
    <p:sldId id="306" r:id="rId9"/>
    <p:sldId id="295" r:id="rId10"/>
    <p:sldId id="297" r:id="rId11"/>
    <p:sldId id="299" r:id="rId12"/>
    <p:sldId id="298" r:id="rId13"/>
    <p:sldId id="300" r:id="rId14"/>
    <p:sldId id="309" r:id="rId15"/>
    <p:sldId id="301" r:id="rId16"/>
    <p:sldId id="302" r:id="rId17"/>
    <p:sldId id="29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6363A"/>
    <a:srgbClr val="CC3300"/>
    <a:srgbClr val="990000"/>
    <a:srgbClr val="FF505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4" y="2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8" d="100"/>
          <a:sy n="98" d="100"/>
        </p:scale>
        <p:origin x="301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77565-4B8A-4B74-A96E-E18DA8C39488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F5307-FEE5-4E24-ADD0-A2FC704A2E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45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9DCCF-E9F9-4F40-B9E3-539DD6AF1E4A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A7DB-EB16-468C-96CF-04900AC9F74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7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507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096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8765-80AB-4232-8B24-10519C1517F1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BEEDB-AC50-479F-9C8D-98D693D493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3" y="2096587"/>
            <a:ext cx="12215444" cy="3027970"/>
          </a:xfrm>
          <a:prstGeom prst="rect">
            <a:avLst/>
          </a:prstGeom>
          <a:solidFill>
            <a:srgbClr val="A6363A"/>
          </a:solidFill>
          <a:ln w="12700" cap="flat" cmpd="sng" algn="ctr">
            <a:solidFill>
              <a:srgbClr val="A6363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0" name="直接连接符 9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1" name="文本框 10"/>
          <p:cNvSpPr txBox="1"/>
          <p:nvPr userDrawn="1"/>
        </p:nvSpPr>
        <p:spPr>
          <a:xfrm>
            <a:off x="5108713" y="532602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  <p:pic>
        <p:nvPicPr>
          <p:cNvPr id="16" name="图片 15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1" b="31268"/>
          <a:stretch>
            <a:fillRect/>
          </a:stretch>
        </p:blipFill>
        <p:spPr>
          <a:xfrm>
            <a:off x="8917725" y="159243"/>
            <a:ext cx="3669642" cy="8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889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10600" y="63645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719C17-3463-4972-8CE0-8505025D1D6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66057" y="-1"/>
            <a:ext cx="11033759" cy="9800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816" y="1210194"/>
            <a:ext cx="11045999" cy="5000082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0"/>
              </a:spcBef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2pPr>
            <a:lvl3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lnSpc>
                <a:spcPct val="120000"/>
              </a:lnSpc>
              <a:spcBef>
                <a:spcPts val="0"/>
              </a:spcBef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5"/>
          <p:cNvSpPr/>
          <p:nvPr userDrawn="1"/>
        </p:nvSpPr>
        <p:spPr>
          <a:xfrm>
            <a:off x="0" y="6486190"/>
            <a:ext cx="12192000" cy="379976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矩形 5"/>
          <p:cNvSpPr/>
          <p:nvPr userDrawn="1"/>
        </p:nvSpPr>
        <p:spPr>
          <a:xfrm flipV="1">
            <a:off x="-2" y="6440470"/>
            <a:ext cx="12192002" cy="45719"/>
          </a:xfrm>
          <a:prstGeom prst="rect">
            <a:avLst/>
          </a:prstGeom>
          <a:solidFill>
            <a:srgbClr val="CC3300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2"/>
          <p:cNvSpPr/>
          <p:nvPr userDrawn="1"/>
        </p:nvSpPr>
        <p:spPr>
          <a:xfrm>
            <a:off x="401051" y="0"/>
            <a:ext cx="96254" cy="980001"/>
          </a:xfrm>
          <a:prstGeom prst="rect">
            <a:avLst/>
          </a:prstGeom>
          <a:solidFill>
            <a:srgbClr val="A6363A"/>
          </a:solidFill>
          <a:ln>
            <a:solidFill>
              <a:srgbClr val="A636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8"/>
          <p:cNvCxnSpPr/>
          <p:nvPr userDrawn="1"/>
        </p:nvCxnSpPr>
        <p:spPr>
          <a:xfrm>
            <a:off x="649707" y="849111"/>
            <a:ext cx="10711446" cy="0"/>
          </a:xfrm>
          <a:prstGeom prst="line">
            <a:avLst/>
          </a:prstGeom>
          <a:ln w="28575">
            <a:solidFill>
              <a:srgbClr val="A636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55035" y="6486189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770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73" b="33473"/>
          <a:stretch>
            <a:fillRect/>
          </a:stretch>
        </p:blipFill>
        <p:spPr bwMode="auto">
          <a:xfrm>
            <a:off x="0" y="1523661"/>
            <a:ext cx="12215443" cy="30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 userDrawn="1"/>
        </p:nvSpPr>
        <p:spPr>
          <a:xfrm>
            <a:off x="-4704" y="1523663"/>
            <a:ext cx="12215444" cy="3027970"/>
          </a:xfrm>
          <a:prstGeom prst="rect">
            <a:avLst/>
          </a:prstGeom>
          <a:solidFill>
            <a:srgbClr val="961318">
              <a:alpha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srgbClr val="FFFFFF"/>
              </a:solidFill>
              <a:latin typeface="Arial" panose="020B0604020202020204"/>
              <a:ea typeface="微软雅黑" panose="020B0503020204020204" charset="-122"/>
              <a:cs typeface="+mn-ea"/>
              <a:sym typeface="+mn-lt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529572"/>
            <a:ext cx="4956323" cy="1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cxnSp>
        <p:nvCxnSpPr>
          <p:cNvPr id="12" name="直接连接符 11"/>
          <p:cNvCxnSpPr/>
          <p:nvPr userDrawn="1"/>
        </p:nvCxnSpPr>
        <p:spPr>
          <a:xfrm>
            <a:off x="7235677" y="5529572"/>
            <a:ext cx="4956323" cy="0"/>
          </a:xfrm>
          <a:prstGeom prst="line">
            <a:avLst/>
          </a:prstGeom>
          <a:noFill/>
          <a:ln w="38100" cap="flat" cmpd="sng" algn="ctr">
            <a:solidFill>
              <a:srgbClr val="961318"/>
            </a:solidFill>
            <a:prstDash val="solid"/>
            <a:miter lim="800000"/>
          </a:ln>
          <a:effectLst/>
        </p:spPr>
      </p:cxnSp>
      <p:sp>
        <p:nvSpPr>
          <p:cNvPr id="13" name="Rectangle 9"/>
          <p:cNvSpPr/>
          <p:nvPr userDrawn="1"/>
        </p:nvSpPr>
        <p:spPr>
          <a:xfrm>
            <a:off x="-17582" y="2438208"/>
            <a:ext cx="12215443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阿里巴巴普惠体 B" panose="00020600040101010101" pitchFamily="18" charset="-122"/>
              </a:rPr>
              <a:t>  谢谢！</a:t>
            </a:r>
          </a:p>
        </p:txBody>
      </p:sp>
      <p:sp>
        <p:nvSpPr>
          <p:cNvPr id="15" name="文本框 14"/>
          <p:cNvSpPr txBox="1"/>
          <p:nvPr userDrawn="1">
            <p:custDataLst>
              <p:tags r:id="rId1"/>
            </p:custDataLst>
          </p:nvPr>
        </p:nvSpPr>
        <p:spPr>
          <a:xfrm>
            <a:off x="5059183" y="534507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961318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厚德博学  经济匡时</a:t>
            </a:r>
          </a:p>
        </p:txBody>
      </p:sp>
    </p:spTree>
    <p:extLst>
      <p:ext uri="{BB962C8B-B14F-4D97-AF65-F5344CB8AC3E}">
        <p14:creationId xmlns:p14="http://schemas.microsoft.com/office/powerpoint/2010/main" val="314451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641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8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42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63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93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12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2778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7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CAA5-AFE0-419C-A976-F5F96F934A53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21C7A-CDCF-40D6-921A-80A5EC9E51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82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5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1894332" y="1039661"/>
            <a:ext cx="8403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dirty="0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《</a:t>
            </a:r>
            <a:r>
              <a:rPr lang="en-US" altLang="zh-CN" sz="3600" dirty="0" err="1"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SAS&amp;Stata</a:t>
            </a:r>
            <a:r>
              <a:rPr lang="zh-CN" altLang="en-US" sz="3600" dirty="0">
                <a:latin typeface="隶书" panose="02010509060101010101" pitchFamily="49" charset="-122"/>
                <a:ea typeface="隶书" panose="02010509060101010101" pitchFamily="49" charset="-122"/>
              </a:rPr>
              <a:t>在会计与金融研究中的运用</a:t>
            </a:r>
            <a:r>
              <a:rPr lang="en-US" altLang="zh-CN" sz="3600" dirty="0">
                <a:latin typeface="隶书" panose="02010509060101010101" pitchFamily="49" charset="-122"/>
                <a:ea typeface="隶书" panose="02010509060101010101" pitchFamily="49" charset="-122"/>
              </a:rPr>
              <a:t>》</a:t>
            </a:r>
            <a:endParaRPr lang="en-US" altLang="zh-CN" sz="3600" baseline="30000" dirty="0">
              <a:latin typeface="隶书" panose="02010509060101010101" pitchFamily="49" charset="-122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68938" y="3244334"/>
            <a:ext cx="74541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L1.4 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中国上市公司财务数据处理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4763696A-FC1B-413B-974C-535234F6DEAB}"/>
              </a:ext>
            </a:extLst>
          </p:cNvPr>
          <p:cNvSpPr/>
          <p:nvPr/>
        </p:nvSpPr>
        <p:spPr>
          <a:xfrm>
            <a:off x="2129387" y="2295886"/>
            <a:ext cx="76470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专题一 计量软件介绍与中国上市公司数据处理</a:t>
            </a:r>
          </a:p>
        </p:txBody>
      </p:sp>
    </p:spTree>
    <p:extLst>
      <p:ext uri="{BB962C8B-B14F-4D97-AF65-F5344CB8AC3E}">
        <p14:creationId xmlns:p14="http://schemas.microsoft.com/office/powerpoint/2010/main" val="26832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(1) </a:t>
            </a:r>
            <a:r>
              <a:rPr lang="zh-CN" altLang="en-US" dirty="0"/>
              <a:t>生成总体财务数据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：导入资产负债表、利润表、现金流量表并合并</a:t>
            </a:r>
            <a:endParaRPr lang="en-US" altLang="zh-CN" dirty="0"/>
          </a:p>
          <a:p>
            <a:r>
              <a:rPr lang="zh-CN" altLang="en-US" b="1" dirty="0"/>
              <a:t>主要步骤</a:t>
            </a:r>
            <a:r>
              <a:rPr lang="zh-CN" altLang="en-US" dirty="0"/>
              <a:t>：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导入资产负债表、利润表、现金流量表（直接法和间接法）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按股票代码、会计期间和报表类型排序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去除重复值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合并多表数据</a:t>
            </a:r>
          </a:p>
          <a:p>
            <a:r>
              <a:rPr lang="zh-CN" altLang="en-US" b="1" dirty="0"/>
              <a:t>程序示例（</a:t>
            </a:r>
            <a:r>
              <a:rPr lang="en-US" altLang="zh-CN" b="1" dirty="0"/>
              <a:t>Stata</a:t>
            </a:r>
            <a:r>
              <a:rPr lang="zh-CN" altLang="en-US" b="1" dirty="0"/>
              <a:t>）</a:t>
            </a:r>
            <a:r>
              <a:rPr lang="zh-CN" altLang="en-US" dirty="0"/>
              <a:t>：</a:t>
            </a:r>
          </a:p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580708" y="3300548"/>
            <a:ext cx="7210698" cy="3052836"/>
          </a:xfrm>
          <a:prstGeom prst="rect">
            <a:avLst/>
          </a:prstGeom>
          <a:ln>
            <a:solidFill>
              <a:srgbClr val="A6363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"$lib\【Unit A】【数据下载】\1 资产负债表 1990-2024 #2025.7\FS_Combas.dta", clear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sort Stkcd Accper Typrep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duplicates drop Stkcd Accper Typrep, force</a:t>
            </a:r>
          </a:p>
          <a:p>
            <a:endParaRPr lang="zh-CN" alt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1:1 Stkcd Accper Typrep using "$lib\【Unit A】【数据下载】\2 利润表1990-2024 #2025.7\FS_Comins.dta", nogen keep(1 3)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1:1 Stkcd Accper Typrep using "$lib\【Unit A】【数据下载】\3 现金流量表(直接法) 1997-2024 #2025.7\FS_Comscfd.dta", nogen keep(1 3)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 1:1 Stkcd Accper Typrep using "$lib\【Unit A】【数据下载】\4 现金流量表(间接法) 1997-2024 #2025.7\FS_Comscfi.dta", nogen keep(1 3)</a:t>
            </a:r>
            <a:endParaRPr lang="en-US" altLang="zh-CN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47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处理日期与报表类型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：生成会计日期及时间字段</a:t>
            </a:r>
            <a:endParaRPr lang="en-US" altLang="zh-CN" dirty="0"/>
          </a:p>
          <a:p>
            <a:r>
              <a:rPr lang="zh-CN" altLang="en-US" b="1" dirty="0"/>
              <a:t>主要步骤：</a:t>
            </a:r>
            <a:endParaRPr lang="en-US" altLang="zh-CN" b="1" dirty="0"/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zh-CN" dirty="0"/>
              <a:t>将 Accper 转换为日期格式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zh-CN" dirty="0"/>
              <a:t>生成年份和月份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zh-CN" dirty="0"/>
              <a:t>保留年度报表（Typrep = "A"）</a:t>
            </a:r>
          </a:p>
          <a:p>
            <a:pPr lvl="1" fontAlgn="base"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zh-CN" dirty="0"/>
              <a:t>去除重复值</a:t>
            </a:r>
          </a:p>
          <a:p>
            <a:r>
              <a:rPr lang="zh-CN" altLang="en-US" b="1" dirty="0"/>
              <a:t>程序示例（</a:t>
            </a:r>
            <a:r>
              <a:rPr lang="en-US" altLang="zh-CN" b="1" dirty="0"/>
              <a:t>Stata</a:t>
            </a:r>
            <a:r>
              <a:rPr lang="zh-CN" altLang="en-US" b="1" dirty="0"/>
              <a:t>）</a:t>
            </a:r>
            <a:r>
              <a:rPr lang="zh-CN" altLang="en-US" dirty="0"/>
              <a:t>：</a:t>
            </a:r>
          </a:p>
        </p:txBody>
      </p:sp>
      <p:sp>
        <p:nvSpPr>
          <p:cNvPr id="18" name="矩形 17"/>
          <p:cNvSpPr/>
          <p:nvPr/>
        </p:nvSpPr>
        <p:spPr>
          <a:xfrm>
            <a:off x="5355772" y="4178951"/>
            <a:ext cx="5573486" cy="2031325"/>
          </a:xfrm>
          <a:prstGeom prst="rect">
            <a:avLst/>
          </a:prstGeom>
          <a:ln>
            <a:solidFill>
              <a:srgbClr val="A6363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zh-CN" alt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 Datadate = date(Accper,"YMD")</a:t>
            </a:r>
          </a:p>
          <a:p>
            <a:r>
              <a:rPr lang="zh-CN" alt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 Datadate %td</a:t>
            </a:r>
          </a:p>
          <a:p>
            <a:r>
              <a:rPr lang="zh-CN" alt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 Year  = year(Datadate)</a:t>
            </a:r>
          </a:p>
          <a:p>
            <a:r>
              <a:rPr lang="zh-CN" alt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 Month = month(Datadate)</a:t>
            </a:r>
          </a:p>
          <a:p>
            <a:r>
              <a:rPr lang="zh-CN" alt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if Typrep == "A"</a:t>
            </a:r>
          </a:p>
          <a:p>
            <a:r>
              <a:rPr lang="zh-CN" alt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duplicates drop Stkcd Year Month, force</a:t>
            </a:r>
          </a:p>
          <a:p>
            <a:r>
              <a:rPr lang="zh-CN" altLang="en-US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ChinaData_ACC_Full_1990_2024.dta, replace</a:t>
            </a:r>
          </a:p>
        </p:txBody>
      </p:sp>
    </p:spTree>
    <p:extLst>
      <p:ext uri="{BB962C8B-B14F-4D97-AF65-F5344CB8AC3E}">
        <p14:creationId xmlns:p14="http://schemas.microsoft.com/office/powerpoint/2010/main" val="1889667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(2) </a:t>
            </a:r>
            <a:r>
              <a:rPr lang="zh-CN" altLang="en-US" dirty="0"/>
              <a:t>生成年度财务数据（</a:t>
            </a:r>
            <a:r>
              <a:rPr lang="en-US" altLang="zh-CN" dirty="0"/>
              <a:t>ACC_Annual_1990_2024</a:t>
            </a:r>
            <a:r>
              <a:rPr lang="zh-CN" altLang="en-US" dirty="0"/>
              <a:t>）</a:t>
            </a: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566057" y="1197131"/>
            <a:ext cx="11045999" cy="5000082"/>
          </a:xfrm>
        </p:spPr>
        <p:txBody>
          <a:bodyPr/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：筛选年末数据，生成年度数据集</a:t>
            </a:r>
            <a:br>
              <a:rPr lang="zh-CN" altLang="en-US" dirty="0"/>
            </a:br>
            <a:r>
              <a:rPr lang="zh-CN" altLang="en-US" b="1" dirty="0"/>
              <a:t>主要步骤</a:t>
            </a:r>
            <a:r>
              <a:rPr lang="zh-CN" altLang="en-US" dirty="0"/>
              <a:t>：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保留 </a:t>
            </a:r>
            <a:r>
              <a:rPr lang="en-US" altLang="zh-CN" dirty="0"/>
              <a:t>12 </a:t>
            </a:r>
            <a:r>
              <a:rPr lang="zh-CN" altLang="en-US" dirty="0"/>
              <a:t>月数据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去除重复公司年份记录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重命名关键财务变量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删除 </a:t>
            </a:r>
            <a:r>
              <a:rPr lang="en-US" altLang="zh-CN" dirty="0"/>
              <a:t>B </a:t>
            </a:r>
            <a:r>
              <a:rPr lang="zh-CN" altLang="en-US" dirty="0"/>
              <a:t>股公司</a:t>
            </a:r>
          </a:p>
          <a:p>
            <a:r>
              <a:rPr lang="zh-CN" altLang="en-US" b="1" dirty="0"/>
              <a:t>程序示例（</a:t>
            </a:r>
            <a:r>
              <a:rPr lang="en-US" altLang="zh-CN" b="1" dirty="0"/>
              <a:t>Stata</a:t>
            </a:r>
            <a:r>
              <a:rPr lang="zh-CN" altLang="en-US" b="1" dirty="0"/>
              <a:t>）</a:t>
            </a:r>
            <a:r>
              <a:rPr lang="zh-CN" altLang="en-US" dirty="0"/>
              <a:t>：</a:t>
            </a:r>
          </a:p>
        </p:txBody>
      </p:sp>
      <p:sp>
        <p:nvSpPr>
          <p:cNvPr id="14" name="矩形 13"/>
          <p:cNvSpPr/>
          <p:nvPr/>
        </p:nvSpPr>
        <p:spPr>
          <a:xfrm>
            <a:off x="5503816" y="2428868"/>
            <a:ext cx="6096000" cy="3877985"/>
          </a:xfrm>
          <a:prstGeom prst="rect">
            <a:avLst/>
          </a:prstGeom>
          <a:ln>
            <a:solidFill>
              <a:srgbClr val="A6363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ChinaData_ACC_Full_1990_2024.dta, clear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if Month == 12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duplicates drop Stkcd Year, force</a:t>
            </a:r>
          </a:p>
          <a:p>
            <a:endParaRPr lang="zh-CN" alt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A001000000 AT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A002000000 LT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A003000000 BE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A001100000 ACT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A001200000 ALT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B001100000 Sale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B002000000 NI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 继续重命名其他变量 */</a:t>
            </a:r>
          </a:p>
          <a:p>
            <a:endParaRPr lang="zh-CN" alt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if substr(Stkcd,1,2) == "20" | substr(Stkcd,1,2) == "90"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ChinaData_ACC_Annual_1990_2024.dta, replace</a:t>
            </a:r>
          </a:p>
        </p:txBody>
      </p:sp>
    </p:spTree>
    <p:extLst>
      <p:ext uri="{BB962C8B-B14F-4D97-AF65-F5344CB8AC3E}">
        <p14:creationId xmlns:p14="http://schemas.microsoft.com/office/powerpoint/2010/main" val="2983186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整理数据与变量顺序</a:t>
            </a:r>
          </a:p>
        </p:txBody>
      </p:sp>
      <p:sp>
        <p:nvSpPr>
          <p:cNvPr id="13" name="内容占位符 2"/>
          <p:cNvSpPr>
            <a:spLocks noGrp="1"/>
          </p:cNvSpPr>
          <p:nvPr>
            <p:ph idx="1"/>
          </p:nvPr>
        </p:nvSpPr>
        <p:spPr>
          <a:xfrm>
            <a:off x="566057" y="1197131"/>
            <a:ext cx="11045999" cy="5000082"/>
          </a:xfrm>
        </p:spPr>
        <p:txBody>
          <a:bodyPr/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：保留主要变量并调整顺序</a:t>
            </a:r>
            <a:endParaRPr lang="en-US" altLang="zh-CN" dirty="0"/>
          </a:p>
          <a:p>
            <a:r>
              <a:rPr lang="zh-CN" altLang="en-US" b="1" dirty="0"/>
              <a:t>主要步骤</a:t>
            </a:r>
            <a:r>
              <a:rPr lang="zh-CN" altLang="en-US" dirty="0"/>
              <a:t>：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保留研究所需财务变量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调整变量顺序，便于分析</a:t>
            </a:r>
          </a:p>
          <a:p>
            <a:r>
              <a:rPr lang="zh-CN" altLang="en-US" b="1" dirty="0"/>
              <a:t>程序示例（</a:t>
            </a:r>
            <a:r>
              <a:rPr lang="en-US" altLang="zh-CN" b="1" dirty="0"/>
              <a:t>Stata</a:t>
            </a:r>
            <a:r>
              <a:rPr lang="zh-CN" altLang="en-US" b="1" dirty="0"/>
              <a:t>）</a:t>
            </a:r>
            <a:r>
              <a:rPr lang="zh-CN" altLang="en-US" dirty="0"/>
              <a:t>：</a:t>
            </a:r>
          </a:p>
        </p:txBody>
      </p:sp>
      <p:sp>
        <p:nvSpPr>
          <p:cNvPr id="14" name="矩形 13"/>
          <p:cNvSpPr/>
          <p:nvPr/>
        </p:nvSpPr>
        <p:spPr>
          <a:xfrm>
            <a:off x="5503816" y="2428868"/>
            <a:ext cx="6096000" cy="3877985"/>
          </a:xfrm>
          <a:prstGeom prst="rect">
            <a:avLst/>
          </a:prstGeom>
          <a:ln>
            <a:solidFill>
              <a:srgbClr val="A6363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ChinaData_ACC_Full_1990_2024.dta, clear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if Month == 12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duplicates drop Stkcd Year, force</a:t>
            </a:r>
          </a:p>
          <a:p>
            <a:endParaRPr lang="zh-CN" alt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A001000000 AT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A002000000 LT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A003000000 BE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A001100000 ACT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A001200000 ALT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B001100000 Sale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rename B002000000 NI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/* 继续重命名其他变量 */</a:t>
            </a:r>
          </a:p>
          <a:p>
            <a:endParaRPr lang="zh-CN" altLang="en-US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drop if substr(Stkcd,1,2) == "20" | substr(Stkcd,1,2) == "90"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ChinaData_ACC_Annual_1990_2024.dta, replace</a:t>
            </a:r>
          </a:p>
        </p:txBody>
      </p:sp>
    </p:spTree>
    <p:extLst>
      <p:ext uri="{BB962C8B-B14F-4D97-AF65-F5344CB8AC3E}">
        <p14:creationId xmlns:p14="http://schemas.microsoft.com/office/powerpoint/2010/main" val="876858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年度财务数据示例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243" y="1330768"/>
            <a:ext cx="9000000" cy="479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28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(3) </a:t>
            </a:r>
            <a:r>
              <a:rPr lang="zh-CN" altLang="en-US" dirty="0"/>
              <a:t>数据保存与命名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目标</a:t>
            </a:r>
            <a:r>
              <a:rPr lang="zh-CN" altLang="en-US" dirty="0"/>
              <a:t>：保存处理后的数据文件</a:t>
            </a:r>
            <a:endParaRPr lang="en-US" altLang="zh-CN" dirty="0"/>
          </a:p>
          <a:p>
            <a:r>
              <a:rPr lang="zh-CN" altLang="en-US" b="1" dirty="0"/>
              <a:t>主要步骤</a:t>
            </a:r>
            <a:r>
              <a:rPr lang="zh-CN" altLang="en-US" dirty="0"/>
              <a:t>：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保存完整财务数据和年度数据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确保文件命名规范，便于后续分析</a:t>
            </a:r>
          </a:p>
          <a:p>
            <a:r>
              <a:rPr lang="zh-CN" altLang="en-US" b="1" dirty="0"/>
              <a:t>程序示例（</a:t>
            </a:r>
            <a:r>
              <a:rPr lang="en-US" altLang="zh-CN" b="1" dirty="0"/>
              <a:t>Stata</a:t>
            </a:r>
            <a:r>
              <a:rPr lang="zh-CN" altLang="en-US" b="1" dirty="0"/>
              <a:t>）</a:t>
            </a:r>
            <a:r>
              <a:rPr lang="zh-CN" altLang="en-US" dirty="0"/>
              <a:t>：</a:t>
            </a:r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87946" y="4455664"/>
            <a:ext cx="5305288" cy="1030736"/>
          </a:xfrm>
          <a:prstGeom prst="rect">
            <a:avLst/>
          </a:prstGeom>
          <a:ln>
            <a:solidFill>
              <a:srgbClr val="A6363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en-US" altLang="zh-CN" sz="16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save ChinaData_ACC_Full_1990_2024.dta, replace</a:t>
            </a:r>
          </a:p>
          <a:p>
            <a:r>
              <a:rPr lang="zh-CN" altLang="en-US" sz="16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save ChinaData_ACC_Annual_1990_2024.dta, replace</a:t>
            </a:r>
          </a:p>
        </p:txBody>
      </p:sp>
    </p:spTree>
    <p:extLst>
      <p:ext uri="{BB962C8B-B14F-4D97-AF65-F5344CB8AC3E}">
        <p14:creationId xmlns:p14="http://schemas.microsoft.com/office/powerpoint/2010/main" val="3097542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</a:t>
            </a:r>
            <a:r>
              <a:rPr lang="zh-CN" altLang="en-US" dirty="0"/>
              <a:t>总结与课堂练习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3817" y="1210194"/>
            <a:ext cx="7945750" cy="5000082"/>
          </a:xfrm>
        </p:spPr>
        <p:txBody>
          <a:bodyPr/>
          <a:lstStyle/>
          <a:p>
            <a:r>
              <a:rPr lang="zh-CN" altLang="en-US" b="1" dirty="0"/>
              <a:t>本课总结</a:t>
            </a:r>
            <a:r>
              <a:rPr lang="zh-CN" altLang="en-US" dirty="0"/>
              <a:t>：数据处理流程回顾</a:t>
            </a:r>
            <a:endParaRPr lang="en-US" altLang="zh-CN" dirty="0"/>
          </a:p>
          <a:p>
            <a:pPr lvl="1"/>
            <a:r>
              <a:rPr lang="zh-CN" altLang="en-US" dirty="0"/>
              <a:t>数据导入 → 数据清洗 → 变量生成 → 年度整理 → 保存</a:t>
            </a:r>
          </a:p>
          <a:p>
            <a:pPr lvl="1"/>
            <a:r>
              <a:rPr lang="zh-CN" altLang="en-US" dirty="0"/>
              <a:t>讨论 </a:t>
            </a:r>
            <a:r>
              <a:rPr lang="en-US" altLang="zh-CN" dirty="0"/>
              <a:t>Stata </a:t>
            </a:r>
            <a:r>
              <a:rPr lang="zh-CN" altLang="en-US" dirty="0"/>
              <a:t>在多表合并和变量生成中的操作步骤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marL="228600" lvl="1"/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课堂练习：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学生尝试完成数据合并、变量重命名及年度数据生成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dirty="0"/>
              <a:t>比较 </a:t>
            </a:r>
            <a:r>
              <a:rPr lang="en-US" altLang="zh-CN" dirty="0"/>
              <a:t>SAS </a:t>
            </a:r>
            <a:r>
              <a:rPr lang="zh-CN" altLang="en-US" dirty="0"/>
              <a:t>与 </a:t>
            </a:r>
            <a:r>
              <a:rPr lang="en-US" altLang="zh-CN" dirty="0"/>
              <a:t>Stata </a:t>
            </a:r>
            <a:r>
              <a:rPr lang="zh-CN" altLang="en-US" dirty="0"/>
              <a:t>的操作差异</a:t>
            </a:r>
          </a:p>
          <a:p>
            <a:endParaRPr lang="zh-CN" altLang="en-US" dirty="0"/>
          </a:p>
        </p:txBody>
      </p:sp>
      <p:pic>
        <p:nvPicPr>
          <p:cNvPr id="4" name="Picture 2" descr="已生成图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37" y="1038880"/>
            <a:ext cx="3561806" cy="53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436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7821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本课目标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了解国泰安数据库中</a:t>
            </a:r>
            <a:r>
              <a:rPr lang="en-US" altLang="zh-CN" sz="2400" dirty="0"/>
              <a:t>, </a:t>
            </a:r>
            <a:r>
              <a:rPr lang="zh-CN" altLang="en-US" sz="2400" dirty="0"/>
              <a:t>中国上市公司财务数据查询与下载。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理解数据导入、清洗、变量生成与年度整理的一般性步骤。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掌握中国上市公司财务数据处理方法，熟练使用统计软件完成数据整合与清理。</a:t>
            </a:r>
          </a:p>
        </p:txBody>
      </p:sp>
    </p:spTree>
    <p:extLst>
      <p:ext uri="{BB962C8B-B14F-4D97-AF65-F5344CB8AC3E}">
        <p14:creationId xmlns:p14="http://schemas.microsoft.com/office/powerpoint/2010/main" val="305618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</a:t>
            </a:r>
            <a:r>
              <a:rPr lang="zh-CN" altLang="en-US" dirty="0"/>
              <a:t>国泰安（</a:t>
            </a:r>
            <a:r>
              <a:rPr lang="en-US" altLang="zh-CN" dirty="0"/>
              <a:t>CSMAR</a:t>
            </a:r>
            <a:r>
              <a:rPr lang="zh-CN" altLang="en-US" dirty="0"/>
              <a:t>）数据库简介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数据库背景</a:t>
            </a:r>
            <a:r>
              <a:rPr lang="zh-CN" altLang="en-US" dirty="0"/>
              <a:t>：</a:t>
            </a:r>
          </a:p>
          <a:p>
            <a:pPr lvl="1"/>
            <a:r>
              <a:rPr lang="zh-CN" altLang="en-US" dirty="0"/>
              <a:t>国内领先的资本市场与上市公司数据提供商</a:t>
            </a:r>
          </a:p>
          <a:p>
            <a:pPr lvl="1"/>
            <a:r>
              <a:rPr lang="zh-CN" altLang="en-US" dirty="0"/>
              <a:t>覆盖财务、股权、交易、宏观经济等多类数据</a:t>
            </a:r>
          </a:p>
          <a:p>
            <a:pPr lvl="1"/>
            <a:r>
              <a:rPr lang="zh-CN" altLang="en-US" dirty="0"/>
              <a:t>广泛应用于学术研究、金融分析及企业实务</a:t>
            </a:r>
            <a:endParaRPr lang="en-US" altLang="zh-CN" dirty="0"/>
          </a:p>
          <a:p>
            <a:pPr lvl="1"/>
            <a:endParaRPr lang="zh-CN" altLang="en-US" dirty="0"/>
          </a:p>
          <a:p>
            <a:r>
              <a:rPr lang="zh-CN" altLang="en-US" b="1" dirty="0"/>
              <a:t>主要特点</a:t>
            </a:r>
            <a:r>
              <a:rPr lang="zh-CN" altLang="en-US" dirty="0"/>
              <a:t>：</a:t>
            </a:r>
          </a:p>
          <a:p>
            <a:pPr lvl="1"/>
            <a:r>
              <a:rPr lang="zh-CN" altLang="en-US" dirty="0"/>
              <a:t>数据规范、覆盖面广、更新及时</a:t>
            </a:r>
          </a:p>
          <a:p>
            <a:pPr lvl="1"/>
            <a:r>
              <a:rPr lang="zh-CN" altLang="en-US" dirty="0"/>
              <a:t>包含 </a:t>
            </a:r>
            <a:r>
              <a:rPr lang="en-US" altLang="zh-CN" dirty="0"/>
              <a:t>A </a:t>
            </a:r>
            <a:r>
              <a:rPr lang="zh-CN" altLang="en-US" dirty="0"/>
              <a:t>股、</a:t>
            </a:r>
            <a:r>
              <a:rPr lang="en-US" altLang="zh-CN" dirty="0"/>
              <a:t>B </a:t>
            </a:r>
            <a:r>
              <a:rPr lang="zh-CN" altLang="en-US" dirty="0"/>
              <a:t>股、</a:t>
            </a:r>
            <a:r>
              <a:rPr lang="en-US" altLang="zh-CN" dirty="0"/>
              <a:t>H </a:t>
            </a:r>
            <a:r>
              <a:rPr lang="zh-CN" altLang="en-US" dirty="0"/>
              <a:t>股及相关衍生市场数据</a:t>
            </a:r>
          </a:p>
          <a:p>
            <a:pPr lvl="1"/>
            <a:r>
              <a:rPr lang="zh-CN" altLang="en-US" dirty="0"/>
              <a:t>支持历史数据追溯（如财务报表、股价、交易数据等）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1991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https://data.csmar.com/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36" y="1274105"/>
            <a:ext cx="9000000" cy="4861580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5069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(1) CSMAR </a:t>
            </a:r>
            <a:r>
              <a:rPr lang="zh-CN" altLang="en-US" dirty="0"/>
              <a:t>数据类型及应用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数据类别</a:t>
            </a:r>
            <a:r>
              <a:rPr lang="zh-CN" altLang="en-US" dirty="0"/>
              <a:t>：</a:t>
            </a:r>
          </a:p>
          <a:p>
            <a:pPr lvl="1"/>
            <a:r>
              <a:rPr lang="zh-CN" altLang="en-US" b="1" dirty="0"/>
              <a:t>财务数据</a:t>
            </a:r>
            <a:r>
              <a:rPr lang="zh-CN" altLang="en-US" dirty="0"/>
              <a:t>：资产负债表、利润表、现金流量表</a:t>
            </a:r>
          </a:p>
          <a:p>
            <a:pPr lvl="1"/>
            <a:r>
              <a:rPr lang="zh-CN" altLang="en-US" b="1" dirty="0"/>
              <a:t>股权结构</a:t>
            </a:r>
            <a:r>
              <a:rPr lang="zh-CN" altLang="en-US" dirty="0"/>
              <a:t>：大股东持股、股权变动</a:t>
            </a:r>
          </a:p>
          <a:p>
            <a:pPr lvl="1"/>
            <a:r>
              <a:rPr lang="zh-CN" altLang="en-US" b="1" dirty="0"/>
              <a:t>市场数据</a:t>
            </a:r>
            <a:r>
              <a:rPr lang="zh-CN" altLang="en-US" dirty="0"/>
              <a:t>：股票价格、成交量、财务比率</a:t>
            </a:r>
          </a:p>
          <a:p>
            <a:pPr lvl="1"/>
            <a:r>
              <a:rPr lang="zh-CN" altLang="en-US" b="1" dirty="0"/>
              <a:t>宏观及行业数据</a:t>
            </a:r>
            <a:r>
              <a:rPr lang="zh-CN" altLang="en-US" dirty="0"/>
              <a:t>：</a:t>
            </a:r>
            <a:r>
              <a:rPr lang="en-US" altLang="zh-CN" dirty="0"/>
              <a:t>GDP</a:t>
            </a:r>
            <a:r>
              <a:rPr lang="zh-CN" altLang="en-US" dirty="0"/>
              <a:t>、</a:t>
            </a:r>
            <a:r>
              <a:rPr lang="en-US" altLang="zh-CN" dirty="0"/>
              <a:t>CPI</a:t>
            </a:r>
            <a:r>
              <a:rPr lang="zh-CN" altLang="en-US" dirty="0"/>
              <a:t>、行业分类、政策信息</a:t>
            </a:r>
            <a:endParaRPr lang="en-US" altLang="zh-CN" dirty="0"/>
          </a:p>
          <a:p>
            <a:pPr lvl="1"/>
            <a:endParaRPr lang="zh-CN" altLang="en-US" dirty="0"/>
          </a:p>
          <a:p>
            <a:r>
              <a:rPr lang="zh-CN" altLang="en-US" b="1" dirty="0"/>
              <a:t>应用场景</a:t>
            </a:r>
            <a:r>
              <a:rPr lang="zh-CN" altLang="en-US" dirty="0"/>
              <a:t>：</a:t>
            </a:r>
          </a:p>
          <a:p>
            <a:pPr lvl="1"/>
            <a:r>
              <a:rPr lang="zh-CN" altLang="en-US" dirty="0"/>
              <a:t>企业财务分析与盈利预测</a:t>
            </a:r>
          </a:p>
          <a:p>
            <a:pPr lvl="1"/>
            <a:r>
              <a:rPr lang="zh-CN" altLang="en-US" dirty="0"/>
              <a:t>股票投资策略与风险管理</a:t>
            </a:r>
          </a:p>
          <a:p>
            <a:pPr lvl="1"/>
            <a:r>
              <a:rPr lang="zh-CN" altLang="en-US" dirty="0"/>
              <a:t>学术研究与计量分析实验</a:t>
            </a:r>
          </a:p>
        </p:txBody>
      </p:sp>
    </p:spTree>
    <p:extLst>
      <p:ext uri="{BB962C8B-B14F-4D97-AF65-F5344CB8AC3E}">
        <p14:creationId xmlns:p14="http://schemas.microsoft.com/office/powerpoint/2010/main" val="315127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(2) </a:t>
            </a:r>
            <a:r>
              <a:rPr lang="zh-CN" altLang="en-US" dirty="0"/>
              <a:t>如何从 </a:t>
            </a:r>
            <a:r>
              <a:rPr lang="en-US" altLang="zh-CN" dirty="0"/>
              <a:t>CSMAR </a:t>
            </a:r>
            <a:r>
              <a:rPr lang="zh-CN" altLang="en-US" dirty="0"/>
              <a:t>下载上市公司财务数据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登录方式</a:t>
            </a:r>
            <a:r>
              <a:rPr lang="zh-CN" altLang="en-US" dirty="0"/>
              <a:t>：学校</a:t>
            </a:r>
            <a:r>
              <a:rPr lang="en-US" altLang="zh-CN" dirty="0"/>
              <a:t>/</a:t>
            </a:r>
            <a:r>
              <a:rPr lang="zh-CN" altLang="en-US" dirty="0"/>
              <a:t>机构订阅账号</a:t>
            </a:r>
          </a:p>
          <a:p>
            <a:r>
              <a:rPr lang="zh-CN" altLang="en-US" b="1" dirty="0"/>
              <a:t>选择数据模块</a:t>
            </a:r>
            <a:r>
              <a:rPr lang="zh-CN" altLang="en-US" dirty="0"/>
              <a:t>：</a:t>
            </a:r>
          </a:p>
          <a:p>
            <a:pPr lvl="1"/>
            <a:r>
              <a:rPr lang="zh-CN" altLang="en-US" dirty="0"/>
              <a:t>财务报表 → 资产负债表 </a:t>
            </a:r>
            <a:r>
              <a:rPr lang="en-US" altLang="zh-CN" dirty="0"/>
              <a:t>/ </a:t>
            </a:r>
            <a:r>
              <a:rPr lang="zh-CN" altLang="en-US" dirty="0"/>
              <a:t>利润表 </a:t>
            </a:r>
            <a:r>
              <a:rPr lang="en-US" altLang="zh-CN" dirty="0"/>
              <a:t>/ </a:t>
            </a:r>
            <a:r>
              <a:rPr lang="zh-CN" altLang="en-US" dirty="0"/>
              <a:t>现金流量表</a:t>
            </a:r>
          </a:p>
          <a:p>
            <a:r>
              <a:rPr lang="zh-CN" altLang="en-US" b="1" dirty="0"/>
              <a:t>筛选条件</a:t>
            </a:r>
            <a:r>
              <a:rPr lang="zh-CN" altLang="en-US" dirty="0"/>
              <a:t>：</a:t>
            </a:r>
          </a:p>
          <a:p>
            <a:pPr lvl="1"/>
            <a:r>
              <a:rPr lang="zh-CN" altLang="en-US" dirty="0"/>
              <a:t>时间区间：如 </a:t>
            </a:r>
            <a:r>
              <a:rPr lang="en-US" altLang="zh-CN" dirty="0"/>
              <a:t>1990–2024 </a:t>
            </a:r>
            <a:r>
              <a:rPr lang="zh-CN" altLang="en-US" dirty="0"/>
              <a:t>年</a:t>
            </a:r>
          </a:p>
          <a:p>
            <a:pPr lvl="1"/>
            <a:r>
              <a:rPr lang="zh-CN" altLang="en-US" dirty="0"/>
              <a:t>公司类型：</a:t>
            </a:r>
            <a:r>
              <a:rPr lang="en-US" altLang="zh-CN" dirty="0"/>
              <a:t>A </a:t>
            </a:r>
            <a:r>
              <a:rPr lang="zh-CN" altLang="en-US" dirty="0"/>
              <a:t>股上市公司</a:t>
            </a:r>
          </a:p>
          <a:p>
            <a:pPr lvl="1"/>
            <a:r>
              <a:rPr lang="zh-CN" altLang="en-US" dirty="0"/>
              <a:t>报表类型：年报、季报</a:t>
            </a:r>
          </a:p>
          <a:p>
            <a:r>
              <a:rPr lang="zh-CN" altLang="en-US" b="1" dirty="0"/>
              <a:t>导出方式</a:t>
            </a:r>
            <a:r>
              <a:rPr lang="zh-CN" altLang="en-US" dirty="0"/>
              <a:t>：</a:t>
            </a:r>
          </a:p>
          <a:p>
            <a:pPr lvl="1"/>
            <a:r>
              <a:rPr lang="en-US" altLang="zh-CN" dirty="0"/>
              <a:t>Excel</a:t>
            </a:r>
            <a:r>
              <a:rPr lang="zh-CN" altLang="en-US" dirty="0"/>
              <a:t>、</a:t>
            </a:r>
            <a:r>
              <a:rPr lang="en-US" altLang="zh-CN" dirty="0"/>
              <a:t>CSV</a:t>
            </a:r>
            <a:r>
              <a:rPr lang="zh-CN" altLang="en-US" dirty="0"/>
              <a:t>、</a:t>
            </a:r>
            <a:r>
              <a:rPr lang="en-US" altLang="zh-CN" dirty="0"/>
              <a:t>DTA</a:t>
            </a:r>
            <a:r>
              <a:rPr lang="zh-CN" altLang="en-US" dirty="0"/>
              <a:t>（</a:t>
            </a:r>
            <a:r>
              <a:rPr lang="en-US" altLang="zh-CN" dirty="0"/>
              <a:t>Stata</a:t>
            </a:r>
            <a:r>
              <a:rPr lang="zh-CN" altLang="en-US" dirty="0"/>
              <a:t>）</a:t>
            </a:r>
          </a:p>
          <a:p>
            <a:pPr lvl="1"/>
            <a:r>
              <a:rPr lang="zh-CN" altLang="en-US" dirty="0"/>
              <a:t>确认字段（指标代码和名称）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0034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公司研究系列 </a:t>
            </a:r>
            <a:r>
              <a:rPr lang="en-US" altLang="zh-CN" dirty="0"/>
              <a:t>– </a:t>
            </a:r>
            <a:r>
              <a:rPr lang="zh-CN" altLang="en-US" dirty="0"/>
              <a:t>财务报表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000" y="1194131"/>
            <a:ext cx="9000000" cy="4905184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99196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(3) </a:t>
            </a:r>
            <a:r>
              <a:rPr lang="zh-CN" altLang="en-US" dirty="0"/>
              <a:t>下载数据后的准备与注意事项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检查数据完整性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/>
              <a:t>检查下载数据量是否完整</a:t>
            </a:r>
            <a:endParaRPr lang="en-US" altLang="zh-CN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/>
              <a:t>是否存在缺失值、重复记录</a:t>
            </a:r>
            <a:endParaRPr lang="zh-CN" altLang="en-US" dirty="0"/>
          </a:p>
          <a:p>
            <a:r>
              <a:rPr lang="zh-CN" altLang="en-US" b="1" dirty="0"/>
              <a:t>字段规范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查看变量说明文件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统一命名、日期格式、财务指标单位</a:t>
            </a:r>
            <a:endParaRPr lang="zh-CN" altLang="en-US" dirty="0"/>
          </a:p>
          <a:p>
            <a:r>
              <a:rPr lang="zh-CN" altLang="en-US" b="1" dirty="0"/>
              <a:t>数据保存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按年度或全量保存，便于后续 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</a:rPr>
              <a:t>SAS/Stata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分析</a:t>
            </a:r>
            <a:endParaRPr lang="zh-CN" altLang="en-US" dirty="0"/>
          </a:p>
          <a:p>
            <a:r>
              <a:rPr lang="zh-CN" altLang="en-US" b="1" dirty="0"/>
              <a:t>数据整合建议</a:t>
            </a:r>
            <a:r>
              <a:rPr lang="zh-CN" altLang="en-US" dirty="0"/>
              <a:t>：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</a:rPr>
              <a:t>多表合并、面板数据整理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450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</a:t>
            </a:r>
            <a:r>
              <a:rPr lang="zh-CN" altLang="en-US" dirty="0"/>
              <a:t>上市公司财务数据处理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/>
              <a:t>目标</a:t>
            </a:r>
            <a:r>
              <a:rPr lang="zh-CN" altLang="en-US" dirty="0"/>
              <a:t>：数据路径和工作目录设置</a:t>
            </a:r>
            <a:br>
              <a:rPr lang="zh-CN" altLang="en-US" dirty="0"/>
            </a:br>
            <a:r>
              <a:rPr lang="zh-CN" altLang="en-US" b="1" dirty="0"/>
              <a:t>主要步骤</a:t>
            </a:r>
            <a:r>
              <a:rPr lang="zh-CN" altLang="en-US" dirty="0"/>
              <a:t>：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配置默认文件夹，确保数据文件路径正确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zh-CN" altLang="en-US" dirty="0"/>
              <a:t>切换到数据处理工作目录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b="1" dirty="0"/>
              <a:t>程序示例（</a:t>
            </a:r>
            <a:r>
              <a:rPr lang="en-US" altLang="zh-CN" b="1" dirty="0"/>
              <a:t>Stata</a:t>
            </a:r>
            <a:r>
              <a:rPr lang="zh-CN" altLang="en-US" b="1" dirty="0"/>
              <a:t>）</a:t>
            </a:r>
            <a:r>
              <a:rPr lang="zh-CN" altLang="en-US" dirty="0"/>
              <a:t>：</a:t>
            </a:r>
          </a:p>
        </p:txBody>
      </p:sp>
      <p:sp>
        <p:nvSpPr>
          <p:cNvPr id="4" name="矩形 3"/>
          <p:cNvSpPr/>
          <p:nvPr/>
        </p:nvSpPr>
        <p:spPr>
          <a:xfrm>
            <a:off x="2218917" y="4351998"/>
            <a:ext cx="7715795" cy="1212780"/>
          </a:xfrm>
          <a:prstGeom prst="rect">
            <a:avLst/>
          </a:prstGeom>
          <a:ln>
            <a:solidFill>
              <a:srgbClr val="A6363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 lib "E:\【数据】\【中国数据】【C01●财务数据1990-2024】"</a:t>
            </a:r>
          </a:p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cd "$lib\【Unit B】【数据处理】"</a:t>
            </a:r>
          </a:p>
        </p:txBody>
      </p:sp>
    </p:spTree>
    <p:extLst>
      <p:ext uri="{BB962C8B-B14F-4D97-AF65-F5344CB8AC3E}">
        <p14:creationId xmlns:p14="http://schemas.microsoft.com/office/powerpoint/2010/main" val="4104298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1168</Words>
  <Application>Microsoft Office PowerPoint</Application>
  <PresentationFormat>宽屏</PresentationFormat>
  <Paragraphs>155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等线</vt:lpstr>
      <vt:lpstr>等线 Light</vt:lpstr>
      <vt:lpstr>华文行楷</vt:lpstr>
      <vt:lpstr>隶书</vt:lpstr>
      <vt:lpstr>宋体</vt:lpstr>
      <vt:lpstr>微软雅黑</vt:lpstr>
      <vt:lpstr>Arial</vt:lpstr>
      <vt:lpstr>Times New Roman</vt:lpstr>
      <vt:lpstr>Wingdings</vt:lpstr>
      <vt:lpstr>Office 主题​​</vt:lpstr>
      <vt:lpstr>PowerPoint 演示文稿</vt:lpstr>
      <vt:lpstr>本课目标</vt:lpstr>
      <vt:lpstr>1. 国泰安（CSMAR）数据库简介</vt:lpstr>
      <vt:lpstr>https://data.csmar.com/</vt:lpstr>
      <vt:lpstr>(1) CSMAR 数据类型及应用</vt:lpstr>
      <vt:lpstr>(2) 如何从 CSMAR 下载上市公司财务数据</vt:lpstr>
      <vt:lpstr>公司研究系列 – 财务报表</vt:lpstr>
      <vt:lpstr>(3) 下载数据后的准备与注意事项</vt:lpstr>
      <vt:lpstr>2. 上市公司财务数据处理</vt:lpstr>
      <vt:lpstr>(1) 生成总体财务数据</vt:lpstr>
      <vt:lpstr>处理日期与报表类型</vt:lpstr>
      <vt:lpstr>(2) 生成年度财务数据（ACC_Annual_1990_2024）</vt:lpstr>
      <vt:lpstr>整理数据与变量顺序</vt:lpstr>
      <vt:lpstr>年度财务数据示例</vt:lpstr>
      <vt:lpstr>(3) 数据保存与命名</vt:lpstr>
      <vt:lpstr>3. 总结与课堂练习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User</dc:creator>
  <cp:lastModifiedBy>Yuchao Jin</cp:lastModifiedBy>
  <cp:revision>55</cp:revision>
  <dcterms:created xsi:type="dcterms:W3CDTF">2023-09-19T16:24:26Z</dcterms:created>
  <dcterms:modified xsi:type="dcterms:W3CDTF">2025-09-27T15:40:05Z</dcterms:modified>
</cp:coreProperties>
</file>