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89" r:id="rId2"/>
    <p:sldId id="296" r:id="rId3"/>
    <p:sldId id="350" r:id="rId4"/>
    <p:sldId id="351" r:id="rId5"/>
    <p:sldId id="352"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8" r:id="rId27"/>
    <p:sldId id="373" r:id="rId28"/>
    <p:sldId id="375" r:id="rId29"/>
    <p:sldId id="346" r:id="rId30"/>
    <p:sldId id="294"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00FF"/>
    <a:srgbClr val="A6363A"/>
    <a:srgbClr val="990000"/>
    <a:srgbClr val="FF5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24" y="273"/>
      </p:cViewPr>
      <p:guideLst/>
    </p:cSldViewPr>
  </p:slideViewPr>
  <p:notesTextViewPr>
    <p:cViewPr>
      <p:scale>
        <a:sx n="1" d="1"/>
        <a:sy n="1" d="1"/>
      </p:scale>
      <p:origin x="0" y="0"/>
    </p:cViewPr>
  </p:notesTextViewPr>
  <p:notesViewPr>
    <p:cSldViewPr snapToGrid="0">
      <p:cViewPr varScale="1">
        <p:scale>
          <a:sx n="98" d="100"/>
          <a:sy n="98" d="100"/>
        </p:scale>
        <p:origin x="301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177565-4B8A-4B74-A96E-E18DA8C39488}" type="datetimeFigureOut">
              <a:rPr lang="zh-CN" altLang="en-US" smtClean="0"/>
              <a:t>2025/9/28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8F5307-FEE5-4E24-ADD0-A2FC704A2E88}" type="slidenum">
              <a:rPr lang="zh-CN" altLang="en-US" smtClean="0"/>
              <a:t>‹#›</a:t>
            </a:fld>
            <a:endParaRPr lang="zh-CN" altLang="en-US"/>
          </a:p>
        </p:txBody>
      </p:sp>
    </p:spTree>
    <p:extLst>
      <p:ext uri="{BB962C8B-B14F-4D97-AF65-F5344CB8AC3E}">
        <p14:creationId xmlns:p14="http://schemas.microsoft.com/office/powerpoint/2010/main" val="90345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B9DCCF-E9F9-4F40-B9E3-539DD6AF1E4A}" type="datetimeFigureOut">
              <a:rPr lang="zh-CN" altLang="en-US" smtClean="0"/>
              <a:t>2025/9/28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16A7DB-EB16-468C-96CF-04900AC9F74F}" type="slidenum">
              <a:rPr lang="zh-CN" altLang="en-US" smtClean="0"/>
              <a:t>‹#›</a:t>
            </a:fld>
            <a:endParaRPr lang="zh-CN" altLang="en-US"/>
          </a:p>
        </p:txBody>
      </p:sp>
    </p:spTree>
    <p:extLst>
      <p:ext uri="{BB962C8B-B14F-4D97-AF65-F5344CB8AC3E}">
        <p14:creationId xmlns:p14="http://schemas.microsoft.com/office/powerpoint/2010/main" val="1573371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3BFCAA5-AFE0-419C-A976-F5F96F934A53}" type="datetimeFigureOut">
              <a:rPr lang="zh-CN" altLang="en-US" smtClean="0"/>
              <a:t>2025/9/28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270507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BFCAA5-AFE0-419C-A976-F5F96F934A53}" type="datetimeFigureOut">
              <a:rPr lang="zh-CN" altLang="en-US" smtClean="0"/>
              <a:t>2025/9/28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101809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6778765-80AB-4232-8B24-10519C1517F1}" type="datetimeFigureOut">
              <a:rPr lang="zh-CN" altLang="en-US" smtClean="0"/>
              <a:t>2025/9/28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CBEEDB-AC50-479F-9C8D-98D693D49331}" type="slidenum">
              <a:rPr lang="zh-CN" altLang="en-US" smtClean="0"/>
              <a:t>‹#›</a:t>
            </a:fld>
            <a:endParaRPr lang="zh-CN" altLang="en-US"/>
          </a:p>
        </p:txBody>
      </p:sp>
      <p:sp>
        <p:nvSpPr>
          <p:cNvPr id="7" name="矩形 6"/>
          <p:cNvSpPr/>
          <p:nvPr userDrawn="1"/>
        </p:nvSpPr>
        <p:spPr>
          <a:xfrm>
            <a:off x="-3" y="2096587"/>
            <a:ext cx="12215444" cy="3027970"/>
          </a:xfrm>
          <a:prstGeom prst="rect">
            <a:avLst/>
          </a:prstGeom>
          <a:solidFill>
            <a:srgbClr val="A6363A"/>
          </a:solidFill>
          <a:ln w="12700" cap="flat" cmpd="sng" algn="ctr">
            <a:solidFill>
              <a:srgbClr val="A6363A"/>
            </a:solidFill>
            <a:prstDash val="solid"/>
            <a:miter lim="800000"/>
          </a:ln>
          <a:effectLst/>
        </p:spPr>
        <p:txBody>
          <a:bodyPr rtlCol="0" anchor="ctr"/>
          <a:lstStyle/>
          <a:p>
            <a:pPr algn="ctr">
              <a:defRPr/>
            </a:pPr>
            <a:endParaRPr lang="zh-CN" altLang="en-US" kern="0" dirty="0">
              <a:solidFill>
                <a:srgbClr val="FFFFFF"/>
              </a:solidFill>
              <a:latin typeface="Arial" panose="020B0604020202020204"/>
              <a:ea typeface="微软雅黑" panose="020B0503020204020204" charset="-122"/>
              <a:cs typeface="+mn-ea"/>
              <a:sym typeface="+mn-lt"/>
            </a:endParaRPr>
          </a:p>
        </p:txBody>
      </p:sp>
      <p:cxnSp>
        <p:nvCxnSpPr>
          <p:cNvPr id="9" name="直接连接符 8"/>
          <p:cNvCxnSpPr/>
          <p:nvPr userDrawn="1"/>
        </p:nvCxnSpPr>
        <p:spPr>
          <a:xfrm>
            <a:off x="0" y="5529572"/>
            <a:ext cx="4956323" cy="1"/>
          </a:xfrm>
          <a:prstGeom prst="line">
            <a:avLst/>
          </a:prstGeom>
          <a:noFill/>
          <a:ln w="38100" cap="flat" cmpd="sng" algn="ctr">
            <a:solidFill>
              <a:srgbClr val="961318"/>
            </a:solidFill>
            <a:prstDash val="solid"/>
            <a:miter lim="800000"/>
          </a:ln>
          <a:effectLst/>
        </p:spPr>
      </p:cxnSp>
      <p:cxnSp>
        <p:nvCxnSpPr>
          <p:cNvPr id="10" name="直接连接符 9"/>
          <p:cNvCxnSpPr/>
          <p:nvPr userDrawn="1"/>
        </p:nvCxnSpPr>
        <p:spPr>
          <a:xfrm>
            <a:off x="7235677" y="5529572"/>
            <a:ext cx="4956323" cy="0"/>
          </a:xfrm>
          <a:prstGeom prst="line">
            <a:avLst/>
          </a:prstGeom>
          <a:noFill/>
          <a:ln w="38100" cap="flat" cmpd="sng" algn="ctr">
            <a:solidFill>
              <a:srgbClr val="961318"/>
            </a:solidFill>
            <a:prstDash val="solid"/>
            <a:miter lim="800000"/>
          </a:ln>
          <a:effectLst/>
        </p:spPr>
      </p:cxnSp>
      <p:sp>
        <p:nvSpPr>
          <p:cNvPr id="11" name="文本框 10"/>
          <p:cNvSpPr txBox="1"/>
          <p:nvPr userDrawn="1"/>
        </p:nvSpPr>
        <p:spPr>
          <a:xfrm>
            <a:off x="5108713" y="5326025"/>
            <a:ext cx="2305878" cy="369332"/>
          </a:xfrm>
          <a:prstGeom prst="rect">
            <a:avLst/>
          </a:prstGeom>
          <a:noFill/>
        </p:spPr>
        <p:txBody>
          <a:bodyPr wrap="square" rtlCol="0">
            <a:spAutoFit/>
          </a:bodyPr>
          <a:lstStyle/>
          <a:p>
            <a:r>
              <a:rPr lang="zh-CN" altLang="en-US" dirty="0">
                <a:solidFill>
                  <a:srgbClr val="961318"/>
                </a:solidFill>
                <a:latin typeface="华文行楷" panose="02010800040101010101" pitchFamily="2" charset="-122"/>
                <a:ea typeface="华文行楷" panose="02010800040101010101" pitchFamily="2" charset="-122"/>
              </a:rPr>
              <a:t>厚德博学  经济匡时</a:t>
            </a:r>
          </a:p>
        </p:txBody>
      </p:sp>
      <p:pic>
        <p:nvPicPr>
          <p:cNvPr id="16" name="图片 15"/>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t="30901" b="31268"/>
          <a:stretch>
            <a:fillRect/>
          </a:stretch>
        </p:blipFill>
        <p:spPr>
          <a:xfrm>
            <a:off x="8917725" y="159243"/>
            <a:ext cx="3669642" cy="871141"/>
          </a:xfrm>
          <a:prstGeom prst="rect">
            <a:avLst/>
          </a:prstGeom>
        </p:spPr>
      </p:pic>
    </p:spTree>
    <p:extLst>
      <p:ext uri="{BB962C8B-B14F-4D97-AF65-F5344CB8AC3E}">
        <p14:creationId xmlns:p14="http://schemas.microsoft.com/office/powerpoint/2010/main" val="2154889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1" name="Slide Number Placeholder 1"/>
          <p:cNvSpPr txBox="1">
            <a:spLocks/>
          </p:cNvSpPr>
          <p:nvPr userDrawn="1"/>
        </p:nvSpPr>
        <p:spPr>
          <a:xfrm>
            <a:off x="8610600" y="636451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719C17-3463-4972-8CE0-8505025D1D66}" type="slidenum">
              <a:rPr lang="en-US" smtClean="0">
                <a:solidFill>
                  <a:schemeClr val="bg1"/>
                </a:solidFill>
              </a:rPr>
              <a:pPr/>
              <a:t>‹#›</a:t>
            </a:fld>
            <a:endParaRPr lang="en-US" dirty="0">
              <a:solidFill>
                <a:schemeClr val="bg1"/>
              </a:solidFill>
            </a:endParaRPr>
          </a:p>
        </p:txBody>
      </p:sp>
      <p:sp>
        <p:nvSpPr>
          <p:cNvPr id="2" name="标题 1"/>
          <p:cNvSpPr>
            <a:spLocks noGrp="1"/>
          </p:cNvSpPr>
          <p:nvPr>
            <p:ph type="title"/>
          </p:nvPr>
        </p:nvSpPr>
        <p:spPr>
          <a:xfrm>
            <a:off x="566057" y="-1"/>
            <a:ext cx="11033759" cy="980001"/>
          </a:xfrm>
        </p:spPr>
        <p:txBody>
          <a:bodyPr>
            <a:normAutofit/>
          </a:bodyPr>
          <a:lstStyle>
            <a:lvl1pPr>
              <a:lnSpc>
                <a:spcPct val="100000"/>
              </a:lnSpc>
              <a:defRPr sz="28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553816" y="1210194"/>
            <a:ext cx="11045999" cy="5000082"/>
          </a:xfrm>
        </p:spPr>
        <p:txBody>
          <a:bodyPr>
            <a:noAutofit/>
          </a:bodyPr>
          <a:lstStyle>
            <a:lvl1pPr>
              <a:lnSpc>
                <a:spcPct val="120000"/>
              </a:lnSpc>
              <a:spcBef>
                <a:spcPts val="0"/>
              </a:spcBef>
              <a:defRPr>
                <a:latin typeface="微软雅黑" panose="020B0503020204020204" pitchFamily="34" charset="-122"/>
                <a:ea typeface="微软雅黑" panose="020B0503020204020204" pitchFamily="34" charset="-122"/>
              </a:defRPr>
            </a:lvl1pPr>
            <a:lvl2pPr>
              <a:lnSpc>
                <a:spcPct val="120000"/>
              </a:lnSpc>
              <a:spcBef>
                <a:spcPts val="0"/>
              </a:spcBef>
              <a:defRPr>
                <a:latin typeface="宋体" panose="02010600030101010101" pitchFamily="2" charset="-122"/>
                <a:ea typeface="宋体" panose="02010600030101010101" pitchFamily="2" charset="-122"/>
              </a:defRPr>
            </a:lvl2pPr>
            <a:lvl3pPr>
              <a:lnSpc>
                <a:spcPct val="120000"/>
              </a:lnSpc>
              <a:spcBef>
                <a:spcPts val="0"/>
              </a:spcBef>
              <a:defRPr>
                <a:latin typeface="宋体" panose="02010600030101010101" pitchFamily="2" charset="-122"/>
                <a:ea typeface="宋体" panose="02010600030101010101" pitchFamily="2" charset="-122"/>
              </a:defRPr>
            </a:lvl3pPr>
            <a:lvl4pPr>
              <a:lnSpc>
                <a:spcPct val="120000"/>
              </a:lnSpc>
              <a:spcBef>
                <a:spcPts val="0"/>
              </a:spcBef>
              <a:defRPr>
                <a:latin typeface="宋体" panose="02010600030101010101" pitchFamily="2" charset="-122"/>
                <a:ea typeface="宋体" panose="02010600030101010101" pitchFamily="2" charset="-122"/>
              </a:defRPr>
            </a:lvl4pPr>
            <a:lvl5pPr>
              <a:lnSpc>
                <a:spcPct val="120000"/>
              </a:lnSpc>
              <a:spcBef>
                <a:spcPts val="0"/>
              </a:spcBef>
              <a:defRPr>
                <a:latin typeface="宋体" panose="02010600030101010101" pitchFamily="2" charset="-122"/>
                <a:ea typeface="宋体" panose="02010600030101010101"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Rectangle 5"/>
          <p:cNvSpPr/>
          <p:nvPr userDrawn="1"/>
        </p:nvSpPr>
        <p:spPr>
          <a:xfrm>
            <a:off x="0" y="6486190"/>
            <a:ext cx="12192000" cy="379976"/>
          </a:xfrm>
          <a:prstGeom prst="rect">
            <a:avLst/>
          </a:prstGeom>
          <a:solidFill>
            <a:srgbClr val="A6363A"/>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矩形 5"/>
          <p:cNvSpPr/>
          <p:nvPr userDrawn="1"/>
        </p:nvSpPr>
        <p:spPr>
          <a:xfrm flipV="1">
            <a:off x="-2" y="6440470"/>
            <a:ext cx="12192002" cy="45719"/>
          </a:xfrm>
          <a:prstGeom prst="rect">
            <a:avLst/>
          </a:prstGeom>
          <a:solidFill>
            <a:srgbClr val="CC3300"/>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2"/>
          <p:cNvSpPr/>
          <p:nvPr userDrawn="1"/>
        </p:nvSpPr>
        <p:spPr>
          <a:xfrm>
            <a:off x="401051" y="0"/>
            <a:ext cx="96254" cy="980001"/>
          </a:xfrm>
          <a:prstGeom prst="rect">
            <a:avLst/>
          </a:prstGeom>
          <a:solidFill>
            <a:srgbClr val="A6363A"/>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8"/>
          <p:cNvCxnSpPr/>
          <p:nvPr userDrawn="1"/>
        </p:nvCxnSpPr>
        <p:spPr>
          <a:xfrm>
            <a:off x="649707" y="849111"/>
            <a:ext cx="10711446" cy="0"/>
          </a:xfrm>
          <a:prstGeom prst="line">
            <a:avLst/>
          </a:prstGeom>
          <a:ln w="28575">
            <a:solidFill>
              <a:srgbClr val="A6363A"/>
            </a:solidFill>
          </a:ln>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12"/>
          </p:nvPr>
        </p:nvSpPr>
        <p:spPr>
          <a:xfrm>
            <a:off x="9255035" y="6486189"/>
            <a:ext cx="2743200" cy="365125"/>
          </a:xfrm>
        </p:spPr>
        <p:txBody>
          <a:bodyPr/>
          <a:lstStyle>
            <a:lvl1pPr>
              <a:defRPr baseline="0">
                <a:solidFill>
                  <a:schemeClr val="bg1"/>
                </a:solidFill>
              </a:defRPr>
            </a:lvl1pPr>
          </a:lstStyle>
          <a:p>
            <a:fld id="{DC021C7A-CDCF-40D6-921A-80A5EC9E5188}" type="slidenum">
              <a:rPr lang="zh-CN" altLang="en-US" smtClean="0"/>
              <a:pPr/>
              <a:t>‹#›</a:t>
            </a:fld>
            <a:endParaRPr lang="zh-CN" altLang="en-US" dirty="0"/>
          </a:p>
        </p:txBody>
      </p:sp>
    </p:spTree>
    <p:extLst>
      <p:ext uri="{BB962C8B-B14F-4D97-AF65-F5344CB8AC3E}">
        <p14:creationId xmlns:p14="http://schemas.microsoft.com/office/powerpoint/2010/main" val="23077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Slide Number Placeholder 1"/>
          <p:cNvSpPr txBox="1">
            <a:spLocks/>
          </p:cNvSpPr>
          <p:nvPr userDrawn="1"/>
        </p:nvSpPr>
        <p:spPr>
          <a:xfrm>
            <a:off x="8610600" y="636451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719C17-3463-4972-8CE0-8505025D1D66}" type="slidenum">
              <a:rPr lang="en-US" smtClean="0">
                <a:solidFill>
                  <a:schemeClr val="bg1"/>
                </a:solidFill>
              </a:rPr>
              <a:pPr/>
              <a:t>‹#›</a:t>
            </a:fld>
            <a:endParaRPr lang="en-US" dirty="0">
              <a:solidFill>
                <a:schemeClr val="bg1"/>
              </a:solidFill>
            </a:endParaRPr>
          </a:p>
        </p:txBody>
      </p:sp>
      <p:sp>
        <p:nvSpPr>
          <p:cNvPr id="7" name="Rectangle 5"/>
          <p:cNvSpPr/>
          <p:nvPr userDrawn="1"/>
        </p:nvSpPr>
        <p:spPr>
          <a:xfrm>
            <a:off x="0" y="6486190"/>
            <a:ext cx="12192000" cy="379976"/>
          </a:xfrm>
          <a:prstGeom prst="rect">
            <a:avLst/>
          </a:prstGeom>
          <a:solidFill>
            <a:srgbClr val="A6363A"/>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矩形 5"/>
          <p:cNvSpPr/>
          <p:nvPr userDrawn="1"/>
        </p:nvSpPr>
        <p:spPr>
          <a:xfrm flipV="1">
            <a:off x="-2" y="6440470"/>
            <a:ext cx="12192002" cy="45719"/>
          </a:xfrm>
          <a:prstGeom prst="rect">
            <a:avLst/>
          </a:prstGeom>
          <a:solidFill>
            <a:srgbClr val="CC3300"/>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2"/>
          <p:cNvSpPr/>
          <p:nvPr userDrawn="1"/>
        </p:nvSpPr>
        <p:spPr>
          <a:xfrm>
            <a:off x="401051" y="0"/>
            <a:ext cx="96254" cy="980001"/>
          </a:xfrm>
          <a:prstGeom prst="rect">
            <a:avLst/>
          </a:prstGeom>
          <a:solidFill>
            <a:srgbClr val="A6363A"/>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8"/>
          <p:cNvCxnSpPr/>
          <p:nvPr userDrawn="1"/>
        </p:nvCxnSpPr>
        <p:spPr>
          <a:xfrm>
            <a:off x="649707" y="849111"/>
            <a:ext cx="10711446" cy="0"/>
          </a:xfrm>
          <a:prstGeom prst="line">
            <a:avLst/>
          </a:prstGeom>
          <a:ln w="28575">
            <a:solidFill>
              <a:srgbClr val="A6363A"/>
            </a:solidFill>
          </a:ln>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12"/>
          </p:nvPr>
        </p:nvSpPr>
        <p:spPr>
          <a:xfrm>
            <a:off x="9255035" y="6486189"/>
            <a:ext cx="2743200" cy="365125"/>
          </a:xfrm>
        </p:spPr>
        <p:txBody>
          <a:bodyPr/>
          <a:lstStyle>
            <a:lvl1pPr>
              <a:defRPr baseline="0">
                <a:solidFill>
                  <a:schemeClr val="bg1"/>
                </a:solidFill>
              </a:defRPr>
            </a:lvl1pPr>
          </a:lstStyle>
          <a:p>
            <a:fld id="{DC021C7A-CDCF-40D6-921A-80A5EC9E5188}" type="slidenum">
              <a:rPr lang="zh-CN" altLang="en-US" smtClean="0"/>
              <a:pPr/>
              <a:t>‹#›</a:t>
            </a:fld>
            <a:endParaRPr lang="zh-CN" altLang="en-US" dirty="0"/>
          </a:p>
        </p:txBody>
      </p:sp>
    </p:spTree>
    <p:extLst>
      <p:ext uri="{BB962C8B-B14F-4D97-AF65-F5344CB8AC3E}">
        <p14:creationId xmlns:p14="http://schemas.microsoft.com/office/powerpoint/2010/main" val="2400870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33473" b="33473"/>
          <a:stretch>
            <a:fillRect/>
          </a:stretch>
        </p:blipFill>
        <p:spPr bwMode="auto">
          <a:xfrm>
            <a:off x="0" y="1523661"/>
            <a:ext cx="12215443" cy="3023423"/>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4704" y="1523663"/>
            <a:ext cx="12215444" cy="3027970"/>
          </a:xfrm>
          <a:prstGeom prst="rect">
            <a:avLst/>
          </a:prstGeom>
          <a:solidFill>
            <a:srgbClr val="961318">
              <a:alpha val="85000"/>
            </a:srgbClr>
          </a:solidFill>
          <a:ln w="12700" cap="flat" cmpd="sng" algn="ctr">
            <a:noFill/>
            <a:prstDash val="solid"/>
            <a:miter lim="800000"/>
          </a:ln>
          <a:effectLst/>
        </p:spPr>
        <p:txBody>
          <a:bodyPr rtlCol="0" anchor="ctr"/>
          <a:lstStyle/>
          <a:p>
            <a:pPr algn="ctr">
              <a:defRPr/>
            </a:pPr>
            <a:endParaRPr lang="zh-CN" altLang="en-US" kern="0" dirty="0">
              <a:solidFill>
                <a:srgbClr val="FFFFFF"/>
              </a:solidFill>
              <a:latin typeface="Arial" panose="020B0604020202020204"/>
              <a:ea typeface="微软雅黑" panose="020B0503020204020204" charset="-122"/>
              <a:cs typeface="+mn-ea"/>
              <a:sym typeface="+mn-lt"/>
            </a:endParaRPr>
          </a:p>
        </p:txBody>
      </p:sp>
      <p:cxnSp>
        <p:nvCxnSpPr>
          <p:cNvPr id="11" name="直接连接符 10"/>
          <p:cNvCxnSpPr/>
          <p:nvPr userDrawn="1"/>
        </p:nvCxnSpPr>
        <p:spPr>
          <a:xfrm>
            <a:off x="0" y="5529572"/>
            <a:ext cx="4956323" cy="1"/>
          </a:xfrm>
          <a:prstGeom prst="line">
            <a:avLst/>
          </a:prstGeom>
          <a:noFill/>
          <a:ln w="38100" cap="flat" cmpd="sng" algn="ctr">
            <a:solidFill>
              <a:srgbClr val="961318"/>
            </a:solidFill>
            <a:prstDash val="solid"/>
            <a:miter lim="800000"/>
          </a:ln>
          <a:effectLst/>
        </p:spPr>
      </p:cxnSp>
      <p:cxnSp>
        <p:nvCxnSpPr>
          <p:cNvPr id="12" name="直接连接符 11"/>
          <p:cNvCxnSpPr/>
          <p:nvPr userDrawn="1"/>
        </p:nvCxnSpPr>
        <p:spPr>
          <a:xfrm>
            <a:off x="7235677" y="5529572"/>
            <a:ext cx="4956323" cy="0"/>
          </a:xfrm>
          <a:prstGeom prst="line">
            <a:avLst/>
          </a:prstGeom>
          <a:noFill/>
          <a:ln w="38100" cap="flat" cmpd="sng" algn="ctr">
            <a:solidFill>
              <a:srgbClr val="961318"/>
            </a:solidFill>
            <a:prstDash val="solid"/>
            <a:miter lim="800000"/>
          </a:ln>
          <a:effectLst/>
        </p:spPr>
      </p:cxnSp>
      <p:sp>
        <p:nvSpPr>
          <p:cNvPr id="13" name="Rectangle 9"/>
          <p:cNvSpPr/>
          <p:nvPr userDrawn="1"/>
        </p:nvSpPr>
        <p:spPr>
          <a:xfrm>
            <a:off x="-17582" y="2438208"/>
            <a:ext cx="12215443" cy="1198880"/>
          </a:xfrm>
          <a:prstGeom prst="rect">
            <a:avLst/>
          </a:prstGeom>
        </p:spPr>
        <p:txBody>
          <a:bodyPr wrap="square">
            <a:spAutoFit/>
          </a:bodyPr>
          <a:lstStyle/>
          <a:p>
            <a:pPr algn="ctr"/>
            <a:r>
              <a:rPr lang="zh-CN" altLang="en-US" sz="7200" b="1" dirty="0">
                <a:solidFill>
                  <a:prstClr val="white"/>
                </a:solidFill>
                <a:latin typeface="微软雅黑" panose="020B0503020204020204" charset="-122"/>
                <a:ea typeface="微软雅黑" panose="020B0503020204020204" charset="-122"/>
                <a:cs typeface="阿里巴巴普惠体 B" panose="00020600040101010101" pitchFamily="18" charset="-122"/>
              </a:rPr>
              <a:t>  谢谢！</a:t>
            </a:r>
          </a:p>
        </p:txBody>
      </p:sp>
      <p:sp>
        <p:nvSpPr>
          <p:cNvPr id="15" name="文本框 14"/>
          <p:cNvSpPr txBox="1"/>
          <p:nvPr userDrawn="1">
            <p:custDataLst>
              <p:tags r:id="rId1"/>
            </p:custDataLst>
          </p:nvPr>
        </p:nvSpPr>
        <p:spPr>
          <a:xfrm>
            <a:off x="5059183" y="5345075"/>
            <a:ext cx="2305878" cy="369332"/>
          </a:xfrm>
          <a:prstGeom prst="rect">
            <a:avLst/>
          </a:prstGeom>
          <a:noFill/>
        </p:spPr>
        <p:txBody>
          <a:bodyPr wrap="square" rtlCol="0">
            <a:spAutoFit/>
          </a:bodyPr>
          <a:lstStyle/>
          <a:p>
            <a:r>
              <a:rPr lang="zh-CN" altLang="en-US" dirty="0">
                <a:solidFill>
                  <a:srgbClr val="961318"/>
                </a:solidFill>
                <a:latin typeface="华文行楷" panose="02010800040101010101" pitchFamily="2" charset="-122"/>
                <a:ea typeface="华文行楷" panose="02010800040101010101" pitchFamily="2" charset="-122"/>
              </a:rPr>
              <a:t>厚德博学  经济匡时</a:t>
            </a:r>
          </a:p>
        </p:txBody>
      </p:sp>
    </p:spTree>
    <p:extLst>
      <p:ext uri="{BB962C8B-B14F-4D97-AF65-F5344CB8AC3E}">
        <p14:creationId xmlns:p14="http://schemas.microsoft.com/office/powerpoint/2010/main" val="314451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3BFCAA5-AFE0-419C-A976-F5F96F934A53}" type="datetimeFigureOut">
              <a:rPr lang="zh-CN" altLang="en-US" smtClean="0"/>
              <a:t>2025/9/28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365464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3BFCAA5-AFE0-419C-A976-F5F96F934A53}" type="datetimeFigureOut">
              <a:rPr lang="zh-CN" altLang="en-US" smtClean="0"/>
              <a:t>2025/9/28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159758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3BFCAA5-AFE0-419C-A976-F5F96F934A53}" type="datetimeFigureOut">
              <a:rPr lang="zh-CN" altLang="en-US" smtClean="0"/>
              <a:t>2025/9/28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53242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3BFCAA5-AFE0-419C-A976-F5F96F934A53}" type="datetimeFigureOut">
              <a:rPr lang="zh-CN" altLang="en-US" smtClean="0"/>
              <a:t>2025/9/28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269363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BFCAA5-AFE0-419C-A976-F5F96F934A53}" type="datetimeFigureOut">
              <a:rPr lang="zh-CN" altLang="en-US" smtClean="0"/>
              <a:t>2025/9/28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205193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3BFCAA5-AFE0-419C-A976-F5F96F934A53}" type="datetimeFigureOut">
              <a:rPr lang="zh-CN" altLang="en-US" smtClean="0"/>
              <a:t>2025/9/28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233312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3BFCAA5-AFE0-419C-A976-F5F96F934A53}" type="datetimeFigureOut">
              <a:rPr lang="zh-CN" altLang="en-US" smtClean="0"/>
              <a:t>2025/9/28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339277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BFCAA5-AFE0-419C-A976-F5F96F934A53}" type="datetimeFigureOut">
              <a:rPr lang="zh-CN" altLang="en-US" smtClean="0"/>
              <a:t>2025/9/28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386573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FCAA5-AFE0-419C-A976-F5F96F934A53}" type="datetimeFigureOut">
              <a:rPr lang="zh-CN" altLang="en-US" smtClean="0"/>
              <a:t>2025/9/28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165082289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50" r:id="rId12"/>
    <p:sldLayoutId id="2147483662" r:id="rId13"/>
    <p:sldLayoutId id="214748366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1894332" y="1039661"/>
            <a:ext cx="8403336" cy="646331"/>
          </a:xfrm>
          <a:prstGeom prst="rect">
            <a:avLst/>
          </a:prstGeom>
        </p:spPr>
        <p:txBody>
          <a:bodyPr wrap="square">
            <a:spAutoFit/>
          </a:bodyPr>
          <a:lstStyle/>
          <a:p>
            <a:pPr algn="ctr"/>
            <a:r>
              <a:rPr lang="en-US" altLang="zh-CN" sz="3600" dirty="0">
                <a:latin typeface="Times New Roman" panose="02020603050405020304" pitchFamily="18" charset="0"/>
                <a:ea typeface="隶书" panose="02010509060101010101" pitchFamily="49" charset="-122"/>
                <a:cs typeface="Times New Roman" panose="02020603050405020304" pitchFamily="18" charset="0"/>
              </a:rPr>
              <a:t>《</a:t>
            </a:r>
            <a:r>
              <a:rPr lang="en-US" altLang="zh-CN" sz="3600" dirty="0" err="1">
                <a:latin typeface="Times New Roman" panose="02020603050405020304" pitchFamily="18" charset="0"/>
                <a:ea typeface="隶书" panose="02010509060101010101" pitchFamily="49" charset="-122"/>
                <a:cs typeface="Times New Roman" panose="02020603050405020304" pitchFamily="18" charset="0"/>
              </a:rPr>
              <a:t>SAS&amp;Stata</a:t>
            </a:r>
            <a:r>
              <a:rPr lang="zh-CN" altLang="en-US" sz="3600" dirty="0">
                <a:latin typeface="隶书" panose="02010509060101010101" pitchFamily="49" charset="-122"/>
                <a:ea typeface="隶书" panose="02010509060101010101" pitchFamily="49" charset="-122"/>
              </a:rPr>
              <a:t>在会计与金融研究中的运用</a:t>
            </a:r>
            <a:r>
              <a:rPr lang="en-US" altLang="zh-CN" sz="3600" dirty="0">
                <a:latin typeface="隶书" panose="02010509060101010101" pitchFamily="49" charset="-122"/>
                <a:ea typeface="隶书" panose="02010509060101010101" pitchFamily="49" charset="-122"/>
              </a:rPr>
              <a:t>》</a:t>
            </a:r>
            <a:endParaRPr lang="en-US" altLang="zh-CN" sz="3600" baseline="30000" dirty="0">
              <a:latin typeface="隶书" panose="02010509060101010101" pitchFamily="49" charset="-122"/>
              <a:ea typeface="隶书" panose="02010509060101010101" pitchFamily="49" charset="-122"/>
              <a:cs typeface="Times New Roman" panose="02020603050405020304" pitchFamily="18" charset="0"/>
            </a:endParaRPr>
          </a:p>
        </p:txBody>
      </p:sp>
      <p:sp>
        <p:nvSpPr>
          <p:cNvPr id="3" name="矩形 2"/>
          <p:cNvSpPr/>
          <p:nvPr/>
        </p:nvSpPr>
        <p:spPr>
          <a:xfrm>
            <a:off x="2289976" y="3256450"/>
            <a:ext cx="7731651" cy="1323439"/>
          </a:xfrm>
          <a:prstGeom prst="rect">
            <a:avLst/>
          </a:prstGeom>
        </p:spPr>
        <p:txBody>
          <a:bodyPr wrap="square">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L2.1 </a:t>
            </a:r>
            <a:r>
              <a:rPr lang="zh-CN" altLang="en-US" sz="4000" dirty="0">
                <a:solidFill>
                  <a:schemeClr val="bg1"/>
                </a:solidFill>
                <a:latin typeface="微软雅黑" panose="020B0503020204020204" pitchFamily="34" charset="-122"/>
                <a:ea typeface="微软雅黑" panose="020B0503020204020204" pitchFamily="34" charset="-122"/>
              </a:rPr>
              <a:t>中国上市公司基本特征与发展情况分析</a:t>
            </a:r>
          </a:p>
        </p:txBody>
      </p:sp>
      <p:sp>
        <p:nvSpPr>
          <p:cNvPr id="4" name="矩形 3">
            <a:extLst>
              <a:ext uri="{FF2B5EF4-FFF2-40B4-BE49-F238E27FC236}">
                <a16:creationId xmlns:a16="http://schemas.microsoft.com/office/drawing/2014/main" id="{1B05E5F9-8D77-485A-B106-D484173399D4}"/>
              </a:ext>
            </a:extLst>
          </p:cNvPr>
          <p:cNvSpPr/>
          <p:nvPr/>
        </p:nvSpPr>
        <p:spPr>
          <a:xfrm>
            <a:off x="2935104" y="2295886"/>
            <a:ext cx="6035627" cy="523220"/>
          </a:xfrm>
          <a:prstGeom prst="rect">
            <a:avLst/>
          </a:prstGeom>
        </p:spPr>
        <p:txBody>
          <a:bodyPr wrap="non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专题二 实证研究过程介绍与计量实现</a:t>
            </a:r>
          </a:p>
        </p:txBody>
      </p:sp>
    </p:spTree>
    <p:extLst>
      <p:ext uri="{BB962C8B-B14F-4D97-AF65-F5344CB8AC3E}">
        <p14:creationId xmlns:p14="http://schemas.microsoft.com/office/powerpoint/2010/main" val="268328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8F3C-8956-45DB-9CDF-04A9BD3F83CC}"/>
              </a:ext>
            </a:extLst>
          </p:cNvPr>
          <p:cNvSpPr txBox="1">
            <a:spLocks/>
          </p:cNvSpPr>
          <p:nvPr/>
        </p:nvSpPr>
        <p:spPr>
          <a:xfrm>
            <a:off x="593558" y="-16188"/>
            <a:ext cx="9313921" cy="996043"/>
          </a:xfrm>
          <a:prstGeom prst="rect">
            <a:avLst/>
          </a:prstGeom>
        </p:spPr>
        <p:txBody>
          <a:bodyPr vert="horz" lIns="91440" tIns="45720" rIns="91440" bIns="45720" rtlCol="0" anchor="ctr">
            <a:noAutofit/>
          </a:bodyPr>
          <a:lstStyle>
            <a:defPPr>
              <a:defRPr lang="zh-CN"/>
            </a:defPPr>
            <a:lvl1pPr>
              <a:lnSpc>
                <a:spcPct val="90000"/>
              </a:lnSpc>
              <a:spcBef>
                <a:spcPct val="0"/>
              </a:spcBef>
              <a:buNone/>
              <a:defRPr sz="3200">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t>3. </a:t>
            </a:r>
            <a:r>
              <a:rPr lang="zh-CN" altLang="en-US" dirty="0"/>
              <a:t>中国</a:t>
            </a:r>
            <a:r>
              <a:rPr lang="en-US" altLang="zh-CN" dirty="0"/>
              <a:t>A</a:t>
            </a:r>
            <a:r>
              <a:rPr lang="zh-CN" altLang="en-US" dirty="0"/>
              <a:t>股市场上市规模</a:t>
            </a:r>
            <a:r>
              <a:rPr lang="en-US" altLang="zh-CN" dirty="0"/>
              <a:t>—</a:t>
            </a:r>
            <a:r>
              <a:rPr lang="zh-CN" altLang="en-US" dirty="0"/>
              <a:t>平均总资产</a:t>
            </a:r>
            <a:endParaRPr lang="en-US" dirty="0"/>
          </a:p>
        </p:txBody>
      </p:sp>
      <p:pic>
        <p:nvPicPr>
          <p:cNvPr id="3" name="图片 2">
            <a:extLst>
              <a:ext uri="{FF2B5EF4-FFF2-40B4-BE49-F238E27FC236}">
                <a16:creationId xmlns:a16="http://schemas.microsoft.com/office/drawing/2014/main" id="{D217B476-E9B5-43BC-8A01-0D79215D0E1D}"/>
              </a:ext>
            </a:extLst>
          </p:cNvPr>
          <p:cNvPicPr>
            <a:picLocks noChangeAspect="1"/>
          </p:cNvPicPr>
          <p:nvPr/>
        </p:nvPicPr>
        <p:blipFill>
          <a:blip r:embed="rId2"/>
          <a:stretch>
            <a:fillRect/>
          </a:stretch>
        </p:blipFill>
        <p:spPr>
          <a:xfrm>
            <a:off x="7883472" y="372762"/>
            <a:ext cx="3356910" cy="6082401"/>
          </a:xfrm>
          <a:prstGeom prst="rect">
            <a:avLst/>
          </a:prstGeom>
          <a:ln>
            <a:solidFill>
              <a:schemeClr val="accent1"/>
            </a:solidFill>
          </a:ln>
        </p:spPr>
      </p:pic>
      <p:pic>
        <p:nvPicPr>
          <p:cNvPr id="4" name="图片 3">
            <a:extLst>
              <a:ext uri="{FF2B5EF4-FFF2-40B4-BE49-F238E27FC236}">
                <a16:creationId xmlns:a16="http://schemas.microsoft.com/office/drawing/2014/main" id="{F439D98B-8AB5-48FE-96AE-524AD0EC6F21}"/>
              </a:ext>
            </a:extLst>
          </p:cNvPr>
          <p:cNvPicPr>
            <a:picLocks noChangeAspect="1"/>
          </p:cNvPicPr>
          <p:nvPr/>
        </p:nvPicPr>
        <p:blipFill>
          <a:blip r:embed="rId3"/>
          <a:stretch>
            <a:fillRect/>
          </a:stretch>
        </p:blipFill>
        <p:spPr>
          <a:xfrm>
            <a:off x="988422" y="2629699"/>
            <a:ext cx="5017008" cy="3663696"/>
          </a:xfrm>
          <a:prstGeom prst="rect">
            <a:avLst/>
          </a:prstGeom>
        </p:spPr>
      </p:pic>
      <p:sp>
        <p:nvSpPr>
          <p:cNvPr id="5" name="矩形 4">
            <a:extLst>
              <a:ext uri="{FF2B5EF4-FFF2-40B4-BE49-F238E27FC236}">
                <a16:creationId xmlns:a16="http://schemas.microsoft.com/office/drawing/2014/main" id="{5B92763A-5588-4891-99C1-EC5955DCCA62}"/>
              </a:ext>
            </a:extLst>
          </p:cNvPr>
          <p:cNvSpPr/>
          <p:nvPr/>
        </p:nvSpPr>
        <p:spPr>
          <a:xfrm>
            <a:off x="915557" y="1338661"/>
            <a:ext cx="6096000" cy="646331"/>
          </a:xfrm>
          <a:prstGeom prst="rect">
            <a:avLst/>
          </a:prstGeom>
        </p:spPr>
        <p:txBody>
          <a:bodyPr>
            <a:spAutoFit/>
          </a:bodyPr>
          <a:lstStyle/>
          <a:p>
            <a:r>
              <a:rPr lang="zh-CN" altLang="en-US" dirty="0"/>
              <a:t>  gen AT_y = AT/100000000</a:t>
            </a:r>
          </a:p>
          <a:p>
            <a:r>
              <a:rPr lang="zh-CN" altLang="en-US" dirty="0"/>
              <a:t>  tabstat AT_y,s(mean) by(Year) f(%10.2f)</a:t>
            </a:r>
          </a:p>
        </p:txBody>
      </p:sp>
    </p:spTree>
    <p:extLst>
      <p:ext uri="{BB962C8B-B14F-4D97-AF65-F5344CB8AC3E}">
        <p14:creationId xmlns:p14="http://schemas.microsoft.com/office/powerpoint/2010/main" val="38576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A2EB-B963-4579-8559-C3C3DE63D56E}"/>
              </a:ext>
            </a:extLst>
          </p:cNvPr>
          <p:cNvSpPr txBox="1">
            <a:spLocks/>
          </p:cNvSpPr>
          <p:nvPr/>
        </p:nvSpPr>
        <p:spPr>
          <a:xfrm>
            <a:off x="593558" y="-16188"/>
            <a:ext cx="10332747"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统计语句</a:t>
            </a:r>
            <a:r>
              <a:rPr lang="en-US" altLang="zh-CN" sz="32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3200" dirty="0" err="1">
                <a:latin typeface="微软雅黑" panose="020B0503020204020204" pitchFamily="34" charset="-122"/>
                <a:ea typeface="微软雅黑" panose="020B0503020204020204" pitchFamily="34" charset="-122"/>
                <a:cs typeface="Times New Roman" panose="02020603050405020304" pitchFamily="18" charset="0"/>
              </a:rPr>
              <a:t>tabstat</a:t>
            </a:r>
            <a:endParaRPr lang="zh-CN" altLang="en-US" sz="3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E7A743CD-D1CB-4CBE-9FCF-8E31BCCFF700}"/>
              </a:ext>
            </a:extLst>
          </p:cNvPr>
          <p:cNvSpPr txBox="1"/>
          <p:nvPr/>
        </p:nvSpPr>
        <p:spPr>
          <a:xfrm>
            <a:off x="898902" y="1416946"/>
            <a:ext cx="10213383" cy="4661917"/>
          </a:xfrm>
          <a:prstGeom prst="rect">
            <a:avLst/>
          </a:prstGeom>
          <a:noFill/>
        </p:spPr>
        <p:txBody>
          <a:bodyPr wrap="square" rtlCol="0">
            <a:spAutoFit/>
          </a:bodyPr>
          <a:lstStyle/>
          <a:p>
            <a:pPr>
              <a:lnSpc>
                <a:spcPct val="150000"/>
              </a:lnSpc>
            </a:pPr>
            <a:r>
              <a:rPr lang="en-US" altLang="zh-CN" sz="2000" b="1" dirty="0" err="1">
                <a:solidFill>
                  <a:srgbClr val="0000FF"/>
                </a:solidFill>
                <a:latin typeface="Adobe Devanagari" panose="02040503050201020203" pitchFamily="18" charset="0"/>
                <a:ea typeface="+mj-ea"/>
                <a:cs typeface="Adobe Devanagari" panose="02040503050201020203" pitchFamily="18" charset="0"/>
              </a:rPr>
              <a:t>tabstat</a:t>
            </a:r>
            <a:r>
              <a:rPr lang="en-US" altLang="zh-CN" sz="2000" b="1" dirty="0">
                <a:latin typeface="Adobe Devanagari" panose="02040503050201020203" pitchFamily="18" charset="0"/>
                <a:ea typeface="+mj-ea"/>
                <a:cs typeface="Adobe Devanagari" panose="02040503050201020203" pitchFamily="18" charset="0"/>
              </a:rPr>
              <a:t> </a:t>
            </a:r>
            <a:r>
              <a:rPr lang="zh-CN" altLang="en-US" sz="2000" b="1" i="1" dirty="0">
                <a:latin typeface="Adobe Devanagari" panose="02040503050201020203" pitchFamily="18" charset="0"/>
                <a:ea typeface="+mj-ea"/>
                <a:cs typeface="Adobe Devanagari" panose="02040503050201020203" pitchFamily="18" charset="0"/>
              </a:rPr>
              <a:t>变量</a:t>
            </a:r>
            <a:r>
              <a:rPr lang="en-US" altLang="zh-CN" sz="2000" b="1" i="1" dirty="0">
                <a:latin typeface="Adobe Devanagari" panose="02040503050201020203" pitchFamily="18" charset="0"/>
                <a:ea typeface="+mj-ea"/>
                <a:cs typeface="Adobe Devanagari" panose="02040503050201020203" pitchFamily="18" charset="0"/>
              </a:rPr>
              <a:t>, </a:t>
            </a:r>
            <a:r>
              <a:rPr lang="en-US" altLang="zh-CN" sz="2000" b="1" dirty="0">
                <a:latin typeface="Adobe Devanagari" panose="02040503050201020203" pitchFamily="18" charset="0"/>
                <a:ea typeface="+mj-ea"/>
                <a:cs typeface="Adobe Devanagari" panose="02040503050201020203" pitchFamily="18" charset="0"/>
              </a:rPr>
              <a:t>s(</a:t>
            </a:r>
            <a:r>
              <a:rPr lang="zh-CN" altLang="en-US" sz="2000" b="1" dirty="0">
                <a:latin typeface="Adobe Devanagari" panose="02040503050201020203" pitchFamily="18" charset="0"/>
                <a:ea typeface="+mj-ea"/>
                <a:cs typeface="Adobe Devanagari" panose="02040503050201020203" pitchFamily="18" charset="0"/>
              </a:rPr>
              <a:t>统计量</a:t>
            </a:r>
            <a:r>
              <a:rPr lang="en-US" altLang="zh-CN" sz="2000" b="1" dirty="0">
                <a:latin typeface="Adobe Devanagari" panose="02040503050201020203" pitchFamily="18" charset="0"/>
                <a:ea typeface="+mj-ea"/>
                <a:cs typeface="Adobe Devanagari" panose="02040503050201020203" pitchFamily="18" charset="0"/>
              </a:rPr>
              <a:t>)</a:t>
            </a:r>
          </a:p>
          <a:p>
            <a:pPr>
              <a:lnSpc>
                <a:spcPct val="150000"/>
              </a:lnSpc>
            </a:pPr>
            <a:endParaRPr lang="en-US" altLang="zh-CN" sz="2000" b="1" dirty="0">
              <a:latin typeface="Adobe Devanagari" panose="02040503050201020203" pitchFamily="18" charset="0"/>
              <a:ea typeface="+mj-ea"/>
              <a:cs typeface="Adobe Devanagari" panose="02040503050201020203" pitchFamily="18" charset="0"/>
            </a:endParaRPr>
          </a:p>
          <a:p>
            <a:pPr>
              <a:lnSpc>
                <a:spcPct val="150000"/>
              </a:lnSpc>
            </a:pPr>
            <a:r>
              <a:rPr lang="zh-CN" altLang="en-US" sz="2000" dirty="0">
                <a:latin typeface="Adobe Devanagari" panose="02040503050201020203" pitchFamily="18" charset="0"/>
                <a:cs typeface="Adobe Devanagari" panose="02040503050201020203" pitchFamily="18" charset="0"/>
              </a:rPr>
              <a:t>      显示变量的某个或某些统计量。</a:t>
            </a:r>
            <a:endParaRPr lang="en-US" altLang="zh-CN" sz="2000" dirty="0">
              <a:latin typeface="Adobe Devanagari" panose="02040503050201020203" pitchFamily="18" charset="0"/>
              <a:cs typeface="Adobe Devanagari" panose="02040503050201020203" pitchFamily="18" charset="0"/>
            </a:endParaRPr>
          </a:p>
          <a:p>
            <a:pPr>
              <a:lnSpc>
                <a:spcPct val="150000"/>
              </a:lnSpc>
            </a:pPr>
            <a:endParaRPr lang="en-US" altLang="zh-CN" sz="2000" dirty="0">
              <a:latin typeface="Adobe Devanagari" panose="02040503050201020203" pitchFamily="18" charset="0"/>
              <a:ea typeface="+mj-ea"/>
              <a:cs typeface="Adobe Devanagari" panose="02040503050201020203" pitchFamily="18" charset="0"/>
            </a:endParaRPr>
          </a:p>
          <a:p>
            <a:pPr>
              <a:lnSpc>
                <a:spcPct val="150000"/>
              </a:lnSpc>
            </a:pPr>
            <a:r>
              <a:rPr lang="en-US" altLang="zh-CN" sz="2000" b="1" dirty="0" err="1">
                <a:solidFill>
                  <a:srgbClr val="0000FF"/>
                </a:solidFill>
                <a:latin typeface="Adobe Devanagari" panose="02040503050201020203" pitchFamily="18" charset="0"/>
                <a:cs typeface="Adobe Devanagari" panose="02040503050201020203" pitchFamily="18" charset="0"/>
              </a:rPr>
              <a:t>tabstat</a:t>
            </a:r>
            <a:r>
              <a:rPr lang="en-US" altLang="zh-CN" sz="2000" b="1" dirty="0">
                <a:latin typeface="Adobe Devanagari" panose="02040503050201020203" pitchFamily="18" charset="0"/>
                <a:cs typeface="Adobe Devanagari" panose="02040503050201020203" pitchFamily="18" charset="0"/>
              </a:rPr>
              <a:t> </a:t>
            </a:r>
            <a:r>
              <a:rPr lang="zh-CN" altLang="en-US" sz="2000" i="1" dirty="0">
                <a:latin typeface="Adobe Devanagari" panose="02040503050201020203" pitchFamily="18" charset="0"/>
                <a:cs typeface="Adobe Devanagari" panose="02040503050201020203" pitchFamily="18" charset="0"/>
              </a:rPr>
              <a:t>变量</a:t>
            </a:r>
            <a:r>
              <a:rPr lang="en-US" altLang="zh-CN" sz="2000" i="1" dirty="0">
                <a:latin typeface="Adobe Devanagari" panose="02040503050201020203" pitchFamily="18" charset="0"/>
                <a:cs typeface="Adobe Devanagari" panose="02040503050201020203" pitchFamily="18" charset="0"/>
              </a:rPr>
              <a:t>, </a:t>
            </a:r>
            <a:r>
              <a:rPr lang="en-US" altLang="zh-CN" sz="2000" dirty="0">
                <a:latin typeface="Adobe Devanagari" panose="02040503050201020203" pitchFamily="18" charset="0"/>
                <a:cs typeface="Adobe Devanagari" panose="02040503050201020203" pitchFamily="18" charset="0"/>
              </a:rPr>
              <a:t>s(</a:t>
            </a:r>
            <a:r>
              <a:rPr lang="zh-CN" altLang="en-US" sz="2000" dirty="0">
                <a:latin typeface="Adobe Devanagari" panose="02040503050201020203" pitchFamily="18" charset="0"/>
                <a:cs typeface="Adobe Devanagari" panose="02040503050201020203" pitchFamily="18" charset="0"/>
              </a:rPr>
              <a:t>统计量</a:t>
            </a:r>
            <a:r>
              <a:rPr lang="en-US" altLang="zh-CN" sz="2000" dirty="0">
                <a:latin typeface="Adobe Devanagari" panose="02040503050201020203" pitchFamily="18" charset="0"/>
                <a:cs typeface="Adobe Devanagari" panose="02040503050201020203" pitchFamily="18" charset="0"/>
              </a:rPr>
              <a:t>) by(</a:t>
            </a:r>
            <a:r>
              <a:rPr lang="zh-CN" altLang="en-US" sz="2000" dirty="0">
                <a:latin typeface="Adobe Devanagari" panose="02040503050201020203" pitchFamily="18" charset="0"/>
                <a:cs typeface="Adobe Devanagari" panose="02040503050201020203" pitchFamily="18" charset="0"/>
              </a:rPr>
              <a:t>分组变量</a:t>
            </a:r>
            <a:r>
              <a:rPr lang="en-US" altLang="zh-CN" sz="2000" dirty="0">
                <a:latin typeface="Adobe Devanagari" panose="02040503050201020203" pitchFamily="18" charset="0"/>
                <a:cs typeface="Adobe Devanagari" panose="02040503050201020203" pitchFamily="18" charset="0"/>
              </a:rPr>
              <a:t>)</a:t>
            </a:r>
          </a:p>
          <a:p>
            <a:pPr>
              <a:lnSpc>
                <a:spcPct val="150000"/>
              </a:lnSpc>
            </a:pPr>
            <a:endParaRPr lang="en-US" altLang="zh-CN" sz="2000" b="1" dirty="0">
              <a:latin typeface="Adobe Devanagari" panose="02040503050201020203" pitchFamily="18" charset="0"/>
              <a:ea typeface="+mj-ea"/>
              <a:cs typeface="Adobe Devanagari" panose="02040503050201020203" pitchFamily="18" charset="0"/>
            </a:endParaRPr>
          </a:p>
          <a:p>
            <a:pPr>
              <a:lnSpc>
                <a:spcPct val="150000"/>
              </a:lnSpc>
            </a:pPr>
            <a:r>
              <a:rPr lang="en-US" altLang="zh-CN" sz="2000" b="1" dirty="0">
                <a:latin typeface="Adobe Devanagari" panose="02040503050201020203" pitchFamily="18" charset="0"/>
                <a:ea typeface="+mj-ea"/>
                <a:cs typeface="Adobe Devanagari" panose="02040503050201020203" pitchFamily="18" charset="0"/>
              </a:rPr>
              <a:t>       </a:t>
            </a:r>
            <a:r>
              <a:rPr lang="zh-CN" altLang="en-US" sz="2000" b="1" dirty="0">
                <a:latin typeface="Adobe Devanagari" panose="02040503050201020203" pitchFamily="18" charset="0"/>
                <a:ea typeface="+mj-ea"/>
                <a:cs typeface="Adobe Devanagari" panose="02040503050201020203" pitchFamily="18" charset="0"/>
              </a:rPr>
              <a:t>分组统计变量的统计量。</a:t>
            </a:r>
            <a:endParaRPr lang="en-US" altLang="zh-CN" sz="2000" b="1" dirty="0">
              <a:latin typeface="Adobe Devanagari" panose="02040503050201020203" pitchFamily="18" charset="0"/>
              <a:ea typeface="+mj-ea"/>
              <a:cs typeface="Adobe Devanagari" panose="02040503050201020203" pitchFamily="18" charset="0"/>
            </a:endParaRPr>
          </a:p>
          <a:p>
            <a:pPr>
              <a:lnSpc>
                <a:spcPct val="150000"/>
              </a:lnSpc>
            </a:pPr>
            <a:endParaRPr lang="en-US" altLang="zh-CN" sz="2000" b="1" dirty="0">
              <a:latin typeface="Adobe Devanagari" panose="02040503050201020203" pitchFamily="18" charset="0"/>
              <a:ea typeface="+mj-ea"/>
              <a:cs typeface="Adobe Devanagari" panose="02040503050201020203" pitchFamily="18" charset="0"/>
            </a:endParaRPr>
          </a:p>
          <a:p>
            <a:pPr>
              <a:lnSpc>
                <a:spcPct val="150000"/>
              </a:lnSpc>
            </a:pPr>
            <a:r>
              <a:rPr lang="en-US" altLang="zh-CN" sz="2000" b="1" dirty="0" err="1">
                <a:solidFill>
                  <a:srgbClr val="0000FF"/>
                </a:solidFill>
                <a:latin typeface="Adobe Devanagari" panose="02040503050201020203" pitchFamily="18" charset="0"/>
                <a:cs typeface="Adobe Devanagari" panose="02040503050201020203" pitchFamily="18" charset="0"/>
              </a:rPr>
              <a:t>tabstat</a:t>
            </a:r>
            <a:r>
              <a:rPr lang="en-US" altLang="zh-CN" sz="2000" b="1" dirty="0">
                <a:latin typeface="Adobe Devanagari" panose="02040503050201020203" pitchFamily="18" charset="0"/>
                <a:cs typeface="Adobe Devanagari" panose="02040503050201020203" pitchFamily="18" charset="0"/>
              </a:rPr>
              <a:t> </a:t>
            </a:r>
            <a:r>
              <a:rPr lang="zh-CN" altLang="en-US" sz="2000" b="1" i="1" dirty="0">
                <a:latin typeface="Adobe Devanagari" panose="02040503050201020203" pitchFamily="18" charset="0"/>
                <a:cs typeface="Adobe Devanagari" panose="02040503050201020203" pitchFamily="18" charset="0"/>
              </a:rPr>
              <a:t>绩点</a:t>
            </a:r>
            <a:r>
              <a:rPr lang="en-US" altLang="zh-CN" sz="2000" b="1" i="1" dirty="0">
                <a:latin typeface="Adobe Devanagari" panose="02040503050201020203" pitchFamily="18" charset="0"/>
                <a:cs typeface="Adobe Devanagari" panose="02040503050201020203" pitchFamily="18" charset="0"/>
              </a:rPr>
              <a:t>, </a:t>
            </a:r>
            <a:r>
              <a:rPr lang="en-US" altLang="zh-CN" sz="2000" b="1" dirty="0">
                <a:latin typeface="Adobe Devanagari" panose="02040503050201020203" pitchFamily="18" charset="0"/>
                <a:cs typeface="Adobe Devanagari" panose="02040503050201020203" pitchFamily="18" charset="0"/>
              </a:rPr>
              <a:t>s(mean) </a:t>
            </a:r>
          </a:p>
          <a:p>
            <a:pPr>
              <a:lnSpc>
                <a:spcPct val="150000"/>
              </a:lnSpc>
            </a:pPr>
            <a:r>
              <a:rPr lang="en-US" altLang="zh-CN" sz="2000" b="1" dirty="0" err="1">
                <a:solidFill>
                  <a:srgbClr val="0000FF"/>
                </a:solidFill>
                <a:latin typeface="Adobe Devanagari" panose="02040503050201020203" pitchFamily="18" charset="0"/>
                <a:cs typeface="Adobe Devanagari" panose="02040503050201020203" pitchFamily="18" charset="0"/>
              </a:rPr>
              <a:t>tabstat</a:t>
            </a:r>
            <a:r>
              <a:rPr lang="en-US" altLang="zh-CN" sz="2000" b="1" dirty="0">
                <a:latin typeface="Adobe Devanagari" panose="02040503050201020203" pitchFamily="18" charset="0"/>
                <a:cs typeface="Adobe Devanagari" panose="02040503050201020203" pitchFamily="18" charset="0"/>
              </a:rPr>
              <a:t> </a:t>
            </a:r>
            <a:r>
              <a:rPr lang="zh-CN" altLang="en-US" sz="2000" b="1" i="1" dirty="0">
                <a:latin typeface="Adobe Devanagari" panose="02040503050201020203" pitchFamily="18" charset="0"/>
                <a:cs typeface="Adobe Devanagari" panose="02040503050201020203" pitchFamily="18" charset="0"/>
              </a:rPr>
              <a:t>绩点</a:t>
            </a:r>
            <a:r>
              <a:rPr lang="en-US" altLang="zh-CN" sz="2000" b="1" i="1" dirty="0">
                <a:latin typeface="Adobe Devanagari" panose="02040503050201020203" pitchFamily="18" charset="0"/>
                <a:cs typeface="Adobe Devanagari" panose="02040503050201020203" pitchFamily="18" charset="0"/>
              </a:rPr>
              <a:t>, </a:t>
            </a:r>
            <a:r>
              <a:rPr lang="en-US" altLang="zh-CN" sz="2000" b="1" dirty="0">
                <a:latin typeface="Adobe Devanagari" panose="02040503050201020203" pitchFamily="18" charset="0"/>
                <a:cs typeface="Adobe Devanagari" panose="02040503050201020203" pitchFamily="18" charset="0"/>
              </a:rPr>
              <a:t>s(mean) by(Year)</a:t>
            </a:r>
            <a:endParaRPr lang="en-US" altLang="zh-CN" sz="2000" b="1" dirty="0">
              <a:latin typeface="Adobe Devanagari" panose="02040503050201020203" pitchFamily="18" charset="0"/>
              <a:ea typeface="+mj-ea"/>
              <a:cs typeface="Adobe Devanagari" panose="02040503050201020203" pitchFamily="18" charset="0"/>
            </a:endParaRPr>
          </a:p>
        </p:txBody>
      </p:sp>
      <p:sp>
        <p:nvSpPr>
          <p:cNvPr id="4" name="圆角矩形标注 16">
            <a:extLst>
              <a:ext uri="{FF2B5EF4-FFF2-40B4-BE49-F238E27FC236}">
                <a16:creationId xmlns:a16="http://schemas.microsoft.com/office/drawing/2014/main" id="{1DA83173-3411-4DE8-B06D-08E8BD571D18}"/>
              </a:ext>
            </a:extLst>
          </p:cNvPr>
          <p:cNvSpPr/>
          <p:nvPr/>
        </p:nvSpPr>
        <p:spPr>
          <a:xfrm>
            <a:off x="6005430" y="1313353"/>
            <a:ext cx="3012141" cy="1309050"/>
          </a:xfrm>
          <a:prstGeom prst="wedgeRoundRectCallout">
            <a:avLst>
              <a:gd name="adj1" fmla="val -87212"/>
              <a:gd name="adj2" fmla="val 4098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常见的描述性统计量</a:t>
            </a: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n</a:t>
            </a:r>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观测数、</a:t>
            </a: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mean</a:t>
            </a:r>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平均值、</a:t>
            </a:r>
            <a:r>
              <a:rPr lang="en-US" altLang="zh-CN" dirty="0" err="1">
                <a:solidFill>
                  <a:schemeClr val="tx1"/>
                </a:solidFill>
                <a:latin typeface="Times New Roman" panose="02020603050405020304" pitchFamily="18" charset="0"/>
                <a:ea typeface="楷体" panose="02010609060101010101" pitchFamily="49" charset="-122"/>
                <a:cs typeface="Times New Roman" panose="02020603050405020304" pitchFamily="18" charset="0"/>
              </a:rPr>
              <a:t>sd</a:t>
            </a:r>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标准差、</a:t>
            </a: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min</a:t>
            </a:r>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最小值、</a:t>
            </a: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p10 – p90</a:t>
            </a:r>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分位数、</a:t>
            </a: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max</a:t>
            </a:r>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最大值。</a:t>
            </a:r>
          </a:p>
        </p:txBody>
      </p:sp>
    </p:spTree>
    <p:extLst>
      <p:ext uri="{BB962C8B-B14F-4D97-AF65-F5344CB8AC3E}">
        <p14:creationId xmlns:p14="http://schemas.microsoft.com/office/powerpoint/2010/main" val="84154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1D3C-1290-41CE-BA25-7DBA052ADA18}"/>
              </a:ext>
            </a:extLst>
          </p:cNvPr>
          <p:cNvSpPr txBox="1">
            <a:spLocks/>
          </p:cNvSpPr>
          <p:nvPr/>
        </p:nvSpPr>
        <p:spPr>
          <a:xfrm>
            <a:off x="593558" y="-16188"/>
            <a:ext cx="10933424"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选读</a:t>
            </a:r>
            <a:r>
              <a:rPr lang="en-US" altLang="zh-CN" sz="3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描述统计</a:t>
            </a:r>
          </a:p>
        </p:txBody>
      </p:sp>
      <p:sp>
        <p:nvSpPr>
          <p:cNvPr id="3" name="文本框 2">
            <a:extLst>
              <a:ext uri="{FF2B5EF4-FFF2-40B4-BE49-F238E27FC236}">
                <a16:creationId xmlns:a16="http://schemas.microsoft.com/office/drawing/2014/main" id="{EB58877B-5A6F-455F-B87D-B953D045767E}"/>
              </a:ext>
            </a:extLst>
          </p:cNvPr>
          <p:cNvSpPr txBox="1"/>
          <p:nvPr/>
        </p:nvSpPr>
        <p:spPr>
          <a:xfrm>
            <a:off x="1724743" y="2788610"/>
            <a:ext cx="8229989" cy="783193"/>
          </a:xfrm>
          <a:prstGeom prst="round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2000" b="1" dirty="0" err="1">
                <a:solidFill>
                  <a:srgbClr val="0000FF"/>
                </a:solidFill>
                <a:latin typeface="Centaur" panose="02030504050205020304" pitchFamily="18" charset="0"/>
              </a:rPr>
              <a:t>tabstat</a:t>
            </a:r>
            <a:r>
              <a:rPr lang="en-US" altLang="zh-CN" sz="2000" b="1" dirty="0">
                <a:latin typeface="Centaur" panose="02030504050205020304" pitchFamily="18" charset="0"/>
              </a:rPr>
              <a:t> X1 X2 X3 … , s(</a:t>
            </a:r>
            <a:r>
              <a:rPr lang="en-US" altLang="zh-CN" sz="2000" b="1" dirty="0">
                <a:solidFill>
                  <a:srgbClr val="FF0000"/>
                </a:solidFill>
                <a:latin typeface="Centaur" panose="02030504050205020304" pitchFamily="18" charset="0"/>
              </a:rPr>
              <a:t>n mean </a:t>
            </a:r>
            <a:r>
              <a:rPr lang="en-US" altLang="zh-CN" sz="2000" b="1" dirty="0" err="1">
                <a:solidFill>
                  <a:srgbClr val="FF0000"/>
                </a:solidFill>
                <a:latin typeface="Centaur" panose="02030504050205020304" pitchFamily="18" charset="0"/>
              </a:rPr>
              <a:t>sd</a:t>
            </a:r>
            <a:r>
              <a:rPr lang="en-US" altLang="zh-CN" sz="2000" b="1" dirty="0">
                <a:solidFill>
                  <a:srgbClr val="FF0000"/>
                </a:solidFill>
                <a:latin typeface="Centaur" panose="02030504050205020304" pitchFamily="18" charset="0"/>
              </a:rPr>
              <a:t> min p10 p25 p50 p75 p90 max</a:t>
            </a:r>
            <a:r>
              <a:rPr lang="en-US" altLang="zh-CN" sz="2000" b="1" dirty="0">
                <a:latin typeface="Centaur" panose="02030504050205020304" pitchFamily="18" charset="0"/>
              </a:rPr>
              <a:t>) </a:t>
            </a:r>
            <a:r>
              <a:rPr lang="en-US" altLang="zh-CN" sz="2000" b="1" dirty="0">
                <a:solidFill>
                  <a:srgbClr val="0000FF"/>
                </a:solidFill>
                <a:latin typeface="Centaur" panose="02030504050205020304" pitchFamily="18" charset="0"/>
              </a:rPr>
              <a:t>f(%10.2f) </a:t>
            </a:r>
            <a:r>
              <a:rPr lang="en-US" altLang="zh-CN" sz="2000" b="1" dirty="0">
                <a:latin typeface="Centaur" panose="02030504050205020304" pitchFamily="18" charset="0"/>
              </a:rPr>
              <a:t>c(s)    </a:t>
            </a:r>
          </a:p>
          <a:p>
            <a:r>
              <a:rPr lang="en-US" altLang="zh-CN" sz="2000" dirty="0">
                <a:latin typeface="Adobe Devanagari"/>
              </a:rPr>
              <a:t> </a:t>
            </a:r>
            <a:endParaRPr lang="zh-CN" altLang="en-US" sz="2000" dirty="0">
              <a:latin typeface="Adobe Devanagari"/>
            </a:endParaRPr>
          </a:p>
        </p:txBody>
      </p:sp>
      <p:sp>
        <p:nvSpPr>
          <p:cNvPr id="4" name="文本框 3">
            <a:extLst>
              <a:ext uri="{FF2B5EF4-FFF2-40B4-BE49-F238E27FC236}">
                <a16:creationId xmlns:a16="http://schemas.microsoft.com/office/drawing/2014/main" id="{B2AF520E-AD57-4440-9DE5-B89E992EFC0A}"/>
              </a:ext>
            </a:extLst>
          </p:cNvPr>
          <p:cNvSpPr txBox="1"/>
          <p:nvPr/>
        </p:nvSpPr>
        <p:spPr>
          <a:xfrm>
            <a:off x="1724743" y="1380578"/>
            <a:ext cx="8229989" cy="442674"/>
          </a:xfrm>
          <a:prstGeom prst="round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2000" b="1" dirty="0" err="1">
                <a:solidFill>
                  <a:srgbClr val="0000FF"/>
                </a:solidFill>
                <a:latin typeface="Centaur" panose="02030504050205020304" pitchFamily="18" charset="0"/>
              </a:rPr>
              <a:t>tabstat</a:t>
            </a:r>
            <a:r>
              <a:rPr lang="en-US" altLang="zh-CN" sz="2000" b="1" dirty="0">
                <a:solidFill>
                  <a:srgbClr val="0000FF"/>
                </a:solidFill>
                <a:latin typeface="Centaur" panose="02030504050205020304" pitchFamily="18" charset="0"/>
              </a:rPr>
              <a:t> </a:t>
            </a:r>
            <a:r>
              <a:rPr lang="zh-CN" altLang="en-US" sz="2000" b="1" dirty="0">
                <a:solidFill>
                  <a:schemeClr val="tx1"/>
                </a:solidFill>
                <a:latin typeface="Centaur" panose="02030504050205020304" pitchFamily="18" charset="0"/>
              </a:rPr>
              <a:t>变量</a:t>
            </a:r>
            <a:r>
              <a:rPr lang="en-US" altLang="zh-CN" sz="2000" b="1" dirty="0">
                <a:latin typeface="Centaur" panose="02030504050205020304" pitchFamily="18" charset="0"/>
              </a:rPr>
              <a:t>, s(</a:t>
            </a:r>
            <a:r>
              <a:rPr lang="zh-CN" altLang="en-US" sz="2000" b="1" dirty="0">
                <a:latin typeface="Centaur" panose="02030504050205020304" pitchFamily="18" charset="0"/>
              </a:rPr>
              <a:t>统计量</a:t>
            </a:r>
            <a:r>
              <a:rPr lang="en-US" altLang="zh-CN" sz="2000" b="1" dirty="0">
                <a:latin typeface="Centaur" panose="02030504050205020304" pitchFamily="18" charset="0"/>
              </a:rPr>
              <a:t>)</a:t>
            </a:r>
          </a:p>
        </p:txBody>
      </p:sp>
      <p:sp>
        <p:nvSpPr>
          <p:cNvPr id="5" name="圆角矩形标注 13">
            <a:extLst>
              <a:ext uri="{FF2B5EF4-FFF2-40B4-BE49-F238E27FC236}">
                <a16:creationId xmlns:a16="http://schemas.microsoft.com/office/drawing/2014/main" id="{9D8E6B27-F16E-4509-B4B6-7A02EA7424FD}"/>
              </a:ext>
            </a:extLst>
          </p:cNvPr>
          <p:cNvSpPr/>
          <p:nvPr/>
        </p:nvSpPr>
        <p:spPr>
          <a:xfrm>
            <a:off x="1597070" y="4056812"/>
            <a:ext cx="2324417" cy="1309050"/>
          </a:xfrm>
          <a:prstGeom prst="wedgeRoundRectCallout">
            <a:avLst>
              <a:gd name="adj1" fmla="val -507"/>
              <a:gd name="adj2" fmla="val -94739"/>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zh-CN" altLang="en-US" dirty="0">
                <a:solidFill>
                  <a:schemeClr val="tx1"/>
                </a:solidFill>
                <a:latin typeface="楷体" panose="02010609060101010101" pitchFamily="49" charset="-122"/>
                <a:ea typeface="楷体" panose="02010609060101010101" pitchFamily="49" charset="-122"/>
              </a:rPr>
              <a:t>所需要统计的变量，包括回归分析所用到的因变量、自变量和控制变量。</a:t>
            </a:r>
          </a:p>
        </p:txBody>
      </p:sp>
      <p:sp>
        <p:nvSpPr>
          <p:cNvPr id="6" name="圆角矩形标注 14">
            <a:extLst>
              <a:ext uri="{FF2B5EF4-FFF2-40B4-BE49-F238E27FC236}">
                <a16:creationId xmlns:a16="http://schemas.microsoft.com/office/drawing/2014/main" id="{802A1660-5430-46F4-99DC-1F1FE52361CE}"/>
              </a:ext>
            </a:extLst>
          </p:cNvPr>
          <p:cNvSpPr/>
          <p:nvPr/>
        </p:nvSpPr>
        <p:spPr>
          <a:xfrm>
            <a:off x="7636237" y="4056812"/>
            <a:ext cx="2039816" cy="1309050"/>
          </a:xfrm>
          <a:prstGeom prst="wedgeRoundRectCallout">
            <a:avLst>
              <a:gd name="adj1" fmla="val 3290"/>
              <a:gd name="adj2" fmla="val -9809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保留</a:t>
            </a: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位小数。保留</a:t>
            </a: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4</a:t>
            </a:r>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位小数的写法：</a:t>
            </a: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f(%10.4f) </a:t>
            </a:r>
            <a:endPar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圆角矩形标注 15">
            <a:extLst>
              <a:ext uri="{FF2B5EF4-FFF2-40B4-BE49-F238E27FC236}">
                <a16:creationId xmlns:a16="http://schemas.microsoft.com/office/drawing/2014/main" id="{026229AF-79A9-4F4A-87C6-27BBB0F6EA87}"/>
              </a:ext>
            </a:extLst>
          </p:cNvPr>
          <p:cNvSpPr/>
          <p:nvPr/>
        </p:nvSpPr>
        <p:spPr>
          <a:xfrm>
            <a:off x="7731487" y="1515107"/>
            <a:ext cx="1962149" cy="979547"/>
          </a:xfrm>
          <a:prstGeom prst="wedgeRoundRectCallout">
            <a:avLst>
              <a:gd name="adj1" fmla="val 42700"/>
              <a:gd name="adj2" fmla="val 8244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dirty="0">
                <a:solidFill>
                  <a:schemeClr val="tx1"/>
                </a:solidFill>
                <a:latin typeface="楷体" panose="02010609060101010101" pitchFamily="49" charset="-122"/>
                <a:ea typeface="楷体" panose="02010609060101010101" pitchFamily="49" charset="-122"/>
              </a:rPr>
              <a:t>转置。每一行是一个变量的统计量。</a:t>
            </a:r>
          </a:p>
        </p:txBody>
      </p:sp>
      <p:sp>
        <p:nvSpPr>
          <p:cNvPr id="8" name="圆角矩形标注 16">
            <a:extLst>
              <a:ext uri="{FF2B5EF4-FFF2-40B4-BE49-F238E27FC236}">
                <a16:creationId xmlns:a16="http://schemas.microsoft.com/office/drawing/2014/main" id="{FA62144C-7057-4245-8031-16FD5D3949C5}"/>
              </a:ext>
            </a:extLst>
          </p:cNvPr>
          <p:cNvSpPr/>
          <p:nvPr/>
        </p:nvSpPr>
        <p:spPr>
          <a:xfrm>
            <a:off x="4244216" y="4056812"/>
            <a:ext cx="3012141" cy="1309050"/>
          </a:xfrm>
          <a:prstGeom prst="wedgeRoundRectCallout">
            <a:avLst>
              <a:gd name="adj1" fmla="val 853"/>
              <a:gd name="adj2" fmla="val -9111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常见的描述性统计量</a:t>
            </a: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n</a:t>
            </a:r>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观测数、</a:t>
            </a: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mean</a:t>
            </a:r>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平均值、</a:t>
            </a:r>
            <a:r>
              <a:rPr lang="en-US" altLang="zh-CN" dirty="0" err="1">
                <a:solidFill>
                  <a:schemeClr val="tx1"/>
                </a:solidFill>
                <a:latin typeface="Times New Roman" panose="02020603050405020304" pitchFamily="18" charset="0"/>
                <a:ea typeface="楷体" panose="02010609060101010101" pitchFamily="49" charset="-122"/>
                <a:cs typeface="Times New Roman" panose="02020603050405020304" pitchFamily="18" charset="0"/>
              </a:rPr>
              <a:t>sd</a:t>
            </a:r>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标准差、</a:t>
            </a: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min</a:t>
            </a:r>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最小值、</a:t>
            </a: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p10 – p90</a:t>
            </a:r>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分位数、</a:t>
            </a: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max</a:t>
            </a:r>
            <a:r>
              <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最大值。</a:t>
            </a:r>
          </a:p>
        </p:txBody>
      </p:sp>
    </p:spTree>
    <p:extLst>
      <p:ext uri="{BB962C8B-B14F-4D97-AF65-F5344CB8AC3E}">
        <p14:creationId xmlns:p14="http://schemas.microsoft.com/office/powerpoint/2010/main" val="14020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718F-B2E9-4D09-B61A-27AA5D0459F7}"/>
              </a:ext>
            </a:extLst>
          </p:cNvPr>
          <p:cNvSpPr txBox="1">
            <a:spLocks/>
          </p:cNvSpPr>
          <p:nvPr/>
        </p:nvSpPr>
        <p:spPr>
          <a:xfrm>
            <a:off x="593558" y="-16188"/>
            <a:ext cx="9313921" cy="996043"/>
          </a:xfrm>
          <a:prstGeom prst="rect">
            <a:avLst/>
          </a:prstGeom>
        </p:spPr>
        <p:txBody>
          <a:bodyPr vert="horz" lIns="91440" tIns="45720" rIns="91440" bIns="45720" rtlCol="0" anchor="ctr">
            <a:noAutofit/>
          </a:bodyPr>
          <a:lstStyle>
            <a:defPPr>
              <a:defRPr lang="zh-CN"/>
            </a:defPPr>
            <a:lvl1pPr>
              <a:lnSpc>
                <a:spcPct val="90000"/>
              </a:lnSpc>
              <a:spcBef>
                <a:spcPct val="0"/>
              </a:spcBef>
              <a:buNone/>
              <a:defRPr sz="3200">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t>中国</a:t>
            </a:r>
            <a:r>
              <a:rPr lang="en-US" altLang="zh-CN" dirty="0"/>
              <a:t>A</a:t>
            </a:r>
            <a:r>
              <a:rPr lang="zh-CN" altLang="en-US" dirty="0"/>
              <a:t>股市场上市规模</a:t>
            </a:r>
            <a:r>
              <a:rPr lang="en-US" altLang="zh-CN" dirty="0"/>
              <a:t>—</a:t>
            </a:r>
            <a:r>
              <a:rPr lang="zh-CN" altLang="en-US" dirty="0"/>
              <a:t>总资产中位数</a:t>
            </a:r>
            <a:endParaRPr lang="en-US" dirty="0"/>
          </a:p>
        </p:txBody>
      </p:sp>
      <p:sp>
        <p:nvSpPr>
          <p:cNvPr id="3" name="矩形 2">
            <a:extLst>
              <a:ext uri="{FF2B5EF4-FFF2-40B4-BE49-F238E27FC236}">
                <a16:creationId xmlns:a16="http://schemas.microsoft.com/office/drawing/2014/main" id="{5A060F04-DCE9-4815-8360-C3E6A72B606A}"/>
              </a:ext>
            </a:extLst>
          </p:cNvPr>
          <p:cNvSpPr/>
          <p:nvPr/>
        </p:nvSpPr>
        <p:spPr>
          <a:xfrm>
            <a:off x="915557" y="1338661"/>
            <a:ext cx="6096000" cy="646331"/>
          </a:xfrm>
          <a:prstGeom prst="rect">
            <a:avLst/>
          </a:prstGeom>
        </p:spPr>
        <p:txBody>
          <a:bodyPr wrap="square">
            <a:spAutoFit/>
          </a:bodyPr>
          <a:lstStyle/>
          <a:p>
            <a:r>
              <a:rPr lang="en-US" altLang="zh-CN" dirty="0"/>
              <a:t> </a:t>
            </a:r>
            <a:r>
              <a:rPr lang="en-US" altLang="zh-CN" dirty="0" err="1"/>
              <a:t>tabstat</a:t>
            </a:r>
            <a:r>
              <a:rPr lang="en-US" altLang="zh-CN" dirty="0"/>
              <a:t> </a:t>
            </a:r>
            <a:r>
              <a:rPr lang="en-US" altLang="zh-CN" dirty="0" err="1"/>
              <a:t>AT_y,s</a:t>
            </a:r>
            <a:r>
              <a:rPr lang="en-US" altLang="zh-CN" dirty="0"/>
              <a:t>(median) by(Year) f(%10.2f)</a:t>
            </a:r>
          </a:p>
          <a:p>
            <a:r>
              <a:rPr lang="en-US" altLang="zh-CN" dirty="0"/>
              <a:t> </a:t>
            </a:r>
            <a:endParaRPr lang="zh-CN" altLang="en-US" dirty="0"/>
          </a:p>
        </p:txBody>
      </p:sp>
      <p:pic>
        <p:nvPicPr>
          <p:cNvPr id="4" name="图片 3">
            <a:extLst>
              <a:ext uri="{FF2B5EF4-FFF2-40B4-BE49-F238E27FC236}">
                <a16:creationId xmlns:a16="http://schemas.microsoft.com/office/drawing/2014/main" id="{5E44F6D5-9DDD-4737-AF15-133379C18C57}"/>
              </a:ext>
            </a:extLst>
          </p:cNvPr>
          <p:cNvPicPr>
            <a:picLocks noChangeAspect="1"/>
          </p:cNvPicPr>
          <p:nvPr/>
        </p:nvPicPr>
        <p:blipFill>
          <a:blip r:embed="rId2"/>
          <a:stretch>
            <a:fillRect/>
          </a:stretch>
        </p:blipFill>
        <p:spPr>
          <a:xfrm>
            <a:off x="7772400" y="870396"/>
            <a:ext cx="3047303" cy="5607627"/>
          </a:xfrm>
          <a:prstGeom prst="rect">
            <a:avLst/>
          </a:prstGeom>
          <a:ln>
            <a:solidFill>
              <a:schemeClr val="accent1"/>
            </a:solidFill>
          </a:ln>
        </p:spPr>
      </p:pic>
      <p:pic>
        <p:nvPicPr>
          <p:cNvPr id="5" name="图片 4">
            <a:extLst>
              <a:ext uri="{FF2B5EF4-FFF2-40B4-BE49-F238E27FC236}">
                <a16:creationId xmlns:a16="http://schemas.microsoft.com/office/drawing/2014/main" id="{BE558ADA-8A94-4972-8D40-6EED67B0DBFF}"/>
              </a:ext>
            </a:extLst>
          </p:cNvPr>
          <p:cNvPicPr>
            <a:picLocks noChangeAspect="1"/>
          </p:cNvPicPr>
          <p:nvPr/>
        </p:nvPicPr>
        <p:blipFill>
          <a:blip r:embed="rId3"/>
          <a:stretch>
            <a:fillRect/>
          </a:stretch>
        </p:blipFill>
        <p:spPr>
          <a:xfrm>
            <a:off x="795484" y="2456258"/>
            <a:ext cx="5017008" cy="3663696"/>
          </a:xfrm>
          <a:prstGeom prst="rect">
            <a:avLst/>
          </a:prstGeom>
        </p:spPr>
      </p:pic>
    </p:spTree>
    <p:extLst>
      <p:ext uri="{BB962C8B-B14F-4D97-AF65-F5344CB8AC3E}">
        <p14:creationId xmlns:p14="http://schemas.microsoft.com/office/powerpoint/2010/main" val="2095662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41295-37B1-448A-8F25-B10CC4BB31DE}"/>
              </a:ext>
            </a:extLst>
          </p:cNvPr>
          <p:cNvSpPr txBox="1">
            <a:spLocks/>
          </p:cNvSpPr>
          <p:nvPr/>
        </p:nvSpPr>
        <p:spPr>
          <a:xfrm>
            <a:off x="593558" y="-16188"/>
            <a:ext cx="9313921" cy="996043"/>
          </a:xfrm>
          <a:prstGeom prst="rect">
            <a:avLst/>
          </a:prstGeom>
        </p:spPr>
        <p:txBody>
          <a:bodyPr vert="horz" lIns="91440" tIns="45720" rIns="91440" bIns="45720" rtlCol="0" anchor="ctr">
            <a:noAutofit/>
          </a:bodyPr>
          <a:lstStyle>
            <a:defPPr>
              <a:defRPr lang="zh-CN"/>
            </a:defPPr>
            <a:lvl1pPr>
              <a:lnSpc>
                <a:spcPct val="90000"/>
              </a:lnSpc>
              <a:spcBef>
                <a:spcPct val="0"/>
              </a:spcBef>
              <a:buNone/>
              <a:defRPr sz="3200">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t>4. </a:t>
            </a:r>
            <a:r>
              <a:rPr lang="zh-CN" altLang="en-US" dirty="0"/>
              <a:t>中国</a:t>
            </a:r>
            <a:r>
              <a:rPr lang="en-US" altLang="zh-CN" dirty="0"/>
              <a:t>A</a:t>
            </a:r>
            <a:r>
              <a:rPr lang="zh-CN" altLang="en-US" dirty="0"/>
              <a:t>股市场上市规模</a:t>
            </a:r>
            <a:r>
              <a:rPr lang="en-US" altLang="zh-CN" dirty="0"/>
              <a:t>—</a:t>
            </a:r>
            <a:r>
              <a:rPr lang="zh-CN" altLang="en-US" dirty="0"/>
              <a:t>平均收入</a:t>
            </a:r>
            <a:endParaRPr lang="en-US" dirty="0"/>
          </a:p>
        </p:txBody>
      </p:sp>
      <p:sp>
        <p:nvSpPr>
          <p:cNvPr id="3" name="矩形 2">
            <a:extLst>
              <a:ext uri="{FF2B5EF4-FFF2-40B4-BE49-F238E27FC236}">
                <a16:creationId xmlns:a16="http://schemas.microsoft.com/office/drawing/2014/main" id="{16CEE601-448B-43E2-96D9-C0351BA3124C}"/>
              </a:ext>
            </a:extLst>
          </p:cNvPr>
          <p:cNvSpPr/>
          <p:nvPr/>
        </p:nvSpPr>
        <p:spPr>
          <a:xfrm>
            <a:off x="915557" y="1338661"/>
            <a:ext cx="6096000" cy="646331"/>
          </a:xfrm>
          <a:prstGeom prst="rect">
            <a:avLst/>
          </a:prstGeom>
        </p:spPr>
        <p:txBody>
          <a:bodyPr>
            <a:spAutoFit/>
          </a:bodyPr>
          <a:lstStyle/>
          <a:p>
            <a:r>
              <a:rPr lang="en-US" altLang="zh-CN" dirty="0"/>
              <a:t>  gen </a:t>
            </a:r>
            <a:r>
              <a:rPr lang="en-US" altLang="zh-CN" dirty="0" err="1"/>
              <a:t>Sale_y</a:t>
            </a:r>
            <a:r>
              <a:rPr lang="en-US" altLang="zh-CN" dirty="0"/>
              <a:t> = Sale/100000000</a:t>
            </a:r>
          </a:p>
          <a:p>
            <a:r>
              <a:rPr lang="en-US" altLang="zh-CN" dirty="0"/>
              <a:t>  </a:t>
            </a:r>
            <a:r>
              <a:rPr lang="en-US" altLang="zh-CN" dirty="0" err="1"/>
              <a:t>tabstat</a:t>
            </a:r>
            <a:r>
              <a:rPr lang="en-US" altLang="zh-CN" dirty="0"/>
              <a:t> </a:t>
            </a:r>
            <a:r>
              <a:rPr lang="en-US" altLang="zh-CN" dirty="0" err="1"/>
              <a:t>Sale_y,s</a:t>
            </a:r>
            <a:r>
              <a:rPr lang="en-US" altLang="zh-CN" dirty="0"/>
              <a:t>(mean) by(Year) f(%10.2f)</a:t>
            </a:r>
            <a:endParaRPr lang="zh-CN" altLang="en-US" dirty="0"/>
          </a:p>
        </p:txBody>
      </p:sp>
      <p:pic>
        <p:nvPicPr>
          <p:cNvPr id="4" name="图片 3">
            <a:extLst>
              <a:ext uri="{FF2B5EF4-FFF2-40B4-BE49-F238E27FC236}">
                <a16:creationId xmlns:a16="http://schemas.microsoft.com/office/drawing/2014/main" id="{62C04C03-1EFF-43EA-B127-C421620825B6}"/>
              </a:ext>
            </a:extLst>
          </p:cNvPr>
          <p:cNvPicPr>
            <a:picLocks noChangeAspect="1"/>
          </p:cNvPicPr>
          <p:nvPr/>
        </p:nvPicPr>
        <p:blipFill>
          <a:blip r:embed="rId2"/>
          <a:stretch>
            <a:fillRect/>
          </a:stretch>
        </p:blipFill>
        <p:spPr>
          <a:xfrm>
            <a:off x="988422" y="2539261"/>
            <a:ext cx="5017008" cy="3663696"/>
          </a:xfrm>
          <a:prstGeom prst="rect">
            <a:avLst/>
          </a:prstGeom>
        </p:spPr>
      </p:pic>
      <p:pic>
        <p:nvPicPr>
          <p:cNvPr id="5" name="图片 4">
            <a:extLst>
              <a:ext uri="{FF2B5EF4-FFF2-40B4-BE49-F238E27FC236}">
                <a16:creationId xmlns:a16="http://schemas.microsoft.com/office/drawing/2014/main" id="{579D2E82-4123-4826-A310-73A42F3B46E0}"/>
              </a:ext>
            </a:extLst>
          </p:cNvPr>
          <p:cNvPicPr>
            <a:picLocks noChangeAspect="1"/>
          </p:cNvPicPr>
          <p:nvPr/>
        </p:nvPicPr>
        <p:blipFill>
          <a:blip r:embed="rId3"/>
          <a:stretch>
            <a:fillRect/>
          </a:stretch>
        </p:blipFill>
        <p:spPr>
          <a:xfrm>
            <a:off x="7772400" y="415960"/>
            <a:ext cx="3009085" cy="5978367"/>
          </a:xfrm>
          <a:prstGeom prst="rect">
            <a:avLst/>
          </a:prstGeom>
          <a:ln>
            <a:solidFill>
              <a:schemeClr val="accent1"/>
            </a:solidFill>
          </a:ln>
        </p:spPr>
      </p:pic>
    </p:spTree>
    <p:extLst>
      <p:ext uri="{BB962C8B-B14F-4D97-AF65-F5344CB8AC3E}">
        <p14:creationId xmlns:p14="http://schemas.microsoft.com/office/powerpoint/2010/main" val="346163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DCEA5-490A-4C9E-8195-BF806797695E}"/>
              </a:ext>
            </a:extLst>
          </p:cNvPr>
          <p:cNvSpPr txBox="1">
            <a:spLocks/>
          </p:cNvSpPr>
          <p:nvPr/>
        </p:nvSpPr>
        <p:spPr>
          <a:xfrm>
            <a:off x="593558" y="-16188"/>
            <a:ext cx="9313921" cy="996043"/>
          </a:xfrm>
          <a:prstGeom prst="rect">
            <a:avLst/>
          </a:prstGeom>
        </p:spPr>
        <p:txBody>
          <a:bodyPr vert="horz" lIns="91440" tIns="45720" rIns="91440" bIns="45720" rtlCol="0" anchor="ctr">
            <a:noAutofit/>
          </a:bodyPr>
          <a:lstStyle>
            <a:defPPr>
              <a:defRPr lang="zh-CN"/>
            </a:defPPr>
            <a:lvl1pPr>
              <a:lnSpc>
                <a:spcPct val="90000"/>
              </a:lnSpc>
              <a:spcBef>
                <a:spcPct val="0"/>
              </a:spcBef>
              <a:buNone/>
              <a:defRPr sz="3200">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t>中国</a:t>
            </a:r>
            <a:r>
              <a:rPr lang="en-US" altLang="zh-CN" dirty="0"/>
              <a:t>A</a:t>
            </a:r>
            <a:r>
              <a:rPr lang="zh-CN" altLang="en-US" dirty="0"/>
              <a:t>股市场上市规模</a:t>
            </a:r>
            <a:r>
              <a:rPr lang="en-US" altLang="zh-CN" dirty="0"/>
              <a:t>—</a:t>
            </a:r>
            <a:r>
              <a:rPr lang="zh-CN" altLang="en-US" dirty="0"/>
              <a:t>收入中位数</a:t>
            </a:r>
            <a:endParaRPr lang="en-US" dirty="0"/>
          </a:p>
        </p:txBody>
      </p:sp>
      <p:sp>
        <p:nvSpPr>
          <p:cNvPr id="3" name="矩形 2">
            <a:extLst>
              <a:ext uri="{FF2B5EF4-FFF2-40B4-BE49-F238E27FC236}">
                <a16:creationId xmlns:a16="http://schemas.microsoft.com/office/drawing/2014/main" id="{760441BE-2453-4AA2-9FE5-86DF15A25EBD}"/>
              </a:ext>
            </a:extLst>
          </p:cNvPr>
          <p:cNvSpPr/>
          <p:nvPr/>
        </p:nvSpPr>
        <p:spPr>
          <a:xfrm>
            <a:off x="915557" y="1338661"/>
            <a:ext cx="6096000" cy="369332"/>
          </a:xfrm>
          <a:prstGeom prst="rect">
            <a:avLst/>
          </a:prstGeom>
        </p:spPr>
        <p:txBody>
          <a:bodyPr>
            <a:spAutoFit/>
          </a:bodyPr>
          <a:lstStyle/>
          <a:p>
            <a:r>
              <a:rPr lang="en-US" altLang="zh-CN" dirty="0" err="1"/>
              <a:t>tabstat</a:t>
            </a:r>
            <a:r>
              <a:rPr lang="en-US" altLang="zh-CN" dirty="0"/>
              <a:t> </a:t>
            </a:r>
            <a:r>
              <a:rPr lang="en-US" altLang="zh-CN" dirty="0" err="1"/>
              <a:t>Sale_y,s</a:t>
            </a:r>
            <a:r>
              <a:rPr lang="en-US" altLang="zh-CN" dirty="0"/>
              <a:t>(median) by(Year) f(%10.2f)</a:t>
            </a:r>
            <a:endParaRPr lang="zh-CN" altLang="en-US" dirty="0"/>
          </a:p>
        </p:txBody>
      </p:sp>
      <p:pic>
        <p:nvPicPr>
          <p:cNvPr id="4" name="图片 3">
            <a:extLst>
              <a:ext uri="{FF2B5EF4-FFF2-40B4-BE49-F238E27FC236}">
                <a16:creationId xmlns:a16="http://schemas.microsoft.com/office/drawing/2014/main" id="{C33AF539-E50F-4939-8FBB-012FB6E65AF7}"/>
              </a:ext>
            </a:extLst>
          </p:cNvPr>
          <p:cNvPicPr>
            <a:picLocks noChangeAspect="1"/>
          </p:cNvPicPr>
          <p:nvPr/>
        </p:nvPicPr>
        <p:blipFill>
          <a:blip r:embed="rId2"/>
          <a:stretch>
            <a:fillRect/>
          </a:stretch>
        </p:blipFill>
        <p:spPr>
          <a:xfrm>
            <a:off x="7924800" y="196600"/>
            <a:ext cx="3171537" cy="6235703"/>
          </a:xfrm>
          <a:prstGeom prst="rect">
            <a:avLst/>
          </a:prstGeom>
          <a:ln>
            <a:solidFill>
              <a:schemeClr val="accent1"/>
            </a:solidFill>
          </a:ln>
        </p:spPr>
      </p:pic>
      <p:pic>
        <p:nvPicPr>
          <p:cNvPr id="5" name="图片 4">
            <a:extLst>
              <a:ext uri="{FF2B5EF4-FFF2-40B4-BE49-F238E27FC236}">
                <a16:creationId xmlns:a16="http://schemas.microsoft.com/office/drawing/2014/main" id="{8B7CCA72-D101-4CB8-B4B8-A889C4DEFD9B}"/>
              </a:ext>
            </a:extLst>
          </p:cNvPr>
          <p:cNvPicPr>
            <a:picLocks noChangeAspect="1"/>
          </p:cNvPicPr>
          <p:nvPr/>
        </p:nvPicPr>
        <p:blipFill>
          <a:blip r:embed="rId3"/>
          <a:stretch>
            <a:fillRect/>
          </a:stretch>
        </p:blipFill>
        <p:spPr>
          <a:xfrm>
            <a:off x="915557" y="2483843"/>
            <a:ext cx="5017008" cy="3663696"/>
          </a:xfrm>
          <a:prstGeom prst="rect">
            <a:avLst/>
          </a:prstGeom>
        </p:spPr>
      </p:pic>
    </p:spTree>
    <p:extLst>
      <p:ext uri="{BB962C8B-B14F-4D97-AF65-F5344CB8AC3E}">
        <p14:creationId xmlns:p14="http://schemas.microsoft.com/office/powerpoint/2010/main" val="2843312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7DEC-1559-4DD2-92B7-39AF483BED58}"/>
              </a:ext>
            </a:extLst>
          </p:cNvPr>
          <p:cNvSpPr txBox="1">
            <a:spLocks/>
          </p:cNvSpPr>
          <p:nvPr/>
        </p:nvSpPr>
        <p:spPr>
          <a:xfrm>
            <a:off x="593558" y="-16188"/>
            <a:ext cx="9313921" cy="996043"/>
          </a:xfrm>
          <a:prstGeom prst="rect">
            <a:avLst/>
          </a:prstGeom>
        </p:spPr>
        <p:txBody>
          <a:bodyPr vert="horz" lIns="91440" tIns="45720" rIns="91440" bIns="45720" rtlCol="0" anchor="ctr">
            <a:noAutofit/>
          </a:bodyPr>
          <a:lstStyle>
            <a:defPPr>
              <a:defRPr lang="zh-CN"/>
            </a:defPPr>
            <a:lvl1pPr>
              <a:lnSpc>
                <a:spcPct val="90000"/>
              </a:lnSpc>
              <a:spcBef>
                <a:spcPct val="0"/>
              </a:spcBef>
              <a:buNone/>
              <a:defRPr sz="3200">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t>5. </a:t>
            </a:r>
            <a:r>
              <a:rPr lang="zh-CN" altLang="en-US" dirty="0"/>
              <a:t>中国</a:t>
            </a:r>
            <a:r>
              <a:rPr lang="en-US" altLang="zh-CN" dirty="0"/>
              <a:t>A</a:t>
            </a:r>
            <a:r>
              <a:rPr lang="zh-CN" altLang="en-US" dirty="0"/>
              <a:t>股市场上市</a:t>
            </a:r>
            <a:r>
              <a:rPr lang="en-US" altLang="zh-CN" dirty="0"/>
              <a:t> – </a:t>
            </a:r>
            <a:r>
              <a:rPr lang="zh-CN" altLang="en-US" dirty="0"/>
              <a:t>财务杠杆</a:t>
            </a:r>
            <a:endParaRPr lang="en-US" dirty="0"/>
          </a:p>
        </p:txBody>
      </p:sp>
      <p:sp>
        <p:nvSpPr>
          <p:cNvPr id="3" name="矩形 2">
            <a:extLst>
              <a:ext uri="{FF2B5EF4-FFF2-40B4-BE49-F238E27FC236}">
                <a16:creationId xmlns:a16="http://schemas.microsoft.com/office/drawing/2014/main" id="{57AEEA47-3EFC-4B70-A93E-7E7FC7032D09}"/>
              </a:ext>
            </a:extLst>
          </p:cNvPr>
          <p:cNvSpPr/>
          <p:nvPr/>
        </p:nvSpPr>
        <p:spPr>
          <a:xfrm>
            <a:off x="915557" y="1338661"/>
            <a:ext cx="6096000" cy="1200329"/>
          </a:xfrm>
          <a:prstGeom prst="rect">
            <a:avLst/>
          </a:prstGeom>
        </p:spPr>
        <p:txBody>
          <a:bodyPr>
            <a:spAutoFit/>
          </a:bodyPr>
          <a:lstStyle/>
          <a:p>
            <a:r>
              <a:rPr lang="en-US" altLang="zh-CN" dirty="0"/>
              <a:t>  gen Lev = LT/AT*100</a:t>
            </a:r>
          </a:p>
          <a:p>
            <a:r>
              <a:rPr lang="en-US" altLang="zh-CN" dirty="0"/>
              <a:t>  replace Lev = . if Lev &gt; 100 | Lev &lt; 0</a:t>
            </a:r>
          </a:p>
          <a:p>
            <a:r>
              <a:rPr lang="en-US" altLang="zh-CN" dirty="0"/>
              <a:t>  </a:t>
            </a:r>
            <a:r>
              <a:rPr lang="en-US" altLang="zh-CN" dirty="0" err="1"/>
              <a:t>tabstat</a:t>
            </a:r>
            <a:r>
              <a:rPr lang="en-US" altLang="zh-CN" dirty="0"/>
              <a:t> </a:t>
            </a:r>
            <a:r>
              <a:rPr lang="en-US" altLang="zh-CN" dirty="0" err="1"/>
              <a:t>Lev,s</a:t>
            </a:r>
            <a:r>
              <a:rPr lang="en-US" altLang="zh-CN" dirty="0"/>
              <a:t>(mean median) by(Year) f(%10.2f)</a:t>
            </a:r>
          </a:p>
          <a:p>
            <a:r>
              <a:rPr lang="en-US" altLang="zh-CN" dirty="0"/>
              <a:t> </a:t>
            </a:r>
            <a:endParaRPr lang="zh-CN" altLang="en-US" dirty="0"/>
          </a:p>
        </p:txBody>
      </p:sp>
      <p:pic>
        <p:nvPicPr>
          <p:cNvPr id="4" name="图片 3">
            <a:extLst>
              <a:ext uri="{FF2B5EF4-FFF2-40B4-BE49-F238E27FC236}">
                <a16:creationId xmlns:a16="http://schemas.microsoft.com/office/drawing/2014/main" id="{B3FCB615-02A6-4379-A074-3B76891019A8}"/>
              </a:ext>
            </a:extLst>
          </p:cNvPr>
          <p:cNvPicPr>
            <a:picLocks noChangeAspect="1"/>
          </p:cNvPicPr>
          <p:nvPr/>
        </p:nvPicPr>
        <p:blipFill>
          <a:blip r:embed="rId2"/>
          <a:stretch>
            <a:fillRect/>
          </a:stretch>
        </p:blipFill>
        <p:spPr>
          <a:xfrm>
            <a:off x="7354208" y="204893"/>
            <a:ext cx="3999592" cy="6112737"/>
          </a:xfrm>
          <a:prstGeom prst="rect">
            <a:avLst/>
          </a:prstGeom>
          <a:ln>
            <a:solidFill>
              <a:schemeClr val="accent1"/>
            </a:solidFill>
          </a:ln>
        </p:spPr>
      </p:pic>
      <p:pic>
        <p:nvPicPr>
          <p:cNvPr id="5" name="图片 4">
            <a:extLst>
              <a:ext uri="{FF2B5EF4-FFF2-40B4-BE49-F238E27FC236}">
                <a16:creationId xmlns:a16="http://schemas.microsoft.com/office/drawing/2014/main" id="{E18501E3-EA67-4F9C-9C81-BEEE9436C805}"/>
              </a:ext>
            </a:extLst>
          </p:cNvPr>
          <p:cNvPicPr>
            <a:picLocks noChangeAspect="1"/>
          </p:cNvPicPr>
          <p:nvPr/>
        </p:nvPicPr>
        <p:blipFill>
          <a:blip r:embed="rId3"/>
          <a:stretch>
            <a:fillRect/>
          </a:stretch>
        </p:blipFill>
        <p:spPr>
          <a:xfrm>
            <a:off x="1078991" y="2532408"/>
            <a:ext cx="5017008" cy="3663696"/>
          </a:xfrm>
          <a:prstGeom prst="rect">
            <a:avLst/>
          </a:prstGeom>
        </p:spPr>
      </p:pic>
    </p:spTree>
    <p:extLst>
      <p:ext uri="{BB962C8B-B14F-4D97-AF65-F5344CB8AC3E}">
        <p14:creationId xmlns:p14="http://schemas.microsoft.com/office/powerpoint/2010/main" val="3701003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6986-84FD-4E6F-8565-AA6FC05AAF3E}"/>
              </a:ext>
            </a:extLst>
          </p:cNvPr>
          <p:cNvSpPr txBox="1">
            <a:spLocks/>
          </p:cNvSpPr>
          <p:nvPr/>
        </p:nvSpPr>
        <p:spPr>
          <a:xfrm>
            <a:off x="593558" y="-16188"/>
            <a:ext cx="10332747"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分组比较</a:t>
            </a:r>
          </a:p>
        </p:txBody>
      </p:sp>
      <p:sp>
        <p:nvSpPr>
          <p:cNvPr id="3" name="文本框 2">
            <a:extLst>
              <a:ext uri="{FF2B5EF4-FFF2-40B4-BE49-F238E27FC236}">
                <a16:creationId xmlns:a16="http://schemas.microsoft.com/office/drawing/2014/main" id="{411E04D6-9FD1-49EA-9431-FB12E21300F2}"/>
              </a:ext>
            </a:extLst>
          </p:cNvPr>
          <p:cNvSpPr txBox="1"/>
          <p:nvPr/>
        </p:nvSpPr>
        <p:spPr>
          <a:xfrm>
            <a:off x="593558" y="1131155"/>
            <a:ext cx="10213383" cy="2169825"/>
          </a:xfrm>
          <a:prstGeom prst="rect">
            <a:avLst/>
          </a:prstGeom>
          <a:noFill/>
        </p:spPr>
        <p:txBody>
          <a:bodyPr wrap="square" rtlCol="0">
            <a:spAutoFit/>
          </a:bodyPr>
          <a:lstStyle/>
          <a:p>
            <a:pPr marL="342900" indent="-342900">
              <a:lnSpc>
                <a:spcPct val="150000"/>
              </a:lnSpc>
              <a:buAutoNum type="arabicPeriod"/>
            </a:pPr>
            <a:r>
              <a:rPr lang="zh-CN" altLang="en-US" dirty="0">
                <a:latin typeface="Adobe Devanagari" panose="02040503050201020203" pitchFamily="18" charset="0"/>
                <a:ea typeface="+mj-ea"/>
                <a:cs typeface="Adobe Devanagari" panose="02040503050201020203" pitchFamily="18" charset="0"/>
              </a:rPr>
              <a:t>定义分组变量：</a:t>
            </a:r>
            <a:endParaRPr lang="en-US" altLang="zh-CN" dirty="0">
              <a:latin typeface="Adobe Devanagari" panose="02040503050201020203" pitchFamily="18" charset="0"/>
              <a:ea typeface="+mj-ea"/>
              <a:cs typeface="Adobe Devanagari" panose="02040503050201020203" pitchFamily="18" charset="0"/>
            </a:endParaRPr>
          </a:p>
          <a:p>
            <a:pPr>
              <a:lnSpc>
                <a:spcPct val="150000"/>
              </a:lnSpc>
            </a:pPr>
            <a:r>
              <a:rPr lang="zh-CN" altLang="en-US" dirty="0">
                <a:latin typeface="Adobe Devanagari" panose="02040503050201020203" pitchFamily="18" charset="0"/>
                <a:ea typeface="+mj-ea"/>
                <a:cs typeface="Adobe Devanagari" panose="02040503050201020203" pitchFamily="18" charset="0"/>
              </a:rPr>
              <a:t>      </a:t>
            </a:r>
            <a:r>
              <a:rPr lang="zh-CN" altLang="en-US" b="1" dirty="0">
                <a:solidFill>
                  <a:srgbClr val="0000FF"/>
                </a:solidFill>
                <a:latin typeface="Adobe Devanagari" panose="02040503050201020203" pitchFamily="18" charset="0"/>
                <a:ea typeface="+mj-ea"/>
                <a:cs typeface="Adobe Devanagari" panose="02040503050201020203" pitchFamily="18" charset="0"/>
              </a:rPr>
              <a:t>公司分组变量</a:t>
            </a:r>
            <a:r>
              <a:rPr lang="zh-CN" altLang="en-US" dirty="0">
                <a:latin typeface="Adobe Devanagari" panose="02040503050201020203" pitchFamily="18" charset="0"/>
                <a:ea typeface="+mj-ea"/>
                <a:cs typeface="Adobe Devanagari" panose="02040503050201020203" pitchFamily="18" charset="0"/>
              </a:rPr>
              <a:t>，定义为资产规模大于</a:t>
            </a:r>
            <a:r>
              <a:rPr lang="en-US" altLang="zh-CN" dirty="0">
                <a:latin typeface="Adobe Devanagari" panose="02040503050201020203" pitchFamily="18" charset="0"/>
                <a:ea typeface="+mj-ea"/>
                <a:cs typeface="Adobe Devanagari" panose="02040503050201020203" pitchFamily="18" charset="0"/>
              </a:rPr>
              <a:t>50</a:t>
            </a:r>
            <a:r>
              <a:rPr lang="zh-CN" altLang="en-US" dirty="0">
                <a:latin typeface="Adobe Devanagari" panose="02040503050201020203" pitchFamily="18" charset="0"/>
                <a:ea typeface="+mj-ea"/>
                <a:cs typeface="Adobe Devanagari" panose="02040503050201020203" pitchFamily="18" charset="0"/>
              </a:rPr>
              <a:t>亿元，大公司取</a:t>
            </a:r>
            <a:r>
              <a:rPr lang="en-US" altLang="zh-CN" dirty="0">
                <a:latin typeface="Adobe Devanagari" panose="02040503050201020203" pitchFamily="18" charset="0"/>
                <a:ea typeface="+mj-ea"/>
                <a:cs typeface="Adobe Devanagari" panose="02040503050201020203" pitchFamily="18" charset="0"/>
              </a:rPr>
              <a:t>1</a:t>
            </a:r>
            <a:r>
              <a:rPr lang="zh-CN" altLang="en-US" dirty="0">
                <a:latin typeface="Adobe Devanagari" panose="02040503050201020203" pitchFamily="18" charset="0"/>
                <a:ea typeface="+mj-ea"/>
                <a:cs typeface="Adobe Devanagari" panose="02040503050201020203" pitchFamily="18" charset="0"/>
              </a:rPr>
              <a:t>，否则为</a:t>
            </a:r>
            <a:r>
              <a:rPr lang="en-US" altLang="zh-CN" dirty="0">
                <a:latin typeface="Adobe Devanagari" panose="02040503050201020203" pitchFamily="18" charset="0"/>
                <a:ea typeface="+mj-ea"/>
                <a:cs typeface="Adobe Devanagari" panose="02040503050201020203" pitchFamily="18" charset="0"/>
              </a:rPr>
              <a:t>0</a:t>
            </a:r>
          </a:p>
          <a:p>
            <a:pPr>
              <a:lnSpc>
                <a:spcPct val="150000"/>
              </a:lnSpc>
            </a:pPr>
            <a:endParaRPr lang="en-US" altLang="zh-CN" b="1" dirty="0">
              <a:solidFill>
                <a:srgbClr val="0000FF"/>
              </a:solidFill>
              <a:latin typeface="Adobe Devanagari" panose="02040503050201020203" pitchFamily="18" charset="0"/>
              <a:ea typeface="+mj-ea"/>
              <a:cs typeface="Adobe Devanagari" panose="02040503050201020203" pitchFamily="18" charset="0"/>
            </a:endParaRPr>
          </a:p>
          <a:p>
            <a:pPr>
              <a:lnSpc>
                <a:spcPct val="150000"/>
              </a:lnSpc>
            </a:pPr>
            <a:r>
              <a:rPr lang="en-US" altLang="zh-CN" dirty="0">
                <a:latin typeface="Adobe Devanagari" panose="02040503050201020203" pitchFamily="18" charset="0"/>
                <a:ea typeface="+mj-ea"/>
                <a:cs typeface="Adobe Devanagari" panose="02040503050201020203" pitchFamily="18" charset="0"/>
              </a:rPr>
              <a:t>2.   </a:t>
            </a:r>
            <a:r>
              <a:rPr lang="zh-CN" altLang="en-US" dirty="0">
                <a:latin typeface="Adobe Devanagari" panose="02040503050201020203" pitchFamily="18" charset="0"/>
                <a:ea typeface="+mj-ea"/>
                <a:cs typeface="Adobe Devanagari" panose="02040503050201020203" pitchFamily="18" charset="0"/>
              </a:rPr>
              <a:t>分组统计：</a:t>
            </a:r>
            <a:endParaRPr lang="en-US" altLang="zh-CN" dirty="0">
              <a:latin typeface="Adobe Devanagari" panose="02040503050201020203" pitchFamily="18" charset="0"/>
              <a:ea typeface="+mj-ea"/>
              <a:cs typeface="Adobe Devanagari" panose="02040503050201020203" pitchFamily="18" charset="0"/>
            </a:endParaRPr>
          </a:p>
          <a:p>
            <a:pPr>
              <a:lnSpc>
                <a:spcPct val="150000"/>
              </a:lnSpc>
            </a:pPr>
            <a:r>
              <a:rPr lang="en-US" altLang="zh-CN" b="1" dirty="0">
                <a:solidFill>
                  <a:srgbClr val="0000FF"/>
                </a:solidFill>
                <a:latin typeface="Adobe Devanagari" panose="02040503050201020203" pitchFamily="18" charset="0"/>
                <a:cs typeface="Adobe Devanagari" panose="02040503050201020203" pitchFamily="18" charset="0"/>
              </a:rPr>
              <a:t>       </a:t>
            </a:r>
            <a:r>
              <a:rPr lang="en-US" altLang="zh-CN" b="1" dirty="0" err="1">
                <a:solidFill>
                  <a:srgbClr val="0000FF"/>
                </a:solidFill>
                <a:latin typeface="Adobe Devanagari" panose="02040503050201020203" pitchFamily="18" charset="0"/>
                <a:cs typeface="Adobe Devanagari" panose="02040503050201020203" pitchFamily="18" charset="0"/>
              </a:rPr>
              <a:t>tabstat</a:t>
            </a:r>
            <a:r>
              <a:rPr lang="en-US" altLang="zh-CN" b="1" dirty="0">
                <a:latin typeface="Adobe Devanagari" panose="02040503050201020203" pitchFamily="18" charset="0"/>
                <a:cs typeface="Adobe Devanagari" panose="02040503050201020203" pitchFamily="18" charset="0"/>
              </a:rPr>
              <a:t> </a:t>
            </a:r>
            <a:r>
              <a:rPr lang="zh-CN" altLang="en-US" i="1" dirty="0">
                <a:latin typeface="Adobe Devanagari" panose="02040503050201020203" pitchFamily="18" charset="0"/>
                <a:cs typeface="Adobe Devanagari" panose="02040503050201020203" pitchFamily="18" charset="0"/>
              </a:rPr>
              <a:t>变量</a:t>
            </a:r>
            <a:r>
              <a:rPr lang="en-US" altLang="zh-CN" i="1" dirty="0">
                <a:latin typeface="Adobe Devanagari" panose="02040503050201020203" pitchFamily="18" charset="0"/>
                <a:cs typeface="Adobe Devanagari" panose="02040503050201020203" pitchFamily="18" charset="0"/>
              </a:rPr>
              <a:t>, </a:t>
            </a:r>
            <a:r>
              <a:rPr lang="en-US" altLang="zh-CN" dirty="0">
                <a:latin typeface="Adobe Devanagari" panose="02040503050201020203" pitchFamily="18" charset="0"/>
                <a:cs typeface="Adobe Devanagari" panose="02040503050201020203" pitchFamily="18" charset="0"/>
              </a:rPr>
              <a:t>s(</a:t>
            </a:r>
            <a:r>
              <a:rPr lang="zh-CN" altLang="en-US" dirty="0">
                <a:latin typeface="Adobe Devanagari" panose="02040503050201020203" pitchFamily="18" charset="0"/>
                <a:cs typeface="Adobe Devanagari" panose="02040503050201020203" pitchFamily="18" charset="0"/>
              </a:rPr>
              <a:t>统计量</a:t>
            </a:r>
            <a:r>
              <a:rPr lang="en-US" altLang="zh-CN" dirty="0">
                <a:latin typeface="Adobe Devanagari" panose="02040503050201020203" pitchFamily="18" charset="0"/>
                <a:cs typeface="Adobe Devanagari" panose="02040503050201020203" pitchFamily="18" charset="0"/>
              </a:rPr>
              <a:t>) by(</a:t>
            </a:r>
            <a:r>
              <a:rPr lang="zh-CN" altLang="en-US" b="1" dirty="0">
                <a:solidFill>
                  <a:srgbClr val="0000FF"/>
                </a:solidFill>
                <a:latin typeface="Adobe Devanagari" panose="02040503050201020203" pitchFamily="18" charset="0"/>
                <a:ea typeface="+mj-ea"/>
                <a:cs typeface="Adobe Devanagari" panose="02040503050201020203" pitchFamily="18" charset="0"/>
              </a:rPr>
              <a:t>公司分组变量</a:t>
            </a:r>
            <a:r>
              <a:rPr lang="en-US" altLang="zh-CN" dirty="0">
                <a:latin typeface="Adobe Devanagari" panose="02040503050201020203" pitchFamily="18" charset="0"/>
                <a:cs typeface="Adobe Devanagari" panose="02040503050201020203" pitchFamily="18" charset="0"/>
              </a:rPr>
              <a:t>)</a:t>
            </a:r>
          </a:p>
        </p:txBody>
      </p:sp>
      <p:graphicFrame>
        <p:nvGraphicFramePr>
          <p:cNvPr id="4" name="表格 3">
            <a:extLst>
              <a:ext uri="{FF2B5EF4-FFF2-40B4-BE49-F238E27FC236}">
                <a16:creationId xmlns:a16="http://schemas.microsoft.com/office/drawing/2014/main" id="{853B87F7-37EF-4E26-B167-7FF2CC6B25FC}"/>
              </a:ext>
            </a:extLst>
          </p:cNvPr>
          <p:cNvGraphicFramePr>
            <a:graphicFrameLocks noGrp="1"/>
          </p:cNvGraphicFramePr>
          <p:nvPr>
            <p:extLst>
              <p:ext uri="{D42A27DB-BD31-4B8C-83A1-F6EECF244321}">
                <p14:modId xmlns:p14="http://schemas.microsoft.com/office/powerpoint/2010/main" val="2610077595"/>
              </p:ext>
            </p:extLst>
          </p:nvPr>
        </p:nvGraphicFramePr>
        <p:xfrm>
          <a:off x="2524370" y="4453277"/>
          <a:ext cx="8127999" cy="111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8518800"/>
                    </a:ext>
                  </a:extLst>
                </a:gridCol>
                <a:gridCol w="2709333">
                  <a:extLst>
                    <a:ext uri="{9D8B030D-6E8A-4147-A177-3AD203B41FA5}">
                      <a16:colId xmlns:a16="http://schemas.microsoft.com/office/drawing/2014/main" val="3553653473"/>
                    </a:ext>
                  </a:extLst>
                </a:gridCol>
                <a:gridCol w="2709333">
                  <a:extLst>
                    <a:ext uri="{9D8B030D-6E8A-4147-A177-3AD203B41FA5}">
                      <a16:colId xmlns:a16="http://schemas.microsoft.com/office/drawing/2014/main" val="1316592746"/>
                    </a:ext>
                  </a:extLst>
                </a:gridCol>
              </a:tblGrid>
              <a:tr h="370840">
                <a:tc>
                  <a:txBody>
                    <a:bodyPr/>
                    <a:lstStyle/>
                    <a:p>
                      <a:pPr algn="ctr"/>
                      <a:r>
                        <a:rPr lang="en-US" altLang="zh-CN" dirty="0">
                          <a:latin typeface="Times New Roman" panose="02020603050405020304" pitchFamily="18" charset="0"/>
                          <a:cs typeface="Times New Roman" panose="02020603050405020304" pitchFamily="18" charset="0"/>
                        </a:rPr>
                        <a:t>2023</a:t>
                      </a:r>
                      <a:r>
                        <a:rPr lang="zh-CN" altLang="en-US" dirty="0">
                          <a:latin typeface="Times New Roman" panose="02020603050405020304" pitchFamily="18" charset="0"/>
                          <a:cs typeface="Times New Roman" panose="02020603050405020304" pitchFamily="18" charset="0"/>
                        </a:rPr>
                        <a:t>年</a:t>
                      </a:r>
                    </a:p>
                  </a:txBody>
                  <a:tcPr/>
                </a:tc>
                <a:tc>
                  <a:txBody>
                    <a:bodyPr/>
                    <a:lstStyle/>
                    <a:p>
                      <a:pPr algn="ctr"/>
                      <a:r>
                        <a:rPr lang="en-US" altLang="zh-CN" dirty="0">
                          <a:latin typeface="Times New Roman" panose="02020603050405020304" pitchFamily="18" charset="0"/>
                          <a:cs typeface="Times New Roman" panose="02020603050405020304" pitchFamily="18" charset="0"/>
                        </a:rPr>
                        <a:t>ROA</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zh-CN" altLang="en-US" dirty="0">
                          <a:latin typeface="Times New Roman" panose="02020603050405020304" pitchFamily="18" charset="0"/>
                          <a:cs typeface="Times New Roman" panose="02020603050405020304" pitchFamily="18" charset="0"/>
                        </a:rPr>
                        <a:t>财务杠杆</a:t>
                      </a:r>
                    </a:p>
                  </a:txBody>
                  <a:tcPr/>
                </a:tc>
                <a:extLst>
                  <a:ext uri="{0D108BD9-81ED-4DB2-BD59-A6C34878D82A}">
                    <a16:rowId xmlns:a16="http://schemas.microsoft.com/office/drawing/2014/main" val="1317560870"/>
                  </a:ext>
                </a:extLst>
              </a:tr>
              <a:tr h="370840">
                <a:tc>
                  <a:txBody>
                    <a:bodyPr/>
                    <a:lstStyle/>
                    <a:p>
                      <a:pPr algn="ctr"/>
                      <a:r>
                        <a:rPr lang="zh-CN" altLang="en-US" dirty="0">
                          <a:latin typeface="Times New Roman" panose="02020603050405020304" pitchFamily="18" charset="0"/>
                          <a:cs typeface="Times New Roman" panose="02020603050405020304" pitchFamily="18" charset="0"/>
                        </a:rPr>
                        <a:t>大公司</a:t>
                      </a:r>
                    </a:p>
                  </a:txBody>
                  <a:tcPr/>
                </a:tc>
                <a:tc>
                  <a:txBody>
                    <a:bodyPr/>
                    <a:lstStyle/>
                    <a:p>
                      <a:pPr algn="ctr"/>
                      <a:r>
                        <a:rPr lang="en-US" altLang="zh-CN" dirty="0">
                          <a:latin typeface="Times New Roman" panose="02020603050405020304" pitchFamily="18" charset="0"/>
                          <a:cs typeface="Times New Roman" panose="02020603050405020304" pitchFamily="18" charset="0"/>
                        </a:rPr>
                        <a:t>3.53%</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50.89%</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25148454"/>
                  </a:ext>
                </a:extLst>
              </a:tr>
              <a:tr h="370840">
                <a:tc>
                  <a:txBody>
                    <a:bodyPr/>
                    <a:lstStyle/>
                    <a:p>
                      <a:pPr algn="ctr"/>
                      <a:r>
                        <a:rPr lang="zh-CN" altLang="en-US" dirty="0">
                          <a:latin typeface="Times New Roman" panose="02020603050405020304" pitchFamily="18" charset="0"/>
                          <a:cs typeface="Times New Roman" panose="02020603050405020304" pitchFamily="18" charset="0"/>
                        </a:rPr>
                        <a:t>小公司</a:t>
                      </a:r>
                    </a:p>
                  </a:txBody>
                  <a:tcPr/>
                </a:tc>
                <a:tc>
                  <a:txBody>
                    <a:bodyPr/>
                    <a:lstStyle/>
                    <a:p>
                      <a:pPr algn="ctr"/>
                      <a:r>
                        <a:rPr lang="en-US" altLang="zh-CN" dirty="0">
                          <a:latin typeface="Times New Roman" panose="02020603050405020304" pitchFamily="18" charset="0"/>
                          <a:cs typeface="Times New Roman" panose="02020603050405020304" pitchFamily="18" charset="0"/>
                        </a:rPr>
                        <a:t>1.69%</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34.44%</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81625206"/>
                  </a:ext>
                </a:extLst>
              </a:tr>
            </a:tbl>
          </a:graphicData>
        </a:graphic>
      </p:graphicFrame>
      <p:sp>
        <p:nvSpPr>
          <p:cNvPr id="5" name="矩形 4">
            <a:extLst>
              <a:ext uri="{FF2B5EF4-FFF2-40B4-BE49-F238E27FC236}">
                <a16:creationId xmlns:a16="http://schemas.microsoft.com/office/drawing/2014/main" id="{28B2A99D-2549-466D-8E7C-3EAA544AA429}"/>
              </a:ext>
            </a:extLst>
          </p:cNvPr>
          <p:cNvSpPr/>
          <p:nvPr/>
        </p:nvSpPr>
        <p:spPr>
          <a:xfrm>
            <a:off x="4191000" y="3774011"/>
            <a:ext cx="6096000" cy="646331"/>
          </a:xfrm>
          <a:prstGeom prst="rect">
            <a:avLst/>
          </a:prstGeom>
        </p:spPr>
        <p:txBody>
          <a:bodyPr>
            <a:spAutoFit/>
          </a:bodyPr>
          <a:lstStyle/>
          <a:p>
            <a:r>
              <a:rPr lang="zh-CN" altLang="en-US" dirty="0">
                <a:latin typeface="Times New Roman" panose="02020603050405020304" pitchFamily="18" charset="0"/>
                <a:cs typeface="Times New Roman" panose="02020603050405020304" pitchFamily="18" charset="0"/>
              </a:rPr>
              <a:t> tabstat ROA if Year == 2023,s(mean) by(大公司)</a:t>
            </a:r>
          </a:p>
          <a:p>
            <a:r>
              <a:rPr lang="zh-CN" altLang="en-US" dirty="0">
                <a:latin typeface="Times New Roman" panose="02020603050405020304" pitchFamily="18" charset="0"/>
                <a:cs typeface="Times New Roman" panose="02020603050405020304" pitchFamily="18" charset="0"/>
              </a:rPr>
              <a:t> tabstat Lev if Year == 2023,s(mean) by(大公司)</a:t>
            </a:r>
          </a:p>
        </p:txBody>
      </p:sp>
    </p:spTree>
    <p:extLst>
      <p:ext uri="{BB962C8B-B14F-4D97-AF65-F5344CB8AC3E}">
        <p14:creationId xmlns:p14="http://schemas.microsoft.com/office/powerpoint/2010/main" val="182299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DCC7-B58C-4C6E-B513-71FCFEC90E72}"/>
              </a:ext>
            </a:extLst>
          </p:cNvPr>
          <p:cNvSpPr txBox="1">
            <a:spLocks/>
          </p:cNvSpPr>
          <p:nvPr/>
        </p:nvSpPr>
        <p:spPr>
          <a:xfrm>
            <a:off x="593558" y="-16188"/>
            <a:ext cx="10332747"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新语句安装</a:t>
            </a:r>
          </a:p>
        </p:txBody>
      </p:sp>
      <p:sp>
        <p:nvSpPr>
          <p:cNvPr id="3" name="文本框 2">
            <a:extLst>
              <a:ext uri="{FF2B5EF4-FFF2-40B4-BE49-F238E27FC236}">
                <a16:creationId xmlns:a16="http://schemas.microsoft.com/office/drawing/2014/main" id="{4BF9B5D3-7EC8-4CD4-ABBD-4648410CD74C}"/>
              </a:ext>
            </a:extLst>
          </p:cNvPr>
          <p:cNvSpPr txBox="1"/>
          <p:nvPr/>
        </p:nvSpPr>
        <p:spPr>
          <a:xfrm>
            <a:off x="593558" y="1122363"/>
            <a:ext cx="10213383" cy="2169825"/>
          </a:xfrm>
          <a:prstGeom prst="rect">
            <a:avLst/>
          </a:prstGeom>
          <a:noFill/>
        </p:spPr>
        <p:txBody>
          <a:bodyPr wrap="square" rtlCol="0">
            <a:spAutoFit/>
          </a:bodyPr>
          <a:lstStyle/>
          <a:p>
            <a:pPr>
              <a:lnSpc>
                <a:spcPct val="150000"/>
              </a:lnSpc>
            </a:pPr>
            <a:r>
              <a:rPr lang="en-US" altLang="zh-CN" dirty="0">
                <a:latin typeface="Adobe Devanagari" panose="02040503050201020203" pitchFamily="18" charset="0"/>
                <a:cs typeface="Adobe Devanagari" panose="02040503050201020203" pitchFamily="18" charset="0"/>
              </a:rPr>
              <a:t>help + </a:t>
            </a:r>
            <a:r>
              <a:rPr lang="zh-CN" altLang="en-US" dirty="0">
                <a:latin typeface="Adobe Devanagari" panose="02040503050201020203" pitchFamily="18" charset="0"/>
                <a:cs typeface="Adobe Devanagari" panose="02040503050201020203" pitchFamily="18" charset="0"/>
              </a:rPr>
              <a:t>语句  （查询语句的帮助文件，如果没有，就会跳转到搜索）</a:t>
            </a:r>
            <a:endParaRPr lang="en-US" altLang="zh-CN" dirty="0">
              <a:latin typeface="Adobe Devanagari" panose="02040503050201020203" pitchFamily="18" charset="0"/>
              <a:cs typeface="Adobe Devanagari" panose="02040503050201020203" pitchFamily="18" charset="0"/>
            </a:endParaRPr>
          </a:p>
          <a:p>
            <a:pPr>
              <a:lnSpc>
                <a:spcPct val="150000"/>
              </a:lnSpc>
            </a:pPr>
            <a:r>
              <a:rPr lang="en-US" altLang="zh-CN" dirty="0">
                <a:latin typeface="Adobe Devanagari" panose="02040503050201020203" pitchFamily="18" charset="0"/>
                <a:cs typeface="Adobe Devanagari" panose="02040503050201020203" pitchFamily="18" charset="0"/>
              </a:rPr>
              <a:t>help </a:t>
            </a:r>
            <a:r>
              <a:rPr lang="en-US" altLang="zh-CN" dirty="0" err="1">
                <a:latin typeface="Adobe Devanagari" panose="02040503050201020203" pitchFamily="18" charset="0"/>
                <a:cs typeface="Adobe Devanagari" panose="02040503050201020203" pitchFamily="18" charset="0"/>
              </a:rPr>
              <a:t>egenmore</a:t>
            </a:r>
            <a:endParaRPr lang="en-US" altLang="zh-CN" dirty="0">
              <a:latin typeface="Adobe Devanagari" panose="02040503050201020203" pitchFamily="18" charset="0"/>
              <a:cs typeface="Adobe Devanagari" panose="02040503050201020203" pitchFamily="18" charset="0"/>
            </a:endParaRPr>
          </a:p>
          <a:p>
            <a:pPr>
              <a:lnSpc>
                <a:spcPct val="150000"/>
              </a:lnSpc>
            </a:pPr>
            <a:endParaRPr lang="en-US" altLang="zh-CN" dirty="0">
              <a:latin typeface="Adobe Devanagari" panose="02040503050201020203" pitchFamily="18" charset="0"/>
              <a:cs typeface="Adobe Devanagari" panose="02040503050201020203" pitchFamily="18" charset="0"/>
            </a:endParaRPr>
          </a:p>
          <a:p>
            <a:pPr>
              <a:lnSpc>
                <a:spcPct val="150000"/>
              </a:lnSpc>
            </a:pPr>
            <a:endParaRPr lang="en-US" altLang="zh-CN" dirty="0">
              <a:latin typeface="Adobe Devanagari" panose="02040503050201020203" pitchFamily="18" charset="0"/>
              <a:cs typeface="Adobe Devanagari" panose="02040503050201020203" pitchFamily="18" charset="0"/>
            </a:endParaRPr>
          </a:p>
          <a:p>
            <a:pPr>
              <a:lnSpc>
                <a:spcPct val="150000"/>
              </a:lnSpc>
            </a:pPr>
            <a:endParaRPr lang="en-US" altLang="zh-CN" dirty="0">
              <a:latin typeface="Adobe Devanagari" panose="02040503050201020203" pitchFamily="18" charset="0"/>
              <a:cs typeface="Adobe Devanagari" panose="02040503050201020203" pitchFamily="18" charset="0"/>
            </a:endParaRPr>
          </a:p>
        </p:txBody>
      </p:sp>
      <p:pic>
        <p:nvPicPr>
          <p:cNvPr id="4" name="图片 3" descr="屏幕剪辑">
            <a:extLst>
              <a:ext uri="{FF2B5EF4-FFF2-40B4-BE49-F238E27FC236}">
                <a16:creationId xmlns:a16="http://schemas.microsoft.com/office/drawing/2014/main" id="{5BE76F23-59E8-42F7-A392-961200B29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07" y="2293242"/>
            <a:ext cx="5944430" cy="2734057"/>
          </a:xfrm>
          <a:prstGeom prst="rect">
            <a:avLst/>
          </a:prstGeom>
        </p:spPr>
      </p:pic>
      <p:pic>
        <p:nvPicPr>
          <p:cNvPr id="5" name="图片 4" descr="屏幕剪辑">
            <a:extLst>
              <a:ext uri="{FF2B5EF4-FFF2-40B4-BE49-F238E27FC236}">
                <a16:creationId xmlns:a16="http://schemas.microsoft.com/office/drawing/2014/main" id="{7C82A765-C7ED-400E-AF09-F2DC7DC40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200" y="4119971"/>
            <a:ext cx="6441802" cy="2019582"/>
          </a:xfrm>
          <a:prstGeom prst="rect">
            <a:avLst/>
          </a:prstGeom>
        </p:spPr>
      </p:pic>
    </p:spTree>
    <p:extLst>
      <p:ext uri="{BB962C8B-B14F-4D97-AF65-F5344CB8AC3E}">
        <p14:creationId xmlns:p14="http://schemas.microsoft.com/office/powerpoint/2010/main" val="3339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93B5-5B37-4F6D-B5B7-764C03700E49}"/>
              </a:ext>
            </a:extLst>
          </p:cNvPr>
          <p:cNvSpPr txBox="1">
            <a:spLocks/>
          </p:cNvSpPr>
          <p:nvPr/>
        </p:nvSpPr>
        <p:spPr>
          <a:xfrm>
            <a:off x="593558" y="-16188"/>
            <a:ext cx="9313921" cy="996043"/>
          </a:xfrm>
          <a:prstGeom prst="rect">
            <a:avLst/>
          </a:prstGeom>
        </p:spPr>
        <p:txBody>
          <a:bodyPr vert="horz" lIns="91440" tIns="45720" rIns="91440" bIns="45720" rtlCol="0" anchor="ctr">
            <a:noAutofit/>
          </a:bodyPr>
          <a:lstStyle>
            <a:defPPr>
              <a:defRPr lang="zh-CN"/>
            </a:defPPr>
            <a:lvl1pPr>
              <a:lnSpc>
                <a:spcPct val="90000"/>
              </a:lnSpc>
              <a:spcBef>
                <a:spcPct val="0"/>
              </a:spcBef>
              <a:buNone/>
              <a:defRPr sz="3200">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t>财务杠杆：大公司</a:t>
            </a:r>
            <a:r>
              <a:rPr lang="en-US" altLang="zh-CN" dirty="0"/>
              <a:t> vs </a:t>
            </a:r>
            <a:r>
              <a:rPr lang="zh-CN" altLang="en-US" dirty="0"/>
              <a:t>小公司</a:t>
            </a:r>
            <a:endParaRPr lang="en-US" dirty="0"/>
          </a:p>
        </p:txBody>
      </p:sp>
      <p:sp>
        <p:nvSpPr>
          <p:cNvPr id="3" name="矩形 2">
            <a:extLst>
              <a:ext uri="{FF2B5EF4-FFF2-40B4-BE49-F238E27FC236}">
                <a16:creationId xmlns:a16="http://schemas.microsoft.com/office/drawing/2014/main" id="{E02B712F-D41F-42BE-A423-CEBFC95B4442}"/>
              </a:ext>
            </a:extLst>
          </p:cNvPr>
          <p:cNvSpPr/>
          <p:nvPr/>
        </p:nvSpPr>
        <p:spPr>
          <a:xfrm>
            <a:off x="1038516" y="957718"/>
            <a:ext cx="6096000" cy="1200329"/>
          </a:xfrm>
          <a:prstGeom prst="rect">
            <a:avLst/>
          </a:prstGeom>
        </p:spPr>
        <p:txBody>
          <a:bodyPr>
            <a:spAutoFit/>
          </a:bodyPr>
          <a:lstStyle/>
          <a:p>
            <a:r>
              <a:rPr lang="en-US" altLang="zh-CN" dirty="0"/>
              <a:t> </a:t>
            </a:r>
            <a:r>
              <a:rPr lang="en-US" altLang="zh-CN" dirty="0" err="1"/>
              <a:t>egen</a:t>
            </a:r>
            <a:r>
              <a:rPr lang="en-US" altLang="zh-CN" dirty="0"/>
              <a:t> </a:t>
            </a:r>
            <a:r>
              <a:rPr lang="en-US" altLang="zh-CN" dirty="0" err="1"/>
              <a:t>Bigfirm</a:t>
            </a:r>
            <a:r>
              <a:rPr lang="en-US" altLang="zh-CN" dirty="0"/>
              <a:t> = </a:t>
            </a:r>
            <a:r>
              <a:rPr lang="en-US" altLang="zh-CN" dirty="0" err="1"/>
              <a:t>xtile</a:t>
            </a:r>
            <a:r>
              <a:rPr lang="en-US" altLang="zh-CN" dirty="0"/>
              <a:t>(AT),by(Year) nq(2)</a:t>
            </a:r>
          </a:p>
          <a:p>
            <a:r>
              <a:rPr lang="en-US" altLang="zh-CN" dirty="0"/>
              <a:t> gen </a:t>
            </a:r>
            <a:r>
              <a:rPr lang="en-US" altLang="zh-CN" dirty="0" err="1"/>
              <a:t>Lev_Bigfirm</a:t>
            </a:r>
            <a:r>
              <a:rPr lang="en-US" altLang="zh-CN" dirty="0"/>
              <a:t> = Lev if </a:t>
            </a:r>
            <a:r>
              <a:rPr lang="en-US" altLang="zh-CN" dirty="0" err="1"/>
              <a:t>Bigfirm</a:t>
            </a:r>
            <a:r>
              <a:rPr lang="en-US" altLang="zh-CN" dirty="0"/>
              <a:t> == 2</a:t>
            </a:r>
          </a:p>
          <a:p>
            <a:r>
              <a:rPr lang="en-US" altLang="zh-CN" dirty="0"/>
              <a:t> gen </a:t>
            </a:r>
            <a:r>
              <a:rPr lang="en-US" altLang="zh-CN" dirty="0" err="1"/>
              <a:t>Lev_Smallfirm</a:t>
            </a:r>
            <a:r>
              <a:rPr lang="en-US" altLang="zh-CN" dirty="0"/>
              <a:t> = Lev if </a:t>
            </a:r>
            <a:r>
              <a:rPr lang="en-US" altLang="zh-CN" dirty="0" err="1"/>
              <a:t>Bigfirm</a:t>
            </a:r>
            <a:r>
              <a:rPr lang="en-US" altLang="zh-CN" dirty="0"/>
              <a:t> == 1</a:t>
            </a:r>
          </a:p>
          <a:p>
            <a:r>
              <a:rPr lang="en-US" altLang="zh-CN" dirty="0"/>
              <a:t> </a:t>
            </a:r>
            <a:r>
              <a:rPr lang="en-US" altLang="zh-CN" dirty="0" err="1"/>
              <a:t>tabstat</a:t>
            </a:r>
            <a:r>
              <a:rPr lang="en-US" altLang="zh-CN" dirty="0"/>
              <a:t> </a:t>
            </a:r>
            <a:r>
              <a:rPr lang="en-US" altLang="zh-CN" dirty="0" err="1"/>
              <a:t>Lev_Bigfirm</a:t>
            </a:r>
            <a:r>
              <a:rPr lang="en-US" altLang="zh-CN" dirty="0"/>
              <a:t> </a:t>
            </a:r>
            <a:r>
              <a:rPr lang="en-US" altLang="zh-CN" dirty="0" err="1"/>
              <a:t>Lev_Smallfirm,s</a:t>
            </a:r>
            <a:r>
              <a:rPr lang="en-US" altLang="zh-CN" dirty="0"/>
              <a:t>(mean) by(Year) f(%10.2f) </a:t>
            </a:r>
            <a:endParaRPr lang="zh-CN" altLang="en-US" dirty="0"/>
          </a:p>
        </p:txBody>
      </p:sp>
      <p:pic>
        <p:nvPicPr>
          <p:cNvPr id="4" name="图片 3">
            <a:extLst>
              <a:ext uri="{FF2B5EF4-FFF2-40B4-BE49-F238E27FC236}">
                <a16:creationId xmlns:a16="http://schemas.microsoft.com/office/drawing/2014/main" id="{F488729A-808D-468D-903E-3666EDCA48B0}"/>
              </a:ext>
            </a:extLst>
          </p:cNvPr>
          <p:cNvPicPr>
            <a:picLocks noChangeAspect="1"/>
          </p:cNvPicPr>
          <p:nvPr/>
        </p:nvPicPr>
        <p:blipFill>
          <a:blip r:embed="rId2"/>
          <a:stretch>
            <a:fillRect/>
          </a:stretch>
        </p:blipFill>
        <p:spPr>
          <a:xfrm>
            <a:off x="1049546" y="2274819"/>
            <a:ext cx="5645081" cy="4122349"/>
          </a:xfrm>
          <a:prstGeom prst="rect">
            <a:avLst/>
          </a:prstGeom>
        </p:spPr>
      </p:pic>
      <p:pic>
        <p:nvPicPr>
          <p:cNvPr id="5" name="图片 4">
            <a:extLst>
              <a:ext uri="{FF2B5EF4-FFF2-40B4-BE49-F238E27FC236}">
                <a16:creationId xmlns:a16="http://schemas.microsoft.com/office/drawing/2014/main" id="{A158F0A3-28FE-468A-B0E6-80F95BBFFC77}"/>
              </a:ext>
            </a:extLst>
          </p:cNvPr>
          <p:cNvPicPr>
            <a:picLocks noChangeAspect="1"/>
          </p:cNvPicPr>
          <p:nvPr/>
        </p:nvPicPr>
        <p:blipFill>
          <a:blip r:embed="rId3"/>
          <a:stretch>
            <a:fillRect/>
          </a:stretch>
        </p:blipFill>
        <p:spPr>
          <a:xfrm>
            <a:off x="7389991" y="517702"/>
            <a:ext cx="4251936" cy="5922622"/>
          </a:xfrm>
          <a:prstGeom prst="rect">
            <a:avLst/>
          </a:prstGeom>
          <a:ln>
            <a:solidFill>
              <a:schemeClr val="accent1"/>
            </a:solidFill>
          </a:ln>
        </p:spPr>
      </p:pic>
    </p:spTree>
    <p:extLst>
      <p:ext uri="{BB962C8B-B14F-4D97-AF65-F5344CB8AC3E}">
        <p14:creationId xmlns:p14="http://schemas.microsoft.com/office/powerpoint/2010/main" val="188295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本课目标</a:t>
            </a:r>
          </a:p>
        </p:txBody>
      </p:sp>
      <p:sp>
        <p:nvSpPr>
          <p:cNvPr id="3" name="内容占位符 2"/>
          <p:cNvSpPr>
            <a:spLocks noGrp="1"/>
          </p:cNvSpPr>
          <p:nvPr>
            <p:ph idx="1"/>
          </p:nvPr>
        </p:nvSpPr>
        <p:spPr/>
        <p:txBody>
          <a:bodyPr/>
          <a:lstStyle/>
          <a:p>
            <a:r>
              <a:rPr lang="zh-CN" altLang="en-US" sz="2400" dirty="0"/>
              <a:t>了解中国资本市场与上市公司基本情况。</a:t>
            </a:r>
            <a:endParaRPr lang="en-US" altLang="zh-CN" sz="2400" dirty="0"/>
          </a:p>
          <a:p>
            <a:endParaRPr lang="en-US" altLang="zh-CN" sz="2400" dirty="0"/>
          </a:p>
          <a:p>
            <a:r>
              <a:rPr lang="zh-CN" altLang="en-US" sz="2400" dirty="0"/>
              <a:t>掌握上市公司数量、平均业绩等数据处理方法和变量生成流程。</a:t>
            </a:r>
            <a:endParaRPr lang="en-US" altLang="zh-CN" sz="2400" dirty="0"/>
          </a:p>
          <a:p>
            <a:endParaRPr lang="en-US" altLang="zh-CN" sz="2400" dirty="0"/>
          </a:p>
          <a:p>
            <a:r>
              <a:rPr lang="zh-CN" altLang="en-US" sz="2400" dirty="0"/>
              <a:t>熟练基于财务数据对上市公司发展现状进行分析</a:t>
            </a:r>
            <a:endParaRPr lang="en-US" altLang="zh-CN" sz="2400" dirty="0"/>
          </a:p>
          <a:p>
            <a:endParaRPr lang="zh-CN" altLang="en-US" sz="2400" dirty="0"/>
          </a:p>
        </p:txBody>
      </p:sp>
    </p:spTree>
    <p:extLst>
      <p:ext uri="{BB962C8B-B14F-4D97-AF65-F5344CB8AC3E}">
        <p14:creationId xmlns:p14="http://schemas.microsoft.com/office/powerpoint/2010/main" val="3056186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B14D-899F-4B23-A3E0-F2B654D5EF82}"/>
              </a:ext>
            </a:extLst>
          </p:cNvPr>
          <p:cNvSpPr txBox="1">
            <a:spLocks/>
          </p:cNvSpPr>
          <p:nvPr/>
        </p:nvSpPr>
        <p:spPr>
          <a:xfrm>
            <a:off x="593558" y="-16188"/>
            <a:ext cx="9313921" cy="996043"/>
          </a:xfrm>
          <a:prstGeom prst="rect">
            <a:avLst/>
          </a:prstGeom>
        </p:spPr>
        <p:txBody>
          <a:bodyPr vert="horz" lIns="91440" tIns="45720" rIns="91440" bIns="45720" rtlCol="0" anchor="ctr">
            <a:noAutofit/>
          </a:bodyPr>
          <a:lstStyle>
            <a:defPPr>
              <a:defRPr lang="zh-CN"/>
            </a:defPPr>
            <a:lvl1pPr>
              <a:lnSpc>
                <a:spcPct val="90000"/>
              </a:lnSpc>
              <a:spcBef>
                <a:spcPct val="0"/>
              </a:spcBef>
              <a:buNone/>
              <a:defRPr sz="3200">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t>6. </a:t>
            </a:r>
            <a:r>
              <a:rPr lang="zh-CN" altLang="en-US" dirty="0"/>
              <a:t>中国</a:t>
            </a:r>
            <a:r>
              <a:rPr lang="en-US" altLang="zh-CN" dirty="0"/>
              <a:t>A</a:t>
            </a:r>
            <a:r>
              <a:rPr lang="zh-CN" altLang="en-US" dirty="0"/>
              <a:t>股市场上市业绩：</a:t>
            </a:r>
            <a:r>
              <a:rPr lang="en-US" altLang="zh-CN" dirty="0"/>
              <a:t>ROA</a:t>
            </a:r>
            <a:endParaRPr lang="en-US" dirty="0"/>
          </a:p>
        </p:txBody>
      </p:sp>
      <p:sp>
        <p:nvSpPr>
          <p:cNvPr id="3" name="矩形 2">
            <a:extLst>
              <a:ext uri="{FF2B5EF4-FFF2-40B4-BE49-F238E27FC236}">
                <a16:creationId xmlns:a16="http://schemas.microsoft.com/office/drawing/2014/main" id="{95924C5F-953C-4336-A3D0-C23925FAD22B}"/>
              </a:ext>
            </a:extLst>
          </p:cNvPr>
          <p:cNvSpPr/>
          <p:nvPr/>
        </p:nvSpPr>
        <p:spPr>
          <a:xfrm>
            <a:off x="915557" y="1338661"/>
            <a:ext cx="6096000" cy="923330"/>
          </a:xfrm>
          <a:prstGeom prst="rect">
            <a:avLst/>
          </a:prstGeom>
        </p:spPr>
        <p:txBody>
          <a:bodyPr>
            <a:spAutoFit/>
          </a:bodyPr>
          <a:lstStyle/>
          <a:p>
            <a:r>
              <a:rPr lang="en-US" altLang="zh-CN" dirty="0"/>
              <a:t>  gen ROA = NI/AT*100</a:t>
            </a:r>
          </a:p>
          <a:p>
            <a:r>
              <a:rPr lang="en-US" altLang="zh-CN" dirty="0"/>
              <a:t>  winsor2 </a:t>
            </a:r>
            <a:r>
              <a:rPr lang="en-US" altLang="zh-CN" dirty="0" err="1"/>
              <a:t>ROA,replace</a:t>
            </a:r>
            <a:endParaRPr lang="en-US" altLang="zh-CN" dirty="0"/>
          </a:p>
          <a:p>
            <a:r>
              <a:rPr lang="en-US" altLang="zh-CN" dirty="0"/>
              <a:t>  </a:t>
            </a:r>
            <a:r>
              <a:rPr lang="en-US" altLang="zh-CN" dirty="0" err="1"/>
              <a:t>tabstat</a:t>
            </a:r>
            <a:r>
              <a:rPr lang="en-US" altLang="zh-CN" dirty="0"/>
              <a:t> ROA,s(mean median) by(Year) f(%10.2f)</a:t>
            </a:r>
            <a:endParaRPr lang="zh-CN" altLang="en-US" dirty="0"/>
          </a:p>
        </p:txBody>
      </p:sp>
      <p:pic>
        <p:nvPicPr>
          <p:cNvPr id="4" name="图片 3">
            <a:extLst>
              <a:ext uri="{FF2B5EF4-FFF2-40B4-BE49-F238E27FC236}">
                <a16:creationId xmlns:a16="http://schemas.microsoft.com/office/drawing/2014/main" id="{03AA150F-D389-4706-9CAB-B92D3BAB44DE}"/>
              </a:ext>
            </a:extLst>
          </p:cNvPr>
          <p:cNvPicPr>
            <a:picLocks noChangeAspect="1"/>
          </p:cNvPicPr>
          <p:nvPr/>
        </p:nvPicPr>
        <p:blipFill>
          <a:blip r:embed="rId2"/>
          <a:stretch>
            <a:fillRect/>
          </a:stretch>
        </p:blipFill>
        <p:spPr>
          <a:xfrm>
            <a:off x="7772400" y="127721"/>
            <a:ext cx="3146545" cy="6411191"/>
          </a:xfrm>
          <a:prstGeom prst="rect">
            <a:avLst/>
          </a:prstGeom>
          <a:ln>
            <a:solidFill>
              <a:schemeClr val="accent1"/>
            </a:solidFill>
          </a:ln>
        </p:spPr>
      </p:pic>
      <p:pic>
        <p:nvPicPr>
          <p:cNvPr id="5" name="图片 4">
            <a:extLst>
              <a:ext uri="{FF2B5EF4-FFF2-40B4-BE49-F238E27FC236}">
                <a16:creationId xmlns:a16="http://schemas.microsoft.com/office/drawing/2014/main" id="{0BAC3B1D-BD46-4CFE-9BE3-2882D4605A42}"/>
              </a:ext>
            </a:extLst>
          </p:cNvPr>
          <p:cNvPicPr>
            <a:picLocks noChangeAspect="1"/>
          </p:cNvPicPr>
          <p:nvPr/>
        </p:nvPicPr>
        <p:blipFill>
          <a:blip r:embed="rId3"/>
          <a:stretch>
            <a:fillRect/>
          </a:stretch>
        </p:blipFill>
        <p:spPr>
          <a:xfrm>
            <a:off x="1222987" y="2538990"/>
            <a:ext cx="5017008" cy="3663696"/>
          </a:xfrm>
          <a:prstGeom prst="rect">
            <a:avLst/>
          </a:prstGeom>
        </p:spPr>
      </p:pic>
    </p:spTree>
    <p:extLst>
      <p:ext uri="{BB962C8B-B14F-4D97-AF65-F5344CB8AC3E}">
        <p14:creationId xmlns:p14="http://schemas.microsoft.com/office/powerpoint/2010/main" val="1980114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C3D2-72CA-46E1-B942-1BF7FB4B0843}"/>
              </a:ext>
            </a:extLst>
          </p:cNvPr>
          <p:cNvSpPr txBox="1">
            <a:spLocks/>
          </p:cNvSpPr>
          <p:nvPr/>
        </p:nvSpPr>
        <p:spPr>
          <a:xfrm>
            <a:off x="593558" y="-16188"/>
            <a:ext cx="9313921" cy="996043"/>
          </a:xfrm>
          <a:prstGeom prst="rect">
            <a:avLst/>
          </a:prstGeom>
        </p:spPr>
        <p:txBody>
          <a:bodyPr vert="horz" lIns="91440" tIns="45720" rIns="91440" bIns="45720" rtlCol="0" anchor="ctr">
            <a:noAutofit/>
          </a:bodyPr>
          <a:lstStyle>
            <a:defPPr>
              <a:defRPr lang="zh-CN"/>
            </a:defPPr>
            <a:lvl1pPr>
              <a:lnSpc>
                <a:spcPct val="90000"/>
              </a:lnSpc>
              <a:spcBef>
                <a:spcPct val="0"/>
              </a:spcBef>
              <a:buNone/>
              <a:defRPr sz="3200">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t>ROA </a:t>
            </a:r>
            <a:r>
              <a:rPr lang="zh-CN" altLang="en-US" dirty="0"/>
              <a:t>平均数：大公司</a:t>
            </a:r>
            <a:r>
              <a:rPr lang="en-US" altLang="zh-CN" dirty="0"/>
              <a:t> vs </a:t>
            </a:r>
            <a:r>
              <a:rPr lang="zh-CN" altLang="en-US" dirty="0"/>
              <a:t>小公司</a:t>
            </a:r>
            <a:endParaRPr lang="en-US" dirty="0"/>
          </a:p>
        </p:txBody>
      </p:sp>
      <p:sp>
        <p:nvSpPr>
          <p:cNvPr id="3" name="矩形 2">
            <a:extLst>
              <a:ext uri="{FF2B5EF4-FFF2-40B4-BE49-F238E27FC236}">
                <a16:creationId xmlns:a16="http://schemas.microsoft.com/office/drawing/2014/main" id="{65329234-C00A-45B0-B238-DD509AE16C30}"/>
              </a:ext>
            </a:extLst>
          </p:cNvPr>
          <p:cNvSpPr/>
          <p:nvPr/>
        </p:nvSpPr>
        <p:spPr>
          <a:xfrm>
            <a:off x="1044621" y="1153079"/>
            <a:ext cx="6096000" cy="1200329"/>
          </a:xfrm>
          <a:prstGeom prst="rect">
            <a:avLst/>
          </a:prstGeom>
        </p:spPr>
        <p:txBody>
          <a:bodyPr>
            <a:spAutoFit/>
          </a:bodyPr>
          <a:lstStyle/>
          <a:p>
            <a:r>
              <a:rPr lang="en-US" altLang="zh-CN" dirty="0"/>
              <a:t>  gen </a:t>
            </a:r>
            <a:r>
              <a:rPr lang="en-US" altLang="zh-CN" dirty="0" err="1"/>
              <a:t>ROA_Bigfirm</a:t>
            </a:r>
            <a:r>
              <a:rPr lang="en-US" altLang="zh-CN" dirty="0"/>
              <a:t> = ROA if </a:t>
            </a:r>
            <a:r>
              <a:rPr lang="en-US" altLang="zh-CN" dirty="0" err="1"/>
              <a:t>Bigfirm</a:t>
            </a:r>
            <a:r>
              <a:rPr lang="en-US" altLang="zh-CN" dirty="0"/>
              <a:t> == 2</a:t>
            </a:r>
          </a:p>
          <a:p>
            <a:r>
              <a:rPr lang="en-US" altLang="zh-CN" dirty="0"/>
              <a:t>  gen </a:t>
            </a:r>
            <a:r>
              <a:rPr lang="en-US" altLang="zh-CN" dirty="0" err="1"/>
              <a:t>ROA_Smallfirm</a:t>
            </a:r>
            <a:r>
              <a:rPr lang="en-US" altLang="zh-CN" dirty="0"/>
              <a:t> = ROA if </a:t>
            </a:r>
            <a:r>
              <a:rPr lang="en-US" altLang="zh-CN" dirty="0" err="1"/>
              <a:t>Bigfirm</a:t>
            </a:r>
            <a:r>
              <a:rPr lang="en-US" altLang="zh-CN" dirty="0"/>
              <a:t> == 1</a:t>
            </a:r>
          </a:p>
          <a:p>
            <a:r>
              <a:rPr lang="en-US" altLang="zh-CN" dirty="0"/>
              <a:t>  </a:t>
            </a:r>
            <a:r>
              <a:rPr lang="en-US" altLang="zh-CN" dirty="0" err="1"/>
              <a:t>tabstat</a:t>
            </a:r>
            <a:r>
              <a:rPr lang="en-US" altLang="zh-CN" dirty="0"/>
              <a:t> </a:t>
            </a:r>
            <a:r>
              <a:rPr lang="en-US" altLang="zh-CN" dirty="0" err="1"/>
              <a:t>ROA_Bigfirm</a:t>
            </a:r>
            <a:r>
              <a:rPr lang="en-US" altLang="zh-CN" dirty="0"/>
              <a:t> </a:t>
            </a:r>
            <a:r>
              <a:rPr lang="en-US" altLang="zh-CN" dirty="0" err="1"/>
              <a:t>ROA_Smallfirm,s</a:t>
            </a:r>
            <a:r>
              <a:rPr lang="en-US" altLang="zh-CN" dirty="0"/>
              <a:t>(mean) by(Year) f(%10.2f) </a:t>
            </a:r>
            <a:endParaRPr lang="zh-CN" altLang="en-US" dirty="0"/>
          </a:p>
        </p:txBody>
      </p:sp>
      <p:pic>
        <p:nvPicPr>
          <p:cNvPr id="4" name="图片 3">
            <a:extLst>
              <a:ext uri="{FF2B5EF4-FFF2-40B4-BE49-F238E27FC236}">
                <a16:creationId xmlns:a16="http://schemas.microsoft.com/office/drawing/2014/main" id="{39611108-D046-48FD-A4D0-A71B2C49B535}"/>
              </a:ext>
            </a:extLst>
          </p:cNvPr>
          <p:cNvPicPr>
            <a:picLocks noChangeAspect="1"/>
          </p:cNvPicPr>
          <p:nvPr/>
        </p:nvPicPr>
        <p:blipFill>
          <a:blip r:embed="rId2"/>
          <a:stretch>
            <a:fillRect/>
          </a:stretch>
        </p:blipFill>
        <p:spPr>
          <a:xfrm>
            <a:off x="7535534" y="355636"/>
            <a:ext cx="3966048" cy="5945176"/>
          </a:xfrm>
          <a:prstGeom prst="rect">
            <a:avLst/>
          </a:prstGeom>
          <a:ln>
            <a:solidFill>
              <a:schemeClr val="accent1"/>
            </a:solidFill>
          </a:ln>
        </p:spPr>
      </p:pic>
      <p:pic>
        <p:nvPicPr>
          <p:cNvPr id="5" name="图片 4">
            <a:extLst>
              <a:ext uri="{FF2B5EF4-FFF2-40B4-BE49-F238E27FC236}">
                <a16:creationId xmlns:a16="http://schemas.microsoft.com/office/drawing/2014/main" id="{8A3E2476-3181-4F66-9CA3-A41FDD1C4EA1}"/>
              </a:ext>
            </a:extLst>
          </p:cNvPr>
          <p:cNvPicPr>
            <a:picLocks noChangeAspect="1"/>
          </p:cNvPicPr>
          <p:nvPr/>
        </p:nvPicPr>
        <p:blipFill>
          <a:blip r:embed="rId3"/>
          <a:stretch>
            <a:fillRect/>
          </a:stretch>
        </p:blipFill>
        <p:spPr>
          <a:xfrm>
            <a:off x="1176806" y="2629699"/>
            <a:ext cx="5017008" cy="3663696"/>
          </a:xfrm>
          <a:prstGeom prst="rect">
            <a:avLst/>
          </a:prstGeom>
        </p:spPr>
      </p:pic>
    </p:spTree>
    <p:extLst>
      <p:ext uri="{BB962C8B-B14F-4D97-AF65-F5344CB8AC3E}">
        <p14:creationId xmlns:p14="http://schemas.microsoft.com/office/powerpoint/2010/main" val="3681921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8B85C-0072-4DC7-995D-25A84352C6F0}"/>
              </a:ext>
            </a:extLst>
          </p:cNvPr>
          <p:cNvSpPr txBox="1">
            <a:spLocks/>
          </p:cNvSpPr>
          <p:nvPr/>
        </p:nvSpPr>
        <p:spPr>
          <a:xfrm>
            <a:off x="593558" y="-16188"/>
            <a:ext cx="9313921" cy="996043"/>
          </a:xfrm>
          <a:prstGeom prst="rect">
            <a:avLst/>
          </a:prstGeom>
        </p:spPr>
        <p:txBody>
          <a:bodyPr vert="horz" lIns="91440" tIns="45720" rIns="91440" bIns="45720" rtlCol="0" anchor="ctr">
            <a:noAutofit/>
          </a:bodyPr>
          <a:lstStyle>
            <a:defPPr>
              <a:defRPr lang="zh-CN"/>
            </a:defPPr>
            <a:lvl1pPr>
              <a:lnSpc>
                <a:spcPct val="90000"/>
              </a:lnSpc>
              <a:spcBef>
                <a:spcPct val="0"/>
              </a:spcBef>
              <a:buNone/>
              <a:defRPr sz="3200">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t>ROA </a:t>
            </a:r>
            <a:r>
              <a:rPr lang="zh-CN" altLang="en-US" dirty="0"/>
              <a:t>中位数：大公司</a:t>
            </a:r>
            <a:r>
              <a:rPr lang="en-US" altLang="zh-CN" dirty="0"/>
              <a:t> vs </a:t>
            </a:r>
            <a:r>
              <a:rPr lang="zh-CN" altLang="en-US" dirty="0"/>
              <a:t>小公司</a:t>
            </a:r>
            <a:endParaRPr lang="en-US" dirty="0"/>
          </a:p>
        </p:txBody>
      </p:sp>
      <p:pic>
        <p:nvPicPr>
          <p:cNvPr id="3" name="图片 2">
            <a:extLst>
              <a:ext uri="{FF2B5EF4-FFF2-40B4-BE49-F238E27FC236}">
                <a16:creationId xmlns:a16="http://schemas.microsoft.com/office/drawing/2014/main" id="{94EC9097-209B-45FD-AC24-0319F31EDF5B}"/>
              </a:ext>
            </a:extLst>
          </p:cNvPr>
          <p:cNvPicPr>
            <a:picLocks noChangeAspect="1"/>
          </p:cNvPicPr>
          <p:nvPr/>
        </p:nvPicPr>
        <p:blipFill>
          <a:blip r:embed="rId2"/>
          <a:stretch>
            <a:fillRect/>
          </a:stretch>
        </p:blipFill>
        <p:spPr>
          <a:xfrm>
            <a:off x="416496" y="1567517"/>
            <a:ext cx="5017008" cy="3663696"/>
          </a:xfrm>
          <a:prstGeom prst="rect">
            <a:avLst/>
          </a:prstGeom>
        </p:spPr>
      </p:pic>
      <p:pic>
        <p:nvPicPr>
          <p:cNvPr id="4" name="图片 3">
            <a:extLst>
              <a:ext uri="{FF2B5EF4-FFF2-40B4-BE49-F238E27FC236}">
                <a16:creationId xmlns:a16="http://schemas.microsoft.com/office/drawing/2014/main" id="{6801D646-1242-415C-9516-A213AAFED1F8}"/>
              </a:ext>
            </a:extLst>
          </p:cNvPr>
          <p:cNvPicPr>
            <a:picLocks noChangeAspect="1"/>
          </p:cNvPicPr>
          <p:nvPr/>
        </p:nvPicPr>
        <p:blipFill>
          <a:blip r:embed="rId3"/>
          <a:stretch>
            <a:fillRect/>
          </a:stretch>
        </p:blipFill>
        <p:spPr>
          <a:xfrm>
            <a:off x="6672441" y="1567517"/>
            <a:ext cx="5017008" cy="3663696"/>
          </a:xfrm>
          <a:prstGeom prst="rect">
            <a:avLst/>
          </a:prstGeom>
        </p:spPr>
      </p:pic>
      <p:sp>
        <p:nvSpPr>
          <p:cNvPr id="5" name="椭圆 4">
            <a:extLst>
              <a:ext uri="{FF2B5EF4-FFF2-40B4-BE49-F238E27FC236}">
                <a16:creationId xmlns:a16="http://schemas.microsoft.com/office/drawing/2014/main" id="{1CC9EDCD-1E06-451F-85F7-855AEA00583E}"/>
              </a:ext>
            </a:extLst>
          </p:cNvPr>
          <p:cNvSpPr/>
          <p:nvPr/>
        </p:nvSpPr>
        <p:spPr>
          <a:xfrm>
            <a:off x="8478982" y="2050473"/>
            <a:ext cx="3210467" cy="181956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3236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4F80-2B33-44E1-9568-FEA53ABC02F1}"/>
              </a:ext>
            </a:extLst>
          </p:cNvPr>
          <p:cNvSpPr txBox="1">
            <a:spLocks/>
          </p:cNvSpPr>
          <p:nvPr/>
        </p:nvSpPr>
        <p:spPr>
          <a:xfrm>
            <a:off x="593558" y="-16188"/>
            <a:ext cx="9313921" cy="996043"/>
          </a:xfrm>
          <a:prstGeom prst="rect">
            <a:avLst/>
          </a:prstGeom>
        </p:spPr>
        <p:txBody>
          <a:bodyPr vert="horz" lIns="91440" tIns="45720" rIns="91440" bIns="45720" rtlCol="0" anchor="ctr">
            <a:noAutofit/>
          </a:bodyPr>
          <a:lstStyle>
            <a:defPPr>
              <a:defRPr lang="zh-CN"/>
            </a:defPPr>
            <a:lvl1pPr>
              <a:lnSpc>
                <a:spcPct val="90000"/>
              </a:lnSpc>
              <a:spcBef>
                <a:spcPct val="0"/>
              </a:spcBef>
              <a:buNone/>
              <a:defRPr sz="3200">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t>7. </a:t>
            </a:r>
            <a:r>
              <a:rPr lang="zh-CN" altLang="en-US" dirty="0"/>
              <a:t>中国</a:t>
            </a:r>
            <a:r>
              <a:rPr lang="en-US" altLang="zh-CN" dirty="0"/>
              <a:t>A</a:t>
            </a:r>
            <a:r>
              <a:rPr lang="zh-CN" altLang="en-US" dirty="0"/>
              <a:t>股市场上市业绩：亏损公司数量</a:t>
            </a:r>
            <a:endParaRPr lang="en-US" dirty="0"/>
          </a:p>
        </p:txBody>
      </p:sp>
      <p:sp>
        <p:nvSpPr>
          <p:cNvPr id="3" name="矩形 2">
            <a:extLst>
              <a:ext uri="{FF2B5EF4-FFF2-40B4-BE49-F238E27FC236}">
                <a16:creationId xmlns:a16="http://schemas.microsoft.com/office/drawing/2014/main" id="{5A481F1B-AE85-4449-B1EA-034BF6271705}"/>
              </a:ext>
            </a:extLst>
          </p:cNvPr>
          <p:cNvSpPr/>
          <p:nvPr/>
        </p:nvSpPr>
        <p:spPr>
          <a:xfrm>
            <a:off x="915557" y="1338661"/>
            <a:ext cx="6096000" cy="923330"/>
          </a:xfrm>
          <a:prstGeom prst="rect">
            <a:avLst/>
          </a:prstGeom>
        </p:spPr>
        <p:txBody>
          <a:bodyPr>
            <a:spAutoFit/>
          </a:bodyPr>
          <a:lstStyle/>
          <a:p>
            <a:r>
              <a:rPr lang="en-US" altLang="zh-CN" dirty="0"/>
              <a:t>  gen LOSS = NI &lt; 0 if NI ~= .</a:t>
            </a:r>
          </a:p>
          <a:p>
            <a:r>
              <a:rPr lang="en-US" altLang="zh-CN" dirty="0"/>
              <a:t>  </a:t>
            </a:r>
            <a:r>
              <a:rPr lang="en-US" altLang="zh-CN" dirty="0" err="1"/>
              <a:t>tabstat</a:t>
            </a:r>
            <a:r>
              <a:rPr lang="en-US" altLang="zh-CN" dirty="0"/>
              <a:t> LOSS if LOSS == 1,s(n) by(Year) f(%10.0f)  </a:t>
            </a:r>
          </a:p>
          <a:p>
            <a:r>
              <a:rPr lang="en-US" altLang="zh-CN" dirty="0"/>
              <a:t>  </a:t>
            </a:r>
            <a:r>
              <a:rPr lang="en-US" altLang="zh-CN" dirty="0" err="1"/>
              <a:t>tabstat</a:t>
            </a:r>
            <a:r>
              <a:rPr lang="en-US" altLang="zh-CN" dirty="0"/>
              <a:t> LOSS,s(mean) by(Year) f(%10.2f)</a:t>
            </a:r>
            <a:endParaRPr lang="zh-CN" altLang="en-US" dirty="0"/>
          </a:p>
        </p:txBody>
      </p:sp>
      <p:pic>
        <p:nvPicPr>
          <p:cNvPr id="4" name="图片 3">
            <a:extLst>
              <a:ext uri="{FF2B5EF4-FFF2-40B4-BE49-F238E27FC236}">
                <a16:creationId xmlns:a16="http://schemas.microsoft.com/office/drawing/2014/main" id="{0A2A6E64-9E48-47BF-A14C-1D0FB06007B9}"/>
              </a:ext>
            </a:extLst>
          </p:cNvPr>
          <p:cNvPicPr>
            <a:picLocks noChangeAspect="1"/>
          </p:cNvPicPr>
          <p:nvPr/>
        </p:nvPicPr>
        <p:blipFill>
          <a:blip r:embed="rId2"/>
          <a:stretch>
            <a:fillRect/>
          </a:stretch>
        </p:blipFill>
        <p:spPr>
          <a:xfrm>
            <a:off x="7011557" y="872392"/>
            <a:ext cx="1743075" cy="5667375"/>
          </a:xfrm>
          <a:prstGeom prst="rect">
            <a:avLst/>
          </a:prstGeom>
          <a:ln>
            <a:solidFill>
              <a:schemeClr val="accent1"/>
            </a:solidFill>
          </a:ln>
        </p:spPr>
      </p:pic>
      <p:pic>
        <p:nvPicPr>
          <p:cNvPr id="5" name="图片 4">
            <a:extLst>
              <a:ext uri="{FF2B5EF4-FFF2-40B4-BE49-F238E27FC236}">
                <a16:creationId xmlns:a16="http://schemas.microsoft.com/office/drawing/2014/main" id="{DE311554-4453-4BBA-9E0D-BF4866F54FAA}"/>
              </a:ext>
            </a:extLst>
          </p:cNvPr>
          <p:cNvPicPr>
            <a:picLocks noChangeAspect="1"/>
          </p:cNvPicPr>
          <p:nvPr/>
        </p:nvPicPr>
        <p:blipFill>
          <a:blip r:embed="rId3"/>
          <a:stretch>
            <a:fillRect/>
          </a:stretch>
        </p:blipFill>
        <p:spPr>
          <a:xfrm>
            <a:off x="9107905" y="656126"/>
            <a:ext cx="2542797" cy="5883641"/>
          </a:xfrm>
          <a:prstGeom prst="rect">
            <a:avLst/>
          </a:prstGeom>
          <a:ln>
            <a:solidFill>
              <a:schemeClr val="accent1"/>
            </a:solidFill>
          </a:ln>
        </p:spPr>
      </p:pic>
      <p:pic>
        <p:nvPicPr>
          <p:cNvPr id="6" name="图片 5">
            <a:extLst>
              <a:ext uri="{FF2B5EF4-FFF2-40B4-BE49-F238E27FC236}">
                <a16:creationId xmlns:a16="http://schemas.microsoft.com/office/drawing/2014/main" id="{5A2B9E55-33CC-4E7D-95AA-3105D925D7AB}"/>
              </a:ext>
            </a:extLst>
          </p:cNvPr>
          <p:cNvPicPr>
            <a:picLocks noChangeAspect="1"/>
          </p:cNvPicPr>
          <p:nvPr/>
        </p:nvPicPr>
        <p:blipFill>
          <a:blip r:embed="rId4"/>
          <a:stretch>
            <a:fillRect/>
          </a:stretch>
        </p:blipFill>
        <p:spPr>
          <a:xfrm>
            <a:off x="1078991" y="2692654"/>
            <a:ext cx="5017008" cy="3663696"/>
          </a:xfrm>
          <a:prstGeom prst="rect">
            <a:avLst/>
          </a:prstGeom>
        </p:spPr>
      </p:pic>
      <p:sp>
        <p:nvSpPr>
          <p:cNvPr id="7" name="椭圆 6">
            <a:extLst>
              <a:ext uri="{FF2B5EF4-FFF2-40B4-BE49-F238E27FC236}">
                <a16:creationId xmlns:a16="http://schemas.microsoft.com/office/drawing/2014/main" id="{259F6B29-DABA-4F7A-9128-A8FCB3559C58}"/>
              </a:ext>
            </a:extLst>
          </p:cNvPr>
          <p:cNvSpPr/>
          <p:nvPr/>
        </p:nvSpPr>
        <p:spPr>
          <a:xfrm>
            <a:off x="3334326" y="3075710"/>
            <a:ext cx="3232729" cy="27649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4116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3469-B6FF-4E47-81EF-CBAA30AAAFB3}"/>
              </a:ext>
            </a:extLst>
          </p:cNvPr>
          <p:cNvSpPr txBox="1">
            <a:spLocks/>
          </p:cNvSpPr>
          <p:nvPr/>
        </p:nvSpPr>
        <p:spPr>
          <a:xfrm>
            <a:off x="593558" y="-16188"/>
            <a:ext cx="9313921" cy="996043"/>
          </a:xfrm>
          <a:prstGeom prst="rect">
            <a:avLst/>
          </a:prstGeom>
        </p:spPr>
        <p:txBody>
          <a:bodyPr vert="horz" lIns="91440" tIns="45720" rIns="91440" bIns="45720" rtlCol="0" anchor="ctr">
            <a:noAutofit/>
          </a:bodyPr>
          <a:lstStyle>
            <a:defPPr>
              <a:defRPr lang="zh-CN"/>
            </a:defPPr>
            <a:lvl1pPr>
              <a:lnSpc>
                <a:spcPct val="90000"/>
              </a:lnSpc>
              <a:spcBef>
                <a:spcPct val="0"/>
              </a:spcBef>
              <a:buNone/>
              <a:defRPr sz="3200">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t>亏损：大公司</a:t>
            </a:r>
            <a:r>
              <a:rPr lang="en-US" altLang="zh-CN" dirty="0"/>
              <a:t> vs </a:t>
            </a:r>
            <a:r>
              <a:rPr lang="zh-CN" altLang="en-US" dirty="0"/>
              <a:t>小公司</a:t>
            </a:r>
            <a:endParaRPr lang="en-US" dirty="0"/>
          </a:p>
        </p:txBody>
      </p:sp>
      <p:pic>
        <p:nvPicPr>
          <p:cNvPr id="3" name="图片 2">
            <a:extLst>
              <a:ext uri="{FF2B5EF4-FFF2-40B4-BE49-F238E27FC236}">
                <a16:creationId xmlns:a16="http://schemas.microsoft.com/office/drawing/2014/main" id="{DE66FEBC-7818-4235-A500-A30B098756E2}"/>
              </a:ext>
            </a:extLst>
          </p:cNvPr>
          <p:cNvPicPr>
            <a:picLocks noChangeAspect="1"/>
          </p:cNvPicPr>
          <p:nvPr/>
        </p:nvPicPr>
        <p:blipFill>
          <a:blip r:embed="rId2"/>
          <a:stretch>
            <a:fillRect/>
          </a:stretch>
        </p:blipFill>
        <p:spPr>
          <a:xfrm>
            <a:off x="849049" y="2525760"/>
            <a:ext cx="5159340" cy="3767635"/>
          </a:xfrm>
          <a:prstGeom prst="rect">
            <a:avLst/>
          </a:prstGeom>
        </p:spPr>
      </p:pic>
      <p:pic>
        <p:nvPicPr>
          <p:cNvPr id="4" name="图片 3">
            <a:extLst>
              <a:ext uri="{FF2B5EF4-FFF2-40B4-BE49-F238E27FC236}">
                <a16:creationId xmlns:a16="http://schemas.microsoft.com/office/drawing/2014/main" id="{529A7BB6-4926-4304-B5CA-F926BBC2CF00}"/>
              </a:ext>
            </a:extLst>
          </p:cNvPr>
          <p:cNvPicPr>
            <a:picLocks noChangeAspect="1"/>
          </p:cNvPicPr>
          <p:nvPr/>
        </p:nvPicPr>
        <p:blipFill>
          <a:blip r:embed="rId3"/>
          <a:stretch>
            <a:fillRect/>
          </a:stretch>
        </p:blipFill>
        <p:spPr>
          <a:xfrm>
            <a:off x="7100531" y="710606"/>
            <a:ext cx="3840952" cy="5683721"/>
          </a:xfrm>
          <a:prstGeom prst="rect">
            <a:avLst/>
          </a:prstGeom>
          <a:ln>
            <a:solidFill>
              <a:schemeClr val="accent1"/>
            </a:solidFill>
          </a:ln>
        </p:spPr>
      </p:pic>
      <p:sp>
        <p:nvSpPr>
          <p:cNvPr id="5" name="矩形 4">
            <a:extLst>
              <a:ext uri="{FF2B5EF4-FFF2-40B4-BE49-F238E27FC236}">
                <a16:creationId xmlns:a16="http://schemas.microsoft.com/office/drawing/2014/main" id="{7FA6F34E-F33C-4A24-8568-C5AAA8C52F85}"/>
              </a:ext>
            </a:extLst>
          </p:cNvPr>
          <p:cNvSpPr/>
          <p:nvPr/>
        </p:nvSpPr>
        <p:spPr>
          <a:xfrm>
            <a:off x="449178" y="1120781"/>
            <a:ext cx="6790186" cy="923330"/>
          </a:xfrm>
          <a:prstGeom prst="rect">
            <a:avLst/>
          </a:prstGeom>
        </p:spPr>
        <p:txBody>
          <a:bodyPr wrap="square">
            <a:spAutoFit/>
          </a:bodyPr>
          <a:lstStyle/>
          <a:p>
            <a:r>
              <a:rPr lang="zh-CN" altLang="en-US" dirty="0"/>
              <a:t>  gen LOSS_Bigfirm = LOSS if Bigfirm == 2</a:t>
            </a:r>
          </a:p>
          <a:p>
            <a:r>
              <a:rPr lang="zh-CN" altLang="en-US" dirty="0"/>
              <a:t>  gen LOSS_Smallfirm = LOSS if Bigfirm == 1</a:t>
            </a:r>
          </a:p>
          <a:p>
            <a:r>
              <a:rPr lang="zh-CN" altLang="en-US" dirty="0"/>
              <a:t>  tabstat LOSS_Bigfirm LOSS_Smallfirm,s(mean) by(Year) f(%10.2f)  </a:t>
            </a:r>
          </a:p>
        </p:txBody>
      </p:sp>
    </p:spTree>
    <p:extLst>
      <p:ext uri="{BB962C8B-B14F-4D97-AF65-F5344CB8AC3E}">
        <p14:creationId xmlns:p14="http://schemas.microsoft.com/office/powerpoint/2010/main" val="3024185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EAD5-5E2D-457D-AECB-96759774B33E}"/>
              </a:ext>
            </a:extLst>
          </p:cNvPr>
          <p:cNvSpPr txBox="1">
            <a:spLocks/>
          </p:cNvSpPr>
          <p:nvPr/>
        </p:nvSpPr>
        <p:spPr>
          <a:xfrm>
            <a:off x="689812" y="55859"/>
            <a:ext cx="9161853" cy="941753"/>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000" b="1">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sz="3200" b="0" dirty="0"/>
              <a:t>8. </a:t>
            </a:r>
            <a:r>
              <a:rPr lang="zh-CN" altLang="en-US" sz="3200" b="0" dirty="0"/>
              <a:t>基于杜邦分析体系分析小公司业绩下滑的原因</a:t>
            </a:r>
            <a:endParaRPr lang="en-US" altLang="zh-CN" sz="3200" b="0" dirty="0"/>
          </a:p>
        </p:txBody>
      </p:sp>
      <p:sp>
        <p:nvSpPr>
          <p:cNvPr id="3" name="圆角矩形 3">
            <a:extLst>
              <a:ext uri="{FF2B5EF4-FFF2-40B4-BE49-F238E27FC236}">
                <a16:creationId xmlns:a16="http://schemas.microsoft.com/office/drawing/2014/main" id="{202F07FF-7997-4A92-BD33-10AB4CB595E9}"/>
              </a:ext>
            </a:extLst>
          </p:cNvPr>
          <p:cNvSpPr/>
          <p:nvPr/>
        </p:nvSpPr>
        <p:spPr>
          <a:xfrm>
            <a:off x="7101373" y="1344993"/>
            <a:ext cx="3018454"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t>回报</a:t>
            </a:r>
            <a:r>
              <a:rPr lang="en-US" altLang="zh-CN" sz="4400" dirty="0"/>
              <a:t>(</a:t>
            </a:r>
            <a:r>
              <a:rPr lang="zh-CN" altLang="en-US" sz="4400" dirty="0"/>
              <a:t>利润</a:t>
            </a:r>
            <a:r>
              <a:rPr lang="en-US" altLang="zh-CN" sz="4400" dirty="0"/>
              <a:t>)</a:t>
            </a:r>
            <a:endParaRPr lang="zh-CN" altLang="en-US" sz="4400" dirty="0"/>
          </a:p>
        </p:txBody>
      </p:sp>
      <p:sp>
        <p:nvSpPr>
          <p:cNvPr id="4" name="圆角矩形 13">
            <a:extLst>
              <a:ext uri="{FF2B5EF4-FFF2-40B4-BE49-F238E27FC236}">
                <a16:creationId xmlns:a16="http://schemas.microsoft.com/office/drawing/2014/main" id="{F5D8E3EC-6F38-459F-B475-F005D73028FA}"/>
              </a:ext>
            </a:extLst>
          </p:cNvPr>
          <p:cNvSpPr/>
          <p:nvPr/>
        </p:nvSpPr>
        <p:spPr>
          <a:xfrm>
            <a:off x="2220853" y="1407728"/>
            <a:ext cx="2741564"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t>投入</a:t>
            </a:r>
          </a:p>
        </p:txBody>
      </p:sp>
      <p:sp>
        <p:nvSpPr>
          <p:cNvPr id="5" name="矩形 4">
            <a:extLst>
              <a:ext uri="{FF2B5EF4-FFF2-40B4-BE49-F238E27FC236}">
                <a16:creationId xmlns:a16="http://schemas.microsoft.com/office/drawing/2014/main" id="{30B71343-5473-4875-A447-AED91FF1D434}"/>
              </a:ext>
            </a:extLst>
          </p:cNvPr>
          <p:cNvSpPr/>
          <p:nvPr/>
        </p:nvSpPr>
        <p:spPr>
          <a:xfrm>
            <a:off x="497305" y="1421156"/>
            <a:ext cx="1723549" cy="707886"/>
          </a:xfrm>
          <a:prstGeom prst="rect">
            <a:avLst/>
          </a:prstGeom>
        </p:spPr>
        <p:txBody>
          <a:bodyPr wrap="none">
            <a:spAutoFit/>
          </a:bodyPr>
          <a:lstStyle/>
          <a:p>
            <a:r>
              <a:rPr lang="zh-CN" altLang="en-US" sz="4000" dirty="0">
                <a:latin typeface="微软雅黑" panose="020B0503020204020204" pitchFamily="34" charset="-122"/>
                <a:ea typeface="微软雅黑" panose="020B0503020204020204" pitchFamily="34" charset="-122"/>
                <a:cs typeface="Times New Roman" panose="02020603050405020304" pitchFamily="18" charset="0"/>
              </a:rPr>
              <a:t>目标：</a:t>
            </a:r>
          </a:p>
        </p:txBody>
      </p:sp>
      <p:sp>
        <p:nvSpPr>
          <p:cNvPr id="6" name="矩形 5">
            <a:extLst>
              <a:ext uri="{FF2B5EF4-FFF2-40B4-BE49-F238E27FC236}">
                <a16:creationId xmlns:a16="http://schemas.microsoft.com/office/drawing/2014/main" id="{EE94C20E-CA6B-4908-847E-6C5BC3980C44}"/>
              </a:ext>
            </a:extLst>
          </p:cNvPr>
          <p:cNvSpPr/>
          <p:nvPr/>
        </p:nvSpPr>
        <p:spPr>
          <a:xfrm>
            <a:off x="2220853" y="2430355"/>
            <a:ext cx="4608954"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altLang="zh-CN" sz="3200" kern="0" dirty="0">
                <a:latin typeface="微软雅黑" panose="020B0503020204020204" pitchFamily="34" charset="-122"/>
                <a:ea typeface="微软雅黑" panose="020B0503020204020204" pitchFamily="34" charset="-122"/>
              </a:rPr>
              <a:t>ROE = </a:t>
            </a:r>
            <a:r>
              <a:rPr lang="zh-CN" altLang="zh-CN" sz="3200" kern="0" dirty="0">
                <a:latin typeface="微软雅黑" panose="020B0503020204020204" pitchFamily="34" charset="-122"/>
                <a:ea typeface="微软雅黑" panose="020B0503020204020204" pitchFamily="34" charset="-122"/>
              </a:rPr>
              <a:t>净利润</a:t>
            </a:r>
            <a:r>
              <a:rPr lang="en-US" altLang="zh-CN" sz="3200" kern="0" dirty="0">
                <a:latin typeface="微软雅黑" panose="020B0503020204020204" pitchFamily="34" charset="-122"/>
                <a:ea typeface="微软雅黑" panose="020B0503020204020204" pitchFamily="34" charset="-122"/>
              </a:rPr>
              <a:t>/</a:t>
            </a:r>
            <a:r>
              <a:rPr lang="zh-CN" altLang="zh-CN" sz="3200" kern="0" dirty="0">
                <a:latin typeface="微软雅黑" panose="020B0503020204020204" pitchFamily="34" charset="-122"/>
                <a:ea typeface="微软雅黑" panose="020B0503020204020204" pitchFamily="34" charset="-122"/>
              </a:rPr>
              <a:t>股东权益</a:t>
            </a:r>
            <a:endParaRPr lang="zh-CN" altLang="en-US" sz="3200" dirty="0">
              <a:latin typeface="微软雅黑" panose="020B0503020204020204" pitchFamily="34" charset="-122"/>
              <a:ea typeface="微软雅黑" panose="020B0503020204020204" pitchFamily="34" charset="-122"/>
            </a:endParaRPr>
          </a:p>
        </p:txBody>
      </p:sp>
      <p:sp>
        <p:nvSpPr>
          <p:cNvPr id="7" name="右箭头 10">
            <a:extLst>
              <a:ext uri="{FF2B5EF4-FFF2-40B4-BE49-F238E27FC236}">
                <a16:creationId xmlns:a16="http://schemas.microsoft.com/office/drawing/2014/main" id="{5E48A87E-373F-4257-9D08-41C1F80592AE}"/>
              </a:ext>
            </a:extLst>
          </p:cNvPr>
          <p:cNvSpPr/>
          <p:nvPr/>
        </p:nvSpPr>
        <p:spPr>
          <a:xfrm>
            <a:off x="5184612" y="1545679"/>
            <a:ext cx="1716637" cy="396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FC4BAC65-E5A2-4E4B-AC33-E67B6C8770A6}"/>
              </a:ext>
            </a:extLst>
          </p:cNvPr>
          <p:cNvPicPr>
            <a:picLocks noChangeAspect="1"/>
          </p:cNvPicPr>
          <p:nvPr/>
        </p:nvPicPr>
        <p:blipFill>
          <a:blip r:embed="rId2"/>
          <a:stretch>
            <a:fillRect/>
          </a:stretch>
        </p:blipFill>
        <p:spPr>
          <a:xfrm>
            <a:off x="3657600" y="3104521"/>
            <a:ext cx="4953000" cy="3616954"/>
          </a:xfrm>
          <a:prstGeom prst="rect">
            <a:avLst/>
          </a:prstGeom>
        </p:spPr>
      </p:pic>
    </p:spTree>
    <p:extLst>
      <p:ext uri="{BB962C8B-B14F-4D97-AF65-F5344CB8AC3E}">
        <p14:creationId xmlns:p14="http://schemas.microsoft.com/office/powerpoint/2010/main" val="2018073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EC02-1A2D-4EC8-A125-9D8C2268BA7D}"/>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000" b="1">
                <a:latin typeface="微软雅黑" panose="020B0503020204020204" pitchFamily="34" charset="-122"/>
                <a:ea typeface="微软雅黑" panose="020B0503020204020204" pitchFamily="34" charset="-122"/>
                <a:cs typeface="Times New Roman" panose="02020603050405020304" pitchFamily="18" charset="0"/>
              </a:defRPr>
            </a:lvl1pPr>
          </a:lstStyle>
          <a:p>
            <a:endParaRPr lang="en-US" dirty="0"/>
          </a:p>
        </p:txBody>
      </p:sp>
      <p:sp>
        <p:nvSpPr>
          <p:cNvPr id="3" name="TextBox 9">
            <a:extLst>
              <a:ext uri="{FF2B5EF4-FFF2-40B4-BE49-F238E27FC236}">
                <a16:creationId xmlns:a16="http://schemas.microsoft.com/office/drawing/2014/main" id="{68F4CB72-3CAE-484D-8C85-EF7D9374DB04}"/>
              </a:ext>
            </a:extLst>
          </p:cNvPr>
          <p:cNvSpPr txBox="1"/>
          <p:nvPr/>
        </p:nvSpPr>
        <p:spPr>
          <a:xfrm>
            <a:off x="621633" y="1425496"/>
            <a:ext cx="10767594" cy="3416320"/>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000" b="1">
                <a:latin typeface="微软雅黑" panose="020B0503020204020204" pitchFamily="34" charset="-122"/>
                <a:ea typeface="微软雅黑" panose="020B0503020204020204" pitchFamily="34" charset="-122"/>
                <a:cs typeface="Times New Roman" panose="02020603050405020304" pitchFamily="18" charset="0"/>
              </a:defRPr>
            </a:lvl1pPr>
          </a:lstStyle>
          <a:p>
            <a:endParaRPr lang="en-US" dirty="0"/>
          </a:p>
        </p:txBody>
      </p:sp>
      <p:sp>
        <p:nvSpPr>
          <p:cNvPr id="4" name="Title 1">
            <a:extLst>
              <a:ext uri="{FF2B5EF4-FFF2-40B4-BE49-F238E27FC236}">
                <a16:creationId xmlns:a16="http://schemas.microsoft.com/office/drawing/2014/main" id="{1AA4A9B6-D989-4E0E-AC9E-11BC79F59E12}"/>
              </a:ext>
            </a:extLst>
          </p:cNvPr>
          <p:cNvSpPr txBox="1">
            <a:spLocks/>
          </p:cNvSpPr>
          <p:nvPr/>
        </p:nvSpPr>
        <p:spPr>
          <a:xfrm>
            <a:off x="727600" y="-8166"/>
            <a:ext cx="6307690" cy="996043"/>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000" b="1">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sz="3200" b="0" dirty="0"/>
              <a:t>补充：杜邦分析体系</a:t>
            </a:r>
            <a:endParaRPr lang="en-US" altLang="zh-CN" sz="3200" b="0" dirty="0"/>
          </a:p>
        </p:txBody>
      </p:sp>
      <p:sp>
        <p:nvSpPr>
          <p:cNvPr id="5" name="矩形 4">
            <a:extLst>
              <a:ext uri="{FF2B5EF4-FFF2-40B4-BE49-F238E27FC236}">
                <a16:creationId xmlns:a16="http://schemas.microsoft.com/office/drawing/2014/main" id="{F059459E-75DC-49DA-9935-A2EFD83A54DC}"/>
              </a:ext>
            </a:extLst>
          </p:cNvPr>
          <p:cNvSpPr/>
          <p:nvPr/>
        </p:nvSpPr>
        <p:spPr>
          <a:xfrm>
            <a:off x="497305" y="1421156"/>
            <a:ext cx="1723549" cy="707886"/>
          </a:xfrm>
          <a:prstGeom prst="rect">
            <a:avLst/>
          </a:prstGeom>
        </p:spPr>
        <p:txBody>
          <a:bodyPr wrap="none">
            <a:spAutoFit/>
          </a:bodyPr>
          <a:lstStyle/>
          <a:p>
            <a:r>
              <a:rPr lang="zh-CN" altLang="en-US" sz="4000" dirty="0">
                <a:latin typeface="微软雅黑" panose="020B0503020204020204" pitchFamily="34" charset="-122"/>
                <a:ea typeface="微软雅黑" panose="020B0503020204020204" pitchFamily="34" charset="-122"/>
                <a:cs typeface="Times New Roman" panose="02020603050405020304" pitchFamily="18" charset="0"/>
              </a:rPr>
              <a:t>目标：</a:t>
            </a:r>
          </a:p>
        </p:txBody>
      </p:sp>
      <p:sp>
        <p:nvSpPr>
          <p:cNvPr id="6" name="矩形 5">
            <a:extLst>
              <a:ext uri="{FF2B5EF4-FFF2-40B4-BE49-F238E27FC236}">
                <a16:creationId xmlns:a16="http://schemas.microsoft.com/office/drawing/2014/main" id="{6821FAB5-42A8-48AC-B0DE-AAA609977D45}"/>
              </a:ext>
            </a:extLst>
          </p:cNvPr>
          <p:cNvSpPr/>
          <p:nvPr/>
        </p:nvSpPr>
        <p:spPr>
          <a:xfrm>
            <a:off x="2727735" y="1454757"/>
            <a:ext cx="4608954"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altLang="zh-CN" sz="3200" kern="0" dirty="0">
                <a:latin typeface="微软雅黑" panose="020B0503020204020204" pitchFamily="34" charset="-122"/>
                <a:ea typeface="微软雅黑" panose="020B0503020204020204" pitchFamily="34" charset="-122"/>
              </a:rPr>
              <a:t>ROE = </a:t>
            </a:r>
            <a:r>
              <a:rPr lang="zh-CN" altLang="zh-CN" sz="3200" kern="0" dirty="0">
                <a:latin typeface="微软雅黑" panose="020B0503020204020204" pitchFamily="34" charset="-122"/>
                <a:ea typeface="微软雅黑" panose="020B0503020204020204" pitchFamily="34" charset="-122"/>
              </a:rPr>
              <a:t>净利润</a:t>
            </a:r>
            <a:r>
              <a:rPr lang="en-US" altLang="zh-CN" sz="3200" kern="0" dirty="0">
                <a:latin typeface="微软雅黑" panose="020B0503020204020204" pitchFamily="34" charset="-122"/>
                <a:ea typeface="微软雅黑" panose="020B0503020204020204" pitchFamily="34" charset="-122"/>
              </a:rPr>
              <a:t>/</a:t>
            </a:r>
            <a:r>
              <a:rPr lang="zh-CN" altLang="zh-CN" sz="3200" kern="0" dirty="0">
                <a:latin typeface="微软雅黑" panose="020B0503020204020204" pitchFamily="34" charset="-122"/>
                <a:ea typeface="微软雅黑" panose="020B0503020204020204" pitchFamily="34" charset="-122"/>
              </a:rPr>
              <a:t>股东权益</a:t>
            </a:r>
            <a:endParaRPr lang="zh-CN" altLang="en-US" sz="3200"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B47669C0-EF4A-4872-849B-DA6A8E3A615D}"/>
              </a:ext>
            </a:extLst>
          </p:cNvPr>
          <p:cNvSpPr/>
          <p:nvPr/>
        </p:nvSpPr>
        <p:spPr>
          <a:xfrm>
            <a:off x="1855094" y="2725864"/>
            <a:ext cx="7071167" cy="584775"/>
          </a:xfrm>
          <a:prstGeom prst="rect">
            <a:avLst/>
          </a:prstGeom>
        </p:spPr>
        <p:txBody>
          <a:bodyPr wrap="none">
            <a:spAutoFit/>
          </a:bodyPr>
          <a:lstStyle/>
          <a:p>
            <a:r>
              <a:rPr lang="en-US" altLang="zh-CN" sz="3200" dirty="0">
                <a:latin typeface="微软雅黑" panose="020B0503020204020204" pitchFamily="34" charset="-122"/>
                <a:ea typeface="微软雅黑" panose="020B0503020204020204" pitchFamily="34" charset="-122"/>
              </a:rPr>
              <a:t>=</a:t>
            </a:r>
            <a:r>
              <a:rPr lang="zh-CN" altLang="zh-CN" sz="3200" kern="0" dirty="0">
                <a:latin typeface="微软雅黑" panose="020B0503020204020204" pitchFamily="34" charset="-122"/>
                <a:ea typeface="微软雅黑" panose="020B0503020204020204" pitchFamily="34" charset="-122"/>
              </a:rPr>
              <a:t>净利润</a:t>
            </a:r>
            <a:r>
              <a:rPr lang="en-US" altLang="zh-CN" sz="3200" kern="0" dirty="0">
                <a:latin typeface="微软雅黑" panose="020B0503020204020204" pitchFamily="34" charset="-122"/>
                <a:ea typeface="微软雅黑" panose="020B0503020204020204" pitchFamily="34" charset="-122"/>
              </a:rPr>
              <a:t>/</a:t>
            </a:r>
            <a:r>
              <a:rPr lang="zh-CN" altLang="en-US" sz="3200" kern="0" dirty="0">
                <a:solidFill>
                  <a:srgbClr val="FF0000"/>
                </a:solidFill>
                <a:latin typeface="微软雅黑" panose="020B0503020204020204" pitchFamily="34" charset="-122"/>
                <a:ea typeface="微软雅黑" panose="020B0503020204020204" pitchFamily="34" charset="-122"/>
              </a:rPr>
              <a:t>总资产</a:t>
            </a:r>
            <a:r>
              <a:rPr lang="en-US" altLang="zh-CN" sz="3200" kern="0" dirty="0">
                <a:latin typeface="微软雅黑" panose="020B0503020204020204" pitchFamily="34" charset="-122"/>
                <a:ea typeface="微软雅黑" panose="020B0503020204020204" pitchFamily="34" charset="-122"/>
              </a:rPr>
              <a:t>  </a:t>
            </a:r>
            <a:r>
              <a:rPr lang="zh-CN" altLang="en-US" sz="3200" kern="0" dirty="0">
                <a:latin typeface="微软雅黑" panose="020B0503020204020204" pitchFamily="34" charset="-122"/>
                <a:ea typeface="微软雅黑" panose="020B0503020204020204" pitchFamily="34" charset="-122"/>
              </a:rPr>
              <a:t>✖  </a:t>
            </a:r>
            <a:r>
              <a:rPr lang="zh-CN" altLang="en-US" sz="3200" kern="0" dirty="0">
                <a:solidFill>
                  <a:srgbClr val="FF0000"/>
                </a:solidFill>
                <a:latin typeface="微软雅黑" panose="020B0503020204020204" pitchFamily="34" charset="-122"/>
                <a:ea typeface="微软雅黑" panose="020B0503020204020204" pitchFamily="34" charset="-122"/>
              </a:rPr>
              <a:t>总资产</a:t>
            </a:r>
            <a:r>
              <a:rPr lang="en-US" altLang="zh-CN" sz="3200" kern="0" dirty="0">
                <a:solidFill>
                  <a:srgbClr val="FF0000"/>
                </a:solidFill>
                <a:latin typeface="微软雅黑" panose="020B0503020204020204" pitchFamily="34" charset="-122"/>
                <a:ea typeface="微软雅黑" panose="020B0503020204020204" pitchFamily="34" charset="-122"/>
              </a:rPr>
              <a:t>/</a:t>
            </a:r>
            <a:r>
              <a:rPr lang="zh-CN" altLang="zh-CN" sz="3200" kern="0" dirty="0">
                <a:latin typeface="微软雅黑" panose="020B0503020204020204" pitchFamily="34" charset="-122"/>
                <a:ea typeface="微软雅黑" panose="020B0503020204020204" pitchFamily="34" charset="-122"/>
              </a:rPr>
              <a:t>股东权益</a:t>
            </a:r>
            <a:endParaRPr lang="zh-CN" altLang="en-US" sz="3200"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DB3F6A53-6E49-45A0-B40A-AE064A05CDD5}"/>
              </a:ext>
            </a:extLst>
          </p:cNvPr>
          <p:cNvSpPr/>
          <p:nvPr/>
        </p:nvSpPr>
        <p:spPr>
          <a:xfrm>
            <a:off x="1855094" y="3813495"/>
            <a:ext cx="6765955" cy="584775"/>
          </a:xfrm>
          <a:prstGeom prst="rect">
            <a:avLst/>
          </a:prstGeom>
        </p:spPr>
        <p:txBody>
          <a:bodyPr wrap="none">
            <a:spAutoFit/>
          </a:bodyPr>
          <a:lstStyle/>
          <a:p>
            <a:r>
              <a:rPr lang="en-US" altLang="zh-CN" sz="3200" dirty="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总资产净利率（</a:t>
            </a:r>
            <a:r>
              <a:rPr lang="en-US" altLang="zh-CN" sz="3200" dirty="0">
                <a:latin typeface="微软雅黑" panose="020B0503020204020204" pitchFamily="34" charset="-122"/>
                <a:ea typeface="微软雅黑" panose="020B0503020204020204" pitchFamily="34" charset="-122"/>
              </a:rPr>
              <a:t>ROA</a:t>
            </a:r>
            <a:r>
              <a:rPr lang="zh-CN" altLang="en-US" sz="3200" dirty="0">
                <a:latin typeface="微软雅黑" panose="020B0503020204020204" pitchFamily="34" charset="-122"/>
                <a:ea typeface="微软雅黑" panose="020B0503020204020204" pitchFamily="34" charset="-122"/>
              </a:rPr>
              <a:t>）</a:t>
            </a:r>
            <a:r>
              <a:rPr lang="zh-CN" altLang="en-US" sz="3200" kern="0" dirty="0">
                <a:latin typeface="微软雅黑" panose="020B0503020204020204" pitchFamily="34" charset="-122"/>
                <a:ea typeface="微软雅黑" panose="020B0503020204020204" pitchFamily="34" charset="-122"/>
              </a:rPr>
              <a:t>✖  权益乘数</a:t>
            </a:r>
            <a:endParaRPr lang="zh-CN" altLang="en-US" sz="3200" dirty="0">
              <a:latin typeface="微软雅黑" panose="020B0503020204020204" pitchFamily="34" charset="-122"/>
              <a:ea typeface="微软雅黑" panose="020B0503020204020204" pitchFamily="34" charset="-122"/>
            </a:endParaRPr>
          </a:p>
        </p:txBody>
      </p:sp>
      <p:sp>
        <p:nvSpPr>
          <p:cNvPr id="9" name="下箭头 17">
            <a:extLst>
              <a:ext uri="{FF2B5EF4-FFF2-40B4-BE49-F238E27FC236}">
                <a16:creationId xmlns:a16="http://schemas.microsoft.com/office/drawing/2014/main" id="{62ABC26E-4A4F-4B67-AE5A-DC9967BA0043}"/>
              </a:ext>
            </a:extLst>
          </p:cNvPr>
          <p:cNvSpPr/>
          <p:nvPr/>
        </p:nvSpPr>
        <p:spPr>
          <a:xfrm>
            <a:off x="3383280" y="3310639"/>
            <a:ext cx="579120" cy="5028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18">
            <a:extLst>
              <a:ext uri="{FF2B5EF4-FFF2-40B4-BE49-F238E27FC236}">
                <a16:creationId xmlns:a16="http://schemas.microsoft.com/office/drawing/2014/main" id="{0F228F79-5011-4947-90D5-6176A116785B}"/>
              </a:ext>
            </a:extLst>
          </p:cNvPr>
          <p:cNvSpPr/>
          <p:nvPr/>
        </p:nvSpPr>
        <p:spPr>
          <a:xfrm>
            <a:off x="7099369" y="3310639"/>
            <a:ext cx="579120" cy="5028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1ADCA547-C4DE-4FAF-87A0-5EC625811C38}"/>
              </a:ext>
            </a:extLst>
          </p:cNvPr>
          <p:cNvSpPr/>
          <p:nvPr/>
        </p:nvSpPr>
        <p:spPr>
          <a:xfrm>
            <a:off x="887302" y="4600206"/>
            <a:ext cx="11304698" cy="584775"/>
          </a:xfrm>
          <a:prstGeom prst="rect">
            <a:avLst/>
          </a:prstGeom>
        </p:spPr>
        <p:txBody>
          <a:bodyPr wrap="none">
            <a:spAutoFit/>
          </a:bodyPr>
          <a:lstStyle/>
          <a:p>
            <a:r>
              <a:rPr lang="en-US" altLang="zh-CN" sz="3200" dirty="0">
                <a:latin typeface="微软雅黑" panose="020B0503020204020204" pitchFamily="34" charset="-122"/>
                <a:ea typeface="微软雅黑" panose="020B0503020204020204" pitchFamily="34" charset="-122"/>
              </a:rPr>
              <a:t>=</a:t>
            </a:r>
            <a:r>
              <a:rPr lang="zh-CN" altLang="zh-CN" sz="3200" kern="0" dirty="0">
                <a:latin typeface="微软雅黑" panose="020B0503020204020204" pitchFamily="34" charset="-122"/>
                <a:ea typeface="微软雅黑" panose="020B0503020204020204" pitchFamily="34" charset="-122"/>
              </a:rPr>
              <a:t>净利润</a:t>
            </a:r>
            <a:r>
              <a:rPr lang="en-US" altLang="zh-CN" sz="3200" kern="0" dirty="0">
                <a:latin typeface="微软雅黑" panose="020B0503020204020204" pitchFamily="34" charset="-122"/>
                <a:ea typeface="微软雅黑" panose="020B0503020204020204" pitchFamily="34" charset="-122"/>
              </a:rPr>
              <a:t>/</a:t>
            </a:r>
            <a:r>
              <a:rPr lang="zh-CN" altLang="en-US" sz="3200" b="1" kern="0" dirty="0">
                <a:solidFill>
                  <a:srgbClr val="0033CC"/>
                </a:solidFill>
                <a:latin typeface="微软雅黑" panose="020B0503020204020204" pitchFamily="34" charset="-122"/>
                <a:ea typeface="微软雅黑" panose="020B0503020204020204" pitchFamily="34" charset="-122"/>
              </a:rPr>
              <a:t>营业收入 </a:t>
            </a:r>
            <a:r>
              <a:rPr lang="zh-CN" altLang="en-US" sz="3200" kern="0" dirty="0">
                <a:latin typeface="微软雅黑" panose="020B0503020204020204" pitchFamily="34" charset="-122"/>
                <a:ea typeface="微软雅黑" panose="020B0503020204020204" pitchFamily="34" charset="-122"/>
              </a:rPr>
              <a:t>✖  </a:t>
            </a:r>
            <a:r>
              <a:rPr lang="zh-CN" altLang="en-US" sz="3200" b="1" kern="0" dirty="0">
                <a:solidFill>
                  <a:srgbClr val="0033CC"/>
                </a:solidFill>
                <a:latin typeface="微软雅黑" panose="020B0503020204020204" pitchFamily="34" charset="-122"/>
                <a:ea typeface="微软雅黑" panose="020B0503020204020204" pitchFamily="34" charset="-122"/>
              </a:rPr>
              <a:t>营业收入</a:t>
            </a:r>
            <a:r>
              <a:rPr lang="en-US" altLang="zh-CN" sz="3200" kern="0" dirty="0">
                <a:latin typeface="微软雅黑" panose="020B0503020204020204" pitchFamily="34" charset="-122"/>
                <a:ea typeface="微软雅黑" panose="020B0503020204020204" pitchFamily="34" charset="-122"/>
              </a:rPr>
              <a:t>/</a:t>
            </a:r>
            <a:r>
              <a:rPr lang="zh-CN" altLang="en-US" sz="3200" kern="0" dirty="0">
                <a:solidFill>
                  <a:srgbClr val="FF0000"/>
                </a:solidFill>
                <a:latin typeface="微软雅黑" panose="020B0503020204020204" pitchFamily="34" charset="-122"/>
                <a:ea typeface="微软雅黑" panose="020B0503020204020204" pitchFamily="34" charset="-122"/>
              </a:rPr>
              <a:t>总资产</a:t>
            </a:r>
            <a:r>
              <a:rPr lang="en-US" altLang="zh-CN" sz="3200" kern="0" dirty="0">
                <a:latin typeface="微软雅黑" panose="020B0503020204020204" pitchFamily="34" charset="-122"/>
                <a:ea typeface="微软雅黑" panose="020B0503020204020204" pitchFamily="34" charset="-122"/>
              </a:rPr>
              <a:t>  </a:t>
            </a:r>
            <a:r>
              <a:rPr lang="zh-CN" altLang="en-US" sz="3200" kern="0" dirty="0">
                <a:latin typeface="微软雅黑" panose="020B0503020204020204" pitchFamily="34" charset="-122"/>
                <a:ea typeface="微软雅黑" panose="020B0503020204020204" pitchFamily="34" charset="-122"/>
              </a:rPr>
              <a:t>✖  </a:t>
            </a:r>
            <a:r>
              <a:rPr lang="zh-CN" altLang="en-US" sz="3200" kern="0" dirty="0">
                <a:solidFill>
                  <a:srgbClr val="FF0000"/>
                </a:solidFill>
                <a:latin typeface="微软雅黑" panose="020B0503020204020204" pitchFamily="34" charset="-122"/>
                <a:ea typeface="微软雅黑" panose="020B0503020204020204" pitchFamily="34" charset="-122"/>
              </a:rPr>
              <a:t>总资产</a:t>
            </a:r>
            <a:r>
              <a:rPr lang="en-US" altLang="zh-CN" sz="3200" kern="0" dirty="0">
                <a:solidFill>
                  <a:srgbClr val="FF0000"/>
                </a:solidFill>
                <a:latin typeface="微软雅黑" panose="020B0503020204020204" pitchFamily="34" charset="-122"/>
                <a:ea typeface="微软雅黑" panose="020B0503020204020204" pitchFamily="34" charset="-122"/>
              </a:rPr>
              <a:t>/</a:t>
            </a:r>
            <a:r>
              <a:rPr lang="zh-CN" altLang="zh-CN" sz="3200" kern="0" dirty="0">
                <a:latin typeface="微软雅黑" panose="020B0503020204020204" pitchFamily="34" charset="-122"/>
                <a:ea typeface="微软雅黑" panose="020B0503020204020204" pitchFamily="34" charset="-122"/>
              </a:rPr>
              <a:t>股东权益</a:t>
            </a:r>
            <a:endParaRPr lang="zh-CN" altLang="en-US" sz="3200" dirty="0">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id="{39655DC1-AB57-47DB-8A29-61572DE72697}"/>
              </a:ext>
            </a:extLst>
          </p:cNvPr>
          <p:cNvSpPr/>
          <p:nvPr/>
        </p:nvSpPr>
        <p:spPr>
          <a:xfrm>
            <a:off x="1840083" y="5817562"/>
            <a:ext cx="8501045" cy="584775"/>
          </a:xfrm>
          <a:prstGeom prst="rect">
            <a:avLst/>
          </a:prstGeom>
        </p:spPr>
        <p:txBody>
          <a:bodyPr wrap="none">
            <a:spAutoFit/>
          </a:bodyPr>
          <a:lstStyle/>
          <a:p>
            <a:r>
              <a:rPr lang="zh-CN" altLang="en-US" sz="3200" dirty="0">
                <a:latin typeface="微软雅黑" panose="020B0503020204020204" pitchFamily="34" charset="-122"/>
                <a:ea typeface="微软雅黑" panose="020B0503020204020204" pitchFamily="34" charset="-122"/>
              </a:rPr>
              <a:t>营业净利率 </a:t>
            </a:r>
            <a:r>
              <a:rPr lang="en-US" altLang="zh-CN" sz="3200" dirty="0">
                <a:latin typeface="微软雅黑" panose="020B0503020204020204" pitchFamily="34" charset="-122"/>
                <a:ea typeface="微软雅黑" panose="020B0503020204020204" pitchFamily="34" charset="-122"/>
              </a:rPr>
              <a:t> </a:t>
            </a:r>
            <a:r>
              <a:rPr lang="zh-CN" altLang="en-US" sz="3200" kern="0" dirty="0">
                <a:latin typeface="微软雅黑" panose="020B0503020204020204" pitchFamily="34" charset="-122"/>
                <a:ea typeface="微软雅黑" panose="020B0503020204020204" pitchFamily="34" charset="-122"/>
              </a:rPr>
              <a:t>✖  总资产周转率   ✖   权益乘数 </a:t>
            </a:r>
            <a:endParaRPr lang="zh-CN" altLang="en-US" sz="3200" dirty="0">
              <a:latin typeface="微软雅黑" panose="020B0503020204020204" pitchFamily="34" charset="-122"/>
              <a:ea typeface="微软雅黑" panose="020B0503020204020204" pitchFamily="34" charset="-122"/>
            </a:endParaRPr>
          </a:p>
        </p:txBody>
      </p:sp>
      <p:sp>
        <p:nvSpPr>
          <p:cNvPr id="13" name="下箭头 21">
            <a:extLst>
              <a:ext uri="{FF2B5EF4-FFF2-40B4-BE49-F238E27FC236}">
                <a16:creationId xmlns:a16="http://schemas.microsoft.com/office/drawing/2014/main" id="{9E733D28-E548-41C4-910F-17EFDDDC3EF1}"/>
              </a:ext>
            </a:extLst>
          </p:cNvPr>
          <p:cNvSpPr/>
          <p:nvPr/>
        </p:nvSpPr>
        <p:spPr>
          <a:xfrm>
            <a:off x="2438175" y="5286522"/>
            <a:ext cx="579120" cy="5028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22">
            <a:extLst>
              <a:ext uri="{FF2B5EF4-FFF2-40B4-BE49-F238E27FC236}">
                <a16:creationId xmlns:a16="http://schemas.microsoft.com/office/drawing/2014/main" id="{E068B5F6-9890-4113-840C-802C5229BE09}"/>
              </a:ext>
            </a:extLst>
          </p:cNvPr>
          <p:cNvSpPr/>
          <p:nvPr/>
        </p:nvSpPr>
        <p:spPr>
          <a:xfrm>
            <a:off x="5511486" y="5286522"/>
            <a:ext cx="579120" cy="5028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下箭头 23">
            <a:extLst>
              <a:ext uri="{FF2B5EF4-FFF2-40B4-BE49-F238E27FC236}">
                <a16:creationId xmlns:a16="http://schemas.microsoft.com/office/drawing/2014/main" id="{5B3B8962-8832-45EE-84B4-4A0244B762A5}"/>
              </a:ext>
            </a:extLst>
          </p:cNvPr>
          <p:cNvSpPr/>
          <p:nvPr/>
        </p:nvSpPr>
        <p:spPr>
          <a:xfrm>
            <a:off x="8926261" y="5314706"/>
            <a:ext cx="579120" cy="5028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7711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p:bldP spid="12" grpId="0"/>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F44A-9CDF-4E8A-9B33-4832DE835997}"/>
              </a:ext>
            </a:extLst>
          </p:cNvPr>
          <p:cNvSpPr txBox="1">
            <a:spLocks/>
          </p:cNvSpPr>
          <p:nvPr/>
        </p:nvSpPr>
        <p:spPr>
          <a:xfrm>
            <a:off x="593558" y="-16188"/>
            <a:ext cx="12253761" cy="996043"/>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000" b="1">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sz="3200" b="0" dirty="0"/>
              <a:t>补充：杜邦分析体系</a:t>
            </a:r>
            <a:endParaRPr lang="en-US" altLang="zh-CN" sz="3200" b="0" dirty="0"/>
          </a:p>
        </p:txBody>
      </p:sp>
      <p:sp>
        <p:nvSpPr>
          <p:cNvPr id="3" name="矩形 2">
            <a:extLst>
              <a:ext uri="{FF2B5EF4-FFF2-40B4-BE49-F238E27FC236}">
                <a16:creationId xmlns:a16="http://schemas.microsoft.com/office/drawing/2014/main" id="{4B195DE9-5067-4DFB-8347-0565793F2169}"/>
              </a:ext>
            </a:extLst>
          </p:cNvPr>
          <p:cNvSpPr/>
          <p:nvPr/>
        </p:nvSpPr>
        <p:spPr>
          <a:xfrm>
            <a:off x="629921" y="1544322"/>
            <a:ext cx="10888731" cy="4768479"/>
          </a:xfrm>
          <a:prstGeom prst="rect">
            <a:avLst/>
          </a:prstGeom>
        </p:spPr>
        <p:txBody>
          <a:bodyPr wrap="square" lIns="121915" tIns="60957" rIns="121915" bIns="60957">
            <a:spAutoFit/>
          </a:bodyPr>
          <a:lstStyle/>
          <a:p>
            <a:pPr marL="571500" indent="-571500">
              <a:buFont typeface="Arial" panose="020B0604020202020204" pitchFamily="34" charset="0"/>
              <a:buChar char="•"/>
            </a:pPr>
            <a:r>
              <a:rPr lang="zh-CN" altLang="en-US" sz="3200" dirty="0">
                <a:latin typeface="微软雅黑" panose="020B0503020204020204" pitchFamily="34" charset="-122"/>
                <a:ea typeface="微软雅黑" panose="020B0503020204020204" pitchFamily="34" charset="-122"/>
              </a:rPr>
              <a:t>权益净利率 </a:t>
            </a:r>
            <a:r>
              <a:rPr lang="en-US" altLang="zh-CN" sz="3200" dirty="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营业净利率</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总资产周转次数</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权益乘数</a:t>
            </a:r>
            <a:endParaRPr lang="en-US" altLang="zh-CN" sz="3200" dirty="0">
              <a:latin typeface="微软雅黑" panose="020B0503020204020204" pitchFamily="34" charset="-122"/>
              <a:ea typeface="微软雅黑" panose="020B0503020204020204" pitchFamily="34" charset="-122"/>
            </a:endParaRPr>
          </a:p>
          <a:p>
            <a:pPr marL="571500" indent="-571500">
              <a:buFont typeface="Arial" panose="020B0604020202020204" pitchFamily="34" charset="0"/>
              <a:buChar char="•"/>
            </a:pPr>
            <a:endParaRPr lang="en-US" altLang="zh-CN" sz="3200" dirty="0">
              <a:latin typeface="微软雅黑" panose="020B0503020204020204" pitchFamily="34" charset="-122"/>
              <a:ea typeface="微软雅黑" panose="020B0503020204020204" pitchFamily="34" charset="-122"/>
            </a:endParaRPr>
          </a:p>
          <a:p>
            <a:pPr marL="990575" lvl="1" indent="-380990" eaLnBrk="0" fontAlgn="base" hangingPunct="0">
              <a:lnSpc>
                <a:spcPct val="110000"/>
              </a:lnSpc>
              <a:spcBef>
                <a:spcPts val="800"/>
              </a:spcBef>
              <a:spcAft>
                <a:spcPct val="0"/>
              </a:spcAft>
              <a:buFont typeface="Arial" panose="020B0604020202020204" pitchFamily="34" charset="0"/>
              <a:buChar char="–"/>
            </a:pPr>
            <a:r>
              <a:rPr lang="zh-CN" altLang="en-US" sz="2400" b="1" dirty="0">
                <a:latin typeface="宋体" panose="02010600030101010101" pitchFamily="2" charset="-122"/>
                <a:ea typeface="宋体" panose="02010600030101010101" pitchFamily="2" charset="-122"/>
              </a:rPr>
              <a:t>营业净利率和总资产周转次数</a:t>
            </a:r>
            <a:r>
              <a:rPr lang="zh-CN" altLang="en-US" sz="2400" dirty="0">
                <a:latin typeface="宋体" panose="02010600030101010101" pitchFamily="2" charset="-122"/>
                <a:ea typeface="宋体" panose="02010600030101010101" pitchFamily="2" charset="-122"/>
              </a:rPr>
              <a:t>，可以反映公司的经营战略。</a:t>
            </a:r>
            <a:endParaRPr lang="en-US" altLang="zh-CN" sz="2400" dirty="0">
              <a:latin typeface="宋体" panose="02010600030101010101" pitchFamily="2" charset="-122"/>
              <a:ea typeface="宋体" panose="02010600030101010101" pitchFamily="2" charset="-122"/>
            </a:endParaRPr>
          </a:p>
          <a:p>
            <a:pPr marL="990575" lvl="1" indent="-380990" eaLnBrk="0" fontAlgn="base" hangingPunct="0">
              <a:lnSpc>
                <a:spcPct val="110000"/>
              </a:lnSpc>
              <a:spcBef>
                <a:spcPts val="800"/>
              </a:spcBef>
              <a:spcAft>
                <a:spcPct val="0"/>
              </a:spcAft>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营业净利率较高的制造业，其周转次数都较低；周转次数很高的零售业，营业净利率很低。采取“高盈利、低周转”还是“低盈利、高周转” 的</a:t>
            </a:r>
            <a:r>
              <a:rPr lang="zh-CN" altLang="en-US" sz="2400" dirty="0">
                <a:latin typeface="宋体" panose="02010600030101010101" pitchFamily="2" charset="-122"/>
              </a:rPr>
              <a:t>方针是企业根据外部环境和，自身资源作出的战略选择。</a:t>
            </a:r>
            <a:endParaRPr lang="en-US" altLang="zh-CN" sz="2400" dirty="0">
              <a:latin typeface="宋体" panose="02010600030101010101" pitchFamily="2" charset="-122"/>
              <a:ea typeface="宋体" panose="02010600030101010101" pitchFamily="2" charset="-122"/>
            </a:endParaRPr>
          </a:p>
          <a:p>
            <a:pPr marL="990575" lvl="1" indent="-380990" eaLnBrk="0" fontAlgn="base" hangingPunct="0">
              <a:lnSpc>
                <a:spcPct val="110000"/>
              </a:lnSpc>
              <a:spcBef>
                <a:spcPts val="800"/>
              </a:spcBef>
              <a:spcAft>
                <a:spcPct val="0"/>
              </a:spcAft>
              <a:buFont typeface="Arial" panose="020B0604020202020204" pitchFamily="34" charset="0"/>
              <a:buChar char="–"/>
            </a:pPr>
            <a:r>
              <a:rPr lang="zh-CN" altLang="en-US" sz="2400" b="1" dirty="0">
                <a:latin typeface="宋体" panose="02010600030101010101" pitchFamily="2" charset="-122"/>
                <a:ea typeface="宋体" panose="02010600030101010101" pitchFamily="2" charset="-122"/>
              </a:rPr>
              <a:t>总资产净利率</a:t>
            </a:r>
            <a:r>
              <a:rPr lang="zh-CN" altLang="en-US" sz="2400" dirty="0">
                <a:latin typeface="宋体" panose="02010600030101010101" pitchFamily="2" charset="-122"/>
                <a:ea typeface="宋体" panose="02010600030101010101" pitchFamily="2" charset="-122"/>
              </a:rPr>
              <a:t>可以反映管理者运用企业资产赚取盈利的业绩，是最重要的盈利能力。</a:t>
            </a:r>
            <a:endParaRPr lang="en-US" altLang="zh-CN" sz="2400" dirty="0">
              <a:latin typeface="宋体" panose="02010600030101010101" pitchFamily="2" charset="-122"/>
              <a:ea typeface="宋体" panose="02010600030101010101" pitchFamily="2" charset="-122"/>
            </a:endParaRPr>
          </a:p>
          <a:p>
            <a:pPr marL="990575" lvl="1" indent="-380990" eaLnBrk="0" fontAlgn="base" hangingPunct="0">
              <a:lnSpc>
                <a:spcPct val="110000"/>
              </a:lnSpc>
              <a:spcBef>
                <a:spcPts val="800"/>
              </a:spcBef>
              <a:spcAft>
                <a:spcPct val="0"/>
              </a:spcAft>
              <a:buFont typeface="Arial" panose="020B0604020202020204" pitchFamily="34" charset="0"/>
              <a:buChar char="–"/>
            </a:pPr>
            <a:r>
              <a:rPr lang="zh-CN" altLang="en-US" sz="2400" b="1" dirty="0">
                <a:latin typeface="宋体" panose="02010600030101010101" pitchFamily="2" charset="-122"/>
                <a:ea typeface="宋体" panose="02010600030101010101" pitchFamily="2" charset="-122"/>
              </a:rPr>
              <a:t>财务杠杆</a:t>
            </a:r>
            <a:r>
              <a:rPr lang="zh-CN" altLang="en-US" sz="2400" dirty="0">
                <a:latin typeface="宋体" panose="02010600030101010101" pitchFamily="2" charset="-122"/>
                <a:ea typeface="宋体" panose="02010600030101010101" pitchFamily="2" charset="-122"/>
              </a:rPr>
              <a:t>（以权益乘数表示）可以反映企业的财务政策。利率不变的情况下，提高财务杠杆可以提高权益净利率，但同时也会增加财务风险。</a:t>
            </a:r>
            <a:endParaRPr lang="en-US" altLang="zh-CN" sz="2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154234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4BD8D-7C49-4A86-96C3-FE10FCBA13ED}"/>
              </a:ext>
            </a:extLst>
          </p:cNvPr>
          <p:cNvSpPr txBox="1">
            <a:spLocks/>
          </p:cNvSpPr>
          <p:nvPr/>
        </p:nvSpPr>
        <p:spPr>
          <a:xfrm>
            <a:off x="593558" y="-16188"/>
            <a:ext cx="9313921" cy="996043"/>
          </a:xfrm>
          <a:prstGeom prst="rect">
            <a:avLst/>
          </a:prstGeom>
        </p:spPr>
        <p:txBody>
          <a:bodyPr vert="horz" lIns="91440" tIns="45720" rIns="91440" bIns="45720" rtlCol="0" anchor="ctr">
            <a:noAutofit/>
          </a:bodyPr>
          <a:lstStyle>
            <a:defPPr>
              <a:defRPr lang="zh-CN"/>
            </a:defPPr>
            <a:lvl1pPr>
              <a:lnSpc>
                <a:spcPct val="90000"/>
              </a:lnSpc>
              <a:spcBef>
                <a:spcPct val="0"/>
              </a:spcBef>
              <a:buNone/>
              <a:defRPr sz="3200">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t>杜邦分析法分析小公司</a:t>
            </a:r>
            <a:r>
              <a:rPr lang="zh-CN" altLang="en-US" sz="3200" b="0" dirty="0"/>
              <a:t>业绩下滑的原因</a:t>
            </a:r>
            <a:endParaRPr lang="en-US" dirty="0"/>
          </a:p>
        </p:txBody>
      </p:sp>
      <p:pic>
        <p:nvPicPr>
          <p:cNvPr id="3" name="图片 2">
            <a:extLst>
              <a:ext uri="{FF2B5EF4-FFF2-40B4-BE49-F238E27FC236}">
                <a16:creationId xmlns:a16="http://schemas.microsoft.com/office/drawing/2014/main" id="{8DB61CFA-FA88-4543-AE0A-2F98610E4E33}"/>
              </a:ext>
            </a:extLst>
          </p:cNvPr>
          <p:cNvPicPr>
            <a:picLocks noChangeAspect="1"/>
          </p:cNvPicPr>
          <p:nvPr/>
        </p:nvPicPr>
        <p:blipFill>
          <a:blip r:embed="rId2"/>
          <a:stretch>
            <a:fillRect/>
          </a:stretch>
        </p:blipFill>
        <p:spPr>
          <a:xfrm>
            <a:off x="724323" y="2356877"/>
            <a:ext cx="4993814" cy="3646759"/>
          </a:xfrm>
          <a:prstGeom prst="rect">
            <a:avLst/>
          </a:prstGeom>
        </p:spPr>
      </p:pic>
      <p:pic>
        <p:nvPicPr>
          <p:cNvPr id="4" name="图片 3">
            <a:extLst>
              <a:ext uri="{FF2B5EF4-FFF2-40B4-BE49-F238E27FC236}">
                <a16:creationId xmlns:a16="http://schemas.microsoft.com/office/drawing/2014/main" id="{4EF08C96-A60E-4BDC-AB6E-36C495CA04E5}"/>
              </a:ext>
            </a:extLst>
          </p:cNvPr>
          <p:cNvPicPr>
            <a:picLocks noChangeAspect="1"/>
          </p:cNvPicPr>
          <p:nvPr/>
        </p:nvPicPr>
        <p:blipFill>
          <a:blip r:embed="rId3"/>
          <a:stretch>
            <a:fillRect/>
          </a:stretch>
        </p:blipFill>
        <p:spPr>
          <a:xfrm>
            <a:off x="6450769" y="2339940"/>
            <a:ext cx="5017008" cy="3663696"/>
          </a:xfrm>
          <a:prstGeom prst="rect">
            <a:avLst/>
          </a:prstGeom>
        </p:spPr>
      </p:pic>
      <p:sp>
        <p:nvSpPr>
          <p:cNvPr id="5" name="矩形 4">
            <a:extLst>
              <a:ext uri="{FF2B5EF4-FFF2-40B4-BE49-F238E27FC236}">
                <a16:creationId xmlns:a16="http://schemas.microsoft.com/office/drawing/2014/main" id="{C0238541-952A-46E2-AC19-F09F2726FA32}"/>
              </a:ext>
            </a:extLst>
          </p:cNvPr>
          <p:cNvSpPr/>
          <p:nvPr/>
        </p:nvSpPr>
        <p:spPr>
          <a:xfrm>
            <a:off x="813848" y="1013067"/>
            <a:ext cx="6096000" cy="923330"/>
          </a:xfrm>
          <a:prstGeom prst="rect">
            <a:avLst/>
          </a:prstGeom>
        </p:spPr>
        <p:txBody>
          <a:bodyPr>
            <a:spAutoFit/>
          </a:bodyPr>
          <a:lstStyle/>
          <a:p>
            <a:r>
              <a:rPr lang="zh-CN" altLang="en-US" dirty="0"/>
              <a:t>  gen ROE = NI/BE*100 if BE &gt; 0</a:t>
            </a:r>
          </a:p>
          <a:p>
            <a:r>
              <a:rPr lang="zh-CN" altLang="en-US" dirty="0"/>
              <a:t>  gen Pft = NI/Sale*100</a:t>
            </a:r>
          </a:p>
          <a:p>
            <a:r>
              <a:rPr lang="zh-CN" altLang="en-US" dirty="0"/>
              <a:t>  gen Turnover = Sale/AT*100</a:t>
            </a:r>
          </a:p>
        </p:txBody>
      </p:sp>
    </p:spTree>
    <p:extLst>
      <p:ext uri="{BB962C8B-B14F-4D97-AF65-F5344CB8AC3E}">
        <p14:creationId xmlns:p14="http://schemas.microsoft.com/office/powerpoint/2010/main" val="1517856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9. </a:t>
            </a:r>
            <a:r>
              <a:rPr lang="zh-CN" altLang="en-US" b="1" dirty="0"/>
              <a:t>总结与课后练习</a:t>
            </a:r>
          </a:p>
        </p:txBody>
      </p:sp>
      <p:sp>
        <p:nvSpPr>
          <p:cNvPr id="3" name="内容占位符 2"/>
          <p:cNvSpPr>
            <a:spLocks noGrp="1"/>
          </p:cNvSpPr>
          <p:nvPr>
            <p:ph idx="1"/>
          </p:nvPr>
        </p:nvSpPr>
        <p:spPr/>
        <p:txBody>
          <a:bodyPr/>
          <a:lstStyle/>
          <a:p>
            <a:pPr marR="0" lvl="0" algn="just" fontAlgn="base">
              <a:lnSpc>
                <a:spcPct val="135000"/>
              </a:lnSpc>
              <a:spcAft>
                <a:spcPct val="0"/>
              </a:spcAft>
              <a:buClrTx/>
              <a:buSzTx/>
              <a:tabLst/>
            </a:pPr>
            <a:r>
              <a:rPr lang="zh-CN" altLang="zh-CN" sz="2400" b="1" dirty="0"/>
              <a:t>练习目标</a:t>
            </a:r>
          </a:p>
          <a:p>
            <a:pPr marR="0" lvl="1" algn="just" fontAlgn="base">
              <a:lnSpc>
                <a:spcPct val="135000"/>
              </a:lnSpc>
              <a:spcAft>
                <a:spcPct val="0"/>
              </a:spcAft>
              <a:buClrTx/>
              <a:buSzTx/>
              <a:buFont typeface="Wingdings" panose="05000000000000000000" pitchFamily="2" charset="2"/>
              <a:buChar char="ü"/>
              <a:tabLst/>
            </a:pPr>
            <a:r>
              <a:rPr lang="zh-CN" altLang="zh-CN" sz="2000" b="1" dirty="0"/>
              <a:t>构建“公司 × 年度”的基础样本，生成数量/规模/业绩等核心指标。</a:t>
            </a:r>
          </a:p>
          <a:p>
            <a:pPr marR="0" lvl="0" algn="just" fontAlgn="base">
              <a:lnSpc>
                <a:spcPct val="135000"/>
              </a:lnSpc>
              <a:spcAft>
                <a:spcPct val="0"/>
              </a:spcAft>
              <a:buClrTx/>
              <a:buSzTx/>
              <a:tabLst/>
            </a:pPr>
            <a:r>
              <a:rPr lang="zh-CN" altLang="zh-CN" sz="2400" b="1" dirty="0"/>
              <a:t>数据与口径</a:t>
            </a:r>
          </a:p>
          <a:p>
            <a:pPr marR="0" lvl="1" algn="just" fontAlgn="base">
              <a:lnSpc>
                <a:spcPct val="135000"/>
              </a:lnSpc>
              <a:spcAft>
                <a:spcPct val="0"/>
              </a:spcAft>
              <a:buClrTx/>
              <a:buSzTx/>
              <a:buFont typeface="Wingdings" panose="05000000000000000000" pitchFamily="2" charset="2"/>
              <a:buChar char="ü"/>
              <a:tabLst/>
            </a:pPr>
            <a:r>
              <a:rPr lang="zh-CN" altLang="zh-CN" sz="2000" b="1" dirty="0"/>
              <a:t>基本信息年度表（公司代码、行业、省份、成立/上市日期）</a:t>
            </a:r>
          </a:p>
          <a:p>
            <a:pPr marR="0" lvl="1" algn="just" fontAlgn="base">
              <a:lnSpc>
                <a:spcPct val="135000"/>
              </a:lnSpc>
              <a:spcAft>
                <a:spcPct val="0"/>
              </a:spcAft>
              <a:buClrTx/>
              <a:buSzTx/>
              <a:buFont typeface="Wingdings" panose="05000000000000000000" pitchFamily="2" charset="2"/>
              <a:buChar char="ü"/>
              <a:tabLst/>
            </a:pPr>
            <a:r>
              <a:rPr lang="zh-CN" altLang="zh-CN" sz="2000" b="1" dirty="0"/>
              <a:t>年度财务（资产 AT、负债 LT、净利润 NI、营业收入 Sale）</a:t>
            </a:r>
          </a:p>
          <a:p>
            <a:pPr marR="0" lvl="1" algn="just" fontAlgn="base">
              <a:lnSpc>
                <a:spcPct val="135000"/>
              </a:lnSpc>
              <a:spcAft>
                <a:spcPct val="0"/>
              </a:spcAft>
              <a:buClrTx/>
              <a:buSzTx/>
              <a:buFont typeface="Wingdings" panose="05000000000000000000" pitchFamily="2" charset="2"/>
              <a:buChar char="ü"/>
              <a:tabLst/>
            </a:pPr>
            <a:r>
              <a:rPr lang="zh-CN" altLang="zh-CN" sz="2000" b="1" dirty="0"/>
              <a:t>时间范围：2000–2024</a:t>
            </a:r>
          </a:p>
          <a:p>
            <a:pPr marR="0" lvl="0" algn="just" fontAlgn="base">
              <a:lnSpc>
                <a:spcPct val="135000"/>
              </a:lnSpc>
              <a:spcAft>
                <a:spcPct val="0"/>
              </a:spcAft>
              <a:buClrTx/>
              <a:buSzTx/>
              <a:tabLst/>
            </a:pPr>
            <a:r>
              <a:rPr lang="zh-CN" altLang="zh-CN" sz="2400" b="1" dirty="0"/>
              <a:t>任务</a:t>
            </a:r>
          </a:p>
          <a:p>
            <a:pPr marR="0" lvl="1" algn="just" fontAlgn="base">
              <a:lnSpc>
                <a:spcPct val="135000"/>
              </a:lnSpc>
              <a:spcAft>
                <a:spcPct val="0"/>
              </a:spcAft>
              <a:buClrTx/>
              <a:buSzTx/>
              <a:buFont typeface="Wingdings" panose="05000000000000000000" pitchFamily="2" charset="2"/>
              <a:buChar char="ü"/>
              <a:tabLst/>
            </a:pPr>
            <a:r>
              <a:rPr lang="zh-CN" altLang="zh-CN" sz="2000" b="1" dirty="0"/>
              <a:t>标准化日期（年度化），确保 Stkcd × Year 唯一</a:t>
            </a:r>
          </a:p>
          <a:p>
            <a:pPr marR="0" lvl="1" algn="just" fontAlgn="base">
              <a:lnSpc>
                <a:spcPct val="135000"/>
              </a:lnSpc>
              <a:spcAft>
                <a:spcPct val="0"/>
              </a:spcAft>
              <a:buClrTx/>
              <a:buSzTx/>
              <a:buFont typeface="Wingdings" panose="05000000000000000000" pitchFamily="2" charset="2"/>
              <a:buChar char="ü"/>
              <a:tabLst/>
            </a:pPr>
            <a:r>
              <a:rPr lang="zh-CN" altLang="zh-CN" sz="2000" b="1" dirty="0"/>
              <a:t>生成：ROA = NI/AT、SalesGrowth（若有 t-1 营收）</a:t>
            </a:r>
          </a:p>
          <a:p>
            <a:pPr marR="0" lvl="1" algn="just" fontAlgn="base">
              <a:lnSpc>
                <a:spcPct val="135000"/>
              </a:lnSpc>
              <a:spcAft>
                <a:spcPct val="0"/>
              </a:spcAft>
              <a:buClrTx/>
              <a:buSzTx/>
              <a:buFont typeface="Wingdings" panose="05000000000000000000" pitchFamily="2" charset="2"/>
              <a:buChar char="ü"/>
              <a:tabLst/>
            </a:pPr>
            <a:r>
              <a:rPr lang="zh-CN" altLang="zh-CN" sz="2000" b="1" dirty="0"/>
              <a:t>统计每年上市公司数量与平均业绩（均值/中位数）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725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3F57-AB0F-485A-B5F3-C4D80388EFC1}"/>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股票市场分类</a:t>
            </a:r>
            <a:endParaRPr lang="en-US" sz="3200" baseline="30000" dirty="0">
              <a:latin typeface="Times New Roman" panose="02020603050405020304" pitchFamily="18" charset="0"/>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D97FFB12-93D8-465E-989F-585B31FF8C0E}"/>
              </a:ext>
            </a:extLst>
          </p:cNvPr>
          <p:cNvGraphicFramePr>
            <a:graphicFrameLocks noGrp="1"/>
          </p:cNvGraphicFramePr>
          <p:nvPr>
            <p:extLst>
              <p:ext uri="{D42A27DB-BD31-4B8C-83A1-F6EECF244321}">
                <p14:modId xmlns:p14="http://schemas.microsoft.com/office/powerpoint/2010/main" val="904561122"/>
              </p:ext>
            </p:extLst>
          </p:nvPr>
        </p:nvGraphicFramePr>
        <p:xfrm>
          <a:off x="649707" y="925237"/>
          <a:ext cx="11080475" cy="5804853"/>
        </p:xfrm>
        <a:graphic>
          <a:graphicData uri="http://schemas.openxmlformats.org/drawingml/2006/table">
            <a:tbl>
              <a:tblPr firstRow="1" firstCol="1" bandRow="1">
                <a:tableStyleId>{5C22544A-7EE6-4342-B048-85BDC9FD1C3A}</a:tableStyleId>
              </a:tblPr>
              <a:tblGrid>
                <a:gridCol w="2666148">
                  <a:extLst>
                    <a:ext uri="{9D8B030D-6E8A-4147-A177-3AD203B41FA5}">
                      <a16:colId xmlns:a16="http://schemas.microsoft.com/office/drawing/2014/main" val="1926481476"/>
                    </a:ext>
                  </a:extLst>
                </a:gridCol>
                <a:gridCol w="8414327">
                  <a:extLst>
                    <a:ext uri="{9D8B030D-6E8A-4147-A177-3AD203B41FA5}">
                      <a16:colId xmlns:a16="http://schemas.microsoft.com/office/drawing/2014/main" val="239572588"/>
                    </a:ext>
                  </a:extLst>
                </a:gridCol>
              </a:tblGrid>
              <a:tr h="180000">
                <a:tc>
                  <a:txBody>
                    <a:bodyPr/>
                    <a:lstStyle/>
                    <a:p>
                      <a:pPr indent="266700" algn="just">
                        <a:lnSpc>
                          <a:spcPct val="150000"/>
                        </a:lnSpc>
                        <a:spcAft>
                          <a:spcPts val="0"/>
                        </a:spcAft>
                      </a:pPr>
                      <a:r>
                        <a:rPr lang="en-US" sz="1600" kern="100" dirty="0">
                          <a:effectLst/>
                        </a:rPr>
                        <a:t>A</a:t>
                      </a:r>
                      <a:r>
                        <a:rPr lang="zh-CN" sz="1600" kern="100" dirty="0">
                          <a:effectLst/>
                        </a:rPr>
                        <a:t>股</a:t>
                      </a:r>
                      <a:r>
                        <a:rPr lang="en-US" sz="1600" kern="100" dirty="0">
                          <a:effectLst/>
                        </a:rPr>
                        <a:t>(</a:t>
                      </a:r>
                      <a:r>
                        <a:rPr lang="zh-CN" sz="1600" kern="100" dirty="0">
                          <a:effectLst/>
                        </a:rPr>
                        <a:t>人民币普通股票</a:t>
                      </a:r>
                      <a:r>
                        <a:rPr lang="en-US" sz="1600" kern="100" dirty="0">
                          <a:effectLst/>
                        </a:rPr>
                        <a:t>)</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4534" marR="34534" marT="0" marB="0">
                    <a:solidFill>
                      <a:schemeClr val="accent1">
                        <a:lumMod val="75000"/>
                      </a:schemeClr>
                    </a:solidFill>
                  </a:tcPr>
                </a:tc>
                <a:tc>
                  <a:txBody>
                    <a:bodyPr/>
                    <a:lstStyle/>
                    <a:p>
                      <a:pPr indent="266700" algn="just">
                        <a:lnSpc>
                          <a:spcPct val="100000"/>
                        </a:lnSpc>
                        <a:spcAft>
                          <a:spcPts val="0"/>
                        </a:spcAft>
                      </a:pPr>
                      <a:r>
                        <a:rPr lang="en-US" sz="1800" kern="100" dirty="0">
                          <a:effectLst/>
                          <a:latin typeface="楷体" panose="02010609060101010101" pitchFamily="49" charset="-122"/>
                          <a:ea typeface="楷体" panose="02010609060101010101" pitchFamily="49" charset="-122"/>
                        </a:rPr>
                        <a:t> </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4534" marR="34534" marT="0" marB="0">
                    <a:solidFill>
                      <a:schemeClr val="accent1">
                        <a:lumMod val="75000"/>
                      </a:schemeClr>
                    </a:solidFill>
                  </a:tcPr>
                </a:tc>
                <a:extLst>
                  <a:ext uri="{0D108BD9-81ED-4DB2-BD59-A6C34878D82A}">
                    <a16:rowId xmlns:a16="http://schemas.microsoft.com/office/drawing/2014/main" val="528990354"/>
                  </a:ext>
                </a:extLst>
              </a:tr>
              <a:tr h="180000">
                <a:tc>
                  <a:txBody>
                    <a:bodyPr/>
                    <a:lstStyle/>
                    <a:p>
                      <a:pPr indent="266700" algn="just">
                        <a:lnSpc>
                          <a:spcPct val="150000"/>
                        </a:lnSpc>
                        <a:spcAft>
                          <a:spcPts val="0"/>
                        </a:spcAft>
                      </a:pPr>
                      <a:r>
                        <a:rPr lang="en-US" sz="1600" kern="100" dirty="0">
                          <a:effectLst/>
                        </a:rPr>
                        <a:t>60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4534" marR="34534" marT="0" marB="0"/>
                </a:tc>
                <a:tc>
                  <a:txBody>
                    <a:bodyPr/>
                    <a:lstStyle/>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上海证券交易所，</a:t>
                      </a:r>
                      <a:r>
                        <a:rPr lang="en-US" sz="1800" kern="100" dirty="0">
                          <a:effectLst/>
                          <a:latin typeface="楷体" panose="02010609060101010101" pitchFamily="49" charset="-122"/>
                          <a:ea typeface="楷体" panose="02010609060101010101" pitchFamily="49" charset="-122"/>
                        </a:rPr>
                        <a:t>A</a:t>
                      </a:r>
                      <a:r>
                        <a:rPr lang="zh-CN" sz="1800" kern="100" dirty="0">
                          <a:effectLst/>
                          <a:latin typeface="楷体" panose="02010609060101010101" pitchFamily="49" charset="-122"/>
                          <a:ea typeface="楷体" panose="02010609060101010101" pitchFamily="49" charset="-122"/>
                        </a:rPr>
                        <a:t>股，主板。</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4534" marR="34534" marT="0" marB="0"/>
                </a:tc>
                <a:extLst>
                  <a:ext uri="{0D108BD9-81ED-4DB2-BD59-A6C34878D82A}">
                    <a16:rowId xmlns:a16="http://schemas.microsoft.com/office/drawing/2014/main" val="2684757167"/>
                  </a:ext>
                </a:extLst>
              </a:tr>
              <a:tr h="180000">
                <a:tc>
                  <a:txBody>
                    <a:bodyPr/>
                    <a:lstStyle/>
                    <a:p>
                      <a:pPr indent="266700" algn="just">
                        <a:lnSpc>
                          <a:spcPct val="150000"/>
                        </a:lnSpc>
                        <a:spcAft>
                          <a:spcPts val="0"/>
                        </a:spcAft>
                      </a:pPr>
                      <a:r>
                        <a:rPr lang="en-US" sz="1600" kern="100" dirty="0">
                          <a:effectLst/>
                        </a:rPr>
                        <a:t>688</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4534" marR="34534" marT="0" marB="0"/>
                </a:tc>
                <a:tc>
                  <a:txBody>
                    <a:bodyPr/>
                    <a:lstStyle/>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上海证券交易所，</a:t>
                      </a:r>
                      <a:r>
                        <a:rPr lang="en-US" sz="1800" kern="100" dirty="0">
                          <a:effectLst/>
                          <a:latin typeface="楷体" panose="02010609060101010101" pitchFamily="49" charset="-122"/>
                          <a:ea typeface="楷体" panose="02010609060101010101" pitchFamily="49" charset="-122"/>
                        </a:rPr>
                        <a:t>A</a:t>
                      </a:r>
                      <a:r>
                        <a:rPr lang="zh-CN" sz="1800" kern="100" dirty="0">
                          <a:effectLst/>
                          <a:latin typeface="楷体" panose="02010609060101010101" pitchFamily="49" charset="-122"/>
                          <a:ea typeface="楷体" panose="02010609060101010101" pitchFamily="49" charset="-122"/>
                        </a:rPr>
                        <a:t>股，科创板。</a:t>
                      </a:r>
                    </a:p>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科创板是二板市场，是主板外单独设置的，面向世界科技前沿、面向经济主战场、面向国家重大需求，主要服务于符合国家战略、突破关键核心技术、市场认可度高的科技创新企业。</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4534" marR="34534" marT="0" marB="0"/>
                </a:tc>
                <a:extLst>
                  <a:ext uri="{0D108BD9-81ED-4DB2-BD59-A6C34878D82A}">
                    <a16:rowId xmlns:a16="http://schemas.microsoft.com/office/drawing/2014/main" val="3831857164"/>
                  </a:ext>
                </a:extLst>
              </a:tr>
              <a:tr h="180000">
                <a:tc>
                  <a:txBody>
                    <a:bodyPr/>
                    <a:lstStyle/>
                    <a:p>
                      <a:pPr indent="266700" algn="just">
                        <a:lnSpc>
                          <a:spcPct val="150000"/>
                        </a:lnSpc>
                        <a:spcAft>
                          <a:spcPts val="0"/>
                        </a:spcAft>
                      </a:pPr>
                      <a:r>
                        <a:rPr lang="en-US" sz="16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4534" marR="34534" marT="0" marB="0"/>
                </a:tc>
                <a:tc>
                  <a:txBody>
                    <a:bodyPr/>
                    <a:lstStyle/>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深圳证券交易所，</a:t>
                      </a:r>
                      <a:r>
                        <a:rPr lang="en-US" sz="1800" kern="100" dirty="0">
                          <a:effectLst/>
                          <a:latin typeface="楷体" panose="02010609060101010101" pitchFamily="49" charset="-122"/>
                          <a:ea typeface="楷体" panose="02010609060101010101" pitchFamily="49" charset="-122"/>
                        </a:rPr>
                        <a:t>A</a:t>
                      </a:r>
                      <a:r>
                        <a:rPr lang="zh-CN" sz="1800" kern="100" dirty="0">
                          <a:effectLst/>
                          <a:latin typeface="楷体" panose="02010609060101010101" pitchFamily="49" charset="-122"/>
                          <a:ea typeface="楷体" panose="02010609060101010101" pitchFamily="49" charset="-122"/>
                        </a:rPr>
                        <a:t>股，主板。</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4534" marR="34534" marT="0" marB="0"/>
                </a:tc>
                <a:extLst>
                  <a:ext uri="{0D108BD9-81ED-4DB2-BD59-A6C34878D82A}">
                    <a16:rowId xmlns:a16="http://schemas.microsoft.com/office/drawing/2014/main" val="1278964035"/>
                  </a:ext>
                </a:extLst>
              </a:tr>
              <a:tr h="180000">
                <a:tc>
                  <a:txBody>
                    <a:bodyPr/>
                    <a:lstStyle/>
                    <a:p>
                      <a:pPr indent="266700" algn="just">
                        <a:lnSpc>
                          <a:spcPct val="150000"/>
                        </a:lnSpc>
                        <a:spcAft>
                          <a:spcPts val="0"/>
                        </a:spcAft>
                      </a:pPr>
                      <a:r>
                        <a:rPr lang="en-US" sz="1600" kern="100" dirty="0">
                          <a:effectLst/>
                        </a:rPr>
                        <a:t>001</a:t>
                      </a:r>
                      <a:r>
                        <a:rPr lang="zh-CN" sz="1600" kern="100" dirty="0">
                          <a:effectLst/>
                        </a:rPr>
                        <a:t>、</a:t>
                      </a:r>
                      <a:r>
                        <a:rPr lang="en-US" sz="1600" kern="100" dirty="0">
                          <a:effectLst/>
                        </a:rPr>
                        <a:t>002</a:t>
                      </a:r>
                      <a:r>
                        <a:rPr lang="zh-CN" sz="1600" kern="100" dirty="0">
                          <a:effectLst/>
                        </a:rPr>
                        <a:t>、</a:t>
                      </a:r>
                      <a:r>
                        <a:rPr lang="en-US" sz="1600" kern="100" dirty="0">
                          <a:effectLst/>
                        </a:rPr>
                        <a:t>003</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4534" marR="34534" marT="0" marB="0"/>
                </a:tc>
                <a:tc>
                  <a:txBody>
                    <a:bodyPr/>
                    <a:lstStyle/>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深圳证券交易所，</a:t>
                      </a:r>
                      <a:r>
                        <a:rPr lang="en-US" sz="1800" kern="100" dirty="0">
                          <a:effectLst/>
                          <a:latin typeface="楷体" panose="02010609060101010101" pitchFamily="49" charset="-122"/>
                          <a:ea typeface="楷体" panose="02010609060101010101" pitchFamily="49" charset="-122"/>
                        </a:rPr>
                        <a:t>A</a:t>
                      </a:r>
                      <a:r>
                        <a:rPr lang="zh-CN" sz="1800" kern="100" dirty="0">
                          <a:effectLst/>
                          <a:latin typeface="楷体" panose="02010609060101010101" pitchFamily="49" charset="-122"/>
                          <a:ea typeface="楷体" panose="02010609060101010101" pitchFamily="49" charset="-122"/>
                        </a:rPr>
                        <a:t>股，中小板。</a:t>
                      </a:r>
                    </a:p>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中小板是深交所主板市场中单独划分出来的一个板块，和沪深主板一样，同属一板市场。</a:t>
                      </a:r>
                      <a:r>
                        <a:rPr lang="en-US" sz="1800" kern="100" dirty="0">
                          <a:effectLst/>
                          <a:latin typeface="楷体" panose="02010609060101010101" pitchFamily="49" charset="-122"/>
                          <a:ea typeface="楷体" panose="02010609060101010101" pitchFamily="49" charset="-122"/>
                        </a:rPr>
                        <a:t>2021</a:t>
                      </a:r>
                      <a:r>
                        <a:rPr lang="zh-CN" sz="1800" kern="100" dirty="0">
                          <a:effectLst/>
                          <a:latin typeface="楷体" panose="02010609060101010101" pitchFamily="49" charset="-122"/>
                          <a:ea typeface="楷体" panose="02010609060101010101" pitchFamily="49" charset="-122"/>
                        </a:rPr>
                        <a:t>年</a:t>
                      </a:r>
                      <a:r>
                        <a:rPr lang="en-US" sz="1800" kern="100" dirty="0">
                          <a:effectLst/>
                          <a:latin typeface="楷体" panose="02010609060101010101" pitchFamily="49" charset="-122"/>
                          <a:ea typeface="楷体" panose="02010609060101010101" pitchFamily="49" charset="-122"/>
                        </a:rPr>
                        <a:t>2</a:t>
                      </a:r>
                      <a:r>
                        <a:rPr lang="zh-CN" sz="1800" kern="100" dirty="0">
                          <a:effectLst/>
                          <a:latin typeface="楷体" panose="02010609060101010101" pitchFamily="49" charset="-122"/>
                          <a:ea typeface="楷体" panose="02010609060101010101" pitchFamily="49" charset="-122"/>
                        </a:rPr>
                        <a:t>月</a:t>
                      </a:r>
                      <a:r>
                        <a:rPr lang="en-US" sz="1800" kern="100" dirty="0">
                          <a:effectLst/>
                          <a:latin typeface="楷体" panose="02010609060101010101" pitchFamily="49" charset="-122"/>
                          <a:ea typeface="楷体" panose="02010609060101010101" pitchFamily="49" charset="-122"/>
                        </a:rPr>
                        <a:t>5</a:t>
                      </a:r>
                      <a:r>
                        <a:rPr lang="zh-CN" sz="1800" kern="100" dirty="0">
                          <a:effectLst/>
                          <a:latin typeface="楷体" panose="02010609060101010101" pitchFamily="49" charset="-122"/>
                          <a:ea typeface="楷体" panose="02010609060101010101" pitchFamily="49" charset="-122"/>
                        </a:rPr>
                        <a:t>日，证监会宣布合并深交所主板和中小板，目前中小板已经和深交所主板合并。</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4534" marR="34534" marT="0" marB="0"/>
                </a:tc>
                <a:extLst>
                  <a:ext uri="{0D108BD9-81ED-4DB2-BD59-A6C34878D82A}">
                    <a16:rowId xmlns:a16="http://schemas.microsoft.com/office/drawing/2014/main" val="3698217988"/>
                  </a:ext>
                </a:extLst>
              </a:tr>
              <a:tr h="180000">
                <a:tc>
                  <a:txBody>
                    <a:bodyPr/>
                    <a:lstStyle/>
                    <a:p>
                      <a:pPr indent="266700" algn="just">
                        <a:lnSpc>
                          <a:spcPct val="150000"/>
                        </a:lnSpc>
                        <a:spcAft>
                          <a:spcPts val="0"/>
                        </a:spcAft>
                      </a:pPr>
                      <a:r>
                        <a:rPr lang="en-US" sz="1600" kern="100" dirty="0">
                          <a:effectLst/>
                        </a:rPr>
                        <a:t>30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4534" marR="34534" marT="0" marB="0"/>
                </a:tc>
                <a:tc>
                  <a:txBody>
                    <a:bodyPr/>
                    <a:lstStyle/>
                    <a:p>
                      <a:pPr indent="266700" algn="just">
                        <a:lnSpc>
                          <a:spcPct val="100000"/>
                        </a:lnSpc>
                        <a:spcAft>
                          <a:spcPts val="0"/>
                        </a:spcAft>
                      </a:pPr>
                      <a:r>
                        <a:rPr lang="zh-CN" altLang="zh-CN" sz="1800" kern="100" dirty="0">
                          <a:effectLst/>
                          <a:latin typeface="楷体" panose="02010609060101010101" pitchFamily="49" charset="-122"/>
                          <a:ea typeface="楷体" panose="02010609060101010101" pitchFamily="49" charset="-122"/>
                        </a:rPr>
                        <a:t>深圳</a:t>
                      </a:r>
                      <a:r>
                        <a:rPr lang="zh-CN" sz="1800" kern="100" dirty="0">
                          <a:effectLst/>
                          <a:latin typeface="楷体" panose="02010609060101010101" pitchFamily="49" charset="-122"/>
                          <a:ea typeface="楷体" panose="02010609060101010101" pitchFamily="49" charset="-122"/>
                        </a:rPr>
                        <a:t>证券交易所，</a:t>
                      </a:r>
                      <a:r>
                        <a:rPr lang="en-US" sz="1800" kern="100" dirty="0">
                          <a:effectLst/>
                          <a:latin typeface="楷体" panose="02010609060101010101" pitchFamily="49" charset="-122"/>
                          <a:ea typeface="楷体" panose="02010609060101010101" pitchFamily="49" charset="-122"/>
                        </a:rPr>
                        <a:t>A</a:t>
                      </a:r>
                      <a:r>
                        <a:rPr lang="zh-CN" sz="1800" kern="100" dirty="0">
                          <a:effectLst/>
                          <a:latin typeface="楷体" panose="02010609060101010101" pitchFamily="49" charset="-122"/>
                          <a:ea typeface="楷体" panose="02010609060101010101" pitchFamily="49" charset="-122"/>
                        </a:rPr>
                        <a:t>股，创业板。</a:t>
                      </a:r>
                    </a:p>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创业板是二板市场，是对主板市场的重要补充。</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4534" marR="34534" marT="0" marB="0"/>
                </a:tc>
                <a:extLst>
                  <a:ext uri="{0D108BD9-81ED-4DB2-BD59-A6C34878D82A}">
                    <a16:rowId xmlns:a16="http://schemas.microsoft.com/office/drawing/2014/main" val="646867122"/>
                  </a:ext>
                </a:extLst>
              </a:tr>
              <a:tr h="180000">
                <a:tc>
                  <a:txBody>
                    <a:bodyPr/>
                    <a:lstStyle/>
                    <a:p>
                      <a:pPr indent="266700" algn="just">
                        <a:lnSpc>
                          <a:spcPct val="150000"/>
                        </a:lnSpc>
                        <a:spcAft>
                          <a:spcPts val="0"/>
                        </a:spcAft>
                      </a:pPr>
                      <a:r>
                        <a:rPr lang="en-US" sz="1600" kern="100" dirty="0">
                          <a:effectLst/>
                        </a:rPr>
                        <a:t>43</a:t>
                      </a:r>
                      <a:r>
                        <a:rPr lang="zh-CN" sz="1600" kern="100" dirty="0">
                          <a:effectLst/>
                        </a:rPr>
                        <a:t>、</a:t>
                      </a:r>
                      <a:r>
                        <a:rPr lang="en-US" sz="1600" kern="100" dirty="0">
                          <a:effectLst/>
                        </a:rPr>
                        <a:t>83</a:t>
                      </a:r>
                      <a:r>
                        <a:rPr lang="zh-CN" sz="1600" kern="100" dirty="0">
                          <a:effectLst/>
                        </a:rPr>
                        <a:t>、</a:t>
                      </a:r>
                      <a:r>
                        <a:rPr lang="en-US" sz="1600" kern="100" dirty="0">
                          <a:effectLst/>
                        </a:rPr>
                        <a:t>87</a:t>
                      </a:r>
                      <a:r>
                        <a:rPr lang="zh-CN" sz="1600" kern="100" dirty="0">
                          <a:effectLst/>
                        </a:rPr>
                        <a:t>、</a:t>
                      </a:r>
                      <a:r>
                        <a:rPr lang="en-US" sz="1600" kern="100" dirty="0">
                          <a:effectLst/>
                        </a:rPr>
                        <a:t>88</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4534" marR="34534" marT="0" marB="0"/>
                </a:tc>
                <a:tc>
                  <a:txBody>
                    <a:bodyPr/>
                    <a:lstStyle/>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北京证券交易所，</a:t>
                      </a:r>
                      <a:r>
                        <a:rPr lang="en-US" sz="1800" kern="100" dirty="0">
                          <a:effectLst/>
                          <a:latin typeface="楷体" panose="02010609060101010101" pitchFamily="49" charset="-122"/>
                          <a:ea typeface="楷体" panose="02010609060101010101" pitchFamily="49" charset="-122"/>
                        </a:rPr>
                        <a:t>A</a:t>
                      </a:r>
                      <a:r>
                        <a:rPr lang="zh-CN" sz="1800" kern="100" dirty="0">
                          <a:effectLst/>
                          <a:latin typeface="楷体" panose="02010609060101010101" pitchFamily="49" charset="-122"/>
                          <a:ea typeface="楷体" panose="02010609060101010101" pitchFamily="49" charset="-122"/>
                        </a:rPr>
                        <a:t>股，新三板转上来到北交所。</a:t>
                      </a:r>
                    </a:p>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新三板是三板市场，起源于</a:t>
                      </a:r>
                      <a:r>
                        <a:rPr lang="en-US" sz="1800" kern="100" dirty="0">
                          <a:effectLst/>
                          <a:latin typeface="楷体" panose="02010609060101010101" pitchFamily="49" charset="-122"/>
                          <a:ea typeface="楷体" panose="02010609060101010101" pitchFamily="49" charset="-122"/>
                        </a:rPr>
                        <a:t>2001</a:t>
                      </a:r>
                      <a:r>
                        <a:rPr lang="zh-CN" sz="1800" kern="100" dirty="0">
                          <a:effectLst/>
                          <a:latin typeface="楷体" panose="02010609060101010101" pitchFamily="49" charset="-122"/>
                          <a:ea typeface="楷体" panose="02010609060101010101" pitchFamily="49" charset="-122"/>
                        </a:rPr>
                        <a:t>年</a:t>
                      </a:r>
                      <a:r>
                        <a:rPr lang="en-US" sz="1800" kern="100" dirty="0">
                          <a:effectLst/>
                          <a:latin typeface="楷体" panose="02010609060101010101" pitchFamily="49" charset="-122"/>
                          <a:ea typeface="楷体" panose="02010609060101010101" pitchFamily="49" charset="-122"/>
                        </a:rPr>
                        <a:t>“</a:t>
                      </a:r>
                      <a:r>
                        <a:rPr lang="zh-CN" sz="1800" kern="100" dirty="0">
                          <a:effectLst/>
                          <a:latin typeface="楷体" panose="02010609060101010101" pitchFamily="49" charset="-122"/>
                          <a:ea typeface="楷体" panose="02010609060101010101" pitchFamily="49" charset="-122"/>
                        </a:rPr>
                        <a:t>股权代办转让系统</a:t>
                      </a:r>
                      <a:r>
                        <a:rPr lang="en-US" sz="1800" kern="100" dirty="0">
                          <a:effectLst/>
                          <a:latin typeface="楷体" panose="02010609060101010101" pitchFamily="49" charset="-122"/>
                          <a:ea typeface="楷体" panose="02010609060101010101" pitchFamily="49" charset="-122"/>
                        </a:rPr>
                        <a:t>”</a:t>
                      </a:r>
                      <a:r>
                        <a:rPr lang="zh-CN" sz="1800" kern="100" dirty="0">
                          <a:effectLst/>
                          <a:latin typeface="楷体" panose="02010609060101010101" pitchFamily="49" charset="-122"/>
                          <a:ea typeface="楷体" panose="02010609060101010101" pitchFamily="49" charset="-122"/>
                        </a:rPr>
                        <a:t>，最早承接两网公司和退市公司，称为</a:t>
                      </a:r>
                      <a:r>
                        <a:rPr lang="en-US" sz="1800" kern="100" dirty="0">
                          <a:effectLst/>
                          <a:latin typeface="楷体" panose="02010609060101010101" pitchFamily="49" charset="-122"/>
                          <a:ea typeface="楷体" panose="02010609060101010101" pitchFamily="49" charset="-122"/>
                        </a:rPr>
                        <a:t>“</a:t>
                      </a:r>
                      <a:r>
                        <a:rPr lang="zh-CN" sz="1800" kern="100" dirty="0">
                          <a:effectLst/>
                          <a:latin typeface="楷体" panose="02010609060101010101" pitchFamily="49" charset="-122"/>
                          <a:ea typeface="楷体" panose="02010609060101010101" pitchFamily="49" charset="-122"/>
                        </a:rPr>
                        <a:t>老三板</a:t>
                      </a:r>
                      <a:r>
                        <a:rPr lang="en-US" sz="1800" kern="100" dirty="0">
                          <a:effectLst/>
                          <a:latin typeface="楷体" panose="02010609060101010101" pitchFamily="49" charset="-122"/>
                          <a:ea typeface="楷体" panose="02010609060101010101" pitchFamily="49" charset="-122"/>
                        </a:rPr>
                        <a:t>”</a:t>
                      </a:r>
                      <a:r>
                        <a:rPr lang="zh-CN" sz="1800" kern="100" dirty="0">
                          <a:effectLst/>
                          <a:latin typeface="楷体" panose="02010609060101010101" pitchFamily="49" charset="-122"/>
                          <a:ea typeface="楷体" panose="02010609060101010101" pitchFamily="49" charset="-122"/>
                        </a:rPr>
                        <a:t>。</a:t>
                      </a:r>
                      <a:r>
                        <a:rPr lang="en-US" sz="1800" kern="100" dirty="0">
                          <a:effectLst/>
                          <a:latin typeface="楷体" panose="02010609060101010101" pitchFamily="49" charset="-122"/>
                          <a:ea typeface="楷体" panose="02010609060101010101" pitchFamily="49" charset="-122"/>
                        </a:rPr>
                        <a:t>2006</a:t>
                      </a:r>
                      <a:r>
                        <a:rPr lang="zh-CN" sz="1800" kern="100" dirty="0">
                          <a:effectLst/>
                          <a:latin typeface="楷体" panose="02010609060101010101" pitchFamily="49" charset="-122"/>
                          <a:ea typeface="楷体" panose="02010609060101010101" pitchFamily="49" charset="-122"/>
                        </a:rPr>
                        <a:t>年，中关村科技园区非上市股份公司进入代办转让系统进行股份报价转让，称为</a:t>
                      </a:r>
                      <a:r>
                        <a:rPr lang="en-US" sz="1800" kern="100" dirty="0">
                          <a:effectLst/>
                          <a:latin typeface="楷体" panose="02010609060101010101" pitchFamily="49" charset="-122"/>
                          <a:ea typeface="楷体" panose="02010609060101010101" pitchFamily="49" charset="-122"/>
                        </a:rPr>
                        <a:t>“</a:t>
                      </a:r>
                      <a:r>
                        <a:rPr lang="zh-CN" sz="1800" kern="100" dirty="0">
                          <a:effectLst/>
                          <a:latin typeface="楷体" panose="02010609060101010101" pitchFamily="49" charset="-122"/>
                          <a:ea typeface="楷体" panose="02010609060101010101" pitchFamily="49" charset="-122"/>
                        </a:rPr>
                        <a:t>新三板</a:t>
                      </a:r>
                      <a:r>
                        <a:rPr lang="en-US" sz="1800" kern="100" dirty="0">
                          <a:effectLst/>
                          <a:latin typeface="楷体" panose="02010609060101010101" pitchFamily="49" charset="-122"/>
                          <a:ea typeface="楷体" panose="02010609060101010101" pitchFamily="49" charset="-122"/>
                        </a:rPr>
                        <a:t>”</a:t>
                      </a:r>
                      <a:r>
                        <a:rPr lang="zh-CN" sz="1800" kern="100" dirty="0">
                          <a:effectLst/>
                          <a:latin typeface="楷体" panose="02010609060101010101" pitchFamily="49" charset="-122"/>
                          <a:ea typeface="楷体" panose="02010609060101010101" pitchFamily="49" charset="-122"/>
                        </a:rPr>
                        <a:t>。</a:t>
                      </a:r>
                      <a:endParaRPr lang="en-US" altLang="zh-CN" sz="1800" kern="100" dirty="0">
                        <a:effectLst/>
                        <a:latin typeface="楷体" panose="02010609060101010101" pitchFamily="49" charset="-122"/>
                        <a:ea typeface="楷体" panose="02010609060101010101" pitchFamily="49" charset="-122"/>
                      </a:endParaRPr>
                    </a:p>
                  </a:txBody>
                  <a:tcPr marL="34534" marR="34534" marT="0" marB="0"/>
                </a:tc>
                <a:extLst>
                  <a:ext uri="{0D108BD9-81ED-4DB2-BD59-A6C34878D82A}">
                    <a16:rowId xmlns:a16="http://schemas.microsoft.com/office/drawing/2014/main" val="957763678"/>
                  </a:ext>
                </a:extLst>
              </a:tr>
              <a:tr h="180000">
                <a:tc>
                  <a:txBody>
                    <a:bodyPr/>
                    <a:lstStyle/>
                    <a:p>
                      <a:pPr indent="266700" algn="just">
                        <a:lnSpc>
                          <a:spcPct val="150000"/>
                        </a:lnSpc>
                        <a:spcAft>
                          <a:spcPts val="0"/>
                        </a:spcAft>
                      </a:pPr>
                      <a:r>
                        <a:rPr lang="en-US" sz="1600" kern="100" dirty="0">
                          <a:effectLst/>
                        </a:rPr>
                        <a:t>B</a:t>
                      </a:r>
                      <a:r>
                        <a:rPr lang="zh-CN" sz="1600" kern="100" dirty="0">
                          <a:effectLst/>
                        </a:rPr>
                        <a:t>股（人民币特种股票）</a:t>
                      </a:r>
                    </a:p>
                  </a:txBody>
                  <a:tcPr marL="34534" marR="34534" marT="0" marB="0">
                    <a:solidFill>
                      <a:schemeClr val="accent1">
                        <a:lumMod val="75000"/>
                      </a:schemeClr>
                    </a:solidFill>
                  </a:tcPr>
                </a:tc>
                <a:tc>
                  <a:txBody>
                    <a:bodyPr/>
                    <a:lstStyle/>
                    <a:p>
                      <a:pPr marL="0" marR="0" lvl="0" indent="266700" algn="just" defTabSz="914400" rtl="0" eaLnBrk="1" fontAlgn="auto" latinLnBrk="0" hangingPunct="1">
                        <a:lnSpc>
                          <a:spcPct val="150000"/>
                        </a:lnSpc>
                        <a:spcBef>
                          <a:spcPts val="0"/>
                        </a:spcBef>
                        <a:spcAft>
                          <a:spcPts val="0"/>
                        </a:spcAft>
                        <a:buClrTx/>
                        <a:buSzTx/>
                        <a:buFontTx/>
                        <a:buNone/>
                        <a:tabLst/>
                        <a:defRPr/>
                      </a:pPr>
                      <a:r>
                        <a:rPr lang="zh-CN" altLang="zh-CN" sz="1600" b="1" kern="100" dirty="0">
                          <a:solidFill>
                            <a:schemeClr val="lt1"/>
                          </a:solidFill>
                          <a:effectLst/>
                          <a:latin typeface="+mn-lt"/>
                          <a:ea typeface="+mn-ea"/>
                          <a:cs typeface="+mn-cs"/>
                        </a:rPr>
                        <a:t>以外币认购和买卖，在中国境内（上海、深圳）证券交易所上市交易的外资股。</a:t>
                      </a:r>
                    </a:p>
                  </a:txBody>
                  <a:tcPr marL="34534" marR="34534" marT="0" marB="0">
                    <a:solidFill>
                      <a:schemeClr val="accent1">
                        <a:lumMod val="75000"/>
                      </a:schemeClr>
                    </a:solidFill>
                  </a:tcPr>
                </a:tc>
                <a:extLst>
                  <a:ext uri="{0D108BD9-81ED-4DB2-BD59-A6C34878D82A}">
                    <a16:rowId xmlns:a16="http://schemas.microsoft.com/office/drawing/2014/main" val="3353753009"/>
                  </a:ext>
                </a:extLst>
              </a:tr>
              <a:tr h="180000">
                <a:tc>
                  <a:txBody>
                    <a:bodyPr/>
                    <a:lstStyle/>
                    <a:p>
                      <a:pPr indent="266700" algn="just">
                        <a:lnSpc>
                          <a:spcPct val="150000"/>
                        </a:lnSpc>
                        <a:spcAft>
                          <a:spcPts val="0"/>
                        </a:spcAft>
                      </a:pPr>
                      <a:r>
                        <a:rPr lang="en-US" sz="1600" kern="100" dirty="0">
                          <a:effectLst/>
                        </a:rPr>
                        <a:t>90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4534" marR="34534" marT="0" marB="0"/>
                </a:tc>
                <a:tc>
                  <a:txBody>
                    <a:bodyPr/>
                    <a:lstStyle/>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上海证券交易所，</a:t>
                      </a:r>
                      <a:r>
                        <a:rPr lang="en-US" sz="1800" kern="100" dirty="0">
                          <a:effectLst/>
                          <a:latin typeface="楷体" panose="02010609060101010101" pitchFamily="49" charset="-122"/>
                          <a:ea typeface="楷体" panose="02010609060101010101" pitchFamily="49" charset="-122"/>
                        </a:rPr>
                        <a:t>B</a:t>
                      </a:r>
                      <a:r>
                        <a:rPr lang="zh-CN" sz="1800" kern="100" dirty="0">
                          <a:effectLst/>
                          <a:latin typeface="楷体" panose="02010609060101010101" pitchFamily="49" charset="-122"/>
                          <a:ea typeface="楷体" panose="02010609060101010101" pitchFamily="49" charset="-122"/>
                        </a:rPr>
                        <a:t>股。</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4534" marR="34534" marT="0" marB="0"/>
                </a:tc>
                <a:extLst>
                  <a:ext uri="{0D108BD9-81ED-4DB2-BD59-A6C34878D82A}">
                    <a16:rowId xmlns:a16="http://schemas.microsoft.com/office/drawing/2014/main" val="3897946109"/>
                  </a:ext>
                </a:extLst>
              </a:tr>
              <a:tr h="180000">
                <a:tc>
                  <a:txBody>
                    <a:bodyPr/>
                    <a:lstStyle/>
                    <a:p>
                      <a:pPr indent="266700" algn="just">
                        <a:lnSpc>
                          <a:spcPct val="150000"/>
                        </a:lnSpc>
                        <a:spcAft>
                          <a:spcPts val="0"/>
                        </a:spcAft>
                      </a:pPr>
                      <a:r>
                        <a:rPr lang="en-US" sz="1600" kern="100" dirty="0">
                          <a:effectLst/>
                        </a:rPr>
                        <a:t>20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4534" marR="34534" marT="0" marB="0"/>
                </a:tc>
                <a:tc>
                  <a:txBody>
                    <a:bodyPr/>
                    <a:lstStyle/>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深圳证券交易所，</a:t>
                      </a:r>
                      <a:r>
                        <a:rPr lang="en-US" sz="1800" kern="100" dirty="0">
                          <a:effectLst/>
                          <a:latin typeface="楷体" panose="02010609060101010101" pitchFamily="49" charset="-122"/>
                          <a:ea typeface="楷体" panose="02010609060101010101" pitchFamily="49" charset="-122"/>
                        </a:rPr>
                        <a:t>B</a:t>
                      </a:r>
                      <a:r>
                        <a:rPr lang="zh-CN" sz="1800" kern="100" dirty="0">
                          <a:effectLst/>
                          <a:latin typeface="楷体" panose="02010609060101010101" pitchFamily="49" charset="-122"/>
                          <a:ea typeface="楷体" panose="02010609060101010101" pitchFamily="49" charset="-122"/>
                        </a:rPr>
                        <a:t>股。</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4534" marR="34534" marT="0" marB="0"/>
                </a:tc>
                <a:extLst>
                  <a:ext uri="{0D108BD9-81ED-4DB2-BD59-A6C34878D82A}">
                    <a16:rowId xmlns:a16="http://schemas.microsoft.com/office/drawing/2014/main" val="2172851210"/>
                  </a:ext>
                </a:extLst>
              </a:tr>
            </a:tbl>
          </a:graphicData>
        </a:graphic>
      </p:graphicFrame>
    </p:spTree>
    <p:extLst>
      <p:ext uri="{BB962C8B-B14F-4D97-AF65-F5344CB8AC3E}">
        <p14:creationId xmlns:p14="http://schemas.microsoft.com/office/powerpoint/2010/main" val="3597944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82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76E0-9909-45E0-9975-798042A8968B}"/>
              </a:ext>
            </a:extLst>
          </p:cNvPr>
          <p:cNvSpPr txBox="1">
            <a:spLocks/>
          </p:cNvSpPr>
          <p:nvPr/>
        </p:nvSpPr>
        <p:spPr>
          <a:xfrm>
            <a:off x="593560" y="-16188"/>
            <a:ext cx="10332747"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统计语句</a:t>
            </a:r>
            <a:r>
              <a:rPr lang="en-US" altLang="zh-CN" sz="32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3200" dirty="0">
                <a:latin typeface="微软雅黑" panose="020B0503020204020204" pitchFamily="34" charset="-122"/>
                <a:ea typeface="微软雅黑" panose="020B0503020204020204" pitchFamily="34" charset="-122"/>
                <a:cs typeface="Times New Roman" panose="02020603050405020304" pitchFamily="18" charset="0"/>
              </a:rPr>
              <a:t>tab</a:t>
            </a:r>
            <a:endParaRPr lang="zh-CN" altLang="en-US" sz="3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BBB394C4-44CF-4C43-8353-264C47A10385}"/>
              </a:ext>
            </a:extLst>
          </p:cNvPr>
          <p:cNvSpPr txBox="1"/>
          <p:nvPr/>
        </p:nvSpPr>
        <p:spPr>
          <a:xfrm>
            <a:off x="898904" y="1387333"/>
            <a:ext cx="10213383" cy="3737946"/>
          </a:xfrm>
          <a:prstGeom prst="rect">
            <a:avLst/>
          </a:prstGeom>
          <a:noFill/>
        </p:spPr>
        <p:txBody>
          <a:bodyPr wrap="square" rtlCol="0">
            <a:spAutoFit/>
          </a:bodyPr>
          <a:lstStyle/>
          <a:p>
            <a:pPr>
              <a:lnSpc>
                <a:spcPct val="150000"/>
              </a:lnSpc>
            </a:pPr>
            <a:r>
              <a:rPr lang="en-US" altLang="zh-CN" sz="2000" b="1" dirty="0">
                <a:solidFill>
                  <a:srgbClr val="0000FF"/>
                </a:solidFill>
                <a:latin typeface="Adobe Devanagari" panose="02040503050201020203" pitchFamily="18" charset="0"/>
                <a:ea typeface="+mj-ea"/>
                <a:cs typeface="Adobe Devanagari" panose="02040503050201020203" pitchFamily="18" charset="0"/>
              </a:rPr>
              <a:t>tab</a:t>
            </a:r>
            <a:r>
              <a:rPr lang="en-US" altLang="zh-CN" sz="2000" b="1" dirty="0">
                <a:latin typeface="Adobe Devanagari" panose="02040503050201020203" pitchFamily="18" charset="0"/>
                <a:ea typeface="+mj-ea"/>
                <a:cs typeface="Adobe Devanagari" panose="02040503050201020203" pitchFamily="18" charset="0"/>
              </a:rPr>
              <a:t> </a:t>
            </a:r>
            <a:r>
              <a:rPr lang="zh-CN" altLang="en-US" sz="2000" b="1" i="1" dirty="0">
                <a:latin typeface="Adobe Devanagari" panose="02040503050201020203" pitchFamily="18" charset="0"/>
                <a:ea typeface="+mj-ea"/>
                <a:cs typeface="Adobe Devanagari" panose="02040503050201020203" pitchFamily="18" charset="0"/>
              </a:rPr>
              <a:t>变量</a:t>
            </a:r>
            <a:endParaRPr lang="en-US" altLang="zh-CN" sz="2000" b="1" dirty="0">
              <a:latin typeface="Adobe Devanagari" panose="02040503050201020203" pitchFamily="18" charset="0"/>
              <a:ea typeface="+mj-ea"/>
              <a:cs typeface="Adobe Devanagari" panose="02040503050201020203" pitchFamily="18" charset="0"/>
            </a:endParaRPr>
          </a:p>
          <a:p>
            <a:pPr>
              <a:lnSpc>
                <a:spcPct val="150000"/>
              </a:lnSpc>
            </a:pPr>
            <a:endParaRPr lang="en-US" altLang="zh-CN" sz="2000" b="1" dirty="0">
              <a:latin typeface="Adobe Devanagari" panose="02040503050201020203" pitchFamily="18" charset="0"/>
              <a:ea typeface="+mj-ea"/>
              <a:cs typeface="Adobe Devanagari" panose="02040503050201020203" pitchFamily="18" charset="0"/>
            </a:endParaRPr>
          </a:p>
          <a:p>
            <a:pPr>
              <a:lnSpc>
                <a:spcPct val="150000"/>
              </a:lnSpc>
            </a:pPr>
            <a:r>
              <a:rPr lang="zh-CN" altLang="en-US" sz="2000" b="1" dirty="0">
                <a:latin typeface="Adobe Devanagari" panose="02040503050201020203" pitchFamily="18" charset="0"/>
                <a:ea typeface="+mj-ea"/>
                <a:cs typeface="Adobe Devanagari" panose="02040503050201020203" pitchFamily="18" charset="0"/>
              </a:rPr>
              <a:t>      显示一个变量的不同取值，以及各个取值的频数。</a:t>
            </a:r>
            <a:endParaRPr lang="en-US" altLang="zh-CN" sz="2000" b="1" dirty="0">
              <a:latin typeface="Adobe Devanagari" panose="02040503050201020203" pitchFamily="18" charset="0"/>
              <a:ea typeface="+mj-ea"/>
              <a:cs typeface="Adobe Devanagari" panose="02040503050201020203" pitchFamily="18" charset="0"/>
            </a:endParaRPr>
          </a:p>
          <a:p>
            <a:pPr>
              <a:lnSpc>
                <a:spcPct val="150000"/>
              </a:lnSpc>
            </a:pPr>
            <a:r>
              <a:rPr lang="en-US" altLang="zh-CN" sz="2000" b="1" dirty="0">
                <a:latin typeface="Adobe Devanagari" panose="02040503050201020203" pitchFamily="18" charset="0"/>
                <a:ea typeface="+mj-ea"/>
                <a:cs typeface="Adobe Devanagari" panose="02040503050201020203" pitchFamily="18" charset="0"/>
              </a:rPr>
              <a:t>      </a:t>
            </a:r>
            <a:r>
              <a:rPr lang="zh-CN" altLang="en-US" sz="2000" b="1" dirty="0">
                <a:latin typeface="Adobe Devanagari" panose="02040503050201020203" pitchFamily="18" charset="0"/>
                <a:ea typeface="+mj-ea"/>
                <a:cs typeface="Adobe Devanagari" panose="02040503050201020203" pitchFamily="18" charset="0"/>
              </a:rPr>
              <a:t>适用于离散变量（非连续变量）。</a:t>
            </a:r>
            <a:endParaRPr lang="en-US" altLang="zh-CN" sz="2000" b="1" dirty="0">
              <a:latin typeface="Adobe Devanagari" panose="02040503050201020203" pitchFamily="18" charset="0"/>
              <a:ea typeface="+mj-ea"/>
              <a:cs typeface="Adobe Devanagari" panose="02040503050201020203" pitchFamily="18" charset="0"/>
            </a:endParaRPr>
          </a:p>
          <a:p>
            <a:pPr>
              <a:lnSpc>
                <a:spcPct val="150000"/>
              </a:lnSpc>
            </a:pPr>
            <a:endParaRPr lang="en-US" altLang="zh-CN" sz="2000" b="1" dirty="0">
              <a:latin typeface="Adobe Devanagari" panose="02040503050201020203" pitchFamily="18" charset="0"/>
              <a:ea typeface="+mj-ea"/>
              <a:cs typeface="Adobe Devanagari" panose="02040503050201020203" pitchFamily="18" charset="0"/>
            </a:endParaRPr>
          </a:p>
          <a:p>
            <a:pPr>
              <a:lnSpc>
                <a:spcPct val="150000"/>
              </a:lnSpc>
            </a:pPr>
            <a:r>
              <a:rPr lang="en-US" altLang="zh-CN" sz="2000" b="1" dirty="0">
                <a:latin typeface="Adobe Devanagari" panose="02040503050201020203" pitchFamily="18" charset="0"/>
                <a:ea typeface="+mj-ea"/>
                <a:cs typeface="Adobe Devanagari" panose="02040503050201020203" pitchFamily="18" charset="0"/>
              </a:rPr>
              <a:t>tab </a:t>
            </a:r>
            <a:r>
              <a:rPr lang="zh-CN" altLang="en-US" sz="2000" b="1" dirty="0">
                <a:latin typeface="Adobe Devanagari" panose="02040503050201020203" pitchFamily="18" charset="0"/>
                <a:ea typeface="+mj-ea"/>
                <a:cs typeface="Adobe Devanagari" panose="02040503050201020203" pitchFamily="18" charset="0"/>
              </a:rPr>
              <a:t>成绩评级</a:t>
            </a:r>
            <a:endParaRPr lang="en-US" altLang="zh-CN" sz="2000" b="1" dirty="0">
              <a:latin typeface="Adobe Devanagari" panose="02040503050201020203" pitchFamily="18" charset="0"/>
              <a:ea typeface="+mj-ea"/>
              <a:cs typeface="Adobe Devanagari" panose="02040503050201020203" pitchFamily="18" charset="0"/>
            </a:endParaRPr>
          </a:p>
          <a:p>
            <a:pPr>
              <a:lnSpc>
                <a:spcPct val="150000"/>
              </a:lnSpc>
            </a:pPr>
            <a:endParaRPr lang="en-US" altLang="zh-CN" sz="2000" b="1" dirty="0">
              <a:latin typeface="Adobe Devanagari" panose="02040503050201020203" pitchFamily="18" charset="0"/>
              <a:ea typeface="+mj-ea"/>
              <a:cs typeface="Adobe Devanagari" panose="02040503050201020203" pitchFamily="18" charset="0"/>
            </a:endParaRPr>
          </a:p>
          <a:p>
            <a:pPr>
              <a:lnSpc>
                <a:spcPct val="150000"/>
              </a:lnSpc>
            </a:pPr>
            <a:endParaRPr lang="en-US" altLang="zh-CN" sz="2000" b="1" dirty="0">
              <a:latin typeface="Adobe Devanagari" panose="02040503050201020203" pitchFamily="18" charset="0"/>
              <a:ea typeface="+mj-ea"/>
              <a:cs typeface="Adobe Devanagari" panose="02040503050201020203" pitchFamily="18" charset="0"/>
            </a:endParaRPr>
          </a:p>
        </p:txBody>
      </p:sp>
      <p:graphicFrame>
        <p:nvGraphicFramePr>
          <p:cNvPr id="4" name="表格 3">
            <a:extLst>
              <a:ext uri="{FF2B5EF4-FFF2-40B4-BE49-F238E27FC236}">
                <a16:creationId xmlns:a16="http://schemas.microsoft.com/office/drawing/2014/main" id="{270F889C-7D38-44CC-9A6B-80BCDD096D54}"/>
              </a:ext>
            </a:extLst>
          </p:cNvPr>
          <p:cNvGraphicFramePr>
            <a:graphicFrameLocks noGrp="1"/>
          </p:cNvGraphicFramePr>
          <p:nvPr>
            <p:extLst>
              <p:ext uri="{D42A27DB-BD31-4B8C-83A1-F6EECF244321}">
                <p14:modId xmlns:p14="http://schemas.microsoft.com/office/powerpoint/2010/main" val="247648351"/>
              </p:ext>
            </p:extLst>
          </p:nvPr>
        </p:nvGraphicFramePr>
        <p:xfrm>
          <a:off x="1941430" y="4284031"/>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897732202"/>
                    </a:ext>
                  </a:extLst>
                </a:gridCol>
                <a:gridCol w="4064000">
                  <a:extLst>
                    <a:ext uri="{9D8B030D-6E8A-4147-A177-3AD203B41FA5}">
                      <a16:colId xmlns:a16="http://schemas.microsoft.com/office/drawing/2014/main" val="3536164328"/>
                    </a:ext>
                  </a:extLst>
                </a:gridCol>
              </a:tblGrid>
              <a:tr h="370840">
                <a:tc>
                  <a:txBody>
                    <a:bodyPr/>
                    <a:lstStyle/>
                    <a:p>
                      <a:pPr algn="ctr"/>
                      <a:r>
                        <a:rPr lang="zh-CN" altLang="en-US" sz="1800" b="1" kern="1200" dirty="0">
                          <a:solidFill>
                            <a:schemeClr val="lt1"/>
                          </a:solidFill>
                          <a:latin typeface="Adobe Devanagari" panose="02040503050201020203" pitchFamily="18" charset="0"/>
                          <a:ea typeface="+mn-ea"/>
                          <a:cs typeface="Adobe Devanagari" panose="02040503050201020203" pitchFamily="18" charset="0"/>
                        </a:rPr>
                        <a:t>成绩评级</a:t>
                      </a:r>
                      <a:endParaRPr lang="zh-CN" altLang="en-US" dirty="0"/>
                    </a:p>
                  </a:txBody>
                  <a:tcPr/>
                </a:tc>
                <a:tc>
                  <a:txBody>
                    <a:bodyPr/>
                    <a:lstStyle/>
                    <a:p>
                      <a:pPr algn="ctr"/>
                      <a:endParaRPr lang="zh-CN" altLang="en-US" dirty="0"/>
                    </a:p>
                  </a:txBody>
                  <a:tcPr/>
                </a:tc>
                <a:extLst>
                  <a:ext uri="{0D108BD9-81ED-4DB2-BD59-A6C34878D82A}">
                    <a16:rowId xmlns:a16="http://schemas.microsoft.com/office/drawing/2014/main" val="1450567809"/>
                  </a:ext>
                </a:extLst>
              </a:tr>
              <a:tr h="370840">
                <a:tc>
                  <a:txBody>
                    <a:bodyPr/>
                    <a:lstStyle/>
                    <a:p>
                      <a:pPr algn="ctr"/>
                      <a:r>
                        <a:rPr lang="zh-CN" altLang="en-US" dirty="0"/>
                        <a:t>优</a:t>
                      </a:r>
                    </a:p>
                  </a:txBody>
                  <a:tcPr/>
                </a:tc>
                <a:tc>
                  <a:txBody>
                    <a:bodyPr/>
                    <a:lstStyle/>
                    <a:p>
                      <a:pPr algn="ctr"/>
                      <a:r>
                        <a:rPr lang="en-US" altLang="zh-CN" dirty="0"/>
                        <a:t>11</a:t>
                      </a:r>
                      <a:endParaRPr lang="zh-CN" altLang="en-US" dirty="0"/>
                    </a:p>
                  </a:txBody>
                  <a:tcPr/>
                </a:tc>
                <a:extLst>
                  <a:ext uri="{0D108BD9-81ED-4DB2-BD59-A6C34878D82A}">
                    <a16:rowId xmlns:a16="http://schemas.microsoft.com/office/drawing/2014/main" val="4167896207"/>
                  </a:ext>
                </a:extLst>
              </a:tr>
              <a:tr h="370840">
                <a:tc>
                  <a:txBody>
                    <a:bodyPr/>
                    <a:lstStyle/>
                    <a:p>
                      <a:pPr algn="ctr"/>
                      <a:r>
                        <a:rPr lang="zh-CN" altLang="en-US" dirty="0"/>
                        <a:t>良</a:t>
                      </a:r>
                    </a:p>
                  </a:txBody>
                  <a:tcPr/>
                </a:tc>
                <a:tc>
                  <a:txBody>
                    <a:bodyPr/>
                    <a:lstStyle/>
                    <a:p>
                      <a:pPr algn="ctr"/>
                      <a:r>
                        <a:rPr lang="en-US" altLang="zh-CN" dirty="0"/>
                        <a:t>22</a:t>
                      </a:r>
                      <a:endParaRPr lang="zh-CN" altLang="en-US" dirty="0"/>
                    </a:p>
                  </a:txBody>
                  <a:tcPr/>
                </a:tc>
                <a:extLst>
                  <a:ext uri="{0D108BD9-81ED-4DB2-BD59-A6C34878D82A}">
                    <a16:rowId xmlns:a16="http://schemas.microsoft.com/office/drawing/2014/main" val="318553798"/>
                  </a:ext>
                </a:extLst>
              </a:tr>
              <a:tr h="370840">
                <a:tc>
                  <a:txBody>
                    <a:bodyPr/>
                    <a:lstStyle/>
                    <a:p>
                      <a:pPr algn="ctr"/>
                      <a:r>
                        <a:rPr lang="zh-CN" altLang="en-US" dirty="0"/>
                        <a:t>中</a:t>
                      </a:r>
                    </a:p>
                  </a:txBody>
                  <a:tcPr/>
                </a:tc>
                <a:tc>
                  <a:txBody>
                    <a:bodyPr/>
                    <a:lstStyle/>
                    <a:p>
                      <a:pPr algn="ctr"/>
                      <a:r>
                        <a:rPr lang="en-US" altLang="zh-CN" dirty="0"/>
                        <a:t>13</a:t>
                      </a:r>
                      <a:endParaRPr lang="zh-CN" altLang="en-US" dirty="0"/>
                    </a:p>
                  </a:txBody>
                  <a:tcPr/>
                </a:tc>
                <a:extLst>
                  <a:ext uri="{0D108BD9-81ED-4DB2-BD59-A6C34878D82A}">
                    <a16:rowId xmlns:a16="http://schemas.microsoft.com/office/drawing/2014/main" val="3146879990"/>
                  </a:ext>
                </a:extLst>
              </a:tr>
              <a:tr h="370840">
                <a:tc>
                  <a:txBody>
                    <a:bodyPr/>
                    <a:lstStyle/>
                    <a:p>
                      <a:pPr algn="ctr"/>
                      <a:r>
                        <a:rPr lang="zh-CN" altLang="en-US" dirty="0"/>
                        <a:t>差</a:t>
                      </a:r>
                    </a:p>
                  </a:txBody>
                  <a:tcPr/>
                </a:tc>
                <a:tc>
                  <a:txBody>
                    <a:bodyPr/>
                    <a:lstStyle/>
                    <a:p>
                      <a:pPr algn="ctr"/>
                      <a:r>
                        <a:rPr lang="en-US" altLang="zh-CN" dirty="0"/>
                        <a:t>4</a:t>
                      </a:r>
                      <a:endParaRPr lang="zh-CN" altLang="en-US" dirty="0"/>
                    </a:p>
                  </a:txBody>
                  <a:tcPr/>
                </a:tc>
                <a:extLst>
                  <a:ext uri="{0D108BD9-81ED-4DB2-BD59-A6C34878D82A}">
                    <a16:rowId xmlns:a16="http://schemas.microsoft.com/office/drawing/2014/main" val="1627305437"/>
                  </a:ext>
                </a:extLst>
              </a:tr>
            </a:tbl>
          </a:graphicData>
        </a:graphic>
      </p:graphicFrame>
    </p:spTree>
    <p:extLst>
      <p:ext uri="{BB962C8B-B14F-4D97-AF65-F5344CB8AC3E}">
        <p14:creationId xmlns:p14="http://schemas.microsoft.com/office/powerpoint/2010/main" val="223374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1DD48F5E-F193-43A4-BF5D-F17E695CE416}"/>
              </a:ext>
            </a:extLst>
          </p:cNvPr>
          <p:cNvSpPr txBox="1"/>
          <p:nvPr/>
        </p:nvSpPr>
        <p:spPr>
          <a:xfrm>
            <a:off x="811341" y="1013715"/>
            <a:ext cx="10388177" cy="1061829"/>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use  Accounting_plus_annual_1990_2023.dta, clear </a:t>
            </a:r>
          </a:p>
          <a:p>
            <a:pPr>
              <a:lnSpc>
                <a:spcPct val="150000"/>
              </a:lnSpc>
            </a:pPr>
            <a:r>
              <a:rPr lang="en-US" altLang="zh-CN" sz="1400" dirty="0">
                <a:latin typeface="微软雅黑" panose="020B0503020204020204" pitchFamily="34" charset="-122"/>
                <a:ea typeface="微软雅黑" panose="020B0503020204020204" pitchFamily="34" charset="-122"/>
              </a:rPr>
              <a:t>    gen Mark1 = </a:t>
            </a:r>
            <a:r>
              <a:rPr lang="en-US" altLang="zh-CN" sz="1400" dirty="0" err="1">
                <a:latin typeface="微软雅黑" panose="020B0503020204020204" pitchFamily="34" charset="-122"/>
                <a:ea typeface="微软雅黑" panose="020B0503020204020204" pitchFamily="34" charset="-122"/>
              </a:rPr>
              <a:t>substr</a:t>
            </a:r>
            <a:r>
              <a:rPr lang="en-US" altLang="zh-CN" sz="1400" dirty="0">
                <a:latin typeface="微软雅黑" panose="020B0503020204020204" pitchFamily="34" charset="-122"/>
                <a:ea typeface="微软雅黑" panose="020B0503020204020204" pitchFamily="34" charset="-122"/>
              </a:rPr>
              <a:t>(Stkcd,1,2)</a:t>
            </a:r>
          </a:p>
          <a:p>
            <a:pPr>
              <a:lnSpc>
                <a:spcPct val="150000"/>
              </a:lnSpc>
            </a:pPr>
            <a:r>
              <a:rPr lang="en-US" altLang="zh-CN" sz="1400" dirty="0">
                <a:latin typeface="微软雅黑" panose="020B0503020204020204" pitchFamily="34" charset="-122"/>
                <a:ea typeface="微软雅黑" panose="020B0503020204020204" pitchFamily="34" charset="-122"/>
              </a:rPr>
              <a:t>    tab Mark1 if Year == 2023</a:t>
            </a:r>
          </a:p>
        </p:txBody>
      </p:sp>
      <p:sp>
        <p:nvSpPr>
          <p:cNvPr id="3" name="Title 1">
            <a:extLst>
              <a:ext uri="{FF2B5EF4-FFF2-40B4-BE49-F238E27FC236}">
                <a16:creationId xmlns:a16="http://schemas.microsoft.com/office/drawing/2014/main" id="{C316A6FA-2E9A-45CB-B90B-4BEA9B664F47}"/>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各市场上市公司数量</a:t>
            </a:r>
            <a:endParaRPr lang="en-US" altLang="zh-CN" sz="3200" baseline="30000"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B1858D47-6CE7-4D67-9BE8-8D5F948AB070}"/>
              </a:ext>
            </a:extLst>
          </p:cNvPr>
          <p:cNvPicPr>
            <a:picLocks noChangeAspect="1"/>
          </p:cNvPicPr>
          <p:nvPr/>
        </p:nvPicPr>
        <p:blipFill>
          <a:blip r:embed="rId2"/>
          <a:stretch>
            <a:fillRect/>
          </a:stretch>
        </p:blipFill>
        <p:spPr>
          <a:xfrm>
            <a:off x="940954" y="2489055"/>
            <a:ext cx="3733800" cy="3209925"/>
          </a:xfrm>
          <a:prstGeom prst="rect">
            <a:avLst/>
          </a:prstGeom>
          <a:ln>
            <a:solidFill>
              <a:schemeClr val="accent1"/>
            </a:solidFill>
          </a:ln>
        </p:spPr>
      </p:pic>
      <p:graphicFrame>
        <p:nvGraphicFramePr>
          <p:cNvPr id="5" name="表格 4">
            <a:extLst>
              <a:ext uri="{FF2B5EF4-FFF2-40B4-BE49-F238E27FC236}">
                <a16:creationId xmlns:a16="http://schemas.microsoft.com/office/drawing/2014/main" id="{18CAFA24-862A-413B-B46F-2BE4EFE2D652}"/>
              </a:ext>
            </a:extLst>
          </p:cNvPr>
          <p:cNvGraphicFramePr>
            <a:graphicFrameLocks noGrp="1"/>
          </p:cNvGraphicFramePr>
          <p:nvPr>
            <p:extLst>
              <p:ext uri="{D42A27DB-BD31-4B8C-83A1-F6EECF244321}">
                <p14:modId xmlns:p14="http://schemas.microsoft.com/office/powerpoint/2010/main" val="2921187260"/>
              </p:ext>
            </p:extLst>
          </p:nvPr>
        </p:nvGraphicFramePr>
        <p:xfrm>
          <a:off x="5929745" y="2517775"/>
          <a:ext cx="5269773" cy="2847975"/>
        </p:xfrm>
        <a:graphic>
          <a:graphicData uri="http://schemas.openxmlformats.org/drawingml/2006/table">
            <a:tbl>
              <a:tblPr>
                <a:tableStyleId>{5C22544A-7EE6-4342-B048-85BDC9FD1C3A}</a:tableStyleId>
              </a:tblPr>
              <a:tblGrid>
                <a:gridCol w="2804133">
                  <a:extLst>
                    <a:ext uri="{9D8B030D-6E8A-4147-A177-3AD203B41FA5}">
                      <a16:colId xmlns:a16="http://schemas.microsoft.com/office/drawing/2014/main" val="983099500"/>
                    </a:ext>
                  </a:extLst>
                </a:gridCol>
                <a:gridCol w="821880">
                  <a:extLst>
                    <a:ext uri="{9D8B030D-6E8A-4147-A177-3AD203B41FA5}">
                      <a16:colId xmlns:a16="http://schemas.microsoft.com/office/drawing/2014/main" val="209582112"/>
                    </a:ext>
                  </a:extLst>
                </a:gridCol>
                <a:gridCol w="821880">
                  <a:extLst>
                    <a:ext uri="{9D8B030D-6E8A-4147-A177-3AD203B41FA5}">
                      <a16:colId xmlns:a16="http://schemas.microsoft.com/office/drawing/2014/main" val="1739744345"/>
                    </a:ext>
                  </a:extLst>
                </a:gridCol>
                <a:gridCol w="821880">
                  <a:extLst>
                    <a:ext uri="{9D8B030D-6E8A-4147-A177-3AD203B41FA5}">
                      <a16:colId xmlns:a16="http://schemas.microsoft.com/office/drawing/2014/main" val="1419227663"/>
                    </a:ext>
                  </a:extLst>
                </a:gridCol>
              </a:tblGrid>
              <a:tr h="180975">
                <a:tc>
                  <a:txBody>
                    <a:bodyPr/>
                    <a:lstStyle/>
                    <a:p>
                      <a:pPr algn="ctr" fontAlgn="ctr"/>
                      <a:endParaRPr lang="zh-CN" altLang="en-US" sz="18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dirty="0">
                          <a:effectLst/>
                          <a:latin typeface="楷体" panose="02010609060101010101" pitchFamily="49" charset="-122"/>
                          <a:ea typeface="楷体" panose="02010609060101010101" pitchFamily="49" charset="-122"/>
                        </a:rPr>
                        <a:t>2</a:t>
                      </a:r>
                      <a:r>
                        <a:rPr lang="zh-CN" altLang="en-US" sz="1800" u="none" strike="noStrike" dirty="0">
                          <a:effectLst/>
                          <a:latin typeface="楷体" panose="02010609060101010101" pitchFamily="49" charset="-122"/>
                          <a:ea typeface="楷体" panose="02010609060101010101" pitchFamily="49" charset="-122"/>
                        </a:rPr>
                        <a:t>位代码</a:t>
                      </a:r>
                      <a:endParaRPr lang="zh-CN" altLang="en-US"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zh-CN" altLang="en-US" sz="1800" u="none" strike="noStrike">
                          <a:effectLst/>
                          <a:latin typeface="楷体" panose="02010609060101010101" pitchFamily="49" charset="-122"/>
                          <a:ea typeface="楷体" panose="02010609060101010101" pitchFamily="49" charset="-122"/>
                        </a:rPr>
                        <a:t>公司数</a:t>
                      </a:r>
                      <a:endParaRPr lang="zh-CN" altLang="en-US" sz="18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zh-CN" altLang="en-US" sz="1800" u="none" strike="noStrike">
                          <a:effectLst/>
                          <a:latin typeface="楷体" panose="02010609060101010101" pitchFamily="49" charset="-122"/>
                          <a:ea typeface="楷体" panose="02010609060101010101" pitchFamily="49" charset="-122"/>
                        </a:rPr>
                        <a:t>占比</a:t>
                      </a:r>
                      <a:endParaRPr lang="zh-CN" altLang="en-US" sz="18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3042546709"/>
                  </a:ext>
                </a:extLst>
              </a:tr>
              <a:tr h="285750">
                <a:tc>
                  <a:txBody>
                    <a:bodyPr/>
                    <a:lstStyle/>
                    <a:p>
                      <a:pPr algn="l" fontAlgn="ctr"/>
                      <a:r>
                        <a:rPr lang="zh-CN" altLang="en-US" sz="1800" u="none" strike="noStrike" dirty="0">
                          <a:effectLst/>
                          <a:latin typeface="楷体" panose="02010609060101010101" pitchFamily="49" charset="-122"/>
                          <a:ea typeface="楷体" panose="02010609060101010101" pitchFamily="49" charset="-122"/>
                        </a:rPr>
                        <a:t>上证</a:t>
                      </a:r>
                      <a:r>
                        <a:rPr lang="en-US" altLang="zh-CN" sz="1800" u="none" strike="noStrike" dirty="0">
                          <a:effectLst/>
                          <a:latin typeface="楷体" panose="02010609060101010101" pitchFamily="49" charset="-122"/>
                          <a:ea typeface="楷体" panose="02010609060101010101" pitchFamily="49" charset="-122"/>
                        </a:rPr>
                        <a:t>-</a:t>
                      </a:r>
                      <a:r>
                        <a:rPr lang="zh-CN" altLang="en-US" sz="1800" u="none" strike="noStrike" dirty="0">
                          <a:effectLst/>
                          <a:latin typeface="楷体" panose="02010609060101010101" pitchFamily="49" charset="-122"/>
                          <a:ea typeface="楷体" panose="02010609060101010101" pitchFamily="49" charset="-122"/>
                        </a:rPr>
                        <a:t>主板</a:t>
                      </a:r>
                      <a:endParaRPr lang="zh-CN" altLang="en-US"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dirty="0">
                          <a:effectLst/>
                          <a:latin typeface="楷体" panose="02010609060101010101" pitchFamily="49" charset="-122"/>
                          <a:ea typeface="楷体" panose="02010609060101010101" pitchFamily="49" charset="-122"/>
                        </a:rPr>
                        <a:t>60</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r" fontAlgn="ctr"/>
                      <a:r>
                        <a:rPr lang="en-US" altLang="zh-CN" sz="1800" u="none" strike="noStrike" dirty="0">
                          <a:effectLst/>
                          <a:latin typeface="楷体" panose="02010609060101010101" pitchFamily="49" charset="-122"/>
                          <a:ea typeface="楷体" panose="02010609060101010101" pitchFamily="49" charset="-122"/>
                        </a:rPr>
                        <a:t>1,696</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a:effectLst/>
                          <a:latin typeface="楷体" panose="02010609060101010101" pitchFamily="49" charset="-122"/>
                          <a:ea typeface="楷体" panose="02010609060101010101" pitchFamily="49" charset="-122"/>
                        </a:rPr>
                        <a:t>31.18%</a:t>
                      </a:r>
                      <a:endParaRPr lang="en-US" altLang="zh-CN" sz="18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129474350"/>
                  </a:ext>
                </a:extLst>
              </a:tr>
              <a:tr h="285750">
                <a:tc>
                  <a:txBody>
                    <a:bodyPr/>
                    <a:lstStyle/>
                    <a:p>
                      <a:pPr algn="l" fontAlgn="ctr"/>
                      <a:r>
                        <a:rPr lang="zh-CN" altLang="en-US" sz="1800" u="none" strike="noStrike" dirty="0">
                          <a:effectLst/>
                          <a:latin typeface="楷体" panose="02010609060101010101" pitchFamily="49" charset="-122"/>
                          <a:ea typeface="楷体" panose="02010609060101010101" pitchFamily="49" charset="-122"/>
                        </a:rPr>
                        <a:t>深证</a:t>
                      </a:r>
                      <a:r>
                        <a:rPr lang="en-US" altLang="zh-CN" sz="1800" u="none" strike="noStrike" dirty="0">
                          <a:effectLst/>
                          <a:latin typeface="楷体" panose="02010609060101010101" pitchFamily="49" charset="-122"/>
                          <a:ea typeface="楷体" panose="02010609060101010101" pitchFamily="49" charset="-122"/>
                        </a:rPr>
                        <a:t>-</a:t>
                      </a:r>
                      <a:r>
                        <a:rPr lang="zh-CN" altLang="en-US" sz="1800" u="none" strike="noStrike" dirty="0">
                          <a:effectLst/>
                          <a:latin typeface="楷体" panose="02010609060101010101" pitchFamily="49" charset="-122"/>
                          <a:ea typeface="楷体" panose="02010609060101010101" pitchFamily="49" charset="-122"/>
                        </a:rPr>
                        <a:t>主板</a:t>
                      </a:r>
                      <a:r>
                        <a:rPr lang="en-US" altLang="zh-CN" sz="1800" u="none" strike="noStrike" dirty="0">
                          <a:effectLst/>
                          <a:latin typeface="楷体" panose="02010609060101010101" pitchFamily="49" charset="-122"/>
                          <a:ea typeface="楷体" panose="02010609060101010101" pitchFamily="49" charset="-122"/>
                        </a:rPr>
                        <a:t>(</a:t>
                      </a:r>
                      <a:r>
                        <a:rPr lang="zh-CN" altLang="en-US" sz="1800" u="none" strike="noStrike" dirty="0">
                          <a:effectLst/>
                          <a:latin typeface="楷体" panose="02010609060101010101" pitchFamily="49" charset="-122"/>
                          <a:ea typeface="楷体" panose="02010609060101010101" pitchFamily="49" charset="-122"/>
                        </a:rPr>
                        <a:t>包括中小版</a:t>
                      </a:r>
                      <a:r>
                        <a:rPr lang="en-US" altLang="zh-CN" sz="1800" u="none" strike="noStrike" dirty="0">
                          <a:effectLst/>
                          <a:latin typeface="楷体" panose="02010609060101010101" pitchFamily="49" charset="-122"/>
                          <a:ea typeface="楷体" panose="02010609060101010101" pitchFamily="49" charset="-122"/>
                        </a:rPr>
                        <a:t>)</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dirty="0">
                          <a:effectLst/>
                          <a:latin typeface="楷体" panose="02010609060101010101" pitchFamily="49" charset="-122"/>
                          <a:ea typeface="楷体" panose="02010609060101010101" pitchFamily="49" charset="-122"/>
                        </a:rPr>
                        <a:t>00</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r" fontAlgn="ctr"/>
                      <a:r>
                        <a:rPr lang="en-US" altLang="zh-CN" sz="1800" u="none" strike="noStrike" dirty="0">
                          <a:effectLst/>
                          <a:latin typeface="楷体" panose="02010609060101010101" pitchFamily="49" charset="-122"/>
                          <a:ea typeface="楷体" panose="02010609060101010101" pitchFamily="49" charset="-122"/>
                        </a:rPr>
                        <a:t>1,501</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a:effectLst/>
                          <a:latin typeface="楷体" panose="02010609060101010101" pitchFamily="49" charset="-122"/>
                          <a:ea typeface="楷体" panose="02010609060101010101" pitchFamily="49" charset="-122"/>
                        </a:rPr>
                        <a:t>27.60%</a:t>
                      </a:r>
                      <a:endParaRPr lang="en-US" altLang="zh-CN" sz="18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1880805343"/>
                  </a:ext>
                </a:extLst>
              </a:tr>
              <a:tr h="285750">
                <a:tc>
                  <a:txBody>
                    <a:bodyPr/>
                    <a:lstStyle/>
                    <a:p>
                      <a:pPr algn="l" fontAlgn="ctr"/>
                      <a:r>
                        <a:rPr lang="zh-CN" altLang="en-US" sz="1800" u="none" strike="noStrike" dirty="0">
                          <a:effectLst/>
                          <a:latin typeface="楷体" panose="02010609060101010101" pitchFamily="49" charset="-122"/>
                          <a:ea typeface="楷体" panose="02010609060101010101" pitchFamily="49" charset="-122"/>
                        </a:rPr>
                        <a:t>上证</a:t>
                      </a:r>
                      <a:r>
                        <a:rPr lang="en-US" altLang="zh-CN" sz="1800" u="none" strike="noStrike" dirty="0">
                          <a:effectLst/>
                          <a:latin typeface="楷体" panose="02010609060101010101" pitchFamily="49" charset="-122"/>
                          <a:ea typeface="楷体" panose="02010609060101010101" pitchFamily="49" charset="-122"/>
                        </a:rPr>
                        <a:t>-</a:t>
                      </a:r>
                      <a:r>
                        <a:rPr lang="zh-CN" altLang="en-US" sz="1800" u="none" strike="noStrike" dirty="0">
                          <a:effectLst/>
                          <a:latin typeface="楷体" panose="02010609060101010101" pitchFamily="49" charset="-122"/>
                          <a:ea typeface="楷体" panose="02010609060101010101" pitchFamily="49" charset="-122"/>
                        </a:rPr>
                        <a:t>科创版</a:t>
                      </a:r>
                      <a:endParaRPr lang="zh-CN" altLang="en-US"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a:effectLst/>
                          <a:latin typeface="楷体" panose="02010609060101010101" pitchFamily="49" charset="-122"/>
                          <a:ea typeface="楷体" panose="02010609060101010101" pitchFamily="49" charset="-122"/>
                        </a:rPr>
                        <a:t>68</a:t>
                      </a:r>
                      <a:endParaRPr lang="en-US" altLang="zh-CN" sz="18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r" fontAlgn="ctr"/>
                      <a:r>
                        <a:rPr lang="en-US" altLang="zh-CN" sz="1800" u="none" strike="noStrike" dirty="0">
                          <a:effectLst/>
                          <a:latin typeface="楷体" panose="02010609060101010101" pitchFamily="49" charset="-122"/>
                          <a:ea typeface="楷体" panose="02010609060101010101" pitchFamily="49" charset="-122"/>
                        </a:rPr>
                        <a:t>569</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dirty="0">
                          <a:effectLst/>
                          <a:latin typeface="楷体" panose="02010609060101010101" pitchFamily="49" charset="-122"/>
                          <a:ea typeface="楷体" panose="02010609060101010101" pitchFamily="49" charset="-122"/>
                        </a:rPr>
                        <a:t>10.46%</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349090072"/>
                  </a:ext>
                </a:extLst>
              </a:tr>
              <a:tr h="285750">
                <a:tc>
                  <a:txBody>
                    <a:bodyPr/>
                    <a:lstStyle/>
                    <a:p>
                      <a:pPr algn="l" fontAlgn="ctr"/>
                      <a:r>
                        <a:rPr lang="zh-CN" altLang="en-US" sz="1800" u="none" strike="noStrike" dirty="0">
                          <a:effectLst/>
                          <a:latin typeface="楷体" panose="02010609060101010101" pitchFamily="49" charset="-122"/>
                          <a:ea typeface="楷体" panose="02010609060101010101" pitchFamily="49" charset="-122"/>
                        </a:rPr>
                        <a:t>深证</a:t>
                      </a:r>
                      <a:r>
                        <a:rPr lang="en-US" altLang="zh-CN" sz="1800" u="none" strike="noStrike" dirty="0">
                          <a:effectLst/>
                          <a:latin typeface="楷体" panose="02010609060101010101" pitchFamily="49" charset="-122"/>
                          <a:ea typeface="楷体" panose="02010609060101010101" pitchFamily="49" charset="-122"/>
                        </a:rPr>
                        <a:t>-</a:t>
                      </a:r>
                      <a:r>
                        <a:rPr lang="zh-CN" altLang="en-US" sz="1800" u="none" strike="noStrike" dirty="0">
                          <a:effectLst/>
                          <a:latin typeface="楷体" panose="02010609060101010101" pitchFamily="49" charset="-122"/>
                          <a:ea typeface="楷体" panose="02010609060101010101" pitchFamily="49" charset="-122"/>
                        </a:rPr>
                        <a:t>创业板</a:t>
                      </a:r>
                      <a:endParaRPr lang="zh-CN" altLang="en-US"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a:effectLst/>
                          <a:latin typeface="楷体" panose="02010609060101010101" pitchFamily="49" charset="-122"/>
                          <a:ea typeface="楷体" panose="02010609060101010101" pitchFamily="49" charset="-122"/>
                        </a:rPr>
                        <a:t>30</a:t>
                      </a:r>
                      <a:endParaRPr lang="en-US" altLang="zh-CN" sz="18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r" fontAlgn="ctr"/>
                      <a:r>
                        <a:rPr lang="en-US" altLang="zh-CN" sz="1800" u="none" strike="noStrike" dirty="0">
                          <a:effectLst/>
                          <a:latin typeface="楷体" panose="02010609060101010101" pitchFamily="49" charset="-122"/>
                          <a:ea typeface="楷体" panose="02010609060101010101" pitchFamily="49" charset="-122"/>
                        </a:rPr>
                        <a:t>1,340</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dirty="0">
                          <a:effectLst/>
                          <a:latin typeface="楷体" panose="02010609060101010101" pitchFamily="49" charset="-122"/>
                          <a:ea typeface="楷体" panose="02010609060101010101" pitchFamily="49" charset="-122"/>
                        </a:rPr>
                        <a:t>24.64%</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172759242"/>
                  </a:ext>
                </a:extLst>
              </a:tr>
              <a:tr h="285750">
                <a:tc>
                  <a:txBody>
                    <a:bodyPr/>
                    <a:lstStyle/>
                    <a:p>
                      <a:pPr algn="l" fontAlgn="ctr"/>
                      <a:r>
                        <a:rPr lang="zh-CN" altLang="en-US" sz="1800" u="none" strike="noStrike" dirty="0">
                          <a:effectLst/>
                          <a:latin typeface="楷体" panose="02010609060101010101" pitchFamily="49" charset="-122"/>
                          <a:ea typeface="楷体" panose="02010609060101010101" pitchFamily="49" charset="-122"/>
                        </a:rPr>
                        <a:t>新三板</a:t>
                      </a:r>
                      <a:endParaRPr lang="zh-CN" altLang="en-US"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a:effectLst/>
                          <a:latin typeface="楷体" panose="02010609060101010101" pitchFamily="49" charset="-122"/>
                          <a:ea typeface="楷体" panose="02010609060101010101" pitchFamily="49" charset="-122"/>
                        </a:rPr>
                        <a:t>43</a:t>
                      </a:r>
                      <a:endParaRPr lang="en-US" altLang="zh-CN" sz="18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r" fontAlgn="ctr"/>
                      <a:r>
                        <a:rPr lang="en-US" altLang="zh-CN" sz="1800" u="none" strike="noStrike" dirty="0">
                          <a:effectLst/>
                          <a:latin typeface="楷体" panose="02010609060101010101" pitchFamily="49" charset="-122"/>
                          <a:ea typeface="楷体" panose="02010609060101010101" pitchFamily="49" charset="-122"/>
                        </a:rPr>
                        <a:t>16</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dirty="0">
                          <a:effectLst/>
                          <a:latin typeface="楷体" panose="02010609060101010101" pitchFamily="49" charset="-122"/>
                          <a:ea typeface="楷体" panose="02010609060101010101" pitchFamily="49" charset="-122"/>
                        </a:rPr>
                        <a:t>0.29%</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3419287967"/>
                  </a:ext>
                </a:extLst>
              </a:tr>
              <a:tr h="1809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800" u="none" strike="noStrike" dirty="0">
                          <a:effectLst/>
                          <a:latin typeface="楷体" panose="02010609060101010101" pitchFamily="49" charset="-122"/>
                          <a:ea typeface="楷体" panose="02010609060101010101" pitchFamily="49" charset="-122"/>
                        </a:rPr>
                        <a:t>新三板</a:t>
                      </a:r>
                      <a:endParaRPr lang="zh-CN" altLang="en-US"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a:effectLst/>
                          <a:latin typeface="楷体" panose="02010609060101010101" pitchFamily="49" charset="-122"/>
                          <a:ea typeface="楷体" panose="02010609060101010101" pitchFamily="49" charset="-122"/>
                        </a:rPr>
                        <a:t>83</a:t>
                      </a:r>
                      <a:endParaRPr lang="en-US" altLang="zh-CN" sz="18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r" fontAlgn="ctr"/>
                      <a:r>
                        <a:rPr lang="en-US" altLang="zh-CN" sz="1800" u="none" strike="noStrike" dirty="0">
                          <a:effectLst/>
                          <a:latin typeface="楷体" panose="02010609060101010101" pitchFamily="49" charset="-122"/>
                          <a:ea typeface="楷体" panose="02010609060101010101" pitchFamily="49" charset="-122"/>
                        </a:rPr>
                        <a:t>178</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dirty="0">
                          <a:effectLst/>
                          <a:latin typeface="楷体" panose="02010609060101010101" pitchFamily="49" charset="-122"/>
                          <a:ea typeface="楷体" panose="02010609060101010101" pitchFamily="49" charset="-122"/>
                        </a:rPr>
                        <a:t>3.27%</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3427297596"/>
                  </a:ext>
                </a:extLst>
              </a:tr>
              <a:tr h="1809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800" u="none" strike="noStrike" dirty="0">
                          <a:effectLst/>
                          <a:latin typeface="楷体" panose="02010609060101010101" pitchFamily="49" charset="-122"/>
                          <a:ea typeface="楷体" panose="02010609060101010101" pitchFamily="49" charset="-122"/>
                        </a:rPr>
                        <a:t>新三板</a:t>
                      </a:r>
                      <a:endParaRPr lang="zh-CN" altLang="en-US"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a:effectLst/>
                          <a:latin typeface="楷体" panose="02010609060101010101" pitchFamily="49" charset="-122"/>
                          <a:ea typeface="楷体" panose="02010609060101010101" pitchFamily="49" charset="-122"/>
                        </a:rPr>
                        <a:t>87</a:t>
                      </a:r>
                      <a:endParaRPr lang="en-US" altLang="zh-CN" sz="18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r" fontAlgn="ctr"/>
                      <a:r>
                        <a:rPr lang="en-US" altLang="zh-CN" sz="1800" u="none" strike="noStrike" dirty="0">
                          <a:effectLst/>
                          <a:latin typeface="楷体" panose="02010609060101010101" pitchFamily="49" charset="-122"/>
                          <a:ea typeface="楷体" panose="02010609060101010101" pitchFamily="49" charset="-122"/>
                        </a:rPr>
                        <a:t>54</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dirty="0">
                          <a:effectLst/>
                          <a:latin typeface="楷体" panose="02010609060101010101" pitchFamily="49" charset="-122"/>
                          <a:ea typeface="楷体" panose="02010609060101010101" pitchFamily="49" charset="-122"/>
                        </a:rPr>
                        <a:t>0.99%</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1585100756"/>
                  </a:ext>
                </a:extLst>
              </a:tr>
              <a:tr h="180975">
                <a:tc>
                  <a:txBody>
                    <a:bodyPr/>
                    <a:lstStyle/>
                    <a:p>
                      <a:pPr algn="l" fontAlgn="ctr"/>
                      <a:r>
                        <a:rPr lang="en-US" sz="1800" u="none" strike="noStrike" dirty="0">
                          <a:effectLst/>
                          <a:latin typeface="楷体" panose="02010609060101010101" pitchFamily="49" charset="-122"/>
                          <a:ea typeface="楷体" panose="02010609060101010101" pitchFamily="49" charset="-122"/>
                        </a:rPr>
                        <a:t>B</a:t>
                      </a:r>
                      <a:r>
                        <a:rPr lang="zh-CN" altLang="en-US" sz="1800" u="none" strike="noStrike" dirty="0">
                          <a:effectLst/>
                          <a:latin typeface="楷体" panose="02010609060101010101" pitchFamily="49" charset="-122"/>
                          <a:ea typeface="楷体" panose="02010609060101010101" pitchFamily="49" charset="-122"/>
                        </a:rPr>
                        <a:t>股</a:t>
                      </a:r>
                      <a:r>
                        <a:rPr lang="en-US" altLang="zh-CN" sz="1800" u="none" strike="noStrike" dirty="0">
                          <a:effectLst/>
                          <a:latin typeface="楷体" panose="02010609060101010101" pitchFamily="49" charset="-122"/>
                          <a:ea typeface="楷体" panose="02010609060101010101" pitchFamily="49" charset="-122"/>
                        </a:rPr>
                        <a:t>-</a:t>
                      </a:r>
                      <a:r>
                        <a:rPr lang="zh-CN" altLang="en-US" sz="1800" u="none" strike="noStrike" dirty="0">
                          <a:effectLst/>
                          <a:latin typeface="楷体" panose="02010609060101010101" pitchFamily="49" charset="-122"/>
                          <a:ea typeface="楷体" panose="02010609060101010101" pitchFamily="49" charset="-122"/>
                        </a:rPr>
                        <a:t>上证</a:t>
                      </a:r>
                      <a:endParaRPr lang="zh-CN" altLang="en-US"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dirty="0">
                          <a:effectLst/>
                          <a:latin typeface="楷体" panose="02010609060101010101" pitchFamily="49" charset="-122"/>
                          <a:ea typeface="楷体" panose="02010609060101010101" pitchFamily="49" charset="-122"/>
                        </a:rPr>
                        <a:t>90</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r" fontAlgn="ctr"/>
                      <a:r>
                        <a:rPr lang="en-US" altLang="zh-CN" sz="1800" u="none" strike="noStrike" dirty="0">
                          <a:effectLst/>
                          <a:latin typeface="楷体" panose="02010609060101010101" pitchFamily="49" charset="-122"/>
                          <a:ea typeface="楷体" panose="02010609060101010101" pitchFamily="49" charset="-122"/>
                        </a:rPr>
                        <a:t>44</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dirty="0">
                          <a:effectLst/>
                          <a:latin typeface="楷体" panose="02010609060101010101" pitchFamily="49" charset="-122"/>
                          <a:ea typeface="楷体" panose="02010609060101010101" pitchFamily="49" charset="-122"/>
                        </a:rPr>
                        <a:t>0.81%</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2932436651"/>
                  </a:ext>
                </a:extLst>
              </a:tr>
              <a:tr h="180975">
                <a:tc>
                  <a:txBody>
                    <a:bodyPr/>
                    <a:lstStyle/>
                    <a:p>
                      <a:pPr algn="l" fontAlgn="ctr"/>
                      <a:r>
                        <a:rPr lang="en-US" sz="1800" u="none" strike="noStrike" dirty="0">
                          <a:effectLst/>
                          <a:latin typeface="楷体" panose="02010609060101010101" pitchFamily="49" charset="-122"/>
                          <a:ea typeface="楷体" panose="02010609060101010101" pitchFamily="49" charset="-122"/>
                        </a:rPr>
                        <a:t>B</a:t>
                      </a:r>
                      <a:r>
                        <a:rPr lang="zh-CN" altLang="en-US" sz="1800" u="none" strike="noStrike" dirty="0">
                          <a:effectLst/>
                          <a:latin typeface="楷体" panose="02010609060101010101" pitchFamily="49" charset="-122"/>
                          <a:ea typeface="楷体" panose="02010609060101010101" pitchFamily="49" charset="-122"/>
                        </a:rPr>
                        <a:t>股</a:t>
                      </a:r>
                      <a:r>
                        <a:rPr lang="en-US" altLang="zh-CN" sz="1800" u="none" strike="noStrike" dirty="0">
                          <a:effectLst/>
                          <a:latin typeface="楷体" panose="02010609060101010101" pitchFamily="49" charset="-122"/>
                          <a:ea typeface="楷体" panose="02010609060101010101" pitchFamily="49" charset="-122"/>
                        </a:rPr>
                        <a:t>-</a:t>
                      </a:r>
                      <a:r>
                        <a:rPr lang="zh-CN" altLang="en-US" sz="1800" u="none" strike="noStrike" dirty="0">
                          <a:effectLst/>
                          <a:latin typeface="楷体" panose="02010609060101010101" pitchFamily="49" charset="-122"/>
                          <a:ea typeface="楷体" panose="02010609060101010101" pitchFamily="49" charset="-122"/>
                        </a:rPr>
                        <a:t>深证</a:t>
                      </a:r>
                      <a:endParaRPr lang="zh-CN" altLang="en-US"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a:effectLst/>
                          <a:latin typeface="楷体" panose="02010609060101010101" pitchFamily="49" charset="-122"/>
                          <a:ea typeface="楷体" panose="02010609060101010101" pitchFamily="49" charset="-122"/>
                        </a:rPr>
                        <a:t>20</a:t>
                      </a:r>
                      <a:endParaRPr lang="en-US" altLang="zh-CN" sz="18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r" fontAlgn="ctr"/>
                      <a:r>
                        <a:rPr lang="en-US" altLang="zh-CN" sz="1800" u="none" strike="noStrike" dirty="0">
                          <a:effectLst/>
                          <a:latin typeface="楷体" panose="02010609060101010101" pitchFamily="49" charset="-122"/>
                          <a:ea typeface="楷体" panose="02010609060101010101" pitchFamily="49" charset="-122"/>
                        </a:rPr>
                        <a:t>41</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en-US" altLang="zh-CN" sz="1800" u="none" strike="noStrike" dirty="0">
                          <a:effectLst/>
                          <a:latin typeface="楷体" panose="02010609060101010101" pitchFamily="49" charset="-122"/>
                          <a:ea typeface="楷体" panose="02010609060101010101" pitchFamily="49" charset="-122"/>
                        </a:rPr>
                        <a:t>0.75%</a:t>
                      </a:r>
                      <a:endParaRPr lang="en-US" altLang="zh-CN" sz="18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644702413"/>
                  </a:ext>
                </a:extLst>
              </a:tr>
            </a:tbl>
          </a:graphicData>
        </a:graphic>
      </p:graphicFrame>
    </p:spTree>
    <p:extLst>
      <p:ext uri="{BB962C8B-B14F-4D97-AF65-F5344CB8AC3E}">
        <p14:creationId xmlns:p14="http://schemas.microsoft.com/office/powerpoint/2010/main" val="354817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F3CED-4E03-419F-8B54-B00C509F09E4}"/>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微软雅黑" panose="020B0503020204020204" pitchFamily="34" charset="-122"/>
                <a:ea typeface="微软雅黑" panose="020B0503020204020204" pitchFamily="34" charset="-122"/>
                <a:cs typeface="Times New Roman" panose="02020603050405020304" pitchFamily="18" charset="0"/>
              </a:rPr>
              <a:t>2. </a:t>
            </a:r>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中国市场上市公司数量变化</a:t>
            </a:r>
          </a:p>
        </p:txBody>
      </p:sp>
      <p:sp>
        <p:nvSpPr>
          <p:cNvPr id="3" name="TextBox 9">
            <a:extLst>
              <a:ext uri="{FF2B5EF4-FFF2-40B4-BE49-F238E27FC236}">
                <a16:creationId xmlns:a16="http://schemas.microsoft.com/office/drawing/2014/main" id="{063169E7-E1D0-448B-80E0-23C31DEA27D6}"/>
              </a:ext>
            </a:extLst>
          </p:cNvPr>
          <p:cNvSpPr txBox="1"/>
          <p:nvPr/>
        </p:nvSpPr>
        <p:spPr>
          <a:xfrm>
            <a:off x="811341" y="1090775"/>
            <a:ext cx="10388177" cy="700576"/>
          </a:xfrm>
          <a:prstGeom prst="rect">
            <a:avLst/>
          </a:prstGeom>
          <a:noFill/>
        </p:spPr>
        <p:txBody>
          <a:bodyPr wrap="square" rtlCol="0">
            <a:spAutoFit/>
          </a:bodyPr>
          <a:lstStyle/>
          <a:p>
            <a:pPr>
              <a:lnSpc>
                <a:spcPct val="150000"/>
              </a:lnSpc>
            </a:pPr>
            <a:r>
              <a:rPr lang="de-DE" altLang="zh-CN" sz="1400" dirty="0">
                <a:latin typeface="微软雅黑" panose="020B0503020204020204" pitchFamily="34" charset="-122"/>
                <a:ea typeface="微软雅黑" panose="020B0503020204020204" pitchFamily="34" charset="-122"/>
              </a:rPr>
              <a:t> drop if Mark1 == "90" | Mark1 == "20"</a:t>
            </a:r>
          </a:p>
          <a:p>
            <a:pPr>
              <a:lnSpc>
                <a:spcPct val="150000"/>
              </a:lnSpc>
            </a:pPr>
            <a:r>
              <a:rPr lang="de-DE" altLang="zh-CN" sz="1400" dirty="0">
                <a:latin typeface="微软雅黑" panose="020B0503020204020204" pitchFamily="34" charset="-122"/>
                <a:ea typeface="微软雅黑" panose="020B0503020204020204" pitchFamily="34" charset="-122"/>
              </a:rPr>
              <a:t> tab Year</a:t>
            </a:r>
          </a:p>
        </p:txBody>
      </p:sp>
      <p:pic>
        <p:nvPicPr>
          <p:cNvPr id="4" name="图片 3">
            <a:extLst>
              <a:ext uri="{FF2B5EF4-FFF2-40B4-BE49-F238E27FC236}">
                <a16:creationId xmlns:a16="http://schemas.microsoft.com/office/drawing/2014/main" id="{0D351E91-1532-4141-B525-E383D455C0F6}"/>
              </a:ext>
            </a:extLst>
          </p:cNvPr>
          <p:cNvPicPr>
            <a:picLocks noChangeAspect="1"/>
          </p:cNvPicPr>
          <p:nvPr/>
        </p:nvPicPr>
        <p:blipFill>
          <a:blip r:embed="rId2"/>
          <a:stretch>
            <a:fillRect/>
          </a:stretch>
        </p:blipFill>
        <p:spPr>
          <a:xfrm>
            <a:off x="6997503" y="44450"/>
            <a:ext cx="3590925" cy="6677025"/>
          </a:xfrm>
          <a:prstGeom prst="rect">
            <a:avLst/>
          </a:prstGeom>
          <a:ln>
            <a:solidFill>
              <a:schemeClr val="accent1"/>
            </a:solidFill>
          </a:ln>
        </p:spPr>
      </p:pic>
    </p:spTree>
    <p:extLst>
      <p:ext uri="{BB962C8B-B14F-4D97-AF65-F5344CB8AC3E}">
        <p14:creationId xmlns:p14="http://schemas.microsoft.com/office/powerpoint/2010/main" val="1366080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16B2-D88B-44A1-85C6-C1C644C209E7}"/>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中国市场上市公司数量变化</a:t>
            </a:r>
          </a:p>
        </p:txBody>
      </p:sp>
      <p:graphicFrame>
        <p:nvGraphicFramePr>
          <p:cNvPr id="3" name="表格 2">
            <a:extLst>
              <a:ext uri="{FF2B5EF4-FFF2-40B4-BE49-F238E27FC236}">
                <a16:creationId xmlns:a16="http://schemas.microsoft.com/office/drawing/2014/main" id="{C1A23DFE-4CDE-4ACA-AF67-C6D551BA4407}"/>
              </a:ext>
            </a:extLst>
          </p:cNvPr>
          <p:cNvGraphicFramePr>
            <a:graphicFrameLocks noGrp="1"/>
          </p:cNvGraphicFramePr>
          <p:nvPr>
            <p:extLst>
              <p:ext uri="{D42A27DB-BD31-4B8C-83A1-F6EECF244321}">
                <p14:modId xmlns:p14="http://schemas.microsoft.com/office/powerpoint/2010/main" val="3603889489"/>
              </p:ext>
            </p:extLst>
          </p:nvPr>
        </p:nvGraphicFramePr>
        <p:xfrm>
          <a:off x="1947140" y="1147465"/>
          <a:ext cx="7920000" cy="5109210"/>
        </p:xfrm>
        <a:graphic>
          <a:graphicData uri="http://schemas.openxmlformats.org/drawingml/2006/table">
            <a:tbl>
              <a:tblPr>
                <a:tableStyleId>{5C22544A-7EE6-4342-B048-85BDC9FD1C3A}</a:tableStyleId>
              </a:tblPr>
              <a:tblGrid>
                <a:gridCol w="1980000">
                  <a:extLst>
                    <a:ext uri="{9D8B030D-6E8A-4147-A177-3AD203B41FA5}">
                      <a16:colId xmlns:a16="http://schemas.microsoft.com/office/drawing/2014/main" val="1598361271"/>
                    </a:ext>
                  </a:extLst>
                </a:gridCol>
                <a:gridCol w="1980000">
                  <a:extLst>
                    <a:ext uri="{9D8B030D-6E8A-4147-A177-3AD203B41FA5}">
                      <a16:colId xmlns:a16="http://schemas.microsoft.com/office/drawing/2014/main" val="3126204963"/>
                    </a:ext>
                  </a:extLst>
                </a:gridCol>
                <a:gridCol w="1980000">
                  <a:extLst>
                    <a:ext uri="{9D8B030D-6E8A-4147-A177-3AD203B41FA5}">
                      <a16:colId xmlns:a16="http://schemas.microsoft.com/office/drawing/2014/main" val="2358749157"/>
                    </a:ext>
                  </a:extLst>
                </a:gridCol>
                <a:gridCol w="1980000">
                  <a:extLst>
                    <a:ext uri="{9D8B030D-6E8A-4147-A177-3AD203B41FA5}">
                      <a16:colId xmlns:a16="http://schemas.microsoft.com/office/drawing/2014/main" val="3438017095"/>
                    </a:ext>
                  </a:extLst>
                </a:gridCol>
              </a:tblGrid>
              <a:tr h="180975">
                <a:tc>
                  <a:txBody>
                    <a:bodyPr/>
                    <a:lstStyle/>
                    <a:p>
                      <a:pPr algn="ctr" fontAlgn="ctr"/>
                      <a:r>
                        <a:rPr lang="zh-CN" altLang="en-US" sz="1800" u="none" strike="noStrike" dirty="0">
                          <a:effectLst/>
                        </a:rPr>
                        <a:t>年份</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zh-CN" altLang="en-US" sz="1800" u="none" strike="noStrike" dirty="0">
                          <a:effectLst/>
                        </a:rPr>
                        <a:t>公司数量</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zh-CN" altLang="en-US" sz="1800" u="none" strike="noStrike" dirty="0">
                          <a:effectLst/>
                        </a:rPr>
                        <a:t>年份</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zh-CN" altLang="en-US" sz="1800" u="none" strike="noStrike" dirty="0">
                          <a:effectLst/>
                        </a:rPr>
                        <a:t>公司数量</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589473512"/>
                  </a:ext>
                </a:extLst>
              </a:tr>
              <a:tr h="180975">
                <a:tc>
                  <a:txBody>
                    <a:bodyPr/>
                    <a:lstStyle/>
                    <a:p>
                      <a:pPr algn="ctr" fontAlgn="ctr"/>
                      <a:r>
                        <a:rPr lang="en-US" altLang="zh-CN" sz="1800" u="none" strike="noStrike" dirty="0">
                          <a:effectLst/>
                        </a:rPr>
                        <a:t>1990</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11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800" u="none" strike="noStrike" dirty="0">
                          <a:effectLst/>
                        </a:rPr>
                        <a:t>2007</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1,661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437397128"/>
                  </a:ext>
                </a:extLst>
              </a:tr>
              <a:tr h="180975">
                <a:tc>
                  <a:txBody>
                    <a:bodyPr/>
                    <a:lstStyle/>
                    <a:p>
                      <a:pPr algn="ctr" fontAlgn="ctr"/>
                      <a:r>
                        <a:rPr lang="en-US" altLang="zh-CN" sz="1800" u="none" strike="noStrike" dirty="0">
                          <a:effectLst/>
                        </a:rPr>
                        <a:t>1991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17</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800" u="none" strike="noStrike" dirty="0">
                          <a:effectLst/>
                        </a:rPr>
                        <a:t>2008</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1,715</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731341344"/>
                  </a:ext>
                </a:extLst>
              </a:tr>
              <a:tr h="180975">
                <a:tc>
                  <a:txBody>
                    <a:bodyPr/>
                    <a:lstStyle/>
                    <a:p>
                      <a:pPr algn="ctr" fontAlgn="ctr"/>
                      <a:r>
                        <a:rPr lang="en-US" altLang="zh-CN" sz="1800" u="none" strike="noStrike" dirty="0">
                          <a:effectLst/>
                        </a:rPr>
                        <a:t>1992</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78</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800" u="none" strike="noStrike" dirty="0">
                          <a:effectLst/>
                        </a:rPr>
                        <a:t>2009</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1,864</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063361356"/>
                  </a:ext>
                </a:extLst>
              </a:tr>
              <a:tr h="180975">
                <a:tc>
                  <a:txBody>
                    <a:bodyPr/>
                    <a:lstStyle/>
                    <a:p>
                      <a:pPr algn="ctr" fontAlgn="ctr"/>
                      <a:r>
                        <a:rPr lang="en-US" altLang="zh-CN" sz="1800" u="none" strike="noStrike" dirty="0">
                          <a:effectLst/>
                        </a:rPr>
                        <a:t>1993</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229</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800" u="none" strike="noStrike" dirty="0">
                          <a:effectLst/>
                        </a:rPr>
                        <a:t>2010</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b="1" u="none" strike="noStrike" dirty="0">
                          <a:effectLst/>
                        </a:rPr>
                        <a:t>2,218</a:t>
                      </a:r>
                      <a:endParaRPr lang="en-US" altLang="zh-CN" sz="18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927222339"/>
                  </a:ext>
                </a:extLst>
              </a:tr>
              <a:tr h="180975">
                <a:tc>
                  <a:txBody>
                    <a:bodyPr/>
                    <a:lstStyle/>
                    <a:p>
                      <a:pPr algn="ctr" fontAlgn="ctr"/>
                      <a:r>
                        <a:rPr lang="en-US" altLang="zh-CN" sz="1800" u="none" strike="noStrike" dirty="0">
                          <a:effectLst/>
                        </a:rPr>
                        <a:t>1994</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361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800" u="none" strike="noStrike" dirty="0">
                          <a:effectLst/>
                        </a:rPr>
                        <a:t>2011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2,452</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496223762"/>
                  </a:ext>
                </a:extLst>
              </a:tr>
              <a:tr h="180975">
                <a:tc>
                  <a:txBody>
                    <a:bodyPr/>
                    <a:lstStyle/>
                    <a:p>
                      <a:pPr algn="ctr" fontAlgn="ctr"/>
                      <a:r>
                        <a:rPr lang="en-US" altLang="zh-CN" sz="1800" u="none" strike="noStrike">
                          <a:effectLst/>
                        </a:rPr>
                        <a:t>1995</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389</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800" u="none" strike="noStrike" dirty="0">
                          <a:effectLst/>
                        </a:rPr>
                        <a:t>2012</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2,581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104982700"/>
                  </a:ext>
                </a:extLst>
              </a:tr>
              <a:tr h="180975">
                <a:tc>
                  <a:txBody>
                    <a:bodyPr/>
                    <a:lstStyle/>
                    <a:p>
                      <a:pPr algn="ctr" fontAlgn="ctr"/>
                      <a:r>
                        <a:rPr lang="en-US" altLang="zh-CN" sz="1800" u="none" strike="noStrike" dirty="0">
                          <a:effectLst/>
                        </a:rPr>
                        <a:t>1996</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606</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800" u="none" strike="noStrike" dirty="0">
                          <a:effectLst/>
                        </a:rPr>
                        <a:t>2013</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2,629</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681694232"/>
                  </a:ext>
                </a:extLst>
              </a:tr>
              <a:tr h="180975">
                <a:tc>
                  <a:txBody>
                    <a:bodyPr/>
                    <a:lstStyle/>
                    <a:p>
                      <a:pPr algn="ctr" fontAlgn="ctr"/>
                      <a:r>
                        <a:rPr lang="en-US" altLang="zh-CN" sz="1800" u="none" strike="noStrike" dirty="0">
                          <a:effectLst/>
                        </a:rPr>
                        <a:t>1997</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821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800" u="none" strike="noStrike" dirty="0">
                          <a:effectLst/>
                        </a:rPr>
                        <a:t>2014</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2,753</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871344753"/>
                  </a:ext>
                </a:extLst>
              </a:tr>
              <a:tr h="180975">
                <a:tc>
                  <a:txBody>
                    <a:bodyPr/>
                    <a:lstStyle/>
                    <a:p>
                      <a:pPr algn="ctr" fontAlgn="ctr"/>
                      <a:r>
                        <a:rPr lang="en-US" altLang="zh-CN" sz="1800" u="none" strike="noStrike">
                          <a:effectLst/>
                        </a:rPr>
                        <a:t>1998</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929</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800" u="none" strike="noStrike" dirty="0">
                          <a:effectLst/>
                        </a:rPr>
                        <a:t>2015</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2,966</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069033665"/>
                  </a:ext>
                </a:extLst>
              </a:tr>
              <a:tr h="272049">
                <a:tc>
                  <a:txBody>
                    <a:bodyPr/>
                    <a:lstStyle/>
                    <a:p>
                      <a:pPr algn="ctr" fontAlgn="ctr"/>
                      <a:r>
                        <a:rPr lang="en-US" altLang="zh-CN" sz="1800" u="none" strike="noStrike" dirty="0">
                          <a:effectLst/>
                        </a:rPr>
                        <a:t>1999</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a:effectLst/>
                        </a:rPr>
                        <a:t>1,035</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800" u="none" strike="noStrike" dirty="0">
                          <a:effectLst/>
                        </a:rPr>
                        <a:t>2016</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3,313</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907879358"/>
                  </a:ext>
                </a:extLst>
              </a:tr>
              <a:tr h="180975">
                <a:tc>
                  <a:txBody>
                    <a:bodyPr/>
                    <a:lstStyle/>
                    <a:p>
                      <a:pPr algn="ctr" fontAlgn="ctr"/>
                      <a:r>
                        <a:rPr lang="en-US" altLang="zh-CN" sz="1800" u="none" strike="noStrike" dirty="0">
                          <a:effectLst/>
                        </a:rPr>
                        <a:t>2000</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1,176</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800" u="none" strike="noStrike" dirty="0">
                          <a:effectLst/>
                        </a:rPr>
                        <a:t>2017</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3,736</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2747146"/>
                  </a:ext>
                </a:extLst>
              </a:tr>
              <a:tr h="180975">
                <a:tc>
                  <a:txBody>
                    <a:bodyPr/>
                    <a:lstStyle/>
                    <a:p>
                      <a:pPr algn="ctr" fontAlgn="ctr"/>
                      <a:r>
                        <a:rPr lang="en-US" altLang="zh-CN" sz="1800" u="none" strike="noStrike" dirty="0">
                          <a:effectLst/>
                        </a:rPr>
                        <a:t>2001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1,258</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800" u="none" strike="noStrike" dirty="0">
                          <a:effectLst/>
                        </a:rPr>
                        <a:t>2018</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3,858</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679150174"/>
                  </a:ext>
                </a:extLst>
              </a:tr>
              <a:tr h="180975">
                <a:tc>
                  <a:txBody>
                    <a:bodyPr/>
                    <a:lstStyle/>
                    <a:p>
                      <a:pPr algn="ctr" fontAlgn="ctr"/>
                      <a:r>
                        <a:rPr lang="en-US" altLang="zh-CN" sz="1800" u="none" strike="noStrike" dirty="0">
                          <a:effectLst/>
                        </a:rPr>
                        <a:t>2002</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1,319</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800" u="none" strike="noStrike" dirty="0">
                          <a:effectLst/>
                        </a:rPr>
                        <a:t>2019</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4,129</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470275553"/>
                  </a:ext>
                </a:extLst>
              </a:tr>
              <a:tr h="180975">
                <a:tc>
                  <a:txBody>
                    <a:bodyPr/>
                    <a:lstStyle/>
                    <a:p>
                      <a:pPr algn="ctr" fontAlgn="ctr"/>
                      <a:r>
                        <a:rPr lang="en-US" altLang="zh-CN" sz="1800" u="none" strike="noStrike" dirty="0">
                          <a:effectLst/>
                        </a:rPr>
                        <a:t>2003</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1,381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800" u="none" strike="noStrike" dirty="0">
                          <a:effectLst/>
                        </a:rPr>
                        <a:t>2020</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4,588</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890775580"/>
                  </a:ext>
                </a:extLst>
              </a:tr>
              <a:tr h="180975">
                <a:tc>
                  <a:txBody>
                    <a:bodyPr/>
                    <a:lstStyle/>
                    <a:p>
                      <a:pPr algn="ctr" fontAlgn="ctr"/>
                      <a:r>
                        <a:rPr lang="en-US" altLang="zh-CN" sz="1800" u="none" strike="noStrike" dirty="0">
                          <a:effectLst/>
                        </a:rPr>
                        <a:t>2004</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1,469</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800" u="none" strike="noStrike" dirty="0">
                          <a:effectLst/>
                        </a:rPr>
                        <a:t>2021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b="1" u="none" strike="noStrike" dirty="0">
                          <a:effectLst/>
                        </a:rPr>
                        <a:t>5,011</a:t>
                      </a:r>
                      <a:endParaRPr lang="en-US" altLang="zh-CN" sz="18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664315596"/>
                  </a:ext>
                </a:extLst>
              </a:tr>
              <a:tr h="180975">
                <a:tc>
                  <a:txBody>
                    <a:bodyPr/>
                    <a:lstStyle/>
                    <a:p>
                      <a:pPr algn="ctr" fontAlgn="ctr"/>
                      <a:r>
                        <a:rPr lang="en-US" altLang="zh-CN" sz="1800" u="none" strike="noStrike" dirty="0">
                          <a:effectLst/>
                        </a:rPr>
                        <a:t>2005</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1,464</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800" u="none" strike="noStrike" dirty="0">
                          <a:effectLst/>
                        </a:rPr>
                        <a:t>2022</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5,278</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19777579"/>
                  </a:ext>
                </a:extLst>
              </a:tr>
              <a:tr h="180975">
                <a:tc>
                  <a:txBody>
                    <a:bodyPr/>
                    <a:lstStyle/>
                    <a:p>
                      <a:pPr algn="ctr" fontAlgn="ctr"/>
                      <a:r>
                        <a:rPr lang="en-US" altLang="zh-CN" sz="1800" u="none" strike="noStrike" dirty="0">
                          <a:effectLst/>
                        </a:rPr>
                        <a:t>2006</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1,547</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800" u="none" strike="noStrike" dirty="0">
                          <a:effectLst/>
                        </a:rPr>
                        <a:t>2023</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a:txBody>
                    <a:bodyPr/>
                    <a:lstStyle/>
                    <a:p>
                      <a:pPr algn="ctr" fontAlgn="ctr"/>
                      <a:r>
                        <a:rPr lang="en-US" altLang="zh-CN" sz="1800" u="none" strike="noStrike" dirty="0">
                          <a:effectLst/>
                        </a:rPr>
                        <a:t>5,439</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423531400"/>
                  </a:ext>
                </a:extLst>
              </a:tr>
            </a:tbl>
          </a:graphicData>
        </a:graphic>
      </p:graphicFrame>
    </p:spTree>
    <p:extLst>
      <p:ext uri="{BB962C8B-B14F-4D97-AF65-F5344CB8AC3E}">
        <p14:creationId xmlns:p14="http://schemas.microsoft.com/office/powerpoint/2010/main" val="325472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ED83-C483-4F55-9850-72E50A47E326}"/>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股上市公司数量变化 </a:t>
            </a:r>
            <a:r>
              <a:rPr lang="en-US" altLang="zh-CN" sz="3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全部</a:t>
            </a:r>
            <a:r>
              <a:rPr lang="en-US" altLang="zh-CN" sz="32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股</a:t>
            </a:r>
          </a:p>
        </p:txBody>
      </p:sp>
      <p:sp>
        <p:nvSpPr>
          <p:cNvPr id="3" name="TextBox 9">
            <a:extLst>
              <a:ext uri="{FF2B5EF4-FFF2-40B4-BE49-F238E27FC236}">
                <a16:creationId xmlns:a16="http://schemas.microsoft.com/office/drawing/2014/main" id="{6FFDD993-96E6-4DCC-BF6C-A9ECEC27F501}"/>
              </a:ext>
            </a:extLst>
          </p:cNvPr>
          <p:cNvSpPr txBox="1"/>
          <p:nvPr/>
        </p:nvSpPr>
        <p:spPr>
          <a:xfrm>
            <a:off x="811341" y="1090775"/>
            <a:ext cx="10388177" cy="1600438"/>
          </a:xfrm>
          <a:prstGeom prst="rect">
            <a:avLst/>
          </a:prstGeom>
          <a:noFill/>
        </p:spPr>
        <p:txBody>
          <a:bodyPr wrap="square" rtlCol="0">
            <a:spAutoFit/>
          </a:bodyPr>
          <a:lstStyle/>
          <a:p>
            <a:r>
              <a:rPr lang="de-DE" altLang="zh-CN" sz="1400" dirty="0">
                <a:latin typeface="微软雅黑" panose="020B0503020204020204" pitchFamily="34" charset="-122"/>
                <a:ea typeface="微软雅黑" panose="020B0503020204020204" pitchFamily="34" charset="-122"/>
              </a:rPr>
              <a:t>  preserve</a:t>
            </a:r>
          </a:p>
          <a:p>
            <a:r>
              <a:rPr lang="de-DE" altLang="zh-CN" sz="1400" dirty="0">
                <a:latin typeface="微软雅黑" panose="020B0503020204020204" pitchFamily="34" charset="-122"/>
                <a:ea typeface="微软雅黑" panose="020B0503020204020204" pitchFamily="34" charset="-122"/>
              </a:rPr>
              <a:t>  egen FirmNumber = count(Year), by(Year)</a:t>
            </a:r>
          </a:p>
          <a:p>
            <a:r>
              <a:rPr lang="de-DE" altLang="zh-CN" sz="1400" dirty="0">
                <a:latin typeface="微软雅黑" panose="020B0503020204020204" pitchFamily="34" charset="-122"/>
                <a:ea typeface="微软雅黑" panose="020B0503020204020204" pitchFamily="34" charset="-122"/>
              </a:rPr>
              <a:t>  keep FirmNumber Year</a:t>
            </a:r>
          </a:p>
          <a:p>
            <a:r>
              <a:rPr lang="de-DE" altLang="zh-CN" sz="1400" dirty="0">
                <a:latin typeface="微软雅黑" panose="020B0503020204020204" pitchFamily="34" charset="-122"/>
                <a:ea typeface="微软雅黑" panose="020B0503020204020204" pitchFamily="34" charset="-122"/>
              </a:rPr>
              <a:t>  duplicates drop FirmNumber Year,force</a:t>
            </a:r>
          </a:p>
          <a:p>
            <a:r>
              <a:rPr lang="de-DE" altLang="zh-CN" sz="1400" dirty="0">
                <a:latin typeface="微软雅黑" panose="020B0503020204020204" pitchFamily="34" charset="-122"/>
                <a:ea typeface="微软雅黑" panose="020B0503020204020204" pitchFamily="34" charset="-122"/>
              </a:rPr>
              <a:t>  </a:t>
            </a:r>
          </a:p>
          <a:p>
            <a:r>
              <a:rPr lang="de-DE" altLang="zh-CN" sz="1400" dirty="0">
                <a:latin typeface="微软雅黑" panose="020B0503020204020204" pitchFamily="34" charset="-122"/>
                <a:ea typeface="微软雅黑" panose="020B0503020204020204" pitchFamily="34" charset="-122"/>
              </a:rPr>
              <a:t>  graph twoway connected FirmNumber Year, title("A</a:t>
            </a:r>
            <a:r>
              <a:rPr lang="zh-CN" altLang="en-US" sz="1400" dirty="0">
                <a:latin typeface="微软雅黑" panose="020B0503020204020204" pitchFamily="34" charset="-122"/>
                <a:ea typeface="微软雅黑" panose="020B0503020204020204" pitchFamily="34" charset="-122"/>
              </a:rPr>
              <a:t>股上市公司数量变化</a:t>
            </a:r>
            <a:r>
              <a:rPr lang="en-US" altLang="zh-CN" sz="1400" dirty="0">
                <a:latin typeface="微软雅黑" panose="020B0503020204020204" pitchFamily="34" charset="-122"/>
                <a:ea typeface="微软雅黑" panose="020B0503020204020204" pitchFamily="34" charset="-122"/>
              </a:rPr>
              <a:t>") </a:t>
            </a:r>
            <a:r>
              <a:rPr lang="de-DE" altLang="zh-CN" sz="1400" dirty="0">
                <a:latin typeface="微软雅黑" panose="020B0503020204020204" pitchFamily="34" charset="-122"/>
                <a:ea typeface="微软雅黑" panose="020B0503020204020204" pitchFamily="34" charset="-122"/>
              </a:rPr>
              <a:t>xlabel(1990(5)2023) ylabel(0(1000)6000) </a:t>
            </a:r>
          </a:p>
          <a:p>
            <a:r>
              <a:rPr lang="de-DE" altLang="zh-CN" sz="1400" dirty="0">
                <a:latin typeface="微软雅黑" panose="020B0503020204020204" pitchFamily="34" charset="-122"/>
                <a:ea typeface="微软雅黑" panose="020B0503020204020204" pitchFamily="34" charset="-122"/>
              </a:rPr>
              <a:t>  restore</a:t>
            </a:r>
          </a:p>
        </p:txBody>
      </p:sp>
      <p:pic>
        <p:nvPicPr>
          <p:cNvPr id="4" name="图片 3">
            <a:extLst>
              <a:ext uri="{FF2B5EF4-FFF2-40B4-BE49-F238E27FC236}">
                <a16:creationId xmlns:a16="http://schemas.microsoft.com/office/drawing/2014/main" id="{2FD3F737-CA1D-4126-87BF-FE04AE02190E}"/>
              </a:ext>
            </a:extLst>
          </p:cNvPr>
          <p:cNvPicPr>
            <a:picLocks noChangeAspect="1"/>
          </p:cNvPicPr>
          <p:nvPr/>
        </p:nvPicPr>
        <p:blipFill>
          <a:blip r:embed="rId2"/>
          <a:stretch>
            <a:fillRect/>
          </a:stretch>
        </p:blipFill>
        <p:spPr>
          <a:xfrm>
            <a:off x="3496925" y="2875216"/>
            <a:ext cx="5017008" cy="3663696"/>
          </a:xfrm>
          <a:prstGeom prst="rect">
            <a:avLst/>
          </a:prstGeom>
        </p:spPr>
      </p:pic>
    </p:spTree>
    <p:extLst>
      <p:ext uri="{BB962C8B-B14F-4D97-AF65-F5344CB8AC3E}">
        <p14:creationId xmlns:p14="http://schemas.microsoft.com/office/powerpoint/2010/main" val="3446415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D57A3-8C0C-4964-AF22-3881FA7FC7EF}"/>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股上市公司数量变化 </a:t>
            </a:r>
            <a:r>
              <a:rPr lang="en-US" altLang="zh-CN" sz="3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主板</a:t>
            </a:r>
          </a:p>
        </p:txBody>
      </p:sp>
      <p:sp>
        <p:nvSpPr>
          <p:cNvPr id="3" name="TextBox 9">
            <a:extLst>
              <a:ext uri="{FF2B5EF4-FFF2-40B4-BE49-F238E27FC236}">
                <a16:creationId xmlns:a16="http://schemas.microsoft.com/office/drawing/2014/main" id="{851B3D85-2400-45B8-8E4D-69D9F0E568A7}"/>
              </a:ext>
            </a:extLst>
          </p:cNvPr>
          <p:cNvSpPr txBox="1"/>
          <p:nvPr/>
        </p:nvSpPr>
        <p:spPr>
          <a:xfrm>
            <a:off x="811341" y="1090775"/>
            <a:ext cx="10650986" cy="1600438"/>
          </a:xfrm>
          <a:prstGeom prst="rect">
            <a:avLst/>
          </a:prstGeom>
          <a:noFill/>
        </p:spPr>
        <p:txBody>
          <a:bodyPr wrap="square" rtlCol="0">
            <a:spAutoFit/>
          </a:bodyPr>
          <a:lstStyle/>
          <a:p>
            <a:r>
              <a:rPr lang="de-DE" altLang="zh-CN" sz="1400" dirty="0">
                <a:latin typeface="微软雅黑" panose="020B0503020204020204" pitchFamily="34" charset="-122"/>
                <a:ea typeface="微软雅黑" panose="020B0503020204020204" pitchFamily="34" charset="-122"/>
              </a:rPr>
              <a:t>  preserve</a:t>
            </a:r>
          </a:p>
          <a:p>
            <a:r>
              <a:rPr lang="de-DE" altLang="zh-CN" sz="1400" dirty="0">
                <a:latin typeface="微软雅黑" panose="020B0503020204020204" pitchFamily="34" charset="-122"/>
                <a:ea typeface="微软雅黑" panose="020B0503020204020204" pitchFamily="34" charset="-122"/>
              </a:rPr>
              <a:t>  egen FirmNumber = count(Year), by(Year)</a:t>
            </a:r>
          </a:p>
          <a:p>
            <a:r>
              <a:rPr lang="de-DE" altLang="zh-CN" sz="1400" dirty="0">
                <a:latin typeface="微软雅黑" panose="020B0503020204020204" pitchFamily="34" charset="-122"/>
                <a:ea typeface="微软雅黑" panose="020B0503020204020204" pitchFamily="34" charset="-122"/>
              </a:rPr>
              <a:t>  keep FirmNumber Year</a:t>
            </a:r>
          </a:p>
          <a:p>
            <a:r>
              <a:rPr lang="de-DE" altLang="zh-CN" sz="1400" dirty="0">
                <a:latin typeface="微软雅黑" panose="020B0503020204020204" pitchFamily="34" charset="-122"/>
                <a:ea typeface="微软雅黑" panose="020B0503020204020204" pitchFamily="34" charset="-122"/>
              </a:rPr>
              <a:t>  duplicates drop FirmNumber Year,force</a:t>
            </a:r>
          </a:p>
          <a:p>
            <a:r>
              <a:rPr lang="de-DE" altLang="zh-CN" sz="1400" dirty="0">
                <a:latin typeface="微软雅黑" panose="020B0503020204020204" pitchFamily="34" charset="-122"/>
                <a:ea typeface="微软雅黑" panose="020B0503020204020204" pitchFamily="34" charset="-122"/>
              </a:rPr>
              <a:t>  </a:t>
            </a:r>
          </a:p>
          <a:p>
            <a:r>
              <a:rPr lang="de-DE" altLang="zh-CN" sz="1400" dirty="0">
                <a:latin typeface="微软雅黑" panose="020B0503020204020204" pitchFamily="34" charset="-122"/>
                <a:ea typeface="微软雅黑" panose="020B0503020204020204" pitchFamily="34" charset="-122"/>
              </a:rPr>
              <a:t>  graph twoway connected FirmNumber Year, title("A</a:t>
            </a:r>
            <a:r>
              <a:rPr lang="zh-CN" altLang="en-US" sz="1400" dirty="0">
                <a:latin typeface="微软雅黑" panose="020B0503020204020204" pitchFamily="34" charset="-122"/>
                <a:ea typeface="微软雅黑" panose="020B0503020204020204" pitchFamily="34" charset="-122"/>
              </a:rPr>
              <a:t>股上市公司数量变化</a:t>
            </a:r>
            <a:r>
              <a:rPr lang="en-US" altLang="zh-CN" sz="1400" dirty="0">
                <a:latin typeface="微软雅黑" panose="020B0503020204020204" pitchFamily="34" charset="-122"/>
                <a:ea typeface="微软雅黑" panose="020B0503020204020204" pitchFamily="34" charset="-122"/>
              </a:rPr>
              <a:t>") </a:t>
            </a:r>
            <a:r>
              <a:rPr lang="de-DE" altLang="zh-CN" sz="1400" dirty="0">
                <a:latin typeface="微软雅黑" panose="020B0503020204020204" pitchFamily="34" charset="-122"/>
                <a:ea typeface="微软雅黑" panose="020B0503020204020204" pitchFamily="34" charset="-122"/>
              </a:rPr>
              <a:t>xlabel(1990(5)2023) ylabel(0(1000)6000) </a:t>
            </a:r>
          </a:p>
          <a:p>
            <a:r>
              <a:rPr lang="de-DE" altLang="zh-CN" sz="1400" dirty="0">
                <a:latin typeface="微软雅黑" panose="020B0503020204020204" pitchFamily="34" charset="-122"/>
                <a:ea typeface="微软雅黑" panose="020B0503020204020204" pitchFamily="34" charset="-122"/>
              </a:rPr>
              <a:t>  restore</a:t>
            </a:r>
          </a:p>
        </p:txBody>
      </p:sp>
      <p:pic>
        <p:nvPicPr>
          <p:cNvPr id="4" name="图片 3">
            <a:extLst>
              <a:ext uri="{FF2B5EF4-FFF2-40B4-BE49-F238E27FC236}">
                <a16:creationId xmlns:a16="http://schemas.microsoft.com/office/drawing/2014/main" id="{6B92A920-FA93-490A-8C97-2E051AE3DCCE}"/>
              </a:ext>
            </a:extLst>
          </p:cNvPr>
          <p:cNvPicPr>
            <a:picLocks noChangeAspect="1"/>
          </p:cNvPicPr>
          <p:nvPr/>
        </p:nvPicPr>
        <p:blipFill>
          <a:blip r:embed="rId2"/>
          <a:stretch>
            <a:fillRect/>
          </a:stretch>
        </p:blipFill>
        <p:spPr>
          <a:xfrm>
            <a:off x="3402769" y="2692654"/>
            <a:ext cx="5017008" cy="3663696"/>
          </a:xfrm>
          <a:prstGeom prst="rect">
            <a:avLst/>
          </a:prstGeom>
        </p:spPr>
      </p:pic>
    </p:spTree>
    <p:extLst>
      <p:ext uri="{BB962C8B-B14F-4D97-AF65-F5344CB8AC3E}">
        <p14:creationId xmlns:p14="http://schemas.microsoft.com/office/powerpoint/2010/main" val="18762653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1904</Words>
  <Application>Microsoft Office PowerPoint</Application>
  <PresentationFormat>宽屏</PresentationFormat>
  <Paragraphs>298</Paragraphs>
  <Slides>30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30</vt:i4>
      </vt:variant>
    </vt:vector>
  </HeadingPairs>
  <TitlesOfParts>
    <vt:vector size="43" baseType="lpstr">
      <vt:lpstr>Adobe Devanagari</vt:lpstr>
      <vt:lpstr>等线</vt:lpstr>
      <vt:lpstr>等线 Light</vt:lpstr>
      <vt:lpstr>华文行楷</vt:lpstr>
      <vt:lpstr>楷体</vt:lpstr>
      <vt:lpstr>隶书</vt:lpstr>
      <vt:lpstr>宋体</vt:lpstr>
      <vt:lpstr>微软雅黑</vt:lpstr>
      <vt:lpstr>Arial</vt:lpstr>
      <vt:lpstr>Centaur</vt:lpstr>
      <vt:lpstr>Times New Roman</vt:lpstr>
      <vt:lpstr>Wingdings</vt:lpstr>
      <vt:lpstr>Office 主题​​</vt:lpstr>
      <vt:lpstr>PowerPoint 演示文稿</vt:lpstr>
      <vt:lpstr>本课目标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9. 总结与课后练习</vt:lpstr>
      <vt:lpstr>PowerPoint 演示文稿</vt:lpstr>
    </vt:vector>
  </TitlesOfParts>
  <Company>P R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User</dc:creator>
  <cp:lastModifiedBy>Yuchao Jin</cp:lastModifiedBy>
  <cp:revision>71</cp:revision>
  <dcterms:created xsi:type="dcterms:W3CDTF">2023-09-19T16:24:26Z</dcterms:created>
  <dcterms:modified xsi:type="dcterms:W3CDTF">2025-09-27T16:12:03Z</dcterms:modified>
</cp:coreProperties>
</file>