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9" r:id="rId2"/>
    <p:sldId id="296" r:id="rId3"/>
    <p:sldId id="318" r:id="rId4"/>
    <p:sldId id="336" r:id="rId5"/>
    <p:sldId id="335" r:id="rId6"/>
    <p:sldId id="331" r:id="rId7"/>
    <p:sldId id="332" r:id="rId8"/>
    <p:sldId id="321" r:id="rId9"/>
    <p:sldId id="324" r:id="rId10"/>
    <p:sldId id="333" r:id="rId11"/>
    <p:sldId id="334" r:id="rId12"/>
    <p:sldId id="319" r:id="rId13"/>
    <p:sldId id="323" r:id="rId14"/>
    <p:sldId id="317" r:id="rId15"/>
    <p:sldId id="326" r:id="rId16"/>
    <p:sldId id="325" r:id="rId17"/>
    <p:sldId id="320" r:id="rId18"/>
    <p:sldId id="327" r:id="rId19"/>
    <p:sldId id="329" r:id="rId20"/>
    <p:sldId id="330" r:id="rId21"/>
    <p:sldId id="337" r:id="rId22"/>
    <p:sldId id="29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A6363A"/>
    <a:srgbClr val="990000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8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0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77565-4B8A-4B74-A96E-E18DA8C39488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F5307-FEE5-4E24-ADD0-A2FC704A2E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5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DCCF-E9F9-4F40-B9E3-539DD6AF1E4A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A7DB-EB16-468C-96CF-04900AC9F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7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8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0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0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9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2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0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6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15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3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1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9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4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07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09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" y="2096587"/>
            <a:ext cx="12215444" cy="3027970"/>
          </a:xfrm>
          <a:prstGeom prst="rect">
            <a:avLst/>
          </a:prstGeom>
          <a:solidFill>
            <a:srgbClr val="A6363A"/>
          </a:solidFill>
          <a:ln w="12700" cap="flat" cmpd="sng" algn="ctr">
            <a:solidFill>
              <a:srgbClr val="A636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1" name="文本框 10"/>
          <p:cNvSpPr txBox="1"/>
          <p:nvPr userDrawn="1"/>
        </p:nvSpPr>
        <p:spPr>
          <a:xfrm>
            <a:off x="5108713" y="532602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1" b="31268"/>
          <a:stretch>
            <a:fillRect/>
          </a:stretch>
        </p:blipFill>
        <p:spPr>
          <a:xfrm>
            <a:off x="8917725" y="159243"/>
            <a:ext cx="3669642" cy="8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10600" y="6364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057" y="-1"/>
            <a:ext cx="11033759" cy="9800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816" y="1210194"/>
            <a:ext cx="11045999" cy="500008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Rectangle 5"/>
          <p:cNvSpPr/>
          <p:nvPr userDrawn="1"/>
        </p:nvSpPr>
        <p:spPr>
          <a:xfrm>
            <a:off x="0" y="6486190"/>
            <a:ext cx="12192000" cy="379976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5"/>
          <p:cNvSpPr/>
          <p:nvPr userDrawn="1"/>
        </p:nvSpPr>
        <p:spPr>
          <a:xfrm flipV="1">
            <a:off x="-2" y="6440470"/>
            <a:ext cx="12192002" cy="45719"/>
          </a:xfrm>
          <a:prstGeom prst="rect">
            <a:avLst/>
          </a:prstGeom>
          <a:solidFill>
            <a:srgbClr val="CC3300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401051" y="0"/>
            <a:ext cx="96254" cy="980001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649707" y="849111"/>
            <a:ext cx="10711446" cy="0"/>
          </a:xfrm>
          <a:prstGeom prst="line">
            <a:avLst/>
          </a:prstGeom>
          <a:ln w="28575">
            <a:solidFill>
              <a:srgbClr val="A63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55035" y="6486189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77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10600" y="6364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0" y="6486190"/>
            <a:ext cx="12192000" cy="379976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5"/>
          <p:cNvSpPr/>
          <p:nvPr userDrawn="1"/>
        </p:nvSpPr>
        <p:spPr>
          <a:xfrm flipV="1">
            <a:off x="-2" y="6440470"/>
            <a:ext cx="12192002" cy="45719"/>
          </a:xfrm>
          <a:prstGeom prst="rect">
            <a:avLst/>
          </a:prstGeom>
          <a:solidFill>
            <a:srgbClr val="CC3300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401051" y="0"/>
            <a:ext cx="96254" cy="980001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649707" y="849111"/>
            <a:ext cx="10711446" cy="0"/>
          </a:xfrm>
          <a:prstGeom prst="line">
            <a:avLst/>
          </a:prstGeom>
          <a:ln w="28575">
            <a:solidFill>
              <a:srgbClr val="A63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55035" y="6486189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87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3" b="33473"/>
          <a:stretch>
            <a:fillRect/>
          </a:stretch>
        </p:blipFill>
        <p:spPr bwMode="auto">
          <a:xfrm>
            <a:off x="0" y="1523661"/>
            <a:ext cx="12215443" cy="30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4704" y="1523663"/>
            <a:ext cx="12215444" cy="3027970"/>
          </a:xfrm>
          <a:prstGeom prst="rect">
            <a:avLst/>
          </a:prstGeom>
          <a:solidFill>
            <a:srgbClr val="961318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3" name="Rectangle 9"/>
          <p:cNvSpPr/>
          <p:nvPr userDrawn="1"/>
        </p:nvSpPr>
        <p:spPr>
          <a:xfrm>
            <a:off x="-17582" y="2438208"/>
            <a:ext cx="1221544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  谢谢！</a:t>
            </a:r>
          </a:p>
        </p:txBody>
      </p:sp>
      <p:sp>
        <p:nvSpPr>
          <p:cNvPr id="15" name="文本框 14"/>
          <p:cNvSpPr txBox="1"/>
          <p:nvPr userDrawn="1">
            <p:custDataLst>
              <p:tags r:id="rId1"/>
            </p:custDataLst>
          </p:nvPr>
        </p:nvSpPr>
        <p:spPr>
          <a:xfrm>
            <a:off x="5059183" y="534507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</p:spTree>
    <p:extLst>
      <p:ext uri="{BB962C8B-B14F-4D97-AF65-F5344CB8AC3E}">
        <p14:creationId xmlns:p14="http://schemas.microsoft.com/office/powerpoint/2010/main" val="314451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64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8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42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63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93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12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77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7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CAA5-AFE0-419C-A976-F5F96F934A53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82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50" r:id="rId12"/>
    <p:sldLayoutId id="2147483662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894332" y="1039661"/>
            <a:ext cx="8403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《</a:t>
            </a:r>
            <a:r>
              <a:rPr lang="en-US" altLang="zh-CN" sz="3600" dirty="0" err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SAS&amp;Stata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在会计与金融研究中的运用</a:t>
            </a: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endParaRPr lang="en-US" altLang="zh-CN" sz="3600" baseline="30000" dirty="0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9976" y="3256450"/>
            <a:ext cx="7731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L2.2 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假说提出与样本删选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05E5F9-8D77-485A-B106-D484173399D4}"/>
              </a:ext>
            </a:extLst>
          </p:cNvPr>
          <p:cNvSpPr/>
          <p:nvPr/>
        </p:nvSpPr>
        <p:spPr>
          <a:xfrm>
            <a:off x="2935104" y="2295886"/>
            <a:ext cx="6035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专题二 实证研究过程介绍与计量实现</a:t>
            </a:r>
          </a:p>
        </p:txBody>
      </p:sp>
    </p:spTree>
    <p:extLst>
      <p:ext uri="{BB962C8B-B14F-4D97-AF65-F5344CB8AC3E}">
        <p14:creationId xmlns:p14="http://schemas.microsoft.com/office/powerpoint/2010/main" val="26832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补充：认识</a:t>
            </a:r>
            <a:r>
              <a:rPr lang="en-US" altLang="zh-CN" dirty="0"/>
              <a:t>Stata</a:t>
            </a:r>
            <a:r>
              <a:rPr lang="zh-CN" altLang="en-US" dirty="0"/>
              <a:t>命令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sysdir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查看各系统文件位置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2" indent="0"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2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STATA:   D:\[02]Software\Stata17\</a:t>
            </a:r>
          </a:p>
          <a:p>
            <a:pPr marL="685800" lvl="2" indent="0"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BASE:    D:\[02]Software\Stata17\ado\base\</a:t>
            </a:r>
          </a:p>
          <a:p>
            <a:pPr marL="685800" lvl="2" indent="0"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SITE:      D:\[02]Software\Stata17\ado\site\</a:t>
            </a:r>
          </a:p>
          <a:p>
            <a:pPr marL="685800" lvl="2" indent="0"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PLUS:    D:\[02]Software\Stata17\ado\plus\</a:t>
            </a:r>
          </a:p>
          <a:p>
            <a:pPr marL="685800" lvl="2" indent="0"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PERSONAL:  D:\[02]Software\Stata17\ado\personal\</a:t>
            </a:r>
          </a:p>
          <a:p>
            <a:pPr marL="685800" lvl="2" indent="0"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OLDPLACE:  c:\ado\</a:t>
            </a:r>
          </a:p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535" y="3750002"/>
            <a:ext cx="3690000" cy="25225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535" y="1058825"/>
            <a:ext cx="3690000" cy="24526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0524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补充：</a:t>
            </a:r>
            <a:r>
              <a:rPr lang="en-US" altLang="zh-CN" dirty="0"/>
              <a:t>Stata</a:t>
            </a:r>
            <a:r>
              <a:rPr lang="zh-CN" altLang="en-US" dirty="0"/>
              <a:t>下载命令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help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     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（查看命令的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文件，如果不存在该命令，则网络搜索该命令）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err="1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findit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+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       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（直接搜索命令）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err="1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ssc</a:t>
            </a:r>
            <a:r>
              <a:rPr lang="en-US" altLang="zh-CN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install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 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（直接安装命令）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0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58146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(4)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描述性统计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3560" y="971835"/>
            <a:ext cx="105187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18847" y="3661569"/>
            <a:ext cx="9495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样本期间</a:t>
            </a:r>
            <a:r>
              <a:rPr lang="en-US" altLang="zh-CN" b="1" dirty="0">
                <a:solidFill>
                  <a:srgbClr val="0000FF"/>
                </a:solidFill>
              </a:rPr>
              <a:t>2003-2023</a:t>
            </a:r>
            <a:r>
              <a:rPr lang="zh-CN" altLang="en-US" dirty="0"/>
              <a:t>年，所有中国</a:t>
            </a:r>
            <a:r>
              <a:rPr lang="en-US" altLang="zh-CN" dirty="0"/>
              <a:t>A</a:t>
            </a:r>
            <a:r>
              <a:rPr lang="zh-CN" altLang="en-US" dirty="0"/>
              <a:t>股上市公司。样本数量为</a:t>
            </a:r>
            <a:r>
              <a:rPr lang="en-US" altLang="zh-CN" b="1" dirty="0">
                <a:solidFill>
                  <a:srgbClr val="0000FF"/>
                </a:solidFill>
              </a:rPr>
              <a:t>52816</a:t>
            </a:r>
            <a:r>
              <a:rPr lang="zh-CN" altLang="en-US" dirty="0"/>
              <a:t>个“公司</a:t>
            </a:r>
            <a:r>
              <a:rPr lang="en-US" altLang="zh-CN" dirty="0"/>
              <a:t>-</a:t>
            </a:r>
            <a:r>
              <a:rPr lang="zh-CN" altLang="en-US" dirty="0"/>
              <a:t>年度”观测。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对连续变量进行</a:t>
            </a:r>
            <a:r>
              <a:rPr lang="en-US" altLang="zh-CN" dirty="0"/>
              <a:t>1%</a:t>
            </a:r>
            <a:r>
              <a:rPr lang="zh-CN" altLang="en-US" dirty="0"/>
              <a:t>和</a:t>
            </a:r>
            <a:r>
              <a:rPr lang="en-US" altLang="zh-CN" dirty="0"/>
              <a:t>99%</a:t>
            </a:r>
            <a:r>
              <a:rPr lang="zh-CN" altLang="en-US" dirty="0"/>
              <a:t>的</a:t>
            </a:r>
            <a:r>
              <a:rPr lang="en-US" altLang="zh-CN" dirty="0" err="1"/>
              <a:t>winsorize</a:t>
            </a:r>
            <a:r>
              <a:rPr lang="zh-CN" altLang="en-US" dirty="0"/>
              <a:t>处理。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TobinQ</a:t>
            </a:r>
            <a:r>
              <a:rPr lang="zh-CN" altLang="en-US" dirty="0"/>
              <a:t>值平均为</a:t>
            </a:r>
            <a:r>
              <a:rPr lang="en-US" altLang="zh-CN" dirty="0">
                <a:solidFill>
                  <a:srgbClr val="0000FF"/>
                </a:solidFill>
              </a:rPr>
              <a:t>2.36</a:t>
            </a:r>
            <a:r>
              <a:rPr lang="zh-CN" altLang="en-US" dirty="0"/>
              <a:t>，平均而言，公司资产的市场价值是账面价值的</a:t>
            </a:r>
            <a:r>
              <a:rPr lang="en-US" altLang="zh-CN" dirty="0"/>
              <a:t>2.36</a:t>
            </a:r>
            <a:r>
              <a:rPr lang="zh-CN" altLang="en-US" dirty="0"/>
              <a:t>倍。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中国市场，上市公司平均</a:t>
            </a:r>
            <a:r>
              <a:rPr lang="en-US" altLang="zh-CN" dirty="0"/>
              <a:t>ROA</a:t>
            </a:r>
            <a:r>
              <a:rPr lang="zh-CN" altLang="en-US" dirty="0"/>
              <a:t>为</a:t>
            </a:r>
            <a:r>
              <a:rPr lang="en-US" altLang="zh-CN" dirty="0">
                <a:solidFill>
                  <a:srgbClr val="0000FF"/>
                </a:solidFill>
              </a:rPr>
              <a:t>4%</a:t>
            </a:r>
            <a:r>
              <a:rPr lang="zh-CN" altLang="en-US" dirty="0"/>
              <a:t>，</a:t>
            </a:r>
            <a:r>
              <a:rPr lang="en-US" altLang="zh-CN" dirty="0"/>
              <a:t>ROE</a:t>
            </a:r>
            <a:r>
              <a:rPr lang="zh-CN" altLang="en-US" dirty="0"/>
              <a:t>为</a:t>
            </a:r>
            <a:r>
              <a:rPr lang="en-US" altLang="zh-CN" dirty="0">
                <a:solidFill>
                  <a:srgbClr val="0000FF"/>
                </a:solidFill>
              </a:rPr>
              <a:t>6%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24" y="1719265"/>
            <a:ext cx="9221493" cy="162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0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7885423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对变量进行统计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9707" y="1375323"/>
            <a:ext cx="1071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0000FF"/>
                </a:solidFill>
                <a:latin typeface="Adobe Devanagari"/>
              </a:rPr>
              <a:t>tabstat</a:t>
            </a:r>
            <a:r>
              <a:rPr lang="en-US" altLang="zh-CN" dirty="0">
                <a:solidFill>
                  <a:srgbClr val="0000FF"/>
                </a:solidFill>
                <a:latin typeface="Adobe Devanagari"/>
              </a:rPr>
              <a:t> </a:t>
            </a:r>
            <a:r>
              <a:rPr lang="zh-CN" altLang="en-US" i="1" dirty="0">
                <a:latin typeface="Adobe Devanagari"/>
              </a:rPr>
              <a:t>被统计的变量</a:t>
            </a:r>
            <a:r>
              <a:rPr lang="en-US" altLang="zh-CN" dirty="0">
                <a:latin typeface="Adobe Devanagari"/>
              </a:rPr>
              <a:t>, s(</a:t>
            </a:r>
            <a:r>
              <a:rPr lang="zh-CN" altLang="en-US" i="1" dirty="0">
                <a:latin typeface="Adobe Devanagari"/>
              </a:rPr>
              <a:t>需要的统计指标</a:t>
            </a:r>
            <a:r>
              <a:rPr lang="en-US" altLang="zh-CN" dirty="0">
                <a:latin typeface="Adobe Devanagari"/>
              </a:rPr>
              <a:t>) f(%10.4f) c(s)</a:t>
            </a:r>
            <a:endParaRPr lang="en-US" altLang="zh-CN" dirty="0">
              <a:solidFill>
                <a:srgbClr val="0000FF"/>
              </a:solidFill>
              <a:latin typeface="Adobe Devanagari"/>
            </a:endParaRPr>
          </a:p>
          <a:p>
            <a:endParaRPr lang="en-US" altLang="zh-CN" dirty="0">
              <a:solidFill>
                <a:srgbClr val="0000FF"/>
              </a:solidFill>
              <a:latin typeface="Adobe Devanagari"/>
            </a:endParaRPr>
          </a:p>
          <a:p>
            <a:endParaRPr lang="en-US" altLang="zh-CN" dirty="0">
              <a:solidFill>
                <a:srgbClr val="0000FF"/>
              </a:solidFill>
              <a:latin typeface="Adobe Devanagari"/>
            </a:endParaRPr>
          </a:p>
          <a:p>
            <a:r>
              <a:rPr lang="en-US" altLang="zh-CN" b="1" dirty="0" err="1">
                <a:solidFill>
                  <a:srgbClr val="0000FF"/>
                </a:solidFill>
                <a:latin typeface="Adobe Devanagari"/>
              </a:rPr>
              <a:t>tabstat</a:t>
            </a:r>
            <a:r>
              <a:rPr lang="en-US" altLang="zh-CN" dirty="0">
                <a:latin typeface="Adobe Devanagari"/>
              </a:rPr>
              <a:t> ROA, s(mean) f(%10.4f) c(s)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31999" y="3020618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728">
                  <a:extLst>
                    <a:ext uri="{9D8B030D-6E8A-4147-A177-3AD203B41FA5}">
                      <a16:colId xmlns:a16="http://schemas.microsoft.com/office/drawing/2014/main" val="1482843495"/>
                    </a:ext>
                  </a:extLst>
                </a:gridCol>
                <a:gridCol w="6419272">
                  <a:extLst>
                    <a:ext uri="{9D8B030D-6E8A-4147-A177-3AD203B41FA5}">
                      <a16:colId xmlns:a16="http://schemas.microsoft.com/office/drawing/2014/main" val="84498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统计量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定义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99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Adobe Devanagari"/>
                          <a:ea typeface="+mn-ea"/>
                          <a:cs typeface="+mn-cs"/>
                        </a:rPr>
                        <a:t>n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dobe Devanaga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数据中该变量</a:t>
                      </a:r>
                      <a:r>
                        <a:rPr lang="en-US" altLang="zh-CN" dirty="0"/>
                        <a:t>(</a:t>
                      </a:r>
                      <a:r>
                        <a:rPr lang="zh-CN" altLang="en-US" dirty="0"/>
                        <a:t>非缺失的</a:t>
                      </a:r>
                      <a:r>
                        <a:rPr lang="en-US" altLang="zh-CN" dirty="0"/>
                        <a:t>)</a:t>
                      </a:r>
                      <a:r>
                        <a:rPr lang="zh-CN" altLang="en-US" dirty="0"/>
                        <a:t>观测个数。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2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Adobe Devanagari"/>
                          <a:ea typeface="+mn-ea"/>
                          <a:cs typeface="+mn-cs"/>
                        </a:rPr>
                        <a:t>mean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dobe Devanaga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平均数。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Adobe Devanagari"/>
                          <a:ea typeface="+mn-ea"/>
                          <a:cs typeface="+mn-cs"/>
                        </a:rPr>
                        <a:t>sd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dobe Devanaga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标准差。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Adobe Devanagari"/>
                          <a:ea typeface="+mn-ea"/>
                          <a:cs typeface="+mn-cs"/>
                        </a:rPr>
                        <a:t>min, max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dobe Devanaga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最小值，最大值。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Adobe Devanagari"/>
                          <a:ea typeface="+mn-ea"/>
                          <a:cs typeface="+mn-cs"/>
                        </a:rPr>
                        <a:t>p+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Adobe Devanagari"/>
                          <a:ea typeface="+mn-ea"/>
                          <a:cs typeface="+mn-cs"/>
                        </a:rPr>
                        <a:t>数字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生成对应的分位数。其中</a:t>
                      </a:r>
                      <a:r>
                        <a:rPr lang="en-US" altLang="zh-CN" dirty="0"/>
                        <a:t>p50</a:t>
                      </a:r>
                      <a:r>
                        <a:rPr lang="zh-CN" altLang="en-US" dirty="0"/>
                        <a:t>即中位数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98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33274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描述性统计</a:t>
            </a:r>
            <a:r>
              <a:rPr lang="zh-CN" altLang="en-US" sz="3200" b="1" dirty="0">
                <a:latin typeface="Adobe Devanagari"/>
              </a:rPr>
              <a:t>表</a:t>
            </a:r>
            <a:endParaRPr lang="en-US" sz="3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3560" y="971835"/>
            <a:ext cx="105187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7183" y="1967878"/>
            <a:ext cx="10856494" cy="88534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00FF"/>
                </a:solidFill>
                <a:latin typeface="Centaur" panose="02030504050205020304" pitchFamily="18" charset="0"/>
              </a:rPr>
              <a:t>tabstat</a:t>
            </a:r>
            <a:r>
              <a:rPr lang="en-US" altLang="zh-CN" sz="2800" b="1" dirty="0">
                <a:latin typeface="Centaur" panose="02030504050205020304" pitchFamily="18" charset="0"/>
              </a:rPr>
              <a:t> X1 X2 X3, s(n mean </a:t>
            </a:r>
            <a:r>
              <a:rPr lang="en-US" altLang="zh-CN" sz="2800" b="1" dirty="0" err="1">
                <a:latin typeface="Centaur" panose="02030504050205020304" pitchFamily="18" charset="0"/>
              </a:rPr>
              <a:t>sd</a:t>
            </a:r>
            <a:r>
              <a:rPr lang="en-US" altLang="zh-CN" sz="2800" b="1" dirty="0">
                <a:latin typeface="Centaur" panose="02030504050205020304" pitchFamily="18" charset="0"/>
              </a:rPr>
              <a:t> min p10 p25 p50 p75 p90 max) </a:t>
            </a:r>
            <a:r>
              <a:rPr lang="en-US" altLang="zh-CN" sz="2800" b="1" dirty="0">
                <a:solidFill>
                  <a:srgbClr val="FF0000"/>
                </a:solidFill>
                <a:latin typeface="Centaur" panose="02030504050205020304" pitchFamily="18" charset="0"/>
              </a:rPr>
              <a:t>f(%10.2f) </a:t>
            </a:r>
            <a:r>
              <a:rPr lang="en-US" altLang="zh-CN" sz="2800" b="1" dirty="0">
                <a:latin typeface="Centaur" panose="02030504050205020304" pitchFamily="18" charset="0"/>
              </a:rPr>
              <a:t>c(s)    </a:t>
            </a:r>
            <a:endParaRPr lang="en-US" altLang="zh-CN" b="1" dirty="0">
              <a:latin typeface="Centaur" panose="02030504050205020304" pitchFamily="18" charset="0"/>
            </a:endParaRPr>
          </a:p>
          <a:p>
            <a:r>
              <a:rPr lang="en-US" altLang="zh-CN" dirty="0">
                <a:latin typeface="Adobe Devanagari"/>
              </a:rPr>
              <a:t> </a:t>
            </a:r>
            <a:endParaRPr lang="zh-CN" altLang="en-US" dirty="0">
              <a:latin typeface="Adobe Devanagari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9707" y="1027172"/>
            <a:ext cx="10856494" cy="88534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00FF"/>
                </a:solidFill>
                <a:latin typeface="Centaur" panose="02030504050205020304" pitchFamily="18" charset="0"/>
              </a:rPr>
              <a:t>tabstat</a:t>
            </a:r>
            <a:r>
              <a:rPr lang="en-US" altLang="zh-CN" sz="2800" b="1" dirty="0">
                <a:solidFill>
                  <a:srgbClr val="0000FF"/>
                </a:solidFill>
                <a:latin typeface="Centaur" panose="02030504050205020304" pitchFamily="18" charset="0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Centaur" panose="02030504050205020304" pitchFamily="18" charset="0"/>
              </a:rPr>
              <a:t>变量</a:t>
            </a:r>
            <a:r>
              <a:rPr lang="en-US" altLang="zh-CN" sz="2800" b="1" dirty="0">
                <a:latin typeface="Centaur" panose="02030504050205020304" pitchFamily="18" charset="0"/>
              </a:rPr>
              <a:t>, s(</a:t>
            </a:r>
            <a:r>
              <a:rPr lang="zh-CN" altLang="en-US" sz="2800" b="1" dirty="0">
                <a:latin typeface="Centaur" panose="02030504050205020304" pitchFamily="18" charset="0"/>
              </a:rPr>
              <a:t>统计量</a:t>
            </a:r>
            <a:r>
              <a:rPr lang="en-US" altLang="zh-CN" sz="2800" b="1" dirty="0">
                <a:latin typeface="Centaur" panose="02030504050205020304" pitchFamily="18" charset="0"/>
              </a:rPr>
              <a:t>)</a:t>
            </a:r>
            <a:endParaRPr lang="en-US" altLang="zh-CN" b="1" dirty="0">
              <a:latin typeface="Centaur" panose="02030504050205020304" pitchFamily="18" charset="0"/>
            </a:endParaRPr>
          </a:p>
          <a:p>
            <a:r>
              <a:rPr lang="en-US" altLang="zh-CN" dirty="0">
                <a:latin typeface="Adobe Devanagari"/>
              </a:rPr>
              <a:t> </a:t>
            </a:r>
            <a:endParaRPr lang="zh-CN" altLang="en-US" dirty="0">
              <a:latin typeface="Adobe Devanagari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888022" y="3297115"/>
            <a:ext cx="2039816" cy="1420078"/>
          </a:xfrm>
          <a:prstGeom prst="wedgeRoundRectCallout">
            <a:avLst>
              <a:gd name="adj1" fmla="val 20869"/>
              <a:gd name="adj2" fmla="val -98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变量，回归分析所用到的因变量自变量和控制变量。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8610600" y="3191233"/>
            <a:ext cx="2039816" cy="1420078"/>
          </a:xfrm>
          <a:prstGeom prst="wedgeRoundRectCallout">
            <a:avLst>
              <a:gd name="adj1" fmla="val 20869"/>
              <a:gd name="adj2" fmla="val -98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位小数。保留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位小数的写法：</a:t>
            </a:r>
            <a:r>
              <a:rPr lang="en-US" altLang="zh-CN" b="1">
                <a:solidFill>
                  <a:schemeClr val="tx1"/>
                </a:solidFill>
                <a:latin typeface="Centaur" panose="02030504050205020304" pitchFamily="18" charset="0"/>
              </a:rPr>
              <a:t>f(%10.4f) 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9269427" y="221303"/>
            <a:ext cx="2039816" cy="1420078"/>
          </a:xfrm>
          <a:prstGeom prst="wedgeRoundRectCallout">
            <a:avLst>
              <a:gd name="adj1" fmla="val 28197"/>
              <a:gd name="adj2" fmla="val 7086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专置。每一行是一个变量的所有统计量。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4550888" y="3222687"/>
            <a:ext cx="2039816" cy="1420078"/>
          </a:xfrm>
          <a:prstGeom prst="wedgeRoundRectCallout">
            <a:avLst>
              <a:gd name="adj1" fmla="val 17421"/>
              <a:gd name="adj2" fmla="val -7648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常见的描述性统计量</a:t>
            </a:r>
          </a:p>
        </p:txBody>
      </p:sp>
    </p:spTree>
    <p:extLst>
      <p:ext uri="{BB962C8B-B14F-4D97-AF65-F5344CB8AC3E}">
        <p14:creationId xmlns:p14="http://schemas.microsoft.com/office/powerpoint/2010/main" val="60193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7885423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(5)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根据连续变量来分组</a:t>
            </a:r>
            <a:r>
              <a:rPr lang="en-US" altLang="zh-CN" sz="3200" b="1" dirty="0" err="1">
                <a:latin typeface="Adobe Devanagari"/>
              </a:rPr>
              <a:t>xtile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9707" y="1375323"/>
            <a:ext cx="10711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latin typeface="Adobe Devanagari"/>
              </a:rPr>
              <a:t>egen</a:t>
            </a:r>
            <a:r>
              <a:rPr lang="en-US" altLang="zh-CN" b="1" dirty="0">
                <a:latin typeface="Adobe Devanagari"/>
              </a:rPr>
              <a:t> </a:t>
            </a:r>
            <a:r>
              <a:rPr lang="zh-CN" altLang="en-US" b="1" dirty="0">
                <a:latin typeface="Adobe Devanagari"/>
              </a:rPr>
              <a:t>新变量 </a:t>
            </a:r>
            <a:r>
              <a:rPr lang="en-US" altLang="zh-CN" b="1" dirty="0">
                <a:latin typeface="Adobe Devanagari"/>
              </a:rPr>
              <a:t>= </a:t>
            </a:r>
            <a:r>
              <a:rPr lang="en-US" altLang="zh-CN" b="1" dirty="0" err="1">
                <a:latin typeface="Adobe Devanagari"/>
              </a:rPr>
              <a:t>xtile</a:t>
            </a:r>
            <a:r>
              <a:rPr lang="en-US" altLang="zh-CN" dirty="0">
                <a:latin typeface="Adobe Devanagari"/>
              </a:rPr>
              <a:t>(</a:t>
            </a:r>
            <a:r>
              <a:rPr lang="zh-CN" altLang="en-US" i="1" dirty="0">
                <a:latin typeface="Adobe Devanagari"/>
              </a:rPr>
              <a:t>被分组的变量</a:t>
            </a:r>
            <a:r>
              <a:rPr lang="en-US" altLang="zh-CN" i="1" dirty="0">
                <a:latin typeface="Adobe Devanagari"/>
              </a:rPr>
              <a:t>)</a:t>
            </a:r>
            <a:r>
              <a:rPr lang="en-US" altLang="zh-CN" dirty="0">
                <a:latin typeface="Adobe Devanagari"/>
              </a:rPr>
              <a:t>, nq(</a:t>
            </a:r>
            <a:r>
              <a:rPr lang="zh-CN" altLang="en-US" i="1" dirty="0">
                <a:latin typeface="Adobe Devanagari"/>
              </a:rPr>
              <a:t>分为几组</a:t>
            </a:r>
            <a:r>
              <a:rPr lang="en-US" altLang="zh-CN" dirty="0">
                <a:latin typeface="Adobe Devanagari"/>
              </a:rPr>
              <a:t>) </a:t>
            </a:r>
            <a:r>
              <a:rPr lang="en-US" altLang="zh-CN" u="sng" dirty="0">
                <a:solidFill>
                  <a:srgbClr val="0000FF"/>
                </a:solidFill>
                <a:latin typeface="Adobe Devanagari"/>
              </a:rPr>
              <a:t>by(</a:t>
            </a:r>
            <a:r>
              <a:rPr lang="zh-CN" altLang="en-US" u="sng" dirty="0">
                <a:solidFill>
                  <a:srgbClr val="0000FF"/>
                </a:solidFill>
                <a:latin typeface="Adobe Devanagari"/>
              </a:rPr>
              <a:t>每年</a:t>
            </a:r>
            <a:r>
              <a:rPr lang="en-US" altLang="zh-CN" u="sng" dirty="0">
                <a:solidFill>
                  <a:srgbClr val="0000FF"/>
                </a:solidFill>
                <a:latin typeface="Adobe Devanagari"/>
              </a:rPr>
              <a:t>/</a:t>
            </a:r>
            <a:r>
              <a:rPr lang="zh-CN" altLang="en-US" u="sng" dirty="0">
                <a:solidFill>
                  <a:srgbClr val="0000FF"/>
                </a:solidFill>
                <a:latin typeface="Adobe Devanagari"/>
              </a:rPr>
              <a:t>没行业分组等</a:t>
            </a:r>
            <a:r>
              <a:rPr lang="en-US" altLang="zh-CN" u="sng" dirty="0">
                <a:solidFill>
                  <a:srgbClr val="0000FF"/>
                </a:solidFill>
                <a:latin typeface="Adobe Devanagari"/>
              </a:rPr>
              <a:t>)</a:t>
            </a:r>
          </a:p>
          <a:p>
            <a:endParaRPr lang="en-US" altLang="zh-CN" dirty="0">
              <a:solidFill>
                <a:srgbClr val="0000FF"/>
              </a:solidFill>
              <a:latin typeface="Adobe Devanagari"/>
            </a:endParaRPr>
          </a:p>
          <a:p>
            <a:r>
              <a:rPr lang="en-US" altLang="zh-CN" dirty="0" err="1">
                <a:latin typeface="Adobe Devanagari"/>
              </a:rPr>
              <a:t>xtile</a:t>
            </a:r>
            <a:r>
              <a:rPr lang="en-US" altLang="zh-CN" dirty="0">
                <a:latin typeface="Adobe Devanagari"/>
              </a:rPr>
              <a:t> </a:t>
            </a:r>
            <a:r>
              <a:rPr lang="zh-CN" altLang="en-US" dirty="0">
                <a:latin typeface="Adobe Devanagari"/>
              </a:rPr>
              <a:t>在</a:t>
            </a:r>
            <a:r>
              <a:rPr lang="en-US" altLang="zh-CN" b="1" dirty="0" err="1">
                <a:solidFill>
                  <a:srgbClr val="0000FF"/>
                </a:solidFill>
                <a:latin typeface="Adobe Devanagari"/>
              </a:rPr>
              <a:t>egenmore</a:t>
            </a:r>
            <a:r>
              <a:rPr lang="zh-CN" altLang="en-US" dirty="0">
                <a:latin typeface="Adobe Devanagari"/>
              </a:rPr>
              <a:t>的</a:t>
            </a:r>
            <a:r>
              <a:rPr lang="zh-CN" altLang="en-US" dirty="0"/>
              <a:t>拓展功能中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外部命令安装：</a:t>
            </a:r>
            <a:endParaRPr lang="en-US" altLang="zh-CN" dirty="0"/>
          </a:p>
          <a:p>
            <a:r>
              <a:rPr lang="en-US" altLang="zh-CN" dirty="0" err="1"/>
              <a:t>findit</a:t>
            </a:r>
            <a:r>
              <a:rPr lang="en-US" altLang="zh-CN" dirty="0"/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Adobe Devanagari"/>
              </a:rPr>
              <a:t>egenmore</a:t>
            </a:r>
            <a:endParaRPr lang="en-US" altLang="zh-CN" dirty="0"/>
          </a:p>
          <a:p>
            <a:endParaRPr lang="en-US" altLang="zh-CN" dirty="0">
              <a:solidFill>
                <a:srgbClr val="0000FF"/>
              </a:solidFill>
              <a:latin typeface="Adobe Devanagari"/>
            </a:endParaRPr>
          </a:p>
          <a:p>
            <a:endParaRPr lang="en-US" altLang="zh-CN" dirty="0">
              <a:solidFill>
                <a:srgbClr val="0000FF"/>
              </a:solidFill>
              <a:latin typeface="Adobe Devanagari"/>
            </a:endParaRPr>
          </a:p>
          <a:p>
            <a:endParaRPr lang="en-US" altLang="zh-CN" dirty="0">
              <a:solidFill>
                <a:srgbClr val="0000FF"/>
              </a:solidFill>
              <a:latin typeface="Adobe Devanagari"/>
            </a:endParaRPr>
          </a:p>
          <a:p>
            <a:r>
              <a:rPr lang="en-US" altLang="zh-CN" b="1" dirty="0">
                <a:solidFill>
                  <a:srgbClr val="0000FF"/>
                </a:solidFill>
                <a:latin typeface="Adobe Devanagari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Adobe Devanagari"/>
              </a:rPr>
              <a:t>egen</a:t>
            </a:r>
            <a:r>
              <a:rPr lang="en-US" altLang="zh-CN" b="1" dirty="0">
                <a:solidFill>
                  <a:srgbClr val="0000FF"/>
                </a:solidFill>
                <a:latin typeface="Adobe Devanagari"/>
              </a:rPr>
              <a:t> </a:t>
            </a:r>
            <a:r>
              <a:rPr lang="en-US" altLang="zh-CN" b="1" dirty="0" err="1">
                <a:latin typeface="Adobe Devanagari"/>
              </a:rPr>
              <a:t>Bigfirm</a:t>
            </a:r>
            <a:r>
              <a:rPr lang="en-US" altLang="zh-CN" b="1" dirty="0">
                <a:latin typeface="Adobe Devanagari"/>
              </a:rPr>
              <a:t> = </a:t>
            </a:r>
            <a:r>
              <a:rPr lang="en-US" altLang="zh-CN" b="1" dirty="0" err="1">
                <a:latin typeface="Adobe Devanagari"/>
              </a:rPr>
              <a:t>xtile</a:t>
            </a:r>
            <a:r>
              <a:rPr lang="en-US" altLang="zh-CN" b="1" dirty="0">
                <a:latin typeface="Adobe Devanagari"/>
              </a:rPr>
              <a:t>(AT),by(Year) nq(2)</a:t>
            </a:r>
          </a:p>
          <a:p>
            <a:r>
              <a:rPr lang="en-US" altLang="zh-CN" b="1" dirty="0">
                <a:solidFill>
                  <a:srgbClr val="0000FF"/>
                </a:solidFill>
                <a:latin typeface="Adobe Devanagari"/>
              </a:rPr>
              <a:t> tab </a:t>
            </a:r>
            <a:r>
              <a:rPr lang="en-US" altLang="zh-CN" b="1" dirty="0" err="1">
                <a:latin typeface="Adobe Devanagari"/>
              </a:rPr>
              <a:t>Bigfirm</a:t>
            </a:r>
            <a:endParaRPr lang="en-US" altLang="zh-CN" dirty="0">
              <a:latin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22603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7885423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分组统计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9707" y="1375323"/>
            <a:ext cx="1071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0000FF"/>
                </a:solidFill>
                <a:latin typeface="Adobe Devanagari"/>
              </a:rPr>
              <a:t>tabstat</a:t>
            </a:r>
            <a:r>
              <a:rPr lang="en-US" altLang="zh-CN" dirty="0">
                <a:solidFill>
                  <a:srgbClr val="0000FF"/>
                </a:solidFill>
                <a:latin typeface="Adobe Devanagari"/>
              </a:rPr>
              <a:t> </a:t>
            </a:r>
            <a:r>
              <a:rPr lang="zh-CN" altLang="en-US" i="1" dirty="0">
                <a:latin typeface="Adobe Devanagari"/>
              </a:rPr>
              <a:t>被统计的变量</a:t>
            </a:r>
            <a:r>
              <a:rPr lang="en-US" altLang="zh-CN" dirty="0">
                <a:latin typeface="Adobe Devanagari"/>
              </a:rPr>
              <a:t>, </a:t>
            </a:r>
            <a:r>
              <a:rPr lang="en-US" altLang="zh-CN" dirty="0">
                <a:solidFill>
                  <a:srgbClr val="0000FF"/>
                </a:solidFill>
                <a:latin typeface="Adobe Devanagari"/>
              </a:rPr>
              <a:t>by(</a:t>
            </a:r>
            <a:r>
              <a:rPr lang="zh-CN" altLang="en-US" dirty="0">
                <a:solidFill>
                  <a:srgbClr val="0000FF"/>
                </a:solidFill>
                <a:latin typeface="Adobe Devanagari"/>
              </a:rPr>
              <a:t>分组变量</a:t>
            </a:r>
            <a:r>
              <a:rPr lang="en-US" altLang="zh-CN" dirty="0">
                <a:solidFill>
                  <a:srgbClr val="0000FF"/>
                </a:solidFill>
                <a:latin typeface="Adobe Devanagari"/>
              </a:rPr>
              <a:t>) </a:t>
            </a:r>
            <a:r>
              <a:rPr lang="en-US" altLang="zh-CN" dirty="0">
                <a:latin typeface="Adobe Devanagari"/>
              </a:rPr>
              <a:t>s(</a:t>
            </a:r>
            <a:r>
              <a:rPr lang="zh-CN" altLang="en-US" i="1" dirty="0">
                <a:latin typeface="Adobe Devanagari"/>
              </a:rPr>
              <a:t>需要的统计指标</a:t>
            </a:r>
            <a:r>
              <a:rPr lang="en-US" altLang="zh-CN" dirty="0">
                <a:latin typeface="Adobe Devanagari"/>
              </a:rPr>
              <a:t>) f(%10.4f) c(s)</a:t>
            </a:r>
            <a:endParaRPr lang="en-US" altLang="zh-CN" dirty="0">
              <a:solidFill>
                <a:srgbClr val="0000FF"/>
              </a:solidFill>
              <a:latin typeface="Adobe Devanagari"/>
            </a:endParaRPr>
          </a:p>
          <a:p>
            <a:endParaRPr lang="en-US" altLang="zh-CN" dirty="0">
              <a:solidFill>
                <a:srgbClr val="0000FF"/>
              </a:solidFill>
              <a:latin typeface="Adobe Devanagari"/>
            </a:endParaRPr>
          </a:p>
          <a:p>
            <a:endParaRPr lang="en-US" altLang="zh-CN" dirty="0">
              <a:solidFill>
                <a:srgbClr val="0000FF"/>
              </a:solidFill>
              <a:latin typeface="Adobe Devanagari"/>
            </a:endParaRPr>
          </a:p>
          <a:p>
            <a:r>
              <a:rPr lang="en-US" altLang="zh-CN" b="1" dirty="0" err="1">
                <a:solidFill>
                  <a:srgbClr val="0000FF"/>
                </a:solidFill>
                <a:latin typeface="Adobe Devanagari"/>
              </a:rPr>
              <a:t>tabstat</a:t>
            </a:r>
            <a:r>
              <a:rPr lang="en-US" altLang="zh-CN" dirty="0">
                <a:latin typeface="Adobe Devanagari"/>
              </a:rPr>
              <a:t> ROA, </a:t>
            </a:r>
            <a:r>
              <a:rPr lang="en-US" altLang="zh-CN" dirty="0">
                <a:solidFill>
                  <a:srgbClr val="0000FF"/>
                </a:solidFill>
                <a:latin typeface="Adobe Devanagari"/>
              </a:rPr>
              <a:t>by(Year)</a:t>
            </a:r>
            <a:r>
              <a:rPr lang="en-US" altLang="zh-CN" dirty="0">
                <a:latin typeface="Adobe Devanagari"/>
              </a:rPr>
              <a:t> s(mean) f(%10.4f) c(s)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31999" y="3020618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728">
                  <a:extLst>
                    <a:ext uri="{9D8B030D-6E8A-4147-A177-3AD203B41FA5}">
                      <a16:colId xmlns:a16="http://schemas.microsoft.com/office/drawing/2014/main" val="1482843495"/>
                    </a:ext>
                  </a:extLst>
                </a:gridCol>
                <a:gridCol w="6419272">
                  <a:extLst>
                    <a:ext uri="{9D8B030D-6E8A-4147-A177-3AD203B41FA5}">
                      <a16:colId xmlns:a16="http://schemas.microsoft.com/office/drawing/2014/main" val="84498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统计量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定义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99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Adobe Devanagari"/>
                          <a:ea typeface="+mn-ea"/>
                          <a:cs typeface="+mn-cs"/>
                        </a:rPr>
                        <a:t>n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dobe Devanaga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数据中该变量</a:t>
                      </a:r>
                      <a:r>
                        <a:rPr lang="en-US" altLang="zh-CN" dirty="0"/>
                        <a:t>(</a:t>
                      </a:r>
                      <a:r>
                        <a:rPr lang="zh-CN" altLang="en-US" dirty="0"/>
                        <a:t>非缺失的</a:t>
                      </a:r>
                      <a:r>
                        <a:rPr lang="en-US" altLang="zh-CN" dirty="0"/>
                        <a:t>)</a:t>
                      </a:r>
                      <a:r>
                        <a:rPr lang="zh-CN" altLang="en-US" dirty="0"/>
                        <a:t>观测个数。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2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Adobe Devanagari"/>
                          <a:ea typeface="+mn-ea"/>
                          <a:cs typeface="+mn-cs"/>
                        </a:rPr>
                        <a:t>mean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dobe Devanaga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平均数。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Adobe Devanagari"/>
                          <a:ea typeface="+mn-ea"/>
                          <a:cs typeface="+mn-cs"/>
                        </a:rPr>
                        <a:t>sd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dobe Devanaga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标准差。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Adobe Devanagari"/>
                          <a:ea typeface="+mn-ea"/>
                          <a:cs typeface="+mn-cs"/>
                        </a:rPr>
                        <a:t>min, max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dobe Devanaga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最小值，最大值。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Adobe Devanagari"/>
                          <a:ea typeface="+mn-ea"/>
                          <a:cs typeface="+mn-cs"/>
                        </a:rPr>
                        <a:t>p+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Adobe Devanagari"/>
                          <a:ea typeface="+mn-ea"/>
                          <a:cs typeface="+mn-cs"/>
                        </a:rPr>
                        <a:t>数字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生成对应的分位数。其中</a:t>
                      </a:r>
                      <a:r>
                        <a:rPr lang="en-US" altLang="zh-CN" dirty="0"/>
                        <a:t>p50</a:t>
                      </a:r>
                      <a:r>
                        <a:rPr lang="zh-CN" altLang="en-US" dirty="0"/>
                        <a:t>即中位数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90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58146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分组比较</a:t>
            </a:r>
            <a:endParaRPr 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3560" y="971835"/>
            <a:ext cx="105187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775960" y="11488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公司业绩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越好，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公司价值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越高。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43" y="1811530"/>
            <a:ext cx="9221493" cy="162536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824479" y="3681759"/>
          <a:ext cx="5397501" cy="1398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222">
                  <a:extLst>
                    <a:ext uri="{9D8B030D-6E8A-4147-A177-3AD203B41FA5}">
                      <a16:colId xmlns:a16="http://schemas.microsoft.com/office/drawing/2014/main" val="3731293534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3544611892"/>
                    </a:ext>
                  </a:extLst>
                </a:gridCol>
                <a:gridCol w="1785057">
                  <a:extLst>
                    <a:ext uri="{9D8B030D-6E8A-4147-A177-3AD203B41FA5}">
                      <a16:colId xmlns:a16="http://schemas.microsoft.com/office/drawing/2014/main" val="2126842240"/>
                    </a:ext>
                  </a:extLst>
                </a:gridCol>
              </a:tblGrid>
              <a:tr h="6149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公司组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企业价值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平均数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企业价值</a:t>
                      </a:r>
                    </a:p>
                    <a:p>
                      <a:pPr algn="ctr"/>
                      <a:r>
                        <a:rPr lang="zh-CN" altLang="en-US" dirty="0"/>
                        <a:t>中位数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74009"/>
                  </a:ext>
                </a:extLst>
              </a:tr>
              <a:tr h="387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业绩差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1.57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64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业绩好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2.09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227772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7447036" y="51014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*分组比较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egen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group1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xtile(ROA_w),by(Year) nq(2) 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tabstat tobinq_w,s(mean p50) by(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6206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补充：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[Stata]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sort/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gsort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3630" y="1207064"/>
            <a:ext cx="83769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Sort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是从小到大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sort foreign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by foreign: sum price weight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by foreign, sort: sum price weight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gsort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-price //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按价格从高到低排序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gsort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foreign –price     /*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先把国产车都排在前，进口车排在后面，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然后在国 产车内再按价格从大小到排序，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在进口车内部，也按从大到小排序*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  <a:p>
            <a:pPr>
              <a:lnSpc>
                <a:spcPct val="150000"/>
              </a:lnSpc>
            </a:pPr>
            <a:endParaRPr lang="en-US" altLang="zh-CN" dirty="0" err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4515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[Stata] 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68" y="2526834"/>
            <a:ext cx="9906000" cy="5429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57" y="3204020"/>
            <a:ext cx="9877425" cy="8572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32" y="4276597"/>
            <a:ext cx="9848850" cy="381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07" y="4718689"/>
            <a:ext cx="9896475" cy="476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481" y="5432179"/>
            <a:ext cx="9705975" cy="66675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40207" y="1060761"/>
            <a:ext cx="3545458" cy="880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rgbClr val="0000FF"/>
                </a:solidFill>
              </a:rPr>
              <a:t>egen</a:t>
            </a:r>
            <a:r>
              <a:rPr lang="en-US" altLang="zh-CN" dirty="0"/>
              <a:t> x1  = median(</a:t>
            </a:r>
            <a:r>
              <a:rPr lang="en-US" altLang="zh-CN" dirty="0" err="1"/>
              <a:t>Mcap</a:t>
            </a:r>
            <a:r>
              <a:rPr lang="en-US" altLang="zh-CN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rgbClr val="0000FF"/>
                </a:solidFill>
              </a:rPr>
              <a:t>egen</a:t>
            </a:r>
            <a:r>
              <a:rPr lang="en-US" altLang="zh-CN" dirty="0"/>
              <a:t> x2  = median(</a:t>
            </a:r>
            <a:r>
              <a:rPr lang="en-US" altLang="zh-CN" dirty="0" err="1"/>
              <a:t>Mcap</a:t>
            </a:r>
            <a:r>
              <a:rPr lang="en-US" altLang="zh-CN" dirty="0"/>
              <a:t>), by(Year)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653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本课目标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了解研究假说与检验的理论基础。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理解从研究假说到实证模型和数据选择的内在逻辑。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掌握样本删选的一般性方法。</a:t>
            </a:r>
            <a:endParaRPr lang="en-US" altLang="zh-CN" sz="2400" dirty="0"/>
          </a:p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05618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[Stata] 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3630" y="1207064"/>
            <a:ext cx="8376945" cy="46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 y=sum(x) //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求列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累积和</a:t>
            </a: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egen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z=sum(x) //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求列总和，注意比较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的不同</a:t>
            </a: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egen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r=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rsum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(x y z) //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x+y+z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总和</a:t>
            </a: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egen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havg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=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rowmean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(x y z) //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havg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=(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a+b+c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)/3 </a:t>
            </a: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egen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hsd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=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rowsd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(x y z) //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的方差</a:t>
            </a: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egen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rmin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=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rowmin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(x y z) //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x y z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这三个变量的最小值</a:t>
            </a: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egen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rmax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=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rowmax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(x y z) //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x y z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这三个变量的最大值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egen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avgx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=mean(x) //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求列均值</a:t>
            </a: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egen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medx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=median(x)//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求列中值</a:t>
            </a: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egen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stdx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=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(x) //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求变异系数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cvi=(xi-mx)/s,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s=</a:t>
            </a:r>
            <a:r>
              <a:rPr lang="el-GR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Σ(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xi-mx)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２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/(n-1)</a:t>
            </a:r>
          </a:p>
        </p:txBody>
      </p:sp>
    </p:spTree>
    <p:extLst>
      <p:ext uri="{BB962C8B-B14F-4D97-AF65-F5344CB8AC3E}">
        <p14:creationId xmlns:p14="http://schemas.microsoft.com/office/powerpoint/2010/main" val="3644702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2BE90-F142-48C4-88F4-57DE3896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总结与讨论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378B51-4510-49E3-AB2B-D56D74394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你如何理解统计检验？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统计检验回答的是“数据是否提供了反对没有影响说法的证据”，不是证明“影响一定存在”。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先设“没有影响”的基准，再用数据衡量当前结果有多不寻常；同时报告不确定性范围。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zh-CN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统计显著性 ≠ 经济显著性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：要把效果量翻译成业务语言，并与均值、标准差或管理阈值比较。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规范实践：样本与口径先行设定、键唯一、单位统一、异常值处理、固定效应与（必要的）聚类标准误。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稳健性是结论的“二次验收”：替代口径、分组、不同误差估计与时间窗口，方向一致、量级相近才更可信。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015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82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58146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：公司价值是怎么决定的，是不是跟财务业绩有关？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8902" y="1387333"/>
            <a:ext cx="102133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假说提出：其他条件不变情况下，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公司业绩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越好，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公司价值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越高。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/>
              <a:t> Y </a:t>
            </a:r>
            <a:r>
              <a:rPr lang="en-US" altLang="zh-CN" dirty="0"/>
              <a:t>= a + </a:t>
            </a:r>
            <a:r>
              <a:rPr lang="en-US" altLang="zh-CN" b="1" dirty="0">
                <a:solidFill>
                  <a:srgbClr val="0000FF"/>
                </a:solidFill>
              </a:rPr>
              <a:t>β</a:t>
            </a:r>
            <a:r>
              <a:rPr lang="en-US" altLang="zh-CN" b="1" dirty="0"/>
              <a:t>X</a:t>
            </a:r>
          </a:p>
          <a:p>
            <a:endParaRPr lang="en-US" altLang="zh-CN" b="1" dirty="0"/>
          </a:p>
          <a:p>
            <a:r>
              <a:rPr lang="zh-CN" altLang="en-US" b="1" dirty="0"/>
              <a:t>公司价值 </a:t>
            </a:r>
            <a:r>
              <a:rPr lang="en-US" altLang="zh-CN" b="1" dirty="0"/>
              <a:t>= </a:t>
            </a:r>
            <a:r>
              <a:rPr lang="en-US" altLang="zh-CN" dirty="0"/>
              <a:t>a + </a:t>
            </a:r>
            <a:r>
              <a:rPr lang="en-US" altLang="zh-CN" b="1" dirty="0">
                <a:solidFill>
                  <a:srgbClr val="0000FF"/>
                </a:solidFill>
              </a:rPr>
              <a:t>β</a:t>
            </a:r>
            <a:r>
              <a:rPr lang="en-US" altLang="zh-CN" b="1" dirty="0"/>
              <a:t>*</a:t>
            </a:r>
            <a:r>
              <a:rPr lang="zh-CN" altLang="en-US" b="1" dirty="0"/>
              <a:t>公司业绩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平均而言，公司业绩增加</a:t>
            </a:r>
            <a:r>
              <a:rPr lang="en-US" altLang="zh-CN" dirty="0"/>
              <a:t>1</a:t>
            </a:r>
            <a:r>
              <a:rPr lang="zh-CN" altLang="en-US" dirty="0"/>
              <a:t>，公司价值增加</a:t>
            </a:r>
            <a:r>
              <a:rPr lang="en-US" altLang="zh-CN" b="1" dirty="0">
                <a:solidFill>
                  <a:srgbClr val="0000FF"/>
                </a:solidFill>
              </a:rPr>
              <a:t>β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Y: </a:t>
            </a:r>
            <a:r>
              <a:rPr lang="zh-CN" altLang="en-US" dirty="0"/>
              <a:t>公司价值。用</a:t>
            </a:r>
            <a:r>
              <a:rPr lang="en-US" altLang="zh-CN" dirty="0" err="1"/>
              <a:t>Tobinq</a:t>
            </a:r>
            <a:r>
              <a:rPr lang="zh-CN" altLang="en-US" dirty="0"/>
              <a:t>度量。</a:t>
            </a:r>
            <a:r>
              <a:rPr lang="en-US" altLang="zh-CN" dirty="0"/>
              <a:t> </a:t>
            </a:r>
            <a:r>
              <a:rPr lang="en-US" altLang="zh-CN" dirty="0" err="1"/>
              <a:t>Tobinq</a:t>
            </a:r>
            <a:r>
              <a:rPr lang="en-US" altLang="zh-CN" dirty="0"/>
              <a:t> = </a:t>
            </a:r>
            <a:r>
              <a:rPr lang="zh-CN" altLang="en-US" dirty="0"/>
              <a:t>（权益市值 </a:t>
            </a:r>
            <a:r>
              <a:rPr lang="en-US" altLang="zh-CN" dirty="0"/>
              <a:t>+ </a:t>
            </a:r>
            <a:r>
              <a:rPr lang="zh-CN" altLang="en-US" dirty="0"/>
              <a:t>总负债）</a:t>
            </a:r>
            <a:r>
              <a:rPr lang="en-US" altLang="zh-CN" dirty="0"/>
              <a:t>/</a:t>
            </a:r>
            <a:r>
              <a:rPr lang="zh-CN" altLang="en-US" dirty="0"/>
              <a:t>总资产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X: </a:t>
            </a:r>
            <a:r>
              <a:rPr lang="zh-CN" altLang="en-US" dirty="0"/>
              <a:t>公司业绩。用</a:t>
            </a:r>
            <a:r>
              <a:rPr lang="en-US" altLang="zh-CN" dirty="0"/>
              <a:t>ROA</a:t>
            </a:r>
            <a:r>
              <a:rPr lang="zh-CN" altLang="en-US" dirty="0"/>
              <a:t>或</a:t>
            </a:r>
            <a:r>
              <a:rPr lang="en-US" altLang="zh-CN" dirty="0"/>
              <a:t>ROE</a:t>
            </a:r>
            <a:r>
              <a:rPr lang="zh-CN" altLang="en-US" dirty="0"/>
              <a:t>度量。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959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FB8B1-4717-4EF5-99EE-404DD953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统计检验基本原理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6BCD76-7E39-41AD-8CFB-02EF246C76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9556" y="1319676"/>
            <a:ext cx="10506495" cy="403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zh-CN" altLang="zh-CN" sz="2400" b="1" dirty="0"/>
              <a:t>检验框架：</a:t>
            </a:r>
            <a:endParaRPr lang="en-US" altLang="zh-CN" sz="2400" b="1" dirty="0"/>
          </a:p>
          <a:p>
            <a:pPr marL="0" indent="0">
              <a:buNone/>
            </a:pPr>
            <a:endParaRPr lang="en-US" altLang="zh-CN" sz="2400" b="1" dirty="0"/>
          </a:p>
          <a:p>
            <a:r>
              <a:rPr lang="en-US" altLang="zh-CN" sz="2400" b="1" dirty="0"/>
              <a:t>1. </a:t>
            </a:r>
            <a:r>
              <a:rPr lang="zh-CN" altLang="zh-CN" sz="2400" b="1" dirty="0"/>
              <a:t>先设定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zh-CN" sz="2000" b="1" dirty="0"/>
              <a:t>零假设 H0​：无效应/无差异（如β=0）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zh-CN" sz="2000" b="1" dirty="0"/>
              <a:t>备择 H1​：存在效应（双侧或单侧，如 β≠0）</a:t>
            </a:r>
            <a:endParaRPr lang="en-US" altLang="zh-CN" sz="2000" b="1" dirty="0"/>
          </a:p>
          <a:p>
            <a:pPr lvl="1">
              <a:buFont typeface="Wingdings" panose="05000000000000000000" pitchFamily="2" charset="2"/>
              <a:buChar char="ü"/>
            </a:pPr>
            <a:endParaRPr lang="zh-CN" altLang="zh-CN" sz="2000" b="1" dirty="0"/>
          </a:p>
          <a:p>
            <a:r>
              <a:rPr lang="en-US" altLang="zh-CN" sz="2400" b="1" dirty="0"/>
              <a:t>2. </a:t>
            </a:r>
            <a:r>
              <a:rPr lang="zh-CN" altLang="zh-CN" sz="2400" b="1" dirty="0"/>
              <a:t>抽样—估计—推断：</a:t>
            </a:r>
            <a:endParaRPr lang="en-US" altLang="zh-CN" sz="24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zh-CN" sz="2000" b="1" dirty="0"/>
              <a:t>样本统计量（估计量）</a:t>
            </a:r>
            <a:endParaRPr lang="en-US" altLang="zh-CN" sz="20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zh-CN" sz="2000" b="1" dirty="0"/>
              <a:t>在 H0下有已知抽样分布  </a:t>
            </a:r>
            <a:endParaRPr lang="en-US" altLang="zh-CN" sz="20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zh-CN" sz="2000" b="1" dirty="0"/>
              <a:t>计算检验统计量（如t值与p值） 。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61543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892A33-CB6F-4874-B959-5BE71B29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研究假说的提出过程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421F42-8634-4B01-AC68-9D69B86FD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/>
              <a:t>目标</a:t>
            </a:r>
            <a:endParaRPr lang="zh-CN" alt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/>
              <a:t>了解研究假说（</a:t>
            </a:r>
            <a:r>
              <a:rPr lang="en-US" altLang="zh-CN" sz="2000" dirty="0"/>
              <a:t>H</a:t>
            </a:r>
            <a:r>
              <a:rPr lang="zh-CN" altLang="en-US" sz="2000" dirty="0"/>
              <a:t>）的理论根基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/>
              <a:t>搭建“假说 → 可观测变量 → 实证模型”的完整路径</a:t>
            </a:r>
            <a:endParaRPr lang="en-US" altLang="zh-CN" sz="2000" dirty="0"/>
          </a:p>
          <a:p>
            <a:pPr lvl="1"/>
            <a:endParaRPr lang="zh-CN" altLang="en-US" sz="2000" dirty="0"/>
          </a:p>
          <a:p>
            <a:r>
              <a:rPr lang="zh-CN" altLang="en-US" sz="2400" b="1" dirty="0"/>
              <a:t>从理论到可检验命题</a:t>
            </a:r>
            <a:endParaRPr lang="zh-CN" altLang="en-US" sz="2400" dirty="0"/>
          </a:p>
          <a:p>
            <a:pPr lvl="1"/>
            <a:r>
              <a:rPr lang="zh-CN" altLang="en-US" sz="2000" b="1" dirty="0"/>
              <a:t>机制出发</a:t>
            </a:r>
            <a:r>
              <a:rPr lang="zh-CN" altLang="en-US" sz="2000" dirty="0"/>
              <a:t>：信息</a:t>
            </a:r>
            <a:r>
              <a:rPr lang="en-US" altLang="zh-CN" sz="2000" dirty="0"/>
              <a:t>/</a:t>
            </a:r>
            <a:r>
              <a:rPr lang="zh-CN" altLang="en-US" sz="2000" dirty="0"/>
              <a:t>激励</a:t>
            </a:r>
            <a:r>
              <a:rPr lang="en-US" altLang="zh-CN" sz="2000" dirty="0"/>
              <a:t>/</a:t>
            </a:r>
            <a:r>
              <a:rPr lang="zh-CN" altLang="en-US" sz="2000" dirty="0"/>
              <a:t>约束</a:t>
            </a:r>
            <a:r>
              <a:rPr lang="en-US" altLang="zh-CN" sz="2000" dirty="0"/>
              <a:t>/</a:t>
            </a:r>
            <a:r>
              <a:rPr lang="zh-CN" altLang="en-US" sz="2000" dirty="0"/>
              <a:t>资源配置</a:t>
            </a:r>
            <a:r>
              <a:rPr lang="en-US" altLang="zh-CN" sz="2000" dirty="0"/>
              <a:t>/</a:t>
            </a:r>
            <a:r>
              <a:rPr lang="zh-CN" altLang="en-US" sz="2000" dirty="0"/>
              <a:t>行为偏差等</a:t>
            </a:r>
          </a:p>
          <a:p>
            <a:pPr lvl="1"/>
            <a:r>
              <a:rPr lang="zh-CN" altLang="en-US" sz="2000" b="1" dirty="0"/>
              <a:t>可观测含义</a:t>
            </a:r>
            <a:r>
              <a:rPr lang="zh-CN" altLang="en-US" sz="2000" dirty="0"/>
              <a:t>：若机制成立，应在数据中看到</a:t>
            </a:r>
            <a:r>
              <a:rPr lang="zh-CN" altLang="en-US" sz="2000" b="1" dirty="0"/>
              <a:t>方向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大小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条件性</a:t>
            </a:r>
            <a:r>
              <a:rPr lang="zh-CN" altLang="en-US" sz="2000" dirty="0"/>
              <a:t>差异</a:t>
            </a:r>
          </a:p>
          <a:p>
            <a:pPr lvl="1"/>
            <a:r>
              <a:rPr lang="zh-CN" altLang="en-US" sz="2000" b="1" dirty="0"/>
              <a:t>可反驳性</a:t>
            </a:r>
            <a:r>
              <a:rPr lang="zh-CN" altLang="en-US" sz="2000" dirty="0"/>
              <a:t>：假说必须能被数据证伪（明确符号</a:t>
            </a:r>
            <a:r>
              <a:rPr lang="en-US" altLang="zh-CN" sz="2000" dirty="0"/>
              <a:t>/</a:t>
            </a:r>
            <a:r>
              <a:rPr lang="zh-CN" altLang="en-US" sz="2000" dirty="0"/>
              <a:t>关系）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r>
              <a:rPr lang="zh-CN" altLang="en-US" sz="2400" b="1" dirty="0"/>
              <a:t>研究假说的一般性表述</a:t>
            </a:r>
            <a:endParaRPr lang="zh-CN" alt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800" b="1" dirty="0"/>
              <a:t>H1</a:t>
            </a:r>
            <a:r>
              <a:rPr lang="zh-CN" altLang="en-US" sz="1800" b="1" dirty="0"/>
              <a:t>（方向性）</a:t>
            </a:r>
            <a:r>
              <a:rPr lang="zh-CN" altLang="en-US" sz="1800" dirty="0"/>
              <a:t>：在控制其他因素后，</a:t>
            </a:r>
            <a:r>
              <a:rPr lang="en-US" altLang="zh-CN" sz="1800" dirty="0"/>
              <a:t>X </a:t>
            </a:r>
            <a:r>
              <a:rPr lang="zh-CN" altLang="en-US" sz="1800" dirty="0"/>
              <a:t>与 </a:t>
            </a:r>
            <a:r>
              <a:rPr lang="en-US" altLang="zh-CN" sz="1800" dirty="0"/>
              <a:t>Y</a:t>
            </a:r>
            <a:r>
              <a:rPr lang="zh-CN" altLang="en-US" sz="1800" dirty="0"/>
              <a:t>呈 </a:t>
            </a:r>
            <a:r>
              <a:rPr lang="zh-CN" altLang="en-US" sz="1800" b="1" dirty="0"/>
              <a:t>正</a:t>
            </a:r>
            <a:r>
              <a:rPr lang="en-US" altLang="zh-CN" sz="1800" b="1" dirty="0"/>
              <a:t>/</a:t>
            </a:r>
            <a:r>
              <a:rPr lang="zh-CN" altLang="en-US" sz="1800" b="1" dirty="0"/>
              <a:t>负</a:t>
            </a:r>
            <a:r>
              <a:rPr lang="zh-CN" altLang="en-US" sz="1800" dirty="0"/>
              <a:t> 相关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800" b="1" dirty="0"/>
              <a:t>H2</a:t>
            </a:r>
            <a:r>
              <a:rPr lang="zh-CN" altLang="en-US" sz="1800" b="1" dirty="0"/>
              <a:t>（异质性）</a:t>
            </a:r>
            <a:r>
              <a:rPr lang="zh-CN" altLang="en-US" sz="1800" dirty="0"/>
              <a:t>：在</a:t>
            </a:r>
            <a:r>
              <a:rPr lang="en-US" altLang="zh-CN" sz="1800" dirty="0"/>
              <a:t>Z</a:t>
            </a:r>
            <a:r>
              <a:rPr lang="zh-CN" altLang="en-US" sz="1800" dirty="0"/>
              <a:t>条件下，</a:t>
            </a:r>
            <a:r>
              <a:rPr lang="en-US" altLang="zh-CN" sz="1800" dirty="0"/>
              <a:t>X→Y</a:t>
            </a:r>
            <a:r>
              <a:rPr lang="zh-CN" altLang="en-US" sz="1800" dirty="0"/>
              <a:t>的效应</a:t>
            </a:r>
            <a:r>
              <a:rPr lang="zh-CN" altLang="en-US" sz="1800" b="1" dirty="0"/>
              <a:t>更强</a:t>
            </a:r>
            <a:r>
              <a:rPr lang="en-US" altLang="zh-CN" sz="1800" b="1" dirty="0"/>
              <a:t>/</a:t>
            </a:r>
            <a:r>
              <a:rPr lang="zh-CN" altLang="en-US" sz="1800" b="1" dirty="0"/>
              <a:t>更弱</a:t>
            </a:r>
            <a:endParaRPr lang="zh-CN" alt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800" b="1" dirty="0"/>
              <a:t>H3</a:t>
            </a:r>
            <a:r>
              <a:rPr lang="zh-CN" altLang="en-US" sz="1800" b="1" dirty="0"/>
              <a:t>（机制</a:t>
            </a:r>
            <a:r>
              <a:rPr lang="en-US" altLang="zh-CN" sz="1800" b="1" dirty="0"/>
              <a:t>/</a:t>
            </a:r>
            <a:r>
              <a:rPr lang="zh-CN" altLang="en-US" sz="1800" b="1" dirty="0"/>
              <a:t>通道）</a:t>
            </a:r>
            <a:r>
              <a:rPr lang="zh-CN" altLang="en-US" sz="1800" dirty="0"/>
              <a:t>：</a:t>
            </a:r>
            <a:r>
              <a:rPr lang="en-US" altLang="zh-CN" sz="1800" dirty="0"/>
              <a:t>X</a:t>
            </a:r>
            <a:r>
              <a:rPr lang="zh-CN" altLang="en-US" sz="1800" dirty="0"/>
              <a:t>通过中介</a:t>
            </a:r>
            <a:r>
              <a:rPr lang="en-US" altLang="zh-CN" sz="1800" dirty="0"/>
              <a:t>M</a:t>
            </a:r>
            <a:r>
              <a:rPr lang="zh-CN" altLang="en-US" sz="1800" dirty="0"/>
              <a:t>影响</a:t>
            </a:r>
            <a:r>
              <a:rPr lang="en-US" altLang="zh-CN" sz="1800" dirty="0"/>
              <a:t>Y</a:t>
            </a:r>
          </a:p>
          <a:p>
            <a:pPr lvl="1"/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329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2. </a:t>
            </a:r>
            <a:r>
              <a:rPr lang="zh-CN" altLang="en-US" sz="3200" dirty="0"/>
              <a:t>样本生成的一般过程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确定研究问题和主要变量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变量生成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公司删选，时间删选，行业删选等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删除主要变量缺失的数据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极端值处理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(5)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保存样本，进行描述性统计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1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(1)</a:t>
            </a:r>
            <a:r>
              <a:rPr lang="zh-CN" altLang="en-US" dirty="0"/>
              <a:t> 公司、年度、行业删选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保留</a:t>
            </a:r>
            <a:r>
              <a:rPr lang="en-US" altLang="zh-CN" dirty="0"/>
              <a:t>A</a:t>
            </a:r>
            <a:r>
              <a:rPr lang="zh-CN" altLang="en-US" dirty="0"/>
              <a:t>股上市公司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drop if </a:t>
            </a:r>
            <a:r>
              <a:rPr lang="en-US" altLang="zh-CN" sz="2000" dirty="0" err="1"/>
              <a:t>substr</a:t>
            </a:r>
            <a:r>
              <a:rPr lang="en-US" altLang="zh-CN" sz="2000" dirty="0"/>
              <a:t>(stkcd,1,2) == “20” | </a:t>
            </a:r>
            <a:r>
              <a:rPr lang="en-US" altLang="zh-CN" sz="2000" dirty="0" err="1"/>
              <a:t>substr</a:t>
            </a:r>
            <a:r>
              <a:rPr lang="en-US" altLang="zh-CN" sz="2000" dirty="0"/>
              <a:t>(stkcd,1,2) == “90” 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选择样本期间</a:t>
            </a:r>
            <a:endParaRPr lang="en-US" altLang="zh-CN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000" dirty="0"/>
              <a:t>keep if Year &gt;= 2003 &amp; Year &lt;= 2023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删除金融行业</a:t>
            </a:r>
            <a:endParaRPr lang="en-US" altLang="zh-CN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000" dirty="0"/>
              <a:t>drop if Industry == “J”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1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58146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缺失值删选</a:t>
            </a:r>
            <a:endParaRPr lang="en-US" sz="3200" baseline="30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3560" y="971835"/>
            <a:ext cx="105187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8902" y="1387333"/>
            <a:ext cx="102133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数字类变量的缺失值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drop if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Tobinq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== .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keep if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Tobinq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~= .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文字类变量的缺失值 “”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drop if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省份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== ""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keep if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省份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~= ""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789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33274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(3)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极端值处理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Winsorize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3560" y="971835"/>
            <a:ext cx="105187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8902" y="1387333"/>
            <a:ext cx="10213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winsor2</a:t>
            </a:r>
            <a:r>
              <a:rPr lang="en-US" altLang="zh-CN" dirty="0"/>
              <a:t> </a:t>
            </a:r>
            <a:r>
              <a:rPr lang="zh-CN" altLang="en-US" dirty="0"/>
              <a:t>极端值处理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外部命令安装：</a:t>
            </a:r>
            <a:endParaRPr lang="en-US" altLang="zh-CN" dirty="0"/>
          </a:p>
          <a:p>
            <a:r>
              <a:rPr lang="en-US" altLang="zh-CN" dirty="0" err="1"/>
              <a:t>findit</a:t>
            </a:r>
            <a:r>
              <a:rPr lang="en-US" altLang="zh-CN" dirty="0"/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winsor2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0000FF"/>
                </a:solidFill>
              </a:rPr>
              <a:t>winsor2 </a:t>
            </a:r>
            <a:r>
              <a:rPr lang="en-US" altLang="zh-CN" b="1" dirty="0"/>
              <a:t>x1, replace</a:t>
            </a:r>
            <a:endParaRPr lang="en-US" altLang="zh-CN" dirty="0"/>
          </a:p>
          <a:p>
            <a:r>
              <a:rPr lang="en-US" altLang="zh-CN" b="1" dirty="0">
                <a:solidFill>
                  <a:srgbClr val="0000FF"/>
                </a:solidFill>
              </a:rPr>
              <a:t>winsor2 </a:t>
            </a:r>
            <a:r>
              <a:rPr lang="en-US" altLang="zh-CN" b="1" dirty="0"/>
              <a:t>x1, s(_w)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58" y="3810573"/>
            <a:ext cx="11304328" cy="19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446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1607</Words>
  <Application>Microsoft Office PowerPoint</Application>
  <PresentationFormat>宽屏</PresentationFormat>
  <Paragraphs>232</Paragraphs>
  <Slides>22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Adobe Devanagari</vt:lpstr>
      <vt:lpstr>等线</vt:lpstr>
      <vt:lpstr>等线 Light</vt:lpstr>
      <vt:lpstr>华文行楷</vt:lpstr>
      <vt:lpstr>隶书</vt:lpstr>
      <vt:lpstr>宋体</vt:lpstr>
      <vt:lpstr>微软雅黑</vt:lpstr>
      <vt:lpstr>Arial</vt:lpstr>
      <vt:lpstr>Centaur</vt:lpstr>
      <vt:lpstr>Times New Roman</vt:lpstr>
      <vt:lpstr>Wingdings</vt:lpstr>
      <vt:lpstr>Office 主题​​</vt:lpstr>
      <vt:lpstr>PowerPoint 演示文稿</vt:lpstr>
      <vt:lpstr>本课目标</vt:lpstr>
      <vt:lpstr>PowerPoint 演示文稿</vt:lpstr>
      <vt:lpstr>1. 统计检验基本原理</vt:lpstr>
      <vt:lpstr>研究假说的提出过程</vt:lpstr>
      <vt:lpstr>2. 样本生成的一般过程</vt:lpstr>
      <vt:lpstr>(1) 公司、年度、行业删选</vt:lpstr>
      <vt:lpstr>PowerPoint 演示文稿</vt:lpstr>
      <vt:lpstr>PowerPoint 演示文稿</vt:lpstr>
      <vt:lpstr>补充：认识Stata命令</vt:lpstr>
      <vt:lpstr>补充：Stata下载命令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 总结与讨论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Yuchao Jin</cp:lastModifiedBy>
  <cp:revision>79</cp:revision>
  <dcterms:created xsi:type="dcterms:W3CDTF">2023-09-19T16:24:26Z</dcterms:created>
  <dcterms:modified xsi:type="dcterms:W3CDTF">2025-09-28T18:34:39Z</dcterms:modified>
</cp:coreProperties>
</file>