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9" r:id="rId2"/>
    <p:sldId id="296" r:id="rId3"/>
    <p:sldId id="465" r:id="rId4"/>
    <p:sldId id="341" r:id="rId5"/>
    <p:sldId id="336" r:id="rId6"/>
    <p:sldId id="338" r:id="rId7"/>
    <p:sldId id="340" r:id="rId8"/>
    <p:sldId id="343" r:id="rId9"/>
    <p:sldId id="342" r:id="rId10"/>
    <p:sldId id="345" r:id="rId11"/>
    <p:sldId id="344" r:id="rId12"/>
    <p:sldId id="346" r:id="rId13"/>
    <p:sldId id="466" r:id="rId14"/>
    <p:sldId id="467" r:id="rId15"/>
    <p:sldId id="456" r:id="rId16"/>
    <p:sldId id="464" r:id="rId17"/>
    <p:sldId id="468" r:id="rId18"/>
    <p:sldId id="29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A6363A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1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8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9976" y="3256450"/>
            <a:ext cx="773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L2.3 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回归检验与结果解读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5E5F9-8D77-485A-B106-D484173399D4}"/>
              </a:ext>
            </a:extLst>
          </p:cNvPr>
          <p:cNvSpPr/>
          <p:nvPr/>
        </p:nvSpPr>
        <p:spPr>
          <a:xfrm>
            <a:off x="2935104" y="2295886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专题二 实证研究过程介绍与计量实现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控制年度固定效应和公司固定效应（选读）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690624" y="1583888"/>
            <a:ext cx="981416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xi:xtreg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xi:xtreg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xi:xtreg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5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不显示中间过程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690624" y="1583888"/>
            <a:ext cx="981416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i.Industry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i.Province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1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(5)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开启平行空间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593558" y="1216335"/>
            <a:ext cx="9814163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i.Industry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i.Province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B49D5-B634-4F2A-A627-6155455D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3. </a:t>
            </a:r>
            <a:r>
              <a:rPr lang="zh-CN" altLang="en-US" sz="3200" b="1" dirty="0"/>
              <a:t>回归结果解读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7F4544-4437-4F23-8434-6AC421EC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endParaRPr lang="zh-CN" alt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能区分并正确解读</a:t>
            </a:r>
            <a:r>
              <a:rPr lang="zh-CN" altLang="en-US" b="1" dirty="0"/>
              <a:t>统计显著性</a:t>
            </a:r>
            <a:r>
              <a:rPr lang="zh-CN" altLang="en-US" dirty="0"/>
              <a:t>与</a:t>
            </a:r>
            <a:r>
              <a:rPr lang="zh-CN" altLang="en-US" b="1" dirty="0"/>
              <a:t>经济显著性</a:t>
            </a:r>
            <a:r>
              <a:rPr lang="zh-CN" altLang="en-US" dirty="0"/>
              <a:t>；形成规范的汇报口径。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  <a:p>
            <a:r>
              <a:rPr lang="zh-CN" altLang="en-US" b="1" dirty="0"/>
              <a:t>统计显著性（是否“显著不为 </a:t>
            </a:r>
            <a:r>
              <a:rPr lang="en-US" altLang="zh-CN" b="1" dirty="0"/>
              <a:t>0”</a:t>
            </a:r>
            <a:r>
              <a:rPr lang="zh-CN" altLang="en-US" b="1" dirty="0"/>
              <a:t>）</a:t>
            </a:r>
            <a:endParaRPr lang="zh-CN" alt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t </a:t>
            </a:r>
            <a:r>
              <a:rPr lang="zh-CN" altLang="en-US" dirty="0"/>
              <a:t>值 </a:t>
            </a:r>
            <a:r>
              <a:rPr lang="en-US" altLang="zh-CN" dirty="0"/>
              <a:t>/ p </a:t>
            </a:r>
            <a:r>
              <a:rPr lang="zh-CN" altLang="en-US" dirty="0"/>
              <a:t>值 </a:t>
            </a:r>
            <a:r>
              <a:rPr lang="en-US" altLang="zh-CN" dirty="0"/>
              <a:t>/ </a:t>
            </a:r>
            <a:r>
              <a:rPr lang="zh-CN" altLang="en-US" dirty="0"/>
              <a:t>置信区间：反映估计不确定性。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稳健做法：异方差稳健或</a:t>
            </a:r>
            <a:r>
              <a:rPr lang="zh-CN" altLang="en-US" b="1" dirty="0"/>
              <a:t>聚类标准误</a:t>
            </a:r>
            <a:r>
              <a:rPr lang="zh-CN" altLang="en-US" dirty="0"/>
              <a:t>（常按公司</a:t>
            </a:r>
            <a:r>
              <a:rPr lang="en-US" altLang="zh-CN" dirty="0"/>
              <a:t>/</a:t>
            </a:r>
            <a:r>
              <a:rPr lang="zh-CN" altLang="en-US" dirty="0"/>
              <a:t>时间聚类）；报告 </a:t>
            </a:r>
            <a:r>
              <a:rPr lang="en-US" altLang="zh-CN" dirty="0"/>
              <a:t>95% </a:t>
            </a:r>
            <a:r>
              <a:rPr lang="zh-CN" altLang="en-US" dirty="0"/>
              <a:t>置信区间。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固定效应：行业</a:t>
            </a:r>
            <a:r>
              <a:rPr lang="en-US" altLang="zh-CN" dirty="0"/>
              <a:t>/</a:t>
            </a:r>
            <a:r>
              <a:rPr lang="zh-CN" altLang="en-US" dirty="0"/>
              <a:t>年度</a:t>
            </a:r>
            <a:r>
              <a:rPr lang="en-US" altLang="zh-CN" dirty="0"/>
              <a:t>/</a:t>
            </a:r>
            <a:r>
              <a:rPr lang="zh-CN" altLang="en-US" dirty="0"/>
              <a:t>公司 </a:t>
            </a:r>
            <a:r>
              <a:rPr lang="en-US" altLang="zh-CN" dirty="0"/>
              <a:t>FE </a:t>
            </a:r>
            <a:r>
              <a:rPr lang="zh-CN" altLang="en-US" dirty="0"/>
              <a:t>用于控制不可观测异质性（需在表格脚注写明）。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21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069D7-D35C-40F3-B7B3-073A6841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DDFD14-349A-4DAE-B8DA-39D9E1E8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/>
              <a:t>经济显著性（“量有多大、是否重要”）：</a:t>
            </a:r>
            <a:endParaRPr lang="en-US" altLang="zh-CN" b="1" dirty="0"/>
          </a:p>
          <a:p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量级解释</a:t>
            </a:r>
            <a:r>
              <a:rPr lang="zh-CN" altLang="en-US" dirty="0"/>
              <a:t>：给出</a:t>
            </a:r>
            <a:r>
              <a:rPr lang="zh-CN" altLang="en-US" b="1" dirty="0"/>
              <a:t>现实含义</a:t>
            </a:r>
            <a:r>
              <a:rPr lang="zh-CN" altLang="en-US" dirty="0"/>
              <a:t>的单位变化或弹性示例。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基准对比</a:t>
            </a:r>
            <a:r>
              <a:rPr lang="zh-CN" altLang="en-US" dirty="0"/>
              <a:t>：与均值</a:t>
            </a:r>
            <a:r>
              <a:rPr lang="en-US" altLang="zh-CN" dirty="0"/>
              <a:t>/</a:t>
            </a:r>
            <a:r>
              <a:rPr lang="zh-CN" altLang="en-US" dirty="0"/>
              <a:t>中位数、标准差、业务阈值对照，回答“是否有管理</a:t>
            </a:r>
            <a:r>
              <a:rPr lang="en-US" altLang="zh-CN" dirty="0"/>
              <a:t>/</a:t>
            </a:r>
            <a:r>
              <a:rPr lang="zh-CN" altLang="en-US" dirty="0"/>
              <a:t>投资意义”。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可视化</a:t>
            </a:r>
            <a:r>
              <a:rPr lang="zh-CN" altLang="en-US" dirty="0"/>
              <a:t>：边际效应图 </a:t>
            </a:r>
            <a:r>
              <a:rPr lang="en-US" altLang="zh-CN" dirty="0"/>
              <a:t>/ </a:t>
            </a:r>
            <a:r>
              <a:rPr lang="zh-CN" altLang="en-US" dirty="0"/>
              <a:t>预测值对比图，辅助非技术受众理解。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09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结果解读 </a:t>
            </a:r>
            <a:r>
              <a:rPr lang="en-US" altLang="zh-CN" dirty="0"/>
              <a:t>– </a:t>
            </a:r>
            <a:r>
              <a:rPr lang="zh-CN" altLang="en-US" dirty="0"/>
              <a:t>统计显著性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26491" y="1799735"/>
          <a:ext cx="3101975" cy="4052100"/>
        </p:xfrm>
        <a:graphic>
          <a:graphicData uri="http://schemas.openxmlformats.org/drawingml/2006/table">
            <a:tbl>
              <a:tblPr/>
              <a:tblGrid>
                <a:gridCol w="1718017">
                  <a:extLst>
                    <a:ext uri="{9D8B030D-6E8A-4147-A177-3AD203B41FA5}">
                      <a16:colId xmlns:a16="http://schemas.microsoft.com/office/drawing/2014/main" val="4069373790"/>
                    </a:ext>
                  </a:extLst>
                </a:gridCol>
                <a:gridCol w="1383958">
                  <a:extLst>
                    <a:ext uri="{9D8B030D-6E8A-4147-A177-3AD203B41FA5}">
                      <a16:colId xmlns:a16="http://schemas.microsoft.com/office/drawing/2014/main" val="841504115"/>
                    </a:ext>
                  </a:extLst>
                </a:gridCol>
              </a:tblGrid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299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5536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5.193***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1962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(20.80)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818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6828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(-29.11)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4955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111825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(4.24)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7136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604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(34.62)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35714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46573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193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行业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60472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观测数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8703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490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728291" y="2337104"/>
            <a:ext cx="1400175" cy="561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931673" y="1529391"/>
            <a:ext cx="5327375" cy="3552825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统计显著性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的系数在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水平显著为正。这表示，平均而言，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公司业绩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越好，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市场价值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越高。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显著性水平：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 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5%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10%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/>
              <a:t>如果</a:t>
            </a:r>
            <a:r>
              <a:rPr lang="en-US" altLang="zh-CN" sz="1600" b="1" dirty="0"/>
              <a:t>p</a:t>
            </a:r>
            <a:r>
              <a:rPr lang="zh-CN" altLang="en-US" sz="1600" b="1" dirty="0"/>
              <a:t>值大于显著性水平</a:t>
            </a:r>
            <a:r>
              <a:rPr lang="zh-CN" altLang="en-US" sz="1600" dirty="0"/>
              <a:t>（例如 </a:t>
            </a:r>
            <a:r>
              <a:rPr lang="en-US" altLang="zh-CN" sz="1600" dirty="0"/>
              <a:t>0.10</a:t>
            </a:r>
            <a:r>
              <a:rPr lang="zh-CN" altLang="en-US" sz="1600" dirty="0"/>
              <a:t>），则无法拒绝原假设。</a:t>
            </a:r>
            <a:r>
              <a:rPr lang="zh-CN" altLang="en-US" sz="1600" b="1" dirty="0">
                <a:solidFill>
                  <a:srgbClr val="0000FF"/>
                </a:solidFill>
              </a:rPr>
              <a:t>没有足够的证据拒绝原假设</a:t>
            </a:r>
            <a:r>
              <a:rPr lang="zh-CN" altLang="en-US" sz="1600" dirty="0"/>
              <a:t>，意味着我们无法证明“公司业绩与公司价值没有关系”是错的。然而，这并不意味着原假设是“正确”的，只是表示数据没有提供足够的证据来支持备择假设。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值小于显著性水平（例如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），这表示我们有足够的证据拒绝原假设。拒绝原假设意味着我们支持备择假设，</a:t>
            </a:r>
            <a:r>
              <a:rPr lang="zh-CN" altLang="en-US" sz="1600" dirty="0"/>
              <a:t>“公司业绩与公司价值有关系”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98250" y="1428214"/>
            <a:ext cx="1996717" cy="37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表</a:t>
            </a:r>
            <a:r>
              <a:rPr lang="en-US" altLang="zh-CN" sz="1400" dirty="0"/>
              <a:t>2 </a:t>
            </a:r>
            <a:r>
              <a:rPr lang="zh-CN" altLang="en-US" sz="1400" dirty="0"/>
              <a:t>回归检验表</a:t>
            </a:r>
          </a:p>
        </p:txBody>
      </p:sp>
    </p:spTree>
    <p:extLst>
      <p:ext uri="{BB962C8B-B14F-4D97-AF65-F5344CB8AC3E}">
        <p14:creationId xmlns:p14="http://schemas.microsoft.com/office/powerpoint/2010/main" val="326417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结果解读 </a:t>
            </a:r>
            <a:r>
              <a:rPr lang="en-US" altLang="zh-CN" dirty="0"/>
              <a:t>– </a:t>
            </a:r>
            <a:r>
              <a:rPr lang="zh-CN" altLang="en-US" dirty="0"/>
              <a:t>经济显著性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66248" y="1624807"/>
          <a:ext cx="3101975" cy="4052100"/>
        </p:xfrm>
        <a:graphic>
          <a:graphicData uri="http://schemas.openxmlformats.org/drawingml/2006/table">
            <a:tbl>
              <a:tblPr/>
              <a:tblGrid>
                <a:gridCol w="1718017">
                  <a:extLst>
                    <a:ext uri="{9D8B030D-6E8A-4147-A177-3AD203B41FA5}">
                      <a16:colId xmlns:a16="http://schemas.microsoft.com/office/drawing/2014/main" val="4069373790"/>
                    </a:ext>
                  </a:extLst>
                </a:gridCol>
                <a:gridCol w="1383958">
                  <a:extLst>
                    <a:ext uri="{9D8B030D-6E8A-4147-A177-3AD203B41FA5}">
                      <a16:colId xmlns:a16="http://schemas.microsoft.com/office/drawing/2014/main" val="841504115"/>
                    </a:ext>
                  </a:extLst>
                </a:gridCol>
              </a:tblGrid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299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5536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5.193***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1962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(20.80)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818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6828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(-29.11)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4955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111825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(4.24)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7136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604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(34.62)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35714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46573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193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行业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60472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观测数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8703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490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768048" y="2162176"/>
            <a:ext cx="1400175" cy="561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170211" y="1652587"/>
            <a:ext cx="4858247" cy="35528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经济显著性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平均而言，公司的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每提升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，公司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Tobin’s 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值提升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0.05193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，提升相当于平均公司价值的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2.13%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0.05193/2.44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上升一个标准差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Tobin’s 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0.415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=8%*5.193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提升相当于平均公司价值的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=0.415/2.44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因此，经营业绩是公司价值的重要决定因素。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38007" y="1253286"/>
            <a:ext cx="1996717" cy="37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表</a:t>
            </a:r>
            <a:r>
              <a:rPr lang="en-US" altLang="zh-CN" sz="1400" dirty="0"/>
              <a:t>2 </a:t>
            </a:r>
            <a:r>
              <a:rPr lang="zh-CN" altLang="en-US" sz="1400" dirty="0"/>
              <a:t>回归检验表</a:t>
            </a:r>
          </a:p>
        </p:txBody>
      </p:sp>
    </p:spTree>
    <p:extLst>
      <p:ext uri="{BB962C8B-B14F-4D97-AF65-F5344CB8AC3E}">
        <p14:creationId xmlns:p14="http://schemas.microsoft.com/office/powerpoint/2010/main" val="105130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041A6-F3A5-484D-A6F1-D1D286FE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课程讨论：如何更好呈现回归检验结果？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E1A944-2988-46B1-8DA9-2BCB48DBC241}"/>
              </a:ext>
            </a:extLst>
          </p:cNvPr>
          <p:cNvSpPr txBox="1"/>
          <p:nvPr/>
        </p:nvSpPr>
        <p:spPr>
          <a:xfrm>
            <a:off x="566057" y="1193364"/>
            <a:ext cx="10832193" cy="677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zh-CN" dirty="0"/>
              <a:t>显著性解读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dirty="0"/>
              <a:t>统计显著性：t 值 / p 值 / 置信区间 + 稳健或聚类标准误；清楚说明固定效应设定。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dirty="0"/>
              <a:t>经济显著性：将系数换算为现实量级（% 或单位），与均值/标准差/业务阈值对比。</a:t>
            </a:r>
          </a:p>
          <a:p>
            <a:r>
              <a:rPr lang="zh-CN" altLang="zh-CN" dirty="0"/>
              <a:t>实现与报告：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dirty="0"/>
              <a:t>给出系数、SE/CI、R²、样本量、FE/聚类说明；图表或边际效应图辅助非技术受众。</a:t>
            </a:r>
          </a:p>
          <a:p>
            <a:r>
              <a:rPr lang="zh-CN" altLang="zh-CN" dirty="0"/>
              <a:t>良好实践：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dirty="0"/>
              <a:t>变量</a:t>
            </a:r>
            <a:r>
              <a:rPr lang="zh-CN" altLang="en-US" dirty="0"/>
              <a:t>定义</a:t>
            </a:r>
            <a:r>
              <a:rPr lang="zh-CN" altLang="zh-CN" dirty="0"/>
              <a:t>清晰、口径统一（单位/对数）、异常值处理（缩尾/稳健）、时序与内生性提示。</a:t>
            </a:r>
          </a:p>
        </p:txBody>
      </p:sp>
    </p:spTree>
    <p:extLst>
      <p:ext uri="{BB962C8B-B14F-4D97-AF65-F5344CB8AC3E}">
        <p14:creationId xmlns:p14="http://schemas.microsoft.com/office/powerpoint/2010/main" val="14093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了解回归分析的原理。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掌握基于计量软件的回归分析方法。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掌握对一般性回归系数的统计显著性和经济显著性解读。</a:t>
            </a:r>
            <a:endParaRPr lang="en-US" altLang="zh-CN" sz="24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15164-09DE-42BD-BDE8-AE8B854E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1. </a:t>
            </a:r>
            <a:r>
              <a:rPr lang="zh-CN" altLang="en-US" sz="3200" b="1" dirty="0"/>
              <a:t>回归检验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F67A0F-EBE2-44C2-A1D4-9387824D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682277"/>
            <a:ext cx="10810449" cy="29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99" y="0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回归检验的</a:t>
            </a:r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C346A4C-660D-4D10-A816-7B371D5AE93D}"/>
              </a:ext>
            </a:extLst>
          </p:cNvPr>
          <p:cNvSpPr txBox="1"/>
          <p:nvPr/>
        </p:nvSpPr>
        <p:spPr>
          <a:xfrm>
            <a:off x="1534501" y="3041873"/>
            <a:ext cx="83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  <a:latin typeface="Adobe Devanagari"/>
              </a:rPr>
              <a:t>outreg2</a:t>
            </a:r>
            <a:r>
              <a:rPr lang="en-US" altLang="zh-CN" dirty="0">
                <a:latin typeface="Adobe Devanagari"/>
              </a:rPr>
              <a:t> [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Result1 Result2</a:t>
            </a:r>
            <a:r>
              <a:rPr lang="en-US" altLang="zh-CN" dirty="0">
                <a:latin typeface="Adobe Devanagari"/>
              </a:rPr>
              <a:t>] using "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Adobe Devanagari"/>
              </a:rPr>
              <a:t>回归检验表</a:t>
            </a:r>
            <a:r>
              <a:rPr lang="en-US" altLang="zh-CN" dirty="0">
                <a:latin typeface="Adobe Devanagari"/>
              </a:rPr>
              <a:t>", 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excel</a:t>
            </a:r>
            <a:r>
              <a:rPr lang="en-US" altLang="zh-CN" dirty="0">
                <a:latin typeface="Adobe Devanagari"/>
              </a:rPr>
              <a:t> replace </a:t>
            </a:r>
            <a:r>
              <a:rPr lang="en-US" altLang="zh-CN" dirty="0" err="1">
                <a:solidFill>
                  <a:srgbClr val="0000FF"/>
                </a:solidFill>
                <a:latin typeface="Adobe Devanagari"/>
              </a:rPr>
              <a:t>tstat</a:t>
            </a:r>
            <a:r>
              <a:rPr lang="en-US" altLang="zh-CN" dirty="0">
                <a:latin typeface="Adobe Devanagari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adjr2</a:t>
            </a:r>
            <a:r>
              <a:rPr lang="en-US" altLang="zh-CN" dirty="0">
                <a:latin typeface="Adobe Devanagari"/>
              </a:rPr>
              <a:t>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bdec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(3)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tdec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(2) </a:t>
            </a:r>
            <a:r>
              <a:rPr lang="en-US" altLang="zh-CN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rdec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(4)</a:t>
            </a:r>
            <a:r>
              <a:rPr lang="en-US" altLang="zh-CN" dirty="0">
                <a:latin typeface="Adobe Devanagari"/>
              </a:rPr>
              <a:t> </a:t>
            </a:r>
            <a:endParaRPr lang="zh-CN" altLang="en-US" dirty="0">
              <a:latin typeface="Adobe Devanagari"/>
            </a:endParaRPr>
          </a:p>
        </p:txBody>
      </p:sp>
      <p:sp>
        <p:nvSpPr>
          <p:cNvPr id="11" name="圆角矩形标注 6">
            <a:extLst>
              <a:ext uri="{FF2B5EF4-FFF2-40B4-BE49-F238E27FC236}">
                <a16:creationId xmlns:a16="http://schemas.microsoft.com/office/drawing/2014/main" id="{F1FE899B-BC26-4D40-B817-63D760892810}"/>
              </a:ext>
            </a:extLst>
          </p:cNvPr>
          <p:cNvSpPr/>
          <p:nvPr/>
        </p:nvSpPr>
        <p:spPr>
          <a:xfrm>
            <a:off x="1534501" y="1289564"/>
            <a:ext cx="2237173" cy="1236785"/>
          </a:xfrm>
          <a:prstGeom prst="wedgeRoundRectCallout">
            <a:avLst>
              <a:gd name="adj1" fmla="val -3232"/>
              <a:gd name="adj2" fmla="val 9406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导出哪些回归结果。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（先用</a:t>
            </a:r>
            <a:r>
              <a:rPr lang="en-US" altLang="zh-CN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est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store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储存）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7">
            <a:extLst>
              <a:ext uri="{FF2B5EF4-FFF2-40B4-BE49-F238E27FC236}">
                <a16:creationId xmlns:a16="http://schemas.microsoft.com/office/drawing/2014/main" id="{A39A8D6D-2D9B-4BC9-B583-E1C39CB9B2BA}"/>
              </a:ext>
            </a:extLst>
          </p:cNvPr>
          <p:cNvSpPr/>
          <p:nvPr/>
        </p:nvSpPr>
        <p:spPr>
          <a:xfrm>
            <a:off x="3107646" y="3926729"/>
            <a:ext cx="1945690" cy="781923"/>
          </a:xfrm>
          <a:prstGeom prst="wedgeRoundRectCallout">
            <a:avLst>
              <a:gd name="adj1" fmla="val 37764"/>
              <a:gd name="adj2" fmla="val -1109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创建的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excel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文件名字。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8">
            <a:extLst>
              <a:ext uri="{FF2B5EF4-FFF2-40B4-BE49-F238E27FC236}">
                <a16:creationId xmlns:a16="http://schemas.microsoft.com/office/drawing/2014/main" id="{B1D6C4BA-136B-43AA-BDEA-7E9AA0E2B14E}"/>
              </a:ext>
            </a:extLst>
          </p:cNvPr>
          <p:cNvSpPr/>
          <p:nvPr/>
        </p:nvSpPr>
        <p:spPr>
          <a:xfrm>
            <a:off x="5053336" y="1744426"/>
            <a:ext cx="1945690" cy="781923"/>
          </a:xfrm>
          <a:prstGeom prst="wedgeRoundRectCallout">
            <a:avLst>
              <a:gd name="adj1" fmla="val -6432"/>
              <a:gd name="adj2" fmla="val 1138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excel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world</a:t>
            </a:r>
          </a:p>
        </p:txBody>
      </p:sp>
      <p:sp>
        <p:nvSpPr>
          <p:cNvPr id="15" name="圆角矩形标注 9">
            <a:extLst>
              <a:ext uri="{FF2B5EF4-FFF2-40B4-BE49-F238E27FC236}">
                <a16:creationId xmlns:a16="http://schemas.microsoft.com/office/drawing/2014/main" id="{D77404AB-C191-4CA4-B347-DDC91A1A4E40}"/>
              </a:ext>
            </a:extLst>
          </p:cNvPr>
          <p:cNvSpPr/>
          <p:nvPr/>
        </p:nvSpPr>
        <p:spPr>
          <a:xfrm>
            <a:off x="6099429" y="3940932"/>
            <a:ext cx="1599657" cy="781923"/>
          </a:xfrm>
          <a:prstGeom prst="wedgeRoundRectCallout">
            <a:avLst>
              <a:gd name="adj1" fmla="val 8625"/>
              <a:gd name="adj2" fmla="val -1166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生成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统计量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0">
            <a:extLst>
              <a:ext uri="{FF2B5EF4-FFF2-40B4-BE49-F238E27FC236}">
                <a16:creationId xmlns:a16="http://schemas.microsoft.com/office/drawing/2014/main" id="{37DCCB27-2F6E-4851-8AFB-AC19A4607A95}"/>
              </a:ext>
            </a:extLst>
          </p:cNvPr>
          <p:cNvSpPr/>
          <p:nvPr/>
        </p:nvSpPr>
        <p:spPr>
          <a:xfrm>
            <a:off x="7967066" y="3894377"/>
            <a:ext cx="2060903" cy="983412"/>
          </a:xfrm>
          <a:prstGeom prst="wedgeRoundRectCallout">
            <a:avLst>
              <a:gd name="adj1" fmla="val 1022"/>
              <a:gd name="adj2" fmla="val -949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值保留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baseline="30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标注 11">
            <a:extLst>
              <a:ext uri="{FF2B5EF4-FFF2-40B4-BE49-F238E27FC236}">
                <a16:creationId xmlns:a16="http://schemas.microsoft.com/office/drawing/2014/main" id="{FDFF11D8-B6E5-4643-81A9-443FB4E9F2ED}"/>
              </a:ext>
            </a:extLst>
          </p:cNvPr>
          <p:cNvSpPr/>
          <p:nvPr/>
        </p:nvSpPr>
        <p:spPr>
          <a:xfrm>
            <a:off x="7557703" y="1728216"/>
            <a:ext cx="1945690" cy="798133"/>
          </a:xfrm>
          <a:prstGeom prst="wedgeRoundRectCallout">
            <a:avLst>
              <a:gd name="adj1" fmla="val -48248"/>
              <a:gd name="adj2" fmla="val 1148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生成调整后的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r2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8C346A4C-660D-4D10-A816-7B371D5AE93D}"/>
              </a:ext>
            </a:extLst>
          </p:cNvPr>
          <p:cNvSpPr txBox="1"/>
          <p:nvPr/>
        </p:nvSpPr>
        <p:spPr>
          <a:xfrm>
            <a:off x="1651940" y="5185617"/>
            <a:ext cx="919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Adobe Devanagari"/>
              </a:rPr>
              <a:t>outreg2</a:t>
            </a:r>
            <a:r>
              <a:rPr lang="en-US" altLang="zh-CN" dirty="0">
                <a:latin typeface="Adobe Devanagari"/>
              </a:rPr>
              <a:t> [Result1 Result2] using "</a:t>
            </a:r>
            <a:r>
              <a:rPr lang="zh-CN" altLang="en-US" dirty="0">
                <a:latin typeface="Adobe Devanagari"/>
              </a:rPr>
              <a:t>回归检验表</a:t>
            </a:r>
            <a:r>
              <a:rPr lang="en-US" altLang="zh-CN" dirty="0">
                <a:latin typeface="Adobe Devanagari"/>
              </a:rPr>
              <a:t>", excel replace </a:t>
            </a:r>
            <a:r>
              <a:rPr lang="en-US" altLang="zh-CN" dirty="0" err="1">
                <a:solidFill>
                  <a:srgbClr val="FF0000"/>
                </a:solidFill>
                <a:latin typeface="Adobe Devanagari"/>
              </a:rPr>
              <a:t>pvalue</a:t>
            </a:r>
            <a:r>
              <a:rPr lang="en-US" altLang="zh-CN" dirty="0">
                <a:latin typeface="Adobe Devanagari"/>
              </a:rPr>
              <a:t> adjr2 </a:t>
            </a:r>
            <a:r>
              <a:rPr lang="en-US" altLang="zh-CN" dirty="0" err="1">
                <a:latin typeface="Adobe Devanagari"/>
              </a:rPr>
              <a:t>bdec</a:t>
            </a:r>
            <a:r>
              <a:rPr lang="en-US" altLang="zh-CN" dirty="0">
                <a:latin typeface="Adobe Devanagari"/>
              </a:rPr>
              <a:t>(3) </a:t>
            </a:r>
            <a:r>
              <a:rPr lang="en-US" altLang="zh-CN" dirty="0" err="1">
                <a:latin typeface="Adobe Devanagari"/>
              </a:rPr>
              <a:t>tdec</a:t>
            </a:r>
            <a:r>
              <a:rPr lang="en-US" altLang="zh-CN" dirty="0">
                <a:latin typeface="Adobe Devanagari"/>
              </a:rPr>
              <a:t>(2) </a:t>
            </a:r>
            <a:r>
              <a:rPr lang="en-US" altLang="zh-CN" dirty="0" err="1">
                <a:latin typeface="Adobe Devanagari"/>
              </a:rPr>
              <a:t>rdec</a:t>
            </a:r>
            <a:r>
              <a:rPr lang="en-US" altLang="zh-CN" dirty="0">
                <a:latin typeface="Adobe Devanagari"/>
              </a:rPr>
              <a:t>(4) </a:t>
            </a:r>
          </a:p>
          <a:p>
            <a:r>
              <a:rPr lang="en-US" altLang="zh-CN" b="1" dirty="0">
                <a:latin typeface="Adobe Devanagari"/>
              </a:rPr>
              <a:t>outreg2</a:t>
            </a:r>
            <a:r>
              <a:rPr lang="en-US" altLang="zh-CN" dirty="0">
                <a:latin typeface="Adobe Devanagari"/>
              </a:rPr>
              <a:t> [Result1 Result2] using "</a:t>
            </a:r>
            <a:r>
              <a:rPr lang="zh-CN" altLang="en-US" dirty="0">
                <a:latin typeface="Adobe Devanagari"/>
              </a:rPr>
              <a:t>回归检验表</a:t>
            </a:r>
            <a:r>
              <a:rPr lang="en-US" altLang="zh-CN" dirty="0">
                <a:latin typeface="Adobe Devanagari"/>
              </a:rPr>
              <a:t>", excel replace </a:t>
            </a:r>
            <a:r>
              <a:rPr lang="en-US" altLang="zh-CN" dirty="0" err="1">
                <a:solidFill>
                  <a:srgbClr val="FF0000"/>
                </a:solidFill>
                <a:latin typeface="Adobe Devanagari"/>
              </a:rPr>
              <a:t>pvalue</a:t>
            </a:r>
            <a:r>
              <a:rPr lang="en-US" altLang="zh-CN" dirty="0">
                <a:solidFill>
                  <a:srgbClr val="FF0000"/>
                </a:solidFill>
                <a:latin typeface="Adobe Devanagari"/>
              </a:rPr>
              <a:t> e(r2_p)</a:t>
            </a:r>
            <a:r>
              <a:rPr lang="en-US" altLang="zh-CN" dirty="0">
                <a:latin typeface="Adobe Devanagari"/>
              </a:rPr>
              <a:t> </a:t>
            </a:r>
            <a:r>
              <a:rPr lang="en-US" altLang="zh-CN" dirty="0" err="1">
                <a:latin typeface="Adobe Devanagari"/>
              </a:rPr>
              <a:t>bdec</a:t>
            </a:r>
            <a:r>
              <a:rPr lang="en-US" altLang="zh-CN" dirty="0">
                <a:latin typeface="Adobe Devanagari"/>
              </a:rPr>
              <a:t>(3) </a:t>
            </a:r>
            <a:r>
              <a:rPr lang="en-US" altLang="zh-CN" dirty="0" err="1">
                <a:latin typeface="Adobe Devanagari"/>
              </a:rPr>
              <a:t>tdec</a:t>
            </a:r>
            <a:r>
              <a:rPr lang="en-US" altLang="zh-CN" dirty="0">
                <a:latin typeface="Adobe Devanagari"/>
              </a:rPr>
              <a:t>(2) </a:t>
            </a:r>
            <a:r>
              <a:rPr lang="en-US" altLang="zh-CN" dirty="0" err="1">
                <a:latin typeface="Adobe Devanagari"/>
              </a:rPr>
              <a:t>rdec</a:t>
            </a:r>
            <a:r>
              <a:rPr lang="en-US" altLang="zh-CN" dirty="0">
                <a:latin typeface="Adobe Devanagari"/>
              </a:rPr>
              <a:t>(4) </a:t>
            </a:r>
            <a:endParaRPr lang="zh-CN" altLang="en-US" dirty="0">
              <a:latin typeface="Adobe Devanagari"/>
            </a:endParaRPr>
          </a:p>
          <a:p>
            <a:endParaRPr lang="zh-CN" altLang="en-US" dirty="0">
              <a:latin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2117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单变量回归检验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reg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793652" y="1097340"/>
            <a:ext cx="10567501" cy="386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多变量回归检验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reg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736993" y="1446965"/>
            <a:ext cx="981416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处理异方差和聚类效应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744413" y="1727323"/>
            <a:ext cx="981416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cl(ID)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309966" y="1203973"/>
            <a:ext cx="1874520" cy="826772"/>
          </a:xfrm>
          <a:prstGeom prst="wedgeRoundRectCallout">
            <a:avLst>
              <a:gd name="adj1" fmla="val -107925"/>
              <a:gd name="adj2" fmla="val 373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cl(ID), cluster</a:t>
            </a:r>
            <a:r>
              <a:rPr lang="zh-CN" altLang="en-US" sz="1400" dirty="0">
                <a:solidFill>
                  <a:schemeClr val="tx1"/>
                </a:solidFill>
              </a:rPr>
              <a:t>，控制公司层面的</a:t>
            </a:r>
            <a:r>
              <a:rPr lang="zh-CN" altLang="en-US" sz="1400" b="1" dirty="0">
                <a:solidFill>
                  <a:srgbClr val="0000FF"/>
                </a:solidFill>
              </a:rPr>
              <a:t>聚类效应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4714235" y="979855"/>
            <a:ext cx="1874520" cy="826772"/>
          </a:xfrm>
          <a:prstGeom prst="wedgeRoundRectCallout">
            <a:avLst>
              <a:gd name="adj1" fmla="val -78108"/>
              <a:gd name="adj2" fmla="val 428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r, robust</a:t>
            </a:r>
            <a:r>
              <a:rPr lang="zh-CN" altLang="en-US" sz="1400" dirty="0">
                <a:solidFill>
                  <a:schemeClr val="tx1"/>
                </a:solidFill>
              </a:rPr>
              <a:t>，采用</a:t>
            </a:r>
            <a:r>
              <a:rPr lang="zh-CN" altLang="en-US" sz="1400" b="1" dirty="0">
                <a:solidFill>
                  <a:srgbClr val="0000FF"/>
                </a:solidFill>
              </a:rPr>
              <a:t>稳健</a:t>
            </a:r>
            <a:r>
              <a:rPr lang="zh-CN" altLang="en-US" sz="1400" dirty="0">
                <a:solidFill>
                  <a:schemeClr val="tx1"/>
                </a:solidFill>
              </a:rPr>
              <a:t>的</a:t>
            </a:r>
            <a:r>
              <a:rPr lang="en-US" altLang="zh-CN" sz="1400" dirty="0">
                <a:solidFill>
                  <a:schemeClr val="tx1"/>
                </a:solidFill>
              </a:rPr>
              <a:t>t</a:t>
            </a:r>
            <a:r>
              <a:rPr lang="zh-CN" altLang="en-US" sz="1400" dirty="0">
                <a:solidFill>
                  <a:schemeClr val="tx1"/>
                </a:solidFill>
              </a:rPr>
              <a:t>值</a:t>
            </a:r>
          </a:p>
        </p:txBody>
      </p:sp>
    </p:spTree>
    <p:extLst>
      <p:ext uri="{BB962C8B-B14F-4D97-AF65-F5344CB8AC3E}">
        <p14:creationId xmlns:p14="http://schemas.microsoft.com/office/powerpoint/2010/main" val="199842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</a:rPr>
              <a:t>(3) </a:t>
            </a:r>
            <a:r>
              <a:rPr lang="zh-CN" altLang="en-US" sz="2800" dirty="0">
                <a:solidFill>
                  <a:schemeClr val="tx1"/>
                </a:solidFill>
              </a:rPr>
              <a:t>控制年度（行业、省份）</a:t>
            </a:r>
            <a:r>
              <a:rPr lang="en-US" altLang="zh-CN" sz="2800" dirty="0">
                <a:solidFill>
                  <a:schemeClr val="tx1"/>
                </a:solidFill>
              </a:rPr>
              <a:t>-- </a:t>
            </a:r>
            <a:r>
              <a:rPr lang="zh-CN" altLang="en-US" sz="2800" dirty="0">
                <a:solidFill>
                  <a:schemeClr val="tx1"/>
                </a:solidFill>
              </a:rPr>
              <a:t>年度固定效应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9532" y="1634243"/>
          <a:ext cx="899366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208">
                  <a:extLst>
                    <a:ext uri="{9D8B030D-6E8A-4147-A177-3AD203B41FA5}">
                      <a16:colId xmlns:a16="http://schemas.microsoft.com/office/drawing/2014/main" val="1231667662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3439047509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9782195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1879223355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4042063851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3515322347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3837129868"/>
                    </a:ext>
                  </a:extLst>
                </a:gridCol>
                <a:gridCol w="1124208">
                  <a:extLst>
                    <a:ext uri="{9D8B030D-6E8A-4147-A177-3AD203B41FA5}">
                      <a16:colId xmlns:a16="http://schemas.microsoft.com/office/drawing/2014/main" val="1397131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Year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Year2003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Year2004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Year2005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Year2006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Year2007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Year2008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17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600001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18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2004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21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02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65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18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42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600002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16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2004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97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27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96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800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+mn-cs"/>
                        </a:rPr>
                        <a:t>600002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90444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49707" y="1084452"/>
            <a:ext cx="98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思考，如果</a:t>
            </a:r>
            <a:r>
              <a:rPr lang="en-US" altLang="zh-CN" dirty="0"/>
              <a:t>2008</a:t>
            </a:r>
            <a:r>
              <a:rPr lang="zh-CN" altLang="en-US" dirty="0"/>
              <a:t>年金融危机对企业价值有重要影响，如何控制</a:t>
            </a:r>
            <a:r>
              <a:rPr lang="en-US" altLang="zh-CN" dirty="0"/>
              <a:t>2008</a:t>
            </a:r>
            <a:r>
              <a:rPr lang="zh-CN" altLang="en-US" dirty="0"/>
              <a:t>年的影响？</a:t>
            </a:r>
          </a:p>
        </p:txBody>
      </p:sp>
    </p:spTree>
    <p:extLst>
      <p:ext uri="{BB962C8B-B14F-4D97-AF65-F5344CB8AC3E}">
        <p14:creationId xmlns:p14="http://schemas.microsoft.com/office/powerpoint/2010/main" val="216117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93342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控制年度（行业、省份）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7E6E80-4D70-4423-A301-CC91B31D9D04}"/>
              </a:ext>
            </a:extLst>
          </p:cNvPr>
          <p:cNvSpPr/>
          <p:nvPr/>
        </p:nvSpPr>
        <p:spPr>
          <a:xfrm>
            <a:off x="690624" y="1583888"/>
            <a:ext cx="981416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 X2 X3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i.Industry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i.Province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xi:reg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Tobinq_w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Lev_w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cl(ID)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 store 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outreg2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[回归结果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using “回归检验表”, excel replace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tstat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bdec(3) tdec(2) rdec(4)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adjr2 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70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1876</Words>
  <Application>Microsoft Office PowerPoint</Application>
  <PresentationFormat>宽屏</PresentationFormat>
  <Paragraphs>313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Adobe Devanagari</vt:lpstr>
      <vt:lpstr>等线</vt:lpstr>
      <vt:lpstr>等线 Light</vt:lpstr>
      <vt:lpstr>华文行楷</vt:lpstr>
      <vt:lpstr>楷体</vt:lpstr>
      <vt:lpstr>隶书</vt:lpstr>
      <vt:lpstr>宋体</vt:lpstr>
      <vt:lpstr>宋体 (正文)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本课目标</vt:lpstr>
      <vt:lpstr>1. 回归检验</vt:lpstr>
      <vt:lpstr>PowerPoint 演示文稿</vt:lpstr>
      <vt:lpstr>PowerPoint 演示文稿</vt:lpstr>
      <vt:lpstr>PowerPoint 演示文稿</vt:lpstr>
      <vt:lpstr>PowerPoint 演示文稿</vt:lpstr>
      <vt:lpstr>(3) 控制年度（行业、省份）-- 年度固定效应</vt:lpstr>
      <vt:lpstr>PowerPoint 演示文稿</vt:lpstr>
      <vt:lpstr>PowerPoint 演示文稿</vt:lpstr>
      <vt:lpstr>PowerPoint 演示文稿</vt:lpstr>
      <vt:lpstr>PowerPoint 演示文稿</vt:lpstr>
      <vt:lpstr>3. 回归结果解读</vt:lpstr>
      <vt:lpstr>PowerPoint 演示文稿</vt:lpstr>
      <vt:lpstr>结果解读 – 统计显著性</vt:lpstr>
      <vt:lpstr>结果解读 – 经济显著性</vt:lpstr>
      <vt:lpstr>4. 课程讨论：如何更好呈现回归检验结果？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78</cp:revision>
  <dcterms:created xsi:type="dcterms:W3CDTF">2023-09-19T16:24:26Z</dcterms:created>
  <dcterms:modified xsi:type="dcterms:W3CDTF">2025-09-28T18:23:01Z</dcterms:modified>
</cp:coreProperties>
</file>