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9" r:id="rId2"/>
    <p:sldId id="465" r:id="rId3"/>
    <p:sldId id="271" r:id="rId4"/>
    <p:sldId id="458" r:id="rId5"/>
    <p:sldId id="448" r:id="rId6"/>
    <p:sldId id="463" r:id="rId7"/>
    <p:sldId id="451" r:id="rId8"/>
    <p:sldId id="454" r:id="rId9"/>
    <p:sldId id="453" r:id="rId10"/>
    <p:sldId id="455" r:id="rId11"/>
    <p:sldId id="456" r:id="rId12"/>
    <p:sldId id="464" r:id="rId13"/>
    <p:sldId id="462" r:id="rId14"/>
    <p:sldId id="466" r:id="rId15"/>
    <p:sldId id="29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A6363A"/>
    <a:srgbClr val="99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0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77565-4B8A-4B74-A96E-E18DA8C39488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5307-FEE5-4E24-ADD0-A2FC704A2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DCCF-E9F9-4F40-B9E3-539DD6AF1E4A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A7DB-EB16-468C-96CF-04900AC9F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7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" y="2096587"/>
            <a:ext cx="12215444" cy="3027970"/>
          </a:xfrm>
          <a:prstGeom prst="rect">
            <a:avLst/>
          </a:prstGeom>
          <a:solidFill>
            <a:srgbClr val="A6363A"/>
          </a:solidFill>
          <a:ln w="12700" cap="flat" cmpd="sng" algn="ctr">
            <a:solidFill>
              <a:srgbClr val="A636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1" name="文本框 10"/>
          <p:cNvSpPr txBox="1"/>
          <p:nvPr userDrawn="1"/>
        </p:nvSpPr>
        <p:spPr>
          <a:xfrm>
            <a:off x="5108713" y="532602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1268"/>
          <a:stretch>
            <a:fillRect/>
          </a:stretch>
        </p:blipFill>
        <p:spPr>
          <a:xfrm>
            <a:off x="8917725" y="159243"/>
            <a:ext cx="3669642" cy="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057" y="-1"/>
            <a:ext cx="11033759" cy="9800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816" y="1210194"/>
            <a:ext cx="11045999" cy="500008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7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87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3" b="33473"/>
          <a:stretch>
            <a:fillRect/>
          </a:stretch>
        </p:blipFill>
        <p:spPr bwMode="auto">
          <a:xfrm>
            <a:off x="0" y="1523661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4704" y="1523663"/>
            <a:ext cx="12215444" cy="3027970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3" name="Rectangle 9"/>
          <p:cNvSpPr/>
          <p:nvPr userDrawn="1"/>
        </p:nvSpPr>
        <p:spPr>
          <a:xfrm>
            <a:off x="-17582" y="2438208"/>
            <a:ext cx="1221544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 谢谢！</a:t>
            </a:r>
          </a:p>
        </p:txBody>
      </p:sp>
      <p:sp>
        <p:nvSpPr>
          <p:cNvPr id="15" name="文本框 14"/>
          <p:cNvSpPr txBox="1"/>
          <p:nvPr userDrawn="1">
            <p:custDataLst>
              <p:tags r:id="rId1"/>
            </p:custDataLst>
          </p:nvPr>
        </p:nvSpPr>
        <p:spPr>
          <a:xfrm>
            <a:off x="5059183" y="534507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</p:spTree>
    <p:extLst>
      <p:ext uri="{BB962C8B-B14F-4D97-AF65-F5344CB8AC3E}">
        <p14:creationId xmlns:p14="http://schemas.microsoft.com/office/powerpoint/2010/main" val="314451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6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8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3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2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77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894332" y="1039661"/>
            <a:ext cx="8403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《</a:t>
            </a:r>
            <a:r>
              <a:rPr lang="en-US" altLang="zh-CN" sz="3600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SAS&amp;Stata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在会计与金融研究中的运用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endParaRPr lang="en-US" altLang="zh-CN" sz="3600" baseline="300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7036" y="3272353"/>
            <a:ext cx="8117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L3.1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中国上市公司业绩与公司价值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7A0512-AEDA-46AA-AE95-4A3628959FA1}"/>
              </a:ext>
            </a:extLst>
          </p:cNvPr>
          <p:cNvSpPr/>
          <p:nvPr/>
        </p:nvSpPr>
        <p:spPr>
          <a:xfrm>
            <a:off x="2935076" y="2295886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专题三 资本市场与上市公司问题研究</a:t>
            </a:r>
          </a:p>
        </p:txBody>
      </p:sp>
    </p:spTree>
    <p:extLst>
      <p:ext uri="{BB962C8B-B14F-4D97-AF65-F5344CB8AC3E}">
        <p14:creationId xmlns:p14="http://schemas.microsoft.com/office/powerpoint/2010/main" val="26832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回归结果导出语句 </a:t>
            </a:r>
            <a:r>
              <a:rPr lang="en-US" altLang="zh-CN" dirty="0"/>
              <a:t>– outreg2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文本框 3"/>
          <p:cNvSpPr txBox="1"/>
          <p:nvPr/>
        </p:nvSpPr>
        <p:spPr>
          <a:xfrm>
            <a:off x="1089329" y="3244577"/>
            <a:ext cx="931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  <a:latin typeface="Adobe Devanagari"/>
              </a:rPr>
              <a:t>outreg2</a:t>
            </a:r>
            <a:r>
              <a:rPr lang="en-US" altLang="zh-CN" sz="2400" dirty="0">
                <a:latin typeface="Adobe Devanagari"/>
              </a:rPr>
              <a:t> [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Result1 Result2</a:t>
            </a:r>
            <a:r>
              <a:rPr lang="en-US" altLang="zh-CN" sz="2400" dirty="0">
                <a:latin typeface="Adobe Devanagari"/>
              </a:rPr>
              <a:t>] using "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Adobe Devanagari"/>
              </a:rPr>
              <a:t>回归检验表</a:t>
            </a:r>
            <a:r>
              <a:rPr lang="en-US" altLang="zh-CN" sz="2400" dirty="0">
                <a:latin typeface="Adobe Devanagari"/>
              </a:rPr>
              <a:t>", </a:t>
            </a:r>
            <a:r>
              <a:rPr lang="en-US" altLang="zh-CN" sz="2400" dirty="0">
                <a:solidFill>
                  <a:srgbClr val="0000FF"/>
                </a:solidFill>
                <a:latin typeface="Adobe Devanagari"/>
              </a:rPr>
              <a:t>excel</a:t>
            </a:r>
            <a:r>
              <a:rPr lang="en-US" altLang="zh-CN" sz="2400" dirty="0">
                <a:latin typeface="Adobe Devanagari"/>
              </a:rPr>
              <a:t> replace </a:t>
            </a:r>
            <a:r>
              <a:rPr lang="en-US" altLang="zh-CN" sz="2400" dirty="0" err="1">
                <a:solidFill>
                  <a:srgbClr val="0000FF"/>
                </a:solidFill>
                <a:latin typeface="Adobe Devanagari"/>
              </a:rPr>
              <a:t>tstat</a:t>
            </a:r>
            <a:r>
              <a:rPr lang="en-US" altLang="zh-CN" sz="2400" dirty="0">
                <a:latin typeface="Adobe Devanagari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Adobe Devanagari"/>
              </a:rPr>
              <a:t>adjr2</a:t>
            </a:r>
            <a:r>
              <a:rPr lang="en-US" altLang="zh-CN" sz="2400" dirty="0">
                <a:latin typeface="Adobe Devanagari"/>
              </a:rPr>
              <a:t> </a:t>
            </a:r>
            <a:r>
              <a:rPr lang="en-US" altLang="zh-CN" sz="2400" dirty="0" err="1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bdec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(3) </a:t>
            </a:r>
            <a:r>
              <a:rPr lang="en-US" altLang="zh-CN" sz="2400" dirty="0" err="1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tdec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(2) </a:t>
            </a:r>
            <a:r>
              <a:rPr lang="en-US" altLang="zh-CN" sz="2400" dirty="0" err="1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rdec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Adobe Devanagari"/>
              </a:rPr>
              <a:t>(4)</a:t>
            </a:r>
            <a:r>
              <a:rPr lang="en-US" altLang="zh-CN" sz="2400" dirty="0">
                <a:latin typeface="Adobe Devanagari"/>
              </a:rPr>
              <a:t> </a:t>
            </a:r>
            <a:endParaRPr lang="zh-CN" altLang="en-US" sz="2400" dirty="0">
              <a:latin typeface="Adobe Devanagari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816017" y="1382183"/>
            <a:ext cx="2237173" cy="1236785"/>
          </a:xfrm>
          <a:prstGeom prst="wedgeRoundRectCallout">
            <a:avLst>
              <a:gd name="adj1" fmla="val -3232"/>
              <a:gd name="adj2" fmla="val 9406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导出哪些回归结果。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（先用</a:t>
            </a:r>
            <a:r>
              <a:rPr lang="en-US" altLang="zh-CN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est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store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储存）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772178" y="4310221"/>
            <a:ext cx="1945690" cy="781923"/>
          </a:xfrm>
          <a:prstGeom prst="wedgeRoundRectCallout">
            <a:avLst>
              <a:gd name="adj1" fmla="val 37764"/>
              <a:gd name="adj2" fmla="val -1109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创建的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excel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文件名字。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408278" y="1804053"/>
            <a:ext cx="1945690" cy="781923"/>
          </a:xfrm>
          <a:prstGeom prst="wedgeRoundRectCallout">
            <a:avLst>
              <a:gd name="adj1" fmla="val -6432"/>
              <a:gd name="adj2" fmla="val 1138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excel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world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8133484" y="4210892"/>
            <a:ext cx="1599657" cy="781923"/>
          </a:xfrm>
          <a:prstGeom prst="wedgeRoundRectCallout">
            <a:avLst>
              <a:gd name="adj1" fmla="val 8625"/>
              <a:gd name="adj2" fmla="val -1166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生成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统计量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360814" y="4701183"/>
            <a:ext cx="2060903" cy="983412"/>
          </a:xfrm>
          <a:prstGeom prst="wedgeRoundRectCallout">
            <a:avLst>
              <a:gd name="adj1" fmla="val 1022"/>
              <a:gd name="adj2" fmla="val -949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的保留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位小数，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值保留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位小数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baseline="30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保留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位小数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9733141" y="1784067"/>
            <a:ext cx="1945690" cy="798133"/>
          </a:xfrm>
          <a:prstGeom prst="wedgeRoundRectCallout">
            <a:avLst>
              <a:gd name="adj1" fmla="val -48248"/>
              <a:gd name="adj2" fmla="val 11487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生成调整后的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r2</a:t>
            </a:r>
          </a:p>
        </p:txBody>
      </p:sp>
    </p:spTree>
    <p:extLst>
      <p:ext uri="{BB962C8B-B14F-4D97-AF65-F5344CB8AC3E}">
        <p14:creationId xmlns:p14="http://schemas.microsoft.com/office/powerpoint/2010/main" val="28613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结果解读 </a:t>
            </a:r>
            <a:r>
              <a:rPr lang="en-US" altLang="zh-CN" dirty="0"/>
              <a:t>– </a:t>
            </a:r>
            <a:r>
              <a:rPr lang="zh-CN" altLang="en-US" dirty="0"/>
              <a:t>统计显著性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11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82273"/>
              </p:ext>
            </p:extLst>
          </p:nvPr>
        </p:nvGraphicFramePr>
        <p:xfrm>
          <a:off x="1026491" y="1799735"/>
          <a:ext cx="3101975" cy="4052100"/>
        </p:xfrm>
        <a:graphic>
          <a:graphicData uri="http://schemas.openxmlformats.org/drawingml/2006/table">
            <a:tbl>
              <a:tblPr/>
              <a:tblGrid>
                <a:gridCol w="1718017">
                  <a:extLst>
                    <a:ext uri="{9D8B030D-6E8A-4147-A177-3AD203B41FA5}">
                      <a16:colId xmlns:a16="http://schemas.microsoft.com/office/drawing/2014/main" val="4069373790"/>
                    </a:ext>
                  </a:extLst>
                </a:gridCol>
                <a:gridCol w="1383958">
                  <a:extLst>
                    <a:ext uri="{9D8B030D-6E8A-4147-A177-3AD203B41FA5}">
                      <a16:colId xmlns:a16="http://schemas.microsoft.com/office/drawing/2014/main" val="841504115"/>
                    </a:ext>
                  </a:extLst>
                </a:gridCol>
              </a:tblGrid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Tobin’s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7299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5536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5.193***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51962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(20.80)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818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-0.695***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6828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(-29.11)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24955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111825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(4.24)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7136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16.195***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7604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(34.62)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35714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CN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746573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4193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行业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60472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观测数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8703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4905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728291" y="2337104"/>
            <a:ext cx="1400175" cy="5619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931673" y="1529391"/>
            <a:ext cx="5327375" cy="3552825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统计显著性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的系数在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水平显著为正。这表示，平均而言，</a:t>
            </a:r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公司业绩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越好，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市场价值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越高。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显著性水平：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 1%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5%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10%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/>
              <a:t>如果</a:t>
            </a:r>
            <a:r>
              <a:rPr lang="en-US" altLang="zh-CN" sz="1600" b="1" dirty="0"/>
              <a:t>p</a:t>
            </a:r>
            <a:r>
              <a:rPr lang="zh-CN" altLang="en-US" sz="1600" b="1" dirty="0"/>
              <a:t>值大于显著性水平</a:t>
            </a:r>
            <a:r>
              <a:rPr lang="zh-CN" altLang="en-US" sz="1600" dirty="0"/>
              <a:t>（例如 </a:t>
            </a:r>
            <a:r>
              <a:rPr lang="en-US" altLang="zh-CN" sz="1600" dirty="0"/>
              <a:t>0.10</a:t>
            </a:r>
            <a:r>
              <a:rPr lang="zh-CN" altLang="en-US" sz="1600" dirty="0"/>
              <a:t>），则无法拒绝原假设。</a:t>
            </a:r>
            <a:r>
              <a:rPr lang="zh-CN" altLang="en-US" sz="1600" b="1" dirty="0">
                <a:solidFill>
                  <a:srgbClr val="0000FF"/>
                </a:solidFill>
              </a:rPr>
              <a:t>没有足够的证据拒绝原假设</a:t>
            </a:r>
            <a:r>
              <a:rPr lang="zh-CN" altLang="en-US" sz="1600" dirty="0"/>
              <a:t>，意味着我们无法证明“公司业绩与公司价值没有关系”是错的。然而，这并不意味着原假设是“正确”的，只是表示数据没有提供足够的证据来支持备择假设。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值小于显著性水平（例如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），这表示我们有足够的证据拒绝原假设。拒绝原假设意味着我们支持备择假设，</a:t>
            </a:r>
            <a:r>
              <a:rPr lang="zh-CN" altLang="en-US" sz="1600" dirty="0"/>
              <a:t>“公司业绩与公司价值有关系”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798250" y="1428214"/>
            <a:ext cx="1996717" cy="371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表</a:t>
            </a:r>
            <a:r>
              <a:rPr lang="en-US" altLang="zh-CN" sz="1400" dirty="0"/>
              <a:t>2 </a:t>
            </a:r>
            <a:r>
              <a:rPr lang="zh-CN" altLang="en-US" sz="1400" dirty="0"/>
              <a:t>回归检验表</a:t>
            </a:r>
          </a:p>
        </p:txBody>
      </p:sp>
    </p:spTree>
    <p:extLst>
      <p:ext uri="{BB962C8B-B14F-4D97-AF65-F5344CB8AC3E}">
        <p14:creationId xmlns:p14="http://schemas.microsoft.com/office/powerpoint/2010/main" val="32641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结果解读 </a:t>
            </a:r>
            <a:r>
              <a:rPr lang="en-US" altLang="zh-CN" dirty="0"/>
              <a:t>– </a:t>
            </a:r>
            <a:r>
              <a:rPr lang="zh-CN" altLang="en-US" dirty="0"/>
              <a:t>经济显著性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97075"/>
              </p:ext>
            </p:extLst>
          </p:nvPr>
        </p:nvGraphicFramePr>
        <p:xfrm>
          <a:off x="1066248" y="1624807"/>
          <a:ext cx="3101975" cy="4052100"/>
        </p:xfrm>
        <a:graphic>
          <a:graphicData uri="http://schemas.openxmlformats.org/drawingml/2006/table">
            <a:tbl>
              <a:tblPr/>
              <a:tblGrid>
                <a:gridCol w="1718017">
                  <a:extLst>
                    <a:ext uri="{9D8B030D-6E8A-4147-A177-3AD203B41FA5}">
                      <a16:colId xmlns:a16="http://schemas.microsoft.com/office/drawing/2014/main" val="4069373790"/>
                    </a:ext>
                  </a:extLst>
                </a:gridCol>
                <a:gridCol w="1383958">
                  <a:extLst>
                    <a:ext uri="{9D8B030D-6E8A-4147-A177-3AD203B41FA5}">
                      <a16:colId xmlns:a16="http://schemas.microsoft.com/office/drawing/2014/main" val="841504115"/>
                    </a:ext>
                  </a:extLst>
                </a:gridCol>
              </a:tblGrid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Tobin’s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7299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5536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5.193***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51962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(20.80)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818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-0.695***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6828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(-29.11)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24955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111825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(4.24)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7136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16.195***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7604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(34.62)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35714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CN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746573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4193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行业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60472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观测数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8703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4905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768048" y="2162176"/>
            <a:ext cx="1400175" cy="5619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170211" y="1652587"/>
            <a:ext cx="4858247" cy="35528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经济显著性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平均而言，公司的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每提升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，公司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Tobin’s Q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值提升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0.05193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，提升相当于平均公司价值的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2.13%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0.05193/2.44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公司的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上升一个标准差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Tobin’s Q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上升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0.415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=8%*5.193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提升相当于平均公司价值的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=0.415/2.44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因此，经营业绩是公司价值的重要决定因素。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38007" y="1253286"/>
            <a:ext cx="1996717" cy="371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表</a:t>
            </a:r>
            <a:r>
              <a:rPr lang="en-US" altLang="zh-CN" sz="1400" dirty="0"/>
              <a:t>2 </a:t>
            </a:r>
            <a:r>
              <a:rPr lang="zh-CN" altLang="en-US" sz="1400" dirty="0"/>
              <a:t>回归检验表</a:t>
            </a:r>
          </a:p>
        </p:txBody>
      </p:sp>
    </p:spTree>
    <p:extLst>
      <p:ext uri="{BB962C8B-B14F-4D97-AF65-F5344CB8AC3E}">
        <p14:creationId xmlns:p14="http://schemas.microsoft.com/office/powerpoint/2010/main" val="105130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结果解读：分时间段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32311"/>
              </p:ext>
            </p:extLst>
          </p:nvPr>
        </p:nvGraphicFramePr>
        <p:xfrm>
          <a:off x="838007" y="1703070"/>
          <a:ext cx="4159251" cy="4322240"/>
        </p:xfrm>
        <a:graphic>
          <a:graphicData uri="http://schemas.openxmlformats.org/drawingml/2006/table">
            <a:tbl>
              <a:tblPr/>
              <a:tblGrid>
                <a:gridCol w="1592905">
                  <a:extLst>
                    <a:ext uri="{9D8B030D-6E8A-4147-A177-3AD203B41FA5}">
                      <a16:colId xmlns:a16="http://schemas.microsoft.com/office/drawing/2014/main" val="4069373790"/>
                    </a:ext>
                  </a:extLst>
                </a:gridCol>
                <a:gridCol w="1283173">
                  <a:extLst>
                    <a:ext uri="{9D8B030D-6E8A-4147-A177-3AD203B41FA5}">
                      <a16:colId xmlns:a16="http://schemas.microsoft.com/office/drawing/2014/main" val="841504115"/>
                    </a:ext>
                  </a:extLst>
                </a:gridCol>
                <a:gridCol w="1283173">
                  <a:extLst>
                    <a:ext uri="{9D8B030D-6E8A-4147-A177-3AD203B41FA5}">
                      <a16:colId xmlns:a16="http://schemas.microsoft.com/office/drawing/2014/main" val="1013186296"/>
                    </a:ext>
                  </a:extLst>
                </a:gridCol>
              </a:tblGrid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Tobin’s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Tobin’s Q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7299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r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子样本期间：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2003 - 2012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2013 - 2022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89231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5536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4.306***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5.515***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51962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(10.65)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(19.36)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681886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-0.689***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-0.685***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68280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(-20.76)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(-26.20)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24955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0.997***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0.278**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111825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(5.30)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(1.97)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7136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15.819***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17.384***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76048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(24.74)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(31.08)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35714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CN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CN" alt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746573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78837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 (正文)"/>
                          <a:cs typeface="Times New Roman" panose="02020603050405020304" pitchFamily="18" charset="0"/>
                        </a:rPr>
                        <a:t>行业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宋体 (正文)"/>
                          <a:ea typeface="+mn-ea"/>
                          <a:cs typeface="Times New Roman" panose="02020603050405020304" pitchFamily="18" charset="0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573292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观测数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87039"/>
                  </a:ext>
                </a:extLst>
              </a:tr>
              <a:tr h="27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4905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2296741" y="2512695"/>
            <a:ext cx="2790825" cy="5715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546300" y="1554909"/>
            <a:ext cx="4159251" cy="4470401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分年度检验发现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2003-2012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年间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系数为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4.306, 2013-2022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年间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系数为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5.515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因此，相比于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年之前，在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年之后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的系数上升。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随着中国经济制度完善和资本市场发展，公司的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经营业绩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公司价值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重要性上升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上市公司越来越需要通过做好主业的经营来获得市场的认可。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771332" y="1260905"/>
            <a:ext cx="2472967" cy="356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400" dirty="0"/>
              <a:t>表</a:t>
            </a:r>
            <a:r>
              <a:rPr lang="en-US" altLang="zh-CN" sz="1400" dirty="0"/>
              <a:t>3 </a:t>
            </a:r>
            <a:r>
              <a:rPr lang="zh-CN" altLang="en-US" sz="1400" dirty="0"/>
              <a:t>分年度回归检验表</a:t>
            </a:r>
          </a:p>
        </p:txBody>
      </p:sp>
    </p:spTree>
    <p:extLst>
      <p:ext uri="{BB962C8B-B14F-4D97-AF65-F5344CB8AC3E}">
        <p14:creationId xmlns:p14="http://schemas.microsoft.com/office/powerpoint/2010/main" val="149257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1C599-8E09-496A-B996-5747DF3D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 课程讨论：不同公司特征与市场环境下的“业绩</a:t>
            </a:r>
            <a:r>
              <a:rPr lang="en-US" altLang="zh-CN" dirty="0"/>
              <a:t>–</a:t>
            </a:r>
            <a:r>
              <a:rPr lang="zh-CN" altLang="en-US" dirty="0"/>
              <a:t>价值”异质性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83836-4424-4B55-A702-C5B88748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讨论问题</a:t>
            </a:r>
            <a:endParaRPr lang="zh-CN" altLang="en-US" dirty="0"/>
          </a:p>
          <a:p>
            <a:pPr lvl="1">
              <a:buFont typeface="+mj-lt"/>
              <a:buAutoNum type="arabicPeriod"/>
            </a:pPr>
            <a:r>
              <a:rPr lang="zh-CN" altLang="en-US" dirty="0"/>
              <a:t>在哪些公司或市场条件下，</a:t>
            </a:r>
            <a:r>
              <a:rPr lang="zh-CN" altLang="en-US" b="1" dirty="0"/>
              <a:t>业绩改善</a:t>
            </a:r>
            <a:r>
              <a:rPr lang="zh-CN" altLang="en-US" dirty="0"/>
              <a:t>会更强地转化为</a:t>
            </a:r>
            <a:r>
              <a:rPr lang="zh-CN" altLang="en-US" b="1" dirty="0"/>
              <a:t>估值提升</a:t>
            </a:r>
            <a:r>
              <a:rPr lang="zh-CN" altLang="en-US" dirty="0"/>
              <a:t>？</a:t>
            </a:r>
          </a:p>
          <a:p>
            <a:pPr lvl="1">
              <a:buFont typeface="+mj-lt"/>
              <a:buAutoNum type="arabicPeriod"/>
            </a:pPr>
            <a:r>
              <a:rPr lang="zh-CN" altLang="en-US" dirty="0"/>
              <a:t>若异质性显著，背后的机制是什么：信息不对称？治理差异？融资约束？投资者结构？</a:t>
            </a:r>
          </a:p>
          <a:p>
            <a:pPr lvl="1">
              <a:buFont typeface="+mj-lt"/>
              <a:buAutoNum type="arabicPeriod"/>
            </a:pPr>
            <a:r>
              <a:rPr lang="zh-CN" altLang="en-US" dirty="0"/>
              <a:t>该如何在数据与模型中</a:t>
            </a:r>
            <a:r>
              <a:rPr lang="zh-CN" altLang="en-US" b="1" dirty="0"/>
              <a:t>识别</a:t>
            </a:r>
            <a:r>
              <a:rPr lang="zh-CN" altLang="en-US" dirty="0"/>
              <a:t>并</a:t>
            </a:r>
            <a:r>
              <a:rPr lang="zh-CN" altLang="en-US" b="1" dirty="0"/>
              <a:t>检验</a:t>
            </a:r>
            <a:r>
              <a:rPr lang="zh-CN" altLang="en-US" dirty="0"/>
              <a:t>这些差异？</a:t>
            </a:r>
          </a:p>
          <a:p>
            <a:r>
              <a:rPr lang="zh-CN" altLang="en-US" b="1" dirty="0"/>
              <a:t>异质性分组（示例）</a:t>
            </a:r>
            <a:endParaRPr lang="zh-CN" altLang="en-US" dirty="0"/>
          </a:p>
          <a:p>
            <a:pPr lvl="1"/>
            <a:r>
              <a:rPr lang="zh-CN" altLang="en-US" dirty="0"/>
              <a:t>公司特征：</a:t>
            </a:r>
            <a:r>
              <a:rPr lang="en-US" altLang="zh-CN" dirty="0"/>
              <a:t>SOE/</a:t>
            </a:r>
            <a:r>
              <a:rPr lang="zh-CN" altLang="en-US" dirty="0"/>
              <a:t>非</a:t>
            </a:r>
            <a:r>
              <a:rPr lang="en-US" altLang="zh-CN" dirty="0"/>
              <a:t>SOE</a:t>
            </a:r>
            <a:r>
              <a:rPr lang="zh-CN" altLang="en-US" dirty="0"/>
              <a:t>、规模（大</a:t>
            </a:r>
            <a:r>
              <a:rPr lang="en-US" altLang="zh-CN" dirty="0"/>
              <a:t>/</a:t>
            </a:r>
            <a:r>
              <a:rPr lang="zh-CN" altLang="en-US" dirty="0"/>
              <a:t>小）、年龄（新</a:t>
            </a:r>
            <a:r>
              <a:rPr lang="en-US" altLang="zh-CN" dirty="0"/>
              <a:t>/</a:t>
            </a:r>
            <a:r>
              <a:rPr lang="zh-CN" altLang="en-US" dirty="0"/>
              <a:t>老）、两职合一（</a:t>
            </a:r>
            <a:r>
              <a:rPr lang="en-US" altLang="zh-CN" dirty="0"/>
              <a:t>Dual</a:t>
            </a:r>
            <a:r>
              <a:rPr lang="zh-CN" altLang="en-US" dirty="0"/>
              <a:t>）、独董占比（</a:t>
            </a:r>
            <a:r>
              <a:rPr lang="en-US" altLang="zh-CN" dirty="0" err="1"/>
              <a:t>IndepRatio</a:t>
            </a:r>
            <a:r>
              <a:rPr lang="zh-CN" altLang="en-US" dirty="0"/>
              <a:t>）、持股集中度（</a:t>
            </a:r>
            <a:r>
              <a:rPr lang="en-US" altLang="zh-CN" dirty="0" err="1"/>
              <a:t>LargestHolderRate</a:t>
            </a:r>
            <a:r>
              <a:rPr lang="en-US" altLang="zh-CN" dirty="0"/>
              <a:t>/Top10</a:t>
            </a:r>
            <a:r>
              <a:rPr lang="zh-CN" altLang="en-US" dirty="0"/>
              <a:t>）</a:t>
            </a:r>
          </a:p>
          <a:p>
            <a:pPr lvl="1"/>
            <a:r>
              <a:rPr lang="zh-CN" altLang="en-US" dirty="0"/>
              <a:t>市场环境：牛</a:t>
            </a:r>
            <a:r>
              <a:rPr lang="en-US" altLang="zh-CN" dirty="0"/>
              <a:t>/</a:t>
            </a:r>
            <a:r>
              <a:rPr lang="zh-CN" altLang="en-US" dirty="0"/>
              <a:t>熊市、利率</a:t>
            </a:r>
            <a:r>
              <a:rPr lang="en-US" altLang="zh-CN" dirty="0"/>
              <a:t>/</a:t>
            </a:r>
            <a:r>
              <a:rPr lang="zh-CN" altLang="en-US" dirty="0"/>
              <a:t>信用收紧期、政策窗口（如再融资</a:t>
            </a:r>
            <a:r>
              <a:rPr lang="en-US" altLang="zh-CN" dirty="0"/>
              <a:t>/</a:t>
            </a:r>
            <a:r>
              <a:rPr lang="zh-CN" altLang="en-US" dirty="0"/>
              <a:t>注册制阶段）、行业竞争强弱（</a:t>
            </a:r>
            <a:r>
              <a:rPr lang="en-US" altLang="zh-CN" dirty="0"/>
              <a:t>HHI</a:t>
            </a:r>
            <a:r>
              <a:rPr lang="zh-CN" altLang="en-US" dirty="0"/>
              <a:t>）、地区制度质量（省份层面）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174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本课目标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400" dirty="0"/>
          </a:p>
          <a:p>
            <a:r>
              <a:rPr lang="zh-CN" altLang="en-US" sz="2400" dirty="0"/>
              <a:t>理解公司业绩与价值之间的内在关系。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掌握中国上市公司业绩与公司价值的度量方法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设计与分析不同公司特征与市场环境下，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400" dirty="0"/>
              <a:t>业绩</a:t>
            </a:r>
            <a:r>
              <a:rPr lang="en-US" altLang="zh-CN" sz="2400" dirty="0"/>
              <a:t>-</a:t>
            </a:r>
            <a:r>
              <a:rPr lang="zh-CN" altLang="en-US" sz="2400" dirty="0"/>
              <a:t>价值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400" dirty="0"/>
              <a:t>关系的异质性。</a:t>
            </a:r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984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问题导入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057" y="1192306"/>
            <a:ext cx="10780453" cy="463699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思考：</a:t>
            </a:r>
            <a:r>
              <a:rPr lang="zh-CN" altLang="en-US" sz="2000" b="1" dirty="0">
                <a:solidFill>
                  <a:srgbClr val="0000FF"/>
                </a:solidFill>
              </a:rPr>
              <a:t>公司价值</a:t>
            </a:r>
            <a:r>
              <a:rPr lang="zh-CN" altLang="en-US" sz="2000" dirty="0"/>
              <a:t>是怎么决定的？在中国资本市场中，什么样的</a:t>
            </a:r>
            <a:r>
              <a:rPr lang="zh-CN" altLang="en-US" sz="2000" b="1" dirty="0">
                <a:solidFill>
                  <a:srgbClr val="0000FF"/>
                </a:solidFill>
              </a:rPr>
              <a:t>公司市场价值</a:t>
            </a:r>
            <a:r>
              <a:rPr lang="zh-CN" altLang="en-US" sz="2000" b="1" dirty="0"/>
              <a:t>高</a:t>
            </a:r>
            <a:r>
              <a:rPr lang="zh-CN" altLang="en-US" sz="2000" dirty="0"/>
              <a:t>，什么样的</a:t>
            </a:r>
            <a:r>
              <a:rPr lang="zh-CN" altLang="en-US" sz="2000" b="1" dirty="0">
                <a:solidFill>
                  <a:srgbClr val="0000FF"/>
                </a:solidFill>
              </a:rPr>
              <a:t>公司市场价值</a:t>
            </a:r>
            <a:r>
              <a:rPr lang="zh-CN" altLang="en-US" sz="2000" b="1" dirty="0"/>
              <a:t>低</a:t>
            </a:r>
            <a:r>
              <a:rPr lang="zh-CN" altLang="en-US" sz="2000" dirty="0"/>
              <a:t>？</a:t>
            </a:r>
            <a:endParaRPr lang="en-US" altLang="zh-CN" sz="1400" dirty="0"/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1600" dirty="0"/>
              <a:t>       公司的价值是一个综合性的概念，它受到多种因素的影响。结合学习过的经济学、金融学和财务管理等知识，讨论公司价值可能的决定因素有哪些。</a:t>
            </a:r>
            <a:endParaRPr lang="en-US" altLang="zh-CN" sz="1600" dirty="0"/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zh-CN" altLang="en-US" sz="1600" dirty="0"/>
              <a:t>       可能与公司价值相关因素：</a:t>
            </a:r>
            <a:endParaRPr lang="en-US" altLang="zh-CN" sz="1600" dirty="0"/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/>
              <a:t>品牌，声誉，市场占有率；</a:t>
            </a:r>
            <a:endParaRPr lang="en-US" altLang="zh-CN" sz="1600" dirty="0"/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/>
              <a:t>市场需求与供给，产业周期；</a:t>
            </a:r>
            <a:endParaRPr lang="en-US" altLang="zh-CN" sz="1600" dirty="0"/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/>
              <a:t>管理层能力、技术创新；</a:t>
            </a:r>
            <a:endParaRPr lang="en-US" altLang="zh-CN" sz="1600" dirty="0"/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/>
              <a:t>经营效率、全要素生产率；</a:t>
            </a:r>
            <a:endParaRPr lang="en-US" altLang="zh-CN" sz="1600" dirty="0"/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/>
              <a:t>投资者情绪、市场泡沫；</a:t>
            </a:r>
            <a:endParaRPr lang="en-US" altLang="zh-CN" sz="1600" dirty="0"/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/>
              <a:t>未来现金流、财务稳健性；</a:t>
            </a:r>
            <a:endParaRPr lang="en-US" altLang="zh-CN" sz="1600" dirty="0"/>
          </a:p>
          <a:p>
            <a:pPr marL="457200" lvl="1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altLang="zh-CN" sz="1600" dirty="0"/>
              <a:t>…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22" y="181744"/>
            <a:ext cx="6473467" cy="554719"/>
          </a:xfrm>
        </p:spPr>
        <p:txBody>
          <a:bodyPr/>
          <a:lstStyle/>
          <a:p>
            <a:r>
              <a:rPr lang="zh-CN" altLang="en-US" dirty="0"/>
              <a:t>讨论：基本面投资与技术面投资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22" y="1192306"/>
            <a:ext cx="10635725" cy="46369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/>
              <a:t>基本面投资</a:t>
            </a:r>
            <a:r>
              <a:rPr lang="zh-CN" altLang="en-US" sz="2400" dirty="0"/>
              <a:t>：</a:t>
            </a:r>
          </a:p>
          <a:p>
            <a:pPr lvl="1"/>
            <a:r>
              <a:rPr lang="zh-CN" altLang="en-US" sz="1800" b="1" dirty="0"/>
              <a:t>侧重点</a:t>
            </a:r>
            <a:r>
              <a:rPr lang="en-US" altLang="zh-CN" sz="1800" dirty="0"/>
              <a:t>: </a:t>
            </a:r>
            <a:r>
              <a:rPr lang="zh-CN" altLang="en-US" sz="1800" dirty="0"/>
              <a:t>基本面投资侧重于分析公司的基本面数据，如财务报表、经营状况、行业地位等。</a:t>
            </a:r>
          </a:p>
          <a:p>
            <a:pPr lvl="1"/>
            <a:r>
              <a:rPr lang="zh-CN" altLang="en-US" sz="1800" b="1" dirty="0"/>
              <a:t>分析方法</a:t>
            </a:r>
            <a:r>
              <a:rPr lang="en-US" altLang="zh-CN" sz="1800" dirty="0"/>
              <a:t>: </a:t>
            </a:r>
            <a:r>
              <a:rPr lang="zh-CN" altLang="en-US" sz="1800" dirty="0"/>
              <a:t>基本面投资者会深入研究公司的盈利能力、成长潜力、资产负债表情况以及行业竞争力等因素，以确定公司的内在价值和潜在增长性。</a:t>
            </a:r>
          </a:p>
          <a:p>
            <a:pPr lvl="1"/>
            <a:r>
              <a:rPr lang="zh-CN" altLang="en-US" sz="1800" b="1" dirty="0"/>
              <a:t>长期导向</a:t>
            </a:r>
            <a:r>
              <a:rPr lang="en-US" altLang="zh-CN" sz="1800" dirty="0"/>
              <a:t>: </a:t>
            </a:r>
            <a:r>
              <a:rPr lang="zh-CN" altLang="en-US" sz="1800" dirty="0"/>
              <a:t>基本面投资通常是长期导向的，投资者相信公司价值会随着其业绩的改善而增长，因此会持有投资标的较长时间。</a:t>
            </a:r>
            <a:endParaRPr lang="en-US" altLang="zh-CN" sz="1800" dirty="0"/>
          </a:p>
          <a:p>
            <a:pPr lvl="1"/>
            <a:endParaRPr lang="zh-CN" altLang="en-US" sz="1800" dirty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/>
              <a:t>技术面投资</a:t>
            </a:r>
            <a:r>
              <a:rPr lang="zh-CN" altLang="en-US" sz="2400" dirty="0"/>
              <a:t>：</a:t>
            </a:r>
          </a:p>
          <a:p>
            <a:pPr lvl="1"/>
            <a:r>
              <a:rPr lang="zh-CN" altLang="en-US" sz="1800" b="1" dirty="0"/>
              <a:t>侧重点</a:t>
            </a:r>
            <a:r>
              <a:rPr lang="en-US" altLang="zh-CN" sz="1800" dirty="0"/>
              <a:t>: </a:t>
            </a:r>
            <a:r>
              <a:rPr lang="zh-CN" altLang="en-US" sz="1800" dirty="0"/>
              <a:t>技术投资侧重于分析市场的价格走势和交易量，以发现市场的趋势和交易信号。</a:t>
            </a:r>
          </a:p>
          <a:p>
            <a:pPr lvl="1"/>
            <a:r>
              <a:rPr lang="zh-CN" altLang="en-US" sz="1800" b="1" dirty="0"/>
              <a:t>分析方法</a:t>
            </a:r>
            <a:r>
              <a:rPr lang="en-US" altLang="zh-CN" sz="1800" dirty="0"/>
              <a:t>: </a:t>
            </a:r>
            <a:r>
              <a:rPr lang="zh-CN" altLang="en-US" sz="1800" dirty="0"/>
              <a:t>技术投资者通过图表分析和技术指标等工具，研究市场价格走势的规律和趋势，以及买卖信号的产生情况。</a:t>
            </a:r>
          </a:p>
          <a:p>
            <a:pPr lvl="1"/>
            <a:r>
              <a:rPr lang="zh-CN" altLang="en-US" sz="1800" b="1" dirty="0"/>
              <a:t>短期导向</a:t>
            </a:r>
            <a:r>
              <a:rPr lang="en-US" altLang="zh-CN" sz="1800" dirty="0"/>
              <a:t>: </a:t>
            </a:r>
            <a:r>
              <a:rPr lang="zh-CN" altLang="en-US" sz="1800" dirty="0"/>
              <a:t>技术投资通常是短期导向的，投资者更关注短期市场的波动和交易机会，以追求快速的投资回报。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9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课程问题提出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057" y="1299882"/>
            <a:ext cx="10804307" cy="4529418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000" b="1" dirty="0"/>
              <a:t>中国市场中，上市公司的</a:t>
            </a:r>
            <a:r>
              <a:rPr lang="zh-CN" altLang="en-US" sz="2000" b="1" dirty="0">
                <a:solidFill>
                  <a:srgbClr val="0000FF"/>
                </a:solidFill>
              </a:rPr>
              <a:t>经营业绩</a:t>
            </a:r>
            <a:r>
              <a:rPr lang="zh-CN" altLang="en-US" sz="2000" b="1" dirty="0"/>
              <a:t>是否为</a:t>
            </a:r>
            <a:r>
              <a:rPr lang="zh-CN" altLang="en-US" sz="2000" b="1" dirty="0">
                <a:solidFill>
                  <a:srgbClr val="FF0000"/>
                </a:solidFill>
              </a:rPr>
              <a:t>市场价值</a:t>
            </a:r>
            <a:r>
              <a:rPr lang="zh-CN" altLang="en-US" sz="2000" b="1" dirty="0"/>
              <a:t>的重要决定因素？</a:t>
            </a:r>
            <a:endParaRPr lang="en-US" altLang="zh-CN" sz="2000" b="1" dirty="0"/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en-US" altLang="zh-CN" sz="1800" b="1" dirty="0"/>
          </a:p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r>
              <a:rPr lang="zh-CN" altLang="en-US" sz="1800" b="1" dirty="0"/>
              <a:t>可检验的假说</a:t>
            </a:r>
            <a:r>
              <a:rPr lang="zh-CN" altLang="en-US" sz="1800" dirty="0"/>
              <a:t>：其他条件不变情况下，</a:t>
            </a:r>
            <a:r>
              <a:rPr lang="zh-CN" altLang="en-US" sz="1800" dirty="0">
                <a:solidFill>
                  <a:srgbClr val="0000FF"/>
                </a:solidFill>
              </a:rPr>
              <a:t>公司业绩</a:t>
            </a:r>
            <a:r>
              <a:rPr lang="zh-CN" altLang="en-US" sz="1800" dirty="0"/>
              <a:t>越好，</a:t>
            </a:r>
            <a:r>
              <a:rPr lang="zh-CN" altLang="en-US" sz="1800" dirty="0">
                <a:solidFill>
                  <a:srgbClr val="FF0000"/>
                </a:solidFill>
              </a:rPr>
              <a:t>公司价值</a:t>
            </a:r>
            <a:r>
              <a:rPr lang="zh-CN" altLang="en-US" sz="1800" dirty="0"/>
              <a:t>越高。</a:t>
            </a:r>
            <a:endParaRPr lang="en-US" altLang="zh-CN" sz="1800" dirty="0"/>
          </a:p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endParaRPr lang="en-US" altLang="zh-CN" sz="1800" b="1" dirty="0"/>
          </a:p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r>
              <a:rPr lang="zh-CN" altLang="en-US" sz="1800" b="1" dirty="0"/>
              <a:t>检验模型：</a:t>
            </a:r>
            <a:endParaRPr lang="en-US" altLang="zh-CN" sz="1800" b="1" dirty="0"/>
          </a:p>
          <a:p>
            <a:pPr marL="0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 +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l-GR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ε</a:t>
            </a:r>
            <a:endParaRPr lang="en-US" altLang="zh-CN" sz="1400" dirty="0"/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因变量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：公司价值，用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Tobin’s Q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度量，定义为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权益市值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总负债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总资产。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或用年度股票回报，代表价值的变动。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自变量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：公司业绩，用总资产回报率（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）度量，定义为 净利润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期初总资产。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控制变量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：公司规模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(SIZE)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，财务杠杆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(LEVERAGE)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，行业，年度 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22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研究假说统计含义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4056" y="1299882"/>
            <a:ext cx="10955760" cy="45294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r>
              <a:rPr lang="zh-CN" altLang="en-US" sz="2000" b="1" dirty="0"/>
              <a:t>可检验的假说</a:t>
            </a:r>
            <a:r>
              <a:rPr lang="zh-CN" altLang="en-US" sz="2000" dirty="0"/>
              <a:t>：其他条件不变情况下，</a:t>
            </a:r>
            <a:r>
              <a:rPr lang="zh-CN" altLang="en-US" sz="2000" dirty="0">
                <a:solidFill>
                  <a:srgbClr val="0000FF"/>
                </a:solidFill>
              </a:rPr>
              <a:t>公司业绩</a:t>
            </a:r>
            <a:r>
              <a:rPr lang="zh-CN" altLang="en-US" sz="2000" dirty="0"/>
              <a:t>越好，</a:t>
            </a:r>
            <a:r>
              <a:rPr lang="zh-CN" altLang="en-US" sz="2000" dirty="0">
                <a:solidFill>
                  <a:srgbClr val="FF0000"/>
                </a:solidFill>
              </a:rPr>
              <a:t>公司价值</a:t>
            </a:r>
            <a:r>
              <a:rPr lang="zh-CN" altLang="en-US" sz="2000" dirty="0"/>
              <a:t>越高。</a:t>
            </a:r>
            <a:endParaRPr lang="en-US" altLang="zh-CN" sz="2000" b="1" dirty="0"/>
          </a:p>
          <a:p>
            <a:pPr marL="0" indent="0" algn="just">
              <a:lnSpc>
                <a:spcPct val="114000"/>
              </a:lnSpc>
              <a:spcAft>
                <a:spcPts val="1200"/>
              </a:spcAft>
              <a:buNone/>
            </a:pPr>
            <a:r>
              <a:rPr lang="zh-CN" altLang="en-US" sz="2000" b="1" dirty="0"/>
              <a:t>检验模型：</a:t>
            </a:r>
            <a:endParaRPr lang="en-US" altLang="zh-CN" sz="2000" b="1" dirty="0"/>
          </a:p>
          <a:p>
            <a:pPr marL="0" indent="0" algn="ctr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 +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US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l-GR" altLang="zh-CN" sz="3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ε</a:t>
            </a:r>
            <a:endParaRPr lang="en-US" altLang="zh-CN" sz="32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spcAft>
                <a:spcPts val="1200"/>
              </a:spcAft>
              <a:buNone/>
            </a:pPr>
            <a:endParaRPr lang="en-US" altLang="zh-CN" sz="2000" b="1" dirty="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zh-CN" altLang="en-US" sz="2000" dirty="0"/>
              <a:t>在统计学中，假设是关于总体参数的陈述，通常分为原假设（</a:t>
            </a:r>
            <a:r>
              <a:rPr lang="en-US" altLang="zh-CN" sz="2000" dirty="0"/>
              <a:t>null hypothesis</a:t>
            </a:r>
            <a:r>
              <a:rPr lang="zh-CN" altLang="en-US" sz="2000" dirty="0"/>
              <a:t>）和备择假设（</a:t>
            </a:r>
            <a:r>
              <a:rPr lang="en-US" altLang="zh-CN" sz="2000" dirty="0"/>
              <a:t>alternative hypothesis</a:t>
            </a:r>
            <a:r>
              <a:rPr lang="zh-CN" altLang="en-US" sz="2000" dirty="0"/>
              <a:t>）。这两者共同构成了统计推断的基础：</a:t>
            </a:r>
            <a:endParaRPr lang="en-US" altLang="zh-CN" sz="2000" b="1" dirty="0"/>
          </a:p>
          <a:p>
            <a:pPr lvl="1">
              <a:lnSpc>
                <a:spcPct val="114000"/>
              </a:lnSpc>
              <a:spcAft>
                <a:spcPts val="1200"/>
              </a:spcAft>
            </a:pPr>
            <a:r>
              <a:rPr lang="zh-CN" altLang="en-US" sz="1800" b="1" dirty="0"/>
              <a:t>原假设（</a:t>
            </a:r>
            <a:r>
              <a:rPr lang="en-US" altLang="zh-CN" sz="1800" b="1" dirty="0"/>
              <a:t>H₀</a:t>
            </a:r>
            <a:r>
              <a:rPr lang="zh-CN" altLang="en-US" sz="1800" b="1" dirty="0"/>
              <a:t>，</a:t>
            </a:r>
            <a:r>
              <a:rPr lang="en-US" altLang="zh-CN" sz="1800" b="1" dirty="0"/>
              <a:t>null hypothesis</a:t>
            </a:r>
            <a:r>
              <a:rPr lang="zh-CN" altLang="en-US" sz="1800" b="1" dirty="0"/>
              <a:t>），</a:t>
            </a:r>
            <a:r>
              <a:rPr lang="zh-CN" altLang="en-US" sz="1800" dirty="0"/>
              <a:t>原假设通常是关于总体参数没有变化或者没有效应的陈述。在例子中，原假设可以是：“</a:t>
            </a:r>
            <a:r>
              <a:rPr lang="zh-CN" altLang="en-US" sz="1800" b="1" dirty="0"/>
              <a:t>公司的业绩与公司的价值之间没有关系”，</a:t>
            </a:r>
            <a:r>
              <a:rPr lang="zh-CN" altLang="en-US" sz="1800" dirty="0"/>
              <a:t>也即</a:t>
            </a:r>
            <a:r>
              <a:rPr lang="el-GR" altLang="zh-CN" sz="1800" b="1" dirty="0">
                <a:solidFill>
                  <a:srgbClr val="0000FF"/>
                </a:solidFill>
              </a:rPr>
              <a:t>β</a:t>
            </a:r>
            <a:r>
              <a:rPr lang="en-US" altLang="zh-CN" sz="1800" b="1" dirty="0"/>
              <a:t> = 0</a:t>
            </a:r>
            <a:r>
              <a:rPr lang="zh-CN" altLang="en-US" sz="1800" b="1" dirty="0"/>
              <a:t>。</a:t>
            </a:r>
            <a:endParaRPr lang="en-US" altLang="zh-CN" sz="1800" b="1" dirty="0"/>
          </a:p>
          <a:p>
            <a:pPr lvl="1">
              <a:lnSpc>
                <a:spcPct val="114000"/>
              </a:lnSpc>
              <a:spcAft>
                <a:spcPts val="1200"/>
              </a:spcAft>
            </a:pPr>
            <a:r>
              <a:rPr lang="zh-CN" altLang="en-US" sz="1800" b="1" dirty="0"/>
              <a:t>备择假设（</a:t>
            </a:r>
            <a:r>
              <a:rPr lang="en-US" altLang="zh-CN" sz="1800" b="1" dirty="0"/>
              <a:t>H₁</a:t>
            </a:r>
            <a:r>
              <a:rPr lang="zh-CN" altLang="en-US" sz="1800" b="1" dirty="0"/>
              <a:t>或</a:t>
            </a:r>
            <a:r>
              <a:rPr lang="en-US" altLang="zh-CN" sz="1800" b="1" dirty="0"/>
              <a:t>Ha</a:t>
            </a:r>
            <a:r>
              <a:rPr lang="zh-CN" altLang="en-US" sz="1800" b="1" dirty="0"/>
              <a:t>，</a:t>
            </a:r>
            <a:r>
              <a:rPr lang="en-US" altLang="zh-CN" sz="1800" b="1" dirty="0"/>
              <a:t>alternative hypothesis</a:t>
            </a:r>
            <a:r>
              <a:rPr lang="zh-CN" altLang="en-US" sz="1800" b="1" dirty="0"/>
              <a:t>）：</a:t>
            </a:r>
            <a:r>
              <a:rPr lang="zh-CN" altLang="en-US" sz="1800" dirty="0"/>
              <a:t>备择假设则是对原假设的否定，通常是我们试图证明的假设。在这里，备择假设可以是：“</a:t>
            </a:r>
            <a:r>
              <a:rPr lang="zh-CN" altLang="en-US" sz="1800" b="1" dirty="0"/>
              <a:t>公司的业绩与公司的价值之间有关系</a:t>
            </a:r>
            <a:r>
              <a:rPr lang="zh-CN" altLang="en-US" sz="1800" dirty="0"/>
              <a:t>” ，也即</a:t>
            </a:r>
            <a:r>
              <a:rPr lang="el-GR" altLang="zh-CN" sz="1800" b="1" dirty="0">
                <a:solidFill>
                  <a:srgbClr val="0000FF"/>
                </a:solidFill>
              </a:rPr>
              <a:t>β</a:t>
            </a:r>
            <a:r>
              <a:rPr lang="en-US" altLang="zh-CN" sz="1800" b="1" dirty="0"/>
              <a:t> </a:t>
            </a:r>
            <a:r>
              <a:rPr lang="zh-CN" altLang="en-US" sz="1800" b="1" dirty="0"/>
              <a:t>≠</a:t>
            </a:r>
            <a:r>
              <a:rPr lang="en-US" altLang="zh-CN" sz="1800" b="1" dirty="0"/>
              <a:t> 0</a:t>
            </a:r>
            <a:r>
              <a:rPr lang="zh-CN" altLang="en-US" sz="1800" b="1" dirty="0"/>
              <a:t>。</a:t>
            </a:r>
            <a:endParaRPr lang="en-US" altLang="zh-CN" sz="1800" b="1" dirty="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altLang="zh-CN" sz="2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1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数据收集与样本构建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153" y="1192306"/>
            <a:ext cx="10670649" cy="4636994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400" b="1" dirty="0"/>
              <a:t>数据收集：</a:t>
            </a:r>
            <a:endParaRPr lang="en-US" altLang="zh-CN" sz="2400" b="1" dirty="0"/>
          </a:p>
          <a:p>
            <a:pPr lvl="1"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2000" dirty="0"/>
              <a:t>数据来源：国泰安（</a:t>
            </a:r>
            <a:r>
              <a:rPr lang="en-US" altLang="zh-CN" sz="2000" dirty="0"/>
              <a:t>CSMAR</a:t>
            </a:r>
            <a:r>
              <a:rPr lang="zh-CN" altLang="en-US" sz="2000" dirty="0"/>
              <a:t>）数据库</a:t>
            </a:r>
            <a:endParaRPr lang="en-US" altLang="zh-CN" sz="2000" dirty="0"/>
          </a:p>
          <a:p>
            <a:pPr lvl="1"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2000" dirty="0"/>
              <a:t>财务数据：“数据中心 </a:t>
            </a:r>
            <a:r>
              <a:rPr lang="en-US" altLang="zh-CN" sz="2000" dirty="0"/>
              <a:t>/</a:t>
            </a:r>
            <a:r>
              <a:rPr lang="zh-CN" altLang="en-US" sz="2000" dirty="0"/>
              <a:t>单表查询 </a:t>
            </a:r>
            <a:r>
              <a:rPr lang="en-US" altLang="zh-CN" sz="2000" dirty="0"/>
              <a:t>/</a:t>
            </a:r>
            <a:r>
              <a:rPr lang="zh-CN" altLang="en-US" sz="2000" dirty="0"/>
              <a:t>公司研究系列 </a:t>
            </a:r>
            <a:r>
              <a:rPr lang="en-US" altLang="zh-CN" sz="2000" dirty="0"/>
              <a:t>/</a:t>
            </a:r>
            <a:r>
              <a:rPr lang="zh-CN" altLang="en-US" sz="2000" dirty="0"/>
              <a:t>财务报表”</a:t>
            </a:r>
            <a:endParaRPr lang="en-US" altLang="zh-CN" sz="2000" dirty="0"/>
          </a:p>
          <a:p>
            <a:pPr lvl="1"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2000" dirty="0"/>
              <a:t>股票数据：“数据中心 </a:t>
            </a:r>
            <a:r>
              <a:rPr lang="en-US" altLang="zh-CN" sz="2000" dirty="0"/>
              <a:t>/</a:t>
            </a:r>
            <a:r>
              <a:rPr lang="zh-CN" altLang="en-US" sz="2000" dirty="0"/>
              <a:t>单表查询 </a:t>
            </a:r>
            <a:r>
              <a:rPr lang="en-US" altLang="zh-CN" sz="2000" dirty="0"/>
              <a:t>/</a:t>
            </a:r>
            <a:r>
              <a:rPr lang="zh-CN" altLang="en-US" sz="2000" dirty="0"/>
              <a:t>股票市场系列 </a:t>
            </a:r>
            <a:r>
              <a:rPr lang="en-US" altLang="zh-CN" sz="2000" dirty="0"/>
              <a:t>/</a:t>
            </a:r>
            <a:r>
              <a:rPr lang="zh-CN" altLang="en-US" sz="2000" dirty="0"/>
              <a:t>股票市场交易”</a:t>
            </a:r>
            <a:endParaRPr lang="en-US" altLang="zh-CN" sz="2000" dirty="0"/>
          </a:p>
          <a:p>
            <a:pPr lvl="1" algn="just">
              <a:lnSpc>
                <a:spcPct val="114000"/>
              </a:lnSpc>
              <a:spcAft>
                <a:spcPts val="1200"/>
              </a:spcAft>
            </a:pPr>
            <a:endParaRPr lang="en-US" altLang="zh-CN" sz="1800" b="1" dirty="0"/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en-US" altLang="zh-CN" sz="1800" b="1" dirty="0"/>
          </a:p>
          <a:p>
            <a:pPr algn="just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400" b="1" dirty="0"/>
              <a:t>样本构建：</a:t>
            </a:r>
            <a:endParaRPr lang="en-US" altLang="zh-CN" sz="2400" b="1" dirty="0"/>
          </a:p>
          <a:p>
            <a:pPr lvl="1"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2000" dirty="0"/>
              <a:t>样本时期：</a:t>
            </a:r>
            <a:r>
              <a:rPr lang="en-US" altLang="zh-CN" sz="2000" dirty="0"/>
              <a:t>2003</a:t>
            </a:r>
            <a:r>
              <a:rPr lang="zh-CN" altLang="en-US" sz="2000" dirty="0"/>
              <a:t> </a:t>
            </a:r>
            <a:r>
              <a:rPr lang="en-US" altLang="zh-CN" sz="2000" dirty="0"/>
              <a:t>– 2023</a:t>
            </a:r>
            <a:r>
              <a:rPr lang="zh-CN" altLang="en-US" sz="2000" dirty="0"/>
              <a:t>年</a:t>
            </a:r>
            <a:endParaRPr lang="en-US" altLang="zh-CN" sz="2000" dirty="0"/>
          </a:p>
          <a:p>
            <a:pPr lvl="1"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2000" dirty="0"/>
              <a:t>样本公司：中国</a:t>
            </a:r>
            <a:r>
              <a:rPr lang="en-US" altLang="zh-CN" sz="2000" dirty="0"/>
              <a:t>A</a:t>
            </a:r>
            <a:r>
              <a:rPr lang="zh-CN" altLang="en-US" sz="2000" dirty="0"/>
              <a:t>股市场非金融类上市公司</a:t>
            </a:r>
            <a:endParaRPr lang="en-US" altLang="zh-CN" sz="2000" dirty="0"/>
          </a:p>
          <a:p>
            <a:pPr marL="457200" lvl="1" indent="0" algn="just">
              <a:lnSpc>
                <a:spcPct val="114000"/>
              </a:lnSpc>
              <a:spcAft>
                <a:spcPts val="1200"/>
              </a:spcAft>
              <a:buNone/>
            </a:pPr>
            <a:endParaRPr lang="en-US" altLang="zh-CN" sz="2000" dirty="0"/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en-US" altLang="zh-CN" sz="1800" b="1" dirty="0"/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23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描述性统计语句 </a:t>
            </a:r>
            <a:r>
              <a:rPr lang="en-US" altLang="zh-CN" dirty="0"/>
              <a:t>– </a:t>
            </a:r>
            <a:r>
              <a:rPr lang="en-US" altLang="zh-CN" dirty="0" err="1"/>
              <a:t>tabstat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74643" y="2579956"/>
            <a:ext cx="9907326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0000FF"/>
                </a:solidFill>
                <a:latin typeface="Centaur" panose="02030504050205020304" pitchFamily="18" charset="0"/>
              </a:rPr>
              <a:t>tabstat</a:t>
            </a:r>
            <a:r>
              <a:rPr lang="en-US" altLang="zh-CN" sz="2400" b="1" dirty="0">
                <a:latin typeface="Centaur" panose="02030504050205020304" pitchFamily="18" charset="0"/>
              </a:rPr>
              <a:t> X1 X2 X3 … , s(</a:t>
            </a:r>
            <a:r>
              <a:rPr lang="en-US" altLang="zh-CN" sz="2400" b="1" dirty="0">
                <a:solidFill>
                  <a:srgbClr val="FF0000"/>
                </a:solidFill>
                <a:latin typeface="Centaur" panose="02030504050205020304" pitchFamily="18" charset="0"/>
              </a:rPr>
              <a:t>n mean </a:t>
            </a:r>
            <a:r>
              <a:rPr lang="en-US" altLang="zh-CN" sz="2400" b="1" dirty="0" err="1">
                <a:solidFill>
                  <a:srgbClr val="FF0000"/>
                </a:solidFill>
                <a:latin typeface="Centaur" panose="02030504050205020304" pitchFamily="18" charset="0"/>
              </a:rPr>
              <a:t>sd</a:t>
            </a:r>
            <a:r>
              <a:rPr lang="en-US" altLang="zh-CN" sz="2400" b="1" dirty="0">
                <a:solidFill>
                  <a:srgbClr val="FF0000"/>
                </a:solidFill>
                <a:latin typeface="Centaur" panose="02030504050205020304" pitchFamily="18" charset="0"/>
              </a:rPr>
              <a:t> min p10 p25 p50 p75 p90 max</a:t>
            </a:r>
            <a:r>
              <a:rPr lang="en-US" altLang="zh-CN" sz="2400" b="1" dirty="0">
                <a:latin typeface="Centaur" panose="02030504050205020304" pitchFamily="18" charset="0"/>
              </a:rPr>
              <a:t>) </a:t>
            </a:r>
            <a:r>
              <a:rPr lang="en-US" altLang="zh-CN" sz="2400" b="1" dirty="0">
                <a:solidFill>
                  <a:srgbClr val="0000FF"/>
                </a:solidFill>
                <a:latin typeface="Centaur" panose="02030504050205020304" pitchFamily="18" charset="0"/>
              </a:rPr>
              <a:t>f(%10.2f) </a:t>
            </a:r>
            <a:r>
              <a:rPr lang="en-US" altLang="zh-CN" sz="2400" b="1" dirty="0">
                <a:latin typeface="Centaur" panose="02030504050205020304" pitchFamily="18" charset="0"/>
              </a:rPr>
              <a:t>c(s)    </a:t>
            </a:r>
          </a:p>
          <a:p>
            <a:r>
              <a:rPr lang="en-US" altLang="zh-CN" sz="2400" dirty="0">
                <a:latin typeface="Adobe Devanagari"/>
              </a:rPr>
              <a:t> </a:t>
            </a:r>
            <a:endParaRPr lang="zh-CN" altLang="en-US" sz="2400" dirty="0">
              <a:latin typeface="Adobe Devanagari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0479" y="1380722"/>
            <a:ext cx="8229989" cy="51077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0000FF"/>
                </a:solidFill>
                <a:latin typeface="Centaur" panose="02030504050205020304" pitchFamily="18" charset="0"/>
              </a:rPr>
              <a:t>tabstat</a:t>
            </a:r>
            <a:r>
              <a:rPr lang="en-US" altLang="zh-CN" sz="2400" b="1" dirty="0">
                <a:solidFill>
                  <a:srgbClr val="0000FF"/>
                </a:solidFill>
                <a:latin typeface="Centaur" panose="02030504050205020304" pitchFamily="18" charset="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Centaur" panose="02030504050205020304" pitchFamily="18" charset="0"/>
              </a:rPr>
              <a:t>变量</a:t>
            </a:r>
            <a:r>
              <a:rPr lang="en-US" altLang="zh-CN" sz="2400" b="1" dirty="0">
                <a:latin typeface="Centaur" panose="02030504050205020304" pitchFamily="18" charset="0"/>
              </a:rPr>
              <a:t>, s(</a:t>
            </a:r>
            <a:r>
              <a:rPr lang="zh-CN" altLang="en-US" sz="2400" b="1" dirty="0">
                <a:latin typeface="Centaur" panose="02030504050205020304" pitchFamily="18" charset="0"/>
              </a:rPr>
              <a:t>统计量</a:t>
            </a:r>
            <a:r>
              <a:rPr lang="en-US" altLang="zh-CN" sz="2400" b="1" dirty="0">
                <a:latin typeface="Centaur" panose="02030504050205020304" pitchFamily="18" charset="0"/>
              </a:rPr>
              <a:t>)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1187411" y="4015135"/>
            <a:ext cx="2324417" cy="1309050"/>
          </a:xfrm>
          <a:prstGeom prst="wedgeRoundRectCallout">
            <a:avLst>
              <a:gd name="adj1" fmla="val -507"/>
              <a:gd name="adj2" fmla="val -947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所需要统计的变量，包括回归分析所用到的因变量、自变量和控制变量。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8038367" y="3977905"/>
            <a:ext cx="2039816" cy="1309050"/>
          </a:xfrm>
          <a:prstGeom prst="wedgeRoundRectCallout">
            <a:avLst>
              <a:gd name="adj1" fmla="val 3290"/>
              <a:gd name="adj2" fmla="val -980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保留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位小数。保留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位小数的写法：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f(%10.4f)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8159394" y="1140290"/>
            <a:ext cx="1962149" cy="979547"/>
          </a:xfrm>
          <a:prstGeom prst="wedgeRoundRectCallout">
            <a:avLst>
              <a:gd name="adj1" fmla="val 42700"/>
              <a:gd name="adj2" fmla="val 824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转置。每一行是一个变量的统计量。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4383196" y="3959476"/>
            <a:ext cx="3012141" cy="1309050"/>
          </a:xfrm>
          <a:prstGeom prst="wedgeRoundRectCallout">
            <a:avLst>
              <a:gd name="adj1" fmla="val 853"/>
              <a:gd name="adj2" fmla="val -9111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常见的描述性统计量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n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观测数、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mean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平均值、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sd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标准差、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min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最小值、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p10 – p90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分位数、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max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最大值。</a:t>
            </a:r>
          </a:p>
        </p:txBody>
      </p:sp>
    </p:spTree>
    <p:extLst>
      <p:ext uri="{BB962C8B-B14F-4D97-AF65-F5344CB8AC3E}">
        <p14:creationId xmlns:p14="http://schemas.microsoft.com/office/powerpoint/2010/main" val="151422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数据整理</a:t>
            </a:r>
            <a:r>
              <a:rPr lang="en-US" altLang="zh-CN" dirty="0"/>
              <a:t>&amp;</a:t>
            </a:r>
            <a:r>
              <a:rPr lang="zh-CN" altLang="en-US" dirty="0"/>
              <a:t>描述性统计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5828" y="1607718"/>
            <a:ext cx="8140343" cy="3337765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zh-CN" altLang="en-US" sz="1600" dirty="0"/>
              <a:t>表</a:t>
            </a:r>
            <a:r>
              <a:rPr lang="en-US" altLang="zh-CN" sz="1600" dirty="0"/>
              <a:t>1 </a:t>
            </a:r>
            <a:r>
              <a:rPr lang="zh-CN" altLang="en-US" sz="1600" dirty="0"/>
              <a:t>描述性统计表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57D7-1659-4629-B5E0-5A970A2023DF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64913"/>
              </p:ext>
            </p:extLst>
          </p:nvPr>
        </p:nvGraphicFramePr>
        <p:xfrm>
          <a:off x="2258171" y="2666065"/>
          <a:ext cx="7673006" cy="1786640"/>
        </p:xfrm>
        <a:graphic>
          <a:graphicData uri="http://schemas.openxmlformats.org/drawingml/2006/table">
            <a:tbl>
              <a:tblPr/>
              <a:tblGrid>
                <a:gridCol w="1267654">
                  <a:extLst>
                    <a:ext uri="{9D8B030D-6E8A-4147-A177-3AD203B41FA5}">
                      <a16:colId xmlns:a16="http://schemas.microsoft.com/office/drawing/2014/main" val="1865919163"/>
                    </a:ext>
                  </a:extLst>
                </a:gridCol>
                <a:gridCol w="800669">
                  <a:extLst>
                    <a:ext uri="{9D8B030D-6E8A-4147-A177-3AD203B41FA5}">
                      <a16:colId xmlns:a16="http://schemas.microsoft.com/office/drawing/2014/main" val="3861301495"/>
                    </a:ext>
                  </a:extLst>
                </a:gridCol>
                <a:gridCol w="800669">
                  <a:extLst>
                    <a:ext uri="{9D8B030D-6E8A-4147-A177-3AD203B41FA5}">
                      <a16:colId xmlns:a16="http://schemas.microsoft.com/office/drawing/2014/main" val="3765696698"/>
                    </a:ext>
                  </a:extLst>
                </a:gridCol>
                <a:gridCol w="800669">
                  <a:extLst>
                    <a:ext uri="{9D8B030D-6E8A-4147-A177-3AD203B41FA5}">
                      <a16:colId xmlns:a16="http://schemas.microsoft.com/office/drawing/2014/main" val="2291305384"/>
                    </a:ext>
                  </a:extLst>
                </a:gridCol>
                <a:gridCol w="800669">
                  <a:extLst>
                    <a:ext uri="{9D8B030D-6E8A-4147-A177-3AD203B41FA5}">
                      <a16:colId xmlns:a16="http://schemas.microsoft.com/office/drawing/2014/main" val="4214199187"/>
                    </a:ext>
                  </a:extLst>
                </a:gridCol>
                <a:gridCol w="800669">
                  <a:extLst>
                    <a:ext uri="{9D8B030D-6E8A-4147-A177-3AD203B41FA5}">
                      <a16:colId xmlns:a16="http://schemas.microsoft.com/office/drawing/2014/main" val="2058254070"/>
                    </a:ext>
                  </a:extLst>
                </a:gridCol>
                <a:gridCol w="800669">
                  <a:extLst>
                    <a:ext uri="{9D8B030D-6E8A-4147-A177-3AD203B41FA5}">
                      <a16:colId xmlns:a16="http://schemas.microsoft.com/office/drawing/2014/main" val="3591490795"/>
                    </a:ext>
                  </a:extLst>
                </a:gridCol>
                <a:gridCol w="800669">
                  <a:extLst>
                    <a:ext uri="{9D8B030D-6E8A-4147-A177-3AD203B41FA5}">
                      <a16:colId xmlns:a16="http://schemas.microsoft.com/office/drawing/2014/main" val="2294264409"/>
                    </a:ext>
                  </a:extLst>
                </a:gridCol>
                <a:gridCol w="800669">
                  <a:extLst>
                    <a:ext uri="{9D8B030D-6E8A-4147-A177-3AD203B41FA5}">
                      <a16:colId xmlns:a16="http://schemas.microsoft.com/office/drawing/2014/main" val="1992582792"/>
                    </a:ext>
                  </a:extLst>
                </a:gridCol>
              </a:tblGrid>
              <a:tr h="357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51769"/>
                  </a:ext>
                </a:extLst>
              </a:tr>
              <a:tr h="357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Tobin's 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2.44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2.84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11.62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89"/>
                  </a:ext>
                </a:extLst>
              </a:tr>
              <a:tr h="357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-0.28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742330"/>
                  </a:ext>
                </a:extLst>
              </a:tr>
              <a:tr h="357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19.29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21.86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22.78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810782"/>
                  </a:ext>
                </a:extLst>
              </a:tr>
              <a:tr h="357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</a:p>
                  </a:txBody>
                  <a:tcPr marL="9525" marR="1143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423997"/>
                  </a:ext>
                </a:extLst>
              </a:tr>
            </a:tbl>
          </a:graphicData>
        </a:graphic>
      </p:graphicFrame>
      <p:sp>
        <p:nvSpPr>
          <p:cNvPr id="6" name="圆角矩形标注 5"/>
          <p:cNvSpPr/>
          <p:nvPr/>
        </p:nvSpPr>
        <p:spPr>
          <a:xfrm>
            <a:off x="4781677" y="5206252"/>
            <a:ext cx="3453367" cy="1299229"/>
          </a:xfrm>
          <a:prstGeom prst="wedgeRoundRectCallout">
            <a:avLst>
              <a:gd name="adj1" fmla="val -37236"/>
              <a:gd name="adj2" fmla="val -1346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中国非金融类上市公司，平均总资产回报率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ROA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4%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。表示每年上市公司资产能够获得平均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4%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的利润回报。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5400675" y="1106067"/>
            <a:ext cx="3495676" cy="1299229"/>
          </a:xfrm>
          <a:prstGeom prst="wedgeRoundRectCallout">
            <a:avLst>
              <a:gd name="adj1" fmla="val -55235"/>
              <a:gd name="adj2" fmla="val 1036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中国非金融类上市公司，平均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Tobin’s Q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2.44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。表示资本市场认为，上市公司平均每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元资产的未来价值为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2.44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505408" y="3364065"/>
            <a:ext cx="695050" cy="4857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482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1736</Words>
  <Application>Microsoft Office PowerPoint</Application>
  <PresentationFormat>宽屏</PresentationFormat>
  <Paragraphs>258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Adobe Devanagari</vt:lpstr>
      <vt:lpstr>等线</vt:lpstr>
      <vt:lpstr>等线 Light</vt:lpstr>
      <vt:lpstr>华文行楷</vt:lpstr>
      <vt:lpstr>楷体</vt:lpstr>
      <vt:lpstr>隶书</vt:lpstr>
      <vt:lpstr>宋体</vt:lpstr>
      <vt:lpstr>宋体 (正文)</vt:lpstr>
      <vt:lpstr>微软雅黑</vt:lpstr>
      <vt:lpstr>Arial</vt:lpstr>
      <vt:lpstr>Centaur</vt:lpstr>
      <vt:lpstr>Times New Roman</vt:lpstr>
      <vt:lpstr>Wingdings</vt:lpstr>
      <vt:lpstr>Office 主题​​</vt:lpstr>
      <vt:lpstr>PowerPoint 演示文稿</vt:lpstr>
      <vt:lpstr>本课目标</vt:lpstr>
      <vt:lpstr>1. 问题导入</vt:lpstr>
      <vt:lpstr>讨论：基本面投资与技术面投资</vt:lpstr>
      <vt:lpstr>2. 课程问题提出</vt:lpstr>
      <vt:lpstr>研究假说统计含义</vt:lpstr>
      <vt:lpstr>数据收集与样本构建</vt:lpstr>
      <vt:lpstr>3. 描述性统计语句 – tabstat</vt:lpstr>
      <vt:lpstr>数据整理&amp;描述性统计</vt:lpstr>
      <vt:lpstr>4. 回归结果导出语句 – outreg2</vt:lpstr>
      <vt:lpstr>5. 结果解读 – 统计显著性</vt:lpstr>
      <vt:lpstr>结果解读 – 经济显著性</vt:lpstr>
      <vt:lpstr>结果解读：分时间段</vt:lpstr>
      <vt:lpstr>6. 课程讨论：不同公司特征与市场环境下的“业绩–价值”异质性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Yuchao Jin</cp:lastModifiedBy>
  <cp:revision>67</cp:revision>
  <dcterms:created xsi:type="dcterms:W3CDTF">2023-09-19T16:24:26Z</dcterms:created>
  <dcterms:modified xsi:type="dcterms:W3CDTF">2025-09-27T08:53:37Z</dcterms:modified>
</cp:coreProperties>
</file>