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9" r:id="rId2"/>
    <p:sldId id="296" r:id="rId3"/>
    <p:sldId id="312" r:id="rId4"/>
    <p:sldId id="313" r:id="rId5"/>
    <p:sldId id="314" r:id="rId6"/>
    <p:sldId id="315" r:id="rId7"/>
    <p:sldId id="341" r:id="rId8"/>
    <p:sldId id="316" r:id="rId9"/>
    <p:sldId id="317" r:id="rId10"/>
    <p:sldId id="318" r:id="rId11"/>
    <p:sldId id="342" r:id="rId12"/>
    <p:sldId id="343" r:id="rId13"/>
    <p:sldId id="347" r:id="rId14"/>
    <p:sldId id="348" r:id="rId15"/>
    <p:sldId id="344" r:id="rId16"/>
    <p:sldId id="349" r:id="rId17"/>
    <p:sldId id="345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6" r:id="rId37"/>
    <p:sldId id="294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A6363A"/>
    <a:srgbClr val="990000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0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Sheet1!$B$5:$B$27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xVal>
          <c:yVal>
            <c:numRef>
              <c:f>Sheet1!$C$5:$C$27</c:f>
              <c:numCache>
                <c:formatCode>General</c:formatCode>
                <c:ptCount val="23"/>
                <c:pt idx="0">
                  <c:v>58</c:v>
                </c:pt>
                <c:pt idx="1">
                  <c:v>62</c:v>
                </c:pt>
                <c:pt idx="2">
                  <c:v>62</c:v>
                </c:pt>
                <c:pt idx="3">
                  <c:v>62</c:v>
                </c:pt>
                <c:pt idx="4">
                  <c:v>64</c:v>
                </c:pt>
                <c:pt idx="5">
                  <c:v>65</c:v>
                </c:pt>
                <c:pt idx="6">
                  <c:v>68</c:v>
                </c:pt>
                <c:pt idx="7">
                  <c:v>76</c:v>
                </c:pt>
                <c:pt idx="8">
                  <c:v>85</c:v>
                </c:pt>
                <c:pt idx="9">
                  <c:v>97</c:v>
                </c:pt>
                <c:pt idx="10">
                  <c:v>124</c:v>
                </c:pt>
                <c:pt idx="11">
                  <c:v>129</c:v>
                </c:pt>
                <c:pt idx="12">
                  <c:v>145</c:v>
                </c:pt>
                <c:pt idx="13">
                  <c:v>139</c:v>
                </c:pt>
                <c:pt idx="14">
                  <c:v>136</c:v>
                </c:pt>
                <c:pt idx="15">
                  <c:v>137</c:v>
                </c:pt>
                <c:pt idx="16">
                  <c:v>130</c:v>
                </c:pt>
                <c:pt idx="17">
                  <c:v>129</c:v>
                </c:pt>
                <c:pt idx="18">
                  <c:v>127</c:v>
                </c:pt>
                <c:pt idx="19">
                  <c:v>126</c:v>
                </c:pt>
                <c:pt idx="20">
                  <c:v>123</c:v>
                </c:pt>
                <c:pt idx="21">
                  <c:v>117</c:v>
                </c:pt>
                <c:pt idx="22">
                  <c:v>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8F-4BDF-B532-AB30D6293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372079"/>
        <c:axId val="1389373327"/>
      </c:scatterChart>
      <c:valAx>
        <c:axId val="1389372079"/>
        <c:scaling>
          <c:orientation val="minMax"/>
          <c:max val="2022"/>
          <c:min val="20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9373327"/>
        <c:crosses val="autoZero"/>
        <c:crossBetween val="midCat"/>
        <c:majorUnit val="1"/>
      </c:valAx>
      <c:valAx>
        <c:axId val="138937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93720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77565-4B8A-4B74-A96E-E18DA8C39488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5307-FEE5-4E24-ADD0-A2FC704A2E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DCCF-E9F9-4F40-B9E3-539DD6AF1E4A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A7DB-EB16-468C-96CF-04900AC9F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55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2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43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4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7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8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3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6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41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61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0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60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0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5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60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4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9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978E9-64C7-49BC-85F0-E7B43226A0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07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0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" y="2096587"/>
            <a:ext cx="12215444" cy="3027970"/>
          </a:xfrm>
          <a:prstGeom prst="rect">
            <a:avLst/>
          </a:prstGeom>
          <a:solidFill>
            <a:srgbClr val="A6363A"/>
          </a:solidFill>
          <a:ln w="12700" cap="flat" cmpd="sng" algn="ctr">
            <a:solidFill>
              <a:srgbClr val="A636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1" name="文本框 10"/>
          <p:cNvSpPr txBox="1"/>
          <p:nvPr userDrawn="1"/>
        </p:nvSpPr>
        <p:spPr>
          <a:xfrm>
            <a:off x="5108713" y="532602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1" b="31268"/>
          <a:stretch>
            <a:fillRect/>
          </a:stretch>
        </p:blipFill>
        <p:spPr>
          <a:xfrm>
            <a:off x="8917725" y="159243"/>
            <a:ext cx="3669642" cy="8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057" y="-1"/>
            <a:ext cx="11033759" cy="9800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816" y="1210194"/>
            <a:ext cx="11045999" cy="500008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7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87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3" b="33473"/>
          <a:stretch>
            <a:fillRect/>
          </a:stretch>
        </p:blipFill>
        <p:spPr bwMode="auto">
          <a:xfrm>
            <a:off x="0" y="1523661"/>
            <a:ext cx="12215443" cy="30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4704" y="1523663"/>
            <a:ext cx="12215444" cy="3027970"/>
          </a:xfrm>
          <a:prstGeom prst="rect">
            <a:avLst/>
          </a:prstGeom>
          <a:solidFill>
            <a:srgbClr val="96131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3" name="Rectangle 9"/>
          <p:cNvSpPr/>
          <p:nvPr userDrawn="1"/>
        </p:nvSpPr>
        <p:spPr>
          <a:xfrm>
            <a:off x="-17582" y="2438208"/>
            <a:ext cx="1221544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  谢谢！</a:t>
            </a:r>
          </a:p>
        </p:txBody>
      </p:sp>
      <p:sp>
        <p:nvSpPr>
          <p:cNvPr id="15" name="文本框 14"/>
          <p:cNvSpPr txBox="1"/>
          <p:nvPr userDrawn="1">
            <p:custDataLst>
              <p:tags r:id="rId1"/>
            </p:custDataLst>
          </p:nvPr>
        </p:nvSpPr>
        <p:spPr>
          <a:xfrm>
            <a:off x="5059183" y="534507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</p:spTree>
    <p:extLst>
      <p:ext uri="{BB962C8B-B14F-4D97-AF65-F5344CB8AC3E}">
        <p14:creationId xmlns:p14="http://schemas.microsoft.com/office/powerpoint/2010/main" val="314451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64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8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2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3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3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12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77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7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8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50" r:id="rId12"/>
    <p:sldLayoutId id="2147483662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894332" y="1039661"/>
            <a:ext cx="8403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《</a:t>
            </a:r>
            <a:r>
              <a:rPr lang="en-US" altLang="zh-CN" sz="3600" dirty="0" err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SAS&amp;Stata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在会计与金融研究中的运用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endParaRPr lang="en-US" altLang="zh-CN" sz="3600" baseline="300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9976" y="3256450"/>
            <a:ext cx="7731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L3.2. 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中国上市公司基本信息</a:t>
            </a:r>
            <a:b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 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省份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公司年龄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05E5F9-8D77-485A-B106-D484173399D4}"/>
              </a:ext>
            </a:extLst>
          </p:cNvPr>
          <p:cNvSpPr/>
          <p:nvPr/>
        </p:nvSpPr>
        <p:spPr>
          <a:xfrm>
            <a:off x="2935076" y="2295886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专题三 资本市场与上市公司问题研究</a:t>
            </a:r>
          </a:p>
        </p:txBody>
      </p:sp>
    </p:spTree>
    <p:extLst>
      <p:ext uri="{BB962C8B-B14F-4D97-AF65-F5344CB8AC3E}">
        <p14:creationId xmlns:p14="http://schemas.microsoft.com/office/powerpoint/2010/main" val="26832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8805622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补充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数字变量与文字变量转换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8316" y="1305342"/>
            <a:ext cx="9867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real 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函数</a:t>
            </a:r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encode, decode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tostring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destring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8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(1) </a:t>
            </a:r>
            <a:r>
              <a:rPr lang="zh-CN" altLang="en-US" dirty="0"/>
              <a:t>生成日期与年度变量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：会计日期转换与年度生成</a:t>
            </a:r>
            <a:br>
              <a:rPr lang="zh-CN" altLang="en-US" dirty="0"/>
            </a:br>
            <a:r>
              <a:rPr lang="zh-CN" altLang="en-US" b="1" dirty="0"/>
              <a:t>主要步骤</a:t>
            </a:r>
            <a:r>
              <a:rPr lang="zh-CN" altLang="en-US" dirty="0"/>
              <a:t>：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将 </a:t>
            </a:r>
            <a:r>
              <a:rPr lang="en-US" altLang="zh-CN" dirty="0" err="1"/>
              <a:t>EndDate</a:t>
            </a:r>
            <a:r>
              <a:rPr lang="en-US" altLang="zh-CN" dirty="0"/>
              <a:t> </a:t>
            </a:r>
            <a:r>
              <a:rPr lang="zh-CN" altLang="en-US" dirty="0"/>
              <a:t>转换为日期格式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生成年份变量 </a:t>
            </a:r>
            <a:r>
              <a:rPr lang="en-US" altLang="zh-CN" dirty="0"/>
              <a:t>Year</a:t>
            </a:r>
            <a:r>
              <a:rPr lang="zh-CN" altLang="en-US" dirty="0"/>
              <a:t>，用于年度分析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保留关键字段：公司代码、行业、省份、成立日期、上市日期</a:t>
            </a:r>
          </a:p>
          <a:p>
            <a:r>
              <a:rPr lang="zh-CN" altLang="en-US" b="1" dirty="0"/>
              <a:t>程序示例</a:t>
            </a:r>
            <a:r>
              <a:rPr lang="zh-CN" altLang="en-US" dirty="0"/>
              <a:t>：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35975" y="3901952"/>
            <a:ext cx="7863840" cy="230832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Datadate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date(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EndDate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,"YMD")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Datadate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%td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Year  = year(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Datadate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rename Symbol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Stkcd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duplicates drop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Stkcd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Year, force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Stkcd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IndustryNameD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IndustryCodeD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PROVINCECODE PROVINCE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EstablishDate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LISTINGDATE LISTINGSTATE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Stkcd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IndustryNameD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IndustryCodeD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PROVINCECODE PROVINCE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EstablishDate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LISTINGDATE LISTINGSTATE</a:t>
            </a:r>
          </a:p>
        </p:txBody>
      </p:sp>
    </p:spTree>
    <p:extLst>
      <p:ext uri="{BB962C8B-B14F-4D97-AF65-F5344CB8AC3E}">
        <p14:creationId xmlns:p14="http://schemas.microsoft.com/office/powerpoint/2010/main" val="249779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生成行业和省份变量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：行业分类与省份提取</a:t>
            </a:r>
            <a:endParaRPr lang="en-US" altLang="zh-CN" dirty="0"/>
          </a:p>
          <a:p>
            <a:r>
              <a:rPr lang="zh-CN" altLang="en-US" b="1" dirty="0"/>
              <a:t>主要步骤</a:t>
            </a:r>
            <a:r>
              <a:rPr lang="zh-CN" altLang="en-US" dirty="0"/>
              <a:t>：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行业分类：生成一级行业 </a:t>
            </a:r>
            <a:r>
              <a:rPr lang="en-US" altLang="zh-CN" dirty="0" err="1"/>
              <a:t>IndustryD</a:t>
            </a:r>
            <a:r>
              <a:rPr lang="en-US" altLang="zh-CN" dirty="0"/>
              <a:t> </a:t>
            </a:r>
            <a:r>
              <a:rPr lang="zh-CN" altLang="en-US" dirty="0"/>
              <a:t>与三级行业 </a:t>
            </a:r>
            <a:r>
              <a:rPr lang="en-US" altLang="zh-CN" dirty="0"/>
              <a:t>IndustryDig3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省份名称：生成 </a:t>
            </a:r>
            <a:r>
              <a:rPr lang="en-US" altLang="zh-CN" dirty="0" err="1"/>
              <a:t>ProvinceName</a:t>
            </a:r>
            <a:r>
              <a:rPr lang="zh-CN" altLang="en-US" dirty="0"/>
              <a:t>，截取前 </a:t>
            </a:r>
            <a:r>
              <a:rPr lang="en-US" altLang="zh-CN" dirty="0"/>
              <a:t>6 </a:t>
            </a:r>
            <a:r>
              <a:rPr lang="zh-CN" altLang="en-US" dirty="0"/>
              <a:t>个字符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检查 </a:t>
            </a:r>
            <a:r>
              <a:rPr lang="en-US" altLang="zh-CN" dirty="0"/>
              <a:t>2024 </a:t>
            </a:r>
            <a:r>
              <a:rPr lang="zh-CN" altLang="en-US" dirty="0"/>
              <a:t>年行业和省份分布</a:t>
            </a:r>
          </a:p>
          <a:p>
            <a:r>
              <a:rPr lang="zh-CN" altLang="en-US" b="1" dirty="0"/>
              <a:t>程序示例</a:t>
            </a:r>
            <a:r>
              <a:rPr lang="zh-CN" altLang="en-US" dirty="0"/>
              <a:t>：</a:t>
            </a:r>
          </a:p>
        </p:txBody>
      </p:sp>
      <p:sp>
        <p:nvSpPr>
          <p:cNvPr id="4" name="矩形 3"/>
          <p:cNvSpPr/>
          <p:nvPr/>
        </p:nvSpPr>
        <p:spPr>
          <a:xfrm>
            <a:off x="3735975" y="3901952"/>
            <a:ext cx="7863840" cy="206210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rename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IndustryCodeD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IndustryDig3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(IndustryDig3,1,1)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(IndustryDig3,1,2) if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== "C"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rename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IndustryNameD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IndustryName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ProvinceName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(PROVINCE,1,6)</a:t>
            </a:r>
          </a:p>
          <a:p>
            <a:pPr lvl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Year==2024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ProvinceName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Year==2024</a:t>
            </a:r>
          </a:p>
        </p:txBody>
      </p:sp>
    </p:spTree>
    <p:extLst>
      <p:ext uri="{BB962C8B-B14F-4D97-AF65-F5344CB8AC3E}">
        <p14:creationId xmlns:p14="http://schemas.microsoft.com/office/powerpoint/2010/main" val="169036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生成行业变量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8316" y="1305342"/>
            <a:ext cx="98670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行业</a:t>
            </a:r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gen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IndustryD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</a:t>
            </a:r>
            <a:r>
              <a:rPr lang="en-US" altLang="zh-CN" sz="2000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substr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(IndustryCodeC,1,1)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replace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IndustryD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</a:t>
            </a:r>
            <a:r>
              <a:rPr lang="en-US" altLang="zh-CN" sz="2000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substr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(IndustryCodeC,1,2) if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IndustryD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== "C“</a:t>
            </a:r>
          </a:p>
          <a:p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tab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IndustryD</a:t>
            </a:r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tab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IndustryD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if Year == 2022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146" y="2379884"/>
            <a:ext cx="3432451" cy="41590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19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生成省份变量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8316" y="1305342"/>
            <a:ext cx="9867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*</a:t>
            </a:r>
            <a:r>
              <a:rPr lang="zh-CN" altLang="it-IT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省份  </a:t>
            </a:r>
          </a:p>
          <a:p>
            <a:r>
              <a:rPr lang="zh-CN" altLang="it-IT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 ProvinceName = </a:t>
            </a:r>
            <a:r>
              <a:rPr lang="it-IT" altLang="zh-CN" sz="2000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substr</a:t>
            </a:r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(PROVINCE,1,6)   </a:t>
            </a:r>
          </a:p>
          <a:p>
            <a:endParaRPr lang="it-IT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it-IT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tab ProvinceName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tab ProvinceName if Year == 2023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494" y="929901"/>
            <a:ext cx="3242930" cy="54264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586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(2) </a:t>
            </a:r>
            <a:r>
              <a:rPr lang="zh-CN" altLang="en-US" dirty="0"/>
              <a:t>计算公司年龄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：企业年龄计算</a:t>
            </a:r>
            <a:endParaRPr lang="en-US" altLang="zh-CN" dirty="0"/>
          </a:p>
          <a:p>
            <a:r>
              <a:rPr lang="zh-CN" altLang="en-US" b="1" dirty="0"/>
              <a:t>主要步骤</a:t>
            </a:r>
            <a:r>
              <a:rPr lang="zh-CN" altLang="en-US" dirty="0"/>
              <a:t>：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公司成立年龄（</a:t>
            </a:r>
            <a:r>
              <a:rPr lang="en-US" altLang="zh-CN" dirty="0" err="1"/>
              <a:t>Age_Est</a:t>
            </a:r>
            <a:r>
              <a:rPr lang="zh-CN" altLang="en-US" dirty="0"/>
              <a:t>）：</a:t>
            </a:r>
            <a:r>
              <a:rPr lang="en-US" altLang="zh-CN" dirty="0"/>
              <a:t>Year - </a:t>
            </a:r>
            <a:r>
              <a:rPr lang="en-US" altLang="zh-CN" dirty="0" err="1"/>
              <a:t>Est_Year</a:t>
            </a:r>
            <a:r>
              <a:rPr lang="en-US" altLang="zh-CN" dirty="0"/>
              <a:t> + 1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公司上市年龄（</a:t>
            </a:r>
            <a:r>
              <a:rPr lang="en-US" altLang="zh-CN" dirty="0" err="1"/>
              <a:t>Age_Lst</a:t>
            </a:r>
            <a:r>
              <a:rPr lang="zh-CN" altLang="en-US" dirty="0"/>
              <a:t>）：</a:t>
            </a:r>
            <a:r>
              <a:rPr lang="en-US" altLang="zh-CN" dirty="0"/>
              <a:t>Year - </a:t>
            </a:r>
            <a:r>
              <a:rPr lang="en-US" altLang="zh-CN" dirty="0" err="1"/>
              <a:t>Lst_Year</a:t>
            </a:r>
            <a:r>
              <a:rPr lang="en-US" altLang="zh-CN" dirty="0"/>
              <a:t> + 1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使用 </a:t>
            </a:r>
            <a:r>
              <a:rPr lang="en-US" altLang="zh-CN" dirty="0" err="1"/>
              <a:t>tabstat</a:t>
            </a:r>
            <a:r>
              <a:rPr lang="en-US" altLang="zh-CN" dirty="0"/>
              <a:t> </a:t>
            </a:r>
            <a:r>
              <a:rPr lang="zh-CN" altLang="en-US" dirty="0"/>
              <a:t>查看 </a:t>
            </a:r>
            <a:r>
              <a:rPr lang="en-US" altLang="zh-CN" dirty="0"/>
              <a:t>2024 </a:t>
            </a:r>
            <a:r>
              <a:rPr lang="zh-CN" altLang="en-US" dirty="0"/>
              <a:t>年公司年龄分布统计</a:t>
            </a:r>
            <a:endParaRPr lang="en-US" altLang="zh-CN" dirty="0"/>
          </a:p>
          <a:p>
            <a:r>
              <a:rPr lang="zh-CN" altLang="en-US" b="1" dirty="0"/>
              <a:t>程序示例</a:t>
            </a:r>
            <a:r>
              <a:rPr lang="zh-CN" altLang="en-US" dirty="0"/>
              <a:t>：</a:t>
            </a:r>
          </a:p>
        </p:txBody>
      </p:sp>
      <p:sp>
        <p:nvSpPr>
          <p:cNvPr id="6" name="矩形 5"/>
          <p:cNvSpPr/>
          <p:nvPr/>
        </p:nvSpPr>
        <p:spPr>
          <a:xfrm>
            <a:off x="3735975" y="4328672"/>
            <a:ext cx="7863840" cy="156966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Est_Year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year(date(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EstablishDate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,"YMD"))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Lst_Year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year(date(LISTINGDATE,"YMD"))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Age_Est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Year -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Est_Year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Age_Lst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Year -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Lst_Year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lvl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tabstat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Age_Est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Age_Lst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Year==2024, s(n mean min p25 p50 p75 max) c(s)</a:t>
            </a:r>
          </a:p>
        </p:txBody>
      </p:sp>
    </p:spTree>
    <p:extLst>
      <p:ext uri="{BB962C8B-B14F-4D97-AF65-F5344CB8AC3E}">
        <p14:creationId xmlns:p14="http://schemas.microsoft.com/office/powerpoint/2010/main" val="16992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公司年龄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上市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8316" y="1305342"/>
            <a:ext cx="98670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*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成立年份与上市年份</a:t>
            </a:r>
          </a:p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gen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Est_Year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year(date(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EstablishDate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,"YMD"))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Lst_Year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year(date(LISTINGDATE,"YMD"))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Age_Est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Year -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Est_Year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+ 1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Age_Lst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Year -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Lst_Year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+ 1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265" y="4646366"/>
            <a:ext cx="5934075" cy="11906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矩形 9"/>
          <p:cNvSpPr/>
          <p:nvPr/>
        </p:nvSpPr>
        <p:spPr>
          <a:xfrm>
            <a:off x="1777216" y="4075491"/>
            <a:ext cx="845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zh-CN" altLang="en-US" sz="2000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tabstat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Age_Est Age_Lst if Year == 2023, s(n mean min p25 p50 p75 max) c(s)</a:t>
            </a:r>
          </a:p>
        </p:txBody>
      </p:sp>
    </p:spTree>
    <p:extLst>
      <p:ext uri="{BB962C8B-B14F-4D97-AF65-F5344CB8AC3E}">
        <p14:creationId xmlns:p14="http://schemas.microsoft.com/office/powerpoint/2010/main" val="306576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(3) </a:t>
            </a:r>
            <a:r>
              <a:rPr lang="zh-CN" altLang="en-US" dirty="0"/>
              <a:t>整理与保存数据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主题</a:t>
            </a:r>
            <a:r>
              <a:rPr lang="zh-CN" altLang="en-US" dirty="0"/>
              <a:t>：保留分析变量并保存数据</a:t>
            </a:r>
            <a:br>
              <a:rPr lang="zh-CN" altLang="en-US" dirty="0"/>
            </a:br>
            <a:r>
              <a:rPr lang="zh-CN" altLang="en-US" b="1" dirty="0"/>
              <a:t>主要内容</a:t>
            </a:r>
            <a:r>
              <a:rPr lang="zh-CN" altLang="en-US" dirty="0"/>
              <a:t>：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保留关键变量：公司代码、年度、行业、省份、公司年龄、上市状态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保存数据为分析用文件 </a:t>
            </a:r>
            <a:r>
              <a:rPr lang="en-US" altLang="zh-CN" dirty="0"/>
              <a:t>DATA01_</a:t>
            </a:r>
            <a:r>
              <a:rPr lang="zh-CN" altLang="en-US" dirty="0"/>
              <a:t>行业省份</a:t>
            </a:r>
            <a:r>
              <a:rPr lang="en-US" altLang="zh-CN" dirty="0"/>
              <a:t>_2000_2024.dta</a:t>
            </a:r>
          </a:p>
          <a:p>
            <a:r>
              <a:rPr lang="zh-CN" altLang="en-US" b="1" dirty="0"/>
              <a:t>程序示例</a:t>
            </a:r>
            <a:r>
              <a:rPr lang="zh-CN" altLang="en-US" dirty="0"/>
              <a:t>：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35975" y="3301061"/>
            <a:ext cx="7863840" cy="30469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Stkcd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IndustryDig3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IndustryName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ProvinceName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Age_Est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Age_Lst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LISTINGSTATE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Stkcd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IndustryDig3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IndustryName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ProvinceName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Age_Est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Age_Lst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LISTINGSTATE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"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年度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行业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IndustryName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行业名称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ProvinceName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省份名称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Age_Est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企业年龄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成立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Age_Lst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企业年龄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上市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lvl="1"/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DATA01_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行业省份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_2000_2024.dta, replace</a:t>
            </a:r>
          </a:p>
        </p:txBody>
      </p:sp>
    </p:spTree>
    <p:extLst>
      <p:ext uri="{BB962C8B-B14F-4D97-AF65-F5344CB8AC3E}">
        <p14:creationId xmlns:p14="http://schemas.microsoft.com/office/powerpoint/2010/main" val="242536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公司年龄分布直方图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8316" y="1305342"/>
            <a:ext cx="3689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hist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Age_Lst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if Year == 2023,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freq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26" y="2169848"/>
            <a:ext cx="5017008" cy="36636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245" y="2169848"/>
            <a:ext cx="5017008" cy="366369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575245" y="1378560"/>
            <a:ext cx="3689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hist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Age_Est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if Year == 2023,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freq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0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8805622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公司上市状态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62491" y="1903850"/>
            <a:ext cx="9867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tab LISTINGSTATE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617" y="3036358"/>
            <a:ext cx="3857625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760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本课目标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中国上市公司经营特征分析（行业、省份、公司年龄）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掌握上市公司所处行业、省份等数据处理方法和变量生成流程。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分析中国上市公司行业分布、省份分布及公司年龄特征。</a:t>
            </a:r>
            <a:endParaRPr lang="en-US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618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保存数据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1923" y="1289725"/>
            <a:ext cx="98670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*保存数据</a:t>
            </a:r>
          </a:p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keep  ID Year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IndustryD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IndustryName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ProvinceName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Age_Est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Age_Lst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LISTINGSTATE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order ID Year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IndustryD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IndustryName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ProvinceName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Age_Est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Age_Lst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LISTINGSTATE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label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var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IndustryD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  "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行业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"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label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var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IndustryName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"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行业名称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"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label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var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ProvinceName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"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省份名称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"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label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var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Age_Est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    "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企业年龄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--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成立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"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label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var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Age_Lst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    "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企业年龄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--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上市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"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save Appendix01_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行业省份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dta,replace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2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合并到财务数据</a:t>
            </a:r>
            <a:endParaRPr lang="en-US" altLang="zh-CN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1923" y="1289725"/>
            <a:ext cx="98670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*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2. 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合并到上市公司财务数据</a:t>
            </a:r>
          </a:p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use </a:t>
            </a:r>
            <a:r>
              <a:rPr lang="en-US" altLang="zh-CN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Accounting_plus_annual_1990_2023.dta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,clear  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merge 1:1 ID Year using </a:t>
            </a:r>
            <a:r>
              <a:rPr lang="en-US" altLang="zh-CN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Appendix01_</a:t>
            </a:r>
            <a:r>
              <a:rPr lang="zh-CN" alt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行业省份</a:t>
            </a:r>
            <a:r>
              <a:rPr lang="en-US" altLang="zh-CN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r>
              <a:rPr lang="en-US" altLang="zh-CN" sz="2000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dta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,nogen</a:t>
            </a:r>
            <a:r>
              <a:rPr lang="en-US" altLang="zh-CN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keep(1 3)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save ChinaData_annual_1990_2023.dta,replace 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9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8017041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上市发展分析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年龄与规模、业绩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6067" y="1116380"/>
            <a:ext cx="98670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*公司成立年龄与业绩</a:t>
            </a:r>
          </a:p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*根据成立年龄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10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分组</a:t>
            </a:r>
          </a:p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egen DAge = xtile(Age_Est),by(Year) nq(10)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AT_y = AT/100000000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ROA = NI/AT*100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winsor2 AT_y ROA,replace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5999" y="1825622"/>
            <a:ext cx="47770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altLang="zh-CN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it-IT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tabstat AT_y,s(mean) by(DAge) f(%10.2f)  </a:t>
            </a:r>
          </a:p>
          <a:p>
            <a:r>
              <a:rPr lang="it-IT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</a:p>
          <a:p>
            <a:r>
              <a:rPr lang="it-IT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tabstat ROA,s(mean) by(DAge) f(%10.2f) </a:t>
            </a:r>
            <a:endParaRPr lang="zh-CN" alt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09" y="3452775"/>
            <a:ext cx="4581144" cy="2753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93" y="3452775"/>
            <a:ext cx="4581144" cy="27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7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成立年龄与成长性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6067" y="1116380"/>
            <a:ext cx="98670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*公司年龄与增长率 </a:t>
            </a:r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xtset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ID Year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Growth_AT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[AT/[(AT+l1.AT)/2] - 1]*100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Growth_Sale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[Sale/[(Sale+l1.Sale)/2] - 1]*100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winsor2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Growth_AT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Growth_Sale,replace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66602" y="2409041"/>
            <a:ext cx="4777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tabstat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Growth_AT,s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(mean) by(</a:t>
            </a:r>
            <a:r>
              <a:rPr lang="en-US" altLang="zh-CN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DAge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 f(%10.2f)  </a:t>
            </a:r>
          </a:p>
          <a:p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tabstat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Growth_Sale,s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(mean) by(</a:t>
            </a:r>
            <a:r>
              <a:rPr lang="en-US" altLang="zh-CN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DAge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 f(%10.2f)</a:t>
            </a:r>
            <a:endParaRPr lang="zh-CN" alt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67" y="3184843"/>
            <a:ext cx="4581144" cy="27538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540" y="3212849"/>
            <a:ext cx="4581144" cy="275386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06067" y="6103242"/>
            <a:ext cx="643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</a:t>
            </a:r>
            <a:r>
              <a:rPr lang="zh-CN" altLang="en-US" dirty="0"/>
              <a:t>注意，我们分析的公司是最终成功上市的公司</a:t>
            </a:r>
          </a:p>
        </p:txBody>
      </p:sp>
    </p:spTree>
    <p:extLst>
      <p:ext uri="{BB962C8B-B14F-4D97-AF65-F5344CB8AC3E}">
        <p14:creationId xmlns:p14="http://schemas.microsoft.com/office/powerpoint/2010/main" val="352165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8017041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行业研究示例：市场竞争力与盈利能力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6067" y="1116380"/>
            <a:ext cx="98670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*公司成立年龄与业绩</a:t>
            </a:r>
          </a:p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*根据成立年龄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10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分组</a:t>
            </a:r>
          </a:p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egen DAge = xtile(Age_Est),by(Year) nq(10)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AT_y = AT/100000000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ROA = NI/AT*100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winsor2 AT_y ROA,replace</a:t>
            </a:r>
          </a:p>
          <a:p>
            <a:r>
              <a:rPr lang="it-IT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5999" y="1825622"/>
            <a:ext cx="47770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altLang="zh-CN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it-IT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tabstat AT_y,s(mean) by(DAge) f(%10.2f)  </a:t>
            </a:r>
          </a:p>
          <a:p>
            <a:r>
              <a:rPr lang="it-IT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</a:p>
          <a:p>
            <a:r>
              <a:rPr lang="it-IT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tabstat ROA,s(mean) by(DAge) f(%10.2f) </a:t>
            </a:r>
            <a:endParaRPr lang="zh-CN" alt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09" y="3452775"/>
            <a:ext cx="4581144" cy="2753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93" y="3452775"/>
            <a:ext cx="4581144" cy="27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8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研究思考：行业竞争、市场份额与企业盈利能力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3560" y="971835"/>
            <a:ext cx="1051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8902" y="1387333"/>
            <a:ext cx="1021338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+mj-ea"/>
                <a:ea typeface="+mj-ea"/>
              </a:rPr>
              <a:t>检验观点</a:t>
            </a:r>
            <a:r>
              <a:rPr lang="zh-CN" altLang="en-US" dirty="0">
                <a:latin typeface="+mj-ea"/>
                <a:ea typeface="+mj-ea"/>
              </a:rPr>
              <a:t>：行业竞争越激烈，企业平均销售净利率越低？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          -- </a:t>
            </a:r>
            <a:r>
              <a:rPr lang="zh-CN" altLang="en-US" dirty="0">
                <a:latin typeface="+mj-ea"/>
                <a:ea typeface="+mj-ea"/>
              </a:rPr>
              <a:t>是否准确？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          -- </a:t>
            </a:r>
            <a:r>
              <a:rPr lang="zh-CN" altLang="en-US" dirty="0">
                <a:latin typeface="+mj-ea"/>
                <a:ea typeface="+mj-ea"/>
              </a:rPr>
              <a:t>如果准确，</a:t>
            </a:r>
            <a:r>
              <a:rPr lang="zh-CN" altLang="en-US" dirty="0">
                <a:latin typeface="+mj-ea"/>
              </a:rPr>
              <a:t>行业竞争上升</a:t>
            </a:r>
            <a:r>
              <a:rPr lang="en-US" altLang="zh-CN" dirty="0">
                <a:latin typeface="+mj-ea"/>
              </a:rPr>
              <a:t>10%</a:t>
            </a:r>
            <a:r>
              <a:rPr lang="zh-CN" altLang="en-US" dirty="0">
                <a:latin typeface="+mj-ea"/>
                <a:ea typeface="+mj-ea"/>
              </a:rPr>
              <a:t>，</a:t>
            </a:r>
            <a:r>
              <a:rPr lang="zh-CN" altLang="en-US" dirty="0">
                <a:latin typeface="+mj-ea"/>
              </a:rPr>
              <a:t>销售净利率</a:t>
            </a:r>
            <a:r>
              <a:rPr lang="zh-CN" altLang="en-US" dirty="0">
                <a:latin typeface="+mj-ea"/>
                <a:ea typeface="+mj-ea"/>
              </a:rPr>
              <a:t>降低多少？</a:t>
            </a:r>
            <a:endParaRPr lang="en-US" altLang="zh-CN" dirty="0">
              <a:latin typeface="+mj-ea"/>
              <a:ea typeface="+mj-ea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提出假说</a:t>
            </a:r>
            <a:r>
              <a:rPr lang="zh-CN" altLang="en-US" dirty="0"/>
              <a:t>：其他条件相同情况下，</a:t>
            </a:r>
            <a:r>
              <a:rPr lang="zh-CN" altLang="en-US" dirty="0">
                <a:latin typeface="+mj-ea"/>
              </a:rPr>
              <a:t>行业竞争</a:t>
            </a:r>
            <a:r>
              <a:rPr lang="zh-CN" altLang="en-US" dirty="0"/>
              <a:t>越激烈，企业销售净利率越低。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市场竞争力 → 企业销售净利率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a + </a:t>
            </a:r>
            <a:r>
              <a:rPr lang="el-GR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1"/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Y: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销售净利率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行业竞争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(HHI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表示行业竞争的反向指标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控制：公司规模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财务杠杆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成长性， 行业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年度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行业描述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3560" y="971835"/>
            <a:ext cx="1051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8738" y="1257850"/>
            <a:ext cx="10213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选择一个行业（可以是</a:t>
            </a:r>
            <a:r>
              <a:rPr lang="en-US" altLang="zh-CN" dirty="0"/>
              <a:t>3</a:t>
            </a:r>
            <a:r>
              <a:rPr lang="zh-CN" altLang="en-US" dirty="0"/>
              <a:t>位代码，或者</a:t>
            </a:r>
            <a:r>
              <a:rPr lang="en-US" altLang="zh-CN" dirty="0"/>
              <a:t>1</a:t>
            </a:r>
            <a:r>
              <a:rPr lang="zh-CN" altLang="en-US" dirty="0"/>
              <a:t>位代码，或者按照</a:t>
            </a:r>
            <a:r>
              <a:rPr lang="en-US" altLang="zh-CN" dirty="0" err="1"/>
              <a:t>IndustryD</a:t>
            </a:r>
            <a:r>
              <a:rPr lang="zh-CN" altLang="en-US" dirty="0"/>
              <a:t>的定义）</a:t>
            </a:r>
          </a:p>
          <a:p>
            <a:r>
              <a:rPr lang="zh-CN" altLang="en-US" dirty="0"/>
              <a:t>呈现行业每年的公司数量，行业每年平均</a:t>
            </a:r>
            <a:r>
              <a:rPr lang="en-US" altLang="zh-CN" dirty="0"/>
              <a:t>ROA</a:t>
            </a:r>
            <a:r>
              <a:rPr lang="zh-CN" altLang="en-US" dirty="0"/>
              <a:t>以及每年竞争程度（</a:t>
            </a:r>
            <a:r>
              <a:rPr lang="en-US" altLang="zh-CN" dirty="0"/>
              <a:t>HHI</a:t>
            </a:r>
            <a:r>
              <a:rPr lang="zh-CN" altLang="en-US" dirty="0"/>
              <a:t>）变化。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*只保留关注行业的数据</a:t>
            </a:r>
          </a:p>
          <a:p>
            <a:r>
              <a:rPr lang="zh-CN" altLang="en-US" dirty="0"/>
              <a:t>   </a:t>
            </a:r>
            <a:r>
              <a:rPr lang="en-US" altLang="zh-CN" dirty="0"/>
              <a:t>keep if </a:t>
            </a:r>
            <a:r>
              <a:rPr lang="en-US" altLang="zh-CN" dirty="0" err="1"/>
              <a:t>IndustryD</a:t>
            </a:r>
            <a:r>
              <a:rPr lang="en-US" altLang="zh-CN" dirty="0"/>
              <a:t> == "K“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tab Year</a:t>
            </a:r>
          </a:p>
          <a:p>
            <a:r>
              <a:rPr lang="en-US" altLang="zh-CN" dirty="0"/>
              <a:t>   tab Year if </a:t>
            </a:r>
            <a:r>
              <a:rPr lang="en-US" altLang="zh-CN" dirty="0" err="1"/>
              <a:t>IndustryD</a:t>
            </a:r>
            <a:r>
              <a:rPr lang="en-US" altLang="zh-CN" dirty="0"/>
              <a:t> == "K"  </a:t>
            </a:r>
          </a:p>
          <a:p>
            <a:r>
              <a:rPr lang="en-US" altLang="zh-CN" dirty="0"/>
              <a:t>   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tabstat</a:t>
            </a:r>
            <a:r>
              <a:rPr lang="en-US" altLang="zh-CN" dirty="0"/>
              <a:t> Year if </a:t>
            </a:r>
            <a:r>
              <a:rPr lang="en-US" altLang="zh-CN" dirty="0" err="1"/>
              <a:t>IndustryD</a:t>
            </a:r>
            <a:r>
              <a:rPr lang="en-US" altLang="zh-CN" dirty="0"/>
              <a:t> == "K" , s(n) by(Year)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tabstat</a:t>
            </a:r>
            <a:r>
              <a:rPr lang="en-US" altLang="zh-CN" dirty="0"/>
              <a:t> AT   if </a:t>
            </a:r>
            <a:r>
              <a:rPr lang="en-US" altLang="zh-CN" dirty="0" err="1"/>
              <a:t>IndustryD</a:t>
            </a:r>
            <a:r>
              <a:rPr lang="en-US" altLang="zh-CN" dirty="0"/>
              <a:t> == "K" , s(n) by(Year)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93527"/>
            <a:ext cx="2561819" cy="3660781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24" y="2266978"/>
            <a:ext cx="3207676" cy="38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77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行业描述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公司数量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4" name="图表 13"/>
          <p:cNvGraphicFramePr>
            <a:graphicFrameLocks/>
          </p:cNvGraphicFramePr>
          <p:nvPr/>
        </p:nvGraphicFramePr>
        <p:xfrm>
          <a:off x="2422151" y="1482958"/>
          <a:ext cx="7347697" cy="389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5272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行业每年平均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ROA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以及每年竞争程度（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HHI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）变化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738" y="1257850"/>
            <a:ext cx="10213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选择一个行业（可以是</a:t>
            </a:r>
            <a:r>
              <a:rPr lang="en-US" altLang="zh-CN" dirty="0"/>
              <a:t>3</a:t>
            </a:r>
            <a:r>
              <a:rPr lang="zh-CN" altLang="en-US" dirty="0"/>
              <a:t>位代码，或者</a:t>
            </a:r>
            <a:r>
              <a:rPr lang="en-US" altLang="zh-CN" dirty="0"/>
              <a:t>1</a:t>
            </a:r>
            <a:r>
              <a:rPr lang="zh-CN" altLang="en-US" dirty="0"/>
              <a:t>位代码，或者按照</a:t>
            </a:r>
            <a:r>
              <a:rPr lang="en-US" altLang="zh-CN" dirty="0" err="1"/>
              <a:t>IndustryD</a:t>
            </a:r>
            <a:r>
              <a:rPr lang="zh-CN" altLang="en-US" dirty="0"/>
              <a:t>的定义）</a:t>
            </a:r>
          </a:p>
          <a:p>
            <a:r>
              <a:rPr lang="zh-CN" altLang="en-US" dirty="0"/>
              <a:t>呈现行业每年的公司数量，行业每年平均</a:t>
            </a:r>
            <a:r>
              <a:rPr lang="en-US" altLang="zh-CN" dirty="0"/>
              <a:t>ROA</a:t>
            </a:r>
            <a:r>
              <a:rPr lang="zh-CN" altLang="en-US" dirty="0"/>
              <a:t>以及每年竞争程度（</a:t>
            </a:r>
            <a:r>
              <a:rPr lang="en-US" altLang="zh-CN" b="1" dirty="0"/>
              <a:t>HHI</a:t>
            </a:r>
            <a:r>
              <a:rPr lang="zh-CN" altLang="en-US" dirty="0"/>
              <a:t>）变化。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28" y="2208675"/>
            <a:ext cx="4068571" cy="418565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49707" y="2365846"/>
            <a:ext cx="676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ROA = NI/AT*100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findit winsor2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winsor2 ROA,s(_w)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tabstat ROA_w if IndustryD == "K" , s(mean median) by(Year) f(%10.2f)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34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行业描述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回报率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68" y="1387333"/>
            <a:ext cx="7553326" cy="4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888136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数据查看与下载：上市公司基本信息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53" y="1349493"/>
            <a:ext cx="7200000" cy="4705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497305" y="1375323"/>
            <a:ext cx="3552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03133"/>
                </a:solidFill>
                <a:latin typeface="Helvetica Neue"/>
              </a:rPr>
              <a:t>公司研究系列</a:t>
            </a:r>
            <a:r>
              <a:rPr lang="en-US" altLang="zh-CN" b="1" dirty="0">
                <a:solidFill>
                  <a:srgbClr val="303133"/>
                </a:solidFill>
                <a:latin typeface="Helvetica Neue"/>
              </a:rPr>
              <a:t>\</a:t>
            </a:r>
          </a:p>
          <a:p>
            <a:r>
              <a:rPr lang="zh-CN" altLang="en-US" b="1" dirty="0">
                <a:solidFill>
                  <a:srgbClr val="303133"/>
                </a:solidFill>
                <a:latin typeface="Helvetica Neue"/>
              </a:rPr>
              <a:t>上市公司基本信息</a:t>
            </a:r>
            <a:r>
              <a:rPr lang="en-US" altLang="zh-CN" b="1" dirty="0">
                <a:solidFill>
                  <a:srgbClr val="303133"/>
                </a:solidFill>
                <a:latin typeface="Helvetica Neue"/>
              </a:rPr>
              <a:t>\</a:t>
            </a:r>
          </a:p>
          <a:p>
            <a:r>
              <a:rPr lang="zh-CN" altLang="en-US" b="1" dirty="0">
                <a:solidFill>
                  <a:srgbClr val="303133"/>
                </a:solidFill>
                <a:latin typeface="Helvetica Neue"/>
              </a:rPr>
              <a:t>上市公司基本信息年度表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7305" y="3587432"/>
            <a:ext cx="35521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数据时间</a:t>
            </a:r>
            <a:r>
              <a:rPr lang="zh-CN" altLang="en-US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2000 – 2023</a:t>
            </a:r>
          </a:p>
          <a:p>
            <a:r>
              <a:rPr lang="zh-CN" altLang="en-US" b="1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公司选择</a:t>
            </a:r>
            <a:r>
              <a:rPr lang="zh-CN" altLang="en-US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：全部代码</a:t>
            </a:r>
            <a:endParaRPr lang="en-US" altLang="zh-CN" dirty="0">
              <a:solidFill>
                <a:srgbClr val="30313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30313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主要变量</a:t>
            </a:r>
            <a:r>
              <a:rPr lang="zh-CN" altLang="en-US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dirty="0">
              <a:solidFill>
                <a:srgbClr val="30313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行业代码</a:t>
            </a:r>
            <a:r>
              <a:rPr lang="en-US" altLang="zh-CN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dirty="0">
              <a:solidFill>
                <a:srgbClr val="30313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所属省份，</a:t>
            </a:r>
            <a:endParaRPr lang="en-US" altLang="zh-CN" dirty="0">
              <a:solidFill>
                <a:srgbClr val="30313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公司成立日期，</a:t>
            </a:r>
            <a:endParaRPr lang="en-US" altLang="zh-CN" dirty="0">
              <a:solidFill>
                <a:srgbClr val="30313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首次上市日期</a:t>
            </a:r>
            <a:r>
              <a:rPr lang="en-US" altLang="zh-CN" dirty="0">
                <a:solidFill>
                  <a:srgbClr val="3031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endParaRPr lang="zh-CN" altLang="en-US" dirty="0">
              <a:solidFill>
                <a:srgbClr val="303133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20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行业每年平均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以及每年竞争程度（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HHI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）变化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738" y="1257850"/>
            <a:ext cx="1021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选择一个行业（可以是</a:t>
            </a:r>
            <a:r>
              <a:rPr lang="en-US" altLang="zh-CN" dirty="0"/>
              <a:t>3</a:t>
            </a:r>
            <a:r>
              <a:rPr lang="zh-CN" altLang="en-US" dirty="0"/>
              <a:t>位代码，或者</a:t>
            </a:r>
            <a:r>
              <a:rPr lang="en-US" altLang="zh-CN" dirty="0"/>
              <a:t>1</a:t>
            </a:r>
            <a:r>
              <a:rPr lang="zh-CN" altLang="en-US" dirty="0"/>
              <a:t>位代码，或者按照</a:t>
            </a:r>
            <a:r>
              <a:rPr lang="en-US" altLang="zh-CN" dirty="0" err="1"/>
              <a:t>IndustryD</a:t>
            </a:r>
            <a:r>
              <a:rPr lang="zh-CN" altLang="en-US" dirty="0"/>
              <a:t>的定义）</a:t>
            </a:r>
          </a:p>
          <a:p>
            <a:r>
              <a:rPr lang="zh-CN" altLang="en-US" dirty="0"/>
              <a:t>呈现行业每年的公司数量，行业每年平均</a:t>
            </a:r>
            <a:r>
              <a:rPr lang="en-US" altLang="zh-CN" dirty="0"/>
              <a:t>ROA</a:t>
            </a:r>
            <a:r>
              <a:rPr lang="zh-CN" altLang="en-US" dirty="0"/>
              <a:t>以及每年竞争程度（</a:t>
            </a:r>
            <a:r>
              <a:rPr lang="en-US" altLang="zh-CN" b="1" dirty="0"/>
              <a:t>HHI</a:t>
            </a:r>
            <a:r>
              <a:rPr lang="zh-CN" altLang="en-US" dirty="0"/>
              <a:t>）变化。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898574" y="2550511"/>
            <a:ext cx="3566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HHI = Σ</a:t>
            </a:r>
            <a:r>
              <a:rPr lang="zh-CN" altLang="en-US" dirty="0"/>
              <a:t>行业内公司收入份额</a:t>
            </a:r>
            <a:r>
              <a:rPr lang="en-US" altLang="zh-CN" dirty="0"/>
              <a:t>^2</a:t>
            </a:r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58" y="1967878"/>
            <a:ext cx="2445753" cy="462688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2077" y="3212042"/>
            <a:ext cx="79607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*描述行业垄断程度（HHI）的变动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keep if IndustryD == "K"</a:t>
            </a:r>
          </a:p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egen TotalSale = total(Sale) ,by(Year IndustryD)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gen MrkShare = Sale/TotalSale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gen MrkShare2 = MrkShare*MrkShare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tabstat MrkShare2 if IndustryD == "K",s(sum) by(Year)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*或者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egen HHI = total(MrkShare2),by(Year IndustryD)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keep Year HHI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duplicates drop</a:t>
            </a:r>
          </a:p>
        </p:txBody>
      </p:sp>
    </p:spTree>
    <p:extLst>
      <p:ext uri="{BB962C8B-B14F-4D97-AF65-F5344CB8AC3E}">
        <p14:creationId xmlns:p14="http://schemas.microsoft.com/office/powerpoint/2010/main" val="4082566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分组</a:t>
            </a:r>
            <a:r>
              <a:rPr lang="en-US" altLang="zh-CN" sz="36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xtile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平均分为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902" y="1387333"/>
            <a:ext cx="10213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findit</a:t>
            </a:r>
            <a:r>
              <a:rPr lang="en-US" altLang="zh-CN" b="1" dirty="0">
                <a:solidFill>
                  <a:srgbClr val="0000FF"/>
                </a:solidFill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</a:t>
            </a: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egenmore</a:t>
            </a:r>
            <a:endParaRPr lang="en-US" altLang="zh-CN" b="1" dirty="0">
              <a:solidFill>
                <a:srgbClr val="0000FF"/>
              </a:solidFill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0000FF"/>
              </a:solidFill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</a:t>
            </a:r>
            <a:r>
              <a:rPr lang="en-US" altLang="zh-CN" b="1" i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x_groups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 </a:t>
            </a: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xtile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(</a:t>
            </a:r>
            <a:r>
              <a:rPr lang="en-US" altLang="zh-CN" b="1" i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x_var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), by(Year) nq(</a:t>
            </a:r>
            <a:r>
              <a:rPr lang="en-US" altLang="zh-CN" b="1" i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number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规模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10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等分组</a:t>
            </a:r>
            <a:endParaRPr lang="en-US" altLang="zh-CN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  </a:t>
            </a: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DSIZE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</a:t>
            </a: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xtile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en-US" altLang="zh-CN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AT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), by(Year) nq(10)</a:t>
            </a: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盈余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10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等分组</a:t>
            </a:r>
            <a:endParaRPr lang="en-US" altLang="zh-CN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  </a:t>
            </a: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DEarnings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</a:t>
            </a: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xtile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en-US" altLang="zh-CN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Earnings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), by(Year) nq(10)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净资产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10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等分组</a:t>
            </a:r>
            <a:endParaRPr lang="en-US" altLang="zh-CN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  </a:t>
            </a: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DBE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</a:t>
            </a: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xtile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en-US" altLang="zh-CN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BE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), by(Year) nq(10)</a:t>
            </a:r>
          </a:p>
        </p:txBody>
      </p:sp>
    </p:spTree>
    <p:extLst>
      <p:ext uri="{BB962C8B-B14F-4D97-AF65-F5344CB8AC3E}">
        <p14:creationId xmlns:p14="http://schemas.microsoft.com/office/powerpoint/2010/main" val="1341415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分组统计量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902" y="1387333"/>
            <a:ext cx="1021338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</a:t>
            </a:r>
            <a:r>
              <a:rPr lang="en-US" altLang="zh-CN" b="1" i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ind_roe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 </a:t>
            </a:r>
            <a:r>
              <a:rPr lang="en-US" altLang="zh-CN" b="1" dirty="0">
                <a:solidFill>
                  <a:srgbClr val="0000FF"/>
                </a:solidFill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mean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(</a:t>
            </a:r>
            <a:r>
              <a:rPr lang="en-US" altLang="zh-CN" b="1" i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x_var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), by(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Year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ind_roe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</a:t>
            </a:r>
            <a:r>
              <a:rPr lang="en-US" altLang="zh-CN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mean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x_var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), by(Year 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行业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new_var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</a:t>
            </a:r>
            <a:r>
              <a:rPr lang="en-US" altLang="zh-CN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mean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x_var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), by(Group)</a:t>
            </a:r>
          </a:p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new_var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</a:t>
            </a:r>
            <a:r>
              <a:rPr lang="en-US" altLang="zh-CN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median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x_var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), by(Group)</a:t>
            </a:r>
          </a:p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new_var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</a:t>
            </a:r>
            <a:r>
              <a:rPr lang="en-US" altLang="zh-CN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total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x_var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), by(Group)</a:t>
            </a:r>
          </a:p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new_var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</a:t>
            </a:r>
            <a:r>
              <a:rPr lang="en-US" altLang="zh-CN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count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</a:t>
            </a:r>
            <a:r>
              <a:rPr lang="en-US" altLang="zh-CN" b="1" i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x_var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), by(Group)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18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行业竞争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垄断程度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赫芬达尔指数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hhi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6230" y="1463287"/>
            <a:ext cx="1021338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公司</a:t>
            </a:r>
            <a:r>
              <a:rPr lang="en-US" altLang="zh-CN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的市场份额 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= 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公司</a:t>
            </a:r>
            <a:r>
              <a:rPr lang="en-US" altLang="zh-CN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收入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/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行业总收入</a:t>
            </a:r>
            <a:endParaRPr lang="en-US" altLang="zh-CN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hhi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 Σ(</a:t>
            </a:r>
            <a:r>
              <a:rPr lang="zh-CN" altLang="en-US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公司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</a:t>
            </a:r>
            <a:r>
              <a:rPr lang="zh-CN" altLang="en-US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收入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/</a:t>
            </a:r>
            <a:r>
              <a:rPr lang="zh-CN" altLang="en-US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行业总收入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</a:t>
            </a:r>
            <a:r>
              <a:rPr lang="en-US" altLang="zh-CN" b="1" baseline="30000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1.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行业总收入</a:t>
            </a:r>
            <a:endParaRPr lang="en-US" altLang="zh-CN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2.</a:t>
            </a:r>
            <a:r>
              <a:rPr lang="zh-CN" alt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市场份额 </a:t>
            </a:r>
            <a:endParaRPr lang="en-US" altLang="zh-CN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3.</a:t>
            </a:r>
            <a:r>
              <a:rPr lang="en-US" altLang="zh-CN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altLang="zh-CN" b="1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hhi</a:t>
            </a: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79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6230" y="1179584"/>
            <a:ext cx="11015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*行业竞争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/</a:t>
            </a:r>
            <a:r>
              <a:rPr lang="zh-CN" altLang="en-US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垄断程度 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– </a:t>
            </a:r>
            <a:r>
              <a:rPr lang="zh-CN" altLang="en-US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赫芬达尔指数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hhi</a:t>
            </a: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*</a:t>
            </a:r>
            <a:r>
              <a:rPr lang="zh-CN" altLang="en-US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一年示例</a:t>
            </a: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keep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Stkcd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Year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Sale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keep if Year == 2020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IndSale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 total(Sale)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tabstat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Sale,s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(sum)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tabstat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Sale,s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(sum) by(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 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drop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IndSale</a:t>
            </a: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drop if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== ""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IndSale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 total(Sale),by(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sort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gen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Marketshare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 Sale/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IndSale</a:t>
            </a: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tabstat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Marketshare,s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(sum) by(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  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HHI = total(Marketshare^2), by(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</a:t>
            </a:r>
            <a:endParaRPr lang="en-US" altLang="zh-CN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61" y="1025335"/>
            <a:ext cx="3067478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67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8" y="-16188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6230" y="1179584"/>
            <a:ext cx="11015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****************************************************************************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use </a:t>
            </a:r>
            <a:r>
              <a:rPr lang="zh-CN" altLang="en-US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中国上市公司数据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1990-2022,clear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drop if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== ""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IndSale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 total(Sale),by(Year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 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gen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Marketshare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 Sale/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IndSale</a:t>
            </a:r>
            <a:endParaRPr lang="en-US" altLang="zh-CN" b="1" dirty="0">
              <a:latin typeface="Adobe Devanagari" panose="02040503050201020203" pitchFamily="18" charset="0"/>
              <a:ea typeface="+mj-ea"/>
              <a:cs typeface="Adobe Devanagari" panose="02040503050201020203" pitchFamily="18" charset="0"/>
            </a:endParaRP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HHI = total(Marketshare^2), by(Year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egen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IndROE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= mean(ROE), by(Year </a:t>
            </a:r>
            <a:r>
              <a:rPr lang="en-US" altLang="zh-CN" b="1" dirty="0" err="1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IndustryD</a:t>
            </a:r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)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</a:t>
            </a:r>
          </a:p>
          <a:p>
            <a:r>
              <a:rPr lang="en-US" altLang="zh-CN" b="1" dirty="0">
                <a:latin typeface="Adobe Devanagari" panose="02040503050201020203" pitchFamily="18" charset="0"/>
                <a:ea typeface="+mj-ea"/>
                <a:cs typeface="Adobe Devanagari" panose="02040503050201020203" pitchFamily="18" charset="0"/>
              </a:rPr>
              <a:t>  **************************************************************************** </a:t>
            </a:r>
            <a:endParaRPr lang="en-US" altLang="zh-CN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3558" y="-60161"/>
            <a:ext cx="10332747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赫芬达尔指数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hhi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分年度分行业生成</a:t>
            </a:r>
          </a:p>
        </p:txBody>
      </p:sp>
    </p:spTree>
    <p:extLst>
      <p:ext uri="{BB962C8B-B14F-4D97-AF65-F5344CB8AC3E}">
        <p14:creationId xmlns:p14="http://schemas.microsoft.com/office/powerpoint/2010/main" val="3151740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5. </a:t>
            </a:r>
            <a:r>
              <a:rPr lang="zh-CN" altLang="en-US" b="1" dirty="0"/>
              <a:t>总结与课堂练习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主题</a:t>
            </a:r>
            <a:r>
              <a:rPr lang="zh-CN" altLang="en-US" dirty="0"/>
              <a:t>：上市公司经营特征分析总结</a:t>
            </a:r>
            <a:endParaRPr lang="en-US" altLang="zh-CN" dirty="0"/>
          </a:p>
          <a:p>
            <a:r>
              <a:rPr lang="zh-CN" altLang="en-US" b="1" dirty="0"/>
              <a:t>主要内容</a:t>
            </a:r>
            <a:r>
              <a:rPr lang="zh-CN" altLang="en-US" dirty="0"/>
              <a:t>：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行业分布：一级行业和三级行业分析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省份分布：省份集中度及区域特征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zh-CN" altLang="en-US" dirty="0"/>
              <a:t>公司年龄分析：成立年龄与上市年龄统计特征</a:t>
            </a:r>
            <a:endParaRPr lang="en-US" altLang="zh-CN" dirty="0"/>
          </a:p>
          <a:p>
            <a:endParaRPr lang="zh-CN" altLang="en-US" dirty="0"/>
          </a:p>
          <a:p>
            <a:r>
              <a:rPr lang="zh-CN" altLang="en-US" b="1" dirty="0"/>
              <a:t>课堂练习：</a:t>
            </a:r>
          </a:p>
          <a:p>
            <a:pPr lvl="1"/>
            <a:r>
              <a:rPr lang="zh-CN" altLang="en-US" dirty="0"/>
              <a:t>用生成的数据绘制行业和省份分布图</a:t>
            </a:r>
          </a:p>
          <a:p>
            <a:pPr lvl="1"/>
            <a:r>
              <a:rPr lang="zh-CN" altLang="en-US" dirty="0"/>
              <a:t>分析不同年龄企业的行业特点和上市规律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7256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82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行业代码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49" y="1169896"/>
            <a:ext cx="8724900" cy="4781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圆角矩形 6"/>
          <p:cNvSpPr/>
          <p:nvPr/>
        </p:nvSpPr>
        <p:spPr>
          <a:xfrm>
            <a:off x="8358908" y="4184074"/>
            <a:ext cx="2022765" cy="55418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7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设置项目文件夹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00" y="1223848"/>
            <a:ext cx="5462316" cy="33666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492" y="2676239"/>
            <a:ext cx="5700712" cy="36251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圆角矩形 11"/>
          <p:cNvSpPr/>
          <p:nvPr/>
        </p:nvSpPr>
        <p:spPr>
          <a:xfrm>
            <a:off x="7407563" y="2621303"/>
            <a:ext cx="1034473" cy="24196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肘形连接符 13"/>
          <p:cNvCxnSpPr>
            <a:endCxn id="12" idx="0"/>
          </p:cNvCxnSpPr>
          <p:nvPr/>
        </p:nvCxnSpPr>
        <p:spPr>
          <a:xfrm>
            <a:off x="6154216" y="1698079"/>
            <a:ext cx="1770584" cy="92322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8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设置项目文件夹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8316" y="1305342"/>
            <a:ext cx="98670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******************************************************************************** </a:t>
            </a:r>
          </a:p>
          <a:p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********************************************************************************</a:t>
            </a:r>
          </a:p>
          <a:p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*0. 设置默认文件夹  </a:t>
            </a:r>
          </a:p>
          <a:p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global lib "C:\Users\Administrator\Desktop\执行中202409 - 中国公司特征数据"</a:t>
            </a:r>
          </a:p>
          <a:p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</a:p>
          <a:p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zh-CN" altLang="en-US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cd</a:t>
            </a:r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"$lib\01_data processing"</a:t>
            </a:r>
          </a:p>
          <a:p>
            <a:endParaRPr lang="zh-CN" alt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********************************************************************************  </a:t>
            </a:r>
          </a:p>
          <a:p>
            <a:endParaRPr lang="zh-CN" alt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*1. 上市公司行业&amp;省份数据</a:t>
            </a:r>
          </a:p>
          <a:p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zh-CN" altLang="en-US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use</a:t>
            </a:r>
            <a:r>
              <a:rPr lang="zh-CN" altLang="en-US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"$lib\00_original data\基本信息年度表_2000_2023.dta“</a:t>
            </a:r>
            <a:r>
              <a:rPr lang="en-US" altLang="zh-CN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,clear</a:t>
            </a:r>
            <a:endParaRPr lang="zh-CN" alt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8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数据处理与数据分析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：导入上市公司基本信息年度表</a:t>
            </a:r>
            <a:endParaRPr lang="en-US" altLang="zh-CN" dirty="0"/>
          </a:p>
          <a:p>
            <a:r>
              <a:rPr lang="zh-CN" altLang="en-US" b="1" dirty="0"/>
              <a:t>主要步骤</a:t>
            </a:r>
            <a:r>
              <a:rPr lang="zh-CN" altLang="en-US" dirty="0"/>
              <a:t>：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数据来源：上市公司基本信息年度表（</a:t>
            </a:r>
            <a:r>
              <a:rPr lang="en-US" altLang="zh-CN" dirty="0"/>
              <a:t>2000–2024</a:t>
            </a:r>
            <a:r>
              <a:rPr lang="zh-CN" altLang="en-US" dirty="0"/>
              <a:t>）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字段说明：公司代码、行业信息、省份、成立日期、上市日期等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去除重复记录，按公司及日期排序</a:t>
            </a:r>
          </a:p>
          <a:p>
            <a:r>
              <a:rPr lang="zh-CN" altLang="en-US" b="1" dirty="0"/>
              <a:t>程序示例（</a:t>
            </a:r>
            <a:r>
              <a:rPr lang="en-US" altLang="zh-CN" b="1" dirty="0"/>
              <a:t>Stata</a:t>
            </a:r>
            <a:r>
              <a:rPr lang="zh-CN" altLang="en-US" b="1" dirty="0"/>
              <a:t>）</a:t>
            </a:r>
            <a:r>
              <a:rPr lang="zh-CN" altLang="en-US" dirty="0"/>
              <a:t>：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96935" y="4344965"/>
            <a:ext cx="7262949" cy="156966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"$lib\【Unit A】【数据下载】\1 上市公司基本信息年度表 2000-2024 #2025.7\STK_LISTEDCOINFOANL.dta", clear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sort Symbol EndDate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duplicates drop Symbol EndDate, force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8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6307690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重复值检查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8316" y="1305342"/>
            <a:ext cx="98670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*1. 上市公司行业&amp;省份数据</a:t>
            </a:r>
          </a:p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use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"$lib\00_original data\基本信息年度表_2000_2023.dta“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,clear</a:t>
            </a:r>
          </a:p>
          <a:p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</a:t>
            </a:r>
            <a:r>
              <a:rPr lang="en-US" altLang="zh-CN" sz="2000" b="1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duplicates report 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Symbol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EndDate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098" y="3093177"/>
            <a:ext cx="3512663" cy="19380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34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93559" y="-16188"/>
            <a:ext cx="8805622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生成数字格式公司代码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(ID)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和年度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(Year)</a:t>
            </a:r>
            <a:endParaRPr lang="en-US" altLang="zh-CN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8316" y="1305342"/>
            <a:ext cx="9867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*生成数字格式公司代码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(ID)</a:t>
            </a:r>
            <a:r>
              <a:rPr lang="zh-CN" alt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和年度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(Year)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</a:t>
            </a:r>
            <a:r>
              <a:rPr lang="en-US" altLang="zh-CN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ID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= </a:t>
            </a:r>
            <a:r>
              <a:rPr lang="en-US" altLang="zh-CN" sz="2000" dirty="0">
                <a:solidFill>
                  <a:srgbClr val="0000FF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real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(Symbol)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Datadate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= date(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EndDate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,"YMD")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format 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Datadate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%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tdCY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-M-D</a:t>
            </a: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gen </a:t>
            </a:r>
            <a:r>
              <a:rPr lang="en-US" altLang="zh-CN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Year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= year(</a:t>
            </a:r>
            <a:r>
              <a:rPr lang="en-US" altLang="zh-CN" sz="20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Datadate</a:t>
            </a:r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endParaRPr lang="en-US" altLang="zh-CN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altLang="zh-CN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duplicates report ID Year</a:t>
            </a:r>
            <a:endParaRPr lang="zh-CN" alt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370" y="3860048"/>
            <a:ext cx="3224174" cy="17257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0268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2603</Words>
  <Application>Microsoft Office PowerPoint</Application>
  <PresentationFormat>宽屏</PresentationFormat>
  <Paragraphs>392</Paragraphs>
  <Slides>37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Adobe Devanagari</vt:lpstr>
      <vt:lpstr>Helvetica Neue</vt:lpstr>
      <vt:lpstr>等线</vt:lpstr>
      <vt:lpstr>等线 Light</vt:lpstr>
      <vt:lpstr>华文行楷</vt:lpstr>
      <vt:lpstr>隶书</vt:lpstr>
      <vt:lpstr>宋体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本课目标</vt:lpstr>
      <vt:lpstr>PowerPoint 演示文稿</vt:lpstr>
      <vt:lpstr>PowerPoint 演示文稿</vt:lpstr>
      <vt:lpstr>PowerPoint 演示文稿</vt:lpstr>
      <vt:lpstr>PowerPoint 演示文稿</vt:lpstr>
      <vt:lpstr>2. 数据处理与数据分析</vt:lpstr>
      <vt:lpstr>PowerPoint 演示文稿</vt:lpstr>
      <vt:lpstr>PowerPoint 演示文稿</vt:lpstr>
      <vt:lpstr>PowerPoint 演示文稿</vt:lpstr>
      <vt:lpstr>(1) 生成日期与年度变量</vt:lpstr>
      <vt:lpstr>生成行业和省份变量</vt:lpstr>
      <vt:lpstr>PowerPoint 演示文稿</vt:lpstr>
      <vt:lpstr>PowerPoint 演示文稿</vt:lpstr>
      <vt:lpstr>(2) 计算公司年龄</vt:lpstr>
      <vt:lpstr>PowerPoint 演示文稿</vt:lpstr>
      <vt:lpstr>(3) 整理与保存数据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 总结与课堂练习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Yuchao Jin</cp:lastModifiedBy>
  <cp:revision>60</cp:revision>
  <dcterms:created xsi:type="dcterms:W3CDTF">2023-09-19T16:24:26Z</dcterms:created>
  <dcterms:modified xsi:type="dcterms:W3CDTF">2025-09-27T08:54:06Z</dcterms:modified>
</cp:coreProperties>
</file>