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89" r:id="rId2"/>
    <p:sldId id="296" r:id="rId3"/>
    <p:sldId id="362" r:id="rId4"/>
    <p:sldId id="355" r:id="rId5"/>
    <p:sldId id="361" r:id="rId6"/>
    <p:sldId id="350" r:id="rId7"/>
    <p:sldId id="351" r:id="rId8"/>
    <p:sldId id="352" r:id="rId9"/>
    <p:sldId id="353" r:id="rId10"/>
    <p:sldId id="354" r:id="rId11"/>
    <p:sldId id="356" r:id="rId12"/>
    <p:sldId id="357" r:id="rId13"/>
    <p:sldId id="358" r:id="rId14"/>
    <p:sldId id="359" r:id="rId15"/>
    <p:sldId id="360" r:id="rId16"/>
    <p:sldId id="294" r:id="rId1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0000FF"/>
    <a:srgbClr val="A6363A"/>
    <a:srgbClr val="990000"/>
    <a:srgbClr val="FF505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48" y="324"/>
      </p:cViewPr>
      <p:guideLst/>
    </p:cSldViewPr>
  </p:slideViewPr>
  <p:notesTextViewPr>
    <p:cViewPr>
      <p:scale>
        <a:sx n="1" d="1"/>
        <a:sy n="1" d="1"/>
      </p:scale>
      <p:origin x="0" y="0"/>
    </p:cViewPr>
  </p:notesTextViewPr>
  <p:notesViewPr>
    <p:cSldViewPr snapToGrid="0">
      <p:cViewPr varScale="1">
        <p:scale>
          <a:sx n="98" d="100"/>
          <a:sy n="98" d="100"/>
        </p:scale>
        <p:origin x="301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F177565-4B8A-4B74-A96E-E18DA8C39488}" type="datetimeFigureOut">
              <a:rPr lang="zh-CN" altLang="en-US" smtClean="0"/>
              <a:t>2025/9/27</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28F5307-FEE5-4E24-ADD0-A2FC704A2E88}" type="slidenum">
              <a:rPr lang="zh-CN" altLang="en-US" smtClean="0"/>
              <a:t>‹#›</a:t>
            </a:fld>
            <a:endParaRPr lang="zh-CN" altLang="en-US"/>
          </a:p>
        </p:txBody>
      </p:sp>
    </p:spTree>
    <p:extLst>
      <p:ext uri="{BB962C8B-B14F-4D97-AF65-F5344CB8AC3E}">
        <p14:creationId xmlns:p14="http://schemas.microsoft.com/office/powerpoint/2010/main" val="90345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B9DCCF-E9F9-4F40-B9E3-539DD6AF1E4A}" type="datetimeFigureOut">
              <a:rPr lang="zh-CN" altLang="en-US" smtClean="0"/>
              <a:t>2025/9/27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16A7DB-EB16-468C-96CF-04900AC9F74F}" type="slidenum">
              <a:rPr lang="zh-CN" altLang="en-US" smtClean="0"/>
              <a:t>‹#›</a:t>
            </a:fld>
            <a:endParaRPr lang="zh-CN" altLang="en-US"/>
          </a:p>
        </p:txBody>
      </p:sp>
    </p:spTree>
    <p:extLst>
      <p:ext uri="{BB962C8B-B14F-4D97-AF65-F5344CB8AC3E}">
        <p14:creationId xmlns:p14="http://schemas.microsoft.com/office/powerpoint/2010/main" val="1573371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03BFCAA5-AFE0-419C-A976-F5F96F934A53}" type="datetimeFigureOut">
              <a:rPr lang="zh-CN" altLang="en-US" smtClean="0"/>
              <a:t>2025/9/27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2705079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3BFCAA5-AFE0-419C-A976-F5F96F934A53}" type="datetimeFigureOut">
              <a:rPr lang="zh-CN" altLang="en-US" smtClean="0"/>
              <a:t>2025/9/27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1018096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6778765-80AB-4232-8B24-10519C1517F1}" type="datetimeFigureOut">
              <a:rPr lang="zh-CN" altLang="en-US" smtClean="0"/>
              <a:t>2025/9/27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7CBEEDB-AC50-479F-9C8D-98D693D49331}" type="slidenum">
              <a:rPr lang="zh-CN" altLang="en-US" smtClean="0"/>
              <a:t>‹#›</a:t>
            </a:fld>
            <a:endParaRPr lang="zh-CN" altLang="en-US"/>
          </a:p>
        </p:txBody>
      </p:sp>
      <p:sp>
        <p:nvSpPr>
          <p:cNvPr id="7" name="矩形 6"/>
          <p:cNvSpPr/>
          <p:nvPr userDrawn="1"/>
        </p:nvSpPr>
        <p:spPr>
          <a:xfrm>
            <a:off x="-3" y="2096587"/>
            <a:ext cx="12215444" cy="3027970"/>
          </a:xfrm>
          <a:prstGeom prst="rect">
            <a:avLst/>
          </a:prstGeom>
          <a:solidFill>
            <a:srgbClr val="A6363A"/>
          </a:solidFill>
          <a:ln w="12700" cap="flat" cmpd="sng" algn="ctr">
            <a:solidFill>
              <a:srgbClr val="A6363A"/>
            </a:solidFill>
            <a:prstDash val="solid"/>
            <a:miter lim="800000"/>
          </a:ln>
          <a:effectLst/>
        </p:spPr>
        <p:txBody>
          <a:bodyPr rtlCol="0" anchor="ctr"/>
          <a:lstStyle/>
          <a:p>
            <a:pPr algn="ctr">
              <a:defRPr/>
            </a:pPr>
            <a:endParaRPr lang="zh-CN" altLang="en-US" kern="0" dirty="0">
              <a:solidFill>
                <a:srgbClr val="FFFFFF"/>
              </a:solidFill>
              <a:latin typeface="Arial" panose="020B0604020202020204"/>
              <a:ea typeface="微软雅黑" panose="020B0503020204020204" charset="-122"/>
              <a:cs typeface="+mn-ea"/>
              <a:sym typeface="+mn-lt"/>
            </a:endParaRPr>
          </a:p>
        </p:txBody>
      </p:sp>
      <p:cxnSp>
        <p:nvCxnSpPr>
          <p:cNvPr id="9" name="直接连接符 8"/>
          <p:cNvCxnSpPr/>
          <p:nvPr userDrawn="1"/>
        </p:nvCxnSpPr>
        <p:spPr>
          <a:xfrm>
            <a:off x="0" y="5529572"/>
            <a:ext cx="4956323" cy="1"/>
          </a:xfrm>
          <a:prstGeom prst="line">
            <a:avLst/>
          </a:prstGeom>
          <a:noFill/>
          <a:ln w="38100" cap="flat" cmpd="sng" algn="ctr">
            <a:solidFill>
              <a:srgbClr val="961318"/>
            </a:solidFill>
            <a:prstDash val="solid"/>
            <a:miter lim="800000"/>
          </a:ln>
          <a:effectLst/>
        </p:spPr>
      </p:cxnSp>
      <p:cxnSp>
        <p:nvCxnSpPr>
          <p:cNvPr id="10" name="直接连接符 9"/>
          <p:cNvCxnSpPr/>
          <p:nvPr userDrawn="1"/>
        </p:nvCxnSpPr>
        <p:spPr>
          <a:xfrm>
            <a:off x="7235677" y="5529572"/>
            <a:ext cx="4956323" cy="0"/>
          </a:xfrm>
          <a:prstGeom prst="line">
            <a:avLst/>
          </a:prstGeom>
          <a:noFill/>
          <a:ln w="38100" cap="flat" cmpd="sng" algn="ctr">
            <a:solidFill>
              <a:srgbClr val="961318"/>
            </a:solidFill>
            <a:prstDash val="solid"/>
            <a:miter lim="800000"/>
          </a:ln>
          <a:effectLst/>
        </p:spPr>
      </p:cxnSp>
      <p:sp>
        <p:nvSpPr>
          <p:cNvPr id="11" name="文本框 10"/>
          <p:cNvSpPr txBox="1"/>
          <p:nvPr userDrawn="1"/>
        </p:nvSpPr>
        <p:spPr>
          <a:xfrm>
            <a:off x="5108713" y="5326025"/>
            <a:ext cx="2305878" cy="369332"/>
          </a:xfrm>
          <a:prstGeom prst="rect">
            <a:avLst/>
          </a:prstGeom>
          <a:noFill/>
        </p:spPr>
        <p:txBody>
          <a:bodyPr wrap="square" rtlCol="0">
            <a:spAutoFit/>
          </a:bodyPr>
          <a:lstStyle/>
          <a:p>
            <a:r>
              <a:rPr lang="zh-CN" altLang="en-US" dirty="0">
                <a:solidFill>
                  <a:srgbClr val="961318"/>
                </a:solidFill>
                <a:latin typeface="华文行楷" panose="02010800040101010101" pitchFamily="2" charset="-122"/>
                <a:ea typeface="华文行楷" panose="02010800040101010101" pitchFamily="2" charset="-122"/>
              </a:rPr>
              <a:t>厚德博学  经济匡时</a:t>
            </a:r>
          </a:p>
        </p:txBody>
      </p:sp>
      <p:pic>
        <p:nvPicPr>
          <p:cNvPr id="16" name="图片 15"/>
          <p:cNvPicPr>
            <a:picLocks noChangeAspect="1"/>
          </p:cNvPicPr>
          <p:nvPr userDrawn="1">
            <p:custDataLst>
              <p:tags r:id="rId1"/>
            </p:custDataLst>
          </p:nvPr>
        </p:nvPicPr>
        <p:blipFill rotWithShape="1">
          <a:blip r:embed="rId3">
            <a:extLst>
              <a:ext uri="{28A0092B-C50C-407E-A947-70E740481C1C}">
                <a14:useLocalDpi xmlns:a14="http://schemas.microsoft.com/office/drawing/2010/main" val="0"/>
              </a:ext>
            </a:extLst>
          </a:blip>
          <a:srcRect t="30901" b="31268"/>
          <a:stretch>
            <a:fillRect/>
          </a:stretch>
        </p:blipFill>
        <p:spPr>
          <a:xfrm>
            <a:off x="8917725" y="159243"/>
            <a:ext cx="3669642" cy="871141"/>
          </a:xfrm>
          <a:prstGeom prst="rect">
            <a:avLst/>
          </a:prstGeom>
        </p:spPr>
      </p:pic>
    </p:spTree>
    <p:extLst>
      <p:ext uri="{BB962C8B-B14F-4D97-AF65-F5344CB8AC3E}">
        <p14:creationId xmlns:p14="http://schemas.microsoft.com/office/powerpoint/2010/main" val="21548894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11" name="Slide Number Placeholder 1"/>
          <p:cNvSpPr txBox="1">
            <a:spLocks/>
          </p:cNvSpPr>
          <p:nvPr userDrawn="1"/>
        </p:nvSpPr>
        <p:spPr>
          <a:xfrm>
            <a:off x="8610600" y="636451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719C17-3463-4972-8CE0-8505025D1D66}" type="slidenum">
              <a:rPr lang="en-US" smtClean="0">
                <a:solidFill>
                  <a:schemeClr val="bg1"/>
                </a:solidFill>
              </a:rPr>
              <a:pPr/>
              <a:t>‹#›</a:t>
            </a:fld>
            <a:endParaRPr lang="en-US" dirty="0">
              <a:solidFill>
                <a:schemeClr val="bg1"/>
              </a:solidFill>
            </a:endParaRPr>
          </a:p>
        </p:txBody>
      </p:sp>
      <p:sp>
        <p:nvSpPr>
          <p:cNvPr id="2" name="标题 1"/>
          <p:cNvSpPr>
            <a:spLocks noGrp="1"/>
          </p:cNvSpPr>
          <p:nvPr>
            <p:ph type="title"/>
          </p:nvPr>
        </p:nvSpPr>
        <p:spPr>
          <a:xfrm>
            <a:off x="566057" y="-1"/>
            <a:ext cx="11033759" cy="980001"/>
          </a:xfrm>
        </p:spPr>
        <p:txBody>
          <a:bodyPr>
            <a:normAutofit/>
          </a:bodyPr>
          <a:lstStyle>
            <a:lvl1pPr>
              <a:lnSpc>
                <a:spcPct val="100000"/>
              </a:lnSpc>
              <a:defRPr sz="2800">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553816" y="1210194"/>
            <a:ext cx="11045999" cy="5000082"/>
          </a:xfrm>
        </p:spPr>
        <p:txBody>
          <a:bodyPr>
            <a:noAutofit/>
          </a:bodyPr>
          <a:lstStyle>
            <a:lvl1pPr>
              <a:lnSpc>
                <a:spcPct val="120000"/>
              </a:lnSpc>
              <a:spcBef>
                <a:spcPts val="0"/>
              </a:spcBef>
              <a:defRPr>
                <a:latin typeface="微软雅黑" panose="020B0503020204020204" pitchFamily="34" charset="-122"/>
                <a:ea typeface="微软雅黑" panose="020B0503020204020204" pitchFamily="34" charset="-122"/>
              </a:defRPr>
            </a:lvl1pPr>
            <a:lvl2pPr>
              <a:lnSpc>
                <a:spcPct val="120000"/>
              </a:lnSpc>
              <a:spcBef>
                <a:spcPts val="0"/>
              </a:spcBef>
              <a:defRPr>
                <a:latin typeface="宋体" panose="02010600030101010101" pitchFamily="2" charset="-122"/>
                <a:ea typeface="宋体" panose="02010600030101010101" pitchFamily="2" charset="-122"/>
              </a:defRPr>
            </a:lvl2pPr>
            <a:lvl3pPr>
              <a:lnSpc>
                <a:spcPct val="120000"/>
              </a:lnSpc>
              <a:spcBef>
                <a:spcPts val="0"/>
              </a:spcBef>
              <a:defRPr>
                <a:latin typeface="宋体" panose="02010600030101010101" pitchFamily="2" charset="-122"/>
                <a:ea typeface="宋体" panose="02010600030101010101" pitchFamily="2" charset="-122"/>
              </a:defRPr>
            </a:lvl3pPr>
            <a:lvl4pPr>
              <a:lnSpc>
                <a:spcPct val="120000"/>
              </a:lnSpc>
              <a:spcBef>
                <a:spcPts val="0"/>
              </a:spcBef>
              <a:defRPr>
                <a:latin typeface="宋体" panose="02010600030101010101" pitchFamily="2" charset="-122"/>
                <a:ea typeface="宋体" panose="02010600030101010101" pitchFamily="2" charset="-122"/>
              </a:defRPr>
            </a:lvl4pPr>
            <a:lvl5pPr>
              <a:lnSpc>
                <a:spcPct val="120000"/>
              </a:lnSpc>
              <a:spcBef>
                <a:spcPts val="0"/>
              </a:spcBef>
              <a:defRPr>
                <a:latin typeface="宋体" panose="02010600030101010101" pitchFamily="2" charset="-122"/>
                <a:ea typeface="宋体" panose="02010600030101010101" pitchFamily="2"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Rectangle 5"/>
          <p:cNvSpPr/>
          <p:nvPr userDrawn="1"/>
        </p:nvSpPr>
        <p:spPr>
          <a:xfrm>
            <a:off x="0" y="6486190"/>
            <a:ext cx="12192000" cy="379976"/>
          </a:xfrm>
          <a:prstGeom prst="rect">
            <a:avLst/>
          </a:prstGeom>
          <a:solidFill>
            <a:srgbClr val="A6363A"/>
          </a:solidFill>
          <a:ln>
            <a:solidFill>
              <a:srgbClr val="A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矩形 5"/>
          <p:cNvSpPr/>
          <p:nvPr userDrawn="1"/>
        </p:nvSpPr>
        <p:spPr>
          <a:xfrm flipV="1">
            <a:off x="-2" y="6440470"/>
            <a:ext cx="12192002" cy="45719"/>
          </a:xfrm>
          <a:prstGeom prst="rect">
            <a:avLst/>
          </a:prstGeom>
          <a:solidFill>
            <a:srgbClr val="CC3300"/>
          </a:solidFill>
          <a:ln>
            <a:solidFill>
              <a:srgbClr val="A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2"/>
          <p:cNvSpPr/>
          <p:nvPr userDrawn="1"/>
        </p:nvSpPr>
        <p:spPr>
          <a:xfrm>
            <a:off x="401051" y="0"/>
            <a:ext cx="96254" cy="980001"/>
          </a:xfrm>
          <a:prstGeom prst="rect">
            <a:avLst/>
          </a:prstGeom>
          <a:solidFill>
            <a:srgbClr val="A6363A"/>
          </a:solidFill>
          <a:ln>
            <a:solidFill>
              <a:srgbClr val="A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8"/>
          <p:cNvCxnSpPr/>
          <p:nvPr userDrawn="1"/>
        </p:nvCxnSpPr>
        <p:spPr>
          <a:xfrm>
            <a:off x="649707" y="849111"/>
            <a:ext cx="10711446" cy="0"/>
          </a:xfrm>
          <a:prstGeom prst="line">
            <a:avLst/>
          </a:prstGeom>
          <a:ln w="28575">
            <a:solidFill>
              <a:srgbClr val="A6363A"/>
            </a:solidFill>
          </a:ln>
        </p:spPr>
        <p:style>
          <a:lnRef idx="1">
            <a:schemeClr val="accent1"/>
          </a:lnRef>
          <a:fillRef idx="0">
            <a:schemeClr val="accent1"/>
          </a:fillRef>
          <a:effectRef idx="0">
            <a:schemeClr val="accent1"/>
          </a:effectRef>
          <a:fontRef idx="minor">
            <a:schemeClr val="tx1"/>
          </a:fontRef>
        </p:style>
      </p:cxnSp>
      <p:sp>
        <p:nvSpPr>
          <p:cNvPr id="6" name="灯片编号占位符 5"/>
          <p:cNvSpPr>
            <a:spLocks noGrp="1"/>
          </p:cNvSpPr>
          <p:nvPr>
            <p:ph type="sldNum" sz="quarter" idx="12"/>
          </p:nvPr>
        </p:nvSpPr>
        <p:spPr>
          <a:xfrm>
            <a:off x="9255035" y="6486189"/>
            <a:ext cx="2743200" cy="365125"/>
          </a:xfrm>
        </p:spPr>
        <p:txBody>
          <a:bodyPr/>
          <a:lstStyle>
            <a:lvl1pPr>
              <a:defRPr baseline="0">
                <a:solidFill>
                  <a:schemeClr val="bg1"/>
                </a:solidFill>
              </a:defRPr>
            </a:lvl1pPr>
          </a:lstStyle>
          <a:p>
            <a:fld id="{DC021C7A-CDCF-40D6-921A-80A5EC9E5188}" type="slidenum">
              <a:rPr lang="zh-CN" altLang="en-US" smtClean="0"/>
              <a:pPr/>
              <a:t>‹#›</a:t>
            </a:fld>
            <a:endParaRPr lang="zh-CN" altLang="en-US" dirty="0"/>
          </a:p>
        </p:txBody>
      </p:sp>
    </p:spTree>
    <p:extLst>
      <p:ext uri="{BB962C8B-B14F-4D97-AF65-F5344CB8AC3E}">
        <p14:creationId xmlns:p14="http://schemas.microsoft.com/office/powerpoint/2010/main" val="230770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
        <p:nvSpPr>
          <p:cNvPr id="11" name="Slide Number Placeholder 1"/>
          <p:cNvSpPr txBox="1">
            <a:spLocks/>
          </p:cNvSpPr>
          <p:nvPr userDrawn="1"/>
        </p:nvSpPr>
        <p:spPr>
          <a:xfrm>
            <a:off x="8610600" y="6364516"/>
            <a:ext cx="2743200" cy="365125"/>
          </a:xfrm>
          <a:prstGeom prst="rect">
            <a:avLst/>
          </a:prstGeom>
        </p:spPr>
        <p:txBody>
          <a:bodyPr vert="horz" lIns="91440" tIns="45720" rIns="91440" bIns="45720" rtlCol="0" anchor="ctr"/>
          <a:lstStyle>
            <a:defPPr>
              <a:defRPr lang="zh-C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2719C17-3463-4972-8CE0-8505025D1D66}" type="slidenum">
              <a:rPr lang="en-US" smtClean="0">
                <a:solidFill>
                  <a:schemeClr val="bg1"/>
                </a:solidFill>
              </a:rPr>
              <a:pPr/>
              <a:t>‹#›</a:t>
            </a:fld>
            <a:endParaRPr lang="en-US" dirty="0">
              <a:solidFill>
                <a:schemeClr val="bg1"/>
              </a:solidFill>
            </a:endParaRPr>
          </a:p>
        </p:txBody>
      </p:sp>
      <p:sp>
        <p:nvSpPr>
          <p:cNvPr id="7" name="Rectangle 5"/>
          <p:cNvSpPr/>
          <p:nvPr userDrawn="1"/>
        </p:nvSpPr>
        <p:spPr>
          <a:xfrm>
            <a:off x="0" y="6486190"/>
            <a:ext cx="12192000" cy="379976"/>
          </a:xfrm>
          <a:prstGeom prst="rect">
            <a:avLst/>
          </a:prstGeom>
          <a:solidFill>
            <a:srgbClr val="A6363A"/>
          </a:solidFill>
          <a:ln>
            <a:solidFill>
              <a:srgbClr val="A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矩形 5"/>
          <p:cNvSpPr/>
          <p:nvPr userDrawn="1"/>
        </p:nvSpPr>
        <p:spPr>
          <a:xfrm flipV="1">
            <a:off x="-2" y="6440470"/>
            <a:ext cx="12192002" cy="45719"/>
          </a:xfrm>
          <a:prstGeom prst="rect">
            <a:avLst/>
          </a:prstGeom>
          <a:solidFill>
            <a:srgbClr val="CC3300"/>
          </a:solidFill>
          <a:ln>
            <a:solidFill>
              <a:srgbClr val="A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Rectangle 2"/>
          <p:cNvSpPr/>
          <p:nvPr userDrawn="1"/>
        </p:nvSpPr>
        <p:spPr>
          <a:xfrm>
            <a:off x="401051" y="0"/>
            <a:ext cx="96254" cy="980001"/>
          </a:xfrm>
          <a:prstGeom prst="rect">
            <a:avLst/>
          </a:prstGeom>
          <a:solidFill>
            <a:srgbClr val="A6363A"/>
          </a:solidFill>
          <a:ln>
            <a:solidFill>
              <a:srgbClr val="A6363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8"/>
          <p:cNvCxnSpPr/>
          <p:nvPr userDrawn="1"/>
        </p:nvCxnSpPr>
        <p:spPr>
          <a:xfrm>
            <a:off x="649707" y="849111"/>
            <a:ext cx="10711446" cy="0"/>
          </a:xfrm>
          <a:prstGeom prst="line">
            <a:avLst/>
          </a:prstGeom>
          <a:ln w="28575">
            <a:solidFill>
              <a:srgbClr val="A6363A"/>
            </a:solidFill>
          </a:ln>
        </p:spPr>
        <p:style>
          <a:lnRef idx="1">
            <a:schemeClr val="accent1"/>
          </a:lnRef>
          <a:fillRef idx="0">
            <a:schemeClr val="accent1"/>
          </a:fillRef>
          <a:effectRef idx="0">
            <a:schemeClr val="accent1"/>
          </a:effectRef>
          <a:fontRef idx="minor">
            <a:schemeClr val="tx1"/>
          </a:fontRef>
        </p:style>
      </p:cxnSp>
      <p:sp>
        <p:nvSpPr>
          <p:cNvPr id="6" name="灯片编号占位符 5"/>
          <p:cNvSpPr>
            <a:spLocks noGrp="1"/>
          </p:cNvSpPr>
          <p:nvPr>
            <p:ph type="sldNum" sz="quarter" idx="12"/>
          </p:nvPr>
        </p:nvSpPr>
        <p:spPr>
          <a:xfrm>
            <a:off x="9255035" y="6486189"/>
            <a:ext cx="2743200" cy="365125"/>
          </a:xfrm>
        </p:spPr>
        <p:txBody>
          <a:bodyPr/>
          <a:lstStyle>
            <a:lvl1pPr>
              <a:defRPr baseline="0">
                <a:solidFill>
                  <a:schemeClr val="bg1"/>
                </a:solidFill>
              </a:defRPr>
            </a:lvl1pPr>
          </a:lstStyle>
          <a:p>
            <a:fld id="{DC021C7A-CDCF-40D6-921A-80A5EC9E5188}" type="slidenum">
              <a:rPr lang="zh-CN" altLang="en-US" smtClean="0"/>
              <a:pPr/>
              <a:t>‹#›</a:t>
            </a:fld>
            <a:endParaRPr lang="zh-CN" altLang="en-US" dirty="0"/>
          </a:p>
        </p:txBody>
      </p:sp>
    </p:spTree>
    <p:extLst>
      <p:ext uri="{BB962C8B-B14F-4D97-AF65-F5344CB8AC3E}">
        <p14:creationId xmlns:p14="http://schemas.microsoft.com/office/powerpoint/2010/main" val="24008703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33473" b="33473"/>
          <a:stretch>
            <a:fillRect/>
          </a:stretch>
        </p:blipFill>
        <p:spPr bwMode="auto">
          <a:xfrm>
            <a:off x="0" y="1523661"/>
            <a:ext cx="12215443" cy="3023423"/>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4704" y="1523663"/>
            <a:ext cx="12215444" cy="3027970"/>
          </a:xfrm>
          <a:prstGeom prst="rect">
            <a:avLst/>
          </a:prstGeom>
          <a:solidFill>
            <a:srgbClr val="961318">
              <a:alpha val="85000"/>
            </a:srgbClr>
          </a:solidFill>
          <a:ln w="12700" cap="flat" cmpd="sng" algn="ctr">
            <a:noFill/>
            <a:prstDash val="solid"/>
            <a:miter lim="800000"/>
          </a:ln>
          <a:effectLst/>
        </p:spPr>
        <p:txBody>
          <a:bodyPr rtlCol="0" anchor="ctr"/>
          <a:lstStyle/>
          <a:p>
            <a:pPr algn="ctr">
              <a:defRPr/>
            </a:pPr>
            <a:endParaRPr lang="zh-CN" altLang="en-US" kern="0" dirty="0">
              <a:solidFill>
                <a:srgbClr val="FFFFFF"/>
              </a:solidFill>
              <a:latin typeface="Arial" panose="020B0604020202020204"/>
              <a:ea typeface="微软雅黑" panose="020B0503020204020204" charset="-122"/>
              <a:cs typeface="+mn-ea"/>
              <a:sym typeface="+mn-lt"/>
            </a:endParaRPr>
          </a:p>
        </p:txBody>
      </p:sp>
      <p:cxnSp>
        <p:nvCxnSpPr>
          <p:cNvPr id="11" name="直接连接符 10"/>
          <p:cNvCxnSpPr/>
          <p:nvPr userDrawn="1"/>
        </p:nvCxnSpPr>
        <p:spPr>
          <a:xfrm>
            <a:off x="0" y="5529572"/>
            <a:ext cx="4956323" cy="1"/>
          </a:xfrm>
          <a:prstGeom prst="line">
            <a:avLst/>
          </a:prstGeom>
          <a:noFill/>
          <a:ln w="38100" cap="flat" cmpd="sng" algn="ctr">
            <a:solidFill>
              <a:srgbClr val="961318"/>
            </a:solidFill>
            <a:prstDash val="solid"/>
            <a:miter lim="800000"/>
          </a:ln>
          <a:effectLst/>
        </p:spPr>
      </p:cxnSp>
      <p:cxnSp>
        <p:nvCxnSpPr>
          <p:cNvPr id="12" name="直接连接符 11"/>
          <p:cNvCxnSpPr/>
          <p:nvPr userDrawn="1"/>
        </p:nvCxnSpPr>
        <p:spPr>
          <a:xfrm>
            <a:off x="7235677" y="5529572"/>
            <a:ext cx="4956323" cy="0"/>
          </a:xfrm>
          <a:prstGeom prst="line">
            <a:avLst/>
          </a:prstGeom>
          <a:noFill/>
          <a:ln w="38100" cap="flat" cmpd="sng" algn="ctr">
            <a:solidFill>
              <a:srgbClr val="961318"/>
            </a:solidFill>
            <a:prstDash val="solid"/>
            <a:miter lim="800000"/>
          </a:ln>
          <a:effectLst/>
        </p:spPr>
      </p:cxnSp>
      <p:sp>
        <p:nvSpPr>
          <p:cNvPr id="13" name="Rectangle 9"/>
          <p:cNvSpPr/>
          <p:nvPr userDrawn="1"/>
        </p:nvSpPr>
        <p:spPr>
          <a:xfrm>
            <a:off x="-17582" y="2438208"/>
            <a:ext cx="12215443" cy="1198880"/>
          </a:xfrm>
          <a:prstGeom prst="rect">
            <a:avLst/>
          </a:prstGeom>
        </p:spPr>
        <p:txBody>
          <a:bodyPr wrap="square">
            <a:spAutoFit/>
          </a:bodyPr>
          <a:lstStyle/>
          <a:p>
            <a:pPr algn="ctr"/>
            <a:r>
              <a:rPr lang="zh-CN" altLang="en-US" sz="7200" b="1" dirty="0">
                <a:solidFill>
                  <a:prstClr val="white"/>
                </a:solidFill>
                <a:latin typeface="微软雅黑" panose="020B0503020204020204" charset="-122"/>
                <a:ea typeface="微软雅黑" panose="020B0503020204020204" charset="-122"/>
                <a:cs typeface="阿里巴巴普惠体 B" panose="00020600040101010101" pitchFamily="18" charset="-122"/>
              </a:rPr>
              <a:t>  谢谢！</a:t>
            </a:r>
          </a:p>
        </p:txBody>
      </p:sp>
      <p:sp>
        <p:nvSpPr>
          <p:cNvPr id="15" name="文本框 14"/>
          <p:cNvSpPr txBox="1"/>
          <p:nvPr userDrawn="1">
            <p:custDataLst>
              <p:tags r:id="rId1"/>
            </p:custDataLst>
          </p:nvPr>
        </p:nvSpPr>
        <p:spPr>
          <a:xfrm>
            <a:off x="5059183" y="5345075"/>
            <a:ext cx="2305878" cy="369332"/>
          </a:xfrm>
          <a:prstGeom prst="rect">
            <a:avLst/>
          </a:prstGeom>
          <a:noFill/>
        </p:spPr>
        <p:txBody>
          <a:bodyPr wrap="square" rtlCol="0">
            <a:spAutoFit/>
          </a:bodyPr>
          <a:lstStyle/>
          <a:p>
            <a:r>
              <a:rPr lang="zh-CN" altLang="en-US" dirty="0">
                <a:solidFill>
                  <a:srgbClr val="961318"/>
                </a:solidFill>
                <a:latin typeface="华文行楷" panose="02010800040101010101" pitchFamily="2" charset="-122"/>
                <a:ea typeface="华文行楷" panose="02010800040101010101" pitchFamily="2" charset="-122"/>
              </a:rPr>
              <a:t>厚德博学  经济匡时</a:t>
            </a:r>
          </a:p>
        </p:txBody>
      </p:sp>
    </p:spTree>
    <p:extLst>
      <p:ext uri="{BB962C8B-B14F-4D97-AF65-F5344CB8AC3E}">
        <p14:creationId xmlns:p14="http://schemas.microsoft.com/office/powerpoint/2010/main" val="314451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03BFCAA5-AFE0-419C-A976-F5F96F934A53}" type="datetimeFigureOut">
              <a:rPr lang="zh-CN" altLang="en-US" smtClean="0"/>
              <a:t>2025/9/27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3654641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3BFCAA5-AFE0-419C-A976-F5F96F934A53}" type="datetimeFigureOut">
              <a:rPr lang="zh-CN" altLang="en-US" smtClean="0"/>
              <a:t>2025/9/27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15975869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3BFCAA5-AFE0-419C-A976-F5F96F934A53}" type="datetimeFigureOut">
              <a:rPr lang="zh-CN" altLang="en-US" smtClean="0"/>
              <a:t>2025/9/27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53242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3BFCAA5-AFE0-419C-A976-F5F96F934A53}" type="datetimeFigureOut">
              <a:rPr lang="zh-CN" altLang="en-US" smtClean="0"/>
              <a:t>2025/9/27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2693636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3BFCAA5-AFE0-419C-A976-F5F96F934A53}" type="datetimeFigureOut">
              <a:rPr lang="zh-CN" altLang="en-US" smtClean="0"/>
              <a:t>2025/9/27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2051930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3BFCAA5-AFE0-419C-A976-F5F96F934A53}" type="datetimeFigureOut">
              <a:rPr lang="zh-CN" altLang="en-US" smtClean="0"/>
              <a:t>2025/9/27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23331257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03BFCAA5-AFE0-419C-A976-F5F96F934A53}" type="datetimeFigureOut">
              <a:rPr lang="zh-CN" altLang="en-US" smtClean="0"/>
              <a:t>2025/9/27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3392778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3BFCAA5-AFE0-419C-A976-F5F96F934A53}" type="datetimeFigureOut">
              <a:rPr lang="zh-CN" altLang="en-US" smtClean="0"/>
              <a:t>2025/9/27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3865730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BFCAA5-AFE0-419C-A976-F5F96F934A53}" type="datetimeFigureOut">
              <a:rPr lang="zh-CN" altLang="en-US" smtClean="0"/>
              <a:t>2025/9/27</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021C7A-CDCF-40D6-921A-80A5EC9E5188}" type="slidenum">
              <a:rPr lang="zh-CN" altLang="en-US" smtClean="0"/>
              <a:t>‹#›</a:t>
            </a:fld>
            <a:endParaRPr lang="zh-CN" altLang="en-US"/>
          </a:p>
        </p:txBody>
      </p:sp>
    </p:spTree>
    <p:extLst>
      <p:ext uri="{BB962C8B-B14F-4D97-AF65-F5344CB8AC3E}">
        <p14:creationId xmlns:p14="http://schemas.microsoft.com/office/powerpoint/2010/main" val="165082289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50" r:id="rId12"/>
    <p:sldLayoutId id="2147483662" r:id="rId13"/>
    <p:sldLayoutId id="214748366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sufe.libguides.com/az.php" TargetMode="Externa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1894332" y="1039661"/>
            <a:ext cx="8403336" cy="646331"/>
          </a:xfrm>
          <a:prstGeom prst="rect">
            <a:avLst/>
          </a:prstGeom>
        </p:spPr>
        <p:txBody>
          <a:bodyPr wrap="square">
            <a:spAutoFit/>
          </a:bodyPr>
          <a:lstStyle/>
          <a:p>
            <a:pPr algn="ctr"/>
            <a:r>
              <a:rPr lang="en-US" altLang="zh-CN" sz="3600" dirty="0">
                <a:latin typeface="Times New Roman" panose="02020603050405020304" pitchFamily="18" charset="0"/>
                <a:ea typeface="隶书" panose="02010509060101010101" pitchFamily="49" charset="-122"/>
                <a:cs typeface="Times New Roman" panose="02020603050405020304" pitchFamily="18" charset="0"/>
              </a:rPr>
              <a:t>《</a:t>
            </a:r>
            <a:r>
              <a:rPr lang="en-US" altLang="zh-CN" sz="3600" dirty="0" err="1">
                <a:latin typeface="Times New Roman" panose="02020603050405020304" pitchFamily="18" charset="0"/>
                <a:ea typeface="隶书" panose="02010509060101010101" pitchFamily="49" charset="-122"/>
                <a:cs typeface="Times New Roman" panose="02020603050405020304" pitchFamily="18" charset="0"/>
              </a:rPr>
              <a:t>SAS&amp;Stata</a:t>
            </a:r>
            <a:r>
              <a:rPr lang="zh-CN" altLang="en-US" sz="3600" dirty="0">
                <a:latin typeface="隶书" panose="02010509060101010101" pitchFamily="49" charset="-122"/>
                <a:ea typeface="隶书" panose="02010509060101010101" pitchFamily="49" charset="-122"/>
              </a:rPr>
              <a:t>在会计与金融研究中的运用</a:t>
            </a:r>
            <a:r>
              <a:rPr lang="en-US" altLang="zh-CN" sz="3600" dirty="0">
                <a:latin typeface="隶书" panose="02010509060101010101" pitchFamily="49" charset="-122"/>
                <a:ea typeface="隶书" panose="02010509060101010101" pitchFamily="49" charset="-122"/>
              </a:rPr>
              <a:t>》</a:t>
            </a:r>
            <a:endParaRPr lang="en-US" altLang="zh-CN" sz="3600" baseline="30000" dirty="0">
              <a:latin typeface="隶书" panose="02010509060101010101" pitchFamily="49" charset="-122"/>
              <a:ea typeface="隶书" panose="02010509060101010101" pitchFamily="49" charset="-122"/>
              <a:cs typeface="Times New Roman" panose="02020603050405020304" pitchFamily="18" charset="0"/>
            </a:endParaRPr>
          </a:p>
        </p:txBody>
      </p:sp>
      <p:sp>
        <p:nvSpPr>
          <p:cNvPr id="3" name="矩形 2"/>
          <p:cNvSpPr/>
          <p:nvPr/>
        </p:nvSpPr>
        <p:spPr>
          <a:xfrm>
            <a:off x="574296" y="3331009"/>
            <a:ext cx="11043408" cy="707886"/>
          </a:xfrm>
          <a:prstGeom prst="rect">
            <a:avLst/>
          </a:prstGeom>
        </p:spPr>
        <p:txBody>
          <a:bodyPr wrap="none">
            <a:spAutoFit/>
          </a:bodyPr>
          <a:lstStyle/>
          <a:p>
            <a:pPr algn="ctr"/>
            <a:r>
              <a:rPr lang="en-US" altLang="zh-CN" sz="4000" dirty="0">
                <a:solidFill>
                  <a:schemeClr val="bg1"/>
                </a:solidFill>
                <a:latin typeface="微软雅黑" panose="020B0503020204020204" pitchFamily="34" charset="-122"/>
                <a:ea typeface="微软雅黑" panose="020B0503020204020204" pitchFamily="34" charset="-122"/>
              </a:rPr>
              <a:t>L3.3.</a:t>
            </a:r>
            <a:r>
              <a:rPr lang="zh-CN" altLang="en-US" sz="4000" dirty="0">
                <a:solidFill>
                  <a:schemeClr val="bg1"/>
                </a:solidFill>
                <a:latin typeface="微软雅黑" panose="020B0503020204020204" pitchFamily="34" charset="-122"/>
                <a:ea typeface="微软雅黑" panose="020B0503020204020204" pitchFamily="34" charset="-122"/>
              </a:rPr>
              <a:t>中国市场股票交易数据处理与股票风险度量</a:t>
            </a:r>
          </a:p>
        </p:txBody>
      </p:sp>
      <p:sp>
        <p:nvSpPr>
          <p:cNvPr id="4" name="矩形 3">
            <a:extLst>
              <a:ext uri="{FF2B5EF4-FFF2-40B4-BE49-F238E27FC236}">
                <a16:creationId xmlns:a16="http://schemas.microsoft.com/office/drawing/2014/main" id="{20D2C5C9-54ED-4B0B-90FD-D2DCDE88E197}"/>
              </a:ext>
            </a:extLst>
          </p:cNvPr>
          <p:cNvSpPr/>
          <p:nvPr/>
        </p:nvSpPr>
        <p:spPr>
          <a:xfrm>
            <a:off x="2935076" y="2295886"/>
            <a:ext cx="6035627" cy="523220"/>
          </a:xfrm>
          <a:prstGeom prst="rect">
            <a:avLst/>
          </a:prstGeom>
        </p:spPr>
        <p:txBody>
          <a:bodyPr wrap="non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专题三 资本市场与上市公司问题研究</a:t>
            </a:r>
          </a:p>
        </p:txBody>
      </p:sp>
    </p:spTree>
    <p:extLst>
      <p:ext uri="{BB962C8B-B14F-4D97-AF65-F5344CB8AC3E}">
        <p14:creationId xmlns:p14="http://schemas.microsoft.com/office/powerpoint/2010/main" val="268328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059B0D-F90F-41A2-8678-9EDEC41057DC}"/>
              </a:ext>
            </a:extLst>
          </p:cNvPr>
          <p:cNvSpPr>
            <a:spLocks noGrp="1"/>
          </p:cNvSpPr>
          <p:nvPr>
            <p:ph type="title"/>
          </p:nvPr>
        </p:nvSpPr>
        <p:spPr/>
        <p:txBody>
          <a:bodyPr/>
          <a:lstStyle/>
          <a:p>
            <a:r>
              <a:rPr lang="zh-CN" altLang="en-US" dirty="0"/>
              <a:t>变量留存、排序与导出</a:t>
            </a:r>
          </a:p>
        </p:txBody>
      </p:sp>
      <p:sp>
        <p:nvSpPr>
          <p:cNvPr id="3" name="内容占位符 2">
            <a:extLst>
              <a:ext uri="{FF2B5EF4-FFF2-40B4-BE49-F238E27FC236}">
                <a16:creationId xmlns:a16="http://schemas.microsoft.com/office/drawing/2014/main" id="{50695039-F673-4E9A-A4AC-CDE32835D038}"/>
              </a:ext>
            </a:extLst>
          </p:cNvPr>
          <p:cNvSpPr>
            <a:spLocks noGrp="1"/>
          </p:cNvSpPr>
          <p:nvPr>
            <p:ph idx="1"/>
          </p:nvPr>
        </p:nvSpPr>
        <p:spPr/>
        <p:txBody>
          <a:bodyPr/>
          <a:lstStyle/>
          <a:p>
            <a:pPr marR="0" lvl="0" fontAlgn="base">
              <a:spcAft>
                <a:spcPct val="0"/>
              </a:spcAft>
              <a:buClrTx/>
              <a:buSzTx/>
              <a:tabLst/>
            </a:pPr>
            <a:r>
              <a:rPr lang="zh-CN" altLang="zh-CN" b="1" dirty="0"/>
              <a:t>目标</a:t>
            </a:r>
          </a:p>
          <a:p>
            <a:pPr lvl="1" fontAlgn="base">
              <a:spcAft>
                <a:spcPct val="0"/>
              </a:spcAft>
              <a:buFont typeface="Wingdings" panose="05000000000000000000" pitchFamily="2" charset="2"/>
              <a:buChar char="ü"/>
            </a:pPr>
            <a:r>
              <a:rPr lang="zh-CN" altLang="zh-CN" dirty="0"/>
              <a:t>保留分析所需字段，规范列顺序，导出统一命名的数据文件。</a:t>
            </a:r>
          </a:p>
          <a:p>
            <a:pPr marR="0" lvl="0" fontAlgn="base">
              <a:spcAft>
                <a:spcPct val="0"/>
              </a:spcAft>
              <a:buClrTx/>
              <a:buSzTx/>
              <a:tabLst/>
            </a:pPr>
            <a:r>
              <a:rPr lang="zh-CN" altLang="zh-CN" b="1" dirty="0"/>
              <a:t>主要步骤</a:t>
            </a:r>
          </a:p>
          <a:p>
            <a:pPr lvl="1" fontAlgn="base">
              <a:spcAft>
                <a:spcPct val="0"/>
              </a:spcAft>
              <a:buFont typeface="Wingdings" panose="05000000000000000000" pitchFamily="2" charset="2"/>
              <a:buChar char="ü"/>
            </a:pPr>
            <a:r>
              <a:rPr lang="zh-CN" altLang="zh-CN" dirty="0"/>
              <a:t>keep 保留主键与关键信息</a:t>
            </a:r>
          </a:p>
          <a:p>
            <a:pPr lvl="1" fontAlgn="base">
              <a:spcAft>
                <a:spcPct val="0"/>
              </a:spcAft>
              <a:buFont typeface="Wingdings" panose="05000000000000000000" pitchFamily="2" charset="2"/>
              <a:buChar char="ü"/>
            </a:pPr>
            <a:r>
              <a:rPr lang="zh-CN" altLang="zh-CN" dirty="0"/>
              <a:t>order 规范显示顺序</a:t>
            </a:r>
          </a:p>
          <a:p>
            <a:pPr lvl="1" fontAlgn="base">
              <a:spcAft>
                <a:spcPct val="0"/>
              </a:spcAft>
              <a:buFont typeface="Wingdings" panose="05000000000000000000" pitchFamily="2" charset="2"/>
              <a:buChar char="ü"/>
            </a:pPr>
            <a:r>
              <a:rPr lang="zh-CN" altLang="zh-CN" dirty="0"/>
              <a:t>save 导出为课程统一数据</a:t>
            </a:r>
          </a:p>
          <a:p>
            <a:pPr marR="0" lvl="0" fontAlgn="base">
              <a:spcAft>
                <a:spcPct val="0"/>
              </a:spcAft>
              <a:buClrTx/>
              <a:buSzTx/>
              <a:tabLst/>
            </a:pPr>
            <a:r>
              <a:rPr lang="zh-CN" altLang="zh-CN" b="1" dirty="0"/>
              <a:t>程序示例（Stata）</a:t>
            </a:r>
          </a:p>
          <a:p>
            <a:endParaRPr lang="zh-CN" altLang="en-US" dirty="0"/>
          </a:p>
        </p:txBody>
      </p:sp>
      <p:sp>
        <p:nvSpPr>
          <p:cNvPr id="7" name="文本框 6">
            <a:extLst>
              <a:ext uri="{FF2B5EF4-FFF2-40B4-BE49-F238E27FC236}">
                <a16:creationId xmlns:a16="http://schemas.microsoft.com/office/drawing/2014/main" id="{107F8C68-7F89-444B-B75A-AB87905473A4}"/>
              </a:ext>
            </a:extLst>
          </p:cNvPr>
          <p:cNvSpPr txBox="1"/>
          <p:nvPr/>
        </p:nvSpPr>
        <p:spPr>
          <a:xfrm>
            <a:off x="4214192" y="4455950"/>
            <a:ext cx="7498080" cy="1754326"/>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a:defRPr sz="1600">
                <a:solidFill>
                  <a:schemeClr val="dk1"/>
                </a:solidFill>
                <a:latin typeface="Times New Roman" panose="02020603050405020304" pitchFamily="18"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lvl="1"/>
            <a:r>
              <a:rPr lang="zh-CN" altLang="en-US" dirty="0"/>
              <a:t>* 保留与排序</a:t>
            </a:r>
          </a:p>
          <a:p>
            <a:pPr lvl="1"/>
            <a:r>
              <a:rPr lang="en-US" altLang="zh-CN" dirty="0"/>
              <a:t>keep  </a:t>
            </a:r>
            <a:r>
              <a:rPr lang="en-US" altLang="zh-CN" dirty="0" err="1"/>
              <a:t>Stkcd</a:t>
            </a:r>
            <a:r>
              <a:rPr lang="en-US" altLang="zh-CN" dirty="0"/>
              <a:t> </a:t>
            </a:r>
            <a:r>
              <a:rPr lang="en-US" altLang="zh-CN" dirty="0" err="1"/>
              <a:t>TrdMonth</a:t>
            </a:r>
            <a:r>
              <a:rPr lang="en-US" altLang="zh-CN" dirty="0"/>
              <a:t> </a:t>
            </a:r>
            <a:r>
              <a:rPr lang="en-US" altLang="zh-CN" dirty="0" err="1"/>
              <a:t>Markettype</a:t>
            </a:r>
            <a:r>
              <a:rPr lang="en-US" altLang="zh-CN" dirty="0"/>
              <a:t> </a:t>
            </a:r>
            <a:r>
              <a:rPr lang="en-US" altLang="zh-CN" dirty="0" err="1"/>
              <a:t>Ret_monthly</a:t>
            </a:r>
            <a:r>
              <a:rPr lang="en-US" altLang="zh-CN" dirty="0"/>
              <a:t> Price </a:t>
            </a:r>
            <a:r>
              <a:rPr lang="en-US" altLang="zh-CN" dirty="0" err="1"/>
              <a:t>Mcap</a:t>
            </a:r>
            <a:r>
              <a:rPr lang="en-US" altLang="zh-CN" dirty="0"/>
              <a:t> </a:t>
            </a:r>
            <a:r>
              <a:rPr lang="en-US" altLang="zh-CN" dirty="0" err="1"/>
              <a:t>Mcap_cur</a:t>
            </a:r>
            <a:endParaRPr lang="en-US" altLang="zh-CN" dirty="0"/>
          </a:p>
          <a:p>
            <a:pPr lvl="1"/>
            <a:r>
              <a:rPr lang="en-US" altLang="zh-CN" dirty="0"/>
              <a:t>order </a:t>
            </a:r>
            <a:r>
              <a:rPr lang="en-US" altLang="zh-CN" dirty="0" err="1"/>
              <a:t>Stkcd</a:t>
            </a:r>
            <a:r>
              <a:rPr lang="en-US" altLang="zh-CN" dirty="0"/>
              <a:t> </a:t>
            </a:r>
            <a:r>
              <a:rPr lang="en-US" altLang="zh-CN" dirty="0" err="1"/>
              <a:t>TrdMonth</a:t>
            </a:r>
            <a:r>
              <a:rPr lang="en-US" altLang="zh-CN" dirty="0"/>
              <a:t> </a:t>
            </a:r>
            <a:r>
              <a:rPr lang="en-US" altLang="zh-CN" dirty="0" err="1"/>
              <a:t>Markettype</a:t>
            </a:r>
            <a:r>
              <a:rPr lang="en-US" altLang="zh-CN" dirty="0"/>
              <a:t> </a:t>
            </a:r>
            <a:r>
              <a:rPr lang="en-US" altLang="zh-CN" dirty="0" err="1"/>
              <a:t>Ret_monthly</a:t>
            </a:r>
            <a:r>
              <a:rPr lang="en-US" altLang="zh-CN" dirty="0"/>
              <a:t> Price </a:t>
            </a:r>
            <a:r>
              <a:rPr lang="en-US" altLang="zh-CN" dirty="0" err="1"/>
              <a:t>Mcap</a:t>
            </a:r>
            <a:r>
              <a:rPr lang="en-US" altLang="zh-CN" dirty="0"/>
              <a:t> </a:t>
            </a:r>
            <a:r>
              <a:rPr lang="en-US" altLang="zh-CN" dirty="0" err="1"/>
              <a:t>Mcap_cur</a:t>
            </a:r>
            <a:endParaRPr lang="en-US" altLang="zh-CN" dirty="0"/>
          </a:p>
          <a:p>
            <a:pPr lvl="1"/>
            <a:endParaRPr lang="en-US" altLang="zh-CN" dirty="0"/>
          </a:p>
          <a:p>
            <a:pPr lvl="1"/>
            <a:r>
              <a:rPr lang="en-US" altLang="zh-CN" dirty="0"/>
              <a:t>* </a:t>
            </a:r>
            <a:r>
              <a:rPr lang="zh-CN" altLang="en-US" dirty="0"/>
              <a:t>导出</a:t>
            </a:r>
          </a:p>
          <a:p>
            <a:pPr lvl="1"/>
            <a:r>
              <a:rPr lang="en-US" altLang="zh-CN" dirty="0"/>
              <a:t>save ChinaDATA_c2201_StockReturnMonthly_199001_202506, replace</a:t>
            </a:r>
          </a:p>
        </p:txBody>
      </p:sp>
    </p:spTree>
    <p:extLst>
      <p:ext uri="{BB962C8B-B14F-4D97-AF65-F5344CB8AC3E}">
        <p14:creationId xmlns:p14="http://schemas.microsoft.com/office/powerpoint/2010/main" val="18090922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C4B766-DD95-4B72-AA36-08FFC4E3A0D4}"/>
              </a:ext>
            </a:extLst>
          </p:cNvPr>
          <p:cNvSpPr>
            <a:spLocks noGrp="1"/>
          </p:cNvSpPr>
          <p:nvPr>
            <p:ph type="title"/>
          </p:nvPr>
        </p:nvSpPr>
        <p:spPr/>
        <p:txBody>
          <a:bodyPr/>
          <a:lstStyle/>
          <a:p>
            <a:r>
              <a:rPr lang="en-US" altLang="zh-CN" dirty="0"/>
              <a:t>3. </a:t>
            </a:r>
            <a:r>
              <a:rPr lang="zh-CN" altLang="en-US" dirty="0"/>
              <a:t>讨论与练习：股票风险度量</a:t>
            </a:r>
          </a:p>
        </p:txBody>
      </p:sp>
      <p:sp>
        <p:nvSpPr>
          <p:cNvPr id="3" name="内容占位符 2">
            <a:extLst>
              <a:ext uri="{FF2B5EF4-FFF2-40B4-BE49-F238E27FC236}">
                <a16:creationId xmlns:a16="http://schemas.microsoft.com/office/drawing/2014/main" id="{AA14E6D8-517E-40E9-B937-8E918E80ADDB}"/>
              </a:ext>
            </a:extLst>
          </p:cNvPr>
          <p:cNvSpPr>
            <a:spLocks noGrp="1"/>
          </p:cNvSpPr>
          <p:nvPr>
            <p:ph idx="1"/>
          </p:nvPr>
        </p:nvSpPr>
        <p:spPr/>
        <p:txBody>
          <a:bodyPr/>
          <a:lstStyle/>
          <a:p>
            <a:pPr fontAlgn="base">
              <a:spcAft>
                <a:spcPct val="0"/>
              </a:spcAft>
            </a:pPr>
            <a:r>
              <a:rPr lang="zh-CN" altLang="zh-CN" b="1" dirty="0"/>
              <a:t>目标</a:t>
            </a:r>
          </a:p>
          <a:p>
            <a:pPr marR="0" lvl="1" fontAlgn="base">
              <a:spcAft>
                <a:spcPct val="0"/>
              </a:spcAft>
              <a:buClrTx/>
              <a:buSzTx/>
              <a:buFont typeface="Wingdings" panose="05000000000000000000" pitchFamily="2" charset="2"/>
              <a:buChar char="ü"/>
              <a:tabLst/>
            </a:pPr>
            <a:r>
              <a:rPr lang="zh-CN" altLang="zh-CN" dirty="0"/>
              <a:t>在月度个股收益数据基础上，计算年度收益的标准差并年化，得到每家公司在每一年的风险度量（Realized Volatility）。</a:t>
            </a:r>
          </a:p>
          <a:p>
            <a:pPr fontAlgn="base">
              <a:spcAft>
                <a:spcPct val="0"/>
              </a:spcAft>
            </a:pPr>
            <a:r>
              <a:rPr lang="zh-CN" altLang="zh-CN" b="1" dirty="0"/>
              <a:t>主要步骤</a:t>
            </a:r>
          </a:p>
          <a:p>
            <a:pPr marR="0" lvl="1" fontAlgn="base">
              <a:spcAft>
                <a:spcPct val="0"/>
              </a:spcAft>
              <a:buClrTx/>
              <a:buSzTx/>
              <a:buFont typeface="Wingdings" panose="05000000000000000000" pitchFamily="2" charset="2"/>
              <a:buChar char="ü"/>
              <a:tabLst/>
            </a:pPr>
            <a:r>
              <a:rPr lang="zh-CN" altLang="zh-CN" dirty="0"/>
              <a:t>由 %tm 月度日期提取 Year</a:t>
            </a:r>
          </a:p>
          <a:p>
            <a:pPr marR="0" lvl="1" fontAlgn="base">
              <a:spcAft>
                <a:spcPct val="0"/>
              </a:spcAft>
              <a:buClrTx/>
              <a:buSzTx/>
              <a:buFont typeface="Wingdings" panose="05000000000000000000" pitchFamily="2" charset="2"/>
              <a:buChar char="ü"/>
              <a:tabLst/>
            </a:pPr>
            <a:r>
              <a:rPr lang="zh-CN" altLang="zh-CN" dirty="0"/>
              <a:t>按 Stkcd × Year 计算月收益的样本标准差 sd_month</a:t>
            </a:r>
          </a:p>
          <a:p>
            <a:pPr marR="0" lvl="1" fontAlgn="base">
              <a:spcAft>
                <a:spcPct val="0"/>
              </a:spcAft>
              <a:buClrTx/>
              <a:buSzTx/>
              <a:buFont typeface="Wingdings" panose="05000000000000000000" pitchFamily="2" charset="2"/>
              <a:buChar char="ü"/>
              <a:tabLst/>
            </a:pPr>
            <a:r>
              <a:rPr lang="zh-CN" altLang="zh-CN" dirty="0"/>
              <a:t>仅保留当年有 12 个月的公司（保证口径一致）</a:t>
            </a:r>
          </a:p>
          <a:p>
            <a:pPr marR="0" lvl="1" fontAlgn="base">
              <a:spcAft>
                <a:spcPct val="0"/>
              </a:spcAft>
              <a:buClrTx/>
              <a:buSzTx/>
              <a:buFont typeface="Wingdings" panose="05000000000000000000" pitchFamily="2" charset="2"/>
              <a:buChar char="ü"/>
              <a:tabLst/>
            </a:pPr>
            <a:r>
              <a:rPr lang="zh-CN" altLang="zh-CN" dirty="0"/>
              <a:t>年化：Vol_ann = sd_month * sqrt(12)</a:t>
            </a:r>
          </a:p>
          <a:p>
            <a:endParaRPr lang="zh-CN" altLang="en-US" dirty="0"/>
          </a:p>
        </p:txBody>
      </p:sp>
    </p:spTree>
    <p:extLst>
      <p:ext uri="{BB962C8B-B14F-4D97-AF65-F5344CB8AC3E}">
        <p14:creationId xmlns:p14="http://schemas.microsoft.com/office/powerpoint/2010/main" val="30411379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997AE1E-1736-4013-8402-F49E77ED85BC}"/>
              </a:ext>
            </a:extLst>
          </p:cNvPr>
          <p:cNvSpPr>
            <a:spLocks noGrp="1"/>
          </p:cNvSpPr>
          <p:nvPr>
            <p:ph type="title"/>
          </p:nvPr>
        </p:nvSpPr>
        <p:spPr/>
        <p:txBody>
          <a:bodyPr/>
          <a:lstStyle/>
          <a:p>
            <a:r>
              <a:rPr lang="zh-CN" altLang="en-US" dirty="0"/>
              <a:t>参考程序</a:t>
            </a:r>
          </a:p>
        </p:txBody>
      </p:sp>
      <p:sp>
        <p:nvSpPr>
          <p:cNvPr id="4" name="文本框 3">
            <a:extLst>
              <a:ext uri="{FF2B5EF4-FFF2-40B4-BE49-F238E27FC236}">
                <a16:creationId xmlns:a16="http://schemas.microsoft.com/office/drawing/2014/main" id="{7288B3AC-5012-411C-80A5-1537C25B23AB}"/>
              </a:ext>
            </a:extLst>
          </p:cNvPr>
          <p:cNvSpPr txBox="1"/>
          <p:nvPr/>
        </p:nvSpPr>
        <p:spPr>
          <a:xfrm>
            <a:off x="2210463" y="1657091"/>
            <a:ext cx="7498080" cy="3693319"/>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a:defRPr sz="1600">
                <a:solidFill>
                  <a:schemeClr val="dk1"/>
                </a:solidFill>
                <a:latin typeface="Times New Roman" panose="02020603050405020304" pitchFamily="18"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lvl="1"/>
            <a:r>
              <a:rPr lang="zh-CN" altLang="en-US" dirty="0"/>
              <a:t>* 前置：已得到 </a:t>
            </a:r>
            <a:r>
              <a:rPr lang="en-US" altLang="zh-CN" dirty="0" err="1"/>
              <a:t>TrdMonth</a:t>
            </a:r>
            <a:r>
              <a:rPr lang="en-US" altLang="zh-CN" dirty="0"/>
              <a:t>(%tm) </a:t>
            </a:r>
            <a:r>
              <a:rPr lang="zh-CN" altLang="en-US" dirty="0"/>
              <a:t>与月收益 </a:t>
            </a:r>
            <a:r>
              <a:rPr lang="en-US" altLang="zh-CN" dirty="0" err="1"/>
              <a:t>Ret_monthly</a:t>
            </a:r>
            <a:endParaRPr lang="en-US" altLang="zh-CN" dirty="0"/>
          </a:p>
          <a:p>
            <a:pPr lvl="1"/>
            <a:r>
              <a:rPr lang="en-US" altLang="zh-CN" dirty="0"/>
              <a:t>gen Year = year(</a:t>
            </a:r>
            <a:r>
              <a:rPr lang="en-US" altLang="zh-CN" dirty="0" err="1"/>
              <a:t>dofm</a:t>
            </a:r>
            <a:r>
              <a:rPr lang="en-US" altLang="zh-CN" dirty="0"/>
              <a:t>(</a:t>
            </a:r>
            <a:r>
              <a:rPr lang="en-US" altLang="zh-CN" dirty="0" err="1"/>
              <a:t>TrdMonth</a:t>
            </a:r>
            <a:r>
              <a:rPr lang="en-US" altLang="zh-CN" dirty="0"/>
              <a:t>))</a:t>
            </a:r>
          </a:p>
          <a:p>
            <a:pPr lvl="1"/>
            <a:endParaRPr lang="en-US" altLang="zh-CN" dirty="0"/>
          </a:p>
          <a:p>
            <a:pPr lvl="1"/>
            <a:r>
              <a:rPr lang="en-US" altLang="zh-CN" dirty="0"/>
              <a:t>* </a:t>
            </a:r>
            <a:r>
              <a:rPr lang="zh-CN" altLang="en-US" dirty="0"/>
              <a:t>统计每公司</a:t>
            </a:r>
            <a:r>
              <a:rPr lang="en-US" altLang="zh-CN" dirty="0"/>
              <a:t>-</a:t>
            </a:r>
            <a:r>
              <a:rPr lang="zh-CN" altLang="en-US" dirty="0"/>
              <a:t>年份的月度样本数与标准差</a:t>
            </a:r>
          </a:p>
          <a:p>
            <a:pPr lvl="1"/>
            <a:r>
              <a:rPr lang="en-US" altLang="zh-CN" dirty="0" err="1"/>
              <a:t>bysort</a:t>
            </a:r>
            <a:r>
              <a:rPr lang="en-US" altLang="zh-CN" dirty="0"/>
              <a:t> </a:t>
            </a:r>
            <a:r>
              <a:rPr lang="en-US" altLang="zh-CN" dirty="0" err="1"/>
              <a:t>Stkcd</a:t>
            </a:r>
            <a:r>
              <a:rPr lang="en-US" altLang="zh-CN" dirty="0"/>
              <a:t> Year: </a:t>
            </a:r>
            <a:r>
              <a:rPr lang="en-US" altLang="zh-CN" dirty="0" err="1"/>
              <a:t>egen</a:t>
            </a:r>
            <a:r>
              <a:rPr lang="en-US" altLang="zh-CN" dirty="0"/>
              <a:t> nobs = count(</a:t>
            </a:r>
            <a:r>
              <a:rPr lang="en-US" altLang="zh-CN" dirty="0" err="1"/>
              <a:t>Ret_monthly</a:t>
            </a:r>
            <a:r>
              <a:rPr lang="en-US" altLang="zh-CN" dirty="0"/>
              <a:t>)</a:t>
            </a:r>
          </a:p>
          <a:p>
            <a:pPr lvl="1"/>
            <a:r>
              <a:rPr lang="en-US" altLang="zh-CN" dirty="0" err="1"/>
              <a:t>bysort</a:t>
            </a:r>
            <a:r>
              <a:rPr lang="en-US" altLang="zh-CN" dirty="0"/>
              <a:t> </a:t>
            </a:r>
            <a:r>
              <a:rPr lang="en-US" altLang="zh-CN" dirty="0" err="1"/>
              <a:t>Stkcd</a:t>
            </a:r>
            <a:r>
              <a:rPr lang="en-US" altLang="zh-CN" dirty="0"/>
              <a:t> Year: </a:t>
            </a:r>
            <a:r>
              <a:rPr lang="en-US" altLang="zh-CN" dirty="0" err="1"/>
              <a:t>egen</a:t>
            </a:r>
            <a:r>
              <a:rPr lang="en-US" altLang="zh-CN" dirty="0"/>
              <a:t> </a:t>
            </a:r>
            <a:r>
              <a:rPr lang="en-US" altLang="zh-CN" dirty="0" err="1"/>
              <a:t>sd_month</a:t>
            </a:r>
            <a:r>
              <a:rPr lang="en-US" altLang="zh-CN" dirty="0"/>
              <a:t> = </a:t>
            </a:r>
            <a:r>
              <a:rPr lang="en-US" altLang="zh-CN" dirty="0" err="1"/>
              <a:t>sd</a:t>
            </a:r>
            <a:r>
              <a:rPr lang="en-US" altLang="zh-CN" dirty="0"/>
              <a:t>(</a:t>
            </a:r>
            <a:r>
              <a:rPr lang="en-US" altLang="zh-CN" dirty="0" err="1"/>
              <a:t>Ret_monthly</a:t>
            </a:r>
            <a:r>
              <a:rPr lang="en-US" altLang="zh-CN" dirty="0"/>
              <a:t>)</a:t>
            </a:r>
          </a:p>
          <a:p>
            <a:pPr lvl="1"/>
            <a:endParaRPr lang="en-US" altLang="zh-CN" dirty="0"/>
          </a:p>
          <a:p>
            <a:pPr lvl="1"/>
            <a:r>
              <a:rPr lang="en-US" altLang="zh-CN" dirty="0"/>
              <a:t>* </a:t>
            </a:r>
            <a:r>
              <a:rPr lang="zh-CN" altLang="en-US" dirty="0"/>
              <a:t>仅保留满 </a:t>
            </a:r>
            <a:r>
              <a:rPr lang="en-US" altLang="zh-CN" dirty="0"/>
              <a:t>12 </a:t>
            </a:r>
            <a:r>
              <a:rPr lang="zh-CN" altLang="en-US" dirty="0"/>
              <a:t>个月记录的年度</a:t>
            </a:r>
          </a:p>
          <a:p>
            <a:pPr lvl="1"/>
            <a:r>
              <a:rPr lang="en-US" altLang="zh-CN" dirty="0"/>
              <a:t>keep if nobs==12</a:t>
            </a:r>
          </a:p>
          <a:p>
            <a:pPr lvl="1"/>
            <a:endParaRPr lang="en-US" altLang="zh-CN" dirty="0"/>
          </a:p>
          <a:p>
            <a:pPr lvl="1"/>
            <a:r>
              <a:rPr lang="en-US" altLang="zh-CN" dirty="0"/>
              <a:t>* </a:t>
            </a:r>
            <a:r>
              <a:rPr lang="zh-CN" altLang="en-US" dirty="0"/>
              <a:t>年化波动率</a:t>
            </a:r>
          </a:p>
          <a:p>
            <a:pPr lvl="1"/>
            <a:r>
              <a:rPr lang="en-US" altLang="zh-CN" dirty="0"/>
              <a:t>gen </a:t>
            </a:r>
            <a:r>
              <a:rPr lang="en-US" altLang="zh-CN" dirty="0" err="1"/>
              <a:t>Vol_ann</a:t>
            </a:r>
            <a:r>
              <a:rPr lang="en-US" altLang="zh-CN" dirty="0"/>
              <a:t> = </a:t>
            </a:r>
            <a:r>
              <a:rPr lang="en-US" altLang="zh-CN" dirty="0" err="1"/>
              <a:t>sd_month</a:t>
            </a:r>
            <a:r>
              <a:rPr lang="en-US" altLang="zh-CN" dirty="0"/>
              <a:t> * sqrt(12)</a:t>
            </a:r>
          </a:p>
          <a:p>
            <a:pPr lvl="1"/>
            <a:r>
              <a:rPr lang="en-US" altLang="zh-CN" dirty="0"/>
              <a:t>label var </a:t>
            </a:r>
            <a:r>
              <a:rPr lang="en-US" altLang="zh-CN" dirty="0" err="1"/>
              <a:t>Vol_ann</a:t>
            </a:r>
            <a:r>
              <a:rPr lang="en-US" altLang="zh-CN" dirty="0"/>
              <a:t> "</a:t>
            </a:r>
            <a:r>
              <a:rPr lang="zh-CN" altLang="en-US" dirty="0"/>
              <a:t>年度化波动率（基于月收益</a:t>
            </a:r>
            <a:r>
              <a:rPr lang="en-US" altLang="zh-CN" dirty="0"/>
              <a:t>×√12</a:t>
            </a:r>
            <a:r>
              <a:rPr lang="zh-CN" altLang="en-US" dirty="0"/>
              <a:t>）</a:t>
            </a:r>
            <a:r>
              <a:rPr lang="en-US" altLang="zh-CN" dirty="0"/>
              <a:t>"</a:t>
            </a:r>
          </a:p>
        </p:txBody>
      </p:sp>
    </p:spTree>
    <p:extLst>
      <p:ext uri="{BB962C8B-B14F-4D97-AF65-F5344CB8AC3E}">
        <p14:creationId xmlns:p14="http://schemas.microsoft.com/office/powerpoint/2010/main" val="18807801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987DD5-8DF9-47DD-BB70-2BC0CBE12FBC}"/>
              </a:ext>
            </a:extLst>
          </p:cNvPr>
          <p:cNvSpPr>
            <a:spLocks noGrp="1"/>
          </p:cNvSpPr>
          <p:nvPr>
            <p:ph type="title"/>
          </p:nvPr>
        </p:nvSpPr>
        <p:spPr/>
        <p:txBody>
          <a:bodyPr/>
          <a:lstStyle/>
          <a:p>
            <a:r>
              <a:rPr lang="en-US" altLang="zh-CN" dirty="0"/>
              <a:t>4. </a:t>
            </a:r>
            <a:r>
              <a:rPr lang="zh-CN" altLang="en-US" dirty="0"/>
              <a:t>讨论与练习：股票</a:t>
            </a:r>
            <a:r>
              <a:rPr lang="en-US" altLang="zh-CN" dirty="0"/>
              <a:t>Beta </a:t>
            </a:r>
            <a:r>
              <a:rPr lang="zh-CN" altLang="en-US" dirty="0"/>
              <a:t>的估计</a:t>
            </a:r>
          </a:p>
        </p:txBody>
      </p:sp>
      <p:sp>
        <p:nvSpPr>
          <p:cNvPr id="4" name="Rectangle 1">
            <a:extLst>
              <a:ext uri="{FF2B5EF4-FFF2-40B4-BE49-F238E27FC236}">
                <a16:creationId xmlns:a16="http://schemas.microsoft.com/office/drawing/2014/main" id="{8A94AFD1-2983-47AC-8988-73DF7A14A6FF}"/>
              </a:ext>
            </a:extLst>
          </p:cNvPr>
          <p:cNvSpPr>
            <a:spLocks noGrp="1" noChangeArrowheads="1"/>
          </p:cNvSpPr>
          <p:nvPr>
            <p:ph idx="1"/>
          </p:nvPr>
        </p:nvSpPr>
        <p:spPr bwMode="auto">
          <a:xfrm>
            <a:off x="667909" y="1085676"/>
            <a:ext cx="10567283" cy="5392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fontAlgn="base">
              <a:spcAft>
                <a:spcPct val="0"/>
              </a:spcAft>
            </a:pPr>
            <a:r>
              <a:rPr lang="zh-CN" altLang="zh-CN" b="1" dirty="0"/>
              <a:t>目标</a:t>
            </a:r>
          </a:p>
          <a:p>
            <a:pPr lvl="1" fontAlgn="base">
              <a:spcAft>
                <a:spcPct val="0"/>
              </a:spcAft>
              <a:buFont typeface="Wingdings" panose="05000000000000000000" pitchFamily="2" charset="2"/>
              <a:buChar char="ü"/>
            </a:pPr>
            <a:r>
              <a:rPr lang="zh-CN" altLang="zh-CN" dirty="0">
                <a:latin typeface="Times New Roman" panose="02020603050405020304" pitchFamily="18" charset="0"/>
                <a:cs typeface="Times New Roman" panose="02020603050405020304" pitchFamily="18" charset="0"/>
              </a:rPr>
              <a:t>基于 CAPM 思路，估计个股相对市场的 Beta：</a:t>
            </a:r>
          </a:p>
          <a:p>
            <a:pPr lvl="1" fontAlgn="base">
              <a:spcAft>
                <a:spcPct val="0"/>
              </a:spcAft>
              <a:buFont typeface="Wingdings" panose="05000000000000000000" pitchFamily="2" charset="2"/>
              <a:buChar char="ü"/>
            </a:pPr>
            <a:r>
              <a:rPr lang="zh-CN" altLang="zh-CN" dirty="0">
                <a:latin typeface="Times New Roman" panose="02020603050405020304" pitchFamily="18" charset="0"/>
                <a:cs typeface="Times New Roman" panose="02020603050405020304" pitchFamily="18" charset="0"/>
              </a:rPr>
              <a:t>年度 Beta（同年按月度回归）；</a:t>
            </a:r>
          </a:p>
          <a:p>
            <a:pPr lvl="1" fontAlgn="base">
              <a:spcAft>
                <a:spcPct val="0"/>
              </a:spcAft>
              <a:buFont typeface="Wingdings" panose="05000000000000000000" pitchFamily="2" charset="2"/>
              <a:buChar char="ü"/>
            </a:pPr>
            <a:r>
              <a:rPr lang="zh-CN" altLang="zh-CN" dirty="0">
                <a:latin typeface="Times New Roman" panose="02020603050405020304" pitchFamily="18" charset="0"/>
                <a:cs typeface="Times New Roman" panose="02020603050405020304" pitchFamily="18" charset="0"/>
              </a:rPr>
              <a:t>滚动 36 个月 Beta（时间序列跟踪）。</a:t>
            </a:r>
          </a:p>
          <a:p>
            <a:pPr fontAlgn="base">
              <a:spcAft>
                <a:spcPct val="0"/>
              </a:spcAft>
            </a:pPr>
            <a:r>
              <a:rPr lang="zh-CN" altLang="zh-CN" b="1" dirty="0"/>
              <a:t>主要步骤</a:t>
            </a:r>
          </a:p>
          <a:p>
            <a:pPr lvl="1" fontAlgn="base">
              <a:spcAft>
                <a:spcPct val="0"/>
              </a:spcAft>
              <a:buFont typeface="Wingdings" panose="05000000000000000000" pitchFamily="2" charset="2"/>
              <a:buChar char="ü"/>
            </a:pPr>
            <a:r>
              <a:rPr lang="zh-CN" altLang="zh-CN" dirty="0">
                <a:latin typeface="Times New Roman" panose="02020603050405020304" pitchFamily="18" charset="0"/>
                <a:cs typeface="Times New Roman" panose="02020603050405020304" pitchFamily="18" charset="0"/>
              </a:rPr>
              <a:t>准备市场月收益数据（如 MktRet，已对齐 %tm 的 TrdMonth）并与个股月收益合并</a:t>
            </a:r>
          </a:p>
          <a:p>
            <a:pPr lvl="1" fontAlgn="base">
              <a:spcAft>
                <a:spcPct val="0"/>
              </a:spcAft>
              <a:buFont typeface="Wingdings" panose="05000000000000000000" pitchFamily="2" charset="2"/>
              <a:buChar char="ü"/>
            </a:pPr>
            <a:r>
              <a:rPr lang="zh-CN" altLang="zh-CN" dirty="0">
                <a:latin typeface="Times New Roman" panose="02020603050405020304" pitchFamily="18" charset="0"/>
                <a:cs typeface="Times New Roman" panose="02020603050405020304" pitchFamily="18" charset="0"/>
              </a:rPr>
              <a:t>年度 Beta：对每个 Stkcd × Year，用该年 12 个月的 Ret_monthly 回归 MktRet</a:t>
            </a:r>
          </a:p>
          <a:p>
            <a:pPr lvl="1" fontAlgn="base">
              <a:spcAft>
                <a:spcPct val="0"/>
              </a:spcAft>
              <a:buFont typeface="Wingdings" panose="05000000000000000000" pitchFamily="2" charset="2"/>
              <a:buChar char="ü"/>
            </a:pPr>
            <a:r>
              <a:rPr lang="zh-CN" altLang="zh-CN" dirty="0">
                <a:latin typeface="Times New Roman" panose="02020603050405020304" pitchFamily="18" charset="0"/>
                <a:cs typeface="Times New Roman" panose="02020603050405020304" pitchFamily="18" charset="0"/>
              </a:rPr>
              <a:t>滚动 Beta：以 36 个月窗口对 Ret_monthly ~ MktRet 进行滚动回归，提取 _b[MktRet]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zh-CN" altLang="zh-CN"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82482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C802977-411E-48EC-A240-B753394A71AE}"/>
              </a:ext>
            </a:extLst>
          </p:cNvPr>
          <p:cNvSpPr>
            <a:spLocks noGrp="1"/>
          </p:cNvSpPr>
          <p:nvPr>
            <p:ph type="title"/>
          </p:nvPr>
        </p:nvSpPr>
        <p:spPr/>
        <p:txBody>
          <a:bodyPr/>
          <a:lstStyle/>
          <a:p>
            <a:r>
              <a:rPr lang="zh-CN" altLang="en-US" dirty="0"/>
              <a:t>参考程序</a:t>
            </a:r>
          </a:p>
        </p:txBody>
      </p:sp>
      <p:sp>
        <p:nvSpPr>
          <p:cNvPr id="5" name="文本框 4">
            <a:extLst>
              <a:ext uri="{FF2B5EF4-FFF2-40B4-BE49-F238E27FC236}">
                <a16:creationId xmlns:a16="http://schemas.microsoft.com/office/drawing/2014/main" id="{4038CDD8-D5C1-4CBE-B30A-323FA1515C2A}"/>
              </a:ext>
            </a:extLst>
          </p:cNvPr>
          <p:cNvSpPr txBox="1"/>
          <p:nvPr/>
        </p:nvSpPr>
        <p:spPr>
          <a:xfrm>
            <a:off x="2337685" y="489999"/>
            <a:ext cx="9175804" cy="6247864"/>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a:defRPr sz="1600">
                <a:solidFill>
                  <a:schemeClr val="dk1"/>
                </a:solidFill>
                <a:latin typeface="Times New Roman" panose="02020603050405020304" pitchFamily="18" charset="0"/>
                <a:cs typeface="Times New Roman" panose="02020603050405020304" pitchFamily="18" charset="0"/>
              </a:defRPr>
            </a:lvl1pPr>
            <a:lvl2pPr lvl="1">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zh-CN" altLang="en-US" dirty="0"/>
              <a:t>* 1) 合并市场收益（需包含 TrdMonth MktRet）</a:t>
            </a:r>
          </a:p>
          <a:p>
            <a:r>
              <a:rPr lang="zh-CN" altLang="en-US" dirty="0"/>
              <a:t>merge 1:1 TrdMonth using "$lib/【Unit A】/市场月度收益/MKT_Monthly.dta", nogen</a:t>
            </a:r>
          </a:p>
          <a:p>
            <a:endParaRPr lang="zh-CN" altLang="en-US" dirty="0"/>
          </a:p>
          <a:p>
            <a:r>
              <a:rPr lang="zh-CN" altLang="en-US" dirty="0"/>
              <a:t>* 2) 年度 Beta：每公司-年份回归（至少要有 ~12 个观测）</a:t>
            </a:r>
          </a:p>
          <a:p>
            <a:r>
              <a:rPr lang="zh-CN" altLang="en-US" dirty="0"/>
              <a:t>gen Year = year(dofm(TrdMonth))</a:t>
            </a:r>
          </a:p>
          <a:p>
            <a:r>
              <a:rPr lang="zh-CN" altLang="en-US" dirty="0"/>
              <a:t>preserve</a:t>
            </a:r>
          </a:p>
          <a:p>
            <a:r>
              <a:rPr lang="zh-CN" altLang="en-US" dirty="0"/>
              <a:t>keep if !missing(MktRet, Ret_monthly)</a:t>
            </a:r>
          </a:p>
          <a:p>
            <a:endParaRPr lang="zh-CN" altLang="en-US" dirty="0"/>
          </a:p>
          <a:p>
            <a:r>
              <a:rPr lang="zh-CN" altLang="en-US" dirty="0"/>
              <a:t>* 用 statsby 批量回归收集系数</a:t>
            </a:r>
          </a:p>
          <a:p>
            <a:r>
              <a:rPr lang="zh-CN" altLang="en-US" dirty="0"/>
              <a:t>statsby beta=_b[MktRet] N=r(N), by(Stkcd Year): ///</a:t>
            </a:r>
          </a:p>
          <a:p>
            <a:r>
              <a:rPr lang="zh-CN" altLang="en-US" dirty="0"/>
              <a:t>    regress Ret_monthly MktRet</a:t>
            </a:r>
          </a:p>
          <a:p>
            <a:endParaRPr lang="zh-CN" altLang="en-US" dirty="0"/>
          </a:p>
          <a:p>
            <a:r>
              <a:rPr lang="zh-CN" altLang="en-US" dirty="0"/>
              <a:t>* 可选：仅保留 N&gt;=10 的年度 beta</a:t>
            </a:r>
          </a:p>
          <a:p>
            <a:r>
              <a:rPr lang="zh-CN" altLang="en-US" dirty="0"/>
              <a:t>keep if N&gt;=10</a:t>
            </a:r>
          </a:p>
          <a:p>
            <a:r>
              <a:rPr lang="zh-CN" altLang="en-US" dirty="0"/>
              <a:t>save Beta_Annual_byFirmYear.dta, replace</a:t>
            </a:r>
          </a:p>
          <a:p>
            <a:r>
              <a:rPr lang="zh-CN" altLang="en-US" dirty="0"/>
              <a:t>restore</a:t>
            </a:r>
          </a:p>
          <a:p>
            <a:endParaRPr lang="zh-CN" altLang="en-US" dirty="0"/>
          </a:p>
          <a:p>
            <a:r>
              <a:rPr lang="zh-CN" altLang="en-US" dirty="0"/>
              <a:t>* 3) 滚动 36 个月 Beta（时间序列）</a:t>
            </a:r>
          </a:p>
          <a:p>
            <a:r>
              <a:rPr lang="zh-CN" altLang="en-US" dirty="0"/>
              <a:t>tsset Stkcd TrdMonth</a:t>
            </a:r>
          </a:p>
          <a:p>
            <a:r>
              <a:rPr lang="zh-CN" altLang="en-US" dirty="0"/>
              <a:t>rolling beta=_b[MktRet], window(36) step(1) by(Stkcd) saving(Beta_36m, replace): ///</a:t>
            </a:r>
          </a:p>
          <a:p>
            <a:r>
              <a:rPr lang="zh-CN" altLang="en-US" dirty="0"/>
              <a:t>    regress Ret_monthly MktRet</a:t>
            </a:r>
          </a:p>
          <a:p>
            <a:endParaRPr lang="zh-CN" altLang="en-US" dirty="0"/>
          </a:p>
          <a:p>
            <a:r>
              <a:rPr lang="zh-CN" altLang="en-US" dirty="0"/>
              <a:t>* 合并回主数据查看时间序列轨迹</a:t>
            </a:r>
          </a:p>
          <a:p>
            <a:r>
              <a:rPr lang="zh-CN" altLang="en-US" dirty="0"/>
              <a:t>merge 1:1 Stkcd TrdMonth using Beta_36m, nogen</a:t>
            </a:r>
          </a:p>
          <a:p>
            <a:r>
              <a:rPr lang="zh-CN" altLang="en-US" dirty="0"/>
              <a:t>label var beta "CAPM Beta（年度/滚动回归所得）"</a:t>
            </a:r>
          </a:p>
        </p:txBody>
      </p:sp>
    </p:spTree>
    <p:extLst>
      <p:ext uri="{BB962C8B-B14F-4D97-AF65-F5344CB8AC3E}">
        <p14:creationId xmlns:p14="http://schemas.microsoft.com/office/powerpoint/2010/main" val="29777126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8CA908-F9C5-4BE2-86F1-537C2A3573F6}"/>
              </a:ext>
            </a:extLst>
          </p:cNvPr>
          <p:cNvSpPr>
            <a:spLocks noGrp="1"/>
          </p:cNvSpPr>
          <p:nvPr>
            <p:ph type="title"/>
          </p:nvPr>
        </p:nvSpPr>
        <p:spPr/>
        <p:txBody>
          <a:bodyPr/>
          <a:lstStyle/>
          <a:p>
            <a:r>
              <a:rPr lang="en-US" altLang="zh-CN" dirty="0"/>
              <a:t>7.</a:t>
            </a:r>
            <a:r>
              <a:rPr lang="zh-CN" altLang="en-US" dirty="0"/>
              <a:t> 课后练习</a:t>
            </a:r>
          </a:p>
        </p:txBody>
      </p:sp>
      <p:sp>
        <p:nvSpPr>
          <p:cNvPr id="3" name="内容占位符 2">
            <a:extLst>
              <a:ext uri="{FF2B5EF4-FFF2-40B4-BE49-F238E27FC236}">
                <a16:creationId xmlns:a16="http://schemas.microsoft.com/office/drawing/2014/main" id="{CD15AD56-6C74-4E8C-8621-D7639EBE3EA8}"/>
              </a:ext>
            </a:extLst>
          </p:cNvPr>
          <p:cNvSpPr>
            <a:spLocks noGrp="1"/>
          </p:cNvSpPr>
          <p:nvPr>
            <p:ph idx="1"/>
          </p:nvPr>
        </p:nvSpPr>
        <p:spPr/>
        <p:txBody>
          <a:bodyPr/>
          <a:lstStyle/>
          <a:p>
            <a:r>
              <a:rPr lang="zh-CN" altLang="en-US" dirty="0"/>
              <a:t>把 </a:t>
            </a:r>
            <a:r>
              <a:rPr lang="en-US" altLang="zh-CN" dirty="0" err="1"/>
              <a:t>Vol_ann</a:t>
            </a:r>
            <a:r>
              <a:rPr lang="zh-CN" altLang="en-US" dirty="0"/>
              <a:t>（年度化波动率） 与 </a:t>
            </a:r>
            <a:r>
              <a:rPr lang="en-US" altLang="zh-CN" dirty="0"/>
              <a:t>Beta</a:t>
            </a:r>
            <a:r>
              <a:rPr lang="zh-CN" altLang="en-US" dirty="0"/>
              <a:t>（年度） 做行业内箱线图，观察行业差异。</a:t>
            </a:r>
            <a:endParaRPr lang="en-US" altLang="zh-CN" dirty="0"/>
          </a:p>
          <a:p>
            <a:endParaRPr lang="en-US" altLang="zh-CN" dirty="0"/>
          </a:p>
          <a:p>
            <a:r>
              <a:rPr lang="zh-CN" altLang="en-US" dirty="0"/>
              <a:t>画出某家公司 </a:t>
            </a:r>
            <a:r>
              <a:rPr lang="en-US" altLang="zh-CN" dirty="0"/>
              <a:t>Vol_roll12_ann </a:t>
            </a:r>
            <a:r>
              <a:rPr lang="zh-CN" altLang="en-US" dirty="0"/>
              <a:t>与 </a:t>
            </a:r>
            <a:r>
              <a:rPr lang="en-US" altLang="zh-CN" dirty="0"/>
              <a:t>rolling Beta </a:t>
            </a:r>
            <a:r>
              <a:rPr lang="zh-CN" altLang="en-US" dirty="0"/>
              <a:t>的两条时间线，讨论两者与公司事件（并购、再融资、高管变动）的关系。</a:t>
            </a:r>
          </a:p>
        </p:txBody>
      </p:sp>
    </p:spTree>
    <p:extLst>
      <p:ext uri="{BB962C8B-B14F-4D97-AF65-F5344CB8AC3E}">
        <p14:creationId xmlns:p14="http://schemas.microsoft.com/office/powerpoint/2010/main" val="3658630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7821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本课目标</a:t>
            </a:r>
          </a:p>
        </p:txBody>
      </p:sp>
      <p:sp>
        <p:nvSpPr>
          <p:cNvPr id="3" name="内容占位符 2"/>
          <p:cNvSpPr>
            <a:spLocks noGrp="1"/>
          </p:cNvSpPr>
          <p:nvPr>
            <p:ph idx="1"/>
          </p:nvPr>
        </p:nvSpPr>
        <p:spPr/>
        <p:txBody>
          <a:bodyPr/>
          <a:lstStyle/>
          <a:p>
            <a:r>
              <a:rPr lang="zh-CN" altLang="en-US" sz="2400" dirty="0"/>
              <a:t>了解中国市场股票的基础知识。</a:t>
            </a:r>
            <a:endParaRPr lang="en-US" altLang="zh-CN" sz="2400" dirty="0"/>
          </a:p>
          <a:p>
            <a:endParaRPr lang="en-US" altLang="zh-CN" sz="2400" dirty="0"/>
          </a:p>
          <a:p>
            <a:r>
              <a:rPr lang="zh-CN" altLang="en-US" sz="2400" dirty="0"/>
              <a:t>掌握月度个股交易数据的处理方法与变量生成流程（交易月份标准化、价格与收益率口径统一、市值口径换算等）。</a:t>
            </a:r>
            <a:endParaRPr lang="en-US" altLang="zh-CN" sz="2400" dirty="0"/>
          </a:p>
          <a:p>
            <a:endParaRPr lang="en-US" altLang="zh-CN" sz="2400" dirty="0"/>
          </a:p>
          <a:p>
            <a:r>
              <a:rPr lang="zh-CN" altLang="en-US" sz="2400" dirty="0"/>
              <a:t>计算并解读股票风险度量指标，包括年度化收益波动率、滚动波动率与 </a:t>
            </a:r>
            <a:r>
              <a:rPr lang="en-US" altLang="zh-CN" sz="2400" dirty="0"/>
              <a:t>CAPM Beta</a:t>
            </a:r>
            <a:r>
              <a:rPr lang="zh-CN" altLang="en-US" sz="2400" dirty="0"/>
              <a:t>（含年度与滚动估计）。</a:t>
            </a:r>
            <a:endParaRPr lang="en-US" altLang="zh-CN" sz="2400" dirty="0"/>
          </a:p>
          <a:p>
            <a:endParaRPr lang="en-US" altLang="zh-CN" sz="2400" dirty="0"/>
          </a:p>
          <a:p>
            <a:r>
              <a:rPr lang="zh-CN" altLang="en-US" sz="2400" dirty="0"/>
              <a:t>基于清洗后的数据开展基础描述与可视化，为后续资产定价与绩效评估（如横截面回归、分组检验）提供可复用的数据集与指标。</a:t>
            </a:r>
          </a:p>
        </p:txBody>
      </p:sp>
    </p:spTree>
    <p:extLst>
      <p:ext uri="{BB962C8B-B14F-4D97-AF65-F5344CB8AC3E}">
        <p14:creationId xmlns:p14="http://schemas.microsoft.com/office/powerpoint/2010/main" val="3056186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E1907-AE16-4961-BFA1-BBFCA23E6DF1}"/>
              </a:ext>
            </a:extLst>
          </p:cNvPr>
          <p:cNvSpPr txBox="1">
            <a:spLocks/>
          </p:cNvSpPr>
          <p:nvPr/>
        </p:nvSpPr>
        <p:spPr>
          <a:xfrm>
            <a:off x="593559" y="-16188"/>
            <a:ext cx="6307690"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dirty="0">
                <a:latin typeface="微软雅黑" panose="020B0503020204020204" pitchFamily="34" charset="-122"/>
                <a:ea typeface="微软雅黑" panose="020B0503020204020204" pitchFamily="34" charset="-122"/>
                <a:cs typeface="Times New Roman" panose="02020603050405020304" pitchFamily="18" charset="0"/>
              </a:rPr>
              <a:t>股票市场分类</a:t>
            </a:r>
            <a:endParaRPr lang="en-US" sz="3200" baseline="30000" dirty="0">
              <a:latin typeface="Times New Roman" panose="02020603050405020304" pitchFamily="18" charset="0"/>
              <a:cs typeface="Times New Roman" panose="02020603050405020304" pitchFamily="18" charset="0"/>
            </a:endParaRPr>
          </a:p>
        </p:txBody>
      </p:sp>
      <p:graphicFrame>
        <p:nvGraphicFramePr>
          <p:cNvPr id="3" name="表格 2">
            <a:extLst>
              <a:ext uri="{FF2B5EF4-FFF2-40B4-BE49-F238E27FC236}">
                <a16:creationId xmlns:a16="http://schemas.microsoft.com/office/drawing/2014/main" id="{75545DD1-AE08-4463-A895-127870559124}"/>
              </a:ext>
            </a:extLst>
          </p:cNvPr>
          <p:cNvGraphicFramePr>
            <a:graphicFrameLocks noGrp="1"/>
          </p:cNvGraphicFramePr>
          <p:nvPr>
            <p:extLst>
              <p:ext uri="{D42A27DB-BD31-4B8C-83A1-F6EECF244321}">
                <p14:modId xmlns:p14="http://schemas.microsoft.com/office/powerpoint/2010/main" val="4003836501"/>
              </p:ext>
            </p:extLst>
          </p:nvPr>
        </p:nvGraphicFramePr>
        <p:xfrm>
          <a:off x="649707" y="925237"/>
          <a:ext cx="11080475" cy="5804853"/>
        </p:xfrm>
        <a:graphic>
          <a:graphicData uri="http://schemas.openxmlformats.org/drawingml/2006/table">
            <a:tbl>
              <a:tblPr firstRow="1" firstCol="1" bandRow="1">
                <a:tableStyleId>{5C22544A-7EE6-4342-B048-85BDC9FD1C3A}</a:tableStyleId>
              </a:tblPr>
              <a:tblGrid>
                <a:gridCol w="2666148">
                  <a:extLst>
                    <a:ext uri="{9D8B030D-6E8A-4147-A177-3AD203B41FA5}">
                      <a16:colId xmlns:a16="http://schemas.microsoft.com/office/drawing/2014/main" val="1926481476"/>
                    </a:ext>
                  </a:extLst>
                </a:gridCol>
                <a:gridCol w="8414327">
                  <a:extLst>
                    <a:ext uri="{9D8B030D-6E8A-4147-A177-3AD203B41FA5}">
                      <a16:colId xmlns:a16="http://schemas.microsoft.com/office/drawing/2014/main" val="239572588"/>
                    </a:ext>
                  </a:extLst>
                </a:gridCol>
              </a:tblGrid>
              <a:tr h="180000">
                <a:tc>
                  <a:txBody>
                    <a:bodyPr/>
                    <a:lstStyle/>
                    <a:p>
                      <a:pPr indent="266700" algn="just">
                        <a:lnSpc>
                          <a:spcPct val="150000"/>
                        </a:lnSpc>
                        <a:spcAft>
                          <a:spcPts val="0"/>
                        </a:spcAft>
                      </a:pPr>
                      <a:r>
                        <a:rPr lang="en-US" sz="1600" kern="100" dirty="0">
                          <a:effectLst/>
                        </a:rPr>
                        <a:t>A</a:t>
                      </a:r>
                      <a:r>
                        <a:rPr lang="zh-CN" sz="1600" kern="100" dirty="0">
                          <a:effectLst/>
                        </a:rPr>
                        <a:t>股</a:t>
                      </a:r>
                      <a:r>
                        <a:rPr lang="en-US" sz="1600" kern="100" dirty="0">
                          <a:effectLst/>
                        </a:rPr>
                        <a:t>(</a:t>
                      </a:r>
                      <a:r>
                        <a:rPr lang="zh-CN" sz="1600" kern="100" dirty="0">
                          <a:effectLst/>
                        </a:rPr>
                        <a:t>人民币普通股票</a:t>
                      </a:r>
                      <a:r>
                        <a:rPr lang="en-US" sz="1600" kern="100" dirty="0">
                          <a:effectLst/>
                        </a:rPr>
                        <a:t>)</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4534" marR="34534" marT="0" marB="0">
                    <a:solidFill>
                      <a:schemeClr val="accent1">
                        <a:lumMod val="75000"/>
                      </a:schemeClr>
                    </a:solidFill>
                  </a:tcPr>
                </a:tc>
                <a:tc>
                  <a:txBody>
                    <a:bodyPr/>
                    <a:lstStyle/>
                    <a:p>
                      <a:pPr indent="266700" algn="just">
                        <a:lnSpc>
                          <a:spcPct val="100000"/>
                        </a:lnSpc>
                        <a:spcAft>
                          <a:spcPts val="0"/>
                        </a:spcAft>
                      </a:pPr>
                      <a:r>
                        <a:rPr lang="en-US" sz="1800" kern="100" dirty="0">
                          <a:effectLst/>
                          <a:latin typeface="楷体" panose="02010609060101010101" pitchFamily="49" charset="-122"/>
                          <a:ea typeface="楷体" panose="02010609060101010101" pitchFamily="49" charset="-122"/>
                        </a:rPr>
                        <a:t> </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34534" marR="34534" marT="0" marB="0">
                    <a:solidFill>
                      <a:schemeClr val="accent1">
                        <a:lumMod val="75000"/>
                      </a:schemeClr>
                    </a:solidFill>
                  </a:tcPr>
                </a:tc>
                <a:extLst>
                  <a:ext uri="{0D108BD9-81ED-4DB2-BD59-A6C34878D82A}">
                    <a16:rowId xmlns:a16="http://schemas.microsoft.com/office/drawing/2014/main" val="528990354"/>
                  </a:ext>
                </a:extLst>
              </a:tr>
              <a:tr h="180000">
                <a:tc>
                  <a:txBody>
                    <a:bodyPr/>
                    <a:lstStyle/>
                    <a:p>
                      <a:pPr indent="266700" algn="just">
                        <a:lnSpc>
                          <a:spcPct val="150000"/>
                        </a:lnSpc>
                        <a:spcAft>
                          <a:spcPts val="0"/>
                        </a:spcAft>
                      </a:pPr>
                      <a:r>
                        <a:rPr lang="en-US" sz="1600" kern="100" dirty="0">
                          <a:effectLst/>
                        </a:rPr>
                        <a:t>60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4534" marR="34534" marT="0" marB="0"/>
                </a:tc>
                <a:tc>
                  <a:txBody>
                    <a:bodyPr/>
                    <a:lstStyle/>
                    <a:p>
                      <a:pPr indent="266700" algn="just">
                        <a:lnSpc>
                          <a:spcPct val="100000"/>
                        </a:lnSpc>
                        <a:spcAft>
                          <a:spcPts val="0"/>
                        </a:spcAft>
                      </a:pPr>
                      <a:r>
                        <a:rPr lang="zh-CN" sz="1800" kern="100" dirty="0">
                          <a:effectLst/>
                          <a:latin typeface="楷体" panose="02010609060101010101" pitchFamily="49" charset="-122"/>
                          <a:ea typeface="楷体" panose="02010609060101010101" pitchFamily="49" charset="-122"/>
                        </a:rPr>
                        <a:t>上海证券交易所，</a:t>
                      </a:r>
                      <a:r>
                        <a:rPr lang="en-US" sz="1800" kern="100" dirty="0">
                          <a:effectLst/>
                          <a:latin typeface="楷体" panose="02010609060101010101" pitchFamily="49" charset="-122"/>
                          <a:ea typeface="楷体" panose="02010609060101010101" pitchFamily="49" charset="-122"/>
                        </a:rPr>
                        <a:t>A</a:t>
                      </a:r>
                      <a:r>
                        <a:rPr lang="zh-CN" sz="1800" kern="100" dirty="0">
                          <a:effectLst/>
                          <a:latin typeface="楷体" panose="02010609060101010101" pitchFamily="49" charset="-122"/>
                          <a:ea typeface="楷体" panose="02010609060101010101" pitchFamily="49" charset="-122"/>
                        </a:rPr>
                        <a:t>股，主板。</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34534" marR="34534" marT="0" marB="0"/>
                </a:tc>
                <a:extLst>
                  <a:ext uri="{0D108BD9-81ED-4DB2-BD59-A6C34878D82A}">
                    <a16:rowId xmlns:a16="http://schemas.microsoft.com/office/drawing/2014/main" val="2684757167"/>
                  </a:ext>
                </a:extLst>
              </a:tr>
              <a:tr h="180000">
                <a:tc>
                  <a:txBody>
                    <a:bodyPr/>
                    <a:lstStyle/>
                    <a:p>
                      <a:pPr indent="266700" algn="just">
                        <a:lnSpc>
                          <a:spcPct val="150000"/>
                        </a:lnSpc>
                        <a:spcAft>
                          <a:spcPts val="0"/>
                        </a:spcAft>
                      </a:pPr>
                      <a:r>
                        <a:rPr lang="en-US" sz="1600" kern="100" dirty="0">
                          <a:effectLst/>
                        </a:rPr>
                        <a:t>688</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4534" marR="34534" marT="0" marB="0"/>
                </a:tc>
                <a:tc>
                  <a:txBody>
                    <a:bodyPr/>
                    <a:lstStyle/>
                    <a:p>
                      <a:pPr indent="266700" algn="just">
                        <a:lnSpc>
                          <a:spcPct val="100000"/>
                        </a:lnSpc>
                        <a:spcAft>
                          <a:spcPts val="0"/>
                        </a:spcAft>
                      </a:pPr>
                      <a:r>
                        <a:rPr lang="zh-CN" sz="1800" kern="100" dirty="0">
                          <a:effectLst/>
                          <a:latin typeface="楷体" panose="02010609060101010101" pitchFamily="49" charset="-122"/>
                          <a:ea typeface="楷体" panose="02010609060101010101" pitchFamily="49" charset="-122"/>
                        </a:rPr>
                        <a:t>上海证券交易所，</a:t>
                      </a:r>
                      <a:r>
                        <a:rPr lang="en-US" sz="1800" kern="100" dirty="0">
                          <a:effectLst/>
                          <a:latin typeface="楷体" panose="02010609060101010101" pitchFamily="49" charset="-122"/>
                          <a:ea typeface="楷体" panose="02010609060101010101" pitchFamily="49" charset="-122"/>
                        </a:rPr>
                        <a:t>A</a:t>
                      </a:r>
                      <a:r>
                        <a:rPr lang="zh-CN" sz="1800" kern="100" dirty="0">
                          <a:effectLst/>
                          <a:latin typeface="楷体" panose="02010609060101010101" pitchFamily="49" charset="-122"/>
                          <a:ea typeface="楷体" panose="02010609060101010101" pitchFamily="49" charset="-122"/>
                        </a:rPr>
                        <a:t>股，科创板。</a:t>
                      </a:r>
                    </a:p>
                    <a:p>
                      <a:pPr indent="266700" algn="just">
                        <a:lnSpc>
                          <a:spcPct val="100000"/>
                        </a:lnSpc>
                        <a:spcAft>
                          <a:spcPts val="0"/>
                        </a:spcAft>
                      </a:pPr>
                      <a:r>
                        <a:rPr lang="zh-CN" sz="1800" kern="100" dirty="0">
                          <a:effectLst/>
                          <a:latin typeface="楷体" panose="02010609060101010101" pitchFamily="49" charset="-122"/>
                          <a:ea typeface="楷体" panose="02010609060101010101" pitchFamily="49" charset="-122"/>
                        </a:rPr>
                        <a:t>科创板是二板市场，是主板外单独设置的，面向世界科技前沿、面向经济主战场、面向国家重大需求，主要服务于符合国家战略、突破关键核心技术、市场认可度高的科技创新企业。</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34534" marR="34534" marT="0" marB="0"/>
                </a:tc>
                <a:extLst>
                  <a:ext uri="{0D108BD9-81ED-4DB2-BD59-A6C34878D82A}">
                    <a16:rowId xmlns:a16="http://schemas.microsoft.com/office/drawing/2014/main" val="3831857164"/>
                  </a:ext>
                </a:extLst>
              </a:tr>
              <a:tr h="180000">
                <a:tc>
                  <a:txBody>
                    <a:bodyPr/>
                    <a:lstStyle/>
                    <a:p>
                      <a:pPr indent="266700" algn="just">
                        <a:lnSpc>
                          <a:spcPct val="150000"/>
                        </a:lnSpc>
                        <a:spcAft>
                          <a:spcPts val="0"/>
                        </a:spcAft>
                      </a:pPr>
                      <a:r>
                        <a:rPr lang="en-US" sz="1600" kern="100" dirty="0">
                          <a:effectLst/>
                        </a:rPr>
                        <a:t>000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4534" marR="34534" marT="0" marB="0"/>
                </a:tc>
                <a:tc>
                  <a:txBody>
                    <a:bodyPr/>
                    <a:lstStyle/>
                    <a:p>
                      <a:pPr indent="266700" algn="just">
                        <a:lnSpc>
                          <a:spcPct val="100000"/>
                        </a:lnSpc>
                        <a:spcAft>
                          <a:spcPts val="0"/>
                        </a:spcAft>
                      </a:pPr>
                      <a:r>
                        <a:rPr lang="zh-CN" sz="1800" kern="100" dirty="0">
                          <a:effectLst/>
                          <a:latin typeface="楷体" panose="02010609060101010101" pitchFamily="49" charset="-122"/>
                          <a:ea typeface="楷体" panose="02010609060101010101" pitchFamily="49" charset="-122"/>
                        </a:rPr>
                        <a:t>深圳证券交易所，</a:t>
                      </a:r>
                      <a:r>
                        <a:rPr lang="en-US" sz="1800" kern="100" dirty="0">
                          <a:effectLst/>
                          <a:latin typeface="楷体" panose="02010609060101010101" pitchFamily="49" charset="-122"/>
                          <a:ea typeface="楷体" panose="02010609060101010101" pitchFamily="49" charset="-122"/>
                        </a:rPr>
                        <a:t>A</a:t>
                      </a:r>
                      <a:r>
                        <a:rPr lang="zh-CN" sz="1800" kern="100" dirty="0">
                          <a:effectLst/>
                          <a:latin typeface="楷体" panose="02010609060101010101" pitchFamily="49" charset="-122"/>
                          <a:ea typeface="楷体" panose="02010609060101010101" pitchFamily="49" charset="-122"/>
                        </a:rPr>
                        <a:t>股，主板。</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34534" marR="34534" marT="0" marB="0"/>
                </a:tc>
                <a:extLst>
                  <a:ext uri="{0D108BD9-81ED-4DB2-BD59-A6C34878D82A}">
                    <a16:rowId xmlns:a16="http://schemas.microsoft.com/office/drawing/2014/main" val="1278964035"/>
                  </a:ext>
                </a:extLst>
              </a:tr>
              <a:tr h="180000">
                <a:tc>
                  <a:txBody>
                    <a:bodyPr/>
                    <a:lstStyle/>
                    <a:p>
                      <a:pPr indent="266700" algn="just">
                        <a:lnSpc>
                          <a:spcPct val="150000"/>
                        </a:lnSpc>
                        <a:spcAft>
                          <a:spcPts val="0"/>
                        </a:spcAft>
                      </a:pPr>
                      <a:r>
                        <a:rPr lang="en-US" sz="1600" kern="100" dirty="0">
                          <a:effectLst/>
                        </a:rPr>
                        <a:t>001</a:t>
                      </a:r>
                      <a:r>
                        <a:rPr lang="zh-CN" sz="1600" kern="100" dirty="0">
                          <a:effectLst/>
                        </a:rPr>
                        <a:t>、</a:t>
                      </a:r>
                      <a:r>
                        <a:rPr lang="en-US" sz="1600" kern="100" dirty="0">
                          <a:effectLst/>
                        </a:rPr>
                        <a:t>002</a:t>
                      </a:r>
                      <a:r>
                        <a:rPr lang="zh-CN" sz="1600" kern="100" dirty="0">
                          <a:effectLst/>
                        </a:rPr>
                        <a:t>、</a:t>
                      </a:r>
                      <a:r>
                        <a:rPr lang="en-US" sz="1600" kern="100" dirty="0">
                          <a:effectLst/>
                        </a:rPr>
                        <a:t>003</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4534" marR="34534" marT="0" marB="0"/>
                </a:tc>
                <a:tc>
                  <a:txBody>
                    <a:bodyPr/>
                    <a:lstStyle/>
                    <a:p>
                      <a:pPr indent="266700" algn="just">
                        <a:lnSpc>
                          <a:spcPct val="100000"/>
                        </a:lnSpc>
                        <a:spcAft>
                          <a:spcPts val="0"/>
                        </a:spcAft>
                      </a:pPr>
                      <a:r>
                        <a:rPr lang="zh-CN" sz="1800" kern="100" dirty="0">
                          <a:effectLst/>
                          <a:latin typeface="楷体" panose="02010609060101010101" pitchFamily="49" charset="-122"/>
                          <a:ea typeface="楷体" panose="02010609060101010101" pitchFamily="49" charset="-122"/>
                        </a:rPr>
                        <a:t>深圳证券交易所，</a:t>
                      </a:r>
                      <a:r>
                        <a:rPr lang="en-US" sz="1800" kern="100" dirty="0">
                          <a:effectLst/>
                          <a:latin typeface="楷体" panose="02010609060101010101" pitchFamily="49" charset="-122"/>
                          <a:ea typeface="楷体" panose="02010609060101010101" pitchFamily="49" charset="-122"/>
                        </a:rPr>
                        <a:t>A</a:t>
                      </a:r>
                      <a:r>
                        <a:rPr lang="zh-CN" sz="1800" kern="100" dirty="0">
                          <a:effectLst/>
                          <a:latin typeface="楷体" panose="02010609060101010101" pitchFamily="49" charset="-122"/>
                          <a:ea typeface="楷体" panose="02010609060101010101" pitchFamily="49" charset="-122"/>
                        </a:rPr>
                        <a:t>股，中小板。</a:t>
                      </a:r>
                    </a:p>
                    <a:p>
                      <a:pPr indent="266700" algn="just">
                        <a:lnSpc>
                          <a:spcPct val="100000"/>
                        </a:lnSpc>
                        <a:spcAft>
                          <a:spcPts val="0"/>
                        </a:spcAft>
                      </a:pPr>
                      <a:r>
                        <a:rPr lang="zh-CN" sz="1800" kern="100" dirty="0">
                          <a:effectLst/>
                          <a:latin typeface="楷体" panose="02010609060101010101" pitchFamily="49" charset="-122"/>
                          <a:ea typeface="楷体" panose="02010609060101010101" pitchFamily="49" charset="-122"/>
                        </a:rPr>
                        <a:t>中小板是深交所主板市场中单独划分出来的一个板块，和沪深主板一样，同属一板市场。</a:t>
                      </a:r>
                      <a:r>
                        <a:rPr lang="en-US" sz="1800" kern="100" dirty="0">
                          <a:effectLst/>
                          <a:latin typeface="楷体" panose="02010609060101010101" pitchFamily="49" charset="-122"/>
                          <a:ea typeface="楷体" panose="02010609060101010101" pitchFamily="49" charset="-122"/>
                        </a:rPr>
                        <a:t>2021</a:t>
                      </a:r>
                      <a:r>
                        <a:rPr lang="zh-CN" sz="1800" kern="100" dirty="0">
                          <a:effectLst/>
                          <a:latin typeface="楷体" panose="02010609060101010101" pitchFamily="49" charset="-122"/>
                          <a:ea typeface="楷体" panose="02010609060101010101" pitchFamily="49" charset="-122"/>
                        </a:rPr>
                        <a:t>年</a:t>
                      </a:r>
                      <a:r>
                        <a:rPr lang="en-US" sz="1800" kern="100" dirty="0">
                          <a:effectLst/>
                          <a:latin typeface="楷体" panose="02010609060101010101" pitchFamily="49" charset="-122"/>
                          <a:ea typeface="楷体" panose="02010609060101010101" pitchFamily="49" charset="-122"/>
                        </a:rPr>
                        <a:t>2</a:t>
                      </a:r>
                      <a:r>
                        <a:rPr lang="zh-CN" sz="1800" kern="100" dirty="0">
                          <a:effectLst/>
                          <a:latin typeface="楷体" panose="02010609060101010101" pitchFamily="49" charset="-122"/>
                          <a:ea typeface="楷体" panose="02010609060101010101" pitchFamily="49" charset="-122"/>
                        </a:rPr>
                        <a:t>月</a:t>
                      </a:r>
                      <a:r>
                        <a:rPr lang="en-US" sz="1800" kern="100" dirty="0">
                          <a:effectLst/>
                          <a:latin typeface="楷体" panose="02010609060101010101" pitchFamily="49" charset="-122"/>
                          <a:ea typeface="楷体" panose="02010609060101010101" pitchFamily="49" charset="-122"/>
                        </a:rPr>
                        <a:t>5</a:t>
                      </a:r>
                      <a:r>
                        <a:rPr lang="zh-CN" sz="1800" kern="100" dirty="0">
                          <a:effectLst/>
                          <a:latin typeface="楷体" panose="02010609060101010101" pitchFamily="49" charset="-122"/>
                          <a:ea typeface="楷体" panose="02010609060101010101" pitchFamily="49" charset="-122"/>
                        </a:rPr>
                        <a:t>日，证监会宣布合并深交所主板和中小板，目前中小板已经和深交所主板合并。</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34534" marR="34534" marT="0" marB="0"/>
                </a:tc>
                <a:extLst>
                  <a:ext uri="{0D108BD9-81ED-4DB2-BD59-A6C34878D82A}">
                    <a16:rowId xmlns:a16="http://schemas.microsoft.com/office/drawing/2014/main" val="3698217988"/>
                  </a:ext>
                </a:extLst>
              </a:tr>
              <a:tr h="180000">
                <a:tc>
                  <a:txBody>
                    <a:bodyPr/>
                    <a:lstStyle/>
                    <a:p>
                      <a:pPr indent="266700" algn="just">
                        <a:lnSpc>
                          <a:spcPct val="150000"/>
                        </a:lnSpc>
                        <a:spcAft>
                          <a:spcPts val="0"/>
                        </a:spcAft>
                      </a:pPr>
                      <a:r>
                        <a:rPr lang="en-US" sz="1600" kern="100" dirty="0">
                          <a:effectLst/>
                        </a:rPr>
                        <a:t>30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4534" marR="34534" marT="0" marB="0"/>
                </a:tc>
                <a:tc>
                  <a:txBody>
                    <a:bodyPr/>
                    <a:lstStyle/>
                    <a:p>
                      <a:pPr indent="266700" algn="just">
                        <a:lnSpc>
                          <a:spcPct val="100000"/>
                        </a:lnSpc>
                        <a:spcAft>
                          <a:spcPts val="0"/>
                        </a:spcAft>
                      </a:pPr>
                      <a:r>
                        <a:rPr lang="zh-CN" altLang="zh-CN" sz="1800" kern="100" dirty="0">
                          <a:effectLst/>
                          <a:latin typeface="楷体" panose="02010609060101010101" pitchFamily="49" charset="-122"/>
                          <a:ea typeface="楷体" panose="02010609060101010101" pitchFamily="49" charset="-122"/>
                        </a:rPr>
                        <a:t>深圳</a:t>
                      </a:r>
                      <a:r>
                        <a:rPr lang="zh-CN" sz="1800" kern="100" dirty="0">
                          <a:effectLst/>
                          <a:latin typeface="楷体" panose="02010609060101010101" pitchFamily="49" charset="-122"/>
                          <a:ea typeface="楷体" panose="02010609060101010101" pitchFamily="49" charset="-122"/>
                        </a:rPr>
                        <a:t>证券交易所，</a:t>
                      </a:r>
                      <a:r>
                        <a:rPr lang="en-US" sz="1800" kern="100" dirty="0">
                          <a:effectLst/>
                          <a:latin typeface="楷体" panose="02010609060101010101" pitchFamily="49" charset="-122"/>
                          <a:ea typeface="楷体" panose="02010609060101010101" pitchFamily="49" charset="-122"/>
                        </a:rPr>
                        <a:t>A</a:t>
                      </a:r>
                      <a:r>
                        <a:rPr lang="zh-CN" sz="1800" kern="100" dirty="0">
                          <a:effectLst/>
                          <a:latin typeface="楷体" panose="02010609060101010101" pitchFamily="49" charset="-122"/>
                          <a:ea typeface="楷体" panose="02010609060101010101" pitchFamily="49" charset="-122"/>
                        </a:rPr>
                        <a:t>股，创业板。</a:t>
                      </a:r>
                    </a:p>
                    <a:p>
                      <a:pPr indent="266700" algn="just">
                        <a:lnSpc>
                          <a:spcPct val="100000"/>
                        </a:lnSpc>
                        <a:spcAft>
                          <a:spcPts val="0"/>
                        </a:spcAft>
                      </a:pPr>
                      <a:r>
                        <a:rPr lang="zh-CN" sz="1800" kern="100" dirty="0">
                          <a:effectLst/>
                          <a:latin typeface="楷体" panose="02010609060101010101" pitchFamily="49" charset="-122"/>
                          <a:ea typeface="楷体" panose="02010609060101010101" pitchFamily="49" charset="-122"/>
                        </a:rPr>
                        <a:t>创业板是二板市场，是对主板市场的重要补充。</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34534" marR="34534" marT="0" marB="0"/>
                </a:tc>
                <a:extLst>
                  <a:ext uri="{0D108BD9-81ED-4DB2-BD59-A6C34878D82A}">
                    <a16:rowId xmlns:a16="http://schemas.microsoft.com/office/drawing/2014/main" val="646867122"/>
                  </a:ext>
                </a:extLst>
              </a:tr>
              <a:tr h="180000">
                <a:tc>
                  <a:txBody>
                    <a:bodyPr/>
                    <a:lstStyle/>
                    <a:p>
                      <a:pPr indent="266700" algn="just">
                        <a:lnSpc>
                          <a:spcPct val="150000"/>
                        </a:lnSpc>
                        <a:spcAft>
                          <a:spcPts val="0"/>
                        </a:spcAft>
                      </a:pPr>
                      <a:r>
                        <a:rPr lang="en-US" sz="1600" kern="100" dirty="0">
                          <a:effectLst/>
                        </a:rPr>
                        <a:t>43</a:t>
                      </a:r>
                      <a:r>
                        <a:rPr lang="zh-CN" sz="1600" kern="100" dirty="0">
                          <a:effectLst/>
                        </a:rPr>
                        <a:t>、</a:t>
                      </a:r>
                      <a:r>
                        <a:rPr lang="en-US" sz="1600" kern="100" dirty="0">
                          <a:effectLst/>
                        </a:rPr>
                        <a:t>83</a:t>
                      </a:r>
                      <a:r>
                        <a:rPr lang="zh-CN" sz="1600" kern="100" dirty="0">
                          <a:effectLst/>
                        </a:rPr>
                        <a:t>、</a:t>
                      </a:r>
                      <a:r>
                        <a:rPr lang="en-US" sz="1600" kern="100" dirty="0">
                          <a:effectLst/>
                        </a:rPr>
                        <a:t>87</a:t>
                      </a:r>
                      <a:r>
                        <a:rPr lang="zh-CN" sz="1600" kern="100" dirty="0">
                          <a:effectLst/>
                        </a:rPr>
                        <a:t>、</a:t>
                      </a:r>
                      <a:r>
                        <a:rPr lang="en-US" sz="1600" kern="100" dirty="0">
                          <a:effectLst/>
                        </a:rPr>
                        <a:t>88</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4534" marR="34534" marT="0" marB="0"/>
                </a:tc>
                <a:tc>
                  <a:txBody>
                    <a:bodyPr/>
                    <a:lstStyle/>
                    <a:p>
                      <a:pPr indent="266700" algn="just">
                        <a:lnSpc>
                          <a:spcPct val="100000"/>
                        </a:lnSpc>
                        <a:spcAft>
                          <a:spcPts val="0"/>
                        </a:spcAft>
                      </a:pPr>
                      <a:r>
                        <a:rPr lang="zh-CN" sz="1800" kern="100" dirty="0">
                          <a:effectLst/>
                          <a:latin typeface="楷体" panose="02010609060101010101" pitchFamily="49" charset="-122"/>
                          <a:ea typeface="楷体" panose="02010609060101010101" pitchFamily="49" charset="-122"/>
                        </a:rPr>
                        <a:t>北京证券交易所，</a:t>
                      </a:r>
                      <a:r>
                        <a:rPr lang="en-US" sz="1800" kern="100" dirty="0">
                          <a:effectLst/>
                          <a:latin typeface="楷体" panose="02010609060101010101" pitchFamily="49" charset="-122"/>
                          <a:ea typeface="楷体" panose="02010609060101010101" pitchFamily="49" charset="-122"/>
                        </a:rPr>
                        <a:t>A</a:t>
                      </a:r>
                      <a:r>
                        <a:rPr lang="zh-CN" sz="1800" kern="100" dirty="0">
                          <a:effectLst/>
                          <a:latin typeface="楷体" panose="02010609060101010101" pitchFamily="49" charset="-122"/>
                          <a:ea typeface="楷体" panose="02010609060101010101" pitchFamily="49" charset="-122"/>
                        </a:rPr>
                        <a:t>股，新三板转上来到北交所。</a:t>
                      </a:r>
                    </a:p>
                    <a:p>
                      <a:pPr indent="266700" algn="just">
                        <a:lnSpc>
                          <a:spcPct val="100000"/>
                        </a:lnSpc>
                        <a:spcAft>
                          <a:spcPts val="0"/>
                        </a:spcAft>
                      </a:pPr>
                      <a:r>
                        <a:rPr lang="zh-CN" sz="1800" kern="100" dirty="0">
                          <a:effectLst/>
                          <a:latin typeface="楷体" panose="02010609060101010101" pitchFamily="49" charset="-122"/>
                          <a:ea typeface="楷体" panose="02010609060101010101" pitchFamily="49" charset="-122"/>
                        </a:rPr>
                        <a:t>新三板是三板市场，起源于</a:t>
                      </a:r>
                      <a:r>
                        <a:rPr lang="en-US" sz="1800" kern="100" dirty="0">
                          <a:effectLst/>
                          <a:latin typeface="楷体" panose="02010609060101010101" pitchFamily="49" charset="-122"/>
                          <a:ea typeface="楷体" panose="02010609060101010101" pitchFamily="49" charset="-122"/>
                        </a:rPr>
                        <a:t>2001</a:t>
                      </a:r>
                      <a:r>
                        <a:rPr lang="zh-CN" sz="1800" kern="100" dirty="0">
                          <a:effectLst/>
                          <a:latin typeface="楷体" panose="02010609060101010101" pitchFamily="49" charset="-122"/>
                          <a:ea typeface="楷体" panose="02010609060101010101" pitchFamily="49" charset="-122"/>
                        </a:rPr>
                        <a:t>年</a:t>
                      </a:r>
                      <a:r>
                        <a:rPr lang="en-US" sz="1800" kern="100" dirty="0">
                          <a:effectLst/>
                          <a:latin typeface="楷体" panose="02010609060101010101" pitchFamily="49" charset="-122"/>
                          <a:ea typeface="楷体" panose="02010609060101010101" pitchFamily="49" charset="-122"/>
                        </a:rPr>
                        <a:t>“</a:t>
                      </a:r>
                      <a:r>
                        <a:rPr lang="zh-CN" sz="1800" kern="100" dirty="0">
                          <a:effectLst/>
                          <a:latin typeface="楷体" panose="02010609060101010101" pitchFamily="49" charset="-122"/>
                          <a:ea typeface="楷体" panose="02010609060101010101" pitchFamily="49" charset="-122"/>
                        </a:rPr>
                        <a:t>股权代办转让系统</a:t>
                      </a:r>
                      <a:r>
                        <a:rPr lang="en-US" sz="1800" kern="100" dirty="0">
                          <a:effectLst/>
                          <a:latin typeface="楷体" panose="02010609060101010101" pitchFamily="49" charset="-122"/>
                          <a:ea typeface="楷体" panose="02010609060101010101" pitchFamily="49" charset="-122"/>
                        </a:rPr>
                        <a:t>”</a:t>
                      </a:r>
                      <a:r>
                        <a:rPr lang="zh-CN" sz="1800" kern="100" dirty="0">
                          <a:effectLst/>
                          <a:latin typeface="楷体" panose="02010609060101010101" pitchFamily="49" charset="-122"/>
                          <a:ea typeface="楷体" panose="02010609060101010101" pitchFamily="49" charset="-122"/>
                        </a:rPr>
                        <a:t>，最早承接两网公司和退市公司，称为</a:t>
                      </a:r>
                      <a:r>
                        <a:rPr lang="en-US" sz="1800" kern="100" dirty="0">
                          <a:effectLst/>
                          <a:latin typeface="楷体" panose="02010609060101010101" pitchFamily="49" charset="-122"/>
                          <a:ea typeface="楷体" panose="02010609060101010101" pitchFamily="49" charset="-122"/>
                        </a:rPr>
                        <a:t>“</a:t>
                      </a:r>
                      <a:r>
                        <a:rPr lang="zh-CN" sz="1800" kern="100" dirty="0">
                          <a:effectLst/>
                          <a:latin typeface="楷体" panose="02010609060101010101" pitchFamily="49" charset="-122"/>
                          <a:ea typeface="楷体" panose="02010609060101010101" pitchFamily="49" charset="-122"/>
                        </a:rPr>
                        <a:t>老三板</a:t>
                      </a:r>
                      <a:r>
                        <a:rPr lang="en-US" sz="1800" kern="100" dirty="0">
                          <a:effectLst/>
                          <a:latin typeface="楷体" panose="02010609060101010101" pitchFamily="49" charset="-122"/>
                          <a:ea typeface="楷体" panose="02010609060101010101" pitchFamily="49" charset="-122"/>
                        </a:rPr>
                        <a:t>”</a:t>
                      </a:r>
                      <a:r>
                        <a:rPr lang="zh-CN" sz="1800" kern="100" dirty="0">
                          <a:effectLst/>
                          <a:latin typeface="楷体" panose="02010609060101010101" pitchFamily="49" charset="-122"/>
                          <a:ea typeface="楷体" panose="02010609060101010101" pitchFamily="49" charset="-122"/>
                        </a:rPr>
                        <a:t>。</a:t>
                      </a:r>
                      <a:r>
                        <a:rPr lang="en-US" sz="1800" kern="100" dirty="0">
                          <a:effectLst/>
                          <a:latin typeface="楷体" panose="02010609060101010101" pitchFamily="49" charset="-122"/>
                          <a:ea typeface="楷体" panose="02010609060101010101" pitchFamily="49" charset="-122"/>
                        </a:rPr>
                        <a:t>2006</a:t>
                      </a:r>
                      <a:r>
                        <a:rPr lang="zh-CN" sz="1800" kern="100" dirty="0">
                          <a:effectLst/>
                          <a:latin typeface="楷体" panose="02010609060101010101" pitchFamily="49" charset="-122"/>
                          <a:ea typeface="楷体" panose="02010609060101010101" pitchFamily="49" charset="-122"/>
                        </a:rPr>
                        <a:t>年，中关村科技园区非上市股份公司进入代办转让系统进行股份报价转让，称为</a:t>
                      </a:r>
                      <a:r>
                        <a:rPr lang="en-US" sz="1800" kern="100" dirty="0">
                          <a:effectLst/>
                          <a:latin typeface="楷体" panose="02010609060101010101" pitchFamily="49" charset="-122"/>
                          <a:ea typeface="楷体" panose="02010609060101010101" pitchFamily="49" charset="-122"/>
                        </a:rPr>
                        <a:t>“</a:t>
                      </a:r>
                      <a:r>
                        <a:rPr lang="zh-CN" sz="1800" kern="100" dirty="0">
                          <a:effectLst/>
                          <a:latin typeface="楷体" panose="02010609060101010101" pitchFamily="49" charset="-122"/>
                          <a:ea typeface="楷体" panose="02010609060101010101" pitchFamily="49" charset="-122"/>
                        </a:rPr>
                        <a:t>新三板</a:t>
                      </a:r>
                      <a:r>
                        <a:rPr lang="en-US" sz="1800" kern="100" dirty="0">
                          <a:effectLst/>
                          <a:latin typeface="楷体" panose="02010609060101010101" pitchFamily="49" charset="-122"/>
                          <a:ea typeface="楷体" panose="02010609060101010101" pitchFamily="49" charset="-122"/>
                        </a:rPr>
                        <a:t>”</a:t>
                      </a:r>
                      <a:r>
                        <a:rPr lang="zh-CN" sz="1800" kern="100" dirty="0">
                          <a:effectLst/>
                          <a:latin typeface="楷体" panose="02010609060101010101" pitchFamily="49" charset="-122"/>
                          <a:ea typeface="楷体" panose="02010609060101010101" pitchFamily="49" charset="-122"/>
                        </a:rPr>
                        <a:t>。</a:t>
                      </a:r>
                      <a:endParaRPr lang="en-US" altLang="zh-CN" sz="1800" kern="100" dirty="0">
                        <a:effectLst/>
                        <a:latin typeface="楷体" panose="02010609060101010101" pitchFamily="49" charset="-122"/>
                        <a:ea typeface="楷体" panose="02010609060101010101" pitchFamily="49" charset="-122"/>
                      </a:endParaRPr>
                    </a:p>
                  </a:txBody>
                  <a:tcPr marL="34534" marR="34534" marT="0" marB="0"/>
                </a:tc>
                <a:extLst>
                  <a:ext uri="{0D108BD9-81ED-4DB2-BD59-A6C34878D82A}">
                    <a16:rowId xmlns:a16="http://schemas.microsoft.com/office/drawing/2014/main" val="957763678"/>
                  </a:ext>
                </a:extLst>
              </a:tr>
              <a:tr h="180000">
                <a:tc>
                  <a:txBody>
                    <a:bodyPr/>
                    <a:lstStyle/>
                    <a:p>
                      <a:pPr indent="266700" algn="just">
                        <a:lnSpc>
                          <a:spcPct val="150000"/>
                        </a:lnSpc>
                        <a:spcAft>
                          <a:spcPts val="0"/>
                        </a:spcAft>
                      </a:pPr>
                      <a:r>
                        <a:rPr lang="en-US" sz="1600" kern="100" dirty="0">
                          <a:effectLst/>
                        </a:rPr>
                        <a:t>B</a:t>
                      </a:r>
                      <a:r>
                        <a:rPr lang="zh-CN" sz="1600" kern="100" dirty="0">
                          <a:effectLst/>
                        </a:rPr>
                        <a:t>股（人民币特种股票）</a:t>
                      </a:r>
                    </a:p>
                  </a:txBody>
                  <a:tcPr marL="34534" marR="34534" marT="0" marB="0">
                    <a:solidFill>
                      <a:schemeClr val="accent1">
                        <a:lumMod val="75000"/>
                      </a:schemeClr>
                    </a:solidFill>
                  </a:tcPr>
                </a:tc>
                <a:tc>
                  <a:txBody>
                    <a:bodyPr/>
                    <a:lstStyle/>
                    <a:p>
                      <a:pPr marL="0" marR="0" lvl="0" indent="266700" algn="just" defTabSz="914400" rtl="0" eaLnBrk="1" fontAlgn="auto" latinLnBrk="0" hangingPunct="1">
                        <a:lnSpc>
                          <a:spcPct val="150000"/>
                        </a:lnSpc>
                        <a:spcBef>
                          <a:spcPts val="0"/>
                        </a:spcBef>
                        <a:spcAft>
                          <a:spcPts val="0"/>
                        </a:spcAft>
                        <a:buClrTx/>
                        <a:buSzTx/>
                        <a:buFontTx/>
                        <a:buNone/>
                        <a:tabLst/>
                        <a:defRPr/>
                      </a:pPr>
                      <a:r>
                        <a:rPr lang="zh-CN" altLang="zh-CN" sz="1600" b="1" kern="100" dirty="0">
                          <a:solidFill>
                            <a:schemeClr val="lt1"/>
                          </a:solidFill>
                          <a:effectLst/>
                          <a:latin typeface="+mn-lt"/>
                          <a:ea typeface="+mn-ea"/>
                          <a:cs typeface="+mn-cs"/>
                        </a:rPr>
                        <a:t>以外币认购和买卖，在中国境内（上海、深圳）证券交易所上市交易的外资股。</a:t>
                      </a:r>
                    </a:p>
                  </a:txBody>
                  <a:tcPr marL="34534" marR="34534" marT="0" marB="0">
                    <a:solidFill>
                      <a:schemeClr val="accent1">
                        <a:lumMod val="75000"/>
                      </a:schemeClr>
                    </a:solidFill>
                  </a:tcPr>
                </a:tc>
                <a:extLst>
                  <a:ext uri="{0D108BD9-81ED-4DB2-BD59-A6C34878D82A}">
                    <a16:rowId xmlns:a16="http://schemas.microsoft.com/office/drawing/2014/main" val="3353753009"/>
                  </a:ext>
                </a:extLst>
              </a:tr>
              <a:tr h="180000">
                <a:tc>
                  <a:txBody>
                    <a:bodyPr/>
                    <a:lstStyle/>
                    <a:p>
                      <a:pPr indent="266700" algn="just">
                        <a:lnSpc>
                          <a:spcPct val="150000"/>
                        </a:lnSpc>
                        <a:spcAft>
                          <a:spcPts val="0"/>
                        </a:spcAft>
                      </a:pPr>
                      <a:r>
                        <a:rPr lang="en-US" sz="1600" kern="100" dirty="0">
                          <a:effectLst/>
                        </a:rPr>
                        <a:t>90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4534" marR="34534" marT="0" marB="0"/>
                </a:tc>
                <a:tc>
                  <a:txBody>
                    <a:bodyPr/>
                    <a:lstStyle/>
                    <a:p>
                      <a:pPr indent="266700" algn="just">
                        <a:lnSpc>
                          <a:spcPct val="100000"/>
                        </a:lnSpc>
                        <a:spcAft>
                          <a:spcPts val="0"/>
                        </a:spcAft>
                      </a:pPr>
                      <a:r>
                        <a:rPr lang="zh-CN" sz="1800" kern="100" dirty="0">
                          <a:effectLst/>
                          <a:latin typeface="楷体" panose="02010609060101010101" pitchFamily="49" charset="-122"/>
                          <a:ea typeface="楷体" panose="02010609060101010101" pitchFamily="49" charset="-122"/>
                        </a:rPr>
                        <a:t>上海证券交易所，</a:t>
                      </a:r>
                      <a:r>
                        <a:rPr lang="en-US" sz="1800" kern="100" dirty="0">
                          <a:effectLst/>
                          <a:latin typeface="楷体" panose="02010609060101010101" pitchFamily="49" charset="-122"/>
                          <a:ea typeface="楷体" panose="02010609060101010101" pitchFamily="49" charset="-122"/>
                        </a:rPr>
                        <a:t>B</a:t>
                      </a:r>
                      <a:r>
                        <a:rPr lang="zh-CN" sz="1800" kern="100" dirty="0">
                          <a:effectLst/>
                          <a:latin typeface="楷体" panose="02010609060101010101" pitchFamily="49" charset="-122"/>
                          <a:ea typeface="楷体" panose="02010609060101010101" pitchFamily="49" charset="-122"/>
                        </a:rPr>
                        <a:t>股。</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34534" marR="34534" marT="0" marB="0"/>
                </a:tc>
                <a:extLst>
                  <a:ext uri="{0D108BD9-81ED-4DB2-BD59-A6C34878D82A}">
                    <a16:rowId xmlns:a16="http://schemas.microsoft.com/office/drawing/2014/main" val="3897946109"/>
                  </a:ext>
                </a:extLst>
              </a:tr>
              <a:tr h="180000">
                <a:tc>
                  <a:txBody>
                    <a:bodyPr/>
                    <a:lstStyle/>
                    <a:p>
                      <a:pPr indent="266700" algn="just">
                        <a:lnSpc>
                          <a:spcPct val="150000"/>
                        </a:lnSpc>
                        <a:spcAft>
                          <a:spcPts val="0"/>
                        </a:spcAft>
                      </a:pPr>
                      <a:r>
                        <a:rPr lang="en-US" sz="1600" kern="100" dirty="0">
                          <a:effectLst/>
                        </a:rPr>
                        <a:t>20</a:t>
                      </a:r>
                      <a:endParaRPr lang="zh-CN" sz="1600" kern="100" dirty="0">
                        <a:effectLst/>
                        <a:latin typeface="Times New Roman" panose="02020603050405020304" pitchFamily="18" charset="0"/>
                        <a:ea typeface="宋体" panose="02010600030101010101" pitchFamily="2" charset="-122"/>
                        <a:cs typeface="Times New Roman" panose="02020603050405020304" pitchFamily="18" charset="0"/>
                      </a:endParaRPr>
                    </a:p>
                  </a:txBody>
                  <a:tcPr marL="34534" marR="34534" marT="0" marB="0"/>
                </a:tc>
                <a:tc>
                  <a:txBody>
                    <a:bodyPr/>
                    <a:lstStyle/>
                    <a:p>
                      <a:pPr indent="266700" algn="just">
                        <a:lnSpc>
                          <a:spcPct val="100000"/>
                        </a:lnSpc>
                        <a:spcAft>
                          <a:spcPts val="0"/>
                        </a:spcAft>
                      </a:pPr>
                      <a:r>
                        <a:rPr lang="zh-CN" sz="1800" kern="100" dirty="0">
                          <a:effectLst/>
                          <a:latin typeface="楷体" panose="02010609060101010101" pitchFamily="49" charset="-122"/>
                          <a:ea typeface="楷体" panose="02010609060101010101" pitchFamily="49" charset="-122"/>
                        </a:rPr>
                        <a:t>深圳证券交易所，</a:t>
                      </a:r>
                      <a:r>
                        <a:rPr lang="en-US" sz="1800" kern="100" dirty="0">
                          <a:effectLst/>
                          <a:latin typeface="楷体" panose="02010609060101010101" pitchFamily="49" charset="-122"/>
                          <a:ea typeface="楷体" panose="02010609060101010101" pitchFamily="49" charset="-122"/>
                        </a:rPr>
                        <a:t>B</a:t>
                      </a:r>
                      <a:r>
                        <a:rPr lang="zh-CN" sz="1800" kern="100" dirty="0">
                          <a:effectLst/>
                          <a:latin typeface="楷体" panose="02010609060101010101" pitchFamily="49" charset="-122"/>
                          <a:ea typeface="楷体" panose="02010609060101010101" pitchFamily="49" charset="-122"/>
                        </a:rPr>
                        <a:t>股。</a:t>
                      </a:r>
                      <a:endParaRPr lang="zh-CN" sz="1800" kern="100" dirty="0">
                        <a:effectLst/>
                        <a:latin typeface="楷体" panose="02010609060101010101" pitchFamily="49" charset="-122"/>
                        <a:ea typeface="楷体" panose="02010609060101010101" pitchFamily="49" charset="-122"/>
                        <a:cs typeface="Times New Roman" panose="02020603050405020304" pitchFamily="18" charset="0"/>
                      </a:endParaRPr>
                    </a:p>
                  </a:txBody>
                  <a:tcPr marL="34534" marR="34534" marT="0" marB="0"/>
                </a:tc>
                <a:extLst>
                  <a:ext uri="{0D108BD9-81ED-4DB2-BD59-A6C34878D82A}">
                    <a16:rowId xmlns:a16="http://schemas.microsoft.com/office/drawing/2014/main" val="2172851210"/>
                  </a:ext>
                </a:extLst>
              </a:tr>
            </a:tbl>
          </a:graphicData>
        </a:graphic>
      </p:graphicFrame>
    </p:spTree>
    <p:extLst>
      <p:ext uri="{BB962C8B-B14F-4D97-AF65-F5344CB8AC3E}">
        <p14:creationId xmlns:p14="http://schemas.microsoft.com/office/powerpoint/2010/main" val="42698126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6C37C-BE0F-4C38-A7F8-84EDC9BE3B4D}"/>
              </a:ext>
            </a:extLst>
          </p:cNvPr>
          <p:cNvSpPr txBox="1">
            <a:spLocks/>
          </p:cNvSpPr>
          <p:nvPr/>
        </p:nvSpPr>
        <p:spPr>
          <a:xfrm>
            <a:off x="593558" y="-16188"/>
            <a:ext cx="9464841"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200" b="1" dirty="0">
                <a:latin typeface="Times New Roman" panose="02020603050405020304" pitchFamily="18" charset="0"/>
                <a:cs typeface="Times New Roman" panose="02020603050405020304" pitchFamily="18" charset="0"/>
              </a:rPr>
              <a:t>1. </a:t>
            </a:r>
            <a:r>
              <a:rPr lang="zh-CN" altLang="en-US" sz="3200" b="1" dirty="0">
                <a:latin typeface="Times New Roman" panose="02020603050405020304" pitchFamily="18" charset="0"/>
                <a:cs typeface="Times New Roman" panose="02020603050405020304" pitchFamily="18" charset="0"/>
              </a:rPr>
              <a:t>下载股票交易数据</a:t>
            </a:r>
            <a:endParaRPr lang="en-US" sz="3200" baseline="30000" dirty="0">
              <a:latin typeface="Times New Roman" panose="02020603050405020304" pitchFamily="18" charset="0"/>
              <a:cs typeface="Times New Roman" panose="02020603050405020304" pitchFamily="18" charset="0"/>
            </a:endParaRPr>
          </a:p>
        </p:txBody>
      </p:sp>
      <p:sp>
        <p:nvSpPr>
          <p:cNvPr id="3" name="TextBox 9">
            <a:extLst>
              <a:ext uri="{FF2B5EF4-FFF2-40B4-BE49-F238E27FC236}">
                <a16:creationId xmlns:a16="http://schemas.microsoft.com/office/drawing/2014/main" id="{63E7A86A-731C-43A9-BAF3-6B478925796D}"/>
              </a:ext>
            </a:extLst>
          </p:cNvPr>
          <p:cNvSpPr txBox="1"/>
          <p:nvPr/>
        </p:nvSpPr>
        <p:spPr>
          <a:xfrm>
            <a:off x="649707" y="1178155"/>
            <a:ext cx="10388177" cy="1697068"/>
          </a:xfrm>
          <a:prstGeom prst="rect">
            <a:avLst/>
          </a:prstGeom>
          <a:noFill/>
        </p:spPr>
        <p:txBody>
          <a:bodyPr wrap="square" rtlCol="0">
            <a:spAutoFit/>
          </a:bodyPr>
          <a:lstStyle/>
          <a:p>
            <a:pPr>
              <a:lnSpc>
                <a:spcPct val="150000"/>
              </a:lnSpc>
            </a:pPr>
            <a:r>
              <a:rPr lang="en-US" altLang="zh-CN" sz="2400" dirty="0">
                <a:ea typeface="文鼎中隶简" panose="02010609010101010101" pitchFamily="49" charset="-122"/>
                <a:hlinkClick r:id="rId2"/>
              </a:rPr>
              <a:t>https://sufe.libguides.com/az.php</a:t>
            </a:r>
            <a:endParaRPr lang="en-US" altLang="zh-CN" sz="2400" dirty="0">
              <a:ea typeface="文鼎中隶简" panose="02010609010101010101" pitchFamily="49" charset="-122"/>
            </a:endParaRPr>
          </a:p>
          <a:p>
            <a:pPr>
              <a:lnSpc>
                <a:spcPct val="150000"/>
              </a:lnSpc>
            </a:pPr>
            <a:endParaRPr lang="en-US" altLang="zh-CN" sz="2400" dirty="0">
              <a:ea typeface="文鼎中隶简" panose="02010609010101010101" pitchFamily="49" charset="-122"/>
            </a:endParaRPr>
          </a:p>
          <a:p>
            <a:pPr>
              <a:lnSpc>
                <a:spcPct val="150000"/>
              </a:lnSpc>
            </a:pPr>
            <a:endParaRPr lang="en-US" altLang="zh-CN" sz="2400" dirty="0">
              <a:ea typeface="文鼎中隶简" panose="02010609010101010101" pitchFamily="49" charset="-122"/>
            </a:endParaRPr>
          </a:p>
        </p:txBody>
      </p:sp>
      <p:pic>
        <p:nvPicPr>
          <p:cNvPr id="4" name="图片 3">
            <a:extLst>
              <a:ext uri="{FF2B5EF4-FFF2-40B4-BE49-F238E27FC236}">
                <a16:creationId xmlns:a16="http://schemas.microsoft.com/office/drawing/2014/main" id="{FD9184E3-2DCD-48D5-9A38-38D9152C2B8F}"/>
              </a:ext>
            </a:extLst>
          </p:cNvPr>
          <p:cNvPicPr>
            <a:picLocks noChangeAspect="1"/>
          </p:cNvPicPr>
          <p:nvPr/>
        </p:nvPicPr>
        <p:blipFill>
          <a:blip r:embed="rId3"/>
          <a:stretch>
            <a:fillRect/>
          </a:stretch>
        </p:blipFill>
        <p:spPr>
          <a:xfrm>
            <a:off x="492143" y="2331822"/>
            <a:ext cx="3867150" cy="1266825"/>
          </a:xfrm>
          <a:prstGeom prst="rect">
            <a:avLst/>
          </a:prstGeom>
        </p:spPr>
      </p:pic>
      <p:pic>
        <p:nvPicPr>
          <p:cNvPr id="5" name="图片 4">
            <a:extLst>
              <a:ext uri="{FF2B5EF4-FFF2-40B4-BE49-F238E27FC236}">
                <a16:creationId xmlns:a16="http://schemas.microsoft.com/office/drawing/2014/main" id="{F80A0F2C-65C5-4CE3-A648-BD7FF743D0AF}"/>
              </a:ext>
            </a:extLst>
          </p:cNvPr>
          <p:cNvPicPr>
            <a:picLocks noChangeAspect="1"/>
          </p:cNvPicPr>
          <p:nvPr/>
        </p:nvPicPr>
        <p:blipFill>
          <a:blip r:embed="rId4"/>
          <a:stretch>
            <a:fillRect/>
          </a:stretch>
        </p:blipFill>
        <p:spPr>
          <a:xfrm>
            <a:off x="4644428" y="2404344"/>
            <a:ext cx="7259987" cy="3550339"/>
          </a:xfrm>
          <a:prstGeom prst="rect">
            <a:avLst/>
          </a:prstGeom>
          <a:ln>
            <a:solidFill>
              <a:schemeClr val="accent1"/>
            </a:solidFill>
          </a:ln>
        </p:spPr>
      </p:pic>
    </p:spTree>
    <p:extLst>
      <p:ext uri="{BB962C8B-B14F-4D97-AF65-F5344CB8AC3E}">
        <p14:creationId xmlns:p14="http://schemas.microsoft.com/office/powerpoint/2010/main" val="2328181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AABF6-293D-4EA7-8C37-A33CBCAC1147}"/>
              </a:ext>
            </a:extLst>
          </p:cNvPr>
          <p:cNvSpPr txBox="1">
            <a:spLocks/>
          </p:cNvSpPr>
          <p:nvPr/>
        </p:nvSpPr>
        <p:spPr>
          <a:xfrm>
            <a:off x="593559" y="-16188"/>
            <a:ext cx="6307690" cy="99604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zh-CN" altLang="en-US" sz="3200" b="1" dirty="0">
                <a:latin typeface="Times New Roman" panose="02020603050405020304" pitchFamily="18" charset="0"/>
                <a:cs typeface="Times New Roman" panose="02020603050405020304" pitchFamily="18" charset="0"/>
              </a:rPr>
              <a:t>股票数据下载与导入</a:t>
            </a:r>
            <a:endParaRPr lang="en-US" sz="3200" baseline="30000" dirty="0">
              <a:latin typeface="Times New Roman" panose="02020603050405020304" pitchFamily="18" charset="0"/>
              <a:cs typeface="Times New Roman" panose="02020603050405020304" pitchFamily="18" charset="0"/>
            </a:endParaRPr>
          </a:p>
        </p:txBody>
      </p:sp>
      <p:sp>
        <p:nvSpPr>
          <p:cNvPr id="3" name="文本框 2">
            <a:extLst>
              <a:ext uri="{FF2B5EF4-FFF2-40B4-BE49-F238E27FC236}">
                <a16:creationId xmlns:a16="http://schemas.microsoft.com/office/drawing/2014/main" id="{9A0253EC-AAF5-434D-9DCA-59F7B2F0F289}"/>
              </a:ext>
            </a:extLst>
          </p:cNvPr>
          <p:cNvSpPr txBox="1"/>
          <p:nvPr/>
        </p:nvSpPr>
        <p:spPr>
          <a:xfrm>
            <a:off x="721714" y="1126366"/>
            <a:ext cx="6106884" cy="369332"/>
          </a:xfrm>
          <a:prstGeom prst="rect">
            <a:avLst/>
          </a:prstGeom>
          <a:noFill/>
        </p:spPr>
        <p:txBody>
          <a:bodyPr wrap="square">
            <a:spAutoFit/>
          </a:bodyPr>
          <a:lstStyle/>
          <a:p>
            <a:r>
              <a:rPr lang="zh-CN" altLang="en-US" dirty="0">
                <a:latin typeface="微软雅黑" panose="020B0503020204020204" pitchFamily="34" charset="-122"/>
                <a:ea typeface="微软雅黑" panose="020B0503020204020204" pitchFamily="34" charset="-122"/>
              </a:rPr>
              <a:t>月交易数据，</a:t>
            </a:r>
            <a:r>
              <a:rPr lang="en-US" altLang="zh-CN" dirty="0">
                <a:latin typeface="微软雅黑" panose="020B0503020204020204" pitchFamily="34" charset="-122"/>
                <a:ea typeface="微软雅黑" panose="020B0503020204020204" pitchFamily="34" charset="-122"/>
              </a:rPr>
              <a:t>1990.1-2025.6</a:t>
            </a:r>
            <a:endParaRPr lang="zh-CN" altLang="en-US" dirty="0">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B76E178A-A032-4C8F-820D-FE47C6A0B52E}"/>
              </a:ext>
            </a:extLst>
          </p:cNvPr>
          <p:cNvPicPr>
            <a:picLocks noChangeAspect="1"/>
          </p:cNvPicPr>
          <p:nvPr/>
        </p:nvPicPr>
        <p:blipFill>
          <a:blip r:embed="rId2"/>
          <a:stretch>
            <a:fillRect/>
          </a:stretch>
        </p:blipFill>
        <p:spPr>
          <a:xfrm>
            <a:off x="1588507" y="1654794"/>
            <a:ext cx="8833846" cy="4320000"/>
          </a:xfrm>
          <a:prstGeom prst="rect">
            <a:avLst/>
          </a:prstGeom>
          <a:ln>
            <a:solidFill>
              <a:schemeClr val="accent1"/>
            </a:solidFill>
          </a:ln>
        </p:spPr>
      </p:pic>
    </p:spTree>
    <p:extLst>
      <p:ext uri="{BB962C8B-B14F-4D97-AF65-F5344CB8AC3E}">
        <p14:creationId xmlns:p14="http://schemas.microsoft.com/office/powerpoint/2010/main" val="2632457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ADF93D-97B9-49DE-855F-5DD89C7235A1}"/>
              </a:ext>
            </a:extLst>
          </p:cNvPr>
          <p:cNvSpPr>
            <a:spLocks noGrp="1"/>
          </p:cNvSpPr>
          <p:nvPr>
            <p:ph type="title"/>
          </p:nvPr>
        </p:nvSpPr>
        <p:spPr/>
        <p:txBody>
          <a:bodyPr/>
          <a:lstStyle/>
          <a:p>
            <a:r>
              <a:rPr lang="en-US" altLang="zh-CN" dirty="0"/>
              <a:t>2. </a:t>
            </a:r>
            <a:r>
              <a:rPr lang="zh-CN" altLang="en-US" dirty="0"/>
              <a:t>股票数据处理</a:t>
            </a:r>
          </a:p>
        </p:txBody>
      </p:sp>
      <p:sp>
        <p:nvSpPr>
          <p:cNvPr id="3" name="内容占位符 2">
            <a:extLst>
              <a:ext uri="{FF2B5EF4-FFF2-40B4-BE49-F238E27FC236}">
                <a16:creationId xmlns:a16="http://schemas.microsoft.com/office/drawing/2014/main" id="{F0B2C7F5-4839-4474-8136-3B8882F3F69D}"/>
              </a:ext>
            </a:extLst>
          </p:cNvPr>
          <p:cNvSpPr>
            <a:spLocks noGrp="1"/>
          </p:cNvSpPr>
          <p:nvPr>
            <p:ph idx="1"/>
          </p:nvPr>
        </p:nvSpPr>
        <p:spPr/>
        <p:txBody>
          <a:bodyPr/>
          <a:lstStyle/>
          <a:p>
            <a:r>
              <a:rPr lang="zh-CN" altLang="en-US" b="1" dirty="0"/>
              <a:t>目标</a:t>
            </a:r>
            <a:endParaRPr lang="zh-CN" altLang="en-US" dirty="0"/>
          </a:p>
          <a:p>
            <a:pPr lvl="1">
              <a:buFont typeface="Wingdings" panose="05000000000000000000" pitchFamily="2" charset="2"/>
              <a:buChar char="ü"/>
            </a:pPr>
            <a:r>
              <a:rPr lang="zh-CN" altLang="en-US" dirty="0"/>
              <a:t>读取“月个股回报率文件（</a:t>
            </a:r>
            <a:r>
              <a:rPr lang="en-US" altLang="zh-CN" dirty="0"/>
              <a:t>1990.01–2025.06</a:t>
            </a:r>
            <a:r>
              <a:rPr lang="zh-CN" altLang="en-US" dirty="0"/>
              <a:t>）”，完成键字段的重复性检查。</a:t>
            </a:r>
          </a:p>
          <a:p>
            <a:r>
              <a:rPr lang="zh-CN" altLang="en-US" b="1" dirty="0"/>
              <a:t>主要步骤</a:t>
            </a:r>
            <a:endParaRPr lang="zh-CN" altLang="en-US" dirty="0"/>
          </a:p>
          <a:p>
            <a:pPr lvl="1">
              <a:buFont typeface="Wingdings" panose="05000000000000000000" pitchFamily="2" charset="2"/>
              <a:buChar char="ü"/>
            </a:pPr>
            <a:r>
              <a:rPr lang="zh-CN" altLang="en-US" dirty="0"/>
              <a:t>读取 </a:t>
            </a:r>
            <a:r>
              <a:rPr lang="en-US" altLang="zh-CN" dirty="0" err="1"/>
              <a:t>TRD_Mnth.dta</a:t>
            </a:r>
            <a:endParaRPr lang="en-US" altLang="zh-CN" dirty="0"/>
          </a:p>
          <a:p>
            <a:pPr lvl="1">
              <a:buFont typeface="Wingdings" panose="05000000000000000000" pitchFamily="2" charset="2"/>
              <a:buChar char="ü"/>
            </a:pPr>
            <a:r>
              <a:rPr lang="zh-CN" altLang="en-US" dirty="0"/>
              <a:t>按公司代码</a:t>
            </a:r>
            <a:r>
              <a:rPr lang="en-US" altLang="zh-CN" dirty="0"/>
              <a:t>×</a:t>
            </a:r>
            <a:r>
              <a:rPr lang="zh-CN" altLang="en-US" dirty="0"/>
              <a:t>月份检查是否有重复</a:t>
            </a:r>
          </a:p>
          <a:p>
            <a:pPr lvl="1">
              <a:buFont typeface="Wingdings" panose="05000000000000000000" pitchFamily="2" charset="2"/>
              <a:buChar char="ü"/>
            </a:pPr>
            <a:r>
              <a:rPr lang="zh-CN" altLang="en-US" dirty="0"/>
              <a:t>明确数据范围（</a:t>
            </a:r>
            <a:r>
              <a:rPr lang="en-US" altLang="zh-CN" dirty="0"/>
              <a:t>1990.01–2025.06</a:t>
            </a:r>
            <a:r>
              <a:rPr lang="zh-CN" altLang="en-US" dirty="0"/>
              <a:t>）</a:t>
            </a:r>
          </a:p>
          <a:p>
            <a:r>
              <a:rPr lang="zh-CN" altLang="en-US" b="1" dirty="0"/>
              <a:t>程序示例（</a:t>
            </a:r>
            <a:r>
              <a:rPr lang="en-US" altLang="zh-CN" b="1" dirty="0"/>
              <a:t>Stata</a:t>
            </a:r>
            <a:r>
              <a:rPr lang="zh-CN" altLang="en-US" b="1" dirty="0"/>
              <a:t>）</a:t>
            </a:r>
            <a:endParaRPr lang="zh-CN" altLang="en-US" dirty="0"/>
          </a:p>
          <a:p>
            <a:endParaRPr lang="zh-CN" altLang="en-US" dirty="0"/>
          </a:p>
        </p:txBody>
      </p:sp>
      <p:sp>
        <p:nvSpPr>
          <p:cNvPr id="5" name="文本框 4">
            <a:extLst>
              <a:ext uri="{FF2B5EF4-FFF2-40B4-BE49-F238E27FC236}">
                <a16:creationId xmlns:a16="http://schemas.microsoft.com/office/drawing/2014/main" id="{EE734B27-588A-404B-9D05-C841171FF99A}"/>
              </a:ext>
            </a:extLst>
          </p:cNvPr>
          <p:cNvSpPr txBox="1"/>
          <p:nvPr/>
        </p:nvSpPr>
        <p:spPr>
          <a:xfrm>
            <a:off x="4015408" y="4686144"/>
            <a:ext cx="7460311" cy="1754326"/>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a:defRPr sz="1600">
                <a:solidFill>
                  <a:schemeClr val="dk1"/>
                </a:solidFill>
                <a:latin typeface="Times New Roman" panose="02020603050405020304" pitchFamily="18"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lvl="1"/>
            <a:r>
              <a:rPr lang="zh-CN" altLang="en-US" dirty="0"/>
              <a:t>* 读取数据</a:t>
            </a:r>
          </a:p>
          <a:p>
            <a:pPr lvl="1"/>
            <a:r>
              <a:rPr lang="zh-CN" altLang="en-US" dirty="0"/>
              <a:t>use "$lib/【Unit A】【数据下载】/月个股回报率文件1990-12 至 2025-06/TRD_Mnth.dta", clear</a:t>
            </a:r>
          </a:p>
          <a:p>
            <a:pPr lvl="1"/>
            <a:endParaRPr lang="zh-CN" altLang="en-US" dirty="0"/>
          </a:p>
          <a:p>
            <a:pPr lvl="1"/>
            <a:r>
              <a:rPr lang="zh-CN" altLang="en-US" dirty="0"/>
              <a:t>* 重复性报告（键：股票代码×月份字符串）</a:t>
            </a:r>
          </a:p>
          <a:p>
            <a:pPr lvl="1"/>
            <a:r>
              <a:rPr lang="zh-CN" altLang="en-US" dirty="0"/>
              <a:t>duplicates report Stkcd Trdmnt   // 无重复（如有将进一步处理）</a:t>
            </a:r>
          </a:p>
        </p:txBody>
      </p:sp>
    </p:spTree>
    <p:extLst>
      <p:ext uri="{BB962C8B-B14F-4D97-AF65-F5344CB8AC3E}">
        <p14:creationId xmlns:p14="http://schemas.microsoft.com/office/powerpoint/2010/main" val="1269595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5ADF93D-97B9-49DE-855F-5DD89C7235A1}"/>
              </a:ext>
            </a:extLst>
          </p:cNvPr>
          <p:cNvSpPr>
            <a:spLocks noGrp="1"/>
          </p:cNvSpPr>
          <p:nvPr>
            <p:ph type="title"/>
          </p:nvPr>
        </p:nvSpPr>
        <p:spPr/>
        <p:txBody>
          <a:bodyPr/>
          <a:lstStyle/>
          <a:p>
            <a:r>
              <a:rPr lang="zh-CN" altLang="en-US" dirty="0"/>
              <a:t>交易月份标准化与年度</a:t>
            </a:r>
            <a:r>
              <a:rPr lang="en-US" altLang="zh-CN" dirty="0"/>
              <a:t>/</a:t>
            </a:r>
            <a:r>
              <a:rPr lang="zh-CN" altLang="en-US" dirty="0"/>
              <a:t>月份提取</a:t>
            </a:r>
          </a:p>
        </p:txBody>
      </p:sp>
      <p:sp>
        <p:nvSpPr>
          <p:cNvPr id="3" name="内容占位符 2">
            <a:extLst>
              <a:ext uri="{FF2B5EF4-FFF2-40B4-BE49-F238E27FC236}">
                <a16:creationId xmlns:a16="http://schemas.microsoft.com/office/drawing/2014/main" id="{F0B2C7F5-4839-4474-8136-3B8882F3F69D}"/>
              </a:ext>
            </a:extLst>
          </p:cNvPr>
          <p:cNvSpPr>
            <a:spLocks noGrp="1"/>
          </p:cNvSpPr>
          <p:nvPr>
            <p:ph idx="1"/>
          </p:nvPr>
        </p:nvSpPr>
        <p:spPr/>
        <p:txBody>
          <a:bodyPr/>
          <a:lstStyle/>
          <a:p>
            <a:pPr marR="0" lvl="0" fontAlgn="base">
              <a:spcAft>
                <a:spcPct val="0"/>
              </a:spcAft>
              <a:buClrTx/>
              <a:buSzTx/>
              <a:tabLst/>
            </a:pPr>
            <a:r>
              <a:rPr lang="zh-CN" altLang="zh-CN" b="1" dirty="0"/>
              <a:t>目标</a:t>
            </a:r>
          </a:p>
          <a:p>
            <a:pPr marR="0" lvl="1" fontAlgn="base">
              <a:spcAft>
                <a:spcPct val="0"/>
              </a:spcAft>
              <a:buClrTx/>
              <a:buSzTx/>
              <a:buFont typeface="Wingdings" panose="05000000000000000000" pitchFamily="2" charset="2"/>
              <a:buChar char="ü"/>
              <a:tabLst/>
            </a:pPr>
            <a:r>
              <a:rPr lang="zh-CN" altLang="zh-CN" dirty="0"/>
              <a:t>将字符型月份转为 Stata 月度日期（%tm），并提取年、月用于后续分组汇总。</a:t>
            </a:r>
          </a:p>
          <a:p>
            <a:pPr marR="0" lvl="0" fontAlgn="base">
              <a:spcAft>
                <a:spcPct val="0"/>
              </a:spcAft>
              <a:buClrTx/>
              <a:buSzTx/>
              <a:tabLst/>
            </a:pPr>
            <a:r>
              <a:rPr lang="zh-CN" altLang="zh-CN" b="1" dirty="0"/>
              <a:t>主要步骤</a:t>
            </a:r>
          </a:p>
          <a:p>
            <a:pPr marR="0" lvl="1" fontAlgn="base">
              <a:spcAft>
                <a:spcPct val="0"/>
              </a:spcAft>
              <a:buClrTx/>
              <a:buSzTx/>
              <a:buFont typeface="Wingdings" panose="05000000000000000000" pitchFamily="2" charset="2"/>
              <a:buChar char="ü"/>
              <a:tabLst/>
            </a:pPr>
            <a:r>
              <a:rPr lang="zh-CN" altLang="zh-CN" dirty="0"/>
              <a:t>去除月份字符串空格</a:t>
            </a:r>
          </a:p>
          <a:p>
            <a:pPr marR="0" lvl="1" fontAlgn="base">
              <a:spcAft>
                <a:spcPct val="0"/>
              </a:spcAft>
              <a:buClrTx/>
              <a:buSzTx/>
              <a:buFont typeface="Wingdings" panose="05000000000000000000" pitchFamily="2" charset="2"/>
              <a:buChar char="ü"/>
              <a:tabLst/>
            </a:pPr>
            <a:r>
              <a:rPr lang="zh-CN" altLang="zh-CN" dirty="0"/>
              <a:t>使用 monthly() 转为月度日期</a:t>
            </a:r>
          </a:p>
          <a:p>
            <a:pPr marR="0" lvl="1" fontAlgn="base">
              <a:spcAft>
                <a:spcPct val="0"/>
              </a:spcAft>
              <a:buClrTx/>
              <a:buSzTx/>
              <a:buFont typeface="Wingdings" panose="05000000000000000000" pitchFamily="2" charset="2"/>
              <a:buChar char="ü"/>
              <a:tabLst/>
            </a:pPr>
            <a:r>
              <a:rPr lang="zh-CN" altLang="zh-CN" dirty="0"/>
              <a:t>使用 dofm() 提取年/月份</a:t>
            </a:r>
          </a:p>
          <a:p>
            <a:pPr marR="0" lvl="0" fontAlgn="base">
              <a:spcAft>
                <a:spcPct val="0"/>
              </a:spcAft>
              <a:buClrTx/>
              <a:buSzTx/>
              <a:tabLst/>
            </a:pPr>
            <a:r>
              <a:rPr lang="zh-CN" altLang="zh-CN" b="1" dirty="0"/>
              <a:t>程序示例（Stata）</a:t>
            </a:r>
          </a:p>
        </p:txBody>
      </p:sp>
      <p:sp>
        <p:nvSpPr>
          <p:cNvPr id="5" name="文本框 4">
            <a:extLst>
              <a:ext uri="{FF2B5EF4-FFF2-40B4-BE49-F238E27FC236}">
                <a16:creationId xmlns:a16="http://schemas.microsoft.com/office/drawing/2014/main" id="{EE734B27-588A-404B-9D05-C841171FF99A}"/>
              </a:ext>
            </a:extLst>
          </p:cNvPr>
          <p:cNvSpPr txBox="1"/>
          <p:nvPr/>
        </p:nvSpPr>
        <p:spPr>
          <a:xfrm>
            <a:off x="5825654" y="3624953"/>
            <a:ext cx="5648077" cy="2585323"/>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a:defRPr sz="1600">
                <a:solidFill>
                  <a:schemeClr val="dk1"/>
                </a:solidFill>
                <a:latin typeface="Times New Roman" panose="02020603050405020304" pitchFamily="18"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lvl="1"/>
            <a:r>
              <a:rPr lang="zh-CN" altLang="en-US" dirty="0"/>
              <a:t>* 交易月份清理与日期化</a:t>
            </a:r>
          </a:p>
          <a:p>
            <a:pPr lvl="1"/>
            <a:r>
              <a:rPr lang="en-US" altLang="zh-CN" dirty="0"/>
              <a:t>gen </a:t>
            </a:r>
            <a:r>
              <a:rPr lang="en-US" altLang="zh-CN" dirty="0" err="1"/>
              <a:t>clean_Trdmnt</a:t>
            </a:r>
            <a:r>
              <a:rPr lang="en-US" altLang="zh-CN" dirty="0"/>
              <a:t> = trim(</a:t>
            </a:r>
            <a:r>
              <a:rPr lang="en-US" altLang="zh-CN" dirty="0" err="1"/>
              <a:t>Trdmnt</a:t>
            </a:r>
            <a:r>
              <a:rPr lang="en-US" altLang="zh-CN" dirty="0"/>
              <a:t>)</a:t>
            </a:r>
          </a:p>
          <a:p>
            <a:pPr lvl="1"/>
            <a:r>
              <a:rPr lang="en-US" altLang="zh-CN" dirty="0"/>
              <a:t>gen </a:t>
            </a:r>
            <a:r>
              <a:rPr lang="en-US" altLang="zh-CN" dirty="0" err="1"/>
              <a:t>TrdMonth</a:t>
            </a:r>
            <a:r>
              <a:rPr lang="en-US" altLang="zh-CN" dirty="0"/>
              <a:t> = monthly(</a:t>
            </a:r>
            <a:r>
              <a:rPr lang="en-US" altLang="zh-CN" dirty="0" err="1"/>
              <a:t>clean_Trdmnt</a:t>
            </a:r>
            <a:r>
              <a:rPr lang="en-US" altLang="zh-CN" dirty="0"/>
              <a:t>, "YM")</a:t>
            </a:r>
          </a:p>
          <a:p>
            <a:pPr lvl="1"/>
            <a:r>
              <a:rPr lang="en-US" altLang="zh-CN" dirty="0"/>
              <a:t>format </a:t>
            </a:r>
            <a:r>
              <a:rPr lang="en-US" altLang="zh-CN" dirty="0" err="1"/>
              <a:t>TrdMonth</a:t>
            </a:r>
            <a:r>
              <a:rPr lang="en-US" altLang="zh-CN" dirty="0"/>
              <a:t> %tm</a:t>
            </a:r>
          </a:p>
          <a:p>
            <a:pPr lvl="1"/>
            <a:r>
              <a:rPr lang="en-US" altLang="zh-CN" dirty="0"/>
              <a:t>label var </a:t>
            </a:r>
            <a:r>
              <a:rPr lang="en-US" altLang="zh-CN" dirty="0" err="1"/>
              <a:t>TrdMonth</a:t>
            </a:r>
            <a:r>
              <a:rPr lang="en-US" altLang="zh-CN" dirty="0"/>
              <a:t> "</a:t>
            </a:r>
            <a:r>
              <a:rPr lang="zh-CN" altLang="en-US" dirty="0"/>
              <a:t>交易月份</a:t>
            </a:r>
            <a:r>
              <a:rPr lang="en-US" altLang="zh-CN" dirty="0"/>
              <a:t>(</a:t>
            </a:r>
            <a:r>
              <a:rPr lang="zh-CN" altLang="en-US" dirty="0"/>
              <a:t>日期格式</a:t>
            </a:r>
            <a:r>
              <a:rPr lang="en-US" altLang="zh-CN" dirty="0"/>
              <a:t>)"</a:t>
            </a:r>
          </a:p>
          <a:p>
            <a:pPr lvl="1"/>
            <a:endParaRPr lang="en-US" altLang="zh-CN" dirty="0"/>
          </a:p>
          <a:p>
            <a:pPr lvl="1"/>
            <a:r>
              <a:rPr lang="en-US" altLang="zh-CN" dirty="0"/>
              <a:t>* </a:t>
            </a:r>
            <a:r>
              <a:rPr lang="zh-CN" altLang="en-US" dirty="0"/>
              <a:t>提取年、月</a:t>
            </a:r>
          </a:p>
          <a:p>
            <a:pPr lvl="1"/>
            <a:r>
              <a:rPr lang="en-US" altLang="zh-CN" dirty="0"/>
              <a:t>gen Year  = year(</a:t>
            </a:r>
            <a:r>
              <a:rPr lang="en-US" altLang="zh-CN" dirty="0" err="1"/>
              <a:t>dofm</a:t>
            </a:r>
            <a:r>
              <a:rPr lang="en-US" altLang="zh-CN" dirty="0"/>
              <a:t>(</a:t>
            </a:r>
            <a:r>
              <a:rPr lang="en-US" altLang="zh-CN" dirty="0" err="1"/>
              <a:t>TrdMonth</a:t>
            </a:r>
            <a:r>
              <a:rPr lang="en-US" altLang="zh-CN" dirty="0"/>
              <a:t>))</a:t>
            </a:r>
          </a:p>
          <a:p>
            <a:pPr lvl="1"/>
            <a:r>
              <a:rPr lang="en-US" altLang="zh-CN" dirty="0"/>
              <a:t>gen Month = month(</a:t>
            </a:r>
            <a:r>
              <a:rPr lang="en-US" altLang="zh-CN" dirty="0" err="1"/>
              <a:t>dofm</a:t>
            </a:r>
            <a:r>
              <a:rPr lang="en-US" altLang="zh-CN" dirty="0"/>
              <a:t>(</a:t>
            </a:r>
            <a:r>
              <a:rPr lang="en-US" altLang="zh-CN" dirty="0" err="1"/>
              <a:t>TrdMonth</a:t>
            </a:r>
            <a:r>
              <a:rPr lang="en-US" altLang="zh-CN" dirty="0"/>
              <a:t>))</a:t>
            </a:r>
          </a:p>
        </p:txBody>
      </p:sp>
    </p:spTree>
    <p:extLst>
      <p:ext uri="{BB962C8B-B14F-4D97-AF65-F5344CB8AC3E}">
        <p14:creationId xmlns:p14="http://schemas.microsoft.com/office/powerpoint/2010/main" val="3836879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1951A0-6662-4682-8D2D-50EA09DA6680}"/>
              </a:ext>
            </a:extLst>
          </p:cNvPr>
          <p:cNvSpPr>
            <a:spLocks noGrp="1"/>
          </p:cNvSpPr>
          <p:nvPr>
            <p:ph type="title"/>
          </p:nvPr>
        </p:nvSpPr>
        <p:spPr/>
        <p:txBody>
          <a:bodyPr/>
          <a:lstStyle/>
          <a:p>
            <a:r>
              <a:rPr lang="zh-CN" altLang="en-US" dirty="0"/>
              <a:t>市值口径构造与变量标签</a:t>
            </a:r>
          </a:p>
        </p:txBody>
      </p:sp>
      <p:sp>
        <p:nvSpPr>
          <p:cNvPr id="4" name="Rectangle 1">
            <a:extLst>
              <a:ext uri="{FF2B5EF4-FFF2-40B4-BE49-F238E27FC236}">
                <a16:creationId xmlns:a16="http://schemas.microsoft.com/office/drawing/2014/main" id="{71300A09-036F-4BED-8063-3464CEB9D2F0}"/>
              </a:ext>
            </a:extLst>
          </p:cNvPr>
          <p:cNvSpPr>
            <a:spLocks noGrp="1" noChangeArrowheads="1"/>
          </p:cNvSpPr>
          <p:nvPr>
            <p:ph idx="1"/>
          </p:nvPr>
        </p:nvSpPr>
        <p:spPr bwMode="auto">
          <a:xfrm>
            <a:off x="566057" y="1324256"/>
            <a:ext cx="9506128" cy="33725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Aft>
                <a:spcPct val="0"/>
              </a:spcAft>
            </a:pPr>
            <a:r>
              <a:rPr lang="zh-CN" altLang="zh-CN" b="1" dirty="0"/>
              <a:t>目标</a:t>
            </a:r>
          </a:p>
          <a:p>
            <a:pPr lvl="1" fontAlgn="base">
              <a:spcAft>
                <a:spcPct val="0"/>
              </a:spcAft>
              <a:buFont typeface="Wingdings" panose="05000000000000000000" pitchFamily="2" charset="2"/>
              <a:buChar char="ü"/>
            </a:pPr>
            <a:r>
              <a:rPr lang="zh-CN" altLang="zh-CN" dirty="0"/>
              <a:t>生成总市值与流通市值，统一单位为“元”，并添加说明标签。</a:t>
            </a:r>
          </a:p>
          <a:p>
            <a:pPr fontAlgn="base">
              <a:spcAft>
                <a:spcPct val="0"/>
              </a:spcAft>
            </a:pPr>
            <a:r>
              <a:rPr lang="zh-CN" altLang="zh-CN" b="1" dirty="0"/>
              <a:t>主要步骤</a:t>
            </a:r>
          </a:p>
          <a:p>
            <a:pPr lvl="1" fontAlgn="base">
              <a:spcAft>
                <a:spcPct val="0"/>
              </a:spcAft>
              <a:buFont typeface="Wingdings" panose="05000000000000000000" pitchFamily="2" charset="2"/>
              <a:buChar char="ü"/>
            </a:pPr>
            <a:r>
              <a:rPr lang="zh-CN" altLang="zh-CN" dirty="0"/>
              <a:t>转换单位（通常原值单位为千元）</a:t>
            </a:r>
          </a:p>
          <a:p>
            <a:pPr lvl="1" fontAlgn="base">
              <a:spcAft>
                <a:spcPct val="0"/>
              </a:spcAft>
              <a:buFont typeface="Wingdings" panose="05000000000000000000" pitchFamily="2" charset="2"/>
              <a:buChar char="ü"/>
            </a:pPr>
            <a:r>
              <a:rPr lang="zh-CN" altLang="zh-CN" dirty="0"/>
              <a:t>生成总市值 Mcap 与流通市值 Mcap_cur</a:t>
            </a:r>
          </a:p>
          <a:p>
            <a:pPr lvl="1" fontAlgn="base">
              <a:spcAft>
                <a:spcPct val="0"/>
              </a:spcAft>
              <a:buFont typeface="Wingdings" panose="05000000000000000000" pitchFamily="2" charset="2"/>
              <a:buChar char="ü"/>
            </a:pPr>
            <a:r>
              <a:rPr lang="zh-CN" altLang="zh-CN" dirty="0"/>
              <a:t>标注中文变量标签</a:t>
            </a:r>
          </a:p>
          <a:p>
            <a:pPr fontAlgn="base">
              <a:spcAft>
                <a:spcPct val="0"/>
              </a:spcAft>
            </a:pPr>
            <a:r>
              <a:rPr lang="zh-CN" altLang="zh-CN" b="1" dirty="0"/>
              <a:t>程序示例（Stata）</a:t>
            </a:r>
          </a:p>
        </p:txBody>
      </p:sp>
      <p:sp>
        <p:nvSpPr>
          <p:cNvPr id="5" name="文本框 4">
            <a:extLst>
              <a:ext uri="{FF2B5EF4-FFF2-40B4-BE49-F238E27FC236}">
                <a16:creationId xmlns:a16="http://schemas.microsoft.com/office/drawing/2014/main" id="{16D15716-ECC6-47C1-83C5-EB1F456EA1B1}"/>
              </a:ext>
            </a:extLst>
          </p:cNvPr>
          <p:cNvSpPr txBox="1"/>
          <p:nvPr/>
        </p:nvSpPr>
        <p:spPr>
          <a:xfrm>
            <a:off x="5793849" y="4253107"/>
            <a:ext cx="5958178" cy="1754326"/>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a:defRPr sz="1600">
                <a:solidFill>
                  <a:schemeClr val="dk1"/>
                </a:solidFill>
                <a:latin typeface="Times New Roman" panose="02020603050405020304" pitchFamily="18"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lvl="1"/>
            <a:r>
              <a:rPr lang="zh-CN" altLang="en-US" dirty="0"/>
              <a:t>* 市值单位统一为“元”</a:t>
            </a:r>
          </a:p>
          <a:p>
            <a:pPr lvl="1"/>
            <a:r>
              <a:rPr lang="en-US" altLang="zh-CN" dirty="0"/>
              <a:t>gen </a:t>
            </a:r>
            <a:r>
              <a:rPr lang="en-US" altLang="zh-CN" dirty="0" err="1"/>
              <a:t>Mcap</a:t>
            </a:r>
            <a:r>
              <a:rPr lang="en-US" altLang="zh-CN" dirty="0"/>
              <a:t>     = </a:t>
            </a:r>
            <a:r>
              <a:rPr lang="en-US" altLang="zh-CN" dirty="0" err="1"/>
              <a:t>Msmvttl</a:t>
            </a:r>
            <a:r>
              <a:rPr lang="en-US" altLang="zh-CN" dirty="0"/>
              <a:t>*1000</a:t>
            </a:r>
          </a:p>
          <a:p>
            <a:pPr lvl="1"/>
            <a:r>
              <a:rPr lang="en-US" altLang="zh-CN" dirty="0"/>
              <a:t>gen </a:t>
            </a:r>
            <a:r>
              <a:rPr lang="en-US" altLang="zh-CN" dirty="0" err="1"/>
              <a:t>Mcap_cur</a:t>
            </a:r>
            <a:r>
              <a:rPr lang="en-US" altLang="zh-CN" dirty="0"/>
              <a:t> = </a:t>
            </a:r>
            <a:r>
              <a:rPr lang="en-US" altLang="zh-CN" dirty="0" err="1"/>
              <a:t>Msmvosd</a:t>
            </a:r>
            <a:r>
              <a:rPr lang="en-US" altLang="zh-CN" dirty="0"/>
              <a:t>*1000</a:t>
            </a:r>
          </a:p>
          <a:p>
            <a:pPr lvl="1"/>
            <a:endParaRPr lang="en-US" altLang="zh-CN" dirty="0"/>
          </a:p>
          <a:p>
            <a:pPr lvl="1"/>
            <a:r>
              <a:rPr lang="en-US" altLang="zh-CN" dirty="0"/>
              <a:t>label var </a:t>
            </a:r>
            <a:r>
              <a:rPr lang="en-US" altLang="zh-CN" dirty="0" err="1"/>
              <a:t>Mcap</a:t>
            </a:r>
            <a:r>
              <a:rPr lang="en-US" altLang="zh-CN" dirty="0"/>
              <a:t>     "</a:t>
            </a:r>
            <a:r>
              <a:rPr lang="zh-CN" altLang="en-US" dirty="0"/>
              <a:t>股票市值，单位已调整为元</a:t>
            </a:r>
            <a:r>
              <a:rPr lang="en-US" altLang="zh-CN" dirty="0"/>
              <a:t>"</a:t>
            </a:r>
          </a:p>
          <a:p>
            <a:pPr lvl="1"/>
            <a:r>
              <a:rPr lang="en-US" altLang="zh-CN" dirty="0"/>
              <a:t>label var </a:t>
            </a:r>
            <a:r>
              <a:rPr lang="en-US" altLang="zh-CN" dirty="0" err="1"/>
              <a:t>Mcap_cur</a:t>
            </a:r>
            <a:r>
              <a:rPr lang="en-US" altLang="zh-CN" dirty="0"/>
              <a:t> "</a:t>
            </a:r>
            <a:r>
              <a:rPr lang="zh-CN" altLang="en-US" dirty="0"/>
              <a:t>股票流通市值，单位已调整为元</a:t>
            </a:r>
            <a:r>
              <a:rPr lang="en-US" altLang="zh-CN" dirty="0"/>
              <a:t>"</a:t>
            </a:r>
          </a:p>
        </p:txBody>
      </p:sp>
    </p:spTree>
    <p:extLst>
      <p:ext uri="{BB962C8B-B14F-4D97-AF65-F5344CB8AC3E}">
        <p14:creationId xmlns:p14="http://schemas.microsoft.com/office/powerpoint/2010/main" val="1494144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CA76468-BFD8-4912-9901-5EE1C23DCF86}"/>
              </a:ext>
            </a:extLst>
          </p:cNvPr>
          <p:cNvSpPr>
            <a:spLocks noGrp="1"/>
          </p:cNvSpPr>
          <p:nvPr>
            <p:ph type="title"/>
          </p:nvPr>
        </p:nvSpPr>
        <p:spPr/>
        <p:txBody>
          <a:bodyPr/>
          <a:lstStyle/>
          <a:p>
            <a:r>
              <a:rPr lang="zh-CN" altLang="en-US" dirty="0"/>
              <a:t>价格</a:t>
            </a:r>
            <a:r>
              <a:rPr lang="en-US" altLang="zh-CN" dirty="0"/>
              <a:t>/</a:t>
            </a:r>
            <a:r>
              <a:rPr lang="zh-CN" altLang="en-US" dirty="0"/>
              <a:t>收益率重命名与冗余字段清理</a:t>
            </a:r>
          </a:p>
        </p:txBody>
      </p:sp>
      <p:sp>
        <p:nvSpPr>
          <p:cNvPr id="3" name="内容占位符 2">
            <a:extLst>
              <a:ext uri="{FF2B5EF4-FFF2-40B4-BE49-F238E27FC236}">
                <a16:creationId xmlns:a16="http://schemas.microsoft.com/office/drawing/2014/main" id="{FBAE8DB2-AEDA-4A5A-8CCB-E2E44B0F7964}"/>
              </a:ext>
            </a:extLst>
          </p:cNvPr>
          <p:cNvSpPr>
            <a:spLocks noGrp="1"/>
          </p:cNvSpPr>
          <p:nvPr>
            <p:ph idx="1"/>
          </p:nvPr>
        </p:nvSpPr>
        <p:spPr/>
        <p:txBody>
          <a:bodyPr/>
          <a:lstStyle/>
          <a:p>
            <a:pPr fontAlgn="base">
              <a:spcAft>
                <a:spcPct val="0"/>
              </a:spcAft>
            </a:pPr>
            <a:r>
              <a:rPr lang="zh-CN" altLang="zh-CN" b="1" dirty="0"/>
              <a:t>目标</a:t>
            </a:r>
          </a:p>
          <a:p>
            <a:pPr marR="0" lvl="1" fontAlgn="base">
              <a:spcAft>
                <a:spcPct val="0"/>
              </a:spcAft>
              <a:buClrTx/>
              <a:buSzTx/>
              <a:buFont typeface="Wingdings" panose="05000000000000000000" pitchFamily="2" charset="2"/>
              <a:buChar char="ü"/>
              <a:tabLst/>
            </a:pPr>
            <a:r>
              <a:rPr lang="zh-CN" altLang="zh-CN" dirty="0"/>
              <a:t>统一核心行情变量命名（价格/月收益率），删除不再使用的原始字段。</a:t>
            </a:r>
          </a:p>
          <a:p>
            <a:pPr fontAlgn="base">
              <a:spcAft>
                <a:spcPct val="0"/>
              </a:spcAft>
            </a:pPr>
            <a:r>
              <a:rPr lang="zh-CN" altLang="zh-CN" b="1" dirty="0"/>
              <a:t>主要步骤</a:t>
            </a:r>
          </a:p>
          <a:p>
            <a:pPr marR="0" lvl="1" fontAlgn="base">
              <a:spcAft>
                <a:spcPct val="0"/>
              </a:spcAft>
              <a:buClrTx/>
              <a:buSzTx/>
              <a:buFont typeface="Wingdings" panose="05000000000000000000" pitchFamily="2" charset="2"/>
              <a:buChar char="ü"/>
              <a:tabLst/>
            </a:pPr>
            <a:r>
              <a:rPr lang="zh-CN" altLang="zh-CN" dirty="0"/>
              <a:t>重命名 Mclsprc → Price，Mretwd → Ret_monthly</a:t>
            </a:r>
          </a:p>
          <a:p>
            <a:pPr marR="0" lvl="1" fontAlgn="base">
              <a:spcAft>
                <a:spcPct val="0"/>
              </a:spcAft>
              <a:buClrTx/>
              <a:buSzTx/>
              <a:buFont typeface="Wingdings" panose="05000000000000000000" pitchFamily="2" charset="2"/>
              <a:buChar char="ü"/>
              <a:tabLst/>
            </a:pPr>
            <a:r>
              <a:rPr lang="zh-CN" altLang="zh-CN" dirty="0"/>
              <a:t>删除不再需要的 Trdmnt、Msmvttl 等原始列</a:t>
            </a:r>
          </a:p>
          <a:p>
            <a:pPr fontAlgn="base">
              <a:spcAft>
                <a:spcPct val="0"/>
              </a:spcAft>
            </a:pPr>
            <a:r>
              <a:rPr lang="zh-CN" altLang="zh-CN" b="1" dirty="0"/>
              <a:t>程序示例（Stata）</a:t>
            </a:r>
          </a:p>
          <a:p>
            <a:endParaRPr lang="zh-CN" altLang="en-US" dirty="0"/>
          </a:p>
        </p:txBody>
      </p:sp>
      <p:sp>
        <p:nvSpPr>
          <p:cNvPr id="5" name="文本框 4">
            <a:extLst>
              <a:ext uri="{FF2B5EF4-FFF2-40B4-BE49-F238E27FC236}">
                <a16:creationId xmlns:a16="http://schemas.microsoft.com/office/drawing/2014/main" id="{38C9F72F-3B6E-4551-B67B-3C48B9533DDA}"/>
              </a:ext>
            </a:extLst>
          </p:cNvPr>
          <p:cNvSpPr txBox="1"/>
          <p:nvPr/>
        </p:nvSpPr>
        <p:spPr>
          <a:xfrm>
            <a:off x="5793849" y="4253107"/>
            <a:ext cx="5178951" cy="1754326"/>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a:spAutoFit/>
          </a:bodyPr>
          <a:lstStyle>
            <a:defPPr>
              <a:defRPr lang="zh-CN"/>
            </a:defPPr>
            <a:lvl1pPr>
              <a:defRPr sz="1600">
                <a:solidFill>
                  <a:schemeClr val="dk1"/>
                </a:solidFill>
                <a:latin typeface="Times New Roman" panose="02020603050405020304" pitchFamily="18" charset="0"/>
                <a:cs typeface="Times New Roman" panose="02020603050405020304" pitchFamily="18" charset="0"/>
              </a:defRPr>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pPr lvl="1"/>
            <a:r>
              <a:rPr lang="zh-CN" altLang="en-US" dirty="0"/>
              <a:t>* 重命名核心变量</a:t>
            </a:r>
          </a:p>
          <a:p>
            <a:pPr lvl="1"/>
            <a:r>
              <a:rPr lang="en-US" altLang="zh-CN" dirty="0"/>
              <a:t>rename </a:t>
            </a:r>
            <a:r>
              <a:rPr lang="en-US" altLang="zh-CN" dirty="0" err="1"/>
              <a:t>Mclsprc</a:t>
            </a:r>
            <a:r>
              <a:rPr lang="en-US" altLang="zh-CN" dirty="0"/>
              <a:t> Price</a:t>
            </a:r>
          </a:p>
          <a:p>
            <a:pPr lvl="1"/>
            <a:r>
              <a:rPr lang="en-US" altLang="zh-CN" dirty="0"/>
              <a:t>rename </a:t>
            </a:r>
            <a:r>
              <a:rPr lang="en-US" altLang="zh-CN" dirty="0" err="1"/>
              <a:t>Mretwd</a:t>
            </a:r>
            <a:r>
              <a:rPr lang="en-US" altLang="zh-CN" dirty="0"/>
              <a:t>  </a:t>
            </a:r>
            <a:r>
              <a:rPr lang="en-US" altLang="zh-CN" dirty="0" err="1"/>
              <a:t>Ret_monthly</a:t>
            </a:r>
            <a:endParaRPr lang="en-US" altLang="zh-CN" dirty="0"/>
          </a:p>
          <a:p>
            <a:pPr lvl="1"/>
            <a:endParaRPr lang="en-US" altLang="zh-CN" dirty="0"/>
          </a:p>
          <a:p>
            <a:pPr lvl="1"/>
            <a:r>
              <a:rPr lang="en-US" altLang="zh-CN" dirty="0"/>
              <a:t>* </a:t>
            </a:r>
            <a:r>
              <a:rPr lang="zh-CN" altLang="en-US" dirty="0"/>
              <a:t>清理冗余字段</a:t>
            </a:r>
          </a:p>
          <a:p>
            <a:pPr lvl="1"/>
            <a:r>
              <a:rPr lang="en-US" altLang="zh-CN" dirty="0"/>
              <a:t>drop </a:t>
            </a:r>
            <a:r>
              <a:rPr lang="en-US" altLang="zh-CN" dirty="0" err="1"/>
              <a:t>Trdmnt</a:t>
            </a:r>
            <a:r>
              <a:rPr lang="en-US" altLang="zh-CN" dirty="0"/>
              <a:t> </a:t>
            </a:r>
            <a:r>
              <a:rPr lang="en-US" altLang="zh-CN" dirty="0" err="1"/>
              <a:t>Msmvttl</a:t>
            </a:r>
            <a:endParaRPr lang="en-US" altLang="zh-CN" dirty="0"/>
          </a:p>
        </p:txBody>
      </p:sp>
    </p:spTree>
    <p:extLst>
      <p:ext uri="{BB962C8B-B14F-4D97-AF65-F5344CB8AC3E}">
        <p14:creationId xmlns:p14="http://schemas.microsoft.com/office/powerpoint/2010/main" val="414753773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TotalTime>
  <Words>1553</Words>
  <Application>Microsoft Office PowerPoint</Application>
  <PresentationFormat>宽屏</PresentationFormat>
  <Paragraphs>172</Paragraphs>
  <Slides>16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16</vt:i4>
      </vt:variant>
    </vt:vector>
  </HeadingPairs>
  <TitlesOfParts>
    <vt:vector size="27" baseType="lpstr">
      <vt:lpstr>等线</vt:lpstr>
      <vt:lpstr>等线 Light</vt:lpstr>
      <vt:lpstr>华文行楷</vt:lpstr>
      <vt:lpstr>楷体</vt:lpstr>
      <vt:lpstr>隶书</vt:lpstr>
      <vt:lpstr>宋体</vt:lpstr>
      <vt:lpstr>微软雅黑</vt:lpstr>
      <vt:lpstr>Arial</vt:lpstr>
      <vt:lpstr>Times New Roman</vt:lpstr>
      <vt:lpstr>Wingdings</vt:lpstr>
      <vt:lpstr>Office 主题​​</vt:lpstr>
      <vt:lpstr>PowerPoint 演示文稿</vt:lpstr>
      <vt:lpstr>本课目标</vt:lpstr>
      <vt:lpstr>PowerPoint 演示文稿</vt:lpstr>
      <vt:lpstr>PowerPoint 演示文稿</vt:lpstr>
      <vt:lpstr>PowerPoint 演示文稿</vt:lpstr>
      <vt:lpstr>2. 股票数据处理</vt:lpstr>
      <vt:lpstr>交易月份标准化与年度/月份提取</vt:lpstr>
      <vt:lpstr>市值口径构造与变量标签</vt:lpstr>
      <vt:lpstr>价格/收益率重命名与冗余字段清理</vt:lpstr>
      <vt:lpstr>变量留存、排序与导出</vt:lpstr>
      <vt:lpstr>3. 讨论与练习：股票风险度量</vt:lpstr>
      <vt:lpstr>参考程序</vt:lpstr>
      <vt:lpstr>4. 讨论与练习：股票Beta 的估计</vt:lpstr>
      <vt:lpstr>参考程序</vt:lpstr>
      <vt:lpstr>7. 课后练习</vt:lpstr>
      <vt:lpstr>PowerPoint 演示文稿</vt:lpstr>
    </vt:vector>
  </TitlesOfParts>
  <Company>P R 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User</dc:creator>
  <cp:lastModifiedBy>Yuchao Jin</cp:lastModifiedBy>
  <cp:revision>68</cp:revision>
  <dcterms:created xsi:type="dcterms:W3CDTF">2023-09-19T16:24:26Z</dcterms:created>
  <dcterms:modified xsi:type="dcterms:W3CDTF">2025-09-27T09:20:52Z</dcterms:modified>
</cp:coreProperties>
</file>