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handoutMasterIdLst>
    <p:handoutMasterId r:id="rId47"/>
  </p:handoutMasterIdLst>
  <p:sldIdLst>
    <p:sldId id="289" r:id="rId2"/>
    <p:sldId id="296" r:id="rId3"/>
    <p:sldId id="364" r:id="rId4"/>
    <p:sldId id="365" r:id="rId5"/>
    <p:sldId id="366" r:id="rId6"/>
    <p:sldId id="367" r:id="rId7"/>
    <p:sldId id="368" r:id="rId8"/>
    <p:sldId id="369" r:id="rId9"/>
    <p:sldId id="370" r:id="rId10"/>
    <p:sldId id="371" r:id="rId11"/>
    <p:sldId id="372" r:id="rId12"/>
    <p:sldId id="373" r:id="rId13"/>
    <p:sldId id="374" r:id="rId14"/>
    <p:sldId id="375" r:id="rId15"/>
    <p:sldId id="376" r:id="rId16"/>
    <p:sldId id="377" r:id="rId17"/>
    <p:sldId id="317" r:id="rId18"/>
    <p:sldId id="318" r:id="rId19"/>
    <p:sldId id="319" r:id="rId20"/>
    <p:sldId id="321" r:id="rId21"/>
    <p:sldId id="327" r:id="rId22"/>
    <p:sldId id="328" r:id="rId23"/>
    <p:sldId id="330" r:id="rId24"/>
    <p:sldId id="329" r:id="rId25"/>
    <p:sldId id="322" r:id="rId26"/>
    <p:sldId id="323" r:id="rId27"/>
    <p:sldId id="324" r:id="rId28"/>
    <p:sldId id="325" r:id="rId29"/>
    <p:sldId id="326" r:id="rId30"/>
    <p:sldId id="320" r:id="rId31"/>
    <p:sldId id="333" r:id="rId32"/>
    <p:sldId id="386" r:id="rId33"/>
    <p:sldId id="387" r:id="rId34"/>
    <p:sldId id="388" r:id="rId35"/>
    <p:sldId id="389" r:id="rId36"/>
    <p:sldId id="390" r:id="rId37"/>
    <p:sldId id="391" r:id="rId38"/>
    <p:sldId id="392" r:id="rId39"/>
    <p:sldId id="393" r:id="rId40"/>
    <p:sldId id="394" r:id="rId41"/>
    <p:sldId id="395" r:id="rId42"/>
    <p:sldId id="396" r:id="rId43"/>
    <p:sldId id="397" r:id="rId44"/>
    <p:sldId id="294" r:id="rId4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00"/>
    <a:srgbClr val="0000FF"/>
    <a:srgbClr val="A6363A"/>
    <a:srgbClr val="990000"/>
    <a:srgbClr val="FF5050"/>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0" d="100"/>
          <a:sy n="60" d="100"/>
        </p:scale>
        <p:origin x="24" y="273"/>
      </p:cViewPr>
      <p:guideLst/>
    </p:cSldViewPr>
  </p:slideViewPr>
  <p:notesTextViewPr>
    <p:cViewPr>
      <p:scale>
        <a:sx n="1" d="1"/>
        <a:sy n="1" d="1"/>
      </p:scale>
      <p:origin x="0" y="0"/>
    </p:cViewPr>
  </p:notesTextViewPr>
  <p:notesViewPr>
    <p:cSldViewPr snapToGrid="0">
      <p:cViewPr varScale="1">
        <p:scale>
          <a:sx n="98" d="100"/>
          <a:sy n="98" d="100"/>
        </p:scale>
        <p:origin x="3018"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oleObject" Target="&#24037;&#20316;&#31807;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Sheet1!$R$6</c:f>
              <c:strCache>
                <c:ptCount val="1"/>
                <c:pt idx="0">
                  <c:v>国有</c:v>
                </c:pt>
              </c:strCache>
            </c:strRef>
          </c:tx>
          <c:spPr>
            <a:ln w="9525" cap="rnd">
              <a:solidFill>
                <a:schemeClr val="accent1"/>
              </a:solidFill>
              <a:round/>
            </a:ln>
            <a:effectLst>
              <a:outerShdw blurRad="57150" dist="19050" dir="5400000" algn="ctr" rotWithShape="0">
                <a:srgbClr val="000000">
                  <a:alpha val="63000"/>
                </a:srgbClr>
              </a:outerShdw>
            </a:effectLst>
          </c:spPr>
          <c:marker>
            <c:symbol val="circle"/>
            <c:size val="6"/>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9525" cap="rnd">
                <a:solidFill>
                  <a:schemeClr val="accent1"/>
                </a:solidFill>
                <a:round/>
              </a:ln>
              <a:effectLst>
                <a:outerShdw blurRad="57150" dist="19050" dir="5400000" algn="ctr" rotWithShape="0">
                  <a:srgbClr val="000000">
                    <a:alpha val="63000"/>
                  </a:srgbClr>
                </a:outerShdw>
              </a:effectLst>
            </c:spPr>
          </c:marker>
          <c:xVal>
            <c:numRef>
              <c:f>Sheet1!$C$8:$C$27</c:f>
              <c:numCache>
                <c:formatCode>General</c:formatCode>
                <c:ptCount val="20"/>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numCache>
            </c:numRef>
          </c:xVal>
          <c:yVal>
            <c:numRef>
              <c:f>Sheet1!$R$8:$R$27</c:f>
              <c:numCache>
                <c:formatCode>General</c:formatCode>
                <c:ptCount val="20"/>
                <c:pt idx="2">
                  <c:v>1.501104E-2</c:v>
                </c:pt>
                <c:pt idx="3">
                  <c:v>-0.59493675000000001</c:v>
                </c:pt>
                <c:pt idx="4">
                  <c:v>-0.19032294</c:v>
                </c:pt>
                <c:pt idx="5">
                  <c:v>0.17333849000000001</c:v>
                </c:pt>
                <c:pt idx="6">
                  <c:v>-8.1996100000000002E-2</c:v>
                </c:pt>
                <c:pt idx="7">
                  <c:v>-0.41860511</c:v>
                </c:pt>
                <c:pt idx="8">
                  <c:v>3.0559349999999999E-2</c:v>
                </c:pt>
                <c:pt idx="9">
                  <c:v>0.2129683</c:v>
                </c:pt>
                <c:pt idx="10">
                  <c:v>0.27121182999999999</c:v>
                </c:pt>
                <c:pt idx="11">
                  <c:v>-0.20602324</c:v>
                </c:pt>
                <c:pt idx="12">
                  <c:v>0.15082040999999999</c:v>
                </c:pt>
                <c:pt idx="13">
                  <c:v>6.9226540000000003E-2</c:v>
                </c:pt>
                <c:pt idx="14">
                  <c:v>-4.7527989999999999E-2</c:v>
                </c:pt>
                <c:pt idx="15">
                  <c:v>0.23329926000000001</c:v>
                </c:pt>
                <c:pt idx="16">
                  <c:v>0.16714638000000001</c:v>
                </c:pt>
                <c:pt idx="17">
                  <c:v>0.31098738999999997</c:v>
                </c:pt>
                <c:pt idx="18">
                  <c:v>0.25497145999999998</c:v>
                </c:pt>
                <c:pt idx="19">
                  <c:v>0.45669831999999999</c:v>
                </c:pt>
              </c:numCache>
            </c:numRef>
          </c:yVal>
          <c:smooth val="0"/>
          <c:extLst>
            <c:ext xmlns:c16="http://schemas.microsoft.com/office/drawing/2014/chart" uri="{C3380CC4-5D6E-409C-BE32-E72D297353CC}">
              <c16:uniqueId val="{00000000-8620-43D0-B2D1-064A0955355C}"/>
            </c:ext>
          </c:extLst>
        </c:ser>
        <c:ser>
          <c:idx val="1"/>
          <c:order val="1"/>
          <c:tx>
            <c:strRef>
              <c:f>Sheet1!$U$6</c:f>
              <c:strCache>
                <c:ptCount val="1"/>
                <c:pt idx="0">
                  <c:v>非国有</c:v>
                </c:pt>
              </c:strCache>
            </c:strRef>
          </c:tx>
          <c:spPr>
            <a:ln w="9525" cap="rnd">
              <a:solidFill>
                <a:schemeClr val="accent2"/>
              </a:solidFill>
              <a:round/>
            </a:ln>
            <a:effectLst>
              <a:outerShdw blurRad="57150" dist="19050" dir="5400000" algn="ctr" rotWithShape="0">
                <a:srgbClr val="000000">
                  <a:alpha val="63000"/>
                </a:srgbClr>
              </a:outerShdw>
            </a:effectLst>
          </c:spPr>
          <c:marker>
            <c:symbol val="circle"/>
            <c:size val="6"/>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w="9525" cap="rnd">
                <a:solidFill>
                  <a:schemeClr val="accent2"/>
                </a:solidFill>
                <a:round/>
              </a:ln>
              <a:effectLst>
                <a:outerShdw blurRad="57150" dist="19050" dir="5400000" algn="ctr" rotWithShape="0">
                  <a:srgbClr val="000000">
                    <a:alpha val="63000"/>
                  </a:srgbClr>
                </a:outerShdw>
              </a:effectLst>
            </c:spPr>
          </c:marker>
          <c:xVal>
            <c:numRef>
              <c:f>Sheet1!$C$8:$C$27</c:f>
              <c:numCache>
                <c:formatCode>General</c:formatCode>
                <c:ptCount val="20"/>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numCache>
            </c:numRef>
          </c:xVal>
          <c:yVal>
            <c:numRef>
              <c:f>Sheet1!$U$8:$U$27</c:f>
              <c:numCache>
                <c:formatCode>General</c:formatCode>
                <c:ptCount val="20"/>
                <c:pt idx="2">
                  <c:v>-0.18183174999999999</c:v>
                </c:pt>
                <c:pt idx="3">
                  <c:v>-0.24597726</c:v>
                </c:pt>
                <c:pt idx="4">
                  <c:v>-0.31198353000000001</c:v>
                </c:pt>
                <c:pt idx="5">
                  <c:v>0.10391807</c:v>
                </c:pt>
                <c:pt idx="6">
                  <c:v>-7.7824530000000003E-2</c:v>
                </c:pt>
                <c:pt idx="7">
                  <c:v>9.1298600000000001E-3</c:v>
                </c:pt>
                <c:pt idx="8">
                  <c:v>7.5690859999999999E-2</c:v>
                </c:pt>
                <c:pt idx="9">
                  <c:v>0.16243782000000001</c:v>
                </c:pt>
                <c:pt idx="10">
                  <c:v>0.28288245000000001</c:v>
                </c:pt>
                <c:pt idx="11">
                  <c:v>0.11880435</c:v>
                </c:pt>
                <c:pt idx="12">
                  <c:v>3.5344970000000003E-2</c:v>
                </c:pt>
                <c:pt idx="13">
                  <c:v>7.3658680000000004E-2</c:v>
                </c:pt>
                <c:pt idx="14">
                  <c:v>8.4682820000000006E-2</c:v>
                </c:pt>
                <c:pt idx="15">
                  <c:v>0.19390471000000001</c:v>
                </c:pt>
                <c:pt idx="16">
                  <c:v>0.26812896000000003</c:v>
                </c:pt>
                <c:pt idx="17">
                  <c:v>0.26090392000000001</c:v>
                </c:pt>
                <c:pt idx="18">
                  <c:v>0.43187357999999998</c:v>
                </c:pt>
                <c:pt idx="19">
                  <c:v>0.4933901</c:v>
                </c:pt>
              </c:numCache>
            </c:numRef>
          </c:yVal>
          <c:smooth val="0"/>
          <c:extLst>
            <c:ext xmlns:c16="http://schemas.microsoft.com/office/drawing/2014/chart" uri="{C3380CC4-5D6E-409C-BE32-E72D297353CC}">
              <c16:uniqueId val="{00000001-8620-43D0-B2D1-064A0955355C}"/>
            </c:ext>
          </c:extLst>
        </c:ser>
        <c:dLbls>
          <c:showLegendKey val="0"/>
          <c:showVal val="0"/>
          <c:showCatName val="0"/>
          <c:showSerName val="0"/>
          <c:showPercent val="0"/>
          <c:showBubbleSize val="0"/>
        </c:dLbls>
        <c:axId val="1898018191"/>
        <c:axId val="1898018607"/>
      </c:scatterChart>
      <c:valAx>
        <c:axId val="1898018191"/>
        <c:scaling>
          <c:orientation val="minMax"/>
        </c:scaling>
        <c:delete val="0"/>
        <c:axPos val="b"/>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w="9525" cap="flat" cmpd="sng" algn="ctr">
            <a:solidFill>
              <a:schemeClr val="lt1">
                <a:lumMod val="50000"/>
              </a:schemeClr>
            </a:solidFill>
          </a:ln>
          <a:effectLst/>
        </c:spPr>
        <c:txPr>
          <a:bodyPr rot="-60000000" spcFirstLastPara="1" vertOverflow="ellipsis" vert="horz" wrap="square" anchor="ctr" anchorCtr="1"/>
          <a:lstStyle/>
          <a:p>
            <a:pPr>
              <a:defRPr sz="900" b="0" i="0" u="none" strike="noStrike" kern="1200" baseline="0">
                <a:solidFill>
                  <a:schemeClr val="lt1">
                    <a:lumMod val="75000"/>
                  </a:schemeClr>
                </a:solidFill>
                <a:latin typeface="+mn-lt"/>
                <a:ea typeface="+mn-ea"/>
                <a:cs typeface="+mn-cs"/>
              </a:defRPr>
            </a:pPr>
            <a:endParaRPr lang="zh-CN"/>
          </a:p>
        </c:txPr>
        <c:crossAx val="1898018607"/>
        <c:crosses val="autoZero"/>
        <c:crossBetween val="midCat"/>
      </c:valAx>
      <c:valAx>
        <c:axId val="1898018607"/>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w="9525" cap="flat" cmpd="sng" algn="ctr">
            <a:solidFill>
              <a:schemeClr val="lt1">
                <a:lumMod val="50000"/>
              </a:schemeClr>
            </a:solidFill>
          </a:ln>
          <a:effectLst/>
        </c:spPr>
        <c:txPr>
          <a:bodyPr rot="-60000000" spcFirstLastPara="1" vertOverflow="ellipsis" vert="horz" wrap="square" anchor="ctr" anchorCtr="1"/>
          <a:lstStyle/>
          <a:p>
            <a:pPr>
              <a:defRPr sz="900" b="0" i="0" u="none" strike="noStrike" kern="1200" baseline="0">
                <a:solidFill>
                  <a:schemeClr val="lt1">
                    <a:lumMod val="75000"/>
                  </a:schemeClr>
                </a:solidFill>
                <a:latin typeface="+mn-lt"/>
                <a:ea typeface="+mn-ea"/>
                <a:cs typeface="+mn-cs"/>
              </a:defRPr>
            </a:pPr>
            <a:endParaRPr lang="zh-CN"/>
          </a:p>
        </c:txPr>
        <c:crossAx val="1898018191"/>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lt1">
                  <a:lumMod val="75000"/>
                </a:schemeClr>
              </a:solidFill>
              <a:latin typeface="+mn-lt"/>
              <a:ea typeface="+mn-ea"/>
              <a:cs typeface="+mn-cs"/>
            </a:defRPr>
          </a:pPr>
          <a:endParaRPr lang="zh-CN"/>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8">
  <cs:axisTitle>
    <cs:lnRef idx="0"/>
    <cs:fillRef idx="0"/>
    <cs:effectRef idx="0"/>
    <cs:fontRef idx="minor">
      <a:schemeClr val="lt1">
        <a:lumMod val="75000"/>
      </a:schemeClr>
    </cs:fontRef>
    <cs:defRPr sz="900" b="1" kern="1200" cap="all"/>
  </cs:axisTitle>
  <cs:categoryAxis>
    <cs:lnRef idx="0"/>
    <cs:fillRef idx="0"/>
    <cs:effectRef idx="0"/>
    <cs:fontRef idx="minor">
      <a:schemeClr val="lt1">
        <a:lumMod val="75000"/>
      </a:schemeClr>
    </cs:fontRef>
    <cs:spPr>
      <a:ln w="9525" cap="flat" cmpd="sng" algn="ctr">
        <a:solidFill>
          <a:schemeClr val="lt1">
            <a:lumMod val="50000"/>
          </a:schemeClr>
        </a:solidFill>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7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9525" cap="rnd">
        <a:solidFill>
          <a:schemeClr val="phClr"/>
        </a:solidFill>
        <a:round/>
      </a:ln>
    </cs:spPr>
  </cs:dataPointLine>
  <cs:dataPointMarker>
    <cs:lnRef idx="0">
      <cs:styleClr val="auto"/>
    </cs:lnRef>
    <cs:fillRef idx="3">
      <cs:styleClr val="auto"/>
    </cs:fillRef>
    <cs:effectRef idx="3"/>
    <cs:fontRef idx="minor">
      <a:schemeClr val="tx1"/>
    </cs:fontRef>
    <cs:spPr>
      <a:ln w="9525" cap="rnd">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7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75000"/>
      </a:schemeClr>
    </cs:fontRef>
    <cs:spPr>
      <a:ln w="9525" cap="flat" cmpd="sng" algn="ctr">
        <a:solidFill>
          <a:schemeClr val="lt1">
            <a:lumMod val="50000"/>
          </a:schemeClr>
        </a:solidFill>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lt1">
        <a:lumMod val="7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75000"/>
      </a:schemeClr>
    </cs:fontRef>
    <cs:spPr>
      <a:ln w="9525" cap="flat" cmpd="sng" algn="ctr">
        <a:solidFill>
          <a:schemeClr val="lt1">
            <a:lumMod val="50000"/>
          </a:schemeClr>
        </a:solidFill>
      </a:ln>
    </cs:spPr>
    <cs:defRPr sz="900" kern="1200"/>
  </cs:valueAxis>
  <cs:wall>
    <cs:lnRef idx="0"/>
    <cs:fillRef idx="0"/>
    <cs:effectRef idx="0"/>
    <cs:fontRef idx="minor">
      <a:schemeClr val="tx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F177565-4B8A-4B74-A96E-E18DA8C39488}" type="datetimeFigureOut">
              <a:rPr lang="zh-CN" altLang="en-US" smtClean="0"/>
              <a:t>2025/9/29</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28F5307-FEE5-4E24-ADD0-A2FC704A2E88}" type="slidenum">
              <a:rPr lang="zh-CN" altLang="en-US" smtClean="0"/>
              <a:t>‹#›</a:t>
            </a:fld>
            <a:endParaRPr lang="zh-CN" altLang="en-US"/>
          </a:p>
        </p:txBody>
      </p:sp>
    </p:spTree>
    <p:extLst>
      <p:ext uri="{BB962C8B-B14F-4D97-AF65-F5344CB8AC3E}">
        <p14:creationId xmlns:p14="http://schemas.microsoft.com/office/powerpoint/2010/main" val="9034543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B9DCCF-E9F9-4F40-B9E3-539DD6AF1E4A}" type="datetimeFigureOut">
              <a:rPr lang="zh-CN" altLang="en-US" smtClean="0"/>
              <a:t>2025/9/29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16A7DB-EB16-468C-96CF-04900AC9F74F}" type="slidenum">
              <a:rPr lang="zh-CN" altLang="en-US" smtClean="0"/>
              <a:t>‹#›</a:t>
            </a:fld>
            <a:endParaRPr lang="zh-CN" altLang="en-US"/>
          </a:p>
        </p:txBody>
      </p:sp>
    </p:spTree>
    <p:extLst>
      <p:ext uri="{BB962C8B-B14F-4D97-AF65-F5344CB8AC3E}">
        <p14:creationId xmlns:p14="http://schemas.microsoft.com/office/powerpoint/2010/main" val="15733714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3978E9-64C7-49BC-85F0-E7B43226A073}" type="slidenum">
              <a:rPr lang="en-US" smtClean="0"/>
              <a:t>3</a:t>
            </a:fld>
            <a:endParaRPr lang="en-US"/>
          </a:p>
        </p:txBody>
      </p:sp>
    </p:spTree>
    <p:extLst>
      <p:ext uri="{BB962C8B-B14F-4D97-AF65-F5344CB8AC3E}">
        <p14:creationId xmlns:p14="http://schemas.microsoft.com/office/powerpoint/2010/main" val="32242778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3978E9-64C7-49BC-85F0-E7B43226A073}" type="slidenum">
              <a:rPr lang="en-US" smtClean="0"/>
              <a:t>16</a:t>
            </a:fld>
            <a:endParaRPr lang="en-US"/>
          </a:p>
        </p:txBody>
      </p:sp>
    </p:spTree>
    <p:extLst>
      <p:ext uri="{BB962C8B-B14F-4D97-AF65-F5344CB8AC3E}">
        <p14:creationId xmlns:p14="http://schemas.microsoft.com/office/powerpoint/2010/main" val="26091310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3978E9-64C7-49BC-85F0-E7B43226A073}" type="slidenum">
              <a:rPr lang="en-US" smtClean="0"/>
              <a:t>31</a:t>
            </a:fld>
            <a:endParaRPr lang="en-US"/>
          </a:p>
        </p:txBody>
      </p:sp>
    </p:spTree>
    <p:extLst>
      <p:ext uri="{BB962C8B-B14F-4D97-AF65-F5344CB8AC3E}">
        <p14:creationId xmlns:p14="http://schemas.microsoft.com/office/powerpoint/2010/main" val="15958998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03BFCAA5-AFE0-419C-A976-F5F96F934A53}" type="datetimeFigureOut">
              <a:rPr lang="zh-CN" altLang="en-US" smtClean="0"/>
              <a:t>2025/9/29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C021C7A-CDCF-40D6-921A-80A5EC9E5188}" type="slidenum">
              <a:rPr lang="zh-CN" altLang="en-US" smtClean="0"/>
              <a:t>‹#›</a:t>
            </a:fld>
            <a:endParaRPr lang="zh-CN" altLang="en-US"/>
          </a:p>
        </p:txBody>
      </p:sp>
    </p:spTree>
    <p:extLst>
      <p:ext uri="{BB962C8B-B14F-4D97-AF65-F5344CB8AC3E}">
        <p14:creationId xmlns:p14="http://schemas.microsoft.com/office/powerpoint/2010/main" val="27050799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3BFCAA5-AFE0-419C-A976-F5F96F934A53}" type="datetimeFigureOut">
              <a:rPr lang="zh-CN" altLang="en-US" smtClean="0"/>
              <a:t>2025/9/29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C021C7A-CDCF-40D6-921A-80A5EC9E5188}" type="slidenum">
              <a:rPr lang="zh-CN" altLang="en-US" smtClean="0"/>
              <a:t>‹#›</a:t>
            </a:fld>
            <a:endParaRPr lang="zh-CN" altLang="en-US"/>
          </a:p>
        </p:txBody>
      </p:sp>
    </p:spTree>
    <p:extLst>
      <p:ext uri="{BB962C8B-B14F-4D97-AF65-F5344CB8AC3E}">
        <p14:creationId xmlns:p14="http://schemas.microsoft.com/office/powerpoint/2010/main" val="10180963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96778765-80AB-4232-8B24-10519C1517F1}" type="datetimeFigureOut">
              <a:rPr lang="zh-CN" altLang="en-US" smtClean="0"/>
              <a:t>2025/9/29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7CBEEDB-AC50-479F-9C8D-98D693D49331}" type="slidenum">
              <a:rPr lang="zh-CN" altLang="en-US" smtClean="0"/>
              <a:t>‹#›</a:t>
            </a:fld>
            <a:endParaRPr lang="zh-CN" altLang="en-US"/>
          </a:p>
        </p:txBody>
      </p:sp>
      <p:sp>
        <p:nvSpPr>
          <p:cNvPr id="7" name="矩形 6"/>
          <p:cNvSpPr/>
          <p:nvPr userDrawn="1"/>
        </p:nvSpPr>
        <p:spPr>
          <a:xfrm>
            <a:off x="-3" y="2096587"/>
            <a:ext cx="12215444" cy="3027970"/>
          </a:xfrm>
          <a:prstGeom prst="rect">
            <a:avLst/>
          </a:prstGeom>
          <a:solidFill>
            <a:srgbClr val="A6363A"/>
          </a:solidFill>
          <a:ln w="12700" cap="flat" cmpd="sng" algn="ctr">
            <a:solidFill>
              <a:srgbClr val="A6363A"/>
            </a:solidFill>
            <a:prstDash val="solid"/>
            <a:miter lim="800000"/>
          </a:ln>
          <a:effectLst/>
        </p:spPr>
        <p:txBody>
          <a:bodyPr rtlCol="0" anchor="ctr"/>
          <a:lstStyle/>
          <a:p>
            <a:pPr algn="ctr">
              <a:defRPr/>
            </a:pPr>
            <a:endParaRPr lang="zh-CN" altLang="en-US" kern="0" dirty="0">
              <a:solidFill>
                <a:srgbClr val="FFFFFF"/>
              </a:solidFill>
              <a:latin typeface="Arial" panose="020B0604020202020204"/>
              <a:ea typeface="微软雅黑" panose="020B0503020204020204" charset="-122"/>
              <a:cs typeface="+mn-ea"/>
              <a:sym typeface="+mn-lt"/>
            </a:endParaRPr>
          </a:p>
        </p:txBody>
      </p:sp>
      <p:cxnSp>
        <p:nvCxnSpPr>
          <p:cNvPr id="9" name="直接连接符 8"/>
          <p:cNvCxnSpPr/>
          <p:nvPr userDrawn="1"/>
        </p:nvCxnSpPr>
        <p:spPr>
          <a:xfrm>
            <a:off x="0" y="5529572"/>
            <a:ext cx="4956323" cy="1"/>
          </a:xfrm>
          <a:prstGeom prst="line">
            <a:avLst/>
          </a:prstGeom>
          <a:noFill/>
          <a:ln w="38100" cap="flat" cmpd="sng" algn="ctr">
            <a:solidFill>
              <a:srgbClr val="961318"/>
            </a:solidFill>
            <a:prstDash val="solid"/>
            <a:miter lim="800000"/>
          </a:ln>
          <a:effectLst/>
        </p:spPr>
      </p:cxnSp>
      <p:cxnSp>
        <p:nvCxnSpPr>
          <p:cNvPr id="10" name="直接连接符 9"/>
          <p:cNvCxnSpPr/>
          <p:nvPr userDrawn="1"/>
        </p:nvCxnSpPr>
        <p:spPr>
          <a:xfrm>
            <a:off x="7235677" y="5529572"/>
            <a:ext cx="4956323" cy="0"/>
          </a:xfrm>
          <a:prstGeom prst="line">
            <a:avLst/>
          </a:prstGeom>
          <a:noFill/>
          <a:ln w="38100" cap="flat" cmpd="sng" algn="ctr">
            <a:solidFill>
              <a:srgbClr val="961318"/>
            </a:solidFill>
            <a:prstDash val="solid"/>
            <a:miter lim="800000"/>
          </a:ln>
          <a:effectLst/>
        </p:spPr>
      </p:cxnSp>
      <p:sp>
        <p:nvSpPr>
          <p:cNvPr id="11" name="文本框 10"/>
          <p:cNvSpPr txBox="1"/>
          <p:nvPr userDrawn="1"/>
        </p:nvSpPr>
        <p:spPr>
          <a:xfrm>
            <a:off x="5108713" y="5326025"/>
            <a:ext cx="2305878" cy="369332"/>
          </a:xfrm>
          <a:prstGeom prst="rect">
            <a:avLst/>
          </a:prstGeom>
          <a:noFill/>
        </p:spPr>
        <p:txBody>
          <a:bodyPr wrap="square" rtlCol="0">
            <a:spAutoFit/>
          </a:bodyPr>
          <a:lstStyle/>
          <a:p>
            <a:r>
              <a:rPr lang="zh-CN" altLang="en-US" dirty="0">
                <a:solidFill>
                  <a:srgbClr val="961318"/>
                </a:solidFill>
                <a:latin typeface="华文行楷" panose="02010800040101010101" pitchFamily="2" charset="-122"/>
                <a:ea typeface="华文行楷" panose="02010800040101010101" pitchFamily="2" charset="-122"/>
              </a:rPr>
              <a:t>厚德博学  经济匡时</a:t>
            </a:r>
          </a:p>
        </p:txBody>
      </p:sp>
      <p:pic>
        <p:nvPicPr>
          <p:cNvPr id="16" name="图片 15"/>
          <p:cNvPicPr>
            <a:picLocks noChangeAspect="1"/>
          </p:cNvPicPr>
          <p:nvPr userDrawn="1">
            <p:custDataLst>
              <p:tags r:id="rId1"/>
            </p:custDataLst>
          </p:nvPr>
        </p:nvPicPr>
        <p:blipFill rotWithShape="1">
          <a:blip r:embed="rId3">
            <a:extLst>
              <a:ext uri="{28A0092B-C50C-407E-A947-70E740481C1C}">
                <a14:useLocalDpi xmlns:a14="http://schemas.microsoft.com/office/drawing/2010/main" val="0"/>
              </a:ext>
            </a:extLst>
          </a:blip>
          <a:srcRect t="30901" b="31268"/>
          <a:stretch>
            <a:fillRect/>
          </a:stretch>
        </p:blipFill>
        <p:spPr>
          <a:xfrm>
            <a:off x="8917725" y="159243"/>
            <a:ext cx="3669642" cy="871141"/>
          </a:xfrm>
          <a:prstGeom prst="rect">
            <a:avLst/>
          </a:prstGeom>
        </p:spPr>
      </p:pic>
    </p:spTree>
    <p:extLst>
      <p:ext uri="{BB962C8B-B14F-4D97-AF65-F5344CB8AC3E}">
        <p14:creationId xmlns:p14="http://schemas.microsoft.com/office/powerpoint/2010/main" val="21548894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11" name="Slide Number Placeholder 1"/>
          <p:cNvSpPr txBox="1">
            <a:spLocks/>
          </p:cNvSpPr>
          <p:nvPr userDrawn="1"/>
        </p:nvSpPr>
        <p:spPr>
          <a:xfrm>
            <a:off x="8610600" y="6364516"/>
            <a:ext cx="27432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2719C17-3463-4972-8CE0-8505025D1D66}" type="slidenum">
              <a:rPr lang="en-US" smtClean="0">
                <a:solidFill>
                  <a:schemeClr val="bg1"/>
                </a:solidFill>
              </a:rPr>
              <a:pPr/>
              <a:t>‹#›</a:t>
            </a:fld>
            <a:endParaRPr lang="en-US" dirty="0">
              <a:solidFill>
                <a:schemeClr val="bg1"/>
              </a:solidFill>
            </a:endParaRPr>
          </a:p>
        </p:txBody>
      </p:sp>
      <p:sp>
        <p:nvSpPr>
          <p:cNvPr id="2" name="标题 1"/>
          <p:cNvSpPr>
            <a:spLocks noGrp="1"/>
          </p:cNvSpPr>
          <p:nvPr>
            <p:ph type="title"/>
          </p:nvPr>
        </p:nvSpPr>
        <p:spPr>
          <a:xfrm>
            <a:off x="566057" y="-1"/>
            <a:ext cx="11033759" cy="980001"/>
          </a:xfrm>
        </p:spPr>
        <p:txBody>
          <a:bodyPr>
            <a:normAutofit/>
          </a:bodyPr>
          <a:lstStyle>
            <a:lvl1pPr>
              <a:lnSpc>
                <a:spcPct val="100000"/>
              </a:lnSpc>
              <a:defRPr sz="2800">
                <a:latin typeface="微软雅黑" panose="020B0503020204020204" pitchFamily="34" charset="-122"/>
                <a:ea typeface="微软雅黑" panose="020B0503020204020204" pitchFamily="34" charset="-122"/>
              </a:defRPr>
            </a:lvl1pPr>
          </a:lstStyle>
          <a:p>
            <a:r>
              <a:rPr lang="zh-CN" altLang="en-US" dirty="0"/>
              <a:t>单击此处编辑母版标题样式</a:t>
            </a:r>
          </a:p>
        </p:txBody>
      </p:sp>
      <p:sp>
        <p:nvSpPr>
          <p:cNvPr id="3" name="内容占位符 2"/>
          <p:cNvSpPr>
            <a:spLocks noGrp="1"/>
          </p:cNvSpPr>
          <p:nvPr>
            <p:ph idx="1"/>
          </p:nvPr>
        </p:nvSpPr>
        <p:spPr>
          <a:xfrm>
            <a:off x="553816" y="1210194"/>
            <a:ext cx="11045999" cy="5000082"/>
          </a:xfrm>
        </p:spPr>
        <p:txBody>
          <a:bodyPr>
            <a:noAutofit/>
          </a:bodyPr>
          <a:lstStyle>
            <a:lvl1pPr>
              <a:lnSpc>
                <a:spcPct val="120000"/>
              </a:lnSpc>
              <a:spcBef>
                <a:spcPts val="0"/>
              </a:spcBef>
              <a:defRPr>
                <a:latin typeface="微软雅黑" panose="020B0503020204020204" pitchFamily="34" charset="-122"/>
                <a:ea typeface="微软雅黑" panose="020B0503020204020204" pitchFamily="34" charset="-122"/>
              </a:defRPr>
            </a:lvl1pPr>
            <a:lvl2pPr>
              <a:lnSpc>
                <a:spcPct val="120000"/>
              </a:lnSpc>
              <a:spcBef>
                <a:spcPts val="0"/>
              </a:spcBef>
              <a:defRPr>
                <a:latin typeface="宋体" panose="02010600030101010101" pitchFamily="2" charset="-122"/>
                <a:ea typeface="宋体" panose="02010600030101010101" pitchFamily="2" charset="-122"/>
              </a:defRPr>
            </a:lvl2pPr>
            <a:lvl3pPr>
              <a:lnSpc>
                <a:spcPct val="120000"/>
              </a:lnSpc>
              <a:spcBef>
                <a:spcPts val="0"/>
              </a:spcBef>
              <a:defRPr>
                <a:latin typeface="宋体" panose="02010600030101010101" pitchFamily="2" charset="-122"/>
                <a:ea typeface="宋体" panose="02010600030101010101" pitchFamily="2" charset="-122"/>
              </a:defRPr>
            </a:lvl3pPr>
            <a:lvl4pPr>
              <a:lnSpc>
                <a:spcPct val="120000"/>
              </a:lnSpc>
              <a:spcBef>
                <a:spcPts val="0"/>
              </a:spcBef>
              <a:defRPr>
                <a:latin typeface="宋体" panose="02010600030101010101" pitchFamily="2" charset="-122"/>
                <a:ea typeface="宋体" panose="02010600030101010101" pitchFamily="2" charset="-122"/>
              </a:defRPr>
            </a:lvl4pPr>
            <a:lvl5pPr>
              <a:lnSpc>
                <a:spcPct val="120000"/>
              </a:lnSpc>
              <a:spcBef>
                <a:spcPts val="0"/>
              </a:spcBef>
              <a:defRPr>
                <a:latin typeface="宋体" panose="02010600030101010101" pitchFamily="2" charset="-122"/>
                <a:ea typeface="宋体" panose="02010600030101010101" pitchFamily="2" charset="-122"/>
              </a:defRPr>
            </a:lvl5p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Rectangle 5"/>
          <p:cNvSpPr/>
          <p:nvPr userDrawn="1"/>
        </p:nvSpPr>
        <p:spPr>
          <a:xfrm>
            <a:off x="0" y="6486190"/>
            <a:ext cx="12192000" cy="379976"/>
          </a:xfrm>
          <a:prstGeom prst="rect">
            <a:avLst/>
          </a:prstGeom>
          <a:solidFill>
            <a:srgbClr val="A6363A"/>
          </a:solidFill>
          <a:ln>
            <a:solidFill>
              <a:srgbClr val="A636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矩形 5"/>
          <p:cNvSpPr/>
          <p:nvPr userDrawn="1"/>
        </p:nvSpPr>
        <p:spPr>
          <a:xfrm flipV="1">
            <a:off x="-2" y="6440470"/>
            <a:ext cx="12192002" cy="45719"/>
          </a:xfrm>
          <a:prstGeom prst="rect">
            <a:avLst/>
          </a:prstGeom>
          <a:solidFill>
            <a:srgbClr val="CC3300"/>
          </a:solidFill>
          <a:ln>
            <a:solidFill>
              <a:srgbClr val="A636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Rectangle 2"/>
          <p:cNvSpPr/>
          <p:nvPr userDrawn="1"/>
        </p:nvSpPr>
        <p:spPr>
          <a:xfrm>
            <a:off x="401051" y="0"/>
            <a:ext cx="96254" cy="980001"/>
          </a:xfrm>
          <a:prstGeom prst="rect">
            <a:avLst/>
          </a:prstGeom>
          <a:solidFill>
            <a:srgbClr val="A6363A"/>
          </a:solidFill>
          <a:ln>
            <a:solidFill>
              <a:srgbClr val="A636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8"/>
          <p:cNvCxnSpPr/>
          <p:nvPr userDrawn="1"/>
        </p:nvCxnSpPr>
        <p:spPr>
          <a:xfrm>
            <a:off x="649707" y="849111"/>
            <a:ext cx="10711446" cy="0"/>
          </a:xfrm>
          <a:prstGeom prst="line">
            <a:avLst/>
          </a:prstGeom>
          <a:ln w="28575">
            <a:solidFill>
              <a:srgbClr val="A6363A"/>
            </a:solidFill>
          </a:ln>
        </p:spPr>
        <p:style>
          <a:lnRef idx="1">
            <a:schemeClr val="accent1"/>
          </a:lnRef>
          <a:fillRef idx="0">
            <a:schemeClr val="accent1"/>
          </a:fillRef>
          <a:effectRef idx="0">
            <a:schemeClr val="accent1"/>
          </a:effectRef>
          <a:fontRef idx="minor">
            <a:schemeClr val="tx1"/>
          </a:fontRef>
        </p:style>
      </p:cxnSp>
      <p:sp>
        <p:nvSpPr>
          <p:cNvPr id="6" name="灯片编号占位符 5"/>
          <p:cNvSpPr>
            <a:spLocks noGrp="1"/>
          </p:cNvSpPr>
          <p:nvPr>
            <p:ph type="sldNum" sz="quarter" idx="12"/>
          </p:nvPr>
        </p:nvSpPr>
        <p:spPr>
          <a:xfrm>
            <a:off x="9255035" y="6486189"/>
            <a:ext cx="2743200" cy="365125"/>
          </a:xfrm>
        </p:spPr>
        <p:txBody>
          <a:bodyPr/>
          <a:lstStyle>
            <a:lvl1pPr>
              <a:defRPr baseline="0">
                <a:solidFill>
                  <a:schemeClr val="bg1"/>
                </a:solidFill>
              </a:defRPr>
            </a:lvl1pPr>
          </a:lstStyle>
          <a:p>
            <a:fld id="{DC021C7A-CDCF-40D6-921A-80A5EC9E5188}" type="slidenum">
              <a:rPr lang="zh-CN" altLang="en-US" smtClean="0"/>
              <a:pPr/>
              <a:t>‹#›</a:t>
            </a:fld>
            <a:endParaRPr lang="zh-CN" altLang="en-US" dirty="0"/>
          </a:p>
        </p:txBody>
      </p:sp>
    </p:spTree>
    <p:extLst>
      <p:ext uri="{BB962C8B-B14F-4D97-AF65-F5344CB8AC3E}">
        <p14:creationId xmlns:p14="http://schemas.microsoft.com/office/powerpoint/2010/main" val="2307707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
        <p:nvSpPr>
          <p:cNvPr id="11" name="Slide Number Placeholder 1"/>
          <p:cNvSpPr txBox="1">
            <a:spLocks/>
          </p:cNvSpPr>
          <p:nvPr userDrawn="1"/>
        </p:nvSpPr>
        <p:spPr>
          <a:xfrm>
            <a:off x="8610600" y="6364516"/>
            <a:ext cx="27432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2719C17-3463-4972-8CE0-8505025D1D66}" type="slidenum">
              <a:rPr lang="en-US" smtClean="0">
                <a:solidFill>
                  <a:schemeClr val="bg1"/>
                </a:solidFill>
              </a:rPr>
              <a:pPr/>
              <a:t>‹#›</a:t>
            </a:fld>
            <a:endParaRPr lang="en-US" dirty="0">
              <a:solidFill>
                <a:schemeClr val="bg1"/>
              </a:solidFill>
            </a:endParaRPr>
          </a:p>
        </p:txBody>
      </p:sp>
      <p:sp>
        <p:nvSpPr>
          <p:cNvPr id="7" name="Rectangle 5"/>
          <p:cNvSpPr/>
          <p:nvPr userDrawn="1"/>
        </p:nvSpPr>
        <p:spPr>
          <a:xfrm>
            <a:off x="0" y="6486190"/>
            <a:ext cx="12192000" cy="379976"/>
          </a:xfrm>
          <a:prstGeom prst="rect">
            <a:avLst/>
          </a:prstGeom>
          <a:solidFill>
            <a:srgbClr val="A6363A"/>
          </a:solidFill>
          <a:ln>
            <a:solidFill>
              <a:srgbClr val="A636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矩形 5"/>
          <p:cNvSpPr/>
          <p:nvPr userDrawn="1"/>
        </p:nvSpPr>
        <p:spPr>
          <a:xfrm flipV="1">
            <a:off x="-2" y="6440470"/>
            <a:ext cx="12192002" cy="45719"/>
          </a:xfrm>
          <a:prstGeom prst="rect">
            <a:avLst/>
          </a:prstGeom>
          <a:solidFill>
            <a:srgbClr val="CC3300"/>
          </a:solidFill>
          <a:ln>
            <a:solidFill>
              <a:srgbClr val="A636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Rectangle 2"/>
          <p:cNvSpPr/>
          <p:nvPr userDrawn="1"/>
        </p:nvSpPr>
        <p:spPr>
          <a:xfrm>
            <a:off x="401051" y="0"/>
            <a:ext cx="96254" cy="980001"/>
          </a:xfrm>
          <a:prstGeom prst="rect">
            <a:avLst/>
          </a:prstGeom>
          <a:solidFill>
            <a:srgbClr val="A6363A"/>
          </a:solidFill>
          <a:ln>
            <a:solidFill>
              <a:srgbClr val="A636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8"/>
          <p:cNvCxnSpPr/>
          <p:nvPr userDrawn="1"/>
        </p:nvCxnSpPr>
        <p:spPr>
          <a:xfrm>
            <a:off x="649707" y="849111"/>
            <a:ext cx="10711446" cy="0"/>
          </a:xfrm>
          <a:prstGeom prst="line">
            <a:avLst/>
          </a:prstGeom>
          <a:ln w="28575">
            <a:solidFill>
              <a:srgbClr val="A6363A"/>
            </a:solidFill>
          </a:ln>
        </p:spPr>
        <p:style>
          <a:lnRef idx="1">
            <a:schemeClr val="accent1"/>
          </a:lnRef>
          <a:fillRef idx="0">
            <a:schemeClr val="accent1"/>
          </a:fillRef>
          <a:effectRef idx="0">
            <a:schemeClr val="accent1"/>
          </a:effectRef>
          <a:fontRef idx="minor">
            <a:schemeClr val="tx1"/>
          </a:fontRef>
        </p:style>
      </p:cxnSp>
      <p:sp>
        <p:nvSpPr>
          <p:cNvPr id="6" name="灯片编号占位符 5"/>
          <p:cNvSpPr>
            <a:spLocks noGrp="1"/>
          </p:cNvSpPr>
          <p:nvPr>
            <p:ph type="sldNum" sz="quarter" idx="12"/>
          </p:nvPr>
        </p:nvSpPr>
        <p:spPr>
          <a:xfrm>
            <a:off x="9255035" y="6486189"/>
            <a:ext cx="2743200" cy="365125"/>
          </a:xfrm>
        </p:spPr>
        <p:txBody>
          <a:bodyPr/>
          <a:lstStyle>
            <a:lvl1pPr>
              <a:defRPr baseline="0">
                <a:solidFill>
                  <a:schemeClr val="bg1"/>
                </a:solidFill>
              </a:defRPr>
            </a:lvl1pPr>
          </a:lstStyle>
          <a:p>
            <a:fld id="{DC021C7A-CDCF-40D6-921A-80A5EC9E5188}" type="slidenum">
              <a:rPr lang="zh-CN" altLang="en-US" smtClean="0"/>
              <a:pPr/>
              <a:t>‹#›</a:t>
            </a:fld>
            <a:endParaRPr lang="zh-CN" altLang="en-US" dirty="0"/>
          </a:p>
        </p:txBody>
      </p:sp>
    </p:spTree>
    <p:extLst>
      <p:ext uri="{BB962C8B-B14F-4D97-AF65-F5344CB8AC3E}">
        <p14:creationId xmlns:p14="http://schemas.microsoft.com/office/powerpoint/2010/main" val="24008703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t="33473" b="33473"/>
          <a:stretch>
            <a:fillRect/>
          </a:stretch>
        </p:blipFill>
        <p:spPr bwMode="auto">
          <a:xfrm>
            <a:off x="0" y="1523661"/>
            <a:ext cx="12215443" cy="3023423"/>
          </a:xfrm>
          <a:prstGeom prst="rect">
            <a:avLst/>
          </a:prstGeom>
          <a:noFill/>
          <a:extLst>
            <a:ext uri="{909E8E84-426E-40DD-AFC4-6F175D3DCCD1}">
              <a14:hiddenFill xmlns:a14="http://schemas.microsoft.com/office/drawing/2010/main">
                <a:solidFill>
                  <a:srgbClr val="FFFFFF"/>
                </a:solidFill>
              </a14:hiddenFill>
            </a:ext>
          </a:extLst>
        </p:spPr>
      </p:pic>
      <p:sp>
        <p:nvSpPr>
          <p:cNvPr id="9" name="矩形 8"/>
          <p:cNvSpPr/>
          <p:nvPr userDrawn="1"/>
        </p:nvSpPr>
        <p:spPr>
          <a:xfrm>
            <a:off x="-4704" y="1523663"/>
            <a:ext cx="12215444" cy="3027970"/>
          </a:xfrm>
          <a:prstGeom prst="rect">
            <a:avLst/>
          </a:prstGeom>
          <a:solidFill>
            <a:srgbClr val="961318">
              <a:alpha val="85000"/>
            </a:srgbClr>
          </a:solidFill>
          <a:ln w="12700" cap="flat" cmpd="sng" algn="ctr">
            <a:noFill/>
            <a:prstDash val="solid"/>
            <a:miter lim="800000"/>
          </a:ln>
          <a:effectLst/>
        </p:spPr>
        <p:txBody>
          <a:bodyPr rtlCol="0" anchor="ctr"/>
          <a:lstStyle/>
          <a:p>
            <a:pPr algn="ctr">
              <a:defRPr/>
            </a:pPr>
            <a:endParaRPr lang="zh-CN" altLang="en-US" kern="0" dirty="0">
              <a:solidFill>
                <a:srgbClr val="FFFFFF"/>
              </a:solidFill>
              <a:latin typeface="Arial" panose="020B0604020202020204"/>
              <a:ea typeface="微软雅黑" panose="020B0503020204020204" charset="-122"/>
              <a:cs typeface="+mn-ea"/>
              <a:sym typeface="+mn-lt"/>
            </a:endParaRPr>
          </a:p>
        </p:txBody>
      </p:sp>
      <p:cxnSp>
        <p:nvCxnSpPr>
          <p:cNvPr id="11" name="直接连接符 10"/>
          <p:cNvCxnSpPr/>
          <p:nvPr userDrawn="1"/>
        </p:nvCxnSpPr>
        <p:spPr>
          <a:xfrm>
            <a:off x="0" y="5529572"/>
            <a:ext cx="4956323" cy="1"/>
          </a:xfrm>
          <a:prstGeom prst="line">
            <a:avLst/>
          </a:prstGeom>
          <a:noFill/>
          <a:ln w="38100" cap="flat" cmpd="sng" algn="ctr">
            <a:solidFill>
              <a:srgbClr val="961318"/>
            </a:solidFill>
            <a:prstDash val="solid"/>
            <a:miter lim="800000"/>
          </a:ln>
          <a:effectLst/>
        </p:spPr>
      </p:cxnSp>
      <p:cxnSp>
        <p:nvCxnSpPr>
          <p:cNvPr id="12" name="直接连接符 11"/>
          <p:cNvCxnSpPr/>
          <p:nvPr userDrawn="1"/>
        </p:nvCxnSpPr>
        <p:spPr>
          <a:xfrm>
            <a:off x="7235677" y="5529572"/>
            <a:ext cx="4956323" cy="0"/>
          </a:xfrm>
          <a:prstGeom prst="line">
            <a:avLst/>
          </a:prstGeom>
          <a:noFill/>
          <a:ln w="38100" cap="flat" cmpd="sng" algn="ctr">
            <a:solidFill>
              <a:srgbClr val="961318"/>
            </a:solidFill>
            <a:prstDash val="solid"/>
            <a:miter lim="800000"/>
          </a:ln>
          <a:effectLst/>
        </p:spPr>
      </p:cxnSp>
      <p:sp>
        <p:nvSpPr>
          <p:cNvPr id="13" name="Rectangle 9"/>
          <p:cNvSpPr/>
          <p:nvPr userDrawn="1"/>
        </p:nvSpPr>
        <p:spPr>
          <a:xfrm>
            <a:off x="-17582" y="2438208"/>
            <a:ext cx="12215443" cy="1198880"/>
          </a:xfrm>
          <a:prstGeom prst="rect">
            <a:avLst/>
          </a:prstGeom>
        </p:spPr>
        <p:txBody>
          <a:bodyPr wrap="square">
            <a:spAutoFit/>
          </a:bodyPr>
          <a:lstStyle/>
          <a:p>
            <a:pPr algn="ctr"/>
            <a:r>
              <a:rPr lang="zh-CN" altLang="en-US" sz="7200" b="1" dirty="0">
                <a:solidFill>
                  <a:prstClr val="white"/>
                </a:solidFill>
                <a:latin typeface="微软雅黑" panose="020B0503020204020204" charset="-122"/>
                <a:ea typeface="微软雅黑" panose="020B0503020204020204" charset="-122"/>
                <a:cs typeface="阿里巴巴普惠体 B" panose="00020600040101010101" pitchFamily="18" charset="-122"/>
              </a:rPr>
              <a:t>  谢谢！</a:t>
            </a:r>
          </a:p>
        </p:txBody>
      </p:sp>
      <p:sp>
        <p:nvSpPr>
          <p:cNvPr id="15" name="文本框 14"/>
          <p:cNvSpPr txBox="1"/>
          <p:nvPr userDrawn="1">
            <p:custDataLst>
              <p:tags r:id="rId1"/>
            </p:custDataLst>
          </p:nvPr>
        </p:nvSpPr>
        <p:spPr>
          <a:xfrm>
            <a:off x="5059183" y="5345075"/>
            <a:ext cx="2305878" cy="369332"/>
          </a:xfrm>
          <a:prstGeom prst="rect">
            <a:avLst/>
          </a:prstGeom>
          <a:noFill/>
        </p:spPr>
        <p:txBody>
          <a:bodyPr wrap="square" rtlCol="0">
            <a:spAutoFit/>
          </a:bodyPr>
          <a:lstStyle/>
          <a:p>
            <a:r>
              <a:rPr lang="zh-CN" altLang="en-US" dirty="0">
                <a:solidFill>
                  <a:srgbClr val="961318"/>
                </a:solidFill>
                <a:latin typeface="华文行楷" panose="02010800040101010101" pitchFamily="2" charset="-122"/>
                <a:ea typeface="华文行楷" panose="02010800040101010101" pitchFamily="2" charset="-122"/>
              </a:rPr>
              <a:t>厚德博学  经济匡时</a:t>
            </a:r>
          </a:p>
        </p:txBody>
      </p:sp>
    </p:spTree>
    <p:extLst>
      <p:ext uri="{BB962C8B-B14F-4D97-AF65-F5344CB8AC3E}">
        <p14:creationId xmlns:p14="http://schemas.microsoft.com/office/powerpoint/2010/main" val="3144516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03BFCAA5-AFE0-419C-A976-F5F96F934A53}" type="datetimeFigureOut">
              <a:rPr lang="zh-CN" altLang="en-US" smtClean="0"/>
              <a:t>2025/9/29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C021C7A-CDCF-40D6-921A-80A5EC9E5188}" type="slidenum">
              <a:rPr lang="zh-CN" altLang="en-US" smtClean="0"/>
              <a:t>‹#›</a:t>
            </a:fld>
            <a:endParaRPr lang="zh-CN" altLang="en-US"/>
          </a:p>
        </p:txBody>
      </p:sp>
    </p:spTree>
    <p:extLst>
      <p:ext uri="{BB962C8B-B14F-4D97-AF65-F5344CB8AC3E}">
        <p14:creationId xmlns:p14="http://schemas.microsoft.com/office/powerpoint/2010/main" val="36546418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03BFCAA5-AFE0-419C-A976-F5F96F934A53}" type="datetimeFigureOut">
              <a:rPr lang="zh-CN" altLang="en-US" smtClean="0"/>
              <a:t>2025/9/29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C021C7A-CDCF-40D6-921A-80A5EC9E5188}" type="slidenum">
              <a:rPr lang="zh-CN" altLang="en-US" smtClean="0"/>
              <a:t>‹#›</a:t>
            </a:fld>
            <a:endParaRPr lang="zh-CN" altLang="en-US"/>
          </a:p>
        </p:txBody>
      </p:sp>
    </p:spTree>
    <p:extLst>
      <p:ext uri="{BB962C8B-B14F-4D97-AF65-F5344CB8AC3E}">
        <p14:creationId xmlns:p14="http://schemas.microsoft.com/office/powerpoint/2010/main" val="15975869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03BFCAA5-AFE0-419C-A976-F5F96F934A53}" type="datetimeFigureOut">
              <a:rPr lang="zh-CN" altLang="en-US" smtClean="0"/>
              <a:t>2025/9/29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C021C7A-CDCF-40D6-921A-80A5EC9E5188}" type="slidenum">
              <a:rPr lang="zh-CN" altLang="en-US" smtClean="0"/>
              <a:t>‹#›</a:t>
            </a:fld>
            <a:endParaRPr lang="zh-CN" altLang="en-US"/>
          </a:p>
        </p:txBody>
      </p:sp>
    </p:spTree>
    <p:extLst>
      <p:ext uri="{BB962C8B-B14F-4D97-AF65-F5344CB8AC3E}">
        <p14:creationId xmlns:p14="http://schemas.microsoft.com/office/powerpoint/2010/main" val="532428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03BFCAA5-AFE0-419C-A976-F5F96F934A53}" type="datetimeFigureOut">
              <a:rPr lang="zh-CN" altLang="en-US" smtClean="0"/>
              <a:t>2025/9/29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C021C7A-CDCF-40D6-921A-80A5EC9E5188}" type="slidenum">
              <a:rPr lang="zh-CN" altLang="en-US" smtClean="0"/>
              <a:t>‹#›</a:t>
            </a:fld>
            <a:endParaRPr lang="zh-CN" altLang="en-US"/>
          </a:p>
        </p:txBody>
      </p:sp>
    </p:spTree>
    <p:extLst>
      <p:ext uri="{BB962C8B-B14F-4D97-AF65-F5344CB8AC3E}">
        <p14:creationId xmlns:p14="http://schemas.microsoft.com/office/powerpoint/2010/main" val="2693636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3BFCAA5-AFE0-419C-A976-F5F96F934A53}" type="datetimeFigureOut">
              <a:rPr lang="zh-CN" altLang="en-US" smtClean="0"/>
              <a:t>2025/9/29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C021C7A-CDCF-40D6-921A-80A5EC9E5188}" type="slidenum">
              <a:rPr lang="zh-CN" altLang="en-US" smtClean="0"/>
              <a:t>‹#›</a:t>
            </a:fld>
            <a:endParaRPr lang="zh-CN" altLang="en-US"/>
          </a:p>
        </p:txBody>
      </p:sp>
    </p:spTree>
    <p:extLst>
      <p:ext uri="{BB962C8B-B14F-4D97-AF65-F5344CB8AC3E}">
        <p14:creationId xmlns:p14="http://schemas.microsoft.com/office/powerpoint/2010/main" val="20519300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03BFCAA5-AFE0-419C-A976-F5F96F934A53}" type="datetimeFigureOut">
              <a:rPr lang="zh-CN" altLang="en-US" smtClean="0"/>
              <a:t>2025/9/29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C021C7A-CDCF-40D6-921A-80A5EC9E5188}" type="slidenum">
              <a:rPr lang="zh-CN" altLang="en-US" smtClean="0"/>
              <a:t>‹#›</a:t>
            </a:fld>
            <a:endParaRPr lang="zh-CN" altLang="en-US"/>
          </a:p>
        </p:txBody>
      </p:sp>
    </p:spTree>
    <p:extLst>
      <p:ext uri="{BB962C8B-B14F-4D97-AF65-F5344CB8AC3E}">
        <p14:creationId xmlns:p14="http://schemas.microsoft.com/office/powerpoint/2010/main" val="23331257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03BFCAA5-AFE0-419C-A976-F5F96F934A53}" type="datetimeFigureOut">
              <a:rPr lang="zh-CN" altLang="en-US" smtClean="0"/>
              <a:t>2025/9/29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C021C7A-CDCF-40D6-921A-80A5EC9E5188}" type="slidenum">
              <a:rPr lang="zh-CN" altLang="en-US" smtClean="0"/>
              <a:t>‹#›</a:t>
            </a:fld>
            <a:endParaRPr lang="zh-CN" altLang="en-US"/>
          </a:p>
        </p:txBody>
      </p:sp>
    </p:spTree>
    <p:extLst>
      <p:ext uri="{BB962C8B-B14F-4D97-AF65-F5344CB8AC3E}">
        <p14:creationId xmlns:p14="http://schemas.microsoft.com/office/powerpoint/2010/main" val="33927785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3BFCAA5-AFE0-419C-A976-F5F96F934A53}" type="datetimeFigureOut">
              <a:rPr lang="zh-CN" altLang="en-US" smtClean="0"/>
              <a:t>2025/9/29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C021C7A-CDCF-40D6-921A-80A5EC9E5188}" type="slidenum">
              <a:rPr lang="zh-CN" altLang="en-US" smtClean="0"/>
              <a:t>‹#›</a:t>
            </a:fld>
            <a:endParaRPr lang="zh-CN" altLang="en-US"/>
          </a:p>
        </p:txBody>
      </p:sp>
    </p:spTree>
    <p:extLst>
      <p:ext uri="{BB962C8B-B14F-4D97-AF65-F5344CB8AC3E}">
        <p14:creationId xmlns:p14="http://schemas.microsoft.com/office/powerpoint/2010/main" val="38657302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BFCAA5-AFE0-419C-A976-F5F96F934A53}" type="datetimeFigureOut">
              <a:rPr lang="zh-CN" altLang="en-US" smtClean="0"/>
              <a:t>2025/9/29</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021C7A-CDCF-40D6-921A-80A5EC9E5188}" type="slidenum">
              <a:rPr lang="zh-CN" altLang="en-US" smtClean="0"/>
              <a:t>‹#›</a:t>
            </a:fld>
            <a:endParaRPr lang="zh-CN" altLang="en-US"/>
          </a:p>
        </p:txBody>
      </p:sp>
    </p:spTree>
    <p:extLst>
      <p:ext uri="{BB962C8B-B14F-4D97-AF65-F5344CB8AC3E}">
        <p14:creationId xmlns:p14="http://schemas.microsoft.com/office/powerpoint/2010/main" val="1650822893"/>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50" r:id="rId12"/>
    <p:sldLayoutId id="2147483662" r:id="rId13"/>
    <p:sldLayoutId id="2147483661"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p:nvPr/>
        </p:nvSpPr>
        <p:spPr>
          <a:xfrm>
            <a:off x="1894332" y="1039661"/>
            <a:ext cx="8403336" cy="646331"/>
          </a:xfrm>
          <a:prstGeom prst="rect">
            <a:avLst/>
          </a:prstGeom>
        </p:spPr>
        <p:txBody>
          <a:bodyPr wrap="square">
            <a:spAutoFit/>
          </a:bodyPr>
          <a:lstStyle/>
          <a:p>
            <a:pPr algn="ctr"/>
            <a:r>
              <a:rPr lang="en-US" altLang="zh-CN" sz="3600" dirty="0">
                <a:latin typeface="Times New Roman" panose="02020603050405020304" pitchFamily="18" charset="0"/>
                <a:ea typeface="隶书" panose="02010509060101010101" pitchFamily="49" charset="-122"/>
                <a:cs typeface="Times New Roman" panose="02020603050405020304" pitchFamily="18" charset="0"/>
              </a:rPr>
              <a:t>《</a:t>
            </a:r>
            <a:r>
              <a:rPr lang="en-US" altLang="zh-CN" sz="3600" dirty="0" err="1">
                <a:latin typeface="Times New Roman" panose="02020603050405020304" pitchFamily="18" charset="0"/>
                <a:ea typeface="隶书" panose="02010509060101010101" pitchFamily="49" charset="-122"/>
                <a:cs typeface="Times New Roman" panose="02020603050405020304" pitchFamily="18" charset="0"/>
              </a:rPr>
              <a:t>SAS&amp;Stata</a:t>
            </a:r>
            <a:r>
              <a:rPr lang="zh-CN" altLang="en-US" sz="3600" dirty="0">
                <a:latin typeface="隶书" panose="02010509060101010101" pitchFamily="49" charset="-122"/>
                <a:ea typeface="隶书" panose="02010509060101010101" pitchFamily="49" charset="-122"/>
              </a:rPr>
              <a:t>在会计与金融研究中的运用</a:t>
            </a:r>
            <a:r>
              <a:rPr lang="en-US" altLang="zh-CN" sz="3600" dirty="0">
                <a:latin typeface="隶书" panose="02010509060101010101" pitchFamily="49" charset="-122"/>
                <a:ea typeface="隶书" panose="02010509060101010101" pitchFamily="49" charset="-122"/>
              </a:rPr>
              <a:t>》</a:t>
            </a:r>
            <a:endParaRPr lang="en-US" altLang="zh-CN" sz="3600" baseline="30000" dirty="0">
              <a:latin typeface="隶书" panose="02010509060101010101" pitchFamily="49" charset="-122"/>
              <a:ea typeface="隶书" panose="02010509060101010101" pitchFamily="49" charset="-122"/>
              <a:cs typeface="Times New Roman" panose="02020603050405020304" pitchFamily="18" charset="0"/>
            </a:endParaRPr>
          </a:p>
        </p:txBody>
      </p:sp>
      <p:sp>
        <p:nvSpPr>
          <p:cNvPr id="3" name="矩形 2"/>
          <p:cNvSpPr/>
          <p:nvPr/>
        </p:nvSpPr>
        <p:spPr>
          <a:xfrm>
            <a:off x="2355232" y="3331009"/>
            <a:ext cx="7481535" cy="707886"/>
          </a:xfrm>
          <a:prstGeom prst="rect">
            <a:avLst/>
          </a:prstGeom>
        </p:spPr>
        <p:txBody>
          <a:bodyPr wrap="none">
            <a:spAutoFit/>
          </a:bodyPr>
          <a:lstStyle/>
          <a:p>
            <a:pPr algn="ctr"/>
            <a:r>
              <a:rPr lang="en-US" altLang="zh-CN" sz="4000" dirty="0">
                <a:solidFill>
                  <a:schemeClr val="bg1"/>
                </a:solidFill>
                <a:latin typeface="微软雅黑" panose="020B0503020204020204" pitchFamily="34" charset="-122"/>
                <a:ea typeface="微软雅黑" panose="020B0503020204020204" pitchFamily="34" charset="-122"/>
              </a:rPr>
              <a:t>L3.4 </a:t>
            </a:r>
            <a:r>
              <a:rPr lang="zh-CN" altLang="en-US" sz="4000" dirty="0">
                <a:solidFill>
                  <a:schemeClr val="bg1"/>
                </a:solidFill>
                <a:latin typeface="微软雅黑" panose="020B0503020204020204" pitchFamily="34" charset="-122"/>
                <a:ea typeface="微软雅黑" panose="020B0503020204020204" pitchFamily="34" charset="-122"/>
              </a:rPr>
              <a:t>中国上市公司投资效率检验</a:t>
            </a:r>
          </a:p>
        </p:txBody>
      </p:sp>
      <p:sp>
        <p:nvSpPr>
          <p:cNvPr id="4" name="矩形 3">
            <a:extLst>
              <a:ext uri="{FF2B5EF4-FFF2-40B4-BE49-F238E27FC236}">
                <a16:creationId xmlns:a16="http://schemas.microsoft.com/office/drawing/2014/main" id="{20D2C5C9-54ED-4B0B-90FD-D2DCDE88E197}"/>
              </a:ext>
            </a:extLst>
          </p:cNvPr>
          <p:cNvSpPr/>
          <p:nvPr/>
        </p:nvSpPr>
        <p:spPr>
          <a:xfrm>
            <a:off x="2935076" y="2295886"/>
            <a:ext cx="6035627" cy="523220"/>
          </a:xfrm>
          <a:prstGeom prst="rect">
            <a:avLst/>
          </a:prstGeom>
        </p:spPr>
        <p:txBody>
          <a:bodyPr wrap="none">
            <a:spAutoFit/>
          </a:bodyPr>
          <a:lstStyle/>
          <a:p>
            <a:pPr algn="ctr"/>
            <a:r>
              <a:rPr lang="zh-CN" altLang="en-US" sz="2800" dirty="0">
                <a:solidFill>
                  <a:schemeClr val="bg1"/>
                </a:solidFill>
                <a:latin typeface="微软雅黑" panose="020B0503020204020204" pitchFamily="34" charset="-122"/>
                <a:ea typeface="微软雅黑" panose="020B0503020204020204" pitchFamily="34" charset="-122"/>
              </a:rPr>
              <a:t>专题三 资本市场与上市公司问题研究</a:t>
            </a:r>
          </a:p>
        </p:txBody>
      </p:sp>
    </p:spTree>
    <p:extLst>
      <p:ext uri="{BB962C8B-B14F-4D97-AF65-F5344CB8AC3E}">
        <p14:creationId xmlns:p14="http://schemas.microsoft.com/office/powerpoint/2010/main" val="2683286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a:xfrm>
            <a:off x="649707" y="1098793"/>
            <a:ext cx="10711446" cy="5202621"/>
          </a:xfrm>
        </p:spPr>
        <p:txBody>
          <a:bodyPr/>
          <a:lstStyle/>
          <a:p>
            <a:pPr indent="-342900" algn="just">
              <a:lnSpc>
                <a:spcPct val="150000"/>
              </a:lnSpc>
              <a:spcBef>
                <a:spcPts val="500"/>
              </a:spcBef>
              <a:spcAft>
                <a:spcPts val="600"/>
              </a:spcAft>
              <a:defRPr/>
            </a:pPr>
            <a:r>
              <a:rPr lang="zh-CN" altLang="en-US" sz="2400" dirty="0">
                <a:latin typeface="微软雅黑" panose="020B0503020204020204" pitchFamily="34" charset="-122"/>
                <a:ea typeface="微软雅黑" panose="020B0503020204020204" pitchFamily="34" charset="-122"/>
              </a:rPr>
              <a:t>在资本成本接近的情况下，公司所有项目的</a:t>
            </a:r>
            <a:r>
              <a:rPr lang="en-US" altLang="zh-CN" sz="2400" dirty="0">
                <a:latin typeface="微软雅黑" panose="020B0503020204020204" pitchFamily="34" charset="-122"/>
                <a:ea typeface="微软雅黑" panose="020B0503020204020204" pitchFamily="34" charset="-122"/>
              </a:rPr>
              <a:t>NPV</a:t>
            </a:r>
            <a:r>
              <a:rPr lang="zh-CN" altLang="en-US" sz="2400" dirty="0">
                <a:latin typeface="微软雅黑" panose="020B0503020204020204" pitchFamily="34" charset="-122"/>
                <a:ea typeface="微软雅黑" panose="020B0503020204020204" pitchFamily="34" charset="-122"/>
              </a:rPr>
              <a:t>总和</a:t>
            </a:r>
            <a:endParaRPr lang="en-US" sz="2400" dirty="0">
              <a:latin typeface="微软雅黑" panose="020B0503020204020204" pitchFamily="34" charset="-122"/>
              <a:ea typeface="微软雅黑" panose="020B0503020204020204" pitchFamily="34" charset="-122"/>
            </a:endParaRPr>
          </a:p>
        </p:txBody>
      </p:sp>
      <mc:AlternateContent xmlns:mc="http://schemas.openxmlformats.org/markup-compatibility/2006" xmlns:a14="http://schemas.microsoft.com/office/drawing/2010/main">
        <mc:Choice Requires="a14">
          <p:sp>
            <p:nvSpPr>
              <p:cNvPr id="9" name="文本框 8"/>
              <p:cNvSpPr txBox="1"/>
              <p:nvPr/>
            </p:nvSpPr>
            <p:spPr>
              <a:xfrm>
                <a:off x="1138519" y="1923584"/>
                <a:ext cx="9287434" cy="1950727"/>
              </a:xfrm>
              <a:prstGeom prst="rect">
                <a:avLst/>
              </a:prstGeom>
              <a:noFill/>
            </p:spPr>
            <p:txBody>
              <a:bodyPr wrap="square" lIns="0" tIns="0" rIns="0" bIns="0" rtlCol="0">
                <a:spAutoFit/>
              </a:bodyPr>
              <a:lstStyle/>
              <a:p>
                <a:pPr>
                  <a:lnSpc>
                    <a:spcPct val="125000"/>
                  </a:lnSpc>
                </a:pPr>
                <a14:m>
                  <m:oMath xmlns:m="http://schemas.openxmlformats.org/officeDocument/2006/math">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𝑁𝑃𝑉</m:t>
                        </m:r>
                      </m:e>
                      <m:sub>
                        <m:r>
                          <m:rPr>
                            <m:sty m:val="p"/>
                          </m:rPr>
                          <a:rPr lang="en-US" altLang="zh-CN" sz="2400" i="1">
                            <a:latin typeface="Cambria Math" panose="02040503050406030204" pitchFamily="18" charset="0"/>
                          </a:rPr>
                          <m:t>a</m:t>
                        </m:r>
                      </m:sub>
                    </m:sSub>
                    <m:r>
                      <a:rPr lang="en-US" altLang="zh-CN" sz="2400" b="0" i="1" smtClean="0">
                        <a:latin typeface="Cambria Math" panose="02040503050406030204" pitchFamily="18" charset="0"/>
                      </a:rPr>
                      <m:t>+</m:t>
                    </m:r>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𝑁𝑃𝑉</m:t>
                        </m:r>
                      </m:e>
                      <m:sub>
                        <m:r>
                          <m:rPr>
                            <m:sty m:val="p"/>
                          </m:rPr>
                          <a:rPr lang="en-US" altLang="zh-CN" sz="2400" i="1" smtClean="0">
                            <a:latin typeface="Cambria Math" panose="02040503050406030204" pitchFamily="18" charset="0"/>
                          </a:rPr>
                          <m:t>b</m:t>
                        </m:r>
                      </m:sub>
                    </m:sSub>
                    <m:r>
                      <a:rPr lang="en-US" altLang="zh-CN" sz="2400" b="0" i="1" smtClean="0">
                        <a:latin typeface="Cambria Math" panose="02040503050406030204" pitchFamily="18" charset="0"/>
                      </a:rPr>
                      <m:t>+</m:t>
                    </m:r>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𝑁𝑃𝑉</m:t>
                        </m:r>
                      </m:e>
                      <m:sub>
                        <m:r>
                          <a:rPr lang="en-US" altLang="zh-CN" sz="2400" b="0" i="1" smtClean="0">
                            <a:latin typeface="Cambria Math" panose="02040503050406030204" pitchFamily="18" charset="0"/>
                          </a:rPr>
                          <m:t>𝑐</m:t>
                        </m:r>
                      </m:sub>
                    </m:sSub>
                  </m:oMath>
                </a14:m>
                <a:r>
                  <a:rPr lang="en-US" altLang="zh-CN" sz="2400" i="1" dirty="0">
                    <a:latin typeface="Cambria Math" panose="02040503050406030204" pitchFamily="18" charset="0"/>
                  </a:rPr>
                  <a:t> </a:t>
                </a:r>
                <a:r>
                  <a:rPr lang="en-US" altLang="zh-CN" sz="2400" dirty="0">
                    <a:latin typeface="Cambria Math" panose="02040503050406030204" pitchFamily="18" charset="0"/>
                  </a:rPr>
                  <a:t>+</a:t>
                </a:r>
                <a:r>
                  <a:rPr lang="en-US" altLang="zh-CN" sz="2400" i="1" dirty="0">
                    <a:latin typeface="Cambria Math" panose="02040503050406030204" pitchFamily="18" charset="0"/>
                  </a:rPr>
                  <a:t> …</a:t>
                </a:r>
                <a:br>
                  <a:rPr lang="en-US" altLang="zh-CN" sz="2400" i="1" dirty="0">
                    <a:latin typeface="Cambria Math" panose="02040503050406030204" pitchFamily="18" charset="0"/>
                  </a:rPr>
                </a:br>
                <a14:m>
                  <m:oMathPara xmlns:m="http://schemas.openxmlformats.org/officeDocument/2006/math">
                    <m:oMathParaPr>
                      <m:jc m:val="centerGroup"/>
                    </m:oMathParaPr>
                    <m:oMath xmlns:m="http://schemas.openxmlformats.org/officeDocument/2006/math">
                      <m:r>
                        <a:rPr lang="en-US" altLang="zh-CN" sz="2400" b="0" i="1" smtClean="0">
                          <a:latin typeface="Cambria Math" panose="02040503050406030204" pitchFamily="18" charset="0"/>
                        </a:rPr>
                        <m:t>=</m:t>
                      </m:r>
                      <m:d>
                        <m:dPr>
                          <m:begChr m:val="["/>
                          <m:endChr m:val="]"/>
                          <m:ctrlPr>
                            <a:rPr lang="en-US" altLang="zh-CN" sz="2400" i="1">
                              <a:latin typeface="Cambria Math" panose="02040503050406030204" pitchFamily="18" charset="0"/>
                            </a:rPr>
                          </m:ctrlPr>
                        </m:dPr>
                        <m:e>
                          <m:f>
                            <m:fPr>
                              <m:ctrlPr>
                                <a:rPr lang="en-US" altLang="zh-CN" sz="2400" i="1">
                                  <a:latin typeface="Cambria Math" panose="02040503050406030204" pitchFamily="18" charset="0"/>
                                </a:rPr>
                              </m:ctrlPr>
                            </m:fPr>
                            <m:num>
                              <m:sSub>
                                <m:sSubPr>
                                  <m:ctrlPr>
                                    <a:rPr lang="en-US" altLang="zh-CN" sz="2400" i="1">
                                      <a:latin typeface="Cambria Math" panose="02040503050406030204" pitchFamily="18" charset="0"/>
                                    </a:rPr>
                                  </m:ctrlPr>
                                </m:sSubPr>
                                <m:e>
                                  <m:r>
                                    <a:rPr lang="en-US" altLang="zh-CN" sz="2400" b="0" i="1" smtClean="0">
                                      <a:latin typeface="Cambria Math" panose="02040503050406030204" pitchFamily="18" charset="0"/>
                                    </a:rPr>
                                    <m:t>𝐹𝑖𝑟𝑚</m:t>
                                  </m:r>
                                  <m:r>
                                    <a:rPr lang="en-US" altLang="zh-CN" sz="2400" i="1">
                                      <a:latin typeface="Cambria Math" panose="02040503050406030204" pitchFamily="18" charset="0"/>
                                    </a:rPr>
                                    <m:t>𝐶𝑎𝑠h𝐹𝑙𝑜𝑤</m:t>
                                  </m:r>
                                </m:e>
                                <m:sub>
                                  <m:r>
                                    <a:rPr lang="en-US" altLang="zh-CN" sz="2400" b="0" i="1" smtClean="0">
                                      <a:latin typeface="Cambria Math" panose="02040503050406030204" pitchFamily="18" charset="0"/>
                                    </a:rPr>
                                    <m:t>𝑡</m:t>
                                  </m:r>
                                  <m:r>
                                    <a:rPr lang="en-US" altLang="zh-CN" sz="2400" i="1">
                                      <a:latin typeface="Cambria Math" panose="02040503050406030204" pitchFamily="18" charset="0"/>
                                    </a:rPr>
                                    <m:t>1</m:t>
                                  </m:r>
                                </m:sub>
                              </m:sSub>
                            </m:num>
                            <m:den>
                              <m:r>
                                <a:rPr lang="en-US" altLang="zh-CN" sz="2400" i="1">
                                  <a:latin typeface="Cambria Math" panose="02040503050406030204" pitchFamily="18" charset="0"/>
                                </a:rPr>
                                <m:t>1+</m:t>
                              </m:r>
                              <m:r>
                                <a:rPr lang="en-US" altLang="zh-CN" sz="2400" i="1">
                                  <a:latin typeface="Cambria Math" panose="02040503050406030204" pitchFamily="18" charset="0"/>
                                </a:rPr>
                                <m:t>𝑟</m:t>
                              </m:r>
                            </m:den>
                          </m:f>
                          <m:r>
                            <a:rPr lang="en-US" altLang="zh-CN" sz="2400" i="1">
                              <a:latin typeface="Cambria Math" panose="02040503050406030204" pitchFamily="18" charset="0"/>
                            </a:rPr>
                            <m:t>+</m:t>
                          </m:r>
                          <m:f>
                            <m:fPr>
                              <m:ctrlPr>
                                <a:rPr lang="en-US" altLang="zh-CN" sz="2400" i="1">
                                  <a:latin typeface="Cambria Math" panose="02040503050406030204" pitchFamily="18" charset="0"/>
                                </a:rPr>
                              </m:ctrlPr>
                            </m:fPr>
                            <m:num>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𝐹𝑖𝑟𝑚𝐶𝑎𝑠h𝐹𝑙𝑜𝑤</m:t>
                                  </m:r>
                                </m:e>
                                <m:sub>
                                  <m:r>
                                    <a:rPr lang="en-US" altLang="zh-CN" sz="2400" b="0" i="1" smtClean="0">
                                      <a:latin typeface="Cambria Math" panose="02040503050406030204" pitchFamily="18" charset="0"/>
                                    </a:rPr>
                                    <m:t>𝑡</m:t>
                                  </m:r>
                                  <m:r>
                                    <a:rPr lang="en-US" altLang="zh-CN" sz="2400" i="1">
                                      <a:latin typeface="Cambria Math" panose="02040503050406030204" pitchFamily="18" charset="0"/>
                                    </a:rPr>
                                    <m:t>2</m:t>
                                  </m:r>
                                </m:sub>
                              </m:sSub>
                            </m:num>
                            <m:den>
                              <m:sSup>
                                <m:sSupPr>
                                  <m:ctrlPr>
                                    <a:rPr lang="en-US" altLang="zh-CN" sz="2400" i="1">
                                      <a:latin typeface="Cambria Math" panose="02040503050406030204" pitchFamily="18" charset="0"/>
                                    </a:rPr>
                                  </m:ctrlPr>
                                </m:sSupPr>
                                <m:e>
                                  <m:r>
                                    <a:rPr lang="en-US" altLang="zh-CN" sz="2400" i="1">
                                      <a:latin typeface="Cambria Math" panose="02040503050406030204" pitchFamily="18" charset="0"/>
                                    </a:rPr>
                                    <m:t>1+</m:t>
                                  </m:r>
                                  <m:r>
                                    <a:rPr lang="en-US" altLang="zh-CN" sz="2400" i="1">
                                      <a:latin typeface="Cambria Math" panose="02040503050406030204" pitchFamily="18" charset="0"/>
                                    </a:rPr>
                                    <m:t>𝑟</m:t>
                                  </m:r>
                                </m:e>
                                <m:sup>
                                  <m:r>
                                    <a:rPr lang="en-US" altLang="zh-CN" sz="2400" i="1">
                                      <a:latin typeface="Cambria Math" panose="02040503050406030204" pitchFamily="18" charset="0"/>
                                    </a:rPr>
                                    <m:t>2</m:t>
                                  </m:r>
                                </m:sup>
                              </m:sSup>
                            </m:den>
                          </m:f>
                          <m:r>
                            <a:rPr lang="en-US" altLang="zh-CN" sz="2400" i="1">
                              <a:latin typeface="Cambria Math" panose="02040503050406030204" pitchFamily="18" charset="0"/>
                            </a:rPr>
                            <m:t>+</m:t>
                          </m:r>
                          <m:f>
                            <m:fPr>
                              <m:ctrlPr>
                                <a:rPr lang="en-US" altLang="zh-CN" sz="2400" i="1">
                                  <a:latin typeface="Cambria Math" panose="02040503050406030204" pitchFamily="18" charset="0"/>
                                </a:rPr>
                              </m:ctrlPr>
                            </m:fPr>
                            <m:num>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𝐹𝑖𝑟𝑚𝐶𝑎𝑠h𝐹𝑙𝑜𝑤</m:t>
                                  </m:r>
                                </m:e>
                                <m:sub>
                                  <m:r>
                                    <a:rPr lang="en-US" altLang="zh-CN" sz="2400" b="0" i="1" smtClean="0">
                                      <a:latin typeface="Cambria Math" panose="02040503050406030204" pitchFamily="18" charset="0"/>
                                    </a:rPr>
                                    <m:t>𝑡</m:t>
                                  </m:r>
                                  <m:r>
                                    <a:rPr lang="en-US" altLang="zh-CN" sz="2400" i="1">
                                      <a:latin typeface="Cambria Math" panose="02040503050406030204" pitchFamily="18" charset="0"/>
                                    </a:rPr>
                                    <m:t>3</m:t>
                                  </m:r>
                                </m:sub>
                              </m:sSub>
                            </m:num>
                            <m:den>
                              <m:sSup>
                                <m:sSupPr>
                                  <m:ctrlPr>
                                    <a:rPr lang="en-US" altLang="zh-CN" sz="2400" i="1">
                                      <a:latin typeface="Cambria Math" panose="02040503050406030204" pitchFamily="18" charset="0"/>
                                    </a:rPr>
                                  </m:ctrlPr>
                                </m:sSupPr>
                                <m:e>
                                  <m:r>
                                    <a:rPr lang="en-US" altLang="zh-CN" sz="2400" i="1">
                                      <a:latin typeface="Cambria Math" panose="02040503050406030204" pitchFamily="18" charset="0"/>
                                    </a:rPr>
                                    <m:t>1+</m:t>
                                  </m:r>
                                  <m:r>
                                    <a:rPr lang="en-US" altLang="zh-CN" sz="2400" i="1">
                                      <a:latin typeface="Cambria Math" panose="02040503050406030204" pitchFamily="18" charset="0"/>
                                    </a:rPr>
                                    <m:t>𝑟</m:t>
                                  </m:r>
                                </m:e>
                                <m:sup>
                                  <m:r>
                                    <a:rPr lang="en-US" altLang="zh-CN" sz="2400" i="1">
                                      <a:latin typeface="Cambria Math" panose="02040503050406030204" pitchFamily="18" charset="0"/>
                                    </a:rPr>
                                    <m:t>2</m:t>
                                  </m:r>
                                </m:sup>
                              </m:sSup>
                            </m:den>
                          </m:f>
                          <m:r>
                            <a:rPr lang="en-US" altLang="zh-CN" sz="2400" i="1">
                              <a:latin typeface="Cambria Math" panose="02040503050406030204" pitchFamily="18" charset="0"/>
                            </a:rPr>
                            <m:t>+…</m:t>
                          </m:r>
                        </m:e>
                      </m:d>
                      <m:r>
                        <a:rPr lang="en-US" altLang="zh-CN" sz="2400" i="1">
                          <a:latin typeface="Cambria Math" panose="02040503050406030204" pitchFamily="18" charset="0"/>
                        </a:rPr>
                        <m:t>−</m:t>
                      </m:r>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𝐼𝑛𝑣𝑒𝑠𝑡𝑚𝑒𝑛𝑡</m:t>
                          </m:r>
                        </m:e>
                        <m:sub>
                          <m:r>
                            <m:rPr>
                              <m:sty m:val="p"/>
                            </m:rPr>
                            <a:rPr lang="en-US" altLang="zh-CN" sz="2400" i="1" smtClean="0">
                              <a:latin typeface="Cambria Math" panose="02040503050406030204" pitchFamily="18" charset="0"/>
                            </a:rPr>
                            <m:t>firm</m:t>
                          </m:r>
                          <m:r>
                            <m:rPr>
                              <m:nor/>
                            </m:rPr>
                            <a:rPr lang="zh-CN" altLang="en-US" sz="2400" dirty="0"/>
                            <m:t> </m:t>
                          </m:r>
                        </m:sub>
                      </m:sSub>
                    </m:oMath>
                  </m:oMathPara>
                </a14:m>
                <a:endParaRPr lang="zh-CN" altLang="en-US" sz="2400" dirty="0"/>
              </a:p>
            </p:txBody>
          </p:sp>
        </mc:Choice>
        <mc:Fallback xmlns="">
          <p:sp>
            <p:nvSpPr>
              <p:cNvPr id="9" name="文本框 8"/>
              <p:cNvSpPr txBox="1">
                <a:spLocks noRot="1" noChangeAspect="1" noMove="1" noResize="1" noEditPoints="1" noAdjustHandles="1" noChangeArrowheads="1" noChangeShapeType="1" noTextEdit="1"/>
              </p:cNvSpPr>
              <p:nvPr/>
            </p:nvSpPr>
            <p:spPr>
              <a:xfrm>
                <a:off x="1138519" y="1923584"/>
                <a:ext cx="9287434" cy="1950727"/>
              </a:xfrm>
              <a:prstGeom prst="rect">
                <a:avLst/>
              </a:prstGeom>
              <a:blipFill>
                <a:blip r:embed="rId2"/>
                <a:stretch>
                  <a:fillRect l="-1182" t="-281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 name="文本框 3"/>
              <p:cNvSpPr txBox="1"/>
              <p:nvPr/>
            </p:nvSpPr>
            <p:spPr>
              <a:xfrm>
                <a:off x="1138519" y="4254407"/>
                <a:ext cx="9287434" cy="1795043"/>
              </a:xfrm>
              <a:prstGeom prst="rect">
                <a:avLst/>
              </a:prstGeom>
              <a:noFill/>
            </p:spPr>
            <p:txBody>
              <a:bodyPr wrap="square" lIns="0" tIns="0" rIns="0" bIns="0" rtlCol="0">
                <a:spAutoFit/>
              </a:bodyPr>
              <a:lstStyle/>
              <a:p>
                <a:pPr>
                  <a:lnSpc>
                    <a:spcPct val="125000"/>
                  </a:lnSpc>
                </a:pPr>
                <a14:m>
                  <m:oMath xmlns:m="http://schemas.openxmlformats.org/officeDocument/2006/math">
                    <m:r>
                      <a:rPr lang="zh-CN" altLang="en-US" sz="2400" b="0" i="1" smtClean="0">
                        <a:latin typeface="Cambria Math" panose="02040503050406030204" pitchFamily="18" charset="0"/>
                      </a:rPr>
                      <m:t>综合</m:t>
                    </m:r>
                  </m:oMath>
                </a14:m>
                <a:r>
                  <a:rPr lang="zh-CN" altLang="en-US" sz="2400" dirty="0">
                    <a:latin typeface="Cambria Math" panose="02040503050406030204" pitchFamily="18" charset="0"/>
                  </a:rPr>
                  <a:t>现值指数</a:t>
                </a:r>
                <a:br>
                  <a:rPr lang="en-US" altLang="zh-CN" sz="2400" i="1" dirty="0">
                    <a:latin typeface="Cambria Math" panose="02040503050406030204" pitchFamily="18" charset="0"/>
                  </a:rPr>
                </a:br>
                <a14:m>
                  <m:oMathPara xmlns:m="http://schemas.openxmlformats.org/officeDocument/2006/math">
                    <m:oMathParaPr>
                      <m:jc m:val="centerGroup"/>
                    </m:oMathParaPr>
                    <m:oMath xmlns:m="http://schemas.openxmlformats.org/officeDocument/2006/math">
                      <m:r>
                        <a:rPr lang="en-US" altLang="zh-CN" sz="2400" b="0" i="1" smtClean="0">
                          <a:latin typeface="Cambria Math" panose="02040503050406030204" pitchFamily="18" charset="0"/>
                        </a:rPr>
                        <m:t>=</m:t>
                      </m:r>
                      <m:f>
                        <m:fPr>
                          <m:ctrlPr>
                            <a:rPr lang="en-US" altLang="zh-CN" sz="2400" b="0" i="1" smtClean="0">
                              <a:latin typeface="Cambria Math" panose="02040503050406030204" pitchFamily="18" charset="0"/>
                            </a:rPr>
                          </m:ctrlPr>
                        </m:fPr>
                        <m:num>
                          <m:d>
                            <m:dPr>
                              <m:begChr m:val="["/>
                              <m:endChr m:val="]"/>
                              <m:ctrlPr>
                                <a:rPr lang="en-US" altLang="zh-CN" sz="2400" i="1">
                                  <a:latin typeface="Cambria Math" panose="02040503050406030204" pitchFamily="18" charset="0"/>
                                </a:rPr>
                              </m:ctrlPr>
                            </m:dPr>
                            <m:e>
                              <m:f>
                                <m:fPr>
                                  <m:ctrlPr>
                                    <a:rPr lang="en-US" altLang="zh-CN" sz="2400" i="1">
                                      <a:latin typeface="Cambria Math" panose="02040503050406030204" pitchFamily="18" charset="0"/>
                                    </a:rPr>
                                  </m:ctrlPr>
                                </m:fPr>
                                <m:num>
                                  <m:sSub>
                                    <m:sSubPr>
                                      <m:ctrlPr>
                                        <a:rPr lang="en-US" altLang="zh-CN" sz="2400" i="1">
                                          <a:latin typeface="Cambria Math" panose="02040503050406030204" pitchFamily="18" charset="0"/>
                                        </a:rPr>
                                      </m:ctrlPr>
                                    </m:sSubPr>
                                    <m:e>
                                      <m:r>
                                        <a:rPr lang="en-US" altLang="zh-CN" sz="2400" b="0" i="1" smtClean="0">
                                          <a:latin typeface="Cambria Math" panose="02040503050406030204" pitchFamily="18" charset="0"/>
                                        </a:rPr>
                                        <m:t>𝐹𝑖𝑟𝑚</m:t>
                                      </m:r>
                                      <m:r>
                                        <a:rPr lang="en-US" altLang="zh-CN" sz="2400" i="1">
                                          <a:latin typeface="Cambria Math" panose="02040503050406030204" pitchFamily="18" charset="0"/>
                                        </a:rPr>
                                        <m:t>𝐶𝑎𝑠h𝐹𝑙𝑜𝑤</m:t>
                                      </m:r>
                                    </m:e>
                                    <m:sub>
                                      <m:r>
                                        <a:rPr lang="en-US" altLang="zh-CN" sz="2400" b="0" i="1" smtClean="0">
                                          <a:latin typeface="Cambria Math" panose="02040503050406030204" pitchFamily="18" charset="0"/>
                                        </a:rPr>
                                        <m:t>𝑡</m:t>
                                      </m:r>
                                      <m:r>
                                        <a:rPr lang="en-US" altLang="zh-CN" sz="2400" i="1">
                                          <a:latin typeface="Cambria Math" panose="02040503050406030204" pitchFamily="18" charset="0"/>
                                        </a:rPr>
                                        <m:t>1</m:t>
                                      </m:r>
                                    </m:sub>
                                  </m:sSub>
                                </m:num>
                                <m:den>
                                  <m:r>
                                    <a:rPr lang="en-US" altLang="zh-CN" sz="2400" i="1">
                                      <a:latin typeface="Cambria Math" panose="02040503050406030204" pitchFamily="18" charset="0"/>
                                    </a:rPr>
                                    <m:t>1+</m:t>
                                  </m:r>
                                  <m:r>
                                    <a:rPr lang="en-US" altLang="zh-CN" sz="2400" i="1">
                                      <a:latin typeface="Cambria Math" panose="02040503050406030204" pitchFamily="18" charset="0"/>
                                    </a:rPr>
                                    <m:t>𝑟</m:t>
                                  </m:r>
                                </m:den>
                              </m:f>
                              <m:r>
                                <a:rPr lang="en-US" altLang="zh-CN" sz="2400" i="1">
                                  <a:latin typeface="Cambria Math" panose="02040503050406030204" pitchFamily="18" charset="0"/>
                                </a:rPr>
                                <m:t>+</m:t>
                              </m:r>
                              <m:f>
                                <m:fPr>
                                  <m:ctrlPr>
                                    <a:rPr lang="en-US" altLang="zh-CN" sz="2400" i="1">
                                      <a:latin typeface="Cambria Math" panose="02040503050406030204" pitchFamily="18" charset="0"/>
                                    </a:rPr>
                                  </m:ctrlPr>
                                </m:fPr>
                                <m:num>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𝐹𝑖𝑟𝑚𝐶𝑎𝑠h𝐹𝑙𝑜𝑤</m:t>
                                      </m:r>
                                    </m:e>
                                    <m:sub>
                                      <m:r>
                                        <a:rPr lang="en-US" altLang="zh-CN" sz="2400" b="0" i="1" smtClean="0">
                                          <a:latin typeface="Cambria Math" panose="02040503050406030204" pitchFamily="18" charset="0"/>
                                        </a:rPr>
                                        <m:t>𝑡</m:t>
                                      </m:r>
                                      <m:r>
                                        <a:rPr lang="en-US" altLang="zh-CN" sz="2400" i="1">
                                          <a:latin typeface="Cambria Math" panose="02040503050406030204" pitchFamily="18" charset="0"/>
                                        </a:rPr>
                                        <m:t>2</m:t>
                                      </m:r>
                                    </m:sub>
                                  </m:sSub>
                                </m:num>
                                <m:den>
                                  <m:sSup>
                                    <m:sSupPr>
                                      <m:ctrlPr>
                                        <a:rPr lang="en-US" altLang="zh-CN" sz="2400" i="1">
                                          <a:latin typeface="Cambria Math" panose="02040503050406030204" pitchFamily="18" charset="0"/>
                                        </a:rPr>
                                      </m:ctrlPr>
                                    </m:sSupPr>
                                    <m:e>
                                      <m:r>
                                        <a:rPr lang="en-US" altLang="zh-CN" sz="2400" i="1">
                                          <a:latin typeface="Cambria Math" panose="02040503050406030204" pitchFamily="18" charset="0"/>
                                        </a:rPr>
                                        <m:t>1+</m:t>
                                      </m:r>
                                      <m:r>
                                        <a:rPr lang="en-US" altLang="zh-CN" sz="2400" i="1">
                                          <a:latin typeface="Cambria Math" panose="02040503050406030204" pitchFamily="18" charset="0"/>
                                        </a:rPr>
                                        <m:t>𝑟</m:t>
                                      </m:r>
                                    </m:e>
                                    <m:sup>
                                      <m:r>
                                        <a:rPr lang="en-US" altLang="zh-CN" sz="2400" i="1">
                                          <a:latin typeface="Cambria Math" panose="02040503050406030204" pitchFamily="18" charset="0"/>
                                        </a:rPr>
                                        <m:t>2</m:t>
                                      </m:r>
                                    </m:sup>
                                  </m:sSup>
                                </m:den>
                              </m:f>
                              <m:r>
                                <a:rPr lang="en-US" altLang="zh-CN" sz="2400" i="1">
                                  <a:latin typeface="Cambria Math" panose="02040503050406030204" pitchFamily="18" charset="0"/>
                                </a:rPr>
                                <m:t>+</m:t>
                              </m:r>
                              <m:f>
                                <m:fPr>
                                  <m:ctrlPr>
                                    <a:rPr lang="en-US" altLang="zh-CN" sz="2400" i="1">
                                      <a:latin typeface="Cambria Math" panose="02040503050406030204" pitchFamily="18" charset="0"/>
                                    </a:rPr>
                                  </m:ctrlPr>
                                </m:fPr>
                                <m:num>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𝐹𝑖𝑟𝑚𝐶𝑎𝑠h𝐹𝑙𝑜𝑤</m:t>
                                      </m:r>
                                    </m:e>
                                    <m:sub>
                                      <m:r>
                                        <a:rPr lang="en-US" altLang="zh-CN" sz="2400" b="0" i="1" smtClean="0">
                                          <a:latin typeface="Cambria Math" panose="02040503050406030204" pitchFamily="18" charset="0"/>
                                        </a:rPr>
                                        <m:t>𝑡</m:t>
                                      </m:r>
                                      <m:r>
                                        <a:rPr lang="en-US" altLang="zh-CN" sz="2400" i="1">
                                          <a:latin typeface="Cambria Math" panose="02040503050406030204" pitchFamily="18" charset="0"/>
                                        </a:rPr>
                                        <m:t>3</m:t>
                                      </m:r>
                                    </m:sub>
                                  </m:sSub>
                                </m:num>
                                <m:den>
                                  <m:sSup>
                                    <m:sSupPr>
                                      <m:ctrlPr>
                                        <a:rPr lang="en-US" altLang="zh-CN" sz="2400" i="1">
                                          <a:latin typeface="Cambria Math" panose="02040503050406030204" pitchFamily="18" charset="0"/>
                                        </a:rPr>
                                      </m:ctrlPr>
                                    </m:sSupPr>
                                    <m:e>
                                      <m:r>
                                        <a:rPr lang="en-US" altLang="zh-CN" sz="2400" i="1">
                                          <a:latin typeface="Cambria Math" panose="02040503050406030204" pitchFamily="18" charset="0"/>
                                        </a:rPr>
                                        <m:t>1+</m:t>
                                      </m:r>
                                      <m:r>
                                        <a:rPr lang="en-US" altLang="zh-CN" sz="2400" i="1">
                                          <a:latin typeface="Cambria Math" panose="02040503050406030204" pitchFamily="18" charset="0"/>
                                        </a:rPr>
                                        <m:t>𝑟</m:t>
                                      </m:r>
                                    </m:e>
                                    <m:sup>
                                      <m:r>
                                        <a:rPr lang="en-US" altLang="zh-CN" sz="2400" i="1">
                                          <a:latin typeface="Cambria Math" panose="02040503050406030204" pitchFamily="18" charset="0"/>
                                        </a:rPr>
                                        <m:t>2</m:t>
                                      </m:r>
                                    </m:sup>
                                  </m:sSup>
                                </m:den>
                              </m:f>
                              <m:r>
                                <a:rPr lang="en-US" altLang="zh-CN" sz="2400" i="1">
                                  <a:latin typeface="Cambria Math" panose="02040503050406030204" pitchFamily="18" charset="0"/>
                                </a:rPr>
                                <m:t>+…</m:t>
                              </m:r>
                            </m:e>
                          </m:d>
                        </m:num>
                        <m:den>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𝐼𝑛𝑣𝑒𝑠𝑡𝑚𝑒𝑛𝑡</m:t>
                              </m:r>
                            </m:e>
                            <m:sub>
                              <m:r>
                                <m:rPr>
                                  <m:sty m:val="p"/>
                                </m:rPr>
                                <a:rPr lang="en-US" altLang="zh-CN" sz="2400" i="1">
                                  <a:latin typeface="Cambria Math" panose="02040503050406030204" pitchFamily="18" charset="0"/>
                                </a:rPr>
                                <m:t>firm</m:t>
                              </m:r>
                              <m:r>
                                <m:rPr>
                                  <m:nor/>
                                </m:rPr>
                                <a:rPr lang="zh-CN" altLang="en-US" sz="2400" dirty="0"/>
                                <m:t> </m:t>
                              </m:r>
                            </m:sub>
                          </m:sSub>
                        </m:den>
                      </m:f>
                    </m:oMath>
                  </m:oMathPara>
                </a14:m>
                <a:endParaRPr lang="zh-CN" altLang="en-US" sz="2400" dirty="0"/>
              </a:p>
            </p:txBody>
          </p:sp>
        </mc:Choice>
        <mc:Fallback xmlns="">
          <p:sp>
            <p:nvSpPr>
              <p:cNvPr id="4" name="文本框 3"/>
              <p:cNvSpPr txBox="1">
                <a:spLocks noRot="1" noChangeAspect="1" noMove="1" noResize="1" noEditPoints="1" noAdjustHandles="1" noChangeArrowheads="1" noChangeShapeType="1" noTextEdit="1"/>
              </p:cNvSpPr>
              <p:nvPr/>
            </p:nvSpPr>
            <p:spPr>
              <a:xfrm>
                <a:off x="1138519" y="4254407"/>
                <a:ext cx="9287434" cy="1795043"/>
              </a:xfrm>
              <a:prstGeom prst="rect">
                <a:avLst/>
              </a:prstGeom>
              <a:blipFill>
                <a:blip r:embed="rId3"/>
                <a:stretch>
                  <a:fillRect l="-1576" t="-4082"/>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1090739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a:t>为什么</a:t>
            </a:r>
            <a:r>
              <a:rPr lang="en-US" altLang="zh-CN" dirty="0"/>
              <a:t>Tobin</a:t>
            </a:r>
            <a:r>
              <a:rPr lang="en-US" altLang="zh-CN" dirty="0">
                <a:latin typeface="Times New Roman" panose="02020603050405020304" pitchFamily="18" charset="0"/>
              </a:rPr>
              <a:t>’</a:t>
            </a:r>
            <a:r>
              <a:rPr lang="en-US" altLang="zh-CN" dirty="0"/>
              <a:t>s Q</a:t>
            </a:r>
            <a:r>
              <a:rPr lang="zh-CN" altLang="en-US" dirty="0"/>
              <a:t>可以度量整理项目</a:t>
            </a:r>
            <a:r>
              <a:rPr lang="en-US" altLang="zh-CN" dirty="0"/>
              <a:t>NPV</a:t>
            </a:r>
            <a:r>
              <a:rPr lang="zh-CN" altLang="en-US" dirty="0"/>
              <a:t>？</a:t>
            </a:r>
            <a:endParaRPr dirty="0"/>
          </a:p>
        </p:txBody>
      </p:sp>
      <mc:AlternateContent xmlns:mc="http://schemas.openxmlformats.org/markup-compatibility/2006" xmlns:a14="http://schemas.microsoft.com/office/drawing/2010/main">
        <mc:Choice Requires="a14">
          <p:sp>
            <p:nvSpPr>
              <p:cNvPr id="7" name="文本框 6"/>
              <p:cNvSpPr txBox="1"/>
              <p:nvPr/>
            </p:nvSpPr>
            <p:spPr>
              <a:xfrm>
                <a:off x="2181949" y="4706658"/>
                <a:ext cx="6320118" cy="80361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400" b="0" i="1" smtClean="0">
                          <a:latin typeface="Cambria Math" panose="02040503050406030204" pitchFamily="18" charset="0"/>
                        </a:rPr>
                        <m:t>𝑇</m:t>
                      </m:r>
                      <m:r>
                        <m:rPr>
                          <m:sty m:val="p"/>
                        </m:rPr>
                        <a:rPr lang="en-US" altLang="zh-CN" sz="2400" i="1">
                          <a:latin typeface="Cambria Math" panose="02040503050406030204" pitchFamily="18" charset="0"/>
                        </a:rPr>
                        <m:t>o</m:t>
                      </m:r>
                      <m:r>
                        <a:rPr lang="en-US" altLang="zh-CN" sz="2400" b="0" i="1" smtClean="0">
                          <a:latin typeface="Cambria Math" panose="02040503050406030204" pitchFamily="18" charset="0"/>
                        </a:rPr>
                        <m:t>𝑏𝑖</m:t>
                      </m:r>
                      <m:sSup>
                        <m:sSupPr>
                          <m:ctrlPr>
                            <a:rPr lang="en-US" altLang="zh-CN" sz="2400" b="0" i="1" smtClean="0">
                              <a:latin typeface="Cambria Math" panose="02040503050406030204" pitchFamily="18" charset="0"/>
                            </a:rPr>
                          </m:ctrlPr>
                        </m:sSupPr>
                        <m:e>
                          <m:r>
                            <a:rPr lang="en-US" altLang="zh-CN" sz="2400" b="0" i="1" smtClean="0">
                              <a:latin typeface="Cambria Math" panose="02040503050406030204" pitchFamily="18" charset="0"/>
                            </a:rPr>
                            <m:t>𝑛</m:t>
                          </m:r>
                        </m:e>
                        <m:sup>
                          <m:r>
                            <a:rPr lang="en-US" altLang="zh-CN" sz="2400" b="0" i="1" smtClean="0">
                              <a:latin typeface="Cambria Math" panose="02040503050406030204" pitchFamily="18" charset="0"/>
                            </a:rPr>
                            <m:t>′</m:t>
                          </m:r>
                        </m:sup>
                      </m:sSup>
                      <m:r>
                        <a:rPr lang="en-US" altLang="zh-CN" sz="2400" b="0" i="1" smtClean="0">
                          <a:latin typeface="Cambria Math" panose="02040503050406030204" pitchFamily="18" charset="0"/>
                        </a:rPr>
                        <m:t>𝑠</m:t>
                      </m:r>
                      <m:r>
                        <a:rPr lang="en-US" altLang="zh-CN" sz="2400" b="0" i="1" smtClean="0">
                          <a:latin typeface="Cambria Math" panose="02040503050406030204" pitchFamily="18" charset="0"/>
                        </a:rPr>
                        <m:t> </m:t>
                      </m:r>
                      <m:r>
                        <a:rPr lang="en-US" altLang="zh-CN" sz="2400" b="0" i="1" smtClean="0">
                          <a:latin typeface="Cambria Math" panose="02040503050406030204" pitchFamily="18" charset="0"/>
                        </a:rPr>
                        <m:t>𝑄</m:t>
                      </m:r>
                      <m:r>
                        <a:rPr lang="en-US" altLang="zh-CN" sz="2400" b="0" i="1" smtClean="0">
                          <a:latin typeface="Cambria Math" panose="02040503050406030204" pitchFamily="18" charset="0"/>
                        </a:rPr>
                        <m:t>=</m:t>
                      </m:r>
                      <m:f>
                        <m:fPr>
                          <m:ctrlPr>
                            <a:rPr lang="en-US" altLang="zh-CN" sz="2400" i="1">
                              <a:latin typeface="Cambria Math" panose="02040503050406030204" pitchFamily="18" charset="0"/>
                            </a:rPr>
                          </m:ctrlPr>
                        </m:fPr>
                        <m:num>
                          <m:r>
                            <a:rPr lang="zh-CN" altLang="en-US" sz="2400" i="1" smtClean="0">
                              <a:latin typeface="Cambria Math" panose="02040503050406030204" pitchFamily="18" charset="0"/>
                            </a:rPr>
                            <m:t>股票</m:t>
                          </m:r>
                          <m:r>
                            <a:rPr lang="zh-CN" altLang="en-US" sz="2400" i="1">
                              <a:latin typeface="Cambria Math" panose="02040503050406030204" pitchFamily="18" charset="0"/>
                            </a:rPr>
                            <m:t>市值</m:t>
                          </m:r>
                          <m:r>
                            <a:rPr lang="en-US" altLang="zh-CN" sz="2400" b="0" i="1" smtClean="0">
                              <a:latin typeface="Cambria Math" panose="02040503050406030204" pitchFamily="18" charset="0"/>
                            </a:rPr>
                            <m:t>+</m:t>
                          </m:r>
                          <m:r>
                            <a:rPr lang="zh-CN" altLang="en-US" sz="2400" i="1">
                              <a:latin typeface="Cambria Math" panose="02040503050406030204" pitchFamily="18" charset="0"/>
                            </a:rPr>
                            <m:t>负债</m:t>
                          </m:r>
                          <m:r>
                            <a:rPr lang="zh-CN" altLang="en-US" sz="2400" i="1" smtClean="0">
                              <a:latin typeface="Cambria Math" panose="02040503050406030204" pitchFamily="18" charset="0"/>
                            </a:rPr>
                            <m:t>账面</m:t>
                          </m:r>
                          <m:r>
                            <a:rPr lang="zh-CN" altLang="en-US" sz="2400" i="1">
                              <a:latin typeface="Cambria Math" panose="02040503050406030204" pitchFamily="18" charset="0"/>
                            </a:rPr>
                            <m:t>价值</m:t>
                          </m:r>
                        </m:num>
                        <m:den>
                          <m:r>
                            <a:rPr lang="zh-CN" altLang="en-US" sz="2400" i="1" smtClean="0">
                              <a:latin typeface="Cambria Math" panose="02040503050406030204" pitchFamily="18" charset="0"/>
                            </a:rPr>
                            <m:t>总资产</m:t>
                          </m:r>
                        </m:den>
                      </m:f>
                    </m:oMath>
                  </m:oMathPara>
                </a14:m>
                <a:endParaRPr lang="zh-CN" altLang="en-US" sz="2400" dirty="0"/>
              </a:p>
            </p:txBody>
          </p:sp>
        </mc:Choice>
        <mc:Fallback xmlns="">
          <p:sp>
            <p:nvSpPr>
              <p:cNvPr id="7" name="文本框 6"/>
              <p:cNvSpPr txBox="1">
                <a:spLocks noRot="1" noChangeAspect="1" noMove="1" noResize="1" noEditPoints="1" noAdjustHandles="1" noChangeArrowheads="1" noChangeShapeType="1" noTextEdit="1"/>
              </p:cNvSpPr>
              <p:nvPr/>
            </p:nvSpPr>
            <p:spPr>
              <a:xfrm>
                <a:off x="2181949" y="4706658"/>
                <a:ext cx="6320118" cy="803618"/>
              </a:xfrm>
              <a:prstGeom prst="rect">
                <a:avLst/>
              </a:prstGeom>
              <a:blipFill>
                <a:blip r:embed="rId2"/>
                <a:stretch>
                  <a:fillRect/>
                </a:stretch>
              </a:blipFill>
            </p:spPr>
            <p:txBody>
              <a:bodyPr/>
              <a:lstStyle/>
              <a:p>
                <a:r>
                  <a:rPr lang="zh-CN" altLang="en-US">
                    <a:noFill/>
                  </a:rPr>
                  <a:t> </a:t>
                </a:r>
              </a:p>
            </p:txBody>
          </p:sp>
        </mc:Fallback>
      </mc:AlternateContent>
      <p:sp>
        <p:nvSpPr>
          <p:cNvPr id="6" name="圆角矩形标注 5"/>
          <p:cNvSpPr/>
          <p:nvPr/>
        </p:nvSpPr>
        <p:spPr>
          <a:xfrm>
            <a:off x="7413812" y="3520598"/>
            <a:ext cx="2447364" cy="940995"/>
          </a:xfrm>
          <a:prstGeom prst="wedgeRoundRectCallout">
            <a:avLst>
              <a:gd name="adj1" fmla="val -72067"/>
              <a:gd name="adj2" fmla="val 57701"/>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lnSpc>
                <a:spcPct val="150000"/>
              </a:lnSpc>
            </a:pPr>
            <a:r>
              <a:rPr lang="zh-CN" altLang="en-US" dirty="0">
                <a:latin typeface="微软雅黑" panose="020B0503020204020204" pitchFamily="34" charset="-122"/>
                <a:ea typeface="微软雅黑" panose="020B0503020204020204" pitchFamily="34" charset="-122"/>
              </a:rPr>
              <a:t>投资者预期的企业来现金流的现值</a:t>
            </a:r>
          </a:p>
        </p:txBody>
      </p:sp>
      <p:sp>
        <p:nvSpPr>
          <p:cNvPr id="9" name="圆角矩形标注 8"/>
          <p:cNvSpPr/>
          <p:nvPr/>
        </p:nvSpPr>
        <p:spPr>
          <a:xfrm>
            <a:off x="7413812" y="5755341"/>
            <a:ext cx="2580073" cy="662365"/>
          </a:xfrm>
          <a:prstGeom prst="wedgeRoundRectCallout">
            <a:avLst>
              <a:gd name="adj1" fmla="val -69843"/>
              <a:gd name="adj2" fmla="val -64939"/>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pPr algn="ctr">
              <a:lnSpc>
                <a:spcPct val="150000"/>
              </a:lnSpc>
            </a:pPr>
            <a:r>
              <a:rPr lang="zh-CN" altLang="en-US" dirty="0">
                <a:latin typeface="微软雅黑" panose="020B0503020204020204" pitchFamily="34" charset="-122"/>
                <a:ea typeface="微软雅黑" panose="020B0503020204020204" pitchFamily="34" charset="-122"/>
              </a:rPr>
              <a:t>历史成本法，历史累计的投资额</a:t>
            </a:r>
          </a:p>
        </p:txBody>
      </p:sp>
      <mc:AlternateContent xmlns:mc="http://schemas.openxmlformats.org/markup-compatibility/2006" xmlns:a14="http://schemas.microsoft.com/office/drawing/2010/main">
        <mc:Choice Requires="a14">
          <p:sp>
            <p:nvSpPr>
              <p:cNvPr id="10" name="文本框 9"/>
              <p:cNvSpPr txBox="1"/>
              <p:nvPr/>
            </p:nvSpPr>
            <p:spPr>
              <a:xfrm>
                <a:off x="739589" y="1152619"/>
                <a:ext cx="9287434" cy="1795043"/>
              </a:xfrm>
              <a:prstGeom prst="rect">
                <a:avLst/>
              </a:prstGeom>
              <a:noFill/>
            </p:spPr>
            <p:txBody>
              <a:bodyPr wrap="square" lIns="0" tIns="0" rIns="0" bIns="0" rtlCol="0">
                <a:spAutoFit/>
              </a:bodyPr>
              <a:lstStyle/>
              <a:p>
                <a:pPr>
                  <a:lnSpc>
                    <a:spcPct val="125000"/>
                  </a:lnSpc>
                </a:pPr>
                <a14:m>
                  <m:oMath xmlns:m="http://schemas.openxmlformats.org/officeDocument/2006/math">
                    <m:r>
                      <a:rPr lang="zh-CN" altLang="en-US" sz="2400" b="0" i="1" smtClean="0">
                        <a:latin typeface="Cambria Math" panose="02040503050406030204" pitchFamily="18" charset="0"/>
                      </a:rPr>
                      <m:t>综合</m:t>
                    </m:r>
                  </m:oMath>
                </a14:m>
                <a:r>
                  <a:rPr lang="zh-CN" altLang="en-US" sz="2400" dirty="0">
                    <a:latin typeface="Cambria Math" panose="02040503050406030204" pitchFamily="18" charset="0"/>
                  </a:rPr>
                  <a:t>现值指数</a:t>
                </a:r>
                <a:br>
                  <a:rPr lang="en-US" altLang="zh-CN" sz="2400" i="1" dirty="0">
                    <a:latin typeface="Cambria Math" panose="02040503050406030204" pitchFamily="18" charset="0"/>
                  </a:rPr>
                </a:br>
                <a14:m>
                  <m:oMathPara xmlns:m="http://schemas.openxmlformats.org/officeDocument/2006/math">
                    <m:oMathParaPr>
                      <m:jc m:val="centerGroup"/>
                    </m:oMathParaPr>
                    <m:oMath xmlns:m="http://schemas.openxmlformats.org/officeDocument/2006/math">
                      <m:r>
                        <a:rPr lang="en-US" altLang="zh-CN" sz="2400" b="0" i="1" smtClean="0">
                          <a:latin typeface="Cambria Math" panose="02040503050406030204" pitchFamily="18" charset="0"/>
                        </a:rPr>
                        <m:t>=</m:t>
                      </m:r>
                      <m:f>
                        <m:fPr>
                          <m:ctrlPr>
                            <a:rPr lang="en-US" altLang="zh-CN" sz="2400" b="0" i="1" smtClean="0">
                              <a:latin typeface="Cambria Math" panose="02040503050406030204" pitchFamily="18" charset="0"/>
                            </a:rPr>
                          </m:ctrlPr>
                        </m:fPr>
                        <m:num>
                          <m:d>
                            <m:dPr>
                              <m:begChr m:val="["/>
                              <m:endChr m:val="]"/>
                              <m:ctrlPr>
                                <a:rPr lang="en-US" altLang="zh-CN" sz="2400" i="1">
                                  <a:latin typeface="Cambria Math" panose="02040503050406030204" pitchFamily="18" charset="0"/>
                                </a:rPr>
                              </m:ctrlPr>
                            </m:dPr>
                            <m:e>
                              <m:f>
                                <m:fPr>
                                  <m:ctrlPr>
                                    <a:rPr lang="en-US" altLang="zh-CN" sz="2400" i="1">
                                      <a:latin typeface="Cambria Math" panose="02040503050406030204" pitchFamily="18" charset="0"/>
                                    </a:rPr>
                                  </m:ctrlPr>
                                </m:fPr>
                                <m:num>
                                  <m:sSub>
                                    <m:sSubPr>
                                      <m:ctrlPr>
                                        <a:rPr lang="en-US" altLang="zh-CN" sz="2400" i="1">
                                          <a:latin typeface="Cambria Math" panose="02040503050406030204" pitchFamily="18" charset="0"/>
                                        </a:rPr>
                                      </m:ctrlPr>
                                    </m:sSubPr>
                                    <m:e>
                                      <m:r>
                                        <a:rPr lang="en-US" altLang="zh-CN" sz="2400" b="0" i="1" smtClean="0">
                                          <a:latin typeface="Cambria Math" panose="02040503050406030204" pitchFamily="18" charset="0"/>
                                        </a:rPr>
                                        <m:t>𝐹𝑖𝑟𝑚</m:t>
                                      </m:r>
                                      <m:r>
                                        <a:rPr lang="en-US" altLang="zh-CN" sz="2400" i="1">
                                          <a:latin typeface="Cambria Math" panose="02040503050406030204" pitchFamily="18" charset="0"/>
                                        </a:rPr>
                                        <m:t>𝐶𝑎𝑠h𝐹𝑙𝑜𝑤</m:t>
                                      </m:r>
                                    </m:e>
                                    <m:sub>
                                      <m:r>
                                        <a:rPr lang="en-US" altLang="zh-CN" sz="2400" b="0" i="1" smtClean="0">
                                          <a:latin typeface="Cambria Math" panose="02040503050406030204" pitchFamily="18" charset="0"/>
                                        </a:rPr>
                                        <m:t>𝑡</m:t>
                                      </m:r>
                                      <m:r>
                                        <a:rPr lang="en-US" altLang="zh-CN" sz="2400" i="1">
                                          <a:latin typeface="Cambria Math" panose="02040503050406030204" pitchFamily="18" charset="0"/>
                                        </a:rPr>
                                        <m:t>1</m:t>
                                      </m:r>
                                    </m:sub>
                                  </m:sSub>
                                </m:num>
                                <m:den>
                                  <m:r>
                                    <a:rPr lang="en-US" altLang="zh-CN" sz="2400" i="1">
                                      <a:latin typeface="Cambria Math" panose="02040503050406030204" pitchFamily="18" charset="0"/>
                                    </a:rPr>
                                    <m:t>1+</m:t>
                                  </m:r>
                                  <m:r>
                                    <a:rPr lang="en-US" altLang="zh-CN" sz="2400" i="1">
                                      <a:latin typeface="Cambria Math" panose="02040503050406030204" pitchFamily="18" charset="0"/>
                                    </a:rPr>
                                    <m:t>𝑟</m:t>
                                  </m:r>
                                </m:den>
                              </m:f>
                              <m:r>
                                <a:rPr lang="en-US" altLang="zh-CN" sz="2400" i="1">
                                  <a:latin typeface="Cambria Math" panose="02040503050406030204" pitchFamily="18" charset="0"/>
                                </a:rPr>
                                <m:t>+</m:t>
                              </m:r>
                              <m:f>
                                <m:fPr>
                                  <m:ctrlPr>
                                    <a:rPr lang="en-US" altLang="zh-CN" sz="2400" i="1">
                                      <a:latin typeface="Cambria Math" panose="02040503050406030204" pitchFamily="18" charset="0"/>
                                    </a:rPr>
                                  </m:ctrlPr>
                                </m:fPr>
                                <m:num>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𝐹𝑖𝑟𝑚𝐶𝑎𝑠h𝐹𝑙𝑜𝑤</m:t>
                                      </m:r>
                                    </m:e>
                                    <m:sub>
                                      <m:r>
                                        <a:rPr lang="en-US" altLang="zh-CN" sz="2400" b="0" i="1" smtClean="0">
                                          <a:latin typeface="Cambria Math" panose="02040503050406030204" pitchFamily="18" charset="0"/>
                                        </a:rPr>
                                        <m:t>𝑡</m:t>
                                      </m:r>
                                      <m:r>
                                        <a:rPr lang="en-US" altLang="zh-CN" sz="2400" i="1">
                                          <a:latin typeface="Cambria Math" panose="02040503050406030204" pitchFamily="18" charset="0"/>
                                        </a:rPr>
                                        <m:t>2</m:t>
                                      </m:r>
                                    </m:sub>
                                  </m:sSub>
                                </m:num>
                                <m:den>
                                  <m:sSup>
                                    <m:sSupPr>
                                      <m:ctrlPr>
                                        <a:rPr lang="en-US" altLang="zh-CN" sz="2400" i="1">
                                          <a:latin typeface="Cambria Math" panose="02040503050406030204" pitchFamily="18" charset="0"/>
                                        </a:rPr>
                                      </m:ctrlPr>
                                    </m:sSupPr>
                                    <m:e>
                                      <m:r>
                                        <a:rPr lang="en-US" altLang="zh-CN" sz="2400" i="1">
                                          <a:latin typeface="Cambria Math" panose="02040503050406030204" pitchFamily="18" charset="0"/>
                                        </a:rPr>
                                        <m:t>1+</m:t>
                                      </m:r>
                                      <m:r>
                                        <a:rPr lang="en-US" altLang="zh-CN" sz="2400" i="1">
                                          <a:latin typeface="Cambria Math" panose="02040503050406030204" pitchFamily="18" charset="0"/>
                                        </a:rPr>
                                        <m:t>𝑟</m:t>
                                      </m:r>
                                    </m:e>
                                    <m:sup>
                                      <m:r>
                                        <a:rPr lang="en-US" altLang="zh-CN" sz="2400" i="1">
                                          <a:latin typeface="Cambria Math" panose="02040503050406030204" pitchFamily="18" charset="0"/>
                                        </a:rPr>
                                        <m:t>2</m:t>
                                      </m:r>
                                    </m:sup>
                                  </m:sSup>
                                </m:den>
                              </m:f>
                              <m:r>
                                <a:rPr lang="en-US" altLang="zh-CN" sz="2400" i="1">
                                  <a:latin typeface="Cambria Math" panose="02040503050406030204" pitchFamily="18" charset="0"/>
                                </a:rPr>
                                <m:t>+</m:t>
                              </m:r>
                              <m:f>
                                <m:fPr>
                                  <m:ctrlPr>
                                    <a:rPr lang="en-US" altLang="zh-CN" sz="2400" i="1">
                                      <a:latin typeface="Cambria Math" panose="02040503050406030204" pitchFamily="18" charset="0"/>
                                    </a:rPr>
                                  </m:ctrlPr>
                                </m:fPr>
                                <m:num>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𝐹𝑖𝑟𝑚𝐶𝑎𝑠h𝐹𝑙𝑜𝑤</m:t>
                                      </m:r>
                                    </m:e>
                                    <m:sub>
                                      <m:r>
                                        <a:rPr lang="en-US" altLang="zh-CN" sz="2400" b="0" i="1" smtClean="0">
                                          <a:latin typeface="Cambria Math" panose="02040503050406030204" pitchFamily="18" charset="0"/>
                                        </a:rPr>
                                        <m:t>𝑡</m:t>
                                      </m:r>
                                      <m:r>
                                        <a:rPr lang="en-US" altLang="zh-CN" sz="2400" i="1">
                                          <a:latin typeface="Cambria Math" panose="02040503050406030204" pitchFamily="18" charset="0"/>
                                        </a:rPr>
                                        <m:t>3</m:t>
                                      </m:r>
                                    </m:sub>
                                  </m:sSub>
                                </m:num>
                                <m:den>
                                  <m:sSup>
                                    <m:sSupPr>
                                      <m:ctrlPr>
                                        <a:rPr lang="en-US" altLang="zh-CN" sz="2400" i="1">
                                          <a:latin typeface="Cambria Math" panose="02040503050406030204" pitchFamily="18" charset="0"/>
                                        </a:rPr>
                                      </m:ctrlPr>
                                    </m:sSupPr>
                                    <m:e>
                                      <m:r>
                                        <a:rPr lang="en-US" altLang="zh-CN" sz="2400" i="1">
                                          <a:latin typeface="Cambria Math" panose="02040503050406030204" pitchFamily="18" charset="0"/>
                                        </a:rPr>
                                        <m:t>1+</m:t>
                                      </m:r>
                                      <m:r>
                                        <a:rPr lang="en-US" altLang="zh-CN" sz="2400" i="1">
                                          <a:latin typeface="Cambria Math" panose="02040503050406030204" pitchFamily="18" charset="0"/>
                                        </a:rPr>
                                        <m:t>𝑟</m:t>
                                      </m:r>
                                    </m:e>
                                    <m:sup>
                                      <m:r>
                                        <a:rPr lang="en-US" altLang="zh-CN" sz="2400" i="1">
                                          <a:latin typeface="Cambria Math" panose="02040503050406030204" pitchFamily="18" charset="0"/>
                                        </a:rPr>
                                        <m:t>2</m:t>
                                      </m:r>
                                    </m:sup>
                                  </m:sSup>
                                </m:den>
                              </m:f>
                              <m:r>
                                <a:rPr lang="en-US" altLang="zh-CN" sz="2400" i="1">
                                  <a:latin typeface="Cambria Math" panose="02040503050406030204" pitchFamily="18" charset="0"/>
                                </a:rPr>
                                <m:t>+…</m:t>
                              </m:r>
                            </m:e>
                          </m:d>
                        </m:num>
                        <m:den>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𝐼𝑛𝑣𝑒𝑠𝑡𝑚𝑒𝑛𝑡</m:t>
                              </m:r>
                            </m:e>
                            <m:sub>
                              <m:r>
                                <m:rPr>
                                  <m:sty m:val="p"/>
                                </m:rPr>
                                <a:rPr lang="en-US" altLang="zh-CN" sz="2400" i="1">
                                  <a:latin typeface="Cambria Math" panose="02040503050406030204" pitchFamily="18" charset="0"/>
                                </a:rPr>
                                <m:t>firm</m:t>
                              </m:r>
                              <m:r>
                                <m:rPr>
                                  <m:nor/>
                                </m:rPr>
                                <a:rPr lang="zh-CN" altLang="en-US" sz="2400" dirty="0"/>
                                <m:t> </m:t>
                              </m:r>
                            </m:sub>
                          </m:sSub>
                        </m:den>
                      </m:f>
                    </m:oMath>
                  </m:oMathPara>
                </a14:m>
                <a:endParaRPr lang="zh-CN" altLang="en-US" sz="2400" dirty="0"/>
              </a:p>
            </p:txBody>
          </p:sp>
        </mc:Choice>
        <mc:Fallback xmlns="">
          <p:sp>
            <p:nvSpPr>
              <p:cNvPr id="10" name="文本框 9"/>
              <p:cNvSpPr txBox="1">
                <a:spLocks noRot="1" noChangeAspect="1" noMove="1" noResize="1" noEditPoints="1" noAdjustHandles="1" noChangeArrowheads="1" noChangeShapeType="1" noTextEdit="1"/>
              </p:cNvSpPr>
              <p:nvPr/>
            </p:nvSpPr>
            <p:spPr>
              <a:xfrm>
                <a:off x="739589" y="1152619"/>
                <a:ext cx="9287434" cy="1795043"/>
              </a:xfrm>
              <a:prstGeom prst="rect">
                <a:avLst/>
              </a:prstGeom>
              <a:blipFill>
                <a:blip r:embed="rId3"/>
                <a:stretch>
                  <a:fillRect l="-1509" t="-3729"/>
                </a:stretch>
              </a:blipFill>
            </p:spPr>
            <p:txBody>
              <a:bodyPr/>
              <a:lstStyle/>
              <a:p>
                <a:r>
                  <a:rPr lang="zh-CN" altLang="en-US">
                    <a:noFill/>
                  </a:rPr>
                  <a:t> </a:t>
                </a:r>
              </a:p>
            </p:txBody>
          </p:sp>
        </mc:Fallback>
      </mc:AlternateContent>
      <p:sp>
        <p:nvSpPr>
          <p:cNvPr id="11" name="圆角矩形标注 10"/>
          <p:cNvSpPr/>
          <p:nvPr/>
        </p:nvSpPr>
        <p:spPr>
          <a:xfrm>
            <a:off x="9861176" y="1034799"/>
            <a:ext cx="1697200" cy="744071"/>
          </a:xfrm>
          <a:prstGeom prst="wedgeRoundRectCallout">
            <a:avLst>
              <a:gd name="adj1" fmla="val -54015"/>
              <a:gd name="adj2" fmla="val 7611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未来现金流的现值</a:t>
            </a:r>
          </a:p>
        </p:txBody>
      </p:sp>
      <p:sp>
        <p:nvSpPr>
          <p:cNvPr id="12" name="圆角矩形标注 11"/>
          <p:cNvSpPr/>
          <p:nvPr/>
        </p:nvSpPr>
        <p:spPr>
          <a:xfrm>
            <a:off x="7413812" y="2653994"/>
            <a:ext cx="1697200" cy="744071"/>
          </a:xfrm>
          <a:prstGeom prst="wedgeRoundRectCallout">
            <a:avLst>
              <a:gd name="adj1" fmla="val -83787"/>
              <a:gd name="adj2" fmla="val -3711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总投资资本</a:t>
            </a:r>
          </a:p>
        </p:txBody>
      </p:sp>
    </p:spTree>
    <p:extLst>
      <p:ext uri="{BB962C8B-B14F-4D97-AF65-F5344CB8AC3E}">
        <p14:creationId xmlns:p14="http://schemas.microsoft.com/office/powerpoint/2010/main" val="1781971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randombar(horizont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randombar(horizont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1"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3. </a:t>
            </a:r>
            <a:r>
              <a:rPr dirty="0" err="1"/>
              <a:t>影响Q的因素</a:t>
            </a:r>
            <a:endParaRPr dirty="0"/>
          </a:p>
        </p:txBody>
      </p:sp>
      <p:sp>
        <p:nvSpPr>
          <p:cNvPr id="3" name="Content Placeholder 2"/>
          <p:cNvSpPr>
            <a:spLocks noGrp="1"/>
          </p:cNvSpPr>
          <p:nvPr>
            <p:ph idx="1"/>
          </p:nvPr>
        </p:nvSpPr>
        <p:spPr/>
        <p:txBody>
          <a:bodyPr/>
          <a:lstStyle/>
          <a:p>
            <a:pPr indent="-342900" algn="just">
              <a:lnSpc>
                <a:spcPct val="150000"/>
              </a:lnSpc>
              <a:spcBef>
                <a:spcPts val="500"/>
              </a:spcBef>
              <a:spcAft>
                <a:spcPts val="600"/>
              </a:spcAft>
              <a:defRPr/>
            </a:pPr>
            <a:r>
              <a:rPr lang="en-US" sz="2400" dirty="0" err="1">
                <a:latin typeface="微软雅黑" panose="020B0503020204020204" pitchFamily="34" charset="-122"/>
                <a:ea typeface="微软雅黑" panose="020B0503020204020204" pitchFamily="34" charset="-122"/>
              </a:rPr>
              <a:t>市场评估与资本市场效率</a:t>
            </a:r>
            <a:endParaRPr lang="en-US" sz="2400" dirty="0">
              <a:latin typeface="微软雅黑" panose="020B0503020204020204" pitchFamily="34" charset="-122"/>
              <a:ea typeface="微软雅黑" panose="020B0503020204020204" pitchFamily="34" charset="-122"/>
            </a:endParaRPr>
          </a:p>
          <a:p>
            <a:pPr indent="-342900" algn="just">
              <a:lnSpc>
                <a:spcPct val="150000"/>
              </a:lnSpc>
              <a:spcBef>
                <a:spcPts val="500"/>
              </a:spcBef>
              <a:spcAft>
                <a:spcPts val="600"/>
              </a:spcAft>
              <a:defRPr/>
            </a:pPr>
            <a:r>
              <a:rPr lang="en-US" sz="2400" dirty="0" err="1">
                <a:latin typeface="微软雅黑" panose="020B0503020204020204" pitchFamily="34" charset="-122"/>
                <a:ea typeface="微软雅黑" panose="020B0503020204020204" pitchFamily="34" charset="-122"/>
              </a:rPr>
              <a:t>信息不对称与代理问题</a:t>
            </a:r>
            <a:endParaRPr lang="en-US" sz="2400" dirty="0">
              <a:latin typeface="微软雅黑" panose="020B0503020204020204" pitchFamily="34" charset="-122"/>
              <a:ea typeface="微软雅黑" panose="020B0503020204020204" pitchFamily="34" charset="-122"/>
            </a:endParaRPr>
          </a:p>
          <a:p>
            <a:pPr indent="-342900" algn="just">
              <a:lnSpc>
                <a:spcPct val="150000"/>
              </a:lnSpc>
              <a:spcBef>
                <a:spcPts val="500"/>
              </a:spcBef>
              <a:spcAft>
                <a:spcPts val="600"/>
              </a:spcAft>
              <a:defRPr/>
            </a:pPr>
            <a:r>
              <a:rPr lang="en-US" sz="2400" dirty="0" err="1">
                <a:latin typeface="微软雅黑" panose="020B0503020204020204" pitchFamily="34" charset="-122"/>
                <a:ea typeface="微软雅黑" panose="020B0503020204020204" pitchFamily="34" charset="-122"/>
              </a:rPr>
              <a:t>资本市场的政策变化：利率、税收政策等</a:t>
            </a:r>
            <a:endParaRPr lang="en-US" sz="24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1486539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4. </a:t>
            </a:r>
            <a:r>
              <a:rPr lang="zh-CN" altLang="en-US" dirty="0"/>
              <a:t>边际</a:t>
            </a:r>
            <a:r>
              <a:rPr lang="en-US" altLang="zh-CN" dirty="0"/>
              <a:t>Q</a:t>
            </a:r>
            <a:r>
              <a:rPr lang="zh-CN" altLang="en-US" dirty="0"/>
              <a:t>与平均</a:t>
            </a:r>
            <a:r>
              <a:rPr lang="en-US" altLang="zh-CN" dirty="0"/>
              <a:t>Q</a:t>
            </a:r>
            <a:endParaRPr dirty="0"/>
          </a:p>
        </p:txBody>
      </p:sp>
      <p:sp>
        <p:nvSpPr>
          <p:cNvPr id="3" name="Content Placeholder 2"/>
          <p:cNvSpPr>
            <a:spLocks noGrp="1"/>
          </p:cNvSpPr>
          <p:nvPr>
            <p:ph idx="1"/>
          </p:nvPr>
        </p:nvSpPr>
        <p:spPr/>
        <p:txBody>
          <a:bodyPr/>
          <a:lstStyle/>
          <a:p>
            <a:pPr indent="-342900" algn="just">
              <a:lnSpc>
                <a:spcPct val="150000"/>
              </a:lnSpc>
              <a:spcBef>
                <a:spcPts val="500"/>
              </a:spcBef>
              <a:spcAft>
                <a:spcPts val="600"/>
              </a:spcAft>
              <a:defRPr/>
            </a:pPr>
            <a:r>
              <a:rPr lang="zh-CN" altLang="en-US" sz="2400" b="1" dirty="0">
                <a:latin typeface="微软雅黑" panose="020B0503020204020204" pitchFamily="34" charset="-122"/>
                <a:ea typeface="微软雅黑" panose="020B0503020204020204" pitchFamily="34" charset="-122"/>
              </a:rPr>
              <a:t>边际</a:t>
            </a:r>
            <a:r>
              <a:rPr lang="en-US" altLang="zh-CN" sz="2400" b="1" dirty="0">
                <a:latin typeface="微软雅黑" panose="020B0503020204020204" pitchFamily="34" charset="-122"/>
                <a:ea typeface="微软雅黑" panose="020B0503020204020204" pitchFamily="34" charset="-122"/>
              </a:rPr>
              <a:t>Q (Marginal Q)</a:t>
            </a:r>
            <a:r>
              <a:rPr lang="zh-CN" altLang="en-US" sz="2400" dirty="0">
                <a:latin typeface="微软雅黑" panose="020B0503020204020204" pitchFamily="34" charset="-122"/>
                <a:ea typeface="微软雅黑" panose="020B0503020204020204" pitchFamily="34" charset="-122"/>
              </a:rPr>
              <a:t>：指企业新增单位资本的市场价值与其替代成本的比率，反映了投资的新回报。</a:t>
            </a:r>
            <a:endParaRPr lang="en-US" altLang="zh-CN" sz="2400" dirty="0">
              <a:latin typeface="微软雅黑" panose="020B0503020204020204" pitchFamily="34" charset="-122"/>
              <a:ea typeface="微软雅黑" panose="020B0503020204020204" pitchFamily="34" charset="-122"/>
            </a:endParaRPr>
          </a:p>
          <a:p>
            <a:pPr indent="-342900" algn="just">
              <a:lnSpc>
                <a:spcPct val="150000"/>
              </a:lnSpc>
              <a:spcBef>
                <a:spcPts val="500"/>
              </a:spcBef>
              <a:spcAft>
                <a:spcPts val="600"/>
              </a:spcAft>
              <a:defRPr/>
            </a:pPr>
            <a:r>
              <a:rPr lang="zh-CN" altLang="en-US" sz="2400" b="1" dirty="0">
                <a:latin typeface="微软雅黑" panose="020B0503020204020204" pitchFamily="34" charset="-122"/>
                <a:ea typeface="微软雅黑" panose="020B0503020204020204" pitchFamily="34" charset="-122"/>
              </a:rPr>
              <a:t>平均</a:t>
            </a:r>
            <a:r>
              <a:rPr lang="en-US" altLang="zh-CN" sz="2400" b="1" dirty="0">
                <a:latin typeface="微软雅黑" panose="020B0503020204020204" pitchFamily="34" charset="-122"/>
                <a:ea typeface="微软雅黑" panose="020B0503020204020204" pitchFamily="34" charset="-122"/>
              </a:rPr>
              <a:t>Q (Average Q)</a:t>
            </a:r>
            <a:r>
              <a:rPr lang="zh-CN" altLang="en-US" sz="2400" dirty="0">
                <a:latin typeface="微软雅黑" panose="020B0503020204020204" pitchFamily="34" charset="-122"/>
                <a:ea typeface="微软雅黑" panose="020B0503020204020204" pitchFamily="34" charset="-122"/>
              </a:rPr>
              <a:t>：是整个资本存量的市场价值与其替代成本的比率，衡量了企业总投资的回报。</a:t>
            </a:r>
            <a:endParaRPr lang="en-US" sz="2400" dirty="0">
              <a:latin typeface="微软雅黑" panose="020B0503020204020204" pitchFamily="34" charset="-122"/>
              <a:ea typeface="微软雅黑" panose="020B0503020204020204" pitchFamily="34" charset="-122"/>
            </a:endParaRPr>
          </a:p>
          <a:p>
            <a:pPr indent="-342900" algn="just">
              <a:lnSpc>
                <a:spcPct val="150000"/>
              </a:lnSpc>
              <a:spcBef>
                <a:spcPts val="500"/>
              </a:spcBef>
              <a:spcAft>
                <a:spcPts val="600"/>
              </a:spcAft>
              <a:defRPr/>
            </a:pPr>
            <a:r>
              <a:rPr lang="zh-CN" altLang="en-US" sz="2400" b="1" dirty="0">
                <a:latin typeface="微软雅黑" panose="020B0503020204020204" pitchFamily="34" charset="-122"/>
                <a:ea typeface="微软雅黑" panose="020B0503020204020204" pitchFamily="34" charset="-122"/>
              </a:rPr>
              <a:t>边际</a:t>
            </a:r>
            <a:r>
              <a:rPr lang="en-US" altLang="zh-CN" sz="2400" b="1" dirty="0">
                <a:latin typeface="微软雅黑" panose="020B0503020204020204" pitchFamily="34" charset="-122"/>
                <a:ea typeface="微软雅黑" panose="020B0503020204020204" pitchFamily="34" charset="-122"/>
              </a:rPr>
              <a:t>Q</a:t>
            </a:r>
            <a:r>
              <a:rPr lang="zh-CN" altLang="en-US" sz="2400" b="1" dirty="0">
                <a:latin typeface="微软雅黑" panose="020B0503020204020204" pitchFamily="34" charset="-122"/>
                <a:ea typeface="微软雅黑" panose="020B0503020204020204" pitchFamily="34" charset="-122"/>
              </a:rPr>
              <a:t>与平均</a:t>
            </a:r>
            <a:r>
              <a:rPr lang="en-US" altLang="zh-CN" sz="2400" b="1" dirty="0">
                <a:latin typeface="微软雅黑" panose="020B0503020204020204" pitchFamily="34" charset="-122"/>
                <a:ea typeface="微软雅黑" panose="020B0503020204020204" pitchFamily="34" charset="-122"/>
              </a:rPr>
              <a:t>Q</a:t>
            </a:r>
            <a:r>
              <a:rPr lang="zh-CN" altLang="en-US" sz="2400" b="1" dirty="0">
                <a:latin typeface="微软雅黑" panose="020B0503020204020204" pitchFamily="34" charset="-122"/>
                <a:ea typeface="微软雅黑" panose="020B0503020204020204" pitchFamily="34" charset="-122"/>
              </a:rPr>
              <a:t>的关系</a:t>
            </a:r>
            <a:r>
              <a:rPr lang="zh-CN" altLang="en-US" sz="2400" dirty="0">
                <a:latin typeface="微软雅黑" panose="020B0503020204020204" pitchFamily="34" charset="-122"/>
                <a:ea typeface="微软雅黑" panose="020B0503020204020204" pitchFamily="34" charset="-122"/>
              </a:rPr>
              <a:t>：</a:t>
            </a:r>
            <a:r>
              <a:rPr lang="en-US" altLang="zh-CN" sz="2400" dirty="0">
                <a:latin typeface="微软雅黑" panose="020B0503020204020204" pitchFamily="34" charset="-122"/>
                <a:ea typeface="微软雅黑" panose="020B0503020204020204" pitchFamily="34" charset="-122"/>
              </a:rPr>
              <a:t>Hayashi</a:t>
            </a:r>
            <a:r>
              <a:rPr lang="zh-CN" altLang="en-US" sz="2400" dirty="0">
                <a:latin typeface="微软雅黑" panose="020B0503020204020204" pitchFamily="34" charset="-122"/>
                <a:ea typeface="微软雅黑" panose="020B0503020204020204" pitchFamily="34" charset="-122"/>
              </a:rPr>
              <a:t>提出，边际</a:t>
            </a:r>
            <a:r>
              <a:rPr lang="en-US" altLang="zh-CN" sz="2400" dirty="0">
                <a:latin typeface="微软雅黑" panose="020B0503020204020204" pitchFamily="34" charset="-122"/>
                <a:ea typeface="微软雅黑" panose="020B0503020204020204" pitchFamily="34" charset="-122"/>
              </a:rPr>
              <a:t>Q</a:t>
            </a:r>
            <a:r>
              <a:rPr lang="zh-CN" altLang="en-US" sz="2400" dirty="0">
                <a:latin typeface="微软雅黑" panose="020B0503020204020204" pitchFamily="34" charset="-122"/>
                <a:ea typeface="微软雅黑" panose="020B0503020204020204" pitchFamily="34" charset="-122"/>
              </a:rPr>
              <a:t>与平均</a:t>
            </a:r>
            <a:r>
              <a:rPr lang="en-US" altLang="zh-CN" sz="2400" dirty="0">
                <a:latin typeface="微软雅黑" panose="020B0503020204020204" pitchFamily="34" charset="-122"/>
                <a:ea typeface="微软雅黑" panose="020B0503020204020204" pitchFamily="34" charset="-122"/>
              </a:rPr>
              <a:t>Q</a:t>
            </a:r>
            <a:r>
              <a:rPr lang="zh-CN" altLang="en-US" sz="2400" dirty="0">
                <a:latin typeface="微软雅黑" panose="020B0503020204020204" pitchFamily="34" charset="-122"/>
                <a:ea typeface="微软雅黑" panose="020B0503020204020204" pitchFamily="34" charset="-122"/>
              </a:rPr>
              <a:t>之间存在密切的关系，边际</a:t>
            </a:r>
            <a:r>
              <a:rPr lang="en-US" altLang="zh-CN" sz="2400" dirty="0">
                <a:latin typeface="微软雅黑" panose="020B0503020204020204" pitchFamily="34" charset="-122"/>
                <a:ea typeface="微软雅黑" panose="020B0503020204020204" pitchFamily="34" charset="-122"/>
              </a:rPr>
              <a:t>Q</a:t>
            </a:r>
            <a:r>
              <a:rPr lang="zh-CN" altLang="en-US" sz="2400" dirty="0">
                <a:latin typeface="微软雅黑" panose="020B0503020204020204" pitchFamily="34" charset="-122"/>
                <a:ea typeface="微软雅黑" panose="020B0503020204020204" pitchFamily="34" charset="-122"/>
              </a:rPr>
              <a:t>是反映企业是否应该增加投资的关键因素。</a:t>
            </a:r>
            <a:endParaRPr lang="en-US" altLang="zh-CN" sz="2400" dirty="0">
              <a:latin typeface="微软雅黑" panose="020B0503020204020204" pitchFamily="34" charset="-122"/>
              <a:ea typeface="微软雅黑" panose="020B0503020204020204" pitchFamily="34" charset="-122"/>
            </a:endParaRPr>
          </a:p>
          <a:p>
            <a:pPr indent="-342900" algn="just">
              <a:lnSpc>
                <a:spcPct val="150000"/>
              </a:lnSpc>
              <a:spcBef>
                <a:spcPts val="500"/>
              </a:spcBef>
              <a:spcAft>
                <a:spcPts val="600"/>
              </a:spcAft>
              <a:defRPr/>
            </a:pPr>
            <a:r>
              <a:rPr lang="zh-CN" altLang="en-US" sz="2400" dirty="0">
                <a:latin typeface="微软雅黑" panose="020B0503020204020204" pitchFamily="34" charset="-122"/>
                <a:ea typeface="微软雅黑" panose="020B0503020204020204" pitchFamily="34" charset="-122"/>
              </a:rPr>
              <a:t>投资决策的准则：当边际</a:t>
            </a:r>
            <a:r>
              <a:rPr lang="en-US" altLang="zh-CN" sz="2400" dirty="0">
                <a:latin typeface="微软雅黑" panose="020B0503020204020204" pitchFamily="34" charset="-122"/>
                <a:ea typeface="微软雅黑" panose="020B0503020204020204" pitchFamily="34" charset="-122"/>
              </a:rPr>
              <a:t>Q</a:t>
            </a:r>
            <a:r>
              <a:rPr lang="zh-CN" altLang="en-US" sz="2400" dirty="0">
                <a:latin typeface="微软雅黑" panose="020B0503020204020204" pitchFamily="34" charset="-122"/>
                <a:ea typeface="微软雅黑" panose="020B0503020204020204" pitchFamily="34" charset="-122"/>
              </a:rPr>
              <a:t>大于</a:t>
            </a:r>
            <a:r>
              <a:rPr lang="en-US" altLang="zh-CN" sz="2400" dirty="0">
                <a:latin typeface="微软雅黑" panose="020B0503020204020204" pitchFamily="34" charset="-122"/>
                <a:ea typeface="微软雅黑" panose="020B0503020204020204" pitchFamily="34" charset="-122"/>
              </a:rPr>
              <a:t>1</a:t>
            </a:r>
            <a:r>
              <a:rPr lang="zh-CN" altLang="en-US" sz="2400" dirty="0">
                <a:latin typeface="微软雅黑" panose="020B0503020204020204" pitchFamily="34" charset="-122"/>
                <a:ea typeface="微软雅黑" panose="020B0503020204020204" pitchFamily="34" charset="-122"/>
              </a:rPr>
              <a:t>时，企业倾向于增加投资；当边际</a:t>
            </a:r>
            <a:r>
              <a:rPr lang="en-US" altLang="zh-CN" sz="2400" dirty="0">
                <a:latin typeface="微软雅黑" panose="020B0503020204020204" pitchFamily="34" charset="-122"/>
                <a:ea typeface="微软雅黑" panose="020B0503020204020204" pitchFamily="34" charset="-122"/>
              </a:rPr>
              <a:t>Q</a:t>
            </a:r>
            <a:r>
              <a:rPr lang="zh-CN" altLang="en-US" sz="2400" dirty="0">
                <a:latin typeface="微软雅黑" panose="020B0503020204020204" pitchFamily="34" charset="-122"/>
                <a:ea typeface="微软雅黑" panose="020B0503020204020204" pitchFamily="34" charset="-122"/>
              </a:rPr>
              <a:t>小于</a:t>
            </a:r>
            <a:r>
              <a:rPr lang="en-US" altLang="zh-CN" sz="2400" dirty="0">
                <a:latin typeface="微软雅黑" panose="020B0503020204020204" pitchFamily="34" charset="-122"/>
                <a:ea typeface="微软雅黑" panose="020B0503020204020204" pitchFamily="34" charset="-122"/>
              </a:rPr>
              <a:t>1</a:t>
            </a:r>
            <a:r>
              <a:rPr lang="zh-CN" altLang="en-US" sz="2400" dirty="0">
                <a:latin typeface="微软雅黑" panose="020B0503020204020204" pitchFamily="34" charset="-122"/>
                <a:ea typeface="微软雅黑" panose="020B0503020204020204" pitchFamily="34" charset="-122"/>
              </a:rPr>
              <a:t>时，企业则减少投资。</a:t>
            </a:r>
            <a:endParaRPr lang="en-US" sz="24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867719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Tobin's Q的局限性</a:t>
            </a:r>
          </a:p>
        </p:txBody>
      </p:sp>
      <p:sp>
        <p:nvSpPr>
          <p:cNvPr id="3" name="Content Placeholder 2"/>
          <p:cNvSpPr>
            <a:spLocks noGrp="1"/>
          </p:cNvSpPr>
          <p:nvPr>
            <p:ph idx="1"/>
          </p:nvPr>
        </p:nvSpPr>
        <p:spPr/>
        <p:txBody>
          <a:bodyPr/>
          <a:lstStyle/>
          <a:p>
            <a:pPr indent="-342900" algn="just">
              <a:lnSpc>
                <a:spcPct val="150000"/>
              </a:lnSpc>
              <a:spcBef>
                <a:spcPts val="500"/>
              </a:spcBef>
              <a:spcAft>
                <a:spcPts val="600"/>
              </a:spcAft>
              <a:defRPr/>
            </a:pPr>
            <a:r>
              <a:rPr lang="en-US" sz="2400" dirty="0">
                <a:latin typeface="微软雅黑" panose="020B0503020204020204" pitchFamily="34" charset="-122"/>
                <a:ea typeface="微软雅黑" panose="020B0503020204020204" pitchFamily="34" charset="-122"/>
              </a:rPr>
              <a:t>1. </a:t>
            </a:r>
            <a:r>
              <a:rPr lang="en-US" sz="2400" dirty="0" err="1">
                <a:latin typeface="微软雅黑" panose="020B0503020204020204" pitchFamily="34" charset="-122"/>
                <a:ea typeface="微软雅黑" panose="020B0503020204020204" pitchFamily="34" charset="-122"/>
              </a:rPr>
              <a:t>估计替代成本的困难：如何准确估计资本的替代成本是Q理论的挑战</a:t>
            </a:r>
            <a:r>
              <a:rPr lang="en-US" sz="2400" dirty="0">
                <a:latin typeface="微软雅黑" panose="020B0503020204020204" pitchFamily="34" charset="-122"/>
                <a:ea typeface="微软雅黑" panose="020B0503020204020204" pitchFamily="34" charset="-122"/>
              </a:rPr>
              <a:t>。</a:t>
            </a:r>
          </a:p>
          <a:p>
            <a:pPr indent="-342900" algn="just">
              <a:lnSpc>
                <a:spcPct val="150000"/>
              </a:lnSpc>
              <a:spcBef>
                <a:spcPts val="500"/>
              </a:spcBef>
              <a:spcAft>
                <a:spcPts val="600"/>
              </a:spcAft>
              <a:defRPr/>
            </a:pPr>
            <a:r>
              <a:rPr lang="en-US" sz="2400" dirty="0">
                <a:latin typeface="微软雅黑" panose="020B0503020204020204" pitchFamily="34" charset="-122"/>
                <a:ea typeface="微软雅黑" panose="020B0503020204020204" pitchFamily="34" charset="-122"/>
              </a:rPr>
              <a:t>2. </a:t>
            </a:r>
            <a:r>
              <a:rPr lang="en-US" sz="2400" dirty="0" err="1">
                <a:latin typeface="微软雅黑" panose="020B0503020204020204" pitchFamily="34" charset="-122"/>
                <a:ea typeface="微软雅黑" panose="020B0503020204020204" pitchFamily="34" charset="-122"/>
              </a:rPr>
              <a:t>信息不对称：Q值可能受到信息不对称的影响</a:t>
            </a:r>
            <a:r>
              <a:rPr lang="en-US" sz="2400" dirty="0">
                <a:latin typeface="微软雅黑" panose="020B0503020204020204" pitchFamily="34" charset="-122"/>
                <a:ea typeface="微软雅黑" panose="020B0503020204020204" pitchFamily="34" charset="-122"/>
              </a:rPr>
              <a:t>。</a:t>
            </a:r>
          </a:p>
          <a:p>
            <a:pPr indent="-342900" algn="just">
              <a:lnSpc>
                <a:spcPct val="150000"/>
              </a:lnSpc>
              <a:spcBef>
                <a:spcPts val="500"/>
              </a:spcBef>
              <a:spcAft>
                <a:spcPts val="600"/>
              </a:spcAft>
              <a:defRPr/>
            </a:pPr>
            <a:r>
              <a:rPr lang="en-US" sz="2400" dirty="0">
                <a:latin typeface="微软雅黑" panose="020B0503020204020204" pitchFamily="34" charset="-122"/>
                <a:ea typeface="微软雅黑" panose="020B0503020204020204" pitchFamily="34" charset="-122"/>
              </a:rPr>
              <a:t>3. </a:t>
            </a:r>
            <a:r>
              <a:rPr lang="en-US" sz="2400" dirty="0" err="1">
                <a:latin typeface="微软雅黑" panose="020B0503020204020204" pitchFamily="34" charset="-122"/>
                <a:ea typeface="微软雅黑" panose="020B0503020204020204" pitchFamily="34" charset="-122"/>
              </a:rPr>
              <a:t>市场波动性：市场的短期波动可能影响Q值的稳定性</a:t>
            </a:r>
            <a:r>
              <a:rPr lang="en-US" sz="2400" dirty="0">
                <a:latin typeface="微软雅黑" panose="020B0503020204020204" pitchFamily="34" charset="-122"/>
                <a:ea typeface="微软雅黑" panose="020B0503020204020204" pitchFamily="34" charset="-122"/>
              </a:rPr>
              <a:t>。</a:t>
            </a:r>
          </a:p>
        </p:txBody>
      </p:sp>
    </p:spTree>
    <p:extLst>
      <p:ext uri="{BB962C8B-B14F-4D97-AF65-F5344CB8AC3E}">
        <p14:creationId xmlns:p14="http://schemas.microsoft.com/office/powerpoint/2010/main" val="22874261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Q理论的扩展与发展</a:t>
            </a:r>
          </a:p>
        </p:txBody>
      </p:sp>
      <p:sp>
        <p:nvSpPr>
          <p:cNvPr id="3" name="Content Placeholder 2"/>
          <p:cNvSpPr>
            <a:spLocks noGrp="1"/>
          </p:cNvSpPr>
          <p:nvPr>
            <p:ph idx="1"/>
          </p:nvPr>
        </p:nvSpPr>
        <p:spPr/>
        <p:txBody>
          <a:bodyPr/>
          <a:lstStyle/>
          <a:p>
            <a:pPr indent="-342900" algn="just">
              <a:lnSpc>
                <a:spcPct val="150000"/>
              </a:lnSpc>
              <a:spcBef>
                <a:spcPts val="500"/>
              </a:spcBef>
              <a:spcAft>
                <a:spcPts val="600"/>
              </a:spcAft>
              <a:defRPr/>
            </a:pPr>
            <a:r>
              <a:rPr lang="en-US" sz="2400" dirty="0">
                <a:latin typeface="微软雅黑" panose="020B0503020204020204" pitchFamily="34" charset="-122"/>
                <a:ea typeface="微软雅黑" panose="020B0503020204020204" pitchFamily="34" charset="-122"/>
              </a:rPr>
              <a:t>1. </a:t>
            </a:r>
            <a:r>
              <a:rPr lang="en-US" sz="2400" dirty="0" err="1">
                <a:latin typeface="微软雅黑" panose="020B0503020204020204" pitchFamily="34" charset="-122"/>
                <a:ea typeface="微软雅黑" panose="020B0503020204020204" pitchFamily="34" charset="-122"/>
              </a:rPr>
              <a:t>内生性Q理论：探讨公司投资决策与经济环境、技术变化等的互动</a:t>
            </a:r>
            <a:r>
              <a:rPr lang="en-US" sz="2400" dirty="0">
                <a:latin typeface="微软雅黑" panose="020B0503020204020204" pitchFamily="34" charset="-122"/>
                <a:ea typeface="微软雅黑" panose="020B0503020204020204" pitchFamily="34" charset="-122"/>
              </a:rPr>
              <a:t>。</a:t>
            </a:r>
          </a:p>
          <a:p>
            <a:pPr indent="-342900" algn="just">
              <a:lnSpc>
                <a:spcPct val="150000"/>
              </a:lnSpc>
              <a:spcBef>
                <a:spcPts val="500"/>
              </a:spcBef>
              <a:spcAft>
                <a:spcPts val="600"/>
              </a:spcAft>
              <a:defRPr/>
            </a:pPr>
            <a:r>
              <a:rPr lang="en-US" sz="2400" dirty="0">
                <a:latin typeface="微软雅黑" panose="020B0503020204020204" pitchFamily="34" charset="-122"/>
                <a:ea typeface="微软雅黑" panose="020B0503020204020204" pitchFamily="34" charset="-122"/>
              </a:rPr>
              <a:t>2. </a:t>
            </a:r>
            <a:r>
              <a:rPr lang="en-US" sz="2400" dirty="0" err="1">
                <a:latin typeface="微软雅黑" panose="020B0503020204020204" pitchFamily="34" charset="-122"/>
                <a:ea typeface="微软雅黑" panose="020B0503020204020204" pitchFamily="34" charset="-122"/>
              </a:rPr>
              <a:t>公司行为与Q理论：研究如何通过管理与决策影响Q值</a:t>
            </a:r>
            <a:r>
              <a:rPr lang="en-US" sz="2400" dirty="0">
                <a:latin typeface="微软雅黑" panose="020B0503020204020204" pitchFamily="34" charset="-122"/>
                <a:ea typeface="微软雅黑" panose="020B0503020204020204" pitchFamily="34" charset="-122"/>
              </a:rPr>
              <a:t>。</a:t>
            </a:r>
          </a:p>
          <a:p>
            <a:pPr indent="-342900" algn="just">
              <a:lnSpc>
                <a:spcPct val="150000"/>
              </a:lnSpc>
              <a:spcBef>
                <a:spcPts val="500"/>
              </a:spcBef>
              <a:spcAft>
                <a:spcPts val="600"/>
              </a:spcAft>
              <a:defRPr/>
            </a:pPr>
            <a:r>
              <a:rPr lang="en-US" sz="2400" dirty="0">
                <a:latin typeface="微软雅黑" panose="020B0503020204020204" pitchFamily="34" charset="-122"/>
                <a:ea typeface="微软雅黑" panose="020B0503020204020204" pitchFamily="34" charset="-122"/>
              </a:rPr>
              <a:t>3. </a:t>
            </a:r>
            <a:r>
              <a:rPr lang="en-US" sz="2400" dirty="0" err="1">
                <a:latin typeface="微软雅黑" panose="020B0503020204020204" pitchFamily="34" charset="-122"/>
                <a:ea typeface="微软雅黑" panose="020B0503020204020204" pitchFamily="34" charset="-122"/>
              </a:rPr>
              <a:t>Q与资本市场效率：分析资本市场的有效性与资源配置问题</a:t>
            </a:r>
            <a:r>
              <a:rPr lang="en-US" sz="2400" dirty="0">
                <a:latin typeface="微软雅黑" panose="020B0503020204020204" pitchFamily="34" charset="-122"/>
                <a:ea typeface="微软雅黑" panose="020B0503020204020204" pitchFamily="34" charset="-122"/>
              </a:rPr>
              <a:t>。</a:t>
            </a:r>
          </a:p>
        </p:txBody>
      </p:sp>
    </p:spTree>
    <p:extLst>
      <p:ext uri="{BB962C8B-B14F-4D97-AF65-F5344CB8AC3E}">
        <p14:creationId xmlns:p14="http://schemas.microsoft.com/office/powerpoint/2010/main" val="37341952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607350" y="1443001"/>
            <a:ext cx="11130100" cy="345234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CN" altLang="en-US" b="1" dirty="0">
                <a:latin typeface="微软雅黑" panose="020B0503020204020204" pitchFamily="34" charset="-122"/>
                <a:ea typeface="微软雅黑" panose="020B0503020204020204" pitchFamily="34" charset="-122"/>
              </a:rPr>
              <a:t>二</a:t>
            </a:r>
            <a:r>
              <a:rPr lang="en-US" altLang="zh-CN" b="1" dirty="0">
                <a:latin typeface="微软雅黑" panose="020B0503020204020204" pitchFamily="34" charset="-122"/>
                <a:ea typeface="微软雅黑" panose="020B0503020204020204" pitchFamily="34" charset="-122"/>
              </a:rPr>
              <a:t>. </a:t>
            </a:r>
            <a:r>
              <a:rPr lang="zh-CN" altLang="en-US" b="1" dirty="0">
                <a:latin typeface="微软雅黑" panose="020B0503020204020204" pitchFamily="34" charset="-122"/>
                <a:ea typeface="微软雅黑" panose="020B0503020204020204" pitchFamily="34" charset="-122"/>
              </a:rPr>
              <a:t>投资效率理论与重要文献</a:t>
            </a:r>
            <a:endParaRPr lang="en-US" altLang="zh-CN" b="1" dirty="0">
              <a:latin typeface="微软雅黑" panose="020B0503020204020204" pitchFamily="34" charset="-122"/>
              <a:ea typeface="微软雅黑" panose="020B0503020204020204" pitchFamily="34" charset="-122"/>
            </a:endParaRPr>
          </a:p>
        </p:txBody>
      </p:sp>
      <p:sp>
        <p:nvSpPr>
          <p:cNvPr id="2" name="Slide Number Placeholder 1"/>
          <p:cNvSpPr>
            <a:spLocks noGrp="1"/>
          </p:cNvSpPr>
          <p:nvPr>
            <p:ph type="sldNum" sz="quarter" idx="12"/>
          </p:nvPr>
        </p:nvSpPr>
        <p:spPr/>
        <p:txBody>
          <a:bodyPr/>
          <a:lstStyle/>
          <a:p>
            <a:fld id="{3897E27F-4F85-4238-9A60-682A6A368676}" type="slidenum">
              <a:rPr lang="en-US" sz="1400" b="1" smtClean="0">
                <a:solidFill>
                  <a:schemeClr val="bg1"/>
                </a:solidFill>
              </a:rPr>
              <a:t>16</a:t>
            </a:fld>
            <a:endParaRPr lang="en-US" sz="1400" b="1" dirty="0">
              <a:solidFill>
                <a:schemeClr val="bg1"/>
              </a:solidFill>
            </a:endParaRPr>
          </a:p>
        </p:txBody>
      </p:sp>
    </p:spTree>
    <p:extLst>
      <p:ext uri="{BB962C8B-B14F-4D97-AF65-F5344CB8AC3E}">
        <p14:creationId xmlns:p14="http://schemas.microsoft.com/office/powerpoint/2010/main" val="905486043"/>
      </p:ext>
    </p:extLst>
  </p:cSld>
  <p:clrMapOvr>
    <a:masterClrMapping/>
  </p:clrMapOvr>
  <mc:AlternateContent xmlns:mc="http://schemas.openxmlformats.org/markup-compatibility/2006" xmlns:p14="http://schemas.microsoft.com/office/powerpoint/2010/main">
    <mc:Choice Requires="p14">
      <p:transition spd="slow" p14:dur="999"/>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以公司财务视角投资效率的重要性</a:t>
            </a:r>
          </a:p>
        </p:txBody>
      </p:sp>
      <p:sp>
        <p:nvSpPr>
          <p:cNvPr id="3" name="内容占位符 2"/>
          <p:cNvSpPr>
            <a:spLocks noGrp="1"/>
          </p:cNvSpPr>
          <p:nvPr>
            <p:ph idx="1"/>
          </p:nvPr>
        </p:nvSpPr>
        <p:spPr/>
        <p:txBody>
          <a:bodyPr/>
          <a:lstStyle/>
          <a:p>
            <a:r>
              <a:rPr lang="zh-CN" altLang="en-US" dirty="0">
                <a:latin typeface="微软雅黑" panose="020B0503020204020204" pitchFamily="34" charset="-122"/>
                <a:ea typeface="微软雅黑" panose="020B0503020204020204" pitchFamily="34" charset="-122"/>
              </a:rPr>
              <a:t>投资是公司价值创造的核心机制之一。</a:t>
            </a:r>
            <a:endParaRPr lang="en-US" altLang="zh-CN" dirty="0">
              <a:latin typeface="微软雅黑" panose="020B0503020204020204" pitchFamily="34" charset="-122"/>
              <a:ea typeface="微软雅黑" panose="020B0503020204020204" pitchFamily="34" charset="-122"/>
            </a:endParaRPr>
          </a:p>
          <a:p>
            <a:r>
              <a:rPr lang="zh-CN" altLang="en-US" dirty="0">
                <a:latin typeface="微软雅黑" panose="020B0503020204020204" pitchFamily="34" charset="-122"/>
                <a:ea typeface="微软雅黑" panose="020B0503020204020204" pitchFamily="34" charset="-122"/>
              </a:rPr>
              <a:t>投资效率直接影响资本配置与资源使用。</a:t>
            </a:r>
            <a:endParaRPr lang="en-US" altLang="zh-CN" dirty="0">
              <a:latin typeface="微软雅黑" panose="020B0503020204020204" pitchFamily="34" charset="-122"/>
              <a:ea typeface="微软雅黑" panose="020B0503020204020204" pitchFamily="34" charset="-122"/>
            </a:endParaRPr>
          </a:p>
          <a:p>
            <a:r>
              <a:rPr lang="zh-CN" altLang="en-US" dirty="0">
                <a:latin typeface="微软雅黑" panose="020B0503020204020204" pitchFamily="34" charset="-122"/>
                <a:ea typeface="微软雅黑" panose="020B0503020204020204" pitchFamily="34" charset="-122"/>
              </a:rPr>
              <a:t>非效率投资（过度或不足）常由信息不对称、代理问题、融资摩擦等引起。</a:t>
            </a:r>
            <a:endParaRPr lang="en-US" altLang="zh-CN" dirty="0">
              <a:latin typeface="微软雅黑" panose="020B0503020204020204" pitchFamily="34" charset="-122"/>
              <a:ea typeface="微软雅黑" panose="020B0503020204020204" pitchFamily="34" charset="-122"/>
            </a:endParaRPr>
          </a:p>
          <a:p>
            <a:r>
              <a:rPr lang="zh-CN" altLang="en-US" dirty="0">
                <a:latin typeface="微软雅黑" panose="020B0503020204020204" pitchFamily="34" charset="-122"/>
                <a:ea typeface="微软雅黑" panose="020B0503020204020204" pitchFamily="34" charset="-122"/>
              </a:rPr>
              <a:t>会计信息可缓解信息不对称，改善投资决策。</a:t>
            </a:r>
            <a:endParaRPr lang="en-US" altLang="zh-CN" dirty="0">
              <a:latin typeface="微软雅黑" panose="020B0503020204020204" pitchFamily="34" charset="-122"/>
              <a:ea typeface="微软雅黑" panose="020B0503020204020204" pitchFamily="34" charset="-122"/>
            </a:endParaRPr>
          </a:p>
          <a:p>
            <a:endParaRPr lang="en-US" altLang="zh-CN" dirty="0">
              <a:latin typeface="微软雅黑" panose="020B0503020204020204" pitchFamily="34" charset="-122"/>
              <a:ea typeface="微软雅黑" panose="020B0503020204020204" pitchFamily="34" charset="-122"/>
            </a:endParaRPr>
          </a:p>
          <a:p>
            <a:pPr marL="0" indent="0">
              <a:buNone/>
            </a:pPr>
            <a:r>
              <a:rPr lang="zh-CN" altLang="en-US" b="1" dirty="0">
                <a:latin typeface="微软雅黑" panose="020B0503020204020204" pitchFamily="34" charset="-122"/>
                <a:ea typeface="微软雅黑" panose="020B0503020204020204" pitchFamily="34" charset="-122"/>
              </a:rPr>
              <a:t>相关问题</a:t>
            </a:r>
            <a:endParaRPr lang="zh-CN" altLang="en-US" dirty="0">
              <a:latin typeface="微软雅黑" panose="020B0503020204020204" pitchFamily="34" charset="-122"/>
              <a:ea typeface="微软雅黑" panose="020B0503020204020204" pitchFamily="34" charset="-122"/>
            </a:endParaRPr>
          </a:p>
          <a:p>
            <a:r>
              <a:rPr lang="zh-CN" altLang="en-US" dirty="0">
                <a:latin typeface="微软雅黑" panose="020B0503020204020204" pitchFamily="34" charset="-122"/>
                <a:ea typeface="微软雅黑" panose="020B0503020204020204" pitchFamily="34" charset="-122"/>
              </a:rPr>
              <a:t>会计信息能否提高投资效率？</a:t>
            </a:r>
          </a:p>
          <a:p>
            <a:r>
              <a:rPr lang="zh-CN" altLang="en-US" dirty="0">
                <a:latin typeface="微软雅黑" panose="020B0503020204020204" pitchFamily="34" charset="-122"/>
                <a:ea typeface="微软雅黑" panose="020B0503020204020204" pitchFamily="34" charset="-122"/>
              </a:rPr>
              <a:t>投资效率如何衡量？</a:t>
            </a:r>
          </a:p>
          <a:p>
            <a:r>
              <a:rPr lang="zh-CN" altLang="en-US" dirty="0">
                <a:latin typeface="微软雅黑" panose="020B0503020204020204" pitchFamily="34" charset="-122"/>
                <a:ea typeface="微软雅黑" panose="020B0503020204020204" pitchFamily="34" charset="-122"/>
              </a:rPr>
              <a:t>哪些制度和治理因素会影响投资效率？</a:t>
            </a:r>
          </a:p>
          <a:p>
            <a:endParaRPr lang="zh-CN" altLang="en-US" dirty="0">
              <a:latin typeface="微软雅黑" panose="020B0503020204020204" pitchFamily="34" charset="-122"/>
              <a:ea typeface="微软雅黑" panose="020B0503020204020204" pitchFamily="34" charset="-122"/>
            </a:endParaRPr>
          </a:p>
        </p:txBody>
      </p:sp>
      <p:sp>
        <p:nvSpPr>
          <p:cNvPr id="4" name="灯片编号占位符 3"/>
          <p:cNvSpPr>
            <a:spLocks noGrp="1"/>
          </p:cNvSpPr>
          <p:nvPr>
            <p:ph type="sldNum" sz="quarter" idx="12"/>
          </p:nvPr>
        </p:nvSpPr>
        <p:spPr/>
        <p:txBody>
          <a:bodyPr/>
          <a:lstStyle/>
          <a:p>
            <a:fld id="{F2719C17-3463-4972-8CE0-8505025D1D66}" type="slidenum">
              <a:rPr lang="en-US" smtClean="0"/>
              <a:pPr/>
              <a:t>17</a:t>
            </a:fld>
            <a:endParaRPr lang="en-US" dirty="0"/>
          </a:p>
        </p:txBody>
      </p:sp>
    </p:spTree>
    <p:extLst>
      <p:ext uri="{BB962C8B-B14F-4D97-AF65-F5344CB8AC3E}">
        <p14:creationId xmlns:p14="http://schemas.microsoft.com/office/powerpoint/2010/main" val="15031696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投资效率的定义与分类</a:t>
            </a:r>
          </a:p>
        </p:txBody>
      </p:sp>
      <p:sp>
        <p:nvSpPr>
          <p:cNvPr id="3" name="内容占位符 2"/>
          <p:cNvSpPr>
            <a:spLocks noGrp="1"/>
          </p:cNvSpPr>
          <p:nvPr>
            <p:ph idx="1"/>
          </p:nvPr>
        </p:nvSpPr>
        <p:spPr/>
        <p:txBody>
          <a:bodyPr/>
          <a:lstStyle/>
          <a:p>
            <a:pPr marL="0" indent="0">
              <a:buNone/>
            </a:pPr>
            <a:r>
              <a:rPr lang="zh-CN" altLang="en-US" b="1" dirty="0"/>
              <a:t>投资效率（</a:t>
            </a:r>
            <a:r>
              <a:rPr lang="en-US" altLang="zh-CN" b="1" dirty="0"/>
              <a:t>Investment Efficiency</a:t>
            </a:r>
            <a:r>
              <a:rPr lang="zh-CN" altLang="en-US" b="1" dirty="0"/>
              <a:t>）定义</a:t>
            </a:r>
            <a:br>
              <a:rPr lang="zh-CN" altLang="en-US" dirty="0"/>
            </a:br>
            <a:r>
              <a:rPr lang="zh-CN" altLang="en-US" dirty="0"/>
              <a:t>公司根据正净现值（</a:t>
            </a:r>
            <a:r>
              <a:rPr lang="en-US" altLang="zh-CN" dirty="0"/>
              <a:t>NPV</a:t>
            </a:r>
            <a:r>
              <a:rPr lang="zh-CN" altLang="en-US" dirty="0"/>
              <a:t>）的原则进行投资决策的程度。</a:t>
            </a:r>
            <a:endParaRPr lang="en-US" altLang="zh-CN" dirty="0"/>
          </a:p>
          <a:p>
            <a:pPr marL="0" indent="0">
              <a:buNone/>
            </a:pPr>
            <a:endParaRPr lang="zh-CN" altLang="en-US" dirty="0"/>
          </a:p>
          <a:p>
            <a:pPr marL="0" indent="0">
              <a:buNone/>
            </a:pPr>
            <a:r>
              <a:rPr lang="zh-CN" altLang="en-US" b="1" dirty="0"/>
              <a:t>两类投资无效率行为</a:t>
            </a:r>
            <a:endParaRPr lang="zh-CN" altLang="en-US" dirty="0"/>
          </a:p>
          <a:p>
            <a:pPr marL="0" indent="0">
              <a:buNone/>
            </a:pPr>
            <a:r>
              <a:rPr lang="en-US" altLang="zh-CN" b="1" dirty="0"/>
              <a:t>Overinvestment</a:t>
            </a:r>
            <a:r>
              <a:rPr lang="zh-CN" altLang="en-US" b="1" dirty="0"/>
              <a:t>（过度投资）</a:t>
            </a:r>
            <a:r>
              <a:rPr lang="zh-CN" altLang="en-US" dirty="0"/>
              <a:t>：投资于负</a:t>
            </a:r>
            <a:r>
              <a:rPr lang="en-US" altLang="zh-CN" dirty="0"/>
              <a:t>NPV</a:t>
            </a:r>
            <a:r>
              <a:rPr lang="zh-CN" altLang="en-US" dirty="0"/>
              <a:t>项目。</a:t>
            </a:r>
          </a:p>
          <a:p>
            <a:pPr marL="0" indent="0">
              <a:buNone/>
            </a:pPr>
            <a:r>
              <a:rPr lang="en-US" altLang="zh-CN" b="1" dirty="0"/>
              <a:t>Underinvestment</a:t>
            </a:r>
            <a:r>
              <a:rPr lang="zh-CN" altLang="en-US" b="1" dirty="0"/>
              <a:t>（投资不足）</a:t>
            </a:r>
            <a:r>
              <a:rPr lang="zh-CN" altLang="en-US" dirty="0"/>
              <a:t>：未能投资于正</a:t>
            </a:r>
            <a:r>
              <a:rPr lang="en-US" altLang="zh-CN" dirty="0"/>
              <a:t>NPV</a:t>
            </a:r>
            <a:r>
              <a:rPr lang="zh-CN" altLang="en-US" dirty="0"/>
              <a:t>项目。</a:t>
            </a:r>
            <a:endParaRPr lang="en-US" altLang="zh-CN" dirty="0"/>
          </a:p>
          <a:p>
            <a:pPr marL="0" indent="0">
              <a:buNone/>
            </a:pPr>
            <a:endParaRPr lang="zh-CN" altLang="en-US" dirty="0"/>
          </a:p>
          <a:p>
            <a:pPr marL="0" indent="0">
              <a:buNone/>
            </a:pPr>
            <a:r>
              <a:rPr lang="zh-CN" altLang="en-US" b="1" dirty="0"/>
              <a:t>驱动因素</a:t>
            </a:r>
            <a:endParaRPr lang="zh-CN" altLang="en-US" dirty="0"/>
          </a:p>
          <a:p>
            <a:pPr marL="0" indent="0">
              <a:buNone/>
            </a:pPr>
            <a:r>
              <a:rPr lang="zh-CN" altLang="en-US" dirty="0"/>
              <a:t>内部：代理问题、治理结构、管理者激励 </a:t>
            </a:r>
            <a:r>
              <a:rPr lang="en-US" altLang="zh-CN" dirty="0"/>
              <a:t>…</a:t>
            </a:r>
            <a:endParaRPr lang="zh-CN" altLang="en-US" dirty="0"/>
          </a:p>
          <a:p>
            <a:pPr marL="0" indent="0">
              <a:buNone/>
            </a:pPr>
            <a:r>
              <a:rPr lang="zh-CN" altLang="en-US" dirty="0"/>
              <a:t>外部：信息环境、融资约束、市场监管 </a:t>
            </a:r>
            <a:r>
              <a:rPr lang="en-US" altLang="zh-CN" dirty="0"/>
              <a:t>…</a:t>
            </a:r>
            <a:endParaRPr lang="zh-CN" altLang="en-US" dirty="0"/>
          </a:p>
        </p:txBody>
      </p:sp>
      <p:sp>
        <p:nvSpPr>
          <p:cNvPr id="4" name="灯片编号占位符 3"/>
          <p:cNvSpPr>
            <a:spLocks noGrp="1"/>
          </p:cNvSpPr>
          <p:nvPr>
            <p:ph type="sldNum" sz="quarter" idx="12"/>
          </p:nvPr>
        </p:nvSpPr>
        <p:spPr/>
        <p:txBody>
          <a:bodyPr/>
          <a:lstStyle/>
          <a:p>
            <a:fld id="{F2719C17-3463-4972-8CE0-8505025D1D66}" type="slidenum">
              <a:rPr lang="en-US" smtClean="0"/>
              <a:pPr/>
              <a:t>18</a:t>
            </a:fld>
            <a:endParaRPr lang="en-US" dirty="0"/>
          </a:p>
        </p:txBody>
      </p:sp>
      <p:sp>
        <p:nvSpPr>
          <p:cNvPr id="5" name="文本框 4"/>
          <p:cNvSpPr txBox="1"/>
          <p:nvPr/>
        </p:nvSpPr>
        <p:spPr>
          <a:xfrm>
            <a:off x="8839201" y="5408792"/>
            <a:ext cx="2983507" cy="646331"/>
          </a:xfrm>
          <a:prstGeom prst="rect">
            <a:avLst/>
          </a:prstGeom>
          <a:noFill/>
        </p:spPr>
        <p:txBody>
          <a:bodyPr wrap="square" rtlCol="0">
            <a:spAutoFit/>
          </a:bodyPr>
          <a:lstStyle/>
          <a:p>
            <a:r>
              <a:rPr lang="zh-CN" altLang="en-US" dirty="0"/>
              <a:t>思考：投资项目的净现值（</a:t>
            </a:r>
            <a:r>
              <a:rPr lang="en-US" altLang="zh-CN" dirty="0"/>
              <a:t>NPV</a:t>
            </a:r>
            <a:r>
              <a:rPr lang="zh-CN" altLang="en-US" dirty="0"/>
              <a:t>）外部人如何评判？</a:t>
            </a:r>
          </a:p>
        </p:txBody>
      </p:sp>
    </p:spTree>
    <p:extLst>
      <p:ext uri="{BB962C8B-B14F-4D97-AF65-F5344CB8AC3E}">
        <p14:creationId xmlns:p14="http://schemas.microsoft.com/office/powerpoint/2010/main" val="13122903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文献推荐</a:t>
            </a:r>
          </a:p>
        </p:txBody>
      </p:sp>
      <p:sp>
        <p:nvSpPr>
          <p:cNvPr id="3" name="内容占位符 2"/>
          <p:cNvSpPr>
            <a:spLocks noGrp="1"/>
          </p:cNvSpPr>
          <p:nvPr>
            <p:ph idx="1"/>
          </p:nvPr>
        </p:nvSpPr>
        <p:spPr/>
        <p:txBody>
          <a:bodyPr/>
          <a:lstStyle/>
          <a:p>
            <a:pPr marL="0" indent="0">
              <a:buNone/>
            </a:pPr>
            <a:r>
              <a:rPr lang="en-US" altLang="zh-CN" b="1" dirty="0"/>
              <a:t>1. Jensen (1986, JFE)</a:t>
            </a:r>
            <a:endParaRPr lang="zh-CN" altLang="en-US" dirty="0"/>
          </a:p>
          <a:p>
            <a:pPr marL="0" indent="0">
              <a:buNone/>
            </a:pPr>
            <a:r>
              <a:rPr lang="zh-CN" altLang="en-US" dirty="0"/>
              <a:t>自由现金流理论：自由现金流驱使管理者过度投资。</a:t>
            </a:r>
          </a:p>
          <a:p>
            <a:pPr marL="0" indent="0">
              <a:buNone/>
            </a:pPr>
            <a:r>
              <a:rPr lang="zh-CN" altLang="en-US" dirty="0"/>
              <a:t>提出股东治理与激励机制的重要性。</a:t>
            </a:r>
          </a:p>
          <a:p>
            <a:pPr marL="0" indent="0">
              <a:buNone/>
            </a:pPr>
            <a:r>
              <a:rPr lang="en-US" altLang="zh-CN" b="1" dirty="0"/>
              <a:t>2. Stein (2003, JEL)</a:t>
            </a:r>
            <a:endParaRPr lang="zh-CN" altLang="en-US" dirty="0"/>
          </a:p>
          <a:p>
            <a:pPr marL="0" indent="0">
              <a:buNone/>
            </a:pPr>
            <a:r>
              <a:rPr lang="zh-CN" altLang="en-US" dirty="0"/>
              <a:t>市场导向与投资效率：短视主义或市场压力可能导致无效率。</a:t>
            </a:r>
          </a:p>
          <a:p>
            <a:pPr marL="0" indent="0">
              <a:buNone/>
            </a:pPr>
            <a:r>
              <a:rPr lang="zh-CN" altLang="en-US" dirty="0"/>
              <a:t>探讨内部资本市场配置问题。</a:t>
            </a:r>
          </a:p>
          <a:p>
            <a:pPr marL="0" indent="0">
              <a:buNone/>
            </a:pPr>
            <a:r>
              <a:rPr lang="en-US" altLang="zh-CN" b="1" dirty="0"/>
              <a:t>3. Richardson (2006, JAE)</a:t>
            </a:r>
            <a:endParaRPr lang="zh-CN" altLang="en-US" dirty="0"/>
          </a:p>
          <a:p>
            <a:pPr marL="0" indent="0">
              <a:buNone/>
            </a:pPr>
            <a:r>
              <a:rPr lang="zh-CN" altLang="en-US" dirty="0"/>
              <a:t>使用实际投资与预期投资的差值衡量投资效率。</a:t>
            </a:r>
          </a:p>
          <a:p>
            <a:pPr marL="0" indent="0">
              <a:buNone/>
            </a:pPr>
            <a:r>
              <a:rPr lang="zh-CN" altLang="en-US" dirty="0"/>
              <a:t>发现自由现金流和治理问题与过度投资显著相关。</a:t>
            </a:r>
          </a:p>
          <a:p>
            <a:pPr marL="0" indent="0">
              <a:buNone/>
            </a:pPr>
            <a:endParaRPr lang="zh-CN" altLang="en-US" dirty="0"/>
          </a:p>
        </p:txBody>
      </p:sp>
      <p:sp>
        <p:nvSpPr>
          <p:cNvPr id="4" name="灯片编号占位符 3"/>
          <p:cNvSpPr>
            <a:spLocks noGrp="1"/>
          </p:cNvSpPr>
          <p:nvPr>
            <p:ph type="sldNum" sz="quarter" idx="12"/>
          </p:nvPr>
        </p:nvSpPr>
        <p:spPr/>
        <p:txBody>
          <a:bodyPr/>
          <a:lstStyle/>
          <a:p>
            <a:fld id="{F2719C17-3463-4972-8CE0-8505025D1D66}" type="slidenum">
              <a:rPr lang="en-US" smtClean="0"/>
              <a:pPr/>
              <a:t>19</a:t>
            </a:fld>
            <a:endParaRPr lang="en-US" dirty="0"/>
          </a:p>
        </p:txBody>
      </p:sp>
    </p:spTree>
    <p:extLst>
      <p:ext uri="{BB962C8B-B14F-4D97-AF65-F5344CB8AC3E}">
        <p14:creationId xmlns:p14="http://schemas.microsoft.com/office/powerpoint/2010/main" val="6771111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a:t>本课目标</a:t>
            </a:r>
          </a:p>
        </p:txBody>
      </p:sp>
      <p:sp>
        <p:nvSpPr>
          <p:cNvPr id="3" name="内容占位符 2"/>
          <p:cNvSpPr>
            <a:spLocks noGrp="1"/>
          </p:cNvSpPr>
          <p:nvPr>
            <p:ph idx="1"/>
          </p:nvPr>
        </p:nvSpPr>
        <p:spPr/>
        <p:txBody>
          <a:bodyPr/>
          <a:lstStyle/>
          <a:p>
            <a:r>
              <a:rPr lang="zh-CN" altLang="en-US" sz="2400" dirty="0"/>
              <a:t>了解投资效率检验的一般性方法。</a:t>
            </a:r>
            <a:endParaRPr lang="en-US" altLang="zh-CN" sz="2400" dirty="0"/>
          </a:p>
          <a:p>
            <a:endParaRPr lang="en-US" altLang="zh-CN" sz="2400" dirty="0"/>
          </a:p>
          <a:p>
            <a:r>
              <a:rPr lang="zh-CN" altLang="en-US" sz="2400" dirty="0"/>
              <a:t>掌握投资效率度量指标，回归方法和结果解读。</a:t>
            </a:r>
            <a:endParaRPr lang="en-US" altLang="zh-CN" sz="2400" dirty="0"/>
          </a:p>
          <a:p>
            <a:endParaRPr lang="en-US" altLang="zh-CN" sz="2400" dirty="0"/>
          </a:p>
          <a:p>
            <a:r>
              <a:rPr lang="zh-CN" altLang="en-US" sz="2400" dirty="0"/>
              <a:t>探索中国市场不同阶段，不同地区以及不同特征企业的投资效率差异。</a:t>
            </a:r>
          </a:p>
        </p:txBody>
      </p:sp>
    </p:spTree>
    <p:extLst>
      <p:ext uri="{BB962C8B-B14F-4D97-AF65-F5344CB8AC3E}">
        <p14:creationId xmlns:p14="http://schemas.microsoft.com/office/powerpoint/2010/main" val="30561868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文献推荐</a:t>
            </a:r>
          </a:p>
        </p:txBody>
      </p:sp>
      <p:sp>
        <p:nvSpPr>
          <p:cNvPr id="3" name="内容占位符 2"/>
          <p:cNvSpPr>
            <a:spLocks noGrp="1"/>
          </p:cNvSpPr>
          <p:nvPr>
            <p:ph idx="1"/>
          </p:nvPr>
        </p:nvSpPr>
        <p:spPr/>
        <p:txBody>
          <a:bodyPr/>
          <a:lstStyle/>
          <a:p>
            <a:pPr marL="0" indent="0">
              <a:lnSpc>
                <a:spcPct val="125000"/>
              </a:lnSpc>
              <a:spcBef>
                <a:spcPts val="0"/>
              </a:spcBef>
              <a:buNone/>
            </a:pPr>
            <a:r>
              <a:rPr lang="en-US" altLang="zh-CN" b="1" dirty="0"/>
              <a:t>4. Biddle, Hilary, Verdi (2009, JAE)</a:t>
            </a:r>
            <a:endParaRPr lang="zh-CN" altLang="en-US" dirty="0"/>
          </a:p>
          <a:p>
            <a:pPr marL="0" indent="0">
              <a:lnSpc>
                <a:spcPct val="125000"/>
              </a:lnSpc>
              <a:spcBef>
                <a:spcPts val="0"/>
              </a:spcBef>
              <a:buNone/>
            </a:pPr>
            <a:r>
              <a:rPr lang="zh-CN" altLang="en-US" dirty="0"/>
              <a:t>研究财务报告质量对投资效率的影响。</a:t>
            </a:r>
          </a:p>
          <a:p>
            <a:pPr marL="0" indent="0">
              <a:lnSpc>
                <a:spcPct val="125000"/>
              </a:lnSpc>
              <a:spcBef>
                <a:spcPts val="0"/>
              </a:spcBef>
              <a:buNone/>
            </a:pPr>
            <a:r>
              <a:rPr lang="zh-CN" altLang="en-US" dirty="0"/>
              <a:t>高质量财务报告可减少信息不对称与代理问题，从而提高投资效率。</a:t>
            </a:r>
          </a:p>
          <a:p>
            <a:pPr marL="0" indent="0">
              <a:lnSpc>
                <a:spcPct val="125000"/>
              </a:lnSpc>
              <a:spcBef>
                <a:spcPts val="0"/>
              </a:spcBef>
              <a:buNone/>
            </a:pPr>
            <a:r>
              <a:rPr lang="en-US" altLang="zh-CN" b="1" dirty="0"/>
              <a:t>5. Chen, Hope, Li &amp; Wang (2011, JAR)</a:t>
            </a:r>
            <a:endParaRPr lang="zh-CN" altLang="en-US" dirty="0"/>
          </a:p>
          <a:p>
            <a:pPr marL="0" indent="0">
              <a:lnSpc>
                <a:spcPct val="125000"/>
              </a:lnSpc>
              <a:spcBef>
                <a:spcPts val="0"/>
              </a:spcBef>
              <a:buNone/>
            </a:pPr>
            <a:r>
              <a:rPr lang="zh-CN" altLang="en-US" dirty="0"/>
              <a:t>国际视角：审计质量、法律环境改善信息环境，提升投资效率。</a:t>
            </a:r>
          </a:p>
          <a:p>
            <a:pPr marL="0" indent="0">
              <a:lnSpc>
                <a:spcPct val="125000"/>
              </a:lnSpc>
              <a:spcBef>
                <a:spcPts val="0"/>
              </a:spcBef>
              <a:buNone/>
            </a:pPr>
            <a:r>
              <a:rPr lang="zh-CN" altLang="en-US" dirty="0"/>
              <a:t>在法律执行弱的国家，信息质量作用更显著。</a:t>
            </a:r>
          </a:p>
          <a:p>
            <a:pPr marL="0" indent="0">
              <a:lnSpc>
                <a:spcPct val="125000"/>
              </a:lnSpc>
              <a:spcBef>
                <a:spcPts val="0"/>
              </a:spcBef>
              <a:buNone/>
            </a:pPr>
            <a:r>
              <a:rPr lang="en-US" altLang="zh-CN" b="1" dirty="0"/>
              <a:t>6. </a:t>
            </a:r>
            <a:r>
              <a:rPr lang="en-US" altLang="zh-CN" b="1" dirty="0" err="1"/>
              <a:t>Gomariz</a:t>
            </a:r>
            <a:r>
              <a:rPr lang="en-US" altLang="zh-CN" b="1" dirty="0"/>
              <a:t> &amp; </a:t>
            </a:r>
            <a:r>
              <a:rPr lang="en-US" altLang="zh-CN" b="1" dirty="0" err="1"/>
              <a:t>Ballesta</a:t>
            </a:r>
            <a:r>
              <a:rPr lang="en-US" altLang="zh-CN" b="1" dirty="0"/>
              <a:t> (2014, JBE)</a:t>
            </a:r>
            <a:endParaRPr lang="zh-CN" altLang="en-US" dirty="0"/>
          </a:p>
          <a:p>
            <a:pPr marL="0" indent="0">
              <a:lnSpc>
                <a:spcPct val="125000"/>
              </a:lnSpc>
              <a:spcBef>
                <a:spcPts val="0"/>
              </a:spcBef>
              <a:buNone/>
            </a:pPr>
            <a:r>
              <a:rPr lang="zh-CN" altLang="en-US" dirty="0"/>
              <a:t>探讨稳健会计对投资效率的影响：稳健性提升后续投资效率，尤其在融资受限企业中。</a:t>
            </a:r>
          </a:p>
        </p:txBody>
      </p:sp>
      <p:sp>
        <p:nvSpPr>
          <p:cNvPr id="4" name="灯片编号占位符 3"/>
          <p:cNvSpPr>
            <a:spLocks noGrp="1"/>
          </p:cNvSpPr>
          <p:nvPr>
            <p:ph type="sldNum" sz="quarter" idx="12"/>
          </p:nvPr>
        </p:nvSpPr>
        <p:spPr/>
        <p:txBody>
          <a:bodyPr/>
          <a:lstStyle/>
          <a:p>
            <a:fld id="{F2719C17-3463-4972-8CE0-8505025D1D66}" type="slidenum">
              <a:rPr lang="en-US" smtClean="0"/>
              <a:pPr/>
              <a:t>20</a:t>
            </a:fld>
            <a:endParaRPr lang="en-US" dirty="0"/>
          </a:p>
        </p:txBody>
      </p:sp>
    </p:spTree>
    <p:extLst>
      <p:ext uri="{BB962C8B-B14F-4D97-AF65-F5344CB8AC3E}">
        <p14:creationId xmlns:p14="http://schemas.microsoft.com/office/powerpoint/2010/main" val="40478539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Jensen (1986, JFE)</a:t>
            </a:r>
            <a:endParaRPr lang="zh-CN" altLang="en-US" dirty="0"/>
          </a:p>
        </p:txBody>
      </p:sp>
      <p:sp>
        <p:nvSpPr>
          <p:cNvPr id="4" name="灯片编号占位符 3"/>
          <p:cNvSpPr>
            <a:spLocks noGrp="1"/>
          </p:cNvSpPr>
          <p:nvPr>
            <p:ph type="sldNum" sz="quarter" idx="12"/>
          </p:nvPr>
        </p:nvSpPr>
        <p:spPr/>
        <p:txBody>
          <a:bodyPr/>
          <a:lstStyle/>
          <a:p>
            <a:fld id="{F2719C17-3463-4972-8CE0-8505025D1D66}" type="slidenum">
              <a:rPr lang="en-US" smtClean="0"/>
              <a:pPr/>
              <a:t>21</a:t>
            </a:fld>
            <a:endParaRPr lang="en-US" dirty="0"/>
          </a:p>
        </p:txBody>
      </p:sp>
      <p:sp>
        <p:nvSpPr>
          <p:cNvPr id="7" name="Rectangle 3"/>
          <p:cNvSpPr>
            <a:spLocks noChangeArrowheads="1"/>
          </p:cNvSpPr>
          <p:nvPr/>
        </p:nvSpPr>
        <p:spPr bwMode="auto">
          <a:xfrm>
            <a:off x="506271" y="1214957"/>
            <a:ext cx="10854882"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spcBef>
                <a:spcPct val="0"/>
              </a:spcBef>
              <a:spcAft>
                <a:spcPct val="0"/>
              </a:spcAft>
              <a:buClrTx/>
              <a:buSzTx/>
              <a:buFontTx/>
              <a:buNone/>
              <a:tabLst/>
            </a:pPr>
            <a:r>
              <a:rPr kumimoji="0" lang="zh-CN" altLang="zh-CN" sz="24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1. 背景</a:t>
            </a:r>
          </a:p>
          <a:p>
            <a:pPr marL="0" marR="0" lvl="0" indent="0" algn="l" defTabSz="914400" rtl="0" eaLnBrk="0" fontAlgn="base" latinLnBrk="0" hangingPunct="0">
              <a:spcBef>
                <a:spcPct val="0"/>
              </a:spcBef>
              <a:spcAft>
                <a:spcPct val="0"/>
              </a:spcAft>
              <a:buClrTx/>
              <a:buSzTx/>
              <a:buFontTx/>
              <a:buChar char="•"/>
              <a:tabLst/>
            </a:pPr>
            <a:r>
              <a:rPr kumimoji="0" lang="en-US" altLang="zh-CN" sz="2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 </a:t>
            </a:r>
            <a:r>
              <a:rPr kumimoji="0" lang="zh-CN" altLang="zh-CN" sz="2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传统的代理理论强调股东与管理者之间存在目标差异，管理者可能追求私人利益。</a:t>
            </a:r>
          </a:p>
          <a:p>
            <a:pPr marL="0" marR="0" lvl="0" indent="0" algn="l" defTabSz="914400" rtl="0" eaLnBrk="0" fontAlgn="base" latinLnBrk="0" hangingPunct="0">
              <a:spcBef>
                <a:spcPct val="0"/>
              </a:spcBef>
              <a:spcAft>
                <a:spcPct val="0"/>
              </a:spcAft>
              <a:buClrTx/>
              <a:buSzTx/>
              <a:buFontTx/>
              <a:buChar char="•"/>
              <a:tabLst/>
            </a:pPr>
            <a:r>
              <a:rPr kumimoji="0" lang="en-US" altLang="zh-CN" sz="2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 </a:t>
            </a:r>
            <a:r>
              <a:rPr kumimoji="0" lang="zh-CN" altLang="zh-CN" sz="2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特别是在</a:t>
            </a:r>
            <a:r>
              <a:rPr kumimoji="0" lang="zh-CN" altLang="zh-CN" sz="24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公司产生大量自由现金流</a:t>
            </a:r>
            <a:r>
              <a:rPr kumimoji="0" lang="zh-CN" altLang="zh-CN" sz="2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、同时缺乏高回报投资机会的情形下，代理冲突最为突出。</a:t>
            </a:r>
          </a:p>
          <a:p>
            <a:pPr marL="0" marR="0" lvl="0" indent="0" algn="l" defTabSz="914400" rtl="0" eaLnBrk="0" fontAlgn="base" latinLnBrk="0" hangingPunct="0">
              <a:spcBef>
                <a:spcPct val="0"/>
              </a:spcBef>
              <a:spcAft>
                <a:spcPct val="0"/>
              </a:spcAft>
              <a:buClrTx/>
              <a:buSzTx/>
              <a:buFontTx/>
              <a:buNone/>
              <a:tabLst/>
            </a:pPr>
            <a:endParaRPr kumimoji="0" lang="en-US" altLang="zh-CN" sz="24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p>
            <a:pPr marL="0" marR="0" lvl="0" indent="0" algn="l" defTabSz="914400" rtl="0" eaLnBrk="0" fontAlgn="base" latinLnBrk="0" hangingPunct="0">
              <a:spcBef>
                <a:spcPct val="0"/>
              </a:spcBef>
              <a:spcAft>
                <a:spcPct val="0"/>
              </a:spcAft>
              <a:buClrTx/>
              <a:buSzTx/>
              <a:buFontTx/>
              <a:buNone/>
              <a:tabLst/>
            </a:pPr>
            <a:r>
              <a:rPr kumimoji="0" lang="zh-CN" altLang="zh-CN" sz="24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核心问题</a:t>
            </a:r>
          </a:p>
          <a:p>
            <a:pPr marL="0" marR="0" lvl="0" indent="0" algn="l" defTabSz="914400" rtl="0" eaLnBrk="0" fontAlgn="base" latinLnBrk="0" hangingPunct="0">
              <a:spcBef>
                <a:spcPct val="0"/>
              </a:spcBef>
              <a:spcAft>
                <a:spcPct val="0"/>
              </a:spcAft>
              <a:buClrTx/>
              <a:buSzTx/>
              <a:buFontTx/>
              <a:buNone/>
              <a:tabLst/>
            </a:pPr>
            <a:r>
              <a:rPr kumimoji="0" lang="zh-CN" altLang="zh-CN" sz="2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当公司产生自由现金流但没有正净现值（NPV）的投资机会时，管理者会如何使用这些现金流？</a:t>
            </a:r>
          </a:p>
        </p:txBody>
      </p:sp>
      <p:sp>
        <p:nvSpPr>
          <p:cNvPr id="9" name="Rectangle 1"/>
          <p:cNvSpPr>
            <a:spLocks noChangeArrowheads="1"/>
          </p:cNvSpPr>
          <p:nvPr/>
        </p:nvSpPr>
        <p:spPr bwMode="auto">
          <a:xfrm>
            <a:off x="531344" y="4923228"/>
            <a:ext cx="10804735"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lnSpc>
                <a:spcPct val="150000"/>
              </a:lnSpc>
              <a:spcBef>
                <a:spcPct val="0"/>
              </a:spcBef>
              <a:spcAft>
                <a:spcPct val="0"/>
              </a:spcAft>
            </a:pPr>
            <a:r>
              <a:rPr lang="zh-CN" altLang="zh-CN" sz="2000" dirty="0">
                <a:latin typeface="微软雅黑" panose="020B0503020204020204" pitchFamily="34" charset="-122"/>
                <a:ea typeface="微软雅黑" panose="020B0503020204020204" pitchFamily="34" charset="-122"/>
              </a:rPr>
              <a:t>提出“自由现金流假说”，成为理解公司过度投资的基本框架。</a:t>
            </a:r>
          </a:p>
          <a:p>
            <a:pPr eaLnBrk="0" fontAlgn="base" hangingPunct="0">
              <a:lnSpc>
                <a:spcPct val="150000"/>
              </a:lnSpc>
              <a:spcBef>
                <a:spcPct val="0"/>
              </a:spcBef>
              <a:spcAft>
                <a:spcPct val="0"/>
              </a:spcAft>
            </a:pPr>
            <a:r>
              <a:rPr lang="zh-CN" altLang="zh-CN" sz="2000" dirty="0">
                <a:latin typeface="微软雅黑" panose="020B0503020204020204" pitchFamily="34" charset="-122"/>
                <a:ea typeface="微软雅黑" panose="020B0503020204020204" pitchFamily="34" charset="-122"/>
              </a:rPr>
              <a:t>将代理成本理论扩展到投资效率领域，与资本结构理论（Jensen &amp; Meckling, 1976）形成互补。</a:t>
            </a:r>
            <a:endParaRPr lang="en-US" altLang="zh-CN" sz="20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9559899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Jensen (1986, JFE)</a:t>
            </a:r>
            <a:endParaRPr lang="zh-CN" altLang="en-US" dirty="0"/>
          </a:p>
        </p:txBody>
      </p:sp>
      <p:sp>
        <p:nvSpPr>
          <p:cNvPr id="4" name="灯片编号占位符 3"/>
          <p:cNvSpPr>
            <a:spLocks noGrp="1"/>
          </p:cNvSpPr>
          <p:nvPr>
            <p:ph type="sldNum" sz="quarter" idx="12"/>
          </p:nvPr>
        </p:nvSpPr>
        <p:spPr/>
        <p:txBody>
          <a:bodyPr/>
          <a:lstStyle/>
          <a:p>
            <a:fld id="{F2719C17-3463-4972-8CE0-8505025D1D66}" type="slidenum">
              <a:rPr lang="en-US" smtClean="0"/>
              <a:pPr/>
              <a:t>22</a:t>
            </a:fld>
            <a:endParaRPr lang="en-US" dirty="0"/>
          </a:p>
        </p:txBody>
      </p:sp>
      <p:sp>
        <p:nvSpPr>
          <p:cNvPr id="8" name="Rectangle 4"/>
          <p:cNvSpPr>
            <a:spLocks noChangeArrowheads="1"/>
          </p:cNvSpPr>
          <p:nvPr/>
        </p:nvSpPr>
        <p:spPr bwMode="auto">
          <a:xfrm>
            <a:off x="619482" y="1103761"/>
            <a:ext cx="10741671" cy="5170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zh-CN" sz="20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2. </a:t>
            </a:r>
            <a:r>
              <a:rPr kumimoji="0" lang="zh-CN" altLang="zh-CN" sz="20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自由现金流</a:t>
            </a:r>
            <a:r>
              <a:rPr kumimoji="0" lang="zh-CN" altLang="en-US" sz="20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假说</a:t>
            </a:r>
            <a:endParaRPr kumimoji="0" lang="zh-CN" altLang="zh-CN" sz="20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zh-CN" altLang="zh-CN" sz="20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公司运营所产生的现金流超出维持现有资产基础所需的资本支出之后的剩余部分。</a:t>
            </a:r>
          </a:p>
          <a:p>
            <a:pPr marL="0" marR="0" lvl="0" indent="0" algn="ctr" defTabSz="914400" rtl="0" eaLnBrk="0" fontAlgn="base" latinLnBrk="0" hangingPunct="0">
              <a:lnSpc>
                <a:spcPct val="150000"/>
              </a:lnSpc>
              <a:spcBef>
                <a:spcPct val="0"/>
              </a:spcBef>
              <a:spcAft>
                <a:spcPct val="0"/>
              </a:spcAft>
              <a:buClrTx/>
              <a:buSzTx/>
              <a:buFontTx/>
              <a:buNone/>
              <a:tabLst/>
            </a:pPr>
            <a:r>
              <a:rPr kumimoji="0" lang="zh-CN" altLang="zh-CN" sz="20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FCF=Operating Cash Flow−Capital Expenditures (Maintenance)</a:t>
            </a:r>
            <a:endParaRPr kumimoji="0" lang="en-US" altLang="zh-CN" sz="20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p>
            <a:pPr marL="0" marR="0" lvl="0" indent="0" algn="ctr" defTabSz="914400" rtl="0" eaLnBrk="0" fontAlgn="base" latinLnBrk="0" hangingPunct="0">
              <a:lnSpc>
                <a:spcPct val="150000"/>
              </a:lnSpc>
              <a:spcBef>
                <a:spcPct val="0"/>
              </a:spcBef>
              <a:spcAft>
                <a:spcPct val="0"/>
              </a:spcAft>
              <a:buClrTx/>
              <a:buSzTx/>
              <a:buFontTx/>
              <a:buNone/>
              <a:tabLst/>
            </a:pPr>
            <a:endParaRPr kumimoji="0" lang="en-US" altLang="zh-CN" sz="20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zh-CN" altLang="zh-CN" sz="20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假说内容</a:t>
            </a: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altLang="zh-CN" sz="20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 </a:t>
            </a:r>
            <a:r>
              <a:rPr kumimoji="0" lang="zh-CN" altLang="zh-CN" sz="20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管理者倾向于</a:t>
            </a:r>
            <a:r>
              <a:rPr kumimoji="0" lang="zh-CN" altLang="zh-CN" sz="20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将自由现金流投入低效或负净现值的项目</a:t>
            </a:r>
            <a:r>
              <a:rPr kumimoji="0" lang="zh-CN" altLang="zh-CN" sz="20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，以扩大规模或提升其控制权、声望与资源。</a:t>
            </a: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altLang="zh-CN" sz="20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 </a:t>
            </a:r>
            <a:r>
              <a:rPr kumimoji="0" lang="zh-CN" altLang="zh-CN" sz="20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原因：即使投资不创造价值，管理者可能仍能从中获取私人利益（例如更多的预算、更多员工、权力提升等）。</a:t>
            </a:r>
          </a:p>
          <a:p>
            <a:pPr marL="0" marR="0" lvl="0" indent="0" algn="l" defTabSz="914400" rtl="0" eaLnBrk="0" fontAlgn="base" latinLnBrk="0" hangingPunct="0">
              <a:lnSpc>
                <a:spcPct val="150000"/>
              </a:lnSpc>
              <a:spcBef>
                <a:spcPct val="0"/>
              </a:spcBef>
              <a:spcAft>
                <a:spcPct val="0"/>
              </a:spcAft>
              <a:buClrTx/>
              <a:buSzTx/>
              <a:buFontTx/>
              <a:buNone/>
              <a:tabLst/>
            </a:pPr>
            <a:endParaRPr kumimoji="0" lang="en-US" altLang="zh-CN" sz="20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p>
            <a:pPr marL="0" marR="0" lvl="0" indent="0" algn="l" defTabSz="914400" rtl="0" eaLnBrk="0" fontAlgn="base" latinLnBrk="0" hangingPunct="0">
              <a:lnSpc>
                <a:spcPct val="150000"/>
              </a:lnSpc>
              <a:spcBef>
                <a:spcPct val="0"/>
              </a:spcBef>
              <a:spcAft>
                <a:spcPct val="0"/>
              </a:spcAft>
              <a:buClrTx/>
              <a:buSzTx/>
              <a:buFontTx/>
              <a:buNone/>
              <a:tabLst/>
            </a:pPr>
            <a:r>
              <a:rPr lang="zh-CN" altLang="en-US" sz="2000" dirty="0">
                <a:latin typeface="微软雅黑" panose="020B0503020204020204" pitchFamily="34" charset="-122"/>
                <a:ea typeface="微软雅黑" panose="020B0503020204020204" pitchFamily="34" charset="-122"/>
              </a:rPr>
              <a:t>思考：这是基于动机的假说还是基于能力的假说？</a:t>
            </a:r>
            <a:endParaRPr kumimoji="0" lang="zh-CN" altLang="zh-CN" sz="20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1146546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Jensen (1986, JFE)</a:t>
            </a:r>
            <a:endParaRPr lang="zh-CN" altLang="en-US" dirty="0"/>
          </a:p>
        </p:txBody>
      </p:sp>
      <p:sp>
        <p:nvSpPr>
          <p:cNvPr id="4" name="灯片编号占位符 3"/>
          <p:cNvSpPr>
            <a:spLocks noGrp="1"/>
          </p:cNvSpPr>
          <p:nvPr>
            <p:ph type="sldNum" sz="quarter" idx="12"/>
          </p:nvPr>
        </p:nvSpPr>
        <p:spPr/>
        <p:txBody>
          <a:bodyPr/>
          <a:lstStyle/>
          <a:p>
            <a:fld id="{F2719C17-3463-4972-8CE0-8505025D1D66}" type="slidenum">
              <a:rPr lang="en-US" smtClean="0"/>
              <a:pPr/>
              <a:t>23</a:t>
            </a:fld>
            <a:endParaRPr lang="en-US" dirty="0"/>
          </a:p>
        </p:txBody>
      </p:sp>
      <p:sp>
        <p:nvSpPr>
          <p:cNvPr id="5" name="Rectangle 2"/>
          <p:cNvSpPr>
            <a:spLocks noChangeArrowheads="1"/>
          </p:cNvSpPr>
          <p:nvPr/>
        </p:nvSpPr>
        <p:spPr bwMode="auto">
          <a:xfrm>
            <a:off x="649708" y="1443618"/>
            <a:ext cx="10711446" cy="4247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lnSpc>
                <a:spcPct val="150000"/>
              </a:lnSpc>
              <a:spcBef>
                <a:spcPct val="0"/>
              </a:spcBef>
              <a:spcAft>
                <a:spcPct val="0"/>
              </a:spcAft>
            </a:pPr>
            <a:r>
              <a:rPr lang="en-US" altLang="zh-CN" sz="2000" dirty="0">
                <a:latin typeface="微软雅黑" panose="020B0503020204020204" pitchFamily="34" charset="-122"/>
                <a:ea typeface="微软雅黑" panose="020B0503020204020204" pitchFamily="34" charset="-122"/>
              </a:rPr>
              <a:t>Jensen </a:t>
            </a:r>
            <a:r>
              <a:rPr lang="zh-CN" altLang="en-US" sz="2000" dirty="0">
                <a:latin typeface="微软雅黑" panose="020B0503020204020204" pitchFamily="34" charset="-122"/>
                <a:ea typeface="微软雅黑" panose="020B0503020204020204" pitchFamily="34" charset="-122"/>
              </a:rPr>
              <a:t>强调要控制自由现金流带来的代理问题，必须引入外部治理机制：</a:t>
            </a:r>
            <a:endParaRPr lang="en-US" altLang="zh-CN" sz="2000" dirty="0">
              <a:latin typeface="微软雅黑" panose="020B0503020204020204" pitchFamily="34" charset="-122"/>
              <a:ea typeface="微软雅黑" panose="020B0503020204020204" pitchFamily="34" charset="-122"/>
            </a:endParaRPr>
          </a:p>
          <a:p>
            <a:pPr marL="342900" indent="-342900" eaLnBrk="0" fontAlgn="base" hangingPunct="0">
              <a:lnSpc>
                <a:spcPct val="150000"/>
              </a:lnSpc>
              <a:spcBef>
                <a:spcPct val="0"/>
              </a:spcBef>
              <a:spcAft>
                <a:spcPct val="0"/>
              </a:spcAft>
              <a:buFont typeface="Arial" panose="020B0604020202020204" pitchFamily="34" charset="0"/>
              <a:buChar char="•"/>
            </a:pPr>
            <a:r>
              <a:rPr lang="zh-CN" altLang="en-US" sz="2000" dirty="0">
                <a:latin typeface="微软雅黑" panose="020B0503020204020204" pitchFamily="34" charset="-122"/>
                <a:ea typeface="微软雅黑" panose="020B0503020204020204" pitchFamily="34" charset="-122"/>
              </a:rPr>
              <a:t>债务机制（</a:t>
            </a:r>
            <a:r>
              <a:rPr lang="en-US" altLang="zh-CN" sz="2000" dirty="0">
                <a:latin typeface="微软雅黑" panose="020B0503020204020204" pitchFamily="34" charset="-122"/>
                <a:ea typeface="微软雅黑" panose="020B0503020204020204" pitchFamily="34" charset="-122"/>
              </a:rPr>
              <a:t>Leverage Discipline Hypothesis</a:t>
            </a:r>
            <a:r>
              <a:rPr lang="zh-CN" altLang="en-US" sz="2000" dirty="0">
                <a:latin typeface="微软雅黑" panose="020B0503020204020204" pitchFamily="34" charset="-122"/>
                <a:ea typeface="微软雅黑" panose="020B0503020204020204" pitchFamily="34" charset="-122"/>
              </a:rPr>
              <a:t>）</a:t>
            </a:r>
          </a:p>
          <a:p>
            <a:pPr eaLnBrk="0" fontAlgn="base" hangingPunct="0">
              <a:lnSpc>
                <a:spcPct val="150000"/>
              </a:lnSpc>
              <a:spcBef>
                <a:spcPct val="0"/>
              </a:spcBef>
              <a:spcAft>
                <a:spcPct val="0"/>
              </a:spcAft>
            </a:pPr>
            <a:r>
              <a:rPr lang="zh-CN" altLang="en-US" sz="2000" dirty="0">
                <a:latin typeface="微软雅黑" panose="020B0503020204020204" pitchFamily="34" charset="-122"/>
                <a:ea typeface="微软雅黑" panose="020B0503020204020204" pitchFamily="34" charset="-122"/>
              </a:rPr>
              <a:t>引入债务融资可迫使公司将自由现金流用于定期偿还利息，减少管理者可支配的现金。</a:t>
            </a:r>
            <a:endParaRPr lang="en-US" altLang="zh-CN" sz="2000" dirty="0">
              <a:latin typeface="微软雅黑" panose="020B0503020204020204" pitchFamily="34" charset="-122"/>
              <a:ea typeface="微软雅黑" panose="020B0503020204020204" pitchFamily="34" charset="-122"/>
            </a:endParaRPr>
          </a:p>
          <a:p>
            <a:pPr eaLnBrk="0" fontAlgn="base" hangingPunct="0">
              <a:lnSpc>
                <a:spcPct val="150000"/>
              </a:lnSpc>
              <a:spcBef>
                <a:spcPct val="0"/>
              </a:spcBef>
              <a:spcAft>
                <a:spcPct val="0"/>
              </a:spcAft>
            </a:pPr>
            <a:endParaRPr lang="zh-CN" altLang="en-US" sz="2000" dirty="0">
              <a:latin typeface="微软雅黑" panose="020B0503020204020204" pitchFamily="34" charset="-122"/>
              <a:ea typeface="微软雅黑" panose="020B0503020204020204" pitchFamily="34" charset="-122"/>
            </a:endParaRPr>
          </a:p>
          <a:p>
            <a:pPr marL="342900" indent="-342900" eaLnBrk="0" fontAlgn="base" hangingPunct="0">
              <a:lnSpc>
                <a:spcPct val="150000"/>
              </a:lnSpc>
              <a:spcBef>
                <a:spcPct val="0"/>
              </a:spcBef>
              <a:spcAft>
                <a:spcPct val="0"/>
              </a:spcAft>
              <a:buFont typeface="Arial" panose="020B0604020202020204" pitchFamily="34" charset="0"/>
              <a:buChar char="•"/>
            </a:pPr>
            <a:r>
              <a:rPr lang="zh-CN" altLang="en-US" sz="2000" dirty="0">
                <a:latin typeface="微软雅黑" panose="020B0503020204020204" pitchFamily="34" charset="-122"/>
                <a:ea typeface="微软雅黑" panose="020B0503020204020204" pitchFamily="34" charset="-122"/>
              </a:rPr>
              <a:t>债务约束可作为对管理层的“约束工具”。</a:t>
            </a:r>
          </a:p>
          <a:p>
            <a:pPr eaLnBrk="0" fontAlgn="base" hangingPunct="0">
              <a:lnSpc>
                <a:spcPct val="150000"/>
              </a:lnSpc>
              <a:spcBef>
                <a:spcPct val="0"/>
              </a:spcBef>
              <a:spcAft>
                <a:spcPct val="0"/>
              </a:spcAft>
            </a:pPr>
            <a:r>
              <a:rPr lang="zh-CN" altLang="en-US" sz="2000" dirty="0">
                <a:latin typeface="微软雅黑" panose="020B0503020204020204" pitchFamily="34" charset="-122"/>
                <a:ea typeface="微软雅黑" panose="020B0503020204020204" pitchFamily="34" charset="-122"/>
              </a:rPr>
              <a:t>并购与控制权市场（</a:t>
            </a:r>
            <a:r>
              <a:rPr lang="en-US" altLang="zh-CN" sz="2000" dirty="0">
                <a:latin typeface="微软雅黑" panose="020B0503020204020204" pitchFamily="34" charset="-122"/>
                <a:ea typeface="微软雅黑" panose="020B0503020204020204" pitchFamily="34" charset="-122"/>
              </a:rPr>
              <a:t>Market for Corporate Control</a:t>
            </a:r>
            <a:r>
              <a:rPr lang="zh-CN" altLang="en-US" sz="2000" dirty="0">
                <a:latin typeface="微软雅黑" panose="020B0503020204020204" pitchFamily="34" charset="-122"/>
                <a:ea typeface="微软雅黑" panose="020B0503020204020204" pitchFamily="34" charset="-122"/>
              </a:rPr>
              <a:t>）</a:t>
            </a:r>
          </a:p>
          <a:p>
            <a:pPr eaLnBrk="0" fontAlgn="base" hangingPunct="0">
              <a:lnSpc>
                <a:spcPct val="150000"/>
              </a:lnSpc>
              <a:spcBef>
                <a:spcPct val="0"/>
              </a:spcBef>
              <a:spcAft>
                <a:spcPct val="0"/>
              </a:spcAft>
            </a:pPr>
            <a:r>
              <a:rPr lang="zh-CN" altLang="en-US" sz="2000" dirty="0">
                <a:latin typeface="微软雅黑" panose="020B0503020204020204" pitchFamily="34" charset="-122"/>
                <a:ea typeface="微软雅黑" panose="020B0503020204020204" pitchFamily="34" charset="-122"/>
              </a:rPr>
              <a:t>恶意收购是另一种约束机制，能惩罚过度投资的管理层。</a:t>
            </a:r>
          </a:p>
          <a:p>
            <a:pPr eaLnBrk="0" fontAlgn="base" hangingPunct="0">
              <a:lnSpc>
                <a:spcPct val="150000"/>
              </a:lnSpc>
              <a:spcBef>
                <a:spcPct val="0"/>
              </a:spcBef>
              <a:spcAft>
                <a:spcPct val="0"/>
              </a:spcAft>
            </a:pPr>
            <a:r>
              <a:rPr lang="zh-CN" altLang="en-US" sz="2000" dirty="0">
                <a:latin typeface="微软雅黑" panose="020B0503020204020204" pitchFamily="34" charset="-122"/>
                <a:ea typeface="微软雅黑" panose="020B0503020204020204" pitchFamily="34" charset="-122"/>
              </a:rPr>
              <a:t>被收购公司往往存在投资效率低下的问题。</a:t>
            </a:r>
          </a:p>
          <a:p>
            <a:pPr eaLnBrk="0" fontAlgn="base" hangingPunct="0">
              <a:lnSpc>
                <a:spcPct val="150000"/>
              </a:lnSpc>
              <a:spcBef>
                <a:spcPct val="0"/>
              </a:spcBef>
              <a:spcAft>
                <a:spcPct val="0"/>
              </a:spcAft>
            </a:pPr>
            <a:r>
              <a:rPr lang="zh-CN" altLang="en-US" sz="2000" dirty="0">
                <a:latin typeface="微软雅黑" panose="020B0503020204020204" pitchFamily="34" charset="-122"/>
                <a:ea typeface="微软雅黑" panose="020B0503020204020204" pitchFamily="34" charset="-122"/>
              </a:rPr>
              <a:t>市场机制能将公司交到效率更高的控制者手中。</a:t>
            </a:r>
          </a:p>
        </p:txBody>
      </p:sp>
    </p:spTree>
    <p:extLst>
      <p:ext uri="{BB962C8B-B14F-4D97-AF65-F5344CB8AC3E}">
        <p14:creationId xmlns:p14="http://schemas.microsoft.com/office/powerpoint/2010/main" val="19693839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后续研究的延伸与验证</a:t>
            </a:r>
          </a:p>
        </p:txBody>
      </p:sp>
      <p:sp>
        <p:nvSpPr>
          <p:cNvPr id="4" name="灯片编号占位符 3"/>
          <p:cNvSpPr>
            <a:spLocks noGrp="1"/>
          </p:cNvSpPr>
          <p:nvPr>
            <p:ph type="sldNum" sz="quarter" idx="12"/>
          </p:nvPr>
        </p:nvSpPr>
        <p:spPr/>
        <p:txBody>
          <a:bodyPr/>
          <a:lstStyle/>
          <a:p>
            <a:fld id="{F2719C17-3463-4972-8CE0-8505025D1D66}" type="slidenum">
              <a:rPr lang="en-US" smtClean="0"/>
              <a:pPr/>
              <a:t>24</a:t>
            </a:fld>
            <a:endParaRPr lang="en-US" dirty="0"/>
          </a:p>
        </p:txBody>
      </p:sp>
      <p:sp>
        <p:nvSpPr>
          <p:cNvPr id="5" name="Rectangle 2"/>
          <p:cNvSpPr>
            <a:spLocks noChangeArrowheads="1"/>
          </p:cNvSpPr>
          <p:nvPr/>
        </p:nvSpPr>
        <p:spPr bwMode="auto">
          <a:xfrm>
            <a:off x="686259" y="1332411"/>
            <a:ext cx="10638341" cy="30010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Autofit/>
          </a:bodyPr>
          <a:lstStyle/>
          <a:p>
            <a:pPr marL="0" marR="0" lvl="0" indent="0" algn="l" defTabSz="914400" rtl="0" eaLnBrk="0" fontAlgn="base" latinLnBrk="0" hangingPunct="0">
              <a:lnSpc>
                <a:spcPct val="150000"/>
              </a:lnSpc>
              <a:spcBef>
                <a:spcPct val="0"/>
              </a:spcBef>
              <a:spcAft>
                <a:spcPct val="0"/>
              </a:spcAft>
              <a:buClrTx/>
              <a:buSzTx/>
              <a:buFontTx/>
              <a:buChar char="•"/>
              <a:tabLst/>
            </a:pPr>
            <a:r>
              <a:rPr kumimoji="0" lang="en-US" altLang="zh-CN" sz="24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 </a:t>
            </a:r>
            <a:r>
              <a:rPr kumimoji="0" lang="zh-CN" altLang="zh-CN" sz="24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Richardson (2006)</a:t>
            </a:r>
            <a:r>
              <a:rPr kumimoji="0" lang="zh-CN" altLang="zh-CN" sz="2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：用实际投资数据检验自由现金流与过度投资的关系。</a:t>
            </a: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altLang="zh-CN" sz="24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 </a:t>
            </a:r>
            <a:r>
              <a:rPr kumimoji="0" lang="zh-CN" altLang="zh-CN" sz="24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Biddle et al. (2009)</a:t>
            </a:r>
            <a:r>
              <a:rPr kumimoji="0" lang="zh-CN" altLang="zh-CN" sz="2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：探讨财务报告质量如何缓解自由现金流带来的投资低效。</a:t>
            </a: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altLang="zh-CN" sz="24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 </a:t>
            </a:r>
            <a:r>
              <a:rPr kumimoji="0" lang="zh-CN" altLang="zh-CN" sz="24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Harford (1999, JF)</a:t>
            </a:r>
            <a:r>
              <a:rPr kumimoji="0" lang="zh-CN" altLang="zh-CN" sz="2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：发现现金丰富的公司在并购中更易做出负面决策，支持FCF假说。</a:t>
            </a:r>
          </a:p>
        </p:txBody>
      </p:sp>
    </p:spTree>
    <p:extLst>
      <p:ext uri="{BB962C8B-B14F-4D97-AF65-F5344CB8AC3E}">
        <p14:creationId xmlns:p14="http://schemas.microsoft.com/office/powerpoint/2010/main" val="9978957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投资效率的度量</a:t>
            </a:r>
          </a:p>
        </p:txBody>
      </p:sp>
      <p:sp>
        <p:nvSpPr>
          <p:cNvPr id="4" name="灯片编号占位符 3"/>
          <p:cNvSpPr>
            <a:spLocks noGrp="1"/>
          </p:cNvSpPr>
          <p:nvPr>
            <p:ph type="sldNum" sz="quarter" idx="12"/>
          </p:nvPr>
        </p:nvSpPr>
        <p:spPr/>
        <p:txBody>
          <a:bodyPr/>
          <a:lstStyle/>
          <a:p>
            <a:fld id="{F2719C17-3463-4972-8CE0-8505025D1D66}" type="slidenum">
              <a:rPr lang="en-US" smtClean="0"/>
              <a:pPr/>
              <a:t>25</a:t>
            </a:fld>
            <a:endParaRPr lang="en-US" dirty="0"/>
          </a:p>
        </p:txBody>
      </p:sp>
      <p:sp>
        <p:nvSpPr>
          <p:cNvPr id="7" name="矩形 6"/>
          <p:cNvSpPr/>
          <p:nvPr/>
        </p:nvSpPr>
        <p:spPr>
          <a:xfrm>
            <a:off x="717176" y="1621465"/>
            <a:ext cx="10479741" cy="4247317"/>
          </a:xfrm>
          <a:prstGeom prst="rect">
            <a:avLst/>
          </a:prstGeom>
        </p:spPr>
        <p:txBody>
          <a:bodyPr wrap="square">
            <a:spAutoFit/>
          </a:bodyPr>
          <a:lstStyle/>
          <a:p>
            <a:pPr marL="342900" lvl="0" indent="-342900">
              <a:lnSpc>
                <a:spcPct val="150000"/>
              </a:lnSpc>
              <a:buFont typeface="+mj-lt"/>
              <a:buAutoNum type="arabicPeriod"/>
              <a:tabLst>
                <a:tab pos="457200" algn="l"/>
              </a:tabLst>
            </a:pPr>
            <a:r>
              <a:rPr lang="zh-CN" altLang="zh-CN" sz="2000" b="1" kern="0" dirty="0">
                <a:latin typeface="微软雅黑" panose="020B0503020204020204" pitchFamily="34" charset="-122"/>
                <a:ea typeface="微软雅黑" panose="020B0503020204020204" pitchFamily="34" charset="-122"/>
                <a:cs typeface="宋体" panose="02010600030101010101" pitchFamily="2" charset="-122"/>
              </a:rPr>
              <a:t>基于回归残差法（</a:t>
            </a:r>
            <a:r>
              <a:rPr lang="en-US" altLang="zh-CN" sz="2000" b="1" kern="0" dirty="0">
                <a:latin typeface="微软雅黑" panose="020B0503020204020204" pitchFamily="34" charset="-122"/>
                <a:ea typeface="微软雅黑" panose="020B0503020204020204" pitchFamily="34" charset="-122"/>
                <a:cs typeface="宋体" panose="02010600030101010101" pitchFamily="2" charset="-122"/>
              </a:rPr>
              <a:t>Richardson, 2006</a:t>
            </a:r>
            <a:r>
              <a:rPr lang="zh-CN" altLang="zh-CN" sz="2000" b="1" kern="0" dirty="0">
                <a:latin typeface="微软雅黑" panose="020B0503020204020204" pitchFamily="34" charset="-122"/>
                <a:ea typeface="微软雅黑" panose="020B0503020204020204" pitchFamily="34" charset="-122"/>
                <a:cs typeface="宋体" panose="02010600030101010101" pitchFamily="2" charset="-122"/>
              </a:rPr>
              <a:t>）</a:t>
            </a:r>
            <a:endParaRPr lang="zh-CN" altLang="zh-CN" sz="2000" kern="100" dirty="0">
              <a:latin typeface="微软雅黑" panose="020B0503020204020204" pitchFamily="34" charset="-122"/>
              <a:ea typeface="微软雅黑" panose="020B0503020204020204" pitchFamily="34" charset="-122"/>
              <a:cs typeface="Times New Roman" panose="02020603050405020304" pitchFamily="18" charset="0"/>
            </a:endParaRPr>
          </a:p>
          <a:p>
            <a:pPr marL="457200" algn="ctr">
              <a:lnSpc>
                <a:spcPct val="150000"/>
              </a:lnSpc>
            </a:pPr>
            <a:r>
              <a:rPr lang="en-US" altLang="zh-CN" sz="2000" kern="0" dirty="0">
                <a:latin typeface="Times New Roman" panose="02020603050405020304" pitchFamily="18" charset="0"/>
                <a:ea typeface="微软雅黑" panose="020B0503020204020204" pitchFamily="34" charset="-122"/>
                <a:cs typeface="Times New Roman" panose="02020603050405020304" pitchFamily="18" charset="0"/>
              </a:rPr>
              <a:t>Invest</a:t>
            </a:r>
            <a:r>
              <a:rPr lang="en-US" altLang="zh-CN" sz="2000" kern="0" baseline="-25000" dirty="0">
                <a:latin typeface="Times New Roman" panose="02020603050405020304" pitchFamily="18" charset="0"/>
                <a:ea typeface="微软雅黑" panose="020B0503020204020204" pitchFamily="34" charset="-122"/>
                <a:cs typeface="Times New Roman" panose="02020603050405020304" pitchFamily="18" charset="0"/>
              </a:rPr>
              <a:t>it</a:t>
            </a:r>
            <a:r>
              <a:rPr lang="en-US" altLang="zh-CN" sz="2000" kern="0" dirty="0">
                <a:latin typeface="Times New Roman" panose="02020603050405020304" pitchFamily="18" charset="0"/>
                <a:ea typeface="微软雅黑" panose="020B0503020204020204" pitchFamily="34" charset="-122"/>
                <a:cs typeface="Times New Roman" panose="02020603050405020304" pitchFamily="18" charset="0"/>
              </a:rPr>
              <a:t>=α+β1Growth</a:t>
            </a:r>
            <a:r>
              <a:rPr lang="en-US" altLang="zh-CN" sz="2000" kern="0" baseline="-25000" dirty="0">
                <a:latin typeface="Times New Roman" panose="02020603050405020304" pitchFamily="18" charset="0"/>
                <a:ea typeface="微软雅黑" panose="020B0503020204020204" pitchFamily="34" charset="-122"/>
                <a:cs typeface="Times New Roman" panose="02020603050405020304" pitchFamily="18" charset="0"/>
              </a:rPr>
              <a:t>it</a:t>
            </a:r>
            <a:r>
              <a:rPr lang="en-US" altLang="zh-CN" sz="2000" kern="0" dirty="0">
                <a:latin typeface="Times New Roman" panose="02020603050405020304" pitchFamily="18" charset="0"/>
                <a:ea typeface="微软雅黑" panose="020B0503020204020204" pitchFamily="34" charset="-122"/>
                <a:cs typeface="Times New Roman" panose="02020603050405020304" pitchFamily="18" charset="0"/>
              </a:rPr>
              <a:t>+ε</a:t>
            </a:r>
            <a:r>
              <a:rPr lang="en-US" altLang="zh-CN" sz="2000" kern="0" baseline="-25000" dirty="0">
                <a:latin typeface="Times New Roman" panose="02020603050405020304" pitchFamily="18" charset="0"/>
                <a:ea typeface="微软雅黑" panose="020B0503020204020204" pitchFamily="34" charset="-122"/>
                <a:cs typeface="Times New Roman" panose="02020603050405020304" pitchFamily="18" charset="0"/>
              </a:rPr>
              <a:t>it</a:t>
            </a:r>
          </a:p>
          <a:p>
            <a:pPr marL="457200">
              <a:lnSpc>
                <a:spcPct val="150000"/>
              </a:lnSpc>
            </a:pPr>
            <a:r>
              <a:rPr lang="zh-CN" altLang="zh-CN" sz="2000" kern="0" dirty="0">
                <a:latin typeface="微软雅黑" panose="020B0503020204020204" pitchFamily="34" charset="-122"/>
                <a:ea typeface="微软雅黑" panose="020B0503020204020204" pitchFamily="34" charset="-122"/>
                <a:cs typeface="宋体" panose="02010600030101010101" pitchFamily="2" charset="-122"/>
              </a:rPr>
              <a:t>残差越大，代表越偏离</a:t>
            </a:r>
            <a:r>
              <a:rPr lang="en-US" altLang="zh-CN" sz="2000" kern="0" dirty="0">
                <a:latin typeface="微软雅黑" panose="020B0503020204020204" pitchFamily="34" charset="-122"/>
                <a:ea typeface="微软雅黑" panose="020B0503020204020204" pitchFamily="34" charset="-122"/>
                <a:cs typeface="宋体" panose="02010600030101010101" pitchFamily="2" charset="-122"/>
              </a:rPr>
              <a:t>“</a:t>
            </a:r>
            <a:r>
              <a:rPr lang="zh-CN" altLang="zh-CN" sz="2000" kern="0" dirty="0">
                <a:latin typeface="微软雅黑" panose="020B0503020204020204" pitchFamily="34" charset="-122"/>
                <a:ea typeface="微软雅黑" panose="020B0503020204020204" pitchFamily="34" charset="-122"/>
                <a:cs typeface="宋体" panose="02010600030101010101" pitchFamily="2" charset="-122"/>
              </a:rPr>
              <a:t>正常投资</a:t>
            </a:r>
            <a:r>
              <a:rPr lang="en-US" altLang="zh-CN" sz="2000" kern="0" dirty="0">
                <a:latin typeface="微软雅黑" panose="020B0503020204020204" pitchFamily="34" charset="-122"/>
                <a:ea typeface="微软雅黑" panose="020B0503020204020204" pitchFamily="34" charset="-122"/>
                <a:cs typeface="宋体" panose="02010600030101010101" pitchFamily="2" charset="-122"/>
              </a:rPr>
              <a:t>”</a:t>
            </a:r>
            <a:r>
              <a:rPr lang="zh-CN" altLang="zh-CN" sz="2000" kern="0" dirty="0">
                <a:latin typeface="微软雅黑" panose="020B0503020204020204" pitchFamily="34" charset="-122"/>
                <a:ea typeface="微软雅黑" panose="020B0503020204020204" pitchFamily="34" charset="-122"/>
                <a:cs typeface="宋体" panose="02010600030101010101" pitchFamily="2" charset="-122"/>
              </a:rPr>
              <a:t>，投资越无效率。</a:t>
            </a:r>
            <a:endParaRPr lang="en-US" altLang="zh-CN" sz="2000" kern="0" dirty="0">
              <a:latin typeface="微软雅黑" panose="020B0503020204020204" pitchFamily="34" charset="-122"/>
              <a:ea typeface="微软雅黑" panose="020B0503020204020204" pitchFamily="34" charset="-122"/>
              <a:cs typeface="宋体" panose="02010600030101010101" pitchFamily="2" charset="-122"/>
            </a:endParaRPr>
          </a:p>
          <a:p>
            <a:pPr marL="457200">
              <a:lnSpc>
                <a:spcPct val="150000"/>
              </a:lnSpc>
            </a:pPr>
            <a:endParaRPr lang="zh-CN" altLang="zh-CN" sz="2000" kern="100" dirty="0">
              <a:latin typeface="微软雅黑" panose="020B0503020204020204" pitchFamily="34" charset="-122"/>
              <a:ea typeface="微软雅黑" panose="020B0503020204020204" pitchFamily="34" charset="-122"/>
              <a:cs typeface="Times New Roman" panose="02020603050405020304" pitchFamily="18" charset="0"/>
            </a:endParaRPr>
          </a:p>
          <a:p>
            <a:pPr marL="342900" lvl="0" indent="-342900">
              <a:lnSpc>
                <a:spcPct val="150000"/>
              </a:lnSpc>
              <a:buFont typeface="+mj-lt"/>
              <a:buAutoNum type="arabicPeriod"/>
              <a:tabLst>
                <a:tab pos="457200" algn="l"/>
              </a:tabLst>
            </a:pPr>
            <a:r>
              <a:rPr lang="zh-CN" altLang="zh-CN" sz="2000" b="1" kern="0" dirty="0">
                <a:latin typeface="微软雅黑" panose="020B0503020204020204" pitchFamily="34" charset="-122"/>
                <a:ea typeface="微软雅黑" panose="020B0503020204020204" pitchFamily="34" charset="-122"/>
                <a:cs typeface="宋体" panose="02010600030101010101" pitchFamily="2" charset="-122"/>
              </a:rPr>
              <a:t>基于投资敏感性分析（</a:t>
            </a:r>
            <a:r>
              <a:rPr lang="en-US" altLang="zh-CN" sz="2000" b="1" kern="0" dirty="0" err="1">
                <a:latin typeface="微软雅黑" panose="020B0503020204020204" pitchFamily="34" charset="-122"/>
                <a:ea typeface="微软雅黑" panose="020B0503020204020204" pitchFamily="34" charset="-122"/>
                <a:cs typeface="宋体" panose="02010600030101010101" pitchFamily="2" charset="-122"/>
              </a:rPr>
              <a:t>Wurgler</a:t>
            </a:r>
            <a:r>
              <a:rPr lang="en-US" altLang="zh-CN" sz="2000" b="1" kern="0" dirty="0">
                <a:latin typeface="微软雅黑" panose="020B0503020204020204" pitchFamily="34" charset="-122"/>
                <a:ea typeface="微软雅黑" panose="020B0503020204020204" pitchFamily="34" charset="-122"/>
                <a:cs typeface="宋体" panose="02010600030101010101" pitchFamily="2" charset="-122"/>
              </a:rPr>
              <a:t>, 2000</a:t>
            </a:r>
            <a:r>
              <a:rPr lang="zh-CN" altLang="zh-CN" sz="2000" b="1" kern="0" dirty="0">
                <a:latin typeface="微软雅黑" panose="020B0503020204020204" pitchFamily="34" charset="-122"/>
                <a:ea typeface="微软雅黑" panose="020B0503020204020204" pitchFamily="34" charset="-122"/>
                <a:cs typeface="宋体" panose="02010600030101010101" pitchFamily="2" charset="-122"/>
              </a:rPr>
              <a:t>）</a:t>
            </a:r>
            <a:endParaRPr lang="zh-CN" altLang="zh-CN" sz="2000" kern="100" dirty="0">
              <a:latin typeface="微软雅黑" panose="020B0503020204020204" pitchFamily="34" charset="-122"/>
              <a:ea typeface="微软雅黑" panose="020B0503020204020204" pitchFamily="34" charset="-122"/>
              <a:cs typeface="Times New Roman" panose="02020603050405020304" pitchFamily="18" charset="0"/>
            </a:endParaRPr>
          </a:p>
          <a:p>
            <a:pPr lvl="1">
              <a:lnSpc>
                <a:spcPct val="150000"/>
              </a:lnSpc>
              <a:buSzPts val="1000"/>
              <a:tabLst>
                <a:tab pos="914400" algn="l"/>
              </a:tabLst>
            </a:pPr>
            <a:r>
              <a:rPr lang="zh-CN" altLang="zh-CN" sz="2000" kern="0" dirty="0">
                <a:latin typeface="微软雅黑" panose="020B0503020204020204" pitchFamily="34" charset="-122"/>
                <a:ea typeface="微软雅黑" panose="020B0503020204020204" pitchFamily="34" charset="-122"/>
                <a:cs typeface="宋体" panose="02010600030101010101" pitchFamily="2" charset="-122"/>
              </a:rPr>
              <a:t>投资对投资机会的响应程度越高，市场配置效率越高。</a:t>
            </a:r>
            <a:endParaRPr lang="en-US" altLang="zh-CN" sz="2000" kern="0" dirty="0">
              <a:latin typeface="微软雅黑" panose="020B0503020204020204" pitchFamily="34" charset="-122"/>
              <a:ea typeface="微软雅黑" panose="020B0503020204020204" pitchFamily="34" charset="-122"/>
              <a:cs typeface="宋体" panose="02010600030101010101" pitchFamily="2" charset="-122"/>
            </a:endParaRPr>
          </a:p>
          <a:p>
            <a:pPr lvl="1">
              <a:lnSpc>
                <a:spcPct val="150000"/>
              </a:lnSpc>
              <a:buSzPts val="1000"/>
              <a:tabLst>
                <a:tab pos="914400" algn="l"/>
              </a:tabLst>
            </a:pPr>
            <a:endParaRPr lang="zh-CN" altLang="zh-CN" sz="2000" kern="100" dirty="0">
              <a:latin typeface="微软雅黑" panose="020B0503020204020204" pitchFamily="34" charset="-122"/>
              <a:ea typeface="微软雅黑" panose="020B0503020204020204" pitchFamily="34" charset="-122"/>
              <a:cs typeface="Times New Roman" panose="02020603050405020304" pitchFamily="18" charset="0"/>
            </a:endParaRPr>
          </a:p>
          <a:p>
            <a:pPr marL="342900" lvl="0" indent="-342900">
              <a:lnSpc>
                <a:spcPct val="150000"/>
              </a:lnSpc>
              <a:buFont typeface="+mj-lt"/>
              <a:buAutoNum type="arabicPeriod"/>
              <a:tabLst>
                <a:tab pos="457200" algn="l"/>
              </a:tabLst>
            </a:pPr>
            <a:r>
              <a:rPr lang="zh-CN" altLang="zh-CN" sz="2000" b="1" kern="0" dirty="0">
                <a:latin typeface="微软雅黑" panose="020B0503020204020204" pitchFamily="34" charset="-122"/>
                <a:ea typeface="微软雅黑" panose="020B0503020204020204" pitchFamily="34" charset="-122"/>
                <a:cs typeface="宋体" panose="02010600030101010101" pitchFamily="2" charset="-122"/>
              </a:rPr>
              <a:t>基于</a:t>
            </a:r>
            <a:r>
              <a:rPr lang="en-US" altLang="zh-CN" sz="2000" b="1" kern="0" dirty="0">
                <a:latin typeface="微软雅黑" panose="020B0503020204020204" pitchFamily="34" charset="-122"/>
                <a:ea typeface="微软雅黑" panose="020B0503020204020204" pitchFamily="34" charset="-122"/>
                <a:cs typeface="宋体" panose="02010600030101010101" pitchFamily="2" charset="-122"/>
              </a:rPr>
              <a:t>ROIC</a:t>
            </a:r>
            <a:r>
              <a:rPr lang="zh-CN" altLang="zh-CN" sz="2000" b="1" kern="0" dirty="0">
                <a:latin typeface="微软雅黑" panose="020B0503020204020204" pitchFamily="34" charset="-122"/>
                <a:ea typeface="微软雅黑" panose="020B0503020204020204" pitchFamily="34" charset="-122"/>
                <a:cs typeface="宋体" panose="02010600030101010101" pitchFamily="2" charset="-122"/>
              </a:rPr>
              <a:t>与</a:t>
            </a:r>
            <a:r>
              <a:rPr lang="en-US" altLang="zh-CN" sz="2000" b="1" kern="0" dirty="0">
                <a:latin typeface="微软雅黑" panose="020B0503020204020204" pitchFamily="34" charset="-122"/>
                <a:ea typeface="微软雅黑" panose="020B0503020204020204" pitchFamily="34" charset="-122"/>
                <a:cs typeface="宋体" panose="02010600030101010101" pitchFamily="2" charset="-122"/>
              </a:rPr>
              <a:t>WACC</a:t>
            </a:r>
            <a:r>
              <a:rPr lang="zh-CN" altLang="zh-CN" sz="2000" b="1" kern="0" dirty="0">
                <a:latin typeface="微软雅黑" panose="020B0503020204020204" pitchFamily="34" charset="-122"/>
                <a:ea typeface="微软雅黑" panose="020B0503020204020204" pitchFamily="34" charset="-122"/>
                <a:cs typeface="宋体" panose="02010600030101010101" pitchFamily="2" charset="-122"/>
              </a:rPr>
              <a:t>差异分析</a:t>
            </a:r>
            <a:endParaRPr lang="zh-CN" altLang="zh-CN" sz="2000" kern="100" dirty="0">
              <a:latin typeface="微软雅黑" panose="020B0503020204020204" pitchFamily="34" charset="-122"/>
              <a:ea typeface="微软雅黑" panose="020B0503020204020204" pitchFamily="34" charset="-122"/>
              <a:cs typeface="Times New Roman" panose="02020603050405020304" pitchFamily="18" charset="0"/>
            </a:endParaRPr>
          </a:p>
          <a:p>
            <a:pPr lvl="1">
              <a:lnSpc>
                <a:spcPct val="150000"/>
              </a:lnSpc>
              <a:buSzPts val="1000"/>
              <a:tabLst>
                <a:tab pos="914400" algn="l"/>
              </a:tabLst>
            </a:pPr>
            <a:r>
              <a:rPr lang="zh-CN" altLang="zh-CN" sz="2000" kern="0" dirty="0">
                <a:latin typeface="微软雅黑" panose="020B0503020204020204" pitchFamily="34" charset="-122"/>
                <a:ea typeface="微软雅黑" panose="020B0503020204020204" pitchFamily="34" charset="-122"/>
                <a:cs typeface="宋体" panose="02010600030101010101" pitchFamily="2" charset="-122"/>
              </a:rPr>
              <a:t>衡量投资回报率是否高于资本成本。</a:t>
            </a:r>
            <a:endParaRPr lang="zh-CN" altLang="zh-CN" sz="2000" kern="100" dirty="0">
              <a:effectLst/>
              <a:latin typeface="微软雅黑" panose="020B0503020204020204" pitchFamily="34" charset="-122"/>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35506523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投资（</a:t>
            </a:r>
            <a:r>
              <a:rPr lang="en-US" altLang="zh-CN" dirty="0"/>
              <a:t>Investment</a:t>
            </a:r>
            <a:r>
              <a:rPr lang="zh-CN" altLang="en-US" dirty="0"/>
              <a:t>）的衡量方法</a:t>
            </a:r>
          </a:p>
        </p:txBody>
      </p:sp>
      <p:sp>
        <p:nvSpPr>
          <p:cNvPr id="3" name="内容占位符 2"/>
          <p:cNvSpPr>
            <a:spLocks noGrp="1"/>
          </p:cNvSpPr>
          <p:nvPr>
            <p:ph idx="1"/>
          </p:nvPr>
        </p:nvSpPr>
        <p:spPr/>
        <p:txBody>
          <a:bodyPr/>
          <a:lstStyle/>
          <a:p>
            <a:pPr marL="0" indent="0">
              <a:buNone/>
            </a:pPr>
            <a:r>
              <a:rPr lang="en-US" altLang="zh-CN" dirty="0">
                <a:latin typeface="微软雅黑" panose="020B0503020204020204" pitchFamily="34" charset="-122"/>
                <a:ea typeface="微软雅黑" panose="020B0503020204020204" pitchFamily="34" charset="-122"/>
              </a:rPr>
              <a:t>Richardson </a:t>
            </a:r>
            <a:r>
              <a:rPr lang="zh-CN" altLang="en-US" dirty="0">
                <a:latin typeface="微软雅黑" panose="020B0503020204020204" pitchFamily="34" charset="-122"/>
                <a:ea typeface="微软雅黑" panose="020B0503020204020204" pitchFamily="34" charset="-122"/>
              </a:rPr>
              <a:t>将 </a:t>
            </a:r>
            <a:r>
              <a:rPr lang="zh-CN" altLang="en-US" b="1" dirty="0">
                <a:latin typeface="微软雅黑" panose="020B0503020204020204" pitchFamily="34" charset="-122"/>
                <a:ea typeface="微软雅黑" panose="020B0503020204020204" pitchFamily="34" charset="-122"/>
              </a:rPr>
              <a:t>“投资”定义为公司所有资本性支出及其他对未来有用资源的支出</a:t>
            </a:r>
            <a:r>
              <a:rPr lang="zh-CN" altLang="en-US" dirty="0">
                <a:latin typeface="微软雅黑" panose="020B0503020204020204" pitchFamily="34" charset="-122"/>
                <a:ea typeface="微软雅黑" panose="020B0503020204020204" pitchFamily="34" charset="-122"/>
              </a:rPr>
              <a:t>，主要包括以下几类：</a:t>
            </a:r>
            <a:endParaRPr lang="en-US" altLang="zh-CN" dirty="0">
              <a:latin typeface="微软雅黑" panose="020B0503020204020204" pitchFamily="34" charset="-122"/>
              <a:ea typeface="微软雅黑" panose="020B0503020204020204" pitchFamily="34" charset="-122"/>
            </a:endParaRPr>
          </a:p>
          <a:p>
            <a:pPr marL="0" indent="0">
              <a:buNone/>
            </a:pPr>
            <a:endParaRPr lang="zh-CN" altLang="en-US" dirty="0">
              <a:latin typeface="微软雅黑" panose="020B0503020204020204" pitchFamily="34" charset="-122"/>
              <a:ea typeface="微软雅黑" panose="020B0503020204020204" pitchFamily="34" charset="-122"/>
            </a:endParaRPr>
          </a:p>
          <a:p>
            <a:pPr marL="571500" lvl="1" indent="-342900"/>
            <a:r>
              <a:rPr lang="zh-CN" altLang="en-US" b="1" dirty="0">
                <a:latin typeface="微软雅黑" panose="020B0503020204020204" pitchFamily="34" charset="-122"/>
                <a:ea typeface="微软雅黑" panose="020B0503020204020204" pitchFamily="34" charset="-122"/>
              </a:rPr>
              <a:t>资本支出（</a:t>
            </a:r>
            <a:r>
              <a:rPr lang="en-US" altLang="zh-CN" b="1" dirty="0">
                <a:latin typeface="微软雅黑" panose="020B0503020204020204" pitchFamily="34" charset="-122"/>
                <a:ea typeface="微软雅黑" panose="020B0503020204020204" pitchFamily="34" charset="-122"/>
              </a:rPr>
              <a:t>Capital Expenditures</a:t>
            </a:r>
            <a:r>
              <a:rPr lang="zh-CN" altLang="en-US" b="1" dirty="0">
                <a:latin typeface="微软雅黑" panose="020B0503020204020204" pitchFamily="34" charset="-122"/>
                <a:ea typeface="微软雅黑" panose="020B0503020204020204" pitchFamily="34" charset="-122"/>
              </a:rPr>
              <a:t>）</a:t>
            </a:r>
            <a:endParaRPr lang="en-US" altLang="zh-CN" dirty="0">
              <a:latin typeface="微软雅黑" panose="020B0503020204020204" pitchFamily="34" charset="-122"/>
              <a:ea typeface="微软雅黑" panose="020B0503020204020204" pitchFamily="34" charset="-122"/>
            </a:endParaRPr>
          </a:p>
          <a:p>
            <a:pPr marL="571500" lvl="1" indent="-342900"/>
            <a:r>
              <a:rPr lang="zh-CN" altLang="en-US" b="1" dirty="0">
                <a:latin typeface="微软雅黑" panose="020B0503020204020204" pitchFamily="34" charset="-122"/>
                <a:ea typeface="微软雅黑" panose="020B0503020204020204" pitchFamily="34" charset="-122"/>
              </a:rPr>
              <a:t>收购支出（</a:t>
            </a:r>
            <a:r>
              <a:rPr lang="en-US" altLang="zh-CN" b="1" dirty="0">
                <a:latin typeface="微软雅黑" panose="020B0503020204020204" pitchFamily="34" charset="-122"/>
                <a:ea typeface="微软雅黑" panose="020B0503020204020204" pitchFamily="34" charset="-122"/>
              </a:rPr>
              <a:t>Acquisitions</a:t>
            </a:r>
            <a:r>
              <a:rPr lang="zh-CN" altLang="en-US" b="1" dirty="0">
                <a:latin typeface="微软雅黑" panose="020B0503020204020204" pitchFamily="34" charset="-122"/>
                <a:ea typeface="微软雅黑" panose="020B0503020204020204" pitchFamily="34" charset="-122"/>
              </a:rPr>
              <a:t>）</a:t>
            </a:r>
            <a:endParaRPr lang="en-US" altLang="zh-CN" dirty="0">
              <a:latin typeface="微软雅黑" panose="020B0503020204020204" pitchFamily="34" charset="-122"/>
              <a:ea typeface="微软雅黑" panose="020B0503020204020204" pitchFamily="34" charset="-122"/>
            </a:endParaRPr>
          </a:p>
          <a:p>
            <a:pPr marL="571500" lvl="1" indent="-342900"/>
            <a:r>
              <a:rPr lang="en-US" altLang="zh-CN" b="1" dirty="0">
                <a:latin typeface="微软雅黑" panose="020B0503020204020204" pitchFamily="34" charset="-122"/>
                <a:ea typeface="微软雅黑" panose="020B0503020204020204" pitchFamily="34" charset="-122"/>
              </a:rPr>
              <a:t>R&amp;D </a:t>
            </a:r>
            <a:r>
              <a:rPr lang="zh-CN" altLang="en-US" b="1" dirty="0">
                <a:latin typeface="微软雅黑" panose="020B0503020204020204" pitchFamily="34" charset="-122"/>
                <a:ea typeface="微软雅黑" panose="020B0503020204020204" pitchFamily="34" charset="-122"/>
              </a:rPr>
              <a:t>支出（</a:t>
            </a:r>
            <a:r>
              <a:rPr lang="en-US" altLang="zh-CN" b="1" dirty="0">
                <a:latin typeface="微软雅黑" panose="020B0503020204020204" pitchFamily="34" charset="-122"/>
                <a:ea typeface="微软雅黑" panose="020B0503020204020204" pitchFamily="34" charset="-122"/>
              </a:rPr>
              <a:t>Research and Development</a:t>
            </a:r>
            <a:r>
              <a:rPr lang="zh-CN" altLang="en-US" b="1" dirty="0">
                <a:latin typeface="微软雅黑" panose="020B0503020204020204" pitchFamily="34" charset="-122"/>
                <a:ea typeface="微软雅黑" panose="020B0503020204020204" pitchFamily="34" charset="-122"/>
              </a:rPr>
              <a:t>）</a:t>
            </a:r>
            <a:endParaRPr lang="en-US" altLang="zh-CN" dirty="0">
              <a:latin typeface="微软雅黑" panose="020B0503020204020204" pitchFamily="34" charset="-122"/>
              <a:ea typeface="微软雅黑" panose="020B0503020204020204" pitchFamily="34" charset="-122"/>
            </a:endParaRPr>
          </a:p>
          <a:p>
            <a:pPr marL="571500" lvl="1" indent="-342900"/>
            <a:r>
              <a:rPr lang="zh-CN" altLang="en-US" b="1" dirty="0">
                <a:latin typeface="微软雅黑" panose="020B0503020204020204" pitchFamily="34" charset="-122"/>
                <a:ea typeface="微软雅黑" panose="020B0503020204020204" pitchFamily="34" charset="-122"/>
              </a:rPr>
              <a:t>其他无形资产投资（例如广告等长期性支出）</a:t>
            </a:r>
            <a:endParaRPr lang="zh-CN" altLang="en-US" dirty="0">
              <a:latin typeface="微软雅黑" panose="020B0503020204020204" pitchFamily="34" charset="-122"/>
              <a:ea typeface="微软雅黑" panose="020B0503020204020204" pitchFamily="34" charset="-122"/>
            </a:endParaRPr>
          </a:p>
          <a:p>
            <a:pPr marL="571500" lvl="1" indent="-342900"/>
            <a:r>
              <a:rPr lang="zh-CN" altLang="en-US" b="1" dirty="0">
                <a:latin typeface="微软雅黑" panose="020B0503020204020204" pitchFamily="34" charset="-122"/>
                <a:ea typeface="微软雅黑" panose="020B0503020204020204" pitchFamily="34" charset="-122"/>
              </a:rPr>
              <a:t>调整后净营运资产的变动</a:t>
            </a:r>
            <a:endParaRPr lang="en-US" altLang="zh-CN" b="1" dirty="0">
              <a:latin typeface="微软雅黑" panose="020B0503020204020204" pitchFamily="34" charset="-122"/>
              <a:ea typeface="微软雅黑" panose="020B0503020204020204" pitchFamily="34" charset="-122"/>
            </a:endParaRPr>
          </a:p>
          <a:p>
            <a:pPr marL="571500" lvl="1" indent="-342900"/>
            <a:endParaRPr lang="zh-CN" altLang="en-US" dirty="0">
              <a:latin typeface="微软雅黑" panose="020B0503020204020204" pitchFamily="34" charset="-122"/>
              <a:ea typeface="微软雅黑" panose="020B0503020204020204" pitchFamily="34" charset="-122"/>
            </a:endParaRPr>
          </a:p>
          <a:p>
            <a:pPr marL="0" indent="0">
              <a:buNone/>
            </a:pPr>
            <a:r>
              <a:rPr lang="zh-CN" altLang="en-US" dirty="0">
                <a:latin typeface="微软雅黑" panose="020B0503020204020204" pitchFamily="34" charset="-122"/>
                <a:ea typeface="微软雅黑" panose="020B0503020204020204" pitchFamily="34" charset="-122"/>
              </a:rPr>
              <a:t>投资总额 𝐼𝑖𝑡</a:t>
            </a:r>
            <a:r>
              <a:rPr lang="en-US" altLang="zh-CN" dirty="0">
                <a:latin typeface="微软雅黑" panose="020B0503020204020204" pitchFamily="34" charset="-122"/>
                <a:ea typeface="微软雅黑" panose="020B0503020204020204" pitchFamily="34" charset="-122"/>
              </a:rPr>
              <a:t>​ </a:t>
            </a:r>
            <a:r>
              <a:rPr lang="zh-CN" altLang="en-US" dirty="0">
                <a:latin typeface="微软雅黑" panose="020B0503020204020204" pitchFamily="34" charset="-122"/>
                <a:ea typeface="微软雅黑" panose="020B0503020204020204" pitchFamily="34" charset="-122"/>
              </a:rPr>
              <a:t>是所有这些项目的加总，以总资产进行标准化（规模调整）：</a:t>
            </a:r>
            <a:endParaRPr lang="en-US" altLang="zh-CN" dirty="0">
              <a:latin typeface="微软雅黑" panose="020B0503020204020204" pitchFamily="34" charset="-122"/>
              <a:ea typeface="微软雅黑" panose="020B0503020204020204" pitchFamily="34" charset="-122"/>
            </a:endParaRPr>
          </a:p>
          <a:p>
            <a:pPr marL="0" indent="0" algn="ctr">
              <a:buNone/>
            </a:pPr>
            <a:r>
              <a:rPr lang="en-US" altLang="zh-CN" dirty="0">
                <a:latin typeface="微软雅黑" panose="020B0503020204020204" pitchFamily="34" charset="-122"/>
                <a:ea typeface="微软雅黑" panose="020B0503020204020204" pitchFamily="34" charset="-122"/>
              </a:rPr>
              <a:t>Investment</a:t>
            </a:r>
            <a:r>
              <a:rPr lang="zh-CN" altLang="en-US" baseline="-25000" dirty="0">
                <a:latin typeface="微软雅黑" panose="020B0503020204020204" pitchFamily="34" charset="-122"/>
                <a:ea typeface="微软雅黑" panose="020B0503020204020204" pitchFamily="34" charset="-122"/>
              </a:rPr>
              <a:t>𝑖𝑡</a:t>
            </a:r>
            <a:r>
              <a:rPr lang="en-US" altLang="zh-CN" dirty="0">
                <a:latin typeface="微软雅黑" panose="020B0503020204020204" pitchFamily="34" charset="-122"/>
                <a:ea typeface="微软雅黑" panose="020B0503020204020204" pitchFamily="34" charset="-122"/>
              </a:rPr>
              <a:t>=Total Investment</a:t>
            </a:r>
            <a:r>
              <a:rPr lang="zh-CN" altLang="en-US" baseline="-25000" dirty="0">
                <a:latin typeface="微软雅黑" panose="020B0503020204020204" pitchFamily="34" charset="-122"/>
                <a:ea typeface="微软雅黑" panose="020B0503020204020204" pitchFamily="34" charset="-122"/>
              </a:rPr>
              <a:t>𝑖𝑡</a:t>
            </a:r>
            <a:r>
              <a:rPr lang="zh-CN" altLang="en-US" dirty="0">
                <a:latin typeface="微软雅黑" panose="020B0503020204020204" pitchFamily="34" charset="-122"/>
                <a:ea typeface="微软雅黑" panose="020B0503020204020204" pitchFamily="34" charset="-122"/>
              </a:rPr>
              <a:t> </a:t>
            </a:r>
            <a:r>
              <a:rPr lang="en-US" altLang="zh-CN" dirty="0">
                <a:latin typeface="微软雅黑" panose="020B0503020204020204" pitchFamily="34" charset="-122"/>
                <a:ea typeface="微软雅黑" panose="020B0503020204020204" pitchFamily="34" charset="-122"/>
              </a:rPr>
              <a:t>/ Total Asset</a:t>
            </a:r>
            <a:r>
              <a:rPr lang="zh-CN" altLang="en-US" baseline="-25000" dirty="0">
                <a:latin typeface="微软雅黑" panose="020B0503020204020204" pitchFamily="34" charset="-122"/>
                <a:ea typeface="微软雅黑" panose="020B0503020204020204" pitchFamily="34" charset="-122"/>
              </a:rPr>
              <a:t>𝑖𝑡</a:t>
            </a:r>
            <a:r>
              <a:rPr lang="en-US" altLang="zh-CN" baseline="-25000" dirty="0">
                <a:latin typeface="微软雅黑" panose="020B0503020204020204" pitchFamily="34" charset="-122"/>
                <a:ea typeface="微软雅黑" panose="020B0503020204020204" pitchFamily="34" charset="-122"/>
              </a:rPr>
              <a:t>-1</a:t>
            </a:r>
            <a:endParaRPr lang="zh-CN" altLang="en-US" i="1" baseline="-25000" dirty="0">
              <a:latin typeface="微软雅黑" panose="020B0503020204020204" pitchFamily="34" charset="-122"/>
              <a:ea typeface="微软雅黑" panose="020B0503020204020204" pitchFamily="34" charset="-122"/>
            </a:endParaRPr>
          </a:p>
        </p:txBody>
      </p:sp>
      <p:sp>
        <p:nvSpPr>
          <p:cNvPr id="4" name="灯片编号占位符 3"/>
          <p:cNvSpPr>
            <a:spLocks noGrp="1"/>
          </p:cNvSpPr>
          <p:nvPr>
            <p:ph type="sldNum" sz="quarter" idx="12"/>
          </p:nvPr>
        </p:nvSpPr>
        <p:spPr/>
        <p:txBody>
          <a:bodyPr/>
          <a:lstStyle/>
          <a:p>
            <a:fld id="{F2719C17-3463-4972-8CE0-8505025D1D66}" type="slidenum">
              <a:rPr lang="en-US" smtClean="0"/>
              <a:pPr/>
              <a:t>26</a:t>
            </a:fld>
            <a:endParaRPr lang="en-US" dirty="0"/>
          </a:p>
        </p:txBody>
      </p:sp>
    </p:spTree>
    <p:extLst>
      <p:ext uri="{BB962C8B-B14F-4D97-AF65-F5344CB8AC3E}">
        <p14:creationId xmlns:p14="http://schemas.microsoft.com/office/powerpoint/2010/main" val="3591332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估计“正常”和“异常”投资</a:t>
            </a:r>
          </a:p>
        </p:txBody>
      </p:sp>
      <p:sp>
        <p:nvSpPr>
          <p:cNvPr id="3" name="内容占位符 2"/>
          <p:cNvSpPr>
            <a:spLocks noGrp="1"/>
          </p:cNvSpPr>
          <p:nvPr>
            <p:ph idx="1"/>
          </p:nvPr>
        </p:nvSpPr>
        <p:spPr/>
        <p:txBody>
          <a:bodyPr/>
          <a:lstStyle/>
          <a:p>
            <a:pPr marL="0" indent="0">
              <a:lnSpc>
                <a:spcPct val="125000"/>
              </a:lnSpc>
              <a:spcBef>
                <a:spcPts val="0"/>
              </a:spcBef>
              <a:buNone/>
            </a:pPr>
            <a:r>
              <a:rPr lang="en-US" altLang="zh-CN" sz="2400" dirty="0">
                <a:latin typeface="微软雅黑" panose="020B0503020204020204" pitchFamily="34" charset="-122"/>
                <a:ea typeface="微软雅黑" panose="020B0503020204020204" pitchFamily="34" charset="-122"/>
              </a:rPr>
              <a:t>Richardson </a:t>
            </a:r>
            <a:r>
              <a:rPr lang="zh-CN" altLang="en-US" sz="2400" dirty="0">
                <a:latin typeface="微软雅黑" panose="020B0503020204020204" pitchFamily="34" charset="-122"/>
                <a:ea typeface="微软雅黑" panose="020B0503020204020204" pitchFamily="34" charset="-122"/>
              </a:rPr>
              <a:t>使用一个 拟合模型（</a:t>
            </a:r>
            <a:r>
              <a:rPr lang="en-US" altLang="zh-CN" sz="2400" dirty="0">
                <a:latin typeface="微软雅黑" panose="020B0503020204020204" pitchFamily="34" charset="-122"/>
                <a:ea typeface="微软雅黑" panose="020B0503020204020204" pitchFamily="34" charset="-122"/>
              </a:rPr>
              <a:t>expected investment model</a:t>
            </a:r>
            <a:r>
              <a:rPr lang="zh-CN" altLang="en-US" sz="2400" dirty="0">
                <a:latin typeface="微软雅黑" panose="020B0503020204020204" pitchFamily="34" charset="-122"/>
                <a:ea typeface="微软雅黑" panose="020B0503020204020204" pitchFamily="34" charset="-122"/>
              </a:rPr>
              <a:t>） 预测正常投资水平。</a:t>
            </a:r>
            <a:endParaRPr lang="en-US" altLang="zh-CN" sz="2400" dirty="0">
              <a:latin typeface="微软雅黑" panose="020B0503020204020204" pitchFamily="34" charset="-122"/>
              <a:ea typeface="微软雅黑" panose="020B0503020204020204" pitchFamily="34" charset="-122"/>
            </a:endParaRPr>
          </a:p>
          <a:p>
            <a:pPr marL="0" indent="0">
              <a:lnSpc>
                <a:spcPct val="125000"/>
              </a:lnSpc>
              <a:spcBef>
                <a:spcPts val="0"/>
              </a:spcBef>
              <a:buNone/>
            </a:pPr>
            <a:r>
              <a:rPr lang="zh-CN" altLang="en-US" sz="2400" dirty="0">
                <a:latin typeface="微软雅黑" panose="020B0503020204020204" pitchFamily="34" charset="-122"/>
                <a:ea typeface="微软雅黑" panose="020B0503020204020204" pitchFamily="34" charset="-122"/>
              </a:rPr>
              <a:t>思路是：企业的“正常投资”应由其“增长机会”决定，例如 </a:t>
            </a:r>
            <a:r>
              <a:rPr lang="en-US" altLang="zh-CN" sz="2400" dirty="0">
                <a:latin typeface="微软雅黑" panose="020B0503020204020204" pitchFamily="34" charset="-122"/>
                <a:ea typeface="微软雅黑" panose="020B0503020204020204" pitchFamily="34" charset="-122"/>
              </a:rPr>
              <a:t>Tobin's Q</a:t>
            </a:r>
            <a:r>
              <a:rPr lang="zh-CN" altLang="en-US" sz="2400" dirty="0">
                <a:latin typeface="微软雅黑" panose="020B0503020204020204" pitchFamily="34" charset="-122"/>
                <a:ea typeface="微软雅黑" panose="020B0503020204020204" pitchFamily="34" charset="-122"/>
              </a:rPr>
              <a:t>、高增长资产、盈利能力等。模型设定如下（简化形式）：</a:t>
            </a:r>
            <a:endParaRPr lang="en-US" altLang="zh-CN" sz="2400" dirty="0">
              <a:latin typeface="微软雅黑" panose="020B0503020204020204" pitchFamily="34" charset="-122"/>
              <a:ea typeface="微软雅黑" panose="020B0503020204020204" pitchFamily="34" charset="-122"/>
            </a:endParaRPr>
          </a:p>
          <a:p>
            <a:pPr marL="0" indent="0" algn="ctr">
              <a:lnSpc>
                <a:spcPct val="125000"/>
              </a:lnSpc>
              <a:spcBef>
                <a:spcPts val="0"/>
              </a:spcBef>
              <a:buNone/>
            </a:pP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Investment</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𝑖𝑡</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𝛼</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𝛽</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1Growth Opportunities</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𝑖𝑡</a:t>
            </a:r>
            <a:endParaRPr lang="en-US" altLang="zh-CN" sz="2400" dirty="0">
              <a:latin typeface="Times New Roman" panose="02020603050405020304" pitchFamily="18" charset="0"/>
              <a:ea typeface="微软雅黑" panose="020B0503020204020204" pitchFamily="34" charset="-122"/>
              <a:cs typeface="Times New Roman" panose="02020603050405020304" pitchFamily="18" charset="0"/>
            </a:endParaRPr>
          </a:p>
          <a:p>
            <a:pPr marL="0" indent="0" algn="ctr">
              <a:lnSpc>
                <a:spcPct val="125000"/>
              </a:lnSpc>
              <a:spcBef>
                <a:spcPts val="0"/>
              </a:spcBef>
              <a:buNone/>
            </a:pP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𝛽</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2Cash</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𝑖𝑡</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𝛽</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3Past Return+</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𝜀𝑖𝑡</a:t>
            </a:r>
            <a:endParaRPr lang="en-US" altLang="zh-CN" sz="2400" dirty="0">
              <a:latin typeface="Times New Roman" panose="02020603050405020304" pitchFamily="18" charset="0"/>
              <a:ea typeface="微软雅黑" panose="020B0503020204020204" pitchFamily="34" charset="-122"/>
              <a:cs typeface="Times New Roman" panose="02020603050405020304" pitchFamily="18" charset="0"/>
            </a:endParaRPr>
          </a:p>
          <a:p>
            <a:pPr marL="0" indent="0" algn="ctr">
              <a:lnSpc>
                <a:spcPct val="125000"/>
              </a:lnSpc>
              <a:spcBef>
                <a:spcPts val="0"/>
              </a:spcBef>
              <a:buNone/>
            </a:pPr>
            <a:endParaRPr lang="en-US" altLang="zh-CN" sz="2400" dirty="0">
              <a:latin typeface="微软雅黑" panose="020B0503020204020204" pitchFamily="34" charset="-122"/>
              <a:ea typeface="微软雅黑" panose="020B0503020204020204" pitchFamily="34" charset="-122"/>
            </a:endParaRPr>
          </a:p>
          <a:p>
            <a:pPr marL="0" indent="0">
              <a:lnSpc>
                <a:spcPct val="125000"/>
              </a:lnSpc>
              <a:spcBef>
                <a:spcPts val="0"/>
              </a:spcBef>
              <a:buNone/>
            </a:pPr>
            <a:r>
              <a:rPr lang="zh-CN" altLang="en-US" sz="2400" dirty="0">
                <a:latin typeface="微软雅黑" panose="020B0503020204020204" pitchFamily="34" charset="-122"/>
                <a:ea typeface="微软雅黑" panose="020B0503020204020204" pitchFamily="34" charset="-122"/>
              </a:rPr>
              <a:t>用 行业中位投资水平、资产增长率、销售增长率、盈余、现金流等变量作为增长机会的代理。</a:t>
            </a:r>
            <a:endParaRPr lang="en-US" altLang="zh-CN" sz="2400" dirty="0">
              <a:latin typeface="微软雅黑" panose="020B0503020204020204" pitchFamily="34" charset="-122"/>
              <a:ea typeface="微软雅黑" panose="020B0503020204020204" pitchFamily="34" charset="-122"/>
            </a:endParaRPr>
          </a:p>
          <a:p>
            <a:pPr marL="0" indent="0">
              <a:lnSpc>
                <a:spcPct val="125000"/>
              </a:lnSpc>
              <a:spcBef>
                <a:spcPts val="0"/>
              </a:spcBef>
              <a:buNone/>
            </a:pPr>
            <a:endParaRPr lang="en-US" altLang="zh-CN" sz="2400" dirty="0">
              <a:latin typeface="微软雅黑" panose="020B0503020204020204" pitchFamily="34" charset="-122"/>
              <a:ea typeface="微软雅黑" panose="020B0503020204020204" pitchFamily="34" charset="-122"/>
            </a:endParaRPr>
          </a:p>
          <a:p>
            <a:pPr marL="0" indent="0">
              <a:lnSpc>
                <a:spcPct val="125000"/>
              </a:lnSpc>
              <a:spcBef>
                <a:spcPts val="0"/>
              </a:spcBef>
              <a:buNone/>
            </a:pPr>
            <a:r>
              <a:rPr lang="zh-CN" altLang="en-US" sz="2400" dirty="0">
                <a:latin typeface="微软雅黑" panose="020B0503020204020204" pitchFamily="34" charset="-122"/>
                <a:ea typeface="微软雅黑" panose="020B0503020204020204" pitchFamily="34" charset="-122"/>
              </a:rPr>
              <a:t>回归残差 𝜀𝑖𝑡</a:t>
            </a:r>
            <a:r>
              <a:rPr lang="el-GR" altLang="zh-CN" sz="2400" dirty="0">
                <a:latin typeface="微软雅黑" panose="020B0503020204020204" pitchFamily="34" charset="-122"/>
                <a:ea typeface="微软雅黑" panose="020B0503020204020204" pitchFamily="34" charset="-122"/>
              </a:rPr>
              <a:t>ε </a:t>
            </a:r>
            <a:r>
              <a:rPr lang="en-US" altLang="zh-CN" sz="2400" dirty="0">
                <a:latin typeface="微软雅黑" panose="020B0503020204020204" pitchFamily="34" charset="-122"/>
                <a:ea typeface="微软雅黑" panose="020B0503020204020204" pitchFamily="34" charset="-122"/>
              </a:rPr>
              <a:t>it​  </a:t>
            </a:r>
            <a:r>
              <a:rPr lang="zh-CN" altLang="en-US" sz="2400" dirty="0">
                <a:latin typeface="微软雅黑" panose="020B0503020204020204" pitchFamily="34" charset="-122"/>
                <a:ea typeface="微软雅黑" panose="020B0503020204020204" pitchFamily="34" charset="-122"/>
              </a:rPr>
              <a:t>就代表“偏离正常”的投资部分。</a:t>
            </a:r>
          </a:p>
        </p:txBody>
      </p:sp>
      <p:sp>
        <p:nvSpPr>
          <p:cNvPr id="4" name="灯片编号占位符 3"/>
          <p:cNvSpPr>
            <a:spLocks noGrp="1"/>
          </p:cNvSpPr>
          <p:nvPr>
            <p:ph type="sldNum" sz="quarter" idx="12"/>
          </p:nvPr>
        </p:nvSpPr>
        <p:spPr/>
        <p:txBody>
          <a:bodyPr/>
          <a:lstStyle/>
          <a:p>
            <a:fld id="{F2719C17-3463-4972-8CE0-8505025D1D66}" type="slidenum">
              <a:rPr lang="en-US" smtClean="0"/>
              <a:pPr/>
              <a:t>27</a:t>
            </a:fld>
            <a:endParaRPr lang="en-US" dirty="0"/>
          </a:p>
        </p:txBody>
      </p:sp>
    </p:spTree>
    <p:extLst>
      <p:ext uri="{BB962C8B-B14F-4D97-AF65-F5344CB8AC3E}">
        <p14:creationId xmlns:p14="http://schemas.microsoft.com/office/powerpoint/2010/main" val="8131273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如何估计“正常”投资水平</a:t>
            </a:r>
          </a:p>
        </p:txBody>
      </p:sp>
      <p:sp>
        <p:nvSpPr>
          <p:cNvPr id="3" name="内容占位符 2"/>
          <p:cNvSpPr>
            <a:spLocks noGrp="1"/>
          </p:cNvSpPr>
          <p:nvPr>
            <p:ph idx="1"/>
          </p:nvPr>
        </p:nvSpPr>
        <p:spPr/>
        <p:txBody>
          <a:bodyPr/>
          <a:lstStyle/>
          <a:p>
            <a:r>
              <a:rPr lang="zh-CN" altLang="en-US" dirty="0"/>
              <a:t>过度投资（</a:t>
            </a:r>
            <a:r>
              <a:rPr lang="en-US" altLang="zh-CN" dirty="0"/>
              <a:t>Overinvestment</a:t>
            </a:r>
            <a:r>
              <a:rPr lang="zh-CN" altLang="en-US" dirty="0"/>
              <a:t>）</a:t>
            </a:r>
            <a:endParaRPr lang="en-US" altLang="zh-CN" dirty="0"/>
          </a:p>
          <a:p>
            <a:pPr marL="0" indent="0" algn="ctr">
              <a:buNone/>
            </a:pPr>
            <a:r>
              <a:rPr lang="zh-CN" altLang="en-US" dirty="0"/>
              <a:t>𝜀𝑖𝑡</a:t>
            </a:r>
            <a:r>
              <a:rPr lang="en-US" altLang="zh-CN" dirty="0"/>
              <a:t>&gt;0</a:t>
            </a:r>
          </a:p>
          <a:p>
            <a:pPr marL="0" indent="0">
              <a:buNone/>
            </a:pPr>
            <a:r>
              <a:rPr lang="zh-CN" altLang="en-US" dirty="0"/>
              <a:t>表示企业实际投资高于模型预测，即“投资过度”。</a:t>
            </a:r>
            <a:endParaRPr lang="en-US" altLang="zh-CN" dirty="0"/>
          </a:p>
          <a:p>
            <a:pPr marL="0" indent="0">
              <a:buNone/>
            </a:pPr>
            <a:endParaRPr lang="en-US" altLang="zh-CN" dirty="0"/>
          </a:p>
          <a:p>
            <a:r>
              <a:rPr lang="zh-CN" altLang="en-US" dirty="0"/>
              <a:t>投资不足（</a:t>
            </a:r>
            <a:r>
              <a:rPr lang="en-US" altLang="zh-CN" dirty="0"/>
              <a:t>Underinvestment</a:t>
            </a:r>
            <a:r>
              <a:rPr lang="zh-CN" altLang="en-US" dirty="0"/>
              <a:t>）</a:t>
            </a:r>
            <a:endParaRPr lang="en-US" altLang="zh-CN" dirty="0"/>
          </a:p>
          <a:p>
            <a:pPr marL="0" indent="0" algn="ctr">
              <a:buNone/>
            </a:pPr>
            <a:r>
              <a:rPr lang="zh-CN" altLang="en-US" dirty="0"/>
              <a:t>𝜀𝑖𝑡</a:t>
            </a:r>
            <a:r>
              <a:rPr lang="en-US" altLang="zh-CN" dirty="0"/>
              <a:t>&lt;0</a:t>
            </a:r>
          </a:p>
          <a:p>
            <a:pPr marL="0" indent="0">
              <a:buNone/>
            </a:pPr>
            <a:r>
              <a:rPr lang="zh-CN" altLang="en-US" dirty="0"/>
              <a:t>表示企业实际投资低于应有水平，即“投资不足”。</a:t>
            </a:r>
            <a:endParaRPr lang="en-US" altLang="zh-CN" dirty="0"/>
          </a:p>
          <a:p>
            <a:pPr marL="0" indent="0">
              <a:buNone/>
            </a:pPr>
            <a:endParaRPr lang="en-US" altLang="zh-CN" dirty="0"/>
          </a:p>
          <a:p>
            <a:pPr marL="0" indent="0">
              <a:buNone/>
            </a:pPr>
            <a:r>
              <a:rPr lang="zh-CN" altLang="en-US" dirty="0"/>
              <a:t>注意：该方法是基于投资偏离值残差来识别投资效率的结构方法，控制了基本面差异。</a:t>
            </a:r>
          </a:p>
        </p:txBody>
      </p:sp>
      <p:sp>
        <p:nvSpPr>
          <p:cNvPr id="4" name="灯片编号占位符 3"/>
          <p:cNvSpPr>
            <a:spLocks noGrp="1"/>
          </p:cNvSpPr>
          <p:nvPr>
            <p:ph type="sldNum" sz="quarter" idx="12"/>
          </p:nvPr>
        </p:nvSpPr>
        <p:spPr/>
        <p:txBody>
          <a:bodyPr/>
          <a:lstStyle/>
          <a:p>
            <a:fld id="{F2719C17-3463-4972-8CE0-8505025D1D66}" type="slidenum">
              <a:rPr lang="en-US" smtClean="0"/>
              <a:pPr/>
              <a:t>28</a:t>
            </a:fld>
            <a:endParaRPr lang="en-US" dirty="0"/>
          </a:p>
        </p:txBody>
      </p:sp>
    </p:spTree>
    <p:extLst>
      <p:ext uri="{BB962C8B-B14F-4D97-AF65-F5344CB8AC3E}">
        <p14:creationId xmlns:p14="http://schemas.microsoft.com/office/powerpoint/2010/main" val="33845030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实证发现</a:t>
            </a:r>
          </a:p>
        </p:txBody>
      </p:sp>
      <p:sp>
        <p:nvSpPr>
          <p:cNvPr id="3" name="内容占位符 2"/>
          <p:cNvSpPr>
            <a:spLocks noGrp="1"/>
          </p:cNvSpPr>
          <p:nvPr>
            <p:ph idx="1"/>
          </p:nvPr>
        </p:nvSpPr>
        <p:spPr/>
        <p:txBody>
          <a:bodyPr/>
          <a:lstStyle/>
          <a:p>
            <a:r>
              <a:rPr lang="zh-CN" altLang="en-US" dirty="0">
                <a:latin typeface="微软雅黑" panose="020B0503020204020204" pitchFamily="34" charset="-122"/>
                <a:ea typeface="微软雅黑" panose="020B0503020204020204" pitchFamily="34" charset="-122"/>
              </a:rPr>
              <a:t>自由现金流越高，投资越容易过度，支持 </a:t>
            </a:r>
            <a:r>
              <a:rPr lang="en-US" altLang="zh-CN" dirty="0">
                <a:latin typeface="微软雅黑" panose="020B0503020204020204" pitchFamily="34" charset="-122"/>
                <a:ea typeface="微软雅黑" panose="020B0503020204020204" pitchFamily="34" charset="-122"/>
              </a:rPr>
              <a:t>Jensen (1986) </a:t>
            </a:r>
            <a:r>
              <a:rPr lang="zh-CN" altLang="en-US" dirty="0">
                <a:latin typeface="微软雅黑" panose="020B0503020204020204" pitchFamily="34" charset="-122"/>
                <a:ea typeface="微软雅黑" panose="020B0503020204020204" pitchFamily="34" charset="-122"/>
              </a:rPr>
              <a:t>的自由现金流假说。</a:t>
            </a:r>
            <a:endParaRPr lang="en-US" altLang="zh-CN" dirty="0">
              <a:latin typeface="微软雅黑" panose="020B0503020204020204" pitchFamily="34" charset="-122"/>
              <a:ea typeface="微软雅黑" panose="020B0503020204020204" pitchFamily="34" charset="-122"/>
            </a:endParaRPr>
          </a:p>
          <a:p>
            <a:endParaRPr lang="en-US" altLang="zh-CN" dirty="0">
              <a:latin typeface="微软雅黑" panose="020B0503020204020204" pitchFamily="34" charset="-122"/>
              <a:ea typeface="微软雅黑" panose="020B0503020204020204" pitchFamily="34" charset="-122"/>
            </a:endParaRPr>
          </a:p>
          <a:p>
            <a:r>
              <a:rPr lang="zh-CN" altLang="en-US" dirty="0">
                <a:latin typeface="微软雅黑" panose="020B0503020204020204" pitchFamily="34" charset="-122"/>
                <a:ea typeface="微软雅黑" panose="020B0503020204020204" pitchFamily="34" charset="-122"/>
              </a:rPr>
              <a:t>公司治理差的公司（如管理层持股低、缺乏外部监督）更容易发生投资过度。</a:t>
            </a:r>
            <a:endParaRPr lang="en-US" altLang="zh-CN" dirty="0">
              <a:latin typeface="微软雅黑" panose="020B0503020204020204" pitchFamily="34" charset="-122"/>
              <a:ea typeface="微软雅黑" panose="020B0503020204020204" pitchFamily="34" charset="-122"/>
            </a:endParaRPr>
          </a:p>
          <a:p>
            <a:endParaRPr lang="en-US" altLang="zh-CN" dirty="0">
              <a:latin typeface="微软雅黑" panose="020B0503020204020204" pitchFamily="34" charset="-122"/>
              <a:ea typeface="微软雅黑" panose="020B0503020204020204" pitchFamily="34" charset="-122"/>
            </a:endParaRPr>
          </a:p>
          <a:p>
            <a:r>
              <a:rPr lang="zh-CN" altLang="en-US" dirty="0">
                <a:latin typeface="微软雅黑" panose="020B0503020204020204" pitchFamily="34" charset="-122"/>
                <a:ea typeface="微软雅黑" panose="020B0503020204020204" pitchFamily="34" charset="-122"/>
              </a:rPr>
              <a:t>信息环境较差的公司（如分析师覆盖少）也更倾向于投资过度。</a:t>
            </a:r>
            <a:endParaRPr lang="en-US" altLang="zh-CN" dirty="0">
              <a:latin typeface="微软雅黑" panose="020B0503020204020204" pitchFamily="34" charset="-122"/>
              <a:ea typeface="微软雅黑" panose="020B0503020204020204" pitchFamily="34" charset="-122"/>
            </a:endParaRPr>
          </a:p>
          <a:p>
            <a:endParaRPr lang="en-US" altLang="zh-CN" dirty="0">
              <a:latin typeface="微软雅黑" panose="020B0503020204020204" pitchFamily="34" charset="-122"/>
              <a:ea typeface="微软雅黑" panose="020B0503020204020204" pitchFamily="34" charset="-122"/>
            </a:endParaRPr>
          </a:p>
          <a:p>
            <a:r>
              <a:rPr lang="zh-CN" altLang="en-US" dirty="0">
                <a:latin typeface="微软雅黑" panose="020B0503020204020204" pitchFamily="34" charset="-122"/>
                <a:ea typeface="微软雅黑" panose="020B0503020204020204" pitchFamily="34" charset="-122"/>
              </a:rPr>
              <a:t>在样本中，过度投资普遍存在，但投资不足也并不少见。（机械关系？）</a:t>
            </a:r>
          </a:p>
        </p:txBody>
      </p:sp>
      <p:sp>
        <p:nvSpPr>
          <p:cNvPr id="4" name="灯片编号占位符 3"/>
          <p:cNvSpPr>
            <a:spLocks noGrp="1"/>
          </p:cNvSpPr>
          <p:nvPr>
            <p:ph type="sldNum" sz="quarter" idx="12"/>
          </p:nvPr>
        </p:nvSpPr>
        <p:spPr/>
        <p:txBody>
          <a:bodyPr/>
          <a:lstStyle/>
          <a:p>
            <a:fld id="{F2719C17-3463-4972-8CE0-8505025D1D66}" type="slidenum">
              <a:rPr lang="en-US" smtClean="0"/>
              <a:pPr/>
              <a:t>29</a:t>
            </a:fld>
            <a:endParaRPr lang="en-US" dirty="0"/>
          </a:p>
        </p:txBody>
      </p:sp>
    </p:spTree>
    <p:extLst>
      <p:ext uri="{BB962C8B-B14F-4D97-AF65-F5344CB8AC3E}">
        <p14:creationId xmlns:p14="http://schemas.microsoft.com/office/powerpoint/2010/main" val="19401328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530950" y="1602027"/>
            <a:ext cx="11130100" cy="345234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CN" altLang="en-US" b="1" dirty="0">
                <a:latin typeface="微软雅黑" panose="020B0503020204020204" pitchFamily="34" charset="-122"/>
                <a:ea typeface="微软雅黑" panose="020B0503020204020204" pitchFamily="34" charset="-122"/>
              </a:rPr>
              <a:t>一</a:t>
            </a:r>
            <a:r>
              <a:rPr lang="en-US" altLang="zh-CN" b="1" dirty="0">
                <a:latin typeface="微软雅黑" panose="020B0503020204020204" pitchFamily="34" charset="-122"/>
                <a:ea typeface="微软雅黑" panose="020B0503020204020204" pitchFamily="34" charset="-122"/>
              </a:rPr>
              <a:t>. Q</a:t>
            </a:r>
            <a:r>
              <a:rPr lang="zh-CN" altLang="en-US" b="1" dirty="0">
                <a:latin typeface="微软雅黑" panose="020B0503020204020204" pitchFamily="34" charset="-122"/>
                <a:ea typeface="微软雅黑" panose="020B0503020204020204" pitchFamily="34" charset="-122"/>
              </a:rPr>
              <a:t>理论与投资决策</a:t>
            </a:r>
            <a:endParaRPr lang="en-US" altLang="zh-CN"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081348637"/>
      </p:ext>
    </p:extLst>
  </p:cSld>
  <p:clrMapOvr>
    <a:masterClrMapping/>
  </p:clrMapOvr>
  <mc:AlternateContent xmlns:mc="http://schemas.openxmlformats.org/markup-compatibility/2006" xmlns:p14="http://schemas.microsoft.com/office/powerpoint/2010/main">
    <mc:Choice Requires="p14">
      <p:transition spd="slow" p14:dur="999"/>
    </mc:Choice>
    <mc:Fallback xmlns="">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参考文献</a:t>
            </a:r>
          </a:p>
        </p:txBody>
      </p:sp>
      <p:sp>
        <p:nvSpPr>
          <p:cNvPr id="3" name="内容占位符 2"/>
          <p:cNvSpPr>
            <a:spLocks noGrp="1"/>
          </p:cNvSpPr>
          <p:nvPr>
            <p:ph idx="1"/>
          </p:nvPr>
        </p:nvSpPr>
        <p:spPr/>
        <p:txBody>
          <a:bodyPr/>
          <a:lstStyle/>
          <a:p>
            <a:r>
              <a:rPr lang="en-US" altLang="zh-CN" sz="1600" b="1" dirty="0">
                <a:latin typeface="Times New Roman" panose="02020603050405020304" pitchFamily="18" charset="0"/>
                <a:cs typeface="Times New Roman" panose="02020603050405020304" pitchFamily="18" charset="0"/>
              </a:rPr>
              <a:t>Jensen (1986)</a:t>
            </a:r>
            <a:br>
              <a:rPr lang="en-US" altLang="zh-CN" sz="1600" dirty="0">
                <a:latin typeface="Times New Roman" panose="02020603050405020304" pitchFamily="18" charset="0"/>
                <a:cs typeface="Times New Roman" panose="02020603050405020304" pitchFamily="18" charset="0"/>
              </a:rPr>
            </a:br>
            <a:r>
              <a:rPr lang="en-US" altLang="zh-CN" sz="1600" dirty="0">
                <a:latin typeface="Times New Roman" panose="02020603050405020304" pitchFamily="18" charset="0"/>
                <a:cs typeface="Times New Roman" panose="02020603050405020304" pitchFamily="18" charset="0"/>
              </a:rPr>
              <a:t>Jensen, M. C. (1986). Agency costs of free cash flow, corporate finance, and takeovers. </a:t>
            </a:r>
            <a:r>
              <a:rPr lang="en-US" altLang="zh-CN" sz="1600" i="1" dirty="0">
                <a:latin typeface="Times New Roman" panose="02020603050405020304" pitchFamily="18" charset="0"/>
                <a:cs typeface="Times New Roman" panose="02020603050405020304" pitchFamily="18" charset="0"/>
              </a:rPr>
              <a:t>Journal of Financial Economics</a:t>
            </a:r>
            <a:r>
              <a:rPr lang="en-US" altLang="zh-CN" sz="1600" dirty="0">
                <a:latin typeface="Times New Roman" panose="02020603050405020304" pitchFamily="18" charset="0"/>
                <a:cs typeface="Times New Roman" panose="02020603050405020304" pitchFamily="18" charset="0"/>
              </a:rPr>
              <a:t>, 26(1), 3–27.</a:t>
            </a:r>
          </a:p>
          <a:p>
            <a:r>
              <a:rPr lang="en-US" altLang="zh-CN" sz="1600" b="1" dirty="0">
                <a:latin typeface="Times New Roman" panose="02020603050405020304" pitchFamily="18" charset="0"/>
                <a:cs typeface="Times New Roman" panose="02020603050405020304" pitchFamily="18" charset="0"/>
              </a:rPr>
              <a:t>Stein (2003)</a:t>
            </a:r>
            <a:br>
              <a:rPr lang="en-US" altLang="zh-CN" sz="1600" dirty="0">
                <a:latin typeface="Times New Roman" panose="02020603050405020304" pitchFamily="18" charset="0"/>
                <a:cs typeface="Times New Roman" panose="02020603050405020304" pitchFamily="18" charset="0"/>
              </a:rPr>
            </a:br>
            <a:r>
              <a:rPr lang="en-US" altLang="zh-CN" sz="1600" dirty="0">
                <a:latin typeface="Times New Roman" panose="02020603050405020304" pitchFamily="18" charset="0"/>
                <a:cs typeface="Times New Roman" panose="02020603050405020304" pitchFamily="18" charset="0"/>
              </a:rPr>
              <a:t>Stein, J. C. (2003). Agency, information and corporate investment. In G. </a:t>
            </a:r>
            <a:r>
              <a:rPr lang="en-US" altLang="zh-CN" sz="1600" dirty="0" err="1">
                <a:latin typeface="Times New Roman" panose="02020603050405020304" pitchFamily="18" charset="0"/>
                <a:cs typeface="Times New Roman" panose="02020603050405020304" pitchFamily="18" charset="0"/>
              </a:rPr>
              <a:t>Constantinides</a:t>
            </a:r>
            <a:r>
              <a:rPr lang="en-US" altLang="zh-CN" sz="1600" dirty="0">
                <a:latin typeface="Times New Roman" panose="02020603050405020304" pitchFamily="18" charset="0"/>
                <a:cs typeface="Times New Roman" panose="02020603050405020304" pitchFamily="18" charset="0"/>
              </a:rPr>
              <a:t>, M. Harris, &amp; R. M. </a:t>
            </a:r>
            <a:r>
              <a:rPr lang="en-US" altLang="zh-CN" sz="1600" dirty="0" err="1">
                <a:latin typeface="Times New Roman" panose="02020603050405020304" pitchFamily="18" charset="0"/>
                <a:cs typeface="Times New Roman" panose="02020603050405020304" pitchFamily="18" charset="0"/>
              </a:rPr>
              <a:t>Stulz</a:t>
            </a:r>
            <a:r>
              <a:rPr lang="en-US" altLang="zh-CN" sz="1600" dirty="0">
                <a:latin typeface="Times New Roman" panose="02020603050405020304" pitchFamily="18" charset="0"/>
                <a:cs typeface="Times New Roman" panose="02020603050405020304" pitchFamily="18" charset="0"/>
              </a:rPr>
              <a:t> (Eds.), </a:t>
            </a:r>
            <a:r>
              <a:rPr lang="en-US" altLang="zh-CN" sz="1600" i="1" dirty="0">
                <a:latin typeface="Times New Roman" panose="02020603050405020304" pitchFamily="18" charset="0"/>
                <a:cs typeface="Times New Roman" panose="02020603050405020304" pitchFamily="18" charset="0"/>
              </a:rPr>
              <a:t>Handbook of the Economics of Finance</a:t>
            </a:r>
            <a:r>
              <a:rPr lang="en-US" altLang="zh-CN" sz="1600" dirty="0">
                <a:latin typeface="Times New Roman" panose="02020603050405020304" pitchFamily="18" charset="0"/>
                <a:cs typeface="Times New Roman" panose="02020603050405020304" pitchFamily="18" charset="0"/>
              </a:rPr>
              <a:t> (Vol. 1A, pp. 111–165). Elsevier.</a:t>
            </a:r>
          </a:p>
          <a:p>
            <a:r>
              <a:rPr lang="en-US" altLang="zh-CN" sz="1600" b="1" dirty="0">
                <a:latin typeface="Times New Roman" panose="02020603050405020304" pitchFamily="18" charset="0"/>
                <a:cs typeface="Times New Roman" panose="02020603050405020304" pitchFamily="18" charset="0"/>
              </a:rPr>
              <a:t>Richardson (2006)</a:t>
            </a:r>
            <a:br>
              <a:rPr lang="en-US" altLang="zh-CN" sz="1600" dirty="0">
                <a:latin typeface="Times New Roman" panose="02020603050405020304" pitchFamily="18" charset="0"/>
                <a:cs typeface="Times New Roman" panose="02020603050405020304" pitchFamily="18" charset="0"/>
              </a:rPr>
            </a:br>
            <a:r>
              <a:rPr lang="en-US" altLang="zh-CN" sz="1600" dirty="0">
                <a:latin typeface="Times New Roman" panose="02020603050405020304" pitchFamily="18" charset="0"/>
                <a:cs typeface="Times New Roman" panose="02020603050405020304" pitchFamily="18" charset="0"/>
              </a:rPr>
              <a:t>Richardson, S. (2006). Over-investment of free cash flow. </a:t>
            </a:r>
            <a:r>
              <a:rPr lang="en-US" altLang="zh-CN" sz="1600" i="1" dirty="0">
                <a:latin typeface="Times New Roman" panose="02020603050405020304" pitchFamily="18" charset="0"/>
                <a:cs typeface="Times New Roman" panose="02020603050405020304" pitchFamily="18" charset="0"/>
              </a:rPr>
              <a:t>Review of Accounting Studies</a:t>
            </a:r>
            <a:r>
              <a:rPr lang="en-US" altLang="zh-CN" sz="1600" dirty="0">
                <a:latin typeface="Times New Roman" panose="02020603050405020304" pitchFamily="18" charset="0"/>
                <a:cs typeface="Times New Roman" panose="02020603050405020304" pitchFamily="18" charset="0"/>
              </a:rPr>
              <a:t>, 11(2–3), 159–189.</a:t>
            </a:r>
          </a:p>
          <a:p>
            <a:r>
              <a:rPr lang="en-US" altLang="zh-CN" sz="1600" b="1" dirty="0">
                <a:latin typeface="Times New Roman" panose="02020603050405020304" pitchFamily="18" charset="0"/>
                <a:cs typeface="Times New Roman" panose="02020603050405020304" pitchFamily="18" charset="0"/>
              </a:rPr>
              <a:t>Biddle, Hilary, &amp; Verdi (2009)</a:t>
            </a:r>
            <a:br>
              <a:rPr lang="en-US" altLang="zh-CN" sz="1600" dirty="0">
                <a:latin typeface="Times New Roman" panose="02020603050405020304" pitchFamily="18" charset="0"/>
                <a:cs typeface="Times New Roman" panose="02020603050405020304" pitchFamily="18" charset="0"/>
              </a:rPr>
            </a:br>
            <a:r>
              <a:rPr lang="en-US" altLang="zh-CN" sz="1600" dirty="0">
                <a:latin typeface="Times New Roman" panose="02020603050405020304" pitchFamily="18" charset="0"/>
                <a:cs typeface="Times New Roman" panose="02020603050405020304" pitchFamily="18" charset="0"/>
              </a:rPr>
              <a:t>Biddle, G. C., Hilary, G., &amp; Verdi, R. S. (2009). How does financial reporting quality relate to investment efficiency? </a:t>
            </a:r>
            <a:r>
              <a:rPr lang="en-US" altLang="zh-CN" sz="1600" i="1" dirty="0">
                <a:latin typeface="Times New Roman" panose="02020603050405020304" pitchFamily="18" charset="0"/>
                <a:cs typeface="Times New Roman" panose="02020603050405020304" pitchFamily="18" charset="0"/>
              </a:rPr>
              <a:t>Journal of Accounting and Economics</a:t>
            </a:r>
            <a:r>
              <a:rPr lang="en-US" altLang="zh-CN" sz="1600" dirty="0">
                <a:latin typeface="Times New Roman" panose="02020603050405020304" pitchFamily="18" charset="0"/>
                <a:cs typeface="Times New Roman" panose="02020603050405020304" pitchFamily="18" charset="0"/>
              </a:rPr>
              <a:t>, 48(2–3), 112–131.</a:t>
            </a:r>
          </a:p>
          <a:p>
            <a:r>
              <a:rPr lang="en-US" altLang="zh-CN" sz="1600" b="1" dirty="0">
                <a:latin typeface="Times New Roman" panose="02020603050405020304" pitchFamily="18" charset="0"/>
                <a:cs typeface="Times New Roman" panose="02020603050405020304" pitchFamily="18" charset="0"/>
              </a:rPr>
              <a:t>Chen, Hope, Li, &amp; Wang (2011)</a:t>
            </a:r>
            <a:br>
              <a:rPr lang="en-US" altLang="zh-CN" sz="1600" dirty="0">
                <a:latin typeface="Times New Roman" panose="02020603050405020304" pitchFamily="18" charset="0"/>
                <a:cs typeface="Times New Roman" panose="02020603050405020304" pitchFamily="18" charset="0"/>
              </a:rPr>
            </a:br>
            <a:r>
              <a:rPr lang="en-US" altLang="zh-CN" sz="1600" dirty="0">
                <a:latin typeface="Times New Roman" panose="02020603050405020304" pitchFamily="18" charset="0"/>
                <a:cs typeface="Times New Roman" panose="02020603050405020304" pitchFamily="18" charset="0"/>
              </a:rPr>
              <a:t>Chen, F., Hope, O.-K., Li, Q., &amp; Wang, X. (2011). Financial reporting quality and investment efficiency of private firms in emerging markets. </a:t>
            </a:r>
            <a:r>
              <a:rPr lang="en-US" altLang="zh-CN" sz="1600" i="1" dirty="0">
                <a:latin typeface="Times New Roman" panose="02020603050405020304" pitchFamily="18" charset="0"/>
                <a:cs typeface="Times New Roman" panose="02020603050405020304" pitchFamily="18" charset="0"/>
              </a:rPr>
              <a:t>The Accounting Review</a:t>
            </a:r>
            <a:r>
              <a:rPr lang="en-US" altLang="zh-CN" sz="1600" dirty="0">
                <a:latin typeface="Times New Roman" panose="02020603050405020304" pitchFamily="18" charset="0"/>
                <a:cs typeface="Times New Roman" panose="02020603050405020304" pitchFamily="18" charset="0"/>
              </a:rPr>
              <a:t>, 86(4), 1255–1288.</a:t>
            </a:r>
          </a:p>
          <a:p>
            <a:r>
              <a:rPr lang="en-US" altLang="zh-CN" sz="1600" b="1" dirty="0" err="1">
                <a:latin typeface="Times New Roman" panose="02020603050405020304" pitchFamily="18" charset="0"/>
                <a:cs typeface="Times New Roman" panose="02020603050405020304" pitchFamily="18" charset="0"/>
              </a:rPr>
              <a:t>Gomariz</a:t>
            </a:r>
            <a:r>
              <a:rPr lang="en-US" altLang="zh-CN" sz="1600" b="1" dirty="0">
                <a:latin typeface="Times New Roman" panose="02020603050405020304" pitchFamily="18" charset="0"/>
                <a:cs typeface="Times New Roman" panose="02020603050405020304" pitchFamily="18" charset="0"/>
              </a:rPr>
              <a:t> &amp; </a:t>
            </a:r>
            <a:r>
              <a:rPr lang="en-US" altLang="zh-CN" sz="1600" b="1" dirty="0" err="1">
                <a:latin typeface="Times New Roman" panose="02020603050405020304" pitchFamily="18" charset="0"/>
                <a:cs typeface="Times New Roman" panose="02020603050405020304" pitchFamily="18" charset="0"/>
              </a:rPr>
              <a:t>Ballesta</a:t>
            </a:r>
            <a:r>
              <a:rPr lang="en-US" altLang="zh-CN" sz="1600" b="1" dirty="0">
                <a:latin typeface="Times New Roman" panose="02020603050405020304" pitchFamily="18" charset="0"/>
                <a:cs typeface="Times New Roman" panose="02020603050405020304" pitchFamily="18" charset="0"/>
              </a:rPr>
              <a:t> (2014)</a:t>
            </a:r>
            <a:br>
              <a:rPr lang="en-US" altLang="zh-CN" sz="1600" dirty="0">
                <a:latin typeface="Times New Roman" panose="02020603050405020304" pitchFamily="18" charset="0"/>
                <a:cs typeface="Times New Roman" panose="02020603050405020304" pitchFamily="18" charset="0"/>
              </a:rPr>
            </a:br>
            <a:r>
              <a:rPr lang="en-US" altLang="zh-CN" sz="1600" dirty="0" err="1">
                <a:latin typeface="Times New Roman" panose="02020603050405020304" pitchFamily="18" charset="0"/>
                <a:cs typeface="Times New Roman" panose="02020603050405020304" pitchFamily="18" charset="0"/>
              </a:rPr>
              <a:t>Gomariz</a:t>
            </a:r>
            <a:r>
              <a:rPr lang="en-US" altLang="zh-CN" sz="1600" dirty="0">
                <a:latin typeface="Times New Roman" panose="02020603050405020304" pitchFamily="18" charset="0"/>
                <a:cs typeface="Times New Roman" panose="02020603050405020304" pitchFamily="18" charset="0"/>
              </a:rPr>
              <a:t>, M. F., &amp; </a:t>
            </a:r>
            <a:r>
              <a:rPr lang="en-US" altLang="zh-CN" sz="1600" dirty="0" err="1">
                <a:latin typeface="Times New Roman" panose="02020603050405020304" pitchFamily="18" charset="0"/>
                <a:cs typeface="Times New Roman" panose="02020603050405020304" pitchFamily="18" charset="0"/>
              </a:rPr>
              <a:t>Ballesta</a:t>
            </a:r>
            <a:r>
              <a:rPr lang="en-US" altLang="zh-CN" sz="1600" dirty="0">
                <a:latin typeface="Times New Roman" panose="02020603050405020304" pitchFamily="18" charset="0"/>
                <a:cs typeface="Times New Roman" panose="02020603050405020304" pitchFamily="18" charset="0"/>
              </a:rPr>
              <a:t>, J. P. S. (2014). Financial reporting conservatism and investment efficiency. </a:t>
            </a:r>
            <a:r>
              <a:rPr lang="en-US" altLang="zh-CN" sz="1600" i="1" dirty="0">
                <a:latin typeface="Times New Roman" panose="02020603050405020304" pitchFamily="18" charset="0"/>
                <a:cs typeface="Times New Roman" panose="02020603050405020304" pitchFamily="18" charset="0"/>
              </a:rPr>
              <a:t>Journal of Business Ethics</a:t>
            </a:r>
            <a:r>
              <a:rPr lang="en-US" altLang="zh-CN" sz="1600" dirty="0">
                <a:latin typeface="Times New Roman" panose="02020603050405020304" pitchFamily="18" charset="0"/>
                <a:cs typeface="Times New Roman" panose="02020603050405020304" pitchFamily="18" charset="0"/>
              </a:rPr>
              <a:t>, 114(1), 43–58.</a:t>
            </a:r>
          </a:p>
          <a:p>
            <a:r>
              <a:rPr lang="en-US" altLang="zh-CN" sz="1600" b="1" dirty="0" err="1">
                <a:latin typeface="Times New Roman" panose="02020603050405020304" pitchFamily="18" charset="0"/>
                <a:cs typeface="Times New Roman" panose="02020603050405020304" pitchFamily="18" charset="0"/>
              </a:rPr>
              <a:t>Wurgler</a:t>
            </a:r>
            <a:r>
              <a:rPr lang="en-US" altLang="zh-CN" sz="1600" b="1" dirty="0">
                <a:latin typeface="Times New Roman" panose="02020603050405020304" pitchFamily="18" charset="0"/>
                <a:cs typeface="Times New Roman" panose="02020603050405020304" pitchFamily="18" charset="0"/>
              </a:rPr>
              <a:t> (2000)</a:t>
            </a:r>
            <a:br>
              <a:rPr lang="en-US" altLang="zh-CN" sz="1600" dirty="0">
                <a:latin typeface="Times New Roman" panose="02020603050405020304" pitchFamily="18" charset="0"/>
                <a:cs typeface="Times New Roman" panose="02020603050405020304" pitchFamily="18" charset="0"/>
              </a:rPr>
            </a:br>
            <a:r>
              <a:rPr lang="en-US" altLang="zh-CN" sz="1600" dirty="0" err="1">
                <a:latin typeface="Times New Roman" panose="02020603050405020304" pitchFamily="18" charset="0"/>
                <a:cs typeface="Times New Roman" panose="02020603050405020304" pitchFamily="18" charset="0"/>
              </a:rPr>
              <a:t>Wurgler</a:t>
            </a:r>
            <a:r>
              <a:rPr lang="en-US" altLang="zh-CN" sz="1600" dirty="0">
                <a:latin typeface="Times New Roman" panose="02020603050405020304" pitchFamily="18" charset="0"/>
                <a:cs typeface="Times New Roman" panose="02020603050405020304" pitchFamily="18" charset="0"/>
              </a:rPr>
              <a:t>, J. (2000). Financial markets and the allocation of capital. </a:t>
            </a:r>
            <a:r>
              <a:rPr lang="en-US" altLang="zh-CN" sz="1600" i="1" dirty="0">
                <a:latin typeface="Times New Roman" panose="02020603050405020304" pitchFamily="18" charset="0"/>
                <a:cs typeface="Times New Roman" panose="02020603050405020304" pitchFamily="18" charset="0"/>
              </a:rPr>
              <a:t>Journal of Financial Economics</a:t>
            </a:r>
            <a:r>
              <a:rPr lang="en-US" altLang="zh-CN" sz="1600" dirty="0">
                <a:latin typeface="Times New Roman" panose="02020603050405020304" pitchFamily="18" charset="0"/>
                <a:cs typeface="Times New Roman" panose="02020603050405020304" pitchFamily="18" charset="0"/>
              </a:rPr>
              <a:t>, 58(1–2), 187–214.</a:t>
            </a:r>
          </a:p>
          <a:p>
            <a:endParaRPr lang="zh-CN" altLang="en-US" sz="1600" dirty="0">
              <a:latin typeface="Times New Roman" panose="02020603050405020304" pitchFamily="18" charset="0"/>
              <a:cs typeface="Times New Roman" panose="02020603050405020304" pitchFamily="18" charset="0"/>
            </a:endParaRPr>
          </a:p>
        </p:txBody>
      </p:sp>
      <p:sp>
        <p:nvSpPr>
          <p:cNvPr id="4" name="灯片编号占位符 3"/>
          <p:cNvSpPr>
            <a:spLocks noGrp="1"/>
          </p:cNvSpPr>
          <p:nvPr>
            <p:ph type="sldNum" sz="quarter" idx="12"/>
          </p:nvPr>
        </p:nvSpPr>
        <p:spPr/>
        <p:txBody>
          <a:bodyPr/>
          <a:lstStyle/>
          <a:p>
            <a:fld id="{F2719C17-3463-4972-8CE0-8505025D1D66}" type="slidenum">
              <a:rPr lang="en-US" smtClean="0"/>
              <a:pPr/>
              <a:t>30</a:t>
            </a:fld>
            <a:endParaRPr lang="en-US" dirty="0"/>
          </a:p>
        </p:txBody>
      </p:sp>
    </p:spTree>
    <p:extLst>
      <p:ext uri="{BB962C8B-B14F-4D97-AF65-F5344CB8AC3E}">
        <p14:creationId xmlns:p14="http://schemas.microsoft.com/office/powerpoint/2010/main" val="29878033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530950" y="1538417"/>
            <a:ext cx="11130100" cy="345234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CN" altLang="en-US" b="1" dirty="0">
                <a:latin typeface="微软雅黑" panose="020B0503020204020204" pitchFamily="34" charset="-122"/>
                <a:ea typeface="微软雅黑" panose="020B0503020204020204" pitchFamily="34" charset="-122"/>
              </a:rPr>
              <a:t>三</a:t>
            </a:r>
            <a:r>
              <a:rPr lang="en-US" altLang="zh-CN" b="1" dirty="0">
                <a:latin typeface="微软雅黑" panose="020B0503020204020204" pitchFamily="34" charset="-122"/>
                <a:ea typeface="微软雅黑" panose="020B0503020204020204" pitchFamily="34" charset="-122"/>
              </a:rPr>
              <a:t>. </a:t>
            </a:r>
            <a:r>
              <a:rPr lang="zh-CN" altLang="en-US" b="1" dirty="0">
                <a:latin typeface="微软雅黑" panose="020B0503020204020204" pitchFamily="34" charset="-122"/>
                <a:ea typeface="微软雅黑" panose="020B0503020204020204" pitchFamily="34" charset="-122"/>
              </a:rPr>
              <a:t>中国公司层面投资效率</a:t>
            </a:r>
            <a:endParaRPr lang="en-US" altLang="zh-CN"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751860233"/>
      </p:ext>
    </p:extLst>
  </p:cSld>
  <p:clrMapOvr>
    <a:masterClrMapping/>
  </p:clrMapOvr>
  <mc:AlternateContent xmlns:mc="http://schemas.openxmlformats.org/markup-compatibility/2006" xmlns:p14="http://schemas.microsoft.com/office/powerpoint/2010/main">
    <mc:Choice Requires="p14">
      <p:transition spd="slow" p14:dur="999"/>
    </mc:Choice>
    <mc:Fallback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68C1EA5-9B34-416D-BB5C-80546683555B}"/>
              </a:ext>
            </a:extLst>
          </p:cNvPr>
          <p:cNvSpPr txBox="1">
            <a:spLocks/>
          </p:cNvSpPr>
          <p:nvPr/>
        </p:nvSpPr>
        <p:spPr>
          <a:xfrm>
            <a:off x="593559" y="-16188"/>
            <a:ext cx="6307690" cy="996043"/>
          </a:xfrm>
          <a:prstGeom prst="rect">
            <a:avLst/>
          </a:prstGeom>
        </p:spPr>
        <p:txBody>
          <a:bodyPr vert="horz" lIns="91440" tIns="45720" rIns="91440" bIns="45720" rtlCol="0" anchor="ctr">
            <a:noAutofit/>
          </a:bodyPr>
          <a:lstStyle>
            <a:defPPr>
              <a:defRPr lang="en-US"/>
            </a:defPPr>
            <a:lvl1pPr>
              <a:lnSpc>
                <a:spcPct val="90000"/>
              </a:lnSpc>
              <a:spcBef>
                <a:spcPct val="0"/>
              </a:spcBef>
              <a:buNone/>
              <a:defRPr sz="4000" b="1">
                <a:latin typeface="微软雅黑" panose="020B0503020204020204" pitchFamily="34" charset="-122"/>
                <a:ea typeface="微软雅黑" panose="020B0503020204020204" pitchFamily="34" charset="-122"/>
                <a:cs typeface="Times New Roman" panose="02020603050405020304" pitchFamily="18" charset="0"/>
              </a:defRPr>
            </a:lvl1pPr>
          </a:lstStyle>
          <a:p>
            <a:r>
              <a:rPr lang="zh-CN" altLang="en-US" dirty="0"/>
              <a:t>企业层面</a:t>
            </a:r>
            <a:r>
              <a:rPr lang="en-US" altLang="zh-CN" dirty="0"/>
              <a:t>NPV</a:t>
            </a:r>
            <a:endParaRPr lang="en-US" dirty="0"/>
          </a:p>
        </p:txBody>
      </p:sp>
      <p:sp>
        <p:nvSpPr>
          <p:cNvPr id="5" name="TextBox 9">
            <a:extLst>
              <a:ext uri="{FF2B5EF4-FFF2-40B4-BE49-F238E27FC236}">
                <a16:creationId xmlns:a16="http://schemas.microsoft.com/office/drawing/2014/main" id="{6C2C024F-475C-4133-8A59-0CF4EB8CC09B}"/>
              </a:ext>
            </a:extLst>
          </p:cNvPr>
          <p:cNvSpPr txBox="1"/>
          <p:nvPr/>
        </p:nvSpPr>
        <p:spPr>
          <a:xfrm>
            <a:off x="621633" y="1120538"/>
            <a:ext cx="10767594" cy="4524315"/>
          </a:xfrm>
          <a:prstGeom prst="rect">
            <a:avLst/>
          </a:prstGeom>
          <a:noFill/>
        </p:spPr>
        <p:txBody>
          <a:bodyPr wrap="square" rtlCol="0">
            <a:spAutoFit/>
          </a:bodyPr>
          <a:lstStyle/>
          <a:p>
            <a:pPr marL="342900" indent="-342900" algn="just" defTabSz="685800">
              <a:lnSpc>
                <a:spcPct val="200000"/>
              </a:lnSpc>
              <a:buFont typeface="Arial" panose="020B0604020202020204" pitchFamily="34" charset="0"/>
              <a:buChar char="•"/>
              <a:defRPr/>
            </a:pPr>
            <a:r>
              <a:rPr lang="en-US" altLang="zh-CN" sz="2400" dirty="0">
                <a:solidFill>
                  <a:srgbClr val="000000"/>
                </a:solidFill>
                <a:latin typeface="微软雅黑" panose="020B0503020204020204" pitchFamily="34" charset="-122"/>
                <a:ea typeface="微软雅黑" panose="020B0503020204020204" pitchFamily="34" charset="-122"/>
              </a:rPr>
              <a:t>NPV</a:t>
            </a:r>
            <a:r>
              <a:rPr lang="zh-CN" altLang="en-US" sz="2400" dirty="0">
                <a:solidFill>
                  <a:srgbClr val="000000"/>
                </a:solidFill>
                <a:latin typeface="微软雅黑" panose="020B0503020204020204" pitchFamily="34" charset="-122"/>
                <a:ea typeface="微软雅黑" panose="020B0503020204020204" pitchFamily="34" charset="-122"/>
              </a:rPr>
              <a:t>投资原则</a:t>
            </a:r>
            <a:endParaRPr lang="en-US" altLang="zh-CN" sz="2400" dirty="0">
              <a:solidFill>
                <a:srgbClr val="000000"/>
              </a:solidFill>
              <a:latin typeface="微软雅黑" panose="020B0503020204020204" pitchFamily="34" charset="-122"/>
              <a:ea typeface="微软雅黑" panose="020B0503020204020204" pitchFamily="34" charset="-122"/>
            </a:endParaRPr>
          </a:p>
          <a:p>
            <a:pPr marL="342900" indent="-342900" algn="just" defTabSz="685800">
              <a:lnSpc>
                <a:spcPct val="200000"/>
              </a:lnSpc>
              <a:buFont typeface="Arial" panose="020B0604020202020204" pitchFamily="34" charset="0"/>
              <a:buChar char="•"/>
              <a:defRPr/>
            </a:pPr>
            <a:endParaRPr lang="en-US" altLang="zh-CN" sz="2400" dirty="0">
              <a:solidFill>
                <a:srgbClr val="000000"/>
              </a:solidFill>
              <a:latin typeface="微软雅黑" panose="020B0503020204020204" pitchFamily="34" charset="-122"/>
              <a:ea typeface="微软雅黑" panose="020B0503020204020204" pitchFamily="34" charset="-122"/>
            </a:endParaRPr>
          </a:p>
          <a:p>
            <a:pPr marL="342900" indent="-342900" algn="just" defTabSz="685800">
              <a:lnSpc>
                <a:spcPct val="200000"/>
              </a:lnSpc>
              <a:buFont typeface="Arial" panose="020B0604020202020204" pitchFamily="34" charset="0"/>
              <a:buChar char="•"/>
              <a:defRPr/>
            </a:pPr>
            <a:r>
              <a:rPr lang="en-US" altLang="zh-CN" sz="2400" dirty="0">
                <a:solidFill>
                  <a:srgbClr val="000000"/>
                </a:solidFill>
                <a:latin typeface="微软雅黑" panose="020B0503020204020204" pitchFamily="34" charset="-122"/>
                <a:ea typeface="微软雅黑" panose="020B0503020204020204" pitchFamily="34" charset="-122"/>
              </a:rPr>
              <a:t>NPV = PV(cashflow1, cashflow2,…) – </a:t>
            </a:r>
            <a:r>
              <a:rPr lang="zh-CN" altLang="en-US" sz="2400" dirty="0">
                <a:solidFill>
                  <a:srgbClr val="000000"/>
                </a:solidFill>
                <a:latin typeface="微软雅黑" panose="020B0503020204020204" pitchFamily="34" charset="-122"/>
                <a:ea typeface="微软雅黑" panose="020B0503020204020204" pitchFamily="34" charset="-122"/>
              </a:rPr>
              <a:t>投资额</a:t>
            </a:r>
            <a:endParaRPr lang="en-US" altLang="zh-CN" sz="2400" dirty="0">
              <a:solidFill>
                <a:srgbClr val="000000"/>
              </a:solidFill>
              <a:latin typeface="微软雅黑" panose="020B0503020204020204" pitchFamily="34" charset="-122"/>
              <a:ea typeface="微软雅黑" panose="020B0503020204020204" pitchFamily="34" charset="-122"/>
            </a:endParaRPr>
          </a:p>
          <a:p>
            <a:pPr marL="342900" indent="-342900" algn="just" defTabSz="685800">
              <a:lnSpc>
                <a:spcPct val="200000"/>
              </a:lnSpc>
              <a:buFont typeface="Arial" panose="020B0604020202020204" pitchFamily="34" charset="0"/>
              <a:buChar char="•"/>
              <a:defRPr/>
            </a:pPr>
            <a:endParaRPr lang="en-US" altLang="zh-CN" sz="2400" dirty="0">
              <a:solidFill>
                <a:srgbClr val="000000"/>
              </a:solidFill>
              <a:latin typeface="微软雅黑" panose="020B0503020204020204" pitchFamily="34" charset="-122"/>
              <a:ea typeface="微软雅黑" panose="020B0503020204020204" pitchFamily="34" charset="-122"/>
            </a:endParaRPr>
          </a:p>
          <a:p>
            <a:pPr marL="342900" indent="-342900" algn="just" defTabSz="685800">
              <a:lnSpc>
                <a:spcPct val="200000"/>
              </a:lnSpc>
              <a:buFont typeface="Arial" panose="020B0604020202020204" pitchFamily="34" charset="0"/>
              <a:buChar char="•"/>
              <a:defRPr/>
            </a:pPr>
            <a:r>
              <a:rPr lang="zh-CN" altLang="en-US" sz="2400" dirty="0">
                <a:solidFill>
                  <a:srgbClr val="000000"/>
                </a:solidFill>
                <a:latin typeface="微软雅黑" panose="020B0503020204020204" pitchFamily="34" charset="-122"/>
                <a:ea typeface="微软雅黑" panose="020B0503020204020204" pitchFamily="34" charset="-122"/>
              </a:rPr>
              <a:t>当折现率相同时，项目的</a:t>
            </a:r>
            <a:r>
              <a:rPr lang="en-US" altLang="zh-CN" sz="2400" dirty="0" err="1">
                <a:solidFill>
                  <a:srgbClr val="000000"/>
                </a:solidFill>
                <a:latin typeface="微软雅黑" panose="020B0503020204020204" pitchFamily="34" charset="-122"/>
                <a:ea typeface="微软雅黑" panose="020B0503020204020204" pitchFamily="34" charset="-122"/>
              </a:rPr>
              <a:t>Cashflow</a:t>
            </a:r>
            <a:r>
              <a:rPr lang="zh-CN" altLang="en-US" sz="2400" dirty="0">
                <a:solidFill>
                  <a:srgbClr val="000000"/>
                </a:solidFill>
                <a:latin typeface="微软雅黑" panose="020B0503020204020204" pitchFamily="34" charset="-122"/>
                <a:ea typeface="微软雅黑" panose="020B0503020204020204" pitchFamily="34" charset="-122"/>
              </a:rPr>
              <a:t>可以相加</a:t>
            </a:r>
            <a:endParaRPr lang="en-US" altLang="zh-CN" sz="2400" dirty="0">
              <a:solidFill>
                <a:srgbClr val="000000"/>
              </a:solidFill>
              <a:latin typeface="微软雅黑" panose="020B0503020204020204" pitchFamily="34" charset="-122"/>
              <a:ea typeface="微软雅黑" panose="020B0503020204020204" pitchFamily="34" charset="-122"/>
            </a:endParaRPr>
          </a:p>
          <a:p>
            <a:pPr marL="342900" indent="-342900" algn="just" defTabSz="685800">
              <a:lnSpc>
                <a:spcPct val="200000"/>
              </a:lnSpc>
              <a:buFont typeface="Arial" panose="020B0604020202020204" pitchFamily="34" charset="0"/>
              <a:buChar char="•"/>
              <a:defRPr/>
            </a:pPr>
            <a:r>
              <a:rPr lang="zh-CN" altLang="en-US" sz="2400" dirty="0">
                <a:solidFill>
                  <a:srgbClr val="000000"/>
                </a:solidFill>
                <a:latin typeface="微软雅黑" panose="020B0503020204020204" pitchFamily="34" charset="-122"/>
                <a:ea typeface="微软雅黑" panose="020B0503020204020204" pitchFamily="34" charset="-122"/>
              </a:rPr>
              <a:t>投资额 历史成本法</a:t>
            </a:r>
            <a:endParaRPr lang="en-US" altLang="zh-CN" sz="2400" dirty="0">
              <a:solidFill>
                <a:srgbClr val="000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7926213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B9A99-03F0-4ABC-AF78-694BAE8D37F2}"/>
              </a:ext>
            </a:extLst>
          </p:cNvPr>
          <p:cNvSpPr txBox="1">
            <a:spLocks/>
          </p:cNvSpPr>
          <p:nvPr/>
        </p:nvSpPr>
        <p:spPr>
          <a:xfrm>
            <a:off x="593558" y="-16188"/>
            <a:ext cx="9728077" cy="996043"/>
          </a:xfrm>
          <a:prstGeom prst="rect">
            <a:avLst/>
          </a:prstGeom>
        </p:spPr>
        <p:txBody>
          <a:bodyPr vert="horz" lIns="91440" tIns="45720" rIns="91440" bIns="45720" rtlCol="0" anchor="ctr">
            <a:noAutofit/>
          </a:bodyPr>
          <a:lstStyle>
            <a:defPPr>
              <a:defRPr lang="en-US"/>
            </a:defPPr>
            <a:lvl1pPr>
              <a:lnSpc>
                <a:spcPct val="90000"/>
              </a:lnSpc>
              <a:spcBef>
                <a:spcPct val="0"/>
              </a:spcBef>
              <a:buNone/>
              <a:defRPr sz="4000" b="1">
                <a:latin typeface="微软雅黑" panose="020B0503020204020204" pitchFamily="34" charset="-122"/>
                <a:ea typeface="微软雅黑" panose="020B0503020204020204" pitchFamily="34" charset="-122"/>
                <a:cs typeface="Times New Roman" panose="02020603050405020304" pitchFamily="18" charset="0"/>
              </a:defRPr>
            </a:lvl1pPr>
          </a:lstStyle>
          <a:p>
            <a:r>
              <a:rPr lang="zh-CN" altLang="en-US" dirty="0"/>
              <a:t>投资机会与投资额</a:t>
            </a:r>
            <a:endParaRPr lang="en-US" altLang="zh-CN" dirty="0"/>
          </a:p>
        </p:txBody>
      </p:sp>
      <p:sp>
        <p:nvSpPr>
          <p:cNvPr id="3" name="矩形 2">
            <a:extLst>
              <a:ext uri="{FF2B5EF4-FFF2-40B4-BE49-F238E27FC236}">
                <a16:creationId xmlns:a16="http://schemas.microsoft.com/office/drawing/2014/main" id="{B9E90958-1352-49EA-8E25-61FB030311CC}"/>
              </a:ext>
            </a:extLst>
          </p:cNvPr>
          <p:cNvSpPr/>
          <p:nvPr/>
        </p:nvSpPr>
        <p:spPr>
          <a:xfrm>
            <a:off x="774514" y="1958172"/>
            <a:ext cx="10642970" cy="670440"/>
          </a:xfrm>
          <a:prstGeom prst="rect">
            <a:avLst/>
          </a:prstGeom>
        </p:spPr>
        <p:txBody>
          <a:bodyPr wrap="square">
            <a:spAutoFit/>
          </a:bodyPr>
          <a:lstStyle/>
          <a:p>
            <a:pPr algn="ctr">
              <a:lnSpc>
                <a:spcPct val="150000"/>
              </a:lnSpc>
              <a:spcBef>
                <a:spcPts val="1200"/>
              </a:spcBef>
            </a:pPr>
            <a:r>
              <a:rPr lang="zh-CN" altLang="en-US" sz="2800" kern="100" dirty="0">
                <a:latin typeface="Times New Roman" panose="02020603050405020304" pitchFamily="18" charset="0"/>
                <a:ea typeface="微软雅黑" panose="020B0503020204020204" pitchFamily="34" charset="-122"/>
                <a:cs typeface="Times New Roman" panose="02020603050405020304" pitchFamily="18" charset="0"/>
              </a:rPr>
              <a:t>投资额 </a:t>
            </a:r>
            <a:r>
              <a:rPr lang="en-US" altLang="zh-CN" sz="2800" kern="100" dirty="0">
                <a:latin typeface="Times New Roman" panose="02020603050405020304" pitchFamily="18" charset="0"/>
                <a:ea typeface="微软雅黑" panose="020B0503020204020204" pitchFamily="34" charset="-122"/>
                <a:cs typeface="Times New Roman" panose="02020603050405020304" pitchFamily="18" charset="0"/>
              </a:rPr>
              <a:t>= ɑ + </a:t>
            </a:r>
            <a:r>
              <a:rPr lang="en-US" altLang="zh-CN" sz="2800" b="1" kern="100" dirty="0">
                <a:solidFill>
                  <a:srgbClr val="0033CC"/>
                </a:solidFill>
                <a:latin typeface="Times New Roman" panose="02020603050405020304" pitchFamily="18" charset="0"/>
                <a:ea typeface="等线" panose="02010600030101010101" pitchFamily="2" charset="-122"/>
                <a:cs typeface="Times New Roman" panose="02020603050405020304" pitchFamily="18" charset="0"/>
              </a:rPr>
              <a:t>β</a:t>
            </a:r>
            <a:r>
              <a:rPr lang="zh-CN" altLang="en-US" sz="2800" kern="100" dirty="0">
                <a:latin typeface="Times New Roman" panose="02020603050405020304" pitchFamily="18" charset="0"/>
                <a:ea typeface="微软雅黑" panose="020B0503020204020204" pitchFamily="34" charset="-122"/>
                <a:cs typeface="Times New Roman" panose="02020603050405020304" pitchFamily="18" charset="0"/>
              </a:rPr>
              <a:t>投资机会 </a:t>
            </a:r>
            <a:r>
              <a:rPr lang="en-US" altLang="zh-CN" sz="28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l-GR" altLang="zh-CN" sz="2800" kern="100" dirty="0">
                <a:latin typeface="Times New Roman" panose="02020603050405020304" pitchFamily="18" charset="0"/>
                <a:ea typeface="等线" panose="02010600030101010101" pitchFamily="2" charset="-122"/>
                <a:cs typeface="Times New Roman" panose="02020603050405020304" pitchFamily="18" charset="0"/>
              </a:rPr>
              <a:t>ε</a:t>
            </a:r>
            <a:endParaRPr lang="zh-CN" altLang="en-US" sz="2800" kern="1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 name="文本框 3">
            <a:extLst>
              <a:ext uri="{FF2B5EF4-FFF2-40B4-BE49-F238E27FC236}">
                <a16:creationId xmlns:a16="http://schemas.microsoft.com/office/drawing/2014/main" id="{B2E05E37-1A5B-4162-B57C-D46891121DD7}"/>
              </a:ext>
            </a:extLst>
          </p:cNvPr>
          <p:cNvSpPr txBox="1"/>
          <p:nvPr/>
        </p:nvSpPr>
        <p:spPr>
          <a:xfrm>
            <a:off x="4579088" y="915015"/>
            <a:ext cx="7492409" cy="369332"/>
          </a:xfrm>
          <a:prstGeom prst="rect">
            <a:avLst/>
          </a:prstGeom>
          <a:noFill/>
        </p:spPr>
        <p:txBody>
          <a:bodyPr wrap="square" rtlCol="0">
            <a:spAutoFit/>
          </a:bodyPr>
          <a:lstStyle/>
          <a:p>
            <a:r>
              <a:rPr lang="zh-CN" altLang="en-US" dirty="0"/>
              <a:t>（比如，</a:t>
            </a:r>
            <a:r>
              <a:rPr lang="en-US" altLang="zh-CN" dirty="0"/>
              <a:t>Asker et al., 2011; Chen et al., 2011; </a:t>
            </a:r>
            <a:r>
              <a:rPr lang="zh-CN" altLang="en-US" dirty="0"/>
              <a:t>靳庆鲁等</a:t>
            </a:r>
            <a:r>
              <a:rPr lang="en-US" altLang="zh-CN" dirty="0"/>
              <a:t>, 2012; </a:t>
            </a:r>
            <a:r>
              <a:rPr lang="zh-CN" altLang="en-US" dirty="0"/>
              <a:t>喻坤等</a:t>
            </a:r>
            <a:r>
              <a:rPr lang="en-US" altLang="zh-CN" dirty="0"/>
              <a:t>,2014</a:t>
            </a:r>
            <a:r>
              <a:rPr lang="zh-CN" altLang="en-US" dirty="0"/>
              <a:t>）</a:t>
            </a:r>
            <a:r>
              <a:rPr lang="en-US" altLang="zh-CN" dirty="0"/>
              <a:t> </a:t>
            </a:r>
            <a:endParaRPr lang="zh-CN" altLang="en-US" dirty="0"/>
          </a:p>
        </p:txBody>
      </p:sp>
      <p:sp>
        <p:nvSpPr>
          <p:cNvPr id="5" name="下箭头 10">
            <a:extLst>
              <a:ext uri="{FF2B5EF4-FFF2-40B4-BE49-F238E27FC236}">
                <a16:creationId xmlns:a16="http://schemas.microsoft.com/office/drawing/2014/main" id="{A0665BE5-110C-4764-BF5E-B3EFB22FF5A2}"/>
              </a:ext>
            </a:extLst>
          </p:cNvPr>
          <p:cNvSpPr/>
          <p:nvPr/>
        </p:nvSpPr>
        <p:spPr>
          <a:xfrm>
            <a:off x="4192770" y="2735054"/>
            <a:ext cx="389861" cy="62377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a:extLst>
              <a:ext uri="{FF2B5EF4-FFF2-40B4-BE49-F238E27FC236}">
                <a16:creationId xmlns:a16="http://schemas.microsoft.com/office/drawing/2014/main" id="{03F04E51-70AD-41E0-B75D-0BB82C335720}"/>
              </a:ext>
            </a:extLst>
          </p:cNvPr>
          <p:cNvSpPr txBox="1"/>
          <p:nvPr/>
        </p:nvSpPr>
        <p:spPr>
          <a:xfrm>
            <a:off x="3150779" y="3492960"/>
            <a:ext cx="2473842" cy="1021556"/>
          </a:xfrm>
          <a:prstGeom prst="round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zh-CN" altLang="en-US" dirty="0"/>
              <a:t>固定资产与在建工程净额的总和的变动，用总资产进行标准化。</a:t>
            </a:r>
          </a:p>
        </p:txBody>
      </p:sp>
      <p:sp>
        <p:nvSpPr>
          <p:cNvPr id="7" name="文本框 6">
            <a:extLst>
              <a:ext uri="{FF2B5EF4-FFF2-40B4-BE49-F238E27FC236}">
                <a16:creationId xmlns:a16="http://schemas.microsoft.com/office/drawing/2014/main" id="{935625AF-86E5-4347-8FB3-9C7B4766568C}"/>
              </a:ext>
            </a:extLst>
          </p:cNvPr>
          <p:cNvSpPr txBox="1"/>
          <p:nvPr/>
        </p:nvSpPr>
        <p:spPr>
          <a:xfrm>
            <a:off x="1523999" y="4814954"/>
            <a:ext cx="4238847" cy="923330"/>
          </a:xfrm>
          <a:prstGeom prst="rect">
            <a:avLst/>
          </a:prstGeom>
          <a:noFill/>
        </p:spPr>
        <p:txBody>
          <a:bodyPr wrap="square" rtlCol="0">
            <a:spAutoFit/>
          </a:bodyPr>
          <a:lstStyle/>
          <a:p>
            <a:pPr marL="285750" indent="-285750">
              <a:buFont typeface="Adobe Devanagari" panose="02040503050201020203" pitchFamily="18" charset="0"/>
              <a:buChar char="−"/>
            </a:pPr>
            <a:r>
              <a:rPr lang="en-US" altLang="zh-CN" dirty="0">
                <a:latin typeface="Times New Roman" panose="02020603050405020304" pitchFamily="18" charset="0"/>
                <a:cs typeface="Times New Roman" panose="02020603050405020304" pitchFamily="18" charset="0"/>
              </a:rPr>
              <a:t>PPE</a:t>
            </a:r>
            <a:r>
              <a:rPr lang="en-US" altLang="zh-CN" baseline="-25000" dirty="0">
                <a:latin typeface="Times New Roman" panose="02020603050405020304" pitchFamily="18" charset="0"/>
                <a:cs typeface="Times New Roman" panose="02020603050405020304" pitchFamily="18" charset="0"/>
              </a:rPr>
              <a:t>t</a:t>
            </a:r>
            <a:r>
              <a:rPr lang="en-US" altLang="zh-CN" dirty="0">
                <a:latin typeface="Times New Roman" panose="02020603050405020304" pitchFamily="18" charset="0"/>
                <a:cs typeface="Times New Roman" panose="02020603050405020304" pitchFamily="18" charset="0"/>
              </a:rPr>
              <a:t> = </a:t>
            </a:r>
            <a:r>
              <a:rPr lang="zh-CN" altLang="en-US" dirty="0">
                <a:latin typeface="Times New Roman" panose="02020603050405020304" pitchFamily="18" charset="0"/>
                <a:cs typeface="Times New Roman" panose="02020603050405020304" pitchFamily="18" charset="0"/>
              </a:rPr>
              <a:t>（固定资产</a:t>
            </a:r>
            <a:r>
              <a:rPr lang="en-US" altLang="zh-CN" baseline="-25000" dirty="0">
                <a:latin typeface="Times New Roman" panose="02020603050405020304" pitchFamily="18" charset="0"/>
                <a:cs typeface="Times New Roman" panose="02020603050405020304" pitchFamily="18" charset="0"/>
              </a:rPr>
              <a:t>t</a:t>
            </a:r>
            <a:r>
              <a:rPr lang="en-US" altLang="zh-CN" dirty="0">
                <a:latin typeface="Times New Roman" panose="02020603050405020304" pitchFamily="18" charset="0"/>
                <a:cs typeface="Times New Roman" panose="02020603050405020304" pitchFamily="18" charset="0"/>
              </a:rPr>
              <a:t> + </a:t>
            </a:r>
            <a:r>
              <a:rPr lang="zh-CN" altLang="en-US" dirty="0">
                <a:latin typeface="Times New Roman" panose="02020603050405020304" pitchFamily="18" charset="0"/>
                <a:cs typeface="Times New Roman" panose="02020603050405020304" pitchFamily="18" charset="0"/>
              </a:rPr>
              <a:t>在建工程</a:t>
            </a:r>
            <a:r>
              <a:rPr lang="en-US" altLang="zh-CN" baseline="-25000" dirty="0">
                <a:latin typeface="Times New Roman" panose="02020603050405020304" pitchFamily="18" charset="0"/>
                <a:cs typeface="Times New Roman" panose="02020603050405020304" pitchFamily="18" charset="0"/>
              </a:rPr>
              <a:t>t</a:t>
            </a:r>
            <a:r>
              <a:rPr lang="zh-CN" altLang="en-US" dirty="0">
                <a:latin typeface="Times New Roman" panose="02020603050405020304" pitchFamily="18" charset="0"/>
                <a:cs typeface="Times New Roman" panose="02020603050405020304" pitchFamily="18" charset="0"/>
              </a:rPr>
              <a:t>）</a:t>
            </a:r>
            <a:endParaRPr lang="en-US" altLang="zh-CN" dirty="0">
              <a:latin typeface="Times New Roman" panose="02020603050405020304" pitchFamily="18" charset="0"/>
              <a:cs typeface="Times New Roman" panose="02020603050405020304" pitchFamily="18" charset="0"/>
            </a:endParaRPr>
          </a:p>
          <a:p>
            <a:pPr marL="285750" indent="-285750">
              <a:buFont typeface="Adobe Devanagari" panose="02040503050201020203" pitchFamily="18" charset="0"/>
              <a:buChar char="−"/>
            </a:pPr>
            <a:r>
              <a:rPr lang="en-US" altLang="zh-CN" dirty="0" err="1">
                <a:latin typeface="Times New Roman" panose="02020603050405020304" pitchFamily="18" charset="0"/>
                <a:cs typeface="Times New Roman" panose="02020603050405020304" pitchFamily="18" charset="0"/>
              </a:rPr>
              <a:t>ΔPPE</a:t>
            </a:r>
            <a:r>
              <a:rPr lang="en-US" altLang="zh-CN" baseline="-25000" dirty="0" err="1">
                <a:latin typeface="Times New Roman" panose="02020603050405020304" pitchFamily="18" charset="0"/>
                <a:cs typeface="Times New Roman" panose="02020603050405020304" pitchFamily="18" charset="0"/>
              </a:rPr>
              <a:t>t</a:t>
            </a:r>
            <a:r>
              <a:rPr lang="en-US" altLang="zh-CN" dirty="0">
                <a:latin typeface="Times New Roman" panose="02020603050405020304" pitchFamily="18" charset="0"/>
                <a:cs typeface="Times New Roman" panose="02020603050405020304" pitchFamily="18" charset="0"/>
              </a:rPr>
              <a:t> = PPE</a:t>
            </a:r>
            <a:r>
              <a:rPr lang="en-US" altLang="zh-CN" baseline="-25000" dirty="0">
                <a:latin typeface="Times New Roman" panose="02020603050405020304" pitchFamily="18" charset="0"/>
                <a:cs typeface="Times New Roman" panose="02020603050405020304" pitchFamily="18" charset="0"/>
              </a:rPr>
              <a:t>t</a:t>
            </a:r>
            <a:r>
              <a:rPr lang="en-US" altLang="zh-CN" dirty="0">
                <a:latin typeface="Times New Roman" panose="02020603050405020304" pitchFamily="18" charset="0"/>
                <a:cs typeface="Times New Roman" panose="02020603050405020304" pitchFamily="18" charset="0"/>
              </a:rPr>
              <a:t> – PPE</a:t>
            </a:r>
            <a:r>
              <a:rPr lang="en-US" altLang="zh-CN" baseline="-25000" dirty="0">
                <a:latin typeface="Times New Roman" panose="02020603050405020304" pitchFamily="18" charset="0"/>
                <a:cs typeface="Times New Roman" panose="02020603050405020304" pitchFamily="18" charset="0"/>
              </a:rPr>
              <a:t>t-1</a:t>
            </a:r>
          </a:p>
          <a:p>
            <a:pPr marL="285750" indent="-285750">
              <a:buFont typeface="Adobe Devanagari" panose="02040503050201020203" pitchFamily="18" charset="0"/>
              <a:buChar char="−"/>
            </a:pPr>
            <a:r>
              <a:rPr lang="en-US" altLang="zh-CN" dirty="0" err="1">
                <a:latin typeface="Times New Roman" panose="02020603050405020304" pitchFamily="18" charset="0"/>
                <a:cs typeface="Times New Roman" panose="02020603050405020304" pitchFamily="18" charset="0"/>
              </a:rPr>
              <a:t>Investment</a:t>
            </a:r>
            <a:r>
              <a:rPr lang="en-US" altLang="zh-CN" baseline="-25000" dirty="0" err="1">
                <a:latin typeface="Times New Roman" panose="02020603050405020304" pitchFamily="18" charset="0"/>
                <a:cs typeface="Times New Roman" panose="02020603050405020304" pitchFamily="18" charset="0"/>
              </a:rPr>
              <a:t>t</a:t>
            </a:r>
            <a:r>
              <a:rPr lang="en-US" altLang="zh-CN" dirty="0">
                <a:latin typeface="Times New Roman" panose="02020603050405020304" pitchFamily="18" charset="0"/>
                <a:cs typeface="Times New Roman" panose="02020603050405020304" pitchFamily="18" charset="0"/>
              </a:rPr>
              <a:t> = </a:t>
            </a:r>
            <a:r>
              <a:rPr lang="en-US" altLang="zh-CN" dirty="0" err="1">
                <a:latin typeface="Times New Roman" panose="02020603050405020304" pitchFamily="18" charset="0"/>
                <a:cs typeface="Times New Roman" panose="02020603050405020304" pitchFamily="18" charset="0"/>
              </a:rPr>
              <a:t>ΔPPE</a:t>
            </a:r>
            <a:r>
              <a:rPr lang="en-US" altLang="zh-CN" baseline="-25000" dirty="0" err="1">
                <a:latin typeface="Times New Roman" panose="02020603050405020304" pitchFamily="18" charset="0"/>
                <a:cs typeface="Times New Roman" panose="02020603050405020304" pitchFamily="18" charset="0"/>
              </a:rPr>
              <a:t>t</a:t>
            </a:r>
            <a:r>
              <a:rPr lang="en-US" altLang="zh-CN" dirty="0">
                <a:latin typeface="Times New Roman" panose="02020603050405020304" pitchFamily="18" charset="0"/>
                <a:cs typeface="Times New Roman" panose="02020603050405020304" pitchFamily="18" charset="0"/>
              </a:rPr>
              <a:t> /</a:t>
            </a:r>
            <a:r>
              <a:rPr lang="zh-CN" altLang="en-US" dirty="0">
                <a:latin typeface="Times New Roman" panose="02020603050405020304" pitchFamily="18" charset="0"/>
                <a:cs typeface="Times New Roman" panose="02020603050405020304" pitchFamily="18" charset="0"/>
              </a:rPr>
              <a:t>总资产</a:t>
            </a:r>
            <a:r>
              <a:rPr lang="en-US" altLang="zh-CN" baseline="-25000" dirty="0">
                <a:latin typeface="Times New Roman" panose="02020603050405020304" pitchFamily="18" charset="0"/>
                <a:cs typeface="Times New Roman" panose="02020603050405020304" pitchFamily="18" charset="0"/>
              </a:rPr>
              <a:t>t</a:t>
            </a:r>
            <a:r>
              <a:rPr lang="en-US" altLang="zh-CN" dirty="0">
                <a:latin typeface="Times New Roman" panose="02020603050405020304" pitchFamily="18" charset="0"/>
                <a:cs typeface="Times New Roman" panose="02020603050405020304" pitchFamily="18" charset="0"/>
              </a:rPr>
              <a:t>*100</a:t>
            </a:r>
            <a:endParaRPr lang="zh-CN" altLang="en-US" dirty="0">
              <a:latin typeface="Times New Roman" panose="02020603050405020304" pitchFamily="18" charset="0"/>
              <a:cs typeface="Times New Roman" panose="02020603050405020304" pitchFamily="18" charset="0"/>
            </a:endParaRPr>
          </a:p>
        </p:txBody>
      </p:sp>
      <p:sp>
        <p:nvSpPr>
          <p:cNvPr id="8" name="下箭头 13">
            <a:extLst>
              <a:ext uri="{FF2B5EF4-FFF2-40B4-BE49-F238E27FC236}">
                <a16:creationId xmlns:a16="http://schemas.microsoft.com/office/drawing/2014/main" id="{E8E8A1D6-B8FA-4347-AEAE-DF6CFFF22949}"/>
              </a:ext>
            </a:extLst>
          </p:cNvPr>
          <p:cNvSpPr/>
          <p:nvPr/>
        </p:nvSpPr>
        <p:spPr>
          <a:xfrm>
            <a:off x="6762305" y="2735054"/>
            <a:ext cx="389861" cy="623777"/>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p>
        </p:txBody>
      </p:sp>
      <p:sp>
        <p:nvSpPr>
          <p:cNvPr id="9" name="文本框 8">
            <a:extLst>
              <a:ext uri="{FF2B5EF4-FFF2-40B4-BE49-F238E27FC236}">
                <a16:creationId xmlns:a16="http://schemas.microsoft.com/office/drawing/2014/main" id="{EB2A016C-D911-412D-AEE7-AB710837A8E8}"/>
              </a:ext>
            </a:extLst>
          </p:cNvPr>
          <p:cNvSpPr txBox="1"/>
          <p:nvPr/>
        </p:nvSpPr>
        <p:spPr>
          <a:xfrm>
            <a:off x="6136758" y="3492960"/>
            <a:ext cx="2017009" cy="724621"/>
          </a:xfrm>
          <a:prstGeom prst="round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altLang="zh-CN" dirty="0">
                <a:latin typeface="Times New Roman" panose="02020603050405020304" pitchFamily="18" charset="0"/>
                <a:cs typeface="Times New Roman" panose="02020603050405020304" pitchFamily="18" charset="0"/>
              </a:rPr>
              <a:t>Tobin Q</a:t>
            </a:r>
            <a:r>
              <a:rPr lang="zh-CN" altLang="en-US" dirty="0">
                <a:latin typeface="Times New Roman" panose="02020603050405020304" pitchFamily="18" charset="0"/>
                <a:cs typeface="Times New Roman" panose="02020603050405020304" pitchFamily="18" charset="0"/>
              </a:rPr>
              <a:t>或者企业增长率。</a:t>
            </a:r>
          </a:p>
        </p:txBody>
      </p:sp>
      <p:sp>
        <p:nvSpPr>
          <p:cNvPr id="10" name="文本框 9">
            <a:extLst>
              <a:ext uri="{FF2B5EF4-FFF2-40B4-BE49-F238E27FC236}">
                <a16:creationId xmlns:a16="http://schemas.microsoft.com/office/drawing/2014/main" id="{DD294335-D1C5-4983-BED8-872B75D3AC5A}"/>
              </a:ext>
            </a:extLst>
          </p:cNvPr>
          <p:cNvSpPr txBox="1"/>
          <p:nvPr/>
        </p:nvSpPr>
        <p:spPr>
          <a:xfrm>
            <a:off x="6205868" y="4731569"/>
            <a:ext cx="4844904" cy="1200329"/>
          </a:xfrm>
          <a:prstGeom prst="rect">
            <a:avLst/>
          </a:prstGeom>
          <a:noFill/>
        </p:spPr>
        <p:txBody>
          <a:bodyPr wrap="square" rtlCol="0">
            <a:spAutoFit/>
          </a:bodyPr>
          <a:lstStyle/>
          <a:p>
            <a:pPr marL="285750" indent="-285750">
              <a:buFont typeface="Adobe Devanagari" panose="02040503050201020203" pitchFamily="18" charset="0"/>
              <a:buChar char="−"/>
            </a:pPr>
            <a:r>
              <a:rPr lang="en-US" altLang="zh-CN" dirty="0" err="1"/>
              <a:t>TobinQ</a:t>
            </a:r>
            <a:r>
              <a:rPr lang="en-US" altLang="zh-CN" baseline="-25000" dirty="0" err="1">
                <a:latin typeface="Times New Roman" panose="02020603050405020304" pitchFamily="18" charset="0"/>
                <a:cs typeface="Times New Roman" panose="02020603050405020304" pitchFamily="18" charset="0"/>
              </a:rPr>
              <a:t>t</a:t>
            </a:r>
            <a:r>
              <a:rPr lang="en-US" altLang="zh-CN" dirty="0">
                <a:latin typeface="Times New Roman" panose="02020603050405020304" pitchFamily="18" charset="0"/>
                <a:cs typeface="Times New Roman" panose="02020603050405020304" pitchFamily="18" charset="0"/>
              </a:rPr>
              <a:t> = </a:t>
            </a:r>
            <a:r>
              <a:rPr lang="zh-CN" altLang="en-US" dirty="0">
                <a:latin typeface="Times New Roman" panose="02020603050405020304" pitchFamily="18" charset="0"/>
                <a:cs typeface="Times New Roman" panose="02020603050405020304" pitchFamily="18" charset="0"/>
              </a:rPr>
              <a:t>（权益市值</a:t>
            </a:r>
            <a:r>
              <a:rPr lang="en-US" altLang="zh-CN" baseline="-25000" dirty="0">
                <a:latin typeface="Times New Roman" panose="02020603050405020304" pitchFamily="18" charset="0"/>
                <a:cs typeface="Times New Roman" panose="02020603050405020304" pitchFamily="18" charset="0"/>
              </a:rPr>
              <a:t>t</a:t>
            </a:r>
            <a:r>
              <a:rPr lang="en-US" altLang="zh-CN" dirty="0">
                <a:latin typeface="Times New Roman" panose="02020603050405020304" pitchFamily="18" charset="0"/>
                <a:cs typeface="Times New Roman" panose="02020603050405020304" pitchFamily="18" charset="0"/>
              </a:rPr>
              <a:t> + </a:t>
            </a:r>
            <a:r>
              <a:rPr lang="zh-CN" altLang="en-US" dirty="0">
                <a:latin typeface="Times New Roman" panose="02020603050405020304" pitchFamily="18" charset="0"/>
                <a:cs typeface="Times New Roman" panose="02020603050405020304" pitchFamily="18" charset="0"/>
              </a:rPr>
              <a:t>总负债</a:t>
            </a:r>
            <a:r>
              <a:rPr lang="en-US" altLang="zh-CN" baseline="-25000" dirty="0">
                <a:latin typeface="Times New Roman" panose="02020603050405020304" pitchFamily="18" charset="0"/>
                <a:cs typeface="Times New Roman" panose="02020603050405020304" pitchFamily="18" charset="0"/>
              </a:rPr>
              <a:t>t</a:t>
            </a:r>
            <a:r>
              <a:rPr lang="zh-CN" altLang="en-US" dirty="0">
                <a:latin typeface="Times New Roman" panose="02020603050405020304" pitchFamily="18" charset="0"/>
                <a:cs typeface="Times New Roman" panose="02020603050405020304" pitchFamily="18" charset="0"/>
              </a:rPr>
              <a:t>）</a:t>
            </a:r>
            <a:r>
              <a:rPr lang="en-US" altLang="zh-CN" dirty="0">
                <a:latin typeface="Times New Roman" panose="02020603050405020304" pitchFamily="18" charset="0"/>
                <a:cs typeface="Times New Roman" panose="02020603050405020304" pitchFamily="18" charset="0"/>
              </a:rPr>
              <a:t>/</a:t>
            </a:r>
            <a:r>
              <a:rPr lang="zh-CN" altLang="en-US" dirty="0">
                <a:latin typeface="Times New Roman" panose="02020603050405020304" pitchFamily="18" charset="0"/>
                <a:cs typeface="Times New Roman" panose="02020603050405020304" pitchFamily="18" charset="0"/>
              </a:rPr>
              <a:t>总资产</a:t>
            </a:r>
            <a:r>
              <a:rPr lang="en-US" altLang="zh-CN" baseline="-25000" dirty="0">
                <a:latin typeface="Times New Roman" panose="02020603050405020304" pitchFamily="18" charset="0"/>
                <a:cs typeface="Times New Roman" panose="02020603050405020304" pitchFamily="18" charset="0"/>
              </a:rPr>
              <a:t>t</a:t>
            </a:r>
            <a:endParaRPr lang="zh-CN" altLang="en-US" dirty="0">
              <a:latin typeface="Times New Roman" panose="02020603050405020304" pitchFamily="18" charset="0"/>
              <a:cs typeface="Times New Roman" panose="02020603050405020304" pitchFamily="18" charset="0"/>
            </a:endParaRPr>
          </a:p>
          <a:p>
            <a:pPr marL="285750" indent="-285750">
              <a:buFont typeface="Adobe Devanagari" panose="02040503050201020203" pitchFamily="18" charset="0"/>
              <a:buChar char="−"/>
            </a:pPr>
            <a:r>
              <a:rPr lang="en-US" altLang="zh-CN" dirty="0" err="1">
                <a:latin typeface="Times New Roman" panose="02020603050405020304" pitchFamily="18" charset="0"/>
                <a:cs typeface="Times New Roman" panose="02020603050405020304" pitchFamily="18" charset="0"/>
              </a:rPr>
              <a:t>Growth</a:t>
            </a:r>
            <a:r>
              <a:rPr lang="en-US" altLang="zh-CN" baseline="-25000" dirty="0" err="1">
                <a:latin typeface="Times New Roman" panose="02020603050405020304" pitchFamily="18" charset="0"/>
                <a:cs typeface="Times New Roman" panose="02020603050405020304" pitchFamily="18" charset="0"/>
              </a:rPr>
              <a:t>t</a:t>
            </a:r>
            <a:r>
              <a:rPr lang="en-US" altLang="zh-CN" dirty="0">
                <a:latin typeface="Times New Roman" panose="02020603050405020304" pitchFamily="18" charset="0"/>
                <a:cs typeface="Times New Roman" panose="02020603050405020304" pitchFamily="18" charset="0"/>
              </a:rPr>
              <a:t> = </a:t>
            </a:r>
            <a:r>
              <a:rPr lang="zh-CN" altLang="en-US" dirty="0">
                <a:latin typeface="Times New Roman" panose="02020603050405020304" pitchFamily="18" charset="0"/>
                <a:cs typeface="Times New Roman" panose="02020603050405020304" pitchFamily="18" charset="0"/>
              </a:rPr>
              <a:t>（收入</a:t>
            </a:r>
            <a:r>
              <a:rPr lang="en-US" altLang="zh-CN" baseline="-25000" dirty="0">
                <a:latin typeface="Times New Roman" panose="02020603050405020304" pitchFamily="18" charset="0"/>
                <a:cs typeface="Times New Roman" panose="02020603050405020304" pitchFamily="18" charset="0"/>
              </a:rPr>
              <a:t>t</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 </a:t>
            </a:r>
            <a:r>
              <a:rPr lang="zh-CN" altLang="en-US" dirty="0">
                <a:latin typeface="Times New Roman" panose="02020603050405020304" pitchFamily="18" charset="0"/>
                <a:cs typeface="Times New Roman" panose="02020603050405020304" pitchFamily="18" charset="0"/>
              </a:rPr>
              <a:t>收入</a:t>
            </a:r>
            <a:r>
              <a:rPr lang="en-US" altLang="zh-CN" baseline="-25000" dirty="0">
                <a:latin typeface="Times New Roman" panose="02020603050405020304" pitchFamily="18" charset="0"/>
                <a:cs typeface="Times New Roman" panose="02020603050405020304" pitchFamily="18" charset="0"/>
              </a:rPr>
              <a:t>t-1</a:t>
            </a:r>
            <a:r>
              <a:rPr lang="zh-CN" altLang="en-US" dirty="0">
                <a:latin typeface="Times New Roman" panose="02020603050405020304" pitchFamily="18" charset="0"/>
                <a:cs typeface="Times New Roman" panose="02020603050405020304" pitchFamily="18" charset="0"/>
              </a:rPr>
              <a:t>）</a:t>
            </a:r>
            <a:r>
              <a:rPr lang="en-US" altLang="zh-CN" dirty="0">
                <a:latin typeface="Times New Roman" panose="02020603050405020304" pitchFamily="18" charset="0"/>
                <a:cs typeface="Times New Roman" panose="02020603050405020304" pitchFamily="18" charset="0"/>
              </a:rPr>
              <a:t>/</a:t>
            </a:r>
            <a:r>
              <a:rPr lang="zh-CN" altLang="en-US" dirty="0">
                <a:latin typeface="Times New Roman" panose="02020603050405020304" pitchFamily="18" charset="0"/>
                <a:cs typeface="Times New Roman" panose="02020603050405020304" pitchFamily="18" charset="0"/>
              </a:rPr>
              <a:t>收入</a:t>
            </a:r>
            <a:r>
              <a:rPr lang="en-US" altLang="zh-CN" baseline="-25000" dirty="0">
                <a:latin typeface="Times New Roman" panose="02020603050405020304" pitchFamily="18" charset="0"/>
                <a:cs typeface="Times New Roman" panose="02020603050405020304" pitchFamily="18" charset="0"/>
              </a:rPr>
              <a:t>t-1</a:t>
            </a:r>
          </a:p>
          <a:p>
            <a:pPr marL="285750" indent="-285750">
              <a:buFont typeface="Adobe Devanagari" panose="02040503050201020203" pitchFamily="18" charset="0"/>
              <a:buChar char="−"/>
            </a:pPr>
            <a:endParaRPr lang="en-US" altLang="zh-CN" dirty="0">
              <a:latin typeface="Times New Roman" panose="02020603050405020304" pitchFamily="18" charset="0"/>
              <a:cs typeface="Times New Roman" panose="02020603050405020304" pitchFamily="18" charset="0"/>
            </a:endParaRPr>
          </a:p>
          <a:p>
            <a:pPr marL="285750" indent="-285750">
              <a:buFont typeface="Adobe Devanagari" panose="02040503050201020203" pitchFamily="18" charset="0"/>
              <a:buChar char="−"/>
            </a:pPr>
            <a:r>
              <a:rPr lang="zh-CN" altLang="en-US" dirty="0">
                <a:latin typeface="Times New Roman" panose="02020603050405020304" pitchFamily="18" charset="0"/>
                <a:cs typeface="Times New Roman" panose="02020603050405020304" pitchFamily="18" charset="0"/>
              </a:rPr>
              <a:t>投资额用</a:t>
            </a:r>
            <a:r>
              <a:rPr lang="en-US" altLang="zh-CN" dirty="0">
                <a:latin typeface="Times New Roman" panose="02020603050405020304" pitchFamily="18" charset="0"/>
                <a:cs typeface="Times New Roman" panose="02020603050405020304" pitchFamily="18" charset="0"/>
              </a:rPr>
              <a:t>t+1</a:t>
            </a:r>
            <a:r>
              <a:rPr lang="zh-CN" altLang="en-US" dirty="0">
                <a:latin typeface="Times New Roman" panose="02020603050405020304" pitchFamily="18" charset="0"/>
                <a:cs typeface="Times New Roman" panose="02020603050405020304" pitchFamily="18" charset="0"/>
              </a:rPr>
              <a:t>期，则投资机会用</a:t>
            </a:r>
            <a:r>
              <a:rPr lang="en-US" altLang="zh-CN" dirty="0">
                <a:latin typeface="Times New Roman" panose="02020603050405020304" pitchFamily="18" charset="0"/>
                <a:cs typeface="Times New Roman" panose="02020603050405020304" pitchFamily="18" charset="0"/>
              </a:rPr>
              <a:t>t</a:t>
            </a:r>
            <a:r>
              <a:rPr lang="zh-CN" altLang="en-US" dirty="0">
                <a:latin typeface="Times New Roman" panose="02020603050405020304" pitchFamily="18" charset="0"/>
                <a:cs typeface="Times New Roman" panose="02020603050405020304" pitchFamily="18" charset="0"/>
              </a:rPr>
              <a:t>期</a:t>
            </a:r>
            <a:endParaRPr lang="en-US" altLang="zh-C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6017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randombar(horizont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randombar(horizont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randombar(horizontal)">
                                      <p:cBhvr>
                                        <p:cTn id="25" dur="500"/>
                                        <p:tgtEl>
                                          <p:spTgt spid="8"/>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randombar(horizontal)">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randombar(horizontal)">
                                      <p:cBhvr>
                                        <p:cTn id="3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8" grpId="0" animBg="1"/>
      <p:bldP spid="9" grpId="0" animBg="1"/>
      <p:bldP spid="1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471A2-1E57-4692-A740-512D5B66C6C2}"/>
              </a:ext>
            </a:extLst>
          </p:cNvPr>
          <p:cNvSpPr txBox="1">
            <a:spLocks/>
          </p:cNvSpPr>
          <p:nvPr/>
        </p:nvSpPr>
        <p:spPr>
          <a:xfrm>
            <a:off x="593558" y="-16188"/>
            <a:ext cx="9728077" cy="996043"/>
          </a:xfrm>
          <a:prstGeom prst="rect">
            <a:avLst/>
          </a:prstGeom>
        </p:spPr>
        <p:txBody>
          <a:bodyPr vert="horz" lIns="91440" tIns="45720" rIns="91440" bIns="45720" rtlCol="0" anchor="ctr">
            <a:noAutofit/>
          </a:bodyPr>
          <a:lstStyle>
            <a:defPPr>
              <a:defRPr lang="en-US"/>
            </a:defPPr>
            <a:lvl1pPr>
              <a:lnSpc>
                <a:spcPct val="90000"/>
              </a:lnSpc>
              <a:spcBef>
                <a:spcPct val="0"/>
              </a:spcBef>
              <a:buNone/>
              <a:defRPr sz="4000" b="1">
                <a:latin typeface="微软雅黑" panose="020B0503020204020204" pitchFamily="34" charset="-122"/>
                <a:ea typeface="微软雅黑" panose="020B0503020204020204" pitchFamily="34" charset="-122"/>
                <a:cs typeface="Times New Roman" panose="02020603050405020304" pitchFamily="18" charset="0"/>
              </a:defRPr>
            </a:lvl1pPr>
          </a:lstStyle>
          <a:p>
            <a:r>
              <a:rPr lang="zh-CN" altLang="en-US" dirty="0"/>
              <a:t>参考分析代码</a:t>
            </a:r>
            <a:endParaRPr lang="en-US" altLang="zh-CN" dirty="0"/>
          </a:p>
        </p:txBody>
      </p:sp>
      <p:sp>
        <p:nvSpPr>
          <p:cNvPr id="3" name="TextBox 9">
            <a:extLst>
              <a:ext uri="{FF2B5EF4-FFF2-40B4-BE49-F238E27FC236}">
                <a16:creationId xmlns:a16="http://schemas.microsoft.com/office/drawing/2014/main" id="{F4C056D4-E24D-43E0-9EAE-B13E26464313}"/>
              </a:ext>
            </a:extLst>
          </p:cNvPr>
          <p:cNvSpPr txBox="1"/>
          <p:nvPr/>
        </p:nvSpPr>
        <p:spPr>
          <a:xfrm>
            <a:off x="621633" y="912566"/>
            <a:ext cx="10767594" cy="3416320"/>
          </a:xfrm>
          <a:prstGeom prst="rect">
            <a:avLst/>
          </a:prstGeom>
        </p:spPr>
        <p:txBody>
          <a:bodyPr vert="horz" lIns="91440" tIns="45720" rIns="91440" bIns="45720" rtlCol="0" anchor="ctr">
            <a:noAutofit/>
          </a:bodyPr>
          <a:lstStyle>
            <a:defPPr>
              <a:defRPr lang="en-US"/>
            </a:defPPr>
            <a:lvl1pPr>
              <a:lnSpc>
                <a:spcPct val="90000"/>
              </a:lnSpc>
              <a:spcBef>
                <a:spcPct val="0"/>
              </a:spcBef>
              <a:buNone/>
              <a:defRPr sz="4000" b="1">
                <a:latin typeface="微软雅黑" panose="020B0503020204020204" pitchFamily="34" charset="-122"/>
                <a:ea typeface="微软雅黑" panose="020B0503020204020204" pitchFamily="34" charset="-122"/>
                <a:cs typeface="Times New Roman" panose="02020603050405020304" pitchFamily="18" charset="0"/>
              </a:defRPr>
            </a:lvl1pPr>
          </a:lstStyle>
          <a:p>
            <a:endParaRPr lang="en-US" dirty="0"/>
          </a:p>
        </p:txBody>
      </p:sp>
      <p:sp>
        <p:nvSpPr>
          <p:cNvPr id="4" name="矩形 3">
            <a:extLst>
              <a:ext uri="{FF2B5EF4-FFF2-40B4-BE49-F238E27FC236}">
                <a16:creationId xmlns:a16="http://schemas.microsoft.com/office/drawing/2014/main" id="{A3D8053B-59F3-4616-9CFF-4413DE83A8FA}"/>
              </a:ext>
            </a:extLst>
          </p:cNvPr>
          <p:cNvSpPr/>
          <p:nvPr/>
        </p:nvSpPr>
        <p:spPr>
          <a:xfrm>
            <a:off x="774332" y="960965"/>
            <a:ext cx="10642970" cy="662554"/>
          </a:xfrm>
          <a:prstGeom prst="rect">
            <a:avLst/>
          </a:prstGeom>
        </p:spPr>
        <p:txBody>
          <a:bodyPr wrap="square">
            <a:spAutoFit/>
          </a:bodyPr>
          <a:lstStyle/>
          <a:p>
            <a:pPr marL="457200" indent="-457200" algn="just">
              <a:lnSpc>
                <a:spcPct val="150000"/>
              </a:lnSpc>
              <a:spcBef>
                <a:spcPts val="1200"/>
              </a:spcBef>
              <a:buFont typeface="Wingdings" panose="05000000000000000000" pitchFamily="2" charset="2"/>
              <a:buChar char="l"/>
            </a:pPr>
            <a:r>
              <a:rPr lang="zh-CN" altLang="en-US" sz="2800" kern="100" dirty="0">
                <a:latin typeface="微软雅黑" panose="020B0503020204020204" pitchFamily="34" charset="-122"/>
                <a:ea typeface="微软雅黑" panose="020B0503020204020204" pitchFamily="34" charset="-122"/>
                <a:cs typeface="Times New Roman" panose="02020603050405020304" pitchFamily="18" charset="0"/>
              </a:rPr>
              <a:t>生成投资额：</a:t>
            </a:r>
            <a:endParaRPr lang="en-US" altLang="zh-CN" sz="28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5" name="矩形 4">
            <a:extLst>
              <a:ext uri="{FF2B5EF4-FFF2-40B4-BE49-F238E27FC236}">
                <a16:creationId xmlns:a16="http://schemas.microsoft.com/office/drawing/2014/main" id="{4AD3DFD0-7FC4-475E-A2D4-4AA9A117F3D7}"/>
              </a:ext>
            </a:extLst>
          </p:cNvPr>
          <p:cNvSpPr/>
          <p:nvPr/>
        </p:nvSpPr>
        <p:spPr>
          <a:xfrm>
            <a:off x="774332" y="2944364"/>
            <a:ext cx="10642970" cy="662554"/>
          </a:xfrm>
          <a:prstGeom prst="rect">
            <a:avLst/>
          </a:prstGeom>
        </p:spPr>
        <p:txBody>
          <a:bodyPr wrap="square">
            <a:spAutoFit/>
          </a:bodyPr>
          <a:lstStyle/>
          <a:p>
            <a:pPr marL="457200" indent="-457200" algn="just">
              <a:lnSpc>
                <a:spcPct val="150000"/>
              </a:lnSpc>
              <a:spcBef>
                <a:spcPts val="1200"/>
              </a:spcBef>
              <a:buFont typeface="Wingdings" panose="05000000000000000000" pitchFamily="2" charset="2"/>
              <a:buChar char="l"/>
            </a:pPr>
            <a:r>
              <a:rPr lang="zh-CN" altLang="en-US" sz="2800" kern="100" dirty="0">
                <a:latin typeface="微软雅黑" panose="020B0503020204020204" pitchFamily="34" charset="-122"/>
                <a:ea typeface="微软雅黑" panose="020B0503020204020204" pitchFamily="34" charset="-122"/>
                <a:cs typeface="Times New Roman" panose="02020603050405020304" pitchFamily="18" charset="0"/>
              </a:rPr>
              <a:t>生成</a:t>
            </a:r>
            <a:r>
              <a:rPr lang="en-US" altLang="zh-CN" sz="2800" kern="100" dirty="0" err="1">
                <a:latin typeface="微软雅黑" panose="020B0503020204020204" pitchFamily="34" charset="-122"/>
                <a:ea typeface="微软雅黑" panose="020B0503020204020204" pitchFamily="34" charset="-122"/>
                <a:cs typeface="Times New Roman" panose="02020603050405020304" pitchFamily="18" charset="0"/>
              </a:rPr>
              <a:t>tobinq</a:t>
            </a:r>
            <a:r>
              <a:rPr lang="zh-CN" altLang="en-US" sz="2800" kern="100" dirty="0">
                <a:latin typeface="微软雅黑" panose="020B0503020204020204" pitchFamily="34" charset="-122"/>
                <a:ea typeface="微软雅黑" panose="020B0503020204020204" pitchFamily="34" charset="-122"/>
                <a:cs typeface="Times New Roman" panose="02020603050405020304" pitchFamily="18" charset="0"/>
              </a:rPr>
              <a:t>：</a:t>
            </a:r>
            <a:endParaRPr lang="en-US" altLang="zh-CN" sz="28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6" name="图片 5">
            <a:extLst>
              <a:ext uri="{FF2B5EF4-FFF2-40B4-BE49-F238E27FC236}">
                <a16:creationId xmlns:a16="http://schemas.microsoft.com/office/drawing/2014/main" id="{A236CE5B-280B-41D9-9BF5-4818FEDDE2D0}"/>
              </a:ext>
            </a:extLst>
          </p:cNvPr>
          <p:cNvPicPr>
            <a:picLocks noChangeAspect="1"/>
          </p:cNvPicPr>
          <p:nvPr/>
        </p:nvPicPr>
        <p:blipFill>
          <a:blip r:embed="rId2"/>
          <a:stretch>
            <a:fillRect/>
          </a:stretch>
        </p:blipFill>
        <p:spPr>
          <a:xfrm>
            <a:off x="3271836" y="3723252"/>
            <a:ext cx="2009775" cy="304800"/>
          </a:xfrm>
          <a:prstGeom prst="rect">
            <a:avLst/>
          </a:prstGeom>
        </p:spPr>
      </p:pic>
      <p:sp>
        <p:nvSpPr>
          <p:cNvPr id="7" name="矩形 6">
            <a:extLst>
              <a:ext uri="{FF2B5EF4-FFF2-40B4-BE49-F238E27FC236}">
                <a16:creationId xmlns:a16="http://schemas.microsoft.com/office/drawing/2014/main" id="{E715E8BC-403F-463F-AC7C-422AF6BEE5FF}"/>
              </a:ext>
            </a:extLst>
          </p:cNvPr>
          <p:cNvSpPr/>
          <p:nvPr/>
        </p:nvSpPr>
        <p:spPr>
          <a:xfrm>
            <a:off x="774332" y="4405706"/>
            <a:ext cx="10642970" cy="662554"/>
          </a:xfrm>
          <a:prstGeom prst="rect">
            <a:avLst/>
          </a:prstGeom>
        </p:spPr>
        <p:txBody>
          <a:bodyPr wrap="square">
            <a:spAutoFit/>
          </a:bodyPr>
          <a:lstStyle/>
          <a:p>
            <a:pPr marL="457200" indent="-457200" algn="just">
              <a:lnSpc>
                <a:spcPct val="150000"/>
              </a:lnSpc>
              <a:spcBef>
                <a:spcPts val="1200"/>
              </a:spcBef>
              <a:buFont typeface="Wingdings" panose="05000000000000000000" pitchFamily="2" charset="2"/>
              <a:buChar char="l"/>
            </a:pPr>
            <a:r>
              <a:rPr lang="zh-CN" altLang="en-US" sz="2800" kern="100" dirty="0">
                <a:latin typeface="微软雅黑" panose="020B0503020204020204" pitchFamily="34" charset="-122"/>
                <a:ea typeface="微软雅黑" panose="020B0503020204020204" pitchFamily="34" charset="-122"/>
                <a:cs typeface="Times New Roman" panose="02020603050405020304" pitchFamily="18" charset="0"/>
              </a:rPr>
              <a:t>选择年度</a:t>
            </a:r>
            <a:r>
              <a:rPr lang="en-US" altLang="zh-CN" sz="2800" kern="100" dirty="0">
                <a:latin typeface="微软雅黑" panose="020B0503020204020204" pitchFamily="34" charset="-122"/>
                <a:ea typeface="微软雅黑" panose="020B0503020204020204" pitchFamily="34" charset="-122"/>
                <a:cs typeface="Times New Roman" panose="02020603050405020304" pitchFamily="18" charset="0"/>
              </a:rPr>
              <a:t>2003-2022</a:t>
            </a:r>
            <a:r>
              <a:rPr lang="zh-CN" altLang="en-US" sz="2800" kern="100" dirty="0">
                <a:latin typeface="微软雅黑" panose="020B0503020204020204" pitchFamily="34" charset="-122"/>
                <a:ea typeface="微软雅黑" panose="020B0503020204020204" pitchFamily="34" charset="-122"/>
                <a:cs typeface="Times New Roman" panose="02020603050405020304" pitchFamily="18" charset="0"/>
              </a:rPr>
              <a:t>，非金融行业：</a:t>
            </a:r>
            <a:endParaRPr lang="en-US" altLang="zh-CN" sz="28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8" name="图片 7">
            <a:extLst>
              <a:ext uri="{FF2B5EF4-FFF2-40B4-BE49-F238E27FC236}">
                <a16:creationId xmlns:a16="http://schemas.microsoft.com/office/drawing/2014/main" id="{F595A43B-ED38-46FD-A92E-F33C977E4BEF}"/>
              </a:ext>
            </a:extLst>
          </p:cNvPr>
          <p:cNvPicPr>
            <a:picLocks noChangeAspect="1"/>
          </p:cNvPicPr>
          <p:nvPr/>
        </p:nvPicPr>
        <p:blipFill>
          <a:blip r:embed="rId3"/>
          <a:stretch>
            <a:fillRect/>
          </a:stretch>
        </p:blipFill>
        <p:spPr>
          <a:xfrm>
            <a:off x="3265521" y="5458951"/>
            <a:ext cx="2809875" cy="428625"/>
          </a:xfrm>
          <a:prstGeom prst="rect">
            <a:avLst/>
          </a:prstGeom>
        </p:spPr>
      </p:pic>
      <p:pic>
        <p:nvPicPr>
          <p:cNvPr id="9" name="图片 8">
            <a:extLst>
              <a:ext uri="{FF2B5EF4-FFF2-40B4-BE49-F238E27FC236}">
                <a16:creationId xmlns:a16="http://schemas.microsoft.com/office/drawing/2014/main" id="{18014E80-4A3E-4E78-AA96-635A9CF87031}"/>
              </a:ext>
            </a:extLst>
          </p:cNvPr>
          <p:cNvPicPr>
            <a:picLocks noChangeAspect="1"/>
          </p:cNvPicPr>
          <p:nvPr/>
        </p:nvPicPr>
        <p:blipFill>
          <a:blip r:embed="rId4"/>
          <a:stretch>
            <a:fillRect/>
          </a:stretch>
        </p:blipFill>
        <p:spPr>
          <a:xfrm>
            <a:off x="3260758" y="1739853"/>
            <a:ext cx="5629275" cy="990600"/>
          </a:xfrm>
          <a:prstGeom prst="rect">
            <a:avLst/>
          </a:prstGeom>
        </p:spPr>
      </p:pic>
    </p:spTree>
    <p:extLst>
      <p:ext uri="{BB962C8B-B14F-4D97-AF65-F5344CB8AC3E}">
        <p14:creationId xmlns:p14="http://schemas.microsoft.com/office/powerpoint/2010/main" val="33080689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2614A-9333-4838-9EAB-8A84EC87CDC4}"/>
              </a:ext>
            </a:extLst>
          </p:cNvPr>
          <p:cNvSpPr txBox="1">
            <a:spLocks/>
          </p:cNvSpPr>
          <p:nvPr/>
        </p:nvSpPr>
        <p:spPr>
          <a:xfrm>
            <a:off x="593558" y="-16188"/>
            <a:ext cx="9728077" cy="996043"/>
          </a:xfrm>
          <a:prstGeom prst="rect">
            <a:avLst/>
          </a:prstGeom>
        </p:spPr>
        <p:txBody>
          <a:bodyPr vert="horz" lIns="91440" tIns="45720" rIns="91440" bIns="45720" rtlCol="0" anchor="ctr">
            <a:noAutofit/>
          </a:bodyPr>
          <a:lstStyle>
            <a:defPPr>
              <a:defRPr lang="en-US"/>
            </a:defPPr>
            <a:lvl1pPr>
              <a:lnSpc>
                <a:spcPct val="90000"/>
              </a:lnSpc>
              <a:spcBef>
                <a:spcPct val="0"/>
              </a:spcBef>
              <a:buNone/>
              <a:defRPr sz="4000" b="1">
                <a:latin typeface="微软雅黑" panose="020B0503020204020204" pitchFamily="34" charset="-122"/>
                <a:ea typeface="微软雅黑" panose="020B0503020204020204" pitchFamily="34" charset="-122"/>
                <a:cs typeface="Times New Roman" panose="02020603050405020304" pitchFamily="18" charset="0"/>
              </a:defRPr>
            </a:lvl1pPr>
          </a:lstStyle>
          <a:p>
            <a:r>
              <a:rPr lang="zh-CN" altLang="en-US" dirty="0"/>
              <a:t>投资效率</a:t>
            </a:r>
            <a:r>
              <a:rPr lang="en-US" altLang="zh-CN" dirty="0"/>
              <a:t>2003-2022</a:t>
            </a:r>
          </a:p>
        </p:txBody>
      </p:sp>
      <p:sp>
        <p:nvSpPr>
          <p:cNvPr id="3" name="矩形 2">
            <a:extLst>
              <a:ext uri="{FF2B5EF4-FFF2-40B4-BE49-F238E27FC236}">
                <a16:creationId xmlns:a16="http://schemas.microsoft.com/office/drawing/2014/main" id="{9E6A7A96-8299-4C07-A9D1-02F9C5C4EAF6}"/>
              </a:ext>
            </a:extLst>
          </p:cNvPr>
          <p:cNvSpPr/>
          <p:nvPr/>
        </p:nvSpPr>
        <p:spPr>
          <a:xfrm>
            <a:off x="718184" y="957280"/>
            <a:ext cx="10642970" cy="1846659"/>
          </a:xfrm>
          <a:prstGeom prst="rect">
            <a:avLst/>
          </a:prstGeom>
        </p:spPr>
        <p:txBody>
          <a:bodyPr wrap="square">
            <a:spAutoFit/>
          </a:bodyPr>
          <a:lstStyle/>
          <a:p>
            <a:pPr marL="457200" indent="-457200" algn="just">
              <a:lnSpc>
                <a:spcPct val="150000"/>
              </a:lnSpc>
              <a:spcBef>
                <a:spcPts val="1200"/>
              </a:spcBef>
              <a:buFont typeface="Wingdings" panose="05000000000000000000" pitchFamily="2" charset="2"/>
              <a:buChar char="l"/>
            </a:pPr>
            <a:r>
              <a:rPr lang="zh-CN" altLang="en-US" sz="2800" kern="100" dirty="0">
                <a:latin typeface="微软雅黑" panose="020B0503020204020204" pitchFamily="34" charset="-122"/>
                <a:ea typeface="微软雅黑" panose="020B0503020204020204" pitchFamily="34" charset="-122"/>
                <a:cs typeface="Times New Roman" panose="02020603050405020304" pitchFamily="18" charset="0"/>
              </a:rPr>
              <a:t>整体投资效率：</a:t>
            </a:r>
            <a:endParaRPr lang="en-US" altLang="zh-CN" sz="2800" kern="100" dirty="0">
              <a:latin typeface="微软雅黑" panose="020B0503020204020204" pitchFamily="34" charset="-122"/>
              <a:ea typeface="微软雅黑" panose="020B0503020204020204" pitchFamily="34" charset="-122"/>
              <a:cs typeface="Times New Roman" panose="02020603050405020304" pitchFamily="18" charset="0"/>
            </a:endParaRPr>
          </a:p>
          <a:p>
            <a:pPr marL="457200" lvl="2" algn="just">
              <a:lnSpc>
                <a:spcPct val="150000"/>
              </a:lnSpc>
            </a:pPr>
            <a:endParaRPr lang="en-US" altLang="zh-CN" sz="2400" b="1" kern="100" dirty="0">
              <a:latin typeface="Calibri" panose="020F0502020204030204" pitchFamily="34" charset="0"/>
              <a:cs typeface="Times New Roman" panose="02020603050405020304" pitchFamily="18" charset="0"/>
            </a:endParaRPr>
          </a:p>
          <a:p>
            <a:pPr marL="457200" lvl="2" algn="just">
              <a:lnSpc>
                <a:spcPct val="150000"/>
              </a:lnSpc>
            </a:pPr>
            <a:endParaRPr lang="zh-CN" altLang="en-US" sz="2400" kern="100" dirty="0">
              <a:latin typeface="Calibri" panose="020F0502020204030204" pitchFamily="34" charset="0"/>
              <a:cs typeface="Times New Roman" panose="02020603050405020304" pitchFamily="18" charset="0"/>
            </a:endParaRPr>
          </a:p>
        </p:txBody>
      </p:sp>
      <p:pic>
        <p:nvPicPr>
          <p:cNvPr id="4" name="图片 3">
            <a:extLst>
              <a:ext uri="{FF2B5EF4-FFF2-40B4-BE49-F238E27FC236}">
                <a16:creationId xmlns:a16="http://schemas.microsoft.com/office/drawing/2014/main" id="{70A02BCF-0344-4C82-A17D-996305E4BB84}"/>
              </a:ext>
            </a:extLst>
          </p:cNvPr>
          <p:cNvPicPr>
            <a:picLocks noChangeAspect="1"/>
          </p:cNvPicPr>
          <p:nvPr/>
        </p:nvPicPr>
        <p:blipFill>
          <a:blip r:embed="rId2"/>
          <a:stretch>
            <a:fillRect/>
          </a:stretch>
        </p:blipFill>
        <p:spPr>
          <a:xfrm>
            <a:off x="4180793" y="2203315"/>
            <a:ext cx="2553605" cy="1101555"/>
          </a:xfrm>
          <a:prstGeom prst="rect">
            <a:avLst/>
          </a:prstGeom>
          <a:ln>
            <a:solidFill>
              <a:schemeClr val="accent1"/>
            </a:solidFill>
          </a:ln>
        </p:spPr>
      </p:pic>
      <p:sp>
        <p:nvSpPr>
          <p:cNvPr id="5" name="矩形 4">
            <a:extLst>
              <a:ext uri="{FF2B5EF4-FFF2-40B4-BE49-F238E27FC236}">
                <a16:creationId xmlns:a16="http://schemas.microsoft.com/office/drawing/2014/main" id="{623C2527-7016-4971-AB0F-16D9B2032BF6}"/>
              </a:ext>
            </a:extLst>
          </p:cNvPr>
          <p:cNvSpPr/>
          <p:nvPr/>
        </p:nvSpPr>
        <p:spPr>
          <a:xfrm>
            <a:off x="136110" y="1456631"/>
            <a:ext cx="10642970" cy="738664"/>
          </a:xfrm>
          <a:prstGeom prst="rect">
            <a:avLst/>
          </a:prstGeom>
        </p:spPr>
        <p:txBody>
          <a:bodyPr wrap="square">
            <a:spAutoFit/>
          </a:bodyPr>
          <a:lstStyle/>
          <a:p>
            <a:pPr algn="ctr">
              <a:lnSpc>
                <a:spcPct val="150000"/>
              </a:lnSpc>
              <a:spcBef>
                <a:spcPts val="1200"/>
              </a:spcBef>
            </a:pPr>
            <a:r>
              <a:rPr lang="en-US" altLang="zh-CN" sz="2800" kern="100" dirty="0">
                <a:latin typeface="Times New Roman" panose="02020603050405020304" pitchFamily="18" charset="0"/>
                <a:ea typeface="微软雅黑" panose="020B0503020204020204" pitchFamily="34" charset="-122"/>
                <a:cs typeface="Times New Roman" panose="02020603050405020304" pitchFamily="18" charset="0"/>
              </a:rPr>
              <a:t>Investment</a:t>
            </a:r>
            <a:r>
              <a:rPr lang="zh-CN" altLang="en-US" sz="28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kern="100" dirty="0">
                <a:latin typeface="Times New Roman" panose="02020603050405020304" pitchFamily="18" charset="0"/>
                <a:ea typeface="微软雅黑" panose="020B0503020204020204" pitchFamily="34" charset="-122"/>
                <a:cs typeface="Times New Roman" panose="02020603050405020304" pitchFamily="18" charset="0"/>
              </a:rPr>
              <a:t>= ɑ + </a:t>
            </a:r>
            <a:r>
              <a:rPr lang="en-US" altLang="zh-CN" sz="2800" b="1" kern="100" dirty="0">
                <a:solidFill>
                  <a:srgbClr val="0033CC"/>
                </a:solidFill>
                <a:latin typeface="Times New Roman" panose="02020603050405020304" pitchFamily="18" charset="0"/>
                <a:ea typeface="等线" panose="02010600030101010101" pitchFamily="2" charset="-122"/>
                <a:cs typeface="Times New Roman" panose="02020603050405020304" pitchFamily="18" charset="0"/>
              </a:rPr>
              <a:t>β</a:t>
            </a:r>
            <a:r>
              <a:rPr lang="en-US" altLang="zh-CN" sz="2800" kern="100" dirty="0" err="1">
                <a:latin typeface="Times New Roman" panose="02020603050405020304" pitchFamily="18" charset="0"/>
                <a:ea typeface="微软雅黑" panose="020B0503020204020204" pitchFamily="34" charset="-122"/>
                <a:cs typeface="Times New Roman" panose="02020603050405020304" pitchFamily="18" charset="0"/>
              </a:rPr>
              <a:t>tobinq</a:t>
            </a:r>
            <a:r>
              <a:rPr lang="zh-CN" altLang="en-US" sz="28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l-GR" altLang="zh-CN" sz="2800" kern="100" dirty="0">
                <a:latin typeface="Times New Roman" panose="02020603050405020304" pitchFamily="18" charset="0"/>
                <a:ea typeface="等线" panose="02010600030101010101" pitchFamily="2" charset="-122"/>
                <a:cs typeface="Times New Roman" panose="02020603050405020304" pitchFamily="18" charset="0"/>
              </a:rPr>
              <a:t>ε</a:t>
            </a:r>
            <a:endParaRPr lang="zh-CN" altLang="en-US" sz="2800" kern="1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6" name="矩形 5">
            <a:extLst>
              <a:ext uri="{FF2B5EF4-FFF2-40B4-BE49-F238E27FC236}">
                <a16:creationId xmlns:a16="http://schemas.microsoft.com/office/drawing/2014/main" id="{700E55E7-9590-48F7-9800-B35066DBBF84}"/>
              </a:ext>
            </a:extLst>
          </p:cNvPr>
          <p:cNvSpPr/>
          <p:nvPr/>
        </p:nvSpPr>
        <p:spPr>
          <a:xfrm>
            <a:off x="228259" y="3376490"/>
            <a:ext cx="10642970" cy="738664"/>
          </a:xfrm>
          <a:prstGeom prst="rect">
            <a:avLst/>
          </a:prstGeom>
        </p:spPr>
        <p:txBody>
          <a:bodyPr wrap="square">
            <a:spAutoFit/>
          </a:bodyPr>
          <a:lstStyle/>
          <a:p>
            <a:pPr algn="ctr">
              <a:lnSpc>
                <a:spcPct val="150000"/>
              </a:lnSpc>
              <a:spcBef>
                <a:spcPts val="1200"/>
              </a:spcBef>
            </a:pPr>
            <a:r>
              <a:rPr lang="en-US" altLang="zh-CN" sz="2800" kern="100" dirty="0">
                <a:latin typeface="Times New Roman" panose="02020603050405020304" pitchFamily="18" charset="0"/>
                <a:ea typeface="微软雅黑" panose="020B0503020204020204" pitchFamily="34" charset="-122"/>
                <a:cs typeface="Times New Roman" panose="02020603050405020304" pitchFamily="18" charset="0"/>
              </a:rPr>
              <a:t>Investment</a:t>
            </a:r>
            <a:r>
              <a:rPr lang="zh-CN" altLang="en-US" sz="28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kern="100" dirty="0">
                <a:latin typeface="Times New Roman" panose="02020603050405020304" pitchFamily="18" charset="0"/>
                <a:ea typeface="微软雅黑" panose="020B0503020204020204" pitchFamily="34" charset="-122"/>
                <a:cs typeface="Times New Roman" panose="02020603050405020304" pitchFamily="18" charset="0"/>
              </a:rPr>
              <a:t>= ɑ + </a:t>
            </a:r>
            <a:r>
              <a:rPr lang="en-US" altLang="zh-CN" sz="2800" b="1" kern="100" dirty="0">
                <a:solidFill>
                  <a:srgbClr val="0033CC"/>
                </a:solidFill>
                <a:latin typeface="Times New Roman" panose="02020603050405020304" pitchFamily="18" charset="0"/>
                <a:ea typeface="等线" panose="02010600030101010101" pitchFamily="2" charset="-122"/>
                <a:cs typeface="Times New Roman" panose="02020603050405020304" pitchFamily="18" charset="0"/>
              </a:rPr>
              <a:t>0.255</a:t>
            </a:r>
            <a:r>
              <a:rPr lang="en-US" altLang="zh-CN" sz="2800" kern="100" dirty="0">
                <a:latin typeface="Times New Roman" panose="02020603050405020304" pitchFamily="18" charset="0"/>
                <a:ea typeface="微软雅黑" panose="020B0503020204020204" pitchFamily="34" charset="-122"/>
                <a:cs typeface="Times New Roman" panose="02020603050405020304" pitchFamily="18" charset="0"/>
              </a:rPr>
              <a:t>tobinq</a:t>
            </a:r>
            <a:r>
              <a:rPr lang="zh-CN" altLang="en-US" sz="28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l-GR" altLang="zh-CN" sz="2800" kern="100" dirty="0">
                <a:latin typeface="Times New Roman" panose="02020603050405020304" pitchFamily="18" charset="0"/>
                <a:ea typeface="等线" panose="02010600030101010101" pitchFamily="2" charset="-122"/>
                <a:cs typeface="Times New Roman" panose="02020603050405020304" pitchFamily="18" charset="0"/>
              </a:rPr>
              <a:t>ε</a:t>
            </a:r>
            <a:endParaRPr lang="zh-CN" altLang="en-US" sz="2800" kern="1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7" name="矩形 6">
            <a:extLst>
              <a:ext uri="{FF2B5EF4-FFF2-40B4-BE49-F238E27FC236}">
                <a16:creationId xmlns:a16="http://schemas.microsoft.com/office/drawing/2014/main" id="{7159D851-9C4C-4921-AB50-D38985A1C6B4}"/>
              </a:ext>
            </a:extLst>
          </p:cNvPr>
          <p:cNvSpPr/>
          <p:nvPr/>
        </p:nvSpPr>
        <p:spPr>
          <a:xfrm>
            <a:off x="718183" y="4019749"/>
            <a:ext cx="10642970" cy="1846659"/>
          </a:xfrm>
          <a:prstGeom prst="rect">
            <a:avLst/>
          </a:prstGeom>
        </p:spPr>
        <p:txBody>
          <a:bodyPr wrap="square">
            <a:spAutoFit/>
          </a:bodyPr>
          <a:lstStyle/>
          <a:p>
            <a:pPr marL="457200" indent="-457200" algn="just">
              <a:lnSpc>
                <a:spcPct val="150000"/>
              </a:lnSpc>
              <a:spcBef>
                <a:spcPts val="1200"/>
              </a:spcBef>
              <a:buFont typeface="Wingdings" panose="05000000000000000000" pitchFamily="2" charset="2"/>
              <a:buChar char="l"/>
            </a:pPr>
            <a:r>
              <a:rPr lang="en-US" altLang="zh-CN" sz="2800" kern="100" dirty="0">
                <a:latin typeface="微软雅黑" panose="020B0503020204020204" pitchFamily="34" charset="-122"/>
                <a:ea typeface="微软雅黑" panose="020B0503020204020204" pitchFamily="34" charset="-122"/>
                <a:cs typeface="Times New Roman" panose="02020603050405020304" pitchFamily="18" charset="0"/>
              </a:rPr>
              <a:t>2003-2012</a:t>
            </a:r>
            <a:r>
              <a:rPr lang="zh-CN" altLang="en-US" sz="2800" kern="100" dirty="0">
                <a:latin typeface="微软雅黑" panose="020B0503020204020204" pitchFamily="34" charset="-122"/>
                <a:ea typeface="微软雅黑" panose="020B0503020204020204" pitchFamily="34" charset="-122"/>
                <a:cs typeface="Times New Roman" panose="02020603050405020304" pitchFamily="18" charset="0"/>
              </a:rPr>
              <a:t>， </a:t>
            </a:r>
            <a:r>
              <a:rPr lang="en-US" altLang="zh-CN" sz="2800" kern="100" dirty="0">
                <a:latin typeface="微软雅黑" panose="020B0503020204020204" pitchFamily="34" charset="-122"/>
                <a:ea typeface="微软雅黑" panose="020B0503020204020204" pitchFamily="34" charset="-122"/>
                <a:cs typeface="Times New Roman" panose="02020603050405020304" pitchFamily="18" charset="0"/>
              </a:rPr>
              <a:t>2013-2022</a:t>
            </a:r>
            <a:r>
              <a:rPr lang="zh-CN" altLang="en-US" sz="2800" kern="100" dirty="0">
                <a:latin typeface="微软雅黑" panose="020B0503020204020204" pitchFamily="34" charset="-122"/>
                <a:ea typeface="微软雅黑" panose="020B0503020204020204" pitchFamily="34" charset="-122"/>
                <a:cs typeface="Times New Roman" panose="02020603050405020304" pitchFamily="18" charset="0"/>
              </a:rPr>
              <a:t>：</a:t>
            </a:r>
            <a:endParaRPr lang="en-US" altLang="zh-CN" sz="2800" kern="100" dirty="0">
              <a:latin typeface="微软雅黑" panose="020B0503020204020204" pitchFamily="34" charset="-122"/>
              <a:ea typeface="微软雅黑" panose="020B0503020204020204" pitchFamily="34" charset="-122"/>
              <a:cs typeface="Times New Roman" panose="02020603050405020304" pitchFamily="18" charset="0"/>
            </a:endParaRPr>
          </a:p>
          <a:p>
            <a:pPr marL="457200" lvl="2" algn="just">
              <a:lnSpc>
                <a:spcPct val="150000"/>
              </a:lnSpc>
            </a:pPr>
            <a:endParaRPr lang="en-US" altLang="zh-CN" sz="2400" b="1" kern="100" dirty="0">
              <a:latin typeface="Calibri" panose="020F0502020204030204" pitchFamily="34" charset="0"/>
              <a:cs typeface="Times New Roman" panose="02020603050405020304" pitchFamily="18" charset="0"/>
            </a:endParaRPr>
          </a:p>
          <a:p>
            <a:pPr marL="457200" lvl="2" algn="just">
              <a:lnSpc>
                <a:spcPct val="150000"/>
              </a:lnSpc>
            </a:pPr>
            <a:endParaRPr lang="zh-CN" altLang="en-US" sz="2400" kern="100" dirty="0">
              <a:latin typeface="Calibri" panose="020F0502020204030204" pitchFamily="34" charset="0"/>
              <a:cs typeface="Times New Roman" panose="02020603050405020304" pitchFamily="18" charset="0"/>
            </a:endParaRPr>
          </a:p>
        </p:txBody>
      </p:sp>
      <p:pic>
        <p:nvPicPr>
          <p:cNvPr id="8" name="图片 7">
            <a:extLst>
              <a:ext uri="{FF2B5EF4-FFF2-40B4-BE49-F238E27FC236}">
                <a16:creationId xmlns:a16="http://schemas.microsoft.com/office/drawing/2014/main" id="{65BC8499-321D-45EB-9CA9-DB61F28D6E9E}"/>
              </a:ext>
            </a:extLst>
          </p:cNvPr>
          <p:cNvPicPr>
            <a:picLocks noChangeAspect="1"/>
          </p:cNvPicPr>
          <p:nvPr/>
        </p:nvPicPr>
        <p:blipFill>
          <a:blip r:embed="rId3"/>
          <a:stretch>
            <a:fillRect/>
          </a:stretch>
        </p:blipFill>
        <p:spPr>
          <a:xfrm>
            <a:off x="4180793" y="4756707"/>
            <a:ext cx="2762250" cy="1247775"/>
          </a:xfrm>
          <a:prstGeom prst="rect">
            <a:avLst/>
          </a:prstGeom>
          <a:ln>
            <a:solidFill>
              <a:schemeClr val="accent1"/>
            </a:solidFill>
          </a:ln>
        </p:spPr>
      </p:pic>
    </p:spTree>
    <p:extLst>
      <p:ext uri="{BB962C8B-B14F-4D97-AF65-F5344CB8AC3E}">
        <p14:creationId xmlns:p14="http://schemas.microsoft.com/office/powerpoint/2010/main" val="1913147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randombar(horizontal)">
                                      <p:cBhvr>
                                        <p:cTn id="7" dur="500"/>
                                        <p:tgtEl>
                                          <p:spTgt spid="5">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randombar(horizontal)">
                                      <p:cBhvr>
                                        <p:cTn id="10"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E4C7D-2A22-4C25-BEB1-0DC92209174A}"/>
              </a:ext>
            </a:extLst>
          </p:cNvPr>
          <p:cNvSpPr txBox="1">
            <a:spLocks/>
          </p:cNvSpPr>
          <p:nvPr/>
        </p:nvSpPr>
        <p:spPr>
          <a:xfrm>
            <a:off x="593558" y="-16188"/>
            <a:ext cx="9728077" cy="996043"/>
          </a:xfrm>
          <a:prstGeom prst="rect">
            <a:avLst/>
          </a:prstGeom>
        </p:spPr>
        <p:txBody>
          <a:bodyPr vert="horz" lIns="91440" tIns="45720" rIns="91440" bIns="45720" rtlCol="0" anchor="ctr">
            <a:noAutofit/>
          </a:bodyPr>
          <a:lstStyle>
            <a:defPPr>
              <a:defRPr lang="en-US"/>
            </a:defPPr>
            <a:lvl1pPr>
              <a:lnSpc>
                <a:spcPct val="90000"/>
              </a:lnSpc>
              <a:spcBef>
                <a:spcPct val="0"/>
              </a:spcBef>
              <a:buNone/>
              <a:defRPr sz="4000" b="1">
                <a:latin typeface="微软雅黑" panose="020B0503020204020204" pitchFamily="34" charset="-122"/>
                <a:ea typeface="微软雅黑" panose="020B0503020204020204" pitchFamily="34" charset="-122"/>
                <a:cs typeface="Times New Roman" panose="02020603050405020304" pitchFamily="18" charset="0"/>
              </a:defRPr>
            </a:lvl1pPr>
          </a:lstStyle>
          <a:p>
            <a:r>
              <a:rPr lang="zh-CN" altLang="en-US" dirty="0"/>
              <a:t>投资效率</a:t>
            </a:r>
            <a:r>
              <a:rPr lang="en-US" altLang="zh-CN" dirty="0"/>
              <a:t>2003-2022</a:t>
            </a:r>
          </a:p>
        </p:txBody>
      </p:sp>
      <p:sp>
        <p:nvSpPr>
          <p:cNvPr id="3" name="矩形 2">
            <a:extLst>
              <a:ext uri="{FF2B5EF4-FFF2-40B4-BE49-F238E27FC236}">
                <a16:creationId xmlns:a16="http://schemas.microsoft.com/office/drawing/2014/main" id="{BCDF403A-4A03-492D-A33A-EF27F7EC7556}"/>
              </a:ext>
            </a:extLst>
          </p:cNvPr>
          <p:cNvSpPr/>
          <p:nvPr/>
        </p:nvSpPr>
        <p:spPr>
          <a:xfrm>
            <a:off x="718184" y="957280"/>
            <a:ext cx="10642970" cy="1846659"/>
          </a:xfrm>
          <a:prstGeom prst="rect">
            <a:avLst/>
          </a:prstGeom>
        </p:spPr>
        <p:txBody>
          <a:bodyPr wrap="square">
            <a:spAutoFit/>
          </a:bodyPr>
          <a:lstStyle/>
          <a:p>
            <a:pPr marL="457200" indent="-457200" algn="just">
              <a:lnSpc>
                <a:spcPct val="150000"/>
              </a:lnSpc>
              <a:spcBef>
                <a:spcPts val="1200"/>
              </a:spcBef>
              <a:buFont typeface="Wingdings" panose="05000000000000000000" pitchFamily="2" charset="2"/>
              <a:buChar char="l"/>
            </a:pPr>
            <a:r>
              <a:rPr lang="zh-CN" altLang="en-US" sz="2800" kern="100" dirty="0">
                <a:latin typeface="微软雅黑" panose="020B0503020204020204" pitchFamily="34" charset="-122"/>
                <a:ea typeface="微软雅黑" panose="020B0503020204020204" pitchFamily="34" charset="-122"/>
                <a:cs typeface="Times New Roman" panose="02020603050405020304" pitchFamily="18" charset="0"/>
              </a:rPr>
              <a:t>分年度投资效率：</a:t>
            </a:r>
            <a:endParaRPr lang="en-US" altLang="zh-CN" sz="2800" kern="100" dirty="0">
              <a:latin typeface="微软雅黑" panose="020B0503020204020204" pitchFamily="34" charset="-122"/>
              <a:ea typeface="微软雅黑" panose="020B0503020204020204" pitchFamily="34" charset="-122"/>
              <a:cs typeface="Times New Roman" panose="02020603050405020304" pitchFamily="18" charset="0"/>
            </a:endParaRPr>
          </a:p>
          <a:p>
            <a:pPr marL="457200" lvl="2" algn="just">
              <a:lnSpc>
                <a:spcPct val="150000"/>
              </a:lnSpc>
            </a:pPr>
            <a:endParaRPr lang="en-US" altLang="zh-CN" sz="2400" b="1" kern="100" dirty="0">
              <a:latin typeface="Calibri" panose="020F0502020204030204" pitchFamily="34" charset="0"/>
              <a:cs typeface="Times New Roman" panose="02020603050405020304" pitchFamily="18" charset="0"/>
            </a:endParaRPr>
          </a:p>
          <a:p>
            <a:pPr marL="457200" lvl="2" algn="just">
              <a:lnSpc>
                <a:spcPct val="150000"/>
              </a:lnSpc>
            </a:pPr>
            <a:endParaRPr lang="zh-CN" altLang="en-US" sz="2400" kern="100" dirty="0">
              <a:latin typeface="Calibri" panose="020F0502020204030204" pitchFamily="34" charset="0"/>
              <a:cs typeface="Times New Roman" panose="02020603050405020304" pitchFamily="18" charset="0"/>
            </a:endParaRPr>
          </a:p>
        </p:txBody>
      </p:sp>
      <p:sp>
        <p:nvSpPr>
          <p:cNvPr id="4" name="矩形 3">
            <a:extLst>
              <a:ext uri="{FF2B5EF4-FFF2-40B4-BE49-F238E27FC236}">
                <a16:creationId xmlns:a16="http://schemas.microsoft.com/office/drawing/2014/main" id="{F60C4209-7270-4A90-B4A1-93E046A13EEE}"/>
              </a:ext>
            </a:extLst>
          </p:cNvPr>
          <p:cNvSpPr/>
          <p:nvPr/>
        </p:nvSpPr>
        <p:spPr>
          <a:xfrm>
            <a:off x="136110" y="1456631"/>
            <a:ext cx="10642970" cy="738664"/>
          </a:xfrm>
          <a:prstGeom prst="rect">
            <a:avLst/>
          </a:prstGeom>
        </p:spPr>
        <p:txBody>
          <a:bodyPr wrap="square">
            <a:spAutoFit/>
          </a:bodyPr>
          <a:lstStyle/>
          <a:p>
            <a:pPr algn="ctr">
              <a:lnSpc>
                <a:spcPct val="150000"/>
              </a:lnSpc>
              <a:spcBef>
                <a:spcPts val="1200"/>
              </a:spcBef>
            </a:pPr>
            <a:r>
              <a:rPr lang="en-US" altLang="zh-CN" sz="2800" kern="100" dirty="0">
                <a:latin typeface="Times New Roman" panose="02020603050405020304" pitchFamily="18" charset="0"/>
                <a:ea typeface="微软雅黑" panose="020B0503020204020204" pitchFamily="34" charset="-122"/>
                <a:cs typeface="Times New Roman" panose="02020603050405020304" pitchFamily="18" charset="0"/>
              </a:rPr>
              <a:t>Investment</a:t>
            </a:r>
            <a:r>
              <a:rPr lang="zh-CN" altLang="en-US" sz="28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kern="100" dirty="0">
                <a:latin typeface="Times New Roman" panose="02020603050405020304" pitchFamily="18" charset="0"/>
                <a:ea typeface="微软雅黑" panose="020B0503020204020204" pitchFamily="34" charset="-122"/>
                <a:cs typeface="Times New Roman" panose="02020603050405020304" pitchFamily="18" charset="0"/>
              </a:rPr>
              <a:t>= ɑ + </a:t>
            </a:r>
            <a:r>
              <a:rPr lang="en-US" altLang="zh-CN" sz="2800" b="1" kern="100" dirty="0">
                <a:solidFill>
                  <a:srgbClr val="0033CC"/>
                </a:solidFill>
                <a:latin typeface="Times New Roman" panose="02020603050405020304" pitchFamily="18" charset="0"/>
                <a:ea typeface="等线" panose="02010600030101010101" pitchFamily="2" charset="-122"/>
                <a:cs typeface="Times New Roman" panose="02020603050405020304" pitchFamily="18" charset="0"/>
              </a:rPr>
              <a:t>β</a:t>
            </a:r>
            <a:r>
              <a:rPr lang="en-US" altLang="zh-CN" sz="2800" kern="100" dirty="0" err="1">
                <a:latin typeface="Times New Roman" panose="02020603050405020304" pitchFamily="18" charset="0"/>
                <a:ea typeface="微软雅黑" panose="020B0503020204020204" pitchFamily="34" charset="-122"/>
                <a:cs typeface="Times New Roman" panose="02020603050405020304" pitchFamily="18" charset="0"/>
              </a:rPr>
              <a:t>tobinq</a:t>
            </a:r>
            <a:r>
              <a:rPr lang="zh-CN" altLang="en-US" sz="28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l-GR" altLang="zh-CN" sz="2800" kern="100" dirty="0">
                <a:latin typeface="Times New Roman" panose="02020603050405020304" pitchFamily="18" charset="0"/>
                <a:ea typeface="等线" panose="02010600030101010101" pitchFamily="2" charset="-122"/>
                <a:cs typeface="Times New Roman" panose="02020603050405020304" pitchFamily="18" charset="0"/>
              </a:rPr>
              <a:t>ε</a:t>
            </a:r>
            <a:endParaRPr lang="zh-CN" altLang="en-US" sz="2800" kern="100" dirty="0">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5" name="图片 4">
            <a:extLst>
              <a:ext uri="{FF2B5EF4-FFF2-40B4-BE49-F238E27FC236}">
                <a16:creationId xmlns:a16="http://schemas.microsoft.com/office/drawing/2014/main" id="{4D57537C-271B-4512-AA7B-FA586B0E988E}"/>
              </a:ext>
            </a:extLst>
          </p:cNvPr>
          <p:cNvPicPr>
            <a:picLocks noChangeAspect="1"/>
          </p:cNvPicPr>
          <p:nvPr/>
        </p:nvPicPr>
        <p:blipFill>
          <a:blip r:embed="rId2"/>
          <a:stretch>
            <a:fillRect/>
          </a:stretch>
        </p:blipFill>
        <p:spPr>
          <a:xfrm>
            <a:off x="3392664" y="2301227"/>
            <a:ext cx="4838700" cy="2776728"/>
          </a:xfrm>
          <a:prstGeom prst="rect">
            <a:avLst/>
          </a:prstGeom>
        </p:spPr>
      </p:pic>
    </p:spTree>
    <p:extLst>
      <p:ext uri="{BB962C8B-B14F-4D97-AF65-F5344CB8AC3E}">
        <p14:creationId xmlns:p14="http://schemas.microsoft.com/office/powerpoint/2010/main" val="1207145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43324-52DB-4AE8-B6C8-CFA2638F9CDB}"/>
              </a:ext>
            </a:extLst>
          </p:cNvPr>
          <p:cNvSpPr txBox="1">
            <a:spLocks/>
          </p:cNvSpPr>
          <p:nvPr/>
        </p:nvSpPr>
        <p:spPr>
          <a:xfrm>
            <a:off x="593558" y="-16188"/>
            <a:ext cx="9728077" cy="996043"/>
          </a:xfrm>
          <a:prstGeom prst="rect">
            <a:avLst/>
          </a:prstGeom>
        </p:spPr>
        <p:txBody>
          <a:bodyPr vert="horz" lIns="91440" tIns="45720" rIns="91440" bIns="45720" rtlCol="0" anchor="ctr">
            <a:noAutofit/>
          </a:bodyPr>
          <a:lstStyle>
            <a:defPPr>
              <a:defRPr lang="en-US"/>
            </a:defPPr>
            <a:lvl1pPr>
              <a:lnSpc>
                <a:spcPct val="90000"/>
              </a:lnSpc>
              <a:spcBef>
                <a:spcPct val="0"/>
              </a:spcBef>
              <a:buNone/>
              <a:defRPr sz="4000" b="1">
                <a:latin typeface="微软雅黑" panose="020B0503020204020204" pitchFamily="34" charset="-122"/>
                <a:ea typeface="微软雅黑" panose="020B0503020204020204" pitchFamily="34" charset="-122"/>
                <a:cs typeface="Times New Roman" panose="02020603050405020304" pitchFamily="18" charset="0"/>
              </a:defRPr>
            </a:lvl1pPr>
          </a:lstStyle>
          <a:p>
            <a:r>
              <a:rPr lang="zh-CN" altLang="en-US" dirty="0"/>
              <a:t>国有</a:t>
            </a:r>
            <a:r>
              <a:rPr lang="en-US" altLang="zh-CN" dirty="0"/>
              <a:t>vs.</a:t>
            </a:r>
            <a:r>
              <a:rPr lang="zh-CN" altLang="en-US" dirty="0"/>
              <a:t>非国有</a:t>
            </a:r>
            <a:endParaRPr lang="en-US" altLang="zh-CN" dirty="0"/>
          </a:p>
        </p:txBody>
      </p:sp>
      <p:sp>
        <p:nvSpPr>
          <p:cNvPr id="3" name="矩形 2">
            <a:extLst>
              <a:ext uri="{FF2B5EF4-FFF2-40B4-BE49-F238E27FC236}">
                <a16:creationId xmlns:a16="http://schemas.microsoft.com/office/drawing/2014/main" id="{CCF52B14-8244-4909-BBB2-46FE1413D9BA}"/>
              </a:ext>
            </a:extLst>
          </p:cNvPr>
          <p:cNvSpPr/>
          <p:nvPr/>
        </p:nvSpPr>
        <p:spPr>
          <a:xfrm>
            <a:off x="760294" y="971835"/>
            <a:ext cx="10642970" cy="738664"/>
          </a:xfrm>
          <a:prstGeom prst="rect">
            <a:avLst/>
          </a:prstGeom>
        </p:spPr>
        <p:txBody>
          <a:bodyPr wrap="square">
            <a:spAutoFit/>
          </a:bodyPr>
          <a:lstStyle/>
          <a:p>
            <a:pPr algn="ctr">
              <a:lnSpc>
                <a:spcPct val="150000"/>
              </a:lnSpc>
              <a:spcBef>
                <a:spcPts val="1200"/>
              </a:spcBef>
            </a:pPr>
            <a:r>
              <a:rPr lang="en-US" altLang="zh-CN" sz="2800" kern="100" dirty="0">
                <a:latin typeface="Times New Roman" panose="02020603050405020304" pitchFamily="18" charset="0"/>
                <a:ea typeface="微软雅黑" panose="020B0503020204020204" pitchFamily="34" charset="-122"/>
                <a:cs typeface="Times New Roman" panose="02020603050405020304" pitchFamily="18" charset="0"/>
              </a:rPr>
              <a:t>Investment</a:t>
            </a:r>
            <a:r>
              <a:rPr lang="zh-CN" altLang="en-US" sz="28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kern="100" dirty="0">
                <a:latin typeface="Times New Roman" panose="02020603050405020304" pitchFamily="18" charset="0"/>
                <a:ea typeface="微软雅黑" panose="020B0503020204020204" pitchFamily="34" charset="-122"/>
                <a:cs typeface="Times New Roman" panose="02020603050405020304" pitchFamily="18" charset="0"/>
              </a:rPr>
              <a:t>= ɑ + </a:t>
            </a:r>
            <a:r>
              <a:rPr lang="en-US" altLang="zh-CN" sz="2800" b="1" kern="100" dirty="0">
                <a:solidFill>
                  <a:srgbClr val="0033CC"/>
                </a:solidFill>
                <a:latin typeface="Times New Roman" panose="02020603050405020304" pitchFamily="18" charset="0"/>
                <a:ea typeface="等线" panose="02010600030101010101" pitchFamily="2" charset="-122"/>
                <a:cs typeface="Times New Roman" panose="02020603050405020304" pitchFamily="18" charset="0"/>
              </a:rPr>
              <a:t>β</a:t>
            </a:r>
            <a:r>
              <a:rPr lang="en-US" altLang="zh-CN" sz="2800" kern="100" dirty="0" err="1">
                <a:latin typeface="Times New Roman" panose="02020603050405020304" pitchFamily="18" charset="0"/>
                <a:ea typeface="微软雅黑" panose="020B0503020204020204" pitchFamily="34" charset="-122"/>
                <a:cs typeface="Times New Roman" panose="02020603050405020304" pitchFamily="18" charset="0"/>
              </a:rPr>
              <a:t>tobinq</a:t>
            </a:r>
            <a:r>
              <a:rPr lang="zh-CN" altLang="en-US" sz="28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l-GR" altLang="zh-CN" sz="2800" kern="100" dirty="0">
                <a:latin typeface="Times New Roman" panose="02020603050405020304" pitchFamily="18" charset="0"/>
                <a:ea typeface="等线" panose="02010600030101010101" pitchFamily="2" charset="-122"/>
                <a:cs typeface="Times New Roman" panose="02020603050405020304" pitchFamily="18" charset="0"/>
              </a:rPr>
              <a:t>ε</a:t>
            </a:r>
            <a:endParaRPr lang="zh-CN" altLang="en-US" sz="2800" kern="100" dirty="0">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4" name="图片 3">
            <a:extLst>
              <a:ext uri="{FF2B5EF4-FFF2-40B4-BE49-F238E27FC236}">
                <a16:creationId xmlns:a16="http://schemas.microsoft.com/office/drawing/2014/main" id="{831B9B53-4822-402C-BDBC-8F90C3568077}"/>
              </a:ext>
            </a:extLst>
          </p:cNvPr>
          <p:cNvPicPr>
            <a:picLocks noChangeAspect="1"/>
          </p:cNvPicPr>
          <p:nvPr/>
        </p:nvPicPr>
        <p:blipFill>
          <a:blip r:embed="rId2"/>
          <a:stretch>
            <a:fillRect/>
          </a:stretch>
        </p:blipFill>
        <p:spPr>
          <a:xfrm>
            <a:off x="4195431" y="1829310"/>
            <a:ext cx="2667000" cy="1304925"/>
          </a:xfrm>
          <a:prstGeom prst="rect">
            <a:avLst/>
          </a:prstGeom>
          <a:ln>
            <a:solidFill>
              <a:schemeClr val="accent1"/>
            </a:solidFill>
          </a:ln>
        </p:spPr>
      </p:pic>
      <p:graphicFrame>
        <p:nvGraphicFramePr>
          <p:cNvPr id="5" name="图表 4">
            <a:extLst>
              <a:ext uri="{FF2B5EF4-FFF2-40B4-BE49-F238E27FC236}">
                <a16:creationId xmlns:a16="http://schemas.microsoft.com/office/drawing/2014/main" id="{F1DAE15C-C747-448A-A851-7D12BC2307AB}"/>
              </a:ext>
            </a:extLst>
          </p:cNvPr>
          <p:cNvGraphicFramePr>
            <a:graphicFrameLocks/>
          </p:cNvGraphicFramePr>
          <p:nvPr/>
        </p:nvGraphicFramePr>
        <p:xfrm>
          <a:off x="3230082" y="3388099"/>
          <a:ext cx="4838700" cy="27765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13859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AFEA8-30DF-4334-86C5-9F209B1D6D76}"/>
              </a:ext>
            </a:extLst>
          </p:cNvPr>
          <p:cNvSpPr txBox="1">
            <a:spLocks/>
          </p:cNvSpPr>
          <p:nvPr/>
        </p:nvSpPr>
        <p:spPr>
          <a:xfrm>
            <a:off x="593558" y="-16188"/>
            <a:ext cx="9728077" cy="996043"/>
          </a:xfrm>
          <a:prstGeom prst="rect">
            <a:avLst/>
          </a:prstGeom>
        </p:spPr>
        <p:txBody>
          <a:bodyPr vert="horz" lIns="91440" tIns="45720" rIns="91440" bIns="45720" rtlCol="0" anchor="ctr">
            <a:noAutofit/>
          </a:bodyPr>
          <a:lstStyle>
            <a:defPPr>
              <a:defRPr lang="en-US"/>
            </a:defPPr>
            <a:lvl1pPr>
              <a:lnSpc>
                <a:spcPct val="90000"/>
              </a:lnSpc>
              <a:spcBef>
                <a:spcPct val="0"/>
              </a:spcBef>
              <a:buNone/>
              <a:defRPr sz="4000" b="1">
                <a:latin typeface="微软雅黑" panose="020B0503020204020204" pitchFamily="34" charset="-122"/>
                <a:ea typeface="微软雅黑" panose="020B0503020204020204" pitchFamily="34" charset="-122"/>
                <a:cs typeface="Times New Roman" panose="02020603050405020304" pitchFamily="18" charset="0"/>
              </a:defRPr>
            </a:lvl1pPr>
          </a:lstStyle>
          <a:p>
            <a:r>
              <a:rPr lang="zh-CN" altLang="en-US" dirty="0"/>
              <a:t>什么影响投资效率？</a:t>
            </a:r>
            <a:endParaRPr lang="en-US" altLang="zh-CN" dirty="0"/>
          </a:p>
        </p:txBody>
      </p:sp>
      <p:sp>
        <p:nvSpPr>
          <p:cNvPr id="3" name="矩形 2">
            <a:extLst>
              <a:ext uri="{FF2B5EF4-FFF2-40B4-BE49-F238E27FC236}">
                <a16:creationId xmlns:a16="http://schemas.microsoft.com/office/drawing/2014/main" id="{684E7F6A-FCB5-404B-8A83-8F67A6BCE285}"/>
              </a:ext>
            </a:extLst>
          </p:cNvPr>
          <p:cNvSpPr/>
          <p:nvPr/>
        </p:nvSpPr>
        <p:spPr>
          <a:xfrm>
            <a:off x="718184" y="957280"/>
            <a:ext cx="10642970" cy="662554"/>
          </a:xfrm>
          <a:prstGeom prst="rect">
            <a:avLst/>
          </a:prstGeom>
        </p:spPr>
        <p:txBody>
          <a:bodyPr wrap="square">
            <a:spAutoFit/>
          </a:bodyPr>
          <a:lstStyle/>
          <a:p>
            <a:pPr marL="457200" indent="-457200" algn="just">
              <a:lnSpc>
                <a:spcPct val="150000"/>
              </a:lnSpc>
              <a:spcBef>
                <a:spcPts val="1200"/>
              </a:spcBef>
              <a:buFont typeface="Wingdings" panose="05000000000000000000" pitchFamily="2" charset="2"/>
              <a:buChar char="l"/>
            </a:pPr>
            <a:r>
              <a:rPr lang="zh-CN" altLang="en-US" sz="2800" b="1" kern="100" dirty="0">
                <a:latin typeface="微软雅黑" panose="020B0503020204020204" pitchFamily="34" charset="-122"/>
                <a:ea typeface="微软雅黑" panose="020B0503020204020204" pitchFamily="34" charset="-122"/>
                <a:cs typeface="Times New Roman" panose="02020603050405020304" pitchFamily="18" charset="0"/>
              </a:rPr>
              <a:t>融资约束：大公司</a:t>
            </a:r>
            <a:r>
              <a:rPr lang="en-US" altLang="zh-CN" sz="2800" b="1" kern="100" dirty="0">
                <a:latin typeface="微软雅黑" panose="020B0503020204020204" pitchFamily="34" charset="-122"/>
                <a:ea typeface="微软雅黑" panose="020B0503020204020204" pitchFamily="34" charset="-122"/>
                <a:cs typeface="Times New Roman" panose="02020603050405020304" pitchFamily="18" charset="0"/>
              </a:rPr>
              <a:t> vs. </a:t>
            </a:r>
            <a:r>
              <a:rPr lang="zh-CN" altLang="en-US" sz="2800" b="1" kern="100" dirty="0">
                <a:latin typeface="微软雅黑" panose="020B0503020204020204" pitchFamily="34" charset="-122"/>
                <a:ea typeface="微软雅黑" panose="020B0503020204020204" pitchFamily="34" charset="-122"/>
                <a:cs typeface="Times New Roman" panose="02020603050405020304" pitchFamily="18" charset="0"/>
              </a:rPr>
              <a:t>小公司</a:t>
            </a:r>
            <a:endParaRPr lang="en-US" altLang="zh-CN" sz="2800" b="1" kern="100" dirty="0">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4" name="图片 3">
            <a:extLst>
              <a:ext uri="{FF2B5EF4-FFF2-40B4-BE49-F238E27FC236}">
                <a16:creationId xmlns:a16="http://schemas.microsoft.com/office/drawing/2014/main" id="{312BC691-5789-44D3-A647-AF55FA45171A}"/>
              </a:ext>
            </a:extLst>
          </p:cNvPr>
          <p:cNvPicPr>
            <a:picLocks noChangeAspect="1"/>
          </p:cNvPicPr>
          <p:nvPr/>
        </p:nvPicPr>
        <p:blipFill>
          <a:blip r:embed="rId2"/>
          <a:stretch>
            <a:fillRect/>
          </a:stretch>
        </p:blipFill>
        <p:spPr>
          <a:xfrm>
            <a:off x="4661822" y="1743725"/>
            <a:ext cx="3038475" cy="1609725"/>
          </a:xfrm>
          <a:prstGeom prst="rect">
            <a:avLst/>
          </a:prstGeom>
        </p:spPr>
      </p:pic>
      <p:sp>
        <p:nvSpPr>
          <p:cNvPr id="5" name="矩形 4">
            <a:extLst>
              <a:ext uri="{FF2B5EF4-FFF2-40B4-BE49-F238E27FC236}">
                <a16:creationId xmlns:a16="http://schemas.microsoft.com/office/drawing/2014/main" id="{3049F58B-5A02-42ED-BE44-962A6D019153}"/>
              </a:ext>
            </a:extLst>
          </p:cNvPr>
          <p:cNvSpPr/>
          <p:nvPr/>
        </p:nvSpPr>
        <p:spPr>
          <a:xfrm>
            <a:off x="621633" y="3822773"/>
            <a:ext cx="10642970" cy="2339102"/>
          </a:xfrm>
          <a:prstGeom prst="rect">
            <a:avLst/>
          </a:prstGeom>
        </p:spPr>
        <p:txBody>
          <a:bodyPr wrap="square">
            <a:spAutoFit/>
          </a:bodyPr>
          <a:lstStyle/>
          <a:p>
            <a:pPr marL="457200" indent="-457200" algn="just">
              <a:lnSpc>
                <a:spcPct val="150000"/>
              </a:lnSpc>
              <a:spcBef>
                <a:spcPts val="1200"/>
              </a:spcBef>
              <a:buFont typeface="Wingdings" panose="05000000000000000000" pitchFamily="2" charset="2"/>
              <a:buChar char="l"/>
            </a:pPr>
            <a:r>
              <a:rPr lang="zh-CN" altLang="en-US" sz="2800" b="1" kern="100" dirty="0">
                <a:latin typeface="微软雅黑" panose="020B0503020204020204" pitchFamily="34" charset="-122"/>
                <a:ea typeface="微软雅黑" panose="020B0503020204020204" pitchFamily="34" charset="-122"/>
                <a:cs typeface="Times New Roman" panose="02020603050405020304" pitchFamily="18" charset="0"/>
              </a:rPr>
              <a:t>代理问题</a:t>
            </a:r>
            <a:endParaRPr lang="en-US" altLang="zh-CN" sz="2800" b="1" kern="100" dirty="0">
              <a:latin typeface="微软雅黑" panose="020B0503020204020204" pitchFamily="34" charset="-122"/>
              <a:ea typeface="微软雅黑" panose="020B0503020204020204" pitchFamily="34" charset="-122"/>
              <a:cs typeface="Times New Roman" panose="02020603050405020304" pitchFamily="18" charset="0"/>
            </a:endParaRPr>
          </a:p>
          <a:p>
            <a:pPr lvl="1" algn="just">
              <a:lnSpc>
                <a:spcPct val="150000"/>
              </a:lnSpc>
              <a:spcBef>
                <a:spcPts val="1200"/>
              </a:spcBef>
            </a:pPr>
            <a:r>
              <a:rPr lang="en-US" altLang="zh-CN" sz="2800" b="1" kern="100" dirty="0">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2800" b="1" kern="100" dirty="0">
                <a:latin typeface="微软雅黑" panose="020B0503020204020204" pitchFamily="34" charset="-122"/>
                <a:ea typeface="微软雅黑" panose="020B0503020204020204" pitchFamily="34" charset="-122"/>
                <a:cs typeface="Times New Roman" panose="02020603050405020304" pitchFamily="18" charset="0"/>
              </a:rPr>
              <a:t>大股东代理问题</a:t>
            </a:r>
            <a:endParaRPr lang="en-US" altLang="zh-CN" sz="2800" b="1" kern="100" dirty="0">
              <a:latin typeface="微软雅黑" panose="020B0503020204020204" pitchFamily="34" charset="-122"/>
              <a:ea typeface="微软雅黑" panose="020B0503020204020204" pitchFamily="34" charset="-122"/>
              <a:cs typeface="Times New Roman" panose="02020603050405020304" pitchFamily="18" charset="0"/>
            </a:endParaRPr>
          </a:p>
          <a:p>
            <a:pPr lvl="1" algn="just">
              <a:lnSpc>
                <a:spcPct val="150000"/>
              </a:lnSpc>
              <a:spcBef>
                <a:spcPts val="1200"/>
              </a:spcBef>
            </a:pPr>
            <a:r>
              <a:rPr lang="en-US" altLang="zh-CN" sz="2800" b="1" kern="100" dirty="0">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2800" b="1" kern="100" dirty="0">
                <a:latin typeface="微软雅黑" panose="020B0503020204020204" pitchFamily="34" charset="-122"/>
                <a:ea typeface="微软雅黑" panose="020B0503020204020204" pitchFamily="34" charset="-122"/>
                <a:cs typeface="Times New Roman" panose="02020603050405020304" pitchFamily="18" charset="0"/>
              </a:rPr>
              <a:t>管理层代理问题</a:t>
            </a:r>
            <a:endParaRPr lang="en-US" altLang="zh-CN" sz="2800" b="1"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18068961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E1239-B4F0-4BD8-A2F7-92B84C1EAD5E}"/>
              </a:ext>
            </a:extLst>
          </p:cNvPr>
          <p:cNvSpPr txBox="1">
            <a:spLocks/>
          </p:cNvSpPr>
          <p:nvPr/>
        </p:nvSpPr>
        <p:spPr>
          <a:xfrm>
            <a:off x="593558" y="-16188"/>
            <a:ext cx="9728077" cy="996043"/>
          </a:xfrm>
          <a:prstGeom prst="rect">
            <a:avLst/>
          </a:prstGeom>
        </p:spPr>
        <p:txBody>
          <a:bodyPr vert="horz" lIns="91440" tIns="45720" rIns="91440" bIns="45720" rtlCol="0" anchor="ctr">
            <a:noAutofit/>
          </a:bodyPr>
          <a:lstStyle>
            <a:defPPr>
              <a:defRPr lang="en-US"/>
            </a:defPPr>
            <a:lvl1pPr>
              <a:lnSpc>
                <a:spcPct val="90000"/>
              </a:lnSpc>
              <a:spcBef>
                <a:spcPct val="0"/>
              </a:spcBef>
              <a:buNone/>
              <a:defRPr sz="4000" b="1">
                <a:latin typeface="微软雅黑" panose="020B0503020204020204" pitchFamily="34" charset="-122"/>
                <a:ea typeface="微软雅黑" panose="020B0503020204020204" pitchFamily="34" charset="-122"/>
                <a:cs typeface="Times New Roman" panose="02020603050405020304" pitchFamily="18" charset="0"/>
              </a:defRPr>
            </a:lvl1pPr>
          </a:lstStyle>
          <a:p>
            <a:r>
              <a:rPr lang="zh-CN" altLang="en-US" dirty="0"/>
              <a:t>大股东代理问题</a:t>
            </a:r>
            <a:endParaRPr lang="en-US" altLang="zh-CN" dirty="0"/>
          </a:p>
        </p:txBody>
      </p:sp>
      <p:sp>
        <p:nvSpPr>
          <p:cNvPr id="3" name="矩形 2">
            <a:extLst>
              <a:ext uri="{FF2B5EF4-FFF2-40B4-BE49-F238E27FC236}">
                <a16:creationId xmlns:a16="http://schemas.microsoft.com/office/drawing/2014/main" id="{1E0420A7-604E-4E7C-A672-9DCA8B096B8A}"/>
              </a:ext>
            </a:extLst>
          </p:cNvPr>
          <p:cNvSpPr/>
          <p:nvPr/>
        </p:nvSpPr>
        <p:spPr>
          <a:xfrm>
            <a:off x="718184" y="957280"/>
            <a:ext cx="10642970" cy="2877711"/>
          </a:xfrm>
          <a:prstGeom prst="rect">
            <a:avLst/>
          </a:prstGeom>
        </p:spPr>
        <p:txBody>
          <a:bodyPr wrap="square">
            <a:spAutoFit/>
          </a:bodyPr>
          <a:lstStyle/>
          <a:p>
            <a:pPr>
              <a:lnSpc>
                <a:spcPct val="150000"/>
              </a:lnSpc>
              <a:spcBef>
                <a:spcPts val="1200"/>
              </a:spcBef>
            </a:pPr>
            <a:r>
              <a:rPr lang="zh-CN" altLang="en-US" dirty="0"/>
              <a:t>以往研究认为，控股股东的持股比例达到 </a:t>
            </a:r>
            <a:r>
              <a:rPr lang="en-US" altLang="zh-CN" dirty="0"/>
              <a:t>20%</a:t>
            </a:r>
            <a:r>
              <a:rPr lang="zh-CN" altLang="en-US" dirty="0"/>
              <a:t>以上时候，能够对上市公司实施有效控制（</a:t>
            </a:r>
            <a:r>
              <a:rPr lang="en-US" altLang="zh-CN" dirty="0"/>
              <a:t>La Porta et al.</a:t>
            </a:r>
            <a:r>
              <a:rPr lang="zh-CN" altLang="en-US" dirty="0"/>
              <a:t>， </a:t>
            </a:r>
            <a:r>
              <a:rPr lang="en-US" altLang="zh-CN" dirty="0"/>
              <a:t>1999</a:t>
            </a:r>
            <a:r>
              <a:rPr lang="zh-CN" altLang="en-US" dirty="0"/>
              <a:t>）。</a:t>
            </a:r>
            <a:endParaRPr lang="en-US" altLang="zh-CN" dirty="0"/>
          </a:p>
          <a:p>
            <a:pPr>
              <a:lnSpc>
                <a:spcPct val="150000"/>
              </a:lnSpc>
              <a:spcBef>
                <a:spcPts val="1200"/>
              </a:spcBef>
            </a:pPr>
            <a:r>
              <a:rPr lang="zh-CN" altLang="en-US" dirty="0"/>
              <a:t>根据国泰安数据库（</a:t>
            </a:r>
            <a:r>
              <a:rPr lang="en-US" altLang="zh-CN" dirty="0"/>
              <a:t>CSMAR</a:t>
            </a:r>
            <a:r>
              <a:rPr lang="zh-CN" altLang="en-US" dirty="0"/>
              <a:t>） 的数据，我们计算中国 </a:t>
            </a:r>
            <a:r>
              <a:rPr lang="en-US" altLang="zh-CN" dirty="0"/>
              <a:t>A </a:t>
            </a:r>
            <a:r>
              <a:rPr lang="zh-CN" altLang="en-US" dirty="0"/>
              <a:t>股非金融类上市公司 </a:t>
            </a:r>
            <a:r>
              <a:rPr lang="en-US" altLang="zh-CN" dirty="0"/>
              <a:t>2003-2022 </a:t>
            </a:r>
            <a:r>
              <a:rPr lang="zh-CN" altLang="en-US" dirty="0"/>
              <a:t>年这 </a:t>
            </a:r>
            <a:r>
              <a:rPr lang="en-US" altLang="zh-CN" dirty="0"/>
              <a:t>20 </a:t>
            </a:r>
            <a:r>
              <a:rPr lang="zh-CN" altLang="en-US" dirty="0"/>
              <a:t>年中第一大股东持股比例的每年平均数，如下图所示。 虽然我国市场平均的大股东持股比例从 </a:t>
            </a:r>
            <a:r>
              <a:rPr lang="en-US" altLang="zh-CN" dirty="0"/>
              <a:t>2003 </a:t>
            </a:r>
            <a:r>
              <a:rPr lang="zh-CN" altLang="en-US" dirty="0"/>
              <a:t>年开始有所下降，但是平均数均在 </a:t>
            </a:r>
            <a:r>
              <a:rPr lang="en-US" altLang="zh-CN" dirty="0"/>
              <a:t>30%</a:t>
            </a:r>
            <a:r>
              <a:rPr lang="zh-CN" altLang="en-US" dirty="0"/>
              <a:t>以上。可见中国资本市场中，上市公司的大股东对公司具有重要的影响。 </a:t>
            </a:r>
            <a:br>
              <a:rPr lang="zh-CN" altLang="en-US" sz="2800" dirty="0"/>
            </a:br>
            <a:endParaRPr lang="zh-CN" altLang="en-US" sz="2400" kern="100" dirty="0">
              <a:latin typeface="楷体" panose="02010609060101010101" pitchFamily="49" charset="-122"/>
              <a:ea typeface="楷体" panose="02010609060101010101" pitchFamily="49" charset="-122"/>
              <a:cs typeface="Times New Roman" panose="02020603050405020304" pitchFamily="18" charset="0"/>
            </a:endParaRPr>
          </a:p>
        </p:txBody>
      </p:sp>
      <p:pic>
        <p:nvPicPr>
          <p:cNvPr id="4" name="图片 3">
            <a:extLst>
              <a:ext uri="{FF2B5EF4-FFF2-40B4-BE49-F238E27FC236}">
                <a16:creationId xmlns:a16="http://schemas.microsoft.com/office/drawing/2014/main" id="{879A0FD8-B0F5-4B8F-98A8-DAFF1D3A1F5C}"/>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59069" y="3393152"/>
            <a:ext cx="4485471" cy="2745378"/>
          </a:xfrm>
          <a:prstGeom prst="rect">
            <a:avLst/>
          </a:prstGeom>
          <a:noFill/>
          <a:ln>
            <a:noFill/>
          </a:ln>
        </p:spPr>
      </p:pic>
    </p:spTree>
    <p:extLst>
      <p:ext uri="{BB962C8B-B14F-4D97-AF65-F5344CB8AC3E}">
        <p14:creationId xmlns:p14="http://schemas.microsoft.com/office/powerpoint/2010/main" val="42419485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err="1"/>
              <a:t>经典文献与贡献</a:t>
            </a:r>
            <a:endParaRPr dirty="0"/>
          </a:p>
        </p:txBody>
      </p:sp>
      <p:sp>
        <p:nvSpPr>
          <p:cNvPr id="3" name="Content Placeholder 2"/>
          <p:cNvSpPr>
            <a:spLocks noGrp="1"/>
          </p:cNvSpPr>
          <p:nvPr>
            <p:ph idx="1"/>
          </p:nvPr>
        </p:nvSpPr>
        <p:spPr/>
        <p:txBody>
          <a:bodyPr/>
          <a:lstStyle/>
          <a:p>
            <a:pPr indent="-342900" algn="just">
              <a:lnSpc>
                <a:spcPct val="150000"/>
              </a:lnSpc>
              <a:spcBef>
                <a:spcPts val="0"/>
              </a:spcBef>
              <a:defRPr/>
            </a:pPr>
            <a:r>
              <a:rPr lang="en-US" sz="2400" dirty="0">
                <a:latin typeface="微软雅黑" panose="020B0503020204020204" pitchFamily="34" charset="-122"/>
                <a:ea typeface="微软雅黑" panose="020B0503020204020204" pitchFamily="34" charset="-122"/>
              </a:rPr>
              <a:t>1. Tobin, J. (1969). A general equilibrium approach to monetary theory.</a:t>
            </a:r>
          </a:p>
          <a:p>
            <a:pPr marL="800100" lvl="3" indent="-342900" algn="just">
              <a:lnSpc>
                <a:spcPct val="150000"/>
              </a:lnSpc>
              <a:spcBef>
                <a:spcPts val="0"/>
              </a:spcBef>
              <a:buFont typeface="Calibri" panose="020F0502020204030204" pitchFamily="34" charset="0"/>
              <a:buChar char="‒"/>
              <a:defRPr/>
            </a:pPr>
            <a:r>
              <a:rPr lang="en-US" altLang="zh-CN" dirty="0"/>
              <a:t>Tobin</a:t>
            </a:r>
            <a:r>
              <a:rPr lang="zh-CN" altLang="en-US" dirty="0"/>
              <a:t>首次提出了</a:t>
            </a:r>
            <a:r>
              <a:rPr lang="en-US" altLang="zh-CN" dirty="0"/>
              <a:t>Q</a:t>
            </a:r>
            <a:r>
              <a:rPr lang="zh-CN" altLang="en-US" dirty="0"/>
              <a:t>的概念，并分析了</a:t>
            </a:r>
            <a:r>
              <a:rPr lang="en-US" altLang="zh-CN" dirty="0"/>
              <a:t>Q</a:t>
            </a:r>
            <a:r>
              <a:rPr lang="zh-CN" altLang="en-US" dirty="0"/>
              <a:t>对投资决策的影响。</a:t>
            </a:r>
            <a:endParaRPr lang="en-US" dirty="0"/>
          </a:p>
          <a:p>
            <a:pPr indent="-342900" algn="just">
              <a:lnSpc>
                <a:spcPct val="150000"/>
              </a:lnSpc>
              <a:spcBef>
                <a:spcPts val="0"/>
              </a:spcBef>
              <a:defRPr/>
            </a:pPr>
            <a:r>
              <a:rPr lang="en-US" sz="2400" dirty="0">
                <a:latin typeface="微软雅黑" panose="020B0503020204020204" pitchFamily="34" charset="-122"/>
                <a:ea typeface="微软雅黑" panose="020B0503020204020204" pitchFamily="34" charset="-122"/>
              </a:rPr>
              <a:t>2. Hayashi, F. (1982). Tobin's marginal q and average q: A neoclassical interpretation.</a:t>
            </a:r>
          </a:p>
          <a:p>
            <a:pPr marL="800100" lvl="3" indent="-342900" algn="just">
              <a:lnSpc>
                <a:spcPct val="150000"/>
              </a:lnSpc>
              <a:spcBef>
                <a:spcPts val="0"/>
              </a:spcBef>
              <a:buFont typeface="Calibri" panose="020F0502020204030204" pitchFamily="34" charset="0"/>
              <a:buChar char="‒"/>
              <a:defRPr/>
            </a:pPr>
            <a:r>
              <a:rPr lang="zh-CN" altLang="en-US" dirty="0"/>
              <a:t>进一步发展了</a:t>
            </a:r>
            <a:r>
              <a:rPr lang="en-US" altLang="zh-CN" dirty="0"/>
              <a:t>Q</a:t>
            </a:r>
            <a:r>
              <a:rPr lang="zh-CN" altLang="en-US" dirty="0"/>
              <a:t>理论，探讨了</a:t>
            </a:r>
            <a:r>
              <a:rPr lang="en-US" altLang="zh-CN" dirty="0"/>
              <a:t>Q</a:t>
            </a:r>
            <a:r>
              <a:rPr lang="zh-CN" altLang="en-US" dirty="0"/>
              <a:t>的边际价值与平均价值的关系，并对企业投资行为进行了详细分析。</a:t>
            </a:r>
            <a:endParaRPr lang="en-US" dirty="0"/>
          </a:p>
          <a:p>
            <a:pPr indent="-342900" algn="just">
              <a:lnSpc>
                <a:spcPct val="150000"/>
              </a:lnSpc>
              <a:spcBef>
                <a:spcPts val="0"/>
              </a:spcBef>
              <a:defRPr/>
            </a:pPr>
            <a:r>
              <a:rPr lang="en-US" sz="2400" dirty="0">
                <a:latin typeface="微软雅黑" panose="020B0503020204020204" pitchFamily="34" charset="-122"/>
                <a:ea typeface="微软雅黑" panose="020B0503020204020204" pitchFamily="34" charset="-122"/>
              </a:rPr>
              <a:t>3. Blanchard, O., &amp; Fischer, S. (1989). Lectures on Macroeconomics.</a:t>
            </a:r>
          </a:p>
          <a:p>
            <a:pPr marL="800100" lvl="3" indent="-342900" algn="just">
              <a:lnSpc>
                <a:spcPct val="150000"/>
              </a:lnSpc>
              <a:spcBef>
                <a:spcPts val="0"/>
              </a:spcBef>
              <a:buFont typeface="Calibri" panose="020F0502020204030204" pitchFamily="34" charset="0"/>
              <a:buChar char="‒"/>
              <a:defRPr/>
            </a:pPr>
            <a:r>
              <a:rPr lang="zh-CN" altLang="en-US" dirty="0"/>
              <a:t>本书提供了关于</a:t>
            </a:r>
            <a:r>
              <a:rPr lang="en-US" altLang="zh-CN" dirty="0"/>
              <a:t>Q</a:t>
            </a:r>
            <a:r>
              <a:rPr lang="zh-CN" altLang="en-US" dirty="0"/>
              <a:t>理论的全面解释，强调了市场预期对资本投资决策的影响。</a:t>
            </a:r>
            <a:endParaRPr lang="en-US" dirty="0"/>
          </a:p>
        </p:txBody>
      </p:sp>
    </p:spTree>
    <p:extLst>
      <p:ext uri="{BB962C8B-B14F-4D97-AF65-F5344CB8AC3E}">
        <p14:creationId xmlns:p14="http://schemas.microsoft.com/office/powerpoint/2010/main" val="33593576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23CF8-D2BD-49F9-A038-CD6DE5465FE3}"/>
              </a:ext>
            </a:extLst>
          </p:cNvPr>
          <p:cNvSpPr txBox="1">
            <a:spLocks/>
          </p:cNvSpPr>
          <p:nvPr/>
        </p:nvSpPr>
        <p:spPr>
          <a:xfrm>
            <a:off x="593558" y="-16188"/>
            <a:ext cx="9728077" cy="996043"/>
          </a:xfrm>
          <a:prstGeom prst="rect">
            <a:avLst/>
          </a:prstGeom>
        </p:spPr>
        <p:txBody>
          <a:bodyPr vert="horz" lIns="91440" tIns="45720" rIns="91440" bIns="45720" rtlCol="0" anchor="ctr">
            <a:noAutofit/>
          </a:bodyPr>
          <a:lstStyle>
            <a:defPPr>
              <a:defRPr lang="en-US"/>
            </a:defPPr>
            <a:lvl1pPr>
              <a:lnSpc>
                <a:spcPct val="90000"/>
              </a:lnSpc>
              <a:spcBef>
                <a:spcPct val="0"/>
              </a:spcBef>
              <a:buNone/>
              <a:defRPr sz="4000" b="1">
                <a:latin typeface="微软雅黑" panose="020B0503020204020204" pitchFamily="34" charset="-122"/>
                <a:ea typeface="微软雅黑" panose="020B0503020204020204" pitchFamily="34" charset="-122"/>
                <a:cs typeface="Times New Roman" panose="02020603050405020304" pitchFamily="18" charset="0"/>
              </a:defRPr>
            </a:lvl1pPr>
          </a:lstStyle>
          <a:p>
            <a:r>
              <a:rPr lang="zh-CN" altLang="en-US" dirty="0"/>
              <a:t>大股东代理问题</a:t>
            </a:r>
            <a:endParaRPr lang="en-US" altLang="zh-CN" dirty="0"/>
          </a:p>
        </p:txBody>
      </p:sp>
      <p:sp>
        <p:nvSpPr>
          <p:cNvPr id="3" name="矩形 2">
            <a:extLst>
              <a:ext uri="{FF2B5EF4-FFF2-40B4-BE49-F238E27FC236}">
                <a16:creationId xmlns:a16="http://schemas.microsoft.com/office/drawing/2014/main" id="{854D9F46-1816-4B5F-ADFA-CE6B1FA8E651}"/>
              </a:ext>
            </a:extLst>
          </p:cNvPr>
          <p:cNvSpPr/>
          <p:nvPr/>
        </p:nvSpPr>
        <p:spPr>
          <a:xfrm>
            <a:off x="718184" y="957280"/>
            <a:ext cx="10642970" cy="5324535"/>
          </a:xfrm>
          <a:prstGeom prst="rect">
            <a:avLst/>
          </a:prstGeom>
        </p:spPr>
        <p:txBody>
          <a:bodyPr wrap="square">
            <a:spAutoFit/>
          </a:bodyPr>
          <a:lstStyle/>
          <a:p>
            <a:pPr>
              <a:lnSpc>
                <a:spcPct val="150000"/>
              </a:lnSpc>
              <a:spcBef>
                <a:spcPts val="1200"/>
              </a:spcBef>
            </a:pPr>
            <a:r>
              <a:rPr lang="zh-CN" altLang="zh-CN" dirty="0"/>
              <a:t>股权集中的控股股东对公司的重要影响，体现为监督和攫取两个方面。</a:t>
            </a:r>
            <a:endParaRPr lang="en-US" altLang="zh-CN" dirty="0"/>
          </a:p>
          <a:p>
            <a:pPr marL="457200" indent="-457200" algn="just">
              <a:lnSpc>
                <a:spcPct val="150000"/>
              </a:lnSpc>
              <a:spcBef>
                <a:spcPts val="1200"/>
              </a:spcBef>
              <a:buFont typeface="Wingdings" panose="05000000000000000000" pitchFamily="2" charset="2"/>
              <a:buChar char="l"/>
            </a:pPr>
            <a:r>
              <a:rPr lang="zh-CN" altLang="en-US" sz="2800" b="1" kern="100" dirty="0">
                <a:latin typeface="微软雅黑" panose="020B0503020204020204" pitchFamily="34" charset="-122"/>
                <a:ea typeface="微软雅黑" panose="020B0503020204020204" pitchFamily="34" charset="-122"/>
                <a:cs typeface="Times New Roman" panose="02020603050405020304" pitchFamily="18" charset="0"/>
              </a:rPr>
              <a:t>监督作用</a:t>
            </a:r>
            <a:endParaRPr lang="en-US" altLang="zh-CN" sz="2800" b="1" kern="100" dirty="0">
              <a:latin typeface="微软雅黑" panose="020B0503020204020204" pitchFamily="34" charset="-122"/>
              <a:ea typeface="微软雅黑" panose="020B0503020204020204" pitchFamily="34" charset="-122"/>
              <a:cs typeface="Times New Roman" panose="02020603050405020304" pitchFamily="18" charset="0"/>
            </a:endParaRPr>
          </a:p>
          <a:p>
            <a:pPr>
              <a:lnSpc>
                <a:spcPct val="150000"/>
              </a:lnSpc>
              <a:spcBef>
                <a:spcPts val="1200"/>
              </a:spcBef>
            </a:pPr>
            <a:r>
              <a:rPr lang="zh-CN" altLang="zh-CN" dirty="0"/>
              <a:t>一方面，控股股东有能力也有动机对经理人进行有效监督（</a:t>
            </a:r>
            <a:r>
              <a:rPr lang="en-US" altLang="zh-CN" dirty="0"/>
              <a:t>Shleifer &amp; </a:t>
            </a:r>
            <a:r>
              <a:rPr lang="en-US" altLang="zh-CN" dirty="0" err="1"/>
              <a:t>Vishny</a:t>
            </a:r>
            <a:r>
              <a:rPr lang="zh-CN" altLang="zh-CN" dirty="0"/>
              <a:t>，</a:t>
            </a:r>
            <a:r>
              <a:rPr lang="en-US" altLang="zh-CN" dirty="0"/>
              <a:t>1986</a:t>
            </a:r>
            <a:r>
              <a:rPr lang="zh-CN" altLang="zh-CN" dirty="0"/>
              <a:t>，</a:t>
            </a:r>
            <a:r>
              <a:rPr lang="en-US" altLang="zh-CN" dirty="0"/>
              <a:t>1997</a:t>
            </a:r>
            <a:r>
              <a:rPr lang="zh-CN" altLang="zh-CN" dirty="0"/>
              <a:t>）。其能力源自集中的股权带来的控制权权利；而其动机源自管理层决策是否有利于价值创造，最终会影响大股东自身持有股份的市值。基于此，当大股东股权较为集中时，股东与管理层的代理问题相对较小，此时管理层的侵占不太可能成为一个严重问题。</a:t>
            </a:r>
            <a:endParaRPr lang="en-US" altLang="zh-CN" dirty="0"/>
          </a:p>
          <a:p>
            <a:pPr marL="457200" indent="-457200" algn="just">
              <a:lnSpc>
                <a:spcPct val="150000"/>
              </a:lnSpc>
              <a:spcBef>
                <a:spcPts val="1200"/>
              </a:spcBef>
              <a:buFont typeface="Wingdings" panose="05000000000000000000" pitchFamily="2" charset="2"/>
              <a:buChar char="l"/>
            </a:pPr>
            <a:r>
              <a:rPr lang="zh-CN" altLang="en-US" sz="2800" b="1" kern="100" dirty="0">
                <a:latin typeface="微软雅黑" panose="020B0503020204020204" pitchFamily="34" charset="-122"/>
                <a:ea typeface="微软雅黑" panose="020B0503020204020204" pitchFamily="34" charset="-122"/>
                <a:cs typeface="Times New Roman" panose="02020603050405020304" pitchFamily="18" charset="0"/>
              </a:rPr>
              <a:t>掏空行为</a:t>
            </a:r>
            <a:endParaRPr lang="en-US" altLang="zh-CN" sz="2800" b="1" kern="100" dirty="0">
              <a:latin typeface="微软雅黑" panose="020B0503020204020204" pitchFamily="34" charset="-122"/>
              <a:ea typeface="微软雅黑" panose="020B0503020204020204" pitchFamily="34" charset="-122"/>
              <a:cs typeface="Times New Roman" panose="02020603050405020304" pitchFamily="18" charset="0"/>
            </a:endParaRPr>
          </a:p>
          <a:p>
            <a:pPr>
              <a:lnSpc>
                <a:spcPct val="150000"/>
              </a:lnSpc>
              <a:spcBef>
                <a:spcPts val="1200"/>
              </a:spcBef>
            </a:pPr>
            <a:r>
              <a:rPr lang="zh-CN" altLang="zh-CN" dirty="0"/>
              <a:t>另一方面，集中的股权使得大股东很有机会利用其权力侵占小股东的财富，尤其当大股东的控制权大于现金流权的时候（</a:t>
            </a:r>
            <a:r>
              <a:rPr lang="en-US" altLang="zh-CN" dirty="0"/>
              <a:t>La Porta et al.</a:t>
            </a:r>
            <a:r>
              <a:rPr lang="zh-CN" altLang="zh-CN" dirty="0"/>
              <a:t>，</a:t>
            </a:r>
            <a:r>
              <a:rPr lang="en-US" altLang="zh-CN" dirty="0"/>
              <a:t>1999</a:t>
            </a:r>
            <a:r>
              <a:rPr lang="zh-CN" altLang="zh-CN" dirty="0"/>
              <a:t>）。此时上市公司的首要代理问题是控股股东与中小股东之间的利益冲突。</a:t>
            </a:r>
            <a:endParaRPr lang="zh-CN" altLang="en-US" sz="2400" kern="100" dirty="0">
              <a:latin typeface="楷体" panose="02010609060101010101" pitchFamily="49" charset="-122"/>
              <a:ea typeface="楷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21246929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FAE4D-578F-4D9A-8A6F-31C0F2262809}"/>
              </a:ext>
            </a:extLst>
          </p:cNvPr>
          <p:cNvSpPr txBox="1">
            <a:spLocks/>
          </p:cNvSpPr>
          <p:nvPr/>
        </p:nvSpPr>
        <p:spPr>
          <a:xfrm>
            <a:off x="593558" y="-16188"/>
            <a:ext cx="9728077" cy="996043"/>
          </a:xfrm>
          <a:prstGeom prst="rect">
            <a:avLst/>
          </a:prstGeom>
        </p:spPr>
        <p:txBody>
          <a:bodyPr vert="horz" lIns="91440" tIns="45720" rIns="91440" bIns="45720" rtlCol="0" anchor="ctr">
            <a:noAutofit/>
          </a:bodyPr>
          <a:lstStyle>
            <a:defPPr>
              <a:defRPr lang="en-US"/>
            </a:defPPr>
            <a:lvl1pPr>
              <a:lnSpc>
                <a:spcPct val="90000"/>
              </a:lnSpc>
              <a:spcBef>
                <a:spcPct val="0"/>
              </a:spcBef>
              <a:buNone/>
              <a:defRPr sz="4000" b="1">
                <a:latin typeface="微软雅黑" panose="020B0503020204020204" pitchFamily="34" charset="-122"/>
                <a:ea typeface="微软雅黑" panose="020B0503020204020204" pitchFamily="34" charset="-122"/>
                <a:cs typeface="Times New Roman" panose="02020603050405020304" pitchFamily="18" charset="0"/>
              </a:defRPr>
            </a:lvl1pPr>
          </a:lstStyle>
          <a:p>
            <a:r>
              <a:rPr lang="zh-CN" altLang="en-US" dirty="0"/>
              <a:t>大股东代理问题：监督与攫取</a:t>
            </a:r>
            <a:endParaRPr lang="en-US" altLang="zh-CN" dirty="0"/>
          </a:p>
        </p:txBody>
      </p:sp>
      <p:sp>
        <p:nvSpPr>
          <p:cNvPr id="3" name="矩形 2">
            <a:extLst>
              <a:ext uri="{FF2B5EF4-FFF2-40B4-BE49-F238E27FC236}">
                <a16:creationId xmlns:a16="http://schemas.microsoft.com/office/drawing/2014/main" id="{B5C43E1C-6D91-4041-BC72-1F1A93E812AC}"/>
              </a:ext>
            </a:extLst>
          </p:cNvPr>
          <p:cNvSpPr/>
          <p:nvPr/>
        </p:nvSpPr>
        <p:spPr>
          <a:xfrm>
            <a:off x="923466" y="4013348"/>
            <a:ext cx="10642970" cy="1846659"/>
          </a:xfrm>
          <a:prstGeom prst="rect">
            <a:avLst/>
          </a:prstGeom>
        </p:spPr>
        <p:txBody>
          <a:bodyPr wrap="square">
            <a:spAutoFit/>
          </a:bodyPr>
          <a:lstStyle/>
          <a:p>
            <a:pPr marL="457200" indent="-457200" algn="just">
              <a:lnSpc>
                <a:spcPct val="150000"/>
              </a:lnSpc>
              <a:spcBef>
                <a:spcPts val="1200"/>
              </a:spcBef>
              <a:buFont typeface="Wingdings" panose="05000000000000000000" pitchFamily="2" charset="2"/>
              <a:buChar char="l"/>
            </a:pPr>
            <a:r>
              <a:rPr lang="zh-CN" altLang="en-US" sz="2800" kern="100" dirty="0">
                <a:latin typeface="微软雅黑" panose="020B0503020204020204" pitchFamily="34" charset="-122"/>
                <a:ea typeface="微软雅黑" panose="020B0503020204020204" pitchFamily="34" charset="-122"/>
                <a:cs typeface="Times New Roman" panose="02020603050405020304" pitchFamily="18" charset="0"/>
              </a:rPr>
              <a:t>两权分离度： 高 </a:t>
            </a:r>
            <a:r>
              <a:rPr lang="en-US" altLang="zh-CN" sz="2800" kern="100" dirty="0">
                <a:latin typeface="微软雅黑" panose="020B0503020204020204" pitchFamily="34" charset="-122"/>
                <a:ea typeface="微软雅黑" panose="020B0503020204020204" pitchFamily="34" charset="-122"/>
                <a:cs typeface="Times New Roman" panose="02020603050405020304" pitchFamily="18" charset="0"/>
              </a:rPr>
              <a:t>vs </a:t>
            </a:r>
            <a:r>
              <a:rPr lang="zh-CN" altLang="en-US" sz="2800" kern="100" dirty="0">
                <a:latin typeface="微软雅黑" panose="020B0503020204020204" pitchFamily="34" charset="-122"/>
                <a:ea typeface="微软雅黑" panose="020B0503020204020204" pitchFamily="34" charset="-122"/>
                <a:cs typeface="Times New Roman" panose="02020603050405020304" pitchFamily="18" charset="0"/>
              </a:rPr>
              <a:t>低</a:t>
            </a:r>
            <a:endParaRPr lang="en-US" altLang="zh-CN" sz="2800" kern="100" dirty="0">
              <a:latin typeface="微软雅黑" panose="020B0503020204020204" pitchFamily="34" charset="-122"/>
              <a:ea typeface="微软雅黑" panose="020B0503020204020204" pitchFamily="34" charset="-122"/>
              <a:cs typeface="Times New Roman" panose="02020603050405020304" pitchFamily="18" charset="0"/>
            </a:endParaRPr>
          </a:p>
          <a:p>
            <a:pPr marL="457200" lvl="2" algn="just">
              <a:lnSpc>
                <a:spcPct val="150000"/>
              </a:lnSpc>
            </a:pPr>
            <a:endParaRPr lang="en-US" altLang="zh-CN" sz="2400" b="1" kern="100" dirty="0">
              <a:latin typeface="Calibri" panose="020F0502020204030204" pitchFamily="34" charset="0"/>
              <a:cs typeface="Times New Roman" panose="02020603050405020304" pitchFamily="18" charset="0"/>
            </a:endParaRPr>
          </a:p>
          <a:p>
            <a:pPr marL="457200" lvl="2" algn="just">
              <a:lnSpc>
                <a:spcPct val="150000"/>
              </a:lnSpc>
            </a:pPr>
            <a:endParaRPr lang="zh-CN" altLang="en-US" sz="2400" kern="100" dirty="0">
              <a:latin typeface="Calibri" panose="020F0502020204030204" pitchFamily="34" charset="0"/>
              <a:cs typeface="Times New Roman" panose="02020603050405020304" pitchFamily="18" charset="0"/>
            </a:endParaRPr>
          </a:p>
        </p:txBody>
      </p:sp>
      <p:pic>
        <p:nvPicPr>
          <p:cNvPr id="4" name="图片 3">
            <a:extLst>
              <a:ext uri="{FF2B5EF4-FFF2-40B4-BE49-F238E27FC236}">
                <a16:creationId xmlns:a16="http://schemas.microsoft.com/office/drawing/2014/main" id="{9DEFC622-1E56-417D-9AC9-E22CD8BCE8FE}"/>
              </a:ext>
            </a:extLst>
          </p:cNvPr>
          <p:cNvPicPr>
            <a:picLocks noChangeAspect="1"/>
          </p:cNvPicPr>
          <p:nvPr/>
        </p:nvPicPr>
        <p:blipFill>
          <a:blip r:embed="rId2"/>
          <a:stretch>
            <a:fillRect/>
          </a:stretch>
        </p:blipFill>
        <p:spPr>
          <a:xfrm>
            <a:off x="4210315" y="4893056"/>
            <a:ext cx="2905125" cy="1200150"/>
          </a:xfrm>
          <a:prstGeom prst="rect">
            <a:avLst/>
          </a:prstGeom>
          <a:ln>
            <a:solidFill>
              <a:schemeClr val="accent1"/>
            </a:solidFill>
          </a:ln>
        </p:spPr>
      </p:pic>
      <p:sp>
        <p:nvSpPr>
          <p:cNvPr id="5" name="矩形 4">
            <a:extLst>
              <a:ext uri="{FF2B5EF4-FFF2-40B4-BE49-F238E27FC236}">
                <a16:creationId xmlns:a16="http://schemas.microsoft.com/office/drawing/2014/main" id="{A0390240-D59E-42DE-BC1A-3611B3AE81A9}"/>
              </a:ext>
            </a:extLst>
          </p:cNvPr>
          <p:cNvSpPr/>
          <p:nvPr/>
        </p:nvSpPr>
        <p:spPr>
          <a:xfrm>
            <a:off x="923466" y="1290202"/>
            <a:ext cx="10642970" cy="1846659"/>
          </a:xfrm>
          <a:prstGeom prst="rect">
            <a:avLst/>
          </a:prstGeom>
        </p:spPr>
        <p:txBody>
          <a:bodyPr wrap="square">
            <a:spAutoFit/>
          </a:bodyPr>
          <a:lstStyle/>
          <a:p>
            <a:pPr marL="457200" indent="-457200" algn="just">
              <a:lnSpc>
                <a:spcPct val="150000"/>
              </a:lnSpc>
              <a:spcBef>
                <a:spcPts val="1200"/>
              </a:spcBef>
              <a:buFont typeface="Wingdings" panose="05000000000000000000" pitchFamily="2" charset="2"/>
              <a:buChar char="l"/>
            </a:pPr>
            <a:r>
              <a:rPr lang="zh-CN" altLang="en-US" sz="2800" kern="100" dirty="0">
                <a:latin typeface="微软雅黑" panose="020B0503020204020204" pitchFamily="34" charset="-122"/>
                <a:ea typeface="微软雅黑" panose="020B0503020204020204" pitchFamily="34" charset="-122"/>
                <a:cs typeface="Times New Roman" panose="02020603050405020304" pitchFamily="18" charset="0"/>
              </a:rPr>
              <a:t>大股东持股比例：高 </a:t>
            </a:r>
            <a:r>
              <a:rPr lang="en-US" altLang="zh-CN" sz="2800" kern="100" dirty="0">
                <a:latin typeface="微软雅黑" panose="020B0503020204020204" pitchFamily="34" charset="-122"/>
                <a:ea typeface="微软雅黑" panose="020B0503020204020204" pitchFamily="34" charset="-122"/>
                <a:cs typeface="Times New Roman" panose="02020603050405020304" pitchFamily="18" charset="0"/>
              </a:rPr>
              <a:t>vs </a:t>
            </a:r>
            <a:r>
              <a:rPr lang="zh-CN" altLang="en-US" sz="2800" kern="100" dirty="0">
                <a:latin typeface="微软雅黑" panose="020B0503020204020204" pitchFamily="34" charset="-122"/>
                <a:ea typeface="微软雅黑" panose="020B0503020204020204" pitchFamily="34" charset="-122"/>
                <a:cs typeface="Times New Roman" panose="02020603050405020304" pitchFamily="18" charset="0"/>
              </a:rPr>
              <a:t>低</a:t>
            </a:r>
            <a:endParaRPr lang="en-US" altLang="zh-CN" sz="2800" kern="100" dirty="0">
              <a:latin typeface="微软雅黑" panose="020B0503020204020204" pitchFamily="34" charset="-122"/>
              <a:ea typeface="微软雅黑" panose="020B0503020204020204" pitchFamily="34" charset="-122"/>
              <a:cs typeface="Times New Roman" panose="02020603050405020304" pitchFamily="18" charset="0"/>
            </a:endParaRPr>
          </a:p>
          <a:p>
            <a:pPr marL="457200" lvl="2" algn="just">
              <a:lnSpc>
                <a:spcPct val="150000"/>
              </a:lnSpc>
            </a:pPr>
            <a:endParaRPr lang="en-US" altLang="zh-CN" sz="2400" b="1" kern="100" dirty="0">
              <a:latin typeface="Calibri" panose="020F0502020204030204" pitchFamily="34" charset="0"/>
              <a:cs typeface="Times New Roman" panose="02020603050405020304" pitchFamily="18" charset="0"/>
            </a:endParaRPr>
          </a:p>
          <a:p>
            <a:pPr marL="457200" lvl="2" algn="just">
              <a:lnSpc>
                <a:spcPct val="150000"/>
              </a:lnSpc>
            </a:pPr>
            <a:endParaRPr lang="zh-CN" altLang="en-US" sz="2400" kern="100" dirty="0">
              <a:latin typeface="Calibri" panose="020F0502020204030204" pitchFamily="34" charset="0"/>
              <a:cs typeface="Times New Roman" panose="02020603050405020304" pitchFamily="18" charset="0"/>
            </a:endParaRPr>
          </a:p>
        </p:txBody>
      </p:sp>
      <p:pic>
        <p:nvPicPr>
          <p:cNvPr id="6" name="图片 5">
            <a:extLst>
              <a:ext uri="{FF2B5EF4-FFF2-40B4-BE49-F238E27FC236}">
                <a16:creationId xmlns:a16="http://schemas.microsoft.com/office/drawing/2014/main" id="{F7FB1699-CA2F-4359-B5D9-2813EB2E5CB8}"/>
              </a:ext>
            </a:extLst>
          </p:cNvPr>
          <p:cNvPicPr>
            <a:picLocks noChangeAspect="1"/>
          </p:cNvPicPr>
          <p:nvPr/>
        </p:nvPicPr>
        <p:blipFill>
          <a:blip r:embed="rId3"/>
          <a:stretch>
            <a:fillRect/>
          </a:stretch>
        </p:blipFill>
        <p:spPr>
          <a:xfrm>
            <a:off x="4132437" y="2152783"/>
            <a:ext cx="2983003" cy="1395619"/>
          </a:xfrm>
          <a:prstGeom prst="rect">
            <a:avLst/>
          </a:prstGeom>
          <a:ln>
            <a:solidFill>
              <a:schemeClr val="accent1"/>
            </a:solidFill>
          </a:ln>
        </p:spPr>
      </p:pic>
    </p:spTree>
    <p:extLst>
      <p:ext uri="{BB962C8B-B14F-4D97-AF65-F5344CB8AC3E}">
        <p14:creationId xmlns:p14="http://schemas.microsoft.com/office/powerpoint/2010/main" val="11038223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BBF539-CBDC-469C-8F59-A98B91B04FD9}"/>
              </a:ext>
            </a:extLst>
          </p:cNvPr>
          <p:cNvSpPr txBox="1">
            <a:spLocks/>
          </p:cNvSpPr>
          <p:nvPr/>
        </p:nvSpPr>
        <p:spPr>
          <a:xfrm>
            <a:off x="593559" y="-16188"/>
            <a:ext cx="10948734" cy="9960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3600" b="1" dirty="0">
                <a:latin typeface="微软雅黑" panose="020B0503020204020204" pitchFamily="34" charset="-122"/>
                <a:ea typeface="微软雅黑" panose="020B0503020204020204" pitchFamily="34" charset="-122"/>
              </a:rPr>
              <a:t>管理层代理问题</a:t>
            </a:r>
            <a:endParaRPr lang="zh-CN" altLang="en-US" sz="3600" b="1"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 name="TextBox 9">
            <a:extLst>
              <a:ext uri="{FF2B5EF4-FFF2-40B4-BE49-F238E27FC236}">
                <a16:creationId xmlns:a16="http://schemas.microsoft.com/office/drawing/2014/main" id="{C9C9B000-7B60-4A4E-9FD9-ED26498E32CB}"/>
              </a:ext>
            </a:extLst>
          </p:cNvPr>
          <p:cNvSpPr txBox="1"/>
          <p:nvPr/>
        </p:nvSpPr>
        <p:spPr>
          <a:xfrm>
            <a:off x="642355" y="1169324"/>
            <a:ext cx="10711445" cy="5262979"/>
          </a:xfrm>
          <a:prstGeom prst="rect">
            <a:avLst/>
          </a:prstGeom>
          <a:noFill/>
        </p:spPr>
        <p:txBody>
          <a:bodyPr wrap="square" rtlCol="0">
            <a:spAutoFit/>
          </a:bodyPr>
          <a:lstStyle/>
          <a:p>
            <a:pPr marL="342900" indent="-342900">
              <a:lnSpc>
                <a:spcPct val="100000"/>
              </a:lnSpc>
              <a:spcBef>
                <a:spcPts val="0"/>
              </a:spcBef>
              <a:buFont typeface="Arial" panose="020B0604020202020204" pitchFamily="34" charset="0"/>
              <a:buChar char="•"/>
            </a:pPr>
            <a:r>
              <a:rPr lang="zh-CN" altLang="en-US" sz="2400" dirty="0"/>
              <a:t>帝国建设动机</a:t>
            </a:r>
            <a:endParaRPr lang="en-US" altLang="zh-CN" sz="2400" dirty="0"/>
          </a:p>
          <a:p>
            <a:pPr marL="800100" lvl="2" indent="-342900">
              <a:lnSpc>
                <a:spcPct val="100000"/>
              </a:lnSpc>
              <a:spcBef>
                <a:spcPts val="0"/>
              </a:spcBef>
              <a:spcAft>
                <a:spcPts val="1200"/>
              </a:spcAft>
              <a:buFont typeface="Wingdings" panose="05000000000000000000" pitchFamily="2" charset="2"/>
              <a:buChar char="ü"/>
            </a:pPr>
            <a:r>
              <a:rPr lang="zh-CN" altLang="zh-CN" sz="2000" dirty="0">
                <a:latin typeface="Times New Roman" panose="02020603050405020304" pitchFamily="18" charset="0"/>
                <a:ea typeface="楷体" panose="02010609060101010101" pitchFamily="49" charset="-122"/>
                <a:cs typeface="Times New Roman" panose="02020603050405020304" pitchFamily="18" charset="0"/>
              </a:rPr>
              <a:t>管理者可能过分热衷于经营大公司，而不仅仅是盈利。</a:t>
            </a:r>
            <a:endParaRPr lang="en-US" altLang="zh-CN" sz="2000" dirty="0">
              <a:latin typeface="Times New Roman" panose="02020603050405020304" pitchFamily="18" charset="0"/>
              <a:ea typeface="楷体" panose="02010609060101010101" pitchFamily="49" charset="-122"/>
              <a:cs typeface="Times New Roman" panose="02020603050405020304" pitchFamily="18" charset="0"/>
            </a:endParaRPr>
          </a:p>
          <a:p>
            <a:pPr marL="800100" lvl="2" indent="-342900">
              <a:lnSpc>
                <a:spcPct val="100000"/>
              </a:lnSpc>
              <a:spcBef>
                <a:spcPts val="0"/>
              </a:spcBef>
              <a:spcAft>
                <a:spcPts val="1200"/>
              </a:spcAft>
              <a:buFont typeface="Wingdings" panose="05000000000000000000" pitchFamily="2" charset="2"/>
              <a:buChar char="ü"/>
            </a:pPr>
            <a:r>
              <a:rPr lang="zh-CN" altLang="zh-CN" sz="2000" dirty="0">
                <a:latin typeface="Times New Roman" panose="02020603050405020304" pitchFamily="18" charset="0"/>
                <a:ea typeface="楷体" panose="02010609060101010101" pitchFamily="49" charset="-122"/>
                <a:cs typeface="Times New Roman" panose="02020603050405020304" pitchFamily="18" charset="0"/>
              </a:rPr>
              <a:t>建立帝国的偏好会导致管理者将所有可用资金都用于投资项目。</a:t>
            </a:r>
            <a:endParaRPr lang="en-US" altLang="zh-CN" sz="2000" dirty="0">
              <a:latin typeface="Times New Roman" panose="02020603050405020304" pitchFamily="18" charset="0"/>
              <a:ea typeface="楷体" panose="02010609060101010101" pitchFamily="49" charset="-122"/>
              <a:cs typeface="Times New Roman" panose="02020603050405020304" pitchFamily="18" charset="0"/>
            </a:endParaRPr>
          </a:p>
          <a:p>
            <a:pPr marL="342900" indent="-342900">
              <a:buFont typeface="Arial" panose="020B0604020202020204" pitchFamily="34" charset="0"/>
              <a:buChar char="•"/>
            </a:pPr>
            <a:r>
              <a:rPr lang="zh-CN" altLang="en-US" sz="2400" dirty="0"/>
              <a:t>声誉和职业发展的考虑带来的短期性</a:t>
            </a:r>
            <a:endParaRPr lang="en-US" altLang="zh-CN" sz="2400" dirty="0"/>
          </a:p>
          <a:p>
            <a:pPr marL="800100" lvl="2" indent="-342900">
              <a:spcAft>
                <a:spcPts val="1200"/>
              </a:spcAft>
              <a:buFont typeface="Wingdings" panose="05000000000000000000" pitchFamily="2" charset="2"/>
              <a:buChar char="ü"/>
            </a:pPr>
            <a:r>
              <a:rPr lang="zh-CN" altLang="zh-CN" sz="2000" dirty="0">
                <a:latin typeface="Times New Roman" panose="02020603050405020304" pitchFamily="18" charset="0"/>
                <a:ea typeface="楷体" panose="02010609060101010101" pitchFamily="49" charset="-122"/>
                <a:cs typeface="Times New Roman" panose="02020603050405020304" pitchFamily="18" charset="0"/>
              </a:rPr>
              <a:t>管理者可能会关心他们的行为会如何影响他们的声誉，并最终影响他们在劳动力市场上的价值</a:t>
            </a:r>
            <a:r>
              <a:rPr lang="zh-CN" altLang="en-US" sz="2000" dirty="0">
                <a:latin typeface="Times New Roman" panose="02020603050405020304" pitchFamily="18" charset="0"/>
                <a:ea typeface="楷体" panose="02010609060101010101" pitchFamily="49" charset="-122"/>
                <a:cs typeface="Times New Roman" panose="02020603050405020304" pitchFamily="18" charset="0"/>
              </a:rPr>
              <a:t>；</a:t>
            </a:r>
            <a:endParaRPr lang="en-US" altLang="zh-CN" sz="2000" dirty="0">
              <a:latin typeface="Times New Roman" panose="02020603050405020304" pitchFamily="18" charset="0"/>
              <a:ea typeface="楷体" panose="02010609060101010101" pitchFamily="49" charset="-122"/>
              <a:cs typeface="Times New Roman" panose="02020603050405020304" pitchFamily="18" charset="0"/>
            </a:endParaRPr>
          </a:p>
          <a:p>
            <a:pPr marL="800100" lvl="2" indent="-342900">
              <a:spcAft>
                <a:spcPts val="1200"/>
              </a:spcAft>
              <a:buFont typeface="Wingdings" panose="05000000000000000000" pitchFamily="2" charset="2"/>
              <a:buChar char="ü"/>
            </a:pPr>
            <a:r>
              <a:rPr lang="zh-CN" altLang="zh-CN" sz="2000" dirty="0">
                <a:latin typeface="Times New Roman" panose="02020603050405020304" pitchFamily="18" charset="0"/>
                <a:ea typeface="楷体" panose="02010609060101010101" pitchFamily="49" charset="-122"/>
                <a:cs typeface="Times New Roman" panose="02020603050405020304" pitchFamily="18" charset="0"/>
              </a:rPr>
              <a:t>关注自身在劳动力市场声誉的经理人可能会有动机采取行动，以牺牲长期股东价值为代价来提高短期业绩。</a:t>
            </a:r>
            <a:endParaRPr lang="en-US" altLang="zh-CN" sz="2400" dirty="0"/>
          </a:p>
          <a:p>
            <a:pPr marL="342900" indent="-342900">
              <a:buFont typeface="Arial" panose="020B0604020202020204" pitchFamily="34" charset="0"/>
              <a:buChar char="•"/>
            </a:pPr>
            <a:r>
              <a:rPr lang="zh-CN" altLang="en-US" sz="2400" dirty="0"/>
              <a:t>享受安静生活</a:t>
            </a:r>
            <a:endParaRPr lang="en-US" altLang="zh-CN" sz="2400" dirty="0"/>
          </a:p>
          <a:p>
            <a:pPr marL="800100" lvl="2" indent="-342900">
              <a:lnSpc>
                <a:spcPct val="100000"/>
              </a:lnSpc>
              <a:spcBef>
                <a:spcPts val="0"/>
              </a:spcBef>
              <a:spcAft>
                <a:spcPts val="1200"/>
              </a:spcAft>
              <a:buFont typeface="Wingdings" panose="05000000000000000000" pitchFamily="2" charset="2"/>
              <a:buChar char="ü"/>
            </a:pPr>
            <a:r>
              <a:rPr lang="zh-CN" altLang="en-US" sz="2000" dirty="0">
                <a:latin typeface="Times New Roman" panose="02020603050405020304" pitchFamily="18" charset="0"/>
                <a:ea typeface="楷体" panose="02010609060101010101" pitchFamily="49" charset="-122"/>
                <a:cs typeface="Times New Roman" panose="02020603050405020304" pitchFamily="18" charset="0"/>
              </a:rPr>
              <a:t>管理层</a:t>
            </a:r>
            <a:r>
              <a:rPr lang="zh-CN" altLang="zh-CN" sz="2000" dirty="0">
                <a:latin typeface="Times New Roman" panose="02020603050405020304" pitchFamily="18" charset="0"/>
                <a:ea typeface="楷体" panose="02010609060101010101" pitchFamily="49" charset="-122"/>
                <a:cs typeface="Times New Roman" panose="02020603050405020304" pitchFamily="18" charset="0"/>
              </a:rPr>
              <a:t>也具有喜欢</a:t>
            </a:r>
            <a:r>
              <a:rPr lang="en-US" altLang="zh-CN" sz="2000" dirty="0">
                <a:latin typeface="Times New Roman" panose="02020603050405020304" pitchFamily="18" charset="0"/>
                <a:ea typeface="楷体" panose="02010609060101010101" pitchFamily="49" charset="-122"/>
                <a:cs typeface="Times New Roman" panose="02020603050405020304" pitchFamily="18" charset="0"/>
              </a:rPr>
              <a:t> "</a:t>
            </a:r>
            <a:r>
              <a:rPr lang="zh-CN" altLang="zh-CN" sz="2000" dirty="0">
                <a:latin typeface="Times New Roman" panose="02020603050405020304" pitchFamily="18" charset="0"/>
                <a:ea typeface="楷体" panose="02010609060101010101" pitchFamily="49" charset="-122"/>
                <a:cs typeface="Times New Roman" panose="02020603050405020304" pitchFamily="18" charset="0"/>
              </a:rPr>
              <a:t>安静生活</a:t>
            </a:r>
            <a:r>
              <a:rPr lang="en-US" altLang="zh-CN" sz="2000" dirty="0">
                <a:latin typeface="Times New Roman" panose="02020603050405020304" pitchFamily="18" charset="0"/>
                <a:ea typeface="楷体" panose="02010609060101010101" pitchFamily="49" charset="-122"/>
                <a:cs typeface="Times New Roman" panose="02020603050405020304" pitchFamily="18" charset="0"/>
              </a:rPr>
              <a:t>"</a:t>
            </a:r>
            <a:r>
              <a:rPr lang="zh-CN" altLang="zh-CN" sz="2000" dirty="0">
                <a:latin typeface="Times New Roman" panose="02020603050405020304" pitchFamily="18" charset="0"/>
                <a:ea typeface="楷体" panose="02010609060101010101" pitchFamily="49" charset="-122"/>
                <a:cs typeface="Times New Roman" panose="02020603050405020304" pitchFamily="18" charset="0"/>
              </a:rPr>
              <a:t>的倾向，因此在做出艰难决定时容易过度惰性。</a:t>
            </a:r>
            <a:endParaRPr lang="en-US" altLang="zh-CN" sz="2000" dirty="0">
              <a:latin typeface="Times New Roman" panose="02020603050405020304" pitchFamily="18" charset="0"/>
              <a:ea typeface="楷体" panose="02010609060101010101" pitchFamily="49" charset="-122"/>
              <a:cs typeface="Times New Roman" panose="02020603050405020304" pitchFamily="18" charset="0"/>
            </a:endParaRPr>
          </a:p>
          <a:p>
            <a:pPr marL="800100" lvl="2" indent="-342900">
              <a:lnSpc>
                <a:spcPct val="100000"/>
              </a:lnSpc>
              <a:spcBef>
                <a:spcPts val="0"/>
              </a:spcBef>
              <a:spcAft>
                <a:spcPts val="1200"/>
              </a:spcAft>
              <a:buFont typeface="Wingdings" panose="05000000000000000000" pitchFamily="2" charset="2"/>
              <a:buChar char="ü"/>
            </a:pPr>
            <a:r>
              <a:rPr lang="zh-CN" altLang="zh-CN" sz="2000" dirty="0">
                <a:latin typeface="Times New Roman" panose="02020603050405020304" pitchFamily="18" charset="0"/>
                <a:ea typeface="楷体" panose="02010609060101010101" pitchFamily="49" charset="-122"/>
                <a:cs typeface="Times New Roman" panose="02020603050405020304" pitchFamily="18" charset="0"/>
              </a:rPr>
              <a:t>管理层有时候宁愿减少投资也不</a:t>
            </a:r>
            <a:r>
              <a:rPr lang="zh-CN" altLang="en-US" sz="2000" dirty="0">
                <a:latin typeface="Times New Roman" panose="02020603050405020304" pitchFamily="18" charset="0"/>
                <a:ea typeface="楷体" panose="02010609060101010101" pitchFamily="49" charset="-122"/>
                <a:cs typeface="Times New Roman" panose="02020603050405020304" pitchFamily="18" charset="0"/>
              </a:rPr>
              <a:t>愿意</a:t>
            </a:r>
            <a:r>
              <a:rPr lang="zh-CN" altLang="zh-CN" sz="2000" dirty="0">
                <a:latin typeface="Times New Roman" panose="02020603050405020304" pitchFamily="18" charset="0"/>
                <a:ea typeface="楷体" panose="02010609060101010101" pitchFamily="49" charset="-122"/>
                <a:cs typeface="Times New Roman" panose="02020603050405020304" pitchFamily="18" charset="0"/>
              </a:rPr>
              <a:t>承担</a:t>
            </a:r>
            <a:r>
              <a:rPr lang="zh-CN" altLang="en-US" sz="2000" dirty="0">
                <a:latin typeface="Times New Roman" panose="02020603050405020304" pitchFamily="18" charset="0"/>
                <a:ea typeface="楷体" panose="02010609060101010101" pitchFamily="49" charset="-122"/>
                <a:cs typeface="Times New Roman" panose="02020603050405020304" pitchFamily="18" charset="0"/>
              </a:rPr>
              <a:t>额外</a:t>
            </a:r>
            <a:r>
              <a:rPr lang="zh-CN" altLang="zh-CN" sz="2000" dirty="0">
                <a:latin typeface="Times New Roman" panose="02020603050405020304" pitchFamily="18" charset="0"/>
                <a:ea typeface="楷体" panose="02010609060101010101" pitchFamily="49" charset="-122"/>
                <a:cs typeface="Times New Roman" panose="02020603050405020304" pitchFamily="18" charset="0"/>
              </a:rPr>
              <a:t>风险。</a:t>
            </a:r>
            <a:endParaRPr lang="en-US" altLang="zh-CN" sz="2400" dirty="0"/>
          </a:p>
          <a:p>
            <a:pPr marL="342900" indent="-342900">
              <a:buFont typeface="Arial" panose="020B0604020202020204" pitchFamily="34" charset="0"/>
              <a:buChar char="•"/>
            </a:pPr>
            <a:r>
              <a:rPr lang="zh-CN" altLang="en-US" sz="2400" dirty="0"/>
              <a:t>管理层行为因素</a:t>
            </a:r>
            <a:endParaRPr lang="en-US" altLang="zh-CN" sz="2400" dirty="0"/>
          </a:p>
          <a:p>
            <a:pPr marL="800100" lvl="2" indent="-342900">
              <a:spcAft>
                <a:spcPts val="1200"/>
              </a:spcAft>
              <a:buFont typeface="Wingdings" panose="05000000000000000000" pitchFamily="2" charset="2"/>
              <a:buChar char="ü"/>
            </a:pPr>
            <a:r>
              <a:rPr lang="zh-CN" altLang="zh-CN" sz="2000" dirty="0">
                <a:latin typeface="Times New Roman" panose="02020603050405020304" pitchFamily="18" charset="0"/>
                <a:ea typeface="楷体" panose="02010609060101010101" pitchFamily="49" charset="-122"/>
                <a:cs typeface="Times New Roman" panose="02020603050405020304" pitchFamily="18" charset="0"/>
              </a:rPr>
              <a:t>跟风和过度自信等</a:t>
            </a:r>
            <a:r>
              <a:rPr lang="zh-CN" altLang="en-US" sz="2000" dirty="0">
                <a:latin typeface="Times New Roman" panose="02020603050405020304" pitchFamily="18" charset="0"/>
                <a:ea typeface="楷体" panose="02010609060101010101" pitchFamily="49" charset="-122"/>
                <a:cs typeface="Times New Roman" panose="02020603050405020304" pitchFamily="18" charset="0"/>
              </a:rPr>
              <a:t>。</a:t>
            </a:r>
          </a:p>
        </p:txBody>
      </p:sp>
    </p:spTree>
    <p:extLst>
      <p:ext uri="{BB962C8B-B14F-4D97-AF65-F5344CB8AC3E}">
        <p14:creationId xmlns:p14="http://schemas.microsoft.com/office/powerpoint/2010/main" val="421557784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6EE8C-79CD-420E-9752-240082CF0266}"/>
              </a:ext>
            </a:extLst>
          </p:cNvPr>
          <p:cNvSpPr txBox="1">
            <a:spLocks/>
          </p:cNvSpPr>
          <p:nvPr/>
        </p:nvSpPr>
        <p:spPr>
          <a:xfrm>
            <a:off x="593558" y="-16188"/>
            <a:ext cx="9728077" cy="996043"/>
          </a:xfrm>
          <a:prstGeom prst="rect">
            <a:avLst/>
          </a:prstGeom>
        </p:spPr>
        <p:txBody>
          <a:bodyPr vert="horz" lIns="91440" tIns="45720" rIns="91440" bIns="45720" rtlCol="0" anchor="ctr">
            <a:noAutofit/>
          </a:bodyPr>
          <a:lstStyle>
            <a:defPPr>
              <a:defRPr lang="en-US"/>
            </a:defPPr>
            <a:lvl1pPr>
              <a:lnSpc>
                <a:spcPct val="90000"/>
              </a:lnSpc>
              <a:spcBef>
                <a:spcPct val="0"/>
              </a:spcBef>
              <a:buNone/>
              <a:defRPr sz="4000" b="1">
                <a:latin typeface="微软雅黑" panose="020B0503020204020204" pitchFamily="34" charset="-122"/>
                <a:ea typeface="微软雅黑" panose="020B0503020204020204" pitchFamily="34" charset="-122"/>
                <a:cs typeface="Times New Roman" panose="02020603050405020304" pitchFamily="18" charset="0"/>
              </a:defRPr>
            </a:lvl1pPr>
          </a:lstStyle>
          <a:p>
            <a:r>
              <a:rPr lang="zh-CN" altLang="en-US" dirty="0"/>
              <a:t>管理层机会主义动机与投资决策</a:t>
            </a:r>
          </a:p>
        </p:txBody>
      </p:sp>
      <p:sp>
        <p:nvSpPr>
          <p:cNvPr id="3" name="矩形 2">
            <a:extLst>
              <a:ext uri="{FF2B5EF4-FFF2-40B4-BE49-F238E27FC236}">
                <a16:creationId xmlns:a16="http://schemas.microsoft.com/office/drawing/2014/main" id="{483F84DC-F69D-4A6B-B2F7-B468002BAA7D}"/>
              </a:ext>
            </a:extLst>
          </p:cNvPr>
          <p:cNvSpPr/>
          <p:nvPr/>
        </p:nvSpPr>
        <p:spPr>
          <a:xfrm>
            <a:off x="923466" y="4013348"/>
            <a:ext cx="10642970" cy="1846659"/>
          </a:xfrm>
          <a:prstGeom prst="rect">
            <a:avLst/>
          </a:prstGeom>
        </p:spPr>
        <p:txBody>
          <a:bodyPr wrap="square">
            <a:spAutoFit/>
          </a:bodyPr>
          <a:lstStyle/>
          <a:p>
            <a:pPr marL="457200" indent="-457200" algn="just">
              <a:lnSpc>
                <a:spcPct val="150000"/>
              </a:lnSpc>
              <a:spcBef>
                <a:spcPts val="1200"/>
              </a:spcBef>
              <a:buFont typeface="Wingdings" panose="05000000000000000000" pitchFamily="2" charset="2"/>
              <a:buChar char="l"/>
            </a:pPr>
            <a:r>
              <a:rPr lang="zh-CN" altLang="en-US" sz="2800" kern="100" dirty="0">
                <a:latin typeface="微软雅黑" panose="020B0503020204020204" pitchFamily="34" charset="-122"/>
                <a:ea typeface="微软雅黑" panose="020B0503020204020204" pitchFamily="34" charset="-122"/>
                <a:cs typeface="Times New Roman" panose="02020603050405020304" pitchFamily="18" charset="0"/>
              </a:rPr>
              <a:t>管理层持股： 高 </a:t>
            </a:r>
            <a:r>
              <a:rPr lang="en-US" altLang="zh-CN" sz="2800" kern="100" dirty="0">
                <a:latin typeface="微软雅黑" panose="020B0503020204020204" pitchFamily="34" charset="-122"/>
                <a:ea typeface="微软雅黑" panose="020B0503020204020204" pitchFamily="34" charset="-122"/>
                <a:cs typeface="Times New Roman" panose="02020603050405020304" pitchFamily="18" charset="0"/>
              </a:rPr>
              <a:t>vs </a:t>
            </a:r>
            <a:r>
              <a:rPr lang="zh-CN" altLang="en-US" sz="2800" kern="100" dirty="0">
                <a:latin typeface="微软雅黑" panose="020B0503020204020204" pitchFamily="34" charset="-122"/>
                <a:ea typeface="微软雅黑" panose="020B0503020204020204" pitchFamily="34" charset="-122"/>
                <a:cs typeface="Times New Roman" panose="02020603050405020304" pitchFamily="18" charset="0"/>
              </a:rPr>
              <a:t>低</a:t>
            </a:r>
            <a:endParaRPr lang="en-US" altLang="zh-CN" sz="2800" kern="100" dirty="0">
              <a:latin typeface="微软雅黑" panose="020B0503020204020204" pitchFamily="34" charset="-122"/>
              <a:ea typeface="微软雅黑" panose="020B0503020204020204" pitchFamily="34" charset="-122"/>
              <a:cs typeface="Times New Roman" panose="02020603050405020304" pitchFamily="18" charset="0"/>
            </a:endParaRPr>
          </a:p>
          <a:p>
            <a:pPr marL="457200" lvl="2" algn="just">
              <a:lnSpc>
                <a:spcPct val="150000"/>
              </a:lnSpc>
            </a:pPr>
            <a:endParaRPr lang="en-US" altLang="zh-CN" sz="2400" b="1" kern="100" dirty="0">
              <a:latin typeface="Calibri" panose="020F0502020204030204" pitchFamily="34" charset="0"/>
              <a:cs typeface="Times New Roman" panose="02020603050405020304" pitchFamily="18" charset="0"/>
            </a:endParaRPr>
          </a:p>
          <a:p>
            <a:pPr marL="457200" lvl="2" algn="just">
              <a:lnSpc>
                <a:spcPct val="150000"/>
              </a:lnSpc>
            </a:pPr>
            <a:endParaRPr lang="zh-CN" altLang="en-US" sz="2400" kern="100" dirty="0">
              <a:latin typeface="Calibri" panose="020F0502020204030204" pitchFamily="34" charset="0"/>
              <a:cs typeface="Times New Roman" panose="02020603050405020304" pitchFamily="18" charset="0"/>
            </a:endParaRPr>
          </a:p>
        </p:txBody>
      </p:sp>
      <p:sp>
        <p:nvSpPr>
          <p:cNvPr id="4" name="矩形 3">
            <a:extLst>
              <a:ext uri="{FF2B5EF4-FFF2-40B4-BE49-F238E27FC236}">
                <a16:creationId xmlns:a16="http://schemas.microsoft.com/office/drawing/2014/main" id="{CC119346-8164-4508-979E-6284C0C55482}"/>
              </a:ext>
            </a:extLst>
          </p:cNvPr>
          <p:cNvSpPr/>
          <p:nvPr/>
        </p:nvSpPr>
        <p:spPr>
          <a:xfrm>
            <a:off x="923466" y="1149603"/>
            <a:ext cx="10642970" cy="1846659"/>
          </a:xfrm>
          <a:prstGeom prst="rect">
            <a:avLst/>
          </a:prstGeom>
        </p:spPr>
        <p:txBody>
          <a:bodyPr wrap="square">
            <a:spAutoFit/>
          </a:bodyPr>
          <a:lstStyle/>
          <a:p>
            <a:pPr marL="457200" indent="-457200" algn="just">
              <a:lnSpc>
                <a:spcPct val="150000"/>
              </a:lnSpc>
              <a:spcBef>
                <a:spcPts val="1200"/>
              </a:spcBef>
              <a:buFont typeface="Wingdings" panose="05000000000000000000" pitchFamily="2" charset="2"/>
              <a:buChar char="l"/>
            </a:pPr>
            <a:r>
              <a:rPr lang="zh-CN" altLang="en-US" sz="2800" kern="100" dirty="0">
                <a:latin typeface="微软雅黑" panose="020B0503020204020204" pitchFamily="34" charset="-122"/>
                <a:ea typeface="微软雅黑" panose="020B0503020204020204" pitchFamily="34" charset="-122"/>
                <a:cs typeface="Times New Roman" panose="02020603050405020304" pitchFamily="18" charset="0"/>
              </a:rPr>
              <a:t>两职合一：是 </a:t>
            </a:r>
            <a:r>
              <a:rPr lang="en-US" altLang="zh-CN" sz="2800" kern="100" dirty="0">
                <a:latin typeface="微软雅黑" panose="020B0503020204020204" pitchFamily="34" charset="-122"/>
                <a:ea typeface="微软雅黑" panose="020B0503020204020204" pitchFamily="34" charset="-122"/>
                <a:cs typeface="Times New Roman" panose="02020603050405020304" pitchFamily="18" charset="0"/>
              </a:rPr>
              <a:t>vs </a:t>
            </a:r>
            <a:r>
              <a:rPr lang="zh-CN" altLang="en-US" sz="2800" kern="100" dirty="0">
                <a:latin typeface="微软雅黑" panose="020B0503020204020204" pitchFamily="34" charset="-122"/>
                <a:ea typeface="微软雅黑" panose="020B0503020204020204" pitchFamily="34" charset="-122"/>
                <a:cs typeface="Times New Roman" panose="02020603050405020304" pitchFamily="18" charset="0"/>
              </a:rPr>
              <a:t>否</a:t>
            </a:r>
            <a:endParaRPr lang="en-US" altLang="zh-CN" sz="2800" kern="100" dirty="0">
              <a:latin typeface="微软雅黑" panose="020B0503020204020204" pitchFamily="34" charset="-122"/>
              <a:ea typeface="微软雅黑" panose="020B0503020204020204" pitchFamily="34" charset="-122"/>
              <a:cs typeface="Times New Roman" panose="02020603050405020304" pitchFamily="18" charset="0"/>
            </a:endParaRPr>
          </a:p>
          <a:p>
            <a:pPr marL="457200" lvl="2" algn="just">
              <a:lnSpc>
                <a:spcPct val="150000"/>
              </a:lnSpc>
            </a:pPr>
            <a:endParaRPr lang="en-US" altLang="zh-CN" sz="2400" b="1" kern="100" dirty="0">
              <a:latin typeface="Calibri" panose="020F0502020204030204" pitchFamily="34" charset="0"/>
              <a:cs typeface="Times New Roman" panose="02020603050405020304" pitchFamily="18" charset="0"/>
            </a:endParaRPr>
          </a:p>
          <a:p>
            <a:pPr marL="457200" lvl="2" algn="just">
              <a:lnSpc>
                <a:spcPct val="150000"/>
              </a:lnSpc>
            </a:pPr>
            <a:endParaRPr lang="zh-CN" altLang="en-US" sz="2400" kern="100" dirty="0">
              <a:latin typeface="Calibri" panose="020F0502020204030204" pitchFamily="34" charset="0"/>
              <a:cs typeface="Times New Roman" panose="02020603050405020304" pitchFamily="18" charset="0"/>
            </a:endParaRPr>
          </a:p>
        </p:txBody>
      </p:sp>
      <p:pic>
        <p:nvPicPr>
          <p:cNvPr id="5" name="图片 4">
            <a:extLst>
              <a:ext uri="{FF2B5EF4-FFF2-40B4-BE49-F238E27FC236}">
                <a16:creationId xmlns:a16="http://schemas.microsoft.com/office/drawing/2014/main" id="{C09CD377-5856-4045-8F63-9D006CED491D}"/>
              </a:ext>
            </a:extLst>
          </p:cNvPr>
          <p:cNvPicPr>
            <a:picLocks noChangeAspect="1"/>
          </p:cNvPicPr>
          <p:nvPr/>
        </p:nvPicPr>
        <p:blipFill>
          <a:blip r:embed="rId2"/>
          <a:stretch>
            <a:fillRect/>
          </a:stretch>
        </p:blipFill>
        <p:spPr>
          <a:xfrm>
            <a:off x="4183772" y="1818792"/>
            <a:ext cx="3643313" cy="1999800"/>
          </a:xfrm>
          <a:prstGeom prst="rect">
            <a:avLst/>
          </a:prstGeom>
        </p:spPr>
      </p:pic>
      <p:pic>
        <p:nvPicPr>
          <p:cNvPr id="6" name="图片 5">
            <a:extLst>
              <a:ext uri="{FF2B5EF4-FFF2-40B4-BE49-F238E27FC236}">
                <a16:creationId xmlns:a16="http://schemas.microsoft.com/office/drawing/2014/main" id="{64A57D26-966F-4451-948C-558C1D153361}"/>
              </a:ext>
            </a:extLst>
          </p:cNvPr>
          <p:cNvPicPr>
            <a:picLocks noChangeAspect="1"/>
          </p:cNvPicPr>
          <p:nvPr/>
        </p:nvPicPr>
        <p:blipFill>
          <a:blip r:embed="rId3"/>
          <a:stretch>
            <a:fillRect/>
          </a:stretch>
        </p:blipFill>
        <p:spPr>
          <a:xfrm>
            <a:off x="4183772" y="4594765"/>
            <a:ext cx="3588628" cy="2050645"/>
          </a:xfrm>
          <a:prstGeom prst="rect">
            <a:avLst/>
          </a:prstGeom>
        </p:spPr>
      </p:pic>
    </p:spTree>
    <p:extLst>
      <p:ext uri="{BB962C8B-B14F-4D97-AF65-F5344CB8AC3E}">
        <p14:creationId xmlns:p14="http://schemas.microsoft.com/office/powerpoint/2010/main" val="2691662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78218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1. </a:t>
            </a:r>
            <a:r>
              <a:rPr dirty="0" err="1"/>
              <a:t>Q理论的起源与基础</a:t>
            </a:r>
            <a:endParaRPr dirty="0"/>
          </a:p>
        </p:txBody>
      </p:sp>
      <p:sp>
        <p:nvSpPr>
          <p:cNvPr id="3" name="Content Placeholder 2"/>
          <p:cNvSpPr>
            <a:spLocks noGrp="1"/>
          </p:cNvSpPr>
          <p:nvPr>
            <p:ph idx="1"/>
          </p:nvPr>
        </p:nvSpPr>
        <p:spPr/>
        <p:txBody>
          <a:bodyPr/>
          <a:lstStyle/>
          <a:p>
            <a:pPr indent="-342900" algn="just">
              <a:lnSpc>
                <a:spcPct val="150000"/>
              </a:lnSpc>
              <a:spcBef>
                <a:spcPts val="500"/>
              </a:spcBef>
              <a:spcAft>
                <a:spcPts val="600"/>
              </a:spcAft>
              <a:defRPr/>
            </a:pPr>
            <a:r>
              <a:rPr lang="en-US" sz="2400" dirty="0">
                <a:latin typeface="微软雅黑" panose="020B0503020204020204" pitchFamily="34" charset="-122"/>
                <a:ea typeface="微软雅黑" panose="020B0503020204020204" pitchFamily="34" charset="-122"/>
              </a:rPr>
              <a:t>Tobin's Q理论（1969年）：James </a:t>
            </a:r>
            <a:r>
              <a:rPr lang="en-US" sz="2400" dirty="0" err="1">
                <a:latin typeface="微软雅黑" panose="020B0503020204020204" pitchFamily="34" charset="-122"/>
                <a:ea typeface="微软雅黑" panose="020B0503020204020204" pitchFamily="34" charset="-122"/>
              </a:rPr>
              <a:t>Tobin提出的Q理论解释了资本积累与投资决策之间的关系</a:t>
            </a:r>
            <a:r>
              <a:rPr lang="en-US" sz="2400" dirty="0">
                <a:latin typeface="微软雅黑" panose="020B0503020204020204" pitchFamily="34" charset="-122"/>
                <a:ea typeface="微软雅黑" panose="020B0503020204020204" pitchFamily="34" charset="-122"/>
              </a:rPr>
              <a:t>。</a:t>
            </a:r>
          </a:p>
          <a:p>
            <a:pPr indent="-342900" algn="just">
              <a:lnSpc>
                <a:spcPct val="150000"/>
              </a:lnSpc>
              <a:spcBef>
                <a:spcPts val="500"/>
              </a:spcBef>
              <a:spcAft>
                <a:spcPts val="600"/>
              </a:spcAft>
              <a:defRPr/>
            </a:pPr>
            <a:r>
              <a:rPr lang="en-US" sz="2400" dirty="0" err="1">
                <a:latin typeface="微软雅黑" panose="020B0503020204020204" pitchFamily="34" charset="-122"/>
                <a:ea typeface="微软雅黑" panose="020B0503020204020204" pitchFamily="34" charset="-122"/>
              </a:rPr>
              <a:t>Q的定义：Q是市场价值与替代成本的比率</a:t>
            </a:r>
            <a:r>
              <a:rPr lang="en-US" sz="2400" dirty="0">
                <a:latin typeface="微软雅黑" panose="020B0503020204020204" pitchFamily="34" charset="-122"/>
                <a:ea typeface="微软雅黑" panose="020B0503020204020204" pitchFamily="34" charset="-122"/>
              </a:rPr>
              <a:t>。</a:t>
            </a:r>
          </a:p>
          <a:p>
            <a:pPr indent="-342900" algn="just">
              <a:lnSpc>
                <a:spcPct val="150000"/>
              </a:lnSpc>
              <a:spcBef>
                <a:spcPts val="500"/>
              </a:spcBef>
              <a:spcAft>
                <a:spcPts val="600"/>
              </a:spcAft>
              <a:defRPr/>
            </a:pPr>
            <a:endParaRPr lang="en-US" sz="2400" dirty="0">
              <a:latin typeface="微软雅黑" panose="020B0503020204020204" pitchFamily="34" charset="-122"/>
              <a:ea typeface="微软雅黑" panose="020B0503020204020204" pitchFamily="34" charset="-122"/>
            </a:endParaRPr>
          </a:p>
          <a:p>
            <a:pPr marL="114300" indent="0" algn="just">
              <a:lnSpc>
                <a:spcPct val="150000"/>
              </a:lnSpc>
              <a:spcBef>
                <a:spcPts val="500"/>
              </a:spcBef>
              <a:spcAft>
                <a:spcPts val="600"/>
              </a:spcAft>
              <a:buNone/>
              <a:defRPr/>
            </a:pPr>
            <a:endParaRPr lang="en-US" sz="2400" dirty="0">
              <a:latin typeface="微软雅黑" panose="020B0503020204020204" pitchFamily="34" charset="-122"/>
              <a:ea typeface="微软雅黑" panose="020B0503020204020204" pitchFamily="34" charset="-122"/>
            </a:endParaRPr>
          </a:p>
          <a:p>
            <a:pPr marL="114300" indent="0" algn="just">
              <a:lnSpc>
                <a:spcPct val="150000"/>
              </a:lnSpc>
              <a:spcBef>
                <a:spcPts val="500"/>
              </a:spcBef>
              <a:spcAft>
                <a:spcPts val="600"/>
              </a:spcAft>
              <a:buNone/>
              <a:defRPr/>
            </a:pPr>
            <a:r>
              <a:rPr lang="zh-CN" altLang="en-US" sz="2400" dirty="0">
                <a:latin typeface="微软雅黑" panose="020B0503020204020204" pitchFamily="34" charset="-122"/>
                <a:ea typeface="微软雅黑" panose="020B0503020204020204" pitchFamily="34" charset="-122"/>
              </a:rPr>
              <a:t>    基于财务数据的变量定义  </a:t>
            </a:r>
            <a:endParaRPr lang="en-US" altLang="zh-CN" sz="2400" dirty="0">
              <a:latin typeface="微软雅黑" panose="020B0503020204020204" pitchFamily="34" charset="-122"/>
              <a:ea typeface="微软雅黑" panose="020B0503020204020204" pitchFamily="34" charset="-122"/>
            </a:endParaRPr>
          </a:p>
          <a:p>
            <a:pPr marL="114300" indent="0" algn="ctr">
              <a:lnSpc>
                <a:spcPct val="150000"/>
              </a:lnSpc>
              <a:spcBef>
                <a:spcPts val="500"/>
              </a:spcBef>
              <a:spcAft>
                <a:spcPts val="600"/>
              </a:spcAft>
              <a:buNone/>
              <a:defRPr/>
            </a:pPr>
            <a:r>
              <a:rPr lang="en-US" altLang="zh-CN" sz="2400" dirty="0" err="1">
                <a:latin typeface="微软雅黑" panose="020B0503020204020204" pitchFamily="34" charset="-122"/>
                <a:ea typeface="微软雅黑" panose="020B0503020204020204" pitchFamily="34" charset="-122"/>
              </a:rPr>
              <a:t>Tobinq</a:t>
            </a:r>
            <a:r>
              <a:rPr lang="en-US" altLang="zh-CN" sz="2400" dirty="0">
                <a:latin typeface="微软雅黑" panose="020B0503020204020204" pitchFamily="34" charset="-122"/>
                <a:ea typeface="微软雅黑" panose="020B0503020204020204" pitchFamily="34" charset="-122"/>
              </a:rPr>
              <a:t> = </a:t>
            </a:r>
            <a:r>
              <a:rPr lang="zh-CN" altLang="en-US" sz="2400" dirty="0">
                <a:latin typeface="微软雅黑" panose="020B0503020204020204" pitchFamily="34" charset="-122"/>
                <a:ea typeface="微软雅黑" panose="020B0503020204020204" pitchFamily="34" charset="-122"/>
              </a:rPr>
              <a:t>（权益市值 </a:t>
            </a:r>
            <a:r>
              <a:rPr lang="en-US" altLang="zh-CN" sz="2400" dirty="0">
                <a:latin typeface="微软雅黑" panose="020B0503020204020204" pitchFamily="34" charset="-122"/>
                <a:ea typeface="微软雅黑" panose="020B0503020204020204" pitchFamily="34" charset="-122"/>
              </a:rPr>
              <a:t>+ </a:t>
            </a:r>
            <a:r>
              <a:rPr lang="zh-CN" altLang="en-US" sz="2400" dirty="0">
                <a:latin typeface="微软雅黑" panose="020B0503020204020204" pitchFamily="34" charset="-122"/>
                <a:ea typeface="微软雅黑" panose="020B0503020204020204" pitchFamily="34" charset="-122"/>
              </a:rPr>
              <a:t>负债账面价值）</a:t>
            </a:r>
            <a:r>
              <a:rPr lang="en-US" altLang="zh-CN" sz="2400" dirty="0">
                <a:latin typeface="微软雅黑" panose="020B0503020204020204" pitchFamily="34" charset="-122"/>
                <a:ea typeface="微软雅黑" panose="020B0503020204020204" pitchFamily="34" charset="-122"/>
              </a:rPr>
              <a:t>/</a:t>
            </a:r>
            <a:r>
              <a:rPr lang="zh-CN" altLang="en-US" sz="2400" dirty="0">
                <a:latin typeface="微软雅黑" panose="020B0503020204020204" pitchFamily="34" charset="-122"/>
                <a:ea typeface="微软雅黑" panose="020B0503020204020204" pitchFamily="34" charset="-122"/>
              </a:rPr>
              <a:t>总资产</a:t>
            </a:r>
            <a:endParaRPr lang="en-US" sz="2400" dirty="0">
              <a:latin typeface="微软雅黑" panose="020B0503020204020204" pitchFamily="34" charset="-122"/>
              <a:ea typeface="微软雅黑" panose="020B0503020204020204" pitchFamily="34" charset="-122"/>
            </a:endParaRPr>
          </a:p>
        </p:txBody>
      </p:sp>
      <mc:AlternateContent xmlns:mc="http://schemas.openxmlformats.org/markup-compatibility/2006" xmlns:a14="http://schemas.microsoft.com/office/drawing/2010/main">
        <mc:Choice Requires="a14">
          <p:sp>
            <p:nvSpPr>
              <p:cNvPr id="5" name="文本框 4"/>
              <p:cNvSpPr txBox="1"/>
              <p:nvPr/>
            </p:nvSpPr>
            <p:spPr>
              <a:xfrm>
                <a:off x="5012946" y="3312400"/>
                <a:ext cx="1984967" cy="77540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400" b="0" i="1" smtClean="0">
                          <a:latin typeface="Cambria Math" panose="02040503050406030204" pitchFamily="18" charset="0"/>
                        </a:rPr>
                        <m:t>𝑄</m:t>
                      </m:r>
                      <m:r>
                        <a:rPr lang="en-US" altLang="zh-CN" sz="2400" b="0" i="1" smtClean="0">
                          <a:latin typeface="Cambria Math" panose="02040503050406030204" pitchFamily="18" charset="0"/>
                        </a:rPr>
                        <m:t>= </m:t>
                      </m:r>
                      <m:f>
                        <m:fPr>
                          <m:ctrlPr>
                            <a:rPr lang="en-US" altLang="zh-CN" sz="2400" b="0" i="1" smtClean="0">
                              <a:latin typeface="Cambria Math" panose="02040503050406030204" pitchFamily="18" charset="0"/>
                            </a:rPr>
                          </m:ctrlPr>
                        </m:fPr>
                        <m:num>
                          <m:r>
                            <a:rPr lang="zh-CN" altLang="en-US" sz="2400" i="1">
                              <a:latin typeface="Cambria Math" panose="02040503050406030204" pitchFamily="18" charset="0"/>
                            </a:rPr>
                            <m:t>市场</m:t>
                          </m:r>
                          <m:r>
                            <a:rPr lang="zh-CN" altLang="en-US" sz="2400" i="1" smtClean="0">
                              <a:latin typeface="Cambria Math" panose="02040503050406030204" pitchFamily="18" charset="0"/>
                            </a:rPr>
                            <m:t>价值</m:t>
                          </m:r>
                        </m:num>
                        <m:den>
                          <m:r>
                            <a:rPr lang="zh-CN" altLang="en-US" sz="2400" i="1">
                              <a:latin typeface="Cambria Math" panose="02040503050406030204" pitchFamily="18" charset="0"/>
                            </a:rPr>
                            <m:t>替代</m:t>
                          </m:r>
                          <m:r>
                            <a:rPr lang="zh-CN" altLang="en-US" sz="2400" i="1" smtClean="0">
                              <a:latin typeface="Cambria Math" panose="02040503050406030204" pitchFamily="18" charset="0"/>
                            </a:rPr>
                            <m:t>成本</m:t>
                          </m:r>
                        </m:den>
                      </m:f>
                    </m:oMath>
                  </m:oMathPara>
                </a14:m>
                <a:endParaRPr lang="zh-CN" altLang="en-US" sz="2400" dirty="0"/>
              </a:p>
            </p:txBody>
          </p:sp>
        </mc:Choice>
        <mc:Fallback xmlns="">
          <p:sp>
            <p:nvSpPr>
              <p:cNvPr id="5" name="文本框 4"/>
              <p:cNvSpPr txBox="1">
                <a:spLocks noRot="1" noChangeAspect="1" noMove="1" noResize="1" noEditPoints="1" noAdjustHandles="1" noChangeArrowheads="1" noChangeShapeType="1" noTextEdit="1"/>
              </p:cNvSpPr>
              <p:nvPr/>
            </p:nvSpPr>
            <p:spPr>
              <a:xfrm>
                <a:off x="5012946" y="3312400"/>
                <a:ext cx="1984967" cy="775405"/>
              </a:xfrm>
              <a:prstGeom prst="rect">
                <a:avLst/>
              </a:prstGeom>
              <a:blipFill>
                <a:blip r:embed="rId2"/>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3061864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Q理论的核心思想</a:t>
            </a:r>
          </a:p>
        </p:txBody>
      </p:sp>
      <p:sp>
        <p:nvSpPr>
          <p:cNvPr id="3" name="Content Placeholder 2"/>
          <p:cNvSpPr>
            <a:spLocks noGrp="1"/>
          </p:cNvSpPr>
          <p:nvPr>
            <p:ph idx="1"/>
          </p:nvPr>
        </p:nvSpPr>
        <p:spPr/>
        <p:txBody>
          <a:bodyPr/>
          <a:lstStyle/>
          <a:p>
            <a:pPr indent="-342900" algn="just">
              <a:lnSpc>
                <a:spcPct val="100000"/>
              </a:lnSpc>
              <a:spcBef>
                <a:spcPts val="500"/>
              </a:spcBef>
              <a:spcAft>
                <a:spcPts val="600"/>
              </a:spcAft>
              <a:defRPr/>
            </a:pPr>
            <a:r>
              <a:rPr lang="en-US" sz="2400" dirty="0">
                <a:latin typeface="微软雅黑" panose="020B0503020204020204" pitchFamily="34" charset="-122"/>
                <a:ea typeface="微软雅黑" panose="020B0503020204020204" pitchFamily="34" charset="-122"/>
              </a:rPr>
              <a:t>Q &gt; 1：投资有利可图，企业应该增加投资。</a:t>
            </a:r>
          </a:p>
          <a:p>
            <a:pPr indent="-342900" algn="just">
              <a:lnSpc>
                <a:spcPct val="100000"/>
              </a:lnSpc>
              <a:spcBef>
                <a:spcPts val="500"/>
              </a:spcBef>
              <a:spcAft>
                <a:spcPts val="600"/>
              </a:spcAft>
              <a:defRPr/>
            </a:pPr>
            <a:r>
              <a:rPr lang="en-US" sz="2400" dirty="0">
                <a:latin typeface="微软雅黑" panose="020B0503020204020204" pitchFamily="34" charset="-122"/>
                <a:ea typeface="微软雅黑" panose="020B0503020204020204" pitchFamily="34" charset="-122"/>
              </a:rPr>
              <a:t>Q &lt; 1：投资回报率不足，企业应减少投资。</a:t>
            </a:r>
          </a:p>
          <a:p>
            <a:pPr indent="-342900" algn="just">
              <a:lnSpc>
                <a:spcPct val="100000"/>
              </a:lnSpc>
              <a:spcBef>
                <a:spcPts val="500"/>
              </a:spcBef>
              <a:spcAft>
                <a:spcPts val="600"/>
              </a:spcAft>
              <a:defRPr/>
            </a:pPr>
            <a:r>
              <a:rPr lang="en-US" sz="2400" dirty="0">
                <a:latin typeface="微软雅黑" panose="020B0503020204020204" pitchFamily="34" charset="-122"/>
                <a:ea typeface="微软雅黑" panose="020B0503020204020204" pitchFamily="34" charset="-122"/>
              </a:rPr>
              <a:t>Q = 1：市场价值与替代成本相等，投资是中性的。</a:t>
            </a:r>
          </a:p>
          <a:p>
            <a:pPr indent="-342900" algn="just">
              <a:lnSpc>
                <a:spcPct val="150000"/>
              </a:lnSpc>
              <a:spcBef>
                <a:spcPts val="500"/>
              </a:spcBef>
              <a:spcAft>
                <a:spcPts val="600"/>
              </a:spcAft>
              <a:defRPr/>
            </a:pPr>
            <a:endParaRPr lang="en-US" sz="2400" dirty="0">
              <a:latin typeface="微软雅黑" panose="020B0503020204020204" pitchFamily="34" charset="-122"/>
              <a:ea typeface="微软雅黑" panose="020B0503020204020204" pitchFamily="34" charset="-122"/>
            </a:endParaRPr>
          </a:p>
          <a:p>
            <a:pPr indent="-342900" algn="just">
              <a:lnSpc>
                <a:spcPct val="150000"/>
              </a:lnSpc>
              <a:spcBef>
                <a:spcPts val="500"/>
              </a:spcBef>
              <a:spcAft>
                <a:spcPts val="600"/>
              </a:spcAft>
              <a:defRPr/>
            </a:pPr>
            <a:r>
              <a:rPr lang="zh-CN" altLang="en-US" sz="2400" dirty="0">
                <a:latin typeface="微软雅黑" panose="020B0503020204020204" pitchFamily="34" charset="-122"/>
                <a:ea typeface="微软雅黑" panose="020B0503020204020204" pitchFamily="34" charset="-122"/>
              </a:rPr>
              <a:t>类比：现值指数</a:t>
            </a:r>
            <a:endParaRPr lang="en-US" altLang="zh-CN" sz="2400" dirty="0">
              <a:latin typeface="微软雅黑" panose="020B0503020204020204" pitchFamily="34" charset="-122"/>
              <a:ea typeface="微软雅黑" panose="020B0503020204020204" pitchFamily="34" charset="-122"/>
            </a:endParaRPr>
          </a:p>
          <a:p>
            <a:pPr marL="800100" lvl="2" indent="0" algn="just">
              <a:lnSpc>
                <a:spcPct val="100000"/>
              </a:lnSpc>
              <a:spcBef>
                <a:spcPts val="0"/>
              </a:spcBef>
              <a:buNone/>
              <a:defRPr/>
            </a:pPr>
            <a:r>
              <a:rPr lang="zh-CN" altLang="en-US" sz="1800" dirty="0">
                <a:latin typeface="楷体" panose="02010609060101010101" pitchFamily="49" charset="-122"/>
                <a:ea typeface="楷体" panose="02010609060101010101" pitchFamily="49" charset="-122"/>
              </a:rPr>
              <a:t>净现值</a:t>
            </a:r>
            <a:r>
              <a:rPr lang="en-US" altLang="zh-CN" sz="1800" dirty="0">
                <a:latin typeface="楷体" panose="02010609060101010101" pitchFamily="49" charset="-122"/>
                <a:ea typeface="楷体" panose="02010609060101010101" pitchFamily="49" charset="-122"/>
              </a:rPr>
              <a:t>(NPV)</a:t>
            </a:r>
            <a:r>
              <a:rPr lang="zh-CN" altLang="en-US" sz="1800" dirty="0">
                <a:latin typeface="楷体" panose="02010609060101010101" pitchFamily="49" charset="-122"/>
                <a:ea typeface="楷体" panose="02010609060101010101" pitchFamily="49" charset="-122"/>
              </a:rPr>
              <a:t> ＝ 现金流入量现值 － 现金流出量现值</a:t>
            </a:r>
            <a:endParaRPr lang="en-US" altLang="zh-CN" sz="1800" dirty="0">
              <a:latin typeface="楷体" panose="02010609060101010101" pitchFamily="49" charset="-122"/>
              <a:ea typeface="楷体" panose="02010609060101010101" pitchFamily="49" charset="-122"/>
            </a:endParaRPr>
          </a:p>
          <a:p>
            <a:pPr marL="800100" lvl="2" indent="0" algn="just">
              <a:lnSpc>
                <a:spcPct val="100000"/>
              </a:lnSpc>
              <a:spcBef>
                <a:spcPts val="0"/>
              </a:spcBef>
              <a:buNone/>
              <a:defRPr/>
            </a:pPr>
            <a:r>
              <a:rPr lang="zh-CN" altLang="en-US" sz="1800" dirty="0">
                <a:latin typeface="楷体" panose="02010609060101010101" pitchFamily="49" charset="-122"/>
                <a:ea typeface="楷体" panose="02010609060101010101" pitchFamily="49" charset="-122"/>
              </a:rPr>
              <a:t>现值指数</a:t>
            </a:r>
            <a:r>
              <a:rPr lang="en-US" altLang="zh-CN" sz="1800" dirty="0">
                <a:latin typeface="楷体" panose="02010609060101010101" pitchFamily="49" charset="-122"/>
                <a:ea typeface="楷体" panose="02010609060101010101" pitchFamily="49" charset="-122"/>
              </a:rPr>
              <a:t>(PI)</a:t>
            </a:r>
            <a:r>
              <a:rPr lang="zh-CN" altLang="en-US" sz="1800" dirty="0">
                <a:latin typeface="楷体" panose="02010609060101010101" pitchFamily="49" charset="-122"/>
                <a:ea typeface="楷体" panose="02010609060101010101" pitchFamily="49" charset="-122"/>
              </a:rPr>
              <a:t> ＝ 现金流入量现值</a:t>
            </a:r>
            <a:r>
              <a:rPr lang="en-US" altLang="zh-CN" sz="1800" dirty="0">
                <a:latin typeface="楷体" panose="02010609060101010101" pitchFamily="49" charset="-122"/>
                <a:ea typeface="楷体" panose="02010609060101010101" pitchFamily="49" charset="-122"/>
              </a:rPr>
              <a:t>/</a:t>
            </a:r>
            <a:r>
              <a:rPr lang="zh-CN" altLang="en-US" sz="1800" dirty="0">
                <a:latin typeface="楷体" panose="02010609060101010101" pitchFamily="49" charset="-122"/>
                <a:ea typeface="楷体" panose="02010609060101010101" pitchFamily="49" charset="-122"/>
              </a:rPr>
              <a:t>现金流出量现值 </a:t>
            </a:r>
          </a:p>
          <a:p>
            <a:pPr marL="800100" lvl="2" indent="0" algn="just">
              <a:lnSpc>
                <a:spcPct val="100000"/>
              </a:lnSpc>
              <a:spcBef>
                <a:spcPts val="0"/>
              </a:spcBef>
              <a:buNone/>
              <a:defRPr/>
            </a:pPr>
            <a:endParaRPr lang="zh-CN" altLang="en-US" sz="1800" dirty="0">
              <a:latin typeface="楷体" panose="02010609060101010101" pitchFamily="49" charset="-122"/>
              <a:ea typeface="楷体" panose="02010609060101010101" pitchFamily="49" charset="-122"/>
            </a:endParaRPr>
          </a:p>
          <a:p>
            <a:pPr marL="800100" lvl="2" indent="0" algn="just">
              <a:lnSpc>
                <a:spcPct val="100000"/>
              </a:lnSpc>
              <a:spcBef>
                <a:spcPts val="0"/>
              </a:spcBef>
              <a:buNone/>
              <a:defRPr/>
            </a:pPr>
            <a:r>
              <a:rPr lang="zh-CN" altLang="en-US" sz="1800" dirty="0">
                <a:latin typeface="楷体" panose="02010609060101010101" pitchFamily="49" charset="-122"/>
                <a:ea typeface="楷体" panose="02010609060101010101" pitchFamily="49" charset="-122"/>
              </a:rPr>
              <a:t>决策原则 </a:t>
            </a:r>
          </a:p>
          <a:p>
            <a:pPr marL="800100" lvl="2" indent="0" algn="just">
              <a:lnSpc>
                <a:spcPct val="100000"/>
              </a:lnSpc>
              <a:spcBef>
                <a:spcPts val="0"/>
              </a:spcBef>
              <a:buNone/>
              <a:defRPr/>
            </a:pPr>
            <a:r>
              <a:rPr lang="zh-CN" altLang="en-US" sz="1800" dirty="0">
                <a:latin typeface="楷体" panose="02010609060101010101" pitchFamily="49" charset="-122"/>
                <a:ea typeface="楷体" panose="02010609060101010101" pitchFamily="49" charset="-122"/>
              </a:rPr>
              <a:t>（</a:t>
            </a:r>
            <a:r>
              <a:rPr lang="en-US" altLang="zh-CN" sz="1800" dirty="0">
                <a:latin typeface="楷体" panose="02010609060101010101" pitchFamily="49" charset="-122"/>
                <a:ea typeface="楷体" panose="02010609060101010101" pitchFamily="49" charset="-122"/>
              </a:rPr>
              <a:t>1</a:t>
            </a:r>
            <a:r>
              <a:rPr lang="zh-CN" altLang="en-US" sz="1800" dirty="0">
                <a:latin typeface="楷体" panose="02010609060101010101" pitchFamily="49" charset="-122"/>
                <a:ea typeface="楷体" panose="02010609060101010101" pitchFamily="49" charset="-122"/>
              </a:rPr>
              <a:t>）现值指数大于</a:t>
            </a:r>
            <a:r>
              <a:rPr lang="en-US" altLang="zh-CN" sz="1800" dirty="0">
                <a:latin typeface="楷体" panose="02010609060101010101" pitchFamily="49" charset="-122"/>
                <a:ea typeface="楷体" panose="02010609060101010101" pitchFamily="49" charset="-122"/>
              </a:rPr>
              <a:t>1</a:t>
            </a:r>
            <a:r>
              <a:rPr lang="zh-CN" altLang="en-US" sz="1800" dirty="0">
                <a:latin typeface="楷体" panose="02010609060101010101" pitchFamily="49" charset="-122"/>
                <a:ea typeface="楷体" panose="02010609060101010101" pitchFamily="49" charset="-122"/>
              </a:rPr>
              <a:t>（</a:t>
            </a:r>
            <a:r>
              <a:rPr lang="en-US" altLang="zh-CN" sz="1800" dirty="0">
                <a:latin typeface="楷体" panose="02010609060101010101" pitchFamily="49" charset="-122"/>
                <a:ea typeface="楷体" panose="02010609060101010101" pitchFamily="49" charset="-122"/>
              </a:rPr>
              <a:t>NPV &gt; 0)</a:t>
            </a:r>
            <a:r>
              <a:rPr lang="zh-CN" altLang="en-US" sz="1800" dirty="0">
                <a:latin typeface="楷体" panose="02010609060101010101" pitchFamily="49" charset="-122"/>
                <a:ea typeface="楷体" panose="02010609060101010101" pitchFamily="49" charset="-122"/>
              </a:rPr>
              <a:t>，该项目可以增加股东财富，应予采纳。</a:t>
            </a:r>
          </a:p>
          <a:p>
            <a:pPr marL="800100" lvl="2" indent="0" algn="just">
              <a:lnSpc>
                <a:spcPct val="100000"/>
              </a:lnSpc>
              <a:spcBef>
                <a:spcPts val="0"/>
              </a:spcBef>
              <a:buNone/>
              <a:defRPr/>
            </a:pPr>
            <a:r>
              <a:rPr lang="zh-CN" altLang="en-US" sz="1800" dirty="0">
                <a:latin typeface="楷体" panose="02010609060101010101" pitchFamily="49" charset="-122"/>
                <a:ea typeface="楷体" panose="02010609060101010101" pitchFamily="49" charset="-122"/>
              </a:rPr>
              <a:t>（</a:t>
            </a:r>
            <a:r>
              <a:rPr lang="en-US" altLang="zh-CN" sz="1800" dirty="0">
                <a:latin typeface="楷体" panose="02010609060101010101" pitchFamily="49" charset="-122"/>
                <a:ea typeface="楷体" panose="02010609060101010101" pitchFamily="49" charset="-122"/>
              </a:rPr>
              <a:t>2</a:t>
            </a:r>
            <a:r>
              <a:rPr lang="zh-CN" altLang="en-US" sz="1800" dirty="0">
                <a:latin typeface="楷体" panose="02010609060101010101" pitchFamily="49" charset="-122"/>
                <a:ea typeface="楷体" panose="02010609060101010101" pitchFamily="49" charset="-122"/>
              </a:rPr>
              <a:t>）现值指数等于</a:t>
            </a:r>
            <a:r>
              <a:rPr lang="en-US" altLang="zh-CN" sz="1800" dirty="0">
                <a:latin typeface="楷体" panose="02010609060101010101" pitchFamily="49" charset="-122"/>
                <a:ea typeface="楷体" panose="02010609060101010101" pitchFamily="49" charset="-122"/>
              </a:rPr>
              <a:t>1</a:t>
            </a:r>
            <a:r>
              <a:rPr lang="zh-CN" altLang="en-US" sz="1800" dirty="0">
                <a:latin typeface="楷体" panose="02010609060101010101" pitchFamily="49" charset="-122"/>
                <a:ea typeface="楷体" panose="02010609060101010101" pitchFamily="49" charset="-122"/>
              </a:rPr>
              <a:t>（</a:t>
            </a:r>
            <a:r>
              <a:rPr lang="en-US" altLang="zh-CN" sz="1800" dirty="0">
                <a:latin typeface="楷体" panose="02010609060101010101" pitchFamily="49" charset="-122"/>
                <a:ea typeface="楷体" panose="02010609060101010101" pitchFamily="49" charset="-122"/>
              </a:rPr>
              <a:t>NPV = 0)</a:t>
            </a:r>
            <a:r>
              <a:rPr lang="zh-CN" altLang="en-US" sz="1800" dirty="0">
                <a:latin typeface="楷体" panose="02010609060101010101" pitchFamily="49" charset="-122"/>
                <a:ea typeface="楷体" panose="02010609060101010101" pitchFamily="49" charset="-122"/>
              </a:rPr>
              <a:t>，不改变股东财富。</a:t>
            </a:r>
          </a:p>
          <a:p>
            <a:pPr marL="800100" lvl="2" indent="0" algn="just">
              <a:lnSpc>
                <a:spcPct val="100000"/>
              </a:lnSpc>
              <a:spcBef>
                <a:spcPts val="0"/>
              </a:spcBef>
              <a:buNone/>
              <a:defRPr/>
            </a:pPr>
            <a:r>
              <a:rPr lang="zh-CN" altLang="en-US" sz="1800" dirty="0">
                <a:latin typeface="楷体" panose="02010609060101010101" pitchFamily="49" charset="-122"/>
                <a:ea typeface="楷体" panose="02010609060101010101" pitchFamily="49" charset="-122"/>
              </a:rPr>
              <a:t>（</a:t>
            </a:r>
            <a:r>
              <a:rPr lang="en-US" altLang="zh-CN" sz="1800" dirty="0">
                <a:latin typeface="楷体" panose="02010609060101010101" pitchFamily="49" charset="-122"/>
                <a:ea typeface="楷体" panose="02010609060101010101" pitchFamily="49" charset="-122"/>
              </a:rPr>
              <a:t>3</a:t>
            </a:r>
            <a:r>
              <a:rPr lang="zh-CN" altLang="en-US" sz="1800" dirty="0">
                <a:latin typeface="楷体" panose="02010609060101010101" pitchFamily="49" charset="-122"/>
                <a:ea typeface="楷体" panose="02010609060101010101" pitchFamily="49" charset="-122"/>
              </a:rPr>
              <a:t>）现值指数小于</a:t>
            </a:r>
            <a:r>
              <a:rPr lang="en-US" altLang="zh-CN" sz="1800" dirty="0">
                <a:latin typeface="楷体" panose="02010609060101010101" pitchFamily="49" charset="-122"/>
                <a:ea typeface="楷体" panose="02010609060101010101" pitchFamily="49" charset="-122"/>
              </a:rPr>
              <a:t>1</a:t>
            </a:r>
            <a:r>
              <a:rPr lang="zh-CN" altLang="en-US" sz="1800" dirty="0">
                <a:latin typeface="楷体" panose="02010609060101010101" pitchFamily="49" charset="-122"/>
                <a:ea typeface="楷体" panose="02010609060101010101" pitchFamily="49" charset="-122"/>
              </a:rPr>
              <a:t>（</a:t>
            </a:r>
            <a:r>
              <a:rPr lang="en-US" altLang="zh-CN" sz="1800" dirty="0">
                <a:latin typeface="楷体" panose="02010609060101010101" pitchFamily="49" charset="-122"/>
                <a:ea typeface="楷体" panose="02010609060101010101" pitchFamily="49" charset="-122"/>
              </a:rPr>
              <a:t>NPV &lt; 0)</a:t>
            </a:r>
            <a:r>
              <a:rPr lang="zh-CN" altLang="en-US" sz="1800" dirty="0">
                <a:latin typeface="楷体" panose="02010609060101010101" pitchFamily="49" charset="-122"/>
                <a:ea typeface="楷体" panose="02010609060101010101" pitchFamily="49" charset="-122"/>
              </a:rPr>
              <a:t>，该项目将减损股东财富，应予放弃。 </a:t>
            </a:r>
          </a:p>
          <a:p>
            <a:pPr indent="-342900" algn="just">
              <a:lnSpc>
                <a:spcPct val="150000"/>
              </a:lnSpc>
              <a:spcBef>
                <a:spcPts val="500"/>
              </a:spcBef>
              <a:spcAft>
                <a:spcPts val="600"/>
              </a:spcAft>
              <a:defRPr/>
            </a:pPr>
            <a:endParaRPr lang="en-US" sz="24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8165852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Tobin's Q的经济含义与应用</a:t>
            </a:r>
          </a:p>
        </p:txBody>
      </p:sp>
      <p:sp>
        <p:nvSpPr>
          <p:cNvPr id="3" name="Content Placeholder 2"/>
          <p:cNvSpPr>
            <a:spLocks noGrp="1"/>
          </p:cNvSpPr>
          <p:nvPr>
            <p:ph idx="1"/>
          </p:nvPr>
        </p:nvSpPr>
        <p:spPr/>
        <p:txBody>
          <a:bodyPr/>
          <a:lstStyle/>
          <a:p>
            <a:pPr indent="-342900" algn="just">
              <a:lnSpc>
                <a:spcPct val="150000"/>
              </a:lnSpc>
              <a:spcBef>
                <a:spcPts val="500"/>
              </a:spcBef>
              <a:spcAft>
                <a:spcPts val="600"/>
              </a:spcAft>
              <a:defRPr/>
            </a:pPr>
            <a:r>
              <a:rPr lang="en-US" sz="2400" dirty="0">
                <a:latin typeface="微软雅黑" panose="020B0503020204020204" pitchFamily="34" charset="-122"/>
                <a:ea typeface="微软雅黑" panose="020B0503020204020204" pitchFamily="34" charset="-122"/>
              </a:rPr>
              <a:t>1. </a:t>
            </a:r>
            <a:r>
              <a:rPr lang="en-US" sz="2400" dirty="0" err="1">
                <a:latin typeface="微软雅黑" panose="020B0503020204020204" pitchFamily="34" charset="-122"/>
                <a:ea typeface="微软雅黑" panose="020B0503020204020204" pitchFamily="34" charset="-122"/>
              </a:rPr>
              <a:t>投资决策：Q理论帮助解释投资决策与资本市场评价之间的关系</a:t>
            </a:r>
            <a:r>
              <a:rPr lang="en-US" sz="2400" dirty="0">
                <a:latin typeface="微软雅黑" panose="020B0503020204020204" pitchFamily="34" charset="-122"/>
                <a:ea typeface="微软雅黑" panose="020B0503020204020204" pitchFamily="34" charset="-122"/>
              </a:rPr>
              <a:t>。</a:t>
            </a:r>
          </a:p>
          <a:p>
            <a:pPr indent="-342900" algn="just">
              <a:lnSpc>
                <a:spcPct val="150000"/>
              </a:lnSpc>
              <a:spcBef>
                <a:spcPts val="500"/>
              </a:spcBef>
              <a:spcAft>
                <a:spcPts val="600"/>
              </a:spcAft>
              <a:defRPr/>
            </a:pPr>
            <a:r>
              <a:rPr lang="en-US" sz="2400" dirty="0">
                <a:latin typeface="微软雅黑" panose="020B0503020204020204" pitchFamily="34" charset="-122"/>
                <a:ea typeface="微软雅黑" panose="020B0503020204020204" pitchFamily="34" charset="-122"/>
              </a:rPr>
              <a:t>2. </a:t>
            </a:r>
            <a:r>
              <a:rPr lang="en-US" sz="2400" dirty="0" err="1">
                <a:latin typeface="微软雅黑" panose="020B0503020204020204" pitchFamily="34" charset="-122"/>
                <a:ea typeface="微软雅黑" panose="020B0503020204020204" pitchFamily="34" charset="-122"/>
              </a:rPr>
              <a:t>企业成长与资本结构：高Q值企业倾向于增加资本支出，促进扩张；低Q值企业减少投资</a:t>
            </a:r>
            <a:r>
              <a:rPr lang="en-US" sz="2400" dirty="0">
                <a:latin typeface="微软雅黑" panose="020B0503020204020204" pitchFamily="34" charset="-122"/>
                <a:ea typeface="微软雅黑" panose="020B0503020204020204" pitchFamily="34" charset="-122"/>
              </a:rPr>
              <a:t>。</a:t>
            </a:r>
          </a:p>
          <a:p>
            <a:pPr indent="-342900" algn="just">
              <a:lnSpc>
                <a:spcPct val="150000"/>
              </a:lnSpc>
              <a:spcBef>
                <a:spcPts val="500"/>
              </a:spcBef>
              <a:spcAft>
                <a:spcPts val="600"/>
              </a:spcAft>
              <a:defRPr/>
            </a:pPr>
            <a:r>
              <a:rPr lang="en-US" sz="2400" dirty="0">
                <a:latin typeface="微软雅黑" panose="020B0503020204020204" pitchFamily="34" charset="-122"/>
                <a:ea typeface="微软雅黑" panose="020B0503020204020204" pitchFamily="34" charset="-122"/>
              </a:rPr>
              <a:t>3. </a:t>
            </a:r>
            <a:r>
              <a:rPr lang="en-US" sz="2400" dirty="0" err="1">
                <a:latin typeface="微软雅黑" panose="020B0503020204020204" pitchFamily="34" charset="-122"/>
                <a:ea typeface="微软雅黑" panose="020B0503020204020204" pitchFamily="34" charset="-122"/>
              </a:rPr>
              <a:t>学术应用：Q被应用于公司财务研究、资本预算等领域</a:t>
            </a:r>
            <a:r>
              <a:rPr lang="en-US" sz="2400" dirty="0">
                <a:latin typeface="微软雅黑" panose="020B0503020204020204" pitchFamily="34" charset="-122"/>
                <a:ea typeface="微软雅黑" panose="020B0503020204020204" pitchFamily="34" charset="-122"/>
              </a:rPr>
              <a:t>。</a:t>
            </a:r>
          </a:p>
        </p:txBody>
      </p:sp>
    </p:spTree>
    <p:extLst>
      <p:ext uri="{BB962C8B-B14F-4D97-AF65-F5344CB8AC3E}">
        <p14:creationId xmlns:p14="http://schemas.microsoft.com/office/powerpoint/2010/main" val="25059707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2. </a:t>
            </a:r>
            <a:r>
              <a:rPr lang="zh-CN" altLang="en-US" dirty="0"/>
              <a:t>为什么</a:t>
            </a:r>
            <a:r>
              <a:rPr lang="en-US" altLang="zh-CN" dirty="0"/>
              <a:t>Tobin</a:t>
            </a:r>
            <a:r>
              <a:rPr lang="en-US" altLang="zh-CN" dirty="0">
                <a:latin typeface="Times New Roman" panose="02020603050405020304" pitchFamily="18" charset="0"/>
              </a:rPr>
              <a:t>’</a:t>
            </a:r>
            <a:r>
              <a:rPr lang="en-US" altLang="zh-CN" dirty="0"/>
              <a:t>s Q</a:t>
            </a:r>
            <a:r>
              <a:rPr lang="zh-CN" altLang="en-US" dirty="0"/>
              <a:t>可以度量整理项目</a:t>
            </a:r>
            <a:r>
              <a:rPr lang="en-US" altLang="zh-CN" dirty="0"/>
              <a:t>NPV</a:t>
            </a:r>
            <a:r>
              <a:rPr lang="zh-CN" altLang="en-US" dirty="0"/>
              <a:t>？</a:t>
            </a:r>
            <a:endParaRPr dirty="0"/>
          </a:p>
        </p:txBody>
      </p:sp>
      <p:graphicFrame>
        <p:nvGraphicFramePr>
          <p:cNvPr id="5" name="表格 4"/>
          <p:cNvGraphicFramePr>
            <a:graphicFrameLocks noGrp="1"/>
          </p:cNvGraphicFramePr>
          <p:nvPr/>
        </p:nvGraphicFramePr>
        <p:xfrm>
          <a:off x="1941429" y="1006536"/>
          <a:ext cx="8128002" cy="2966720"/>
        </p:xfrm>
        <a:graphic>
          <a:graphicData uri="http://schemas.openxmlformats.org/drawingml/2006/table">
            <a:tbl>
              <a:tblPr firstRow="1" bandRow="1">
                <a:tableStyleId>{5C22544A-7EE6-4342-B048-85BDC9FD1C3A}</a:tableStyleId>
              </a:tblPr>
              <a:tblGrid>
                <a:gridCol w="1354667">
                  <a:extLst>
                    <a:ext uri="{9D8B030D-6E8A-4147-A177-3AD203B41FA5}">
                      <a16:colId xmlns:a16="http://schemas.microsoft.com/office/drawing/2014/main" val="70417129"/>
                    </a:ext>
                  </a:extLst>
                </a:gridCol>
                <a:gridCol w="1354667">
                  <a:extLst>
                    <a:ext uri="{9D8B030D-6E8A-4147-A177-3AD203B41FA5}">
                      <a16:colId xmlns:a16="http://schemas.microsoft.com/office/drawing/2014/main" val="1088583525"/>
                    </a:ext>
                  </a:extLst>
                </a:gridCol>
                <a:gridCol w="1354667">
                  <a:extLst>
                    <a:ext uri="{9D8B030D-6E8A-4147-A177-3AD203B41FA5}">
                      <a16:colId xmlns:a16="http://schemas.microsoft.com/office/drawing/2014/main" val="3330040807"/>
                    </a:ext>
                  </a:extLst>
                </a:gridCol>
                <a:gridCol w="1354667">
                  <a:extLst>
                    <a:ext uri="{9D8B030D-6E8A-4147-A177-3AD203B41FA5}">
                      <a16:colId xmlns:a16="http://schemas.microsoft.com/office/drawing/2014/main" val="4271104591"/>
                    </a:ext>
                  </a:extLst>
                </a:gridCol>
                <a:gridCol w="1354667">
                  <a:extLst>
                    <a:ext uri="{9D8B030D-6E8A-4147-A177-3AD203B41FA5}">
                      <a16:colId xmlns:a16="http://schemas.microsoft.com/office/drawing/2014/main" val="2941942212"/>
                    </a:ext>
                  </a:extLst>
                </a:gridCol>
                <a:gridCol w="1354667">
                  <a:extLst>
                    <a:ext uri="{9D8B030D-6E8A-4147-A177-3AD203B41FA5}">
                      <a16:colId xmlns:a16="http://schemas.microsoft.com/office/drawing/2014/main" val="378274598"/>
                    </a:ext>
                  </a:extLst>
                </a:gridCol>
              </a:tblGrid>
              <a:tr h="370840">
                <a:tc>
                  <a:txBody>
                    <a:bodyPr/>
                    <a:lstStyle/>
                    <a:p>
                      <a:r>
                        <a:rPr lang="zh-CN" altLang="en-US" dirty="0">
                          <a:latin typeface="Times New Roman" panose="02020603050405020304" pitchFamily="18" charset="0"/>
                          <a:cs typeface="Times New Roman" panose="02020603050405020304" pitchFamily="18" charset="0"/>
                        </a:rPr>
                        <a:t>时间</a:t>
                      </a:r>
                    </a:p>
                  </a:txBody>
                  <a:tcPr/>
                </a:tc>
                <a:tc>
                  <a:txBody>
                    <a:bodyPr/>
                    <a:lstStyle/>
                    <a:p>
                      <a:r>
                        <a:rPr lang="en-US" altLang="zh-CN" dirty="0">
                          <a:latin typeface="Times New Roman" panose="02020603050405020304" pitchFamily="18" charset="0"/>
                          <a:cs typeface="Times New Roman" panose="02020603050405020304" pitchFamily="18" charset="0"/>
                        </a:rPr>
                        <a:t>T1</a:t>
                      </a:r>
                      <a:endParaRPr lang="zh-CN" altLang="en-US" dirty="0">
                        <a:latin typeface="Times New Roman" panose="02020603050405020304" pitchFamily="18" charset="0"/>
                        <a:cs typeface="Times New Roman" panose="02020603050405020304" pitchFamily="18" charset="0"/>
                      </a:endParaRPr>
                    </a:p>
                  </a:txBody>
                  <a:tcPr/>
                </a:tc>
                <a:tc>
                  <a:txBody>
                    <a:bodyPr/>
                    <a:lstStyle/>
                    <a:p>
                      <a:r>
                        <a:rPr lang="en-US" altLang="zh-CN" dirty="0">
                          <a:latin typeface="Times New Roman" panose="02020603050405020304" pitchFamily="18" charset="0"/>
                          <a:cs typeface="Times New Roman" panose="02020603050405020304" pitchFamily="18" charset="0"/>
                        </a:rPr>
                        <a:t>T2</a:t>
                      </a:r>
                      <a:endParaRPr lang="zh-CN" altLang="en-US" dirty="0">
                        <a:latin typeface="Times New Roman" panose="02020603050405020304" pitchFamily="18" charset="0"/>
                        <a:cs typeface="Times New Roman" panose="02020603050405020304" pitchFamily="18" charset="0"/>
                      </a:endParaRPr>
                    </a:p>
                  </a:txBody>
                  <a:tcPr/>
                </a:tc>
                <a:tc>
                  <a:txBody>
                    <a:bodyPr/>
                    <a:lstStyle/>
                    <a:p>
                      <a:r>
                        <a:rPr lang="en-US" altLang="zh-CN" dirty="0">
                          <a:latin typeface="Times New Roman" panose="02020603050405020304" pitchFamily="18" charset="0"/>
                          <a:cs typeface="Times New Roman" panose="02020603050405020304" pitchFamily="18" charset="0"/>
                        </a:rPr>
                        <a:t>T3</a:t>
                      </a:r>
                      <a:endParaRPr lang="zh-CN" altLang="en-US" dirty="0">
                        <a:latin typeface="Times New Roman" panose="02020603050405020304" pitchFamily="18" charset="0"/>
                        <a:cs typeface="Times New Roman" panose="02020603050405020304" pitchFamily="18" charset="0"/>
                      </a:endParaRPr>
                    </a:p>
                  </a:txBody>
                  <a:tcPr/>
                </a:tc>
                <a:tc>
                  <a:txBody>
                    <a:bodyPr/>
                    <a:lstStyle/>
                    <a:p>
                      <a:r>
                        <a:rPr lang="en-US" altLang="zh-CN" dirty="0">
                          <a:latin typeface="Times New Roman" panose="02020603050405020304" pitchFamily="18" charset="0"/>
                          <a:cs typeface="Times New Roman" panose="02020603050405020304" pitchFamily="18" charset="0"/>
                        </a:rPr>
                        <a:t>T4</a:t>
                      </a:r>
                      <a:endParaRPr lang="zh-CN" altLang="en-US" dirty="0">
                        <a:latin typeface="Times New Roman" panose="02020603050405020304" pitchFamily="18" charset="0"/>
                        <a:cs typeface="Times New Roman" panose="02020603050405020304" pitchFamily="18" charset="0"/>
                      </a:endParaRPr>
                    </a:p>
                  </a:txBody>
                  <a:tcPr/>
                </a:tc>
                <a:tc>
                  <a:txBody>
                    <a:bodyPr/>
                    <a:lstStyle/>
                    <a:p>
                      <a:r>
                        <a:rPr lang="en-US" altLang="zh-CN" dirty="0">
                          <a:latin typeface="Times New Roman" panose="02020603050405020304" pitchFamily="18" charset="0"/>
                          <a:cs typeface="Times New Roman" panose="02020603050405020304" pitchFamily="18" charset="0"/>
                        </a:rPr>
                        <a:t>…</a:t>
                      </a:r>
                      <a:endParaRPr lang="zh-CN" alt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435352467"/>
                  </a:ext>
                </a:extLst>
              </a:tr>
              <a:tr h="370840">
                <a:tc>
                  <a:txBody>
                    <a:bodyPr/>
                    <a:lstStyle/>
                    <a:p>
                      <a:r>
                        <a:rPr lang="zh-CN" altLang="en-US" dirty="0">
                          <a:latin typeface="Times New Roman" panose="02020603050405020304" pitchFamily="18" charset="0"/>
                          <a:cs typeface="Times New Roman" panose="02020603050405020304" pitchFamily="18" charset="0"/>
                        </a:rPr>
                        <a:t>项目</a:t>
                      </a:r>
                      <a:r>
                        <a:rPr lang="en-US" altLang="zh-CN" dirty="0">
                          <a:latin typeface="Times New Roman" panose="02020603050405020304" pitchFamily="18" charset="0"/>
                          <a:cs typeface="Times New Roman" panose="02020603050405020304" pitchFamily="18" charset="0"/>
                        </a:rPr>
                        <a:t>a</a:t>
                      </a:r>
                      <a:endParaRPr lang="zh-CN" altLang="en-US" dirty="0">
                        <a:latin typeface="Times New Roman" panose="02020603050405020304" pitchFamily="18" charset="0"/>
                        <a:cs typeface="Times New Roman" panose="02020603050405020304" pitchFamily="18" charset="0"/>
                      </a:endParaRPr>
                    </a:p>
                  </a:txBody>
                  <a:tcPr/>
                </a:tc>
                <a:tc>
                  <a:txBody>
                    <a:bodyPr/>
                    <a:lstStyle/>
                    <a:p>
                      <a:r>
                        <a:rPr lang="en-US" altLang="zh-CN" dirty="0">
                          <a:latin typeface="Times New Roman" panose="02020603050405020304" pitchFamily="18" charset="0"/>
                          <a:cs typeface="Times New Roman" panose="02020603050405020304" pitchFamily="18" charset="0"/>
                        </a:rPr>
                        <a:t>CFa1</a:t>
                      </a:r>
                      <a:endParaRPr lang="zh-CN" altLang="en-US" dirty="0">
                        <a:latin typeface="Times New Roman" panose="02020603050405020304" pitchFamily="18"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latin typeface="Times New Roman" panose="02020603050405020304" pitchFamily="18" charset="0"/>
                          <a:cs typeface="Times New Roman" panose="02020603050405020304" pitchFamily="18" charset="0"/>
                        </a:rPr>
                        <a:t>CFa2</a:t>
                      </a:r>
                      <a:endParaRPr lang="zh-CN" altLang="en-US" dirty="0">
                        <a:latin typeface="Times New Roman" panose="02020603050405020304" pitchFamily="18"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latin typeface="Times New Roman" panose="02020603050405020304" pitchFamily="18" charset="0"/>
                          <a:cs typeface="Times New Roman" panose="02020603050405020304" pitchFamily="18" charset="0"/>
                        </a:rPr>
                        <a:t>CFa3</a:t>
                      </a:r>
                      <a:endParaRPr lang="zh-CN" altLang="en-US" dirty="0">
                        <a:latin typeface="Times New Roman" panose="02020603050405020304" pitchFamily="18"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latin typeface="Times New Roman" panose="02020603050405020304" pitchFamily="18" charset="0"/>
                          <a:cs typeface="Times New Roman" panose="02020603050405020304" pitchFamily="18" charset="0"/>
                        </a:rPr>
                        <a:t>CFa4</a:t>
                      </a:r>
                      <a:endParaRPr lang="zh-CN" altLang="en-US" dirty="0">
                        <a:latin typeface="Times New Roman" panose="02020603050405020304" pitchFamily="18" charset="0"/>
                        <a:cs typeface="Times New Roman" panose="02020603050405020304" pitchFamily="18" charset="0"/>
                      </a:endParaRPr>
                    </a:p>
                  </a:txBody>
                  <a:tcPr/>
                </a:tc>
                <a:tc>
                  <a:txBody>
                    <a:bodyPr/>
                    <a:lstStyle/>
                    <a:p>
                      <a:r>
                        <a:rPr lang="en-US" altLang="zh-CN" dirty="0">
                          <a:latin typeface="Times New Roman" panose="02020603050405020304" pitchFamily="18" charset="0"/>
                          <a:cs typeface="Times New Roman" panose="02020603050405020304" pitchFamily="18" charset="0"/>
                        </a:rPr>
                        <a:t>…</a:t>
                      </a:r>
                      <a:endParaRPr lang="zh-CN" alt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231158520"/>
                  </a:ext>
                </a:extLst>
              </a:tr>
              <a:tr h="370840">
                <a:tc>
                  <a:txBody>
                    <a:bodyPr/>
                    <a:lstStyle/>
                    <a:p>
                      <a:endParaRPr lang="zh-CN" altLang="en-US" dirty="0">
                        <a:latin typeface="Times New Roman" panose="02020603050405020304" pitchFamily="18" charset="0"/>
                        <a:cs typeface="Times New Roman" panose="02020603050405020304" pitchFamily="18" charset="0"/>
                      </a:endParaRPr>
                    </a:p>
                  </a:txBody>
                  <a:tcPr/>
                </a:tc>
                <a:tc>
                  <a:txBody>
                    <a:bodyPr/>
                    <a:lstStyle/>
                    <a:p>
                      <a:endParaRPr lang="zh-CN" altLang="en-US" dirty="0">
                        <a:latin typeface="Times New Roman" panose="02020603050405020304" pitchFamily="18" charset="0"/>
                        <a:cs typeface="Times New Roman" panose="02020603050405020304" pitchFamily="18" charset="0"/>
                      </a:endParaRPr>
                    </a:p>
                  </a:txBody>
                  <a:tcPr/>
                </a:tc>
                <a:tc>
                  <a:txBody>
                    <a:bodyPr/>
                    <a:lstStyle/>
                    <a:p>
                      <a:endParaRPr lang="zh-CN" altLang="en-US">
                        <a:latin typeface="Times New Roman" panose="02020603050405020304" pitchFamily="18" charset="0"/>
                        <a:cs typeface="Times New Roman" panose="02020603050405020304" pitchFamily="18" charset="0"/>
                      </a:endParaRPr>
                    </a:p>
                  </a:txBody>
                  <a:tcPr/>
                </a:tc>
                <a:tc>
                  <a:txBody>
                    <a:bodyPr/>
                    <a:lstStyle/>
                    <a:p>
                      <a:endParaRPr lang="zh-CN" altLang="en-US" dirty="0">
                        <a:latin typeface="Times New Roman" panose="02020603050405020304" pitchFamily="18" charset="0"/>
                        <a:cs typeface="Times New Roman" panose="02020603050405020304" pitchFamily="18" charset="0"/>
                      </a:endParaRPr>
                    </a:p>
                  </a:txBody>
                  <a:tcPr/>
                </a:tc>
                <a:tc>
                  <a:txBody>
                    <a:bodyPr/>
                    <a:lstStyle/>
                    <a:p>
                      <a:endParaRPr lang="zh-CN" altLang="en-US" dirty="0">
                        <a:latin typeface="Times New Roman" panose="02020603050405020304" pitchFamily="18" charset="0"/>
                        <a:cs typeface="Times New Roman" panose="02020603050405020304" pitchFamily="18" charset="0"/>
                      </a:endParaRPr>
                    </a:p>
                  </a:txBody>
                  <a:tcPr/>
                </a:tc>
                <a:tc>
                  <a:txBody>
                    <a:bodyPr/>
                    <a:lstStyle/>
                    <a:p>
                      <a:endParaRPr lang="zh-CN" altLang="en-US">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0766350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latin typeface="Times New Roman" panose="02020603050405020304" pitchFamily="18" charset="0"/>
                          <a:cs typeface="Times New Roman" panose="02020603050405020304" pitchFamily="18" charset="0"/>
                        </a:rPr>
                        <a:t>项目</a:t>
                      </a:r>
                      <a:r>
                        <a:rPr lang="en-US" altLang="zh-CN" dirty="0">
                          <a:latin typeface="Times New Roman" panose="02020603050405020304" pitchFamily="18" charset="0"/>
                          <a:cs typeface="Times New Roman" panose="02020603050405020304" pitchFamily="18" charset="0"/>
                        </a:rPr>
                        <a:t>b</a:t>
                      </a:r>
                      <a:endParaRPr lang="zh-CN" altLang="en-US" dirty="0">
                        <a:latin typeface="Times New Roman" panose="02020603050405020304" pitchFamily="18" charset="0"/>
                        <a:cs typeface="Times New Roman" panose="02020603050405020304" pitchFamily="18" charset="0"/>
                      </a:endParaRPr>
                    </a:p>
                  </a:txBody>
                  <a:tcPr/>
                </a:tc>
                <a:tc>
                  <a:txBody>
                    <a:bodyPr/>
                    <a:lstStyle/>
                    <a:p>
                      <a:r>
                        <a:rPr lang="en-US" altLang="zh-CN" dirty="0">
                          <a:latin typeface="Times New Roman" panose="02020603050405020304" pitchFamily="18" charset="0"/>
                          <a:cs typeface="Times New Roman" panose="02020603050405020304" pitchFamily="18" charset="0"/>
                        </a:rPr>
                        <a:t>CFb1</a:t>
                      </a:r>
                      <a:endParaRPr lang="zh-CN" altLang="en-US" dirty="0">
                        <a:latin typeface="Times New Roman" panose="02020603050405020304" pitchFamily="18"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latin typeface="Times New Roman" panose="02020603050405020304" pitchFamily="18" charset="0"/>
                          <a:cs typeface="Times New Roman" panose="02020603050405020304" pitchFamily="18" charset="0"/>
                        </a:rPr>
                        <a:t>CFb2</a:t>
                      </a:r>
                      <a:endParaRPr lang="zh-CN" altLang="en-US" dirty="0">
                        <a:latin typeface="Times New Roman" panose="02020603050405020304" pitchFamily="18"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latin typeface="Times New Roman" panose="02020603050405020304" pitchFamily="18" charset="0"/>
                          <a:cs typeface="Times New Roman" panose="02020603050405020304" pitchFamily="18" charset="0"/>
                        </a:rPr>
                        <a:t>CFb3</a:t>
                      </a:r>
                      <a:endParaRPr lang="zh-CN" altLang="en-US" dirty="0">
                        <a:latin typeface="Times New Roman" panose="02020603050405020304" pitchFamily="18"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latin typeface="Times New Roman" panose="02020603050405020304" pitchFamily="18" charset="0"/>
                          <a:cs typeface="Times New Roman" panose="02020603050405020304" pitchFamily="18" charset="0"/>
                        </a:rPr>
                        <a:t>CFb4</a:t>
                      </a:r>
                      <a:endParaRPr lang="zh-CN" altLang="en-US" dirty="0">
                        <a:latin typeface="Times New Roman" panose="02020603050405020304" pitchFamily="18" charset="0"/>
                        <a:cs typeface="Times New Roman" panose="02020603050405020304" pitchFamily="18" charset="0"/>
                      </a:endParaRPr>
                    </a:p>
                  </a:txBody>
                  <a:tcPr/>
                </a:tc>
                <a:tc>
                  <a:txBody>
                    <a:bodyPr/>
                    <a:lstStyle/>
                    <a:p>
                      <a:endParaRPr lang="zh-CN" altLang="en-US">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251025580"/>
                  </a:ext>
                </a:extLst>
              </a:tr>
              <a:tr h="370840">
                <a:tc>
                  <a:txBody>
                    <a:bodyPr/>
                    <a:lstStyle/>
                    <a:p>
                      <a:endParaRPr lang="zh-CN" altLang="en-US" dirty="0">
                        <a:latin typeface="Times New Roman" panose="02020603050405020304" pitchFamily="18" charset="0"/>
                        <a:cs typeface="Times New Roman" panose="02020603050405020304" pitchFamily="18" charset="0"/>
                      </a:endParaRPr>
                    </a:p>
                  </a:txBody>
                  <a:tcPr/>
                </a:tc>
                <a:tc>
                  <a:txBody>
                    <a:bodyPr/>
                    <a:lstStyle/>
                    <a:p>
                      <a:endParaRPr lang="zh-CN" altLang="en-US">
                        <a:latin typeface="Times New Roman" panose="02020603050405020304" pitchFamily="18" charset="0"/>
                        <a:cs typeface="Times New Roman" panose="02020603050405020304" pitchFamily="18" charset="0"/>
                      </a:endParaRPr>
                    </a:p>
                  </a:txBody>
                  <a:tcPr/>
                </a:tc>
                <a:tc>
                  <a:txBody>
                    <a:bodyPr/>
                    <a:lstStyle/>
                    <a:p>
                      <a:endParaRPr lang="zh-CN" altLang="en-US" dirty="0">
                        <a:latin typeface="Times New Roman" panose="02020603050405020304" pitchFamily="18" charset="0"/>
                        <a:cs typeface="Times New Roman" panose="02020603050405020304" pitchFamily="18" charset="0"/>
                      </a:endParaRPr>
                    </a:p>
                  </a:txBody>
                  <a:tcPr/>
                </a:tc>
                <a:tc>
                  <a:txBody>
                    <a:bodyPr/>
                    <a:lstStyle/>
                    <a:p>
                      <a:endParaRPr lang="zh-CN" altLang="en-US" dirty="0">
                        <a:latin typeface="Times New Roman" panose="02020603050405020304" pitchFamily="18" charset="0"/>
                        <a:cs typeface="Times New Roman" panose="02020603050405020304" pitchFamily="18" charset="0"/>
                      </a:endParaRPr>
                    </a:p>
                  </a:txBody>
                  <a:tcPr/>
                </a:tc>
                <a:tc>
                  <a:txBody>
                    <a:bodyPr/>
                    <a:lstStyle/>
                    <a:p>
                      <a:endParaRPr lang="zh-CN" altLang="en-US">
                        <a:latin typeface="Times New Roman" panose="02020603050405020304" pitchFamily="18" charset="0"/>
                        <a:cs typeface="Times New Roman" panose="02020603050405020304" pitchFamily="18" charset="0"/>
                      </a:endParaRPr>
                    </a:p>
                  </a:txBody>
                  <a:tcPr/>
                </a:tc>
                <a:tc>
                  <a:txBody>
                    <a:bodyPr/>
                    <a:lstStyle/>
                    <a:p>
                      <a:endParaRPr lang="zh-CN" altLang="en-US">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69176742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latin typeface="Times New Roman" panose="02020603050405020304" pitchFamily="18" charset="0"/>
                          <a:cs typeface="Times New Roman" panose="02020603050405020304" pitchFamily="18" charset="0"/>
                        </a:rPr>
                        <a:t>项目</a:t>
                      </a:r>
                      <a:r>
                        <a:rPr lang="en-US" altLang="zh-CN" dirty="0">
                          <a:latin typeface="Times New Roman" panose="02020603050405020304" pitchFamily="18" charset="0"/>
                          <a:cs typeface="Times New Roman" panose="02020603050405020304" pitchFamily="18" charset="0"/>
                        </a:rPr>
                        <a:t>c</a:t>
                      </a:r>
                      <a:endParaRPr lang="zh-CN" altLang="en-US" dirty="0">
                        <a:latin typeface="Times New Roman" panose="02020603050405020304" pitchFamily="18" charset="0"/>
                        <a:cs typeface="Times New Roman" panose="02020603050405020304" pitchFamily="18" charset="0"/>
                      </a:endParaRPr>
                    </a:p>
                  </a:txBody>
                  <a:tcPr/>
                </a:tc>
                <a:tc>
                  <a:txBody>
                    <a:bodyPr/>
                    <a:lstStyle/>
                    <a:p>
                      <a:r>
                        <a:rPr lang="en-US" altLang="zh-CN" dirty="0">
                          <a:latin typeface="Times New Roman" panose="02020603050405020304" pitchFamily="18" charset="0"/>
                          <a:cs typeface="Times New Roman" panose="02020603050405020304" pitchFamily="18" charset="0"/>
                        </a:rPr>
                        <a:t>CFc1</a:t>
                      </a:r>
                      <a:endParaRPr lang="zh-CN" altLang="en-US" dirty="0">
                        <a:latin typeface="Times New Roman" panose="02020603050405020304" pitchFamily="18"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latin typeface="Times New Roman" panose="02020603050405020304" pitchFamily="18" charset="0"/>
                          <a:cs typeface="Times New Roman" panose="02020603050405020304" pitchFamily="18" charset="0"/>
                        </a:rPr>
                        <a:t>CFc2</a:t>
                      </a:r>
                      <a:endParaRPr lang="zh-CN" altLang="en-US" dirty="0">
                        <a:latin typeface="Times New Roman" panose="02020603050405020304" pitchFamily="18"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latin typeface="Times New Roman" panose="02020603050405020304" pitchFamily="18" charset="0"/>
                          <a:cs typeface="Times New Roman" panose="02020603050405020304" pitchFamily="18" charset="0"/>
                        </a:rPr>
                        <a:t>CFc3</a:t>
                      </a:r>
                      <a:endParaRPr lang="zh-CN" altLang="en-US" dirty="0">
                        <a:latin typeface="Times New Roman" panose="02020603050405020304" pitchFamily="18"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latin typeface="Times New Roman" panose="02020603050405020304" pitchFamily="18" charset="0"/>
                          <a:cs typeface="Times New Roman" panose="02020603050405020304" pitchFamily="18" charset="0"/>
                        </a:rPr>
                        <a:t>CFc4</a:t>
                      </a:r>
                      <a:endParaRPr lang="zh-CN" altLang="en-US" dirty="0">
                        <a:latin typeface="Times New Roman" panose="02020603050405020304" pitchFamily="18" charset="0"/>
                        <a:cs typeface="Times New Roman" panose="02020603050405020304" pitchFamily="18" charset="0"/>
                      </a:endParaRPr>
                    </a:p>
                  </a:txBody>
                  <a:tcPr/>
                </a:tc>
                <a:tc>
                  <a:txBody>
                    <a:bodyPr/>
                    <a:lstStyle/>
                    <a:p>
                      <a:endParaRPr lang="zh-CN" altLang="en-US">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182291682"/>
                  </a:ext>
                </a:extLst>
              </a:tr>
              <a:tr h="370840">
                <a:tc>
                  <a:txBody>
                    <a:bodyPr/>
                    <a:lstStyle/>
                    <a:p>
                      <a:endParaRPr lang="zh-CN" altLang="en-US" dirty="0">
                        <a:latin typeface="Times New Roman" panose="02020603050405020304" pitchFamily="18" charset="0"/>
                        <a:cs typeface="Times New Roman" panose="02020603050405020304" pitchFamily="18" charset="0"/>
                      </a:endParaRPr>
                    </a:p>
                  </a:txBody>
                  <a:tcPr/>
                </a:tc>
                <a:tc>
                  <a:txBody>
                    <a:bodyPr/>
                    <a:lstStyle/>
                    <a:p>
                      <a:endParaRPr lang="zh-CN" altLang="en-US" dirty="0">
                        <a:latin typeface="Times New Roman" panose="02020603050405020304" pitchFamily="18" charset="0"/>
                        <a:cs typeface="Times New Roman" panose="02020603050405020304" pitchFamily="18" charset="0"/>
                      </a:endParaRPr>
                    </a:p>
                  </a:txBody>
                  <a:tcPr/>
                </a:tc>
                <a:tc>
                  <a:txBody>
                    <a:bodyPr/>
                    <a:lstStyle/>
                    <a:p>
                      <a:endParaRPr lang="zh-CN" altLang="en-US">
                        <a:latin typeface="Times New Roman" panose="02020603050405020304" pitchFamily="18" charset="0"/>
                        <a:cs typeface="Times New Roman" panose="02020603050405020304" pitchFamily="18" charset="0"/>
                      </a:endParaRPr>
                    </a:p>
                  </a:txBody>
                  <a:tcPr/>
                </a:tc>
                <a:tc>
                  <a:txBody>
                    <a:bodyPr/>
                    <a:lstStyle/>
                    <a:p>
                      <a:endParaRPr lang="zh-CN" altLang="en-US">
                        <a:latin typeface="Times New Roman" panose="02020603050405020304" pitchFamily="18" charset="0"/>
                        <a:cs typeface="Times New Roman" panose="02020603050405020304" pitchFamily="18" charset="0"/>
                      </a:endParaRPr>
                    </a:p>
                  </a:txBody>
                  <a:tcPr/>
                </a:tc>
                <a:tc>
                  <a:txBody>
                    <a:bodyPr/>
                    <a:lstStyle/>
                    <a:p>
                      <a:endParaRPr lang="zh-CN" altLang="en-US" dirty="0">
                        <a:latin typeface="Times New Roman" panose="02020603050405020304" pitchFamily="18" charset="0"/>
                        <a:cs typeface="Times New Roman" panose="02020603050405020304" pitchFamily="18" charset="0"/>
                      </a:endParaRPr>
                    </a:p>
                  </a:txBody>
                  <a:tcPr/>
                </a:tc>
                <a:tc>
                  <a:txBody>
                    <a:bodyPr/>
                    <a:lstStyle/>
                    <a:p>
                      <a:endParaRPr lang="zh-CN" alt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35631152"/>
                  </a:ext>
                </a:extLst>
              </a:tr>
              <a:tr h="370840">
                <a:tc>
                  <a:txBody>
                    <a:bodyPr/>
                    <a:lstStyle/>
                    <a:p>
                      <a:r>
                        <a:rPr lang="en-US" altLang="zh-CN" dirty="0">
                          <a:latin typeface="Times New Roman" panose="02020603050405020304" pitchFamily="18" charset="0"/>
                          <a:cs typeface="Times New Roman" panose="02020603050405020304" pitchFamily="18" charset="0"/>
                        </a:rPr>
                        <a:t>…</a:t>
                      </a:r>
                      <a:endParaRPr lang="zh-CN" altLang="en-US" dirty="0">
                        <a:latin typeface="Times New Roman" panose="02020603050405020304" pitchFamily="18" charset="0"/>
                        <a:cs typeface="Times New Roman" panose="02020603050405020304" pitchFamily="18" charset="0"/>
                      </a:endParaRPr>
                    </a:p>
                  </a:txBody>
                  <a:tcPr/>
                </a:tc>
                <a:tc>
                  <a:txBody>
                    <a:bodyPr/>
                    <a:lstStyle/>
                    <a:p>
                      <a:endParaRPr lang="zh-CN" altLang="en-US" dirty="0">
                        <a:latin typeface="Times New Roman" panose="02020603050405020304" pitchFamily="18" charset="0"/>
                        <a:cs typeface="Times New Roman" panose="02020603050405020304" pitchFamily="18" charset="0"/>
                      </a:endParaRPr>
                    </a:p>
                  </a:txBody>
                  <a:tcPr/>
                </a:tc>
                <a:tc>
                  <a:txBody>
                    <a:bodyPr/>
                    <a:lstStyle/>
                    <a:p>
                      <a:endParaRPr lang="zh-CN" altLang="en-US">
                        <a:latin typeface="Times New Roman" panose="02020603050405020304" pitchFamily="18" charset="0"/>
                        <a:cs typeface="Times New Roman" panose="02020603050405020304" pitchFamily="18" charset="0"/>
                      </a:endParaRPr>
                    </a:p>
                  </a:txBody>
                  <a:tcPr/>
                </a:tc>
                <a:tc>
                  <a:txBody>
                    <a:bodyPr/>
                    <a:lstStyle/>
                    <a:p>
                      <a:endParaRPr lang="zh-CN" altLang="en-US">
                        <a:latin typeface="Times New Roman" panose="02020603050405020304" pitchFamily="18" charset="0"/>
                        <a:cs typeface="Times New Roman" panose="02020603050405020304" pitchFamily="18" charset="0"/>
                      </a:endParaRPr>
                    </a:p>
                  </a:txBody>
                  <a:tcPr/>
                </a:tc>
                <a:tc>
                  <a:txBody>
                    <a:bodyPr/>
                    <a:lstStyle/>
                    <a:p>
                      <a:endParaRPr lang="zh-CN" altLang="en-US">
                        <a:latin typeface="Times New Roman" panose="02020603050405020304" pitchFamily="18" charset="0"/>
                        <a:cs typeface="Times New Roman" panose="02020603050405020304" pitchFamily="18" charset="0"/>
                      </a:endParaRPr>
                    </a:p>
                  </a:txBody>
                  <a:tcPr/>
                </a:tc>
                <a:tc>
                  <a:txBody>
                    <a:bodyPr/>
                    <a:lstStyle/>
                    <a:p>
                      <a:endParaRPr lang="zh-CN" alt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550377902"/>
                  </a:ext>
                </a:extLst>
              </a:tr>
            </a:tbl>
          </a:graphicData>
        </a:graphic>
      </p:graphicFrame>
      <mc:AlternateContent xmlns:mc="http://schemas.openxmlformats.org/markup-compatibility/2006" xmlns:a14="http://schemas.microsoft.com/office/drawing/2010/main">
        <mc:Choice Requires="a14">
          <p:sp>
            <p:nvSpPr>
              <p:cNvPr id="7" name="文本框 6"/>
              <p:cNvSpPr txBox="1"/>
              <p:nvPr/>
            </p:nvSpPr>
            <p:spPr>
              <a:xfrm>
                <a:off x="1039819" y="4208871"/>
                <a:ext cx="9931219" cy="82189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𝑁𝑃𝑉</m:t>
                          </m:r>
                        </m:e>
                        <m:sub>
                          <m:r>
                            <m:rPr>
                              <m:sty m:val="p"/>
                            </m:rPr>
                            <a:rPr lang="en-US" altLang="zh-CN" sz="2400" i="1">
                              <a:latin typeface="Cambria Math" panose="02040503050406030204" pitchFamily="18" charset="0"/>
                            </a:rPr>
                            <m:t>a</m:t>
                          </m:r>
                        </m:sub>
                      </m:sSub>
                      <m:r>
                        <a:rPr lang="en-US" altLang="zh-CN" sz="2400" b="0" i="1" smtClean="0">
                          <a:latin typeface="Cambria Math" panose="02040503050406030204" pitchFamily="18" charset="0"/>
                        </a:rPr>
                        <m:t>=</m:t>
                      </m:r>
                      <m:d>
                        <m:dPr>
                          <m:begChr m:val="["/>
                          <m:endChr m:val="]"/>
                          <m:ctrlPr>
                            <a:rPr lang="en-US" altLang="zh-CN" sz="2400" b="0" i="1" smtClean="0">
                              <a:latin typeface="Cambria Math" panose="02040503050406030204" pitchFamily="18" charset="0"/>
                            </a:rPr>
                          </m:ctrlPr>
                        </m:dPr>
                        <m:e>
                          <m:f>
                            <m:fPr>
                              <m:ctrlPr>
                                <a:rPr lang="en-US" altLang="zh-CN" sz="2400" b="0" i="1" smtClean="0">
                                  <a:latin typeface="Cambria Math" panose="02040503050406030204" pitchFamily="18" charset="0"/>
                                </a:rPr>
                              </m:ctrlPr>
                            </m:fPr>
                            <m:num>
                              <m:sSub>
                                <m:sSubPr>
                                  <m:ctrlPr>
                                    <a:rPr lang="en-US" altLang="zh-CN" sz="2400" b="0" i="1" smtClean="0">
                                      <a:latin typeface="Cambria Math" panose="02040503050406030204" pitchFamily="18" charset="0"/>
                                    </a:rPr>
                                  </m:ctrlPr>
                                </m:sSubPr>
                                <m:e>
                                  <m:r>
                                    <a:rPr lang="en-US" altLang="zh-CN" sz="2400" i="1">
                                      <a:latin typeface="Cambria Math" panose="02040503050406030204" pitchFamily="18" charset="0"/>
                                    </a:rPr>
                                    <m:t>𝐶𝑎𝑠h𝐹𝑙𝑜𝑤</m:t>
                                  </m:r>
                                </m:e>
                                <m:sub>
                                  <m:r>
                                    <a:rPr lang="en-US" altLang="zh-CN" sz="2400" b="0" i="1" smtClean="0">
                                      <a:latin typeface="Cambria Math" panose="02040503050406030204" pitchFamily="18" charset="0"/>
                                    </a:rPr>
                                    <m:t>𝑎</m:t>
                                  </m:r>
                                  <m:r>
                                    <a:rPr lang="en-US" altLang="zh-CN" sz="2400" b="0" i="1" smtClean="0">
                                      <a:latin typeface="Cambria Math" panose="02040503050406030204" pitchFamily="18" charset="0"/>
                                    </a:rPr>
                                    <m:t>1</m:t>
                                  </m:r>
                                </m:sub>
                              </m:sSub>
                            </m:num>
                            <m:den>
                              <m:r>
                                <a:rPr lang="en-US" altLang="zh-CN" sz="2400" b="0" i="1" smtClean="0">
                                  <a:latin typeface="Cambria Math" panose="02040503050406030204" pitchFamily="18" charset="0"/>
                                </a:rPr>
                                <m:t>1+</m:t>
                              </m:r>
                              <m:r>
                                <a:rPr lang="en-US" altLang="zh-CN" sz="2400" b="0" i="1" smtClean="0">
                                  <a:latin typeface="Cambria Math" panose="02040503050406030204" pitchFamily="18" charset="0"/>
                                </a:rPr>
                                <m:t>𝑟</m:t>
                              </m:r>
                            </m:den>
                          </m:f>
                          <m:r>
                            <a:rPr lang="en-US" altLang="zh-CN" sz="2400" b="0" i="1" smtClean="0">
                              <a:latin typeface="Cambria Math" panose="02040503050406030204" pitchFamily="18" charset="0"/>
                            </a:rPr>
                            <m:t>+</m:t>
                          </m:r>
                          <m:f>
                            <m:fPr>
                              <m:ctrlPr>
                                <a:rPr lang="en-US" altLang="zh-CN" sz="2400" i="1">
                                  <a:latin typeface="Cambria Math" panose="02040503050406030204" pitchFamily="18" charset="0"/>
                                </a:rPr>
                              </m:ctrlPr>
                            </m:fPr>
                            <m:num>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𝐶𝑎𝑠h𝐹𝑙𝑜𝑤</m:t>
                                  </m:r>
                                </m:e>
                                <m:sub>
                                  <m:r>
                                    <a:rPr lang="en-US" altLang="zh-CN" sz="2400" i="1">
                                      <a:latin typeface="Cambria Math" panose="02040503050406030204" pitchFamily="18" charset="0"/>
                                    </a:rPr>
                                    <m:t>𝑎</m:t>
                                  </m:r>
                                  <m:r>
                                    <a:rPr lang="en-US" altLang="zh-CN" sz="2400" b="0" i="1" smtClean="0">
                                      <a:latin typeface="Cambria Math" panose="02040503050406030204" pitchFamily="18" charset="0"/>
                                    </a:rPr>
                                    <m:t>2</m:t>
                                  </m:r>
                                </m:sub>
                              </m:sSub>
                            </m:num>
                            <m:den>
                              <m:sSup>
                                <m:sSupPr>
                                  <m:ctrlPr>
                                    <a:rPr lang="en-US" altLang="zh-CN" sz="2400" i="1" smtClean="0">
                                      <a:latin typeface="Cambria Math" panose="02040503050406030204" pitchFamily="18" charset="0"/>
                                    </a:rPr>
                                  </m:ctrlPr>
                                </m:sSupPr>
                                <m:e>
                                  <m:r>
                                    <a:rPr lang="en-US" altLang="zh-CN" sz="2400" i="1">
                                      <a:latin typeface="Cambria Math" panose="02040503050406030204" pitchFamily="18" charset="0"/>
                                    </a:rPr>
                                    <m:t>1+</m:t>
                                  </m:r>
                                  <m:r>
                                    <a:rPr lang="en-US" altLang="zh-CN" sz="2400" i="1">
                                      <a:latin typeface="Cambria Math" panose="02040503050406030204" pitchFamily="18" charset="0"/>
                                    </a:rPr>
                                    <m:t>𝑟</m:t>
                                  </m:r>
                                </m:e>
                                <m:sup>
                                  <m:r>
                                    <a:rPr lang="en-US" altLang="zh-CN" sz="2400" b="0" i="1" smtClean="0">
                                      <a:latin typeface="Cambria Math" panose="02040503050406030204" pitchFamily="18" charset="0"/>
                                    </a:rPr>
                                    <m:t>2</m:t>
                                  </m:r>
                                </m:sup>
                              </m:sSup>
                            </m:den>
                          </m:f>
                          <m:r>
                            <a:rPr lang="en-US" altLang="zh-CN" sz="2400" i="1">
                              <a:latin typeface="Cambria Math" panose="02040503050406030204" pitchFamily="18" charset="0"/>
                            </a:rPr>
                            <m:t>+</m:t>
                          </m:r>
                          <m:f>
                            <m:fPr>
                              <m:ctrlPr>
                                <a:rPr lang="en-US" altLang="zh-CN" sz="2400" i="1">
                                  <a:latin typeface="Cambria Math" panose="02040503050406030204" pitchFamily="18" charset="0"/>
                                </a:rPr>
                              </m:ctrlPr>
                            </m:fPr>
                            <m:num>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𝐶𝑎𝑠h𝐹𝑙𝑜𝑤</m:t>
                                  </m:r>
                                </m:e>
                                <m:sub>
                                  <m:r>
                                    <a:rPr lang="en-US" altLang="zh-CN" sz="2400" i="1">
                                      <a:latin typeface="Cambria Math" panose="02040503050406030204" pitchFamily="18" charset="0"/>
                                    </a:rPr>
                                    <m:t>𝑎</m:t>
                                  </m:r>
                                  <m:r>
                                    <a:rPr lang="en-US" altLang="zh-CN" sz="2400" b="0" i="1" smtClean="0">
                                      <a:latin typeface="Cambria Math" panose="02040503050406030204" pitchFamily="18" charset="0"/>
                                    </a:rPr>
                                    <m:t>3</m:t>
                                  </m:r>
                                </m:sub>
                              </m:sSub>
                            </m:num>
                            <m:den>
                              <m:sSup>
                                <m:sSupPr>
                                  <m:ctrlPr>
                                    <a:rPr lang="en-US" altLang="zh-CN" sz="2400" i="1">
                                      <a:latin typeface="Cambria Math" panose="02040503050406030204" pitchFamily="18" charset="0"/>
                                    </a:rPr>
                                  </m:ctrlPr>
                                </m:sSupPr>
                                <m:e>
                                  <m:r>
                                    <a:rPr lang="en-US" altLang="zh-CN" sz="2400" i="1">
                                      <a:latin typeface="Cambria Math" panose="02040503050406030204" pitchFamily="18" charset="0"/>
                                    </a:rPr>
                                    <m:t>1+</m:t>
                                  </m:r>
                                  <m:r>
                                    <a:rPr lang="en-US" altLang="zh-CN" sz="2400" i="1">
                                      <a:latin typeface="Cambria Math" panose="02040503050406030204" pitchFamily="18" charset="0"/>
                                    </a:rPr>
                                    <m:t>𝑟</m:t>
                                  </m:r>
                                </m:e>
                                <m:sup>
                                  <m:r>
                                    <a:rPr lang="en-US" altLang="zh-CN" sz="2400" i="1">
                                      <a:latin typeface="Cambria Math" panose="02040503050406030204" pitchFamily="18" charset="0"/>
                                    </a:rPr>
                                    <m:t>2</m:t>
                                  </m:r>
                                </m:sup>
                              </m:sSup>
                            </m:den>
                          </m:f>
                          <m:r>
                            <a:rPr lang="en-US" altLang="zh-CN" sz="2400" b="0" i="1" smtClean="0">
                              <a:latin typeface="Cambria Math" panose="02040503050406030204" pitchFamily="18" charset="0"/>
                            </a:rPr>
                            <m:t>+…</m:t>
                          </m:r>
                        </m:e>
                      </m:d>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i="1">
                              <a:latin typeface="Cambria Math" panose="02040503050406030204" pitchFamily="18" charset="0"/>
                            </a:rPr>
                            <m:t>𝐼𝑛𝑣𝑒𝑠𝑡</m:t>
                          </m:r>
                          <m:r>
                            <a:rPr lang="en-US" altLang="zh-CN" sz="2400" b="0" i="1" smtClean="0">
                              <a:latin typeface="Cambria Math" panose="02040503050406030204" pitchFamily="18" charset="0"/>
                            </a:rPr>
                            <m:t>𝑚𝑒𝑛𝑡</m:t>
                          </m:r>
                        </m:e>
                        <m:sub>
                          <m:r>
                            <a:rPr lang="en-US" altLang="zh-CN" sz="2400" i="1">
                              <a:latin typeface="Cambria Math" panose="02040503050406030204" pitchFamily="18" charset="0"/>
                            </a:rPr>
                            <m:t>𝑎</m:t>
                          </m:r>
                          <m:r>
                            <m:rPr>
                              <m:nor/>
                            </m:rPr>
                            <a:rPr lang="zh-CN" altLang="en-US" sz="2400" dirty="0"/>
                            <m:t> </m:t>
                          </m:r>
                        </m:sub>
                      </m:sSub>
                    </m:oMath>
                  </m:oMathPara>
                </a14:m>
                <a:endParaRPr lang="zh-CN" altLang="en-US" sz="2400" dirty="0"/>
              </a:p>
            </p:txBody>
          </p:sp>
        </mc:Choice>
        <mc:Fallback xmlns="">
          <p:sp>
            <p:nvSpPr>
              <p:cNvPr id="7" name="文本框 6"/>
              <p:cNvSpPr txBox="1">
                <a:spLocks noRot="1" noChangeAspect="1" noMove="1" noResize="1" noEditPoints="1" noAdjustHandles="1" noChangeArrowheads="1" noChangeShapeType="1" noTextEdit="1"/>
              </p:cNvSpPr>
              <p:nvPr/>
            </p:nvSpPr>
            <p:spPr>
              <a:xfrm>
                <a:off x="1039819" y="4208871"/>
                <a:ext cx="9931219" cy="821892"/>
              </a:xfrm>
              <a:prstGeom prst="rect">
                <a:avLst/>
              </a:prstGeom>
              <a:blipFill>
                <a:blip r:embed="rId2"/>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 name="文本框 7"/>
              <p:cNvSpPr txBox="1"/>
              <p:nvPr/>
            </p:nvSpPr>
            <p:spPr>
              <a:xfrm>
                <a:off x="1039819" y="5410141"/>
                <a:ext cx="9931219" cy="82189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latin typeface="Cambria Math" panose="02040503050406030204" pitchFamily="18" charset="0"/>
                            </a:rPr>
                          </m:ctrlPr>
                        </m:sSubPr>
                        <m:e>
                          <m:r>
                            <a:rPr lang="en-US" altLang="zh-CN" sz="2400" i="1">
                              <a:latin typeface="Cambria Math" panose="02040503050406030204" pitchFamily="18" charset="0"/>
                            </a:rPr>
                            <m:t>𝑁𝑃𝑉</m:t>
                          </m:r>
                        </m:e>
                        <m:sub>
                          <m:r>
                            <a:rPr lang="en-US" altLang="zh-CN" sz="2400" b="0" i="1" smtClean="0">
                              <a:latin typeface="Cambria Math" panose="02040503050406030204" pitchFamily="18" charset="0"/>
                            </a:rPr>
                            <m:t>𝑏</m:t>
                          </m:r>
                        </m:sub>
                      </m:sSub>
                      <m:r>
                        <a:rPr lang="en-US" altLang="zh-CN" sz="2400" b="0" i="1" smtClean="0">
                          <a:latin typeface="Cambria Math" panose="02040503050406030204" pitchFamily="18" charset="0"/>
                        </a:rPr>
                        <m:t>=</m:t>
                      </m:r>
                      <m:d>
                        <m:dPr>
                          <m:begChr m:val="["/>
                          <m:endChr m:val="]"/>
                          <m:ctrlPr>
                            <a:rPr lang="en-US" altLang="zh-CN" sz="2400" b="0" i="1" smtClean="0">
                              <a:latin typeface="Cambria Math" panose="02040503050406030204" pitchFamily="18" charset="0"/>
                            </a:rPr>
                          </m:ctrlPr>
                        </m:dPr>
                        <m:e>
                          <m:f>
                            <m:fPr>
                              <m:ctrlPr>
                                <a:rPr lang="en-US" altLang="zh-CN" sz="2400" b="0" i="1" smtClean="0">
                                  <a:latin typeface="Cambria Math" panose="02040503050406030204" pitchFamily="18" charset="0"/>
                                </a:rPr>
                              </m:ctrlPr>
                            </m:fPr>
                            <m:num>
                              <m:sSub>
                                <m:sSubPr>
                                  <m:ctrlPr>
                                    <a:rPr lang="en-US" altLang="zh-CN" sz="2400" b="0" i="1" smtClean="0">
                                      <a:latin typeface="Cambria Math" panose="02040503050406030204" pitchFamily="18" charset="0"/>
                                    </a:rPr>
                                  </m:ctrlPr>
                                </m:sSubPr>
                                <m:e>
                                  <m:r>
                                    <a:rPr lang="en-US" altLang="zh-CN" sz="2400" i="1">
                                      <a:latin typeface="Cambria Math" panose="02040503050406030204" pitchFamily="18" charset="0"/>
                                    </a:rPr>
                                    <m:t>𝐶𝑎𝑠h𝐹𝑙𝑜𝑤</m:t>
                                  </m:r>
                                </m:e>
                                <m:sub>
                                  <m:r>
                                    <a:rPr lang="en-US" altLang="zh-CN" sz="2400" b="0" i="1" smtClean="0">
                                      <a:latin typeface="Cambria Math" panose="02040503050406030204" pitchFamily="18" charset="0"/>
                                    </a:rPr>
                                    <m:t>𝑏</m:t>
                                  </m:r>
                                  <m:r>
                                    <a:rPr lang="en-US" altLang="zh-CN" sz="2400" b="0" i="1" smtClean="0">
                                      <a:latin typeface="Cambria Math" panose="02040503050406030204" pitchFamily="18" charset="0"/>
                                    </a:rPr>
                                    <m:t>1</m:t>
                                  </m:r>
                                </m:sub>
                              </m:sSub>
                            </m:num>
                            <m:den>
                              <m:r>
                                <a:rPr lang="en-US" altLang="zh-CN" sz="2400" b="0" i="1" smtClean="0">
                                  <a:latin typeface="Cambria Math" panose="02040503050406030204" pitchFamily="18" charset="0"/>
                                </a:rPr>
                                <m:t>1+</m:t>
                              </m:r>
                              <m:r>
                                <a:rPr lang="en-US" altLang="zh-CN" sz="2400" b="0" i="1" smtClean="0">
                                  <a:latin typeface="Cambria Math" panose="02040503050406030204" pitchFamily="18" charset="0"/>
                                </a:rPr>
                                <m:t>𝑟</m:t>
                              </m:r>
                            </m:den>
                          </m:f>
                          <m:r>
                            <a:rPr lang="en-US" altLang="zh-CN" sz="2400" b="0" i="1" smtClean="0">
                              <a:latin typeface="Cambria Math" panose="02040503050406030204" pitchFamily="18" charset="0"/>
                            </a:rPr>
                            <m:t>+</m:t>
                          </m:r>
                          <m:f>
                            <m:fPr>
                              <m:ctrlPr>
                                <a:rPr lang="en-US" altLang="zh-CN" sz="2400" i="1">
                                  <a:latin typeface="Cambria Math" panose="02040503050406030204" pitchFamily="18" charset="0"/>
                                </a:rPr>
                              </m:ctrlPr>
                            </m:fPr>
                            <m:num>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𝐶𝑎𝑠h𝐹𝑙𝑜𝑤</m:t>
                                  </m:r>
                                </m:e>
                                <m:sub>
                                  <m:r>
                                    <a:rPr lang="en-US" altLang="zh-CN" sz="2400" b="0" i="1" smtClean="0">
                                      <a:latin typeface="Cambria Math" panose="02040503050406030204" pitchFamily="18" charset="0"/>
                                    </a:rPr>
                                    <m:t>𝑏</m:t>
                                  </m:r>
                                  <m:r>
                                    <a:rPr lang="en-US" altLang="zh-CN" sz="2400" b="0" i="1" smtClean="0">
                                      <a:latin typeface="Cambria Math" panose="02040503050406030204" pitchFamily="18" charset="0"/>
                                    </a:rPr>
                                    <m:t>2</m:t>
                                  </m:r>
                                </m:sub>
                              </m:sSub>
                            </m:num>
                            <m:den>
                              <m:sSup>
                                <m:sSupPr>
                                  <m:ctrlPr>
                                    <a:rPr lang="en-US" altLang="zh-CN" sz="2400" i="1" smtClean="0">
                                      <a:latin typeface="Cambria Math" panose="02040503050406030204" pitchFamily="18" charset="0"/>
                                    </a:rPr>
                                  </m:ctrlPr>
                                </m:sSupPr>
                                <m:e>
                                  <m:r>
                                    <a:rPr lang="en-US" altLang="zh-CN" sz="2400" i="1">
                                      <a:latin typeface="Cambria Math" panose="02040503050406030204" pitchFamily="18" charset="0"/>
                                    </a:rPr>
                                    <m:t>1+</m:t>
                                  </m:r>
                                  <m:r>
                                    <a:rPr lang="en-US" altLang="zh-CN" sz="2400" i="1">
                                      <a:latin typeface="Cambria Math" panose="02040503050406030204" pitchFamily="18" charset="0"/>
                                    </a:rPr>
                                    <m:t>𝑟</m:t>
                                  </m:r>
                                </m:e>
                                <m:sup>
                                  <m:r>
                                    <a:rPr lang="en-US" altLang="zh-CN" sz="2400" b="0" i="1" smtClean="0">
                                      <a:latin typeface="Cambria Math" panose="02040503050406030204" pitchFamily="18" charset="0"/>
                                    </a:rPr>
                                    <m:t>2</m:t>
                                  </m:r>
                                </m:sup>
                              </m:sSup>
                            </m:den>
                          </m:f>
                          <m:r>
                            <a:rPr lang="en-US" altLang="zh-CN" sz="2400" i="1">
                              <a:latin typeface="Cambria Math" panose="02040503050406030204" pitchFamily="18" charset="0"/>
                            </a:rPr>
                            <m:t>+</m:t>
                          </m:r>
                          <m:f>
                            <m:fPr>
                              <m:ctrlPr>
                                <a:rPr lang="en-US" altLang="zh-CN" sz="2400" i="1">
                                  <a:latin typeface="Cambria Math" panose="02040503050406030204" pitchFamily="18" charset="0"/>
                                </a:rPr>
                              </m:ctrlPr>
                            </m:fPr>
                            <m:num>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𝐶𝑎𝑠h𝐹𝑙𝑜𝑤</m:t>
                                  </m:r>
                                </m:e>
                                <m:sub>
                                  <m:r>
                                    <a:rPr lang="en-US" altLang="zh-CN" sz="2400" b="0" i="1" smtClean="0">
                                      <a:latin typeface="Cambria Math" panose="02040503050406030204" pitchFamily="18" charset="0"/>
                                    </a:rPr>
                                    <m:t>𝑏</m:t>
                                  </m:r>
                                  <m:r>
                                    <a:rPr lang="en-US" altLang="zh-CN" sz="2400" b="0" i="1" smtClean="0">
                                      <a:latin typeface="Cambria Math" panose="02040503050406030204" pitchFamily="18" charset="0"/>
                                    </a:rPr>
                                    <m:t>3</m:t>
                                  </m:r>
                                </m:sub>
                              </m:sSub>
                            </m:num>
                            <m:den>
                              <m:sSup>
                                <m:sSupPr>
                                  <m:ctrlPr>
                                    <a:rPr lang="en-US" altLang="zh-CN" sz="2400" i="1">
                                      <a:latin typeface="Cambria Math" panose="02040503050406030204" pitchFamily="18" charset="0"/>
                                    </a:rPr>
                                  </m:ctrlPr>
                                </m:sSupPr>
                                <m:e>
                                  <m:r>
                                    <a:rPr lang="en-US" altLang="zh-CN" sz="2400" i="1">
                                      <a:latin typeface="Cambria Math" panose="02040503050406030204" pitchFamily="18" charset="0"/>
                                    </a:rPr>
                                    <m:t>1+</m:t>
                                  </m:r>
                                  <m:r>
                                    <a:rPr lang="en-US" altLang="zh-CN" sz="2400" i="1">
                                      <a:latin typeface="Cambria Math" panose="02040503050406030204" pitchFamily="18" charset="0"/>
                                    </a:rPr>
                                    <m:t>𝑟</m:t>
                                  </m:r>
                                </m:e>
                                <m:sup>
                                  <m:r>
                                    <a:rPr lang="en-US" altLang="zh-CN" sz="2400" i="1">
                                      <a:latin typeface="Cambria Math" panose="02040503050406030204" pitchFamily="18" charset="0"/>
                                    </a:rPr>
                                    <m:t>2</m:t>
                                  </m:r>
                                </m:sup>
                              </m:sSup>
                            </m:den>
                          </m:f>
                          <m:r>
                            <a:rPr lang="en-US" altLang="zh-CN" sz="2400" b="0" i="1" smtClean="0">
                              <a:latin typeface="Cambria Math" panose="02040503050406030204" pitchFamily="18" charset="0"/>
                            </a:rPr>
                            <m:t>+…</m:t>
                          </m:r>
                        </m:e>
                      </m:d>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i="1">
                              <a:latin typeface="Cambria Math" panose="02040503050406030204" pitchFamily="18" charset="0"/>
                            </a:rPr>
                            <m:t>𝐼𝑛𝑣𝑒𝑠𝑡</m:t>
                          </m:r>
                          <m:r>
                            <a:rPr lang="en-US" altLang="zh-CN" sz="2400" b="0" i="1" smtClean="0">
                              <a:latin typeface="Cambria Math" panose="02040503050406030204" pitchFamily="18" charset="0"/>
                            </a:rPr>
                            <m:t>𝑚𝑒𝑛𝑡</m:t>
                          </m:r>
                        </m:e>
                        <m:sub>
                          <m:r>
                            <m:rPr>
                              <m:nor/>
                            </m:rPr>
                            <a:rPr lang="en-US" altLang="zh-CN" sz="2400" b="0" i="0" smtClean="0">
                              <a:latin typeface="Cambria Math" panose="02040503050406030204" pitchFamily="18" charset="0"/>
                            </a:rPr>
                            <m:t>b</m:t>
                          </m:r>
                          <m:r>
                            <m:rPr>
                              <m:nor/>
                            </m:rPr>
                            <a:rPr lang="zh-CN" altLang="en-US" sz="2400" dirty="0"/>
                            <m:t> </m:t>
                          </m:r>
                        </m:sub>
                      </m:sSub>
                    </m:oMath>
                  </m:oMathPara>
                </a14:m>
                <a:endParaRPr lang="zh-CN" altLang="en-US" sz="2400" dirty="0"/>
              </a:p>
            </p:txBody>
          </p:sp>
        </mc:Choice>
        <mc:Fallback xmlns="">
          <p:sp>
            <p:nvSpPr>
              <p:cNvPr id="8" name="文本框 7"/>
              <p:cNvSpPr txBox="1">
                <a:spLocks noRot="1" noChangeAspect="1" noMove="1" noResize="1" noEditPoints="1" noAdjustHandles="1" noChangeArrowheads="1" noChangeShapeType="1" noTextEdit="1"/>
              </p:cNvSpPr>
              <p:nvPr/>
            </p:nvSpPr>
            <p:spPr>
              <a:xfrm>
                <a:off x="1039819" y="5410141"/>
                <a:ext cx="9931219" cy="821892"/>
              </a:xfrm>
              <a:prstGeom prst="rect">
                <a:avLst/>
              </a:prstGeom>
              <a:blipFill>
                <a:blip r:embed="rId3"/>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6375370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a:xfrm>
            <a:off x="649707" y="1098793"/>
            <a:ext cx="10711446" cy="5202621"/>
          </a:xfrm>
        </p:spPr>
        <p:txBody>
          <a:bodyPr/>
          <a:lstStyle/>
          <a:p>
            <a:pPr indent="-342900" algn="just">
              <a:lnSpc>
                <a:spcPct val="150000"/>
              </a:lnSpc>
              <a:spcBef>
                <a:spcPts val="500"/>
              </a:spcBef>
              <a:spcAft>
                <a:spcPts val="600"/>
              </a:spcAft>
              <a:defRPr/>
            </a:pPr>
            <a:r>
              <a:rPr lang="zh-CN" altLang="en-US" sz="2400" dirty="0">
                <a:latin typeface="微软雅黑" panose="020B0503020204020204" pitchFamily="34" charset="-122"/>
                <a:ea typeface="微软雅黑" panose="020B0503020204020204" pitchFamily="34" charset="-122"/>
              </a:rPr>
              <a:t>在资本成本接近的情况下</a:t>
            </a:r>
            <a:endParaRPr lang="en-US" sz="2400" dirty="0">
              <a:latin typeface="微软雅黑" panose="020B0503020204020204" pitchFamily="34" charset="-122"/>
              <a:ea typeface="微软雅黑" panose="020B0503020204020204" pitchFamily="34" charset="-122"/>
            </a:endParaRPr>
          </a:p>
        </p:txBody>
      </p:sp>
      <mc:AlternateContent xmlns:mc="http://schemas.openxmlformats.org/markup-compatibility/2006" xmlns:a14="http://schemas.microsoft.com/office/drawing/2010/main">
        <mc:Choice Requires="a14">
          <p:sp>
            <p:nvSpPr>
              <p:cNvPr id="9" name="文本框 8"/>
              <p:cNvSpPr txBox="1"/>
              <p:nvPr/>
            </p:nvSpPr>
            <p:spPr>
              <a:xfrm>
                <a:off x="1138519" y="1923584"/>
                <a:ext cx="8086164" cy="4002699"/>
              </a:xfrm>
              <a:prstGeom prst="rect">
                <a:avLst/>
              </a:prstGeom>
              <a:noFill/>
            </p:spPr>
            <p:txBody>
              <a:bodyPr wrap="square" lIns="0" tIns="0" rIns="0" bIns="0" rtlCol="0">
                <a:spAutoFit/>
              </a:bodyPr>
              <a:lstStyle/>
              <a:p>
                <a:pPr>
                  <a:lnSpc>
                    <a:spcPct val="125000"/>
                  </a:lnSpc>
                </a:pPr>
                <a14:m>
                  <m:oMathPara xmlns:m="http://schemas.openxmlformats.org/officeDocument/2006/math">
                    <m:oMathParaPr>
                      <m:jc m:val="centerGroup"/>
                    </m:oMathParaPr>
                    <m:oMath xmlns:m="http://schemas.openxmlformats.org/officeDocument/2006/math">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𝑁𝑃𝑉</m:t>
                          </m:r>
                        </m:e>
                        <m:sub>
                          <m:r>
                            <m:rPr>
                              <m:sty m:val="p"/>
                            </m:rPr>
                            <a:rPr lang="en-US" altLang="zh-CN" sz="2400" i="1">
                              <a:latin typeface="Cambria Math" panose="02040503050406030204" pitchFamily="18" charset="0"/>
                            </a:rPr>
                            <m:t>a</m:t>
                          </m:r>
                        </m:sub>
                      </m:sSub>
                      <m:r>
                        <a:rPr lang="en-US" altLang="zh-CN" sz="2400" b="0" i="1" smtClean="0">
                          <a:latin typeface="Cambria Math" panose="02040503050406030204" pitchFamily="18" charset="0"/>
                        </a:rPr>
                        <m:t>+</m:t>
                      </m:r>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𝑁𝑃𝑉</m:t>
                          </m:r>
                        </m:e>
                        <m:sub>
                          <m:r>
                            <m:rPr>
                              <m:sty m:val="p"/>
                            </m:rPr>
                            <a:rPr lang="en-US" altLang="zh-CN" sz="2400" i="1" smtClean="0">
                              <a:latin typeface="Cambria Math" panose="02040503050406030204" pitchFamily="18" charset="0"/>
                            </a:rPr>
                            <m:t>b</m:t>
                          </m:r>
                        </m:sub>
                      </m:sSub>
                      <m:r>
                        <a:rPr lang="en-US" altLang="zh-CN" sz="2400" b="0" i="1" smtClean="0">
                          <a:latin typeface="Cambria Math" panose="02040503050406030204" pitchFamily="18" charset="0"/>
                        </a:rPr>
                        <m:t>+</m:t>
                      </m:r>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𝑁𝑃𝑉</m:t>
                          </m:r>
                        </m:e>
                        <m:sub>
                          <m:r>
                            <a:rPr lang="en-US" altLang="zh-CN" sz="2400" b="0" i="1" smtClean="0">
                              <a:latin typeface="Cambria Math" panose="02040503050406030204" pitchFamily="18" charset="0"/>
                            </a:rPr>
                            <m:t>𝑐</m:t>
                          </m:r>
                        </m:sub>
                      </m:sSub>
                    </m:oMath>
                    <m:oMath xmlns:m="http://schemas.openxmlformats.org/officeDocument/2006/math">
                      <m:r>
                        <a:rPr lang="en-US" altLang="zh-CN" sz="2400" b="0" i="1" smtClean="0">
                          <a:latin typeface="Cambria Math" panose="02040503050406030204" pitchFamily="18" charset="0"/>
                        </a:rPr>
                        <m:t>=</m:t>
                      </m:r>
                      <m:f>
                        <m:fPr>
                          <m:ctrlPr>
                            <a:rPr lang="en-US" altLang="zh-CN" sz="2400" i="1">
                              <a:latin typeface="Cambria Math" panose="02040503050406030204" pitchFamily="18" charset="0"/>
                            </a:rPr>
                          </m:ctrlPr>
                        </m:fPr>
                        <m:num>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𝐶𝑎𝑠h𝐹𝑙𝑜𝑤</m:t>
                              </m:r>
                            </m:e>
                            <m:sub>
                              <m:r>
                                <a:rPr lang="en-US" altLang="zh-CN" sz="2400" i="1">
                                  <a:latin typeface="Cambria Math" panose="02040503050406030204" pitchFamily="18" charset="0"/>
                                </a:rPr>
                                <m:t>𝑎</m:t>
                              </m:r>
                              <m:r>
                                <a:rPr lang="en-US" altLang="zh-CN" sz="2400" i="1">
                                  <a:latin typeface="Cambria Math" panose="02040503050406030204" pitchFamily="18" charset="0"/>
                                </a:rPr>
                                <m:t>1</m:t>
                              </m:r>
                            </m:sub>
                          </m:sSub>
                          <m:r>
                            <a:rPr lang="en-US" altLang="zh-CN" sz="2400" i="1">
                              <a:latin typeface="Cambria Math" panose="02040503050406030204" pitchFamily="18" charset="0"/>
                            </a:rPr>
                            <m:t>+</m:t>
                          </m:r>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𝐶𝑎𝑠h𝐹𝑙𝑜𝑤</m:t>
                              </m:r>
                            </m:e>
                            <m:sub>
                              <m:r>
                                <a:rPr lang="en-US" altLang="zh-CN" sz="2400" b="0" i="1" smtClean="0">
                                  <a:latin typeface="Cambria Math" panose="02040503050406030204" pitchFamily="18" charset="0"/>
                                </a:rPr>
                                <m:t>𝑏</m:t>
                              </m:r>
                              <m:r>
                                <a:rPr lang="en-US" altLang="zh-CN" sz="2400" i="1">
                                  <a:latin typeface="Cambria Math" panose="02040503050406030204" pitchFamily="18" charset="0"/>
                                </a:rPr>
                                <m:t>1</m:t>
                              </m:r>
                            </m:sub>
                          </m:sSub>
                          <m:r>
                            <a:rPr lang="en-US" altLang="zh-CN" sz="2400" i="1">
                              <a:latin typeface="Cambria Math" panose="02040503050406030204" pitchFamily="18" charset="0"/>
                            </a:rPr>
                            <m:t>+</m:t>
                          </m:r>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𝐶𝑎𝑠h𝐹𝑙𝑜𝑤</m:t>
                              </m:r>
                            </m:e>
                            <m:sub>
                              <m:r>
                                <a:rPr lang="en-US" altLang="zh-CN" sz="2400" b="0" i="1" smtClean="0">
                                  <a:latin typeface="Cambria Math" panose="02040503050406030204" pitchFamily="18" charset="0"/>
                                </a:rPr>
                                <m:t>𝑐</m:t>
                              </m:r>
                              <m:r>
                                <a:rPr lang="en-US" altLang="zh-CN" sz="2400" i="1">
                                  <a:latin typeface="Cambria Math" panose="02040503050406030204" pitchFamily="18" charset="0"/>
                                </a:rPr>
                                <m:t>1</m:t>
                              </m:r>
                            </m:sub>
                          </m:sSub>
                        </m:num>
                        <m:den>
                          <m:r>
                            <a:rPr lang="en-US" altLang="zh-CN" sz="2400" i="1">
                              <a:latin typeface="Cambria Math" panose="02040503050406030204" pitchFamily="18" charset="0"/>
                            </a:rPr>
                            <m:t>1+</m:t>
                          </m:r>
                          <m:r>
                            <a:rPr lang="en-US" altLang="zh-CN" sz="2400" i="1">
                              <a:latin typeface="Cambria Math" panose="02040503050406030204" pitchFamily="18" charset="0"/>
                            </a:rPr>
                            <m:t>𝑟</m:t>
                          </m:r>
                        </m:den>
                      </m:f>
                    </m:oMath>
                    <m:oMath xmlns:m="http://schemas.openxmlformats.org/officeDocument/2006/math">
                      <m:r>
                        <a:rPr lang="en-US" altLang="zh-CN" sz="2400" b="0" i="1" smtClean="0">
                          <a:latin typeface="Cambria Math" panose="02040503050406030204" pitchFamily="18" charset="0"/>
                        </a:rPr>
                        <m:t>     </m:t>
                      </m:r>
                      <m:r>
                        <a:rPr lang="en-US" altLang="zh-CN" sz="2400" i="1">
                          <a:latin typeface="Cambria Math" panose="02040503050406030204" pitchFamily="18" charset="0"/>
                        </a:rPr>
                        <m:t>+</m:t>
                      </m:r>
                      <m:f>
                        <m:fPr>
                          <m:ctrlPr>
                            <a:rPr lang="en-US" altLang="zh-CN" sz="2400" i="1">
                              <a:latin typeface="Cambria Math" panose="02040503050406030204" pitchFamily="18" charset="0"/>
                            </a:rPr>
                          </m:ctrlPr>
                        </m:fPr>
                        <m:num>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𝐶𝑎𝑠h𝐹𝑙𝑜𝑤</m:t>
                              </m:r>
                            </m:e>
                            <m:sub>
                              <m:r>
                                <a:rPr lang="en-US" altLang="zh-CN" sz="2400" i="1">
                                  <a:latin typeface="Cambria Math" panose="02040503050406030204" pitchFamily="18" charset="0"/>
                                </a:rPr>
                                <m:t>𝑎</m:t>
                              </m:r>
                              <m:r>
                                <a:rPr lang="en-US" altLang="zh-CN" sz="2400" b="0" i="1" smtClean="0">
                                  <a:latin typeface="Cambria Math" panose="02040503050406030204" pitchFamily="18" charset="0"/>
                                </a:rPr>
                                <m:t>2</m:t>
                              </m:r>
                            </m:sub>
                          </m:sSub>
                          <m:r>
                            <a:rPr lang="en-US" altLang="zh-CN" sz="2400" i="1">
                              <a:latin typeface="Cambria Math" panose="02040503050406030204" pitchFamily="18" charset="0"/>
                            </a:rPr>
                            <m:t>+</m:t>
                          </m:r>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𝐶𝑎𝑠h𝐹𝑙𝑜𝑤</m:t>
                              </m:r>
                            </m:e>
                            <m:sub>
                              <m:r>
                                <a:rPr lang="en-US" altLang="zh-CN" sz="2400" i="1">
                                  <a:latin typeface="Cambria Math" panose="02040503050406030204" pitchFamily="18" charset="0"/>
                                </a:rPr>
                                <m:t>𝑏</m:t>
                              </m:r>
                              <m:r>
                                <a:rPr lang="en-US" altLang="zh-CN" sz="2400" b="0" i="1" smtClean="0">
                                  <a:latin typeface="Cambria Math" panose="02040503050406030204" pitchFamily="18" charset="0"/>
                                </a:rPr>
                                <m:t>2</m:t>
                              </m:r>
                            </m:sub>
                          </m:sSub>
                          <m:r>
                            <a:rPr lang="en-US" altLang="zh-CN" sz="2400" i="1">
                              <a:latin typeface="Cambria Math" panose="02040503050406030204" pitchFamily="18" charset="0"/>
                            </a:rPr>
                            <m:t>+</m:t>
                          </m:r>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𝐶𝑎𝑠h𝐹𝑙𝑜𝑤</m:t>
                              </m:r>
                            </m:e>
                            <m:sub>
                              <m:r>
                                <a:rPr lang="en-US" altLang="zh-CN" sz="2400" i="1">
                                  <a:latin typeface="Cambria Math" panose="02040503050406030204" pitchFamily="18" charset="0"/>
                                </a:rPr>
                                <m:t>𝑐</m:t>
                              </m:r>
                              <m:r>
                                <a:rPr lang="en-US" altLang="zh-CN" sz="2400" b="0" i="1" smtClean="0">
                                  <a:latin typeface="Cambria Math" panose="02040503050406030204" pitchFamily="18" charset="0"/>
                                </a:rPr>
                                <m:t>2</m:t>
                              </m:r>
                            </m:sub>
                          </m:sSub>
                        </m:num>
                        <m:den>
                          <m:sSup>
                            <m:sSupPr>
                              <m:ctrlPr>
                                <a:rPr lang="en-US" altLang="zh-CN" sz="2400" i="1">
                                  <a:latin typeface="Cambria Math" panose="02040503050406030204" pitchFamily="18" charset="0"/>
                                </a:rPr>
                              </m:ctrlPr>
                            </m:sSupPr>
                            <m:e>
                              <m:r>
                                <a:rPr lang="en-US" altLang="zh-CN" sz="2400" i="1">
                                  <a:latin typeface="Cambria Math" panose="02040503050406030204" pitchFamily="18" charset="0"/>
                                </a:rPr>
                                <m:t>1+</m:t>
                              </m:r>
                              <m:r>
                                <a:rPr lang="en-US" altLang="zh-CN" sz="2400" i="1">
                                  <a:latin typeface="Cambria Math" panose="02040503050406030204" pitchFamily="18" charset="0"/>
                                </a:rPr>
                                <m:t>𝑟</m:t>
                              </m:r>
                            </m:e>
                            <m:sup>
                              <m:r>
                                <a:rPr lang="en-US" altLang="zh-CN" sz="2400" i="1">
                                  <a:latin typeface="Cambria Math" panose="02040503050406030204" pitchFamily="18" charset="0"/>
                                </a:rPr>
                                <m:t>2</m:t>
                              </m:r>
                            </m:sup>
                          </m:sSup>
                        </m:den>
                      </m:f>
                    </m:oMath>
                    <m:oMath xmlns:m="http://schemas.openxmlformats.org/officeDocument/2006/math">
                      <m:r>
                        <a:rPr lang="en-US" altLang="zh-CN" sz="2400" b="0" i="1" smtClean="0">
                          <a:latin typeface="Cambria Math" panose="02040503050406030204" pitchFamily="18" charset="0"/>
                        </a:rPr>
                        <m:t>     </m:t>
                      </m:r>
                      <m:r>
                        <a:rPr lang="en-US" altLang="zh-CN" sz="2400" i="1">
                          <a:latin typeface="Cambria Math" panose="02040503050406030204" pitchFamily="18" charset="0"/>
                        </a:rPr>
                        <m:t>+</m:t>
                      </m:r>
                      <m:f>
                        <m:fPr>
                          <m:ctrlPr>
                            <a:rPr lang="en-US" altLang="zh-CN" sz="2400" i="1">
                              <a:latin typeface="Cambria Math" panose="02040503050406030204" pitchFamily="18" charset="0"/>
                            </a:rPr>
                          </m:ctrlPr>
                        </m:fPr>
                        <m:num>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𝐶𝑎𝑠h𝐹𝑙𝑜𝑤</m:t>
                              </m:r>
                            </m:e>
                            <m:sub>
                              <m:r>
                                <a:rPr lang="en-US" altLang="zh-CN" sz="2400" i="1">
                                  <a:latin typeface="Cambria Math" panose="02040503050406030204" pitchFamily="18" charset="0"/>
                                </a:rPr>
                                <m:t>𝑎</m:t>
                              </m:r>
                              <m:r>
                                <a:rPr lang="en-US" altLang="zh-CN" sz="2400" b="0" i="1" smtClean="0">
                                  <a:latin typeface="Cambria Math" panose="02040503050406030204" pitchFamily="18" charset="0"/>
                                </a:rPr>
                                <m:t>3</m:t>
                              </m:r>
                            </m:sub>
                          </m:sSub>
                          <m:r>
                            <a:rPr lang="en-US" altLang="zh-CN" sz="2400" i="1">
                              <a:latin typeface="Cambria Math" panose="02040503050406030204" pitchFamily="18" charset="0"/>
                            </a:rPr>
                            <m:t>+</m:t>
                          </m:r>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𝐶𝑎𝑠h𝐹𝑙𝑜𝑤</m:t>
                              </m:r>
                            </m:e>
                            <m:sub>
                              <m:r>
                                <a:rPr lang="en-US" altLang="zh-CN" sz="2400" i="1">
                                  <a:latin typeface="Cambria Math" panose="02040503050406030204" pitchFamily="18" charset="0"/>
                                </a:rPr>
                                <m:t>𝑏</m:t>
                              </m:r>
                              <m:r>
                                <a:rPr lang="en-US" altLang="zh-CN" sz="2400" b="0" i="1" smtClean="0">
                                  <a:latin typeface="Cambria Math" panose="02040503050406030204" pitchFamily="18" charset="0"/>
                                </a:rPr>
                                <m:t>3</m:t>
                              </m:r>
                            </m:sub>
                          </m:sSub>
                          <m:r>
                            <a:rPr lang="en-US" altLang="zh-CN" sz="2400" i="1">
                              <a:latin typeface="Cambria Math" panose="02040503050406030204" pitchFamily="18" charset="0"/>
                            </a:rPr>
                            <m:t>+</m:t>
                          </m:r>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𝐶𝑎𝑠h𝐹𝑙𝑜𝑤</m:t>
                              </m:r>
                            </m:e>
                            <m:sub>
                              <m:r>
                                <a:rPr lang="en-US" altLang="zh-CN" sz="2400" i="1">
                                  <a:latin typeface="Cambria Math" panose="02040503050406030204" pitchFamily="18" charset="0"/>
                                </a:rPr>
                                <m:t>𝑐</m:t>
                              </m:r>
                              <m:r>
                                <a:rPr lang="en-US" altLang="zh-CN" sz="2400" b="0" i="1" smtClean="0">
                                  <a:latin typeface="Cambria Math" panose="02040503050406030204" pitchFamily="18" charset="0"/>
                                </a:rPr>
                                <m:t>3</m:t>
                              </m:r>
                            </m:sub>
                          </m:sSub>
                        </m:num>
                        <m:den>
                          <m:sSup>
                            <m:sSupPr>
                              <m:ctrlPr>
                                <a:rPr lang="en-US" altLang="zh-CN" sz="2400" i="1">
                                  <a:latin typeface="Cambria Math" panose="02040503050406030204" pitchFamily="18" charset="0"/>
                                </a:rPr>
                              </m:ctrlPr>
                            </m:sSupPr>
                            <m:e>
                              <m:r>
                                <a:rPr lang="en-US" altLang="zh-CN" sz="2400" i="1">
                                  <a:latin typeface="Cambria Math" panose="02040503050406030204" pitchFamily="18" charset="0"/>
                                </a:rPr>
                                <m:t>1+</m:t>
                              </m:r>
                              <m:r>
                                <a:rPr lang="en-US" altLang="zh-CN" sz="2400" i="1">
                                  <a:latin typeface="Cambria Math" panose="02040503050406030204" pitchFamily="18" charset="0"/>
                                </a:rPr>
                                <m:t>𝑟</m:t>
                              </m:r>
                            </m:e>
                            <m:sup>
                              <m:r>
                                <a:rPr lang="en-US" altLang="zh-CN" sz="2400" i="1">
                                  <a:latin typeface="Cambria Math" panose="02040503050406030204" pitchFamily="18" charset="0"/>
                                </a:rPr>
                                <m:t>2</m:t>
                              </m:r>
                            </m:sup>
                          </m:sSup>
                        </m:den>
                      </m:f>
                    </m:oMath>
                    <m:oMath xmlns:m="http://schemas.openxmlformats.org/officeDocument/2006/math">
                      <m:r>
                        <a:rPr lang="en-US" altLang="zh-CN" sz="2400" b="0" i="1" smtClean="0">
                          <a:latin typeface="Cambria Math" panose="02040503050406030204" pitchFamily="18" charset="0"/>
                        </a:rPr>
                        <m:t>     </m:t>
                      </m:r>
                      <m:r>
                        <a:rPr lang="en-US" altLang="zh-CN" sz="2400" i="1">
                          <a:latin typeface="Cambria Math" panose="02040503050406030204" pitchFamily="18" charset="0"/>
                        </a:rPr>
                        <m:t>+…</m:t>
                      </m:r>
                    </m:oMath>
                  </m:oMathPara>
                </a14:m>
                <a:endParaRPr lang="en-US" altLang="zh-CN" sz="2400" i="1" dirty="0">
                  <a:latin typeface="Cambria Math" panose="02040503050406030204" pitchFamily="18" charset="0"/>
                </a:endParaRPr>
              </a:p>
              <a:p>
                <a:pPr>
                  <a:lnSpc>
                    <a:spcPct val="125000"/>
                  </a:lnSpc>
                </a:pPr>
                <a:r>
                  <a:rPr lang="en-US" altLang="zh-CN" sz="2400" b="0" dirty="0"/>
                  <a:t>                   </a:t>
                </a:r>
                <a14:m>
                  <m:oMath xmlns:m="http://schemas.openxmlformats.org/officeDocument/2006/math">
                    <m:r>
                      <a:rPr lang="en-US" altLang="zh-CN" sz="2400" b="0" i="1" smtClean="0">
                        <a:latin typeface="Cambria Math" panose="02040503050406030204" pitchFamily="18" charset="0"/>
                      </a:rPr>
                      <m:t>− (</m:t>
                    </m:r>
                    <m:sSub>
                      <m:sSubPr>
                        <m:ctrlPr>
                          <a:rPr lang="en-US" altLang="zh-CN" sz="2400" b="0" i="1" smtClean="0">
                            <a:latin typeface="Cambria Math" panose="02040503050406030204" pitchFamily="18" charset="0"/>
                          </a:rPr>
                        </m:ctrlPr>
                      </m:sSubPr>
                      <m:e>
                        <m:r>
                          <a:rPr lang="en-US" altLang="zh-CN" sz="2400" i="1">
                            <a:latin typeface="Cambria Math" panose="02040503050406030204" pitchFamily="18" charset="0"/>
                          </a:rPr>
                          <m:t>𝐼𝑛𝑣𝑒𝑠𝑡</m:t>
                        </m:r>
                        <m:r>
                          <a:rPr lang="en-US" altLang="zh-CN" sz="2400" b="0" i="1" smtClean="0">
                            <a:latin typeface="Cambria Math" panose="02040503050406030204" pitchFamily="18" charset="0"/>
                          </a:rPr>
                          <m:t>𝑚𝑒𝑛𝑡</m:t>
                        </m:r>
                      </m:e>
                      <m:sub>
                        <m:r>
                          <a:rPr lang="en-US" altLang="zh-CN" sz="2400" i="1">
                            <a:latin typeface="Cambria Math" panose="02040503050406030204" pitchFamily="18" charset="0"/>
                          </a:rPr>
                          <m:t>𝑎</m:t>
                        </m:r>
                      </m:sub>
                    </m:sSub>
                    <m:r>
                      <a:rPr lang="en-US" altLang="zh-CN" sz="2400" b="0" i="1" smtClean="0">
                        <a:latin typeface="Cambria Math" panose="02040503050406030204" pitchFamily="18" charset="0"/>
                      </a:rPr>
                      <m:t>+</m:t>
                    </m:r>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𝐼𝑛𝑣𝑒𝑠𝑡𝑚𝑒𝑛𝑡</m:t>
                        </m:r>
                      </m:e>
                      <m:sub>
                        <m:r>
                          <a:rPr lang="en-US" altLang="zh-CN" sz="2400" b="0" i="1" smtClean="0">
                            <a:latin typeface="Cambria Math" panose="02040503050406030204" pitchFamily="18" charset="0"/>
                          </a:rPr>
                          <m:t>𝑏</m:t>
                        </m:r>
                      </m:sub>
                    </m:sSub>
                    <m:r>
                      <a:rPr lang="en-US" altLang="zh-CN" sz="2400" b="0" i="1" dirty="0" smtClean="0">
                        <a:latin typeface="Cambria Math" panose="02040503050406030204" pitchFamily="18" charset="0"/>
                      </a:rPr>
                      <m:t>+</m:t>
                    </m:r>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𝐼𝑛𝑣𝑒𝑠𝑡𝑚𝑒𝑛𝑡</m:t>
                        </m:r>
                      </m:e>
                      <m:sub>
                        <m:r>
                          <a:rPr lang="en-US" altLang="zh-CN" sz="2400" b="0" i="1" smtClean="0">
                            <a:latin typeface="Cambria Math" panose="02040503050406030204" pitchFamily="18" charset="0"/>
                          </a:rPr>
                          <m:t>𝑐</m:t>
                        </m:r>
                        <m:r>
                          <m:rPr>
                            <m:nor/>
                          </m:rPr>
                          <a:rPr lang="zh-CN" altLang="en-US" sz="2400" dirty="0"/>
                          <m:t> </m:t>
                        </m:r>
                      </m:sub>
                    </m:sSub>
                  </m:oMath>
                </a14:m>
                <a:r>
                  <a:rPr lang="en-US" altLang="zh-CN" sz="2400" dirty="0"/>
                  <a:t>)</a:t>
                </a:r>
                <a:endParaRPr lang="zh-CN" altLang="en-US" sz="2400" dirty="0"/>
              </a:p>
            </p:txBody>
          </p:sp>
        </mc:Choice>
        <mc:Fallback xmlns="">
          <p:sp>
            <p:nvSpPr>
              <p:cNvPr id="9" name="文本框 8"/>
              <p:cNvSpPr txBox="1">
                <a:spLocks noRot="1" noChangeAspect="1" noMove="1" noResize="1" noEditPoints="1" noAdjustHandles="1" noChangeArrowheads="1" noChangeShapeType="1" noTextEdit="1"/>
              </p:cNvSpPr>
              <p:nvPr/>
            </p:nvSpPr>
            <p:spPr>
              <a:xfrm>
                <a:off x="1138519" y="1923584"/>
                <a:ext cx="8086164" cy="4002699"/>
              </a:xfrm>
              <a:prstGeom prst="rect">
                <a:avLst/>
              </a:prstGeom>
              <a:blipFill>
                <a:blip r:embed="rId2"/>
                <a:stretch>
                  <a:fillRect b="-3659"/>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76496974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269</TotalTime>
  <Words>3089</Words>
  <Application>Microsoft Office PowerPoint</Application>
  <PresentationFormat>宽屏</PresentationFormat>
  <Paragraphs>312</Paragraphs>
  <Slides>44</Slides>
  <Notes>3</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44</vt:i4>
      </vt:variant>
    </vt:vector>
  </HeadingPairs>
  <TitlesOfParts>
    <vt:vector size="58" baseType="lpstr">
      <vt:lpstr>Adobe Devanagari</vt:lpstr>
      <vt:lpstr>等线</vt:lpstr>
      <vt:lpstr>等线 Light</vt:lpstr>
      <vt:lpstr>华文行楷</vt:lpstr>
      <vt:lpstr>楷体</vt:lpstr>
      <vt:lpstr>隶书</vt:lpstr>
      <vt:lpstr>宋体</vt:lpstr>
      <vt:lpstr>微软雅黑</vt:lpstr>
      <vt:lpstr>Arial</vt:lpstr>
      <vt:lpstr>Calibri</vt:lpstr>
      <vt:lpstr>Cambria Math</vt:lpstr>
      <vt:lpstr>Times New Roman</vt:lpstr>
      <vt:lpstr>Wingdings</vt:lpstr>
      <vt:lpstr>Office 主题​​</vt:lpstr>
      <vt:lpstr>PowerPoint 演示文稿</vt:lpstr>
      <vt:lpstr>本课目标</vt:lpstr>
      <vt:lpstr>PowerPoint 演示文稿</vt:lpstr>
      <vt:lpstr>经典文献与贡献</vt:lpstr>
      <vt:lpstr>1. Q理论的起源与基础</vt:lpstr>
      <vt:lpstr>Q理论的核心思想</vt:lpstr>
      <vt:lpstr>Tobin's Q的经济含义与应用</vt:lpstr>
      <vt:lpstr>2. 为什么Tobin’s Q可以度量整理项目NPV？</vt:lpstr>
      <vt:lpstr>PowerPoint 演示文稿</vt:lpstr>
      <vt:lpstr>PowerPoint 演示文稿</vt:lpstr>
      <vt:lpstr>为什么Tobin’s Q可以度量整理项目NPV？</vt:lpstr>
      <vt:lpstr>3. 影响Q的因素</vt:lpstr>
      <vt:lpstr>4. 边际Q与平均Q</vt:lpstr>
      <vt:lpstr>Tobin's Q的局限性</vt:lpstr>
      <vt:lpstr>Q理论的扩展与发展</vt:lpstr>
      <vt:lpstr>PowerPoint 演示文稿</vt:lpstr>
      <vt:lpstr>以公司财务视角投资效率的重要性</vt:lpstr>
      <vt:lpstr>投资效率的定义与分类</vt:lpstr>
      <vt:lpstr>文献推荐</vt:lpstr>
      <vt:lpstr>文献推荐</vt:lpstr>
      <vt:lpstr>Jensen (1986, JFE)</vt:lpstr>
      <vt:lpstr>Jensen (1986, JFE)</vt:lpstr>
      <vt:lpstr>Jensen (1986, JFE)</vt:lpstr>
      <vt:lpstr>后续研究的延伸与验证</vt:lpstr>
      <vt:lpstr>投资效率的度量</vt:lpstr>
      <vt:lpstr>投资（Investment）的衡量方法</vt:lpstr>
      <vt:lpstr>估计“正常”和“异常”投资</vt:lpstr>
      <vt:lpstr>如何估计“正常”投资水平</vt:lpstr>
      <vt:lpstr>实证发现</vt:lpstr>
      <vt:lpstr>参考文献</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P R 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Windows User</dc:creator>
  <cp:lastModifiedBy>Yuchao Jin</cp:lastModifiedBy>
  <cp:revision>70</cp:revision>
  <dcterms:created xsi:type="dcterms:W3CDTF">2023-09-19T16:24:26Z</dcterms:created>
  <dcterms:modified xsi:type="dcterms:W3CDTF">2025-09-28T17:49:52Z</dcterms:modified>
</cp:coreProperties>
</file>